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23" r:id="rId5"/>
    <p:sldMasterId id="2147483648" r:id="rId6"/>
    <p:sldMasterId id="2147483847" r:id="rId7"/>
    <p:sldMasterId id="2147483857" r:id="rId8"/>
  </p:sldMasterIdLst>
  <p:notesMasterIdLst>
    <p:notesMasterId r:id="rId56"/>
  </p:notesMasterIdLst>
  <p:handoutMasterIdLst>
    <p:handoutMasterId r:id="rId57"/>
  </p:handoutMasterIdLst>
  <p:sldIdLst>
    <p:sldId id="399" r:id="rId9"/>
    <p:sldId id="802" r:id="rId10"/>
    <p:sldId id="825" r:id="rId11"/>
    <p:sldId id="854" r:id="rId12"/>
    <p:sldId id="859" r:id="rId13"/>
    <p:sldId id="791" r:id="rId14"/>
    <p:sldId id="856" r:id="rId15"/>
    <p:sldId id="564" r:id="rId16"/>
    <p:sldId id="565" r:id="rId17"/>
    <p:sldId id="864" r:id="rId18"/>
    <p:sldId id="566" r:id="rId19"/>
    <p:sldId id="567" r:id="rId20"/>
    <p:sldId id="826" r:id="rId21"/>
    <p:sldId id="865" r:id="rId22"/>
    <p:sldId id="828" r:id="rId23"/>
    <p:sldId id="568" r:id="rId24"/>
    <p:sldId id="569" r:id="rId25"/>
    <p:sldId id="573" r:id="rId26"/>
    <p:sldId id="581" r:id="rId27"/>
    <p:sldId id="829" r:id="rId28"/>
    <p:sldId id="574" r:id="rId29"/>
    <p:sldId id="830" r:id="rId30"/>
    <p:sldId id="831" r:id="rId31"/>
    <p:sldId id="832" r:id="rId32"/>
    <p:sldId id="833" r:id="rId33"/>
    <p:sldId id="834" r:id="rId34"/>
    <p:sldId id="835" r:id="rId35"/>
    <p:sldId id="836" r:id="rId36"/>
    <p:sldId id="837" r:id="rId37"/>
    <p:sldId id="578" r:id="rId38"/>
    <p:sldId id="838" r:id="rId39"/>
    <p:sldId id="839" r:id="rId40"/>
    <p:sldId id="841" r:id="rId41"/>
    <p:sldId id="843" r:id="rId42"/>
    <p:sldId id="842" r:id="rId43"/>
    <p:sldId id="598" r:id="rId44"/>
    <p:sldId id="579" r:id="rId45"/>
    <p:sldId id="844" r:id="rId46"/>
    <p:sldId id="845" r:id="rId47"/>
    <p:sldId id="846" r:id="rId48"/>
    <p:sldId id="847" r:id="rId49"/>
    <p:sldId id="848" r:id="rId50"/>
    <p:sldId id="580" r:id="rId51"/>
    <p:sldId id="849" r:id="rId52"/>
    <p:sldId id="861" r:id="rId53"/>
    <p:sldId id="862" r:id="rId54"/>
    <p:sldId id="863" r:id="rId55"/>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99"/>
            <p14:sldId id="802"/>
            <p14:sldId id="825"/>
            <p14:sldId id="854"/>
            <p14:sldId id="859"/>
            <p14:sldId id="791"/>
            <p14:sldId id="856"/>
            <p14:sldId id="564"/>
            <p14:sldId id="565"/>
            <p14:sldId id="864"/>
            <p14:sldId id="566"/>
            <p14:sldId id="567"/>
            <p14:sldId id="826"/>
            <p14:sldId id="865"/>
            <p14:sldId id="828"/>
            <p14:sldId id="568"/>
            <p14:sldId id="569"/>
            <p14:sldId id="573"/>
            <p14:sldId id="581"/>
            <p14:sldId id="829"/>
            <p14:sldId id="574"/>
            <p14:sldId id="830"/>
            <p14:sldId id="831"/>
            <p14:sldId id="832"/>
            <p14:sldId id="833"/>
            <p14:sldId id="834"/>
            <p14:sldId id="835"/>
            <p14:sldId id="836"/>
            <p14:sldId id="837"/>
            <p14:sldId id="578"/>
            <p14:sldId id="838"/>
            <p14:sldId id="839"/>
            <p14:sldId id="841"/>
            <p14:sldId id="843"/>
            <p14:sldId id="842"/>
            <p14:sldId id="598"/>
            <p14:sldId id="579"/>
            <p14:sldId id="844"/>
            <p14:sldId id="845"/>
            <p14:sldId id="846"/>
            <p14:sldId id="847"/>
            <p14:sldId id="848"/>
            <p14:sldId id="580"/>
            <p14:sldId id="849"/>
            <p14:sldId id="861"/>
            <p14:sldId id="862"/>
            <p14:sldId id="863"/>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ine Tetu" initials="PT" lastIdx="1" clrIdx="0">
    <p:extLst>
      <p:ext uri="{19B8F6BF-5375-455C-9EA6-DF929625EA0E}">
        <p15:presenceInfo xmlns:p15="http://schemas.microsoft.com/office/powerpoint/2012/main" userId="S-1-5-21-1298294687-850850472-384033778-21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30E"/>
    <a:srgbClr val="0C5076"/>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2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handoutMaster" Target="handoutMasters/handout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16/12/2025</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16/12/2025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smtClean="0">
                <a:solidFill>
                  <a:schemeClr val="dk1"/>
                </a:solidFill>
                <a:latin typeface="Arial"/>
                <a:ea typeface="Arial"/>
                <a:cs typeface="Arial"/>
                <a:sym typeface="Arial"/>
              </a:rPr>
              <a:t>1</a:t>
            </a:fld>
            <a:endParaRPr lang="fr-F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63222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3853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8110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3795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7485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1312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5077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9742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0084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5315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276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Rapport Intégration SHS Net4Society: cherche à établir ou mesurer la "qualité" de l'intégration des SHS et ce à travers 4 critères : la proportions des partenaires SHS dans un projet, le budget qui leur est alloué,  la proportion des PM qui leur sont attribués et, le nombre des disciplines SHS impliquées. Aller au-delà de ces mesures quantitatives est indispensable à mon sens. </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772033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1059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5158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5625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9257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2539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4059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8944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4565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0499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4021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D1: Cette destination bénéficie de l'interdisciplinarité et de la transdisciplinarité, y compris de la contribution des sciences sociales et humaines (SSH), et tient dûment compte du genre et d'autres catégories sociales ainsi que de leurs intersections afin de garantir la promotion de la démocratie et une transition socialement juste, le cas échéant. Elle devrait contribuer à la nouvelle priorité de la Commission « Protéger notre démocratie, défendre nos valeurs » en collaborant avec la société civile. En outre, elle s'efforce de tirer pleinement parti du potentiel de la restauration de la nature et des solutions fondées sur la nature, afin d'apporter de multiples avantages sociaux, économiques et environnementaux.</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3340389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0975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802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7894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491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3741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9945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3043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8635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27567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2243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i="1"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3863159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8973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07007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913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schemeClr val="tx2"/>
              </a:solidFill>
              <a:latin typeface="+mj-lt"/>
              <a:cs typeface="Arial"/>
            </a:endParaRP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151311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7980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7071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64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093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0"/>
            <a:ext cx="9152690" cy="5152965"/>
          </a:xfrm>
          <a:prstGeom prst="rect">
            <a:avLst/>
          </a:prstGeom>
        </p:spPr>
      </p:pic>
      <p:pic>
        <p:nvPicPr>
          <p:cNvPr id="9" name="Image 8" descr="Une image contenant nature, ciel nocturne&#10;&#10;Description générée automatiquement">
            <a:extLst>
              <a:ext uri="{FF2B5EF4-FFF2-40B4-BE49-F238E27FC236}">
                <a16:creationId xmlns:a16="http://schemas.microsoft.com/office/drawing/2014/main" id="{49A634D5-92FA-4760-9488-2222A25E1EF5}"/>
              </a:ext>
            </a:extLst>
          </p:cNvPr>
          <p:cNvPicPr>
            <a:picLocks noChangeAspect="1"/>
          </p:cNvPicPr>
          <p:nvPr userDrawn="1"/>
        </p:nvPicPr>
        <p:blipFill>
          <a:blip r:embed="rId3"/>
          <a:stretch>
            <a:fillRect/>
          </a:stretch>
        </p:blipFill>
        <p:spPr>
          <a:xfrm>
            <a:off x="-12760" y="1704841"/>
            <a:ext cx="9156760" cy="2811125"/>
          </a:xfrm>
          <a:prstGeom prst="rect">
            <a:avLst/>
          </a:prstGeom>
        </p:spPr>
      </p:pic>
      <p:pic>
        <p:nvPicPr>
          <p:cNvPr id="11" name="Image 10">
            <a:extLst>
              <a:ext uri="{FF2B5EF4-FFF2-40B4-BE49-F238E27FC236}">
                <a16:creationId xmlns:a16="http://schemas.microsoft.com/office/drawing/2014/main" id="{88677A4B-A0C8-4DFF-AC8B-474FB9D2B58C}"/>
              </a:ext>
            </a:extLst>
          </p:cNvPr>
          <p:cNvPicPr>
            <a:picLocks noChangeAspect="1"/>
          </p:cNvPicPr>
          <p:nvPr userDrawn="1"/>
        </p:nvPicPr>
        <p:blipFill>
          <a:blip r:embed="rId4"/>
          <a:stretch>
            <a:fillRect/>
          </a:stretch>
        </p:blipFill>
        <p:spPr>
          <a:xfrm>
            <a:off x="899592" y="2670595"/>
            <a:ext cx="4104376" cy="945371"/>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mp; CONTENT">
  <p:cSld name="1_TITLE &amp; CONTEN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396000" y="324000"/>
            <a:ext cx="8352000" cy="810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27"/>
          <p:cNvSpPr txBox="1">
            <a:spLocks noGrp="1"/>
          </p:cNvSpPr>
          <p:nvPr>
            <p:ph type="body" idx="1"/>
          </p:nvPr>
        </p:nvSpPr>
        <p:spPr>
          <a:xfrm>
            <a:off x="396000" y="729000"/>
            <a:ext cx="8352000" cy="405000"/>
          </a:xfrm>
          <a:prstGeom prst="rect">
            <a:avLst/>
          </a:prstGeom>
          <a:noFill/>
          <a:ln>
            <a:noFill/>
          </a:ln>
        </p:spPr>
        <p:txBody>
          <a:bodyPr spcFirstLastPara="1" wrap="square" lIns="91425" tIns="45700" rIns="91425" bIns="45700" anchor="t" anchorCtr="0">
            <a:normAutofit/>
          </a:bodyPr>
          <a:lstStyle>
            <a:lvl1pPr marL="342900" lvl="0" indent="-171450" algn="l">
              <a:spcBef>
                <a:spcPts val="300"/>
              </a:spcBef>
              <a:spcAft>
                <a:spcPts val="0"/>
              </a:spcAft>
              <a:buClr>
                <a:srgbClr val="7F7F7F"/>
              </a:buClr>
              <a:buSzPts val="2000"/>
              <a:buNone/>
              <a:defRPr sz="1500">
                <a:solidFill>
                  <a:srgbClr val="7F7F7F"/>
                </a:solidFill>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dirty="0"/>
          </a:p>
        </p:txBody>
      </p:sp>
      <p:sp>
        <p:nvSpPr>
          <p:cNvPr id="24" name="Google Shape;24;p27"/>
          <p:cNvSpPr txBox="1">
            <a:spLocks noGrp="1"/>
          </p:cNvSpPr>
          <p:nvPr>
            <p:ph type="body" idx="2"/>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25" name="Google Shape;25;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26" name="Google Shape;26;p2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27" name="Google Shape;27;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17320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0"/>
            <a:ext cx="9152690" cy="5152965"/>
          </a:xfrm>
          <a:prstGeom prst="rect">
            <a:avLst/>
          </a:prstGeom>
        </p:spPr>
      </p:pic>
      <p:pic>
        <p:nvPicPr>
          <p:cNvPr id="9" name="Image 8" descr="Une image contenant nature, ciel nocturne&#10;&#10;Description générée automatiquement">
            <a:extLst>
              <a:ext uri="{FF2B5EF4-FFF2-40B4-BE49-F238E27FC236}">
                <a16:creationId xmlns:a16="http://schemas.microsoft.com/office/drawing/2014/main" id="{49A634D5-92FA-4760-9488-2222A25E1EF5}"/>
              </a:ext>
            </a:extLst>
          </p:cNvPr>
          <p:cNvPicPr>
            <a:picLocks noChangeAspect="1"/>
          </p:cNvPicPr>
          <p:nvPr userDrawn="1"/>
        </p:nvPicPr>
        <p:blipFill>
          <a:blip r:embed="rId3"/>
          <a:stretch>
            <a:fillRect/>
          </a:stretch>
        </p:blipFill>
        <p:spPr>
          <a:xfrm>
            <a:off x="-12760" y="1704841"/>
            <a:ext cx="9156760" cy="2811125"/>
          </a:xfrm>
          <a:prstGeom prst="rect">
            <a:avLst/>
          </a:prstGeom>
        </p:spPr>
      </p:pic>
      <p:pic>
        <p:nvPicPr>
          <p:cNvPr id="11" name="Image 10">
            <a:extLst>
              <a:ext uri="{FF2B5EF4-FFF2-40B4-BE49-F238E27FC236}">
                <a16:creationId xmlns:a16="http://schemas.microsoft.com/office/drawing/2014/main" id="{88677A4B-A0C8-4DFF-AC8B-474FB9D2B58C}"/>
              </a:ext>
            </a:extLst>
          </p:cNvPr>
          <p:cNvPicPr>
            <a:picLocks noChangeAspect="1"/>
          </p:cNvPicPr>
          <p:nvPr userDrawn="1"/>
        </p:nvPicPr>
        <p:blipFill>
          <a:blip r:embed="rId4"/>
          <a:stretch>
            <a:fillRect/>
          </a:stretch>
        </p:blipFill>
        <p:spPr>
          <a:xfrm>
            <a:off x="899592" y="2670595"/>
            <a:ext cx="4104376" cy="945371"/>
          </a:xfrm>
          <a:prstGeom prst="rect">
            <a:avLst/>
          </a:prstGeom>
        </p:spPr>
      </p:pic>
    </p:spTree>
    <p:extLst>
      <p:ext uri="{BB962C8B-B14F-4D97-AF65-F5344CB8AC3E}">
        <p14:creationId xmlns:p14="http://schemas.microsoft.com/office/powerpoint/2010/main" val="1550760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3"/>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spTree>
    <p:extLst>
      <p:ext uri="{BB962C8B-B14F-4D97-AF65-F5344CB8AC3E}">
        <p14:creationId xmlns:p14="http://schemas.microsoft.com/office/powerpoint/2010/main" val="1842423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257857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615204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023356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191434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uverture">
  <p:cSld name="Couverture">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720000" y="3919897"/>
            <a:ext cx="3240000" cy="900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32"/>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9" name="Google Shape;19;p32"/>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00"/>
              <a:buFont typeface="Arial"/>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32"/>
          <p:cNvPicPr preferRelativeResize="0"/>
          <p:nvPr/>
        </p:nvPicPr>
        <p:blipFill rotWithShape="1">
          <a:blip r:embed="rId2">
            <a:alphaModFix/>
          </a:blip>
          <a:srcRect/>
          <a:stretch/>
        </p:blipFill>
        <p:spPr>
          <a:xfrm>
            <a:off x="-12760" y="0"/>
            <a:ext cx="9152690" cy="515296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35"/>
          <p:cNvSpPr txBox="1">
            <a:spLocks noGrp="1"/>
          </p:cNvSpPr>
          <p:nvPr>
            <p:ph type="body" idx="2"/>
          </p:nvPr>
        </p:nvSpPr>
        <p:spPr>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5"/>
          <p:cNvSpPr txBox="1">
            <a:spLocks noGrp="1"/>
          </p:cNvSpPr>
          <p:nvPr>
            <p:ph type="dt" idx="10"/>
          </p:nvPr>
        </p:nvSpPr>
        <p:spPr>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9" name="Google Shape;39;p35"/>
          <p:cNvSpPr txBox="1">
            <a:spLocks noGrp="1"/>
          </p:cNvSpPr>
          <p:nvPr>
            <p:ph type="sldNum" idx="12"/>
          </p:nvPr>
        </p:nvSpPr>
        <p:spPr>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0"/>
            <a:ext cx="9152690" cy="5152965"/>
          </a:xfrm>
          <a:prstGeom prst="rect">
            <a:avLst/>
          </a:prstGeom>
        </p:spPr>
      </p:pic>
      <p:pic>
        <p:nvPicPr>
          <p:cNvPr id="9" name="Image 8" descr="Une image contenant nature, ciel nocturne&#10;&#10;Description générée automatiquement">
            <a:extLst>
              <a:ext uri="{FF2B5EF4-FFF2-40B4-BE49-F238E27FC236}">
                <a16:creationId xmlns:a16="http://schemas.microsoft.com/office/drawing/2014/main" id="{49A634D5-92FA-4760-9488-2222A25E1EF5}"/>
              </a:ext>
            </a:extLst>
          </p:cNvPr>
          <p:cNvPicPr>
            <a:picLocks noChangeAspect="1"/>
          </p:cNvPicPr>
          <p:nvPr userDrawn="1"/>
        </p:nvPicPr>
        <p:blipFill>
          <a:blip r:embed="rId3"/>
          <a:stretch>
            <a:fillRect/>
          </a:stretch>
        </p:blipFill>
        <p:spPr>
          <a:xfrm>
            <a:off x="-12760" y="1704841"/>
            <a:ext cx="9156760" cy="2811125"/>
          </a:xfrm>
          <a:prstGeom prst="rect">
            <a:avLst/>
          </a:prstGeom>
        </p:spPr>
      </p:pic>
      <p:pic>
        <p:nvPicPr>
          <p:cNvPr id="11" name="Image 10">
            <a:extLst>
              <a:ext uri="{FF2B5EF4-FFF2-40B4-BE49-F238E27FC236}">
                <a16:creationId xmlns:a16="http://schemas.microsoft.com/office/drawing/2014/main" id="{88677A4B-A0C8-4DFF-AC8B-474FB9D2B58C}"/>
              </a:ext>
            </a:extLst>
          </p:cNvPr>
          <p:cNvPicPr>
            <a:picLocks noChangeAspect="1"/>
          </p:cNvPicPr>
          <p:nvPr userDrawn="1"/>
        </p:nvPicPr>
        <p:blipFill>
          <a:blip r:embed="rId4"/>
          <a:stretch>
            <a:fillRect/>
          </a:stretch>
        </p:blipFill>
        <p:spPr>
          <a:xfrm>
            <a:off x="899592" y="2670595"/>
            <a:ext cx="4104376" cy="945371"/>
          </a:xfrm>
          <a:prstGeom prst="rect">
            <a:avLst/>
          </a:prstGeom>
        </p:spPr>
      </p:pic>
    </p:spTree>
    <p:extLst>
      <p:ext uri="{BB962C8B-B14F-4D97-AF65-F5344CB8AC3E}">
        <p14:creationId xmlns:p14="http://schemas.microsoft.com/office/powerpoint/2010/main" val="149487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3"/>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4" name="Image 3">
            <a:extLst>
              <a:ext uri="{FF2B5EF4-FFF2-40B4-BE49-F238E27FC236}">
                <a16:creationId xmlns:a16="http://schemas.microsoft.com/office/drawing/2014/main" id="{3D84A25C-D9F5-4740-93D8-94AACEAE53D8}"/>
              </a:ext>
            </a:extLst>
          </p:cNvPr>
          <p:cNvPicPr>
            <a:picLocks noChangeAspect="1"/>
          </p:cNvPicPr>
          <p:nvPr userDrawn="1"/>
        </p:nvPicPr>
        <p:blipFill>
          <a:blip r:embed="rId4"/>
          <a:stretch>
            <a:fillRect/>
          </a:stretch>
        </p:blipFill>
        <p:spPr>
          <a:xfrm>
            <a:off x="90000" y="59512"/>
            <a:ext cx="988687" cy="724534"/>
          </a:xfrm>
          <a:prstGeom prst="rect">
            <a:avLst/>
          </a:prstGeom>
        </p:spPr>
      </p:pic>
      <p:pic>
        <p:nvPicPr>
          <p:cNvPr id="10" name="Image 9">
            <a:extLst>
              <a:ext uri="{FF2B5EF4-FFF2-40B4-BE49-F238E27FC236}">
                <a16:creationId xmlns:a16="http://schemas.microsoft.com/office/drawing/2014/main" id="{75FBE7BC-BAB1-4F37-B60E-3F3862B9C41E}"/>
              </a:ext>
            </a:extLst>
          </p:cNvPr>
          <p:cNvPicPr>
            <a:picLocks noChangeAspect="1"/>
          </p:cNvPicPr>
          <p:nvPr userDrawn="1"/>
        </p:nvPicPr>
        <p:blipFill>
          <a:blip r:embed="rId5"/>
          <a:stretch>
            <a:fillRect/>
          </a:stretch>
        </p:blipFill>
        <p:spPr>
          <a:xfrm>
            <a:off x="7699165" y="14826"/>
            <a:ext cx="820864" cy="90295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3"/>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631965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106617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969275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47754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34517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mp; CONTENT">
  <p:cSld name="1_TITLE &amp; CONTEN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396000" y="324000"/>
            <a:ext cx="8352000" cy="810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27"/>
          <p:cNvSpPr txBox="1">
            <a:spLocks noGrp="1"/>
          </p:cNvSpPr>
          <p:nvPr>
            <p:ph type="body" idx="1"/>
          </p:nvPr>
        </p:nvSpPr>
        <p:spPr>
          <a:xfrm>
            <a:off x="396000" y="729000"/>
            <a:ext cx="8352000" cy="405000"/>
          </a:xfrm>
          <a:prstGeom prst="rect">
            <a:avLst/>
          </a:prstGeom>
          <a:noFill/>
          <a:ln>
            <a:noFill/>
          </a:ln>
        </p:spPr>
        <p:txBody>
          <a:bodyPr spcFirstLastPara="1" wrap="square" lIns="91425" tIns="45700" rIns="91425" bIns="45700" anchor="t" anchorCtr="0">
            <a:normAutofit/>
          </a:bodyPr>
          <a:lstStyle>
            <a:lvl1pPr marL="342900" lvl="0" indent="-171450" algn="l">
              <a:spcBef>
                <a:spcPts val="300"/>
              </a:spcBef>
              <a:spcAft>
                <a:spcPts val="0"/>
              </a:spcAft>
              <a:buClr>
                <a:srgbClr val="7F7F7F"/>
              </a:buClr>
              <a:buSzPts val="2000"/>
              <a:buNone/>
              <a:defRPr sz="1500">
                <a:solidFill>
                  <a:srgbClr val="7F7F7F"/>
                </a:solidFill>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dirty="0"/>
          </a:p>
        </p:txBody>
      </p:sp>
      <p:sp>
        <p:nvSpPr>
          <p:cNvPr id="24" name="Google Shape;24;p27"/>
          <p:cNvSpPr txBox="1">
            <a:spLocks noGrp="1"/>
          </p:cNvSpPr>
          <p:nvPr>
            <p:ph type="body" idx="2"/>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25" name="Google Shape;25;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26" name="Google Shape;26;p2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000000"/>
              </a:solidFill>
            </a:endParaRPr>
          </a:p>
        </p:txBody>
      </p:sp>
      <p:sp>
        <p:nvSpPr>
          <p:cNvPr id="27" name="Google Shape;27;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274428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body" idx="1"/>
          </p:nvPr>
        </p:nvSpPr>
        <p:spPr>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3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3" name="Google Shape;33;p3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7" name="Image 6">
            <a:extLst>
              <a:ext uri="{FF2B5EF4-FFF2-40B4-BE49-F238E27FC236}">
                <a16:creationId xmlns:a16="http://schemas.microsoft.com/office/drawing/2014/main" id="{F9C50D24-FF04-4921-A157-B1D815BE1C84}"/>
              </a:ext>
            </a:extLst>
          </p:cNvPr>
          <p:cNvPicPr>
            <a:picLocks noChangeAspect="1"/>
          </p:cNvPicPr>
          <p:nvPr userDrawn="1"/>
        </p:nvPicPr>
        <p:blipFill>
          <a:blip r:embed="rId2"/>
          <a:stretch>
            <a:fillRect/>
          </a:stretch>
        </p:blipFill>
        <p:spPr>
          <a:xfrm>
            <a:off x="325770" y="96196"/>
            <a:ext cx="1016000" cy="746252"/>
          </a:xfrm>
          <a:prstGeom prst="rect">
            <a:avLst/>
          </a:prstGeom>
        </p:spPr>
      </p:pic>
    </p:spTree>
    <p:extLst>
      <p:ext uri="{BB962C8B-B14F-4D97-AF65-F5344CB8AC3E}">
        <p14:creationId xmlns:p14="http://schemas.microsoft.com/office/powerpoint/2010/main" val="459357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re et contenu">
  <p:cSld name="1_Titre et contenu">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35"/>
          <p:cNvSpPr txBox="1">
            <a:spLocks noGrp="1"/>
          </p:cNvSpPr>
          <p:nvPr>
            <p:ph type="body" idx="2"/>
          </p:nvPr>
        </p:nvSpPr>
        <p:spPr>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5"/>
          <p:cNvSpPr txBox="1">
            <a:spLocks noGrp="1"/>
          </p:cNvSpPr>
          <p:nvPr>
            <p:ph type="dt" idx="10"/>
          </p:nvPr>
        </p:nvSpPr>
        <p:spPr>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9" name="Google Shape;39;p35"/>
          <p:cNvSpPr txBox="1">
            <a:spLocks noGrp="1"/>
          </p:cNvSpPr>
          <p:nvPr>
            <p:ph type="sldNum" idx="12"/>
          </p:nvPr>
        </p:nvSpPr>
        <p:spPr>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3348458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0"/>
            <a:ext cx="9152690" cy="5152965"/>
          </a:xfrm>
          <a:prstGeom prst="rect">
            <a:avLst/>
          </a:prstGeom>
        </p:spPr>
      </p:pic>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8" y="303622"/>
            <a:ext cx="1609381" cy="1116000"/>
          </a:xfrm>
          <a:prstGeom prst="rect">
            <a:avLst/>
          </a:prstGeom>
        </p:spPr>
      </p:pic>
    </p:spTree>
    <p:extLst>
      <p:ext uri="{BB962C8B-B14F-4D97-AF65-F5344CB8AC3E}">
        <p14:creationId xmlns:p14="http://schemas.microsoft.com/office/powerpoint/2010/main" val="393171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59" y="0"/>
            <a:ext cx="9152690" cy="5152964"/>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8400" y="195486"/>
            <a:ext cx="778732" cy="540000"/>
          </a:xfrm>
          <a:prstGeom prst="rect">
            <a:avLst/>
          </a:prstGeom>
        </p:spPr>
      </p:pic>
    </p:spTree>
    <p:extLst>
      <p:ext uri="{BB962C8B-B14F-4D97-AF65-F5344CB8AC3E}">
        <p14:creationId xmlns:p14="http://schemas.microsoft.com/office/powerpoint/2010/main" val="71278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13" name="Image 12">
            <a:extLst>
              <a:ext uri="{FF2B5EF4-FFF2-40B4-BE49-F238E27FC236}">
                <a16:creationId xmlns:a16="http://schemas.microsoft.com/office/drawing/2014/main" id="{5A6522A8-2B78-4EC0-A1CA-FC2FD49FED0B}"/>
              </a:ext>
            </a:extLst>
          </p:cNvPr>
          <p:cNvPicPr>
            <a:picLocks noChangeAspect="1"/>
          </p:cNvPicPr>
          <p:nvPr userDrawn="1"/>
        </p:nvPicPr>
        <p:blipFill>
          <a:blip r:embed="rId2"/>
          <a:stretch>
            <a:fillRect/>
          </a:stretch>
        </p:blipFill>
        <p:spPr>
          <a:xfrm>
            <a:off x="90000" y="59512"/>
            <a:ext cx="988687" cy="724534"/>
          </a:xfrm>
          <a:prstGeom prst="rect">
            <a:avLst/>
          </a:prstGeom>
        </p:spPr>
      </p:pic>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664465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381527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91879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70899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6" name="Image 5">
            <a:extLst>
              <a:ext uri="{FF2B5EF4-FFF2-40B4-BE49-F238E27FC236}">
                <a16:creationId xmlns:a16="http://schemas.microsoft.com/office/drawing/2014/main" id="{8EBE3077-B322-4361-AC58-966502E21D1E}"/>
              </a:ext>
            </a:extLst>
          </p:cNvPr>
          <p:cNvPicPr>
            <a:picLocks noChangeAspect="1"/>
          </p:cNvPicPr>
          <p:nvPr userDrawn="1"/>
        </p:nvPicPr>
        <p:blipFill>
          <a:blip r:embed="rId2"/>
          <a:stretch>
            <a:fillRect/>
          </a:stretch>
        </p:blipFill>
        <p:spPr>
          <a:xfrm>
            <a:off x="90000" y="59512"/>
            <a:ext cx="988687" cy="724534"/>
          </a:xfrm>
          <a:prstGeom prst="rect">
            <a:avLst/>
          </a:prstGeom>
        </p:spPr>
      </p:pic>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9" name="Image 8">
            <a:extLst>
              <a:ext uri="{FF2B5EF4-FFF2-40B4-BE49-F238E27FC236}">
                <a16:creationId xmlns:a16="http://schemas.microsoft.com/office/drawing/2014/main" id="{43213DF8-8079-4DB0-BB00-6B0CAA22E031}"/>
              </a:ext>
            </a:extLst>
          </p:cNvPr>
          <p:cNvPicPr>
            <a:picLocks noChangeAspect="1"/>
          </p:cNvPicPr>
          <p:nvPr userDrawn="1"/>
        </p:nvPicPr>
        <p:blipFill>
          <a:blip r:embed="rId2"/>
          <a:stretch>
            <a:fillRect/>
          </a:stretch>
        </p:blipFill>
        <p:spPr>
          <a:xfrm>
            <a:off x="90000" y="59512"/>
            <a:ext cx="988687" cy="724534"/>
          </a:xfrm>
          <a:prstGeom prst="rect">
            <a:avLst/>
          </a:prstGeom>
        </p:spPr>
      </p:pic>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chemeClr val="bg1"/>
                </a:solidFill>
                <a:latin typeface="Segoe UI Light"/>
                <a:cs typeface="Segoe UI Light"/>
              </a:defRPr>
            </a:lvl1pPr>
          </a:lstStyle>
          <a:p>
            <a:endParaRPr/>
          </a:p>
        </p:txBody>
      </p:sp>
      <p:sp>
        <p:nvSpPr>
          <p:cNvPr id="3" name="Holder 3"/>
          <p:cNvSpPr>
            <a:spLocks noGrp="1"/>
          </p:cNvSpPr>
          <p:nvPr>
            <p:ph type="ftr" sz="quarter" idx="5"/>
          </p:nvPr>
        </p:nvSpPr>
        <p:spPr/>
        <p:txBody>
          <a:bodyPr lIns="0" tIns="0" rIns="0" bIns="0"/>
          <a:lstStyle>
            <a:lvl1pPr>
              <a:defRPr sz="975" b="0" i="0">
                <a:solidFill>
                  <a:srgbClr val="005579"/>
                </a:solidFill>
                <a:latin typeface="Calibri"/>
                <a:cs typeface="Calibri"/>
              </a:defRPr>
            </a:lvl1pPr>
          </a:lstStyle>
          <a:p>
            <a:pPr marL="9525">
              <a:lnSpc>
                <a:spcPts val="1020"/>
              </a:lnSpc>
            </a:pPr>
            <a:endParaRPr lang="fr-FR" spc="4" dirty="0"/>
          </a:p>
        </p:txBody>
      </p:sp>
      <p:sp>
        <p:nvSpPr>
          <p:cNvPr id="5" name="Holder 5"/>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28575">
              <a:lnSpc>
                <a:spcPts val="1069"/>
              </a:lnSpc>
            </a:pPr>
            <a:fld id="{81D60167-4931-47E6-BA6A-407CBD079E47}" type="slidenum">
              <a:rPr lang="fr-FR" spc="-4" smtClean="0"/>
              <a:pPr marL="28575">
                <a:lnSpc>
                  <a:spcPts val="1069"/>
                </a:lnSpc>
              </a:pPr>
              <a:t>‹N°›</a:t>
            </a:fld>
            <a:endParaRPr lang="fr-FR" spc="-4"/>
          </a:p>
        </p:txBody>
      </p:sp>
      <p:sp>
        <p:nvSpPr>
          <p:cNvPr id="6" name="Espace réservé de la date 1">
            <a:extLst>
              <a:ext uri="{FF2B5EF4-FFF2-40B4-BE49-F238E27FC236}">
                <a16:creationId xmlns:a16="http://schemas.microsoft.com/office/drawing/2014/main" id="{7D09E86F-6253-4164-BB44-E07B94B67787}"/>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pic>
        <p:nvPicPr>
          <p:cNvPr id="7" name="Image 6">
            <a:extLst>
              <a:ext uri="{FF2B5EF4-FFF2-40B4-BE49-F238E27FC236}">
                <a16:creationId xmlns:a16="http://schemas.microsoft.com/office/drawing/2014/main" id="{D777A0FE-7EB4-48E7-80F0-E21D4696E66E}"/>
              </a:ext>
            </a:extLst>
          </p:cNvPr>
          <p:cNvPicPr>
            <a:picLocks noChangeAspect="1"/>
          </p:cNvPicPr>
          <p:nvPr userDrawn="1"/>
        </p:nvPicPr>
        <p:blipFill>
          <a:blip r:embed="rId2"/>
          <a:stretch>
            <a:fillRect/>
          </a:stretch>
        </p:blipFill>
        <p:spPr>
          <a:xfrm>
            <a:off x="90000" y="59512"/>
            <a:ext cx="988687" cy="724534"/>
          </a:xfrm>
          <a:prstGeom prst="rect">
            <a:avLst/>
          </a:prstGeom>
        </p:spPr>
      </p:pic>
    </p:spTree>
    <p:extLst>
      <p:ext uri="{BB962C8B-B14F-4D97-AF65-F5344CB8AC3E}">
        <p14:creationId xmlns:p14="http://schemas.microsoft.com/office/powerpoint/2010/main" val="253954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chemeClr val="bg1"/>
                </a:solidFill>
                <a:latin typeface="Segoe UI Light"/>
                <a:cs typeface="Segoe UI Light"/>
              </a:defRPr>
            </a:lvl1pPr>
          </a:lstStyle>
          <a:p>
            <a:endParaRPr/>
          </a:p>
        </p:txBody>
      </p:sp>
      <p:sp>
        <p:nvSpPr>
          <p:cNvPr id="3" name="Holder 3"/>
          <p:cNvSpPr>
            <a:spLocks noGrp="1"/>
          </p:cNvSpPr>
          <p:nvPr>
            <p:ph sz="half" idx="2"/>
          </p:nvPr>
        </p:nvSpPr>
        <p:spPr>
          <a:xfrm>
            <a:off x="457200" y="1183005"/>
            <a:ext cx="3977640" cy="16158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16158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75" b="0" i="0">
                <a:solidFill>
                  <a:srgbClr val="005579"/>
                </a:solidFill>
                <a:latin typeface="Calibri"/>
                <a:cs typeface="Calibri"/>
              </a:defRPr>
            </a:lvl1pPr>
          </a:lstStyle>
          <a:p>
            <a:pPr marL="9525">
              <a:lnSpc>
                <a:spcPts val="1020"/>
              </a:lnSpc>
            </a:pPr>
            <a:endParaRPr lang="fr-FR" spc="4" dirty="0"/>
          </a:p>
        </p:txBody>
      </p:sp>
      <p:sp>
        <p:nvSpPr>
          <p:cNvPr id="7" name="Holder 7"/>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28575">
              <a:lnSpc>
                <a:spcPts val="1069"/>
              </a:lnSpc>
            </a:pPr>
            <a:fld id="{81D60167-4931-47E6-BA6A-407CBD079E47}" type="slidenum">
              <a:rPr lang="fr-FR" spc="-4" smtClean="0"/>
              <a:pPr marL="28575">
                <a:lnSpc>
                  <a:spcPts val="1069"/>
                </a:lnSpc>
              </a:pPr>
              <a:t>‹N°›</a:t>
            </a:fld>
            <a:endParaRPr lang="fr-FR" spc="-4"/>
          </a:p>
        </p:txBody>
      </p:sp>
      <p:sp>
        <p:nvSpPr>
          <p:cNvPr id="8" name="Espace réservé de la date 1">
            <a:extLst>
              <a:ext uri="{FF2B5EF4-FFF2-40B4-BE49-F238E27FC236}">
                <a16:creationId xmlns:a16="http://schemas.microsoft.com/office/drawing/2014/main" id="{7842EC7C-49AE-4A74-980C-11CB608B5DA0}"/>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pic>
        <p:nvPicPr>
          <p:cNvPr id="9" name="Image 8">
            <a:extLst>
              <a:ext uri="{FF2B5EF4-FFF2-40B4-BE49-F238E27FC236}">
                <a16:creationId xmlns:a16="http://schemas.microsoft.com/office/drawing/2014/main" id="{C292F151-1E73-480F-8854-8100E06A2821}"/>
              </a:ext>
            </a:extLst>
          </p:cNvPr>
          <p:cNvPicPr>
            <a:picLocks noChangeAspect="1"/>
          </p:cNvPicPr>
          <p:nvPr userDrawn="1"/>
        </p:nvPicPr>
        <p:blipFill>
          <a:blip r:embed="rId2"/>
          <a:stretch>
            <a:fillRect/>
          </a:stretch>
        </p:blipFill>
        <p:spPr>
          <a:xfrm>
            <a:off x="156261" y="152278"/>
            <a:ext cx="988687" cy="724534"/>
          </a:xfrm>
          <a:prstGeom prst="rect">
            <a:avLst/>
          </a:prstGeom>
        </p:spPr>
      </p:pic>
    </p:spTree>
    <p:extLst>
      <p:ext uri="{BB962C8B-B14F-4D97-AF65-F5344CB8AC3E}">
        <p14:creationId xmlns:p14="http://schemas.microsoft.com/office/powerpoint/2010/main" val="106318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
        <p:nvSpPr>
          <p:cNvPr id="5" name="Espace réservé de la date 1">
            <a:extLst>
              <a:ext uri="{FF2B5EF4-FFF2-40B4-BE49-F238E27FC236}">
                <a16:creationId xmlns:a16="http://schemas.microsoft.com/office/drawing/2014/main" id="{41CC1752-6F6F-44F2-B841-9E6BE2857B3A}"/>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Tree>
    <p:extLst>
      <p:ext uri="{BB962C8B-B14F-4D97-AF65-F5344CB8AC3E}">
        <p14:creationId xmlns:p14="http://schemas.microsoft.com/office/powerpoint/2010/main" val="125154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body" idx="1"/>
          </p:nvPr>
        </p:nvSpPr>
        <p:spPr>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3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3" name="Google Shape;33;p3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7" name="Image 6">
            <a:extLst>
              <a:ext uri="{FF2B5EF4-FFF2-40B4-BE49-F238E27FC236}">
                <a16:creationId xmlns:a16="http://schemas.microsoft.com/office/drawing/2014/main" id="{0D795C0D-E1D4-4241-9CDA-D49171A22C77}"/>
              </a:ext>
            </a:extLst>
          </p:cNvPr>
          <p:cNvPicPr>
            <a:picLocks noChangeAspect="1"/>
          </p:cNvPicPr>
          <p:nvPr userDrawn="1"/>
        </p:nvPicPr>
        <p:blipFill>
          <a:blip r:embed="rId2"/>
          <a:stretch>
            <a:fillRect/>
          </a:stretch>
        </p:blipFill>
        <p:spPr>
          <a:xfrm>
            <a:off x="90000" y="59512"/>
            <a:ext cx="988687" cy="724534"/>
          </a:xfrm>
          <a:prstGeom prst="rect">
            <a:avLst/>
          </a:prstGeom>
        </p:spPr>
      </p:pic>
    </p:spTree>
    <p:extLst>
      <p:ext uri="{BB962C8B-B14F-4D97-AF65-F5344CB8AC3E}">
        <p14:creationId xmlns:p14="http://schemas.microsoft.com/office/powerpoint/2010/main" val="2321732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jpeg"/><Relationship Id="rId5" Type="http://schemas.openxmlformats.org/officeDocument/2006/relationships/slideLayout" Target="../slideLayouts/slideLayout23.xml"/><Relationship Id="rId10" Type="http://schemas.openxmlformats.org/officeDocument/2006/relationships/theme" Target="../theme/theme4.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0.xml"/><Relationship Id="rId7"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10/11/2021</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813" r:id="rId6"/>
    <p:sldLayoutId id="2147483815" r:id="rId7"/>
    <p:sldLayoutId id="2147483816" r:id="rId8"/>
    <p:sldLayoutId id="2147483845" r:id="rId9"/>
    <p:sldLayoutId id="2147483864" r:id="rId10"/>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794454657"/>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33"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4">
            <a:alphaModFix/>
          </a:blip>
          <a:srcRect/>
          <a:stretch/>
        </p:blipFill>
        <p:spPr>
          <a:xfrm>
            <a:off x="14559" y="6773"/>
            <a:ext cx="9152690" cy="5152964"/>
          </a:xfrm>
          <a:prstGeom prst="rect">
            <a:avLst/>
          </a:prstGeom>
          <a:noFill/>
          <a:ln>
            <a:noFill/>
          </a:ln>
        </p:spPr>
      </p:pic>
      <p:sp>
        <p:nvSpPr>
          <p:cNvPr id="11" name="Google Shape;11;p31"/>
          <p:cNvSpPr txBox="1">
            <a:spLocks noGrp="1"/>
          </p:cNvSpPr>
          <p:nvPr>
            <p:ph type="title"/>
          </p:nvPr>
        </p:nvSpPr>
        <p:spPr>
          <a:xfrm>
            <a:off x="359999" y="1131590"/>
            <a:ext cx="8424000" cy="72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255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1"/>
          <p:cNvSpPr txBox="1">
            <a:spLocks noGrp="1"/>
          </p:cNvSpPr>
          <p:nvPr>
            <p:ph type="body" idx="1"/>
          </p:nvPr>
        </p:nvSpPr>
        <p:spPr>
          <a:xfrm>
            <a:off x="359999" y="1995686"/>
            <a:ext cx="8424000" cy="257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dt" idx="10"/>
          </p:nvPr>
        </p:nvSpPr>
        <p:spPr>
          <a:xfrm>
            <a:off x="6426336" y="4783500"/>
            <a:ext cx="1170000" cy="36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a:t>06/07/2021</a:t>
            </a:r>
          </a:p>
        </p:txBody>
      </p:sp>
      <p:sp>
        <p:nvSpPr>
          <p:cNvPr id="14" name="Google Shape;14;p31"/>
          <p:cNvSpPr txBox="1">
            <a:spLocks noGrp="1"/>
          </p:cNvSpPr>
          <p:nvPr>
            <p:ph type="sldNum" idx="12"/>
          </p:nvPr>
        </p:nvSpPr>
        <p:spPr>
          <a:xfrm>
            <a:off x="7596336" y="4783500"/>
            <a:ext cx="1170000" cy="360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dirty="0"/>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475985130"/>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400"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dirty="0"/>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36886" y="195486"/>
            <a:ext cx="778730" cy="540000"/>
          </a:xfrm>
          <a:prstGeom prst="rect">
            <a:avLst/>
          </a:prstGeom>
        </p:spPr>
      </p:pic>
    </p:spTree>
    <p:extLst>
      <p:ext uri="{BB962C8B-B14F-4D97-AF65-F5344CB8AC3E}">
        <p14:creationId xmlns:p14="http://schemas.microsoft.com/office/powerpoint/2010/main" val="385839260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
          <p15:clr>
            <a:srgbClr val="F26B43"/>
          </p15:clr>
        </p15:guide>
        <p15:guide id="2"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horizon-europe.gouv.fr/les-pcn"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4.xml"/><Relationship Id="rId7" Type="http://schemas.openxmlformats.org/officeDocument/2006/relationships/slide" Target="slide29.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slide" Target="slide24.xml"/><Relationship Id="rId5" Type="http://schemas.openxmlformats.org/officeDocument/2006/relationships/slide" Target="slide18.xml"/><Relationship Id="rId10" Type="http://schemas.openxmlformats.org/officeDocument/2006/relationships/image" Target="../media/image13.jpg"/><Relationship Id="rId4" Type="http://schemas.openxmlformats.org/officeDocument/2006/relationships/slide" Target="slide8.xml"/><Relationship Id="rId9" Type="http://schemas.openxmlformats.org/officeDocument/2006/relationships/slide" Target="slide38.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info/research-and-innovation/funding/funding-opportunities/funding-programmes-and-open-calls/horizon-europe/cluster-6-food-bioeconomy-natural-resources-agriculture-and-environment_e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29116" y="957364"/>
            <a:ext cx="8389764" cy="3452076"/>
          </a:xfrm>
          <a:solidFill>
            <a:schemeClr val="bg1"/>
          </a:solidFill>
        </p:spPr>
        <p:txBody>
          <a:bodyPr/>
          <a:lstStyle/>
          <a:p>
            <a:pPr>
              <a:lnSpc>
                <a:spcPct val="100000"/>
              </a:lnSpc>
            </a:pPr>
            <a:r>
              <a:rPr lang="fr-FR" sz="3600" b="0" dirty="0"/>
              <a:t>HORIZON EUROPE</a:t>
            </a:r>
            <a:endParaRPr lang="fr-FR" dirty="0"/>
          </a:p>
          <a:p>
            <a:pPr>
              <a:lnSpc>
                <a:spcPct val="100000"/>
              </a:lnSpc>
              <a:spcBef>
                <a:spcPts val="1200"/>
              </a:spcBef>
            </a:pPr>
            <a:r>
              <a:rPr lang="fr-FR" sz="3600" dirty="0"/>
              <a:t>GUIDE : LES SHS DANS LE CLUSTER 6 « Alimentation, bioéconomie, ressources naturelles, agriculture et environnement »  </a:t>
            </a:r>
            <a:endParaRPr lang="fr-FR" sz="2000" b="0" dirty="0"/>
          </a:p>
          <a:p>
            <a:pPr>
              <a:lnSpc>
                <a:spcPct val="100000"/>
              </a:lnSpc>
              <a:spcBef>
                <a:spcPts val="1200"/>
              </a:spcBef>
            </a:pPr>
            <a:r>
              <a:rPr lang="fr-FR" sz="2000" b="0" dirty="0"/>
              <a:t>                                         - édition WP 2026-2027 – Décembre 2025 - CG</a:t>
            </a:r>
            <a:endParaRPr lang="fr-FR" dirty="0"/>
          </a:p>
        </p:txBody>
      </p:sp>
      <p:pic>
        <p:nvPicPr>
          <p:cNvPr id="4" name="Image 3">
            <a:extLst>
              <a:ext uri="{FF2B5EF4-FFF2-40B4-BE49-F238E27FC236}">
                <a16:creationId xmlns:a16="http://schemas.microsoft.com/office/drawing/2014/main" id="{234FC425-E605-410D-97B1-830088094EF5}"/>
              </a:ext>
            </a:extLst>
          </p:cNvPr>
          <p:cNvPicPr>
            <a:picLocks noChangeAspect="1"/>
          </p:cNvPicPr>
          <p:nvPr/>
        </p:nvPicPr>
        <p:blipFill>
          <a:blip r:embed="rId3"/>
          <a:stretch>
            <a:fillRect/>
          </a:stretch>
        </p:blipFill>
        <p:spPr>
          <a:xfrm>
            <a:off x="203981" y="0"/>
            <a:ext cx="989586" cy="821026"/>
          </a:xfrm>
          <a:prstGeom prst="rect">
            <a:avLst/>
          </a:prstGeom>
        </p:spPr>
      </p:pic>
    </p:spTree>
    <p:extLst>
      <p:ext uri="{BB962C8B-B14F-4D97-AF65-F5344CB8AC3E}">
        <p14:creationId xmlns:p14="http://schemas.microsoft.com/office/powerpoint/2010/main" val="1233764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fr-FR" sz="2000" b="1" dirty="0">
                <a:solidFill>
                  <a:schemeClr val="tx2"/>
                </a:solidFill>
                <a:latin typeface="+mj-lt"/>
              </a:rPr>
              <a:t>Libérer le potentiel de l'action citoyenne pour la protection et la restauration de la nature</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3942523" y="128355"/>
            <a:ext cx="5201478" cy="630942"/>
          </a:xfrm>
          <a:prstGeom prst="rect">
            <a:avLst/>
          </a:prstGeom>
          <a:noFill/>
        </p:spPr>
        <p:txBody>
          <a:bodyPr wrap="square" rtlCol="0">
            <a:spAutoFit/>
          </a:bodyPr>
          <a:lstStyle/>
          <a:p>
            <a:pPr algn="r" fontAlgn="base"/>
            <a:r>
              <a:rPr lang="fr-FR" sz="1100" b="1" dirty="0"/>
              <a:t>Référence :</a:t>
            </a:r>
            <a:r>
              <a:rPr lang="en-US" sz="1100" b="1" dirty="0"/>
              <a:t>HORIZON-CL6-2026-01-BIODIV-03-two-stage: Unlocking the potential of citizen action for nature protection and restoration</a:t>
            </a:r>
            <a:r>
              <a:rPr lang="fr-FR" sz="1100" b="1" dirty="0"/>
              <a:t> </a:t>
            </a:r>
            <a:r>
              <a:rPr lang="en-US" sz="1200" b="1" dirty="0"/>
              <a:t>, IA</a:t>
            </a:r>
          </a:p>
          <a:p>
            <a:pPr algn="r" fontAlgn="base"/>
            <a:r>
              <a:rPr lang="en-US" sz="1200" b="1" dirty="0"/>
              <a:t>10 M€ par </a:t>
            </a:r>
            <a:r>
              <a:rPr lang="en-US" sz="1200" b="1" dirty="0" err="1"/>
              <a:t>projet</a:t>
            </a:r>
            <a:r>
              <a:rPr lang="en-US" sz="1200" b="1" dirty="0"/>
              <a:t>. Total 10 M€ </a:t>
            </a:r>
            <a:r>
              <a:rPr lang="en-GB" sz="1200" b="1" dirty="0"/>
              <a:t>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68407" y="1887415"/>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300" b="1" kern="0" dirty="0">
                <a:solidFill>
                  <a:schemeClr val="tx2"/>
                </a:solidFill>
              </a:rPr>
              <a:t>•    l'engagement citoyen en faveur de la conservation et de la restauration de la nature est mis à profit.</a:t>
            </a:r>
          </a:p>
          <a:p>
            <a:pPr marL="285750" indent="-285750" algn="just">
              <a:spcBef>
                <a:spcPts val="300"/>
              </a:spcBef>
              <a:buClr>
                <a:srgbClr val="000000"/>
              </a:buClr>
              <a:buSzPts val="1100"/>
              <a:buFont typeface="Arial" panose="020B0604020202020204" pitchFamily="34" charset="0"/>
              <a:buChar char="•"/>
            </a:pPr>
            <a:r>
              <a:rPr lang="fr-FR" sz="1300" b="1" kern="0" dirty="0">
                <a:solidFill>
                  <a:schemeClr val="tx2"/>
                </a:solidFill>
              </a:rPr>
              <a:t>•    de nouvelles opportunités commerciales et de nouveaux marchés dans le domaine de la conservation et de la restauration de la nature sont créés, soutenant ainsi les objectifs de l'UE en matière de restauration de la nature pour l'atténuation et l'adaptation au changement climatique. </a:t>
            </a:r>
          </a:p>
          <a:p>
            <a:pPr marL="285750" indent="-285750" algn="just">
              <a:spcBef>
                <a:spcPts val="300"/>
              </a:spcBef>
              <a:buClr>
                <a:srgbClr val="000000"/>
              </a:buClr>
              <a:buSzPts val="1100"/>
              <a:buFont typeface="Arial" panose="020B0604020202020204" pitchFamily="34" charset="0"/>
              <a:buChar char="•"/>
            </a:pPr>
            <a:r>
              <a:rPr lang="fr-FR" sz="1300" b="1" kern="0" dirty="0">
                <a:solidFill>
                  <a:schemeClr val="tx2"/>
                </a:solidFill>
              </a:rPr>
              <a:t>Développement, test et commercialisation d'outils destinés aux citoyens pour la conservation des espèces</a:t>
            </a:r>
          </a:p>
        </p:txBody>
      </p:sp>
      <p:pic>
        <p:nvPicPr>
          <p:cNvPr id="6" name="Image 5">
            <a:extLst>
              <a:ext uri="{FF2B5EF4-FFF2-40B4-BE49-F238E27FC236}">
                <a16:creationId xmlns:a16="http://schemas.microsoft.com/office/drawing/2014/main" id="{0F0DB305-CFBC-4FFE-8B22-759C861C470E}"/>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1227457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3225" y="1002896"/>
            <a:ext cx="8424000" cy="720000"/>
          </a:xfrm>
          <a:prstGeom prst="rect">
            <a:avLst/>
          </a:prstGeom>
          <a:noFill/>
          <a:ln>
            <a:noFill/>
          </a:ln>
        </p:spPr>
        <p:txBody>
          <a:bodyPr spcFirstLastPara="1" wrap="square" lIns="0" tIns="0" rIns="0" bIns="0" anchor="t" anchorCtr="0">
            <a:noAutofit/>
          </a:bodyPr>
          <a:lstStyle/>
          <a:p>
            <a:r>
              <a:rPr kumimoji="0" lang="fr-FR" sz="1800" b="1" i="0" u="none" strike="noStrike" kern="0" cap="none" spc="0" normalizeH="0" baseline="0" noProof="0" dirty="0">
                <a:ln>
                  <a:noFill/>
                </a:ln>
                <a:solidFill>
                  <a:srgbClr val="000091"/>
                </a:solidFill>
                <a:effectLst/>
                <a:uLnTx/>
                <a:uFillTx/>
                <a:latin typeface="Arial"/>
                <a:cs typeface="Arial"/>
                <a:sym typeface="Arial"/>
              </a:rPr>
              <a:t>Intégrer et développer à grande échelle des solutions fondées sur la nature et fondées sur des données probantes en vue d'une économie respectueuse de la nature et résiliente au changement climatique</a:t>
            </a:r>
            <a:r>
              <a:rPr lang="fr-FR" sz="1800" dirty="0"/>
              <a:t>socio-économiques de la restauration de la nature</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3929271" y="128355"/>
            <a:ext cx="5214730" cy="800219"/>
          </a:xfrm>
          <a:prstGeom prst="rect">
            <a:avLst/>
          </a:prstGeom>
          <a:noFill/>
        </p:spPr>
        <p:txBody>
          <a:bodyPr wrap="square" rtlCol="0">
            <a:spAutoFit/>
          </a:bodyPr>
          <a:lstStyle/>
          <a:p>
            <a:pPr algn="r" fontAlgn="base"/>
            <a:r>
              <a:rPr lang="fr-FR" sz="1100" b="1" dirty="0"/>
              <a:t>Référence : </a:t>
            </a:r>
            <a:r>
              <a:rPr lang="en-US" sz="1100" b="1" dirty="0"/>
              <a:t>HORIZON-CL6-2026-01-BIODIV-04-two-stage: Mainstreaming and scaling-up evidence-based Nature-Based Solutions towards a nature positive and climate-resilient economy,</a:t>
            </a:r>
            <a:r>
              <a:rPr lang="en-US" sz="1200" b="1" dirty="0"/>
              <a:t> </a:t>
            </a:r>
            <a:r>
              <a:rPr lang="fr-FR" sz="1200" b="1" dirty="0"/>
              <a:t>R</a:t>
            </a:r>
            <a:r>
              <a:rPr lang="en-US" sz="1200" b="1" dirty="0"/>
              <a:t>IA</a:t>
            </a:r>
          </a:p>
          <a:p>
            <a:pPr algn="r" fontAlgn="base"/>
            <a:r>
              <a:rPr lang="en-US" sz="1200" b="1" dirty="0"/>
              <a:t>6 M€ par </a:t>
            </a:r>
            <a:r>
              <a:rPr lang="en-US" sz="1200" b="1" dirty="0" err="1"/>
              <a:t>projet</a:t>
            </a:r>
            <a:r>
              <a:rPr lang="en-US" sz="1200" b="1" dirty="0"/>
              <a:t>. Total 18 M€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287677" y="1989816"/>
            <a:ext cx="8644288"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une meilleure compréhension et communication des impacts environnementaux, sociaux et économiques des solutions fondées sur la nature (</a:t>
            </a:r>
            <a:r>
              <a:rPr lang="fr-FR" sz="1400" kern="0" dirty="0" err="1">
                <a:solidFill>
                  <a:schemeClr val="tx2"/>
                </a:solidFill>
              </a:rPr>
              <a:t>NbS</a:t>
            </a:r>
            <a:r>
              <a:rPr lang="fr-FR" sz="1400" kern="0" dirty="0">
                <a:solidFill>
                  <a:schemeClr val="tx2"/>
                </a:solidFill>
              </a:rPr>
              <a:t>)   est disponible pour les parties prenantes de tous les secteurs, en s'appuyant sur les systèmes de connaissances, les bases de données et les cadres d'évaluation d'impact existants et en les améliorant ;</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les décideurs politiques à différents niveaux sont en mesure d'intégrer de manière plus systématique les </a:t>
            </a:r>
            <a:r>
              <a:rPr lang="fr-FR" sz="1400" kern="0" dirty="0" err="1">
                <a:solidFill>
                  <a:schemeClr val="tx2"/>
                </a:solidFill>
              </a:rPr>
              <a:t>NbS</a:t>
            </a:r>
            <a:r>
              <a:rPr lang="fr-FR" sz="1400" kern="0" dirty="0">
                <a:solidFill>
                  <a:schemeClr val="tx2"/>
                </a:solidFill>
              </a:rPr>
              <a:t> dans tous les domaines politiques - tels que l'énergie, l'environnement bâti, la gestion de l'eau et les transports - permettant ainsi des approches systémiques pour conserver, protéger, restaurer et utiliser durablement les écosystèmes, renforcer la résilience climatique et maximiser la rentabilité ;</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a:t>
            </a:r>
            <a:r>
              <a:rPr lang="fr-FR" sz="1400" b="1" kern="0" dirty="0">
                <a:solidFill>
                  <a:schemeClr val="tx2"/>
                </a:solidFill>
              </a:rPr>
              <a:t>les praticiens aient renforcé leur capacité à concevoir, </a:t>
            </a:r>
            <a:r>
              <a:rPr lang="fr-FR" sz="1400" b="1" kern="0" dirty="0" err="1">
                <a:solidFill>
                  <a:schemeClr val="tx2"/>
                </a:solidFill>
              </a:rPr>
              <a:t>co-créer</a:t>
            </a:r>
            <a:r>
              <a:rPr lang="fr-FR" sz="1400" b="1" kern="0" dirty="0">
                <a:solidFill>
                  <a:schemeClr val="tx2"/>
                </a:solidFill>
              </a:rPr>
              <a:t> et mettre en œuvre des </a:t>
            </a:r>
            <a:r>
              <a:rPr lang="fr-FR" sz="1400" b="1" kern="0" dirty="0" err="1">
                <a:solidFill>
                  <a:schemeClr val="tx2"/>
                </a:solidFill>
              </a:rPr>
              <a:t>NbS</a:t>
            </a:r>
            <a:r>
              <a:rPr lang="fr-FR" sz="1400" b="1" kern="0" dirty="0">
                <a:solidFill>
                  <a:schemeClr val="tx2"/>
                </a:solidFill>
              </a:rPr>
              <a:t> qui intègrent une gestion adaptative </a:t>
            </a:r>
            <a:r>
              <a:rPr lang="fr-FR" sz="1400" kern="0" dirty="0">
                <a:solidFill>
                  <a:schemeClr val="tx2"/>
                </a:solidFill>
              </a:rPr>
              <a:t>afin de minimiser les conséquences imprévues et indésirables face aux changements économiques, sociétaux et climatiques, par rapport aux interventions conventionnelles. </a:t>
            </a:r>
          </a:p>
        </p:txBody>
      </p:sp>
      <p:pic>
        <p:nvPicPr>
          <p:cNvPr id="6" name="Image 5">
            <a:extLst>
              <a:ext uri="{FF2B5EF4-FFF2-40B4-BE49-F238E27FC236}">
                <a16:creationId xmlns:a16="http://schemas.microsoft.com/office/drawing/2014/main" id="{DC28B7B0-450A-4746-BED0-796C7212BDE9}"/>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3942473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271945" y="975803"/>
            <a:ext cx="8424000" cy="720000"/>
          </a:xfrm>
          <a:prstGeom prst="rect">
            <a:avLst/>
          </a:prstGeom>
          <a:noFill/>
          <a:ln>
            <a:noFill/>
          </a:ln>
        </p:spPr>
        <p:txBody>
          <a:bodyPr spcFirstLastPara="1" wrap="square" lIns="0" tIns="0" rIns="0" bIns="0" anchor="t" anchorCtr="0">
            <a:noAutofit/>
          </a:bodyPr>
          <a:lstStyle/>
          <a:p>
            <a:r>
              <a:rPr lang="fr-FR" sz="2000" b="1" dirty="0">
                <a:solidFill>
                  <a:schemeClr val="tx2"/>
                </a:solidFill>
                <a:latin typeface="+mj-lt"/>
              </a:rPr>
              <a:t>Laboratoires vivants pour l'éradication et/ou la gestion des espèces exotiques/étrangères </a:t>
            </a:r>
            <a:r>
              <a:rPr lang="fr-FR" sz="2000" b="1" dirty="0" err="1">
                <a:solidFill>
                  <a:schemeClr val="tx2"/>
                </a:solidFill>
                <a:latin typeface="+mj-lt"/>
              </a:rPr>
              <a:t>envahissantes</a:t>
            </a:r>
            <a:r>
              <a:rPr lang="fr-FR" sz="1800" dirty="0" err="1"/>
              <a:t>des</a:t>
            </a:r>
            <a:r>
              <a:rPr lang="fr-FR" sz="1800" dirty="0"/>
              <a:t> solutions innovantes pour la restauration des forêts et des écosystèmes d'eau douce</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28355"/>
            <a:ext cx="4894289" cy="830997"/>
          </a:xfrm>
          <a:prstGeom prst="rect">
            <a:avLst/>
          </a:prstGeom>
          <a:noFill/>
        </p:spPr>
        <p:txBody>
          <a:bodyPr wrap="square" rtlCol="0">
            <a:spAutoFit/>
          </a:bodyPr>
          <a:lstStyle/>
          <a:p>
            <a:pPr algn="r" fontAlgn="base"/>
            <a:r>
              <a:rPr lang="fr-FR" sz="1100" b="1" dirty="0"/>
              <a:t>Référence : </a:t>
            </a:r>
            <a:r>
              <a:rPr lang="en-US" sz="1200" b="1" dirty="0"/>
              <a:t> HORIZON-CL6-2027-01-BIODIV-04: Living Labs for the eradication and/or management of invasive alien species, </a:t>
            </a:r>
            <a:r>
              <a:rPr lang="fr-FR" sz="1200" b="1" dirty="0"/>
              <a:t>R</a:t>
            </a:r>
            <a:r>
              <a:rPr lang="en-US" sz="1200" b="1" dirty="0"/>
              <a:t>IA</a:t>
            </a:r>
          </a:p>
          <a:p>
            <a:pPr algn="r" fontAlgn="base"/>
            <a:r>
              <a:rPr lang="en-US" sz="1200" b="1" dirty="0"/>
              <a:t>8 M€ par </a:t>
            </a:r>
            <a:r>
              <a:rPr lang="en-US" sz="1200" b="1" dirty="0" err="1"/>
              <a:t>projet</a:t>
            </a:r>
            <a:r>
              <a:rPr lang="en-US" sz="1200" b="1" dirty="0"/>
              <a:t>. Total 24 M€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18788" y="1625381"/>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a:t>
            </a:r>
            <a:r>
              <a:rPr lang="fr-FR" sz="1400" b="1" kern="0" dirty="0">
                <a:solidFill>
                  <a:schemeClr val="tx2"/>
                </a:solidFill>
              </a:rPr>
              <a:t>les capacités et la gouvernance intégrée des chercheurs, des décideurs, des praticiens, des communautés locales et des autres parties prenantes à collaborer efficacement </a:t>
            </a:r>
            <a:r>
              <a:rPr lang="fr-FR" sz="1400" kern="0" dirty="0">
                <a:solidFill>
                  <a:schemeClr val="tx2"/>
                </a:solidFill>
              </a:rPr>
              <a:t>pour prévenir, éradiquer ou gérer les espèces exotiques envahissantes (EEE) sont renforcées.</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les écosystèmes indigènes sont mieux protégés, ce qui améliore leur résilience et garantit la fourniture continue de services écosystémiques, notamment pour l'atténuation et l'adaptation au changement climatique. </a:t>
            </a:r>
          </a:p>
        </p:txBody>
      </p:sp>
      <p:pic>
        <p:nvPicPr>
          <p:cNvPr id="6" name="Image 5">
            <a:extLst>
              <a:ext uri="{FF2B5EF4-FFF2-40B4-BE49-F238E27FC236}">
                <a16:creationId xmlns:a16="http://schemas.microsoft.com/office/drawing/2014/main" id="{09FD9C66-6BC7-436C-9DAC-199C2A9220E5}"/>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236603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46452" y="1070630"/>
            <a:ext cx="8424000" cy="720000"/>
          </a:xfrm>
          <a:prstGeom prst="rect">
            <a:avLst/>
          </a:prstGeom>
          <a:noFill/>
          <a:ln>
            <a:noFill/>
          </a:ln>
        </p:spPr>
        <p:txBody>
          <a:bodyPr spcFirstLastPara="1" wrap="square" lIns="0" tIns="0" rIns="0" bIns="0" anchor="t" anchorCtr="0">
            <a:noAutofit/>
          </a:bodyPr>
          <a:lstStyle/>
          <a:p>
            <a:r>
              <a:rPr kumimoji="0" lang="fr-FR" sz="1800" b="1" i="0" u="none" strike="noStrike" kern="0" cap="none" spc="0" normalizeH="0" baseline="0" noProof="0" dirty="0">
                <a:ln>
                  <a:noFill/>
                </a:ln>
                <a:solidFill>
                  <a:srgbClr val="000091"/>
                </a:solidFill>
                <a:effectLst/>
                <a:uLnTx/>
                <a:uFillTx/>
                <a:latin typeface="Arial"/>
                <a:cs typeface="Arial"/>
                <a:sym typeface="Arial"/>
              </a:rPr>
              <a:t>Des laboratoires vivants qui favorisent le changement transformateur grâce à l'intégration des connaissances et à une gouvernance inclusive</a:t>
            </a:r>
            <a:r>
              <a:rPr lang="fr-FR" sz="1800" dirty="0" err="1"/>
              <a:t>tnées</a:t>
            </a:r>
            <a:r>
              <a:rPr lang="fr-FR" sz="1800" dirty="0"/>
              <a:t> pour la conservation, la restauration et l'adaptation au climat des récifs coralliens et des écosystèmes associés (mangroves et herbiers marins</a:t>
            </a:r>
            <a:r>
              <a:rPr lang="fr-FR" sz="2400" dirty="0"/>
              <a:t>)</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3671147" y="128355"/>
            <a:ext cx="5472853" cy="630942"/>
          </a:xfrm>
          <a:prstGeom prst="rect">
            <a:avLst/>
          </a:prstGeom>
          <a:noFill/>
        </p:spPr>
        <p:txBody>
          <a:bodyPr wrap="square" rtlCol="0">
            <a:spAutoFit/>
          </a:bodyPr>
          <a:lstStyle/>
          <a:p>
            <a:pPr algn="r" fontAlgn="base"/>
            <a:r>
              <a:rPr lang="fr-FR" sz="1100" b="1" dirty="0"/>
              <a:t>Référence : </a:t>
            </a:r>
            <a:r>
              <a:rPr lang="en-US" sz="1100" b="1" dirty="0"/>
              <a:t>HORIZON-CL6-2027-01-BIODIV-06: Living labs driving transformative change via knowledge integration and inclusive governance</a:t>
            </a:r>
            <a:r>
              <a:rPr lang="en-US" sz="1200" b="1" dirty="0"/>
              <a:t>, </a:t>
            </a:r>
            <a:r>
              <a:rPr lang="fr-FR" sz="1200" b="1" dirty="0"/>
              <a:t>R</a:t>
            </a:r>
            <a:r>
              <a:rPr lang="en-US" sz="1200" b="1" dirty="0"/>
              <a:t>IA, 7 M€ par </a:t>
            </a:r>
            <a:r>
              <a:rPr lang="en-US" sz="1200" b="1" dirty="0" err="1"/>
              <a:t>projet</a:t>
            </a:r>
            <a:r>
              <a:rPr lang="en-US" sz="1200" b="1" dirty="0"/>
              <a:t>. Total 14 M€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18788" y="1977813"/>
            <a:ext cx="8807184" cy="31656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b="1" kern="0" dirty="0">
                <a:solidFill>
                  <a:schemeClr val="tx2"/>
                </a:solidFill>
              </a:rPr>
              <a:t>•    </a:t>
            </a:r>
            <a:r>
              <a:rPr lang="fr-FR" sz="1400" kern="0" dirty="0">
                <a:solidFill>
                  <a:schemeClr val="tx2"/>
                </a:solidFill>
              </a:rPr>
              <a:t>la société et les décideurs disposent de </a:t>
            </a:r>
            <a:r>
              <a:rPr lang="fr-FR" sz="1400" b="1" kern="0" dirty="0">
                <a:solidFill>
                  <a:schemeClr val="tx2"/>
                </a:solidFill>
              </a:rPr>
              <a:t>cadres de gouvernance améliorés qui intègrent les connaissances sur l'ensemble des écosystèmes</a:t>
            </a:r>
            <a:r>
              <a:rPr lang="fr-FR" sz="1400" kern="0" dirty="0">
                <a:solidFill>
                  <a:schemeClr val="tx2"/>
                </a:solidFill>
              </a:rPr>
              <a:t> (terrestres, d'eau douce et marins) et/ou </a:t>
            </a:r>
            <a:r>
              <a:rPr lang="fr-FR" sz="1400" b="1" kern="0" dirty="0">
                <a:solidFill>
                  <a:schemeClr val="tx2"/>
                </a:solidFill>
              </a:rPr>
              <a:t>les défis sociétaux, contribuant ainsi à surmonter les obstacles institutionnels, les asymétries de pouvoir et la fragmentation des politiques </a:t>
            </a:r>
            <a:r>
              <a:rPr lang="fr-FR" sz="1400" kern="0" dirty="0">
                <a:solidFill>
                  <a:schemeClr val="tx2"/>
                </a:solidFill>
              </a:rPr>
              <a:t>afin d'accélérer la transition vers une économie positive pour la nature et de soutenir les objectifs climatiques de l'UE ;</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a:t>
            </a:r>
            <a:r>
              <a:rPr lang="fr-FR" sz="1400" b="1" kern="0" dirty="0">
                <a:solidFill>
                  <a:schemeClr val="tx2"/>
                </a:solidFill>
              </a:rPr>
              <a:t>les praticiens et les autorités publiques </a:t>
            </a:r>
            <a:r>
              <a:rPr lang="fr-FR" sz="1400" b="1" kern="0" dirty="0" err="1">
                <a:solidFill>
                  <a:schemeClr val="tx2"/>
                </a:solidFill>
              </a:rPr>
              <a:t>co-créent</a:t>
            </a:r>
            <a:r>
              <a:rPr lang="fr-FR" sz="1400" b="1" kern="0" dirty="0">
                <a:solidFill>
                  <a:schemeClr val="tx2"/>
                </a:solidFill>
              </a:rPr>
              <a:t> et ont accès à des laboratoires vivants </a:t>
            </a:r>
            <a:r>
              <a:rPr lang="fr-FR" sz="1400" kern="0" dirty="0">
                <a:solidFill>
                  <a:schemeClr val="tx2"/>
                </a:solidFill>
              </a:rPr>
              <a:t>en tant que pôles d'innovation pour </a:t>
            </a:r>
            <a:r>
              <a:rPr lang="fr-FR" sz="1400" b="1" kern="0" dirty="0">
                <a:solidFill>
                  <a:schemeClr val="tx2"/>
                </a:solidFill>
              </a:rPr>
              <a:t>tester et mettre à l'échelle des modèles de gouvernance et socio-économiques </a:t>
            </a:r>
            <a:r>
              <a:rPr lang="fr-FR" sz="1400" kern="0" dirty="0">
                <a:solidFill>
                  <a:schemeClr val="tx2"/>
                </a:solidFill>
              </a:rPr>
              <a:t>qui intègrent divers systèmes de connaissances, engagent activement les parties prenantes et soutiennent des </a:t>
            </a:r>
            <a:r>
              <a:rPr lang="fr-FR" sz="1400" b="1" kern="0" dirty="0">
                <a:solidFill>
                  <a:schemeClr val="tx2"/>
                </a:solidFill>
              </a:rPr>
              <a:t>approches ascendantes et participatives</a:t>
            </a:r>
            <a:r>
              <a:rPr lang="fr-FR" sz="1400" kern="0" dirty="0">
                <a:solidFill>
                  <a:schemeClr val="tx2"/>
                </a:solidFill>
              </a:rPr>
              <a:t>. </a:t>
            </a:r>
          </a:p>
        </p:txBody>
      </p:sp>
      <p:pic>
        <p:nvPicPr>
          <p:cNvPr id="2" name="Image 1">
            <a:extLst>
              <a:ext uri="{FF2B5EF4-FFF2-40B4-BE49-F238E27FC236}">
                <a16:creationId xmlns:a16="http://schemas.microsoft.com/office/drawing/2014/main" id="{7825AE9C-74E1-4F88-A5D0-9DA75A927BEA}"/>
              </a:ext>
            </a:extLst>
          </p:cNvPr>
          <p:cNvPicPr>
            <a:picLocks noChangeAspect="1"/>
          </p:cNvPicPr>
          <p:nvPr/>
        </p:nvPicPr>
        <p:blipFill>
          <a:blip r:embed="rId3"/>
          <a:stretch>
            <a:fillRect/>
          </a:stretch>
        </p:blipFill>
        <p:spPr>
          <a:xfrm>
            <a:off x="112733" y="53138"/>
            <a:ext cx="993734" cy="823031"/>
          </a:xfrm>
          <a:prstGeom prst="rect">
            <a:avLst/>
          </a:prstGeom>
        </p:spPr>
      </p:pic>
      <p:pic>
        <p:nvPicPr>
          <p:cNvPr id="6" name="Image 5">
            <a:extLst>
              <a:ext uri="{FF2B5EF4-FFF2-40B4-BE49-F238E27FC236}">
                <a16:creationId xmlns:a16="http://schemas.microsoft.com/office/drawing/2014/main" id="{22C1BEA0-36B1-49C1-BB94-43E6E183A14B}"/>
              </a:ext>
            </a:extLst>
          </p:cNvPr>
          <p:cNvPicPr>
            <a:picLocks noChangeAspect="1"/>
          </p:cNvPicPr>
          <p:nvPr/>
        </p:nvPicPr>
        <p:blipFill>
          <a:blip r:embed="rId4"/>
          <a:stretch>
            <a:fillRect/>
          </a:stretch>
        </p:blipFill>
        <p:spPr>
          <a:xfrm>
            <a:off x="48194" y="81280"/>
            <a:ext cx="989586" cy="821026"/>
          </a:xfrm>
          <a:prstGeom prst="rect">
            <a:avLst/>
          </a:prstGeom>
        </p:spPr>
      </p:pic>
    </p:spTree>
    <p:extLst>
      <p:ext uri="{BB962C8B-B14F-4D97-AF65-F5344CB8AC3E}">
        <p14:creationId xmlns:p14="http://schemas.microsoft.com/office/powerpoint/2010/main" val="3716171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46452" y="1070630"/>
            <a:ext cx="8424000" cy="720000"/>
          </a:xfrm>
          <a:prstGeom prst="rect">
            <a:avLst/>
          </a:prstGeom>
          <a:noFill/>
          <a:ln>
            <a:noFill/>
          </a:ln>
        </p:spPr>
        <p:txBody>
          <a:bodyPr spcFirstLastPara="1" wrap="square" lIns="0" tIns="0" rIns="0" bIns="0" anchor="t" anchorCtr="0">
            <a:noAutofit/>
          </a:bodyPr>
          <a:lstStyle/>
          <a:p>
            <a:r>
              <a:rPr kumimoji="0" lang="fr-FR" sz="1800" b="1" i="0" u="none" strike="noStrike" kern="0" cap="none" spc="0" normalizeH="0" baseline="0" noProof="0" dirty="0">
                <a:ln>
                  <a:noFill/>
                </a:ln>
                <a:solidFill>
                  <a:srgbClr val="000091"/>
                </a:solidFill>
                <a:effectLst/>
                <a:uLnTx/>
                <a:uFillTx/>
                <a:latin typeface="Arial"/>
                <a:cs typeface="Arial"/>
                <a:sym typeface="Arial"/>
              </a:rPr>
              <a:t>Santé des écosystèmes et des espèces sauvages, prévisions et impacts sur la santé humaine, face aux facteurs de stress existants et émergents, dans une approche « One </a:t>
            </a:r>
            <a:r>
              <a:rPr kumimoji="0" lang="fr-FR" sz="1800" b="1" i="0" u="none" strike="noStrike" kern="0" cap="none" spc="0" normalizeH="0" baseline="0" noProof="0" dirty="0" err="1">
                <a:ln>
                  <a:noFill/>
                </a:ln>
                <a:solidFill>
                  <a:srgbClr val="000091"/>
                </a:solidFill>
                <a:effectLst/>
                <a:uLnTx/>
                <a:uFillTx/>
                <a:latin typeface="Arial"/>
                <a:cs typeface="Arial"/>
                <a:sym typeface="Arial"/>
              </a:rPr>
              <a:t>Health</a:t>
            </a:r>
            <a:r>
              <a:rPr kumimoji="0" lang="fr-FR" sz="1800" b="1" i="0" u="none" strike="noStrike" kern="0" cap="none" spc="0" normalizeH="0" baseline="0" noProof="0" dirty="0">
                <a:ln>
                  <a:noFill/>
                </a:ln>
                <a:solidFill>
                  <a:srgbClr val="000091"/>
                </a:solidFill>
                <a:effectLst/>
                <a:uLnTx/>
                <a:uFillTx/>
                <a:latin typeface="Arial"/>
                <a:cs typeface="Arial"/>
                <a:sym typeface="Arial"/>
              </a:rPr>
              <a:t> » (Une seule santé).</a:t>
            </a:r>
            <a:r>
              <a:rPr lang="fr-FR" sz="1800" dirty="0"/>
              <a:t>conservation, la restauration et l'adaptation au climat des récifs coralliens et des écosystèmes associés (mangroves et herbiers marins</a:t>
            </a:r>
            <a:r>
              <a:rPr lang="fr-FR" sz="2400" dirty="0"/>
              <a:t>)</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3180522" y="128355"/>
            <a:ext cx="5963479" cy="615553"/>
          </a:xfrm>
          <a:prstGeom prst="rect">
            <a:avLst/>
          </a:prstGeom>
          <a:noFill/>
        </p:spPr>
        <p:txBody>
          <a:bodyPr wrap="square" rtlCol="0">
            <a:spAutoFit/>
          </a:bodyPr>
          <a:lstStyle/>
          <a:p>
            <a:pPr algn="r" fontAlgn="base"/>
            <a:r>
              <a:rPr lang="fr-FR" sz="1100" b="1" dirty="0"/>
              <a:t>Référence : </a:t>
            </a:r>
            <a:r>
              <a:rPr lang="en-US" sz="1100" b="1" dirty="0"/>
              <a:t>HORIZON-CL6-2027-01-BIODIV-07: Health of ecosystems and wild species, predictions and impacts on human health, in the face of existing and emerging stressors, from a One Health approach, </a:t>
            </a:r>
            <a:r>
              <a:rPr lang="fr-FR" sz="1200" b="1" dirty="0"/>
              <a:t>R</a:t>
            </a:r>
            <a:r>
              <a:rPr lang="en-US" sz="1200" b="1" dirty="0"/>
              <a:t>IA, 7 M€ par </a:t>
            </a:r>
            <a:r>
              <a:rPr lang="en-US" sz="1200" b="1" dirty="0" err="1"/>
              <a:t>projet</a:t>
            </a:r>
            <a:r>
              <a:rPr lang="en-US" sz="1200" b="1" dirty="0"/>
              <a:t>. Total 14 M€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18788" y="1977813"/>
            <a:ext cx="8807184" cy="316568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les communautés de recherche transdisciplinaires collaborent pour prédire la santé des écosystèmes et des espèces sauvages (y compris la physiologie, la diversité génétique, la répartition des populations et l'écologie) face aux facteurs de stress existants et émergents induits par les causes indirectes et directes de la perte de biodiversité (y compris, mais sans s'y limiter, le changement climatique et la pollution), grâce à l'amélioration des connaissances et de la surveillance ;</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les décideurs politiques, les autorités publiques, les parties prenantes et les citoyens comprennent mieux les liens entre la santé des espèces sauvages et des écosystèmes, la santé des animaux domestiques et des plantes et la santé humaine. </a:t>
            </a:r>
            <a:r>
              <a:rPr lang="fr-FR" sz="1400" b="1" kern="0" dirty="0">
                <a:solidFill>
                  <a:schemeClr val="tx2"/>
                </a:solidFill>
              </a:rPr>
              <a:t>Les progrès réalisés par les autorités publiques et les décideurs politiques vers une gouvernance globale </a:t>
            </a:r>
            <a:r>
              <a:rPr lang="fr-FR" sz="1400" kern="0" dirty="0">
                <a:solidFill>
                  <a:schemeClr val="tx2"/>
                </a:solidFill>
              </a:rPr>
              <a:t>« One </a:t>
            </a:r>
            <a:r>
              <a:rPr lang="fr-FR" sz="1400" kern="0" dirty="0" err="1">
                <a:solidFill>
                  <a:schemeClr val="tx2"/>
                </a:solidFill>
              </a:rPr>
              <a:t>Health</a:t>
            </a:r>
            <a:r>
              <a:rPr lang="fr-FR" sz="1400" kern="0" dirty="0">
                <a:solidFill>
                  <a:schemeClr val="tx2"/>
                </a:solidFill>
              </a:rPr>
              <a:t> » sont évalués grâce à l'élaboration d'indicateurs scientifiques. </a:t>
            </a:r>
          </a:p>
        </p:txBody>
      </p:sp>
      <p:pic>
        <p:nvPicPr>
          <p:cNvPr id="6" name="Image 5">
            <a:extLst>
              <a:ext uri="{FF2B5EF4-FFF2-40B4-BE49-F238E27FC236}">
                <a16:creationId xmlns:a16="http://schemas.microsoft.com/office/drawing/2014/main" id="{82B5659B-3DEE-4B1A-8EB4-CA1BAFC7ACB4}"/>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1166087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285492" y="1023216"/>
            <a:ext cx="8424000" cy="720000"/>
          </a:xfrm>
          <a:prstGeom prst="rect">
            <a:avLst/>
          </a:prstGeom>
          <a:noFill/>
          <a:ln>
            <a:noFill/>
          </a:ln>
        </p:spPr>
        <p:txBody>
          <a:bodyPr spcFirstLastPara="1" wrap="square" lIns="0" tIns="0" rIns="0" bIns="0" anchor="t" anchorCtr="0">
            <a:noAutofit/>
          </a:bodyPr>
          <a:lstStyle/>
          <a:p>
            <a:r>
              <a:rPr kumimoji="0" lang="fr-FR" sz="1800" b="1" i="0" u="none" strike="noStrike" kern="0" cap="none" spc="0" normalizeH="0" baseline="0" noProof="0" dirty="0">
                <a:ln>
                  <a:noFill/>
                </a:ln>
                <a:solidFill>
                  <a:srgbClr val="000091"/>
                </a:solidFill>
                <a:effectLst/>
                <a:uLnTx/>
                <a:uFillTx/>
                <a:latin typeface="Arial"/>
                <a:cs typeface="Arial"/>
                <a:sym typeface="Arial"/>
              </a:rPr>
              <a:t>Une alimentation durable et saine pour prévenir les maladies cardiovasculaires grâce aux applications numériques</a:t>
            </a:r>
            <a:r>
              <a:rPr lang="fr-FR" sz="2400" dirty="0"/>
              <a:t>les voies vers des modèles socio-économiques alternatifs pour une amélioration continue de la biodiversité</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3671147" y="128355"/>
            <a:ext cx="5472853" cy="615553"/>
          </a:xfrm>
          <a:prstGeom prst="rect">
            <a:avLst/>
          </a:prstGeom>
          <a:noFill/>
        </p:spPr>
        <p:txBody>
          <a:bodyPr wrap="square" rtlCol="0">
            <a:spAutoFit/>
          </a:bodyPr>
          <a:lstStyle/>
          <a:p>
            <a:pPr algn="r" fontAlgn="base"/>
            <a:r>
              <a:rPr lang="fr-FR" sz="1100" b="1" dirty="0"/>
              <a:t>Référence : </a:t>
            </a:r>
            <a:r>
              <a:rPr lang="en-US" sz="1100" b="1" dirty="0"/>
              <a:t>HORIZON-CL6-2026-02-FARM2FORK-09: Sustainable and healthy diets for cardiovascular diseases prevention with the support of digital applications</a:t>
            </a:r>
            <a:r>
              <a:rPr lang="en-US" sz="1200" b="1" dirty="0"/>
              <a:t>, IA, 6 M€ par </a:t>
            </a:r>
            <a:r>
              <a:rPr lang="en-US" sz="1200" b="1" dirty="0" err="1"/>
              <a:t>projet</a:t>
            </a:r>
            <a:r>
              <a:rPr lang="en-US" sz="1200" b="1" dirty="0"/>
              <a:t>. Total 12 M€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18788" y="1610139"/>
            <a:ext cx="8807184" cy="353336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Courier New" panose="02070309020205020404" pitchFamily="49" charset="0"/>
              <a:buChar char="o"/>
            </a:pPr>
            <a:r>
              <a:rPr lang="fr-FR" sz="1400" kern="0" dirty="0">
                <a:solidFill>
                  <a:schemeClr val="tx2"/>
                </a:solidFill>
              </a:rPr>
              <a:t>Identification des effets d'une alimentation durable et saine sur le microbiome intestinal et le système cardiovasculaire (ainsi que sur les liens possibles entre les deux) en tenant compte de différents groupes de population (enfants, adultes et personnes âgées) ainsi que du genre.</a:t>
            </a:r>
          </a:p>
          <a:p>
            <a:pPr marL="285750" indent="-285750" algn="just">
              <a:spcBef>
                <a:spcPts val="300"/>
              </a:spcBef>
              <a:buClr>
                <a:srgbClr val="000000"/>
              </a:buClr>
              <a:buSzPts val="1100"/>
              <a:buFont typeface="Courier New" panose="02070309020205020404" pitchFamily="49" charset="0"/>
              <a:buChar char="o"/>
            </a:pPr>
            <a:r>
              <a:rPr lang="fr-FR" sz="1400" kern="0" dirty="0">
                <a:solidFill>
                  <a:schemeClr val="tx2"/>
                </a:solidFill>
              </a:rPr>
              <a:t>Amélioration des connaissances générées par l'utilisation de l'IA et des outils numériques existants sur la manière d'aider les personnes à améliorer leurs habitudes alimentaires en choisissant une alimentation saine afin de prévenir les maladies cardiovasculaires</a:t>
            </a:r>
            <a:endParaRPr lang="fr-FR" sz="1400" b="1" kern="0" dirty="0">
              <a:solidFill>
                <a:schemeClr val="tx2"/>
              </a:solidFill>
            </a:endParaRPr>
          </a:p>
          <a:p>
            <a:pPr marL="285750" indent="-285750" algn="just">
              <a:spcBef>
                <a:spcPts val="300"/>
              </a:spcBef>
              <a:buClr>
                <a:srgbClr val="000000"/>
              </a:buClr>
              <a:buSzPts val="1100"/>
              <a:buFont typeface="Courier New" panose="02070309020205020404" pitchFamily="49" charset="0"/>
              <a:buChar char="o"/>
            </a:pPr>
            <a:r>
              <a:rPr lang="fr-FR" sz="1400" kern="0" dirty="0">
                <a:solidFill>
                  <a:schemeClr val="tx2"/>
                </a:solidFill>
              </a:rPr>
              <a:t>La communication scientifique sur le lien entre une alimentation durable et saine (qui inclut également les ingrédients alimentaires et les technologies de transformation des aliments) et la prévention des maladies cardiovasculaires est traduite en solutions de santé numériques développées par des PME et des start-ups.•   </a:t>
            </a:r>
          </a:p>
          <a:p>
            <a:pPr marL="285750" indent="-285750" algn="just">
              <a:spcBef>
                <a:spcPts val="300"/>
              </a:spcBef>
              <a:buClr>
                <a:srgbClr val="000000"/>
              </a:buClr>
              <a:buSzPts val="1100"/>
              <a:buFont typeface="Courier New" panose="02070309020205020404" pitchFamily="49" charset="0"/>
              <a:buChar char="o"/>
            </a:pPr>
            <a:r>
              <a:rPr lang="fr-FR" sz="1400" kern="0" dirty="0">
                <a:solidFill>
                  <a:schemeClr val="tx2"/>
                </a:solidFill>
              </a:rPr>
              <a:t>Meilleure compréhension du lien entre la diminution de certains facteurs de risque nutritionnels et l'augmentation de l'apport nutritionnel bénéfique dans la prévention des maladies cardiovasculaires, grâce au soutien de solutions numériques développées par des PME et des start-ups</a:t>
            </a:r>
          </a:p>
        </p:txBody>
      </p:sp>
      <p:pic>
        <p:nvPicPr>
          <p:cNvPr id="6" name="Image 5">
            <a:extLst>
              <a:ext uri="{FF2B5EF4-FFF2-40B4-BE49-F238E27FC236}">
                <a16:creationId xmlns:a16="http://schemas.microsoft.com/office/drawing/2014/main" id="{7E9B92B8-1349-4902-ACD3-22B81B22A3C4}"/>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4075517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292266" y="1036764"/>
            <a:ext cx="8424000" cy="720000"/>
          </a:xfrm>
          <a:prstGeom prst="rect">
            <a:avLst/>
          </a:prstGeom>
          <a:noFill/>
          <a:ln>
            <a:noFill/>
          </a:ln>
        </p:spPr>
        <p:txBody>
          <a:bodyPr spcFirstLastPara="1" wrap="square" lIns="0" tIns="0" rIns="0" bIns="0" anchor="t" anchorCtr="0">
            <a:noAutofit/>
          </a:bodyPr>
          <a:lstStyle/>
          <a:p>
            <a:r>
              <a:rPr kumimoji="0" lang="fr-FR" sz="1800" b="1" i="0" u="none" strike="noStrike" kern="0" cap="none" spc="0" normalizeH="0" baseline="0" noProof="0" dirty="0">
                <a:ln>
                  <a:noFill/>
                </a:ln>
                <a:solidFill>
                  <a:srgbClr val="000091"/>
                </a:solidFill>
                <a:effectLst/>
                <a:uLnTx/>
                <a:uFillTx/>
                <a:latin typeface="Arial"/>
                <a:cs typeface="Arial"/>
                <a:sym typeface="Arial"/>
              </a:rPr>
              <a:t>Régimes alimentaires durables et sains basés sur l'état de santé et les facteurs de risque socio-économiques liés au vieillissement de la population </a:t>
            </a:r>
            <a:r>
              <a:rPr lang="fr-FR" sz="1800" dirty="0"/>
              <a:t>perceptions et améliorer la communication sur la crise de la biodiversité et les bénéfices de la restauration de la nature pour soutenir l'engagement des citoyens et la gouvernance démocratique</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3556001" y="121921"/>
            <a:ext cx="5588000" cy="615553"/>
          </a:xfrm>
          <a:prstGeom prst="rect">
            <a:avLst/>
          </a:prstGeom>
          <a:noFill/>
        </p:spPr>
        <p:txBody>
          <a:bodyPr wrap="square" rtlCol="0">
            <a:spAutoFit/>
          </a:bodyPr>
          <a:lstStyle/>
          <a:p>
            <a:pPr algn="r" fontAlgn="base"/>
            <a:r>
              <a:rPr lang="fr-FR" sz="1100" b="1" dirty="0"/>
              <a:t>Référence : </a:t>
            </a:r>
            <a:r>
              <a:rPr lang="en-US" sz="1100" b="1" dirty="0"/>
              <a:t>HORIZON-CL6-2026-02-FARM2FORK-10: Sustainable and healthy diets based on health status and socio-economic risk factors of ageing population</a:t>
            </a:r>
            <a:r>
              <a:rPr lang="en-US" sz="1200" b="1" dirty="0"/>
              <a:t>, </a:t>
            </a:r>
            <a:r>
              <a:rPr lang="fr-FR" sz="1200" b="1" dirty="0"/>
              <a:t>CSA , 2 M€ par projet. Total 2 M€ </a:t>
            </a:r>
            <a:r>
              <a:rPr lang="en-US" sz="1200" b="1" dirty="0"/>
              <a:t>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11700" y="1887415"/>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une meilleure identification des besoins alimentaires spécifiques (y compris les aliments, les boissons, les ingrédients alimentaires et les nutriments) des personnes âgées (plus de 65 ans), </a:t>
            </a:r>
            <a:r>
              <a:rPr lang="fr-FR" sz="1400" b="1" kern="0" dirty="0">
                <a:solidFill>
                  <a:schemeClr val="tx2"/>
                </a:solidFill>
              </a:rPr>
              <a:t>avec un impact positif sur leur santé, leur bien-être et la prévention de toute maladie </a:t>
            </a:r>
            <a:r>
              <a:rPr lang="fr-FR" sz="1400" kern="0" dirty="0">
                <a:solidFill>
                  <a:schemeClr val="tx2"/>
                </a:solidFill>
              </a:rPr>
              <a:t>(y compris celles liées au vieillissement) ;•    </a:t>
            </a:r>
            <a:r>
              <a:rPr lang="fr-FR" sz="1400" b="1" kern="0" dirty="0">
                <a:solidFill>
                  <a:schemeClr val="tx2"/>
                </a:solidFill>
              </a:rPr>
              <a:t>une meilleure compréhension de la production et de la transformation durables des aliments, ainsi que de l'impact social et économique d'une alimentation saine sur la prévention des maladies chez les personnes âgées </a:t>
            </a:r>
            <a:r>
              <a:rPr lang="fr-FR" sz="1400" kern="0" dirty="0">
                <a:solidFill>
                  <a:schemeClr val="tx2"/>
                </a:solidFill>
              </a:rPr>
              <a:t>;•    amélioration des connaissances dans les États membres et les pays associés sur </a:t>
            </a:r>
            <a:r>
              <a:rPr lang="fr-FR" sz="1400" b="1" kern="0" dirty="0">
                <a:solidFill>
                  <a:schemeClr val="tx2"/>
                </a:solidFill>
              </a:rPr>
              <a:t>la manière de développer, aux niveaux national, régional et local, l'alimentation proposée aux personnes âgées, en particulier celles qui vivent dans des structures d'accueil ou d'autres structures les hébergeant, ainsi que les personnes vivant seules </a:t>
            </a:r>
            <a:r>
              <a:rPr lang="fr-FR" sz="1400" kern="0" dirty="0">
                <a:solidFill>
                  <a:schemeClr val="tx2"/>
                </a:solidFill>
              </a:rPr>
              <a:t>;•    amélioration de l'identification de produits alimentaires innovants, faciles à mâcher, enrichis en nutriments spécifiques et en composés naturels bioactifs, pouvant être inclus dans l'alimentation des personnes âgées. </a:t>
            </a:r>
          </a:p>
        </p:txBody>
      </p:sp>
      <p:pic>
        <p:nvPicPr>
          <p:cNvPr id="6" name="Image 5">
            <a:extLst>
              <a:ext uri="{FF2B5EF4-FFF2-40B4-BE49-F238E27FC236}">
                <a16:creationId xmlns:a16="http://schemas.microsoft.com/office/drawing/2014/main" id="{2D233795-3C06-4417-837D-12DD2F531D4D}"/>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1033598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26132" y="1023216"/>
            <a:ext cx="8424000" cy="720000"/>
          </a:xfrm>
          <a:prstGeom prst="rect">
            <a:avLst/>
          </a:prstGeom>
          <a:noFill/>
          <a:ln>
            <a:noFill/>
          </a:ln>
        </p:spPr>
        <p:txBody>
          <a:bodyPr spcFirstLastPara="1" wrap="square" lIns="0" tIns="0" rIns="0" bIns="0" anchor="t" anchorCtr="0">
            <a:noAutofit/>
          </a:bodyPr>
          <a:lstStyle/>
          <a:p>
            <a:r>
              <a:rPr lang="fr-FR" sz="1800" b="1" dirty="0">
                <a:solidFill>
                  <a:schemeClr val="tx2"/>
                </a:solidFill>
                <a:latin typeface="+mj-lt"/>
              </a:rPr>
              <a:t>Améliorer la compétitivité du secteur agricole en renforçant l'utilisation efficace et durable des facteurs de production agricole</a:t>
            </a:r>
            <a:r>
              <a:rPr lang="fr-FR" sz="1800" b="1" dirty="0">
                <a:latin typeface="+mj-lt"/>
              </a:rPr>
              <a:t> </a:t>
            </a:r>
            <a:r>
              <a:rPr lang="fr-FR" sz="1800" dirty="0"/>
              <a:t>œuvre de mesures de restauration de la nature pour des systèmes agricoles durables</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28355"/>
            <a:ext cx="4894289" cy="784830"/>
          </a:xfrm>
          <a:prstGeom prst="rect">
            <a:avLst/>
          </a:prstGeom>
          <a:noFill/>
        </p:spPr>
        <p:txBody>
          <a:bodyPr wrap="square" rtlCol="0">
            <a:spAutoFit/>
          </a:bodyPr>
          <a:lstStyle/>
          <a:p>
            <a:pPr algn="r" fontAlgn="base"/>
            <a:r>
              <a:rPr lang="fr-FR" sz="1100" b="1" dirty="0"/>
              <a:t>Référence : </a:t>
            </a:r>
            <a:r>
              <a:rPr lang="en-US" sz="1100" b="1" dirty="0"/>
              <a:t>HORIZON-CL6-2026-02-FARM2FORK-01-two-stage: Open topic: Improving the competitiveness of the agricultural sector by enhancing the efficient and sustainable use of agricultural production factors</a:t>
            </a:r>
            <a:r>
              <a:rPr lang="en-US" sz="1200" b="1" dirty="0"/>
              <a:t>, IA,</a:t>
            </a:r>
            <a:r>
              <a:rPr lang="fr-FR" sz="1200" b="1" dirty="0"/>
              <a:t> 4,5 M€ par projet. Total 13,5 M€ </a:t>
            </a:r>
            <a:r>
              <a:rPr lang="en-US" sz="1200" b="1" dirty="0"/>
              <a:t>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11700" y="1625381"/>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Courier New" panose="02070309020205020404" pitchFamily="49" charset="0"/>
              <a:buChar char="o"/>
            </a:pPr>
            <a:r>
              <a:rPr lang="fr-FR" sz="1400" kern="0" dirty="0">
                <a:solidFill>
                  <a:schemeClr val="tx2"/>
                </a:solidFill>
              </a:rPr>
              <a:t>l'autonomie stratégique de l'UE et la viabilité à long terme des systèmes agricoles de l'UE sont préservées ;</a:t>
            </a:r>
          </a:p>
          <a:p>
            <a:pPr marL="285750" indent="-285750" algn="just">
              <a:spcBef>
                <a:spcPts val="300"/>
              </a:spcBef>
              <a:buClr>
                <a:srgbClr val="000000"/>
              </a:buClr>
              <a:buSzPts val="1100"/>
              <a:buFont typeface="Courier New" panose="02070309020205020404" pitchFamily="49" charset="0"/>
              <a:buChar char="o"/>
            </a:pPr>
            <a:r>
              <a:rPr lang="fr-FR" sz="1400" kern="0" dirty="0">
                <a:solidFill>
                  <a:schemeClr val="tx2"/>
                </a:solidFill>
              </a:rPr>
              <a:t>les agriculteurs bénéficient de nouvelles connaissances, innovations et pratiques pour opérer la transition écologique vers une agriculture durable et respectueuse de la biodiversité. </a:t>
            </a:r>
            <a:endParaRPr lang="en-US" sz="1400" kern="0" dirty="0">
              <a:solidFill>
                <a:schemeClr val="tx2"/>
              </a:solidFill>
            </a:endParaRPr>
          </a:p>
        </p:txBody>
      </p:sp>
      <p:pic>
        <p:nvPicPr>
          <p:cNvPr id="6" name="Image 5">
            <a:extLst>
              <a:ext uri="{FF2B5EF4-FFF2-40B4-BE49-F238E27FC236}">
                <a16:creationId xmlns:a16="http://schemas.microsoft.com/office/drawing/2014/main" id="{D597C959-C3CD-4AF6-97E3-AD446D658D9A}"/>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3861866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170346" y="955484"/>
            <a:ext cx="8424000" cy="720000"/>
          </a:xfrm>
          <a:prstGeom prst="rect">
            <a:avLst/>
          </a:prstGeom>
          <a:noFill/>
          <a:ln>
            <a:noFill/>
          </a:ln>
        </p:spPr>
        <p:txBody>
          <a:bodyPr spcFirstLastPara="1" wrap="square" lIns="0" tIns="0" rIns="0" bIns="0" anchor="t" anchorCtr="0">
            <a:noAutofit/>
          </a:bodyPr>
          <a:lstStyle/>
          <a:p>
            <a:r>
              <a:rPr kumimoji="0" lang="fr-FR" sz="1800" b="1" i="0" u="none" strike="noStrike" kern="0" cap="none" spc="0" normalizeH="0" baseline="0" noProof="0" dirty="0">
                <a:ln>
                  <a:noFill/>
                </a:ln>
                <a:solidFill>
                  <a:srgbClr val="000091"/>
                </a:solidFill>
                <a:effectLst/>
                <a:uLnTx/>
                <a:uFillTx/>
                <a:latin typeface="Arial"/>
                <a:cs typeface="Arial"/>
                <a:sym typeface="Arial"/>
              </a:rPr>
              <a:t>Stimuler l'agriculture biologique pour un secteur agricole compétitif, durable et résilient </a:t>
            </a:r>
            <a:r>
              <a:rPr lang="fr-FR" sz="1800" dirty="0"/>
              <a:t>mesures phytosanitaires innovantes pour la santé des plantes - approche systémique de la gestion du risque phytosanitaire</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14178"/>
            <a:ext cx="4894289" cy="784830"/>
          </a:xfrm>
          <a:prstGeom prst="rect">
            <a:avLst/>
          </a:prstGeom>
          <a:noFill/>
        </p:spPr>
        <p:txBody>
          <a:bodyPr wrap="square" rtlCol="0">
            <a:spAutoFit/>
          </a:bodyPr>
          <a:lstStyle/>
          <a:p>
            <a:pPr algn="r" fontAlgn="base"/>
            <a:r>
              <a:rPr lang="fr-FR" sz="1100" b="1" dirty="0"/>
              <a:t>Référence : </a:t>
            </a:r>
            <a:r>
              <a:rPr lang="en-US" sz="1100" b="1" dirty="0"/>
              <a:t>HORIZON-CL6-2026-02-FARM2FORK-02-two-stage: Open topic: Boosting organic farming for a competitive, sustainable and resilient farming sector</a:t>
            </a:r>
          </a:p>
          <a:p>
            <a:pPr algn="r" fontAlgn="base"/>
            <a:r>
              <a:rPr lang="fr-FR" sz="1200" b="1" dirty="0"/>
              <a:t>R</a:t>
            </a:r>
            <a:r>
              <a:rPr lang="en-US" sz="1200" b="1" dirty="0"/>
              <a:t>IA,</a:t>
            </a:r>
            <a:r>
              <a:rPr lang="fr-FR" sz="1200" b="1" dirty="0"/>
              <a:t> 6 M€ par projet. Total 12 M€  ​</a:t>
            </a:r>
            <a:r>
              <a:rPr lang="en-US" sz="1200" b="1" dirty="0"/>
              <a:t>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0" y="1690281"/>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a:t>
            </a:r>
            <a:r>
              <a:rPr lang="fr-FR" sz="1400" b="1" kern="0" dirty="0">
                <a:solidFill>
                  <a:schemeClr val="tx2"/>
                </a:solidFill>
              </a:rPr>
              <a:t>•    les agriculteurs, les conseillers, les opérateurs de la chaîne agroalimentaire, les décideurs politiques, les bailleurs de fonds publics et les citoyens bénéficient de nouvelles connaissances </a:t>
            </a:r>
            <a:r>
              <a:rPr lang="fr-FR" sz="1400" kern="0" dirty="0">
                <a:solidFill>
                  <a:schemeClr val="tx2"/>
                </a:solidFill>
              </a:rPr>
              <a:t>et d'échanges de connaissances, d'innovations viables, de pratiques et d'outils qui renforcent la compétitivité, la durabilité (économique, environnementale, sociale) et la résilience du secteur de l'agriculture biologique ;</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les connaissances et les innovations contribuent à améliorer la durabilité des systèmes d'agriculture biologique et l'efficacité globale du secteur, ce qui renforce l'attractivité de l'agriculture biologique en Europe et </a:t>
            </a:r>
            <a:r>
              <a:rPr lang="fr-FR" sz="1400" b="1" kern="0" dirty="0">
                <a:solidFill>
                  <a:schemeClr val="tx2"/>
                </a:solidFill>
              </a:rPr>
              <a:t>permet de mieux comprendre sa contribution à la durabilité (économique, sociale, biodiversité, climat) </a:t>
            </a:r>
            <a:r>
              <a:rPr lang="fr-FR" sz="1400" kern="0" dirty="0">
                <a:solidFill>
                  <a:schemeClr val="tx2"/>
                </a:solidFill>
              </a:rPr>
              <a:t>;</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le cadre réglementaire de l'UE pour l'agriculture biologique, la politique agricole commune et les politiques de l'UE en matière de biodiversité, de pollution zéro et de climat s'appuient sur des preuves scientifiques, des méthodologies et des cadres de surveillance normalisés. </a:t>
            </a:r>
          </a:p>
        </p:txBody>
      </p:sp>
      <p:pic>
        <p:nvPicPr>
          <p:cNvPr id="6" name="Image 5">
            <a:extLst>
              <a:ext uri="{FF2B5EF4-FFF2-40B4-BE49-F238E27FC236}">
                <a16:creationId xmlns:a16="http://schemas.microsoft.com/office/drawing/2014/main" id="{1AD89D26-DA61-412D-9F35-83B8D4EF93CE}"/>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1993055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7EE068-B0D4-4E27-92AF-3EB6EEB5A218}"/>
              </a:ext>
            </a:extLst>
          </p:cNvPr>
          <p:cNvSpPr>
            <a:spLocks noGrp="1"/>
          </p:cNvSpPr>
          <p:nvPr>
            <p:ph type="title"/>
          </p:nvPr>
        </p:nvSpPr>
        <p:spPr>
          <a:xfrm>
            <a:off x="265173" y="962256"/>
            <a:ext cx="8424000" cy="446597"/>
          </a:xfrm>
        </p:spPr>
        <p:txBody>
          <a:bodyPr/>
          <a:lstStyle/>
          <a:p>
            <a:r>
              <a:rPr kumimoji="0" lang="fr-FR" sz="1800" b="1" i="0" u="none" strike="noStrike" kern="0" cap="none" spc="0" normalizeH="0" baseline="0" noProof="0" dirty="0">
                <a:ln>
                  <a:noFill/>
                </a:ln>
                <a:solidFill>
                  <a:srgbClr val="000091"/>
                </a:solidFill>
                <a:effectLst/>
                <a:uLnTx/>
                <a:uFillTx/>
                <a:latin typeface="Arial"/>
                <a:cs typeface="Arial"/>
                <a:sym typeface="Arial"/>
              </a:rPr>
              <a:t>Renforcer la résilience de l'agriculture dans les environnements pauvres en eau et en nutriments grâce aux innovations numériques</a:t>
            </a:r>
            <a:endParaRPr lang="fr-FR" sz="1800" dirty="0"/>
          </a:p>
        </p:txBody>
      </p:sp>
      <p:sp>
        <p:nvSpPr>
          <p:cNvPr id="5" name="Espace réservé du numéro de diapositive 4">
            <a:extLst>
              <a:ext uri="{FF2B5EF4-FFF2-40B4-BE49-F238E27FC236}">
                <a16:creationId xmlns:a16="http://schemas.microsoft.com/office/drawing/2014/main" id="{78978A13-17EB-40EF-B2FE-B231CFEA283B}"/>
              </a:ext>
            </a:extLst>
          </p:cNvPr>
          <p:cNvSpPr>
            <a:spLocks noGrp="1"/>
          </p:cNvSpPr>
          <p:nvPr>
            <p:ph type="sldNum" sz="quarter" idx="7"/>
          </p:nvPr>
        </p:nvSpPr>
        <p:spPr/>
        <p:txBody>
          <a:bodyPr/>
          <a:lstStyle/>
          <a:p>
            <a:pPr marL="0" lvl="0" indent="0" algn="r" rtl="0">
              <a:spcBef>
                <a:spcPts val="0"/>
              </a:spcBef>
              <a:spcAft>
                <a:spcPts val="0"/>
              </a:spcAft>
              <a:buNone/>
            </a:pPr>
            <a:fld id="{00000000-1234-1234-1234-123412341234}" type="slidenum">
              <a:rPr lang="fr-FR" smtClean="0"/>
              <a:t>19</a:t>
            </a:fld>
            <a:endParaRPr lang="fr-FR"/>
          </a:p>
        </p:txBody>
      </p:sp>
      <p:sp>
        <p:nvSpPr>
          <p:cNvPr id="3" name="Espace réservé du texte 2">
            <a:extLst>
              <a:ext uri="{FF2B5EF4-FFF2-40B4-BE49-F238E27FC236}">
                <a16:creationId xmlns:a16="http://schemas.microsoft.com/office/drawing/2014/main" id="{D6A5509B-37AB-4B7C-8E40-1D3D4D18DD79}"/>
              </a:ext>
            </a:extLst>
          </p:cNvPr>
          <p:cNvSpPr>
            <a:spLocks noGrp="1"/>
          </p:cNvSpPr>
          <p:nvPr>
            <p:ph type="body" idx="4294967295"/>
          </p:nvPr>
        </p:nvSpPr>
        <p:spPr>
          <a:xfrm>
            <a:off x="0" y="1604963"/>
            <a:ext cx="8423275" cy="2997200"/>
          </a:xfrm>
        </p:spPr>
        <p:txBody>
          <a:bodyPr/>
          <a:lstStyle/>
          <a:p>
            <a:pPr marL="514350" indent="-285750">
              <a:buFontTx/>
              <a:buChar char="-"/>
            </a:pPr>
            <a:r>
              <a:rPr lang="fr-FR" sz="1400" dirty="0"/>
              <a:t>les agriculteurs ont davantage accès aux outils numériques et aux conseils pour améliorer leur résilience face à la pénurie d'eau et de nutriments ;</a:t>
            </a:r>
          </a:p>
          <a:p>
            <a:pPr marL="514350" indent="-285750">
              <a:buFontTx/>
              <a:buChar char="-"/>
            </a:pPr>
            <a:r>
              <a:rPr lang="fr-FR" sz="1400" dirty="0"/>
              <a:t>les agriculteurs sont mieux préparés à la transition verte et au nouveau plan de l'UE pour une prospérité et une compétitivité durables ;</a:t>
            </a:r>
          </a:p>
          <a:p>
            <a:pPr marL="514350" indent="-285750">
              <a:buFontTx/>
              <a:buChar char="-"/>
            </a:pPr>
            <a:r>
              <a:rPr lang="fr-FR" sz="1400" dirty="0"/>
              <a:t>la biodiversité bénéficie de la diminution de la pollution de l'eau, de l'air et des sols, tandis que la dépendance de l'Europe à l'égard des engrais minéraux est réduite. </a:t>
            </a:r>
          </a:p>
          <a:p>
            <a:pPr marL="514350" indent="-285750">
              <a:buFontTx/>
              <a:buChar char="-"/>
            </a:pPr>
            <a:r>
              <a:rPr lang="fr-FR" sz="1400" dirty="0"/>
              <a:t>Tester des solutions avec les usagers; avec au moins une ferme bio, etc. </a:t>
            </a:r>
          </a:p>
          <a:p>
            <a:pPr marL="228600"/>
            <a:endParaRPr lang="fr-FR" sz="1400" dirty="0"/>
          </a:p>
        </p:txBody>
      </p:sp>
      <p:sp>
        <p:nvSpPr>
          <p:cNvPr id="4" name="Espace réservé du texte 3">
            <a:extLst>
              <a:ext uri="{FF2B5EF4-FFF2-40B4-BE49-F238E27FC236}">
                <a16:creationId xmlns:a16="http://schemas.microsoft.com/office/drawing/2014/main" id="{B5A89B88-2402-4C64-8DC1-70DBBA3EF639}"/>
              </a:ext>
            </a:extLst>
          </p:cNvPr>
          <p:cNvSpPr>
            <a:spLocks noGrp="1"/>
          </p:cNvSpPr>
          <p:nvPr>
            <p:ph type="body" idx="4294967295"/>
          </p:nvPr>
        </p:nvSpPr>
        <p:spPr>
          <a:xfrm>
            <a:off x="4131733" y="255588"/>
            <a:ext cx="4809067" cy="360362"/>
          </a:xfrm>
        </p:spPr>
        <p:txBody>
          <a:bodyPr/>
          <a:lstStyle/>
          <a:p>
            <a:pPr marL="180975" indent="0" algn="r" fontAlgn="base">
              <a:buNone/>
            </a:pPr>
            <a:r>
              <a:rPr lang="fr-FR" sz="1100" b="1" dirty="0">
                <a:solidFill>
                  <a:schemeClr val="tx1"/>
                </a:solidFill>
              </a:rPr>
              <a:t>Référence : </a:t>
            </a:r>
            <a:r>
              <a:rPr lang="en-US" sz="1100" b="1" dirty="0">
                <a:solidFill>
                  <a:schemeClr val="tx1"/>
                </a:solidFill>
              </a:rPr>
              <a:t>HORIZON-CL6-2027-02-FARM2FORK-01: Increasing the resilience of agriculture in water and nutrient-scarce environments through digital innovations, </a:t>
            </a:r>
            <a:r>
              <a:rPr lang="fr-FR" sz="1100" b="1" dirty="0">
                <a:solidFill>
                  <a:schemeClr val="tx1"/>
                </a:solidFill>
              </a:rPr>
              <a:t>R</a:t>
            </a:r>
            <a:r>
              <a:rPr lang="en-US" sz="1100" b="1" dirty="0">
                <a:solidFill>
                  <a:schemeClr val="tx1"/>
                </a:solidFill>
              </a:rPr>
              <a:t>IA,</a:t>
            </a:r>
            <a:r>
              <a:rPr lang="fr-FR" sz="1100" b="1" dirty="0">
                <a:solidFill>
                  <a:schemeClr val="tx1"/>
                </a:solidFill>
              </a:rPr>
              <a:t> 6M€ par projet. Total 12 M€</a:t>
            </a:r>
            <a:endParaRPr lang="fr-FR" sz="1100" dirty="0">
              <a:solidFill>
                <a:schemeClr val="tx1"/>
              </a:solidFill>
            </a:endParaRPr>
          </a:p>
        </p:txBody>
      </p:sp>
      <p:pic>
        <p:nvPicPr>
          <p:cNvPr id="6" name="Image 5">
            <a:extLst>
              <a:ext uri="{FF2B5EF4-FFF2-40B4-BE49-F238E27FC236}">
                <a16:creationId xmlns:a16="http://schemas.microsoft.com/office/drawing/2014/main" id="{54C312E2-628F-4CAB-82A5-3A861CD57DAF}"/>
              </a:ext>
            </a:extLst>
          </p:cNvPr>
          <p:cNvPicPr>
            <a:picLocks noChangeAspect="1"/>
          </p:cNvPicPr>
          <p:nvPr/>
        </p:nvPicPr>
        <p:blipFill>
          <a:blip r:embed="rId2"/>
          <a:stretch>
            <a:fillRect/>
          </a:stretch>
        </p:blipFill>
        <p:spPr>
          <a:xfrm>
            <a:off x="48194" y="81280"/>
            <a:ext cx="989586" cy="821026"/>
          </a:xfrm>
          <a:prstGeom prst="rect">
            <a:avLst/>
          </a:prstGeom>
        </p:spPr>
      </p:pic>
    </p:spTree>
    <p:extLst>
      <p:ext uri="{BB962C8B-B14F-4D97-AF65-F5344CB8AC3E}">
        <p14:creationId xmlns:p14="http://schemas.microsoft.com/office/powerpoint/2010/main" val="1451208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9">
            <a:extLst>
              <a:ext uri="{FF2B5EF4-FFF2-40B4-BE49-F238E27FC236}">
                <a16:creationId xmlns:a16="http://schemas.microsoft.com/office/drawing/2014/main" id="{EBD9CC63-971B-C8CA-AB30-DD53B18B0725}"/>
              </a:ext>
            </a:extLst>
          </p:cNvPr>
          <p:cNvSpPr txBox="1">
            <a:spLocks/>
          </p:cNvSpPr>
          <p:nvPr/>
        </p:nvSpPr>
        <p:spPr>
          <a:xfrm>
            <a:off x="3474428" y="391680"/>
            <a:ext cx="5220112" cy="360000"/>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algn="r"/>
            <a:r>
              <a:rPr lang="fr-FR" sz="1600" b="1" dirty="0">
                <a:solidFill>
                  <a:schemeClr val="tx2"/>
                </a:solidFill>
              </a:rPr>
              <a:t>AVANT PROPOS</a:t>
            </a:r>
          </a:p>
        </p:txBody>
      </p:sp>
      <p:sp>
        <p:nvSpPr>
          <p:cNvPr id="3" name="ZoneTexte 2">
            <a:extLst>
              <a:ext uri="{FF2B5EF4-FFF2-40B4-BE49-F238E27FC236}">
                <a16:creationId xmlns:a16="http://schemas.microsoft.com/office/drawing/2014/main" id="{BFB0CD4F-67DD-797D-F355-7BD398263F49}"/>
              </a:ext>
            </a:extLst>
          </p:cNvPr>
          <p:cNvSpPr txBox="1"/>
          <p:nvPr/>
        </p:nvSpPr>
        <p:spPr>
          <a:xfrm>
            <a:off x="273977" y="912070"/>
            <a:ext cx="8568952" cy="3447098"/>
          </a:xfrm>
          <a:prstGeom prst="rect">
            <a:avLst/>
          </a:prstGeom>
          <a:noFill/>
        </p:spPr>
        <p:txBody>
          <a:bodyPr wrap="square" lIns="91440" tIns="45720" rIns="91440" bIns="45720" rtlCol="0" anchor="t">
            <a:spAutoFit/>
          </a:bodyPr>
          <a:lstStyle/>
          <a:p>
            <a:pPr algn="just">
              <a:spcBef>
                <a:spcPts val="600"/>
              </a:spcBef>
              <a:spcAft>
                <a:spcPts val="600"/>
              </a:spcAft>
            </a:pPr>
            <a:r>
              <a:rPr lang="fr-FR" sz="1600" dirty="0">
                <a:solidFill>
                  <a:schemeClr val="tx2"/>
                </a:solidFill>
              </a:rPr>
              <a:t>Les </a:t>
            </a:r>
            <a:r>
              <a:rPr lang="fr-FR" sz="1600" b="1" dirty="0">
                <a:solidFill>
                  <a:schemeClr val="tx2"/>
                </a:solidFill>
              </a:rPr>
              <a:t>Sciences humaines et sociales </a:t>
            </a:r>
            <a:r>
              <a:rPr lang="fr-FR" sz="1600" dirty="0">
                <a:solidFill>
                  <a:schemeClr val="tx2"/>
                </a:solidFill>
              </a:rPr>
              <a:t>(SHS) sont intégrées de façon effective dans l’ensemble d’Horizon Europe, en particulier pour </a:t>
            </a:r>
            <a:r>
              <a:rPr lang="fr-FR" sz="1600" b="1" dirty="0">
                <a:solidFill>
                  <a:schemeClr val="tx2"/>
                </a:solidFill>
              </a:rPr>
              <a:t>améliorer l’évaluation et les réponses aux défis sociétaux complexes</a:t>
            </a:r>
            <a:r>
              <a:rPr lang="fr-FR" sz="1600" dirty="0">
                <a:solidFill>
                  <a:schemeClr val="tx2"/>
                </a:solidFill>
              </a:rPr>
              <a:t> développés dans le Pilier 2 du programme. Les expertises SHS sont ainsi attendues sur de nombreux sujets (topics) dans une </a:t>
            </a:r>
            <a:r>
              <a:rPr lang="fr-FR" sz="1600" b="1" dirty="0">
                <a:solidFill>
                  <a:schemeClr val="tx2"/>
                </a:solidFill>
              </a:rPr>
              <a:t>approche inter/transdisciplinaire et avec les parties prenantes (multi-</a:t>
            </a:r>
            <a:r>
              <a:rPr lang="fr-FR" sz="1600" b="1" dirty="0" err="1">
                <a:solidFill>
                  <a:schemeClr val="tx2"/>
                </a:solidFill>
              </a:rPr>
              <a:t>actor</a:t>
            </a:r>
            <a:r>
              <a:rPr lang="fr-FR" sz="1600" b="1" dirty="0">
                <a:solidFill>
                  <a:schemeClr val="tx2"/>
                </a:solidFill>
              </a:rPr>
              <a:t> </a:t>
            </a:r>
            <a:r>
              <a:rPr lang="fr-FR" sz="1600" b="1" dirty="0" err="1">
                <a:solidFill>
                  <a:schemeClr val="tx2"/>
                </a:solidFill>
              </a:rPr>
              <a:t>approach</a:t>
            </a:r>
            <a:r>
              <a:rPr lang="fr-FR" sz="1600" b="1" dirty="0">
                <a:solidFill>
                  <a:schemeClr val="tx2"/>
                </a:solidFill>
              </a:rPr>
              <a:t>)</a:t>
            </a:r>
            <a:r>
              <a:rPr lang="fr-FR" sz="1600" dirty="0">
                <a:solidFill>
                  <a:schemeClr val="tx2"/>
                </a:solidFill>
              </a:rPr>
              <a:t>, en collaboration avec les sciences du vivant, la médecine, les sciences de l’ingénierie, les technologies…et des </a:t>
            </a:r>
            <a:r>
              <a:rPr lang="fr-FR" sz="1600" b="1" dirty="0">
                <a:solidFill>
                  <a:schemeClr val="tx2"/>
                </a:solidFill>
              </a:rPr>
              <a:t>acteurs non académiques </a:t>
            </a:r>
            <a:r>
              <a:rPr lang="fr-FR" sz="1600" dirty="0">
                <a:solidFill>
                  <a:schemeClr val="tx2"/>
                </a:solidFill>
              </a:rPr>
              <a:t>: entreprises, pouvoirs publics, associations, citoyens...</a:t>
            </a:r>
          </a:p>
          <a:p>
            <a:pPr algn="just">
              <a:spcBef>
                <a:spcPts val="600"/>
              </a:spcBef>
              <a:spcAft>
                <a:spcPts val="600"/>
              </a:spcAft>
            </a:pPr>
            <a:r>
              <a:rPr lang="fr-FR" sz="1600" dirty="0">
                <a:solidFill>
                  <a:schemeClr val="tx2"/>
                </a:solidFill>
              </a:rPr>
              <a:t>Le présent guide recense les opportunités (topics) ouverts au SHS au sein du </a:t>
            </a:r>
            <a:r>
              <a:rPr lang="fr-FR" sz="1600" b="1" dirty="0">
                <a:solidFill>
                  <a:schemeClr val="tx2"/>
                </a:solidFill>
              </a:rPr>
              <a:t>programme de travail 2025 </a:t>
            </a:r>
            <a:r>
              <a:rPr lang="fr-FR" sz="1600" dirty="0">
                <a:solidFill>
                  <a:schemeClr val="tx2"/>
                </a:solidFill>
              </a:rPr>
              <a:t>du </a:t>
            </a:r>
            <a:r>
              <a:rPr lang="fr-FR" sz="1600" b="1" dirty="0">
                <a:solidFill>
                  <a:schemeClr val="tx2"/>
                </a:solidFill>
              </a:rPr>
              <a:t>Cluster 6</a:t>
            </a:r>
            <a:r>
              <a:rPr lang="fr-FR" sz="1600" dirty="0">
                <a:solidFill>
                  <a:schemeClr val="tx2"/>
                </a:solidFill>
              </a:rPr>
              <a:t> « Alimentation, bioéconomie, ressources naturelles, agriculture et environnement  » ainsi que dans les </a:t>
            </a:r>
            <a:r>
              <a:rPr lang="fr-FR" sz="1600" b="1" dirty="0">
                <a:solidFill>
                  <a:schemeClr val="tx2"/>
                </a:solidFill>
              </a:rPr>
              <a:t>Partenariats et Missions </a:t>
            </a:r>
            <a:r>
              <a:rPr lang="fr-FR" sz="1600" dirty="0">
                <a:solidFill>
                  <a:schemeClr val="tx2"/>
                </a:solidFill>
              </a:rPr>
              <a:t>qui lui sont associés. Il a été réalisé par les </a:t>
            </a:r>
            <a:r>
              <a:rPr lang="fr-FR" sz="1600" b="1" dirty="0">
                <a:solidFill>
                  <a:schemeClr val="tx2"/>
                </a:solidFill>
                <a:hlinkClick r:id="rId3">
                  <a:extLst>
                    <a:ext uri="{A12FA001-AC4F-418D-AE19-62706E023703}">
                      <ahyp:hlinkClr xmlns:ahyp="http://schemas.microsoft.com/office/drawing/2018/hyperlinkcolor" val="tx"/>
                    </a:ext>
                  </a:extLst>
                </a:hlinkClick>
              </a:rPr>
              <a:t>membres des Points de contact nationaux français</a:t>
            </a:r>
            <a:r>
              <a:rPr lang="fr-FR" sz="1600" b="1" dirty="0">
                <a:solidFill>
                  <a:schemeClr val="tx2"/>
                </a:solidFill>
              </a:rPr>
              <a:t> en charge des clusters 2 et 6</a:t>
            </a:r>
            <a:r>
              <a:rPr lang="fr-FR" sz="1600" dirty="0">
                <a:solidFill>
                  <a:schemeClr val="tx2"/>
                </a:solidFill>
              </a:rPr>
              <a:t>. </a:t>
            </a:r>
            <a:endParaRPr lang="fr-FR" sz="1600" dirty="0">
              <a:solidFill>
                <a:schemeClr val="tx2"/>
              </a:solidFill>
              <a:cs typeface="Arial"/>
            </a:endParaRPr>
          </a:p>
        </p:txBody>
      </p:sp>
      <p:pic>
        <p:nvPicPr>
          <p:cNvPr id="4" name="Image 3">
            <a:extLst>
              <a:ext uri="{FF2B5EF4-FFF2-40B4-BE49-F238E27FC236}">
                <a16:creationId xmlns:a16="http://schemas.microsoft.com/office/drawing/2014/main" id="{B8022959-461D-4D13-B33D-08AABF91B779}"/>
              </a:ext>
            </a:extLst>
          </p:cNvPr>
          <p:cNvPicPr>
            <a:picLocks noChangeAspect="1"/>
          </p:cNvPicPr>
          <p:nvPr/>
        </p:nvPicPr>
        <p:blipFill>
          <a:blip r:embed="rId4"/>
          <a:stretch>
            <a:fillRect/>
          </a:stretch>
        </p:blipFill>
        <p:spPr>
          <a:xfrm>
            <a:off x="48194" y="81280"/>
            <a:ext cx="989586" cy="821026"/>
          </a:xfrm>
          <a:prstGeom prst="rect">
            <a:avLst/>
          </a:prstGeom>
        </p:spPr>
      </p:pic>
    </p:spTree>
    <p:extLst>
      <p:ext uri="{BB962C8B-B14F-4D97-AF65-F5344CB8AC3E}">
        <p14:creationId xmlns:p14="http://schemas.microsoft.com/office/powerpoint/2010/main" val="4126268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7EE068-B0D4-4E27-92AF-3EB6EEB5A218}"/>
              </a:ext>
            </a:extLst>
          </p:cNvPr>
          <p:cNvSpPr>
            <a:spLocks noGrp="1"/>
          </p:cNvSpPr>
          <p:nvPr>
            <p:ph type="title"/>
          </p:nvPr>
        </p:nvSpPr>
        <p:spPr>
          <a:xfrm>
            <a:off x="170346" y="1002897"/>
            <a:ext cx="8424000" cy="720000"/>
          </a:xfrm>
        </p:spPr>
        <p:txBody>
          <a:bodyPr/>
          <a:lstStyle/>
          <a:p>
            <a:r>
              <a:rPr kumimoji="0" lang="fr-FR" sz="1800" b="1" i="0" u="none" strike="noStrike" kern="0" cap="none" spc="0" normalizeH="0" baseline="0" noProof="0" dirty="0">
                <a:ln>
                  <a:noFill/>
                </a:ln>
                <a:solidFill>
                  <a:srgbClr val="000091"/>
                </a:solidFill>
                <a:effectLst/>
                <a:uLnTx/>
                <a:uFillTx/>
                <a:latin typeface="Arial"/>
                <a:cs typeface="Arial"/>
                <a:sym typeface="Arial"/>
              </a:rPr>
              <a:t>Diversifier la production aquacole en mettant l'accent sur les espèces à faible toxicité</a:t>
            </a:r>
            <a:r>
              <a:rPr lang="fr-FR" sz="1800" dirty="0"/>
              <a:t>production aquacole en mettant l'accent sur les espèces à faible toxicité</a:t>
            </a:r>
          </a:p>
        </p:txBody>
      </p:sp>
      <p:sp>
        <p:nvSpPr>
          <p:cNvPr id="5" name="Espace réservé du numéro de diapositive 4">
            <a:extLst>
              <a:ext uri="{FF2B5EF4-FFF2-40B4-BE49-F238E27FC236}">
                <a16:creationId xmlns:a16="http://schemas.microsoft.com/office/drawing/2014/main" id="{78978A13-17EB-40EF-B2FE-B231CFEA283B}"/>
              </a:ext>
            </a:extLst>
          </p:cNvPr>
          <p:cNvSpPr>
            <a:spLocks noGrp="1"/>
          </p:cNvSpPr>
          <p:nvPr>
            <p:ph type="sldNum" sz="quarter" idx="7"/>
          </p:nvPr>
        </p:nvSpPr>
        <p:spPr/>
        <p:txBody>
          <a:bodyPr/>
          <a:lstStyle/>
          <a:p>
            <a:pPr marL="0" lvl="0" indent="0" algn="r" rtl="0">
              <a:spcBef>
                <a:spcPts val="0"/>
              </a:spcBef>
              <a:spcAft>
                <a:spcPts val="0"/>
              </a:spcAft>
              <a:buNone/>
            </a:pPr>
            <a:fld id="{00000000-1234-1234-1234-123412341234}" type="slidenum">
              <a:rPr lang="fr-FR" smtClean="0"/>
              <a:t>20</a:t>
            </a:fld>
            <a:endParaRPr lang="fr-FR"/>
          </a:p>
        </p:txBody>
      </p:sp>
      <p:sp>
        <p:nvSpPr>
          <p:cNvPr id="3" name="Espace réservé du texte 2">
            <a:extLst>
              <a:ext uri="{FF2B5EF4-FFF2-40B4-BE49-F238E27FC236}">
                <a16:creationId xmlns:a16="http://schemas.microsoft.com/office/drawing/2014/main" id="{D6A5509B-37AB-4B7C-8E40-1D3D4D18DD79}"/>
              </a:ext>
            </a:extLst>
          </p:cNvPr>
          <p:cNvSpPr>
            <a:spLocks noGrp="1"/>
          </p:cNvSpPr>
          <p:nvPr>
            <p:ph type="body" idx="4294967295"/>
          </p:nvPr>
        </p:nvSpPr>
        <p:spPr>
          <a:xfrm>
            <a:off x="0" y="1604963"/>
            <a:ext cx="8423275" cy="2997200"/>
          </a:xfrm>
        </p:spPr>
        <p:txBody>
          <a:bodyPr/>
          <a:lstStyle/>
          <a:p>
            <a:pPr marL="514350" indent="-285750">
              <a:buFontTx/>
              <a:buChar char="-"/>
            </a:pPr>
            <a:r>
              <a:rPr lang="fr-FR" sz="1400" dirty="0"/>
              <a:t>•    la </a:t>
            </a:r>
            <a:r>
              <a:rPr lang="fr-FR" sz="1400" b="1" dirty="0"/>
              <a:t>prospérité économique </a:t>
            </a:r>
            <a:r>
              <a:rPr lang="fr-FR" sz="1400" dirty="0"/>
              <a:t>est favorisée dans les communautés côtières, rurales et urbaines grâce à </a:t>
            </a:r>
            <a:r>
              <a:rPr lang="fr-FR" sz="1400" b="1" dirty="0"/>
              <a:t>l'amélioration des modèles commerciaux</a:t>
            </a:r>
            <a:r>
              <a:rPr lang="fr-FR" sz="1400" dirty="0"/>
              <a:t>, à l'intégration de la chaîne de valeur et à </a:t>
            </a:r>
            <a:r>
              <a:rPr lang="fr-FR" sz="1400" b="1" dirty="0"/>
              <a:t>l'accès au marché pour les petits producteurs </a:t>
            </a:r>
            <a:r>
              <a:rPr lang="fr-FR" sz="1400" dirty="0"/>
              <a:t>qui peuvent contribuer à offrir </a:t>
            </a:r>
            <a:r>
              <a:rPr lang="fr-FR" sz="1400" b="1" dirty="0"/>
              <a:t>des emplois attractifs </a:t>
            </a:r>
            <a:r>
              <a:rPr lang="fr-FR" sz="1400" dirty="0"/>
              <a:t>;•    les consommateurs bénéficient de la disponibilité d'aliments aquatiques produits localement, nutritifs et sûrs, respectant des </a:t>
            </a:r>
            <a:r>
              <a:rPr lang="fr-FR" sz="1400" b="1" dirty="0"/>
              <a:t>normes environnementales et sociales élevées </a:t>
            </a:r>
            <a:r>
              <a:rPr lang="fr-FR" sz="1400" dirty="0"/>
              <a:t>;•    </a:t>
            </a:r>
            <a:r>
              <a:rPr lang="fr-FR" sz="1400" b="1" dirty="0"/>
              <a:t>des communautés plus résilientes et autonomes aux niveaux local et régional </a:t>
            </a:r>
            <a:r>
              <a:rPr lang="fr-FR" sz="1400" dirty="0"/>
              <a:t>grâce à la promotion de l'innovation dans la chaîne de valeur des aliments aquatiques et à la prise en compte de défis tels que le changement climatique, la perte de biodiversité et la gestion des ressources ;•    un secteur des produits aquatiques plus compétitif et durable grâce à la promotion de pratiques de gestion écosystémiques, à la numérisation et à l'innovation technologique fondées sur les dernières recherches scientifiques.</a:t>
            </a:r>
          </a:p>
        </p:txBody>
      </p:sp>
      <p:sp>
        <p:nvSpPr>
          <p:cNvPr id="4" name="Espace réservé du texte 3">
            <a:extLst>
              <a:ext uri="{FF2B5EF4-FFF2-40B4-BE49-F238E27FC236}">
                <a16:creationId xmlns:a16="http://schemas.microsoft.com/office/drawing/2014/main" id="{B5A89B88-2402-4C64-8DC1-70DBBA3EF639}"/>
              </a:ext>
            </a:extLst>
          </p:cNvPr>
          <p:cNvSpPr>
            <a:spLocks noGrp="1"/>
          </p:cNvSpPr>
          <p:nvPr>
            <p:ph type="body" idx="4294967295"/>
          </p:nvPr>
        </p:nvSpPr>
        <p:spPr>
          <a:xfrm>
            <a:off x="4591050" y="255588"/>
            <a:ext cx="4370070" cy="360362"/>
          </a:xfrm>
        </p:spPr>
        <p:txBody>
          <a:bodyPr/>
          <a:lstStyle/>
          <a:p>
            <a:pPr marL="180975" indent="0" algn="r" fontAlgn="base">
              <a:buNone/>
            </a:pPr>
            <a:r>
              <a:rPr lang="fr-FR" sz="1100" b="1" dirty="0">
                <a:solidFill>
                  <a:schemeClr val="tx1"/>
                </a:solidFill>
              </a:rPr>
              <a:t>Référence : </a:t>
            </a:r>
            <a:r>
              <a:rPr lang="en-US" sz="1100" b="1" dirty="0">
                <a:solidFill>
                  <a:schemeClr val="tx1"/>
                </a:solidFill>
              </a:rPr>
              <a:t>HORIZON-CL6-2027-02-FARM2FORK-06: Unleashing the potential of sustainable small-scale aquatic food production and recreational fisheries for prosperous local communities, </a:t>
            </a:r>
            <a:r>
              <a:rPr lang="fr-FR" sz="1100" b="1" dirty="0">
                <a:solidFill>
                  <a:schemeClr val="tx1"/>
                </a:solidFill>
              </a:rPr>
              <a:t>R</a:t>
            </a:r>
            <a:r>
              <a:rPr lang="en-US" sz="1100" b="1" dirty="0">
                <a:solidFill>
                  <a:schemeClr val="tx1"/>
                </a:solidFill>
              </a:rPr>
              <a:t>IA,</a:t>
            </a:r>
            <a:r>
              <a:rPr lang="fr-FR" sz="1100" b="1" dirty="0">
                <a:solidFill>
                  <a:schemeClr val="tx1"/>
                </a:solidFill>
              </a:rPr>
              <a:t> 5</a:t>
            </a:r>
            <a:r>
              <a:rPr lang="fr-FR" sz="1100" dirty="0">
                <a:solidFill>
                  <a:schemeClr val="tx1"/>
                </a:solidFill>
              </a:rPr>
              <a:t> </a:t>
            </a:r>
            <a:r>
              <a:rPr lang="fr-FR" sz="1100" b="1" dirty="0">
                <a:solidFill>
                  <a:schemeClr val="tx1"/>
                </a:solidFill>
              </a:rPr>
              <a:t>M€ par projet. Total 10 M€</a:t>
            </a:r>
            <a:endParaRPr lang="fr-FR" sz="1100" dirty="0">
              <a:solidFill>
                <a:schemeClr val="tx1"/>
              </a:solidFill>
            </a:endParaRPr>
          </a:p>
        </p:txBody>
      </p:sp>
      <p:pic>
        <p:nvPicPr>
          <p:cNvPr id="6" name="Image 5">
            <a:extLst>
              <a:ext uri="{FF2B5EF4-FFF2-40B4-BE49-F238E27FC236}">
                <a16:creationId xmlns:a16="http://schemas.microsoft.com/office/drawing/2014/main" id="{72D18085-C275-48C7-A1DE-65F0641D1E97}"/>
              </a:ext>
            </a:extLst>
          </p:cNvPr>
          <p:cNvPicPr>
            <a:picLocks noChangeAspect="1"/>
          </p:cNvPicPr>
          <p:nvPr/>
        </p:nvPicPr>
        <p:blipFill>
          <a:blip r:embed="rId2"/>
          <a:stretch>
            <a:fillRect/>
          </a:stretch>
        </p:blipFill>
        <p:spPr>
          <a:xfrm>
            <a:off x="48194" y="81280"/>
            <a:ext cx="989586" cy="821026"/>
          </a:xfrm>
          <a:prstGeom prst="rect">
            <a:avLst/>
          </a:prstGeom>
        </p:spPr>
      </p:pic>
    </p:spTree>
    <p:extLst>
      <p:ext uri="{BB962C8B-B14F-4D97-AF65-F5344CB8AC3E}">
        <p14:creationId xmlns:p14="http://schemas.microsoft.com/office/powerpoint/2010/main" val="2199570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93865" y="1029990"/>
            <a:ext cx="8424000" cy="720000"/>
          </a:xfrm>
          <a:prstGeom prst="rect">
            <a:avLst/>
          </a:prstGeom>
          <a:noFill/>
          <a:ln>
            <a:noFill/>
          </a:ln>
        </p:spPr>
        <p:txBody>
          <a:bodyPr spcFirstLastPara="1" wrap="square" lIns="0" tIns="0" rIns="0" bIns="0" anchor="t" anchorCtr="0">
            <a:noAutofit/>
          </a:bodyPr>
          <a:lstStyle/>
          <a:p>
            <a:r>
              <a:rPr kumimoji="0" lang="fr-FR" sz="1800" b="1" i="0" u="none" strike="noStrike" kern="0" cap="none" spc="0" normalizeH="0" baseline="0" noProof="0" dirty="0">
                <a:ln>
                  <a:noFill/>
                </a:ln>
                <a:solidFill>
                  <a:srgbClr val="000091"/>
                </a:solidFill>
                <a:effectLst/>
                <a:uLnTx/>
                <a:uFillTx/>
                <a:latin typeface="Arial"/>
                <a:cs typeface="Arial"/>
                <a:sym typeface="Arial"/>
              </a:rPr>
              <a:t>Démonstration et déploiement de systèmes innovants de collecte, de tri en vue du réemploi et de réparation des textiles au niveau des villes/régions (thème de l'initiative « Villes et régions circulaires »). </a:t>
            </a:r>
            <a:r>
              <a:rPr lang="fr-FR" sz="1800" dirty="0"/>
              <a:t>et santé mentale</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20951"/>
            <a:ext cx="4894289" cy="784830"/>
          </a:xfrm>
          <a:prstGeom prst="rect">
            <a:avLst/>
          </a:prstGeom>
          <a:noFill/>
        </p:spPr>
        <p:txBody>
          <a:bodyPr wrap="square" rtlCol="0">
            <a:spAutoFit/>
          </a:bodyPr>
          <a:lstStyle/>
          <a:p>
            <a:pPr algn="r" fontAlgn="base"/>
            <a:r>
              <a:rPr lang="fr-FR" sz="1100" b="1" dirty="0"/>
              <a:t>Référence : </a:t>
            </a:r>
            <a:r>
              <a:rPr lang="en-US" sz="1100" b="1" dirty="0"/>
              <a:t>HORIZON-CL6-2026-01-CIRCBIO-04: Demonstrating and deploying innovative collection, sorting-for-reuse and repair systems for textiles at city/region level (Circular Cities and Regions Initiative topic)</a:t>
            </a:r>
            <a:r>
              <a:rPr lang="en-US" sz="1200" b="1" dirty="0"/>
              <a:t>, IA, </a:t>
            </a:r>
            <a:r>
              <a:rPr lang="fr-FR" sz="1200" b="1" dirty="0"/>
              <a:t>5</a:t>
            </a:r>
            <a:r>
              <a:rPr lang="fr-FR" sz="1200" dirty="0">
                <a:solidFill>
                  <a:schemeClr val="tx1"/>
                </a:solidFill>
              </a:rPr>
              <a:t> </a:t>
            </a:r>
            <a:r>
              <a:rPr lang="fr-FR" sz="1200" b="1" dirty="0">
                <a:solidFill>
                  <a:schemeClr val="tx1"/>
                </a:solidFill>
              </a:rPr>
              <a:t>M€ par projet. Total 10 M€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364435" y="1928191"/>
            <a:ext cx="8506543" cy="27792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les autorités locales/régionales et leurs opérateurs adoptent des systèmes optimisés de collecte et de tri des déchets municipaux qui privilégient la réutilisation et la réparation des textiles ;•    les entités de </a:t>
            </a:r>
            <a:r>
              <a:rPr lang="fr-FR" sz="1400" b="1" kern="0" dirty="0">
                <a:solidFill>
                  <a:schemeClr val="tx2"/>
                </a:solidFill>
              </a:rPr>
              <a:t>l'économie sociale et la société dans son ensemble</a:t>
            </a:r>
            <a:r>
              <a:rPr lang="fr-FR" sz="1400" kern="0" dirty="0">
                <a:solidFill>
                  <a:schemeClr val="tx2"/>
                </a:solidFill>
              </a:rPr>
              <a:t> bénéficient de conditions favorables aux </a:t>
            </a:r>
            <a:r>
              <a:rPr lang="fr-FR" sz="1400" b="1" kern="0" dirty="0">
                <a:solidFill>
                  <a:schemeClr val="tx2"/>
                </a:solidFill>
              </a:rPr>
              <a:t>pratiques de réutilisation et de réparation qui permettent de prolonger la durée de vie des produits et de stimuler les marchés de l'occasion</a:t>
            </a:r>
            <a:r>
              <a:rPr lang="fr-FR" sz="1400" kern="0" dirty="0">
                <a:solidFill>
                  <a:schemeClr val="tx2"/>
                </a:solidFill>
              </a:rPr>
              <a:t>•    </a:t>
            </a:r>
            <a:r>
              <a:rPr lang="fr-FR" sz="1400" b="1" kern="0" dirty="0">
                <a:solidFill>
                  <a:schemeClr val="tx2"/>
                </a:solidFill>
              </a:rPr>
              <a:t>les citoyens ont accès à de meilleures informations, ce qui conduit à une plus grande sensibilisation et à une meilleure acceptation </a:t>
            </a:r>
            <a:r>
              <a:rPr lang="fr-FR" sz="1400" kern="0" dirty="0">
                <a:solidFill>
                  <a:schemeClr val="tx2"/>
                </a:solidFill>
              </a:rPr>
              <a:t>par le public, et stimule un changement de comportement vers une consommation durable ;•    des méthodologies, des pratiques et des solutions innovantes en matière de circularité des textiles soient mises à disposition afin de permettre leur reproduction et leur mise à l'échelle à grande échelle dans les villes et régions européennes ;•    les entreprises soient encouragées à faire progresser les </a:t>
            </a:r>
            <a:r>
              <a:rPr lang="fr-FR" sz="1400" b="1" kern="0" dirty="0">
                <a:solidFill>
                  <a:schemeClr val="tx2"/>
                </a:solidFill>
              </a:rPr>
              <a:t>stratégies de réparation et les modèles commerciaux circulaires</a:t>
            </a:r>
            <a:r>
              <a:rPr lang="fr-FR" sz="1400" kern="0" dirty="0">
                <a:solidFill>
                  <a:schemeClr val="tx2"/>
                </a:solidFill>
              </a:rPr>
              <a:t> tout en créant de nouveaux emplois.  </a:t>
            </a:r>
          </a:p>
        </p:txBody>
      </p:sp>
      <p:pic>
        <p:nvPicPr>
          <p:cNvPr id="6" name="Image 5">
            <a:extLst>
              <a:ext uri="{FF2B5EF4-FFF2-40B4-BE49-F238E27FC236}">
                <a16:creationId xmlns:a16="http://schemas.microsoft.com/office/drawing/2014/main" id="{7503D146-8A72-481B-A970-E7B3179F9D58}"/>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27798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251626" y="901297"/>
            <a:ext cx="8424000" cy="720000"/>
          </a:xfrm>
          <a:prstGeom prst="rect">
            <a:avLst/>
          </a:prstGeom>
          <a:noFill/>
          <a:ln>
            <a:noFill/>
          </a:ln>
        </p:spPr>
        <p:txBody>
          <a:bodyPr spcFirstLastPara="1" wrap="square" lIns="0" tIns="0" rIns="0" bIns="0" anchor="t" anchorCtr="0">
            <a:noAutofit/>
          </a:bodyPr>
          <a:lstStyle/>
          <a:p>
            <a:r>
              <a:rPr lang="fr-FR" sz="1800" b="1" dirty="0">
                <a:solidFill>
                  <a:schemeClr val="tx2"/>
                </a:solidFill>
                <a:latin typeface="+mj-lt"/>
              </a:rPr>
              <a:t>Promouvoir l'innovation européenne dans le domaine des biotechnologies et de la bio fabrication</a:t>
            </a:r>
            <a:endParaRPr lang="en-US" sz="2400" b="1" dirty="0">
              <a:latin typeface="+mj-lt"/>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20951"/>
            <a:ext cx="4894289" cy="615553"/>
          </a:xfrm>
          <a:prstGeom prst="rect">
            <a:avLst/>
          </a:prstGeom>
          <a:noFill/>
        </p:spPr>
        <p:txBody>
          <a:bodyPr wrap="square" rtlCol="0">
            <a:spAutoFit/>
          </a:bodyPr>
          <a:lstStyle/>
          <a:p>
            <a:pPr algn="r" fontAlgn="base"/>
            <a:r>
              <a:rPr lang="fr-FR" sz="1100" b="1" dirty="0"/>
              <a:t>Référence : </a:t>
            </a:r>
            <a:r>
              <a:rPr lang="en-US" sz="1100" b="1" dirty="0"/>
              <a:t>HORIZON-CL6-2026-01-CIRCBIO-07: Advancing the European bio-based innovation enabled by biotechnology and biomanufacturing concepts</a:t>
            </a:r>
            <a:r>
              <a:rPr lang="en-US" sz="1200" b="1" dirty="0"/>
              <a:t>, </a:t>
            </a:r>
            <a:r>
              <a:rPr lang="fr-FR" sz="1200" b="1" dirty="0"/>
              <a:t>RIA</a:t>
            </a:r>
            <a:r>
              <a:rPr lang="en-US" sz="1200" b="1" dirty="0"/>
              <a:t>, </a:t>
            </a:r>
            <a:r>
              <a:rPr lang="fr-FR" sz="1200" b="1" dirty="0">
                <a:solidFill>
                  <a:schemeClr val="tx1"/>
                </a:solidFill>
              </a:rPr>
              <a:t>Total </a:t>
            </a:r>
            <a:r>
              <a:rPr lang="fr-FR" sz="1200" b="1" dirty="0"/>
              <a:t>2</a:t>
            </a:r>
            <a:r>
              <a:rPr lang="fr-FR" sz="1200" b="1" dirty="0">
                <a:solidFill>
                  <a:schemeClr val="tx1"/>
                </a:solidFill>
              </a:rPr>
              <a:t> M€, par projet 4M€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507999" y="1530870"/>
            <a:ext cx="8241059" cy="323078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progrès significatif dans le développement de l'innovation dans les domaines de la biotechnologie, des sciences de la vie et/ou des concepts de </a:t>
            </a:r>
            <a:r>
              <a:rPr lang="fr-FR" sz="1400" kern="0" dirty="0" err="1">
                <a:solidFill>
                  <a:schemeClr val="tx2"/>
                </a:solidFill>
              </a:rPr>
              <a:t>biofabrication</a:t>
            </a:r>
            <a:r>
              <a:rPr lang="fr-FR" sz="1400" kern="0" dirty="0">
                <a:solidFill>
                  <a:schemeClr val="tx2"/>
                </a:solidFill>
              </a:rPr>
              <a:t>, préparant le déploiement futur de processus, de produits et de matériaux biosourcés et </a:t>
            </a:r>
            <a:r>
              <a:rPr lang="fr-FR" sz="1400" kern="0" dirty="0" err="1">
                <a:solidFill>
                  <a:schemeClr val="tx2"/>
                </a:solidFill>
              </a:rPr>
              <a:t>bioinspirés</a:t>
            </a:r>
            <a:r>
              <a:rPr lang="fr-FR" sz="1400" kern="0" dirty="0">
                <a:solidFill>
                  <a:schemeClr val="tx2"/>
                </a:solidFill>
              </a:rPr>
              <a:t>, comme base pour des </a:t>
            </a:r>
            <a:r>
              <a:rPr lang="fr-FR" sz="1400" b="1" kern="0" dirty="0">
                <a:solidFill>
                  <a:schemeClr val="tx2"/>
                </a:solidFill>
              </a:rPr>
              <a:t>chaînes de valeur durables, équitables, sûres et circulaires</a:t>
            </a:r>
            <a:r>
              <a:rPr lang="fr-FR" sz="1400" kern="0" dirty="0">
                <a:solidFill>
                  <a:schemeClr val="tx2"/>
                </a:solidFill>
              </a:rPr>
              <a:t>, contribuant à la décarbonisation, à la compétitivité industrielle et à l'autonomie stratégique de l'UE et des pays associés ;•    amélioration de la durabilité environnementale des solutions innovantes biosourcées développées, avec un impact positif et quantifiable sur le climat et la biodiversité, et circularité de la bioéconomie européenne grâce à une meilleure efficacité des ressources, notamment des matières premières biologiques, de l'eau et de l'énergie, en intégrant le secteur biosourcé afin de minimiser et de remédier à la production de déchets. </a:t>
            </a:r>
          </a:p>
        </p:txBody>
      </p:sp>
      <p:pic>
        <p:nvPicPr>
          <p:cNvPr id="6" name="Image 5">
            <a:extLst>
              <a:ext uri="{FF2B5EF4-FFF2-40B4-BE49-F238E27FC236}">
                <a16:creationId xmlns:a16="http://schemas.microsoft.com/office/drawing/2014/main" id="{E849F031-0C8B-49E4-AAEB-DC0A441CB963}"/>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447335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278719" y="941937"/>
            <a:ext cx="8424000" cy="720000"/>
          </a:xfrm>
          <a:prstGeom prst="rect">
            <a:avLst/>
          </a:prstGeom>
          <a:noFill/>
          <a:ln>
            <a:noFill/>
          </a:ln>
        </p:spPr>
        <p:txBody>
          <a:bodyPr spcFirstLastPara="1" wrap="square" lIns="0" tIns="0" rIns="0" bIns="0" anchor="t" anchorCtr="0">
            <a:noAutofit/>
          </a:bodyPr>
          <a:lstStyle/>
          <a:p>
            <a:r>
              <a:rPr kumimoji="0" lang="fr-FR" sz="1800" b="1" i="0" u="none" strike="noStrike" kern="0" cap="none" spc="0" normalizeH="0" baseline="0" noProof="0" dirty="0">
                <a:ln>
                  <a:noFill/>
                </a:ln>
                <a:solidFill>
                  <a:srgbClr val="000091"/>
                </a:solidFill>
                <a:effectLst/>
                <a:uLnTx/>
                <a:uFillTx/>
                <a:latin typeface="Arial"/>
                <a:cs typeface="Arial"/>
                <a:sym typeface="Arial"/>
              </a:rPr>
              <a:t>Soutenir la recherche prénormative pour la normalisation des produits biosourcés</a:t>
            </a:r>
            <a:r>
              <a:rPr lang="fr-FR" sz="1800" dirty="0"/>
              <a:t>innovation pour la prévention et la réduction des déchets alimentaires au niveau des ménages par la mesure, le contrôle et les nouvelles technologies</a:t>
            </a:r>
            <a:endParaRPr lang="en-US" sz="18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20951"/>
            <a:ext cx="4894289" cy="630942"/>
          </a:xfrm>
          <a:prstGeom prst="rect">
            <a:avLst/>
          </a:prstGeom>
          <a:noFill/>
        </p:spPr>
        <p:txBody>
          <a:bodyPr wrap="square" rtlCol="0">
            <a:spAutoFit/>
          </a:bodyPr>
          <a:lstStyle/>
          <a:p>
            <a:pPr algn="r" fontAlgn="base"/>
            <a:r>
              <a:rPr lang="fr-FR" sz="1100" b="1" dirty="0"/>
              <a:t>Référence : </a:t>
            </a:r>
            <a:r>
              <a:rPr lang="en-US" sz="1100" b="1" dirty="0"/>
              <a:t>HORIZON-CL6-2026-01-CIRCBIO-08: Supporting pre-normative research for standardization of the bio-based products</a:t>
            </a:r>
            <a:r>
              <a:rPr lang="en-US" sz="1200" b="1" dirty="0"/>
              <a:t>, RIA,  </a:t>
            </a:r>
            <a:r>
              <a:rPr lang="fr-FR" sz="1200" b="1" dirty="0">
                <a:solidFill>
                  <a:schemeClr val="tx1"/>
                </a:solidFill>
              </a:rPr>
              <a:t>Total 8 M€, par projet 4M€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386079" y="1788257"/>
            <a:ext cx="8241059" cy="323078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une compétitivité industrielle européenne plus forte et plus robuste, la décarbonisation et l'autonomie stratégique, en faisant progresser le marché pilote de l'industrie </a:t>
            </a:r>
            <a:r>
              <a:rPr lang="fr-FR" sz="1400" kern="0" dirty="0" err="1">
                <a:solidFill>
                  <a:schemeClr val="tx2"/>
                </a:solidFill>
              </a:rPr>
              <a:t>bio-sourcée</a:t>
            </a:r>
            <a:r>
              <a:rPr lang="fr-FR" sz="1400" kern="0" dirty="0">
                <a:solidFill>
                  <a:schemeClr val="tx2"/>
                </a:solidFill>
              </a:rPr>
              <a:t> ;•    une meilleure durabilité environnementale, avec un impact positif sur le climat, la pollution et la biodiversité, grâce à la normalisation du secteur et des produits </a:t>
            </a:r>
            <a:r>
              <a:rPr lang="fr-FR" sz="1400" kern="0" dirty="0" err="1">
                <a:solidFill>
                  <a:schemeClr val="tx2"/>
                </a:solidFill>
              </a:rPr>
              <a:t>bio-sourcés</a:t>
            </a:r>
            <a:r>
              <a:rPr lang="fr-FR" sz="1400" kern="0" dirty="0">
                <a:solidFill>
                  <a:schemeClr val="tx2"/>
                </a:solidFill>
              </a:rPr>
              <a:t>. </a:t>
            </a:r>
          </a:p>
        </p:txBody>
      </p:sp>
      <p:pic>
        <p:nvPicPr>
          <p:cNvPr id="6" name="Image 5">
            <a:extLst>
              <a:ext uri="{FF2B5EF4-FFF2-40B4-BE49-F238E27FC236}">
                <a16:creationId xmlns:a16="http://schemas.microsoft.com/office/drawing/2014/main" id="{BCADE3DB-7771-499A-B2BC-B36AE89D0A9C}"/>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672441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fr-FR" sz="1800" b="1" dirty="0">
                <a:solidFill>
                  <a:schemeClr val="tx2"/>
                </a:solidFill>
                <a:latin typeface="+mj-lt"/>
              </a:rPr>
              <a:t>Équilibrer les objectifs en matière de sécurité alimentaire, de bioéconomie, de climat et de biodiversité afin de débloquer des chaînes de valeur durables</a:t>
            </a:r>
            <a:endParaRPr lang="en-US" sz="18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20951"/>
            <a:ext cx="4894289" cy="615553"/>
          </a:xfrm>
          <a:prstGeom prst="rect">
            <a:avLst/>
          </a:prstGeom>
          <a:noFill/>
        </p:spPr>
        <p:txBody>
          <a:bodyPr wrap="square" rtlCol="0">
            <a:spAutoFit/>
          </a:bodyPr>
          <a:lstStyle/>
          <a:p>
            <a:pPr algn="r" fontAlgn="base"/>
            <a:r>
              <a:rPr lang="fr-FR" sz="1100" b="1" dirty="0"/>
              <a:t>Référence : </a:t>
            </a:r>
            <a:r>
              <a:rPr lang="en-US" sz="1100" b="1" dirty="0"/>
              <a:t>HORIZON-CL6-2026-01-CIRCBIO-09: Balancing food security, bioeconomy, climate and biodiversity objectives to unlock sustainable value chains, R</a:t>
            </a:r>
            <a:r>
              <a:rPr lang="fr-FR" sz="1200" b="1" dirty="0"/>
              <a:t>IA</a:t>
            </a:r>
            <a:r>
              <a:rPr lang="en-US" sz="1200" b="1" dirty="0"/>
              <a:t>, 6M € par </a:t>
            </a:r>
            <a:r>
              <a:rPr lang="en-US" sz="1200" b="1" dirty="0" err="1"/>
              <a:t>projet</a:t>
            </a:r>
            <a:r>
              <a:rPr lang="en-US" sz="1200" b="1" dirty="0"/>
              <a:t>. </a:t>
            </a:r>
            <a:r>
              <a:rPr lang="fr-FR" sz="1200" b="1" dirty="0">
                <a:solidFill>
                  <a:schemeClr val="tx1"/>
                </a:solidFill>
              </a:rPr>
              <a:t>Total 12 M€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298026" y="1754294"/>
            <a:ext cx="8241059" cy="25874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les décideurs ont une meilleure compréhension des impacts de la bioéconomie et des marchés naturels sur la durabilité du secteur agricole, la sécurité alimentaire, le climat et la biodiversité, ainsi que sur </a:t>
            </a:r>
            <a:r>
              <a:rPr lang="fr-FR" sz="1400" b="1" kern="0" dirty="0">
                <a:solidFill>
                  <a:schemeClr val="tx2"/>
                </a:solidFill>
              </a:rPr>
              <a:t>les conflits liés à l'utilisation des terres </a:t>
            </a:r>
            <a:r>
              <a:rPr lang="fr-FR" sz="1400" kern="0" dirty="0">
                <a:solidFill>
                  <a:schemeClr val="tx2"/>
                </a:solidFill>
              </a:rPr>
              <a:t>;•    </a:t>
            </a:r>
            <a:r>
              <a:rPr lang="fr-FR" sz="1400" b="1" kern="0" dirty="0">
                <a:solidFill>
                  <a:schemeClr val="tx2"/>
                </a:solidFill>
              </a:rPr>
              <a:t>la société bénéficie d'activités économiques qui concilient les objectifs de la bioéconomie, du climat et de la biodiversité </a:t>
            </a:r>
            <a:r>
              <a:rPr lang="fr-FR" sz="1400" kern="0" dirty="0">
                <a:solidFill>
                  <a:schemeClr val="tx2"/>
                </a:solidFill>
              </a:rPr>
              <a:t>tout en préservant la sécurité alimentaire ;•    les agriculteurs ont la possibilité de diversifier leur production et leurs revenus et d'améliorer la performance environnementale de la production agricole sans compromettre l'approvisionnement alimentaire ;•    l</a:t>
            </a:r>
            <a:r>
              <a:rPr lang="fr-FR" sz="1400" b="1" kern="0" dirty="0">
                <a:solidFill>
                  <a:schemeClr val="tx2"/>
                </a:solidFill>
              </a:rPr>
              <a:t>es décideurs politiques sont mieux équipés pour élaborer des politiques agricoles et environnementales </a:t>
            </a:r>
            <a:r>
              <a:rPr lang="fr-FR" sz="1400" kern="0" dirty="0">
                <a:solidFill>
                  <a:schemeClr val="tx2"/>
                </a:solidFill>
              </a:rPr>
              <a:t>plus efficaces et fondées sur des données probantes. </a:t>
            </a:r>
          </a:p>
        </p:txBody>
      </p:sp>
      <p:pic>
        <p:nvPicPr>
          <p:cNvPr id="6" name="Image 5">
            <a:extLst>
              <a:ext uri="{FF2B5EF4-FFF2-40B4-BE49-F238E27FC236}">
                <a16:creationId xmlns:a16="http://schemas.microsoft.com/office/drawing/2014/main" id="{EF147DAE-9DB4-4A38-A008-0EA53C64A84C}"/>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3882320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57083"/>
            <a:ext cx="8424000" cy="720000"/>
          </a:xfrm>
          <a:prstGeom prst="rect">
            <a:avLst/>
          </a:prstGeom>
          <a:noFill/>
          <a:ln>
            <a:noFill/>
          </a:ln>
        </p:spPr>
        <p:txBody>
          <a:bodyPr spcFirstLastPara="1" wrap="square" lIns="0" tIns="0" rIns="0" bIns="0" anchor="t" anchorCtr="0">
            <a:noAutofit/>
          </a:bodyPr>
          <a:lstStyle/>
          <a:p>
            <a:r>
              <a:rPr kumimoji="0" lang="fr-FR" sz="1800" b="1" i="0" u="none" strike="noStrike" kern="0" cap="none" spc="0" normalizeH="0" baseline="0" noProof="0" dirty="0">
                <a:ln>
                  <a:noFill/>
                </a:ln>
                <a:solidFill>
                  <a:srgbClr val="000091"/>
                </a:solidFill>
                <a:effectLst/>
                <a:uLnTx/>
                <a:uFillTx/>
                <a:latin typeface="Arial"/>
                <a:cs typeface="Arial"/>
                <a:sym typeface="Arial"/>
              </a:rPr>
              <a:t>Innovation </a:t>
            </a:r>
            <a:r>
              <a:rPr kumimoji="0" lang="fr-FR" sz="1800" b="1" i="0" u="none" strike="noStrike" kern="0" cap="none" spc="0" normalizeH="0" baseline="0" noProof="0" dirty="0" err="1">
                <a:ln>
                  <a:noFill/>
                </a:ln>
                <a:solidFill>
                  <a:srgbClr val="000091"/>
                </a:solidFill>
                <a:effectLst/>
                <a:uLnTx/>
                <a:uFillTx/>
                <a:latin typeface="Arial"/>
                <a:cs typeface="Arial"/>
                <a:sym typeface="Arial"/>
              </a:rPr>
              <a:t>bio-sourcée</a:t>
            </a:r>
            <a:r>
              <a:rPr kumimoji="0" lang="fr-FR" sz="1800" b="1" i="0" u="none" strike="noStrike" kern="0" cap="none" spc="0" normalizeH="0" baseline="0" noProof="0" dirty="0">
                <a:ln>
                  <a:noFill/>
                </a:ln>
                <a:solidFill>
                  <a:srgbClr val="000091"/>
                </a:solidFill>
                <a:effectLst/>
                <a:uLnTx/>
                <a:uFillTx/>
                <a:latin typeface="Arial"/>
                <a:cs typeface="Arial"/>
                <a:sym typeface="Arial"/>
              </a:rPr>
              <a:t> dans la société : soutenir un mode de vie durable</a:t>
            </a:r>
            <a:r>
              <a:rPr lang="fr-FR" sz="1800" dirty="0"/>
              <a:t>Développement et expérimentation de systèmes de responsabilité élargie des producteurs (REP) dans les chaînes de valeur prioritaires du plan d'action pour l'économie circulaire </a:t>
            </a:r>
            <a:endParaRPr lang="en-US" sz="18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20951"/>
            <a:ext cx="4894289" cy="630942"/>
          </a:xfrm>
          <a:prstGeom prst="rect">
            <a:avLst/>
          </a:prstGeom>
          <a:noFill/>
        </p:spPr>
        <p:txBody>
          <a:bodyPr wrap="square" rtlCol="0">
            <a:spAutoFit/>
          </a:bodyPr>
          <a:lstStyle/>
          <a:p>
            <a:pPr algn="r" fontAlgn="base"/>
            <a:r>
              <a:rPr lang="fr-FR" sz="1100" b="1" dirty="0"/>
              <a:t>Référence :</a:t>
            </a:r>
            <a:r>
              <a:rPr lang="en-US" sz="1100" b="1" dirty="0"/>
              <a:t>HORIZON-CL6-2026-01-CIRCBIO-10: Bio-based innovation in society: supporting the sustainable way of living, R</a:t>
            </a:r>
            <a:r>
              <a:rPr lang="fr-FR" sz="1200" b="1" dirty="0"/>
              <a:t>IA</a:t>
            </a:r>
            <a:r>
              <a:rPr lang="en-US" sz="1200" b="1" dirty="0"/>
              <a:t>, 4M € par </a:t>
            </a:r>
            <a:r>
              <a:rPr lang="en-US" sz="1200" b="1" dirty="0" err="1"/>
              <a:t>projet</a:t>
            </a:r>
            <a:r>
              <a:rPr lang="en-US" sz="1200" b="1" dirty="0"/>
              <a:t>. </a:t>
            </a:r>
            <a:r>
              <a:rPr lang="fr-FR" sz="1200" b="1" dirty="0">
                <a:solidFill>
                  <a:schemeClr val="tx1"/>
                </a:solidFill>
              </a:rPr>
              <a:t>Total </a:t>
            </a:r>
            <a:r>
              <a:rPr lang="fr-FR" sz="1200" b="1" dirty="0"/>
              <a:t>8</a:t>
            </a:r>
            <a:r>
              <a:rPr lang="fr-FR" sz="1200" b="1" dirty="0">
                <a:solidFill>
                  <a:schemeClr val="tx1"/>
                </a:solidFill>
              </a:rPr>
              <a:t> M€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386079" y="1788257"/>
            <a:ext cx="8241059" cy="323078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une </a:t>
            </a:r>
            <a:r>
              <a:rPr lang="fr-FR" sz="1400" b="1" kern="0" dirty="0">
                <a:solidFill>
                  <a:schemeClr val="tx2"/>
                </a:solidFill>
              </a:rPr>
              <a:t>transformation socio-économique avancée fondée sur les opportunités scientifiques et technologiques offertes par les secteurs biosourcés et la bioéconomie</a:t>
            </a:r>
            <a:r>
              <a:rPr lang="fr-FR" sz="1400" kern="0" dirty="0">
                <a:solidFill>
                  <a:schemeClr val="tx2"/>
                </a:solidFill>
              </a:rPr>
              <a:t>. Cela se traduira par des produits et services biosourcés innovants, f</a:t>
            </a:r>
            <a:r>
              <a:rPr lang="fr-FR" sz="1400" b="1" kern="0" dirty="0">
                <a:solidFill>
                  <a:schemeClr val="tx2"/>
                </a:solidFill>
              </a:rPr>
              <a:t>avorisant un mode de vie plus durable (par exemple, de nouveaux modèles socio-économiques), une circularité accrue</a:t>
            </a:r>
            <a:r>
              <a:rPr lang="fr-FR" sz="1400" kern="0" dirty="0">
                <a:solidFill>
                  <a:schemeClr val="tx2"/>
                </a:solidFill>
              </a:rPr>
              <a:t>, l'accessibilité financière, l'efficacité des ressources, la neutralité climatique, etc.•    une meilleure compréhension et une plus grande implication du public dans l'innovation </a:t>
            </a:r>
            <a:r>
              <a:rPr lang="fr-FR" sz="1400" kern="0" dirty="0" err="1">
                <a:solidFill>
                  <a:schemeClr val="tx2"/>
                </a:solidFill>
              </a:rPr>
              <a:t>bio-sourcée</a:t>
            </a:r>
            <a:r>
              <a:rPr lang="fr-FR" sz="1400" kern="0" dirty="0">
                <a:solidFill>
                  <a:schemeClr val="tx2"/>
                </a:solidFill>
              </a:rPr>
              <a:t>, soutenues par les progrès scientifiques dans les domaines des sciences de la vie et des biotechnologies ;•    </a:t>
            </a:r>
            <a:r>
              <a:rPr lang="fr-FR" sz="1400" b="1" kern="0" dirty="0">
                <a:solidFill>
                  <a:schemeClr val="tx2"/>
                </a:solidFill>
              </a:rPr>
              <a:t>de meilleures conditions de vie pour les individus et les communautés</a:t>
            </a:r>
            <a:r>
              <a:rPr lang="fr-FR" sz="1400" kern="0" dirty="0">
                <a:solidFill>
                  <a:schemeClr val="tx2"/>
                </a:solidFill>
              </a:rPr>
              <a:t>, qui bénéficieront d'écosystèmes moins pollués, grâce à des produits et services plus sains et durables sur le plan environnemental, avec une empreinte carbone réduite et basés sur des solutions circulaires et </a:t>
            </a:r>
            <a:r>
              <a:rPr lang="fr-FR" sz="1400" kern="0" dirty="0" err="1">
                <a:solidFill>
                  <a:schemeClr val="tx2"/>
                </a:solidFill>
              </a:rPr>
              <a:t>bio-sourcées</a:t>
            </a:r>
            <a:r>
              <a:rPr lang="fr-FR" sz="1400" kern="0" dirty="0">
                <a:solidFill>
                  <a:schemeClr val="tx2"/>
                </a:solidFill>
              </a:rPr>
              <a:t>. </a:t>
            </a:r>
          </a:p>
        </p:txBody>
      </p:sp>
      <p:pic>
        <p:nvPicPr>
          <p:cNvPr id="6" name="Image 5">
            <a:extLst>
              <a:ext uri="{FF2B5EF4-FFF2-40B4-BE49-F238E27FC236}">
                <a16:creationId xmlns:a16="http://schemas.microsoft.com/office/drawing/2014/main" id="{B9705C28-73D8-4981-A5B8-DC106D66A414}"/>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1906087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197439" y="1016443"/>
            <a:ext cx="8424000" cy="720000"/>
          </a:xfrm>
          <a:prstGeom prst="rect">
            <a:avLst/>
          </a:prstGeom>
          <a:noFill/>
          <a:ln>
            <a:noFill/>
          </a:ln>
        </p:spPr>
        <p:txBody>
          <a:bodyPr spcFirstLastPara="1" wrap="square" lIns="0" tIns="0" rIns="0" bIns="0" anchor="t" anchorCtr="0">
            <a:noAutofit/>
          </a:bodyPr>
          <a:lstStyle/>
          <a:p>
            <a:r>
              <a:rPr lang="fr-FR" sz="1800" b="1" dirty="0">
                <a:solidFill>
                  <a:schemeClr val="tx2"/>
                </a:solidFill>
                <a:latin typeface="+mj-lt"/>
              </a:rPr>
              <a:t>Déployer des solutions systémiques circulaires à travers des laboratoires vivants dans les villes et les régions (thème de l'initiative « Villes et régions circulaires »)</a:t>
            </a:r>
            <a:r>
              <a:rPr lang="fr-FR" sz="1800" b="1" dirty="0"/>
              <a:t>de </a:t>
            </a:r>
            <a:r>
              <a:rPr lang="fr-FR" sz="1800" dirty="0"/>
              <a:t>consommation et la sensibilisation à l'environnement en tant qu'éléments facilitant la transition vers l'économie circulaire</a:t>
            </a:r>
            <a:endParaRPr lang="en-US" sz="18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20951"/>
            <a:ext cx="4894289" cy="800219"/>
          </a:xfrm>
          <a:prstGeom prst="rect">
            <a:avLst/>
          </a:prstGeom>
          <a:noFill/>
        </p:spPr>
        <p:txBody>
          <a:bodyPr wrap="square" rtlCol="0">
            <a:spAutoFit/>
          </a:bodyPr>
          <a:lstStyle/>
          <a:p>
            <a:pPr algn="r" fontAlgn="base"/>
            <a:r>
              <a:rPr lang="fr-FR" sz="1100" b="1" dirty="0"/>
              <a:t>Référence :</a:t>
            </a:r>
            <a:r>
              <a:rPr lang="en-US" sz="1100" b="1" dirty="0"/>
              <a:t>HORIZON-CL6-2026-01-CIRCBIO-01-two-stage: Deploying circular systemic solutions through living labs in cities and regions (Circular Cities and Regions Initiative topic), </a:t>
            </a:r>
            <a:r>
              <a:rPr lang="fr-FR" sz="1200" b="1" dirty="0"/>
              <a:t>IA</a:t>
            </a:r>
            <a:r>
              <a:rPr lang="en-US" sz="1200" b="1" dirty="0"/>
              <a:t>, 5M € par </a:t>
            </a:r>
            <a:r>
              <a:rPr lang="en-US" sz="1200" b="1" dirty="0" err="1"/>
              <a:t>projet</a:t>
            </a:r>
            <a:r>
              <a:rPr lang="en-US" sz="1200" b="1" dirty="0"/>
              <a:t>. </a:t>
            </a:r>
            <a:r>
              <a:rPr lang="fr-FR" sz="1200" b="1" dirty="0">
                <a:solidFill>
                  <a:schemeClr val="tx1"/>
                </a:solidFill>
              </a:rPr>
              <a:t>Total 10 M€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365759" y="1788257"/>
            <a:ext cx="8241059" cy="323078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une circularité accrue et une réduction des émissions de gaz à effet de serre et de polluants atmosphériques dans les secteurs économiques, les services et les chaînes de valeur des produits à l'échelle locale et/ou régionale. Cela inclut également une valorisation efficace des ressources locales, avec des effets positifs sur la qualité de l'air et de l'eau ainsi que sur la biodiversité ;•    déploiement à grande échelle et reproduction, évolutivité et visibilité accrues des solutions systémiques circulaires afin de </a:t>
            </a:r>
            <a:r>
              <a:rPr lang="fr-FR" sz="1400" b="1" kern="0" dirty="0">
                <a:solidFill>
                  <a:schemeClr val="tx2"/>
                </a:solidFill>
              </a:rPr>
              <a:t>multiplier leurs avantages économiques, sociaux et environnementaux ;•    collaboration et transfert de connaissances renforcés entre les autorités publiques (villes et régions), les entreprises, la recherche et les citoyens </a:t>
            </a:r>
            <a:r>
              <a:rPr lang="fr-FR" sz="1400" kern="0" dirty="0">
                <a:solidFill>
                  <a:schemeClr val="tx2"/>
                </a:solidFill>
              </a:rPr>
              <a:t>pour relever les défis environnementaux tels que le changement climatique, l'épuisement des ressources et la perte de biodiversité. </a:t>
            </a:r>
          </a:p>
        </p:txBody>
      </p:sp>
      <p:pic>
        <p:nvPicPr>
          <p:cNvPr id="6" name="Image 5">
            <a:extLst>
              <a:ext uri="{FF2B5EF4-FFF2-40B4-BE49-F238E27FC236}">
                <a16:creationId xmlns:a16="http://schemas.microsoft.com/office/drawing/2014/main" id="{B708C3CC-AE98-4A75-885D-FB7CC9004185}"/>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2588854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96123"/>
            <a:ext cx="8424000" cy="720000"/>
          </a:xfrm>
          <a:prstGeom prst="rect">
            <a:avLst/>
          </a:prstGeom>
          <a:noFill/>
          <a:ln>
            <a:noFill/>
          </a:ln>
        </p:spPr>
        <p:txBody>
          <a:bodyPr spcFirstLastPara="1" wrap="square" lIns="0" tIns="0" rIns="0" bIns="0" anchor="t" anchorCtr="0">
            <a:noAutofit/>
          </a:bodyPr>
          <a:lstStyle/>
          <a:p>
            <a:r>
              <a:rPr kumimoji="0" lang="fr-FR" sz="1800" b="1" i="0" u="none" strike="noStrike" kern="0" cap="none" spc="0" normalizeH="0" baseline="0" noProof="0" dirty="0">
                <a:ln>
                  <a:noFill/>
                </a:ln>
                <a:solidFill>
                  <a:srgbClr val="000091"/>
                </a:solidFill>
                <a:effectLst/>
                <a:uLnTx/>
                <a:uFillTx/>
                <a:latin typeface="Arial"/>
                <a:cs typeface="Arial"/>
                <a:sym typeface="Arial"/>
              </a:rPr>
              <a:t>Améliorer l'écoconception et la circularité des produits électroniques grand public</a:t>
            </a:r>
            <a:r>
              <a:rPr lang="fr-FR" sz="1800" dirty="0"/>
              <a:t>Démonstration, déploiement et mise à l'échelle de solutions systémiques circulaires dans les villes et les régions (initiative « Villes et régions circulaires ») </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179147" y="114178"/>
            <a:ext cx="4964853" cy="646331"/>
          </a:xfrm>
          <a:prstGeom prst="rect">
            <a:avLst/>
          </a:prstGeom>
          <a:noFill/>
        </p:spPr>
        <p:txBody>
          <a:bodyPr wrap="square" rtlCol="0">
            <a:spAutoFit/>
          </a:bodyPr>
          <a:lstStyle/>
          <a:p>
            <a:r>
              <a:rPr lang="fr-FR" sz="1100" b="1" dirty="0"/>
              <a:t>Référence : </a:t>
            </a:r>
            <a:r>
              <a:rPr lang="en-US" sz="1100" b="1" dirty="0"/>
              <a:t> </a:t>
            </a:r>
            <a:r>
              <a:rPr lang="en-US" sz="1200" b="1" dirty="0"/>
              <a:t>HORIZON-CL6-2027-01-CIRCBIO-01: Enhancing </a:t>
            </a:r>
            <a:r>
              <a:rPr lang="en-US" sz="1200" b="1" dirty="0" err="1"/>
              <a:t>ecodesign</a:t>
            </a:r>
            <a:r>
              <a:rPr lang="en-US" sz="1200" b="1" dirty="0"/>
              <a:t> and circularity of consumer electronics, IA</a:t>
            </a:r>
            <a:r>
              <a:rPr lang="en-US" sz="1200" dirty="0"/>
              <a:t>​,</a:t>
            </a:r>
            <a:r>
              <a:rPr lang="en-US" sz="1200" b="1" dirty="0"/>
              <a:t> 5M € par </a:t>
            </a:r>
            <a:r>
              <a:rPr lang="en-US" sz="1200" b="1" dirty="0" err="1"/>
              <a:t>projet</a:t>
            </a:r>
            <a:r>
              <a:rPr lang="en-US" sz="1200" b="1" dirty="0"/>
              <a:t>. Total 10 M€ </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90436" y="1815253"/>
            <a:ext cx="8807184" cy="321406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a:solidFill>
                  <a:schemeClr val="tx2"/>
                </a:solidFill>
              </a:rPr>
              <a:t>•    les fabricants de matériaux et de produits appliquent les principes pertinents de l'écoconception, notamment la conception circulaire et la conception en vue du recyclage, lors du développement et de la fabrication de produits qui contribuent de manière significative aux objectifs climatiques de l'UE et, grâce à la réduction des émissions et de l'extraction des ressources, aux objectifs en matière de biodiversité, de pollution zéro, de résilience hydrique, d'économie circulaire et d'autonomie stratégique ouverte ;•    les consommateurs bénéficient de produits plus durables et circulaires, c'est-à-dire durables, fiables, réutilisables, réparables, évolutifs, recyclables et contenant davantage de matériaux recyclés.</a:t>
            </a:r>
            <a:endParaRPr lang="fr-FR" sz="1400" kern="0" dirty="0">
              <a:solidFill>
                <a:schemeClr val="tx2"/>
              </a:solidFill>
            </a:endParaRPr>
          </a:p>
        </p:txBody>
      </p:sp>
      <p:pic>
        <p:nvPicPr>
          <p:cNvPr id="6" name="Image 5">
            <a:extLst>
              <a:ext uri="{FF2B5EF4-FFF2-40B4-BE49-F238E27FC236}">
                <a16:creationId xmlns:a16="http://schemas.microsoft.com/office/drawing/2014/main" id="{00B7EEF6-A904-4DF1-9AD6-D3FD78652AC2}"/>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4176854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258399" y="1050310"/>
            <a:ext cx="8424000" cy="720000"/>
          </a:xfrm>
          <a:prstGeom prst="rect">
            <a:avLst/>
          </a:prstGeom>
          <a:noFill/>
          <a:ln>
            <a:noFill/>
          </a:ln>
        </p:spPr>
        <p:txBody>
          <a:bodyPr spcFirstLastPara="1" wrap="square" lIns="0" tIns="0" rIns="0" bIns="0" anchor="t" anchorCtr="0">
            <a:noAutofit/>
          </a:bodyPr>
          <a:lstStyle/>
          <a:p>
            <a:r>
              <a:rPr lang="fr-FR" sz="1800" b="1" dirty="0">
                <a:solidFill>
                  <a:schemeClr val="tx2"/>
                </a:solidFill>
                <a:latin typeface="+mj-lt"/>
              </a:rPr>
              <a:t>Renforcement des capacités pour prolonger le cycle de vie des produits grâce à la réparation et à la remise à neuf </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124961" y="114178"/>
            <a:ext cx="5019040" cy="630942"/>
          </a:xfrm>
          <a:prstGeom prst="rect">
            <a:avLst/>
          </a:prstGeom>
          <a:noFill/>
        </p:spPr>
        <p:txBody>
          <a:bodyPr wrap="square" rtlCol="0">
            <a:spAutoFit/>
          </a:bodyPr>
          <a:lstStyle/>
          <a:p>
            <a:r>
              <a:rPr lang="fr-FR" sz="1100" b="1" dirty="0"/>
              <a:t>Référence : </a:t>
            </a:r>
            <a:r>
              <a:rPr lang="en-US" sz="1100" b="1" dirty="0"/>
              <a:t>HORIZON-CL6-2027-01-CIRCBIO-04: Capacity building for extending product lifecycles through repair and refurbishment</a:t>
            </a:r>
            <a:r>
              <a:rPr lang="en-US" sz="1200" b="1" dirty="0"/>
              <a:t>, ROA</a:t>
            </a:r>
            <a:r>
              <a:rPr lang="en-US" sz="1200" dirty="0"/>
              <a:t>​,</a:t>
            </a:r>
            <a:r>
              <a:rPr lang="en-US" sz="1200" b="1" dirty="0"/>
              <a:t> 4,5M € par </a:t>
            </a:r>
            <a:r>
              <a:rPr lang="en-US" sz="1200" b="1" dirty="0" err="1"/>
              <a:t>projet</a:t>
            </a:r>
            <a:r>
              <a:rPr lang="en-US" sz="1200" b="1" dirty="0"/>
              <a:t>. Total 9 M€ </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90436" y="1815253"/>
            <a:ext cx="8807184" cy="321406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les professionnels, les consommateurs et les éducateurs adoptent des </a:t>
            </a:r>
            <a:r>
              <a:rPr lang="fr-FR" sz="1400" b="1" kern="0" dirty="0">
                <a:solidFill>
                  <a:schemeClr val="tx2"/>
                </a:solidFill>
              </a:rPr>
              <a:t>pratiques innovantes de réparation et de remise à neuf dans des chaînes de valeur spécifiques</a:t>
            </a:r>
            <a:r>
              <a:rPr lang="fr-FR" sz="1400" kern="0" dirty="0">
                <a:solidFill>
                  <a:schemeClr val="tx2"/>
                </a:solidFill>
              </a:rPr>
              <a:t> (électronique, mobilier, textiles et chaussures), ce qui permet de réduire considérablement les déchets, les impacts environnementaux et la perte de biodiversité, </a:t>
            </a:r>
            <a:r>
              <a:rPr lang="fr-FR" sz="1400" b="1" kern="0" dirty="0">
                <a:solidFill>
                  <a:schemeClr val="tx2"/>
                </a:solidFill>
              </a:rPr>
              <a:t>tout en générant des économies et en créant des emplois dans le secteur de la réparation et de la remise à neuf </a:t>
            </a:r>
            <a:r>
              <a:rPr lang="fr-FR" sz="1400" kern="0" dirty="0">
                <a:solidFill>
                  <a:schemeClr val="tx2"/>
                </a:solidFill>
              </a:rPr>
              <a:t>;</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les professionnels, les consommateurs, les partenaires locaux, les acteurs de l'économie sociale et les éducateurs aient accès à des </a:t>
            </a:r>
            <a:r>
              <a:rPr lang="fr-FR" sz="1400" b="1" kern="0" dirty="0">
                <a:solidFill>
                  <a:schemeClr val="tx2"/>
                </a:solidFill>
              </a:rPr>
              <a:t>programmes de formation de haute qualité </a:t>
            </a:r>
            <a:r>
              <a:rPr lang="fr-FR" sz="1400" kern="0" dirty="0">
                <a:solidFill>
                  <a:schemeClr val="tx2"/>
                </a:solidFill>
              </a:rPr>
              <a:t>qui leur fournissent les compétences techniques, commerciales et sociales nécessaires pour réparer et remettre à neuf les produits, favorisant ainsi des modes de consommation et de production durables, </a:t>
            </a:r>
            <a:r>
              <a:rPr lang="fr-FR" sz="1400" b="1" kern="0" dirty="0">
                <a:solidFill>
                  <a:schemeClr val="tx2"/>
                </a:solidFill>
              </a:rPr>
              <a:t>l'adaptation au changement climatique et l'atténuation de ses effets</a:t>
            </a:r>
            <a:r>
              <a:rPr lang="fr-FR" sz="1400" kern="0" dirty="0">
                <a:solidFill>
                  <a:schemeClr val="tx2"/>
                </a:solidFill>
              </a:rPr>
              <a:t>, la réduction des déchets et des émissions, et renforçant la résilience des chaînes de valeur des produits. </a:t>
            </a:r>
          </a:p>
        </p:txBody>
      </p:sp>
      <p:pic>
        <p:nvPicPr>
          <p:cNvPr id="6" name="Image 5">
            <a:extLst>
              <a:ext uri="{FF2B5EF4-FFF2-40B4-BE49-F238E27FC236}">
                <a16:creationId xmlns:a16="http://schemas.microsoft.com/office/drawing/2014/main" id="{DA7EA88A-F6F1-4162-BDE3-AFD2B9AC7200}"/>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461080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prstGeom prst="rect">
            <a:avLst/>
          </a:prstGeom>
          <a:noFill/>
          <a:ln>
            <a:noFill/>
          </a:ln>
        </p:spPr>
        <p:txBody>
          <a:bodyPr spcFirstLastPara="1" wrap="square" lIns="0" tIns="0" rIns="0" bIns="0" anchor="t" anchorCtr="0">
            <a:noAutofit/>
          </a:bodyPr>
          <a:lstStyle/>
          <a:p>
            <a:r>
              <a:rPr kumimoji="0" lang="fr-FR" sz="1800" b="1" i="0" u="none" strike="noStrike" kern="0" cap="none" spc="0" normalizeH="0" baseline="0" noProof="0" dirty="0">
                <a:ln>
                  <a:noFill/>
                </a:ln>
                <a:solidFill>
                  <a:srgbClr val="000091"/>
                </a:solidFill>
                <a:effectLst/>
                <a:uLnTx/>
                <a:uFillTx/>
                <a:latin typeface="Arial"/>
                <a:cs typeface="Arial"/>
                <a:sym typeface="Arial"/>
              </a:rPr>
              <a:t>Solutions circulaires innovantes pour les chaussures en fin de vie grâce à la collecte, au tri et au recyclage</a:t>
            </a:r>
            <a:r>
              <a:rPr lang="fr-FR" sz="1800" dirty="0"/>
              <a:t>et polluants émergents provenant des industries et produits biosourcés : cartographie et remplacement</a:t>
            </a:r>
            <a:endParaRPr lang="en-US" sz="18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3896139" y="114178"/>
            <a:ext cx="5247861" cy="630942"/>
          </a:xfrm>
          <a:prstGeom prst="rect">
            <a:avLst/>
          </a:prstGeom>
          <a:noFill/>
        </p:spPr>
        <p:txBody>
          <a:bodyPr wrap="square" rtlCol="0">
            <a:spAutoFit/>
          </a:bodyPr>
          <a:lstStyle/>
          <a:p>
            <a:r>
              <a:rPr lang="fr-FR" sz="1100" b="1" dirty="0"/>
              <a:t>Référence : </a:t>
            </a:r>
            <a:r>
              <a:rPr lang="en-US" sz="1100" b="1" dirty="0"/>
              <a:t>HORIZON-CL6-2027-01-CIRCBIO-05: Innovative circular solutions for end-of-life footwear through collection, sorting and recycling</a:t>
            </a:r>
            <a:r>
              <a:rPr lang="en-US" sz="1200" b="1" dirty="0"/>
              <a:t>, RIA</a:t>
            </a:r>
            <a:r>
              <a:rPr lang="en-US" sz="1200" dirty="0"/>
              <a:t>​,</a:t>
            </a:r>
            <a:r>
              <a:rPr lang="en-US" sz="1200" b="1" dirty="0"/>
              <a:t> 4,5M € par </a:t>
            </a:r>
            <a:r>
              <a:rPr lang="en-US" sz="1200" b="1" dirty="0" err="1"/>
              <a:t>projet</a:t>
            </a:r>
            <a:r>
              <a:rPr lang="en-US" sz="1200" b="1" dirty="0"/>
              <a:t>. Total 9 M€ </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58758" y="1681995"/>
            <a:ext cx="8807184" cy="321406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toutes les </a:t>
            </a:r>
            <a:r>
              <a:rPr lang="fr-FR" sz="1400" b="1" kern="0" dirty="0">
                <a:solidFill>
                  <a:schemeClr val="tx2"/>
                </a:solidFill>
              </a:rPr>
              <a:t>parties prenantes concernées</a:t>
            </a:r>
            <a:r>
              <a:rPr lang="fr-FR" sz="1400" kern="0" dirty="0">
                <a:solidFill>
                  <a:schemeClr val="tx2"/>
                </a:solidFill>
              </a:rPr>
              <a:t>, y compris les consommateurs, les opérateurs économiques et sociaux et les gestionnaires de déchets, aient une meilleure </a:t>
            </a:r>
            <a:r>
              <a:rPr lang="fr-FR" sz="1400" b="1" kern="0" dirty="0">
                <a:solidFill>
                  <a:schemeClr val="tx2"/>
                </a:solidFill>
              </a:rPr>
              <a:t>compréhension des défis et des avantages techniques, environnementaux, économiques et sociaux liés à la circularité dans l'industrie de la chaussure </a:t>
            </a:r>
            <a:r>
              <a:rPr lang="fr-FR" sz="1400" kern="0" dirty="0">
                <a:solidFill>
                  <a:schemeClr val="tx2"/>
                </a:solidFill>
              </a:rPr>
              <a:t>;•    les opérateurs économiques et les gestionnaires de déchets disposent de </a:t>
            </a:r>
            <a:r>
              <a:rPr lang="fr-FR" sz="1400" b="1" kern="0" dirty="0">
                <a:solidFill>
                  <a:schemeClr val="tx2"/>
                </a:solidFill>
              </a:rPr>
              <a:t>solutions fondées sur des données probantes</a:t>
            </a:r>
            <a:r>
              <a:rPr lang="fr-FR" sz="1400" kern="0" dirty="0">
                <a:solidFill>
                  <a:schemeClr val="tx2"/>
                </a:solidFill>
              </a:rPr>
              <a:t>, innovantes, rentables et évolutives qui améliorent la gestion des produits de chaussure en fin de vie, valorisent les déchets de chaussures post-consommation et renforcent la circularité de la chaîne de valeur ;•    </a:t>
            </a:r>
            <a:r>
              <a:rPr lang="fr-FR" sz="1400" b="1" kern="0" dirty="0">
                <a:solidFill>
                  <a:schemeClr val="tx2"/>
                </a:solidFill>
              </a:rPr>
              <a:t>les consommateurs ont accès à des solutions conviviales pour éliminer correctement les chaussures en fin de vi</a:t>
            </a:r>
            <a:r>
              <a:rPr lang="fr-FR" sz="1400" kern="0" dirty="0">
                <a:solidFill>
                  <a:schemeClr val="tx2"/>
                </a:solidFill>
              </a:rPr>
              <a:t>e, ce qui réduirait la mise en décharge, améliorerait les pratiques de durabilité, les aiderait à faire des choix plus conscients et contribuerait à l'atténuation du changement climatique et à l'adaptation à celui-ci en réduisant les déchets et en promouvant les pratiques d'économie circulaire. </a:t>
            </a:r>
          </a:p>
        </p:txBody>
      </p:sp>
      <p:pic>
        <p:nvPicPr>
          <p:cNvPr id="6" name="Image 5">
            <a:extLst>
              <a:ext uri="{FF2B5EF4-FFF2-40B4-BE49-F238E27FC236}">
                <a16:creationId xmlns:a16="http://schemas.microsoft.com/office/drawing/2014/main" id="{6520FBC7-9839-40EF-A484-7788E4C83B94}"/>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1604044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9">
            <a:extLst>
              <a:ext uri="{FF2B5EF4-FFF2-40B4-BE49-F238E27FC236}">
                <a16:creationId xmlns:a16="http://schemas.microsoft.com/office/drawing/2014/main" id="{EBD9CC63-971B-C8CA-AB30-DD53B18B0725}"/>
              </a:ext>
            </a:extLst>
          </p:cNvPr>
          <p:cNvSpPr txBox="1">
            <a:spLocks/>
          </p:cNvSpPr>
          <p:nvPr/>
        </p:nvSpPr>
        <p:spPr>
          <a:xfrm>
            <a:off x="3474428" y="391680"/>
            <a:ext cx="5220112" cy="360000"/>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algn="r"/>
            <a:r>
              <a:rPr lang="fr-FR" sz="1600" b="1" dirty="0">
                <a:solidFill>
                  <a:schemeClr val="tx2"/>
                </a:solidFill>
              </a:rPr>
              <a:t>SOMMAIRE</a:t>
            </a:r>
          </a:p>
        </p:txBody>
      </p:sp>
      <p:sp>
        <p:nvSpPr>
          <p:cNvPr id="2" name="ZoneTexte 1">
            <a:extLst>
              <a:ext uri="{FF2B5EF4-FFF2-40B4-BE49-F238E27FC236}">
                <a16:creationId xmlns:a16="http://schemas.microsoft.com/office/drawing/2014/main" id="{9873278F-A197-6412-F6AE-E350D6A406B2}"/>
              </a:ext>
            </a:extLst>
          </p:cNvPr>
          <p:cNvSpPr txBox="1"/>
          <p:nvPr/>
        </p:nvSpPr>
        <p:spPr>
          <a:xfrm>
            <a:off x="323528" y="1059582"/>
            <a:ext cx="8299004" cy="2846933"/>
          </a:xfrm>
          <a:prstGeom prst="rect">
            <a:avLst/>
          </a:prstGeom>
          <a:noFill/>
        </p:spPr>
        <p:txBody>
          <a:bodyPr wrap="square" rtlCol="0">
            <a:spAutoFit/>
          </a:bodyPr>
          <a:lstStyle/>
          <a:p>
            <a:pPr marL="342900" indent="-342900">
              <a:spcAft>
                <a:spcPts val="600"/>
              </a:spcAft>
              <a:buFont typeface="+mj-lt"/>
              <a:buAutoNum type="arabicParenR"/>
            </a:pPr>
            <a:r>
              <a:rPr lang="fr-FR" dirty="0">
                <a:solidFill>
                  <a:schemeClr val="tx2"/>
                </a:solidFill>
                <a:hlinkClick r:id="rId3" action="ppaction://hlinksldjump">
                  <a:extLst>
                    <a:ext uri="{A12FA001-AC4F-418D-AE19-62706E023703}">
                      <ahyp:hlinkClr xmlns:ahyp="http://schemas.microsoft.com/office/drawing/2018/hyperlinkcolor" val="tx"/>
                    </a:ext>
                  </a:extLst>
                </a:hlinkClick>
              </a:rPr>
              <a:t>Les SHS dans le Cluster 6 </a:t>
            </a:r>
            <a:endParaRPr lang="fr-FR" dirty="0">
              <a:solidFill>
                <a:schemeClr val="tx2"/>
              </a:solidFill>
            </a:endParaRPr>
          </a:p>
          <a:p>
            <a:pPr marL="342900" indent="-342900">
              <a:spcAft>
                <a:spcPts val="600"/>
              </a:spcAft>
              <a:buFont typeface="+mj-lt"/>
              <a:buAutoNum type="arabicParenR"/>
            </a:pPr>
            <a:r>
              <a:rPr lang="fr-FR" dirty="0">
                <a:solidFill>
                  <a:schemeClr val="tx2"/>
                </a:solidFill>
                <a:hlinkClick r:id="rId4" action="ppaction://hlinksldjump">
                  <a:extLst>
                    <a:ext uri="{A12FA001-AC4F-418D-AE19-62706E023703}">
                      <ahyp:hlinkClr xmlns:ahyp="http://schemas.microsoft.com/office/drawing/2018/hyperlinkcolor" val="tx"/>
                    </a:ext>
                  </a:extLst>
                </a:hlinkClick>
              </a:rPr>
              <a:t>Destination 1: Biodiversité et services écosystémiques</a:t>
            </a:r>
            <a:r>
              <a:rPr lang="fr-FR" dirty="0">
                <a:solidFill>
                  <a:schemeClr val="tx2"/>
                </a:solidFill>
              </a:rPr>
              <a:t>– </a:t>
            </a:r>
            <a:r>
              <a:rPr lang="fr-FR" b="1" dirty="0">
                <a:solidFill>
                  <a:schemeClr val="tx2"/>
                </a:solidFill>
              </a:rPr>
              <a:t>7 appels</a:t>
            </a:r>
            <a:endParaRPr lang="fr-FR" b="1" i="1" dirty="0">
              <a:solidFill>
                <a:schemeClr val="tx2"/>
              </a:solidFill>
            </a:endParaRPr>
          </a:p>
          <a:p>
            <a:pPr marL="342900" indent="-342900">
              <a:spcAft>
                <a:spcPts val="600"/>
              </a:spcAft>
              <a:buFont typeface="+mj-lt"/>
              <a:buAutoNum type="arabicParenR"/>
            </a:pPr>
            <a:r>
              <a:rPr lang="fr-FR" dirty="0">
                <a:solidFill>
                  <a:schemeClr val="tx2"/>
                </a:solidFill>
                <a:hlinkClick r:id="rId5" action="ppaction://hlinksldjump">
                  <a:extLst>
                    <a:ext uri="{A12FA001-AC4F-418D-AE19-62706E023703}">
                      <ahyp:hlinkClr xmlns:ahyp="http://schemas.microsoft.com/office/drawing/2018/hyperlinkcolor" val="tx"/>
                    </a:ext>
                  </a:extLst>
                </a:hlinkClick>
              </a:rPr>
              <a:t>Destination 2 : Systèmes alimentaires, justes, sains et durables</a:t>
            </a:r>
            <a:r>
              <a:rPr lang="fr-FR" dirty="0">
                <a:solidFill>
                  <a:schemeClr val="tx2"/>
                </a:solidFill>
              </a:rPr>
              <a:t>– </a:t>
            </a:r>
            <a:r>
              <a:rPr lang="fr-FR" b="1" dirty="0">
                <a:solidFill>
                  <a:schemeClr val="tx2"/>
                </a:solidFill>
              </a:rPr>
              <a:t>6 appels</a:t>
            </a:r>
            <a:endParaRPr lang="fr-FR" b="1" i="1" dirty="0">
              <a:solidFill>
                <a:schemeClr val="tx2"/>
              </a:solidFill>
            </a:endParaRPr>
          </a:p>
          <a:p>
            <a:pPr marL="342900" indent="-342900">
              <a:spcAft>
                <a:spcPts val="600"/>
              </a:spcAft>
              <a:buFont typeface="+mj-lt"/>
              <a:buAutoNum type="arabicParenR"/>
            </a:pPr>
            <a:r>
              <a:rPr lang="fr-FR" dirty="0">
                <a:solidFill>
                  <a:schemeClr val="tx2"/>
                </a:solidFill>
                <a:hlinkClick r:id="rId6" action="ppaction://hlinksldjump">
                  <a:extLst>
                    <a:ext uri="{A12FA001-AC4F-418D-AE19-62706E023703}">
                      <ahyp:hlinkClr xmlns:ahyp="http://schemas.microsoft.com/office/drawing/2018/hyperlinkcolor" val="tx"/>
                    </a:ext>
                  </a:extLst>
                </a:hlinkClick>
              </a:rPr>
              <a:t>Destination 3 : Economie circulaire et bioéconomie </a:t>
            </a:r>
            <a:r>
              <a:rPr lang="fr-FR" dirty="0">
                <a:solidFill>
                  <a:schemeClr val="tx2"/>
                </a:solidFill>
              </a:rPr>
              <a:t>– </a:t>
            </a:r>
            <a:r>
              <a:rPr lang="fr-FR" b="1" dirty="0">
                <a:solidFill>
                  <a:schemeClr val="tx2"/>
                </a:solidFill>
              </a:rPr>
              <a:t>13 appels</a:t>
            </a:r>
            <a:endParaRPr lang="fr-FR" b="1" i="1" dirty="0">
              <a:solidFill>
                <a:schemeClr val="tx2"/>
              </a:solidFill>
            </a:endParaRPr>
          </a:p>
          <a:p>
            <a:pPr marL="342900" indent="-342900">
              <a:spcAft>
                <a:spcPts val="600"/>
              </a:spcAft>
              <a:buFont typeface="+mj-lt"/>
              <a:buAutoNum type="arabicParenR"/>
            </a:pPr>
            <a:r>
              <a:rPr lang="fr-FR" dirty="0">
                <a:solidFill>
                  <a:schemeClr val="tx2"/>
                </a:solidFill>
                <a:hlinkClick r:id="rId7" action="ppaction://hlinksldjump">
                  <a:extLst>
                    <a:ext uri="{A12FA001-AC4F-418D-AE19-62706E023703}">
                      <ahyp:hlinkClr xmlns:ahyp="http://schemas.microsoft.com/office/drawing/2018/hyperlinkcolor" val="tx"/>
                    </a:ext>
                  </a:extLst>
                </a:hlinkClick>
              </a:rPr>
              <a:t>Destination 4 : Environnement propre et zéro pollution </a:t>
            </a:r>
            <a:r>
              <a:rPr lang="fr-FR" dirty="0">
                <a:solidFill>
                  <a:schemeClr val="tx2"/>
                </a:solidFill>
              </a:rPr>
              <a:t> – </a:t>
            </a:r>
            <a:r>
              <a:rPr lang="fr-FR" b="1" dirty="0">
                <a:solidFill>
                  <a:schemeClr val="tx2"/>
                </a:solidFill>
              </a:rPr>
              <a:t>2 appels</a:t>
            </a:r>
            <a:endParaRPr lang="fr-FR" b="1" i="1" dirty="0">
              <a:solidFill>
                <a:schemeClr val="tx2"/>
              </a:solidFill>
            </a:endParaRPr>
          </a:p>
          <a:p>
            <a:pPr marL="342900" indent="-342900">
              <a:spcAft>
                <a:spcPts val="600"/>
              </a:spcAft>
              <a:buFont typeface="+mj-lt"/>
              <a:buAutoNum type="arabicParenR"/>
            </a:pPr>
            <a:r>
              <a:rPr lang="fr-FR" dirty="0">
                <a:solidFill>
                  <a:schemeClr val="tx2"/>
                </a:solidFill>
                <a:hlinkClick r:id="rId7" action="ppaction://hlinksldjump">
                  <a:extLst>
                    <a:ext uri="{A12FA001-AC4F-418D-AE19-62706E023703}">
                      <ahyp:hlinkClr xmlns:ahyp="http://schemas.microsoft.com/office/drawing/2018/hyperlinkcolor" val="tx"/>
                    </a:ext>
                  </a:extLst>
                </a:hlinkClick>
              </a:rPr>
              <a:t>Destination 5 : Terre, océan et eau pour le climat </a:t>
            </a:r>
            <a:r>
              <a:rPr lang="fr-FR" dirty="0">
                <a:solidFill>
                  <a:schemeClr val="tx2"/>
                </a:solidFill>
              </a:rPr>
              <a:t>– </a:t>
            </a:r>
            <a:r>
              <a:rPr lang="fr-FR" b="1" dirty="0">
                <a:solidFill>
                  <a:schemeClr val="tx2"/>
                </a:solidFill>
              </a:rPr>
              <a:t>3 appels</a:t>
            </a:r>
            <a:endParaRPr lang="fr-FR" b="1" i="1" dirty="0">
              <a:solidFill>
                <a:schemeClr val="tx2"/>
              </a:solidFill>
            </a:endParaRPr>
          </a:p>
          <a:p>
            <a:pPr marL="342900" indent="-342900">
              <a:spcAft>
                <a:spcPts val="600"/>
              </a:spcAft>
              <a:buFont typeface="+mj-lt"/>
              <a:buAutoNum type="arabicParenR"/>
            </a:pPr>
            <a:r>
              <a:rPr lang="fr-FR" dirty="0">
                <a:solidFill>
                  <a:schemeClr val="tx2"/>
                </a:solidFill>
                <a:hlinkClick r:id="rId8" action="ppaction://hlinksldjump">
                  <a:extLst>
                    <a:ext uri="{A12FA001-AC4F-418D-AE19-62706E023703}">
                      <ahyp:hlinkClr xmlns:ahyp="http://schemas.microsoft.com/office/drawing/2018/hyperlinkcolor" val="tx"/>
                    </a:ext>
                  </a:extLst>
                </a:hlinkClick>
              </a:rPr>
              <a:t>Destination 6 : Communautés résilientes, saines et vertes </a:t>
            </a:r>
            <a:r>
              <a:rPr lang="fr-FR" dirty="0">
                <a:solidFill>
                  <a:schemeClr val="tx2"/>
                </a:solidFill>
              </a:rPr>
              <a:t>– </a:t>
            </a:r>
            <a:r>
              <a:rPr lang="fr-FR" b="1" dirty="0">
                <a:solidFill>
                  <a:schemeClr val="tx2"/>
                </a:solidFill>
              </a:rPr>
              <a:t>3 appels</a:t>
            </a:r>
            <a:endParaRPr lang="fr-FR" b="1" i="1" dirty="0">
              <a:solidFill>
                <a:schemeClr val="tx2"/>
              </a:solidFill>
            </a:endParaRPr>
          </a:p>
          <a:p>
            <a:pPr marL="342900" indent="-342900">
              <a:spcAft>
                <a:spcPts val="600"/>
              </a:spcAft>
              <a:buFont typeface="+mj-lt"/>
              <a:buAutoNum type="arabicParenR"/>
            </a:pPr>
            <a:r>
              <a:rPr lang="fr-FR" dirty="0">
                <a:solidFill>
                  <a:schemeClr val="tx2"/>
                </a:solidFill>
                <a:hlinkClick r:id="rId9" action="ppaction://hlinksldjump">
                  <a:extLst>
                    <a:ext uri="{A12FA001-AC4F-418D-AE19-62706E023703}">
                      <ahyp:hlinkClr xmlns:ahyp="http://schemas.microsoft.com/office/drawing/2018/hyperlinkcolor" val="tx"/>
                    </a:ext>
                  </a:extLst>
                </a:hlinkClick>
              </a:rPr>
              <a:t>Destination 7 : Gouvernance innovante et solutions digitales </a:t>
            </a:r>
            <a:r>
              <a:rPr lang="fr-FR" dirty="0">
                <a:solidFill>
                  <a:schemeClr val="tx2"/>
                </a:solidFill>
              </a:rPr>
              <a:t>–</a:t>
            </a:r>
            <a:r>
              <a:rPr lang="fr-FR" b="1" dirty="0">
                <a:solidFill>
                  <a:schemeClr val="tx2"/>
                </a:solidFill>
              </a:rPr>
              <a:t>7 appels</a:t>
            </a:r>
            <a:endParaRPr lang="fr-FR" b="1" i="1" dirty="0">
              <a:solidFill>
                <a:schemeClr val="tx2"/>
              </a:solidFill>
            </a:endParaRPr>
          </a:p>
        </p:txBody>
      </p:sp>
      <p:pic>
        <p:nvPicPr>
          <p:cNvPr id="4" name="Image 3">
            <a:extLst>
              <a:ext uri="{FF2B5EF4-FFF2-40B4-BE49-F238E27FC236}">
                <a16:creationId xmlns:a16="http://schemas.microsoft.com/office/drawing/2014/main" id="{4BBF0B7A-3C61-4E72-AFE5-7D4A3505D0A0}"/>
              </a:ext>
            </a:extLst>
          </p:cNvPr>
          <p:cNvPicPr>
            <a:picLocks noChangeAspect="1"/>
          </p:cNvPicPr>
          <p:nvPr/>
        </p:nvPicPr>
        <p:blipFill>
          <a:blip r:embed="rId10"/>
          <a:stretch>
            <a:fillRect/>
          </a:stretch>
        </p:blipFill>
        <p:spPr>
          <a:xfrm>
            <a:off x="48194" y="81280"/>
            <a:ext cx="989586" cy="821026"/>
          </a:xfrm>
          <a:prstGeom prst="rect">
            <a:avLst/>
          </a:prstGeom>
        </p:spPr>
      </p:pic>
    </p:spTree>
    <p:extLst>
      <p:ext uri="{BB962C8B-B14F-4D97-AF65-F5344CB8AC3E}">
        <p14:creationId xmlns:p14="http://schemas.microsoft.com/office/powerpoint/2010/main" val="814523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20242" y="999068"/>
            <a:ext cx="8424000" cy="720000"/>
          </a:xfrm>
          <a:prstGeom prst="rect">
            <a:avLst/>
          </a:prstGeom>
          <a:noFill/>
          <a:ln>
            <a:noFill/>
          </a:ln>
        </p:spPr>
        <p:txBody>
          <a:bodyPr spcFirstLastPara="1" wrap="square" lIns="0" tIns="0" rIns="0" bIns="0" anchor="t" anchorCtr="0">
            <a:noAutofit/>
          </a:bodyPr>
          <a:lstStyle/>
          <a:p>
            <a:r>
              <a:rPr kumimoji="0" lang="fr-FR" sz="1800" b="1" i="0" u="none" strike="noStrike" kern="0" cap="none" spc="0" normalizeH="0" baseline="0" noProof="0" dirty="0">
                <a:ln>
                  <a:noFill/>
                </a:ln>
                <a:solidFill>
                  <a:srgbClr val="000091"/>
                </a:solidFill>
                <a:effectLst/>
                <a:uLnTx/>
                <a:uFillTx/>
                <a:latin typeface="Arial"/>
                <a:cs typeface="Arial"/>
                <a:sym typeface="Arial"/>
              </a:rPr>
              <a:t>Accroître la circularité du secteur bio : surcyclage et recyclage pour une valeur ajoutée et des avantages environnementaux accrus </a:t>
            </a:r>
            <a:r>
              <a:rPr lang="fr-FR" sz="1800" dirty="0"/>
              <a:t>Applications des biotechnologies environnementales au service de la réhabilitation des écosystèmes pollués</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14178"/>
            <a:ext cx="4894289" cy="615553"/>
          </a:xfrm>
          <a:prstGeom prst="rect">
            <a:avLst/>
          </a:prstGeom>
          <a:noFill/>
        </p:spPr>
        <p:txBody>
          <a:bodyPr wrap="square" rtlCol="0">
            <a:spAutoFit/>
          </a:bodyPr>
          <a:lstStyle/>
          <a:p>
            <a:r>
              <a:rPr lang="fr-FR" sz="1100" b="1" dirty="0"/>
              <a:t>Référence : </a:t>
            </a:r>
            <a:r>
              <a:rPr lang="en-US" sz="1100" b="1" dirty="0"/>
              <a:t>HORIZON-CL6-2027-01-CIRCBIO-09: Increasing the circularity of bio-based sector: upcycling and recycling for higher value and environmental benefits, </a:t>
            </a:r>
            <a:r>
              <a:rPr lang="en-US" sz="1200" b="1" dirty="0"/>
              <a:t>IA</a:t>
            </a:r>
            <a:r>
              <a:rPr lang="en-US" sz="1200" dirty="0"/>
              <a:t>​, </a:t>
            </a:r>
            <a:r>
              <a:rPr lang="en-US" sz="1200" b="1" dirty="0"/>
              <a:t>6M € par </a:t>
            </a:r>
            <a:r>
              <a:rPr lang="en-US" sz="1200" b="1" dirty="0" err="1"/>
              <a:t>projet</a:t>
            </a:r>
            <a:r>
              <a:rPr lang="en-US" sz="1200" b="1" dirty="0"/>
              <a:t>. Total 12 M€ </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78904" y="1736490"/>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300" kern="0" dirty="0">
                <a:solidFill>
                  <a:schemeClr val="tx2"/>
                </a:solidFill>
              </a:rPr>
              <a:t>•    La compétitivité, la décarbonisation et l'autonomie stratégique de l'industrie européenne sont renforcées grâce au développement et au déploiement de chaînes de valeur sûres, durables, circulaires et biosourcées.•    Amélioration de l'adaptation au changement climatique et de l'atténuation de ses effets, ainsi que de la durabilité environnementale globale, et augmentation de l'efficacité des ressources grâce à l'application des biotechnologies et de la symbiose industrielle, ainsi qu'à la récupération des matières biologiques, de l'eau et de l'énergie.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tx2"/>
                </a:solidFill>
              </a:rPr>
              <a:t>Cela peut couvrir l'aspect éducatif, afin de faciliter la promotion des connaissances au sein de différents groupes cibles (par exemple, les étudiants, l'industrie, la société). </a:t>
            </a:r>
          </a:p>
        </p:txBody>
      </p:sp>
      <p:pic>
        <p:nvPicPr>
          <p:cNvPr id="6" name="Image 5">
            <a:extLst>
              <a:ext uri="{FF2B5EF4-FFF2-40B4-BE49-F238E27FC236}">
                <a16:creationId xmlns:a16="http://schemas.microsoft.com/office/drawing/2014/main" id="{961E9053-FDE4-448D-97EA-09A6E168EECC}"/>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753878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fr-FR" sz="1800" b="1" dirty="0">
                <a:solidFill>
                  <a:schemeClr val="tx2"/>
                </a:solidFill>
                <a:latin typeface="+mj-lt"/>
              </a:rPr>
              <a:t>Déployer des solutions systémiques circulaires à travers des laboratoires vivants dans les villes et les régions (thème de l'initiative « Villes et régions circulaires ») </a:t>
            </a:r>
            <a:r>
              <a:rPr lang="fr-FR" sz="1800" dirty="0"/>
              <a:t>exploitations agricoles pour contrôler et gérer durablement les intrants agricoles et les ressources naturelles.</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14178"/>
            <a:ext cx="4894289" cy="800219"/>
          </a:xfrm>
          <a:prstGeom prst="rect">
            <a:avLst/>
          </a:prstGeom>
          <a:noFill/>
        </p:spPr>
        <p:txBody>
          <a:bodyPr wrap="square" rtlCol="0">
            <a:spAutoFit/>
          </a:bodyPr>
          <a:lstStyle/>
          <a:p>
            <a:r>
              <a:rPr lang="fr-FR" sz="1100" b="1" dirty="0"/>
              <a:t>Référence :</a:t>
            </a:r>
            <a:r>
              <a:rPr lang="en-US" sz="1100" b="1" dirty="0"/>
              <a:t>HORIZON-CL6-2027-01-CIRCBIO-01-two-stage: Deploying circular systemic solutions through living labs in cities and regions (Circular Cities and Regions Initiative topic)</a:t>
            </a:r>
            <a:r>
              <a:rPr lang="fr-FR" sz="1100" b="1" dirty="0"/>
              <a:t> </a:t>
            </a:r>
            <a:r>
              <a:rPr lang="fr-FR" sz="1200" b="1" dirty="0"/>
              <a:t>, </a:t>
            </a:r>
            <a:r>
              <a:rPr lang="en-US" sz="1200" b="1" dirty="0"/>
              <a:t>IA</a:t>
            </a:r>
            <a:r>
              <a:rPr lang="en-US" sz="1200" dirty="0"/>
              <a:t>​, </a:t>
            </a:r>
            <a:r>
              <a:rPr lang="en-US" sz="1200" b="1" dirty="0"/>
              <a:t>10M € par </a:t>
            </a:r>
            <a:r>
              <a:rPr lang="en-US" sz="1200" b="1" dirty="0" err="1"/>
              <a:t>projet</a:t>
            </a:r>
            <a:r>
              <a:rPr lang="en-US" sz="1200" b="1" dirty="0"/>
              <a:t>. Total 5 M€ </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90436" y="1987550"/>
            <a:ext cx="8807184" cy="30417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une circularité accrue et une réduction des émissions de gaz à effet de serre et de polluants atmosphériques dans les secteurs économiques, les services et les chaînes de valeur des produits à l'échelle locale et/ou régionale. Cela inclut également une </a:t>
            </a:r>
            <a:r>
              <a:rPr lang="fr-FR" sz="1400" b="1" kern="0" dirty="0">
                <a:solidFill>
                  <a:schemeClr val="tx2"/>
                </a:solidFill>
              </a:rPr>
              <a:t>valorisation efficace des ressources locales</a:t>
            </a:r>
            <a:r>
              <a:rPr lang="fr-FR" sz="1400" kern="0" dirty="0">
                <a:solidFill>
                  <a:schemeClr val="tx2"/>
                </a:solidFill>
              </a:rPr>
              <a:t>, avec des effets positifs sur la qualité de l'air et de l'eau ainsi que sur la biodiversité ;•    déploiement à grande échelle, reproduction, évolutivité et visibilité accrues des </a:t>
            </a:r>
            <a:r>
              <a:rPr lang="fr-FR" sz="1400" b="1" kern="0" dirty="0">
                <a:solidFill>
                  <a:schemeClr val="tx2"/>
                </a:solidFill>
              </a:rPr>
              <a:t>solutions systémiques circulaires afin de multiplier leurs avantages économiques, sociaux et environnementaux</a:t>
            </a:r>
            <a:r>
              <a:rPr lang="fr-FR" sz="1400" kern="0" dirty="0">
                <a:solidFill>
                  <a:schemeClr val="tx2"/>
                </a:solidFill>
              </a:rPr>
              <a:t> ;•    </a:t>
            </a:r>
            <a:r>
              <a:rPr lang="fr-FR" sz="1400" b="1" kern="0" dirty="0">
                <a:solidFill>
                  <a:schemeClr val="tx2"/>
                </a:solidFill>
              </a:rPr>
              <a:t>collaboration et transfert de connaissances renforcés entre les autorités publiques (villes et régions), les entreprises, les chercheurs et les citoyens </a:t>
            </a:r>
            <a:r>
              <a:rPr lang="fr-FR" sz="1400" kern="0" dirty="0">
                <a:solidFill>
                  <a:schemeClr val="tx2"/>
                </a:solidFill>
              </a:rPr>
              <a:t>pour relever les défis environnementaux tels que le changement climatique, l'épuisement des ressources et la perte de biodiversité. </a:t>
            </a:r>
          </a:p>
        </p:txBody>
      </p:sp>
      <p:pic>
        <p:nvPicPr>
          <p:cNvPr id="6" name="Image 5">
            <a:extLst>
              <a:ext uri="{FF2B5EF4-FFF2-40B4-BE49-F238E27FC236}">
                <a16:creationId xmlns:a16="http://schemas.microsoft.com/office/drawing/2014/main" id="{26D4BA4C-8487-42A0-919A-337B7020825F}"/>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2786218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fr-FR" sz="1800" b="1" dirty="0">
                <a:solidFill>
                  <a:schemeClr val="tx2"/>
                </a:solidFill>
                <a:latin typeface="+mj-lt"/>
              </a:rPr>
              <a:t>Utiliser l'initiative « </a:t>
            </a:r>
            <a:r>
              <a:rPr lang="fr-FR" sz="1800" b="1" dirty="0" err="1">
                <a:solidFill>
                  <a:schemeClr val="tx2"/>
                </a:solidFill>
                <a:latin typeface="+mj-lt"/>
              </a:rPr>
              <a:t>Circular</a:t>
            </a:r>
            <a:r>
              <a:rPr lang="fr-FR" sz="1800" b="1" dirty="0">
                <a:solidFill>
                  <a:schemeClr val="tx2"/>
                </a:solidFill>
                <a:latin typeface="+mj-lt"/>
              </a:rPr>
              <a:t> Cities and </a:t>
            </a:r>
            <a:r>
              <a:rPr lang="fr-FR" sz="1800" b="1" dirty="0" err="1">
                <a:solidFill>
                  <a:schemeClr val="tx2"/>
                </a:solidFill>
                <a:latin typeface="+mj-lt"/>
              </a:rPr>
              <a:t>Regions</a:t>
            </a:r>
            <a:r>
              <a:rPr lang="fr-FR" sz="1800" b="1" dirty="0">
                <a:solidFill>
                  <a:schemeClr val="tx2"/>
                </a:solidFill>
                <a:latin typeface="+mj-lt"/>
              </a:rPr>
              <a:t> » pour renforcer l'industrie manufacturière urbaine à l'appui du pacte industriel propre </a:t>
            </a:r>
            <a:r>
              <a:rPr lang="fr-FR" sz="1800" dirty="0"/>
              <a:t>de l'évolution des zones climatiques et des environnements agroécologiques.</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14178"/>
            <a:ext cx="4894289" cy="800219"/>
          </a:xfrm>
          <a:prstGeom prst="rect">
            <a:avLst/>
          </a:prstGeom>
          <a:noFill/>
        </p:spPr>
        <p:txBody>
          <a:bodyPr wrap="square" rtlCol="0">
            <a:spAutoFit/>
          </a:bodyPr>
          <a:lstStyle/>
          <a:p>
            <a:r>
              <a:rPr lang="fr-FR" sz="1100" b="1" dirty="0"/>
              <a:t>Référence :</a:t>
            </a:r>
            <a:r>
              <a:rPr lang="en-US" sz="1100" b="1" dirty="0"/>
              <a:t>HORIZON-CL6-2027-01-CIRCBIO-02-two-stage: Open topic: Using the Circular Cities and Regions Initiative to strengthen urban manufacturing in support of the Clean Industrial Deal</a:t>
            </a:r>
            <a:r>
              <a:rPr lang="fr-FR" sz="1100" b="1" dirty="0"/>
              <a:t> </a:t>
            </a:r>
            <a:r>
              <a:rPr lang="fr-FR" sz="1200" b="1" dirty="0"/>
              <a:t>, </a:t>
            </a:r>
            <a:r>
              <a:rPr lang="en-US" sz="1200" b="1" dirty="0"/>
              <a:t>IA</a:t>
            </a:r>
            <a:r>
              <a:rPr lang="en-US" sz="1200" dirty="0"/>
              <a:t>​, </a:t>
            </a:r>
            <a:r>
              <a:rPr lang="en-US" sz="1200" b="1" dirty="0"/>
              <a:t>6M € par </a:t>
            </a:r>
            <a:r>
              <a:rPr lang="en-US" sz="1200" b="1" dirty="0" err="1"/>
              <a:t>projet</a:t>
            </a:r>
            <a:r>
              <a:rPr lang="en-US" sz="1200" b="1" dirty="0"/>
              <a:t>. Total 18 M€ </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71386" y="2006600"/>
            <a:ext cx="8807184" cy="30417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les fabricants urbains augmentent considérablement leur efficacité en matière de ressources grâce à une utilisation accrue des matériaux circulaires ou à une réduction de la consommation globale de matériaux par unité produite ;•    les fabricants urbains contribuent de manière significative aux objectifs de l'UE en matière de climat, de pollution zéro, de circularité et de biodiversité en adoptant des pratiques commerciales propres, durables et circulaires ;•    </a:t>
            </a:r>
            <a:r>
              <a:rPr lang="fr-FR" sz="1400" b="1" kern="0" dirty="0">
                <a:solidFill>
                  <a:schemeClr val="tx2"/>
                </a:solidFill>
              </a:rPr>
              <a:t>amélioration du partage des connaissances et de la diffusion des outils et méthodes numériques qui facilitent l'adoption de pratiques commerciales circulaires et permettent une diffusion à grande échelle. </a:t>
            </a:r>
          </a:p>
        </p:txBody>
      </p:sp>
      <p:pic>
        <p:nvPicPr>
          <p:cNvPr id="6" name="Image 5">
            <a:extLst>
              <a:ext uri="{FF2B5EF4-FFF2-40B4-BE49-F238E27FC236}">
                <a16:creationId xmlns:a16="http://schemas.microsoft.com/office/drawing/2014/main" id="{7C730626-BB9C-4DD7-A312-65C40B49F8A9}"/>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61784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fr-FR" sz="1800" b="1" dirty="0">
                <a:solidFill>
                  <a:schemeClr val="tx2"/>
                </a:solidFill>
                <a:latin typeface="+mj-lt"/>
              </a:rPr>
              <a:t>Bioremédiation des écosystèmes ukrainiens contaminés par les conflits</a:t>
            </a:r>
            <a:r>
              <a:rPr lang="fr-FR" sz="1800" dirty="0"/>
              <a:t> climatique et socio-économique mondial</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14178"/>
            <a:ext cx="4894289" cy="630942"/>
          </a:xfrm>
          <a:prstGeom prst="rect">
            <a:avLst/>
          </a:prstGeom>
          <a:noFill/>
        </p:spPr>
        <p:txBody>
          <a:bodyPr wrap="square" rtlCol="0">
            <a:spAutoFit/>
          </a:bodyPr>
          <a:lstStyle/>
          <a:p>
            <a:r>
              <a:rPr lang="fr-FR" sz="1100" b="1" dirty="0"/>
              <a:t>Référence : </a:t>
            </a:r>
            <a:r>
              <a:rPr lang="en-US" sz="1100" b="1" dirty="0"/>
              <a:t>HORIZON-CL6-2026-01-ZEROPOLLUTION-02: Bioremediation of Ukraine’s ecosystems contaminated by conflicts</a:t>
            </a:r>
            <a:r>
              <a:rPr lang="fr-FR" sz="1200" b="1" dirty="0"/>
              <a:t>, </a:t>
            </a:r>
            <a:r>
              <a:rPr lang="en-US" sz="1200" b="1" dirty="0"/>
              <a:t>IA</a:t>
            </a:r>
            <a:r>
              <a:rPr lang="en-US" sz="1200" dirty="0"/>
              <a:t>​, </a:t>
            </a:r>
            <a:r>
              <a:rPr lang="en-US" sz="1200" b="1" dirty="0"/>
              <a:t>6M € par </a:t>
            </a:r>
            <a:r>
              <a:rPr lang="en-US" sz="1200" b="1" dirty="0" err="1"/>
              <a:t>projet</a:t>
            </a:r>
            <a:r>
              <a:rPr lang="en-US" sz="1200" b="1" dirty="0"/>
              <a:t>. Total 18 M€ </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217436" y="1695450"/>
            <a:ext cx="8807184" cy="30417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Des biotechnologies innovantes et des solutions fondées sur la nature (</a:t>
            </a:r>
            <a:r>
              <a:rPr lang="fr-FR" sz="1400" kern="0" dirty="0" err="1">
                <a:solidFill>
                  <a:schemeClr val="tx2"/>
                </a:solidFill>
              </a:rPr>
              <a:t>NbS</a:t>
            </a:r>
            <a:r>
              <a:rPr lang="fr-FR" sz="1400" kern="0" dirty="0">
                <a:solidFill>
                  <a:schemeClr val="tx2"/>
                </a:solidFill>
              </a:rPr>
              <a:t>) sont développées et mises à la disposition des communautés, des gestionnaires fonciers, des administrateurs locaux et des décideurs politiques en Ukraine afin de progresser vers les objectifs de protection de la biodiversité, d'environnement propre et d'ambition zéro pollution.•    </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Une contribution à la reconstruction, à la reprise, à la circularité et à la modernisation de l'économie et de l'environnement de l'Ukraine est apportée grâce à la remédiation de la pollution grave des écosystèmes - due aux conflits - et à la restauration des services écosystémiques. </a:t>
            </a:r>
          </a:p>
        </p:txBody>
      </p:sp>
      <p:pic>
        <p:nvPicPr>
          <p:cNvPr id="6" name="Image 5">
            <a:extLst>
              <a:ext uri="{FF2B5EF4-FFF2-40B4-BE49-F238E27FC236}">
                <a16:creationId xmlns:a16="http://schemas.microsoft.com/office/drawing/2014/main" id="{F0C3236B-3357-443D-9FA9-FCBE18864BCA}"/>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3331426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fr-FR" sz="1800" b="1" dirty="0">
                <a:solidFill>
                  <a:schemeClr val="tx2"/>
                </a:solidFill>
                <a:latin typeface="+mj-lt"/>
              </a:rPr>
              <a:t>Remplacement des substances dangereuses dans les produits biocides</a:t>
            </a:r>
            <a:endParaRPr lang="en-US" sz="2400" b="1" dirty="0">
              <a:solidFill>
                <a:schemeClr val="tx2"/>
              </a:solidFill>
              <a:latin typeface="+mj-lt"/>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4102101" y="114178"/>
            <a:ext cx="5041900" cy="630942"/>
          </a:xfrm>
          <a:prstGeom prst="rect">
            <a:avLst/>
          </a:prstGeom>
          <a:noFill/>
        </p:spPr>
        <p:txBody>
          <a:bodyPr wrap="square" rtlCol="0">
            <a:spAutoFit/>
          </a:bodyPr>
          <a:lstStyle/>
          <a:p>
            <a:r>
              <a:rPr lang="fr-FR" sz="1100" b="1" dirty="0"/>
              <a:t>Référence : </a:t>
            </a:r>
            <a:r>
              <a:rPr lang="en-US" sz="1100" b="1" dirty="0"/>
              <a:t>HORIZON-CL6-2027-01-ZEROPOLLUTION-01: Replacing hazardous substances in biocidal products</a:t>
            </a:r>
            <a:r>
              <a:rPr lang="fr-FR" sz="1200" b="1" dirty="0"/>
              <a:t>, R</a:t>
            </a:r>
            <a:r>
              <a:rPr lang="en-US" sz="1200" b="1" dirty="0"/>
              <a:t>IA</a:t>
            </a:r>
            <a:r>
              <a:rPr lang="en-US" sz="1200" dirty="0"/>
              <a:t>​, </a:t>
            </a:r>
            <a:r>
              <a:rPr lang="en-US" sz="1200" b="1" dirty="0"/>
              <a:t>4M € par </a:t>
            </a:r>
            <a:r>
              <a:rPr lang="en-US" sz="1200" b="1" dirty="0" err="1"/>
              <a:t>projet</a:t>
            </a:r>
            <a:r>
              <a:rPr lang="en-US" sz="1200" b="1" dirty="0"/>
              <a:t>. Total 12 M€ </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217436" y="1949450"/>
            <a:ext cx="8807184" cy="27877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L'innovation dans le domaine des substances biosourcées et naturelles offre des alternatives plus sûres aux substances dangereuses contenues dans les produits biocides, avec un risque réduit pour la santé humaine et la biodiversité, y compris les pollinisateurs.•    Des solutions sûres, durables et efficaces sont développées et testées pour lutter contre les organismes nuisibles qui affectent la santé humaine ou animale ou l'environnement. </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Les projets doivent inclure les sciences sociales et humaines (SSH) dans les tests de sécurité des substances développées sur les êtres humains, en particulier l'analyse des groupes en situation de vulnérabilité et la diversité en termes de sexe, de handicap, d'âge, de race ou d'origine ethnique, de religion ou de croyance, de genre, </a:t>
            </a:r>
            <a:r>
              <a:rPr lang="fr-FR" sz="1400" kern="0" dirty="0" err="1">
                <a:solidFill>
                  <a:schemeClr val="tx2"/>
                </a:solidFill>
              </a:rPr>
              <a:t>etc</a:t>
            </a:r>
            <a:endParaRPr lang="en-US" sz="1400" kern="0" dirty="0">
              <a:solidFill>
                <a:schemeClr val="tx2"/>
              </a:solidFill>
            </a:endParaRPr>
          </a:p>
        </p:txBody>
      </p:sp>
      <p:pic>
        <p:nvPicPr>
          <p:cNvPr id="6" name="Image 5">
            <a:extLst>
              <a:ext uri="{FF2B5EF4-FFF2-40B4-BE49-F238E27FC236}">
                <a16:creationId xmlns:a16="http://schemas.microsoft.com/office/drawing/2014/main" id="{C9B961E3-D59B-4C08-98A0-5B8E8E87F9D3}"/>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2345645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26133" y="1023216"/>
            <a:ext cx="8424000" cy="720000"/>
          </a:xfrm>
          <a:prstGeom prst="rect">
            <a:avLst/>
          </a:prstGeom>
          <a:noFill/>
          <a:ln>
            <a:noFill/>
          </a:ln>
        </p:spPr>
        <p:txBody>
          <a:bodyPr spcFirstLastPara="1" wrap="square" lIns="0" tIns="0" rIns="0" bIns="0" anchor="t" anchorCtr="0">
            <a:noAutofit/>
          </a:bodyPr>
          <a:lstStyle/>
          <a:p>
            <a:r>
              <a:rPr kumimoji="0" lang="fr-FR" sz="1800" b="1" i="0" u="none" strike="noStrike" kern="0" cap="none" spc="0" normalizeH="0" baseline="0" noProof="0" dirty="0">
                <a:ln>
                  <a:noFill/>
                </a:ln>
                <a:solidFill>
                  <a:srgbClr val="000091"/>
                </a:solidFill>
                <a:effectLst/>
                <a:uLnTx/>
                <a:uFillTx/>
                <a:latin typeface="Arial"/>
                <a:cs typeface="Arial"/>
                <a:sym typeface="Arial"/>
              </a:rPr>
              <a:t>Vers des politiques plus efficaces, équitables et cohérentes en matière d'atténuation et d'adaptation au changement climatique dans les secteurs agricole et forestier</a:t>
            </a:r>
            <a:r>
              <a:rPr lang="fr-FR" sz="1800" dirty="0"/>
              <a:t>Explorer et améliorer l'accès au logement dans les zones rurales et développer les maisons et les villages de l'avenir </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3886200" y="114178"/>
            <a:ext cx="5257801" cy="615553"/>
          </a:xfrm>
          <a:prstGeom prst="rect">
            <a:avLst/>
          </a:prstGeom>
          <a:noFill/>
        </p:spPr>
        <p:txBody>
          <a:bodyPr wrap="square" rtlCol="0">
            <a:spAutoFit/>
          </a:bodyPr>
          <a:lstStyle/>
          <a:p>
            <a:r>
              <a:rPr lang="fr-FR" sz="1100" b="1" dirty="0"/>
              <a:t>Référence : </a:t>
            </a:r>
            <a:r>
              <a:rPr lang="en-US" sz="1100" b="1" dirty="0"/>
              <a:t>HORIZON-CL6-2026-02-CLIMATE-01: Towards more effective, fair and coherent policies for climate change mitigation and adaptation in agriculture and forestry</a:t>
            </a:r>
            <a:r>
              <a:rPr lang="en-US" sz="1200" b="1" dirty="0"/>
              <a:t>, RIA, 6M € par </a:t>
            </a:r>
            <a:r>
              <a:rPr lang="en-US" sz="1200" b="1" dirty="0" err="1"/>
              <a:t>projet</a:t>
            </a:r>
            <a:r>
              <a:rPr lang="en-US" sz="1200" b="1" dirty="0"/>
              <a:t>. Total 6 M€ </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217436" y="1733550"/>
            <a:ext cx="8807184" cy="30036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les décideurs et les parties prenantes de l'UE et des pays associés aient accès à des informations et des analyses complètes sur les </a:t>
            </a:r>
            <a:r>
              <a:rPr lang="fr-FR" sz="1400" b="1" kern="0" dirty="0">
                <a:solidFill>
                  <a:schemeClr val="tx2"/>
                </a:solidFill>
              </a:rPr>
              <a:t>instruments politiques appliqués dans l'UE</a:t>
            </a:r>
            <a:r>
              <a:rPr lang="fr-FR" sz="1400" kern="0" dirty="0">
                <a:solidFill>
                  <a:schemeClr val="tx2"/>
                </a:solidFill>
              </a:rPr>
              <a:t>, dans les pays associés ou dans d'autres juridictions dont l'expérience peut enrichir l'analyse, et qui visent ou influencent d'une autre manière les résultats en </a:t>
            </a:r>
            <a:r>
              <a:rPr lang="fr-FR" sz="1400" b="1" kern="0" dirty="0">
                <a:solidFill>
                  <a:schemeClr val="tx2"/>
                </a:solidFill>
              </a:rPr>
              <a:t>matière d'atténuation et d'adaptation au changement climatique dans l'agriculture et la sylviculture </a:t>
            </a:r>
            <a:r>
              <a:rPr lang="fr-FR" sz="1400" kern="0" dirty="0">
                <a:solidFill>
                  <a:schemeClr val="tx2"/>
                </a:solidFill>
              </a:rPr>
              <a:t>;•    les décideurs et les parties prenantes de l'UE et des pays associés aient accès à des </a:t>
            </a:r>
            <a:r>
              <a:rPr lang="fr-FR" sz="1400" b="1" kern="0" dirty="0">
                <a:solidFill>
                  <a:schemeClr val="tx2"/>
                </a:solidFill>
              </a:rPr>
              <a:t>données probantes sur les compromis et les synergies entre l'application des instruments politiques en matière d'atténuation et d'adaptation au changement climatique </a:t>
            </a:r>
            <a:r>
              <a:rPr lang="fr-FR" sz="1400" kern="0" dirty="0">
                <a:solidFill>
                  <a:schemeClr val="tx2"/>
                </a:solidFill>
              </a:rPr>
              <a:t>et leur impact sur les résultats économiques, sociaux et environnementaux, y compris ceux qui ne nuisent pas à la biodiversité ou ne lui sont pas bénéfiques ;•    </a:t>
            </a:r>
            <a:r>
              <a:rPr lang="fr-FR" sz="1400" b="1" kern="0" dirty="0">
                <a:solidFill>
                  <a:schemeClr val="tx2"/>
                </a:solidFill>
              </a:rPr>
              <a:t>un apprentissage mutuel au sein et entre les milieux scientifiques, politiques et sociaux sur les caractéristiques et les résultats des différentes stratégies politiques climatiques </a:t>
            </a:r>
            <a:r>
              <a:rPr lang="fr-FR" sz="1400" kern="0" dirty="0">
                <a:solidFill>
                  <a:schemeClr val="tx2"/>
                </a:solidFill>
              </a:rPr>
              <a:t>ayant une incidence sur l'agriculture et la sylviculture, les conditions de leur efficacité, ainsi que sur les synergies et les compromis avec d'autres politiques sectorielles et horizontales pertinentes. </a:t>
            </a:r>
          </a:p>
        </p:txBody>
      </p:sp>
      <p:pic>
        <p:nvPicPr>
          <p:cNvPr id="6" name="Image 5">
            <a:extLst>
              <a:ext uri="{FF2B5EF4-FFF2-40B4-BE49-F238E27FC236}">
                <a16:creationId xmlns:a16="http://schemas.microsoft.com/office/drawing/2014/main" id="{607AAB08-3886-4F7C-AE0E-2559D377F59A}"/>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1240783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A18C8-E9D8-4FED-A134-3F8229C5DA08}"/>
              </a:ext>
            </a:extLst>
          </p:cNvPr>
          <p:cNvSpPr>
            <a:spLocks noGrp="1"/>
          </p:cNvSpPr>
          <p:nvPr>
            <p:ph type="title"/>
          </p:nvPr>
        </p:nvSpPr>
        <p:spPr/>
        <p:txBody>
          <a:bodyPr/>
          <a:lstStyle/>
          <a:p>
            <a:r>
              <a:rPr lang="fr-FR" sz="1800" b="1" dirty="0">
                <a:solidFill>
                  <a:schemeClr val="tx2"/>
                </a:solidFill>
                <a:latin typeface="+mj-lt"/>
              </a:rPr>
              <a:t>Gouvernance, développement durable et politique internationale d'un Arctique sans glace à l'avenir</a:t>
            </a:r>
            <a:endParaRPr lang="fr-FR" sz="1800" dirty="0"/>
          </a:p>
        </p:txBody>
      </p:sp>
      <p:sp>
        <p:nvSpPr>
          <p:cNvPr id="5" name="Espace réservé du numéro de diapositive 4">
            <a:extLst>
              <a:ext uri="{FF2B5EF4-FFF2-40B4-BE49-F238E27FC236}">
                <a16:creationId xmlns:a16="http://schemas.microsoft.com/office/drawing/2014/main" id="{F2B6D3A7-7826-4B45-878C-6264FF773419}"/>
              </a:ext>
            </a:extLst>
          </p:cNvPr>
          <p:cNvSpPr>
            <a:spLocks noGrp="1"/>
          </p:cNvSpPr>
          <p:nvPr>
            <p:ph type="sldNum" sz="quarter" idx="7"/>
          </p:nvPr>
        </p:nvSpPr>
        <p:spPr/>
        <p:txBody>
          <a:bodyPr/>
          <a:lstStyle/>
          <a:p>
            <a:pPr marL="0" lvl="0" indent="0" algn="r" rtl="0">
              <a:spcBef>
                <a:spcPts val="0"/>
              </a:spcBef>
              <a:spcAft>
                <a:spcPts val="0"/>
              </a:spcAft>
              <a:buNone/>
            </a:pPr>
            <a:fld id="{00000000-1234-1234-1234-123412341234}" type="slidenum">
              <a:rPr lang="fr-FR" smtClean="0"/>
              <a:t>36</a:t>
            </a:fld>
            <a:endParaRPr lang="fr-FR"/>
          </a:p>
        </p:txBody>
      </p:sp>
      <p:sp>
        <p:nvSpPr>
          <p:cNvPr id="3" name="Espace réservé du texte 2">
            <a:extLst>
              <a:ext uri="{FF2B5EF4-FFF2-40B4-BE49-F238E27FC236}">
                <a16:creationId xmlns:a16="http://schemas.microsoft.com/office/drawing/2014/main" id="{A1DD8BA6-569E-4CF4-9B45-E20AB709B60F}"/>
              </a:ext>
            </a:extLst>
          </p:cNvPr>
          <p:cNvSpPr>
            <a:spLocks noGrp="1"/>
          </p:cNvSpPr>
          <p:nvPr>
            <p:ph type="body" idx="4294967295"/>
          </p:nvPr>
        </p:nvSpPr>
        <p:spPr>
          <a:xfrm>
            <a:off x="0" y="1817688"/>
            <a:ext cx="8424863" cy="2574925"/>
          </a:xfrm>
        </p:spPr>
        <p:txBody>
          <a:bodyPr/>
          <a:lstStyle/>
          <a:p>
            <a:pPr marL="514350" indent="-285750">
              <a:buFontTx/>
              <a:buChar char="-"/>
            </a:pPr>
            <a:r>
              <a:rPr lang="fr-FR" sz="1400" dirty="0"/>
              <a:t>Renforcement des capacités d'observation et de surveillance des changements dans l'Arctique, y compris les processus océaniques, terrestres, maritimes et atmosphériques, ainsi que la biodiversité dans l'Arctique, afin d'éclairer les éléments clés couverts par le thème, à savoir la </a:t>
            </a:r>
            <a:r>
              <a:rPr lang="fr-FR" sz="1400" b="1" dirty="0"/>
              <a:t>gouvernance, le développement durable et la politique internationale d'un Arctique sans glace</a:t>
            </a:r>
            <a:r>
              <a:rPr lang="fr-FR" sz="1400" dirty="0"/>
              <a:t>.</a:t>
            </a:r>
          </a:p>
          <a:p>
            <a:pPr marL="514350" indent="-285750">
              <a:buFontTx/>
              <a:buChar char="-"/>
            </a:pPr>
            <a:r>
              <a:rPr lang="fr-FR" sz="1400" dirty="0"/>
              <a:t>Fournir des recommandations fondées sur les connaissances pour le développement durable (des activités océaniques et de l'économie bleue), la conservation de l'environnement, l'adaptation au changement climatique et la résilience, une planification mieux informée des ressources (</a:t>
            </a:r>
            <a:r>
              <a:rPr lang="fr-FR" sz="1400" b="1" dirty="0"/>
              <a:t>en mettant l'accent sur les communautés et les activités côtières) </a:t>
            </a:r>
            <a:r>
              <a:rPr lang="fr-FR" sz="1400" dirty="0"/>
              <a:t>et une </a:t>
            </a:r>
            <a:r>
              <a:rPr lang="fr-FR" sz="1400" b="1" dirty="0"/>
              <a:t>prise de décision régionale, européenne et mondiale fondée sur des données probantes en matière de gouvernance de l'océan Arctique ; maintien du leadership européen dans les sciences de l'océan</a:t>
            </a:r>
            <a:r>
              <a:rPr lang="fr-FR" sz="1400" dirty="0"/>
              <a:t>, du climat, de la biodiversité et de la cryosphère ; contributions significatives aux évaluations scientifiques mondiales.</a:t>
            </a:r>
          </a:p>
          <a:p>
            <a:pPr marL="514350" indent="-285750">
              <a:buFontTx/>
              <a:buChar char="-"/>
            </a:pPr>
            <a:r>
              <a:rPr lang="fr-FR" sz="1400" dirty="0"/>
              <a:t>Disciplines à mobiliser: politistes, géographes, anthropologues, juristes, sociologues…</a:t>
            </a:r>
          </a:p>
        </p:txBody>
      </p:sp>
      <p:sp>
        <p:nvSpPr>
          <p:cNvPr id="4" name="Espace réservé du texte 3">
            <a:extLst>
              <a:ext uri="{FF2B5EF4-FFF2-40B4-BE49-F238E27FC236}">
                <a16:creationId xmlns:a16="http://schemas.microsoft.com/office/drawing/2014/main" id="{9198F264-3AFA-4A1A-92AA-A17629D78739}"/>
              </a:ext>
            </a:extLst>
          </p:cNvPr>
          <p:cNvSpPr>
            <a:spLocks noGrp="1"/>
          </p:cNvSpPr>
          <p:nvPr>
            <p:ph type="body" idx="4294967295"/>
          </p:nvPr>
        </p:nvSpPr>
        <p:spPr>
          <a:xfrm>
            <a:off x="3860801" y="255588"/>
            <a:ext cx="5283200" cy="360362"/>
          </a:xfrm>
        </p:spPr>
        <p:txBody>
          <a:bodyPr/>
          <a:lstStyle/>
          <a:p>
            <a:pPr marL="180975" indent="0">
              <a:buNone/>
            </a:pPr>
            <a:r>
              <a:rPr lang="fr-FR" sz="1200" b="1" dirty="0">
                <a:solidFill>
                  <a:schemeClr val="tx1"/>
                </a:solidFill>
              </a:rPr>
              <a:t>Référence :</a:t>
            </a:r>
            <a:r>
              <a:rPr lang="en-US" sz="1200" b="1" dirty="0">
                <a:solidFill>
                  <a:schemeClr val="tx1"/>
                </a:solidFill>
              </a:rPr>
              <a:t>HORIZON-CL6-2027-02-CLIMATE-01: Governance, sustainable development and international politics of a future ice-free Arctic, </a:t>
            </a:r>
            <a:r>
              <a:rPr lang="fr-FR" sz="1200" b="1" dirty="0">
                <a:solidFill>
                  <a:schemeClr val="tx1"/>
                </a:solidFill>
              </a:rPr>
              <a:t> R</a:t>
            </a:r>
            <a:r>
              <a:rPr lang="en-US" sz="1200" b="1" dirty="0">
                <a:solidFill>
                  <a:schemeClr val="tx1"/>
                </a:solidFill>
              </a:rPr>
              <a:t>IA</a:t>
            </a:r>
            <a:r>
              <a:rPr lang="en-US" sz="1200" dirty="0">
                <a:solidFill>
                  <a:schemeClr val="tx1"/>
                </a:solidFill>
              </a:rPr>
              <a:t>​, 1</a:t>
            </a:r>
            <a:r>
              <a:rPr lang="en-US" sz="1200" b="1" dirty="0">
                <a:solidFill>
                  <a:schemeClr val="tx1"/>
                </a:solidFill>
              </a:rPr>
              <a:t>6M € par </a:t>
            </a:r>
            <a:r>
              <a:rPr lang="en-US" sz="1200" b="1" dirty="0" err="1">
                <a:solidFill>
                  <a:schemeClr val="tx1"/>
                </a:solidFill>
              </a:rPr>
              <a:t>projet</a:t>
            </a:r>
            <a:r>
              <a:rPr lang="en-US" sz="1200" b="1" dirty="0">
                <a:solidFill>
                  <a:schemeClr val="tx1"/>
                </a:solidFill>
              </a:rPr>
              <a:t>. Total 8 M€ </a:t>
            </a:r>
          </a:p>
          <a:p>
            <a:endParaRPr lang="fr-FR" dirty="0"/>
          </a:p>
        </p:txBody>
      </p:sp>
      <p:pic>
        <p:nvPicPr>
          <p:cNvPr id="6" name="Image 5">
            <a:extLst>
              <a:ext uri="{FF2B5EF4-FFF2-40B4-BE49-F238E27FC236}">
                <a16:creationId xmlns:a16="http://schemas.microsoft.com/office/drawing/2014/main" id="{D3BD8AC7-B60A-4EB7-AE50-BC38C2F1E89A}"/>
              </a:ext>
            </a:extLst>
          </p:cNvPr>
          <p:cNvPicPr>
            <a:picLocks noChangeAspect="1"/>
          </p:cNvPicPr>
          <p:nvPr/>
        </p:nvPicPr>
        <p:blipFill>
          <a:blip r:embed="rId2"/>
          <a:stretch>
            <a:fillRect/>
          </a:stretch>
        </p:blipFill>
        <p:spPr>
          <a:xfrm>
            <a:off x="48194" y="81280"/>
            <a:ext cx="989586" cy="821026"/>
          </a:xfrm>
          <a:prstGeom prst="rect">
            <a:avLst/>
          </a:prstGeom>
        </p:spPr>
      </p:pic>
    </p:spTree>
    <p:extLst>
      <p:ext uri="{BB962C8B-B14F-4D97-AF65-F5344CB8AC3E}">
        <p14:creationId xmlns:p14="http://schemas.microsoft.com/office/powerpoint/2010/main" val="354842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46452" y="1009670"/>
            <a:ext cx="8424000" cy="720000"/>
          </a:xfrm>
          <a:prstGeom prst="rect">
            <a:avLst/>
          </a:prstGeom>
          <a:noFill/>
          <a:ln>
            <a:noFill/>
          </a:ln>
        </p:spPr>
        <p:txBody>
          <a:bodyPr spcFirstLastPara="1" wrap="square" lIns="0" tIns="0" rIns="0" bIns="0" anchor="t" anchorCtr="0">
            <a:noAutofit/>
          </a:bodyPr>
          <a:lstStyle/>
          <a:p>
            <a:r>
              <a:rPr lang="fr-FR" sz="1800" b="1" dirty="0">
                <a:solidFill>
                  <a:schemeClr val="tx2"/>
                </a:solidFill>
                <a:latin typeface="+mj-lt"/>
              </a:rPr>
              <a:t>Renforcer les politiques fondées sur des données probantes pour la résilience de l'agriculture et de la sylviculture européennes et des chaînes d'approvisionnement connexes face aux crises et aux risques systémiques </a:t>
            </a:r>
            <a:r>
              <a:rPr lang="fr-FR" sz="1800" dirty="0"/>
              <a:t>systèmes alimentaires durables</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14178"/>
            <a:ext cx="4894289" cy="1015663"/>
          </a:xfrm>
          <a:prstGeom prst="rect">
            <a:avLst/>
          </a:prstGeom>
          <a:noFill/>
        </p:spPr>
        <p:txBody>
          <a:bodyPr wrap="square" rtlCol="0">
            <a:spAutoFit/>
          </a:bodyPr>
          <a:lstStyle/>
          <a:p>
            <a:r>
              <a:rPr lang="fr-FR" sz="1200" b="1" dirty="0"/>
              <a:t>Référence :</a:t>
            </a:r>
            <a:r>
              <a:rPr lang="en-US" sz="1200" b="1" dirty="0"/>
              <a:t>HORIZON-CL6-2027-02-CLIMATE-02: Strengthening evidence-based policies for the resilience of European agriculture and forestry and related supply chains against crises and systemic risks</a:t>
            </a:r>
            <a:r>
              <a:rPr lang="fr-FR" sz="1200" b="1" dirty="0"/>
              <a:t> </a:t>
            </a:r>
            <a:r>
              <a:rPr lang="en-US" sz="1200" b="1" dirty="0"/>
              <a:t>,</a:t>
            </a:r>
            <a:r>
              <a:rPr lang="fr-FR" sz="1200" b="1" dirty="0"/>
              <a:t>R</a:t>
            </a:r>
            <a:r>
              <a:rPr lang="en-US" sz="1200" b="1" dirty="0"/>
              <a:t>IA</a:t>
            </a:r>
            <a:r>
              <a:rPr lang="en-US" sz="1200" dirty="0"/>
              <a:t>​, </a:t>
            </a:r>
            <a:r>
              <a:rPr lang="en-US" sz="1200" b="1" dirty="0">
                <a:solidFill>
                  <a:schemeClr val="tx1"/>
                </a:solidFill>
              </a:rPr>
              <a:t>6M € par </a:t>
            </a:r>
            <a:r>
              <a:rPr lang="en-US" sz="1200" b="1" dirty="0" err="1">
                <a:solidFill>
                  <a:schemeClr val="tx1"/>
                </a:solidFill>
              </a:rPr>
              <a:t>projet</a:t>
            </a:r>
            <a:r>
              <a:rPr lang="en-US" sz="1200" b="1" dirty="0">
                <a:solidFill>
                  <a:schemeClr val="tx1"/>
                </a:solidFill>
              </a:rPr>
              <a:t>. Total 12 M€ </a:t>
            </a:r>
          </a:p>
          <a:p>
            <a:endParaRPr lang="en-US" sz="1200" dirty="0"/>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239449" y="1910080"/>
            <a:ext cx="8586204" cy="334074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les acteurs sociaux et politiques comprennent mieux comment l'agriculture et la sylviculture européennes, ainsi que les chaînes d'approvisionnement agroalimentaires et forestières, sont exposées et affectées par une combinaison de risques systémiques et de crises complexes ;•    </a:t>
            </a:r>
            <a:r>
              <a:rPr lang="fr-FR" sz="1400" b="1" kern="0" dirty="0">
                <a:solidFill>
                  <a:schemeClr val="tx2"/>
                </a:solidFill>
              </a:rPr>
              <a:t>les décideurs européens, nationaux, régionaux et locaux ont accès à des capacités d'analyse améliorées et à des recommandations sur les instruments politiques et les stratégies </a:t>
            </a:r>
            <a:r>
              <a:rPr lang="fr-FR" sz="1400" kern="0" dirty="0">
                <a:solidFill>
                  <a:schemeClr val="tx2"/>
                </a:solidFill>
              </a:rPr>
              <a:t>permettant d'évaluer, de prévenir et de gérer les risques et les crises systémiques ;•    les effets cumulatifs, en cascade et amplificateurs du changement climatique sur différents types de risques et de crises et sur la limitation des options de réponse aux crises sont mieux compris, ce qui faciliterait leur intégration systématique dans la prise de décision ;•    </a:t>
            </a:r>
            <a:r>
              <a:rPr lang="fr-FR" sz="1400" b="1" kern="0" dirty="0">
                <a:solidFill>
                  <a:schemeClr val="tx2"/>
                </a:solidFill>
              </a:rPr>
              <a:t>le rôle cumulatif, amplificateur et/ou atténuateur du commerce sur différents types de risques et de crises impliquant des effets sur la chaîne d'approvisionnement sot mieux compris</a:t>
            </a:r>
            <a:r>
              <a:rPr lang="fr-FR" sz="1400" kern="0" dirty="0">
                <a:solidFill>
                  <a:schemeClr val="tx2"/>
                </a:solidFill>
              </a:rPr>
              <a:t>. </a:t>
            </a:r>
          </a:p>
        </p:txBody>
      </p:sp>
      <p:pic>
        <p:nvPicPr>
          <p:cNvPr id="6" name="Image 5">
            <a:extLst>
              <a:ext uri="{FF2B5EF4-FFF2-40B4-BE49-F238E27FC236}">
                <a16:creationId xmlns:a16="http://schemas.microsoft.com/office/drawing/2014/main" id="{9FB2F798-2378-4227-B409-E23BE2FA6895}"/>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2417699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fr-FR" sz="1800" b="1" dirty="0">
                <a:solidFill>
                  <a:schemeClr val="tx2"/>
                </a:solidFill>
                <a:latin typeface="+mj-lt"/>
              </a:rPr>
              <a:t>Renforcer la compétitivité durable dans les zones rurales grâce à l'innovation</a:t>
            </a:r>
            <a:endParaRPr lang="en-US" sz="2400" b="1"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3429001" y="114178"/>
            <a:ext cx="5715000" cy="830997"/>
          </a:xfrm>
          <a:prstGeom prst="rect">
            <a:avLst/>
          </a:prstGeom>
          <a:noFill/>
        </p:spPr>
        <p:txBody>
          <a:bodyPr wrap="square" rtlCol="0">
            <a:spAutoFit/>
          </a:bodyPr>
          <a:lstStyle/>
          <a:p>
            <a:r>
              <a:rPr lang="fr-FR" sz="1200" b="1" dirty="0"/>
              <a:t>Référence : </a:t>
            </a:r>
            <a:r>
              <a:rPr lang="en-US" sz="1200" b="1" dirty="0"/>
              <a:t>HORIZON-CL6-2026-02-COMMUNITIES-01: Boosting sustainable competitiveness in rural areas through innovation, </a:t>
            </a:r>
            <a:r>
              <a:rPr lang="fr-FR" sz="1200" b="1" dirty="0"/>
              <a:t>R</a:t>
            </a:r>
            <a:r>
              <a:rPr lang="en-US" sz="1200" b="1" dirty="0"/>
              <a:t>IA</a:t>
            </a:r>
            <a:r>
              <a:rPr lang="en-US" sz="1200" dirty="0"/>
              <a:t>​, </a:t>
            </a:r>
            <a:r>
              <a:rPr lang="en-US" sz="1200" b="1" dirty="0">
                <a:solidFill>
                  <a:schemeClr val="tx1"/>
                </a:solidFill>
              </a:rPr>
              <a:t>6M € par </a:t>
            </a:r>
            <a:r>
              <a:rPr lang="en-US" sz="1200" b="1" dirty="0" err="1">
                <a:solidFill>
                  <a:schemeClr val="tx1"/>
                </a:solidFill>
              </a:rPr>
              <a:t>projet</a:t>
            </a:r>
            <a:r>
              <a:rPr lang="en-US" sz="1200" b="1" dirty="0">
                <a:solidFill>
                  <a:schemeClr val="tx1"/>
                </a:solidFill>
              </a:rPr>
              <a:t>. Total </a:t>
            </a:r>
            <a:r>
              <a:rPr lang="en-US" sz="1200" b="1" dirty="0"/>
              <a:t>6</a:t>
            </a:r>
            <a:r>
              <a:rPr lang="en-US" sz="1200" b="1" dirty="0">
                <a:solidFill>
                  <a:schemeClr val="tx1"/>
                </a:solidFill>
              </a:rPr>
              <a:t> M€ </a:t>
            </a:r>
          </a:p>
          <a:p>
            <a:endParaRPr lang="en-US" sz="1200" dirty="0"/>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50679" y="2031171"/>
            <a:ext cx="8807184" cy="339959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Courier New" panose="02070309020205020404" pitchFamily="49" charset="0"/>
              <a:buChar char="o"/>
            </a:pPr>
            <a:r>
              <a:rPr lang="fr-FR" sz="1400" kern="0" dirty="0">
                <a:solidFill>
                  <a:schemeClr val="tx2"/>
                </a:solidFill>
              </a:rPr>
              <a:t>Obtenir une meilleure compréhension de la compétitivité durable dans les zones rurales;</a:t>
            </a:r>
          </a:p>
          <a:p>
            <a:pPr marL="285750" indent="-285750" algn="just">
              <a:spcBef>
                <a:spcPts val="300"/>
              </a:spcBef>
              <a:buClr>
                <a:srgbClr val="000000"/>
              </a:buClr>
              <a:buSzPts val="1100"/>
              <a:buFont typeface="Courier New" panose="02070309020205020404" pitchFamily="49" charset="0"/>
              <a:buChar char="o"/>
            </a:pPr>
            <a:r>
              <a:rPr lang="fr-FR" sz="1400" kern="0" dirty="0">
                <a:solidFill>
                  <a:schemeClr val="tx2"/>
                </a:solidFill>
              </a:rPr>
              <a:t>Améliorer accès aux services et aux opportunités commerciales durables des communautés rurales </a:t>
            </a:r>
          </a:p>
          <a:p>
            <a:pPr marL="285750" indent="-285750" algn="just">
              <a:spcBef>
                <a:spcPts val="300"/>
              </a:spcBef>
              <a:buClr>
                <a:srgbClr val="000000"/>
              </a:buClr>
              <a:buSzPts val="1100"/>
              <a:buFont typeface="Courier New" panose="02070309020205020404" pitchFamily="49" charset="0"/>
              <a:buChar char="o"/>
            </a:pPr>
            <a:r>
              <a:rPr lang="fr-FR" sz="1400" kern="0" dirty="0">
                <a:solidFill>
                  <a:schemeClr val="tx2"/>
                </a:solidFill>
              </a:rPr>
              <a:t>L'esprit d'entreprise, l'innovation et les compétences sont encouragés dans les communautés rurales, en particulier chez les jeunes, afin de favoriser la durabilité, la compétitivité et la culture numérique dans divers secteurs de l'économie rurale. Et aussi l’emploi durable. </a:t>
            </a:r>
          </a:p>
          <a:p>
            <a:pPr marL="285750" indent="-285750" algn="just">
              <a:spcBef>
                <a:spcPts val="300"/>
              </a:spcBef>
              <a:buClr>
                <a:srgbClr val="000000"/>
              </a:buClr>
              <a:buSzPts val="1100"/>
              <a:buFont typeface="Courier New" panose="02070309020205020404" pitchFamily="49" charset="0"/>
              <a:buChar char="o"/>
            </a:pPr>
            <a:r>
              <a:rPr lang="fr-FR" sz="1400" kern="0" dirty="0">
                <a:solidFill>
                  <a:schemeClr val="tx2"/>
                </a:solidFill>
              </a:rPr>
              <a:t>Les propositions doivent tenir compte de la dimension de genre dans tous les aspects de la conception et de la mise en œuvre du projet, en particulier dans l'analyse des données, le soutien aux start-ups et aux entreprises, l'élaboration de solutions, ainsi que l'offre d'opportunités d'éducation et de formation.</a:t>
            </a:r>
          </a:p>
        </p:txBody>
      </p:sp>
      <p:pic>
        <p:nvPicPr>
          <p:cNvPr id="6" name="Image 5">
            <a:extLst>
              <a:ext uri="{FF2B5EF4-FFF2-40B4-BE49-F238E27FC236}">
                <a16:creationId xmlns:a16="http://schemas.microsoft.com/office/drawing/2014/main" id="{D8BABBBA-4D70-444C-9772-3FE1A863514A}"/>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1922836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fr-FR" sz="1800" b="1" dirty="0">
                <a:solidFill>
                  <a:schemeClr val="tx2"/>
                </a:solidFill>
                <a:latin typeface="+mj-lt"/>
              </a:rPr>
              <a:t>Renforcer la résilience des communautés rurales face aux </a:t>
            </a:r>
            <a:r>
              <a:rPr lang="fr-FR" sz="1800" b="1" dirty="0" err="1">
                <a:solidFill>
                  <a:schemeClr val="tx2"/>
                </a:solidFill>
                <a:latin typeface="+mj-lt"/>
              </a:rPr>
              <a:t>chocs</a:t>
            </a:r>
            <a:r>
              <a:rPr lang="fr-FR" sz="1800" dirty="0" err="1"/>
              <a:t>afin</a:t>
            </a:r>
            <a:r>
              <a:rPr lang="fr-FR" sz="1800" dirty="0"/>
              <a:t> d'accroître le soutien à la fourniture de biens publics agro-environnementaux et climatiques.</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3429001" y="114178"/>
            <a:ext cx="5715000" cy="646331"/>
          </a:xfrm>
          <a:prstGeom prst="rect">
            <a:avLst/>
          </a:prstGeom>
          <a:noFill/>
        </p:spPr>
        <p:txBody>
          <a:bodyPr wrap="square" rtlCol="0">
            <a:spAutoFit/>
          </a:bodyPr>
          <a:lstStyle/>
          <a:p>
            <a:r>
              <a:rPr lang="fr-FR" sz="1200" b="1" dirty="0"/>
              <a:t>Référence : </a:t>
            </a:r>
            <a:r>
              <a:rPr lang="en-US" sz="1200" b="1" dirty="0"/>
              <a:t>HORIZON-CL6-2027-02-COMMUNITIES-01: Strengthening rural communities' resilience to shocks, </a:t>
            </a:r>
            <a:r>
              <a:rPr lang="fr-FR" sz="1200" b="1" dirty="0"/>
              <a:t>R</a:t>
            </a:r>
            <a:r>
              <a:rPr lang="en-US" sz="1200" b="1" dirty="0"/>
              <a:t>IA</a:t>
            </a:r>
            <a:r>
              <a:rPr lang="en-US" sz="1200" dirty="0"/>
              <a:t>​, </a:t>
            </a:r>
            <a:r>
              <a:rPr lang="en-US" sz="1200" b="1" dirty="0"/>
              <a:t>5</a:t>
            </a:r>
            <a:r>
              <a:rPr lang="en-US" sz="1200" b="1" dirty="0">
                <a:solidFill>
                  <a:schemeClr val="tx1"/>
                </a:solidFill>
              </a:rPr>
              <a:t>M € par </a:t>
            </a:r>
            <a:r>
              <a:rPr lang="en-US" sz="1200" b="1" dirty="0" err="1">
                <a:solidFill>
                  <a:schemeClr val="tx1"/>
                </a:solidFill>
              </a:rPr>
              <a:t>projet</a:t>
            </a:r>
            <a:r>
              <a:rPr lang="en-US" sz="1200" b="1" dirty="0">
                <a:solidFill>
                  <a:schemeClr val="tx1"/>
                </a:solidFill>
              </a:rPr>
              <a:t>. Total 15 M€ </a:t>
            </a:r>
          </a:p>
          <a:p>
            <a:endParaRPr lang="en-US" sz="1200" dirty="0"/>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250612" y="1682935"/>
            <a:ext cx="8556571" cy="319639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lgn="just">
              <a:spcBef>
                <a:spcPts val="300"/>
              </a:spcBef>
              <a:buClr>
                <a:srgbClr val="000000"/>
              </a:buClr>
              <a:buSzPts val="1100"/>
            </a:pPr>
            <a:r>
              <a:rPr lang="fr-FR" sz="1400" b="1" kern="0" dirty="0">
                <a:solidFill>
                  <a:schemeClr val="tx2"/>
                </a:solidFill>
              </a:rPr>
              <a:t>•les communautés rurales deviennent plus résilientes grâce à une meilleure capacité à anticiper, à se préparer et à se remettre des chocs climatiques, environnementaux et socio-économiques ;•    la gouvernance locale est renforcée et devient plus inclusive, grâce à la participation active des jeunes dans la réponse à divers types de chocs ;•    les spécificités rurales en matière de préparation et de gestion des crises sont mieux comprises à tous les niveaux de gouvernance, ce qui permet d'élaborer des dispositions plus ciblées dans les plans de préparation et de gestion des crises.</a:t>
            </a:r>
          </a:p>
        </p:txBody>
      </p:sp>
      <p:pic>
        <p:nvPicPr>
          <p:cNvPr id="6" name="Image 5">
            <a:extLst>
              <a:ext uri="{FF2B5EF4-FFF2-40B4-BE49-F238E27FC236}">
                <a16:creationId xmlns:a16="http://schemas.microsoft.com/office/drawing/2014/main" id="{A87286DD-1477-43F2-95A2-30B43A2255F5}"/>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339902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grpSp>
        <p:nvGrpSpPr>
          <p:cNvPr id="5" name="Groupe 4">
            <a:extLst>
              <a:ext uri="{FF2B5EF4-FFF2-40B4-BE49-F238E27FC236}">
                <a16:creationId xmlns:a16="http://schemas.microsoft.com/office/drawing/2014/main" id="{FE0C3B46-AAE4-9E9E-5C87-A0FDB8B4B355}"/>
              </a:ext>
            </a:extLst>
          </p:cNvPr>
          <p:cNvGrpSpPr/>
          <p:nvPr/>
        </p:nvGrpSpPr>
        <p:grpSpPr>
          <a:xfrm>
            <a:off x="2024295" y="1546757"/>
            <a:ext cx="2782405" cy="3161612"/>
            <a:chOff x="1123775" y="1270825"/>
            <a:chExt cx="2782405" cy="3161612"/>
          </a:xfrm>
        </p:grpSpPr>
        <p:sp>
          <p:nvSpPr>
            <p:cNvPr id="3" name="Shape 4691">
              <a:extLst>
                <a:ext uri="{FF2B5EF4-FFF2-40B4-BE49-F238E27FC236}">
                  <a16:creationId xmlns:a16="http://schemas.microsoft.com/office/drawing/2014/main" id="{55BE6167-D404-9776-8472-F24396F6640C}"/>
                </a:ext>
              </a:extLst>
            </p:cNvPr>
            <p:cNvSpPr/>
            <p:nvPr/>
          </p:nvSpPr>
          <p:spPr>
            <a:xfrm>
              <a:off x="1123775" y="1439015"/>
              <a:ext cx="1843018" cy="2993422"/>
            </a:xfrm>
            <a:custGeom>
              <a:avLst/>
              <a:gdLst/>
              <a:ahLst/>
              <a:cxnLst/>
              <a:rect l="0" t="0" r="0" b="0"/>
              <a:pathLst>
                <a:path w="2382774" h="5099304">
                  <a:moveTo>
                    <a:pt x="0" y="0"/>
                  </a:moveTo>
                  <a:cubicBezTo>
                    <a:pt x="1315974" y="0"/>
                    <a:pt x="2382774" y="1141476"/>
                    <a:pt x="2382774" y="2549652"/>
                  </a:cubicBezTo>
                  <a:cubicBezTo>
                    <a:pt x="2382774" y="3957828"/>
                    <a:pt x="1315974" y="5099304"/>
                    <a:pt x="0" y="5099304"/>
                  </a:cubicBezTo>
                  <a:lnTo>
                    <a:pt x="0" y="4905781"/>
                  </a:lnTo>
                  <a:cubicBezTo>
                    <a:pt x="1209040" y="4905781"/>
                    <a:pt x="2189226" y="3850894"/>
                    <a:pt x="2189226" y="2549652"/>
                  </a:cubicBezTo>
                  <a:cubicBezTo>
                    <a:pt x="2189226" y="1248410"/>
                    <a:pt x="1209040" y="193548"/>
                    <a:pt x="0" y="193548"/>
                  </a:cubicBezTo>
                  <a:lnTo>
                    <a:pt x="0" y="0"/>
                  </a:lnTo>
                  <a:close/>
                </a:path>
              </a:pathLst>
            </a:custGeom>
            <a:ln w="0" cap="flat">
              <a:miter lim="127000"/>
            </a:ln>
          </p:spPr>
          <p:style>
            <a:lnRef idx="0">
              <a:srgbClr val="000000">
                <a:alpha val="0"/>
              </a:srgbClr>
            </a:lnRef>
            <a:fillRef idx="1">
              <a:srgbClr val="548235"/>
            </a:fillRef>
            <a:effectRef idx="0">
              <a:scrgbClr r="0" g="0" b="0"/>
            </a:effectRef>
            <a:fontRef idx="none"/>
          </p:style>
          <p:txBody>
            <a:bodyPr/>
            <a:lstStyle/>
            <a:p>
              <a:endParaRPr lang="fr-FR" sz="1400"/>
            </a:p>
          </p:txBody>
        </p:sp>
        <p:sp>
          <p:nvSpPr>
            <p:cNvPr id="6" name="Rectangle 5">
              <a:extLst>
                <a:ext uri="{FF2B5EF4-FFF2-40B4-BE49-F238E27FC236}">
                  <a16:creationId xmlns:a16="http://schemas.microsoft.com/office/drawing/2014/main" id="{B5088075-810A-DAA4-748D-E65632B102AC}"/>
                </a:ext>
              </a:extLst>
            </p:cNvPr>
            <p:cNvSpPr/>
            <p:nvPr/>
          </p:nvSpPr>
          <p:spPr>
            <a:xfrm>
              <a:off x="1506524" y="2441370"/>
              <a:ext cx="70864" cy="242386"/>
            </a:xfrm>
            <a:prstGeom prst="rect">
              <a:avLst/>
            </a:prstGeom>
            <a:ln>
              <a:noFill/>
            </a:ln>
          </p:spPr>
          <p:txBody>
            <a:bodyPr vert="horz" lIns="0" tIns="0" rIns="0" bIns="0" rtlCol="0">
              <a:noAutofit/>
            </a:bodyPr>
            <a:lstStyle/>
            <a:p>
              <a:pPr>
                <a:lnSpc>
                  <a:spcPct val="107000"/>
                </a:lnSpc>
                <a:spcAft>
                  <a:spcPts val="800"/>
                </a:spcAft>
              </a:pPr>
              <a:r>
                <a:rPr lang="en-GB" sz="1400">
                  <a:solidFill>
                    <a:srgbClr val="0563C1"/>
                  </a:solidFill>
                  <a:effectLst/>
                  <a:latin typeface="Calibri" panose="020F0502020204030204" pitchFamily="34" charset="0"/>
                  <a:ea typeface="Calibri" panose="020F0502020204030204" pitchFamily="34" charset="0"/>
                  <a:hlinkClick r:id="rId3"/>
                </a:rPr>
                <a:t> </a:t>
              </a:r>
              <a:endParaRPr lang="fr-FR" sz="1400">
                <a:solidFill>
                  <a:srgbClr val="000000"/>
                </a:solidFill>
                <a:effectLst/>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7453A88B-E85A-EBE9-423D-DCE51F95932F}"/>
                </a:ext>
              </a:extLst>
            </p:cNvPr>
            <p:cNvSpPr/>
            <p:nvPr/>
          </p:nvSpPr>
          <p:spPr>
            <a:xfrm>
              <a:off x="2219645" y="2441370"/>
              <a:ext cx="70864" cy="242386"/>
            </a:xfrm>
            <a:prstGeom prst="rect">
              <a:avLst/>
            </a:prstGeom>
            <a:ln>
              <a:noFill/>
            </a:ln>
          </p:spPr>
          <p:txBody>
            <a:bodyPr vert="horz" lIns="0" tIns="0" rIns="0" bIns="0" rtlCol="0">
              <a:noAutofit/>
            </a:bodyPr>
            <a:lstStyle/>
            <a:p>
              <a:pPr>
                <a:lnSpc>
                  <a:spcPct val="107000"/>
                </a:lnSpc>
                <a:spcAft>
                  <a:spcPts val="800"/>
                </a:spcAft>
              </a:pPr>
              <a:r>
                <a:rPr lang="en-GB" sz="1400" u="none" strike="noStrike">
                  <a:solidFill>
                    <a:srgbClr val="0563C1"/>
                  </a:solidFill>
                  <a:effectLst/>
                  <a:latin typeface="Calibri" panose="020F0502020204030204" pitchFamily="34" charset="0"/>
                  <a:ea typeface="Calibri" panose="020F0502020204030204" pitchFamily="34" charset="0"/>
                  <a:hlinkClick r:id="rId3"/>
                </a:rPr>
                <a:t> </a:t>
              </a:r>
              <a:endParaRPr lang="fr-FR" sz="1400">
                <a:solidFill>
                  <a:srgbClr val="000000"/>
                </a:solidFill>
                <a:effectLst/>
                <a:latin typeface="Calibri" panose="020F0502020204030204" pitchFamily="34" charset="0"/>
                <a:ea typeface="Calibri" panose="020F0502020204030204" pitchFamily="34" charset="0"/>
              </a:endParaRPr>
            </a:p>
          </p:txBody>
        </p:sp>
        <p:sp>
          <p:nvSpPr>
            <p:cNvPr id="12" name="Rectangle 11">
              <a:extLst>
                <a:ext uri="{FF2B5EF4-FFF2-40B4-BE49-F238E27FC236}">
                  <a16:creationId xmlns:a16="http://schemas.microsoft.com/office/drawing/2014/main" id="{F8FC5FD5-6863-E30B-84AF-93177B919FA3}"/>
                </a:ext>
              </a:extLst>
            </p:cNvPr>
            <p:cNvSpPr/>
            <p:nvPr/>
          </p:nvSpPr>
          <p:spPr>
            <a:xfrm>
              <a:off x="1892927" y="2656080"/>
              <a:ext cx="70864" cy="242386"/>
            </a:xfrm>
            <a:prstGeom prst="rect">
              <a:avLst/>
            </a:prstGeom>
            <a:ln>
              <a:noFill/>
            </a:ln>
          </p:spPr>
          <p:txBody>
            <a:bodyPr vert="horz" lIns="0" tIns="0" rIns="0" bIns="0" rtlCol="0">
              <a:noAutofit/>
            </a:bodyPr>
            <a:lstStyle/>
            <a:p>
              <a:pPr>
                <a:lnSpc>
                  <a:spcPct val="107000"/>
                </a:lnSpc>
                <a:spcAft>
                  <a:spcPts val="800"/>
                </a:spcAft>
              </a:pPr>
              <a:r>
                <a:rPr lang="en-GB" sz="1400" u="none" strike="noStrike">
                  <a:solidFill>
                    <a:srgbClr val="0563C1"/>
                  </a:solidFill>
                  <a:effectLst/>
                  <a:latin typeface="Calibri" panose="020F0502020204030204" pitchFamily="34" charset="0"/>
                  <a:ea typeface="Calibri" panose="020F0502020204030204" pitchFamily="34" charset="0"/>
                  <a:hlinkClick r:id="rId3"/>
                </a:rPr>
                <a:t> </a:t>
              </a:r>
              <a:endParaRPr lang="fr-FR" sz="1400">
                <a:solidFill>
                  <a:srgbClr val="000000"/>
                </a:solidFill>
                <a:effectLst/>
                <a:latin typeface="Calibri" panose="020F0502020204030204" pitchFamily="34" charset="0"/>
                <a:ea typeface="Calibri" panose="020F0502020204030204" pitchFamily="34" charset="0"/>
              </a:endParaRPr>
            </a:p>
          </p:txBody>
        </p:sp>
        <p:sp>
          <p:nvSpPr>
            <p:cNvPr id="15" name="Rectangle 14">
              <a:extLst>
                <a:ext uri="{FF2B5EF4-FFF2-40B4-BE49-F238E27FC236}">
                  <a16:creationId xmlns:a16="http://schemas.microsoft.com/office/drawing/2014/main" id="{C33FB5D5-DF01-3222-4066-2992DC390365}"/>
                </a:ext>
              </a:extLst>
            </p:cNvPr>
            <p:cNvSpPr/>
            <p:nvPr/>
          </p:nvSpPr>
          <p:spPr>
            <a:xfrm>
              <a:off x="1376387" y="2870791"/>
              <a:ext cx="70864" cy="242386"/>
            </a:xfrm>
            <a:prstGeom prst="rect">
              <a:avLst/>
            </a:prstGeom>
            <a:ln>
              <a:noFill/>
            </a:ln>
          </p:spPr>
          <p:txBody>
            <a:bodyPr vert="horz" lIns="0" tIns="0" rIns="0" bIns="0" rtlCol="0">
              <a:noAutofit/>
            </a:bodyPr>
            <a:lstStyle/>
            <a:p>
              <a:pPr>
                <a:lnSpc>
                  <a:spcPct val="107000"/>
                </a:lnSpc>
                <a:spcAft>
                  <a:spcPts val="800"/>
                </a:spcAft>
              </a:pPr>
              <a:r>
                <a:rPr lang="en-GB" sz="1400" u="none" strike="noStrike">
                  <a:solidFill>
                    <a:srgbClr val="0563C1"/>
                  </a:solidFill>
                  <a:effectLst/>
                  <a:latin typeface="Calibri" panose="020F0502020204030204" pitchFamily="34" charset="0"/>
                  <a:ea typeface="Calibri" panose="020F0502020204030204" pitchFamily="34" charset="0"/>
                  <a:hlinkClick r:id="rId3"/>
                </a:rPr>
                <a:t> </a:t>
              </a:r>
              <a:endParaRPr lang="fr-FR" sz="1400">
                <a:solidFill>
                  <a:srgbClr val="000000"/>
                </a:solidFill>
                <a:effectLst/>
                <a:latin typeface="Calibri" panose="020F0502020204030204" pitchFamily="34" charset="0"/>
                <a:ea typeface="Calibri" panose="020F0502020204030204" pitchFamily="34" charset="0"/>
              </a:endParaRPr>
            </a:p>
          </p:txBody>
        </p:sp>
        <p:sp>
          <p:nvSpPr>
            <p:cNvPr id="17" name="Rectangle 16">
              <a:extLst>
                <a:ext uri="{FF2B5EF4-FFF2-40B4-BE49-F238E27FC236}">
                  <a16:creationId xmlns:a16="http://schemas.microsoft.com/office/drawing/2014/main" id="{A0833C5B-A531-17F9-0BCC-202276132956}"/>
                </a:ext>
              </a:extLst>
            </p:cNvPr>
            <p:cNvSpPr/>
            <p:nvPr/>
          </p:nvSpPr>
          <p:spPr>
            <a:xfrm>
              <a:off x="1696158" y="3085367"/>
              <a:ext cx="70934" cy="242629"/>
            </a:xfrm>
            <a:prstGeom prst="rect">
              <a:avLst/>
            </a:prstGeom>
            <a:ln>
              <a:noFill/>
            </a:ln>
          </p:spPr>
          <p:txBody>
            <a:bodyPr vert="horz" lIns="0" tIns="0" rIns="0" bIns="0" rtlCol="0">
              <a:noAutofit/>
            </a:bodyPr>
            <a:lstStyle/>
            <a:p>
              <a:pPr>
                <a:lnSpc>
                  <a:spcPct val="107000"/>
                </a:lnSpc>
                <a:spcAft>
                  <a:spcPts val="800"/>
                </a:spcAft>
              </a:pPr>
              <a:r>
                <a:rPr lang="en-GB" sz="1400" u="none" strike="noStrike">
                  <a:solidFill>
                    <a:srgbClr val="0563C1"/>
                  </a:solidFill>
                  <a:effectLst/>
                  <a:latin typeface="Calibri" panose="020F0502020204030204" pitchFamily="34" charset="0"/>
                  <a:ea typeface="Calibri" panose="020F0502020204030204" pitchFamily="34" charset="0"/>
                  <a:hlinkClick r:id="rId3"/>
                </a:rPr>
                <a:t> </a:t>
              </a:r>
              <a:endParaRPr lang="fr-FR" sz="1400">
                <a:solidFill>
                  <a:srgbClr val="000000"/>
                </a:solidFill>
                <a:effectLst/>
                <a:latin typeface="Calibri" panose="020F0502020204030204" pitchFamily="34" charset="0"/>
                <a:ea typeface="Calibri" panose="020F0502020204030204" pitchFamily="34" charset="0"/>
              </a:endParaRPr>
            </a:p>
          </p:txBody>
        </p:sp>
        <p:sp>
          <p:nvSpPr>
            <p:cNvPr id="19" name="Rectangle 18">
              <a:extLst>
                <a:ext uri="{FF2B5EF4-FFF2-40B4-BE49-F238E27FC236}">
                  <a16:creationId xmlns:a16="http://schemas.microsoft.com/office/drawing/2014/main" id="{C61DECF8-32DB-0E9D-6B10-7E586CFCC854}"/>
                </a:ext>
              </a:extLst>
            </p:cNvPr>
            <p:cNvSpPr/>
            <p:nvPr/>
          </p:nvSpPr>
          <p:spPr>
            <a:xfrm>
              <a:off x="2138820" y="3300361"/>
              <a:ext cx="70864" cy="242386"/>
            </a:xfrm>
            <a:prstGeom prst="rect">
              <a:avLst/>
            </a:prstGeom>
            <a:ln>
              <a:noFill/>
            </a:ln>
          </p:spPr>
          <p:txBody>
            <a:bodyPr vert="horz" lIns="0" tIns="0" rIns="0" bIns="0" rtlCol="0">
              <a:noAutofit/>
            </a:bodyPr>
            <a:lstStyle/>
            <a:p>
              <a:pPr>
                <a:lnSpc>
                  <a:spcPct val="107000"/>
                </a:lnSpc>
                <a:spcAft>
                  <a:spcPts val="800"/>
                </a:spcAft>
              </a:pPr>
              <a:r>
                <a:rPr lang="en-GB" sz="1400" u="none" strike="noStrike">
                  <a:solidFill>
                    <a:srgbClr val="0563C1"/>
                  </a:solidFill>
                  <a:effectLst/>
                  <a:latin typeface="Calibri" panose="020F0502020204030204" pitchFamily="34" charset="0"/>
                  <a:ea typeface="Calibri" panose="020F0502020204030204" pitchFamily="34" charset="0"/>
                  <a:hlinkClick r:id="rId3"/>
                </a:rPr>
                <a:t> </a:t>
              </a:r>
              <a:endParaRPr lang="fr-FR" sz="1400">
                <a:solidFill>
                  <a:srgbClr val="000000"/>
                </a:solidFill>
                <a:effectLst/>
                <a:latin typeface="Calibri" panose="020F0502020204030204" pitchFamily="34" charset="0"/>
                <a:ea typeface="Calibri" panose="020F0502020204030204" pitchFamily="34" charset="0"/>
              </a:endParaRPr>
            </a:p>
          </p:txBody>
        </p:sp>
        <p:sp>
          <p:nvSpPr>
            <p:cNvPr id="22" name="Shape 4707">
              <a:extLst>
                <a:ext uri="{FF2B5EF4-FFF2-40B4-BE49-F238E27FC236}">
                  <a16:creationId xmlns:a16="http://schemas.microsoft.com/office/drawing/2014/main" id="{4CDACF5B-C311-EA94-4F64-B51A5DDEC67F}"/>
                </a:ext>
              </a:extLst>
            </p:cNvPr>
            <p:cNvSpPr/>
            <p:nvPr/>
          </p:nvSpPr>
          <p:spPr>
            <a:xfrm>
              <a:off x="3906180" y="1270825"/>
              <a:ext cx="0" cy="336380"/>
            </a:xfrm>
            <a:custGeom>
              <a:avLst/>
              <a:gdLst/>
              <a:ahLst/>
              <a:cxnLst/>
              <a:rect l="0" t="0" r="0" b="0"/>
              <a:pathLst>
                <a:path h="573024">
                  <a:moveTo>
                    <a:pt x="0" y="0"/>
                  </a:moveTo>
                  <a:lnTo>
                    <a:pt x="0" y="573024"/>
                  </a:lnTo>
                  <a:close/>
                </a:path>
              </a:pathLst>
            </a:custGeom>
            <a:ln w="12700" cap="flat">
              <a:miter lim="127000"/>
            </a:ln>
          </p:spPr>
          <p:style>
            <a:lnRef idx="1">
              <a:srgbClr val="7F7F7F"/>
            </a:lnRef>
            <a:fillRef idx="0">
              <a:srgbClr val="000000">
                <a:alpha val="0"/>
              </a:srgbClr>
            </a:fillRef>
            <a:effectRef idx="0">
              <a:scrgbClr r="0" g="0" b="0"/>
            </a:effectRef>
            <a:fontRef idx="none"/>
          </p:style>
          <p:txBody>
            <a:bodyPr/>
            <a:lstStyle/>
            <a:p>
              <a:endParaRPr lang="fr-FR" sz="1400"/>
            </a:p>
          </p:txBody>
        </p:sp>
        <p:sp>
          <p:nvSpPr>
            <p:cNvPr id="23" name="Shape 4708">
              <a:extLst>
                <a:ext uri="{FF2B5EF4-FFF2-40B4-BE49-F238E27FC236}">
                  <a16:creationId xmlns:a16="http://schemas.microsoft.com/office/drawing/2014/main" id="{51402D40-AECA-2A1A-4D8E-7181AEC5D2BE}"/>
                </a:ext>
              </a:extLst>
            </p:cNvPr>
            <p:cNvSpPr/>
            <p:nvPr/>
          </p:nvSpPr>
          <p:spPr>
            <a:xfrm>
              <a:off x="2422493" y="1395029"/>
              <a:ext cx="1483687" cy="483546"/>
            </a:xfrm>
            <a:custGeom>
              <a:avLst/>
              <a:gdLst/>
              <a:ahLst/>
              <a:cxnLst/>
              <a:rect l="0" t="0" r="0" b="0"/>
              <a:pathLst>
                <a:path w="1918208" h="823722">
                  <a:moveTo>
                    <a:pt x="1918208" y="0"/>
                  </a:moveTo>
                  <a:lnTo>
                    <a:pt x="945769" y="8763"/>
                  </a:lnTo>
                  <a:lnTo>
                    <a:pt x="0" y="823722"/>
                  </a:lnTo>
                </a:path>
              </a:pathLst>
            </a:custGeom>
            <a:ln w="12700" cap="flat">
              <a:miter lim="127000"/>
            </a:ln>
          </p:spPr>
          <p:style>
            <a:lnRef idx="1">
              <a:srgbClr val="7F7F7F"/>
            </a:lnRef>
            <a:fillRef idx="0">
              <a:srgbClr val="000000">
                <a:alpha val="0"/>
              </a:srgbClr>
            </a:fillRef>
            <a:effectRef idx="0">
              <a:scrgbClr r="0" g="0" b="0"/>
            </a:effectRef>
            <a:fontRef idx="none"/>
          </p:style>
          <p:txBody>
            <a:bodyPr/>
            <a:lstStyle/>
            <a:p>
              <a:endParaRPr lang="fr-FR" sz="1400"/>
            </a:p>
          </p:txBody>
        </p:sp>
        <p:sp>
          <p:nvSpPr>
            <p:cNvPr id="24" name="Shape 4711">
              <a:extLst>
                <a:ext uri="{FF2B5EF4-FFF2-40B4-BE49-F238E27FC236}">
                  <a16:creationId xmlns:a16="http://schemas.microsoft.com/office/drawing/2014/main" id="{96704B56-A44F-E0CD-D637-08D2B3297599}"/>
                </a:ext>
              </a:extLst>
            </p:cNvPr>
            <p:cNvSpPr/>
            <p:nvPr/>
          </p:nvSpPr>
          <p:spPr>
            <a:xfrm>
              <a:off x="3906180" y="1744977"/>
              <a:ext cx="0" cy="336380"/>
            </a:xfrm>
            <a:custGeom>
              <a:avLst/>
              <a:gdLst/>
              <a:ahLst/>
              <a:cxnLst/>
              <a:rect l="0" t="0" r="0" b="0"/>
              <a:pathLst>
                <a:path h="573024">
                  <a:moveTo>
                    <a:pt x="0" y="0"/>
                  </a:moveTo>
                  <a:lnTo>
                    <a:pt x="0" y="573024"/>
                  </a:lnTo>
                  <a:close/>
                </a:path>
              </a:pathLst>
            </a:custGeom>
            <a:ln w="12700" cap="flat">
              <a:miter lim="127000"/>
            </a:ln>
          </p:spPr>
          <p:style>
            <a:lnRef idx="1">
              <a:srgbClr val="7F7F7F"/>
            </a:lnRef>
            <a:fillRef idx="0">
              <a:srgbClr val="000000">
                <a:alpha val="0"/>
              </a:srgbClr>
            </a:fillRef>
            <a:effectRef idx="0">
              <a:scrgbClr r="0" g="0" b="0"/>
            </a:effectRef>
            <a:fontRef idx="none"/>
          </p:style>
          <p:txBody>
            <a:bodyPr/>
            <a:lstStyle/>
            <a:p>
              <a:endParaRPr lang="fr-FR" sz="1400"/>
            </a:p>
          </p:txBody>
        </p:sp>
        <p:sp>
          <p:nvSpPr>
            <p:cNvPr id="25" name="Shape 4712">
              <a:extLst>
                <a:ext uri="{FF2B5EF4-FFF2-40B4-BE49-F238E27FC236}">
                  <a16:creationId xmlns:a16="http://schemas.microsoft.com/office/drawing/2014/main" id="{DF5BABCC-03D4-A67F-E44D-79401ED8B2ED}"/>
                </a:ext>
              </a:extLst>
            </p:cNvPr>
            <p:cNvSpPr/>
            <p:nvPr/>
          </p:nvSpPr>
          <p:spPr>
            <a:xfrm>
              <a:off x="2689387" y="1869181"/>
              <a:ext cx="1216793" cy="300073"/>
            </a:xfrm>
            <a:custGeom>
              <a:avLst/>
              <a:gdLst/>
              <a:ahLst/>
              <a:cxnLst/>
              <a:rect l="0" t="0" r="0" b="0"/>
              <a:pathLst>
                <a:path w="1573149" h="511175">
                  <a:moveTo>
                    <a:pt x="1573149" y="0"/>
                  </a:moveTo>
                  <a:lnTo>
                    <a:pt x="600710" y="8763"/>
                  </a:lnTo>
                  <a:lnTo>
                    <a:pt x="0" y="511175"/>
                  </a:lnTo>
                </a:path>
              </a:pathLst>
            </a:custGeom>
            <a:ln w="12700" cap="flat">
              <a:miter lim="127000"/>
            </a:ln>
          </p:spPr>
          <p:style>
            <a:lnRef idx="1">
              <a:srgbClr val="7F7F7F"/>
            </a:lnRef>
            <a:fillRef idx="0">
              <a:srgbClr val="000000">
                <a:alpha val="0"/>
              </a:srgbClr>
            </a:fillRef>
            <a:effectRef idx="0">
              <a:scrgbClr r="0" g="0" b="0"/>
            </a:effectRef>
            <a:fontRef idx="none"/>
          </p:style>
          <p:txBody>
            <a:bodyPr/>
            <a:lstStyle/>
            <a:p>
              <a:endParaRPr lang="fr-FR" sz="1400"/>
            </a:p>
          </p:txBody>
        </p:sp>
        <p:sp>
          <p:nvSpPr>
            <p:cNvPr id="26" name="Shape 4718">
              <a:extLst>
                <a:ext uri="{FF2B5EF4-FFF2-40B4-BE49-F238E27FC236}">
                  <a16:creationId xmlns:a16="http://schemas.microsoft.com/office/drawing/2014/main" id="{32484FF1-C4D8-94E6-8575-3BB02AF8BF7B}"/>
                </a:ext>
              </a:extLst>
            </p:cNvPr>
            <p:cNvSpPr/>
            <p:nvPr/>
          </p:nvSpPr>
          <p:spPr>
            <a:xfrm>
              <a:off x="3906180" y="2191396"/>
              <a:ext cx="0" cy="336380"/>
            </a:xfrm>
            <a:custGeom>
              <a:avLst/>
              <a:gdLst/>
              <a:ahLst/>
              <a:cxnLst/>
              <a:rect l="0" t="0" r="0" b="0"/>
              <a:pathLst>
                <a:path h="573024">
                  <a:moveTo>
                    <a:pt x="0" y="0"/>
                  </a:moveTo>
                  <a:lnTo>
                    <a:pt x="0" y="573024"/>
                  </a:lnTo>
                  <a:close/>
                </a:path>
              </a:pathLst>
            </a:custGeom>
            <a:ln w="12700" cap="flat">
              <a:miter lim="127000"/>
            </a:ln>
          </p:spPr>
          <p:style>
            <a:lnRef idx="1">
              <a:srgbClr val="7F7F7F"/>
            </a:lnRef>
            <a:fillRef idx="0">
              <a:srgbClr val="000000">
                <a:alpha val="0"/>
              </a:srgbClr>
            </a:fillRef>
            <a:effectRef idx="0">
              <a:scrgbClr r="0" g="0" b="0"/>
            </a:effectRef>
            <a:fontRef idx="none"/>
          </p:style>
          <p:txBody>
            <a:bodyPr/>
            <a:lstStyle/>
            <a:p>
              <a:endParaRPr lang="fr-FR" sz="1400"/>
            </a:p>
          </p:txBody>
        </p:sp>
        <p:sp>
          <p:nvSpPr>
            <p:cNvPr id="27" name="Shape 4719">
              <a:extLst>
                <a:ext uri="{FF2B5EF4-FFF2-40B4-BE49-F238E27FC236}">
                  <a16:creationId xmlns:a16="http://schemas.microsoft.com/office/drawing/2014/main" id="{9D2AED65-51D5-24A8-6126-127913202B53}"/>
                </a:ext>
              </a:extLst>
            </p:cNvPr>
            <p:cNvSpPr/>
            <p:nvPr/>
          </p:nvSpPr>
          <p:spPr>
            <a:xfrm>
              <a:off x="2891351" y="2315600"/>
              <a:ext cx="1014829" cy="208374"/>
            </a:xfrm>
            <a:custGeom>
              <a:avLst/>
              <a:gdLst/>
              <a:ahLst/>
              <a:cxnLst/>
              <a:rect l="0" t="0" r="0" b="0"/>
              <a:pathLst>
                <a:path w="1312037" h="354965">
                  <a:moveTo>
                    <a:pt x="1312037" y="0"/>
                  </a:moveTo>
                  <a:lnTo>
                    <a:pt x="339598" y="8763"/>
                  </a:lnTo>
                  <a:lnTo>
                    <a:pt x="0" y="354965"/>
                  </a:lnTo>
                </a:path>
              </a:pathLst>
            </a:custGeom>
            <a:ln w="12700" cap="flat">
              <a:miter lim="127000"/>
            </a:ln>
          </p:spPr>
          <p:style>
            <a:lnRef idx="1">
              <a:srgbClr val="7F7F7F"/>
            </a:lnRef>
            <a:fillRef idx="0">
              <a:srgbClr val="000000">
                <a:alpha val="0"/>
              </a:srgbClr>
            </a:fillRef>
            <a:effectRef idx="0">
              <a:scrgbClr r="0" g="0" b="0"/>
            </a:effectRef>
            <a:fontRef idx="none"/>
          </p:style>
          <p:txBody>
            <a:bodyPr/>
            <a:lstStyle/>
            <a:p>
              <a:endParaRPr lang="fr-FR" sz="1400"/>
            </a:p>
          </p:txBody>
        </p:sp>
        <p:sp>
          <p:nvSpPr>
            <p:cNvPr id="28" name="Shape 4722">
              <a:extLst>
                <a:ext uri="{FF2B5EF4-FFF2-40B4-BE49-F238E27FC236}">
                  <a16:creationId xmlns:a16="http://schemas.microsoft.com/office/drawing/2014/main" id="{D67E3E50-3C40-CF70-3F3A-A51A382DA1C6}"/>
                </a:ext>
              </a:extLst>
            </p:cNvPr>
            <p:cNvSpPr/>
            <p:nvPr/>
          </p:nvSpPr>
          <p:spPr>
            <a:xfrm>
              <a:off x="3906180" y="3660374"/>
              <a:ext cx="0" cy="336380"/>
            </a:xfrm>
            <a:custGeom>
              <a:avLst/>
              <a:gdLst/>
              <a:ahLst/>
              <a:cxnLst/>
              <a:rect l="0" t="0" r="0" b="0"/>
              <a:pathLst>
                <a:path h="573024">
                  <a:moveTo>
                    <a:pt x="0" y="0"/>
                  </a:moveTo>
                  <a:lnTo>
                    <a:pt x="0" y="573024"/>
                  </a:lnTo>
                  <a:close/>
                </a:path>
              </a:pathLst>
            </a:custGeom>
            <a:ln w="12700" cap="flat">
              <a:miter lim="127000"/>
            </a:ln>
          </p:spPr>
          <p:style>
            <a:lnRef idx="1">
              <a:srgbClr val="7F7F7F"/>
            </a:lnRef>
            <a:fillRef idx="0">
              <a:srgbClr val="000000">
                <a:alpha val="0"/>
              </a:srgbClr>
            </a:fillRef>
            <a:effectRef idx="0">
              <a:scrgbClr r="0" g="0" b="0"/>
            </a:effectRef>
            <a:fontRef idx="none"/>
          </p:style>
          <p:txBody>
            <a:bodyPr/>
            <a:lstStyle/>
            <a:p>
              <a:endParaRPr lang="fr-FR" sz="1400"/>
            </a:p>
          </p:txBody>
        </p:sp>
        <p:sp>
          <p:nvSpPr>
            <p:cNvPr id="29" name="Shape 4723">
              <a:extLst>
                <a:ext uri="{FF2B5EF4-FFF2-40B4-BE49-F238E27FC236}">
                  <a16:creationId xmlns:a16="http://schemas.microsoft.com/office/drawing/2014/main" id="{CC706726-21FB-2D4C-F921-7D247AE1F8B3}"/>
                </a:ext>
              </a:extLst>
            </p:cNvPr>
            <p:cNvSpPr/>
            <p:nvPr/>
          </p:nvSpPr>
          <p:spPr>
            <a:xfrm>
              <a:off x="2739878" y="3631075"/>
              <a:ext cx="1166302" cy="158647"/>
            </a:xfrm>
            <a:custGeom>
              <a:avLst/>
              <a:gdLst/>
              <a:ahLst/>
              <a:cxnLst/>
              <a:rect l="0" t="0" r="0" b="0"/>
              <a:pathLst>
                <a:path w="1507871" h="270256">
                  <a:moveTo>
                    <a:pt x="1507871" y="261493"/>
                  </a:moveTo>
                  <a:lnTo>
                    <a:pt x="535432" y="270256"/>
                  </a:lnTo>
                  <a:lnTo>
                    <a:pt x="0" y="0"/>
                  </a:lnTo>
                </a:path>
              </a:pathLst>
            </a:custGeom>
            <a:ln w="12700" cap="flat">
              <a:miter lim="127000"/>
            </a:ln>
          </p:spPr>
          <p:style>
            <a:lnRef idx="1">
              <a:srgbClr val="7F7F7F"/>
            </a:lnRef>
            <a:fillRef idx="0">
              <a:srgbClr val="000000">
                <a:alpha val="0"/>
              </a:srgbClr>
            </a:fillRef>
            <a:effectRef idx="0">
              <a:scrgbClr r="0" g="0" b="0"/>
            </a:effectRef>
            <a:fontRef idx="none"/>
          </p:style>
          <p:txBody>
            <a:bodyPr/>
            <a:lstStyle/>
            <a:p>
              <a:endParaRPr lang="fr-FR" sz="1400"/>
            </a:p>
          </p:txBody>
        </p:sp>
        <p:sp>
          <p:nvSpPr>
            <p:cNvPr id="30" name="Shape 4727">
              <a:extLst>
                <a:ext uri="{FF2B5EF4-FFF2-40B4-BE49-F238E27FC236}">
                  <a16:creationId xmlns:a16="http://schemas.microsoft.com/office/drawing/2014/main" id="{D0CCBC52-2B26-8C15-85C7-8ACA5178D32C}"/>
                </a:ext>
              </a:extLst>
            </p:cNvPr>
            <p:cNvSpPr/>
            <p:nvPr/>
          </p:nvSpPr>
          <p:spPr>
            <a:xfrm>
              <a:off x="3906180" y="3224690"/>
              <a:ext cx="0" cy="336380"/>
            </a:xfrm>
            <a:custGeom>
              <a:avLst/>
              <a:gdLst/>
              <a:ahLst/>
              <a:cxnLst/>
              <a:rect l="0" t="0" r="0" b="0"/>
              <a:pathLst>
                <a:path h="573024">
                  <a:moveTo>
                    <a:pt x="0" y="0"/>
                  </a:moveTo>
                  <a:lnTo>
                    <a:pt x="0" y="573024"/>
                  </a:lnTo>
                  <a:close/>
                </a:path>
              </a:pathLst>
            </a:custGeom>
            <a:ln w="12700" cap="flat">
              <a:miter lim="127000"/>
            </a:ln>
          </p:spPr>
          <p:style>
            <a:lnRef idx="1">
              <a:srgbClr val="7F7F7F"/>
            </a:lnRef>
            <a:fillRef idx="0">
              <a:srgbClr val="000000">
                <a:alpha val="0"/>
              </a:srgbClr>
            </a:fillRef>
            <a:effectRef idx="0">
              <a:scrgbClr r="0" g="0" b="0"/>
            </a:effectRef>
            <a:fontRef idx="none"/>
          </p:style>
          <p:txBody>
            <a:bodyPr/>
            <a:lstStyle/>
            <a:p>
              <a:endParaRPr lang="fr-FR" sz="1400"/>
            </a:p>
          </p:txBody>
        </p:sp>
        <p:sp>
          <p:nvSpPr>
            <p:cNvPr id="31" name="Shape 4728">
              <a:extLst>
                <a:ext uri="{FF2B5EF4-FFF2-40B4-BE49-F238E27FC236}">
                  <a16:creationId xmlns:a16="http://schemas.microsoft.com/office/drawing/2014/main" id="{F7DBAA12-8E7E-097A-EF58-4A081BF839C6}"/>
                </a:ext>
              </a:extLst>
            </p:cNvPr>
            <p:cNvSpPr/>
            <p:nvPr/>
          </p:nvSpPr>
          <p:spPr>
            <a:xfrm>
              <a:off x="2934671" y="3174964"/>
              <a:ext cx="971509" cy="179075"/>
            </a:xfrm>
            <a:custGeom>
              <a:avLst/>
              <a:gdLst/>
              <a:ahLst/>
              <a:cxnLst/>
              <a:rect l="0" t="0" r="0" b="0"/>
              <a:pathLst>
                <a:path w="1256030" h="305054">
                  <a:moveTo>
                    <a:pt x="1256030" y="296291"/>
                  </a:moveTo>
                  <a:lnTo>
                    <a:pt x="283591" y="305054"/>
                  </a:lnTo>
                  <a:lnTo>
                    <a:pt x="0" y="0"/>
                  </a:lnTo>
                </a:path>
              </a:pathLst>
            </a:custGeom>
            <a:ln w="12700" cap="flat">
              <a:miter lim="127000"/>
            </a:ln>
          </p:spPr>
          <p:style>
            <a:lnRef idx="1">
              <a:srgbClr val="7F7F7F"/>
            </a:lnRef>
            <a:fillRef idx="0">
              <a:srgbClr val="000000">
                <a:alpha val="0"/>
              </a:srgbClr>
            </a:fillRef>
            <a:effectRef idx="0">
              <a:scrgbClr r="0" g="0" b="0"/>
            </a:effectRef>
            <a:fontRef idx="none"/>
          </p:style>
          <p:txBody>
            <a:bodyPr/>
            <a:lstStyle/>
            <a:p>
              <a:endParaRPr lang="fr-FR" sz="1400"/>
            </a:p>
          </p:txBody>
        </p:sp>
        <p:sp>
          <p:nvSpPr>
            <p:cNvPr id="32" name="Shape 4731">
              <a:extLst>
                <a:ext uri="{FF2B5EF4-FFF2-40B4-BE49-F238E27FC236}">
                  <a16:creationId xmlns:a16="http://schemas.microsoft.com/office/drawing/2014/main" id="{0C9F9948-29B4-CA11-AE7C-AA404D157B3D}"/>
                </a:ext>
              </a:extLst>
            </p:cNvPr>
            <p:cNvSpPr/>
            <p:nvPr/>
          </p:nvSpPr>
          <p:spPr>
            <a:xfrm>
              <a:off x="3906180" y="2645867"/>
              <a:ext cx="0" cy="335485"/>
            </a:xfrm>
            <a:custGeom>
              <a:avLst/>
              <a:gdLst/>
              <a:ahLst/>
              <a:cxnLst/>
              <a:rect l="0" t="0" r="0" b="0"/>
              <a:pathLst>
                <a:path h="571500">
                  <a:moveTo>
                    <a:pt x="0" y="0"/>
                  </a:moveTo>
                  <a:lnTo>
                    <a:pt x="0" y="571500"/>
                  </a:lnTo>
                  <a:close/>
                </a:path>
              </a:pathLst>
            </a:custGeom>
            <a:ln w="12700" cap="flat">
              <a:miter lim="127000"/>
            </a:ln>
          </p:spPr>
          <p:style>
            <a:lnRef idx="1">
              <a:srgbClr val="7F7F7F"/>
            </a:lnRef>
            <a:fillRef idx="0">
              <a:srgbClr val="000000">
                <a:alpha val="0"/>
              </a:srgbClr>
            </a:fillRef>
            <a:effectRef idx="0">
              <a:scrgbClr r="0" g="0" b="0"/>
            </a:effectRef>
            <a:fontRef idx="none"/>
          </p:style>
          <p:txBody>
            <a:bodyPr/>
            <a:lstStyle/>
            <a:p>
              <a:endParaRPr lang="fr-FR" sz="1400"/>
            </a:p>
          </p:txBody>
        </p:sp>
        <p:sp>
          <p:nvSpPr>
            <p:cNvPr id="33" name="Shape 4732">
              <a:extLst>
                <a:ext uri="{FF2B5EF4-FFF2-40B4-BE49-F238E27FC236}">
                  <a16:creationId xmlns:a16="http://schemas.microsoft.com/office/drawing/2014/main" id="{4F0DE111-6D51-5549-70DB-1248530026F5}"/>
                </a:ext>
              </a:extLst>
            </p:cNvPr>
            <p:cNvSpPr/>
            <p:nvPr/>
          </p:nvSpPr>
          <p:spPr>
            <a:xfrm>
              <a:off x="2963551" y="2769773"/>
              <a:ext cx="942629" cy="126441"/>
            </a:xfrm>
            <a:custGeom>
              <a:avLst/>
              <a:gdLst/>
              <a:ahLst/>
              <a:cxnLst/>
              <a:rect l="0" t="0" r="0" b="0"/>
              <a:pathLst>
                <a:path w="1218692" h="215392">
                  <a:moveTo>
                    <a:pt x="1218692" y="0"/>
                  </a:moveTo>
                  <a:lnTo>
                    <a:pt x="246253" y="8636"/>
                  </a:lnTo>
                  <a:lnTo>
                    <a:pt x="0" y="215392"/>
                  </a:lnTo>
                </a:path>
              </a:pathLst>
            </a:custGeom>
            <a:ln w="12700" cap="flat">
              <a:miter lim="127000"/>
            </a:ln>
          </p:spPr>
          <p:style>
            <a:lnRef idx="1">
              <a:srgbClr val="7F7F7F"/>
            </a:lnRef>
            <a:fillRef idx="0">
              <a:srgbClr val="000000">
                <a:alpha val="0"/>
              </a:srgbClr>
            </a:fillRef>
            <a:effectRef idx="0">
              <a:scrgbClr r="0" g="0" b="0"/>
            </a:effectRef>
            <a:fontRef idx="none"/>
          </p:style>
          <p:txBody>
            <a:bodyPr/>
            <a:lstStyle/>
            <a:p>
              <a:endParaRPr lang="fr-FR" sz="1400"/>
            </a:p>
          </p:txBody>
        </p:sp>
        <p:sp>
          <p:nvSpPr>
            <p:cNvPr id="34" name="Shape 4735">
              <a:extLst>
                <a:ext uri="{FF2B5EF4-FFF2-40B4-BE49-F238E27FC236}">
                  <a16:creationId xmlns:a16="http://schemas.microsoft.com/office/drawing/2014/main" id="{9FE7B4D7-7AAD-9AE6-2A4D-E1C4555F3F0E}"/>
                </a:ext>
              </a:extLst>
            </p:cNvPr>
            <p:cNvSpPr/>
            <p:nvPr/>
          </p:nvSpPr>
          <p:spPr>
            <a:xfrm>
              <a:off x="3906180" y="4096952"/>
              <a:ext cx="0" cy="335485"/>
            </a:xfrm>
            <a:custGeom>
              <a:avLst/>
              <a:gdLst/>
              <a:ahLst/>
              <a:cxnLst/>
              <a:rect l="0" t="0" r="0" b="0"/>
              <a:pathLst>
                <a:path h="571500">
                  <a:moveTo>
                    <a:pt x="0" y="0"/>
                  </a:moveTo>
                  <a:lnTo>
                    <a:pt x="0" y="571500"/>
                  </a:lnTo>
                  <a:close/>
                </a:path>
              </a:pathLst>
            </a:custGeom>
            <a:ln w="12700" cap="flat">
              <a:miter lim="127000"/>
            </a:ln>
          </p:spPr>
          <p:style>
            <a:lnRef idx="1">
              <a:srgbClr val="7F7F7F"/>
            </a:lnRef>
            <a:fillRef idx="0">
              <a:srgbClr val="000000">
                <a:alpha val="0"/>
              </a:srgbClr>
            </a:fillRef>
            <a:effectRef idx="0">
              <a:scrgbClr r="0" g="0" b="0"/>
            </a:effectRef>
            <a:fontRef idx="none"/>
          </p:style>
          <p:txBody>
            <a:bodyPr/>
            <a:lstStyle/>
            <a:p>
              <a:endParaRPr lang="fr-FR" sz="1400"/>
            </a:p>
          </p:txBody>
        </p:sp>
        <p:sp>
          <p:nvSpPr>
            <p:cNvPr id="35" name="Shape 4736">
              <a:extLst>
                <a:ext uri="{FF2B5EF4-FFF2-40B4-BE49-F238E27FC236}">
                  <a16:creationId xmlns:a16="http://schemas.microsoft.com/office/drawing/2014/main" id="{5CAF8893-8FA3-68C3-689F-B77FE83D450A}"/>
                </a:ext>
              </a:extLst>
            </p:cNvPr>
            <p:cNvSpPr/>
            <p:nvPr/>
          </p:nvSpPr>
          <p:spPr>
            <a:xfrm>
              <a:off x="2444104" y="3971108"/>
              <a:ext cx="1462076" cy="254827"/>
            </a:xfrm>
            <a:custGeom>
              <a:avLst/>
              <a:gdLst/>
              <a:ahLst/>
              <a:cxnLst/>
              <a:rect l="0" t="0" r="0" b="0"/>
              <a:pathLst>
                <a:path w="1890268" h="434098">
                  <a:moveTo>
                    <a:pt x="1890268" y="425437"/>
                  </a:moveTo>
                  <a:lnTo>
                    <a:pt x="917829" y="434098"/>
                  </a:lnTo>
                  <a:lnTo>
                    <a:pt x="0" y="0"/>
                  </a:lnTo>
                </a:path>
              </a:pathLst>
            </a:custGeom>
            <a:ln w="12700" cap="flat">
              <a:miter lim="127000"/>
            </a:ln>
          </p:spPr>
          <p:style>
            <a:lnRef idx="1">
              <a:srgbClr val="7F7F7F"/>
            </a:lnRef>
            <a:fillRef idx="0">
              <a:srgbClr val="000000">
                <a:alpha val="0"/>
              </a:srgbClr>
            </a:fillRef>
            <a:effectRef idx="0">
              <a:scrgbClr r="0" g="0" b="0"/>
            </a:effectRef>
            <a:fontRef idx="none"/>
          </p:style>
          <p:txBody>
            <a:bodyPr/>
            <a:lstStyle/>
            <a:p>
              <a:endParaRPr lang="fr-FR" sz="1400"/>
            </a:p>
          </p:txBody>
        </p:sp>
      </p:grpSp>
      <p:sp>
        <p:nvSpPr>
          <p:cNvPr id="37" name="ZoneTexte 36">
            <a:extLst>
              <a:ext uri="{FF2B5EF4-FFF2-40B4-BE49-F238E27FC236}">
                <a16:creationId xmlns:a16="http://schemas.microsoft.com/office/drawing/2014/main" id="{B3C6532A-0C39-8D20-D570-2E2F0AD071AD}"/>
              </a:ext>
            </a:extLst>
          </p:cNvPr>
          <p:cNvSpPr txBox="1"/>
          <p:nvPr/>
        </p:nvSpPr>
        <p:spPr>
          <a:xfrm>
            <a:off x="3191029" y="207747"/>
            <a:ext cx="5604520" cy="600101"/>
          </a:xfrm>
          <a:prstGeom prst="rect">
            <a:avLst/>
          </a:prstGeom>
          <a:noFill/>
        </p:spPr>
        <p:txBody>
          <a:bodyPr wrap="square">
            <a:spAutoFit/>
          </a:bodyPr>
          <a:lstStyle/>
          <a:p>
            <a:pPr marL="6350" indent="-6350" algn="r">
              <a:lnSpc>
                <a:spcPct val="107000"/>
              </a:lnSpc>
            </a:pPr>
            <a:r>
              <a:rPr lang="en-GB" sz="1600" b="1" dirty="0">
                <a:solidFill>
                  <a:schemeClr val="tx2"/>
                </a:solidFill>
                <a:effectLst/>
                <a:latin typeface="+mj-lt"/>
                <a:ea typeface="Calibri" panose="020F0502020204030204" pitchFamily="34" charset="0"/>
              </a:rPr>
              <a:t>Le CLUSTER 6</a:t>
            </a:r>
          </a:p>
          <a:p>
            <a:pPr marL="6350" indent="-6350" algn="r">
              <a:lnSpc>
                <a:spcPct val="107000"/>
              </a:lnSpc>
            </a:pPr>
            <a:r>
              <a:rPr lang="en-GB" sz="1600" b="1" dirty="0">
                <a:solidFill>
                  <a:schemeClr val="tx2"/>
                </a:solidFill>
                <a:effectLst/>
                <a:latin typeface="+mj-lt"/>
                <a:ea typeface="Calibri" panose="020F0502020204030204" pitchFamily="34" charset="0"/>
              </a:rPr>
              <a:t>7 Destinations</a:t>
            </a:r>
            <a:endParaRPr lang="fr-FR" sz="1600" b="1" dirty="0">
              <a:solidFill>
                <a:schemeClr val="tx2"/>
              </a:solidFill>
              <a:effectLst/>
              <a:latin typeface="+mj-lt"/>
              <a:ea typeface="Calibri" panose="020F0502020204030204" pitchFamily="34" charset="0"/>
            </a:endParaRPr>
          </a:p>
        </p:txBody>
      </p:sp>
      <p:graphicFrame>
        <p:nvGraphicFramePr>
          <p:cNvPr id="38" name="Tableau 37">
            <a:extLst>
              <a:ext uri="{FF2B5EF4-FFF2-40B4-BE49-F238E27FC236}">
                <a16:creationId xmlns:a16="http://schemas.microsoft.com/office/drawing/2014/main" id="{E0C809D6-63C7-5CB8-8FB2-FA0F3B2D20A0}"/>
              </a:ext>
            </a:extLst>
          </p:cNvPr>
          <p:cNvGraphicFramePr>
            <a:graphicFrameLocks noGrp="1"/>
          </p:cNvGraphicFramePr>
          <p:nvPr/>
        </p:nvGraphicFramePr>
        <p:xfrm>
          <a:off x="4968464" y="1546757"/>
          <a:ext cx="3816000" cy="360000"/>
        </p:xfrm>
        <a:graphic>
          <a:graphicData uri="http://schemas.openxmlformats.org/drawingml/2006/table">
            <a:tbl>
              <a:tblPr firstRow="1" firstCol="1" bandRow="1">
                <a:tableStyleId>{5C22544A-7EE6-4342-B048-85BDC9FD1C3A}</a:tableStyleId>
              </a:tblPr>
              <a:tblGrid>
                <a:gridCol w="3816000">
                  <a:extLst>
                    <a:ext uri="{9D8B030D-6E8A-4147-A177-3AD203B41FA5}">
                      <a16:colId xmlns:a16="http://schemas.microsoft.com/office/drawing/2014/main" val="2809204423"/>
                    </a:ext>
                  </a:extLst>
                </a:gridCol>
              </a:tblGrid>
              <a:tr h="360000">
                <a:tc>
                  <a:txBody>
                    <a:bodyPr/>
                    <a:lstStyle/>
                    <a:p>
                      <a:pPr>
                        <a:lnSpc>
                          <a:spcPct val="107000"/>
                        </a:lnSpc>
                        <a:spcAft>
                          <a:spcPts val="800"/>
                        </a:spcAft>
                      </a:pPr>
                      <a:r>
                        <a:rPr lang="en-GB" sz="1200" b="0" dirty="0">
                          <a:effectLst/>
                        </a:rPr>
                        <a:t>1</a:t>
                      </a:r>
                      <a:r>
                        <a:rPr lang="en-GB" sz="1200" b="1" dirty="0">
                          <a:effectLst/>
                        </a:rPr>
                        <a:t>. </a:t>
                      </a:r>
                      <a:r>
                        <a:rPr lang="en-GB" sz="1200" b="1" dirty="0" err="1">
                          <a:effectLst/>
                        </a:rPr>
                        <a:t>Biodiversité</a:t>
                      </a:r>
                      <a:r>
                        <a:rPr lang="en-GB" sz="1200" b="1" dirty="0">
                          <a:effectLst/>
                        </a:rPr>
                        <a:t> et services </a:t>
                      </a:r>
                      <a:r>
                        <a:rPr lang="en-GB" sz="1200" b="1" dirty="0" err="1">
                          <a:effectLst/>
                        </a:rPr>
                        <a:t>écosystémiques</a:t>
                      </a:r>
                      <a:endPar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2075" marR="73025" marT="0" marB="0" anchor="ctr"/>
                </a:tc>
                <a:extLst>
                  <a:ext uri="{0D108BD9-81ED-4DB2-BD59-A6C34878D82A}">
                    <a16:rowId xmlns:a16="http://schemas.microsoft.com/office/drawing/2014/main" val="3417707183"/>
                  </a:ext>
                </a:extLst>
              </a:tr>
            </a:tbl>
          </a:graphicData>
        </a:graphic>
      </p:graphicFrame>
      <p:graphicFrame>
        <p:nvGraphicFramePr>
          <p:cNvPr id="42" name="Tableau 41">
            <a:extLst>
              <a:ext uri="{FF2B5EF4-FFF2-40B4-BE49-F238E27FC236}">
                <a16:creationId xmlns:a16="http://schemas.microsoft.com/office/drawing/2014/main" id="{E84FB9B5-ADC8-200A-3493-E4C5E5C0A9F3}"/>
              </a:ext>
            </a:extLst>
          </p:cNvPr>
          <p:cNvGraphicFramePr>
            <a:graphicFrameLocks noGrp="1"/>
          </p:cNvGraphicFramePr>
          <p:nvPr/>
        </p:nvGraphicFramePr>
        <p:xfrm>
          <a:off x="4968464" y="2005526"/>
          <a:ext cx="3816000" cy="378000"/>
        </p:xfrm>
        <a:graphic>
          <a:graphicData uri="http://schemas.openxmlformats.org/drawingml/2006/table">
            <a:tbl>
              <a:tblPr firstRow="1" firstCol="1" bandRow="1">
                <a:tableStyleId>{5C22544A-7EE6-4342-B048-85BDC9FD1C3A}</a:tableStyleId>
              </a:tblPr>
              <a:tblGrid>
                <a:gridCol w="3816000">
                  <a:extLst>
                    <a:ext uri="{9D8B030D-6E8A-4147-A177-3AD203B41FA5}">
                      <a16:colId xmlns:a16="http://schemas.microsoft.com/office/drawing/2014/main" val="2809204423"/>
                    </a:ext>
                  </a:extLst>
                </a:gridCol>
              </a:tblGrid>
              <a:tr h="37800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a:t>
                      </a:r>
                      <a:r>
                        <a:rPr lang="fr-FR" sz="1200" b="1" dirty="0">
                          <a:solidFill>
                            <a:schemeClr val="bg1"/>
                          </a:solidFill>
                        </a:rPr>
                        <a:t>Systèmes Alimentaires justes, sains et durables</a:t>
                      </a:r>
                    </a:p>
                  </a:txBody>
                  <a:tcPr marL="92075" marR="73025" marT="0" marB="0" anchor="ctr"/>
                </a:tc>
                <a:extLst>
                  <a:ext uri="{0D108BD9-81ED-4DB2-BD59-A6C34878D82A}">
                    <a16:rowId xmlns:a16="http://schemas.microsoft.com/office/drawing/2014/main" val="3417707183"/>
                  </a:ext>
                </a:extLst>
              </a:tr>
            </a:tbl>
          </a:graphicData>
        </a:graphic>
      </p:graphicFrame>
      <p:graphicFrame>
        <p:nvGraphicFramePr>
          <p:cNvPr id="43" name="Tableau 42">
            <a:extLst>
              <a:ext uri="{FF2B5EF4-FFF2-40B4-BE49-F238E27FC236}">
                <a16:creationId xmlns:a16="http://schemas.microsoft.com/office/drawing/2014/main" id="{15315C0A-BFEE-B9FA-E7AD-623CDCB03A8D}"/>
              </a:ext>
            </a:extLst>
          </p:cNvPr>
          <p:cNvGraphicFramePr>
            <a:graphicFrameLocks noGrp="1"/>
          </p:cNvGraphicFramePr>
          <p:nvPr/>
        </p:nvGraphicFramePr>
        <p:xfrm>
          <a:off x="4954046" y="2468311"/>
          <a:ext cx="3816000" cy="360000"/>
        </p:xfrm>
        <a:graphic>
          <a:graphicData uri="http://schemas.openxmlformats.org/drawingml/2006/table">
            <a:tbl>
              <a:tblPr firstRow="1" firstCol="1" bandRow="1">
                <a:tableStyleId>{5C22544A-7EE6-4342-B048-85BDC9FD1C3A}</a:tableStyleId>
              </a:tblPr>
              <a:tblGrid>
                <a:gridCol w="3816000">
                  <a:extLst>
                    <a:ext uri="{9D8B030D-6E8A-4147-A177-3AD203B41FA5}">
                      <a16:colId xmlns:a16="http://schemas.microsoft.com/office/drawing/2014/main" val="2809204423"/>
                    </a:ext>
                  </a:extLst>
                </a:gridCol>
              </a:tblGrid>
              <a:tr h="36000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a:t>
                      </a:r>
                      <a:r>
                        <a:rPr lang="fr-FR" sz="1200" b="1" dirty="0">
                          <a:solidFill>
                            <a:schemeClr val="bg1"/>
                          </a:solidFill>
                        </a:rPr>
                        <a:t>Economie circulaire et bio économie</a:t>
                      </a:r>
                    </a:p>
                  </a:txBody>
                  <a:tcPr marL="92075" marR="73025" marT="0" marB="0" anchor="ctr"/>
                </a:tc>
                <a:extLst>
                  <a:ext uri="{0D108BD9-81ED-4DB2-BD59-A6C34878D82A}">
                    <a16:rowId xmlns:a16="http://schemas.microsoft.com/office/drawing/2014/main" val="3417707183"/>
                  </a:ext>
                </a:extLst>
              </a:tr>
            </a:tbl>
          </a:graphicData>
        </a:graphic>
      </p:graphicFrame>
      <p:graphicFrame>
        <p:nvGraphicFramePr>
          <p:cNvPr id="44" name="Tableau 43">
            <a:extLst>
              <a:ext uri="{FF2B5EF4-FFF2-40B4-BE49-F238E27FC236}">
                <a16:creationId xmlns:a16="http://schemas.microsoft.com/office/drawing/2014/main" id="{FD18B15B-1CF6-5BD2-B6E4-4494C5D5379B}"/>
              </a:ext>
            </a:extLst>
          </p:cNvPr>
          <p:cNvGraphicFramePr>
            <a:graphicFrameLocks noGrp="1"/>
          </p:cNvGraphicFramePr>
          <p:nvPr/>
        </p:nvGraphicFramePr>
        <p:xfrm>
          <a:off x="4954046" y="2916631"/>
          <a:ext cx="3816000" cy="360000"/>
        </p:xfrm>
        <a:graphic>
          <a:graphicData uri="http://schemas.openxmlformats.org/drawingml/2006/table">
            <a:tbl>
              <a:tblPr firstRow="1" firstCol="1" bandRow="1">
                <a:tableStyleId>{5C22544A-7EE6-4342-B048-85BDC9FD1C3A}</a:tableStyleId>
              </a:tblPr>
              <a:tblGrid>
                <a:gridCol w="3816000">
                  <a:extLst>
                    <a:ext uri="{9D8B030D-6E8A-4147-A177-3AD203B41FA5}">
                      <a16:colId xmlns:a16="http://schemas.microsoft.com/office/drawing/2014/main" val="2809204423"/>
                    </a:ext>
                  </a:extLst>
                </a:gridCol>
              </a:tblGrid>
              <a:tr h="36000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 </a:t>
                      </a:r>
                      <a:r>
                        <a:rPr lang="fr-FR" sz="1200" b="1" dirty="0">
                          <a:solidFill>
                            <a:schemeClr val="bg1"/>
                          </a:solidFill>
                        </a:rPr>
                        <a:t>Environnement propre et zéro pollution</a:t>
                      </a:r>
                    </a:p>
                  </a:txBody>
                  <a:tcPr marL="92075" marR="73025" marT="0" marB="0" anchor="ctr"/>
                </a:tc>
                <a:extLst>
                  <a:ext uri="{0D108BD9-81ED-4DB2-BD59-A6C34878D82A}">
                    <a16:rowId xmlns:a16="http://schemas.microsoft.com/office/drawing/2014/main" val="3417707183"/>
                  </a:ext>
                </a:extLst>
              </a:tr>
            </a:tbl>
          </a:graphicData>
        </a:graphic>
      </p:graphicFrame>
      <p:graphicFrame>
        <p:nvGraphicFramePr>
          <p:cNvPr id="45" name="Tableau 44">
            <a:extLst>
              <a:ext uri="{FF2B5EF4-FFF2-40B4-BE49-F238E27FC236}">
                <a16:creationId xmlns:a16="http://schemas.microsoft.com/office/drawing/2014/main" id="{7B18AF01-3D56-66D3-44E7-6F317805DDB5}"/>
              </a:ext>
            </a:extLst>
          </p:cNvPr>
          <p:cNvGraphicFramePr>
            <a:graphicFrameLocks noGrp="1"/>
          </p:cNvGraphicFramePr>
          <p:nvPr/>
        </p:nvGraphicFramePr>
        <p:xfrm>
          <a:off x="4968464" y="3500622"/>
          <a:ext cx="3816000" cy="360000"/>
        </p:xfrm>
        <a:graphic>
          <a:graphicData uri="http://schemas.openxmlformats.org/drawingml/2006/table">
            <a:tbl>
              <a:tblPr firstRow="1" firstCol="1" bandRow="1">
                <a:tableStyleId>{5C22544A-7EE6-4342-B048-85BDC9FD1C3A}</a:tableStyleId>
              </a:tblPr>
              <a:tblGrid>
                <a:gridCol w="3816000">
                  <a:extLst>
                    <a:ext uri="{9D8B030D-6E8A-4147-A177-3AD203B41FA5}">
                      <a16:colId xmlns:a16="http://schemas.microsoft.com/office/drawing/2014/main" val="2809204423"/>
                    </a:ext>
                  </a:extLst>
                </a:gridCol>
              </a:tblGrid>
              <a:tr h="36000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 </a:t>
                      </a:r>
                      <a:r>
                        <a:rPr lang="fr-FR" sz="1200" dirty="0">
                          <a:solidFill>
                            <a:schemeClr val="bg1"/>
                          </a:solidFill>
                        </a:rPr>
                        <a:t>Terre, océan et eau pour le climat</a:t>
                      </a:r>
                    </a:p>
                  </a:txBody>
                  <a:tcPr marL="92075" marR="73025" marT="0" marB="0" anchor="ctr"/>
                </a:tc>
                <a:extLst>
                  <a:ext uri="{0D108BD9-81ED-4DB2-BD59-A6C34878D82A}">
                    <a16:rowId xmlns:a16="http://schemas.microsoft.com/office/drawing/2014/main" val="3417707183"/>
                  </a:ext>
                </a:extLst>
              </a:tr>
            </a:tbl>
          </a:graphicData>
        </a:graphic>
      </p:graphicFrame>
      <p:graphicFrame>
        <p:nvGraphicFramePr>
          <p:cNvPr id="46" name="Tableau 45">
            <a:extLst>
              <a:ext uri="{FF2B5EF4-FFF2-40B4-BE49-F238E27FC236}">
                <a16:creationId xmlns:a16="http://schemas.microsoft.com/office/drawing/2014/main" id="{A7859BB4-9ECF-AE4D-3274-AA3EF33DB527}"/>
              </a:ext>
            </a:extLst>
          </p:cNvPr>
          <p:cNvGraphicFramePr>
            <a:graphicFrameLocks noGrp="1"/>
          </p:cNvGraphicFramePr>
          <p:nvPr/>
        </p:nvGraphicFramePr>
        <p:xfrm>
          <a:off x="4968464" y="3936306"/>
          <a:ext cx="3816000" cy="360000"/>
        </p:xfrm>
        <a:graphic>
          <a:graphicData uri="http://schemas.openxmlformats.org/drawingml/2006/table">
            <a:tbl>
              <a:tblPr firstRow="1" firstCol="1" bandRow="1">
                <a:tableStyleId>{5C22544A-7EE6-4342-B048-85BDC9FD1C3A}</a:tableStyleId>
              </a:tblPr>
              <a:tblGrid>
                <a:gridCol w="3816000">
                  <a:extLst>
                    <a:ext uri="{9D8B030D-6E8A-4147-A177-3AD203B41FA5}">
                      <a16:colId xmlns:a16="http://schemas.microsoft.com/office/drawing/2014/main" val="2809204423"/>
                    </a:ext>
                  </a:extLst>
                </a:gridCol>
              </a:tblGrid>
              <a:tr h="36000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 </a:t>
                      </a:r>
                      <a:r>
                        <a:rPr lang="fr-FR" sz="1200" b="1" dirty="0">
                          <a:solidFill>
                            <a:schemeClr val="bg1"/>
                          </a:solidFill>
                        </a:rPr>
                        <a:t>Communautés résilientes, saines et vertes</a:t>
                      </a:r>
                    </a:p>
                  </a:txBody>
                  <a:tcPr marL="92075" marR="73025" marT="0" marB="0" anchor="ctr"/>
                </a:tc>
                <a:extLst>
                  <a:ext uri="{0D108BD9-81ED-4DB2-BD59-A6C34878D82A}">
                    <a16:rowId xmlns:a16="http://schemas.microsoft.com/office/drawing/2014/main" val="3417707183"/>
                  </a:ext>
                </a:extLst>
              </a:tr>
            </a:tbl>
          </a:graphicData>
        </a:graphic>
      </p:graphicFrame>
      <p:graphicFrame>
        <p:nvGraphicFramePr>
          <p:cNvPr id="47" name="Tableau 46">
            <a:extLst>
              <a:ext uri="{FF2B5EF4-FFF2-40B4-BE49-F238E27FC236}">
                <a16:creationId xmlns:a16="http://schemas.microsoft.com/office/drawing/2014/main" id="{AAF54A93-EDE2-4CF9-A761-F198F06A2C2D}"/>
              </a:ext>
            </a:extLst>
          </p:cNvPr>
          <p:cNvGraphicFramePr>
            <a:graphicFrameLocks noGrp="1"/>
          </p:cNvGraphicFramePr>
          <p:nvPr/>
        </p:nvGraphicFramePr>
        <p:xfrm>
          <a:off x="4954046" y="4371990"/>
          <a:ext cx="3816000" cy="360000"/>
        </p:xfrm>
        <a:graphic>
          <a:graphicData uri="http://schemas.openxmlformats.org/drawingml/2006/table">
            <a:tbl>
              <a:tblPr firstRow="1" firstCol="1" bandRow="1">
                <a:tableStyleId>{5C22544A-7EE6-4342-B048-85BDC9FD1C3A}</a:tableStyleId>
              </a:tblPr>
              <a:tblGrid>
                <a:gridCol w="3816000">
                  <a:extLst>
                    <a:ext uri="{9D8B030D-6E8A-4147-A177-3AD203B41FA5}">
                      <a16:colId xmlns:a16="http://schemas.microsoft.com/office/drawing/2014/main" val="2809204423"/>
                    </a:ext>
                  </a:extLst>
                </a:gridCol>
              </a:tblGrid>
              <a:tr h="36000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0" dirty="0">
                          <a:solidFill>
                            <a:schemeClr val="bg1"/>
                          </a:solidFill>
                          <a:effectLst/>
                        </a:rPr>
                        <a:t>7. </a:t>
                      </a:r>
                      <a:r>
                        <a:rPr lang="fr-FR" sz="1200" b="1" dirty="0">
                          <a:solidFill>
                            <a:schemeClr val="bg1"/>
                          </a:solidFill>
                        </a:rPr>
                        <a:t>Gouvernance innovante, solutions digitales</a:t>
                      </a:r>
                    </a:p>
                  </a:txBody>
                  <a:tcPr marL="92075" marR="73025" marT="0" marB="0" anchor="ctr"/>
                </a:tc>
                <a:extLst>
                  <a:ext uri="{0D108BD9-81ED-4DB2-BD59-A6C34878D82A}">
                    <a16:rowId xmlns:a16="http://schemas.microsoft.com/office/drawing/2014/main" val="3417707183"/>
                  </a:ext>
                </a:extLst>
              </a:tr>
            </a:tbl>
          </a:graphicData>
        </a:graphic>
      </p:graphicFrame>
      <p:sp>
        <p:nvSpPr>
          <p:cNvPr id="50" name="ZoneTexte 49">
            <a:extLst>
              <a:ext uri="{FF2B5EF4-FFF2-40B4-BE49-F238E27FC236}">
                <a16:creationId xmlns:a16="http://schemas.microsoft.com/office/drawing/2014/main" id="{C8FD31C4-782D-711E-3533-49D33F054DCE}"/>
              </a:ext>
            </a:extLst>
          </p:cNvPr>
          <p:cNvSpPr txBox="1"/>
          <p:nvPr/>
        </p:nvSpPr>
        <p:spPr>
          <a:xfrm>
            <a:off x="323528" y="945620"/>
            <a:ext cx="8410518" cy="584775"/>
          </a:xfrm>
          <a:prstGeom prst="rect">
            <a:avLst/>
          </a:prstGeom>
          <a:noFill/>
        </p:spPr>
        <p:txBody>
          <a:bodyPr wrap="square">
            <a:spAutoFit/>
          </a:bodyPr>
          <a:lstStyle/>
          <a:p>
            <a:r>
              <a:rPr lang="fr-FR" sz="1600" b="1" dirty="0">
                <a:solidFill>
                  <a:schemeClr val="tx2"/>
                </a:solidFill>
              </a:rPr>
              <a:t>CLUSTER 6 : ALIMENTATION, BIO ÉCONOMIE RESSOURCES NATURELLES AGRICULTURE ET ENVIRONNEMENT.</a:t>
            </a:r>
          </a:p>
        </p:txBody>
      </p:sp>
      <p:sp>
        <p:nvSpPr>
          <p:cNvPr id="39" name="ZoneTexte 38">
            <a:extLst>
              <a:ext uri="{FF2B5EF4-FFF2-40B4-BE49-F238E27FC236}">
                <a16:creationId xmlns:a16="http://schemas.microsoft.com/office/drawing/2014/main" id="{79A9745E-25D4-6DCB-FBC1-E3FEEB48F58B}"/>
              </a:ext>
            </a:extLst>
          </p:cNvPr>
          <p:cNvSpPr txBox="1"/>
          <p:nvPr/>
        </p:nvSpPr>
        <p:spPr>
          <a:xfrm>
            <a:off x="463148" y="2020909"/>
            <a:ext cx="2798767"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i="1" u="none" strike="noStrike" dirty="0">
                <a:solidFill>
                  <a:schemeClr val="tx1">
                    <a:lumMod val="65000"/>
                    <a:lumOff val="35000"/>
                  </a:schemeClr>
                </a:solidFill>
                <a:effectLst/>
              </a:rPr>
              <a:t>Protéger l’environnement, restaurer, gérer et utiliser de manière durable les ressources biologiques et naturelles terrestres, et celles des eaux continentales et marines, garantir la sécurité alimentaire et nutritionnelle pour tous et la transition vers une économie à faible intensité de carbone.</a:t>
            </a:r>
            <a:endParaRPr lang="fr-FR" sz="1400" i="1" dirty="0">
              <a:solidFill>
                <a:schemeClr val="tx1">
                  <a:lumMod val="65000"/>
                  <a:lumOff val="35000"/>
                </a:schemeClr>
              </a:solidFill>
            </a:endParaRPr>
          </a:p>
        </p:txBody>
      </p:sp>
      <p:pic>
        <p:nvPicPr>
          <p:cNvPr id="36" name="Image 35">
            <a:extLst>
              <a:ext uri="{FF2B5EF4-FFF2-40B4-BE49-F238E27FC236}">
                <a16:creationId xmlns:a16="http://schemas.microsoft.com/office/drawing/2014/main" id="{C24D5148-A2F2-44D8-B9E6-E248E9712BC3}"/>
              </a:ext>
            </a:extLst>
          </p:cNvPr>
          <p:cNvPicPr>
            <a:picLocks noChangeAspect="1"/>
          </p:cNvPicPr>
          <p:nvPr/>
        </p:nvPicPr>
        <p:blipFill>
          <a:blip r:embed="rId4"/>
          <a:stretch>
            <a:fillRect/>
          </a:stretch>
        </p:blipFill>
        <p:spPr>
          <a:xfrm>
            <a:off x="48194" y="81280"/>
            <a:ext cx="989586" cy="821026"/>
          </a:xfrm>
          <a:prstGeom prst="rect">
            <a:avLst/>
          </a:prstGeom>
        </p:spPr>
      </p:pic>
    </p:spTree>
    <p:extLst>
      <p:ext uri="{BB962C8B-B14F-4D97-AF65-F5344CB8AC3E}">
        <p14:creationId xmlns:p14="http://schemas.microsoft.com/office/powerpoint/2010/main" val="457977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fr-FR" sz="1800" dirty="0"/>
              <a:t> </a:t>
            </a:r>
            <a:r>
              <a:rPr lang="fr-FR" sz="1800" b="1" dirty="0">
                <a:solidFill>
                  <a:schemeClr val="tx2"/>
                </a:solidFill>
                <a:latin typeface="+mj-lt"/>
              </a:rPr>
              <a:t>Renforcer l'entrepreneuriat et l'innovation dans les systèmes alimentaires urbains locaux</a:t>
            </a:r>
            <a:endParaRPr lang="en-US" sz="2400" b="1" dirty="0">
              <a:solidFill>
                <a:schemeClr val="tx2"/>
              </a:solidFill>
              <a:latin typeface="+mj-lt"/>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429001" y="114178"/>
            <a:ext cx="5715000" cy="830997"/>
          </a:xfrm>
          <a:prstGeom prst="rect">
            <a:avLst/>
          </a:prstGeom>
          <a:noFill/>
        </p:spPr>
        <p:txBody>
          <a:bodyPr wrap="square" rtlCol="0">
            <a:spAutoFit/>
          </a:bodyPr>
          <a:lstStyle/>
          <a:p>
            <a:r>
              <a:rPr lang="fr-FR" sz="1200" b="1" dirty="0"/>
              <a:t>Référence : </a:t>
            </a:r>
            <a:r>
              <a:rPr lang="en-US" sz="1200" b="1" dirty="0"/>
              <a:t>HORIZON-CL6-2027-02-COMMUNITIES-02: Empowering local urban food systems entrepreneurship and innovation, IA</a:t>
            </a:r>
            <a:r>
              <a:rPr lang="en-US" sz="1200" dirty="0"/>
              <a:t>​, </a:t>
            </a:r>
            <a:r>
              <a:rPr lang="en-US" sz="1200" b="1" dirty="0">
                <a:solidFill>
                  <a:schemeClr val="tx1"/>
                </a:solidFill>
              </a:rPr>
              <a:t>6M € par </a:t>
            </a:r>
            <a:r>
              <a:rPr lang="en-US" sz="1200" b="1" dirty="0" err="1">
                <a:solidFill>
                  <a:schemeClr val="tx1"/>
                </a:solidFill>
              </a:rPr>
              <a:t>projet</a:t>
            </a:r>
            <a:r>
              <a:rPr lang="en-US" sz="1200" b="1" dirty="0">
                <a:solidFill>
                  <a:schemeClr val="tx1"/>
                </a:solidFill>
              </a:rPr>
              <a:t>. Total 12M€ </a:t>
            </a:r>
          </a:p>
          <a:p>
            <a:endParaRPr lang="en-US" sz="1200" dirty="0"/>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85686" y="1835150"/>
            <a:ext cx="8807184" cy="319639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lgn="just">
              <a:spcBef>
                <a:spcPts val="300"/>
              </a:spcBef>
              <a:buClr>
                <a:srgbClr val="000000"/>
              </a:buClr>
              <a:buSzPts val="1100"/>
            </a:pPr>
            <a:endParaRPr lang="fr-FR" sz="1400" kern="0" dirty="0">
              <a:solidFill>
                <a:schemeClr val="tx2"/>
              </a:solidFill>
            </a:endParaRPr>
          </a:p>
          <a:p>
            <a:pPr marL="285750" indent="-285750" algn="just">
              <a:spcBef>
                <a:spcPts val="300"/>
              </a:spcBef>
              <a:buClr>
                <a:srgbClr val="000000"/>
              </a:buClr>
              <a:buSzPts val="1100"/>
              <a:buFont typeface="Wingdings" panose="05000000000000000000" pitchFamily="2" charset="2"/>
              <a:buChar char="Ø"/>
            </a:pPr>
            <a:r>
              <a:rPr lang="fr-FR" sz="1400" kern="0" dirty="0">
                <a:solidFill>
                  <a:schemeClr val="tx2"/>
                </a:solidFill>
              </a:rPr>
              <a:t> accélérer la croissance et le succès des start-ups alimentaires urbaines locales axées sur l'innovation, grâce à des services de développement commercial renforcés, à l'accès au capital et à l'investissement, et à des capacités d'innovation accrues ;•    autonomisation des entrepreneurs alimentaires urbains grâce à des modèles de gouvernance inclusifs et multi-acteurs qui favorisent le mentorat, la collaboration et la </a:t>
            </a:r>
            <a:r>
              <a:rPr lang="fr-FR" sz="1400" kern="0" dirty="0" err="1">
                <a:solidFill>
                  <a:schemeClr val="tx2"/>
                </a:solidFill>
              </a:rPr>
              <a:t>co-création</a:t>
            </a:r>
            <a:r>
              <a:rPr lang="fr-FR" sz="1400" kern="0" dirty="0">
                <a:solidFill>
                  <a:schemeClr val="tx2"/>
                </a:solidFill>
              </a:rPr>
              <a:t> entre les acteurs locaux ;•    mise en place et interconnexion d'écosystèmes d'innovation compétitifs à l'échelle européenne dans le domaine des systèmes alimentaires urbains, déployés à grande échelle, qui renforcent la résilience, l'inclusivité et le bien-être des communautés urbaines grâce à des approches socialement innovantes et intelligentes sur le plan climatique. </a:t>
            </a:r>
          </a:p>
          <a:p>
            <a:pPr marL="285750" indent="-285750" algn="just">
              <a:spcBef>
                <a:spcPts val="300"/>
              </a:spcBef>
              <a:buClr>
                <a:srgbClr val="000000"/>
              </a:buClr>
              <a:buSzPts val="1100"/>
              <a:buFont typeface="Wingdings" panose="05000000000000000000" pitchFamily="2" charset="2"/>
              <a:buChar char="Ø"/>
            </a:pPr>
            <a:r>
              <a:rPr lang="fr-FR" sz="1400" kern="0" dirty="0">
                <a:solidFill>
                  <a:schemeClr val="tx2"/>
                </a:solidFill>
              </a:rPr>
              <a:t>Disciplines en SHS: sociologie, démographie, anthropologie, éducation, arts, médias, marketing…</a:t>
            </a:r>
            <a:endParaRPr lang="en-US" sz="1400" kern="0" dirty="0">
              <a:solidFill>
                <a:schemeClr val="tx2"/>
              </a:solidFill>
            </a:endParaRPr>
          </a:p>
        </p:txBody>
      </p:sp>
      <p:pic>
        <p:nvPicPr>
          <p:cNvPr id="6" name="Image 5">
            <a:extLst>
              <a:ext uri="{FF2B5EF4-FFF2-40B4-BE49-F238E27FC236}">
                <a16:creationId xmlns:a16="http://schemas.microsoft.com/office/drawing/2014/main" id="{D6E53058-A3A6-47D4-90F1-75AEC8FF2B2E}"/>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2578629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fr-FR" sz="1800" dirty="0"/>
              <a:t> </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3429001" y="114178"/>
            <a:ext cx="5715000" cy="830997"/>
          </a:xfrm>
          <a:prstGeom prst="rect">
            <a:avLst/>
          </a:prstGeom>
          <a:noFill/>
        </p:spPr>
        <p:txBody>
          <a:bodyPr wrap="square" rtlCol="0">
            <a:spAutoFit/>
          </a:bodyPr>
          <a:lstStyle/>
          <a:p>
            <a:r>
              <a:rPr lang="fr-FR" sz="1200" b="1" dirty="0"/>
              <a:t>Référence : </a:t>
            </a:r>
            <a:r>
              <a:rPr lang="en-US" sz="1200" b="1" dirty="0"/>
              <a:t>HORIZON-CL6-2026-03-GOVERNANCE-02: Improving analytical capacity and understanding of social drivers in agriculture to better assess social sustainability in the sector, </a:t>
            </a:r>
            <a:r>
              <a:rPr lang="fr-FR" sz="1200" b="1" dirty="0"/>
              <a:t>R</a:t>
            </a:r>
            <a:r>
              <a:rPr lang="en-US" sz="1200" b="1" dirty="0"/>
              <a:t>IA</a:t>
            </a:r>
            <a:r>
              <a:rPr lang="en-US" sz="1200" dirty="0"/>
              <a:t>​, </a:t>
            </a:r>
            <a:r>
              <a:rPr lang="en-US" sz="1200" b="1" dirty="0"/>
              <a:t>5,5</a:t>
            </a:r>
            <a:r>
              <a:rPr lang="en-US" sz="1200" b="1" dirty="0">
                <a:solidFill>
                  <a:schemeClr val="tx1"/>
                </a:solidFill>
              </a:rPr>
              <a:t>M € par </a:t>
            </a:r>
            <a:r>
              <a:rPr lang="en-US" sz="1200" b="1" dirty="0" err="1">
                <a:solidFill>
                  <a:schemeClr val="tx1"/>
                </a:solidFill>
              </a:rPr>
              <a:t>projet</a:t>
            </a:r>
            <a:r>
              <a:rPr lang="en-US" sz="1200" b="1" dirty="0">
                <a:solidFill>
                  <a:schemeClr val="tx1"/>
                </a:solidFill>
              </a:rPr>
              <a:t>. Total </a:t>
            </a:r>
            <a:r>
              <a:rPr lang="en-US" sz="1200" b="1" dirty="0"/>
              <a:t>11</a:t>
            </a:r>
            <a:r>
              <a:rPr lang="en-US" sz="1200" b="1" dirty="0">
                <a:solidFill>
                  <a:schemeClr val="tx1"/>
                </a:solidFill>
              </a:rPr>
              <a:t> M€ </a:t>
            </a:r>
          </a:p>
          <a:p>
            <a:endParaRPr lang="en-US" sz="1200" dirty="0"/>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336816" y="2032000"/>
            <a:ext cx="8238224" cy="3111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la communauté scientifique bénéficie d'une disponibilité, d'une interopérabilité et d'une utilisation accrues des données, ainsi que d'une capacité d'analyse améliorée sur les dimensions sociales de l'agriculture, ce qui se traduit par des données appropriées, de meilleurs indicateurs, méthodes et outils pour évaluer la durabilité sociale dans le secteur ;•    les décideurs politiques disposent de méthodologies de recherche analytiques fiables et harmonisées, et par conséquent de connaissances nouvelles et améliorées et d'une meilleure compréhension des facteurs sociaux dans l'agriculture afin de concevoir des politiques fondées sur des données probantes, notamment pour assurer une transition juste dans le secteur agricole ;•    une durabilité sociale améliorée du secteur agroalimentaire grâce à de meilleures connaissances et à de meilleures politiques. </a:t>
            </a:r>
            <a:endParaRPr lang="en-US" sz="1400" kern="0" dirty="0">
              <a:solidFill>
                <a:schemeClr val="tx2"/>
              </a:solidFill>
            </a:endParaRPr>
          </a:p>
        </p:txBody>
      </p:sp>
      <p:sp>
        <p:nvSpPr>
          <p:cNvPr id="10" name="ZoneTexte 9">
            <a:extLst>
              <a:ext uri="{FF2B5EF4-FFF2-40B4-BE49-F238E27FC236}">
                <a16:creationId xmlns:a16="http://schemas.microsoft.com/office/drawing/2014/main" id="{E3BB7137-A3AC-47CE-9804-93512851D89F}"/>
              </a:ext>
            </a:extLst>
          </p:cNvPr>
          <p:cNvSpPr txBox="1"/>
          <p:nvPr/>
        </p:nvSpPr>
        <p:spPr>
          <a:xfrm>
            <a:off x="392430" y="952762"/>
            <a:ext cx="8477250" cy="923330"/>
          </a:xfrm>
          <a:prstGeom prst="rect">
            <a:avLst/>
          </a:prstGeom>
          <a:noFill/>
        </p:spPr>
        <p:txBody>
          <a:bodyPr wrap="square">
            <a:spAutoFit/>
          </a:bodyPr>
          <a:lstStyle/>
          <a:p>
            <a:r>
              <a:rPr lang="fr-FR" b="1">
                <a:solidFill>
                  <a:schemeClr val="tx2"/>
                </a:solidFill>
              </a:rPr>
              <a:t>Améliorer la capacité d'analyse et la compréhension des facteurs sociaux dans l'agriculture afin de mieux évaluer la durabilité sociale dans ce secteur.</a:t>
            </a:r>
            <a:endParaRPr lang="fr-FR" b="1" dirty="0">
              <a:solidFill>
                <a:schemeClr val="tx2"/>
              </a:solidFill>
            </a:endParaRPr>
          </a:p>
        </p:txBody>
      </p:sp>
      <p:pic>
        <p:nvPicPr>
          <p:cNvPr id="6" name="Image 5">
            <a:extLst>
              <a:ext uri="{FF2B5EF4-FFF2-40B4-BE49-F238E27FC236}">
                <a16:creationId xmlns:a16="http://schemas.microsoft.com/office/drawing/2014/main" id="{F8200E2B-ED11-4D0B-99C6-8A1774DFB79D}"/>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949548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fr-FR" sz="1800" dirty="0"/>
              <a:t> </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3429001" y="114178"/>
            <a:ext cx="5715000" cy="830997"/>
          </a:xfrm>
          <a:prstGeom prst="rect">
            <a:avLst/>
          </a:prstGeom>
          <a:noFill/>
        </p:spPr>
        <p:txBody>
          <a:bodyPr wrap="square" rtlCol="0">
            <a:spAutoFit/>
          </a:bodyPr>
          <a:lstStyle/>
          <a:p>
            <a:r>
              <a:rPr lang="fr-FR" sz="1200" b="1" dirty="0"/>
              <a:t>Référence : </a:t>
            </a:r>
            <a:r>
              <a:rPr lang="en-US" sz="1200" b="1" dirty="0"/>
              <a:t>HORIZON-CL6-2026-03-GOVERNANCE-08: Boosting data availability and AI solutions in food for consumers and food service professionals, IA</a:t>
            </a:r>
            <a:r>
              <a:rPr lang="en-US" sz="1200" dirty="0"/>
              <a:t>​, 7,</a:t>
            </a:r>
            <a:r>
              <a:rPr lang="en-US" sz="1200" b="1" dirty="0"/>
              <a:t>5</a:t>
            </a:r>
            <a:r>
              <a:rPr lang="en-US" sz="1200" b="1" dirty="0">
                <a:solidFill>
                  <a:schemeClr val="tx1"/>
                </a:solidFill>
              </a:rPr>
              <a:t>M € par </a:t>
            </a:r>
            <a:r>
              <a:rPr lang="en-US" sz="1200" b="1" dirty="0" err="1">
                <a:solidFill>
                  <a:schemeClr val="tx1"/>
                </a:solidFill>
              </a:rPr>
              <a:t>projet</a:t>
            </a:r>
            <a:r>
              <a:rPr lang="en-US" sz="1200" b="1" dirty="0">
                <a:solidFill>
                  <a:schemeClr val="tx1"/>
                </a:solidFill>
              </a:rPr>
              <a:t>. Total </a:t>
            </a:r>
            <a:r>
              <a:rPr lang="en-US" sz="1200" b="1" dirty="0"/>
              <a:t>15</a:t>
            </a:r>
            <a:r>
              <a:rPr lang="en-US" sz="1200" b="1" dirty="0">
                <a:solidFill>
                  <a:schemeClr val="tx1"/>
                </a:solidFill>
              </a:rPr>
              <a:t> M€ </a:t>
            </a:r>
          </a:p>
          <a:p>
            <a:endParaRPr lang="en-US" sz="1200" dirty="0"/>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0" y="1746250"/>
            <a:ext cx="8807184" cy="319639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les solutions d'IA générative destinées aux consommateurs et aux professionnels de la restauration ont considérablement amélioré la productivité et la durabilité (y compris en matière d'atténuation du changement climatique) de l'achat, de la conservation et de la préparation des aliments, et ont favorisé une alimentation saine ;•    des ensembles de données numériques de grande valeur et de haute qualité sur les produits alimentaires, ainsi que des </a:t>
            </a:r>
            <a:r>
              <a:rPr lang="fr-FR" sz="1400" b="1" kern="0" dirty="0">
                <a:solidFill>
                  <a:schemeClr val="tx2"/>
                </a:solidFill>
              </a:rPr>
              <a:t>applications basées sur les données destinées aux consommateurs et aux services de restauration, </a:t>
            </a:r>
            <a:r>
              <a:rPr lang="fr-FR" sz="1400" kern="0" dirty="0">
                <a:solidFill>
                  <a:schemeClr val="tx2"/>
                </a:solidFill>
              </a:rPr>
              <a:t>ont été développés et contribuent à accroître la productivité, la durabilité et la santé alimentaire ;•    la souveraineté des données est garantie, y compris pour les consommateurs et les agriculteurs.</a:t>
            </a:r>
            <a:endParaRPr lang="en-US" sz="1400" kern="0" dirty="0">
              <a:solidFill>
                <a:schemeClr val="tx2"/>
              </a:solidFill>
            </a:endParaRPr>
          </a:p>
        </p:txBody>
      </p:sp>
      <p:sp>
        <p:nvSpPr>
          <p:cNvPr id="10" name="ZoneTexte 9">
            <a:extLst>
              <a:ext uri="{FF2B5EF4-FFF2-40B4-BE49-F238E27FC236}">
                <a16:creationId xmlns:a16="http://schemas.microsoft.com/office/drawing/2014/main" id="{E3BB7137-A3AC-47CE-9804-93512851D89F}"/>
              </a:ext>
            </a:extLst>
          </p:cNvPr>
          <p:cNvSpPr txBox="1"/>
          <p:nvPr/>
        </p:nvSpPr>
        <p:spPr>
          <a:xfrm>
            <a:off x="412750" y="1061135"/>
            <a:ext cx="8477250" cy="646331"/>
          </a:xfrm>
          <a:prstGeom prst="rect">
            <a:avLst/>
          </a:prstGeom>
          <a:noFill/>
        </p:spPr>
        <p:txBody>
          <a:bodyPr wrap="square">
            <a:spAutoFit/>
          </a:bodyPr>
          <a:lstStyle/>
          <a:p>
            <a:r>
              <a:rPr lang="fr-FR" b="1">
                <a:solidFill>
                  <a:schemeClr val="tx2"/>
                </a:solidFill>
              </a:rPr>
              <a:t>Améliorer la disponibilité des données et les solutions d'IA dans le domaine alimentaire pour les consommateurs et les professionnels de la restauration</a:t>
            </a:r>
            <a:endParaRPr lang="fr-FR" b="1" dirty="0">
              <a:solidFill>
                <a:schemeClr val="tx2"/>
              </a:solidFill>
            </a:endParaRPr>
          </a:p>
        </p:txBody>
      </p:sp>
      <p:pic>
        <p:nvPicPr>
          <p:cNvPr id="6" name="Image 5">
            <a:extLst>
              <a:ext uri="{FF2B5EF4-FFF2-40B4-BE49-F238E27FC236}">
                <a16:creationId xmlns:a16="http://schemas.microsoft.com/office/drawing/2014/main" id="{41E4A69C-2131-4AC1-AB79-43D687737142}"/>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1866090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12826"/>
            <a:ext cx="8720206" cy="484200"/>
          </a:xfrm>
          <a:prstGeom prst="rect">
            <a:avLst/>
          </a:prstGeom>
          <a:noFill/>
          <a:ln>
            <a:noFill/>
          </a:ln>
        </p:spPr>
        <p:txBody>
          <a:bodyPr spcFirstLastPara="1" wrap="square" lIns="0" tIns="0" rIns="0" bIns="0" anchor="t" anchorCtr="0">
            <a:noAutofit/>
          </a:bodyPr>
          <a:lstStyle/>
          <a:p>
            <a:r>
              <a:rPr lang="fr-FR" sz="1800" dirty="0"/>
              <a:t>Adopter l'innovation dans l'agriculture grâce à l'apprentissage entre pairs via des démonstrations à la ferme et des analyses coûts-avantages</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14178"/>
            <a:ext cx="4894289" cy="800219"/>
          </a:xfrm>
          <a:prstGeom prst="rect">
            <a:avLst/>
          </a:prstGeom>
          <a:noFill/>
        </p:spPr>
        <p:txBody>
          <a:bodyPr wrap="square" rtlCol="0">
            <a:spAutoFit/>
          </a:bodyPr>
          <a:lstStyle/>
          <a:p>
            <a:r>
              <a:rPr lang="fr-FR" sz="1100" b="1" dirty="0"/>
              <a:t>Référence : </a:t>
            </a:r>
            <a:r>
              <a:rPr lang="en-US" sz="1100" b="1" dirty="0"/>
              <a:t>HORIZON-CL6-2026-03-GOVERNANCE-10: Embracing innovation in agriculture by peer-to-peer learning via on farm-demonstrations and cost-benefit analysis, </a:t>
            </a:r>
            <a:r>
              <a:rPr lang="fr-FR" sz="1200" b="1" dirty="0"/>
              <a:t>R</a:t>
            </a:r>
            <a:r>
              <a:rPr lang="en-US" sz="1200" b="1" dirty="0"/>
              <a:t>IA, 5M€ per project, 10M€ in Total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18789" y="1625382"/>
            <a:ext cx="8645904" cy="24250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lgn="just">
              <a:spcBef>
                <a:spcPts val="300"/>
              </a:spcBef>
              <a:buClr>
                <a:srgbClr val="000000"/>
              </a:buClr>
              <a:buSzPts val="1100"/>
            </a:pPr>
            <a:r>
              <a:rPr lang="fr-FR" sz="1400" kern="0" dirty="0">
                <a:solidFill>
                  <a:schemeClr val="bg2"/>
                </a:solidFill>
              </a:rPr>
              <a:t>•    l'amélioration de </a:t>
            </a:r>
            <a:r>
              <a:rPr lang="fr-FR" sz="1400" b="1" kern="0" dirty="0">
                <a:solidFill>
                  <a:schemeClr val="bg2"/>
                </a:solidFill>
              </a:rPr>
              <a:t>l'apprentissage entre pairs conduit à un partage et à une adoption généralisés des solutions innovantes par les agriculteurs </a:t>
            </a:r>
            <a:r>
              <a:rPr lang="fr-FR" sz="1400" kern="0" dirty="0">
                <a:solidFill>
                  <a:schemeClr val="bg2"/>
                </a:solidFill>
              </a:rPr>
              <a:t>de toute l'UE, améliorant ainsi la compétitivité, la durabilité et la résilience du secteur agricole ;•    les coûts et les avantages de l'application de solutions innovantes dans un contexte réel sont mieux compris par les agriculteurs, les conseillers et les autres acteurs des AKIS dans toute l'UE. </a:t>
            </a:r>
          </a:p>
        </p:txBody>
      </p:sp>
      <p:pic>
        <p:nvPicPr>
          <p:cNvPr id="6" name="Image 5">
            <a:extLst>
              <a:ext uri="{FF2B5EF4-FFF2-40B4-BE49-F238E27FC236}">
                <a16:creationId xmlns:a16="http://schemas.microsoft.com/office/drawing/2014/main" id="{A60406AC-9E46-4428-97F3-D40230626C3A}"/>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4512197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3226" y="1121200"/>
            <a:ext cx="8720206" cy="484200"/>
          </a:xfrm>
          <a:prstGeom prst="rect">
            <a:avLst/>
          </a:prstGeom>
          <a:noFill/>
          <a:ln>
            <a:noFill/>
          </a:ln>
        </p:spPr>
        <p:txBody>
          <a:bodyPr spcFirstLastPara="1" wrap="square" lIns="0" tIns="0" rIns="0" bIns="0" anchor="t" anchorCtr="0">
            <a:noAutofit/>
          </a:bodyPr>
          <a:lstStyle/>
          <a:p>
            <a:r>
              <a:rPr lang="fr-FR" sz="2400" dirty="0"/>
              <a:t>Renforcer la résilience des agriculteurs européens grâce à une meilleure capacité à faire face aux risques et aux crises</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14178"/>
            <a:ext cx="4894289" cy="615553"/>
          </a:xfrm>
          <a:prstGeom prst="rect">
            <a:avLst/>
          </a:prstGeom>
          <a:noFill/>
        </p:spPr>
        <p:txBody>
          <a:bodyPr wrap="square" rtlCol="0">
            <a:spAutoFit/>
          </a:bodyPr>
          <a:lstStyle/>
          <a:p>
            <a:r>
              <a:rPr lang="fr-FR" sz="1100" b="1" dirty="0"/>
              <a:t>Référence : </a:t>
            </a:r>
            <a:r>
              <a:rPr lang="en-US" sz="1100" b="1" dirty="0"/>
              <a:t>HORIZON-CL6-2027-03-GOVERNANCE-01: Strengthening the resilience of European farmers through improved capacity in coping with risks and crises, </a:t>
            </a:r>
            <a:r>
              <a:rPr lang="fr-FR" sz="1200" b="1" dirty="0"/>
              <a:t>R</a:t>
            </a:r>
            <a:r>
              <a:rPr lang="en-US" sz="1200" b="1" dirty="0"/>
              <a:t>IA, 6M€ per project, 12M€ in Total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52656" y="1855675"/>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Tx/>
              <a:buChar char="-"/>
            </a:pPr>
            <a:r>
              <a:rPr lang="fr-FR" sz="1400" kern="0" dirty="0">
                <a:solidFill>
                  <a:schemeClr val="bg2"/>
                </a:solidFill>
              </a:rPr>
              <a:t>•    la capacité des agriculteurs et des autres acteurs de la chaîne agroalimentaire à prévenir, se préparer, faire face et gérer divers risques et crises, en tenant compte des effets combinés et amplificateurs potentiels du changement climatique et de leurs répercussions, est améliorée de manière intégrée ;•    </a:t>
            </a:r>
            <a:r>
              <a:rPr lang="fr-FR" sz="1400" b="1" kern="0" dirty="0">
                <a:solidFill>
                  <a:schemeClr val="bg2"/>
                </a:solidFill>
              </a:rPr>
              <a:t>les décideurs politiques bénéficient de données factuelles et d'une meilleure compréhension de la manière de mettre en place des stratégies plus efficaces pour prévenir et gérer les divers risques et crises qui touchent les agriculteurs, </a:t>
            </a:r>
            <a:r>
              <a:rPr lang="fr-FR" sz="1400" kern="0" dirty="0">
                <a:solidFill>
                  <a:schemeClr val="bg2"/>
                </a:solidFill>
              </a:rPr>
              <a:t>en tenant compte des effets combinés et amplificateurs du changement climatique et de la perte de biodiversité ;•    les connaissances et les solutions permettant d'améliorer la résilience des systèmes agricoles sont disponibles et accessibles aux agriculteurs et aux autres acteurs de la chaîne d'approvisionnement agroalimentaire grâce à des activités de diffusion et d'engagement actives et efficaces. </a:t>
            </a:r>
          </a:p>
        </p:txBody>
      </p:sp>
      <p:pic>
        <p:nvPicPr>
          <p:cNvPr id="6" name="Image 5">
            <a:extLst>
              <a:ext uri="{FF2B5EF4-FFF2-40B4-BE49-F238E27FC236}">
                <a16:creationId xmlns:a16="http://schemas.microsoft.com/office/drawing/2014/main" id="{3634A9EE-1E7F-4604-883D-6FEC7CE17D82}"/>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3429460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12826"/>
            <a:ext cx="8720206" cy="484200"/>
          </a:xfrm>
          <a:prstGeom prst="rect">
            <a:avLst/>
          </a:prstGeom>
          <a:noFill/>
          <a:ln>
            <a:noFill/>
          </a:ln>
        </p:spPr>
        <p:txBody>
          <a:bodyPr spcFirstLastPara="1" wrap="square" lIns="0" tIns="0" rIns="0" bIns="0" anchor="t" anchorCtr="0">
            <a:noAutofit/>
          </a:bodyPr>
          <a:lstStyle/>
          <a:p>
            <a:r>
              <a:rPr lang="fr-FR" sz="1800" dirty="0"/>
              <a:t>Améliorer les capacités analytiques pour une compétitivité durable du secteur agricole</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14178"/>
            <a:ext cx="4894289" cy="615553"/>
          </a:xfrm>
          <a:prstGeom prst="rect">
            <a:avLst/>
          </a:prstGeom>
          <a:noFill/>
        </p:spPr>
        <p:txBody>
          <a:bodyPr wrap="square" rtlCol="0">
            <a:spAutoFit/>
          </a:bodyPr>
          <a:lstStyle/>
          <a:p>
            <a:r>
              <a:rPr lang="fr-FR" sz="1100" b="1" dirty="0"/>
              <a:t>Référence : </a:t>
            </a:r>
            <a:r>
              <a:rPr lang="en-US" sz="1100" b="1" dirty="0"/>
              <a:t>HORIZON-CL6-2027-03-GOVERNANCE-02: Improving analytical capacity for sustainable competitiveness of the agricultural sector, </a:t>
            </a:r>
            <a:r>
              <a:rPr lang="fr-FR" sz="1200" b="1" dirty="0"/>
              <a:t>R</a:t>
            </a:r>
            <a:r>
              <a:rPr lang="en-US" sz="1200" b="1" dirty="0"/>
              <a:t>IA, 6M€ per project, 6M€ in Total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52656" y="1855675"/>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Tx/>
              <a:buChar char="-"/>
            </a:pPr>
            <a:r>
              <a:rPr lang="fr-FR" sz="1400" kern="0" dirty="0">
                <a:solidFill>
                  <a:schemeClr val="bg2"/>
                </a:solidFill>
              </a:rPr>
              <a:t> les agriculteurs et autres décideurs des chaînes d'approvisionnement agroalimentaires comprennent mieux les déterminants de la compétitivité et les interactions avec les dimensions de la durabilité (économique, sociale, environnementale, y compris la protection de la biodiversité et l'atténuation et l'adaptation au changement climatique) ;•    </a:t>
            </a:r>
            <a:r>
              <a:rPr lang="fr-FR" sz="1400" b="1" kern="0" dirty="0">
                <a:solidFill>
                  <a:schemeClr val="bg2"/>
                </a:solidFill>
              </a:rPr>
              <a:t>les agriculteurs, les responsables politiques et les autres décideurs des chaînes d'approvisionnement agroalimentaires bénéficient d'une meilleure collecte et d'un meilleur accès aux données et aux outils analytiques, ce qui leur permet de prendre des décisions mieux informées conciliant les objectifs de compétitivité, de durabilité et de résilience</a:t>
            </a:r>
            <a:r>
              <a:rPr lang="fr-FR" sz="1400" kern="0" dirty="0">
                <a:solidFill>
                  <a:schemeClr val="bg2"/>
                </a:solidFill>
              </a:rPr>
              <a:t> ;•    les responsables politiques sont mieux équipés pour élaborer des politiques fondées sur des données probantes. </a:t>
            </a:r>
          </a:p>
          <a:p>
            <a:pPr marL="285750" indent="-285750" algn="just">
              <a:spcBef>
                <a:spcPts val="300"/>
              </a:spcBef>
              <a:buClr>
                <a:srgbClr val="000000"/>
              </a:buClr>
              <a:buSzPts val="1100"/>
              <a:buFontTx/>
              <a:buChar char="-"/>
            </a:pPr>
            <a:r>
              <a:rPr lang="fr-FR" sz="1400" kern="0" dirty="0">
                <a:solidFill>
                  <a:schemeClr val="bg2"/>
                </a:solidFill>
              </a:rPr>
              <a:t>Disciplines: sociologues, politistes,  économistes, ingénieurs agronomes… </a:t>
            </a:r>
          </a:p>
        </p:txBody>
      </p:sp>
      <p:pic>
        <p:nvPicPr>
          <p:cNvPr id="6" name="Image 5">
            <a:extLst>
              <a:ext uri="{FF2B5EF4-FFF2-40B4-BE49-F238E27FC236}">
                <a16:creationId xmlns:a16="http://schemas.microsoft.com/office/drawing/2014/main" id="{7441620C-6A65-4B01-84D9-42D3AA183543}"/>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3707562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12826"/>
            <a:ext cx="8720206" cy="484200"/>
          </a:xfrm>
          <a:prstGeom prst="rect">
            <a:avLst/>
          </a:prstGeom>
          <a:noFill/>
          <a:ln>
            <a:noFill/>
          </a:ln>
        </p:spPr>
        <p:txBody>
          <a:bodyPr spcFirstLastPara="1" wrap="square" lIns="0" tIns="0" rIns="0" bIns="0" anchor="t" anchorCtr="0">
            <a:noAutofit/>
          </a:bodyPr>
          <a:lstStyle/>
          <a:p>
            <a:r>
              <a:rPr lang="fr-FR" sz="1800" dirty="0"/>
              <a:t>Dimension internationale de l'économie circulaire </a:t>
            </a:r>
            <a:r>
              <a:rPr lang="fr-FR" sz="1800" dirty="0" err="1"/>
              <a:t>bio-sourcée</a:t>
            </a:r>
            <a:r>
              <a:rPr lang="fr-FR" sz="1800" dirty="0"/>
              <a:t> : rechercher des opportunités gagnant-gagnant</a:t>
            </a:r>
            <a:endParaRPr lang="en-US" sz="18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14178"/>
            <a:ext cx="4894289" cy="615553"/>
          </a:xfrm>
          <a:prstGeom prst="rect">
            <a:avLst/>
          </a:prstGeom>
          <a:noFill/>
        </p:spPr>
        <p:txBody>
          <a:bodyPr wrap="square" rtlCol="0">
            <a:spAutoFit/>
          </a:bodyPr>
          <a:lstStyle/>
          <a:p>
            <a:r>
              <a:rPr lang="fr-FR" sz="1100" b="1" dirty="0"/>
              <a:t>Référence : </a:t>
            </a:r>
            <a:r>
              <a:rPr lang="en-US" sz="1100" b="1" dirty="0"/>
              <a:t>HORIZON-CL6-2027-03-GOVERNANCE-03: International dimension of the circular bio-based economy: seeking win-win opportunities, </a:t>
            </a:r>
            <a:r>
              <a:rPr lang="fr-FR" sz="1200" b="1" dirty="0"/>
              <a:t>CS</a:t>
            </a:r>
            <a:r>
              <a:rPr lang="en-US" sz="1200" b="1" dirty="0"/>
              <a:t>A, 3M€ per project, 3M€ in Total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52656" y="1855675"/>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Tx/>
              <a:buChar char="-"/>
            </a:pPr>
            <a:endParaRPr lang="fr-FR" sz="1400" b="1" kern="0" dirty="0">
              <a:solidFill>
                <a:schemeClr val="bg2"/>
              </a:solidFill>
            </a:endParaRPr>
          </a:p>
          <a:p>
            <a:pPr marL="285750" indent="-285750" algn="just">
              <a:spcBef>
                <a:spcPts val="300"/>
              </a:spcBef>
              <a:buClr>
                <a:srgbClr val="000000"/>
              </a:buClr>
              <a:buSzPts val="1100"/>
              <a:buFontTx/>
              <a:buChar char="-"/>
            </a:pPr>
            <a:r>
              <a:rPr lang="fr-FR" sz="1400" kern="0" dirty="0">
                <a:solidFill>
                  <a:schemeClr val="bg2"/>
                </a:solidFill>
              </a:rPr>
              <a:t>une gouvernance à plusieurs niveaux améliorée, capable d'anticiper un monde en mutation et de permettre une transition juste et durable pour tous, en lien avec le potentiel de l'innovation et de l'industrie </a:t>
            </a:r>
            <a:r>
              <a:rPr lang="fr-FR" sz="1400" kern="0" dirty="0" err="1">
                <a:solidFill>
                  <a:schemeClr val="bg2"/>
                </a:solidFill>
              </a:rPr>
              <a:t>bio-sourcées</a:t>
            </a:r>
            <a:r>
              <a:rPr lang="fr-FR" sz="1400" kern="0" dirty="0">
                <a:solidFill>
                  <a:schemeClr val="bg2"/>
                </a:solidFill>
              </a:rPr>
              <a:t> dans la bioéconomie mondiale pour atteindre les objectifs multilatéraux en matière de climat et de biodiversité ;•    une amélioration de l'engagement et de la confiance des parties prenantes, en lien avec la dimension mondiale de la bioéconomie durable, en mettant l'accent sur les solutions et les approches bio-circulaires à faible empreinte carbone, ainsi que sur la biotechnologie, la </a:t>
            </a:r>
            <a:r>
              <a:rPr lang="fr-FR" sz="1400" kern="0" dirty="0" err="1">
                <a:solidFill>
                  <a:schemeClr val="bg2"/>
                </a:solidFill>
              </a:rPr>
              <a:t>biofabrication</a:t>
            </a:r>
            <a:r>
              <a:rPr lang="fr-FR" sz="1400" kern="0" dirty="0">
                <a:solidFill>
                  <a:schemeClr val="bg2"/>
                </a:solidFill>
              </a:rPr>
              <a:t> et le </a:t>
            </a:r>
            <a:r>
              <a:rPr lang="fr-FR" sz="1400" kern="0" dirty="0" err="1">
                <a:solidFill>
                  <a:schemeClr val="bg2"/>
                </a:solidFill>
              </a:rPr>
              <a:t>bioraffinage</a:t>
            </a:r>
            <a:r>
              <a:rPr lang="fr-FR" sz="1400" kern="0" dirty="0">
                <a:solidFill>
                  <a:schemeClr val="bg2"/>
                </a:solidFill>
              </a:rPr>
              <a:t>.</a:t>
            </a:r>
          </a:p>
          <a:p>
            <a:pPr marL="285750" indent="-285750" algn="just">
              <a:spcBef>
                <a:spcPts val="300"/>
              </a:spcBef>
              <a:buClr>
                <a:srgbClr val="000000"/>
              </a:buClr>
              <a:buSzPts val="1100"/>
              <a:buFontTx/>
              <a:buChar char="-"/>
            </a:pPr>
            <a:r>
              <a:rPr lang="fr-FR" sz="1400" kern="0" dirty="0">
                <a:solidFill>
                  <a:schemeClr val="bg2"/>
                </a:solidFill>
              </a:rPr>
              <a:t>Disciplines: politistes, juristes,  sociologues,  économistes, </a:t>
            </a:r>
            <a:r>
              <a:rPr lang="fr-FR" sz="1400" kern="0" dirty="0" err="1">
                <a:solidFill>
                  <a:schemeClr val="bg2"/>
                </a:solidFill>
              </a:rPr>
              <a:t>gépgraphes</a:t>
            </a:r>
            <a:r>
              <a:rPr lang="fr-FR" sz="1400" kern="0" dirty="0">
                <a:solidFill>
                  <a:schemeClr val="bg2"/>
                </a:solidFill>
              </a:rPr>
              <a:t>, ingénieurs agronomes… </a:t>
            </a:r>
          </a:p>
        </p:txBody>
      </p:sp>
      <p:pic>
        <p:nvPicPr>
          <p:cNvPr id="6" name="Image 5">
            <a:extLst>
              <a:ext uri="{FF2B5EF4-FFF2-40B4-BE49-F238E27FC236}">
                <a16:creationId xmlns:a16="http://schemas.microsoft.com/office/drawing/2014/main" id="{E7A8C691-5318-4228-8D6B-932825B0802C}"/>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2979464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12826"/>
            <a:ext cx="8720206" cy="484200"/>
          </a:xfrm>
          <a:prstGeom prst="rect">
            <a:avLst/>
          </a:prstGeom>
          <a:noFill/>
          <a:ln>
            <a:noFill/>
          </a:ln>
        </p:spPr>
        <p:txBody>
          <a:bodyPr spcFirstLastPara="1" wrap="square" lIns="0" tIns="0" rIns="0" bIns="0" anchor="t" anchorCtr="0">
            <a:noAutofit/>
          </a:bodyPr>
          <a:lstStyle/>
          <a:p>
            <a:r>
              <a:rPr lang="fr-FR" sz="1800" dirty="0"/>
              <a:t>L'IA au service de conseils éclairés destinés aux agriculteurs et aux sylviculteurs afin d'améliorer leur compétitivité et leur durabilité </a:t>
            </a:r>
            <a:endParaRPr lang="en-US" sz="18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14178"/>
            <a:ext cx="4894289" cy="615553"/>
          </a:xfrm>
          <a:prstGeom prst="rect">
            <a:avLst/>
          </a:prstGeom>
          <a:noFill/>
        </p:spPr>
        <p:txBody>
          <a:bodyPr wrap="square" rtlCol="0">
            <a:spAutoFit/>
          </a:bodyPr>
          <a:lstStyle/>
          <a:p>
            <a:r>
              <a:rPr lang="fr-FR" sz="1100" b="1" dirty="0"/>
              <a:t>Référence : </a:t>
            </a:r>
            <a:r>
              <a:rPr lang="en-US" sz="1100" b="1" dirty="0"/>
              <a:t>HORIZON-CL6-2027-03-GOVERNANCE-04: AI supporting informed advice for farmers and foresters to improve competitiveness and sustainability , </a:t>
            </a:r>
            <a:r>
              <a:rPr lang="en-US" sz="1200" b="1" dirty="0"/>
              <a:t>IA, 6M€ per project, 12M€ in Total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79749" y="1693114"/>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Tx/>
              <a:buChar char="-"/>
            </a:pPr>
            <a:r>
              <a:rPr lang="fr-FR" sz="1400" kern="0" dirty="0">
                <a:solidFill>
                  <a:schemeClr val="bg2"/>
                </a:solidFill>
              </a:rPr>
              <a:t>•    des solutions innovantes basées sur l'IA fournissent aux conseillers, aux agriculteurs et aux sylviculteurs des conseils complets, personnalisés et impartiaux afin de les aider dans leurs décisions et dans le choix de solutions innovantes, renforçant ainsi la compétitivité, la durabilité et la résilience des secteurs agricole et sylvicole de l'UE ;•    les capacités et les compétences des conseillers, des agriculteurs et des sylviculteurs en matière d'utilisation efficace des solutions d'IA sont améliorées ;•    L'utilisation des données existantes et nouvelles pertinentes pour la prise de décision en vue d'une gestion optimisée des opérations et de la sélection de solutions innovantes dans les exploitations agricoles et forestières est accrue. </a:t>
            </a:r>
          </a:p>
          <a:p>
            <a:pPr marL="285750" indent="-285750" algn="just">
              <a:spcBef>
                <a:spcPts val="300"/>
              </a:spcBef>
              <a:buClr>
                <a:srgbClr val="000000"/>
              </a:buClr>
              <a:buSzPts val="1100"/>
              <a:buFontTx/>
              <a:buChar char="-"/>
            </a:pPr>
            <a:r>
              <a:rPr lang="fr-FR" sz="1400" kern="0" dirty="0">
                <a:solidFill>
                  <a:schemeClr val="bg2"/>
                </a:solidFill>
              </a:rPr>
              <a:t>Ce thème devrait impliquer la contribution effective des disciplines des sciences sociales et humaines (SSH). En intégrant l'expertise pertinente des SSH (par exemple, l'expertise juridique, l'expertise en matière de genre, les sciences de l'éducation et du comportement), la proposition retenue vise à produire des résultats significatifs qui renforcent l'impact sociétal des activités de recherche connexes, en impliquant des conseillers (par exemple, y compris les réseaux consultatifs), des agriculteurs, des forestiers et d'autres acteurs ruraux.</a:t>
            </a:r>
          </a:p>
        </p:txBody>
      </p:sp>
      <p:pic>
        <p:nvPicPr>
          <p:cNvPr id="6" name="Image 5">
            <a:extLst>
              <a:ext uri="{FF2B5EF4-FFF2-40B4-BE49-F238E27FC236}">
                <a16:creationId xmlns:a16="http://schemas.microsoft.com/office/drawing/2014/main" id="{D83A3734-EC60-472F-99D4-F47B58633428}"/>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12471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20">
            <a:extLst>
              <a:ext uri="{FF2B5EF4-FFF2-40B4-BE49-F238E27FC236}">
                <a16:creationId xmlns:a16="http://schemas.microsoft.com/office/drawing/2014/main" id="{3EC05904-5C5E-44C7-BDBE-0F7908E05F7C}"/>
              </a:ext>
            </a:extLst>
          </p:cNvPr>
          <p:cNvSpPr>
            <a:spLocks noGrp="1"/>
          </p:cNvSpPr>
          <p:nvPr>
            <p:ph type="title"/>
          </p:nvPr>
        </p:nvSpPr>
        <p:spPr/>
        <p:txBody>
          <a:bodyPr/>
          <a:lstStyle/>
          <a:p>
            <a:endParaRPr lang="fr-FR"/>
          </a:p>
        </p:txBody>
      </p:sp>
      <p:sp>
        <p:nvSpPr>
          <p:cNvPr id="7" name="Espace réservé du numéro de diapositive 6">
            <a:extLst>
              <a:ext uri="{FF2B5EF4-FFF2-40B4-BE49-F238E27FC236}">
                <a16:creationId xmlns:a16="http://schemas.microsoft.com/office/drawing/2014/main" id="{ABA79DE6-E011-FFD8-EDB6-1BC19C692C97}"/>
              </a:ext>
            </a:extLst>
          </p:cNvPr>
          <p:cNvSpPr>
            <a:spLocks noGrp="1"/>
          </p:cNvSpPr>
          <p:nvPr>
            <p:ph type="sldNum" sz="quarter" idx="7"/>
          </p:nvPr>
        </p:nvSpPr>
        <p:spPr/>
        <p:txBody>
          <a:bodyPr/>
          <a:lstStyle/>
          <a:p>
            <a:fld id="{00000000-1234-1234-1234-123412341234}" type="slidenum">
              <a:rPr lang="fr-FR" smtClean="0"/>
              <a:pPr/>
              <a:t>5</a:t>
            </a:fld>
            <a:endParaRPr lang="fr-FR"/>
          </a:p>
        </p:txBody>
      </p:sp>
      <p:sp>
        <p:nvSpPr>
          <p:cNvPr id="10" name="ZoneTexte 9">
            <a:extLst>
              <a:ext uri="{FF2B5EF4-FFF2-40B4-BE49-F238E27FC236}">
                <a16:creationId xmlns:a16="http://schemas.microsoft.com/office/drawing/2014/main" id="{97D15FCE-0267-7B0A-48DB-AA68A0ED5C57}"/>
              </a:ext>
            </a:extLst>
          </p:cNvPr>
          <p:cNvSpPr txBox="1"/>
          <p:nvPr/>
        </p:nvSpPr>
        <p:spPr>
          <a:xfrm>
            <a:off x="3635896" y="190626"/>
            <a:ext cx="5206612" cy="553998"/>
          </a:xfrm>
          <a:prstGeom prst="rect">
            <a:avLst/>
          </a:prstGeom>
          <a:noFill/>
        </p:spPr>
        <p:txBody>
          <a:bodyPr wrap="square" lIns="91440" tIns="45720" rIns="91440" bIns="45720" rtlCol="0" anchor="t">
            <a:spAutoFit/>
          </a:bodyPr>
          <a:lstStyle/>
          <a:p>
            <a:pPr algn="r"/>
            <a:r>
              <a:rPr lang="fr-FR" sz="1600" b="1" dirty="0">
                <a:solidFill>
                  <a:schemeClr val="bg2"/>
                </a:solidFill>
              </a:rPr>
              <a:t>Complémentarités Cluster 2 - Cluster 6 </a:t>
            </a:r>
          </a:p>
          <a:p>
            <a:pPr algn="r"/>
            <a:r>
              <a:rPr lang="fr-FR" sz="1400" dirty="0">
                <a:solidFill>
                  <a:schemeClr val="bg2"/>
                </a:solidFill>
                <a:ea typeface="+mn-lt"/>
                <a:cs typeface="+mn-lt"/>
              </a:rPr>
              <a:t>HORIZON EUROPE Strategic Plan 2025</a:t>
            </a:r>
            <a:endParaRPr lang="fr-FR" sz="1400" dirty="0">
              <a:solidFill>
                <a:schemeClr val="bg2"/>
              </a:solidFill>
            </a:endParaRPr>
          </a:p>
        </p:txBody>
      </p:sp>
      <p:grpSp>
        <p:nvGrpSpPr>
          <p:cNvPr id="12" name="Groupe 11">
            <a:extLst>
              <a:ext uri="{FF2B5EF4-FFF2-40B4-BE49-F238E27FC236}">
                <a16:creationId xmlns:a16="http://schemas.microsoft.com/office/drawing/2014/main" id="{45F47077-8829-955A-E82C-4F6FB2DA4B9B}"/>
              </a:ext>
            </a:extLst>
          </p:cNvPr>
          <p:cNvGrpSpPr/>
          <p:nvPr/>
        </p:nvGrpSpPr>
        <p:grpSpPr>
          <a:xfrm>
            <a:off x="323526" y="987574"/>
            <a:ext cx="4104459" cy="1270650"/>
            <a:chOff x="323526" y="987574"/>
            <a:chExt cx="4104459" cy="1270650"/>
          </a:xfrm>
        </p:grpSpPr>
        <p:sp>
          <p:nvSpPr>
            <p:cNvPr id="2" name="Rectangle : coins arrondis 1">
              <a:extLst>
                <a:ext uri="{FF2B5EF4-FFF2-40B4-BE49-F238E27FC236}">
                  <a16:creationId xmlns:a16="http://schemas.microsoft.com/office/drawing/2014/main" id="{470B12B3-E150-D1C7-8D9A-7BF01AAD9798}"/>
                </a:ext>
              </a:extLst>
            </p:cNvPr>
            <p:cNvSpPr/>
            <p:nvPr/>
          </p:nvSpPr>
          <p:spPr>
            <a:xfrm>
              <a:off x="323526" y="987574"/>
              <a:ext cx="4104000" cy="432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dirty="0"/>
                <a:t>Cluster 2</a:t>
              </a:r>
            </a:p>
          </p:txBody>
        </p:sp>
        <p:sp>
          <p:nvSpPr>
            <p:cNvPr id="4" name="ZoneTexte 3">
              <a:extLst>
                <a:ext uri="{FF2B5EF4-FFF2-40B4-BE49-F238E27FC236}">
                  <a16:creationId xmlns:a16="http://schemas.microsoft.com/office/drawing/2014/main" id="{C35BE253-C0A2-8726-F15B-997C78EFD533}"/>
                </a:ext>
              </a:extLst>
            </p:cNvPr>
            <p:cNvSpPr txBox="1"/>
            <p:nvPr/>
          </p:nvSpPr>
          <p:spPr>
            <a:xfrm>
              <a:off x="323528" y="1427227"/>
              <a:ext cx="4104457" cy="830997"/>
            </a:xfrm>
            <a:prstGeom prst="rect">
              <a:avLst/>
            </a:prstGeom>
            <a:noFill/>
          </p:spPr>
          <p:txBody>
            <a:bodyPr wrap="square" rtlCol="0">
              <a:spAutoFit/>
            </a:bodyPr>
            <a:lstStyle/>
            <a:p>
              <a:r>
                <a:rPr lang="fr-FR" sz="1200" i="1" dirty="0">
                  <a:solidFill>
                    <a:schemeClr val="accent4"/>
                  </a:solidFill>
                  <a:sym typeface="Wingdings" pitchFamily="2" charset="2"/>
                </a:rPr>
                <a:t></a:t>
              </a:r>
              <a:r>
                <a:rPr lang="fr-FR" sz="1200" i="1" dirty="0">
                  <a:sym typeface="Wingdings" pitchFamily="2" charset="2"/>
                </a:rPr>
                <a:t> </a:t>
              </a:r>
              <a:r>
                <a:rPr lang="fr-FR" sz="1200" i="1" dirty="0"/>
                <a:t>Gouvernance démocratique et participation citoyenne ; patrimoine culturelle et industries culturelles et créatives ; transformations sociales, économiques, technologiques et culturelles…</a:t>
              </a:r>
            </a:p>
          </p:txBody>
        </p:sp>
      </p:grpSp>
      <p:grpSp>
        <p:nvGrpSpPr>
          <p:cNvPr id="6" name="Groupe 5">
            <a:extLst>
              <a:ext uri="{FF2B5EF4-FFF2-40B4-BE49-F238E27FC236}">
                <a16:creationId xmlns:a16="http://schemas.microsoft.com/office/drawing/2014/main" id="{906E4950-C52D-66B2-5DE6-3F6EC42CA49D}"/>
              </a:ext>
            </a:extLst>
          </p:cNvPr>
          <p:cNvGrpSpPr/>
          <p:nvPr/>
        </p:nvGrpSpPr>
        <p:grpSpPr>
          <a:xfrm>
            <a:off x="4716016" y="995179"/>
            <a:ext cx="4104000" cy="1253906"/>
            <a:chOff x="4716016" y="995179"/>
            <a:chExt cx="4104000" cy="1253906"/>
          </a:xfrm>
          <a:solidFill>
            <a:srgbClr val="92D050"/>
          </a:solidFill>
        </p:grpSpPr>
        <p:sp>
          <p:nvSpPr>
            <p:cNvPr id="8" name="Rectangle : coins arrondis 7">
              <a:extLst>
                <a:ext uri="{FF2B5EF4-FFF2-40B4-BE49-F238E27FC236}">
                  <a16:creationId xmlns:a16="http://schemas.microsoft.com/office/drawing/2014/main" id="{3194B4D5-8516-0B7E-F7ED-42064FF24B7F}"/>
                </a:ext>
              </a:extLst>
            </p:cNvPr>
            <p:cNvSpPr/>
            <p:nvPr/>
          </p:nvSpPr>
          <p:spPr>
            <a:xfrm>
              <a:off x="4716016" y="995179"/>
              <a:ext cx="4104000" cy="432000"/>
            </a:xfrm>
            <a:prstGeom prst="roundRect">
              <a:avLst/>
            </a:prstGeom>
            <a:grpFill/>
          </p:spPr>
          <p:style>
            <a:lnRef idx="1">
              <a:schemeClr val="accent2"/>
            </a:lnRef>
            <a:fillRef idx="3">
              <a:schemeClr val="accent2"/>
            </a:fillRef>
            <a:effectRef idx="2">
              <a:schemeClr val="accent2"/>
            </a:effectRef>
            <a:fontRef idx="minor">
              <a:schemeClr val="lt1"/>
            </a:fontRef>
          </p:style>
          <p:txBody>
            <a:bodyPr rtlCol="0" anchor="ctr"/>
            <a:lstStyle/>
            <a:p>
              <a:pPr algn="ctr"/>
              <a:r>
                <a:rPr lang="fr-FR" dirty="0"/>
                <a:t>Cluster 6</a:t>
              </a:r>
            </a:p>
          </p:txBody>
        </p:sp>
        <p:sp>
          <p:nvSpPr>
            <p:cNvPr id="9" name="ZoneTexte 8">
              <a:extLst>
                <a:ext uri="{FF2B5EF4-FFF2-40B4-BE49-F238E27FC236}">
                  <a16:creationId xmlns:a16="http://schemas.microsoft.com/office/drawing/2014/main" id="{D9B79CC7-42AA-8CD5-68FE-B7F9E169FA53}"/>
                </a:ext>
              </a:extLst>
            </p:cNvPr>
            <p:cNvSpPr txBox="1"/>
            <p:nvPr/>
          </p:nvSpPr>
          <p:spPr>
            <a:xfrm>
              <a:off x="4716016" y="1418088"/>
              <a:ext cx="4104000" cy="830997"/>
            </a:xfrm>
            <a:prstGeom prst="rect">
              <a:avLst/>
            </a:prstGeom>
            <a:solidFill>
              <a:schemeClr val="bg1"/>
            </a:solidFill>
          </p:spPr>
          <p:txBody>
            <a:bodyPr wrap="square" rtlCol="0">
              <a:spAutoFit/>
            </a:bodyPr>
            <a:lstStyle/>
            <a:p>
              <a:r>
                <a:rPr lang="fr-FR" sz="1200" i="1" dirty="0">
                  <a:solidFill>
                    <a:schemeClr val="accent2"/>
                  </a:solidFill>
                  <a:sym typeface="Wingdings" pitchFamily="2" charset="2"/>
                </a:rPr>
                <a:t></a:t>
              </a:r>
              <a:r>
                <a:rPr lang="fr-FR" sz="1200" i="1" dirty="0">
                  <a:sym typeface="Wingdings" pitchFamily="2" charset="2"/>
                </a:rPr>
                <a:t> </a:t>
              </a:r>
              <a:r>
                <a:rPr lang="fr-FR" sz="1200" i="1" dirty="0"/>
                <a:t>Protection de l’environnement ; restauration et utilisation durable des ressources naturelles ; sécurité alimentaire pour tous ; économie à faible intensité de carbone…</a:t>
              </a:r>
            </a:p>
          </p:txBody>
        </p:sp>
      </p:grpSp>
      <p:grpSp>
        <p:nvGrpSpPr>
          <p:cNvPr id="13" name="Groupe 12">
            <a:extLst>
              <a:ext uri="{FF2B5EF4-FFF2-40B4-BE49-F238E27FC236}">
                <a16:creationId xmlns:a16="http://schemas.microsoft.com/office/drawing/2014/main" id="{91FFFE5A-4876-D65A-05FC-4CA269B69883}"/>
              </a:ext>
            </a:extLst>
          </p:cNvPr>
          <p:cNvGrpSpPr/>
          <p:nvPr/>
        </p:nvGrpSpPr>
        <p:grpSpPr>
          <a:xfrm>
            <a:off x="276115" y="2299763"/>
            <a:ext cx="8518980" cy="2517006"/>
            <a:chOff x="323528" y="2191390"/>
            <a:chExt cx="8518980" cy="2517006"/>
          </a:xfrm>
        </p:grpSpPr>
        <p:sp>
          <p:nvSpPr>
            <p:cNvPr id="5" name="ZoneTexte 4">
              <a:extLst>
                <a:ext uri="{FF2B5EF4-FFF2-40B4-BE49-F238E27FC236}">
                  <a16:creationId xmlns:a16="http://schemas.microsoft.com/office/drawing/2014/main" id="{BAEE90AE-B83C-1D41-0413-33A446BC7FCE}"/>
                </a:ext>
              </a:extLst>
            </p:cNvPr>
            <p:cNvSpPr txBox="1"/>
            <p:nvPr/>
          </p:nvSpPr>
          <p:spPr>
            <a:xfrm>
              <a:off x="323528" y="2461627"/>
              <a:ext cx="8518980" cy="2246769"/>
            </a:xfrm>
            <a:prstGeom prst="rect">
              <a:avLst/>
            </a:prstGeom>
            <a:noFill/>
            <a:ln w="19050">
              <a:solidFill>
                <a:schemeClr val="accent3"/>
              </a:solidFill>
              <a:prstDash val="dashDot"/>
            </a:ln>
          </p:spPr>
          <p:txBody>
            <a:bodyPr wrap="square" rtlCol="0">
              <a:spAutoFit/>
            </a:bodyPr>
            <a:lstStyle/>
            <a:p>
              <a:pPr algn="l" rtl="0" fontAlgn="base"/>
              <a:endParaRPr lang="fr-FR" sz="1200" b="0" i="1" u="none" strike="noStrike" dirty="0">
                <a:effectLst/>
                <a:latin typeface="+mj-lt"/>
              </a:endParaRPr>
            </a:p>
            <a:p>
              <a:pPr marL="285750" indent="-285750" algn="l" rtl="0" fontAlgn="base">
                <a:buClr>
                  <a:schemeClr val="accent3"/>
                </a:buClr>
                <a:buFont typeface="Wingdings" pitchFamily="2" charset="2"/>
                <a:buChar char="ü"/>
              </a:pPr>
              <a:r>
                <a:rPr lang="fr-FR" sz="1600" b="1" i="1" u="none" strike="noStrike" dirty="0">
                  <a:solidFill>
                    <a:schemeClr val="tx2"/>
                  </a:solidFill>
                  <a:effectLst/>
                  <a:latin typeface="+mj-lt"/>
                </a:rPr>
                <a:t>Droit de vivre dans un environnement sain</a:t>
              </a:r>
            </a:p>
            <a:p>
              <a:pPr marL="285750" indent="-285750" fontAlgn="base">
                <a:buClr>
                  <a:schemeClr val="accent3"/>
                </a:buClr>
                <a:buFont typeface="Wingdings" pitchFamily="2" charset="2"/>
                <a:buChar char="ü"/>
              </a:pPr>
              <a:r>
                <a:rPr lang="fr-FR" sz="1600" b="1" i="1" u="none" strike="noStrike" dirty="0">
                  <a:solidFill>
                    <a:schemeClr val="tx2"/>
                  </a:solidFill>
                  <a:effectLst/>
                  <a:latin typeface="+mj-lt"/>
                </a:rPr>
                <a:t>Développement équilibré et inclusif </a:t>
              </a:r>
              <a:r>
                <a:rPr lang="fr-FR" sz="1600" b="0" i="1" u="none" strike="noStrike" dirty="0">
                  <a:solidFill>
                    <a:schemeClr val="tx2"/>
                  </a:solidFill>
                  <a:effectLst/>
                  <a:latin typeface="+mj-lt"/>
                </a:rPr>
                <a:t>des </a:t>
              </a:r>
              <a:r>
                <a:rPr lang="fr-FR" sz="1600" i="1" u="none" strike="noStrike" dirty="0">
                  <a:solidFill>
                    <a:schemeClr val="tx2"/>
                  </a:solidFill>
                  <a:effectLst/>
                  <a:latin typeface="+mj-lt"/>
                </a:rPr>
                <a:t>espaces ruraux, côtiers et urbains</a:t>
              </a:r>
              <a:endParaRPr lang="fr-FR" sz="1600" dirty="0">
                <a:solidFill>
                  <a:schemeClr val="tx2"/>
                </a:solidFill>
                <a:latin typeface="+mj-lt"/>
              </a:endParaRPr>
            </a:p>
            <a:p>
              <a:pPr marL="285750" indent="-285750" fontAlgn="base">
                <a:buClr>
                  <a:schemeClr val="accent3"/>
                </a:buClr>
                <a:buFont typeface="Wingdings" pitchFamily="2" charset="2"/>
                <a:buChar char="ü"/>
              </a:pPr>
              <a:r>
                <a:rPr lang="fr-FR" sz="1600" b="1" i="1" u="none" strike="noStrike" dirty="0">
                  <a:solidFill>
                    <a:schemeClr val="tx2"/>
                  </a:solidFill>
                  <a:effectLst/>
                  <a:latin typeface="+mj-lt"/>
                </a:rPr>
                <a:t>Cohésion territoriale</a:t>
              </a:r>
              <a:r>
                <a:rPr lang="fr-FR" sz="1600" i="1" u="none" strike="noStrike" dirty="0">
                  <a:solidFill>
                    <a:schemeClr val="tx2"/>
                  </a:solidFill>
                  <a:effectLst/>
                  <a:latin typeface="+mj-lt"/>
                </a:rPr>
                <a:t>, sociale et économique, </a:t>
              </a:r>
              <a:r>
                <a:rPr lang="fr-FR" sz="1600" b="0" i="1" u="none" strike="noStrike" dirty="0">
                  <a:solidFill>
                    <a:schemeClr val="tx2"/>
                  </a:solidFill>
                  <a:effectLst/>
                  <a:latin typeface="+mj-lt"/>
                </a:rPr>
                <a:t>y compris l'accessibilité et le caractère abordable d'une alimentation sûre et nutritive</a:t>
              </a:r>
              <a:endParaRPr lang="fr-FR" sz="1600" b="0" i="0" u="none" strike="noStrike" dirty="0">
                <a:solidFill>
                  <a:schemeClr val="tx2"/>
                </a:solidFill>
                <a:effectLst/>
                <a:latin typeface="+mj-lt"/>
                <a:cs typeface="Segoe UI" panose="020B0502040204020203" pitchFamily="34" charset="0"/>
              </a:endParaRPr>
            </a:p>
            <a:p>
              <a:pPr marL="285750" indent="-285750" fontAlgn="base">
                <a:buClr>
                  <a:schemeClr val="accent3"/>
                </a:buClr>
                <a:buFont typeface="Wingdings" pitchFamily="2" charset="2"/>
                <a:buChar char="ü"/>
              </a:pPr>
              <a:r>
                <a:rPr lang="fr-FR" sz="1600" b="1" i="1" u="none" strike="noStrike" dirty="0">
                  <a:solidFill>
                    <a:schemeClr val="tx2"/>
                  </a:solidFill>
                  <a:effectLst/>
                  <a:latin typeface="+mj-lt"/>
                </a:rPr>
                <a:t>Modèles de gouvernance innovants </a:t>
              </a:r>
              <a:r>
                <a:rPr lang="fr-FR" sz="1600" b="0" i="1" u="none" strike="noStrike" dirty="0">
                  <a:solidFill>
                    <a:schemeClr val="tx2"/>
                  </a:solidFill>
                  <a:effectLst/>
                  <a:latin typeface="+mj-lt"/>
                </a:rPr>
                <a:t>pour une transition durable tenant compte des facteurs sociaux, économiques, culturels et environnementaux</a:t>
              </a:r>
              <a:endParaRPr lang="fr-FR" sz="1600" b="0" i="0" u="none" strike="noStrike" dirty="0">
                <a:solidFill>
                  <a:schemeClr val="tx2"/>
                </a:solidFill>
                <a:effectLst/>
                <a:latin typeface="+mj-lt"/>
                <a:cs typeface="Segoe UI" panose="020B0502040204020203" pitchFamily="34" charset="0"/>
              </a:endParaRPr>
            </a:p>
            <a:p>
              <a:pPr marL="285750" indent="-285750" fontAlgn="base">
                <a:buClr>
                  <a:schemeClr val="accent3"/>
                </a:buClr>
                <a:buFont typeface="Wingdings" pitchFamily="2" charset="2"/>
                <a:buChar char="ü"/>
              </a:pPr>
              <a:r>
                <a:rPr lang="fr-FR" sz="1600" b="1" i="1" u="none" strike="noStrike" dirty="0">
                  <a:solidFill>
                    <a:schemeClr val="tx2"/>
                  </a:solidFill>
                  <a:effectLst/>
                  <a:latin typeface="+mj-lt"/>
                </a:rPr>
                <a:t>Protection et valorisation du patrimoine </a:t>
              </a:r>
              <a:r>
                <a:rPr lang="fr-FR" sz="1600" b="0" i="1" u="none" strike="noStrike" dirty="0">
                  <a:solidFill>
                    <a:schemeClr val="tx2"/>
                  </a:solidFill>
                  <a:effectLst/>
                  <a:latin typeface="+mj-lt"/>
                </a:rPr>
                <a:t>naturel et culturel tels que les paysages ruraux, côtiers et</a:t>
              </a:r>
              <a:r>
                <a:rPr lang="fr-FR" sz="1600" i="1" dirty="0">
                  <a:solidFill>
                    <a:schemeClr val="tx2"/>
                  </a:solidFill>
                  <a:latin typeface="+mj-lt"/>
                </a:rPr>
                <a:t> </a:t>
              </a:r>
              <a:r>
                <a:rPr lang="fr-FR" sz="1600" b="0" i="1" u="none" strike="noStrike" dirty="0">
                  <a:solidFill>
                    <a:schemeClr val="tx2"/>
                  </a:solidFill>
                  <a:effectLst/>
                  <a:latin typeface="+mj-lt"/>
                </a:rPr>
                <a:t>subaquatiques</a:t>
              </a:r>
              <a:endParaRPr lang="fr-FR" sz="1600" b="0" i="0" u="none" strike="noStrike" dirty="0">
                <a:solidFill>
                  <a:schemeClr val="tx2"/>
                </a:solidFill>
                <a:effectLst/>
                <a:latin typeface="+mj-lt"/>
                <a:cs typeface="Segoe UI" panose="020B0502040204020203" pitchFamily="34" charset="0"/>
              </a:endParaRPr>
            </a:p>
          </p:txBody>
        </p:sp>
        <p:sp>
          <p:nvSpPr>
            <p:cNvPr id="11" name="Rectangle : coins arrondis 10">
              <a:extLst>
                <a:ext uri="{FF2B5EF4-FFF2-40B4-BE49-F238E27FC236}">
                  <a16:creationId xmlns:a16="http://schemas.microsoft.com/office/drawing/2014/main" id="{297B80A7-2EB7-2A62-0780-6A7E9B345A9F}"/>
                </a:ext>
              </a:extLst>
            </p:cNvPr>
            <p:cNvSpPr/>
            <p:nvPr/>
          </p:nvSpPr>
          <p:spPr>
            <a:xfrm>
              <a:off x="2498373" y="2191390"/>
              <a:ext cx="3960000" cy="432000"/>
            </a:xfrm>
            <a:prstGeom prst="roundRect">
              <a:avLst/>
            </a:prstGeom>
            <a:solidFill>
              <a:schemeClr val="accent6">
                <a:lumMod val="60000"/>
                <a:lumOff val="40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a:t>Complémentarités possibles</a:t>
              </a:r>
            </a:p>
          </p:txBody>
        </p:sp>
      </p:grpSp>
      <p:pic>
        <p:nvPicPr>
          <p:cNvPr id="14" name="Image 13">
            <a:extLst>
              <a:ext uri="{FF2B5EF4-FFF2-40B4-BE49-F238E27FC236}">
                <a16:creationId xmlns:a16="http://schemas.microsoft.com/office/drawing/2014/main" id="{87BDADCA-1D9F-4CFE-9C98-010B8BE19641}"/>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166861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1498613E-FC2C-41C6-C28B-E7252CF87CCE}"/>
              </a:ext>
            </a:extLst>
          </p:cNvPr>
          <p:cNvSpPr/>
          <p:nvPr/>
        </p:nvSpPr>
        <p:spPr>
          <a:xfrm>
            <a:off x="359532" y="3435846"/>
            <a:ext cx="8460940" cy="1440160"/>
          </a:xfrm>
          <a:prstGeom prst="roundRect">
            <a:avLst/>
          </a:prstGeom>
          <a:solidFill>
            <a:schemeClr val="accent2">
              <a:lumMod val="20000"/>
              <a:lumOff val="80000"/>
              <a:alpha val="3124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itre 3">
            <a:extLst>
              <a:ext uri="{FF2B5EF4-FFF2-40B4-BE49-F238E27FC236}">
                <a16:creationId xmlns:a16="http://schemas.microsoft.com/office/drawing/2014/main" id="{135983EA-6434-425D-8DD1-BD60DE8F62F9}"/>
              </a:ext>
            </a:extLst>
          </p:cNvPr>
          <p:cNvSpPr>
            <a:spLocks noGrp="1"/>
          </p:cNvSpPr>
          <p:nvPr>
            <p:ph type="title"/>
          </p:nvPr>
        </p:nvSpPr>
        <p:spPr/>
        <p:txBody>
          <a:bodyPr/>
          <a:lstStyle/>
          <a:p>
            <a:endParaRPr lang="fr-FR"/>
          </a:p>
        </p:txBody>
      </p:sp>
      <p:sp>
        <p:nvSpPr>
          <p:cNvPr id="7" name="Espace réservé du numéro de diapositive 6">
            <a:extLst>
              <a:ext uri="{FF2B5EF4-FFF2-40B4-BE49-F238E27FC236}">
                <a16:creationId xmlns:a16="http://schemas.microsoft.com/office/drawing/2014/main" id="{ABA79DE6-E011-FFD8-EDB6-1BC19C692C97}"/>
              </a:ext>
            </a:extLst>
          </p:cNvPr>
          <p:cNvSpPr>
            <a:spLocks noGrp="1"/>
          </p:cNvSpPr>
          <p:nvPr>
            <p:ph type="sldNum" sz="quarter" idx="7"/>
          </p:nvPr>
        </p:nvSpPr>
        <p:spPr/>
        <p:txBody>
          <a:bodyPr/>
          <a:lstStyle/>
          <a:p>
            <a:fld id="{00000000-1234-1234-1234-123412341234}" type="slidenum">
              <a:rPr lang="fr-FR" smtClean="0">
                <a:solidFill>
                  <a:srgbClr val="000000"/>
                </a:solidFill>
              </a:rPr>
              <a:pPr/>
              <a:t>6</a:t>
            </a:fld>
            <a:endParaRPr lang="fr-FR">
              <a:solidFill>
                <a:srgbClr val="000000"/>
              </a:solidFill>
            </a:endParaRPr>
          </a:p>
        </p:txBody>
      </p:sp>
      <p:sp>
        <p:nvSpPr>
          <p:cNvPr id="2" name="ZoneTexte 1">
            <a:extLst>
              <a:ext uri="{FF2B5EF4-FFF2-40B4-BE49-F238E27FC236}">
                <a16:creationId xmlns:a16="http://schemas.microsoft.com/office/drawing/2014/main" id="{3F9C8760-7148-183F-D35D-073789E2524B}"/>
              </a:ext>
            </a:extLst>
          </p:cNvPr>
          <p:cNvSpPr txBox="1"/>
          <p:nvPr/>
        </p:nvSpPr>
        <p:spPr>
          <a:xfrm>
            <a:off x="3224168" y="339502"/>
            <a:ext cx="5688632" cy="338554"/>
          </a:xfrm>
          <a:prstGeom prst="rect">
            <a:avLst/>
          </a:prstGeom>
          <a:noFill/>
        </p:spPr>
        <p:txBody>
          <a:bodyPr wrap="square" rtlCol="0">
            <a:spAutoFit/>
          </a:bodyPr>
          <a:lstStyle/>
          <a:p>
            <a:pPr algn="r"/>
            <a:r>
              <a:rPr lang="fr-FR" sz="1600" b="1" dirty="0">
                <a:solidFill>
                  <a:schemeClr val="tx2"/>
                </a:solidFill>
              </a:rPr>
              <a:t>Quelles dimensions SHS attendues dans le Cluster 6</a:t>
            </a:r>
          </a:p>
        </p:txBody>
      </p:sp>
      <p:sp>
        <p:nvSpPr>
          <p:cNvPr id="3" name="ZoneTexte 2">
            <a:extLst>
              <a:ext uri="{FF2B5EF4-FFF2-40B4-BE49-F238E27FC236}">
                <a16:creationId xmlns:a16="http://schemas.microsoft.com/office/drawing/2014/main" id="{A76A3EBA-994D-75E7-CD2D-CD4C063B5334}"/>
              </a:ext>
            </a:extLst>
          </p:cNvPr>
          <p:cNvSpPr txBox="1"/>
          <p:nvPr/>
        </p:nvSpPr>
        <p:spPr>
          <a:xfrm>
            <a:off x="291798" y="900752"/>
            <a:ext cx="8460940" cy="3354765"/>
          </a:xfrm>
          <a:prstGeom prst="rect">
            <a:avLst/>
          </a:prstGeom>
          <a:noFill/>
        </p:spPr>
        <p:txBody>
          <a:bodyPr wrap="square" lIns="91440" tIns="45720" rIns="91440" bIns="45720" rtlCol="0" anchor="t">
            <a:spAutoFit/>
          </a:bodyPr>
          <a:lstStyle/>
          <a:p>
            <a:pPr marL="285750" indent="-285750">
              <a:spcBef>
                <a:spcPts val="300"/>
              </a:spcBef>
              <a:spcAft>
                <a:spcPts val="300"/>
              </a:spcAft>
              <a:buClr>
                <a:schemeClr val="accent3"/>
              </a:buClr>
              <a:buSzPct val="90000"/>
              <a:buFont typeface="Wingdings" pitchFamily="2" charset="2"/>
              <a:buChar char="ü"/>
            </a:pPr>
            <a:r>
              <a:rPr lang="fr-FR" sz="1400" b="1" dirty="0">
                <a:solidFill>
                  <a:schemeClr val="tx2"/>
                </a:solidFill>
              </a:rPr>
              <a:t>Information, sensibilisation, éducation du public</a:t>
            </a:r>
            <a:endParaRPr lang="fr-FR" sz="1400" b="1" dirty="0">
              <a:solidFill>
                <a:schemeClr val="tx2"/>
              </a:solidFill>
              <a:cs typeface="Arial"/>
            </a:endParaRPr>
          </a:p>
          <a:p>
            <a:pPr marL="285750" indent="-285750">
              <a:spcBef>
                <a:spcPts val="300"/>
              </a:spcBef>
              <a:spcAft>
                <a:spcPts val="300"/>
              </a:spcAft>
              <a:buClr>
                <a:schemeClr val="accent3"/>
              </a:buClr>
              <a:buSzPct val="90000"/>
              <a:buFont typeface="Wingdings" pitchFamily="2" charset="2"/>
              <a:buChar char="ü"/>
            </a:pPr>
            <a:r>
              <a:rPr lang="fr-FR" sz="1400" b="1" dirty="0">
                <a:solidFill>
                  <a:schemeClr val="tx2"/>
                </a:solidFill>
              </a:rPr>
              <a:t>Acceptabilité/confiance des consommateurs, des acteurs économiques</a:t>
            </a:r>
          </a:p>
          <a:p>
            <a:pPr marL="285750" indent="-285750">
              <a:spcBef>
                <a:spcPts val="300"/>
              </a:spcBef>
              <a:spcAft>
                <a:spcPts val="300"/>
              </a:spcAft>
              <a:buClr>
                <a:schemeClr val="accent3"/>
              </a:buClr>
              <a:buSzPct val="90000"/>
              <a:buFont typeface="Wingdings" pitchFamily="2" charset="2"/>
              <a:buChar char="ü"/>
            </a:pPr>
            <a:r>
              <a:rPr lang="fr-FR" sz="1400" b="1" dirty="0">
                <a:solidFill>
                  <a:schemeClr val="tx2"/>
                </a:solidFill>
              </a:rPr>
              <a:t>Politiques, nouveaux modèles de gouvernance, considérations juridiques et éthiques</a:t>
            </a:r>
            <a:endParaRPr lang="fr-FR" sz="1400" b="1" dirty="0">
              <a:solidFill>
                <a:schemeClr val="tx2"/>
              </a:solidFill>
              <a:cs typeface="Arial"/>
            </a:endParaRPr>
          </a:p>
          <a:p>
            <a:pPr marL="285750" indent="-285750">
              <a:spcBef>
                <a:spcPts val="300"/>
              </a:spcBef>
              <a:spcAft>
                <a:spcPts val="300"/>
              </a:spcAft>
              <a:buClr>
                <a:schemeClr val="accent3"/>
              </a:buClr>
              <a:buSzPct val="90000"/>
              <a:buFont typeface="Wingdings" pitchFamily="2" charset="2"/>
              <a:buChar char="ü"/>
            </a:pPr>
            <a:r>
              <a:rPr lang="fr-FR" sz="1400" b="1" dirty="0">
                <a:solidFill>
                  <a:schemeClr val="tx2"/>
                </a:solidFill>
              </a:rPr>
              <a:t>Nouveaux modèles économiques et financiers, nouvelles opportunités de marché</a:t>
            </a:r>
            <a:endParaRPr lang="fr-FR" sz="1400" b="1" dirty="0">
              <a:solidFill>
                <a:schemeClr val="tx2"/>
              </a:solidFill>
              <a:cs typeface="Arial"/>
            </a:endParaRPr>
          </a:p>
          <a:p>
            <a:pPr marL="285750" indent="-285750">
              <a:spcBef>
                <a:spcPts val="300"/>
              </a:spcBef>
              <a:spcAft>
                <a:spcPts val="300"/>
              </a:spcAft>
              <a:buClr>
                <a:schemeClr val="accent3"/>
              </a:buClr>
              <a:buSzPct val="90000"/>
              <a:buFont typeface="Wingdings" pitchFamily="2" charset="2"/>
              <a:buChar char="ü"/>
            </a:pPr>
            <a:r>
              <a:rPr lang="fr-FR" sz="1400" b="1" dirty="0">
                <a:solidFill>
                  <a:schemeClr val="tx2"/>
                </a:solidFill>
              </a:rPr>
              <a:t>Evaluation des bénéfices économiques et sociaux </a:t>
            </a:r>
            <a:endParaRPr lang="fr-FR" sz="1400" b="1" dirty="0">
              <a:solidFill>
                <a:schemeClr val="tx2"/>
              </a:solidFill>
              <a:cs typeface="Arial"/>
            </a:endParaRPr>
          </a:p>
          <a:p>
            <a:pPr marL="285750" indent="-285750">
              <a:spcBef>
                <a:spcPts val="300"/>
              </a:spcBef>
              <a:spcAft>
                <a:spcPts val="300"/>
              </a:spcAft>
              <a:buClr>
                <a:schemeClr val="accent3"/>
              </a:buClr>
              <a:buSzPct val="90000"/>
              <a:buFont typeface="Wingdings" pitchFamily="2" charset="2"/>
              <a:buChar char="ü"/>
            </a:pPr>
            <a:r>
              <a:rPr lang="fr-FR" sz="1400" b="1" dirty="0">
                <a:solidFill>
                  <a:schemeClr val="tx2"/>
                </a:solidFill>
              </a:rPr>
              <a:t>Égalité/inclusion sociale, justice spatiale</a:t>
            </a:r>
            <a:endParaRPr lang="fr-FR" sz="1400" b="1" dirty="0">
              <a:solidFill>
                <a:schemeClr val="tx2"/>
              </a:solidFill>
              <a:cs typeface="Arial"/>
            </a:endParaRPr>
          </a:p>
          <a:p>
            <a:pPr marL="285750" indent="-285750">
              <a:spcBef>
                <a:spcPts val="300"/>
              </a:spcBef>
              <a:buClr>
                <a:schemeClr val="accent3"/>
              </a:buClr>
              <a:buSzPct val="90000"/>
              <a:buFont typeface="Wingdings" pitchFamily="2" charset="2"/>
              <a:buChar char="ü"/>
            </a:pPr>
            <a:r>
              <a:rPr lang="fr-FR" sz="1400" b="1" dirty="0">
                <a:solidFill>
                  <a:schemeClr val="tx2"/>
                </a:solidFill>
              </a:rPr>
              <a:t>Facteurs sociaux, économiques, culturels, religieux qui influencent les comportements</a:t>
            </a:r>
            <a:endParaRPr lang="fr-FR" sz="1400" b="1" dirty="0">
              <a:solidFill>
                <a:schemeClr val="tx2"/>
              </a:solidFill>
              <a:cs typeface="Arial"/>
            </a:endParaRPr>
          </a:p>
          <a:p>
            <a:pPr>
              <a:spcBef>
                <a:spcPts val="600"/>
              </a:spcBef>
              <a:spcAft>
                <a:spcPts val="300"/>
              </a:spcAft>
              <a:buClr>
                <a:schemeClr val="accent3"/>
              </a:buClr>
              <a:buSzPct val="90000"/>
            </a:pPr>
            <a:r>
              <a:rPr lang="fr-FR" b="1" dirty="0">
                <a:solidFill>
                  <a:schemeClr val="accent3"/>
                </a:solidFill>
              </a:rPr>
              <a:t>+  </a:t>
            </a:r>
            <a:r>
              <a:rPr lang="fr-FR" sz="1400" dirty="0">
                <a:solidFill>
                  <a:schemeClr val="accent2">
                    <a:lumMod val="60000"/>
                    <a:lumOff val="40000"/>
                  </a:schemeClr>
                </a:solidFill>
                <a:effectLst>
                  <a:outerShdw blurRad="50800" dist="38100" dir="2700000" algn="tl" rotWithShape="0">
                    <a:prstClr val="black">
                      <a:alpha val="40000"/>
                    </a:prstClr>
                  </a:outerShdw>
                </a:effectLst>
              </a:rPr>
              <a:t>L’innovation sociale/Dynamique transformative </a:t>
            </a:r>
            <a:r>
              <a:rPr lang="fr-FR" sz="1400" dirty="0">
                <a:solidFill>
                  <a:schemeClr val="accent2">
                    <a:lumMod val="60000"/>
                    <a:lumOff val="40000"/>
                  </a:schemeClr>
                </a:solidFill>
              </a:rPr>
              <a:t>pour des produits de consommation respectueux de l'environnement, des nouveaux modes d'organisation du territoire et des circuits de production et de consommation…</a:t>
            </a:r>
            <a:endParaRPr lang="fr-FR" sz="1400" dirty="0">
              <a:solidFill>
                <a:schemeClr val="accent2">
                  <a:lumMod val="60000"/>
                  <a:lumOff val="40000"/>
                </a:schemeClr>
              </a:solidFill>
              <a:cs typeface="Arial"/>
            </a:endParaRPr>
          </a:p>
          <a:p>
            <a:pPr>
              <a:spcBef>
                <a:spcPts val="300"/>
              </a:spcBef>
              <a:buClr>
                <a:schemeClr val="accent3"/>
              </a:buClr>
              <a:buSzPct val="90000"/>
            </a:pPr>
            <a:r>
              <a:rPr lang="fr-FR" sz="1400" b="1" dirty="0">
                <a:solidFill>
                  <a:schemeClr val="accent3"/>
                </a:solidFill>
              </a:rPr>
              <a:t>+</a:t>
            </a:r>
            <a:r>
              <a:rPr lang="fr-FR" sz="1400" b="1" dirty="0">
                <a:solidFill>
                  <a:schemeClr val="tx2">
                    <a:lumMod val="40000"/>
                    <a:lumOff val="60000"/>
                  </a:schemeClr>
                </a:solidFill>
              </a:rPr>
              <a:t>  </a:t>
            </a:r>
            <a:r>
              <a:rPr lang="fr-FR" sz="1400" dirty="0">
                <a:solidFill>
                  <a:schemeClr val="accent2">
                    <a:lumMod val="60000"/>
                    <a:lumOff val="40000"/>
                  </a:schemeClr>
                </a:solidFill>
                <a:effectLst>
                  <a:outerShdw blurRad="50800" dist="38100" dir="2700000" algn="tl" rotWithShape="0">
                    <a:prstClr val="black">
                      <a:alpha val="40000"/>
                    </a:prstClr>
                  </a:outerShdw>
                </a:effectLst>
              </a:rPr>
              <a:t>La science citoyenne/participative </a:t>
            </a:r>
            <a:r>
              <a:rPr lang="fr-FR" sz="1400" dirty="0">
                <a:solidFill>
                  <a:schemeClr val="accent2">
                    <a:lumMod val="60000"/>
                    <a:lumOff val="40000"/>
                  </a:schemeClr>
                </a:solidFill>
              </a:rPr>
              <a:t>pour l’observation de l’environnement, pour accélérer la transition vers un système alimentaire durable…</a:t>
            </a:r>
            <a:endParaRPr lang="fr-FR" sz="1400" dirty="0">
              <a:solidFill>
                <a:schemeClr val="accent2">
                  <a:lumMod val="60000"/>
                  <a:lumOff val="40000"/>
                </a:schemeClr>
              </a:solidFill>
              <a:cs typeface="Arial"/>
            </a:endParaRPr>
          </a:p>
        </p:txBody>
      </p:sp>
      <p:pic>
        <p:nvPicPr>
          <p:cNvPr id="8" name="Image 7">
            <a:extLst>
              <a:ext uri="{FF2B5EF4-FFF2-40B4-BE49-F238E27FC236}">
                <a16:creationId xmlns:a16="http://schemas.microsoft.com/office/drawing/2014/main" id="{01365096-E5F5-4A63-9A58-0742CFADF22B}"/>
              </a:ext>
            </a:extLst>
          </p:cNvPr>
          <p:cNvPicPr>
            <a:picLocks noChangeAspect="1"/>
          </p:cNvPicPr>
          <p:nvPr/>
        </p:nvPicPr>
        <p:blipFill>
          <a:blip r:embed="rId2"/>
          <a:stretch>
            <a:fillRect/>
          </a:stretch>
        </p:blipFill>
        <p:spPr>
          <a:xfrm>
            <a:off x="48194" y="94826"/>
            <a:ext cx="989586" cy="821026"/>
          </a:xfrm>
          <a:prstGeom prst="rect">
            <a:avLst/>
          </a:prstGeom>
        </p:spPr>
      </p:pic>
    </p:spTree>
    <p:extLst>
      <p:ext uri="{BB962C8B-B14F-4D97-AF65-F5344CB8AC3E}">
        <p14:creationId xmlns:p14="http://schemas.microsoft.com/office/powerpoint/2010/main" val="468948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0F188CA1-D99F-47E9-A7D0-201E33A5399D}"/>
              </a:ext>
            </a:extLst>
          </p:cNvPr>
          <p:cNvSpPr>
            <a:spLocks noGrp="1"/>
          </p:cNvSpPr>
          <p:nvPr>
            <p:ph type="pic" sz="quarter" idx="13"/>
          </p:nvPr>
        </p:nvSpPr>
        <p:spPr/>
      </p:sp>
      <p:sp>
        <p:nvSpPr>
          <p:cNvPr id="3" name="Titre 2">
            <a:extLst>
              <a:ext uri="{FF2B5EF4-FFF2-40B4-BE49-F238E27FC236}">
                <a16:creationId xmlns:a16="http://schemas.microsoft.com/office/drawing/2014/main" id="{9E660040-5BE0-4545-81C4-A48057066A09}"/>
              </a:ext>
            </a:extLst>
          </p:cNvPr>
          <p:cNvSpPr>
            <a:spLocks noGrp="1"/>
          </p:cNvSpPr>
          <p:nvPr>
            <p:ph type="title"/>
          </p:nvPr>
        </p:nvSpPr>
        <p:spPr/>
        <p:txBody>
          <a:bodyPr/>
          <a:lstStyle/>
          <a:p>
            <a:r>
              <a:rPr lang="fr-FR" dirty="0"/>
              <a:t>Les appels/ TOPICS 2025</a:t>
            </a:r>
          </a:p>
        </p:txBody>
      </p:sp>
      <p:sp>
        <p:nvSpPr>
          <p:cNvPr id="4" name="Espace réservé de la date 3">
            <a:extLst>
              <a:ext uri="{FF2B5EF4-FFF2-40B4-BE49-F238E27FC236}">
                <a16:creationId xmlns:a16="http://schemas.microsoft.com/office/drawing/2014/main" id="{75EE19DC-357C-4080-BF02-BC662906035B}"/>
              </a:ext>
            </a:extLst>
          </p:cNvPr>
          <p:cNvSpPr>
            <a:spLocks noGrp="1"/>
          </p:cNvSpPr>
          <p:nvPr>
            <p:ph type="dt" sz="half" idx="10"/>
          </p:nvPr>
        </p:nvSpPr>
        <p:spPr/>
        <p:txBody>
          <a:bodyPr/>
          <a:lstStyle/>
          <a:p>
            <a:pPr algn="r"/>
            <a:r>
              <a:rPr lang="fr-FR" cap="all"/>
              <a:t>10/11/2021</a:t>
            </a:r>
          </a:p>
        </p:txBody>
      </p:sp>
      <p:sp>
        <p:nvSpPr>
          <p:cNvPr id="5" name="Espace réservé du numéro de diapositive 4">
            <a:extLst>
              <a:ext uri="{FF2B5EF4-FFF2-40B4-BE49-F238E27FC236}">
                <a16:creationId xmlns:a16="http://schemas.microsoft.com/office/drawing/2014/main" id="{116C9907-04C4-460A-B361-CFDF27E3AFDE}"/>
              </a:ext>
            </a:extLst>
          </p:cNvPr>
          <p:cNvSpPr>
            <a:spLocks noGrp="1"/>
          </p:cNvSpPr>
          <p:nvPr>
            <p:ph type="sldNum" sz="quarter" idx="12"/>
          </p:nvPr>
        </p:nvSpPr>
        <p:spPr/>
        <p:txBody>
          <a:bodyPr/>
          <a:lstStyle/>
          <a:p>
            <a:fld id="{733122C9-A0B9-462F-8757-0847AD287B63}" type="slidenum">
              <a:rPr lang="fr-FR" smtClean="0"/>
              <a:pPr/>
              <a:t>7</a:t>
            </a:fld>
            <a:endParaRPr lang="fr-FR"/>
          </a:p>
        </p:txBody>
      </p:sp>
      <p:pic>
        <p:nvPicPr>
          <p:cNvPr id="6" name="Image 5">
            <a:extLst>
              <a:ext uri="{FF2B5EF4-FFF2-40B4-BE49-F238E27FC236}">
                <a16:creationId xmlns:a16="http://schemas.microsoft.com/office/drawing/2014/main" id="{75FD12C3-E290-445A-9F18-A3CFE6D8A4A4}"/>
              </a:ext>
            </a:extLst>
          </p:cNvPr>
          <p:cNvPicPr>
            <a:picLocks noChangeAspect="1"/>
          </p:cNvPicPr>
          <p:nvPr/>
        </p:nvPicPr>
        <p:blipFill>
          <a:blip r:embed="rId2"/>
          <a:stretch>
            <a:fillRect/>
          </a:stretch>
        </p:blipFill>
        <p:spPr>
          <a:xfrm>
            <a:off x="48194" y="81280"/>
            <a:ext cx="989586" cy="821026"/>
          </a:xfrm>
          <a:prstGeom prst="rect">
            <a:avLst/>
          </a:prstGeom>
        </p:spPr>
      </p:pic>
    </p:spTree>
    <p:extLst>
      <p:ext uri="{BB962C8B-B14F-4D97-AF65-F5344CB8AC3E}">
        <p14:creationId xmlns:p14="http://schemas.microsoft.com/office/powerpoint/2010/main" val="1576390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70630"/>
            <a:ext cx="8424000" cy="720000"/>
          </a:xfrm>
          <a:prstGeom prst="rect">
            <a:avLst/>
          </a:prstGeom>
          <a:noFill/>
          <a:ln>
            <a:noFill/>
          </a:ln>
        </p:spPr>
        <p:txBody>
          <a:bodyPr spcFirstLastPara="1" wrap="square" lIns="0" tIns="0" rIns="0" bIns="0" anchor="t" anchorCtr="0">
            <a:noAutofit/>
          </a:bodyPr>
          <a:lstStyle/>
          <a:p>
            <a:r>
              <a:rPr lang="fr-FR" sz="2000" b="1" dirty="0">
                <a:solidFill>
                  <a:schemeClr val="tx2"/>
                </a:solidFill>
                <a:latin typeface="+mn-lt"/>
              </a:rPr>
              <a:t>Garantir l'efficacité continue des aires protégées dans la conservation des habitats et des espèces face à l'intensification des facteurs de perte de biodiversité</a:t>
            </a:r>
            <a:endParaRPr lang="en-US" sz="2000" b="1" dirty="0">
              <a:solidFill>
                <a:schemeClr val="tx2"/>
              </a:solidFill>
              <a:latin typeface="+mn-lt"/>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28355"/>
            <a:ext cx="4894289" cy="984885"/>
          </a:xfrm>
          <a:prstGeom prst="rect">
            <a:avLst/>
          </a:prstGeom>
          <a:noFill/>
        </p:spPr>
        <p:txBody>
          <a:bodyPr wrap="square" rtlCol="0">
            <a:spAutoFit/>
          </a:bodyPr>
          <a:lstStyle/>
          <a:p>
            <a:pPr algn="r" fontAlgn="base"/>
            <a:r>
              <a:rPr lang="fr-FR" sz="1100" b="1" dirty="0"/>
              <a:t>Référence : </a:t>
            </a:r>
            <a:r>
              <a:rPr lang="en-US" sz="1100" b="1" dirty="0"/>
              <a:t>HORIZON-CL6-2026-01-BIODIV-04: Ensuring continuous effectiveness of protected areas in conserving habitats and species while facing intensifying drivers of biodiversity loss</a:t>
            </a:r>
            <a:r>
              <a:rPr lang="en-US" sz="1200" b="1" dirty="0"/>
              <a:t>, RIA,   6,5 M€ par </a:t>
            </a:r>
            <a:r>
              <a:rPr lang="en-US" sz="1200" b="1" dirty="0" err="1"/>
              <a:t>projet</a:t>
            </a:r>
            <a:r>
              <a:rPr lang="en-US" sz="1200" b="1" dirty="0"/>
              <a:t>. Total 13M€ </a:t>
            </a:r>
            <a:endParaRPr lang="fr-FR" sz="1200" b="1" dirty="0"/>
          </a:p>
          <a:p>
            <a:pPr algn="r" fontAlgn="base"/>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95811" y="1991771"/>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lgn="just">
              <a:spcBef>
                <a:spcPts val="300"/>
              </a:spcBef>
              <a:buClr>
                <a:srgbClr val="000000"/>
              </a:buClr>
              <a:buSzPts val="1100"/>
            </a:pPr>
            <a:r>
              <a:rPr lang="fr-FR" sz="1400" b="1" kern="0" dirty="0">
                <a:solidFill>
                  <a:schemeClr val="bg2"/>
                </a:solidFill>
              </a:rPr>
              <a:t>Attendus:</a:t>
            </a:r>
          </a:p>
          <a:p>
            <a:pPr marL="0" indent="0" algn="just">
              <a:spcBef>
                <a:spcPts val="300"/>
              </a:spcBef>
              <a:buClr>
                <a:srgbClr val="000000"/>
              </a:buClr>
              <a:buSzPts val="1100"/>
            </a:pPr>
            <a:endParaRPr lang="fr-FR" sz="1400" kern="0" dirty="0">
              <a:solidFill>
                <a:schemeClr val="tx2"/>
              </a:solidFill>
            </a:endParaRPr>
          </a:p>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l'efficacité de la protection des habitats et des espèces dans les zones protégées est maintenue même sous l'effet croissant des facteurs de perte de biodiversité, y compris le changement climatique, grâce à une meilleure compréhension de leur incidence sur l'état de conservation des habitats et des espèces protégés, dans l'intérêt de la société ;</a:t>
            </a:r>
          </a:p>
          <a:p>
            <a:pPr marL="285750" indent="-285750" algn="just">
              <a:spcBef>
                <a:spcPts val="300"/>
              </a:spcBef>
              <a:buClr>
                <a:srgbClr val="000000"/>
              </a:buClr>
              <a:buSzPts val="1100"/>
              <a:buFont typeface="Arial" panose="020B0604020202020204" pitchFamily="34" charset="0"/>
              <a:buChar char="•"/>
            </a:pPr>
            <a:r>
              <a:rPr lang="fr-FR" sz="1400" kern="0" dirty="0">
                <a:solidFill>
                  <a:schemeClr val="tx2"/>
                </a:solidFill>
              </a:rPr>
              <a:t>•    les gestionnaires des zones protégées sont en mesure d'anticiper les incidences futures des facteurs de perte de biodiversité et peuvent prendre des décisions mieux informées pour </a:t>
            </a:r>
            <a:r>
              <a:rPr lang="fr-FR" sz="1400" b="1" kern="0" dirty="0">
                <a:solidFill>
                  <a:schemeClr val="tx2"/>
                </a:solidFill>
              </a:rPr>
              <a:t>la protection des habitats </a:t>
            </a:r>
            <a:r>
              <a:rPr lang="fr-FR" sz="1400" kern="0" dirty="0">
                <a:solidFill>
                  <a:schemeClr val="tx2"/>
                </a:solidFill>
              </a:rPr>
              <a:t>et des espèces terrestres, d'eau douce et/ou marins. </a:t>
            </a:r>
          </a:p>
          <a:p>
            <a:pPr marL="0" indent="0" algn="just">
              <a:spcBef>
                <a:spcPts val="300"/>
              </a:spcBef>
              <a:buClr>
                <a:srgbClr val="000000"/>
              </a:buClr>
              <a:buSzPts val="1100"/>
            </a:pPr>
            <a:endParaRPr lang="fr-FR" sz="1400" b="1" i="1" kern="0" dirty="0">
              <a:solidFill>
                <a:schemeClr val="tx2"/>
              </a:solidFill>
            </a:endParaRPr>
          </a:p>
          <a:p>
            <a:pPr marL="285750" indent="-285750" algn="just">
              <a:spcBef>
                <a:spcPts val="300"/>
              </a:spcBef>
              <a:buClr>
                <a:srgbClr val="000000"/>
              </a:buClr>
              <a:buSzPts val="1100"/>
              <a:buFont typeface="Arial" panose="020B0604020202020204" pitchFamily="34" charset="0"/>
              <a:buChar char="•"/>
            </a:pPr>
            <a:r>
              <a:rPr lang="fr-FR" sz="1400" b="1" i="1" kern="0" dirty="0">
                <a:solidFill>
                  <a:schemeClr val="tx2"/>
                </a:solidFill>
              </a:rPr>
              <a:t>https://knowledge4policy.ec.europa.eu/biodiversity_en</a:t>
            </a:r>
          </a:p>
        </p:txBody>
      </p:sp>
      <p:pic>
        <p:nvPicPr>
          <p:cNvPr id="6" name="Image 5">
            <a:extLst>
              <a:ext uri="{FF2B5EF4-FFF2-40B4-BE49-F238E27FC236}">
                <a16:creationId xmlns:a16="http://schemas.microsoft.com/office/drawing/2014/main" id="{FD7E94E5-9D17-4769-A89F-086FEEADBBEE}"/>
              </a:ext>
            </a:extLst>
          </p:cNvPr>
          <p:cNvPicPr>
            <a:picLocks noChangeAspect="1"/>
          </p:cNvPicPr>
          <p:nvPr/>
        </p:nvPicPr>
        <p:blipFill>
          <a:blip r:embed="rId3"/>
          <a:stretch>
            <a:fillRect/>
          </a:stretch>
        </p:blipFill>
        <p:spPr>
          <a:xfrm>
            <a:off x="48194" y="81280"/>
            <a:ext cx="989586" cy="821026"/>
          </a:xfrm>
          <a:prstGeom prst="rect">
            <a:avLst/>
          </a:prstGeom>
        </p:spPr>
      </p:pic>
    </p:spTree>
    <p:extLst>
      <p:ext uri="{BB962C8B-B14F-4D97-AF65-F5344CB8AC3E}">
        <p14:creationId xmlns:p14="http://schemas.microsoft.com/office/powerpoint/2010/main" val="972023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fr-FR" sz="2000" b="1" dirty="0">
                <a:solidFill>
                  <a:schemeClr val="tx2"/>
                </a:solidFill>
                <a:latin typeface="+mn-lt"/>
              </a:rPr>
              <a:t>Laboratoires vivants pour la </a:t>
            </a:r>
            <a:r>
              <a:rPr lang="fr-FR" sz="2000" b="1" dirty="0" err="1">
                <a:solidFill>
                  <a:schemeClr val="tx2"/>
                </a:solidFill>
                <a:latin typeface="+mn-lt"/>
              </a:rPr>
              <a:t>co-création</a:t>
            </a:r>
            <a:r>
              <a:rPr lang="fr-FR" sz="2000" b="1" dirty="0">
                <a:solidFill>
                  <a:schemeClr val="tx2"/>
                </a:solidFill>
                <a:latin typeface="+mn-lt"/>
              </a:rPr>
              <a:t> de solutions pour la restauration des écosystèmes </a:t>
            </a:r>
            <a:r>
              <a:rPr lang="fr-FR" sz="1800" dirty="0"/>
              <a:t>pour le climat.</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3942523" y="128355"/>
            <a:ext cx="5201478" cy="646331"/>
          </a:xfrm>
          <a:prstGeom prst="rect">
            <a:avLst/>
          </a:prstGeom>
          <a:noFill/>
        </p:spPr>
        <p:txBody>
          <a:bodyPr wrap="square" rtlCol="0">
            <a:spAutoFit/>
          </a:bodyPr>
          <a:lstStyle/>
          <a:p>
            <a:pPr algn="r" fontAlgn="base"/>
            <a:r>
              <a:rPr lang="fr-FR" sz="1100" b="1" dirty="0"/>
              <a:t>Référence : </a:t>
            </a:r>
            <a:r>
              <a:rPr lang="en-US" sz="1200" b="1" dirty="0"/>
              <a:t> HORIZON-CL6-2026-01-BIODIV-01-two-stage: Living labs for co-creating solutions for the restoration of ecosystems, RIA</a:t>
            </a:r>
          </a:p>
          <a:p>
            <a:pPr algn="r" fontAlgn="base"/>
            <a:r>
              <a:rPr lang="en-US" sz="1200" b="1" dirty="0"/>
              <a:t>7 M€ par </a:t>
            </a:r>
            <a:r>
              <a:rPr lang="en-US" sz="1200" b="1" dirty="0" err="1"/>
              <a:t>projet</a:t>
            </a:r>
            <a:r>
              <a:rPr lang="en-US" sz="1200" b="1" dirty="0"/>
              <a:t>. Total 14 M€ </a:t>
            </a:r>
            <a:r>
              <a:rPr lang="en-GB" sz="1200" b="1" dirty="0"/>
              <a:t>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168407" y="1887415"/>
            <a:ext cx="8807184" cy="35181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Arial" panose="020B0604020202020204" pitchFamily="34" charset="0"/>
              <a:buChar char="•"/>
            </a:pPr>
            <a:r>
              <a:rPr lang="fr-FR" sz="1300" b="1" kern="0" dirty="0">
                <a:solidFill>
                  <a:schemeClr val="tx2"/>
                </a:solidFill>
              </a:rPr>
              <a:t>•    </a:t>
            </a:r>
            <a:r>
              <a:rPr lang="fr-FR" sz="1300" kern="0" dirty="0">
                <a:solidFill>
                  <a:schemeClr val="tx2"/>
                </a:solidFill>
              </a:rPr>
              <a:t>les parties prenantes sont habilitées à mettre en œuvre des mesures viables de restauration des écosystèmes.•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tx2"/>
                </a:solidFill>
              </a:rPr>
              <a:t>les autorités compétentes chargées de la mise en œuvre du règlement de l'UE sur la restauration de la nature sont en mesure de proposer des mesures de restauration appropriées.   </a:t>
            </a:r>
          </a:p>
          <a:p>
            <a:pPr marL="285750" indent="-285750" algn="just">
              <a:spcBef>
                <a:spcPts val="300"/>
              </a:spcBef>
              <a:buClr>
                <a:srgbClr val="000000"/>
              </a:buClr>
              <a:buSzPts val="1100"/>
              <a:buFont typeface="Arial" panose="020B0604020202020204" pitchFamily="34" charset="0"/>
              <a:buChar char="•"/>
            </a:pPr>
            <a:r>
              <a:rPr lang="fr-FR" sz="1300" kern="0" dirty="0">
                <a:solidFill>
                  <a:schemeClr val="tx2"/>
                </a:solidFill>
              </a:rPr>
              <a:t> </a:t>
            </a:r>
            <a:r>
              <a:rPr lang="fr-FR" sz="1300" b="1" kern="0" dirty="0">
                <a:solidFill>
                  <a:schemeClr val="tx2"/>
                </a:solidFill>
              </a:rPr>
              <a:t>les avantages sociaux, économiques et environnementaux ainsi que les compromis liés aux activités de restauration de la nature sont démontrés, y compris pour l'action climatique. </a:t>
            </a:r>
          </a:p>
        </p:txBody>
      </p:sp>
      <p:pic>
        <p:nvPicPr>
          <p:cNvPr id="6" name="Image 5">
            <a:extLst>
              <a:ext uri="{FF2B5EF4-FFF2-40B4-BE49-F238E27FC236}">
                <a16:creationId xmlns:a16="http://schemas.microsoft.com/office/drawing/2014/main" id="{1A3315D9-AF43-4C8E-B969-2F21F64949AE}"/>
              </a:ext>
            </a:extLst>
          </p:cNvPr>
          <p:cNvPicPr>
            <a:picLocks noChangeAspect="1"/>
          </p:cNvPicPr>
          <p:nvPr/>
        </p:nvPicPr>
        <p:blipFill>
          <a:blip r:embed="rId3"/>
          <a:stretch>
            <a:fillRect/>
          </a:stretch>
        </p:blipFill>
        <p:spPr>
          <a:xfrm>
            <a:off x="48194" y="88053"/>
            <a:ext cx="989586" cy="821026"/>
          </a:xfrm>
          <a:prstGeom prst="rect">
            <a:avLst/>
          </a:prstGeom>
        </p:spPr>
      </p:pic>
    </p:spTree>
    <p:extLst>
      <p:ext uri="{BB962C8B-B14F-4D97-AF65-F5344CB8AC3E}">
        <p14:creationId xmlns:p14="http://schemas.microsoft.com/office/powerpoint/2010/main" val="1324592676"/>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2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5.xml><?xml version="1.0" encoding="utf-8"?>
<a:theme xmlns:a="http://schemas.openxmlformats.org/drawingml/2006/main" name="3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L-PPT-HE-Fond-2022" id="{D52ECCF5-7B04-4AA0-AC8B-90002D37C5B2}" vid="{03606852-ABB4-4ADE-8587-30FFF94B0315}"/>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697B5B71E7BA4B9D3640E35F4DEE70" ma:contentTypeVersion="15" ma:contentTypeDescription="Crée un document." ma:contentTypeScope="" ma:versionID="691de7e7bffb6e5eacdbe246dc23eb57">
  <xsd:schema xmlns:xsd="http://www.w3.org/2001/XMLSchema" xmlns:xs="http://www.w3.org/2001/XMLSchema" xmlns:p="http://schemas.microsoft.com/office/2006/metadata/properties" xmlns:ns2="9cbc025d-47c5-44cb-89f3-c4e18166c5a1" xmlns:ns3="98d9d0a2-ff8a-4bd0-a3bb-9fb67e21c525" targetNamespace="http://schemas.microsoft.com/office/2006/metadata/properties" ma:root="true" ma:fieldsID="6729a8cd9a790f9bb5d7480d6ec2731a" ns2:_="" ns3:_="">
    <xsd:import namespace="9cbc025d-47c5-44cb-89f3-c4e18166c5a1"/>
    <xsd:import namespace="98d9d0a2-ff8a-4bd0-a3bb-9fb67e21c5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c025d-47c5-44cb-89f3-c4e18166c5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d9d0a2-ff8a-4bd0-a3bb-9fb67e21c525"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a9c40da3-b055-417a-9d37-0936ae6c91d7}" ma:internalName="TaxCatchAll" ma:showField="CatchAllData" ma:web="98d9d0a2-ff8a-4bd0-a3bb-9fb67e21c5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cbc025d-47c5-44cb-89f3-c4e18166c5a1">
      <Terms xmlns="http://schemas.microsoft.com/office/infopath/2007/PartnerControls"/>
    </lcf76f155ced4ddcb4097134ff3c332f>
    <TaxCatchAll xmlns="98d9d0a2-ff8a-4bd0-a3bb-9fb67e21c52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38E220-4C19-44D5-88F7-A89381C083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c025d-47c5-44cb-89f3-c4e18166c5a1"/>
    <ds:schemaRef ds:uri="98d9d0a2-ff8a-4bd0-a3bb-9fb67e21c5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59723C-0D02-4985-BAB9-28FDDD76700D}">
  <ds:schemaRefs>
    <ds:schemaRef ds:uri="http://schemas.microsoft.com/office/2006/metadata/properties"/>
    <ds:schemaRef ds:uri="http://schemas.microsoft.com/office/2006/documentManagement/types"/>
    <ds:schemaRef ds:uri="http://purl.org/dc/dcmitype/"/>
    <ds:schemaRef ds:uri="http://purl.org/dc/elements/1.1/"/>
    <ds:schemaRef ds:uri="98d9d0a2-ff8a-4bd0-a3bb-9fb67e21c525"/>
    <ds:schemaRef ds:uri="9cbc025d-47c5-44cb-89f3-c4e18166c5a1"/>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D321B69B-8D99-4064-BCBE-47B88E7C8B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OPÉRATEURS</Template>
  <TotalTime>18395</TotalTime>
  <Words>8382</Words>
  <Application>Microsoft Office PowerPoint</Application>
  <PresentationFormat>Affichage à l'écran (16:9)</PresentationFormat>
  <Paragraphs>237</Paragraphs>
  <Slides>47</Slides>
  <Notes>42</Notes>
  <HiddenSlides>0</HiddenSlides>
  <MMClips>0</MMClips>
  <ScaleCrop>false</ScaleCrop>
  <HeadingPairs>
    <vt:vector size="6" baseType="variant">
      <vt:variant>
        <vt:lpstr>Polices utilisées</vt:lpstr>
      </vt:variant>
      <vt:variant>
        <vt:i4>5</vt:i4>
      </vt:variant>
      <vt:variant>
        <vt:lpstr>Thème</vt:lpstr>
      </vt:variant>
      <vt:variant>
        <vt:i4>5</vt:i4>
      </vt:variant>
      <vt:variant>
        <vt:lpstr>Titres des diapositives</vt:lpstr>
      </vt:variant>
      <vt:variant>
        <vt:i4>47</vt:i4>
      </vt:variant>
    </vt:vector>
  </HeadingPairs>
  <TitlesOfParts>
    <vt:vector size="57" baseType="lpstr">
      <vt:lpstr>Arial</vt:lpstr>
      <vt:lpstr>Calibri</vt:lpstr>
      <vt:lpstr>Courier New</vt:lpstr>
      <vt:lpstr>Segoe UI Light</vt:lpstr>
      <vt:lpstr>Wingdings</vt:lpstr>
      <vt:lpstr>OPÉRATEURS</vt:lpstr>
      <vt:lpstr>2_OPÉRATEURS</vt:lpstr>
      <vt:lpstr>OPÉRATEURS</vt:lpstr>
      <vt:lpstr>1_OPÉRATEURS</vt:lpstr>
      <vt:lpstr>3_OPÉRATEURS</vt:lpstr>
      <vt:lpstr>Présentation PowerPoint</vt:lpstr>
      <vt:lpstr>Présentation PowerPoint</vt:lpstr>
      <vt:lpstr>Présentation PowerPoint</vt:lpstr>
      <vt:lpstr>Présentation PowerPoint</vt:lpstr>
      <vt:lpstr>Présentation PowerPoint</vt:lpstr>
      <vt:lpstr>Présentation PowerPoint</vt:lpstr>
      <vt:lpstr>Les appels/ TOPICS 2025</vt:lpstr>
      <vt:lpstr>Garantir l'efficacité continue des aires protégées dans la conservation des habitats et des espèces face à l'intensification des facteurs de perte de biodiversité</vt:lpstr>
      <vt:lpstr>Laboratoires vivants pour la co-création de solutions pour la restauration des écosystèmes pour le climat.</vt:lpstr>
      <vt:lpstr>Libérer le potentiel de l'action citoyenne pour la protection et la restauration de la nature</vt:lpstr>
      <vt:lpstr>Intégrer et développer à grande échelle des solutions fondées sur la nature et fondées sur des données probantes en vue d'une économie respectueuse de la nature et résiliente au changement climatiquesocio-économiques de la restauration de la nature</vt:lpstr>
      <vt:lpstr>Laboratoires vivants pour l'éradication et/ou la gestion des espèces exotiques/étrangères envahissantesdes solutions innovantes pour la restauration des forêts et des écosystèmes d'eau douce</vt:lpstr>
      <vt:lpstr>Des laboratoires vivants qui favorisent le changement transformateur grâce à l'intégration des connaissances et à une gouvernance inclusivetnées pour la conservation, la restauration et l'adaptation au climat des récifs coralliens et des écosystèmes associés (mangroves et herbiers marins)</vt:lpstr>
      <vt:lpstr>Santé des écosystèmes et des espèces sauvages, prévisions et impacts sur la santé humaine, face aux facteurs de stress existants et émergents, dans une approche « One Health » (Une seule santé).conservation, la restauration et l'adaptation au climat des récifs coralliens et des écosystèmes associés (mangroves et herbiers marins)</vt:lpstr>
      <vt:lpstr>Une alimentation durable et saine pour prévenir les maladies cardiovasculaires grâce aux applications numériquesles voies vers des modèles socio-économiques alternatifs pour une amélioration continue de la biodiversité</vt:lpstr>
      <vt:lpstr>Régimes alimentaires durables et sains basés sur l'état de santé et les facteurs de risque socio-économiques liés au vieillissement de la population perceptions et améliorer la communication sur la crise de la biodiversité et les bénéfices de la restauration de la nature pour soutenir l'engagement des citoyens et la gouvernance démocratique</vt:lpstr>
      <vt:lpstr>Améliorer la compétitivité du secteur agricole en renforçant l'utilisation efficace et durable des facteurs de production agricole œuvre de mesures de restauration de la nature pour des systèmes agricoles durables</vt:lpstr>
      <vt:lpstr>Stimuler l'agriculture biologique pour un secteur agricole compétitif, durable et résilient mesures phytosanitaires innovantes pour la santé des plantes - approche systémique de la gestion du risque phytosanitaire</vt:lpstr>
      <vt:lpstr>Renforcer la résilience de l'agriculture dans les environnements pauvres en eau et en nutriments grâce aux innovations numériques</vt:lpstr>
      <vt:lpstr>Diversifier la production aquacole en mettant l'accent sur les espèces à faible toxicitéproduction aquacole en mettant l'accent sur les espèces à faible toxicité</vt:lpstr>
      <vt:lpstr>Démonstration et déploiement de systèmes innovants de collecte, de tri en vue du réemploi et de réparation des textiles au niveau des villes/régions (thème de l'initiative « Villes et régions circulaires »). et santé mentale</vt:lpstr>
      <vt:lpstr>Promouvoir l'innovation européenne dans le domaine des biotechnologies et de la bio fabrication</vt:lpstr>
      <vt:lpstr>Soutenir la recherche prénormative pour la normalisation des produits biosourcésinnovation pour la prévention et la réduction des déchets alimentaires au niveau des ménages par la mesure, le contrôle et les nouvelles technologies</vt:lpstr>
      <vt:lpstr>Équilibrer les objectifs en matière de sécurité alimentaire, de bioéconomie, de climat et de biodiversité afin de débloquer des chaînes de valeur durables</vt:lpstr>
      <vt:lpstr>Innovation bio-sourcée dans la société : soutenir un mode de vie durableDéveloppement et expérimentation de systèmes de responsabilité élargie des producteurs (REP) dans les chaînes de valeur prioritaires du plan d'action pour l'économie circulaire </vt:lpstr>
      <vt:lpstr>Déployer des solutions systémiques circulaires à travers des laboratoires vivants dans les villes et les régions (thème de l'initiative « Villes et régions circulaires »)de consommation et la sensibilisation à l'environnement en tant qu'éléments facilitant la transition vers l'économie circulaire</vt:lpstr>
      <vt:lpstr>Améliorer l'écoconception et la circularité des produits électroniques grand publicDémonstration, déploiement et mise à l'échelle de solutions systémiques circulaires dans les villes et les régions (initiative « Villes et régions circulaires ») </vt:lpstr>
      <vt:lpstr>Renforcement des capacités pour prolonger le cycle de vie des produits grâce à la réparation et à la remise à neuf </vt:lpstr>
      <vt:lpstr>Solutions circulaires innovantes pour les chaussures en fin de vie grâce à la collecte, au tri et au recyclageet polluants émergents provenant des industries et produits biosourcés : cartographie et remplacement</vt:lpstr>
      <vt:lpstr>Accroître la circularité du secteur bio : surcyclage et recyclage pour une valeur ajoutée et des avantages environnementaux accrus Applications des biotechnologies environnementales au service de la réhabilitation des écosystèmes pollués</vt:lpstr>
      <vt:lpstr>Déployer des solutions systémiques circulaires à travers des laboratoires vivants dans les villes et les régions (thème de l'initiative « Villes et régions circulaires ») exploitations agricoles pour contrôler et gérer durablement les intrants agricoles et les ressources naturelles.</vt:lpstr>
      <vt:lpstr>Utiliser l'initiative « Circular Cities and Regions » pour renforcer l'industrie manufacturière urbaine à l'appui du pacte industriel propre de l'évolution des zones climatiques et des environnements agroécologiques.</vt:lpstr>
      <vt:lpstr>Bioremédiation des écosystèmes ukrainiens contaminés par les conflits climatique et socio-économique mondial</vt:lpstr>
      <vt:lpstr>Remplacement des substances dangereuses dans les produits biocides</vt:lpstr>
      <vt:lpstr>Vers des politiques plus efficaces, équitables et cohérentes en matière d'atténuation et d'adaptation au changement climatique dans les secteurs agricole et forestierExplorer et améliorer l'accès au logement dans les zones rurales et développer les maisons et les villages de l'avenir </vt:lpstr>
      <vt:lpstr>Gouvernance, développement durable et politique internationale d'un Arctique sans glace à l'avenir</vt:lpstr>
      <vt:lpstr>Renforcer les politiques fondées sur des données probantes pour la résilience de l'agriculture et de la sylviculture européennes et des chaînes d'approvisionnement connexes face aux crises et aux risques systémiques systèmes alimentaires durables</vt:lpstr>
      <vt:lpstr>Renforcer la compétitivité durable dans les zones rurales grâce à l'innovation</vt:lpstr>
      <vt:lpstr>Renforcer la résilience des communautés rurales face aux chocsafin d'accroître le soutien à la fourniture de biens publics agro-environnementaux et climatiques.</vt:lpstr>
      <vt:lpstr> Renforcer l'entrepreneuriat et l'innovation dans les systèmes alimentaires urbains locaux</vt:lpstr>
      <vt:lpstr> </vt:lpstr>
      <vt:lpstr> </vt:lpstr>
      <vt:lpstr>Adopter l'innovation dans l'agriculture grâce à l'apprentissage entre pairs via des démonstrations à la ferme et des analyses coûts-avantages</vt:lpstr>
      <vt:lpstr>Renforcer la résilience des agriculteurs européens grâce à une meilleure capacité à faire face aux risques et aux crises</vt:lpstr>
      <vt:lpstr>Améliorer les capacités analytiques pour une compétitivité durable du secteur agricole</vt:lpstr>
      <vt:lpstr>Dimension internationale de l'économie circulaire bio-sourcée : rechercher des opportunités gagnant-gagnant</vt:lpstr>
      <vt:lpstr>L'IA au service de conseils éclairés destinés aux agriculteurs et aux sylviculteurs afin d'améliorer leur compétitivité et leur durabilité </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Carolina GUTIERREZ-RUIZ</cp:lastModifiedBy>
  <cp:revision>682</cp:revision>
  <dcterms:created xsi:type="dcterms:W3CDTF">2020-10-27T08:44:50Z</dcterms:created>
  <dcterms:modified xsi:type="dcterms:W3CDTF">2025-12-16T08:04:50Z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0x010100BC697B5B71E7BA4B9D3640E35F4DEE70</vt:lpwstr>
  </property>
  <property fmtid="{D5CDD505-2E9C-101B-9397-08002B2CF9AE}" pid="3" name="MediaServiceImageTags">
    <vt:lpwstr/>
  </property>
</Properties>
</file>