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5" r:id="rId5"/>
    <p:sldMasterId id="2147483667" r:id="rId6"/>
  </p:sldMasterIdLst>
  <p:notesMasterIdLst>
    <p:notesMasterId r:id="rId45"/>
  </p:notesMasterIdLst>
  <p:handoutMasterIdLst>
    <p:handoutMasterId r:id="rId46"/>
  </p:handoutMasterIdLst>
  <p:sldIdLst>
    <p:sldId id="399" r:id="rId7"/>
    <p:sldId id="483" r:id="rId8"/>
    <p:sldId id="492" r:id="rId9"/>
    <p:sldId id="716" r:id="rId10"/>
    <p:sldId id="731" r:id="rId11"/>
    <p:sldId id="628" r:id="rId12"/>
    <p:sldId id="558" r:id="rId13"/>
    <p:sldId id="629" r:id="rId14"/>
    <p:sldId id="481" r:id="rId15"/>
    <p:sldId id="404" r:id="rId16"/>
    <p:sldId id="440" r:id="rId17"/>
    <p:sldId id="697" r:id="rId18"/>
    <p:sldId id="699" r:id="rId19"/>
    <p:sldId id="714" r:id="rId20"/>
    <p:sldId id="715" r:id="rId21"/>
    <p:sldId id="696" r:id="rId22"/>
    <p:sldId id="719" r:id="rId23"/>
    <p:sldId id="644" r:id="rId24"/>
    <p:sldId id="710" r:id="rId25"/>
    <p:sldId id="718" r:id="rId26"/>
    <p:sldId id="732" r:id="rId27"/>
    <p:sldId id="733" r:id="rId28"/>
    <p:sldId id="734" r:id="rId29"/>
    <p:sldId id="735" r:id="rId30"/>
    <p:sldId id="736" r:id="rId31"/>
    <p:sldId id="737" r:id="rId32"/>
    <p:sldId id="738" r:id="rId33"/>
    <p:sldId id="739" r:id="rId34"/>
    <p:sldId id="740" r:id="rId35"/>
    <p:sldId id="741" r:id="rId36"/>
    <p:sldId id="742" r:id="rId37"/>
    <p:sldId id="743" r:id="rId38"/>
    <p:sldId id="744" r:id="rId39"/>
    <p:sldId id="745" r:id="rId40"/>
    <p:sldId id="746" r:id="rId41"/>
    <p:sldId id="613" r:id="rId42"/>
    <p:sldId id="611" r:id="rId43"/>
    <p:sldId id="615" r:id="rId44"/>
  </p:sldIdLst>
  <p:sldSz cx="9144000" cy="5143500" type="screen16x9"/>
  <p:notesSz cx="6799263"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18" roundtripDataSignature="AMtx7miPYWrwpuyBnyEJ5ueRHruxzpsHF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A06603-9BCB-DC72-87A7-B07579E4A3D2}" name="Florent GOIFFON" initials="FG" userId="S::florent.goiffon@collaboratif-dne.fr::b7f31834-e297-4753-a31b-96c29fed42cf" providerId="AD"/>
  <p188:author id="{B7580C07-CCC1-5265-041C-2FFBDA032C6C}" name="Alexandra TORERO-IBAD" initials="AT" userId="S::alexandra.torero-ibad@collaboratif-dne.fr::25d8c62a-6b0d-4a2b-8b4b-5128e6ae843a" providerId="AD"/>
  <p188:author id="{9D2E181C-F17D-9A14-F562-DB1E1D89C02F}" name="Sylvie GANGLOFF" initials="SG" userId="S::sylvie.gangloff@collaboratif-dne.fr::d6914ae8-1b39-442f-bc7b-1e30cce071f5" providerId="AD"/>
  <p188:author id="{A36691CE-8DF7-3A15-6F02-FDE530BD5671}" name="Margot BURIDENT" initials="MB" userId="S::margot.burident@collaboratif-dne.fr::c281ca76-7ca7-4de7-bc03-98a390b0c0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ent GOIFFON" initials="FG" lastIdx="4" clrIdx="0">
    <p:extLst>
      <p:ext uri="{19B8F6BF-5375-455C-9EA6-DF929625EA0E}">
        <p15:presenceInfo xmlns:p15="http://schemas.microsoft.com/office/powerpoint/2012/main" userId="S::florent.goiffon@collaboratif-dne.fr::b7f31834-e297-4753-a31b-96c29fed42cf" providerId="AD"/>
      </p:ext>
    </p:extLst>
  </p:cmAuthor>
  <p:cmAuthor id="2" name="Carolina GUTIERREZ-RUIZ" initials="CGR" lastIdx="1" clrIdx="1">
    <p:extLst>
      <p:ext uri="{19B8F6BF-5375-455C-9EA6-DF929625EA0E}">
        <p15:presenceInfo xmlns:p15="http://schemas.microsoft.com/office/powerpoint/2012/main" userId="S::carolina.gutierrez-ruiz@collaboratif-dne.fr::8df11140-8871-4f98-b60f-705e14cfaa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6BD"/>
    <a:srgbClr val="3333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40" autoAdjust="0"/>
  </p:normalViewPr>
  <p:slideViewPr>
    <p:cSldViewPr snapToGrid="0">
      <p:cViewPr varScale="1">
        <p:scale>
          <a:sx n="136" d="100"/>
          <a:sy n="136" d="100"/>
        </p:scale>
        <p:origin x="894"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12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12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12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118" Type="http://customschemas.google.com/relationships/presentationmetadata" Target="metadata"/><Relationship Id="rId8" Type="http://schemas.openxmlformats.org/officeDocument/2006/relationships/slide" Target="slides/slide2.xml"/><Relationship Id="rId12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124"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1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3-04T16:45:30.150" idx="1">
    <p:pos x="208" y="3363"/>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C7461-6AEE-40EB-BC9E-5FD293BACC6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FA5557B3-CC79-4BC0-8EC3-E16AF99096B6}">
      <dgm:prSet phldrT="[Texte]"/>
      <dgm:spPr/>
      <dgm:t>
        <a:bodyPr/>
        <a:lstStyle/>
        <a:p>
          <a:r>
            <a:rPr lang="en-GB" noProof="0"/>
            <a:t>Specific conditions</a:t>
          </a:r>
        </a:p>
      </dgm:t>
    </dgm:pt>
    <dgm:pt modelId="{73FB83A8-C019-4C14-BC81-3FA44855A30B}" type="parTrans" cxnId="{79C45EEA-BD11-45A9-83B7-E2290F89E722}">
      <dgm:prSet/>
      <dgm:spPr/>
      <dgm:t>
        <a:bodyPr/>
        <a:lstStyle/>
        <a:p>
          <a:endParaRPr lang="fr-FR"/>
        </a:p>
      </dgm:t>
    </dgm:pt>
    <dgm:pt modelId="{969C41D9-4BE8-4C1B-A522-2BE30E7BD800}" type="sibTrans" cxnId="{79C45EEA-BD11-45A9-83B7-E2290F89E722}">
      <dgm:prSet/>
      <dgm:spPr/>
      <dgm:t>
        <a:bodyPr/>
        <a:lstStyle/>
        <a:p>
          <a:endParaRPr lang="fr-FR"/>
        </a:p>
      </dgm:t>
    </dgm:pt>
    <dgm:pt modelId="{F6A7689F-973B-4854-B95A-FDA97A2164C5}">
      <dgm:prSet phldrT="[Texte]"/>
      <dgm:spPr/>
      <dgm:t>
        <a:bodyPr/>
        <a:lstStyle/>
        <a:p>
          <a:pPr>
            <a:buFont typeface="Arial" panose="020B0604020202020204" pitchFamily="34" charset="0"/>
            <a:buChar char="•"/>
          </a:pPr>
          <a:r>
            <a:rPr lang="fr-FR" b="1"/>
            <a:t>Montant par projet</a:t>
          </a:r>
          <a:endParaRPr lang="en-GB" b="1" noProof="0"/>
        </a:p>
      </dgm:t>
    </dgm:pt>
    <dgm:pt modelId="{5E9DBBCD-E47F-4D73-AAF8-FD5B9210F68F}" type="parTrans" cxnId="{4AA7ABF3-2161-4E03-A3C8-8C85A6E0E367}">
      <dgm:prSet/>
      <dgm:spPr/>
      <dgm:t>
        <a:bodyPr/>
        <a:lstStyle/>
        <a:p>
          <a:endParaRPr lang="fr-FR"/>
        </a:p>
      </dgm:t>
    </dgm:pt>
    <dgm:pt modelId="{7547F247-2B93-4153-921E-F4BEECC5AE02}" type="sibTrans" cxnId="{4AA7ABF3-2161-4E03-A3C8-8C85A6E0E367}">
      <dgm:prSet/>
      <dgm:spPr/>
      <dgm:t>
        <a:bodyPr/>
        <a:lstStyle/>
        <a:p>
          <a:endParaRPr lang="fr-FR"/>
        </a:p>
      </dgm:t>
    </dgm:pt>
    <dgm:pt modelId="{E6825342-56C5-4C2F-BE68-D9A9735A6391}">
      <dgm:prSet phldrT="[Texte]"/>
      <dgm:spPr/>
      <dgm:t>
        <a:bodyPr/>
        <a:lstStyle/>
        <a:p>
          <a:r>
            <a:rPr lang="en-GB" noProof="0"/>
            <a:t>Expected outcome</a:t>
          </a:r>
        </a:p>
      </dgm:t>
    </dgm:pt>
    <dgm:pt modelId="{B5D49D8A-5B8B-45F4-8BC8-060F695315DB}" type="parTrans" cxnId="{F3D050AB-476A-481B-AF2F-569BCDD1E259}">
      <dgm:prSet/>
      <dgm:spPr/>
      <dgm:t>
        <a:bodyPr/>
        <a:lstStyle/>
        <a:p>
          <a:endParaRPr lang="fr-FR"/>
        </a:p>
      </dgm:t>
    </dgm:pt>
    <dgm:pt modelId="{D7FBA7E1-DC35-42C9-A4FB-C9D78CE21DE1}" type="sibTrans" cxnId="{F3D050AB-476A-481B-AF2F-569BCDD1E259}">
      <dgm:prSet/>
      <dgm:spPr/>
      <dgm:t>
        <a:bodyPr/>
        <a:lstStyle/>
        <a:p>
          <a:endParaRPr lang="fr-FR"/>
        </a:p>
      </dgm:t>
    </dgm:pt>
    <dgm:pt modelId="{0C7A042E-5EBA-4661-A68D-5BD70663FDE4}">
      <dgm:prSet phldrT="[Texte]"/>
      <dgm:spPr/>
      <dgm:t>
        <a:bodyPr/>
        <a:lstStyle/>
        <a:p>
          <a:r>
            <a:rPr lang="fr-FR"/>
            <a:t>Résultats escomptés : </a:t>
          </a:r>
          <a:r>
            <a:rPr lang="fr-FR" b="1"/>
            <a:t>les conséquences de l’utilisation des résultats du projet</a:t>
          </a:r>
        </a:p>
      </dgm:t>
    </dgm:pt>
    <dgm:pt modelId="{65A54BEA-0197-44A9-A25A-E4B7052DAA5D}" type="parTrans" cxnId="{83AB1023-8E07-4835-8116-732D6D77E6A7}">
      <dgm:prSet/>
      <dgm:spPr/>
      <dgm:t>
        <a:bodyPr/>
        <a:lstStyle/>
        <a:p>
          <a:endParaRPr lang="fr-FR"/>
        </a:p>
      </dgm:t>
    </dgm:pt>
    <dgm:pt modelId="{BBA92095-DCD1-44AB-83E6-319CC5C27C86}" type="sibTrans" cxnId="{83AB1023-8E07-4835-8116-732D6D77E6A7}">
      <dgm:prSet/>
      <dgm:spPr/>
      <dgm:t>
        <a:bodyPr/>
        <a:lstStyle/>
        <a:p>
          <a:endParaRPr lang="fr-FR"/>
        </a:p>
      </dgm:t>
    </dgm:pt>
    <dgm:pt modelId="{79375110-D6CC-4948-8CC5-87FD8BDA9694}">
      <dgm:prSet phldrT="[Texte]"/>
      <dgm:spPr/>
      <dgm:t>
        <a:bodyPr/>
        <a:lstStyle/>
        <a:p>
          <a:r>
            <a:rPr lang="fr-FR"/>
            <a:t>Scope</a:t>
          </a:r>
        </a:p>
      </dgm:t>
    </dgm:pt>
    <dgm:pt modelId="{C5C38374-570C-4811-90B1-548C410AA844}" type="parTrans" cxnId="{72925196-FC4E-42E9-B4BC-CFA77F5E65DD}">
      <dgm:prSet/>
      <dgm:spPr/>
      <dgm:t>
        <a:bodyPr/>
        <a:lstStyle/>
        <a:p>
          <a:endParaRPr lang="fr-FR"/>
        </a:p>
      </dgm:t>
    </dgm:pt>
    <dgm:pt modelId="{39BBDF55-09BE-4C79-B88D-47FC223B004F}" type="sibTrans" cxnId="{72925196-FC4E-42E9-B4BC-CFA77F5E65DD}">
      <dgm:prSet/>
      <dgm:spPr/>
      <dgm:t>
        <a:bodyPr/>
        <a:lstStyle/>
        <a:p>
          <a:endParaRPr lang="fr-FR"/>
        </a:p>
      </dgm:t>
    </dgm:pt>
    <dgm:pt modelId="{E29FA73B-B87E-4E24-920D-AD79D5D2A88E}">
      <dgm:prSet phldrT="[Texte]"/>
      <dgm:spPr/>
      <dgm:t>
        <a:bodyPr/>
        <a:lstStyle/>
        <a:p>
          <a:r>
            <a:rPr lang="fr-FR" b="1">
              <a:latin typeface="Arial"/>
              <a:cs typeface="Arial"/>
            </a:rPr>
            <a:t>Champ et portée du projet </a:t>
          </a:r>
          <a:r>
            <a:rPr lang="fr-FR" b="0">
              <a:latin typeface="Arial"/>
              <a:cs typeface="Arial"/>
            </a:rPr>
            <a:t>: ambition, objectifs, méthodologie, concepts</a:t>
          </a:r>
          <a:endParaRPr lang="fr-FR" b="0"/>
        </a:p>
      </dgm:t>
    </dgm:pt>
    <dgm:pt modelId="{4DB40801-ED15-4380-8067-9C16F3A93BA5}" type="parTrans" cxnId="{5C42D315-E7CE-4381-AC3D-5DC7BC29F781}">
      <dgm:prSet/>
      <dgm:spPr/>
      <dgm:t>
        <a:bodyPr/>
        <a:lstStyle/>
        <a:p>
          <a:endParaRPr lang="fr-FR"/>
        </a:p>
      </dgm:t>
    </dgm:pt>
    <dgm:pt modelId="{D9850E0A-9FE3-4006-A8DC-3F3ACE8B4CBB}" type="sibTrans" cxnId="{5C42D315-E7CE-4381-AC3D-5DC7BC29F781}">
      <dgm:prSet/>
      <dgm:spPr/>
      <dgm:t>
        <a:bodyPr/>
        <a:lstStyle/>
        <a:p>
          <a:endParaRPr lang="fr-FR"/>
        </a:p>
      </dgm:t>
    </dgm:pt>
    <dgm:pt modelId="{E5586662-92D7-484C-9FA4-BCC382A9323E}">
      <dgm:prSet phldrT="[Texte]"/>
      <dgm:spPr/>
      <dgm:t>
        <a:bodyPr/>
        <a:lstStyle/>
        <a:p>
          <a:pPr>
            <a:buFont typeface="Arial" panose="020B0604020202020204" pitchFamily="34" charset="0"/>
            <a:buChar char="•"/>
          </a:pPr>
          <a:r>
            <a:rPr lang="fr-FR"/>
            <a:t>Enveloppe globale</a:t>
          </a:r>
          <a:endParaRPr lang="en-GB" noProof="0"/>
        </a:p>
      </dgm:t>
    </dgm:pt>
    <dgm:pt modelId="{F856D053-3B0D-49BF-A653-5311FF1F93D7}" type="parTrans" cxnId="{176D399D-FA4F-4C79-9AE8-17EB8A7D13ED}">
      <dgm:prSet/>
      <dgm:spPr/>
      <dgm:t>
        <a:bodyPr/>
        <a:lstStyle/>
        <a:p>
          <a:endParaRPr lang="fr-FR"/>
        </a:p>
      </dgm:t>
    </dgm:pt>
    <dgm:pt modelId="{935B2BE3-F72D-4CD1-99B2-4EE3307824A9}" type="sibTrans" cxnId="{176D399D-FA4F-4C79-9AE8-17EB8A7D13ED}">
      <dgm:prSet/>
      <dgm:spPr/>
      <dgm:t>
        <a:bodyPr/>
        <a:lstStyle/>
        <a:p>
          <a:endParaRPr lang="fr-FR"/>
        </a:p>
      </dgm:t>
    </dgm:pt>
    <dgm:pt modelId="{653C58C9-30E3-4BAC-B168-9384FFC159EC}">
      <dgm:prSet phldrT="[Texte]"/>
      <dgm:spPr/>
      <dgm:t>
        <a:bodyPr/>
        <a:lstStyle/>
        <a:p>
          <a:pPr>
            <a:buFont typeface="Arial" panose="020B0604020202020204" pitchFamily="34" charset="0"/>
            <a:buChar char="•"/>
          </a:pPr>
          <a:r>
            <a:rPr lang="fr-FR" dirty="0"/>
            <a:t>Type d’action (</a:t>
          </a:r>
          <a:r>
            <a:rPr lang="fr-FR" b="1" dirty="0"/>
            <a:t>RIA, IA, CSA</a:t>
          </a:r>
          <a:r>
            <a:rPr lang="fr-FR" dirty="0"/>
            <a:t>)</a:t>
          </a:r>
          <a:endParaRPr lang="en-GB" noProof="0" dirty="0"/>
        </a:p>
      </dgm:t>
    </dgm:pt>
    <dgm:pt modelId="{58992B51-93F0-4717-AC5C-2E7D4F7013FC}" type="parTrans" cxnId="{CDC8B6D0-F824-4BC4-A0B7-CE11DB07E1D0}">
      <dgm:prSet/>
      <dgm:spPr/>
      <dgm:t>
        <a:bodyPr/>
        <a:lstStyle/>
        <a:p>
          <a:endParaRPr lang="fr-FR"/>
        </a:p>
      </dgm:t>
    </dgm:pt>
    <dgm:pt modelId="{4D7D4A5A-74B4-4CE8-B749-990239CF3C35}" type="sibTrans" cxnId="{CDC8B6D0-F824-4BC4-A0B7-CE11DB07E1D0}">
      <dgm:prSet/>
      <dgm:spPr/>
      <dgm:t>
        <a:bodyPr/>
        <a:lstStyle/>
        <a:p>
          <a:endParaRPr lang="fr-FR"/>
        </a:p>
      </dgm:t>
    </dgm:pt>
    <dgm:pt modelId="{0A138857-F308-47FA-A433-91238498F285}">
      <dgm:prSet phldrT="[Texte]"/>
      <dgm:spPr/>
      <dgm:t>
        <a:bodyPr/>
        <a:lstStyle/>
        <a:p>
          <a:pPr>
            <a:buFont typeface="Arial" panose="020B0604020202020204" pitchFamily="34" charset="0"/>
            <a:buChar char="•"/>
          </a:pPr>
          <a:r>
            <a:rPr lang="fr-FR" b="1" dirty="0"/>
            <a:t>Conditions particulières </a:t>
          </a:r>
          <a:r>
            <a:rPr lang="fr-FR" dirty="0"/>
            <a:t>d’éligibilité : par exemple participation de certaines entités ou de certains pays</a:t>
          </a:r>
          <a:endParaRPr lang="en-GB" noProof="0" dirty="0"/>
        </a:p>
      </dgm:t>
    </dgm:pt>
    <dgm:pt modelId="{4191F272-FC23-46F2-9F52-AE2661FC159E}" type="parTrans" cxnId="{CF1577F8-5F69-49DC-B91C-D25043129CF0}">
      <dgm:prSet/>
      <dgm:spPr/>
      <dgm:t>
        <a:bodyPr/>
        <a:lstStyle/>
        <a:p>
          <a:endParaRPr lang="fr-FR"/>
        </a:p>
      </dgm:t>
    </dgm:pt>
    <dgm:pt modelId="{EC6A0728-C8BE-4095-BDF1-9DABB753164B}" type="sibTrans" cxnId="{CF1577F8-5F69-49DC-B91C-D25043129CF0}">
      <dgm:prSet/>
      <dgm:spPr/>
      <dgm:t>
        <a:bodyPr/>
        <a:lstStyle/>
        <a:p>
          <a:endParaRPr lang="fr-FR"/>
        </a:p>
      </dgm:t>
    </dgm:pt>
    <dgm:pt modelId="{A22FB7DE-476E-4C8B-97CC-73259508444D}">
      <dgm:prSet phldrT="[Texte]"/>
      <dgm:spPr/>
      <dgm:t>
        <a:bodyPr/>
        <a:lstStyle/>
        <a:p>
          <a:r>
            <a:rPr lang="fr-FR"/>
            <a:t>Contribution attendue </a:t>
          </a:r>
          <a:r>
            <a:rPr lang="fr-FR" b="1"/>
            <a:t>à tous les </a:t>
          </a:r>
          <a:r>
            <a:rPr lang="fr-FR" b="1" i="1" err="1"/>
            <a:t>outcomes</a:t>
          </a:r>
          <a:r>
            <a:rPr lang="fr-FR" b="1"/>
            <a:t> ou uniquement à certains </a:t>
          </a:r>
          <a:r>
            <a:rPr lang="fr-FR"/>
            <a:t>d’entre eux</a:t>
          </a:r>
        </a:p>
      </dgm:t>
    </dgm:pt>
    <dgm:pt modelId="{C09D3A8C-DB9A-41F7-BC1A-9C2FA22C6FCD}" type="parTrans" cxnId="{4D96262A-D4C6-4514-9E03-855A63A918C8}">
      <dgm:prSet/>
      <dgm:spPr/>
      <dgm:t>
        <a:bodyPr/>
        <a:lstStyle/>
        <a:p>
          <a:endParaRPr lang="fr-FR"/>
        </a:p>
      </dgm:t>
    </dgm:pt>
    <dgm:pt modelId="{6C045584-32AC-48CB-969B-98BCA419D399}" type="sibTrans" cxnId="{4D96262A-D4C6-4514-9E03-855A63A918C8}">
      <dgm:prSet/>
      <dgm:spPr/>
      <dgm:t>
        <a:bodyPr/>
        <a:lstStyle/>
        <a:p>
          <a:endParaRPr lang="fr-FR"/>
        </a:p>
      </dgm:t>
    </dgm:pt>
    <dgm:pt modelId="{FA3EF171-905B-4B51-A246-07DA1CA0F416}">
      <dgm:prSet phldrT="[Texte]"/>
      <dgm:spPr/>
      <dgm:t>
        <a:bodyPr/>
        <a:lstStyle/>
        <a:p>
          <a:r>
            <a:rPr lang="fr-FR" b="0"/>
            <a:t>Notes de bas de page</a:t>
          </a:r>
        </a:p>
      </dgm:t>
    </dgm:pt>
    <dgm:pt modelId="{D117FF37-9AA5-40A0-B6C7-483E736AA331}" type="parTrans" cxnId="{F7A5F99A-3BD2-4CA0-9E98-5D1A46A7691F}">
      <dgm:prSet/>
      <dgm:spPr/>
      <dgm:t>
        <a:bodyPr/>
        <a:lstStyle/>
        <a:p>
          <a:endParaRPr lang="fr-FR"/>
        </a:p>
      </dgm:t>
    </dgm:pt>
    <dgm:pt modelId="{3131117C-33CA-40B7-88E2-C873167579B6}" type="sibTrans" cxnId="{F7A5F99A-3BD2-4CA0-9E98-5D1A46A7691F}">
      <dgm:prSet/>
      <dgm:spPr/>
      <dgm:t>
        <a:bodyPr/>
        <a:lstStyle/>
        <a:p>
          <a:endParaRPr lang="fr-FR"/>
        </a:p>
      </dgm:t>
    </dgm:pt>
    <dgm:pt modelId="{6534F7D5-4A3F-43EC-8C68-B036FFC8D6FF}">
      <dgm:prSet phldrT="[Texte]"/>
      <dgm:spPr/>
      <dgm:t>
        <a:bodyPr/>
        <a:lstStyle/>
        <a:p>
          <a:r>
            <a:rPr lang="fr-FR" b="0"/>
            <a:t>Textes de référence, projets déjà financés, appels passés : </a:t>
          </a:r>
          <a:r>
            <a:rPr lang="fr-FR" b="1"/>
            <a:t>indispensable à l’état de l’art </a:t>
          </a:r>
        </a:p>
      </dgm:t>
    </dgm:pt>
    <dgm:pt modelId="{8251B7A2-390D-4672-8577-E3446793CC91}" type="parTrans" cxnId="{6F188AC9-723A-4366-85C8-FE2E4F4BE3AA}">
      <dgm:prSet/>
      <dgm:spPr/>
      <dgm:t>
        <a:bodyPr/>
        <a:lstStyle/>
        <a:p>
          <a:endParaRPr lang="fr-FR"/>
        </a:p>
      </dgm:t>
    </dgm:pt>
    <dgm:pt modelId="{9CE69F97-74FE-4B18-A094-12A4B1525038}" type="sibTrans" cxnId="{6F188AC9-723A-4366-85C8-FE2E4F4BE3AA}">
      <dgm:prSet/>
      <dgm:spPr/>
      <dgm:t>
        <a:bodyPr/>
        <a:lstStyle/>
        <a:p>
          <a:endParaRPr lang="fr-FR"/>
        </a:p>
      </dgm:t>
    </dgm:pt>
    <dgm:pt modelId="{A085072F-7707-43F1-8E01-D167C2CA7BEB}">
      <dgm:prSet phldrT="[Texte]"/>
      <dgm:spPr/>
      <dgm:t>
        <a:bodyPr/>
        <a:lstStyle/>
        <a:p>
          <a:r>
            <a:rPr lang="fr-FR" b="0"/>
            <a:t>Et autour du topic…</a:t>
          </a:r>
        </a:p>
      </dgm:t>
    </dgm:pt>
    <dgm:pt modelId="{505D7565-B0BC-4747-8EC1-9A2CB64420E3}" type="parTrans" cxnId="{3AD2B146-D93A-4A52-9359-A18CFB429ACB}">
      <dgm:prSet/>
      <dgm:spPr/>
      <dgm:t>
        <a:bodyPr/>
        <a:lstStyle/>
        <a:p>
          <a:endParaRPr lang="fr-FR"/>
        </a:p>
      </dgm:t>
    </dgm:pt>
    <dgm:pt modelId="{66EC2952-E58A-4E62-ADAE-4D16116D8328}" type="sibTrans" cxnId="{3AD2B146-D93A-4A52-9359-A18CFB429ACB}">
      <dgm:prSet/>
      <dgm:spPr/>
      <dgm:t>
        <a:bodyPr/>
        <a:lstStyle/>
        <a:p>
          <a:endParaRPr lang="fr-FR"/>
        </a:p>
      </dgm:t>
    </dgm:pt>
    <dgm:pt modelId="{47CD2452-9EB9-4DD4-8B8B-FB24354FBEA8}">
      <dgm:prSet phldrT="[Texte]"/>
      <dgm:spPr/>
      <dgm:t>
        <a:bodyPr/>
        <a:lstStyle/>
        <a:p>
          <a:r>
            <a:rPr lang="fr-FR" b="0"/>
            <a:t>Consulter les autres parties du programme travail du cluster 2 :</a:t>
          </a:r>
        </a:p>
      </dgm:t>
    </dgm:pt>
    <dgm:pt modelId="{F2BA16CD-5213-424E-B0DB-0134BDAFFCE4}" type="parTrans" cxnId="{6E089536-97A6-4855-920A-08B634739106}">
      <dgm:prSet/>
      <dgm:spPr/>
      <dgm:t>
        <a:bodyPr/>
        <a:lstStyle/>
        <a:p>
          <a:endParaRPr lang="fr-FR"/>
        </a:p>
      </dgm:t>
    </dgm:pt>
    <dgm:pt modelId="{BAFF5F6F-B2E9-4715-9C11-FF74BC80665B}" type="sibTrans" cxnId="{6E089536-97A6-4855-920A-08B634739106}">
      <dgm:prSet/>
      <dgm:spPr/>
      <dgm:t>
        <a:bodyPr/>
        <a:lstStyle/>
        <a:p>
          <a:endParaRPr lang="fr-FR"/>
        </a:p>
      </dgm:t>
    </dgm:pt>
    <dgm:pt modelId="{905A4E2E-0E13-46F7-B2B9-2C2908B110B0}">
      <dgm:prSet phldrT="[Texte]"/>
      <dgm:spPr/>
      <dgm:t>
        <a:bodyPr/>
        <a:lstStyle/>
        <a:p>
          <a:r>
            <a:rPr lang="fr-FR" b="1"/>
            <a:t>Introduction générale </a:t>
          </a:r>
          <a:r>
            <a:rPr lang="fr-FR" b="0"/>
            <a:t>: objectifs du cluster, </a:t>
          </a:r>
          <a:r>
            <a:rPr lang="fr-FR" b="1"/>
            <a:t>priorités politiques liées</a:t>
          </a:r>
          <a:r>
            <a:rPr lang="fr-FR" b="0"/>
            <a:t>, complémentarité avec d’autres clusters d’Horizon Europe, synergies avec d’autres financements européens)</a:t>
          </a:r>
        </a:p>
      </dgm:t>
    </dgm:pt>
    <dgm:pt modelId="{6D35E974-4688-42B9-A7F3-FC2B1C2FB180}" type="parTrans" cxnId="{751D7178-EB06-4EC9-8558-B95D9DF41E62}">
      <dgm:prSet/>
      <dgm:spPr/>
      <dgm:t>
        <a:bodyPr/>
        <a:lstStyle/>
        <a:p>
          <a:endParaRPr lang="fr-FR"/>
        </a:p>
      </dgm:t>
    </dgm:pt>
    <dgm:pt modelId="{86FB6F6C-D6C7-4451-A3FE-22A97DA79EE7}" type="sibTrans" cxnId="{751D7178-EB06-4EC9-8558-B95D9DF41E62}">
      <dgm:prSet/>
      <dgm:spPr/>
      <dgm:t>
        <a:bodyPr/>
        <a:lstStyle/>
        <a:p>
          <a:endParaRPr lang="fr-FR"/>
        </a:p>
      </dgm:t>
    </dgm:pt>
    <dgm:pt modelId="{A2896972-D631-4C20-A7D9-7E0E98A5A738}">
      <dgm:prSet phldrT="[Texte]"/>
      <dgm:spPr/>
      <dgm:t>
        <a:bodyPr/>
        <a:lstStyle/>
        <a:p>
          <a:r>
            <a:rPr lang="fr-FR" b="1"/>
            <a:t>Introduction de la destination </a:t>
          </a:r>
          <a:r>
            <a:rPr lang="fr-FR" b="0"/>
            <a:t>: contexte, objectifs, </a:t>
          </a:r>
          <a:r>
            <a:rPr lang="fr-FR" b="1"/>
            <a:t>impacts à moyen et long terme auxquels les projets doivent contribuer</a:t>
          </a:r>
        </a:p>
      </dgm:t>
    </dgm:pt>
    <dgm:pt modelId="{C77FFFDE-02DB-4DAD-88E5-135E68811E8C}" type="parTrans" cxnId="{C19746BA-47A4-49D6-813A-EC71DAA19280}">
      <dgm:prSet/>
      <dgm:spPr/>
      <dgm:t>
        <a:bodyPr/>
        <a:lstStyle/>
        <a:p>
          <a:endParaRPr lang="fr-FR"/>
        </a:p>
      </dgm:t>
    </dgm:pt>
    <dgm:pt modelId="{4D931E93-E9B0-46C3-8B93-B2AA5CF85D39}" type="sibTrans" cxnId="{C19746BA-47A4-49D6-813A-EC71DAA19280}">
      <dgm:prSet/>
      <dgm:spPr/>
      <dgm:t>
        <a:bodyPr/>
        <a:lstStyle/>
        <a:p>
          <a:endParaRPr lang="fr-FR"/>
        </a:p>
      </dgm:t>
    </dgm:pt>
    <dgm:pt modelId="{A3B638C9-2F73-4740-A276-588DEE42BC26}" type="pres">
      <dgm:prSet presAssocID="{EE2C7461-6AEE-40EB-BC9E-5FD293BACC63}" presName="linear" presStyleCnt="0">
        <dgm:presLayoutVars>
          <dgm:animLvl val="lvl"/>
          <dgm:resizeHandles val="exact"/>
        </dgm:presLayoutVars>
      </dgm:prSet>
      <dgm:spPr/>
    </dgm:pt>
    <dgm:pt modelId="{678686B3-F3DF-430A-BF8C-1B0CF1AC1C9E}" type="pres">
      <dgm:prSet presAssocID="{FA5557B3-CC79-4BC0-8EC3-E16AF99096B6}" presName="parentText" presStyleLbl="node1" presStyleIdx="0" presStyleCnt="5">
        <dgm:presLayoutVars>
          <dgm:chMax val="0"/>
          <dgm:bulletEnabled val="1"/>
        </dgm:presLayoutVars>
      </dgm:prSet>
      <dgm:spPr/>
    </dgm:pt>
    <dgm:pt modelId="{6D4A3155-109D-4AE8-91E2-4EDBF1E0C7D5}" type="pres">
      <dgm:prSet presAssocID="{FA5557B3-CC79-4BC0-8EC3-E16AF99096B6}" presName="childText" presStyleLbl="revTx" presStyleIdx="0" presStyleCnt="5">
        <dgm:presLayoutVars>
          <dgm:bulletEnabled val="1"/>
        </dgm:presLayoutVars>
      </dgm:prSet>
      <dgm:spPr/>
    </dgm:pt>
    <dgm:pt modelId="{4978B425-886E-4C22-9FD1-975DC7B5B1CC}" type="pres">
      <dgm:prSet presAssocID="{E6825342-56C5-4C2F-BE68-D9A9735A6391}" presName="parentText" presStyleLbl="node1" presStyleIdx="1" presStyleCnt="5">
        <dgm:presLayoutVars>
          <dgm:chMax val="0"/>
          <dgm:bulletEnabled val="1"/>
        </dgm:presLayoutVars>
      </dgm:prSet>
      <dgm:spPr/>
    </dgm:pt>
    <dgm:pt modelId="{F1168B7D-7C6D-4C02-A941-CF7FD07486FC}" type="pres">
      <dgm:prSet presAssocID="{E6825342-56C5-4C2F-BE68-D9A9735A6391}" presName="childText" presStyleLbl="revTx" presStyleIdx="1" presStyleCnt="5">
        <dgm:presLayoutVars>
          <dgm:bulletEnabled val="1"/>
        </dgm:presLayoutVars>
      </dgm:prSet>
      <dgm:spPr/>
    </dgm:pt>
    <dgm:pt modelId="{923BCEB7-327E-4EA3-AB54-3FA49A18D374}" type="pres">
      <dgm:prSet presAssocID="{79375110-D6CC-4948-8CC5-87FD8BDA9694}" presName="parentText" presStyleLbl="node1" presStyleIdx="2" presStyleCnt="5">
        <dgm:presLayoutVars>
          <dgm:chMax val="0"/>
          <dgm:bulletEnabled val="1"/>
        </dgm:presLayoutVars>
      </dgm:prSet>
      <dgm:spPr/>
    </dgm:pt>
    <dgm:pt modelId="{5FD5E8B1-BDD7-4A6E-BED5-02A9E950399A}" type="pres">
      <dgm:prSet presAssocID="{79375110-D6CC-4948-8CC5-87FD8BDA9694}" presName="childText" presStyleLbl="revTx" presStyleIdx="2" presStyleCnt="5">
        <dgm:presLayoutVars>
          <dgm:bulletEnabled val="1"/>
        </dgm:presLayoutVars>
      </dgm:prSet>
      <dgm:spPr/>
    </dgm:pt>
    <dgm:pt modelId="{CC65D01B-A5ED-480E-96B0-D03287DA1288}" type="pres">
      <dgm:prSet presAssocID="{FA3EF171-905B-4B51-A246-07DA1CA0F416}" presName="parentText" presStyleLbl="node1" presStyleIdx="3" presStyleCnt="5">
        <dgm:presLayoutVars>
          <dgm:chMax val="0"/>
          <dgm:bulletEnabled val="1"/>
        </dgm:presLayoutVars>
      </dgm:prSet>
      <dgm:spPr/>
    </dgm:pt>
    <dgm:pt modelId="{1D52BD48-8151-42FB-B608-7CF6486C2515}" type="pres">
      <dgm:prSet presAssocID="{FA3EF171-905B-4B51-A246-07DA1CA0F416}" presName="childText" presStyleLbl="revTx" presStyleIdx="3" presStyleCnt="5">
        <dgm:presLayoutVars>
          <dgm:bulletEnabled val="1"/>
        </dgm:presLayoutVars>
      </dgm:prSet>
      <dgm:spPr/>
    </dgm:pt>
    <dgm:pt modelId="{7C98CC5D-3FCB-45BA-A0A9-289CDEBE1D2A}" type="pres">
      <dgm:prSet presAssocID="{A085072F-7707-43F1-8E01-D167C2CA7BEB}" presName="parentText" presStyleLbl="node1" presStyleIdx="4" presStyleCnt="5">
        <dgm:presLayoutVars>
          <dgm:chMax val="0"/>
          <dgm:bulletEnabled val="1"/>
        </dgm:presLayoutVars>
      </dgm:prSet>
      <dgm:spPr/>
    </dgm:pt>
    <dgm:pt modelId="{07A1113A-EED6-4D91-961D-7861B5EC8BF5}" type="pres">
      <dgm:prSet presAssocID="{A085072F-7707-43F1-8E01-D167C2CA7BEB}" presName="childText" presStyleLbl="revTx" presStyleIdx="4" presStyleCnt="5">
        <dgm:presLayoutVars>
          <dgm:bulletEnabled val="1"/>
        </dgm:presLayoutVars>
      </dgm:prSet>
      <dgm:spPr/>
    </dgm:pt>
  </dgm:ptLst>
  <dgm:cxnLst>
    <dgm:cxn modelId="{A7D21D08-3766-4802-ADE0-AEAB63888D5C}" type="presOf" srcId="{EE2C7461-6AEE-40EB-BC9E-5FD293BACC63}" destId="{A3B638C9-2F73-4740-A276-588DEE42BC26}" srcOrd="0" destOrd="0" presId="urn:microsoft.com/office/officeart/2005/8/layout/vList2"/>
    <dgm:cxn modelId="{3458660D-2CF2-407B-A13A-2DAD287A540B}" type="presOf" srcId="{6534F7D5-4A3F-43EC-8C68-B036FFC8D6FF}" destId="{1D52BD48-8151-42FB-B608-7CF6486C2515}" srcOrd="0" destOrd="0" presId="urn:microsoft.com/office/officeart/2005/8/layout/vList2"/>
    <dgm:cxn modelId="{8461B10E-3D91-4690-B618-53CBC4C3D27C}" type="presOf" srcId="{653C58C9-30E3-4BAC-B168-9384FFC159EC}" destId="{6D4A3155-109D-4AE8-91E2-4EDBF1E0C7D5}" srcOrd="0" destOrd="2" presId="urn:microsoft.com/office/officeart/2005/8/layout/vList2"/>
    <dgm:cxn modelId="{BEC98813-7B67-4DA6-8854-15941B82F220}" type="presOf" srcId="{905A4E2E-0E13-46F7-B2B9-2C2908B110B0}" destId="{07A1113A-EED6-4D91-961D-7861B5EC8BF5}" srcOrd="0" destOrd="1" presId="urn:microsoft.com/office/officeart/2005/8/layout/vList2"/>
    <dgm:cxn modelId="{5C42D315-E7CE-4381-AC3D-5DC7BC29F781}" srcId="{79375110-D6CC-4948-8CC5-87FD8BDA9694}" destId="{E29FA73B-B87E-4E24-920D-AD79D5D2A88E}" srcOrd="0" destOrd="0" parTransId="{4DB40801-ED15-4380-8067-9C16F3A93BA5}" sibTransId="{D9850E0A-9FE3-4006-A8DC-3F3ACE8B4CBB}"/>
    <dgm:cxn modelId="{83AB1023-8E07-4835-8116-732D6D77E6A7}" srcId="{E6825342-56C5-4C2F-BE68-D9A9735A6391}" destId="{0C7A042E-5EBA-4661-A68D-5BD70663FDE4}" srcOrd="0" destOrd="0" parTransId="{65A54BEA-0197-44A9-A25A-E4B7052DAA5D}" sibTransId="{BBA92095-DCD1-44AB-83E6-319CC5C27C86}"/>
    <dgm:cxn modelId="{4D96262A-D4C6-4514-9E03-855A63A918C8}" srcId="{E6825342-56C5-4C2F-BE68-D9A9735A6391}" destId="{A22FB7DE-476E-4C8B-97CC-73259508444D}" srcOrd="1" destOrd="0" parTransId="{C09D3A8C-DB9A-41F7-BC1A-9C2FA22C6FCD}" sibTransId="{6C045584-32AC-48CB-969B-98BCA419D399}"/>
    <dgm:cxn modelId="{6E089536-97A6-4855-920A-08B634739106}" srcId="{A085072F-7707-43F1-8E01-D167C2CA7BEB}" destId="{47CD2452-9EB9-4DD4-8B8B-FB24354FBEA8}" srcOrd="0" destOrd="0" parTransId="{F2BA16CD-5213-424E-B0DB-0134BDAFFCE4}" sibTransId="{BAFF5F6F-B2E9-4715-9C11-FF74BC80665B}"/>
    <dgm:cxn modelId="{47BF1F5B-A3CF-4C3D-A55A-36D7D0B9D986}" type="presOf" srcId="{E5586662-92D7-484C-9FA4-BCC382A9323E}" destId="{6D4A3155-109D-4AE8-91E2-4EDBF1E0C7D5}" srcOrd="0" destOrd="1" presId="urn:microsoft.com/office/officeart/2005/8/layout/vList2"/>
    <dgm:cxn modelId="{3AD2B146-D93A-4A52-9359-A18CFB429ACB}" srcId="{EE2C7461-6AEE-40EB-BC9E-5FD293BACC63}" destId="{A085072F-7707-43F1-8E01-D167C2CA7BEB}" srcOrd="4" destOrd="0" parTransId="{505D7565-B0BC-4747-8EC1-9A2CB64420E3}" sibTransId="{66EC2952-E58A-4E62-ADAE-4D16116D8328}"/>
    <dgm:cxn modelId="{0D045874-1022-4DDA-8FDC-36DC8CB43ABF}" type="presOf" srcId="{A2896972-D631-4C20-A7D9-7E0E98A5A738}" destId="{07A1113A-EED6-4D91-961D-7861B5EC8BF5}" srcOrd="0" destOrd="2" presId="urn:microsoft.com/office/officeart/2005/8/layout/vList2"/>
    <dgm:cxn modelId="{0B55FC77-9CA7-4917-BD2F-1E7EACE8BB69}" type="presOf" srcId="{0A138857-F308-47FA-A433-91238498F285}" destId="{6D4A3155-109D-4AE8-91E2-4EDBF1E0C7D5}" srcOrd="0" destOrd="3" presId="urn:microsoft.com/office/officeart/2005/8/layout/vList2"/>
    <dgm:cxn modelId="{751D7178-EB06-4EC9-8558-B95D9DF41E62}" srcId="{47CD2452-9EB9-4DD4-8B8B-FB24354FBEA8}" destId="{905A4E2E-0E13-46F7-B2B9-2C2908B110B0}" srcOrd="0" destOrd="0" parTransId="{6D35E974-4688-42B9-A7F3-FC2B1C2FB180}" sibTransId="{86FB6F6C-D6C7-4451-A3FE-22A97DA79EE7}"/>
    <dgm:cxn modelId="{72925196-FC4E-42E9-B4BC-CFA77F5E65DD}" srcId="{EE2C7461-6AEE-40EB-BC9E-5FD293BACC63}" destId="{79375110-D6CC-4948-8CC5-87FD8BDA9694}" srcOrd="2" destOrd="0" parTransId="{C5C38374-570C-4811-90B1-548C410AA844}" sibTransId="{39BBDF55-09BE-4C79-B88D-47FC223B004F}"/>
    <dgm:cxn modelId="{F7A5F99A-3BD2-4CA0-9E98-5D1A46A7691F}" srcId="{EE2C7461-6AEE-40EB-BC9E-5FD293BACC63}" destId="{FA3EF171-905B-4B51-A246-07DA1CA0F416}" srcOrd="3" destOrd="0" parTransId="{D117FF37-9AA5-40A0-B6C7-483E736AA331}" sibTransId="{3131117C-33CA-40B7-88E2-C873167579B6}"/>
    <dgm:cxn modelId="{176D399D-FA4F-4C79-9AE8-17EB8A7D13ED}" srcId="{FA5557B3-CC79-4BC0-8EC3-E16AF99096B6}" destId="{E5586662-92D7-484C-9FA4-BCC382A9323E}" srcOrd="1" destOrd="0" parTransId="{F856D053-3B0D-49BF-A653-5311FF1F93D7}" sibTransId="{935B2BE3-F72D-4CD1-99B2-4EE3307824A9}"/>
    <dgm:cxn modelId="{FF4FD19E-11A8-46B0-B5EB-DCCFEED0AA05}" type="presOf" srcId="{FA3EF171-905B-4B51-A246-07DA1CA0F416}" destId="{CC65D01B-A5ED-480E-96B0-D03287DA1288}" srcOrd="0" destOrd="0" presId="urn:microsoft.com/office/officeart/2005/8/layout/vList2"/>
    <dgm:cxn modelId="{0C41AFA8-5828-4DFD-8E1A-966FC48669B4}" type="presOf" srcId="{E29FA73B-B87E-4E24-920D-AD79D5D2A88E}" destId="{5FD5E8B1-BDD7-4A6E-BED5-02A9E950399A}" srcOrd="0" destOrd="0" presId="urn:microsoft.com/office/officeart/2005/8/layout/vList2"/>
    <dgm:cxn modelId="{F3D050AB-476A-481B-AF2F-569BCDD1E259}" srcId="{EE2C7461-6AEE-40EB-BC9E-5FD293BACC63}" destId="{E6825342-56C5-4C2F-BE68-D9A9735A6391}" srcOrd="1" destOrd="0" parTransId="{B5D49D8A-5B8B-45F4-8BC8-060F695315DB}" sibTransId="{D7FBA7E1-DC35-42C9-A4FB-C9D78CE21DE1}"/>
    <dgm:cxn modelId="{885447B2-414C-4023-8FB8-DA5D94710D00}" type="presOf" srcId="{FA5557B3-CC79-4BC0-8EC3-E16AF99096B6}" destId="{678686B3-F3DF-430A-BF8C-1B0CF1AC1C9E}" srcOrd="0" destOrd="0" presId="urn:microsoft.com/office/officeart/2005/8/layout/vList2"/>
    <dgm:cxn modelId="{4ED158B5-A722-4BD6-8187-27616D43750B}" type="presOf" srcId="{F6A7689F-973B-4854-B95A-FDA97A2164C5}" destId="{6D4A3155-109D-4AE8-91E2-4EDBF1E0C7D5}" srcOrd="0" destOrd="0" presId="urn:microsoft.com/office/officeart/2005/8/layout/vList2"/>
    <dgm:cxn modelId="{C19746BA-47A4-49D6-813A-EC71DAA19280}" srcId="{47CD2452-9EB9-4DD4-8B8B-FB24354FBEA8}" destId="{A2896972-D631-4C20-A7D9-7E0E98A5A738}" srcOrd="1" destOrd="0" parTransId="{C77FFFDE-02DB-4DAD-88E5-135E68811E8C}" sibTransId="{4D931E93-E9B0-46C3-8B93-B2AA5CF85D39}"/>
    <dgm:cxn modelId="{AEC718C6-0202-4460-A3D4-4466355BE4C7}" type="presOf" srcId="{A085072F-7707-43F1-8E01-D167C2CA7BEB}" destId="{7C98CC5D-3FCB-45BA-A0A9-289CDEBE1D2A}" srcOrd="0" destOrd="0" presId="urn:microsoft.com/office/officeart/2005/8/layout/vList2"/>
    <dgm:cxn modelId="{17FD3CC6-2AD8-422E-AD2A-811F86208FB7}" type="presOf" srcId="{A22FB7DE-476E-4C8B-97CC-73259508444D}" destId="{F1168B7D-7C6D-4C02-A941-CF7FD07486FC}" srcOrd="0" destOrd="1" presId="urn:microsoft.com/office/officeart/2005/8/layout/vList2"/>
    <dgm:cxn modelId="{6F188AC9-723A-4366-85C8-FE2E4F4BE3AA}" srcId="{FA3EF171-905B-4B51-A246-07DA1CA0F416}" destId="{6534F7D5-4A3F-43EC-8C68-B036FFC8D6FF}" srcOrd="0" destOrd="0" parTransId="{8251B7A2-390D-4672-8577-E3446793CC91}" sibTransId="{9CE69F97-74FE-4B18-A094-12A4B1525038}"/>
    <dgm:cxn modelId="{15EB6ECB-392D-42D3-8928-41C46544C8AF}" type="presOf" srcId="{E6825342-56C5-4C2F-BE68-D9A9735A6391}" destId="{4978B425-886E-4C22-9FD1-975DC7B5B1CC}" srcOrd="0" destOrd="0" presId="urn:microsoft.com/office/officeart/2005/8/layout/vList2"/>
    <dgm:cxn modelId="{1910D1CB-50EC-446A-AE67-26C00A132DE4}" type="presOf" srcId="{47CD2452-9EB9-4DD4-8B8B-FB24354FBEA8}" destId="{07A1113A-EED6-4D91-961D-7861B5EC8BF5}" srcOrd="0" destOrd="0" presId="urn:microsoft.com/office/officeart/2005/8/layout/vList2"/>
    <dgm:cxn modelId="{CDC8B6D0-F824-4BC4-A0B7-CE11DB07E1D0}" srcId="{FA5557B3-CC79-4BC0-8EC3-E16AF99096B6}" destId="{653C58C9-30E3-4BAC-B168-9384FFC159EC}" srcOrd="2" destOrd="0" parTransId="{58992B51-93F0-4717-AC5C-2E7D4F7013FC}" sibTransId="{4D7D4A5A-74B4-4CE8-B749-990239CF3C35}"/>
    <dgm:cxn modelId="{EEFF93E2-19AE-49A1-A561-D14683D81699}" type="presOf" srcId="{79375110-D6CC-4948-8CC5-87FD8BDA9694}" destId="{923BCEB7-327E-4EA3-AB54-3FA49A18D374}" srcOrd="0" destOrd="0" presId="urn:microsoft.com/office/officeart/2005/8/layout/vList2"/>
    <dgm:cxn modelId="{79C45EEA-BD11-45A9-83B7-E2290F89E722}" srcId="{EE2C7461-6AEE-40EB-BC9E-5FD293BACC63}" destId="{FA5557B3-CC79-4BC0-8EC3-E16AF99096B6}" srcOrd="0" destOrd="0" parTransId="{73FB83A8-C019-4C14-BC81-3FA44855A30B}" sibTransId="{969C41D9-4BE8-4C1B-A522-2BE30E7BD800}"/>
    <dgm:cxn modelId="{E8B209EF-5712-48E8-AEC6-82C7C848109D}" type="presOf" srcId="{0C7A042E-5EBA-4661-A68D-5BD70663FDE4}" destId="{F1168B7D-7C6D-4C02-A941-CF7FD07486FC}" srcOrd="0" destOrd="0" presId="urn:microsoft.com/office/officeart/2005/8/layout/vList2"/>
    <dgm:cxn modelId="{4AA7ABF3-2161-4E03-A3C8-8C85A6E0E367}" srcId="{FA5557B3-CC79-4BC0-8EC3-E16AF99096B6}" destId="{F6A7689F-973B-4854-B95A-FDA97A2164C5}" srcOrd="0" destOrd="0" parTransId="{5E9DBBCD-E47F-4D73-AAF8-FD5B9210F68F}" sibTransId="{7547F247-2B93-4153-921E-F4BEECC5AE02}"/>
    <dgm:cxn modelId="{CF1577F8-5F69-49DC-B91C-D25043129CF0}" srcId="{FA5557B3-CC79-4BC0-8EC3-E16AF99096B6}" destId="{0A138857-F308-47FA-A433-91238498F285}" srcOrd="3" destOrd="0" parTransId="{4191F272-FC23-46F2-9F52-AE2661FC159E}" sibTransId="{EC6A0728-C8BE-4095-BDF1-9DABB753164B}"/>
    <dgm:cxn modelId="{0B8EBD51-B3C8-4B1C-9E86-889153D92466}" type="presParOf" srcId="{A3B638C9-2F73-4740-A276-588DEE42BC26}" destId="{678686B3-F3DF-430A-BF8C-1B0CF1AC1C9E}" srcOrd="0" destOrd="0" presId="urn:microsoft.com/office/officeart/2005/8/layout/vList2"/>
    <dgm:cxn modelId="{58AE1A60-DEA3-416B-9FBE-8A62CC99EB69}" type="presParOf" srcId="{A3B638C9-2F73-4740-A276-588DEE42BC26}" destId="{6D4A3155-109D-4AE8-91E2-4EDBF1E0C7D5}" srcOrd="1" destOrd="0" presId="urn:microsoft.com/office/officeart/2005/8/layout/vList2"/>
    <dgm:cxn modelId="{35A58C10-C80A-403D-9FE0-1FC73BCD097D}" type="presParOf" srcId="{A3B638C9-2F73-4740-A276-588DEE42BC26}" destId="{4978B425-886E-4C22-9FD1-975DC7B5B1CC}" srcOrd="2" destOrd="0" presId="urn:microsoft.com/office/officeart/2005/8/layout/vList2"/>
    <dgm:cxn modelId="{C3D88BF1-928D-478F-8A25-CBCBF43A3072}" type="presParOf" srcId="{A3B638C9-2F73-4740-A276-588DEE42BC26}" destId="{F1168B7D-7C6D-4C02-A941-CF7FD07486FC}" srcOrd="3" destOrd="0" presId="urn:microsoft.com/office/officeart/2005/8/layout/vList2"/>
    <dgm:cxn modelId="{2443B7D5-616B-4261-A6CF-A3990AEC7AB7}" type="presParOf" srcId="{A3B638C9-2F73-4740-A276-588DEE42BC26}" destId="{923BCEB7-327E-4EA3-AB54-3FA49A18D374}" srcOrd="4" destOrd="0" presId="urn:microsoft.com/office/officeart/2005/8/layout/vList2"/>
    <dgm:cxn modelId="{8A7F2D4C-1135-4CBA-89FB-B231D194B9F2}" type="presParOf" srcId="{A3B638C9-2F73-4740-A276-588DEE42BC26}" destId="{5FD5E8B1-BDD7-4A6E-BED5-02A9E950399A}" srcOrd="5" destOrd="0" presId="urn:microsoft.com/office/officeart/2005/8/layout/vList2"/>
    <dgm:cxn modelId="{6378FE96-24D8-42A5-B583-8F6B0ED9BD45}" type="presParOf" srcId="{A3B638C9-2F73-4740-A276-588DEE42BC26}" destId="{CC65D01B-A5ED-480E-96B0-D03287DA1288}" srcOrd="6" destOrd="0" presId="urn:microsoft.com/office/officeart/2005/8/layout/vList2"/>
    <dgm:cxn modelId="{6FE42BD4-587D-4F20-BDFC-176D1DE12035}" type="presParOf" srcId="{A3B638C9-2F73-4740-A276-588DEE42BC26}" destId="{1D52BD48-8151-42FB-B608-7CF6486C2515}" srcOrd="7" destOrd="0" presId="urn:microsoft.com/office/officeart/2005/8/layout/vList2"/>
    <dgm:cxn modelId="{DE06603A-718A-4385-8177-59BC0C4479CD}" type="presParOf" srcId="{A3B638C9-2F73-4740-A276-588DEE42BC26}" destId="{7C98CC5D-3FCB-45BA-A0A9-289CDEBE1D2A}" srcOrd="8" destOrd="0" presId="urn:microsoft.com/office/officeart/2005/8/layout/vList2"/>
    <dgm:cxn modelId="{F0F6A253-5027-4E3D-9C4F-4124275C971C}" type="presParOf" srcId="{A3B638C9-2F73-4740-A276-588DEE42BC26}" destId="{07A1113A-EED6-4D91-961D-7861B5EC8BF5}"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686B3-F3DF-430A-BF8C-1B0CF1AC1C9E}">
      <dsp:nvSpPr>
        <dsp:cNvPr id="0" name=""/>
        <dsp:cNvSpPr/>
      </dsp:nvSpPr>
      <dsp:spPr>
        <a:xfrm>
          <a:off x="0" y="152992"/>
          <a:ext cx="8375072" cy="304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Specific conditions</a:t>
          </a:r>
        </a:p>
      </dsp:txBody>
      <dsp:txXfrm>
        <a:off x="14850" y="167842"/>
        <a:ext cx="8345372" cy="274500"/>
      </dsp:txXfrm>
    </dsp:sp>
    <dsp:sp modelId="{6D4A3155-109D-4AE8-91E2-4EDBF1E0C7D5}">
      <dsp:nvSpPr>
        <dsp:cNvPr id="0" name=""/>
        <dsp:cNvSpPr/>
      </dsp:nvSpPr>
      <dsp:spPr>
        <a:xfrm>
          <a:off x="0" y="457192"/>
          <a:ext cx="837507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Font typeface="Arial" panose="020B0604020202020204" pitchFamily="34" charset="0"/>
            <a:buChar char="•"/>
          </a:pPr>
          <a:r>
            <a:rPr lang="fr-FR" sz="1000" b="1" kern="1200"/>
            <a:t>Montant par projet</a:t>
          </a:r>
          <a:endParaRPr lang="en-GB" sz="1000" b="1"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Enveloppe globale</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dirty="0"/>
            <a:t>Type d’action (</a:t>
          </a:r>
          <a:r>
            <a:rPr lang="fr-FR" sz="1000" b="1" kern="1200" dirty="0"/>
            <a:t>RIA, IA, CSA</a:t>
          </a:r>
          <a:r>
            <a:rPr lang="fr-FR" sz="1000" kern="1200" dirty="0"/>
            <a:t>)</a:t>
          </a:r>
          <a:endParaRPr lang="en-GB" sz="1000" kern="1200" noProof="0" dirty="0"/>
        </a:p>
        <a:p>
          <a:pPr marL="57150" lvl="1" indent="-57150" algn="l" defTabSz="444500">
            <a:lnSpc>
              <a:spcPct val="90000"/>
            </a:lnSpc>
            <a:spcBef>
              <a:spcPct val="0"/>
            </a:spcBef>
            <a:spcAft>
              <a:spcPct val="20000"/>
            </a:spcAft>
            <a:buFont typeface="Arial" panose="020B0604020202020204" pitchFamily="34" charset="0"/>
            <a:buChar char="•"/>
          </a:pPr>
          <a:r>
            <a:rPr lang="fr-FR" sz="1000" b="1" kern="1200" dirty="0"/>
            <a:t>Conditions particulières </a:t>
          </a:r>
          <a:r>
            <a:rPr lang="fr-FR" sz="1000" kern="1200" dirty="0"/>
            <a:t>d’éligibilité : par exemple participation de certaines entités ou de certains pays</a:t>
          </a:r>
          <a:endParaRPr lang="en-GB" sz="1000" kern="1200" noProof="0" dirty="0"/>
        </a:p>
      </dsp:txBody>
      <dsp:txXfrm>
        <a:off x="0" y="457192"/>
        <a:ext cx="8375072" cy="659295"/>
      </dsp:txXfrm>
    </dsp:sp>
    <dsp:sp modelId="{4978B425-886E-4C22-9FD1-975DC7B5B1CC}">
      <dsp:nvSpPr>
        <dsp:cNvPr id="0" name=""/>
        <dsp:cNvSpPr/>
      </dsp:nvSpPr>
      <dsp:spPr>
        <a:xfrm>
          <a:off x="0" y="1116487"/>
          <a:ext cx="8375072" cy="304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Expected outcome</a:t>
          </a:r>
        </a:p>
      </dsp:txBody>
      <dsp:txXfrm>
        <a:off x="14850" y="1131337"/>
        <a:ext cx="8345372" cy="274500"/>
      </dsp:txXfrm>
    </dsp:sp>
    <dsp:sp modelId="{F1168B7D-7C6D-4C02-A941-CF7FD07486FC}">
      <dsp:nvSpPr>
        <dsp:cNvPr id="0" name=""/>
        <dsp:cNvSpPr/>
      </dsp:nvSpPr>
      <dsp:spPr>
        <a:xfrm>
          <a:off x="0" y="1420687"/>
          <a:ext cx="8375072"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kern="1200"/>
            <a:t>Résultats escomptés : </a:t>
          </a:r>
          <a:r>
            <a:rPr lang="fr-FR" sz="1000" b="1" kern="1200"/>
            <a:t>les conséquences de l’utilisation des résultats du projet</a:t>
          </a:r>
        </a:p>
        <a:p>
          <a:pPr marL="57150" lvl="1" indent="-57150" algn="l" defTabSz="444500">
            <a:lnSpc>
              <a:spcPct val="90000"/>
            </a:lnSpc>
            <a:spcBef>
              <a:spcPct val="0"/>
            </a:spcBef>
            <a:spcAft>
              <a:spcPct val="20000"/>
            </a:spcAft>
            <a:buChar char="•"/>
          </a:pPr>
          <a:r>
            <a:rPr lang="fr-FR" sz="1000" kern="1200"/>
            <a:t>Contribution attendue </a:t>
          </a:r>
          <a:r>
            <a:rPr lang="fr-FR" sz="1000" b="1" kern="1200"/>
            <a:t>à tous les </a:t>
          </a:r>
          <a:r>
            <a:rPr lang="fr-FR" sz="1000" b="1" i="1" kern="1200" err="1"/>
            <a:t>outcomes</a:t>
          </a:r>
          <a:r>
            <a:rPr lang="fr-FR" sz="1000" b="1" kern="1200"/>
            <a:t> ou uniquement à certains </a:t>
          </a:r>
          <a:r>
            <a:rPr lang="fr-FR" sz="1000" kern="1200"/>
            <a:t>d’entre eux</a:t>
          </a:r>
        </a:p>
      </dsp:txBody>
      <dsp:txXfrm>
        <a:off x="0" y="1420687"/>
        <a:ext cx="8375072" cy="329647"/>
      </dsp:txXfrm>
    </dsp:sp>
    <dsp:sp modelId="{923BCEB7-327E-4EA3-AB54-3FA49A18D374}">
      <dsp:nvSpPr>
        <dsp:cNvPr id="0" name=""/>
        <dsp:cNvSpPr/>
      </dsp:nvSpPr>
      <dsp:spPr>
        <a:xfrm>
          <a:off x="0" y="1750334"/>
          <a:ext cx="8375072" cy="304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a:t>Scope</a:t>
          </a:r>
        </a:p>
      </dsp:txBody>
      <dsp:txXfrm>
        <a:off x="14850" y="1765184"/>
        <a:ext cx="8345372" cy="274500"/>
      </dsp:txXfrm>
    </dsp:sp>
    <dsp:sp modelId="{5FD5E8B1-BDD7-4A6E-BED5-02A9E950399A}">
      <dsp:nvSpPr>
        <dsp:cNvPr id="0" name=""/>
        <dsp:cNvSpPr/>
      </dsp:nvSpPr>
      <dsp:spPr>
        <a:xfrm>
          <a:off x="0" y="2054534"/>
          <a:ext cx="8375072"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1" kern="1200">
              <a:latin typeface="Arial"/>
              <a:cs typeface="Arial"/>
            </a:rPr>
            <a:t>Champ et portée du projet </a:t>
          </a:r>
          <a:r>
            <a:rPr lang="fr-FR" sz="1000" b="0" kern="1200">
              <a:latin typeface="Arial"/>
              <a:cs typeface="Arial"/>
            </a:rPr>
            <a:t>: ambition, objectifs, méthodologie, concepts</a:t>
          </a:r>
          <a:endParaRPr lang="fr-FR" sz="1000" b="0" kern="1200"/>
        </a:p>
      </dsp:txBody>
      <dsp:txXfrm>
        <a:off x="0" y="2054534"/>
        <a:ext cx="8375072" cy="215280"/>
      </dsp:txXfrm>
    </dsp:sp>
    <dsp:sp modelId="{CC65D01B-A5ED-480E-96B0-D03287DA1288}">
      <dsp:nvSpPr>
        <dsp:cNvPr id="0" name=""/>
        <dsp:cNvSpPr/>
      </dsp:nvSpPr>
      <dsp:spPr>
        <a:xfrm>
          <a:off x="0" y="2269814"/>
          <a:ext cx="8375072" cy="304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Notes de bas de page</a:t>
          </a:r>
        </a:p>
      </dsp:txBody>
      <dsp:txXfrm>
        <a:off x="14850" y="2284664"/>
        <a:ext cx="8345372" cy="274500"/>
      </dsp:txXfrm>
    </dsp:sp>
    <dsp:sp modelId="{1D52BD48-8151-42FB-B608-7CF6486C2515}">
      <dsp:nvSpPr>
        <dsp:cNvPr id="0" name=""/>
        <dsp:cNvSpPr/>
      </dsp:nvSpPr>
      <dsp:spPr>
        <a:xfrm>
          <a:off x="0" y="2574014"/>
          <a:ext cx="8375072"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Textes de référence, projets déjà financés, appels passés : </a:t>
          </a:r>
          <a:r>
            <a:rPr lang="fr-FR" sz="1000" b="1" kern="1200"/>
            <a:t>indispensable à l’état de l’art </a:t>
          </a:r>
        </a:p>
      </dsp:txBody>
      <dsp:txXfrm>
        <a:off x="0" y="2574014"/>
        <a:ext cx="8375072" cy="215280"/>
      </dsp:txXfrm>
    </dsp:sp>
    <dsp:sp modelId="{7C98CC5D-3FCB-45BA-A0A9-289CDEBE1D2A}">
      <dsp:nvSpPr>
        <dsp:cNvPr id="0" name=""/>
        <dsp:cNvSpPr/>
      </dsp:nvSpPr>
      <dsp:spPr>
        <a:xfrm>
          <a:off x="0" y="2789294"/>
          <a:ext cx="8375072" cy="304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Et autour du topic…</a:t>
          </a:r>
        </a:p>
      </dsp:txBody>
      <dsp:txXfrm>
        <a:off x="14850" y="2804144"/>
        <a:ext cx="8345372" cy="274500"/>
      </dsp:txXfrm>
    </dsp:sp>
    <dsp:sp modelId="{07A1113A-EED6-4D91-961D-7861B5EC8BF5}">
      <dsp:nvSpPr>
        <dsp:cNvPr id="0" name=""/>
        <dsp:cNvSpPr/>
      </dsp:nvSpPr>
      <dsp:spPr>
        <a:xfrm>
          <a:off x="0" y="3093494"/>
          <a:ext cx="837507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Consulter les autres parties du programme travail du cluster 2 :</a:t>
          </a:r>
        </a:p>
        <a:p>
          <a:pPr marL="114300" lvl="2" indent="-57150" algn="l" defTabSz="444500">
            <a:lnSpc>
              <a:spcPct val="90000"/>
            </a:lnSpc>
            <a:spcBef>
              <a:spcPct val="0"/>
            </a:spcBef>
            <a:spcAft>
              <a:spcPct val="20000"/>
            </a:spcAft>
            <a:buChar char="•"/>
          </a:pPr>
          <a:r>
            <a:rPr lang="fr-FR" sz="1000" b="1" kern="1200"/>
            <a:t>Introduction générale </a:t>
          </a:r>
          <a:r>
            <a:rPr lang="fr-FR" sz="1000" b="0" kern="1200"/>
            <a:t>: objectifs du cluster, </a:t>
          </a:r>
          <a:r>
            <a:rPr lang="fr-FR" sz="1000" b="1" kern="1200"/>
            <a:t>priorités politiques liées</a:t>
          </a:r>
          <a:r>
            <a:rPr lang="fr-FR" sz="1000" b="0" kern="1200"/>
            <a:t>, complémentarité avec d’autres clusters d’Horizon Europe, synergies avec d’autres financements européens)</a:t>
          </a:r>
        </a:p>
        <a:p>
          <a:pPr marL="114300" lvl="2" indent="-57150" algn="l" defTabSz="444500">
            <a:lnSpc>
              <a:spcPct val="90000"/>
            </a:lnSpc>
            <a:spcBef>
              <a:spcPct val="0"/>
            </a:spcBef>
            <a:spcAft>
              <a:spcPct val="20000"/>
            </a:spcAft>
            <a:buChar char="•"/>
          </a:pPr>
          <a:r>
            <a:rPr lang="fr-FR" sz="1000" b="1" kern="1200"/>
            <a:t>Introduction de la destination </a:t>
          </a:r>
          <a:r>
            <a:rPr lang="fr-FR" sz="1000" b="0" kern="1200"/>
            <a:t>: contexte, objectifs, </a:t>
          </a:r>
          <a:r>
            <a:rPr lang="fr-FR" sz="1000" b="1" kern="1200"/>
            <a:t>impacts à moyen et long terme auxquels les projets doivent contribuer</a:t>
          </a:r>
        </a:p>
      </dsp:txBody>
      <dsp:txXfrm>
        <a:off x="0" y="3093494"/>
        <a:ext cx="8375072" cy="618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73A9C0-40D5-9847-B686-C66A09238CAB}"/>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126EBFD-41AA-FE46-B1E9-C524C1EE1C04}"/>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50879BB1-10A8-5240-88E7-0FE7C0588E6C}" type="datetimeFigureOut">
              <a:rPr lang="fr-FR" smtClean="0"/>
              <a:t>26/11/2025</a:t>
            </a:fld>
            <a:endParaRPr lang="fr-FR"/>
          </a:p>
        </p:txBody>
      </p:sp>
      <p:sp>
        <p:nvSpPr>
          <p:cNvPr id="4" name="Espace réservé du pied de page 3">
            <a:extLst>
              <a:ext uri="{FF2B5EF4-FFF2-40B4-BE49-F238E27FC236}">
                <a16:creationId xmlns:a16="http://schemas.microsoft.com/office/drawing/2014/main" id="{BEC2F47A-3A28-744F-A442-D85A462A8CE2}"/>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83E5F2-EC50-704E-8A99-BF3B6E9A807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7BE2FB11-2BF4-3A48-A408-19C827CD84FD}" type="slidenum">
              <a:rPr lang="fr-FR" smtClean="0"/>
              <a:t>‹N°›</a:t>
            </a:fld>
            <a:endParaRPr lang="fr-FR"/>
          </a:p>
        </p:txBody>
      </p:sp>
    </p:spTree>
    <p:extLst>
      <p:ext uri="{BB962C8B-B14F-4D97-AF65-F5344CB8AC3E}">
        <p14:creationId xmlns:p14="http://schemas.microsoft.com/office/powerpoint/2010/main" val="4140605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347" cy="4964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1342" y="0"/>
            <a:ext cx="2946347" cy="4964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599"/>
            <a:ext cx="2946347" cy="49649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1342" y="9431599"/>
            <a:ext cx="2946347" cy="49649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Arial"/>
                <a:ea typeface="Arial"/>
                <a:cs typeface="Arial"/>
                <a:sym typeface="Arial"/>
              </a:rPr>
              <a:t>1</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3222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680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8463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238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113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7966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7426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4824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9037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8532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504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79927" y="4716661"/>
            <a:ext cx="5439410" cy="4468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293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8413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4966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10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06569" y="3537496"/>
            <a:ext cx="7252547" cy="3351312"/>
          </a:xfrm>
          <a:prstGeom prst="rect">
            <a:avLst/>
          </a:prstGeom>
          <a:noFill/>
          <a:ln>
            <a:noFill/>
          </a:ln>
        </p:spPr>
        <p:txBody>
          <a:bodyPr spcFirstLastPara="1" wrap="square" lIns="91425" tIns="91425" rIns="91425" bIns="91425" anchor="t" anchorCtr="0">
            <a:noAutofit/>
          </a:bodyPr>
          <a:lstStyle/>
          <a:p>
            <a:pPr marL="0" indent="0">
              <a:buSzPts val="1100"/>
            </a:pPr>
            <a:endParaRPr lang="fr-FR" sz="1000" i="1">
              <a:solidFill>
                <a:srgbClr val="444342"/>
              </a:solidFill>
            </a:endParaRPr>
          </a:p>
        </p:txBody>
      </p:sp>
      <p:sp>
        <p:nvSpPr>
          <p:cNvPr id="148" name="Google Shape;148;p9:notes"/>
          <p:cNvSpPr>
            <a:spLocks noGrp="1" noRot="1" noChangeAspect="1"/>
          </p:cNvSpPr>
          <p:nvPr>
            <p:ph type="sldImg" idx="2"/>
          </p:nvPr>
        </p:nvSpPr>
        <p:spPr>
          <a:xfrm>
            <a:off x="2051050" y="558800"/>
            <a:ext cx="4964113" cy="27924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6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Arial"/>
                <a:ea typeface="Arial"/>
                <a:cs typeface="Arial"/>
                <a:sym typeface="Arial"/>
              </a:rPr>
              <a:t>15</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250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730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38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614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525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0030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pic>
        <p:nvPicPr>
          <p:cNvPr id="7" name="Image 6">
            <a:extLst>
              <a:ext uri="{FF2B5EF4-FFF2-40B4-BE49-F238E27FC236}">
                <a16:creationId xmlns:a16="http://schemas.microsoft.com/office/drawing/2014/main" id="{F9B5E18D-426F-462E-80C1-F3D6FBC12408}"/>
              </a:ext>
            </a:extLst>
          </p:cNvPr>
          <p:cNvPicPr>
            <a:picLocks noChangeAspect="1"/>
          </p:cNvPicPr>
          <p:nvPr userDrawn="1"/>
        </p:nvPicPr>
        <p:blipFill>
          <a:blip r:embed="rId3"/>
          <a:stretch>
            <a:fillRect/>
          </a:stretch>
        </p:blipFill>
        <p:spPr>
          <a:xfrm>
            <a:off x="276151" y="252139"/>
            <a:ext cx="1615792" cy="1186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81087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77087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49491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303622"/>
            <a:ext cx="1609381" cy="11160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59" y="0"/>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400" y="195486"/>
            <a:ext cx="778732" cy="5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00009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11/26/2025</a:t>
            </a:fld>
            <a:endParaRPr lang="en-US"/>
          </a:p>
        </p:txBody>
      </p:sp>
      <p:sp>
        <p:nvSpPr>
          <p:cNvPr id="6" name="Holder 6"/>
          <p:cNvSpPr>
            <a:spLocks noGrp="1"/>
          </p:cNvSpPr>
          <p:nvPr>
            <p:ph type="sldNum" sz="quarter" idx="7"/>
          </p:nvPr>
        </p:nvSpPr>
        <p:spPr/>
        <p:txBody>
          <a:bodyPr lIns="0" tIns="0" rIns="0" bIns="0"/>
          <a:lstStyle>
            <a:lvl1pPr>
              <a:defRPr sz="1600" b="0" i="0">
                <a:solidFill>
                  <a:srgbClr val="000091"/>
                </a:solidFill>
                <a:latin typeface="Microsoft Sans Serif"/>
                <a:cs typeface="Microsoft Sans Serif"/>
              </a:defRPr>
            </a:lvl1pPr>
          </a:lstStyle>
          <a:p>
            <a:pPr marL="38100">
              <a:lnSpc>
                <a:spcPts val="1864"/>
              </a:lnSpc>
            </a:pPr>
            <a:fld id="{81D60167-4931-47E6-BA6A-407CBD079E47}" type="slidenum">
              <a:rPr spc="-5" dirty="0"/>
              <a:t>‹N°›</a:t>
            </a:fld>
            <a:endParaRPr spc="-5" dirty="0"/>
          </a:p>
        </p:txBody>
      </p:sp>
    </p:spTree>
    <p:extLst>
      <p:ext uri="{BB962C8B-B14F-4D97-AF65-F5344CB8AC3E}">
        <p14:creationId xmlns:p14="http://schemas.microsoft.com/office/powerpoint/2010/main" val="189494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F9C50D24-FF04-4921-A157-B1D815BE1C84}"/>
              </a:ext>
            </a:extLst>
          </p:cNvPr>
          <p:cNvPicPr>
            <a:picLocks noChangeAspect="1"/>
          </p:cNvPicPr>
          <p:nvPr userDrawn="1"/>
        </p:nvPicPr>
        <p:blipFill>
          <a:blip r:embed="rId2"/>
          <a:stretch>
            <a:fillRect/>
          </a:stretch>
        </p:blipFill>
        <p:spPr>
          <a:xfrm>
            <a:off x="325770" y="96196"/>
            <a:ext cx="1016000" cy="7462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5B6673F9-1C91-4B0C-800E-B4CF8EAB11BF}"/>
              </a:ext>
            </a:extLst>
          </p:cNvPr>
          <p:cNvPicPr>
            <a:picLocks noChangeAspect="1"/>
          </p:cNvPicPr>
          <p:nvPr userDrawn="1"/>
        </p:nvPicPr>
        <p:blipFill>
          <a:blip r:embed="rId2"/>
          <a:stretch>
            <a:fillRect/>
          </a:stretch>
        </p:blipFill>
        <p:spPr>
          <a:xfrm>
            <a:off x="325770" y="96196"/>
            <a:ext cx="1016000" cy="7462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2"/>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10" name="Image 9">
            <a:extLst>
              <a:ext uri="{FF2B5EF4-FFF2-40B4-BE49-F238E27FC236}">
                <a16:creationId xmlns:a16="http://schemas.microsoft.com/office/drawing/2014/main" id="{E21B11BE-13AD-4EC1-B8FD-88EF2681102C}"/>
              </a:ext>
            </a:extLst>
          </p:cNvPr>
          <p:cNvPicPr>
            <a:picLocks noChangeAspect="1"/>
          </p:cNvPicPr>
          <p:nvPr userDrawn="1"/>
        </p:nvPicPr>
        <p:blipFill>
          <a:blip r:embed="rId4"/>
          <a:stretch>
            <a:fillRect/>
          </a:stretch>
        </p:blipFill>
        <p:spPr>
          <a:xfrm>
            <a:off x="240709" y="74882"/>
            <a:ext cx="1016000" cy="746252"/>
          </a:xfrm>
          <a:prstGeom prst="rect">
            <a:avLst/>
          </a:prstGeom>
        </p:spPr>
      </p:pic>
    </p:spTree>
    <p:extLst>
      <p:ext uri="{BB962C8B-B14F-4D97-AF65-F5344CB8AC3E}">
        <p14:creationId xmlns:p14="http://schemas.microsoft.com/office/powerpoint/2010/main" val="279253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02B9B3A5-9B57-4B8E-A719-F71745B88D92}"/>
              </a:ext>
            </a:extLst>
          </p:cNvPr>
          <p:cNvPicPr>
            <a:picLocks noChangeAspect="1"/>
          </p:cNvPicPr>
          <p:nvPr userDrawn="1"/>
        </p:nvPicPr>
        <p:blipFill>
          <a:blip r:embed="rId2"/>
          <a:stretch>
            <a:fillRect/>
          </a:stretch>
        </p:blipFill>
        <p:spPr>
          <a:xfrm>
            <a:off x="325770" y="96196"/>
            <a:ext cx="1016000" cy="746252"/>
          </a:xfrm>
          <a:prstGeom prst="rect">
            <a:avLst/>
          </a:prstGeom>
        </p:spPr>
      </p:pic>
    </p:spTree>
    <p:extLst>
      <p:ext uri="{BB962C8B-B14F-4D97-AF65-F5344CB8AC3E}">
        <p14:creationId xmlns:p14="http://schemas.microsoft.com/office/powerpoint/2010/main" val="381512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A91E8784-8AC5-4C5D-A490-C6ECB3873B4A}"/>
              </a:ext>
            </a:extLst>
          </p:cNvPr>
          <p:cNvPicPr>
            <a:picLocks noChangeAspect="1"/>
          </p:cNvPicPr>
          <p:nvPr userDrawn="1"/>
        </p:nvPicPr>
        <p:blipFill>
          <a:blip r:embed="rId2"/>
          <a:stretch>
            <a:fillRect/>
          </a:stretch>
        </p:blipFill>
        <p:spPr>
          <a:xfrm>
            <a:off x="325770" y="96196"/>
            <a:ext cx="1016000" cy="746252"/>
          </a:xfrm>
          <a:prstGeom prst="rect">
            <a:avLst/>
          </a:prstGeom>
        </p:spPr>
      </p:pic>
    </p:spTree>
    <p:extLst>
      <p:ext uri="{BB962C8B-B14F-4D97-AF65-F5344CB8AC3E}">
        <p14:creationId xmlns:p14="http://schemas.microsoft.com/office/powerpoint/2010/main" val="136345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99465"/>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pic>
        <p:nvPicPr>
          <p:cNvPr id="10" name="Image 9">
            <a:extLst>
              <a:ext uri="{FF2B5EF4-FFF2-40B4-BE49-F238E27FC236}">
                <a16:creationId xmlns:a16="http://schemas.microsoft.com/office/drawing/2014/main" id="{CDED7322-6954-4F31-AA99-84FFEE899CEA}"/>
              </a:ext>
            </a:extLst>
          </p:cNvPr>
          <p:cNvPicPr>
            <a:picLocks noChangeAspect="1"/>
          </p:cNvPicPr>
          <p:nvPr userDrawn="1"/>
        </p:nvPicPr>
        <p:blipFill>
          <a:blip r:embed="rId5"/>
          <a:stretch>
            <a:fillRect/>
          </a:stretch>
        </p:blipFill>
        <p:spPr>
          <a:xfrm>
            <a:off x="318682" y="180000"/>
            <a:ext cx="1662232" cy="1220910"/>
          </a:xfrm>
          <a:prstGeom prst="rect">
            <a:avLst/>
          </a:prstGeom>
        </p:spPr>
      </p:pic>
    </p:spTree>
    <p:extLst>
      <p:ext uri="{BB962C8B-B14F-4D97-AF65-F5344CB8AC3E}">
        <p14:creationId xmlns:p14="http://schemas.microsoft.com/office/powerpoint/2010/main" val="106110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0" name="Image 9">
            <a:extLst>
              <a:ext uri="{FF2B5EF4-FFF2-40B4-BE49-F238E27FC236}">
                <a16:creationId xmlns:a16="http://schemas.microsoft.com/office/drawing/2014/main" id="{E21864E9-114E-4DE9-A2A5-F32D649E9273}"/>
              </a:ext>
            </a:extLst>
          </p:cNvPr>
          <p:cNvPicPr>
            <a:picLocks noChangeAspect="1"/>
          </p:cNvPicPr>
          <p:nvPr userDrawn="1"/>
        </p:nvPicPr>
        <p:blipFill>
          <a:blip r:embed="rId4"/>
          <a:stretch>
            <a:fillRect/>
          </a:stretch>
        </p:blipFill>
        <p:spPr>
          <a:xfrm>
            <a:off x="325770" y="96196"/>
            <a:ext cx="1016000" cy="746252"/>
          </a:xfrm>
          <a:prstGeom prst="rect">
            <a:avLst/>
          </a:prstGeom>
        </p:spPr>
      </p:pic>
    </p:spTree>
    <p:extLst>
      <p:ext uri="{BB962C8B-B14F-4D97-AF65-F5344CB8AC3E}">
        <p14:creationId xmlns:p14="http://schemas.microsoft.com/office/powerpoint/2010/main" val="266122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46561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9.png"/><Relationship Id="rId4" Type="http://schemas.openxmlformats.org/officeDocument/2006/relationships/slideLayout" Target="../slideLayouts/slideLayout16.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8">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DBBD1213-7DBC-4720-9377-57336607DE48}"/>
              </a:ext>
            </a:extLst>
          </p:cNvPr>
          <p:cNvPicPr>
            <a:picLocks noChangeAspect="1"/>
          </p:cNvPicPr>
          <p:nvPr userDrawn="1"/>
        </p:nvPicPr>
        <p:blipFill>
          <a:blip r:embed="rId9"/>
          <a:stretch>
            <a:fillRect/>
          </a:stretch>
        </p:blipFill>
        <p:spPr>
          <a:xfrm>
            <a:off x="325770" y="96196"/>
            <a:ext cx="1016000" cy="74625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6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9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7" name="Image 6">
            <a:extLst>
              <a:ext uri="{FF2B5EF4-FFF2-40B4-BE49-F238E27FC236}">
                <a16:creationId xmlns:a16="http://schemas.microsoft.com/office/drawing/2014/main" id="{5CD0669F-1CB9-44CA-9F63-7A325C8FF3C8}"/>
              </a:ext>
            </a:extLst>
          </p:cNvPr>
          <p:cNvPicPr>
            <a:picLocks noChangeAspect="1"/>
          </p:cNvPicPr>
          <p:nvPr userDrawn="1"/>
        </p:nvPicPr>
        <p:blipFill>
          <a:blip r:embed="rId9"/>
          <a:stretch>
            <a:fillRect/>
          </a:stretch>
        </p:blipFill>
        <p:spPr>
          <a:xfrm>
            <a:off x="325770" y="96196"/>
            <a:ext cx="1016000" cy="746252"/>
          </a:xfrm>
          <a:prstGeom prst="rect">
            <a:avLst/>
          </a:prstGeom>
        </p:spPr>
      </p:pic>
    </p:spTree>
    <p:extLst>
      <p:ext uri="{BB962C8B-B14F-4D97-AF65-F5344CB8AC3E}">
        <p14:creationId xmlns:p14="http://schemas.microsoft.com/office/powerpoint/2010/main" val="399383125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40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36886" y="195486"/>
            <a:ext cx="778730" cy="540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userDrawn="1">
          <p15:clr>
            <a:srgbClr val="F26B43"/>
          </p15:clr>
        </p15:guide>
        <p15:guide id="2"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0.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1.emf"/><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png"/><Relationship Id="rId7" Type="http://schemas.openxmlformats.org/officeDocument/2006/relationships/hyperlink" Target="https://www.horizon-europe.gouv.fr/cluster-2"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mailto:pcn-shs@recherche.gouv.fr" TargetMode="External"/><Relationship Id="rId5" Type="http://schemas.openxmlformats.org/officeDocument/2006/relationships/image" Target="../media/image26.tiff"/><Relationship Id="rId4" Type="http://schemas.openxmlformats.org/officeDocument/2006/relationships/image" Target="../media/image25.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1126770" y="1458591"/>
            <a:ext cx="7668384" cy="2608827"/>
          </a:xfrm>
        </p:spPr>
        <p:txBody>
          <a:bodyPr/>
          <a:lstStyle/>
          <a:p>
            <a:pPr>
              <a:lnSpc>
                <a:spcPct val="100000"/>
              </a:lnSpc>
            </a:pPr>
            <a:r>
              <a:rPr lang="fr-FR" sz="3600" b="0" dirty="0"/>
              <a:t>HORIZON EUROPE</a:t>
            </a:r>
            <a:endParaRPr lang="fr-FR" dirty="0"/>
          </a:p>
          <a:p>
            <a:pPr>
              <a:lnSpc>
                <a:spcPct val="100000"/>
              </a:lnSpc>
              <a:spcBef>
                <a:spcPts val="1200"/>
              </a:spcBef>
            </a:pPr>
            <a:r>
              <a:rPr lang="fr-FR" sz="3600" dirty="0"/>
              <a:t>GUIDE : LES SHS DANS LE CLUSTER 5 CLIMAT, ENERGIE ET MOBILITE</a:t>
            </a:r>
            <a:r>
              <a:rPr lang="fr-FR" sz="2000" b="0" dirty="0"/>
              <a:t>                                    </a:t>
            </a:r>
          </a:p>
          <a:p>
            <a:pPr>
              <a:lnSpc>
                <a:spcPct val="100000"/>
              </a:lnSpc>
              <a:spcBef>
                <a:spcPts val="1200"/>
              </a:spcBef>
            </a:pPr>
            <a:r>
              <a:rPr lang="fr-FR" sz="2000" b="0" dirty="0"/>
              <a:t>                                         - édition WP 2026-2027 – en cours - CG</a:t>
            </a:r>
            <a:endParaRPr lang="fr-FR" dirty="0"/>
          </a:p>
        </p:txBody>
      </p:sp>
      <p:pic>
        <p:nvPicPr>
          <p:cNvPr id="4" name="Image 3">
            <a:extLst>
              <a:ext uri="{FF2B5EF4-FFF2-40B4-BE49-F238E27FC236}">
                <a16:creationId xmlns:a16="http://schemas.microsoft.com/office/drawing/2014/main" id="{234FC425-E605-410D-97B1-830088094EF5}"/>
              </a:ext>
            </a:extLst>
          </p:cNvPr>
          <p:cNvPicPr>
            <a:picLocks noChangeAspect="1"/>
          </p:cNvPicPr>
          <p:nvPr/>
        </p:nvPicPr>
        <p:blipFill>
          <a:blip r:embed="rId3"/>
          <a:stretch>
            <a:fillRect/>
          </a:stretch>
        </p:blipFill>
        <p:spPr>
          <a:xfrm>
            <a:off x="203981" y="0"/>
            <a:ext cx="989586" cy="821026"/>
          </a:xfrm>
          <a:prstGeom prst="rect">
            <a:avLst/>
          </a:prstGeom>
        </p:spPr>
      </p:pic>
    </p:spTree>
    <p:extLst>
      <p:ext uri="{BB962C8B-B14F-4D97-AF65-F5344CB8AC3E}">
        <p14:creationId xmlns:p14="http://schemas.microsoft.com/office/powerpoint/2010/main" val="123376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Image 2">
            <a:extLst>
              <a:ext uri="{FF2B5EF4-FFF2-40B4-BE49-F238E27FC236}">
                <a16:creationId xmlns:a16="http://schemas.microsoft.com/office/drawing/2014/main" id="{EAEB39B5-7328-034A-BA47-60884C25FD4C}"/>
              </a:ext>
            </a:extLst>
          </p:cNvPr>
          <p:cNvPicPr>
            <a:picLocks noChangeAspect="1"/>
          </p:cNvPicPr>
          <p:nvPr/>
        </p:nvPicPr>
        <p:blipFill>
          <a:blip r:embed="rId3"/>
          <a:stretch>
            <a:fillRect/>
          </a:stretch>
        </p:blipFill>
        <p:spPr>
          <a:xfrm>
            <a:off x="3195664" y="1466394"/>
            <a:ext cx="5498877" cy="3240000"/>
          </a:xfrm>
          <a:prstGeom prst="rect">
            <a:avLst/>
          </a:prstGeom>
          <a:ln>
            <a:noFill/>
          </a:ln>
          <a:effectLst>
            <a:outerShdw blurRad="292100" dist="139700" dir="2700000" algn="tl" rotWithShape="0">
              <a:srgbClr val="333333">
                <a:alpha val="65000"/>
              </a:srgbClr>
            </a:outerShdw>
          </a:effectLst>
        </p:spPr>
      </p:pic>
      <p:sp>
        <p:nvSpPr>
          <p:cNvPr id="37" name="Espace réservé du texte 9">
            <a:extLst>
              <a:ext uri="{FF2B5EF4-FFF2-40B4-BE49-F238E27FC236}">
                <a16:creationId xmlns:a16="http://schemas.microsoft.com/office/drawing/2014/main" id="{9A2698E8-72CE-F24A-AEEA-E83768C08881}"/>
              </a:ext>
            </a:extLst>
          </p:cNvPr>
          <p:cNvSpPr txBox="1">
            <a:spLocks/>
          </p:cNvSpPr>
          <p:nvPr/>
        </p:nvSpPr>
        <p:spPr>
          <a:xfrm>
            <a:off x="3474428" y="308747"/>
            <a:ext cx="5220112" cy="3600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2400" b="1">
                <a:solidFill>
                  <a:schemeClr val="bg2"/>
                </a:solidFill>
              </a:rPr>
              <a:t>HORIZON EUROPE</a:t>
            </a:r>
          </a:p>
        </p:txBody>
      </p:sp>
      <p:sp>
        <p:nvSpPr>
          <p:cNvPr id="6" name="Rectangle 5">
            <a:extLst>
              <a:ext uri="{FF2B5EF4-FFF2-40B4-BE49-F238E27FC236}">
                <a16:creationId xmlns:a16="http://schemas.microsoft.com/office/drawing/2014/main" id="{D4F15913-4E25-0C40-BB20-2FF39D9DDE43}"/>
              </a:ext>
            </a:extLst>
          </p:cNvPr>
          <p:cNvSpPr/>
          <p:nvPr/>
        </p:nvSpPr>
        <p:spPr>
          <a:xfrm>
            <a:off x="229422" y="1506150"/>
            <a:ext cx="2986128" cy="2939266"/>
          </a:xfrm>
          <a:prstGeom prst="rect">
            <a:avLst/>
          </a:prstGeom>
        </p:spPr>
        <p:txBody>
          <a:bodyPr wrap="square">
            <a:spAutoFit/>
          </a:bodyPr>
          <a:lstStyle/>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2021 – 2027</a:t>
            </a:r>
          </a:p>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95,5 Mds €</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Renforcer les </a:t>
            </a:r>
            <a:r>
              <a:rPr lang="fr-FR" sz="1200" b="1" i="1">
                <a:solidFill>
                  <a:schemeClr val="bg2"/>
                </a:solidFill>
              </a:rPr>
              <a:t>bases scientifiques et technologiques </a:t>
            </a:r>
            <a:r>
              <a:rPr lang="fr-FR" sz="1200" i="1">
                <a:solidFill>
                  <a:schemeClr val="bg2"/>
                </a:solidFill>
              </a:rPr>
              <a:t>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Stimuler sa capacité d’</a:t>
            </a:r>
            <a:r>
              <a:rPr lang="fr-FR" sz="1200" b="1" i="1">
                <a:solidFill>
                  <a:schemeClr val="bg2"/>
                </a:solidFill>
              </a:rPr>
              <a:t>innovation</a:t>
            </a:r>
            <a:r>
              <a:rPr lang="fr-FR" sz="1200" i="1">
                <a:solidFill>
                  <a:schemeClr val="bg2"/>
                </a:solidFill>
              </a:rPr>
              <a:t>, sa </a:t>
            </a:r>
            <a:r>
              <a:rPr lang="fr-FR" sz="1200" b="1" i="1">
                <a:solidFill>
                  <a:schemeClr val="bg2"/>
                </a:solidFill>
              </a:rPr>
              <a:t>compétitivité </a:t>
            </a:r>
            <a:r>
              <a:rPr lang="fr-FR" sz="1200" i="1">
                <a:solidFill>
                  <a:schemeClr val="bg2"/>
                </a:solidFill>
              </a:rPr>
              <a:t>et la création d’</a:t>
            </a:r>
            <a:r>
              <a:rPr lang="fr-FR" sz="1200" b="1" i="1">
                <a:solidFill>
                  <a:schemeClr val="bg2"/>
                </a:solidFill>
              </a:rPr>
              <a:t>emplois</a:t>
            </a:r>
            <a:r>
              <a:rPr lang="fr-FR" sz="1200" i="1">
                <a:solidFill>
                  <a:schemeClr val="bg2"/>
                </a:solidFill>
              </a:rPr>
              <a:t>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Concrétiser les </a:t>
            </a:r>
            <a:r>
              <a:rPr lang="fr-FR" sz="1200" b="1" i="1">
                <a:solidFill>
                  <a:schemeClr val="bg2"/>
                </a:solidFill>
              </a:rPr>
              <a:t>priorités politiques </a:t>
            </a:r>
            <a:r>
              <a:rPr lang="fr-FR" sz="1200" i="1">
                <a:solidFill>
                  <a:schemeClr val="bg2"/>
                </a:solidFill>
              </a:rPr>
              <a:t>stratégiques 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Contribuer à répondre aux </a:t>
            </a:r>
            <a:r>
              <a:rPr lang="fr-FR" sz="1200" b="1" i="1">
                <a:solidFill>
                  <a:schemeClr val="bg2"/>
                </a:solidFill>
              </a:rPr>
              <a:t>problématiques mondiales</a:t>
            </a:r>
            <a:r>
              <a:rPr lang="fr-FR" sz="1200" i="1">
                <a:solidFill>
                  <a:schemeClr val="bg2"/>
                </a:solidFill>
              </a:rPr>
              <a:t>, dont les objectifs de </a:t>
            </a:r>
            <a:r>
              <a:rPr lang="fr-FR" sz="1200" b="1" i="1">
                <a:solidFill>
                  <a:schemeClr val="bg2"/>
                </a:solidFill>
              </a:rPr>
              <a:t>développement durable </a:t>
            </a:r>
            <a:r>
              <a:rPr lang="fr-FR" sz="1200" i="1">
                <a:solidFill>
                  <a:schemeClr val="bg2"/>
                </a:solidFill>
              </a:rPr>
              <a:t>des Nations Unies.</a:t>
            </a:r>
            <a:endParaRPr lang="en-US" sz="1200" i="1">
              <a:solidFill>
                <a:schemeClr val="bg2"/>
              </a:solidFill>
            </a:endParaRPr>
          </a:p>
        </p:txBody>
      </p:sp>
      <p:sp>
        <p:nvSpPr>
          <p:cNvPr id="7" name="Rectangle 6">
            <a:extLst>
              <a:ext uri="{FF2B5EF4-FFF2-40B4-BE49-F238E27FC236}">
                <a16:creationId xmlns:a16="http://schemas.microsoft.com/office/drawing/2014/main" id="{4E01FD08-2E2D-DF4A-BEE9-151742CDEDC2}"/>
              </a:ext>
            </a:extLst>
          </p:cNvPr>
          <p:cNvSpPr/>
          <p:nvPr/>
        </p:nvSpPr>
        <p:spPr>
          <a:xfrm>
            <a:off x="298995" y="978198"/>
            <a:ext cx="8395545" cy="307777"/>
          </a:xfrm>
          <a:prstGeom prst="rect">
            <a:avLst/>
          </a:prstGeom>
        </p:spPr>
        <p:txBody>
          <a:bodyPr wrap="square" lIns="91440" tIns="45720" rIns="91440" bIns="45720" anchor="t">
            <a:spAutoFit/>
          </a:bodyPr>
          <a:lstStyle/>
          <a:p>
            <a:pPr fontAlgn="base"/>
            <a:r>
              <a:rPr lang="fr-FR" b="1">
                <a:solidFill>
                  <a:schemeClr val="accent4"/>
                </a:solidFill>
                <a:effectLst>
                  <a:outerShdw blurRad="50800" dist="38100" dir="2700000" algn="tl" rotWithShape="0">
                    <a:prstClr val="black">
                      <a:alpha val="40000"/>
                    </a:prstClr>
                  </a:outerShdw>
                </a:effectLst>
              </a:rPr>
              <a:t>LE PROGRAMME-CADRE DE L'UNION EUROPÉENNE POUR LA RECHERCHE ET L'INNOVATION</a:t>
            </a:r>
          </a:p>
        </p:txBody>
      </p:sp>
      <p:sp>
        <p:nvSpPr>
          <p:cNvPr id="12" name="Rectangle à coins arrondis 11">
            <a:extLst>
              <a:ext uri="{FF2B5EF4-FFF2-40B4-BE49-F238E27FC236}">
                <a16:creationId xmlns:a16="http://schemas.microsoft.com/office/drawing/2014/main" id="{4DE91148-A0AE-584E-995B-26A42C99968A}"/>
              </a:ext>
            </a:extLst>
          </p:cNvPr>
          <p:cNvSpPr/>
          <p:nvPr/>
        </p:nvSpPr>
        <p:spPr>
          <a:xfrm>
            <a:off x="4930219" y="1442302"/>
            <a:ext cx="1998482" cy="189097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ADAD8677-F988-42E8-854F-174943363C17}"/>
              </a:ext>
            </a:extLst>
          </p:cNvPr>
          <p:cNvPicPr>
            <a:picLocks noChangeAspect="1"/>
          </p:cNvPicPr>
          <p:nvPr/>
        </p:nvPicPr>
        <p:blipFill>
          <a:blip r:embed="rId4"/>
          <a:stretch>
            <a:fillRect/>
          </a:stretch>
        </p:blipFill>
        <p:spPr>
          <a:xfrm>
            <a:off x="379826" y="126609"/>
            <a:ext cx="900333" cy="746976"/>
          </a:xfrm>
          <a:prstGeom prst="rect">
            <a:avLst/>
          </a:prstGeom>
        </p:spPr>
      </p:pic>
    </p:spTree>
    <p:extLst>
      <p:ext uri="{BB962C8B-B14F-4D97-AF65-F5344CB8AC3E}">
        <p14:creationId xmlns:p14="http://schemas.microsoft.com/office/powerpoint/2010/main" val="3902605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2359938"/>
            <a:ext cx="8160140" cy="875097"/>
          </a:xfrm>
        </p:spPr>
        <p:txBody>
          <a:bodyPr/>
          <a:lstStyle/>
          <a:p>
            <a:pPr marL="0"/>
            <a:r>
              <a:rPr lang="fr-FR" dirty="0"/>
              <a:t>Les SHS dans le cluster 5 Climat, Energie et Mobilité</a:t>
            </a:r>
          </a:p>
        </p:txBody>
      </p:sp>
    </p:spTree>
    <p:extLst>
      <p:ext uri="{BB962C8B-B14F-4D97-AF65-F5344CB8AC3E}">
        <p14:creationId xmlns:p14="http://schemas.microsoft.com/office/powerpoint/2010/main" val="62603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800" b="1" dirty="0">
                <a:solidFill>
                  <a:schemeClr val="tx2"/>
                </a:solidFill>
                <a:latin typeface="+mj-lt"/>
              </a:rPr>
              <a:t>Impact attendu :</a:t>
            </a:r>
          </a:p>
          <a:p>
            <a:pPr algn="just"/>
            <a:endParaRPr lang="fr-FR" sz="1400" dirty="0">
              <a:solidFill>
                <a:schemeClr val="tx2"/>
              </a:solidFill>
              <a:latin typeface="+mj-lt"/>
            </a:endParaRPr>
          </a:p>
          <a:p>
            <a:pPr marL="171450" indent="-171450" algn="just">
              <a:buFont typeface="Wingdings" panose="05000000000000000000" pitchFamily="2" charset="2"/>
              <a:buChar char="ü"/>
            </a:pPr>
            <a:r>
              <a:rPr lang="fr-FR" sz="1400" dirty="0">
                <a:solidFill>
                  <a:schemeClr val="tx2"/>
                </a:solidFill>
                <a:latin typeface="+mj-lt"/>
              </a:rPr>
              <a:t>Analyses et recommandations pour une transition juste et l'engagement et la participation des citoyens :</a:t>
            </a:r>
          </a:p>
          <a:p>
            <a:pPr marL="171450" indent="-171450" algn="just">
              <a:buFont typeface="Wingdings" panose="05000000000000000000" pitchFamily="2" charset="2"/>
              <a:buChar char="ü"/>
            </a:pPr>
            <a:r>
              <a:rPr lang="fr-FR" sz="1400" b="1" dirty="0">
                <a:solidFill>
                  <a:schemeClr val="tx2"/>
                </a:solidFill>
                <a:latin typeface="+mj-lt"/>
              </a:rPr>
              <a:t>Moyens pour les citoyens de s'engager </a:t>
            </a:r>
            <a:r>
              <a:rPr lang="fr-FR" sz="1400" dirty="0">
                <a:solidFill>
                  <a:schemeClr val="tx2"/>
                </a:solidFill>
                <a:latin typeface="+mj-lt"/>
              </a:rPr>
              <a:t>dans la transformation vers une société climatiquement neutre (en matière d'énergie et de mobilité).</a:t>
            </a:r>
          </a:p>
          <a:p>
            <a:pPr marL="171450" indent="-171450" algn="just">
              <a:buFont typeface="Wingdings" panose="05000000000000000000" pitchFamily="2" charset="2"/>
              <a:buChar char="ü"/>
            </a:pPr>
            <a:r>
              <a:rPr lang="fr-FR" sz="1400" b="1" dirty="0">
                <a:solidFill>
                  <a:schemeClr val="tx2"/>
                </a:solidFill>
                <a:latin typeface="+mj-lt"/>
              </a:rPr>
              <a:t>Promotion d’une transition juste </a:t>
            </a:r>
            <a:r>
              <a:rPr lang="fr-FR" sz="1400" dirty="0">
                <a:solidFill>
                  <a:schemeClr val="tx2"/>
                </a:solidFill>
                <a:latin typeface="+mj-lt"/>
              </a:rPr>
              <a:t>grâce à des voies de transformation et des réponses efficaces au changement climatique (atténuation et adaptation), et grâce à des transformations comportementales, en prenant en compte les vulnérabilités, divergences et risques existants.</a:t>
            </a:r>
          </a:p>
          <a:p>
            <a:pPr marL="171450" indent="-171450" algn="just">
              <a:buFont typeface="Wingdings" panose="05000000000000000000" pitchFamily="2" charset="2"/>
              <a:buChar char="ü"/>
            </a:pPr>
            <a:r>
              <a:rPr lang="fr-FR" sz="1400" b="1" dirty="0">
                <a:solidFill>
                  <a:schemeClr val="tx2"/>
                </a:solidFill>
                <a:latin typeface="+mj-lt"/>
              </a:rPr>
              <a:t>Impact sociétal fort et avéré </a:t>
            </a:r>
          </a:p>
        </p:txBody>
      </p:sp>
      <p:sp>
        <p:nvSpPr>
          <p:cNvPr id="4" name="Espace réservé du pied de page 3"/>
          <p:cNvSpPr>
            <a:spLocks noGrp="1"/>
          </p:cNvSpPr>
          <p:nvPr>
            <p:ph type="ftr" sz="quarter" idx="5"/>
          </p:nvPr>
        </p:nvSpPr>
        <p:spPr/>
        <p:txBody>
          <a:bodyPr/>
          <a:lstStyle/>
          <a:p>
            <a:endParaRPr lang="fr-FR" dirty="0"/>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12</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2000" b="1" dirty="0">
                <a:solidFill>
                  <a:schemeClr val="tx2"/>
                </a:solidFill>
                <a:latin typeface="Calibri" panose="020F0502020204030204" pitchFamily="34" charset="0"/>
                <a:cs typeface="Calibri" panose="020F0502020204030204" pitchFamily="34" charset="0"/>
              </a:rPr>
              <a:t>Les SHS dans les thématiques du climat, de l’ énergie et de la mobilité</a:t>
            </a:r>
          </a:p>
        </p:txBody>
      </p:sp>
      <p:pic>
        <p:nvPicPr>
          <p:cNvPr id="5" name="Image 4">
            <a:extLst>
              <a:ext uri="{FF2B5EF4-FFF2-40B4-BE49-F238E27FC236}">
                <a16:creationId xmlns:a16="http://schemas.microsoft.com/office/drawing/2014/main" id="{86D4DDAC-DC82-48B4-AB0B-74A5AC4974C1}"/>
              </a:ext>
            </a:extLst>
          </p:cNvPr>
          <p:cNvPicPr>
            <a:picLocks noChangeAspect="1"/>
          </p:cNvPicPr>
          <p:nvPr/>
        </p:nvPicPr>
        <p:blipFill>
          <a:blip r:embed="rId2"/>
          <a:stretch>
            <a:fillRect/>
          </a:stretch>
        </p:blipFill>
        <p:spPr>
          <a:xfrm>
            <a:off x="185067" y="0"/>
            <a:ext cx="1051262" cy="872197"/>
          </a:xfrm>
          <a:prstGeom prst="rect">
            <a:avLst/>
          </a:prstGeom>
        </p:spPr>
      </p:pic>
    </p:spTree>
    <p:extLst>
      <p:ext uri="{BB962C8B-B14F-4D97-AF65-F5344CB8AC3E}">
        <p14:creationId xmlns:p14="http://schemas.microsoft.com/office/powerpoint/2010/main" val="472797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800" b="1" dirty="0">
                <a:solidFill>
                  <a:schemeClr val="tx2"/>
                </a:solidFill>
              </a:rPr>
              <a:t>Les disciplines SHS qui peuvent être mobilisées :</a:t>
            </a:r>
          </a:p>
          <a:p>
            <a:pPr algn="just"/>
            <a:r>
              <a:rPr lang="fr-FR" sz="1600" b="1" dirty="0">
                <a:solidFill>
                  <a:schemeClr val="tx2"/>
                </a:solidFill>
              </a:rPr>
              <a:t>Sciences sociales, éducation, commerce et droit</a:t>
            </a:r>
          </a:p>
          <a:p>
            <a:pPr algn="just"/>
            <a:r>
              <a:rPr lang="fr-FR" sz="1400" u="sng" dirty="0">
                <a:solidFill>
                  <a:schemeClr val="tx2"/>
                </a:solidFill>
              </a:rPr>
              <a:t>Sciences sociales et comportementales </a:t>
            </a:r>
            <a:r>
              <a:rPr lang="fr-FR" sz="1400" dirty="0">
                <a:solidFill>
                  <a:schemeClr val="tx2"/>
                </a:solidFill>
              </a:rPr>
              <a:t>: économie, science politique, sociologie, démographie, anthropologie, ethnologie, psychologie, géographie</a:t>
            </a:r>
          </a:p>
          <a:p>
            <a:pPr algn="just"/>
            <a:r>
              <a:rPr lang="fr-FR" sz="1400" u="sng" dirty="0">
                <a:solidFill>
                  <a:schemeClr val="tx2"/>
                </a:solidFill>
              </a:rPr>
              <a:t>Sciences de l'éducation </a:t>
            </a:r>
            <a:r>
              <a:rPr lang="fr-FR" sz="1400" dirty="0">
                <a:solidFill>
                  <a:schemeClr val="tx2"/>
                </a:solidFill>
              </a:rPr>
              <a:t>: élaboration de programmes d'études dans les matières non professionnelles et professionnelles</a:t>
            </a:r>
          </a:p>
          <a:p>
            <a:pPr algn="just"/>
            <a:r>
              <a:rPr lang="fr-FR" sz="1400" u="sng" dirty="0">
                <a:solidFill>
                  <a:schemeClr val="tx2"/>
                </a:solidFill>
              </a:rPr>
              <a:t>Commerce et administration </a:t>
            </a:r>
            <a:r>
              <a:rPr lang="fr-FR" sz="1400" dirty="0">
                <a:solidFill>
                  <a:schemeClr val="tx2"/>
                </a:solidFill>
              </a:rPr>
              <a:t>: commerce de détail, marketing, vente, relations publiques, finance, banque, assurance, analyse des investissements, comptabilité, audit, gestion, administration publique et institutionnelle</a:t>
            </a:r>
          </a:p>
          <a:p>
            <a:pPr algn="just"/>
            <a:r>
              <a:rPr lang="fr-FR" sz="1400" u="sng" dirty="0">
                <a:solidFill>
                  <a:schemeClr val="tx2"/>
                </a:solidFill>
              </a:rPr>
              <a:t>Droit</a:t>
            </a:r>
            <a:r>
              <a:rPr lang="fr-FR" sz="1400" dirty="0">
                <a:solidFill>
                  <a:schemeClr val="tx2"/>
                </a:solidFill>
              </a:rPr>
              <a:t> : droit, jurisprudence</a:t>
            </a:r>
          </a:p>
          <a:p>
            <a:pPr algn="just"/>
            <a:r>
              <a:rPr lang="fr-FR" sz="1600" b="1" dirty="0">
                <a:solidFill>
                  <a:schemeClr val="tx2"/>
                </a:solidFill>
              </a:rPr>
              <a:t>Humanités, sciences humaines</a:t>
            </a:r>
          </a:p>
          <a:p>
            <a:pPr algn="just"/>
            <a:r>
              <a:rPr lang="fr-FR" sz="1400" u="sng" dirty="0">
                <a:solidFill>
                  <a:schemeClr val="tx2"/>
                </a:solidFill>
              </a:rPr>
              <a:t>Sciences humaines </a:t>
            </a:r>
            <a:r>
              <a:rPr lang="fr-FR" sz="1400" dirty="0">
                <a:solidFill>
                  <a:schemeClr val="tx2"/>
                </a:solidFill>
              </a:rPr>
              <a:t>: civilisations étrangères, histoire, philosophie éthique</a:t>
            </a:r>
          </a:p>
          <a:p>
            <a:pPr algn="just"/>
            <a:r>
              <a:rPr lang="fr-FR" sz="1400" u="sng" dirty="0">
                <a:solidFill>
                  <a:schemeClr val="tx2"/>
                </a:solidFill>
              </a:rPr>
              <a:t>Arts</a:t>
            </a:r>
            <a:r>
              <a:rPr lang="fr-FR" sz="1400" dirty="0">
                <a:solidFill>
                  <a:schemeClr val="tx2"/>
                </a:solidFill>
              </a:rPr>
              <a:t> : design, artisanat</a:t>
            </a:r>
          </a:p>
        </p:txBody>
      </p:sp>
      <p:sp>
        <p:nvSpPr>
          <p:cNvPr id="4" name="Espace réservé du pied de page 3"/>
          <p:cNvSpPr>
            <a:spLocks noGrp="1"/>
          </p:cNvSpPr>
          <p:nvPr>
            <p:ph type="ftr" sz="quarter" idx="5"/>
          </p:nvPr>
        </p:nvSpPr>
        <p:spPr/>
        <p:txBody>
          <a:bodyPr/>
          <a:lstStyle/>
          <a:p>
            <a:endParaRPr lang="fr-FR" dirty="0"/>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13</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2000" b="1" dirty="0">
                <a:solidFill>
                  <a:schemeClr val="tx2"/>
                </a:solidFill>
                <a:latin typeface="Calibri" panose="020F0502020204030204" pitchFamily="34" charset="0"/>
                <a:cs typeface="Calibri" panose="020F0502020204030204" pitchFamily="34" charset="0"/>
              </a:rPr>
              <a:t>Les SHS dans les thématiques du climat, de l’ énergie et de la mobilité</a:t>
            </a:r>
          </a:p>
        </p:txBody>
      </p:sp>
      <p:pic>
        <p:nvPicPr>
          <p:cNvPr id="7" name="Image 6">
            <a:extLst>
              <a:ext uri="{FF2B5EF4-FFF2-40B4-BE49-F238E27FC236}">
                <a16:creationId xmlns:a16="http://schemas.microsoft.com/office/drawing/2014/main" id="{2967EB4E-33EF-470F-A649-7228F8C25A5B}"/>
              </a:ext>
            </a:extLst>
          </p:cNvPr>
          <p:cNvPicPr>
            <a:picLocks noChangeAspect="1"/>
          </p:cNvPicPr>
          <p:nvPr/>
        </p:nvPicPr>
        <p:blipFill>
          <a:blip r:embed="rId2"/>
          <a:stretch>
            <a:fillRect/>
          </a:stretch>
        </p:blipFill>
        <p:spPr>
          <a:xfrm>
            <a:off x="185067" y="0"/>
            <a:ext cx="1051262" cy="872197"/>
          </a:xfrm>
          <a:prstGeom prst="rect">
            <a:avLst/>
          </a:prstGeom>
        </p:spPr>
      </p:pic>
    </p:spTree>
    <p:extLst>
      <p:ext uri="{BB962C8B-B14F-4D97-AF65-F5344CB8AC3E}">
        <p14:creationId xmlns:p14="http://schemas.microsoft.com/office/powerpoint/2010/main" val="236652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F7B4B-1901-4E86-812E-0F7EDC5F1D8C}"/>
              </a:ext>
            </a:extLst>
          </p:cNvPr>
          <p:cNvSpPr>
            <a:spLocks noGrp="1"/>
          </p:cNvSpPr>
          <p:nvPr>
            <p:ph type="title"/>
          </p:nvPr>
        </p:nvSpPr>
        <p:spPr/>
        <p:txBody>
          <a:bodyPr/>
          <a:lstStyle/>
          <a:p>
            <a:r>
              <a:rPr lang="fr-FR" dirty="0"/>
              <a:t>BEST PRACTICES</a:t>
            </a:r>
          </a:p>
        </p:txBody>
      </p:sp>
      <p:sp>
        <p:nvSpPr>
          <p:cNvPr id="4" name="Espace réservé du pied de page 3">
            <a:extLst>
              <a:ext uri="{FF2B5EF4-FFF2-40B4-BE49-F238E27FC236}">
                <a16:creationId xmlns:a16="http://schemas.microsoft.com/office/drawing/2014/main" id="{B4848B2A-CF43-413C-985C-5593AC950E27}"/>
              </a:ext>
            </a:extLst>
          </p:cNvPr>
          <p:cNvSpPr>
            <a:spLocks noGrp="1"/>
          </p:cNvSpPr>
          <p:nvPr>
            <p:ph type="ftr" sz="quarter" idx="5"/>
          </p:nvPr>
        </p:nvSpPr>
        <p:spPr/>
        <p:txBody>
          <a:bodyPr/>
          <a:lstStyle/>
          <a:p>
            <a:endParaRPr lang="fr-FR"/>
          </a:p>
        </p:txBody>
      </p:sp>
      <p:sp>
        <p:nvSpPr>
          <p:cNvPr id="5" name="Espace réservé de la date 4">
            <a:extLst>
              <a:ext uri="{FF2B5EF4-FFF2-40B4-BE49-F238E27FC236}">
                <a16:creationId xmlns:a16="http://schemas.microsoft.com/office/drawing/2014/main" id="{F3DB03BE-A9DF-4B4E-8CA8-B3AFF5E16564}"/>
              </a:ext>
            </a:extLst>
          </p:cNvPr>
          <p:cNvSpPr>
            <a:spLocks noGrp="1"/>
          </p:cNvSpPr>
          <p:nvPr>
            <p:ph type="dt" sz="half" idx="6"/>
          </p:nvPr>
        </p:nvSpPr>
        <p:spPr/>
        <p:txBody>
          <a:bodyPr/>
          <a:lstStyle/>
          <a:p>
            <a:fld id="{43F50709-9ECD-42F2-BA5C-BCA38EB4B519}" type="datetime1">
              <a:rPr lang="en-US" smtClean="0"/>
              <a:t>11/26/2025</a:t>
            </a:fld>
            <a:endParaRPr lang="en-US"/>
          </a:p>
        </p:txBody>
      </p:sp>
      <p:sp>
        <p:nvSpPr>
          <p:cNvPr id="6" name="Espace réservé du numéro de diapositive 5">
            <a:extLst>
              <a:ext uri="{FF2B5EF4-FFF2-40B4-BE49-F238E27FC236}">
                <a16:creationId xmlns:a16="http://schemas.microsoft.com/office/drawing/2014/main" id="{7ACD809D-EA47-4818-B1F1-7C25BAC2E877}"/>
              </a:ext>
            </a:extLst>
          </p:cNvPr>
          <p:cNvSpPr>
            <a:spLocks noGrp="1"/>
          </p:cNvSpPr>
          <p:nvPr>
            <p:ph type="sldNum" sz="quarter" idx="7"/>
          </p:nvPr>
        </p:nvSpPr>
        <p:spPr/>
        <p:txBody>
          <a:bodyPr/>
          <a:lstStyle/>
          <a:p>
            <a:pPr marL="38100">
              <a:lnSpc>
                <a:spcPts val="1864"/>
              </a:lnSpc>
            </a:pPr>
            <a:fld id="{81D60167-4931-47E6-BA6A-407CBD079E47}" type="slidenum">
              <a:rPr lang="fr-FR" spc="-5" smtClean="0"/>
              <a:t>14</a:t>
            </a:fld>
            <a:endParaRPr lang="fr-FR" spc="-5" dirty="0"/>
          </a:p>
        </p:txBody>
      </p:sp>
      <p:pic>
        <p:nvPicPr>
          <p:cNvPr id="12" name="Image 11">
            <a:extLst>
              <a:ext uri="{FF2B5EF4-FFF2-40B4-BE49-F238E27FC236}">
                <a16:creationId xmlns:a16="http://schemas.microsoft.com/office/drawing/2014/main" id="{8656ED9D-0382-4F98-9B89-490E3A4E7CBC}"/>
              </a:ext>
            </a:extLst>
          </p:cNvPr>
          <p:cNvPicPr>
            <a:picLocks noChangeAspect="1"/>
          </p:cNvPicPr>
          <p:nvPr/>
        </p:nvPicPr>
        <p:blipFill rotWithShape="1">
          <a:blip r:embed="rId2"/>
          <a:srcRect t="4923" r="3445" b="36684"/>
          <a:stretch/>
        </p:blipFill>
        <p:spPr>
          <a:xfrm>
            <a:off x="313266" y="1645920"/>
            <a:ext cx="2934668" cy="2890912"/>
          </a:xfrm>
          <a:prstGeom prst="rect">
            <a:avLst/>
          </a:prstGeom>
        </p:spPr>
      </p:pic>
      <p:pic>
        <p:nvPicPr>
          <p:cNvPr id="14" name="Image 13">
            <a:extLst>
              <a:ext uri="{FF2B5EF4-FFF2-40B4-BE49-F238E27FC236}">
                <a16:creationId xmlns:a16="http://schemas.microsoft.com/office/drawing/2014/main" id="{9A2AA491-9A7C-44EB-B96A-8AED80D0FBC3}"/>
              </a:ext>
            </a:extLst>
          </p:cNvPr>
          <p:cNvPicPr>
            <a:picLocks noChangeAspect="1"/>
          </p:cNvPicPr>
          <p:nvPr/>
        </p:nvPicPr>
        <p:blipFill rotWithShape="1">
          <a:blip r:embed="rId3"/>
          <a:srcRect t="38838" r="2580" b="11111"/>
          <a:stretch/>
        </p:blipFill>
        <p:spPr>
          <a:xfrm>
            <a:off x="4375052" y="1863968"/>
            <a:ext cx="2855741" cy="2339065"/>
          </a:xfrm>
          <a:prstGeom prst="rect">
            <a:avLst/>
          </a:prstGeom>
        </p:spPr>
      </p:pic>
      <p:pic>
        <p:nvPicPr>
          <p:cNvPr id="18" name="Graphique 17" descr="Une coupe de trophée">
            <a:extLst>
              <a:ext uri="{FF2B5EF4-FFF2-40B4-BE49-F238E27FC236}">
                <a16:creationId xmlns:a16="http://schemas.microsoft.com/office/drawing/2014/main" id="{5207FB63-C37F-4A50-AB64-4CA6B38B60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9390" y="907366"/>
            <a:ext cx="640081" cy="640081"/>
          </a:xfrm>
          <a:prstGeom prst="rect">
            <a:avLst/>
          </a:prstGeom>
        </p:spPr>
      </p:pic>
      <p:pic>
        <p:nvPicPr>
          <p:cNvPr id="9" name="Image 8">
            <a:extLst>
              <a:ext uri="{FF2B5EF4-FFF2-40B4-BE49-F238E27FC236}">
                <a16:creationId xmlns:a16="http://schemas.microsoft.com/office/drawing/2014/main" id="{64ED90C0-2602-4BA8-AB14-E4F2D4FE1B36}"/>
              </a:ext>
            </a:extLst>
          </p:cNvPr>
          <p:cNvPicPr>
            <a:picLocks noChangeAspect="1"/>
          </p:cNvPicPr>
          <p:nvPr/>
        </p:nvPicPr>
        <p:blipFill>
          <a:blip r:embed="rId6"/>
          <a:stretch>
            <a:fillRect/>
          </a:stretch>
        </p:blipFill>
        <p:spPr>
          <a:xfrm>
            <a:off x="185067" y="0"/>
            <a:ext cx="1051262" cy="872197"/>
          </a:xfrm>
          <a:prstGeom prst="rect">
            <a:avLst/>
          </a:prstGeom>
        </p:spPr>
      </p:pic>
    </p:spTree>
    <p:extLst>
      <p:ext uri="{BB962C8B-B14F-4D97-AF65-F5344CB8AC3E}">
        <p14:creationId xmlns:p14="http://schemas.microsoft.com/office/powerpoint/2010/main" val="180340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F7B4B-1901-4E86-812E-0F7EDC5F1D8C}"/>
              </a:ext>
            </a:extLst>
          </p:cNvPr>
          <p:cNvSpPr>
            <a:spLocks noGrp="1"/>
          </p:cNvSpPr>
          <p:nvPr>
            <p:ph type="title"/>
          </p:nvPr>
        </p:nvSpPr>
        <p:spPr/>
        <p:txBody>
          <a:bodyPr/>
          <a:lstStyle/>
          <a:p>
            <a:r>
              <a:rPr lang="fr-FR" dirty="0"/>
              <a:t>BEST PRACTICES</a:t>
            </a:r>
          </a:p>
        </p:txBody>
      </p:sp>
      <p:pic>
        <p:nvPicPr>
          <p:cNvPr id="9" name="Image 8">
            <a:extLst>
              <a:ext uri="{FF2B5EF4-FFF2-40B4-BE49-F238E27FC236}">
                <a16:creationId xmlns:a16="http://schemas.microsoft.com/office/drawing/2014/main" id="{A8BB3CE3-10E5-4C9C-A7EF-F0BC5770DEAB}"/>
              </a:ext>
            </a:extLst>
          </p:cNvPr>
          <p:cNvPicPr>
            <a:picLocks noChangeAspect="1"/>
          </p:cNvPicPr>
          <p:nvPr/>
        </p:nvPicPr>
        <p:blipFill>
          <a:blip r:embed="rId3"/>
          <a:stretch>
            <a:fillRect/>
          </a:stretch>
        </p:blipFill>
        <p:spPr>
          <a:xfrm>
            <a:off x="3757585" y="1859141"/>
            <a:ext cx="2993395" cy="1847248"/>
          </a:xfrm>
          <a:prstGeom prst="rect">
            <a:avLst/>
          </a:prstGeom>
        </p:spPr>
      </p:pic>
      <p:sp>
        <p:nvSpPr>
          <p:cNvPr id="4" name="Espace réservé du pied de page 3">
            <a:extLst>
              <a:ext uri="{FF2B5EF4-FFF2-40B4-BE49-F238E27FC236}">
                <a16:creationId xmlns:a16="http://schemas.microsoft.com/office/drawing/2014/main" id="{B4848B2A-CF43-413C-985C-5593AC950E27}"/>
              </a:ext>
            </a:extLst>
          </p:cNvPr>
          <p:cNvSpPr>
            <a:spLocks noGrp="1"/>
          </p:cNvSpPr>
          <p:nvPr>
            <p:ph type="ftr" sz="quarter" idx="5"/>
          </p:nvPr>
        </p:nvSpPr>
        <p:spPr/>
        <p:txBody>
          <a:bodyPr/>
          <a:lstStyle/>
          <a:p>
            <a:endParaRPr lang="fr-FR" dirty="0"/>
          </a:p>
        </p:txBody>
      </p:sp>
      <p:sp>
        <p:nvSpPr>
          <p:cNvPr id="5" name="Espace réservé de la date 4">
            <a:extLst>
              <a:ext uri="{FF2B5EF4-FFF2-40B4-BE49-F238E27FC236}">
                <a16:creationId xmlns:a16="http://schemas.microsoft.com/office/drawing/2014/main" id="{F3DB03BE-A9DF-4B4E-8CA8-B3AFF5E16564}"/>
              </a:ext>
            </a:extLst>
          </p:cNvPr>
          <p:cNvSpPr>
            <a:spLocks noGrp="1"/>
          </p:cNvSpPr>
          <p:nvPr>
            <p:ph type="dt" sz="half" idx="6"/>
          </p:nvPr>
        </p:nvSpPr>
        <p:spPr/>
        <p:txBody>
          <a:bodyPr/>
          <a:lstStyle/>
          <a:p>
            <a:fld id="{43F50709-9ECD-42F2-BA5C-BCA38EB4B519}" type="datetime1">
              <a:rPr lang="en-US" smtClean="0"/>
              <a:t>11/26/2025</a:t>
            </a:fld>
            <a:endParaRPr lang="en-US"/>
          </a:p>
        </p:txBody>
      </p:sp>
      <p:sp>
        <p:nvSpPr>
          <p:cNvPr id="6" name="Espace réservé du numéro de diapositive 5">
            <a:extLst>
              <a:ext uri="{FF2B5EF4-FFF2-40B4-BE49-F238E27FC236}">
                <a16:creationId xmlns:a16="http://schemas.microsoft.com/office/drawing/2014/main" id="{7ACD809D-EA47-4818-B1F1-7C25BAC2E877}"/>
              </a:ext>
            </a:extLst>
          </p:cNvPr>
          <p:cNvSpPr>
            <a:spLocks noGrp="1"/>
          </p:cNvSpPr>
          <p:nvPr>
            <p:ph type="sldNum" sz="quarter" idx="7"/>
          </p:nvPr>
        </p:nvSpPr>
        <p:spPr/>
        <p:txBody>
          <a:bodyPr/>
          <a:lstStyle/>
          <a:p>
            <a:pPr marL="38100">
              <a:lnSpc>
                <a:spcPts val="1864"/>
              </a:lnSpc>
            </a:pPr>
            <a:fld id="{81D60167-4931-47E6-BA6A-407CBD079E47}" type="slidenum">
              <a:rPr lang="fr-FR" spc="-5" smtClean="0"/>
              <a:t>15</a:t>
            </a:fld>
            <a:endParaRPr lang="fr-FR" spc="-5" dirty="0"/>
          </a:p>
        </p:txBody>
      </p:sp>
      <p:pic>
        <p:nvPicPr>
          <p:cNvPr id="18" name="Graphique 17" descr="Une coupe de trophée">
            <a:extLst>
              <a:ext uri="{FF2B5EF4-FFF2-40B4-BE49-F238E27FC236}">
                <a16:creationId xmlns:a16="http://schemas.microsoft.com/office/drawing/2014/main" id="{5207FB63-C37F-4A50-AB64-4CA6B38B60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24220" y="900332"/>
            <a:ext cx="640081" cy="640081"/>
          </a:xfrm>
          <a:prstGeom prst="rect">
            <a:avLst/>
          </a:prstGeom>
        </p:spPr>
      </p:pic>
      <p:pic>
        <p:nvPicPr>
          <p:cNvPr id="8" name="Image 7">
            <a:extLst>
              <a:ext uri="{FF2B5EF4-FFF2-40B4-BE49-F238E27FC236}">
                <a16:creationId xmlns:a16="http://schemas.microsoft.com/office/drawing/2014/main" id="{93BB66B3-F527-40EF-A34A-40195F7036FB}"/>
              </a:ext>
            </a:extLst>
          </p:cNvPr>
          <p:cNvPicPr>
            <a:picLocks noChangeAspect="1"/>
          </p:cNvPicPr>
          <p:nvPr/>
        </p:nvPicPr>
        <p:blipFill rotWithShape="1">
          <a:blip r:embed="rId6"/>
          <a:srcRect t="6017" b="28889"/>
          <a:stretch/>
        </p:blipFill>
        <p:spPr>
          <a:xfrm>
            <a:off x="337623" y="1498209"/>
            <a:ext cx="3055947" cy="3240245"/>
          </a:xfrm>
          <a:prstGeom prst="rect">
            <a:avLst/>
          </a:prstGeom>
        </p:spPr>
      </p:pic>
      <p:pic>
        <p:nvPicPr>
          <p:cNvPr id="10" name="Image 9">
            <a:extLst>
              <a:ext uri="{FF2B5EF4-FFF2-40B4-BE49-F238E27FC236}">
                <a16:creationId xmlns:a16="http://schemas.microsoft.com/office/drawing/2014/main" id="{0E20654F-2706-4D2B-B45D-A1B54962CE76}"/>
              </a:ext>
            </a:extLst>
          </p:cNvPr>
          <p:cNvPicPr>
            <a:picLocks noChangeAspect="1"/>
          </p:cNvPicPr>
          <p:nvPr/>
        </p:nvPicPr>
        <p:blipFill>
          <a:blip r:embed="rId7"/>
          <a:stretch>
            <a:fillRect/>
          </a:stretch>
        </p:blipFill>
        <p:spPr>
          <a:xfrm>
            <a:off x="185067" y="0"/>
            <a:ext cx="1051262" cy="872197"/>
          </a:xfrm>
          <a:prstGeom prst="rect">
            <a:avLst/>
          </a:prstGeom>
        </p:spPr>
      </p:pic>
    </p:spTree>
    <p:extLst>
      <p:ext uri="{BB962C8B-B14F-4D97-AF65-F5344CB8AC3E}">
        <p14:creationId xmlns:p14="http://schemas.microsoft.com/office/powerpoint/2010/main" val="257337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988B5C9-B838-C1AA-14D3-9ACE13FC4FE6}"/>
              </a:ext>
            </a:extLst>
          </p:cNvPr>
          <p:cNvSpPr>
            <a:spLocks noGrp="1"/>
          </p:cNvSpPr>
          <p:nvPr>
            <p:ph type="sldNum" idx="12"/>
          </p:nvPr>
        </p:nvSpPr>
        <p:spPr/>
        <p:txBody>
          <a:bodyPr/>
          <a:lstStyle/>
          <a:p>
            <a:fld id="{733122C9-A0B9-462F-8757-0847AD287B63}" type="slidenum">
              <a:rPr lang="fr-FR" smtClean="0"/>
              <a:pPr/>
              <a:t>16</a:t>
            </a:fld>
            <a:endParaRPr lang="fr-FR"/>
          </a:p>
        </p:txBody>
      </p:sp>
      <p:sp>
        <p:nvSpPr>
          <p:cNvPr id="7" name="Google Shape;201;p18">
            <a:extLst>
              <a:ext uri="{FF2B5EF4-FFF2-40B4-BE49-F238E27FC236}">
                <a16:creationId xmlns:a16="http://schemas.microsoft.com/office/drawing/2014/main" id="{2C307C68-8F07-81BE-419C-37F56E23CE70}"/>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700"/>
            </a:pPr>
            <a:r>
              <a:rPr lang="en-US" sz="1100" dirty="0"/>
              <a:t>Cluster 5: Climate, Energy and Mobility</a:t>
            </a:r>
            <a:endParaRPr lang="fr-FR" sz="1100" dirty="0"/>
          </a:p>
          <a:p>
            <a:pPr>
              <a:buSzPts val="700"/>
            </a:pPr>
            <a:r>
              <a:rPr lang="fr-FR" sz="1100" dirty="0">
                <a:solidFill>
                  <a:schemeClr val="bg2"/>
                </a:solidFill>
              </a:rPr>
              <a:t>Programme de travail </a:t>
            </a:r>
            <a:r>
              <a:rPr lang="fr-FR" sz="1100" b="1" dirty="0">
                <a:solidFill>
                  <a:schemeClr val="accent4"/>
                </a:solidFill>
              </a:rPr>
              <a:t>2026-2027</a:t>
            </a:r>
          </a:p>
          <a:p>
            <a:pPr marL="0" indent="0">
              <a:buSzPts val="700"/>
              <a:buFont typeface="Arial"/>
              <a:buNone/>
            </a:pPr>
            <a:endParaRPr lang="fr-FR" sz="1100" i="1" dirty="0">
              <a:solidFill>
                <a:schemeClr val="bg2"/>
              </a:solidFill>
            </a:endParaRPr>
          </a:p>
        </p:txBody>
      </p:sp>
      <p:sp>
        <p:nvSpPr>
          <p:cNvPr id="8" name="ZoneTexte 3">
            <a:extLst>
              <a:ext uri="{FF2B5EF4-FFF2-40B4-BE49-F238E27FC236}">
                <a16:creationId xmlns:a16="http://schemas.microsoft.com/office/drawing/2014/main" id="{B7C7DAF3-D894-CB11-CC7B-CE434B41E2C9}"/>
              </a:ext>
            </a:extLst>
          </p:cNvPr>
          <p:cNvSpPr txBox="1"/>
          <p:nvPr/>
        </p:nvSpPr>
        <p:spPr>
          <a:xfrm>
            <a:off x="359997" y="1580626"/>
            <a:ext cx="8424000" cy="389337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Aft>
                <a:spcPts val="600"/>
              </a:spcAft>
              <a:buClr>
                <a:schemeClr val="accent4"/>
              </a:buClr>
              <a:buFont typeface="+mj-lt"/>
              <a:buAutoNum type="arabicPeriod"/>
            </a:pPr>
            <a:r>
              <a:rPr lang="en-US" sz="1200" b="1" dirty="0">
                <a:solidFill>
                  <a:schemeClr val="bg2"/>
                </a:solidFill>
                <a:effectLst/>
                <a:latin typeface="Times New Roman" panose="02020603050405020304" pitchFamily="18" charset="0"/>
                <a:ea typeface="Times New Roman" panose="02020603050405020304" pitchFamily="18" charset="0"/>
              </a:rPr>
              <a:t>HORIZON-CL5-2026-07-D1-03: Economics of climate change and cost of inaction</a:t>
            </a:r>
          </a:p>
          <a:p>
            <a:pPr marL="228600" indent="-228600">
              <a:spcAft>
                <a:spcPts val="600"/>
              </a:spcAft>
              <a:buClr>
                <a:schemeClr val="accent4"/>
              </a:buClr>
              <a:buFont typeface="+mj-lt"/>
              <a:buAutoNum type="arabicPeriod"/>
            </a:pPr>
            <a:r>
              <a:rPr lang="en-US" sz="1200" b="1" dirty="0">
                <a:solidFill>
                  <a:schemeClr val="bg2"/>
                </a:solidFill>
                <a:effectLst/>
                <a:latin typeface="Times New Roman" panose="02020603050405020304" pitchFamily="18" charset="0"/>
                <a:ea typeface="Times New Roman" panose="02020603050405020304" pitchFamily="18" charset="0"/>
              </a:rPr>
              <a:t>HORIZON-CL5-2025-03-D1-04: Fighting disinformation and effectively communicating on climate change</a:t>
            </a:r>
          </a:p>
          <a:p>
            <a:pPr marL="228600" indent="-228600">
              <a:spcAft>
                <a:spcPts val="600"/>
              </a:spcAft>
              <a:buClr>
                <a:schemeClr val="accent4"/>
              </a:buClr>
              <a:buFont typeface="+mj-lt"/>
              <a:buAutoNum type="arabicPeriod"/>
            </a:pPr>
            <a:r>
              <a:rPr lang="en-US" sz="1200" b="1" dirty="0">
                <a:solidFill>
                  <a:schemeClr val="bg2"/>
                </a:solidFill>
                <a:effectLst/>
                <a:latin typeface="Times New Roman" panose="02020603050405020304" pitchFamily="18" charset="0"/>
                <a:ea typeface="Times New Roman" panose="02020603050405020304" pitchFamily="18" charset="0"/>
              </a:rPr>
              <a:t>HORIZON-CL5-2027-01-D1-09: Assessing the performance of policy instruments to inform climate change mitigation action</a:t>
            </a:r>
          </a:p>
          <a:p>
            <a:pPr marL="228600" indent="-228600">
              <a:spcAft>
                <a:spcPts val="600"/>
              </a:spcAft>
              <a:buClr>
                <a:schemeClr val="accent4"/>
              </a:buClr>
              <a:buFont typeface="+mj-lt"/>
              <a:buAutoNum type="arabicPeriod"/>
            </a:pPr>
            <a:r>
              <a:rPr lang="en-US" sz="1200" b="1" dirty="0">
                <a:solidFill>
                  <a:schemeClr val="bg2"/>
                </a:solidFill>
                <a:effectLst/>
                <a:latin typeface="Times New Roman" panose="02020603050405020304" pitchFamily="18" charset="0"/>
                <a:ea typeface="Times New Roman" panose="02020603050405020304" pitchFamily="18" charset="0"/>
              </a:rPr>
              <a:t>HORIZON-CL5-2027-01-D1-10:  Understanding and avoiding maladaptation to climate change</a:t>
            </a:r>
          </a:p>
          <a:p>
            <a:pPr marL="228600" indent="-228600">
              <a:spcAft>
                <a:spcPts val="600"/>
              </a:spcAft>
              <a:buClr>
                <a:schemeClr val="accent4"/>
              </a:buClr>
              <a:buFont typeface="+mj-lt"/>
              <a:buAutoNum type="arabicPeriod"/>
            </a:pPr>
            <a:r>
              <a:rPr lang="en-US" sz="1200" b="1" dirty="0">
                <a:solidFill>
                  <a:schemeClr val="bg2"/>
                </a:solidFill>
                <a:effectLst/>
                <a:latin typeface="Times New Roman" panose="02020603050405020304" pitchFamily="18" charset="0"/>
                <a:ea typeface="Times New Roman" panose="02020603050405020304" pitchFamily="18" charset="0"/>
              </a:rPr>
              <a:t>HORIZON-CL5-2027-01-D1-13: Next generation scenarios for informing climate and sustainability transitions</a:t>
            </a:r>
          </a:p>
          <a:p>
            <a:pPr marL="228600" indent="-228600">
              <a:spcAft>
                <a:spcPts val="600"/>
              </a:spcAft>
              <a:buClr>
                <a:schemeClr val="accent4"/>
              </a:buClr>
              <a:buFont typeface="+mj-lt"/>
              <a:buAutoNum type="arabicPeriod"/>
            </a:pPr>
            <a:r>
              <a:rPr lang="en-US" sz="1150" b="1" dirty="0">
                <a:solidFill>
                  <a:schemeClr val="bg2"/>
                </a:solidFill>
              </a:rPr>
              <a:t>HORIZON-CL5-2026-04-Two-Stage-D3-02: Next generation of renewable energy technologies</a:t>
            </a:r>
          </a:p>
          <a:p>
            <a:pPr marL="228600" indent="-228600">
              <a:spcAft>
                <a:spcPts val="600"/>
              </a:spcAft>
              <a:buClr>
                <a:schemeClr val="accent4"/>
              </a:buClr>
              <a:buFont typeface="+mj-lt"/>
              <a:buAutoNum type="arabicPeriod"/>
            </a:pPr>
            <a:r>
              <a:rPr lang="en-US" sz="1150" b="1" dirty="0">
                <a:solidFill>
                  <a:schemeClr val="bg2"/>
                </a:solidFill>
              </a:rPr>
              <a:t>HORIZON-CL5-2026-11-D3-05: Demonstration of solid biofuel supply and conversion to high efficiency CHP from fully sustainable regional value chains</a:t>
            </a:r>
          </a:p>
          <a:p>
            <a:pPr marL="228600" indent="-228600">
              <a:spcAft>
                <a:spcPts val="600"/>
              </a:spcAft>
              <a:buClr>
                <a:schemeClr val="accent4"/>
              </a:buClr>
              <a:buFont typeface="+mj-lt"/>
              <a:buAutoNum type="arabicPeriod"/>
            </a:pPr>
            <a:r>
              <a:rPr lang="en-US" sz="1150" b="1" dirty="0">
                <a:solidFill>
                  <a:schemeClr val="bg2"/>
                </a:solidFill>
              </a:rPr>
              <a:t>HORIZON-CL5-2026-11-D3-06: Resource assessment for deep sedimentary and basement reservoirs</a:t>
            </a:r>
          </a:p>
          <a:p>
            <a:pPr marL="228600" indent="-228600">
              <a:spcAft>
                <a:spcPts val="600"/>
              </a:spcAft>
              <a:buClr>
                <a:schemeClr val="accent4"/>
              </a:buClr>
              <a:buFont typeface="+mj-lt"/>
              <a:buAutoNum type="arabicPeriod"/>
            </a:pPr>
            <a:r>
              <a:rPr lang="en-US" sz="1150" b="1" dirty="0">
                <a:solidFill>
                  <a:schemeClr val="bg2"/>
                </a:solidFill>
              </a:rPr>
              <a:t>HORIZON-CL5-2026-11-D3-14: Improved system design for innovative PV applications (EUPI-PV Partnership)</a:t>
            </a:r>
          </a:p>
          <a:p>
            <a:pPr marL="228600" indent="-228600">
              <a:spcAft>
                <a:spcPts val="600"/>
              </a:spcAft>
              <a:buClr>
                <a:schemeClr val="accent4"/>
              </a:buClr>
              <a:buFont typeface="+mj-lt"/>
              <a:buAutoNum type="arabicPeriod"/>
            </a:pPr>
            <a:r>
              <a:rPr lang="en-US" sz="1150" b="1" dirty="0">
                <a:solidFill>
                  <a:schemeClr val="bg2"/>
                </a:solidFill>
              </a:rPr>
              <a:t>HORIZON-CL5-2026-03-D3-22: AI-driven forecasting algorithms for Grid and Consumer friendly Energy Sharing – </a:t>
            </a:r>
            <a:r>
              <a:rPr lang="en-US" sz="1150" b="1" dirty="0">
                <a:solidFill>
                  <a:srgbClr val="FF0000"/>
                </a:solidFill>
              </a:rPr>
              <a:t>Societal Readiness pilot</a:t>
            </a:r>
          </a:p>
          <a:p>
            <a:pPr marL="228600" indent="-228600">
              <a:spcAft>
                <a:spcPts val="600"/>
              </a:spcAft>
              <a:buClr>
                <a:schemeClr val="accent4"/>
              </a:buClr>
              <a:buFont typeface="+mj-lt"/>
              <a:buAutoNum type="arabicPeriod"/>
            </a:pPr>
            <a:endParaRPr lang="en-US" sz="1150" b="1" dirty="0">
              <a:solidFill>
                <a:schemeClr val="bg2"/>
              </a:solidFill>
            </a:endParaRPr>
          </a:p>
          <a:p>
            <a:pPr marL="228600" indent="-228600">
              <a:spcAft>
                <a:spcPts val="600"/>
              </a:spcAft>
              <a:buClr>
                <a:schemeClr val="accent4"/>
              </a:buClr>
              <a:buFont typeface="+mj-lt"/>
              <a:buAutoNum type="arabicPeriod"/>
            </a:pPr>
            <a:endParaRPr lang="en-GB" sz="1150" b="1" dirty="0">
              <a:solidFill>
                <a:schemeClr val="bg2"/>
              </a:solidFill>
            </a:endParaRPr>
          </a:p>
          <a:p>
            <a:pPr marL="342900" indent="-342900">
              <a:spcAft>
                <a:spcPts val="600"/>
              </a:spcAft>
              <a:buClr>
                <a:schemeClr val="accent4"/>
              </a:buClr>
              <a:buFont typeface="Arial"/>
              <a:buAutoNum type="arabicParenR"/>
            </a:pPr>
            <a:endParaRPr lang="en-GB" sz="1150" b="1" dirty="0">
              <a:solidFill>
                <a:schemeClr val="bg2"/>
              </a:solidFill>
            </a:endParaRPr>
          </a:p>
        </p:txBody>
      </p:sp>
      <p:sp>
        <p:nvSpPr>
          <p:cNvPr id="10" name="Titre 9">
            <a:extLst>
              <a:ext uri="{FF2B5EF4-FFF2-40B4-BE49-F238E27FC236}">
                <a16:creationId xmlns:a16="http://schemas.microsoft.com/office/drawing/2014/main" id="{F294A105-7EA6-7B83-F545-2A96E11BF214}"/>
              </a:ext>
            </a:extLst>
          </p:cNvPr>
          <p:cNvSpPr>
            <a:spLocks noGrp="1"/>
          </p:cNvSpPr>
          <p:nvPr>
            <p:ph type="title"/>
          </p:nvPr>
        </p:nvSpPr>
        <p:spPr>
          <a:xfrm>
            <a:off x="359999" y="1116000"/>
            <a:ext cx="8424000" cy="386735"/>
          </a:xfrm>
        </p:spPr>
        <p:txBody>
          <a:bodyPr/>
          <a:lstStyle/>
          <a:p>
            <a:r>
              <a:rPr lang="fr-FR" dirty="0"/>
              <a:t>Liste des </a:t>
            </a:r>
            <a:r>
              <a:rPr lang="fr-FR" i="1" dirty="0"/>
              <a:t>topics</a:t>
            </a:r>
            <a:r>
              <a:rPr lang="fr-FR" dirty="0"/>
              <a:t> 2026 « Cluster 5 / SHS » (1/2)</a:t>
            </a:r>
          </a:p>
        </p:txBody>
      </p:sp>
      <p:sp>
        <p:nvSpPr>
          <p:cNvPr id="13" name="ZoneTexte 12">
            <a:extLst>
              <a:ext uri="{FF2B5EF4-FFF2-40B4-BE49-F238E27FC236}">
                <a16:creationId xmlns:a16="http://schemas.microsoft.com/office/drawing/2014/main" id="{0690CAC3-7728-4C5F-9304-7179A734BE45}"/>
              </a:ext>
            </a:extLst>
          </p:cNvPr>
          <p:cNvSpPr txBox="1"/>
          <p:nvPr/>
        </p:nvSpPr>
        <p:spPr>
          <a:xfrm rot="16200000">
            <a:off x="-270338" y="3569219"/>
            <a:ext cx="879231" cy="338554"/>
          </a:xfrm>
          <a:prstGeom prst="rect">
            <a:avLst/>
          </a:prstGeom>
          <a:noFill/>
        </p:spPr>
        <p:txBody>
          <a:bodyPr wrap="square" rtlCol="0">
            <a:spAutoFit/>
          </a:bodyPr>
          <a:lstStyle/>
          <a:p>
            <a:pPr>
              <a:tabLst>
                <a:tab pos="361950" algn="l"/>
              </a:tabLst>
            </a:pPr>
            <a:r>
              <a:rPr lang="fr-FR" sz="800" cap="small" dirty="0">
                <a:solidFill>
                  <a:schemeClr val="accent4"/>
                </a:solidFill>
              </a:rPr>
              <a:t>Energie durable</a:t>
            </a:r>
          </a:p>
        </p:txBody>
      </p:sp>
      <p:sp>
        <p:nvSpPr>
          <p:cNvPr id="12" name="Accolade ouvrante 11">
            <a:extLst>
              <a:ext uri="{FF2B5EF4-FFF2-40B4-BE49-F238E27FC236}">
                <a16:creationId xmlns:a16="http://schemas.microsoft.com/office/drawing/2014/main" id="{DECB8710-85CD-4351-B201-821E95CC02DF}"/>
              </a:ext>
            </a:extLst>
          </p:cNvPr>
          <p:cNvSpPr/>
          <p:nvPr/>
        </p:nvSpPr>
        <p:spPr>
          <a:xfrm>
            <a:off x="260252" y="1709225"/>
            <a:ext cx="45719" cy="1280160"/>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5" name="ZoneTexte 14">
            <a:extLst>
              <a:ext uri="{FF2B5EF4-FFF2-40B4-BE49-F238E27FC236}">
                <a16:creationId xmlns:a16="http://schemas.microsoft.com/office/drawing/2014/main" id="{AA6B13DB-AAC3-49E6-AADB-59671D26AE57}"/>
              </a:ext>
            </a:extLst>
          </p:cNvPr>
          <p:cNvSpPr txBox="1"/>
          <p:nvPr/>
        </p:nvSpPr>
        <p:spPr>
          <a:xfrm>
            <a:off x="0" y="1934308"/>
            <a:ext cx="323165" cy="600048"/>
          </a:xfrm>
          <a:prstGeom prst="rect">
            <a:avLst/>
          </a:prstGeom>
          <a:noFill/>
        </p:spPr>
        <p:txBody>
          <a:bodyPr vert="vert270" wrap="square">
            <a:spAutoFit/>
          </a:bodyPr>
          <a:lstStyle/>
          <a:p>
            <a:pPr>
              <a:tabLst>
                <a:tab pos="361950" algn="l"/>
              </a:tabLst>
            </a:pPr>
            <a:r>
              <a:rPr lang="fr-FR" sz="900" cap="small" dirty="0">
                <a:solidFill>
                  <a:schemeClr val="accent4"/>
                </a:solidFill>
              </a:rPr>
              <a:t>Climat</a:t>
            </a:r>
          </a:p>
        </p:txBody>
      </p:sp>
      <p:pic>
        <p:nvPicPr>
          <p:cNvPr id="4" name="Image 3">
            <a:extLst>
              <a:ext uri="{FF2B5EF4-FFF2-40B4-BE49-F238E27FC236}">
                <a16:creationId xmlns:a16="http://schemas.microsoft.com/office/drawing/2014/main" id="{88C23AA0-FF5A-4D5B-AEC8-379898C6A3ED}"/>
              </a:ext>
            </a:extLst>
          </p:cNvPr>
          <p:cNvPicPr>
            <a:picLocks noChangeAspect="1"/>
          </p:cNvPicPr>
          <p:nvPr/>
        </p:nvPicPr>
        <p:blipFill>
          <a:blip r:embed="rId2"/>
          <a:stretch>
            <a:fillRect/>
          </a:stretch>
        </p:blipFill>
        <p:spPr>
          <a:xfrm>
            <a:off x="281351" y="3184857"/>
            <a:ext cx="56273" cy="1418492"/>
          </a:xfrm>
          <a:prstGeom prst="rect">
            <a:avLst/>
          </a:prstGeom>
        </p:spPr>
      </p:pic>
      <p:pic>
        <p:nvPicPr>
          <p:cNvPr id="14" name="Image 13">
            <a:extLst>
              <a:ext uri="{FF2B5EF4-FFF2-40B4-BE49-F238E27FC236}">
                <a16:creationId xmlns:a16="http://schemas.microsoft.com/office/drawing/2014/main" id="{AF67ECB7-D16E-49E7-8E8D-23CFA3ADB595}"/>
              </a:ext>
            </a:extLst>
          </p:cNvPr>
          <p:cNvPicPr>
            <a:picLocks noChangeAspect="1"/>
          </p:cNvPicPr>
          <p:nvPr/>
        </p:nvPicPr>
        <p:blipFill>
          <a:blip r:embed="rId3"/>
          <a:stretch>
            <a:fillRect/>
          </a:stretch>
        </p:blipFill>
        <p:spPr>
          <a:xfrm>
            <a:off x="276507" y="0"/>
            <a:ext cx="1051262" cy="872197"/>
          </a:xfrm>
          <a:prstGeom prst="rect">
            <a:avLst/>
          </a:prstGeom>
        </p:spPr>
      </p:pic>
    </p:spTree>
    <p:extLst>
      <p:ext uri="{BB962C8B-B14F-4D97-AF65-F5344CB8AC3E}">
        <p14:creationId xmlns:p14="http://schemas.microsoft.com/office/powerpoint/2010/main" val="2402800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988B5C9-B838-C1AA-14D3-9ACE13FC4FE6}"/>
              </a:ext>
            </a:extLst>
          </p:cNvPr>
          <p:cNvSpPr>
            <a:spLocks noGrp="1"/>
          </p:cNvSpPr>
          <p:nvPr>
            <p:ph type="sldNum" idx="12"/>
          </p:nvPr>
        </p:nvSpPr>
        <p:spPr/>
        <p:txBody>
          <a:bodyPr/>
          <a:lstStyle/>
          <a:p>
            <a:fld id="{733122C9-A0B9-462F-8757-0847AD287B63}" type="slidenum">
              <a:rPr lang="fr-FR" smtClean="0"/>
              <a:pPr/>
              <a:t>17</a:t>
            </a:fld>
            <a:endParaRPr lang="fr-FR"/>
          </a:p>
        </p:txBody>
      </p:sp>
      <p:sp>
        <p:nvSpPr>
          <p:cNvPr id="7" name="Google Shape;201;p18">
            <a:extLst>
              <a:ext uri="{FF2B5EF4-FFF2-40B4-BE49-F238E27FC236}">
                <a16:creationId xmlns:a16="http://schemas.microsoft.com/office/drawing/2014/main" id="{2C307C68-8F07-81BE-419C-37F56E23CE70}"/>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700"/>
            </a:pPr>
            <a:r>
              <a:rPr lang="en-US" sz="1100" dirty="0"/>
              <a:t>Cluster 5: Climate, Energy and Mobility</a:t>
            </a:r>
            <a:endParaRPr lang="fr-FR" sz="1100" dirty="0"/>
          </a:p>
          <a:p>
            <a:pPr>
              <a:buSzPts val="700"/>
            </a:pPr>
            <a:r>
              <a:rPr lang="fr-FR" sz="1100" dirty="0">
                <a:solidFill>
                  <a:schemeClr val="bg2"/>
                </a:solidFill>
              </a:rPr>
              <a:t>Programme de travail </a:t>
            </a:r>
            <a:r>
              <a:rPr lang="fr-FR" sz="1100" b="1" dirty="0">
                <a:solidFill>
                  <a:schemeClr val="accent4"/>
                </a:solidFill>
              </a:rPr>
              <a:t>2026-2027</a:t>
            </a:r>
          </a:p>
          <a:p>
            <a:pPr marL="0" indent="0">
              <a:buSzPts val="700"/>
              <a:buFont typeface="Arial"/>
              <a:buNone/>
            </a:pPr>
            <a:endParaRPr lang="fr-FR" sz="1100" i="1" dirty="0">
              <a:solidFill>
                <a:schemeClr val="bg2"/>
              </a:solidFill>
            </a:endParaRPr>
          </a:p>
        </p:txBody>
      </p:sp>
      <p:sp>
        <p:nvSpPr>
          <p:cNvPr id="8" name="ZoneTexte 3">
            <a:extLst>
              <a:ext uri="{FF2B5EF4-FFF2-40B4-BE49-F238E27FC236}">
                <a16:creationId xmlns:a16="http://schemas.microsoft.com/office/drawing/2014/main" id="{B7C7DAF3-D894-CB11-CC7B-CE434B41E2C9}"/>
              </a:ext>
            </a:extLst>
          </p:cNvPr>
          <p:cNvSpPr txBox="1"/>
          <p:nvPr/>
        </p:nvSpPr>
        <p:spPr>
          <a:xfrm>
            <a:off x="408594" y="1816579"/>
            <a:ext cx="8424000" cy="280846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spcAft>
                <a:spcPts val="600"/>
              </a:spcAft>
              <a:buClr>
                <a:schemeClr val="accent4"/>
              </a:buClr>
              <a:buFont typeface="+mj-lt"/>
              <a:buAutoNum type="arabicPeriod"/>
            </a:pPr>
            <a:r>
              <a:rPr lang="en-US" sz="1000" b="1" dirty="0">
                <a:solidFill>
                  <a:schemeClr val="bg2"/>
                </a:solidFill>
              </a:rPr>
              <a:t>HORIZON-CL5-2027-07-D3-32: Delivery of industrial CCUS clusters – </a:t>
            </a:r>
            <a:r>
              <a:rPr lang="en-US" sz="1000" b="1" dirty="0">
                <a:solidFill>
                  <a:srgbClr val="FF0000"/>
                </a:solidFill>
              </a:rPr>
              <a:t>Societal Readiness pilot</a:t>
            </a:r>
          </a:p>
          <a:p>
            <a:pPr marL="228600" indent="-228600">
              <a:spcAft>
                <a:spcPts val="600"/>
              </a:spcAft>
              <a:buClr>
                <a:schemeClr val="accent4"/>
              </a:buClr>
              <a:buFont typeface="+mj-lt"/>
              <a:buAutoNum type="arabicPeriod"/>
            </a:pPr>
            <a:r>
              <a:rPr lang="en-US" sz="1000" b="1" dirty="0">
                <a:solidFill>
                  <a:schemeClr val="bg2"/>
                </a:solidFill>
              </a:rPr>
              <a:t>HORIZON-CL5-2026-09-D4-01: Researching the technical, social &amp; economic factors impacting the energy performance of Smart Buildings (Built4People Partnership)</a:t>
            </a:r>
          </a:p>
          <a:p>
            <a:pPr marL="228600" indent="-228600">
              <a:spcAft>
                <a:spcPts val="600"/>
              </a:spcAft>
              <a:buClr>
                <a:schemeClr val="accent4"/>
              </a:buClr>
              <a:buFont typeface="+mj-lt"/>
              <a:buAutoNum type="arabicPeriod"/>
            </a:pPr>
            <a:r>
              <a:rPr lang="en-US" sz="1000" b="1" dirty="0">
                <a:solidFill>
                  <a:schemeClr val="bg2"/>
                </a:solidFill>
              </a:rPr>
              <a:t>HORIZON-CL5-2027-03-D5-06: Fire prevention and mitigation for EVs in confined areas (2ZERO Partnership)</a:t>
            </a:r>
          </a:p>
          <a:p>
            <a:pPr marL="228600" indent="-228600">
              <a:spcAft>
                <a:spcPts val="600"/>
              </a:spcAft>
              <a:buClr>
                <a:schemeClr val="accent4"/>
              </a:buClr>
              <a:buFont typeface="+mj-lt"/>
              <a:buAutoNum type="arabicPeriod"/>
            </a:pPr>
            <a:endParaRPr lang="en-US" sz="1000" b="1" dirty="0">
              <a:solidFill>
                <a:schemeClr val="bg2"/>
              </a:solidFill>
            </a:endParaRPr>
          </a:p>
          <a:p>
            <a:pPr marL="228600" indent="-228600">
              <a:spcAft>
                <a:spcPts val="600"/>
              </a:spcAft>
              <a:buClr>
                <a:schemeClr val="accent4"/>
              </a:buClr>
              <a:buFont typeface="+mj-lt"/>
              <a:buAutoNum type="arabicPeriod"/>
            </a:pPr>
            <a:r>
              <a:rPr lang="en-US" sz="1000" b="1" dirty="0">
                <a:solidFill>
                  <a:schemeClr val="bg2"/>
                </a:solidFill>
              </a:rPr>
              <a:t>HORIZON-CL5-2026-10-D6-01: Flagship-pilot: large-scale demonstrations of CCAM (CCAM Partnership)</a:t>
            </a:r>
          </a:p>
          <a:p>
            <a:pPr marL="228600" indent="-228600">
              <a:spcAft>
                <a:spcPts val="600"/>
              </a:spcAft>
              <a:buClr>
                <a:schemeClr val="accent4"/>
              </a:buClr>
              <a:buFont typeface="+mj-lt"/>
              <a:buAutoNum type="arabicPeriod"/>
            </a:pPr>
            <a:r>
              <a:rPr lang="en-US" sz="1000" b="1" dirty="0">
                <a:solidFill>
                  <a:schemeClr val="bg2"/>
                </a:solidFill>
              </a:rPr>
              <a:t>HORIZON-CL5-2026-10-D6-02: Geopolitical competition and socioeconomic resilience in CCAM: an innovation and policy roadmap for EU leadership (CCAM Partnership)</a:t>
            </a:r>
          </a:p>
          <a:p>
            <a:pPr marL="228600" indent="-228600">
              <a:spcAft>
                <a:spcPts val="600"/>
              </a:spcAft>
              <a:buClr>
                <a:schemeClr val="accent4"/>
              </a:buClr>
              <a:buFont typeface="+mj-lt"/>
              <a:buAutoNum type="arabicPeriod"/>
            </a:pPr>
            <a:r>
              <a:rPr lang="en-US" sz="1000" b="1" dirty="0">
                <a:solidFill>
                  <a:schemeClr val="bg2"/>
                </a:solidFill>
              </a:rPr>
              <a:t>HORIZON-CL5-2027-06-D6-04: Holistic solutions for CCAM integration in critical scenarios (CCAM Partnership)</a:t>
            </a:r>
          </a:p>
          <a:p>
            <a:pPr marL="228600" indent="-228600">
              <a:spcAft>
                <a:spcPts val="600"/>
              </a:spcAft>
              <a:buClr>
                <a:schemeClr val="accent4"/>
              </a:buClr>
              <a:buFont typeface="+mj-lt"/>
              <a:buAutoNum type="arabicPeriod"/>
            </a:pPr>
            <a:r>
              <a:rPr lang="en-US" sz="1000" b="1" dirty="0">
                <a:solidFill>
                  <a:schemeClr val="bg2"/>
                </a:solidFill>
              </a:rPr>
              <a:t>HORIZON-CL5-2027-06-D6-08: Enhancing Mobility for All: affordable, reliable, and accessible multimodal transport for inclusive rural and urban connectivity – </a:t>
            </a:r>
            <a:r>
              <a:rPr lang="en-US" sz="1000" b="1" dirty="0">
                <a:solidFill>
                  <a:schemeClr val="tx2"/>
                </a:solidFill>
              </a:rPr>
              <a:t>Societal Readiness pilot</a:t>
            </a:r>
          </a:p>
          <a:p>
            <a:pPr marL="228600" indent="-228600">
              <a:spcAft>
                <a:spcPts val="600"/>
              </a:spcAft>
              <a:buClr>
                <a:schemeClr val="accent4"/>
              </a:buClr>
              <a:buFont typeface="+mj-lt"/>
              <a:buAutoNum type="arabicPeriod"/>
            </a:pPr>
            <a:endParaRPr lang="en-US" sz="1000" b="1" dirty="0">
              <a:solidFill>
                <a:schemeClr val="bg2"/>
              </a:solidFill>
            </a:endParaRPr>
          </a:p>
          <a:p>
            <a:pPr marL="228600" indent="-228600">
              <a:spcAft>
                <a:spcPts val="600"/>
              </a:spcAft>
              <a:buClr>
                <a:schemeClr val="accent4"/>
              </a:buClr>
              <a:buFont typeface="+mj-lt"/>
              <a:buAutoNum type="arabicPeriod"/>
            </a:pPr>
            <a:endParaRPr lang="en-GB" sz="1150" b="1" dirty="0">
              <a:solidFill>
                <a:schemeClr val="bg2">
                  <a:lumMod val="50000"/>
                </a:schemeClr>
              </a:solidFill>
            </a:endParaRPr>
          </a:p>
        </p:txBody>
      </p:sp>
      <p:sp>
        <p:nvSpPr>
          <p:cNvPr id="10" name="Titre 9">
            <a:extLst>
              <a:ext uri="{FF2B5EF4-FFF2-40B4-BE49-F238E27FC236}">
                <a16:creationId xmlns:a16="http://schemas.microsoft.com/office/drawing/2014/main" id="{F294A105-7EA6-7B83-F545-2A96E11BF214}"/>
              </a:ext>
            </a:extLst>
          </p:cNvPr>
          <p:cNvSpPr>
            <a:spLocks noGrp="1"/>
          </p:cNvSpPr>
          <p:nvPr>
            <p:ph type="title"/>
          </p:nvPr>
        </p:nvSpPr>
        <p:spPr>
          <a:xfrm>
            <a:off x="359999" y="1116000"/>
            <a:ext cx="8424000" cy="386735"/>
          </a:xfrm>
        </p:spPr>
        <p:txBody>
          <a:bodyPr/>
          <a:lstStyle/>
          <a:p>
            <a:r>
              <a:rPr lang="fr-FR" dirty="0"/>
              <a:t>Liste des </a:t>
            </a:r>
            <a:r>
              <a:rPr lang="fr-FR" i="1" dirty="0"/>
              <a:t>topics</a:t>
            </a:r>
            <a:r>
              <a:rPr lang="fr-FR" dirty="0"/>
              <a:t> 2026 - 2027 « Cluster 5 / SHS » (2/2)</a:t>
            </a:r>
          </a:p>
        </p:txBody>
      </p:sp>
      <p:sp>
        <p:nvSpPr>
          <p:cNvPr id="9" name="Accolade ouvrante 8">
            <a:extLst>
              <a:ext uri="{FF2B5EF4-FFF2-40B4-BE49-F238E27FC236}">
                <a16:creationId xmlns:a16="http://schemas.microsoft.com/office/drawing/2014/main" id="{7436BF8E-7661-4E59-AE6D-74828CDF1EB4}"/>
              </a:ext>
            </a:extLst>
          </p:cNvPr>
          <p:cNvSpPr/>
          <p:nvPr/>
        </p:nvSpPr>
        <p:spPr>
          <a:xfrm>
            <a:off x="247101" y="2904978"/>
            <a:ext cx="45719" cy="1146517"/>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9DB17DE2-55A1-4225-BD12-FB80357E4C8F}"/>
              </a:ext>
            </a:extLst>
          </p:cNvPr>
          <p:cNvSpPr txBox="1"/>
          <p:nvPr/>
        </p:nvSpPr>
        <p:spPr>
          <a:xfrm rot="16200000">
            <a:off x="-237520" y="3321192"/>
            <a:ext cx="867635" cy="246221"/>
          </a:xfrm>
          <a:prstGeom prst="rect">
            <a:avLst/>
          </a:prstGeom>
          <a:noFill/>
        </p:spPr>
        <p:txBody>
          <a:bodyPr wrap="square" rtlCol="0">
            <a:spAutoFit/>
          </a:bodyPr>
          <a:lstStyle/>
          <a:p>
            <a:pPr algn="ctr">
              <a:tabLst>
                <a:tab pos="361950" algn="l"/>
              </a:tabLst>
            </a:pPr>
            <a:r>
              <a:rPr lang="fr-FR" sz="1000" cap="small" dirty="0">
                <a:solidFill>
                  <a:schemeClr val="accent4"/>
                </a:solidFill>
              </a:rPr>
              <a:t>Mobilité</a:t>
            </a:r>
          </a:p>
        </p:txBody>
      </p:sp>
      <p:sp>
        <p:nvSpPr>
          <p:cNvPr id="12" name="Accolade ouvrante 11">
            <a:extLst>
              <a:ext uri="{FF2B5EF4-FFF2-40B4-BE49-F238E27FC236}">
                <a16:creationId xmlns:a16="http://schemas.microsoft.com/office/drawing/2014/main" id="{DECB8710-85CD-4351-B201-821E95CC02DF}"/>
              </a:ext>
            </a:extLst>
          </p:cNvPr>
          <p:cNvSpPr/>
          <p:nvPr/>
        </p:nvSpPr>
        <p:spPr>
          <a:xfrm>
            <a:off x="218405" y="1835834"/>
            <a:ext cx="182523" cy="799416"/>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5" name="ZoneTexte 14">
            <a:extLst>
              <a:ext uri="{FF2B5EF4-FFF2-40B4-BE49-F238E27FC236}">
                <a16:creationId xmlns:a16="http://schemas.microsoft.com/office/drawing/2014/main" id="{AA6B13DB-AAC3-49E6-AADB-59671D26AE57}"/>
              </a:ext>
            </a:extLst>
          </p:cNvPr>
          <p:cNvSpPr txBox="1"/>
          <p:nvPr/>
        </p:nvSpPr>
        <p:spPr>
          <a:xfrm>
            <a:off x="0" y="1511397"/>
            <a:ext cx="338554" cy="1371600"/>
          </a:xfrm>
          <a:prstGeom prst="rect">
            <a:avLst/>
          </a:prstGeom>
          <a:noFill/>
        </p:spPr>
        <p:txBody>
          <a:bodyPr vert="vert270" wrap="square">
            <a:spAutoFit/>
          </a:bodyPr>
          <a:lstStyle/>
          <a:p>
            <a:pPr>
              <a:tabLst>
                <a:tab pos="361950" algn="l"/>
              </a:tabLst>
            </a:pPr>
            <a:r>
              <a:rPr lang="fr-FR" sz="1000" cap="small" dirty="0">
                <a:solidFill>
                  <a:schemeClr val="accent4"/>
                </a:solidFill>
              </a:rPr>
              <a:t>Utilisation Energie</a:t>
            </a:r>
          </a:p>
        </p:txBody>
      </p:sp>
    </p:spTree>
    <p:extLst>
      <p:ext uri="{BB962C8B-B14F-4D97-AF65-F5344CB8AC3E}">
        <p14:creationId xmlns:p14="http://schemas.microsoft.com/office/powerpoint/2010/main" val="3256022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539C84D-12BC-4687-B815-B58579D87A6D}"/>
              </a:ext>
            </a:extLst>
          </p:cNvPr>
          <p:cNvSpPr>
            <a:spLocks noGrp="1"/>
          </p:cNvSpPr>
          <p:nvPr>
            <p:ph type="pic" sz="quarter" idx="13"/>
          </p:nvPr>
        </p:nvSpPr>
        <p:spPr/>
      </p:sp>
      <p:sp>
        <p:nvSpPr>
          <p:cNvPr id="3" name="Titre 2">
            <a:extLst>
              <a:ext uri="{FF2B5EF4-FFF2-40B4-BE49-F238E27FC236}">
                <a16:creationId xmlns:a16="http://schemas.microsoft.com/office/drawing/2014/main" id="{99FC6F76-2DF2-46D3-8585-A2F8D6262AF0}"/>
              </a:ext>
            </a:extLst>
          </p:cNvPr>
          <p:cNvSpPr>
            <a:spLocks noGrp="1"/>
          </p:cNvSpPr>
          <p:nvPr>
            <p:ph type="title"/>
          </p:nvPr>
        </p:nvSpPr>
        <p:spPr/>
        <p:txBody>
          <a:bodyPr/>
          <a:lstStyle/>
          <a:p>
            <a:pPr marL="0" indent="0">
              <a:buNone/>
            </a:pPr>
            <a:r>
              <a:rPr lang="fr-FR" dirty="0"/>
              <a:t>TOPICS 2026-2027 - décryptage</a:t>
            </a:r>
          </a:p>
        </p:txBody>
      </p:sp>
      <p:sp>
        <p:nvSpPr>
          <p:cNvPr id="5" name="Espace réservé du numéro de diapositive 4">
            <a:extLst>
              <a:ext uri="{FF2B5EF4-FFF2-40B4-BE49-F238E27FC236}">
                <a16:creationId xmlns:a16="http://schemas.microsoft.com/office/drawing/2014/main" id="{E431E761-EF62-4496-91D2-4C2DCC4E9BB1}"/>
              </a:ext>
            </a:extLst>
          </p:cNvPr>
          <p:cNvSpPr>
            <a:spLocks noGrp="1"/>
          </p:cNvSpPr>
          <p:nvPr>
            <p:ph type="sldNum" sz="quarter" idx="12"/>
          </p:nvPr>
        </p:nvSpPr>
        <p:spPr/>
        <p:txBody>
          <a:bodyPr/>
          <a:lstStyle/>
          <a:p>
            <a:fld id="{733122C9-A0B9-462F-8757-0847AD287B63}" type="slidenum">
              <a:rPr lang="fr-FR" smtClean="0"/>
              <a:pPr/>
              <a:t>18</a:t>
            </a:fld>
            <a:endParaRPr lang="fr-FR"/>
          </a:p>
        </p:txBody>
      </p:sp>
      <p:pic>
        <p:nvPicPr>
          <p:cNvPr id="4" name="Image 3">
            <a:extLst>
              <a:ext uri="{FF2B5EF4-FFF2-40B4-BE49-F238E27FC236}">
                <a16:creationId xmlns:a16="http://schemas.microsoft.com/office/drawing/2014/main" id="{1A40A328-5195-401E-A027-DACA7035271B}"/>
              </a:ext>
            </a:extLst>
          </p:cNvPr>
          <p:cNvPicPr>
            <a:picLocks noChangeAspect="1"/>
          </p:cNvPicPr>
          <p:nvPr/>
        </p:nvPicPr>
        <p:blipFill>
          <a:blip r:embed="rId2"/>
          <a:stretch>
            <a:fillRect/>
          </a:stretch>
        </p:blipFill>
        <p:spPr>
          <a:xfrm>
            <a:off x="288576" y="0"/>
            <a:ext cx="1054699" cy="871804"/>
          </a:xfrm>
          <a:prstGeom prst="rect">
            <a:avLst/>
          </a:prstGeom>
        </p:spPr>
      </p:pic>
    </p:spTree>
    <p:extLst>
      <p:ext uri="{BB962C8B-B14F-4D97-AF65-F5344CB8AC3E}">
        <p14:creationId xmlns:p14="http://schemas.microsoft.com/office/powerpoint/2010/main" val="415420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Economics of climate change and cost of inaction</a:t>
            </a:r>
            <a:br>
              <a:rPr lang="en-US" sz="2000" dirty="0">
                <a:solidFill>
                  <a:schemeClr val="bg2"/>
                </a:solidFill>
              </a:rPr>
            </a:br>
            <a:endParaRPr lang="en-GB" sz="2000" dirty="0">
              <a:solidFill>
                <a:schemeClr val="bg2"/>
              </a:solidFill>
            </a:endParaRPr>
          </a:p>
        </p:txBody>
      </p:sp>
      <p:sp>
        <p:nvSpPr>
          <p:cNvPr id="200" name="Google Shape;200;p18"/>
          <p:cNvSpPr txBox="1">
            <a:spLocks noGrp="1"/>
          </p:cNvSpPr>
          <p:nvPr>
            <p:ph type="body" idx="1"/>
          </p:nvPr>
        </p:nvSpPr>
        <p:spPr>
          <a:xfrm>
            <a:off x="383148" y="1813232"/>
            <a:ext cx="8424000" cy="278690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(quelques uns)</a:t>
            </a:r>
            <a:endParaRPr lang="fr-FR" sz="1500" dirty="0">
              <a:solidFill>
                <a:schemeClr val="accent4"/>
              </a:solidFill>
            </a:endParaRPr>
          </a:p>
          <a:p>
            <a:pPr marL="285750" indent="-285750">
              <a:buClr>
                <a:schemeClr val="dk1"/>
              </a:buClr>
              <a:buSzPts val="1100"/>
              <a:buFont typeface="Courier New" panose="02070309020205020404" pitchFamily="49" charset="0"/>
              <a:buChar char="o"/>
            </a:pPr>
            <a:r>
              <a:rPr lang="fr-FR" sz="1400" dirty="0">
                <a:solidFill>
                  <a:schemeClr val="bg2"/>
                </a:solidFill>
              </a:rPr>
              <a:t>Une meilleure compréhension des coûts de l'inaction climatique et de leur répartition, des avantages connexes perdus, tels que ceux liés à la santé et à la biodiversité.</a:t>
            </a:r>
          </a:p>
          <a:p>
            <a:pPr marL="285750" indent="-285750">
              <a:buClr>
                <a:schemeClr val="dk1"/>
              </a:buClr>
              <a:buSzPts val="1100"/>
              <a:buFont typeface="Courier New" panose="02070309020205020404" pitchFamily="49" charset="0"/>
              <a:buChar char="o"/>
            </a:pPr>
            <a:r>
              <a:rPr lang="fr-FR" sz="1400" dirty="0">
                <a:solidFill>
                  <a:schemeClr val="bg2"/>
                </a:solidFill>
              </a:rPr>
              <a:t>Une plus grande cohérence dans la manière dont les disciplines socio-économiques et physiques abordent le changement climatique, conduisant à des évaluations améliorées, plus réalistes et plus spécifiques au contexte, différenciées selon les régions, des impacts socio-économiques du changement climatique</a:t>
            </a:r>
          </a:p>
          <a:p>
            <a:pPr marL="285750" indent="-285750">
              <a:buClr>
                <a:schemeClr val="dk1"/>
              </a:buClr>
              <a:buSzPts val="1100"/>
              <a:buFont typeface="Courier New" panose="02070309020205020404" pitchFamily="49" charset="0"/>
              <a:buChar char="o"/>
            </a:pPr>
            <a:r>
              <a:rPr lang="fr-FR" sz="1400" dirty="0">
                <a:solidFill>
                  <a:schemeClr val="bg2"/>
                </a:solidFill>
              </a:rPr>
              <a:t>Les implications du changement climatique et des politiques climatiques sur la compétitivité, la sécurité économique et l'autonomie stratégique de l'Europe évaluation des opportunités, des risques, des avantages et des coûts pour l'économie et les citoyens de l’UE.</a:t>
            </a:r>
          </a:p>
          <a:p>
            <a:pPr marL="285750" indent="-285750">
              <a:buClr>
                <a:schemeClr val="dk1"/>
              </a:buClr>
              <a:buSzPts val="1100"/>
              <a:buFont typeface="Courier New" panose="02070309020205020404" pitchFamily="49" charset="0"/>
              <a:buChar char="o"/>
            </a:pPr>
            <a:r>
              <a:rPr lang="fr-FR" sz="1400" dirty="0">
                <a:solidFill>
                  <a:schemeClr val="bg2"/>
                </a:solidFill>
              </a:rPr>
              <a:t>Améliorer les données disponibles avec des recommandations politiques mises à disposition en temps utile et transmises efficacement,</a:t>
            </a: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97420" y="1422689"/>
            <a:ext cx="8424000"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L’économie du changement climatique et coût de l'inaction</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HORIZON-CL5-2026-07-D1-03</a:t>
            </a:r>
            <a:r>
              <a:rPr lang="en-US" sz="1200" dirty="0"/>
              <a:t> </a:t>
            </a:r>
          </a:p>
          <a:p>
            <a:pPr algn="r"/>
            <a:r>
              <a:rPr lang="fr-FR" sz="1200" dirty="0"/>
              <a:t>Budget global : </a:t>
            </a:r>
            <a:r>
              <a:rPr lang="fr-FR" sz="1200" b="1" dirty="0"/>
              <a:t>16 M€ - </a:t>
            </a:r>
            <a:r>
              <a:rPr lang="fr-FR" sz="1200" dirty="0"/>
              <a:t>Budget par projet :</a:t>
            </a:r>
            <a:r>
              <a:rPr lang="fr-FR" sz="1200" b="1" dirty="0"/>
              <a:t> 4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2026</a:t>
            </a:r>
            <a:endParaRPr lang="en-US" dirty="0"/>
          </a:p>
        </p:txBody>
      </p:sp>
      <p:pic>
        <p:nvPicPr>
          <p:cNvPr id="3" name="Image 2">
            <a:extLst>
              <a:ext uri="{FF2B5EF4-FFF2-40B4-BE49-F238E27FC236}">
                <a16:creationId xmlns:a16="http://schemas.microsoft.com/office/drawing/2014/main" id="{31AEA7F3-C8B4-4360-B964-D41B7A0CA19D}"/>
              </a:ext>
            </a:extLst>
          </p:cNvPr>
          <p:cNvPicPr>
            <a:picLocks noChangeAspect="1"/>
          </p:cNvPicPr>
          <p:nvPr/>
        </p:nvPicPr>
        <p:blipFill>
          <a:blip r:embed="rId3"/>
          <a:stretch>
            <a:fillRect/>
          </a:stretch>
        </p:blipFill>
        <p:spPr>
          <a:xfrm>
            <a:off x="225272" y="0"/>
            <a:ext cx="1054699" cy="871804"/>
          </a:xfrm>
          <a:prstGeom prst="rect">
            <a:avLst/>
          </a:prstGeom>
        </p:spPr>
      </p:pic>
    </p:spTree>
    <p:extLst>
      <p:ext uri="{BB962C8B-B14F-4D97-AF65-F5344CB8AC3E}">
        <p14:creationId xmlns:p14="http://schemas.microsoft.com/office/powerpoint/2010/main" val="213098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6846803" y="492710"/>
            <a:ext cx="1950706" cy="371518"/>
          </a:xfrm>
        </p:spPr>
        <p:txBody>
          <a:bodyPr/>
          <a:lstStyle/>
          <a:p>
            <a:pPr algn="r"/>
            <a:r>
              <a:rPr lang="fr-FR" sz="1600">
                <a:solidFill>
                  <a:schemeClr val="bg2"/>
                </a:solidFill>
              </a:rPr>
              <a:t>SOMMAIRE</a:t>
            </a:r>
            <a:endParaRPr lang="fr-FR" sz="1600"/>
          </a:p>
        </p:txBody>
      </p:sp>
      <p:sp>
        <p:nvSpPr>
          <p:cNvPr id="3" name="Espace réservé du numéro de diapositive 2"/>
          <p:cNvSpPr>
            <a:spLocks noGrp="1"/>
          </p:cNvSpPr>
          <p:nvPr>
            <p:ph type="sldNum" idx="12"/>
          </p:nvPr>
        </p:nvSpPr>
        <p:spPr/>
        <p:txBody>
          <a:bodyPr/>
          <a:lstStyle/>
          <a:p>
            <a:fld id="{733122C9-A0B9-462F-8757-0847AD287B63}" type="slidenum">
              <a:rPr lang="fr-FR" smtClean="0"/>
              <a:pPr/>
              <a:t>2</a:t>
            </a:fld>
            <a:endParaRPr lang="fr-FR"/>
          </a:p>
        </p:txBody>
      </p:sp>
      <p:sp>
        <p:nvSpPr>
          <p:cNvPr id="4" name="Titre 3">
            <a:extLst>
              <a:ext uri="{FF2B5EF4-FFF2-40B4-BE49-F238E27FC236}">
                <a16:creationId xmlns:a16="http://schemas.microsoft.com/office/drawing/2014/main" id="{25747747-55A0-07AE-BC20-34F964C8FC1D}"/>
              </a:ext>
            </a:extLst>
          </p:cNvPr>
          <p:cNvSpPr>
            <a:spLocks noGrp="1"/>
          </p:cNvSpPr>
          <p:nvPr>
            <p:ph type="title"/>
          </p:nvPr>
        </p:nvSpPr>
        <p:spPr>
          <a:xfrm>
            <a:off x="415096" y="1084720"/>
            <a:ext cx="8389469" cy="3598185"/>
          </a:xfrm>
        </p:spPr>
        <p:txBody>
          <a:bodyPr/>
          <a:lstStyle/>
          <a:p>
            <a:pPr marL="71755">
              <a:spcBef>
                <a:spcPts val="600"/>
              </a:spcBef>
              <a:spcAft>
                <a:spcPts val="600"/>
              </a:spcAft>
            </a:pPr>
            <a:r>
              <a:rPr lang="fr-FR" sz="1500" dirty="0">
                <a:solidFill>
                  <a:schemeClr val="bg2"/>
                </a:solidFill>
              </a:rPr>
              <a:t>Avant-propos </a:t>
            </a:r>
            <a:r>
              <a:rPr lang="fr-FR" sz="1500" b="0" dirty="0">
                <a:solidFill>
                  <a:schemeClr val="bg2">
                    <a:lumMod val="40000"/>
                    <a:lumOff val="60000"/>
                  </a:schemeClr>
                </a:solidFill>
              </a:rPr>
              <a:t>– p. 3</a:t>
            </a:r>
            <a:br>
              <a:rPr lang="fr-FR" sz="1500" b="0" dirty="0">
                <a:solidFill>
                  <a:schemeClr val="bg2">
                    <a:lumMod val="40000"/>
                    <a:lumOff val="60000"/>
                  </a:schemeClr>
                </a:solidFill>
              </a:rPr>
            </a:br>
            <a:br>
              <a:rPr lang="fr-FR" sz="1500" b="0" dirty="0">
                <a:solidFill>
                  <a:schemeClr val="bg2">
                    <a:lumMod val="40000"/>
                    <a:lumOff val="60000"/>
                  </a:schemeClr>
                </a:solidFill>
              </a:rPr>
            </a:br>
            <a:r>
              <a:rPr lang="fr-FR" sz="1500" dirty="0">
                <a:solidFill>
                  <a:schemeClr val="bg2"/>
                </a:solidFill>
              </a:rPr>
              <a:t>Nouveauté SR </a:t>
            </a:r>
            <a:r>
              <a:rPr lang="fr-FR" sz="1500" b="0" dirty="0">
                <a:solidFill>
                  <a:schemeClr val="bg2">
                    <a:lumMod val="40000"/>
                    <a:lumOff val="60000"/>
                  </a:schemeClr>
                </a:solidFill>
              </a:rPr>
              <a:t>– p. 4-6</a:t>
            </a:r>
            <a:br>
              <a:rPr lang="fr-FR" sz="1500" b="0" dirty="0"/>
            </a:br>
            <a:br>
              <a:rPr lang="fr-FR" sz="1500" dirty="0"/>
            </a:br>
            <a:r>
              <a:rPr lang="fr-FR" sz="1500" dirty="0">
                <a:solidFill>
                  <a:schemeClr val="bg2"/>
                </a:solidFill>
              </a:rPr>
              <a:t>Comment lire ce guide </a:t>
            </a:r>
            <a:r>
              <a:rPr lang="fr-FR" sz="1500" b="0" dirty="0">
                <a:solidFill>
                  <a:schemeClr val="bg2">
                    <a:lumMod val="40000"/>
                    <a:lumOff val="60000"/>
                  </a:schemeClr>
                </a:solidFill>
              </a:rPr>
              <a:t>– p. 7-9</a:t>
            </a:r>
            <a:br>
              <a:rPr lang="fr-FR" sz="1500" b="0" dirty="0"/>
            </a:br>
            <a:br>
              <a:rPr lang="fr-FR" sz="1500" dirty="0"/>
            </a:br>
            <a:r>
              <a:rPr lang="fr-FR" sz="1500" dirty="0">
                <a:solidFill>
                  <a:schemeClr val="bg2"/>
                </a:solidFill>
              </a:rPr>
              <a:t>Introduction : Les SHS dans Horizon Europe </a:t>
            </a:r>
            <a:r>
              <a:rPr lang="fr-FR" sz="1500" b="0" dirty="0">
                <a:solidFill>
                  <a:schemeClr val="bg2">
                    <a:lumMod val="40000"/>
                    <a:lumOff val="60000"/>
                  </a:schemeClr>
                </a:solidFill>
              </a:rPr>
              <a:t>– p. 10-11</a:t>
            </a:r>
            <a:br>
              <a:rPr lang="fr-FR" sz="1500" b="0" dirty="0"/>
            </a:br>
            <a:br>
              <a:rPr lang="fr-FR" sz="1500" b="0" dirty="0"/>
            </a:br>
            <a:r>
              <a:rPr lang="fr-FR" sz="1500" dirty="0">
                <a:solidFill>
                  <a:schemeClr val="bg2"/>
                </a:solidFill>
              </a:rPr>
              <a:t>Les SHS dans le cluster 5 Climat, Energie et Mobilité </a:t>
            </a:r>
            <a:r>
              <a:rPr lang="fr-FR" sz="1500" b="0" dirty="0">
                <a:solidFill>
                  <a:schemeClr val="bg2">
                    <a:lumMod val="40000"/>
                    <a:lumOff val="60000"/>
                  </a:schemeClr>
                </a:solidFill>
              </a:rPr>
              <a:t>– p. 12-36</a:t>
            </a:r>
            <a:br>
              <a:rPr lang="fr-FR" sz="1500" b="0" dirty="0">
                <a:solidFill>
                  <a:schemeClr val="bg2">
                    <a:lumMod val="40000"/>
                    <a:lumOff val="60000"/>
                  </a:schemeClr>
                </a:solidFill>
              </a:rPr>
            </a:br>
            <a:r>
              <a:rPr lang="fr-FR" sz="1500" b="0" dirty="0">
                <a:solidFill>
                  <a:schemeClr val="bg2">
                    <a:lumMod val="40000"/>
                    <a:lumOff val="60000"/>
                  </a:schemeClr>
                </a:solidFill>
              </a:rPr>
              <a:t>	</a:t>
            </a:r>
            <a:r>
              <a:rPr lang="fr-FR" sz="1500" b="0" dirty="0">
                <a:solidFill>
                  <a:schemeClr val="bg2"/>
                </a:solidFill>
              </a:rPr>
              <a:t>Introduction, meilleures pratiques et liste des topics 2025 </a:t>
            </a:r>
            <a:r>
              <a:rPr lang="fr-FR" sz="1500" b="0" dirty="0">
                <a:solidFill>
                  <a:schemeClr val="bg2">
                    <a:lumMod val="40000"/>
                    <a:lumOff val="60000"/>
                  </a:schemeClr>
                </a:solidFill>
              </a:rPr>
              <a:t>– p. 12-18</a:t>
            </a:r>
            <a:br>
              <a:rPr lang="fr-FR" sz="1500" b="0" dirty="0">
                <a:solidFill>
                  <a:schemeClr val="bg2">
                    <a:lumMod val="40000"/>
                    <a:lumOff val="60000"/>
                  </a:schemeClr>
                </a:solidFill>
              </a:rPr>
            </a:br>
            <a:r>
              <a:rPr lang="fr-FR" sz="1500" b="0" dirty="0">
                <a:solidFill>
                  <a:schemeClr val="bg2">
                    <a:lumMod val="40000"/>
                    <a:lumOff val="60000"/>
                  </a:schemeClr>
                </a:solidFill>
              </a:rPr>
              <a:t>	</a:t>
            </a:r>
            <a:r>
              <a:rPr lang="fr-FR" sz="1500" b="0" dirty="0">
                <a:solidFill>
                  <a:schemeClr val="bg2"/>
                </a:solidFill>
              </a:rPr>
              <a:t>Topics 2024 </a:t>
            </a:r>
            <a:r>
              <a:rPr lang="fr-FR" sz="1500" b="0" dirty="0">
                <a:solidFill>
                  <a:schemeClr val="bg2">
                    <a:lumMod val="40000"/>
                    <a:lumOff val="60000"/>
                  </a:schemeClr>
                </a:solidFill>
              </a:rPr>
              <a:t>– p. 19-36</a:t>
            </a:r>
            <a:br>
              <a:rPr lang="fr-FR" sz="1500" b="0" dirty="0">
                <a:solidFill>
                  <a:schemeClr val="bg2">
                    <a:lumMod val="40000"/>
                    <a:lumOff val="60000"/>
                  </a:schemeClr>
                </a:solidFill>
              </a:rPr>
            </a:br>
            <a:r>
              <a:rPr lang="fr-FR" sz="1500" b="0" dirty="0">
                <a:solidFill>
                  <a:schemeClr val="bg2">
                    <a:lumMod val="40000"/>
                    <a:lumOff val="60000"/>
                  </a:schemeClr>
                </a:solidFill>
              </a:rPr>
              <a:t>	</a:t>
            </a:r>
            <a:br>
              <a:rPr lang="fr-FR" sz="1500" b="0" dirty="0">
                <a:solidFill>
                  <a:schemeClr val="bg2">
                    <a:lumMod val="40000"/>
                    <a:lumOff val="60000"/>
                  </a:schemeClr>
                </a:solidFill>
              </a:rPr>
            </a:br>
            <a:br>
              <a:rPr lang="fr-FR" sz="1500" b="0" dirty="0">
                <a:solidFill>
                  <a:schemeClr val="bg2">
                    <a:lumMod val="40000"/>
                    <a:lumOff val="60000"/>
                  </a:schemeClr>
                </a:solidFill>
              </a:rPr>
            </a:br>
            <a:r>
              <a:rPr lang="fr-FR" sz="1500" dirty="0">
                <a:solidFill>
                  <a:schemeClr val="bg2"/>
                </a:solidFill>
              </a:rPr>
              <a:t>Contacts</a:t>
            </a:r>
            <a:r>
              <a:rPr lang="fr-FR" sz="1500" b="0" dirty="0">
                <a:solidFill>
                  <a:schemeClr val="bg2">
                    <a:lumMod val="40000"/>
                    <a:lumOff val="60000"/>
                  </a:schemeClr>
                </a:solidFill>
              </a:rPr>
              <a:t> – p. 37-38</a:t>
            </a:r>
            <a:br>
              <a:rPr lang="fr-FR" sz="1500" b="0" dirty="0"/>
            </a:br>
            <a:br>
              <a:rPr lang="fr-FR" sz="1500" b="0" dirty="0"/>
            </a:br>
            <a:endParaRPr lang="fr-FR" sz="1500" b="0" dirty="0">
              <a:solidFill>
                <a:schemeClr val="bg2">
                  <a:lumMod val="40000"/>
                  <a:lumOff val="60000"/>
                </a:schemeClr>
              </a:solidFill>
            </a:endParaRPr>
          </a:p>
        </p:txBody>
      </p:sp>
      <p:pic>
        <p:nvPicPr>
          <p:cNvPr id="2" name="Image 1">
            <a:extLst>
              <a:ext uri="{FF2B5EF4-FFF2-40B4-BE49-F238E27FC236}">
                <a16:creationId xmlns:a16="http://schemas.microsoft.com/office/drawing/2014/main" id="{EE97A9B8-7B52-40D5-8610-932EB295833E}"/>
              </a:ext>
            </a:extLst>
          </p:cNvPr>
          <p:cNvPicPr>
            <a:picLocks noChangeAspect="1"/>
          </p:cNvPicPr>
          <p:nvPr/>
        </p:nvPicPr>
        <p:blipFill>
          <a:blip r:embed="rId2"/>
          <a:stretch>
            <a:fillRect/>
          </a:stretch>
        </p:blipFill>
        <p:spPr>
          <a:xfrm>
            <a:off x="344659" y="49237"/>
            <a:ext cx="974960" cy="808892"/>
          </a:xfrm>
          <a:prstGeom prst="rect">
            <a:avLst/>
          </a:prstGeom>
        </p:spPr>
      </p:pic>
    </p:spTree>
    <p:extLst>
      <p:ext uri="{BB962C8B-B14F-4D97-AF65-F5344CB8AC3E}">
        <p14:creationId xmlns:p14="http://schemas.microsoft.com/office/powerpoint/2010/main" val="270850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Fighting disinformation and effectively communicating on climate change</a:t>
            </a:r>
            <a:endParaRPr lang="en-GB" sz="2000" dirty="0">
              <a:solidFill>
                <a:schemeClr val="bg2"/>
              </a:solidFill>
            </a:endParaRPr>
          </a:p>
        </p:txBody>
      </p:sp>
      <p:sp>
        <p:nvSpPr>
          <p:cNvPr id="200" name="Google Shape;200;p18"/>
          <p:cNvSpPr txBox="1">
            <a:spLocks noGrp="1"/>
          </p:cNvSpPr>
          <p:nvPr>
            <p:ph type="body" idx="1"/>
          </p:nvPr>
        </p:nvSpPr>
        <p:spPr>
          <a:xfrm>
            <a:off x="383148" y="1674056"/>
            <a:ext cx="8424000" cy="3073790"/>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marL="285750" indent="-285750">
              <a:buClr>
                <a:schemeClr val="dk1"/>
              </a:buClr>
              <a:buSzPts val="1100"/>
              <a:buFont typeface="Courier New" panose="02070309020205020404" pitchFamily="49" charset="0"/>
              <a:buChar char="o"/>
            </a:pPr>
            <a:r>
              <a:rPr lang="fr-FR" sz="1400" dirty="0">
                <a:solidFill>
                  <a:schemeClr val="bg2"/>
                </a:solidFill>
              </a:rPr>
              <a:t>Informer sur la dynamique de la désinformation affectant la politique climatique et des réactions négatives à cette politique du point de vue de la communication ;   </a:t>
            </a:r>
          </a:p>
          <a:p>
            <a:pPr marL="285750" indent="-285750">
              <a:buClr>
                <a:schemeClr val="dk1"/>
              </a:buClr>
              <a:buSzPts val="1100"/>
              <a:buFont typeface="Courier New" panose="02070309020205020404" pitchFamily="49" charset="0"/>
              <a:buChar char="o"/>
            </a:pPr>
            <a:r>
              <a:rPr lang="fr-FR" sz="1400" dirty="0">
                <a:solidFill>
                  <a:schemeClr val="bg2"/>
                </a:solidFill>
              </a:rPr>
              <a:t>Développement d'outils et de produits destinés aux autorités publiques, aux médias et à la société civile afin de détecter et de combattre l'influence et la propagation à grande échelle de la désinformation liée au changement climatique ;</a:t>
            </a:r>
          </a:p>
          <a:p>
            <a:pPr marL="285750" indent="-285750">
              <a:buClr>
                <a:schemeClr val="dk1"/>
              </a:buClr>
              <a:buSzPts val="1100"/>
              <a:buFont typeface="Courier New" panose="02070309020205020404" pitchFamily="49" charset="0"/>
              <a:buChar char="o"/>
            </a:pPr>
            <a:r>
              <a:rPr lang="fr-FR" sz="1400" dirty="0">
                <a:solidFill>
                  <a:schemeClr val="bg2"/>
                </a:solidFill>
              </a:rPr>
              <a:t>Des techniques, des outils et des supports de communication adaptés, innovants et efficaces sont développés, testés et diffusés afin de mieux communiquer avec les citoyens et de les impliquer davantage dans les questions liées au changement climatique, à l'action climatique et aux politiques climatiques ;</a:t>
            </a:r>
          </a:p>
          <a:p>
            <a:pPr marL="285750" indent="-285750">
              <a:buClr>
                <a:schemeClr val="dk1"/>
              </a:buClr>
              <a:buSzPts val="1100"/>
              <a:buFont typeface="Courier New" panose="02070309020205020404" pitchFamily="49" charset="0"/>
              <a:buChar char="o"/>
            </a:pPr>
            <a:r>
              <a:rPr lang="fr-FR" sz="1400" dirty="0">
                <a:solidFill>
                  <a:schemeClr val="bg2"/>
                </a:solidFill>
              </a:rPr>
              <a:t>L'acceptation de l'action climatique est renforcée, les processus démocratiques et la résilience sociétale sont consolidés et un changement de comportement durable est favorisé, grâce à une confiance accrue dans la science climatique et à une meilleure connaissance du climat, soutenant ainsi les objectifs de la stratégie de l'Union pour la préparation. </a:t>
            </a: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498236" y="1322968"/>
            <a:ext cx="7350342"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Lutter contre la désinformation et communiquer efficacement sur le changement climatique</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HORIZON-CL5-2026-07-D1-04</a:t>
            </a:r>
            <a:r>
              <a:rPr lang="en-US" sz="1200" dirty="0"/>
              <a:t> </a:t>
            </a:r>
          </a:p>
          <a:p>
            <a:pPr algn="r"/>
            <a:r>
              <a:rPr lang="fr-FR" sz="1200" dirty="0"/>
              <a:t>Budget global : </a:t>
            </a:r>
            <a:r>
              <a:rPr lang="fr-FR" sz="1200" b="1" dirty="0"/>
              <a:t>15 M€ - </a:t>
            </a:r>
            <a:r>
              <a:rPr lang="fr-FR" sz="1200" dirty="0"/>
              <a:t>Budget par projet :</a:t>
            </a:r>
            <a:r>
              <a:rPr lang="fr-FR" sz="1200" b="1" dirty="0"/>
              <a:t> 4,5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181858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Assessing the performance of policy instruments to inform climate change mitigation action</a:t>
            </a:r>
            <a:endParaRPr lang="en-GB" sz="2000" dirty="0">
              <a:solidFill>
                <a:schemeClr val="bg2"/>
              </a:solidFill>
            </a:endParaRPr>
          </a:p>
        </p:txBody>
      </p:sp>
      <p:sp>
        <p:nvSpPr>
          <p:cNvPr id="200" name="Google Shape;200;p18"/>
          <p:cNvSpPr txBox="1">
            <a:spLocks noGrp="1"/>
          </p:cNvSpPr>
          <p:nvPr>
            <p:ph type="body" idx="1"/>
          </p:nvPr>
        </p:nvSpPr>
        <p:spPr>
          <a:xfrm>
            <a:off x="383148" y="1871003"/>
            <a:ext cx="8424000" cy="3073790"/>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marL="285750" indent="-285750">
              <a:buClr>
                <a:schemeClr val="dk1"/>
              </a:buClr>
              <a:buSzPts val="1100"/>
              <a:buFont typeface="Courier New" panose="02070309020205020404" pitchFamily="49" charset="0"/>
              <a:buChar char="o"/>
            </a:pPr>
            <a:r>
              <a:rPr lang="fr-FR" sz="1400" dirty="0">
                <a:solidFill>
                  <a:schemeClr val="bg2"/>
                </a:solidFill>
              </a:rPr>
              <a:t>Améliorer les connaissances sur l'efficacité des instruments politiques au niveau de l'UE et des États membres afin d'éclairer les mesures d'atténuation et les améliorations politiques, en garantissant une transition équitable et l'acceptabilité sociale ;</a:t>
            </a:r>
          </a:p>
          <a:p>
            <a:pPr marL="285750" indent="-285750">
              <a:buClr>
                <a:schemeClr val="dk1"/>
              </a:buClr>
              <a:buSzPts val="1100"/>
              <a:buFont typeface="Courier New" panose="02070309020205020404" pitchFamily="49" charset="0"/>
              <a:buChar char="o"/>
            </a:pPr>
            <a:r>
              <a:rPr lang="fr-FR" sz="1400" dirty="0">
                <a:solidFill>
                  <a:schemeClr val="bg2"/>
                </a:solidFill>
              </a:rPr>
              <a:t>Développer et améliorer des méthodologies pour l'évaluation ex ante et ex post des réductions des émissions de gaz à effet de serre résultant des politiques et mesures climatiques ;   </a:t>
            </a:r>
          </a:p>
          <a:p>
            <a:pPr marL="285750" indent="-285750">
              <a:buClr>
                <a:schemeClr val="dk1"/>
              </a:buClr>
              <a:buSzPts val="1100"/>
              <a:buFont typeface="Courier New" panose="02070309020205020404" pitchFamily="49" charset="0"/>
              <a:buChar char="o"/>
            </a:pPr>
            <a:r>
              <a:rPr lang="fr-FR" sz="1400" dirty="0">
                <a:solidFill>
                  <a:schemeClr val="bg2"/>
                </a:solidFill>
              </a:rPr>
              <a:t>Renforcer la collaboration et mise en place de réseaux entre les chercheurs, les experts politiques et les responsables gouvernementaux impliqués dans la conception et l'évaluation des politiques climatiques au niveau européen et national. </a:t>
            </a: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425511" y="1301866"/>
            <a:ext cx="5029172"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Évaluer la performance des instruments politiques afin d'éclairer les mesures d'atténuation du changement climatique</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HORIZON-CL5-2026-07-D1-09</a:t>
            </a:r>
            <a:r>
              <a:rPr lang="en-US" sz="1200" dirty="0"/>
              <a:t> </a:t>
            </a:r>
          </a:p>
          <a:p>
            <a:pPr algn="r"/>
            <a:r>
              <a:rPr lang="fr-FR" sz="1200" dirty="0"/>
              <a:t>Budget global : </a:t>
            </a:r>
            <a:r>
              <a:rPr lang="fr-FR" sz="1200" b="1" dirty="0"/>
              <a:t>9 M€ - </a:t>
            </a:r>
            <a:r>
              <a:rPr lang="fr-FR" sz="1200" dirty="0"/>
              <a:t>Budget par projet :</a:t>
            </a:r>
            <a:r>
              <a:rPr lang="fr-FR" sz="1200" b="1" dirty="0"/>
              <a:t> 3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3206815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Understanding and avoiding maladaptation to climate change</a:t>
            </a:r>
            <a:endParaRPr lang="en-GB" sz="2000" dirty="0">
              <a:solidFill>
                <a:schemeClr val="bg2"/>
              </a:solidFill>
            </a:endParaRPr>
          </a:p>
        </p:txBody>
      </p:sp>
      <p:sp>
        <p:nvSpPr>
          <p:cNvPr id="200" name="Google Shape;200;p18"/>
          <p:cNvSpPr txBox="1">
            <a:spLocks noGrp="1"/>
          </p:cNvSpPr>
          <p:nvPr>
            <p:ph type="body" idx="1"/>
          </p:nvPr>
        </p:nvSpPr>
        <p:spPr>
          <a:xfrm>
            <a:off x="383148" y="1871003"/>
            <a:ext cx="8424000" cy="3073790"/>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buClr>
                <a:schemeClr val="dk1"/>
              </a:buClr>
              <a:buSzPts val="1100"/>
              <a:buFont typeface="Courier New" panose="02070309020205020404" pitchFamily="49" charset="0"/>
              <a:buChar char="o"/>
            </a:pPr>
            <a:r>
              <a:rPr lang="fr-FR" sz="1400" dirty="0">
                <a:solidFill>
                  <a:schemeClr val="bg2"/>
                </a:solidFill>
              </a:rPr>
              <a:t>Fournir les données existantes sur la mauvaise adaptation et produire de nouvelles connaissances afin d'être intégrées dans les principaux référentiels de l'UE, tels que </a:t>
            </a:r>
            <a:r>
              <a:rPr lang="fr-FR" sz="1400" dirty="0" err="1">
                <a:solidFill>
                  <a:schemeClr val="bg2"/>
                </a:solidFill>
              </a:rPr>
              <a:t>Climate</a:t>
            </a:r>
            <a:r>
              <a:rPr lang="fr-FR" sz="1400" dirty="0">
                <a:solidFill>
                  <a:schemeClr val="bg2"/>
                </a:solidFill>
              </a:rPr>
              <a:t>-ADAPT ou le portail de la mission de l'UE sur l'adaptation au changement climatique.</a:t>
            </a:r>
          </a:p>
          <a:p>
            <a:pPr marL="285750" indent="-285750">
              <a:buClr>
                <a:schemeClr val="dk1"/>
              </a:buClr>
              <a:buSzPts val="1100"/>
              <a:buFont typeface="Courier New" panose="02070309020205020404" pitchFamily="49" charset="0"/>
              <a:buChar char="o"/>
            </a:pPr>
            <a:r>
              <a:rPr lang="fr-FR" sz="1400" dirty="0">
                <a:solidFill>
                  <a:schemeClr val="bg2"/>
                </a:solidFill>
              </a:rPr>
              <a:t>Améliorer les cadres d'évaluation des risques et de l'adaptation grâce à une meilleure intégration de la dimension de la mauvaise adaptation ;</a:t>
            </a:r>
          </a:p>
          <a:p>
            <a:pPr marL="285750" indent="-285750">
              <a:buClr>
                <a:schemeClr val="dk1"/>
              </a:buClr>
              <a:buSzPts val="1100"/>
              <a:buFont typeface="Courier New" panose="02070309020205020404" pitchFamily="49" charset="0"/>
              <a:buChar char="o"/>
            </a:pPr>
            <a:r>
              <a:rPr lang="fr-FR" sz="1400" dirty="0">
                <a:solidFill>
                  <a:schemeClr val="bg2"/>
                </a:solidFill>
              </a:rPr>
              <a:t>Des lignes directrices et des outils pour les stratégies de prévention et de correction de la mauvaise adaptation sont mis à la disposition des parties prenantes à l'adaptation à des échelles pertinentes et servent de base à la conception et à la mise en œuvre des stratégies et des plans d'adaptation de l'UE et des États membres.</a:t>
            </a: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111348" y="1301866"/>
            <a:ext cx="7343335"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Comprendre et éviter la mauvaise adaptation au changement climatique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HORIZON-CL5-2026-07-D1-09</a:t>
            </a:r>
            <a:r>
              <a:rPr lang="en-US" sz="1200" dirty="0"/>
              <a:t> </a:t>
            </a:r>
          </a:p>
          <a:p>
            <a:pPr algn="r"/>
            <a:r>
              <a:rPr lang="fr-FR" sz="1200" dirty="0"/>
              <a:t>Budget global : </a:t>
            </a:r>
            <a:r>
              <a:rPr lang="fr-FR" sz="1200" b="1" dirty="0"/>
              <a:t>18 M€ - </a:t>
            </a:r>
            <a:r>
              <a:rPr lang="fr-FR" sz="1200" dirty="0"/>
              <a:t>Budget par projet :</a:t>
            </a:r>
            <a:r>
              <a:rPr lang="fr-FR" sz="1200" b="1" dirty="0"/>
              <a:t> 5,5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2762811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Next generation scenarios for informing climate and sustainability transitions</a:t>
            </a:r>
            <a:endParaRPr lang="en-GB" sz="2000" dirty="0">
              <a:solidFill>
                <a:schemeClr val="bg2"/>
              </a:solidFill>
            </a:endParaRPr>
          </a:p>
        </p:txBody>
      </p:sp>
      <p:sp>
        <p:nvSpPr>
          <p:cNvPr id="200" name="Google Shape;200;p18"/>
          <p:cNvSpPr txBox="1">
            <a:spLocks noGrp="1"/>
          </p:cNvSpPr>
          <p:nvPr>
            <p:ph type="body" idx="1"/>
          </p:nvPr>
        </p:nvSpPr>
        <p:spPr>
          <a:xfrm>
            <a:off x="383148" y="1631852"/>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(quelques uns)</a:t>
            </a:r>
          </a:p>
          <a:p>
            <a:pPr marL="285750" indent="-285750">
              <a:buClr>
                <a:schemeClr val="dk1"/>
              </a:buClr>
              <a:buSzPts val="1100"/>
              <a:buFont typeface="Courier New" panose="02070309020205020404" pitchFamily="49" charset="0"/>
              <a:buChar char="o"/>
            </a:pPr>
            <a:r>
              <a:rPr lang="fr-FR" sz="1400" dirty="0">
                <a:solidFill>
                  <a:schemeClr val="bg2"/>
                </a:solidFill>
              </a:rPr>
              <a:t>Renforcer la collaboration et l'intégration entre les communautés de recherche, afin de mieux saisir les interactions et les compromis entre les différents domaines climatiques ainsi qu'entre les objectifs climatiques et non climatiques, tels que ceux liés à la biodiversité ou à la pollution. </a:t>
            </a:r>
          </a:p>
          <a:p>
            <a:pPr marL="285750" indent="-285750">
              <a:buClr>
                <a:schemeClr val="dk1"/>
              </a:buClr>
              <a:buSzPts val="1100"/>
              <a:buFont typeface="Courier New" panose="02070309020205020404" pitchFamily="49" charset="0"/>
              <a:buChar char="o"/>
            </a:pPr>
            <a:r>
              <a:rPr lang="fr-FR" sz="1400" dirty="0">
                <a:solidFill>
                  <a:schemeClr val="bg2"/>
                </a:solidFill>
              </a:rPr>
              <a:t>Produire des scénarios plus pertinents, plus solides et plus exploitables qui éclairent les interventions politiques optimales, répondent aux besoins et soutiennent la prise de décision de divers utilisateurs finaux à différentes échelles spatiales, des décideurs politiques et des autorités de planification aux entreprises et à la société civile ;</a:t>
            </a:r>
          </a:p>
          <a:p>
            <a:pPr marL="285750" indent="-285750">
              <a:buClr>
                <a:schemeClr val="dk1"/>
              </a:buClr>
              <a:buSzPts val="1100"/>
              <a:buFont typeface="Courier New" panose="02070309020205020404" pitchFamily="49" charset="0"/>
              <a:buChar char="o"/>
            </a:pPr>
            <a:r>
              <a:rPr lang="fr-FR" sz="1400" dirty="0">
                <a:solidFill>
                  <a:schemeClr val="bg2"/>
                </a:solidFill>
              </a:rPr>
              <a:t>Produire des scénarios plus représentatifs au niveau mondial, plus diversifiés, plus inclusifs, plus transparents, plus largement acceptés et mieux communiqués, qui soutiennent des voies de développement résilientes au changement climatique et favorisent un consensus mondial sur l'action climatique. </a:t>
            </a: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927275" y="1266697"/>
            <a:ext cx="6773594"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Scénarios de nouvelle génération pour éclairer les transitions climatiques et durables</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HORIZON-CL5-2026-07-D1-13</a:t>
            </a:r>
            <a:r>
              <a:rPr lang="en-US" sz="1200" dirty="0"/>
              <a:t> </a:t>
            </a:r>
          </a:p>
          <a:p>
            <a:pPr algn="r"/>
            <a:r>
              <a:rPr lang="fr-FR" sz="1200" dirty="0"/>
              <a:t>Budget global : </a:t>
            </a:r>
            <a:r>
              <a:rPr lang="fr-FR" sz="1200" b="1" dirty="0"/>
              <a:t>24 M€ - </a:t>
            </a:r>
            <a:r>
              <a:rPr lang="fr-FR" sz="1200" dirty="0"/>
              <a:t>Budget par projet :</a:t>
            </a:r>
            <a:r>
              <a:rPr lang="fr-FR" sz="1200" b="1" dirty="0"/>
              <a:t> 4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119147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Next generation of renewable energy technologies (Two-Stage)</a:t>
            </a:r>
            <a:endParaRPr lang="en-GB" sz="2000" dirty="0">
              <a:solidFill>
                <a:schemeClr val="bg2"/>
              </a:solidFill>
            </a:endParaRPr>
          </a:p>
        </p:txBody>
      </p:sp>
      <p:sp>
        <p:nvSpPr>
          <p:cNvPr id="200" name="Google Shape;200;p18"/>
          <p:cNvSpPr txBox="1">
            <a:spLocks noGrp="1"/>
          </p:cNvSpPr>
          <p:nvPr>
            <p:ph type="body" idx="1"/>
          </p:nvPr>
        </p:nvSpPr>
        <p:spPr>
          <a:xfrm>
            <a:off x="383148" y="1631852"/>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spcBef>
                <a:spcPts val="300"/>
              </a:spcBef>
              <a:buClr>
                <a:schemeClr val="dk1"/>
              </a:buClr>
              <a:buSzPts val="1100"/>
              <a:buFont typeface="Courier New" panose="02070309020205020404" pitchFamily="49" charset="0"/>
              <a:buChar char="o"/>
            </a:pPr>
            <a:r>
              <a:rPr lang="fr-FR" sz="1400" dirty="0">
                <a:solidFill>
                  <a:schemeClr val="bg2"/>
                </a:solidFill>
              </a:rPr>
              <a:t>Renforcer des technologies innovantes et révolutionnaires dans le domaine des énergies renouvelables permettant une transition plus rapide vers une économie européenne à zéro émission nette de gaz à effet de serre d'ici 2050.</a:t>
            </a:r>
          </a:p>
          <a:p>
            <a:pPr marL="285750" indent="-285750">
              <a:spcBef>
                <a:spcPts val="300"/>
              </a:spcBef>
              <a:buClr>
                <a:schemeClr val="dk1"/>
              </a:buClr>
              <a:buSzPts val="1100"/>
              <a:buFont typeface="Courier New" panose="02070309020205020404" pitchFamily="49" charset="0"/>
              <a:buChar char="o"/>
            </a:pPr>
            <a:r>
              <a:rPr lang="fr-FR" sz="1400" dirty="0">
                <a:solidFill>
                  <a:schemeClr val="bg2"/>
                </a:solidFill>
              </a:rPr>
              <a:t>Les mesures, les connaissances et les données ont démontré que cette technologie a un impact environnemental minimal (notamment sur la biodiversité et la pollution), qu'elle a gagné la confiance des citoyens, qu'elle est économiquement viable et qu'elle bénéficie d'un soutien politique à plusieurs niveaux.</a:t>
            </a:r>
          </a:p>
          <a:p>
            <a:pPr marL="285750" indent="-285750">
              <a:spcBef>
                <a:spcPts val="300"/>
              </a:spcBef>
              <a:buClr>
                <a:schemeClr val="dk1"/>
              </a:buClr>
              <a:buSzPts val="1100"/>
              <a:buFont typeface="Courier New" panose="02070309020205020404" pitchFamily="49" charset="0"/>
              <a:buChar char="o"/>
            </a:pPr>
            <a:r>
              <a:rPr lang="fr-FR" sz="1400" dirty="0">
                <a:solidFill>
                  <a:schemeClr val="bg2"/>
                </a:solidFill>
              </a:rPr>
              <a:t>La mise en place d'une base européenne d'innovation solide, fiable et durable. </a:t>
            </a: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647115" y="1280765"/>
            <a:ext cx="6773594"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Technologies renouvelables de nouvelle génération</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HORIZON-CL5-2026-11-D3-02</a:t>
            </a:r>
            <a:r>
              <a:rPr lang="en-US" sz="1200" dirty="0"/>
              <a:t> </a:t>
            </a:r>
          </a:p>
          <a:p>
            <a:pPr algn="r"/>
            <a:r>
              <a:rPr lang="fr-FR" sz="1200" dirty="0"/>
              <a:t>Budget global : </a:t>
            </a:r>
            <a:r>
              <a:rPr lang="fr-FR" sz="1200" b="1" dirty="0"/>
              <a:t>23,5 M€ - </a:t>
            </a:r>
            <a:r>
              <a:rPr lang="fr-FR" sz="1200" dirty="0"/>
              <a:t>Budget par projet :</a:t>
            </a:r>
            <a:r>
              <a:rPr lang="fr-FR" sz="1200" b="1" dirty="0"/>
              <a:t> 4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258369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Demonstration of solid biofuel supply and conversion to high efficiency CHP from fully sustainable regional value chains</a:t>
            </a:r>
            <a:endParaRPr lang="en-GB" sz="2000" dirty="0">
              <a:solidFill>
                <a:schemeClr val="bg2"/>
              </a:solidFill>
            </a:endParaRPr>
          </a:p>
        </p:txBody>
      </p:sp>
      <p:sp>
        <p:nvSpPr>
          <p:cNvPr id="200" name="Google Shape;200;p18"/>
          <p:cNvSpPr txBox="1">
            <a:spLocks noGrp="1"/>
          </p:cNvSpPr>
          <p:nvPr>
            <p:ph type="body" idx="1"/>
          </p:nvPr>
        </p:nvSpPr>
        <p:spPr>
          <a:xfrm>
            <a:off x="376114" y="1969477"/>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spcBef>
                <a:spcPts val="300"/>
              </a:spcBef>
              <a:buClr>
                <a:schemeClr val="dk1"/>
              </a:buClr>
              <a:buSzPts val="1100"/>
              <a:buFont typeface="Courier New" panose="02070309020205020404" pitchFamily="49" charset="0"/>
              <a:buChar char="o"/>
            </a:pPr>
            <a:r>
              <a:rPr lang="fr-FR" sz="1400" dirty="0">
                <a:solidFill>
                  <a:schemeClr val="bg2"/>
                </a:solidFill>
              </a:rPr>
              <a:t>Les autorités de régulation et de délivrance des permis, ainsi que les investisseurs et les acteurs importants de la chaîne de valeur, sont mieux à même d'évaluer les aspects socio-économiques et environnementaux de la chaîne de valeur, en particulier en ce qui concerne la circularité, la résilience industrielle, la biodiversité et le carbone dans les sols. </a:t>
            </a: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400929" y="1512881"/>
            <a:ext cx="8166297"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Démonstration de l'approvisionnement en biocombustibles solides et de leur conversion en cogénération à haut rendement à partir de chaînes de valeur régionales entièrement durables</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HORIZON-CL5-2026-11-D3-05</a:t>
            </a:r>
            <a:r>
              <a:rPr lang="en-US" sz="1200" dirty="0"/>
              <a:t> </a:t>
            </a:r>
          </a:p>
          <a:p>
            <a:pPr algn="r"/>
            <a:r>
              <a:rPr lang="fr-FR" sz="1200" dirty="0"/>
              <a:t>Budget global : </a:t>
            </a:r>
            <a:r>
              <a:rPr lang="fr-FR" sz="1200" b="1" dirty="0"/>
              <a:t>13,5 M€ - </a:t>
            </a:r>
            <a:r>
              <a:rPr lang="fr-FR" sz="1200" dirty="0"/>
              <a:t>Budget par projet :</a:t>
            </a:r>
            <a:r>
              <a:rPr lang="fr-FR" sz="1200" b="1" dirty="0"/>
              <a:t> 6,75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89736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Demonstration of solid biofuel supply and conversion to high efficiency CHP from fully sustainable regional value chains</a:t>
            </a:r>
            <a:endParaRPr lang="en-GB" sz="2000" dirty="0">
              <a:solidFill>
                <a:schemeClr val="bg2"/>
              </a:solidFill>
            </a:endParaRPr>
          </a:p>
        </p:txBody>
      </p:sp>
      <p:sp>
        <p:nvSpPr>
          <p:cNvPr id="200" name="Google Shape;200;p18"/>
          <p:cNvSpPr txBox="1">
            <a:spLocks noGrp="1"/>
          </p:cNvSpPr>
          <p:nvPr>
            <p:ph type="body" idx="1"/>
          </p:nvPr>
        </p:nvSpPr>
        <p:spPr>
          <a:xfrm>
            <a:off x="376114" y="1969477"/>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spcBef>
                <a:spcPts val="300"/>
              </a:spcBef>
              <a:buClr>
                <a:schemeClr val="dk1"/>
              </a:buClr>
              <a:buSzPts val="1100"/>
              <a:buFont typeface="Courier New" panose="02070309020205020404" pitchFamily="49" charset="0"/>
              <a:buChar char="o"/>
            </a:pPr>
            <a:r>
              <a:rPr lang="fr-FR" sz="1500" dirty="0">
                <a:solidFill>
                  <a:schemeClr val="bg2"/>
                </a:solidFill>
              </a:rPr>
              <a:t>Améliorer les connaissances des développeurs afin de déployer l'énergie géothermique de manière durable sur le plan environnemental (notamment en termes de biodiversité et de pollution) et </a:t>
            </a:r>
            <a:r>
              <a:rPr lang="fr-FR" sz="1500">
                <a:solidFill>
                  <a:schemeClr val="bg2"/>
                </a:solidFill>
              </a:rPr>
              <a:t>socio-économique.</a:t>
            </a:r>
          </a:p>
          <a:p>
            <a:pPr marL="285750" indent="-285750">
              <a:spcBef>
                <a:spcPts val="300"/>
              </a:spcBef>
              <a:buClr>
                <a:schemeClr val="dk1"/>
              </a:buClr>
              <a:buSzPts val="1100"/>
              <a:buFont typeface="Courier New" panose="02070309020205020404" pitchFamily="49" charset="0"/>
              <a:buChar char="o"/>
            </a:pPr>
            <a:r>
              <a:rPr lang="fr-FR" sz="1500">
                <a:solidFill>
                  <a:schemeClr val="bg2"/>
                </a:solidFill>
              </a:rPr>
              <a:t>Les </a:t>
            </a:r>
            <a:r>
              <a:rPr lang="fr-FR" sz="1500" dirty="0">
                <a:solidFill>
                  <a:schemeClr val="bg2"/>
                </a:solidFill>
              </a:rPr>
              <a:t>citoyens et les communautés locales sont impliqués et bénéficient de sources d'énergie renouvelables locales, plus sûres et plus abordables. </a:t>
            </a:r>
            <a:endParaRPr lang="en-US" sz="1500" dirty="0">
              <a:solidFill>
                <a:schemeClr val="bg2"/>
              </a:solidFill>
            </a:endParaRPr>
          </a:p>
          <a:p>
            <a:pPr marL="285750" indent="-285750">
              <a:spcBef>
                <a:spcPts val="300"/>
              </a:spcBef>
              <a:buClr>
                <a:schemeClr val="dk1"/>
              </a:buClr>
              <a:buSzPts val="1100"/>
              <a:buFont typeface="Courier New" panose="02070309020205020404" pitchFamily="49" charset="0"/>
              <a:buChar char="o"/>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400929" y="1512881"/>
            <a:ext cx="8166297"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Démonstration de l'approvisionnement en biocombustibles solides et de leur conversion en cogénération à haut rendement à partir de chaînes de valeur régionales entièrement durables</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HORIZON-CL5-2026-11-D3-06</a:t>
            </a:r>
            <a:r>
              <a:rPr lang="en-US" sz="1200" dirty="0"/>
              <a:t> </a:t>
            </a:r>
          </a:p>
          <a:p>
            <a:pPr algn="r"/>
            <a:r>
              <a:rPr lang="fr-FR" sz="1200" dirty="0"/>
              <a:t>Budget global : </a:t>
            </a:r>
            <a:r>
              <a:rPr lang="fr-FR" sz="1200" b="1" dirty="0"/>
              <a:t>18 M€ - </a:t>
            </a:r>
            <a:r>
              <a:rPr lang="fr-FR" sz="1200" dirty="0"/>
              <a:t>Budget par projet :</a:t>
            </a:r>
            <a:r>
              <a:rPr lang="fr-FR" sz="1200" b="1" dirty="0"/>
              <a:t> 4,5 M€</a:t>
            </a:r>
            <a:r>
              <a:rPr lang="en-US" sz="1200" dirty="0"/>
              <a:t> </a:t>
            </a:r>
          </a:p>
          <a:p>
            <a:pPr algn="r"/>
            <a:r>
              <a:rPr lang="fr-FR" sz="1200" dirty="0"/>
              <a:t>Type de projet : </a:t>
            </a:r>
            <a:r>
              <a:rPr lang="fr-FR" sz="1200" b="1" dirty="0"/>
              <a:t>Action de Recherche et d’Innovation (RIA)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2233595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Improved system design for innovative PV applications (EUPI-PV Partnership)</a:t>
            </a:r>
            <a:endParaRPr lang="en-GB" sz="2000" dirty="0">
              <a:solidFill>
                <a:schemeClr val="bg2"/>
              </a:solidFill>
            </a:endParaRPr>
          </a:p>
        </p:txBody>
      </p:sp>
      <p:sp>
        <p:nvSpPr>
          <p:cNvPr id="200" name="Google Shape;200;p18"/>
          <p:cNvSpPr txBox="1">
            <a:spLocks noGrp="1"/>
          </p:cNvSpPr>
          <p:nvPr>
            <p:ph type="body" idx="1"/>
          </p:nvPr>
        </p:nvSpPr>
        <p:spPr>
          <a:xfrm>
            <a:off x="376114" y="1969477"/>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(quelques uns)</a:t>
            </a:r>
          </a:p>
          <a:p>
            <a:pPr marL="0" indent="0">
              <a:spcBef>
                <a:spcPts val="300"/>
              </a:spcBef>
              <a:buClr>
                <a:schemeClr val="dk1"/>
              </a:buClr>
              <a:buSzPts val="1100"/>
            </a:pPr>
            <a:r>
              <a:rPr lang="fr-FR" sz="1400" dirty="0">
                <a:solidFill>
                  <a:schemeClr val="bg2"/>
                </a:solidFill>
              </a:rPr>
              <a:t>Renforcer la chaîne de valeur photovoltaïque européenne, introduire de nouveaux modèles commerciaux et ouvrir de nouveaux marchés pour des systèmes photovoltaïques agricoles ou offshore/</a:t>
            </a:r>
            <a:r>
              <a:rPr lang="fr-FR" sz="1400" dirty="0" err="1">
                <a:solidFill>
                  <a:schemeClr val="bg2"/>
                </a:solidFill>
              </a:rPr>
              <a:t>nearshore</a:t>
            </a:r>
            <a:r>
              <a:rPr lang="fr-FR" sz="1400" dirty="0">
                <a:solidFill>
                  <a:schemeClr val="bg2"/>
                </a:solidFill>
              </a:rPr>
              <a:t> novateurs et rentables.</a:t>
            </a:r>
          </a:p>
          <a:p>
            <a:pPr marL="0" indent="0">
              <a:spcBef>
                <a:spcPts val="300"/>
              </a:spcBef>
              <a:buClr>
                <a:schemeClr val="dk1"/>
              </a:buClr>
              <a:buSzPts val="1100"/>
            </a:pPr>
            <a:r>
              <a:rPr lang="fr-FR" sz="1400" dirty="0">
                <a:solidFill>
                  <a:schemeClr val="bg2"/>
                </a:solidFill>
              </a:rPr>
              <a:t>Minimiser l'impact du photovoltaïque sur le paysage/la mer et l'environnement en exploitant sa modularité et ses synergies d'utilisation. Promouvoir la colocalisation et l'intégration des systèmes éoliens offshore et photovoltaïques.</a:t>
            </a:r>
          </a:p>
          <a:p>
            <a:pPr marL="0" indent="0">
              <a:spcBef>
                <a:spcPts val="300"/>
              </a:spcBef>
              <a:buClr>
                <a:schemeClr val="dk1"/>
              </a:buClr>
              <a:buSzPts val="1100"/>
            </a:pPr>
            <a:r>
              <a:rPr lang="fr-FR" sz="1400" dirty="0">
                <a:solidFill>
                  <a:schemeClr val="bg2"/>
                </a:solidFill>
              </a:rPr>
              <a:t>Amélioration significative des conceptions qui réduisent à la fois les dépenses d'investissement et les dépenses d'exploitation, maximisent la production d'énergie et réduisent ainsi le coût de l'énergie.</a:t>
            </a:r>
          </a:p>
          <a:p>
            <a:pPr marL="0" indent="0">
              <a:spcBef>
                <a:spcPts val="300"/>
              </a:spcBef>
              <a:buClr>
                <a:schemeClr val="dk1"/>
              </a:buClr>
              <a:buSzPts val="1100"/>
            </a:pPr>
            <a:r>
              <a:rPr lang="fr-FR" sz="1400" dirty="0">
                <a:solidFill>
                  <a:schemeClr val="bg2"/>
                </a:solidFill>
              </a:rPr>
              <a:t>Promouvoir la conception de politiques intégrées et multidimensionnelles afin de surmonter les défis sociotechniques liés au déploiement du photovoltaïque agricole et offshore/côtier.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400929" y="1512881"/>
            <a:ext cx="8166297"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Conception améliorée de systèmes pour des applications photovoltaïques innovantes (partenariat EUPI-PV)</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HORIZON-CL5-2026-11-D3-06</a:t>
            </a:r>
            <a:r>
              <a:rPr lang="en-US" sz="1200" dirty="0"/>
              <a:t> </a:t>
            </a:r>
          </a:p>
          <a:p>
            <a:pPr algn="r"/>
            <a:r>
              <a:rPr lang="fr-FR" sz="1200" dirty="0"/>
              <a:t>Budget global : </a:t>
            </a:r>
            <a:r>
              <a:rPr lang="fr-FR" sz="1200" b="1" dirty="0"/>
              <a:t>30 M€ - </a:t>
            </a:r>
            <a:r>
              <a:rPr lang="fr-FR" sz="1200" dirty="0"/>
              <a:t>Budget par projet :</a:t>
            </a:r>
            <a:r>
              <a:rPr lang="fr-FR" sz="1200" b="1" dirty="0"/>
              <a:t> 7,5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2899089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AI-driven forecasting algorithms for Grid and Consumer friendly Energy Sharing – </a:t>
            </a:r>
            <a:r>
              <a:rPr lang="en-US" sz="2000" dirty="0">
                <a:solidFill>
                  <a:srgbClr val="FF0000"/>
                </a:solidFill>
              </a:rPr>
              <a:t>Societal Readiness pilot</a:t>
            </a:r>
            <a:endParaRPr lang="en-GB" sz="2000" dirty="0">
              <a:solidFill>
                <a:srgbClr val="FF0000"/>
              </a:solidFill>
            </a:endParaRPr>
          </a:p>
        </p:txBody>
      </p:sp>
      <p:sp>
        <p:nvSpPr>
          <p:cNvPr id="200" name="Google Shape;200;p18"/>
          <p:cNvSpPr txBox="1">
            <a:spLocks noGrp="1"/>
          </p:cNvSpPr>
          <p:nvPr>
            <p:ph type="body" idx="1"/>
          </p:nvPr>
        </p:nvSpPr>
        <p:spPr>
          <a:xfrm>
            <a:off x="348405" y="1934841"/>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spcBef>
                <a:spcPts val="300"/>
              </a:spcBef>
              <a:buClr>
                <a:schemeClr val="dk1"/>
              </a:buClr>
              <a:buSzPts val="1100"/>
              <a:buFont typeface="Courier New" panose="02070309020205020404" pitchFamily="49" charset="0"/>
              <a:buChar char="o"/>
            </a:pPr>
            <a:r>
              <a:rPr lang="fr-FR" sz="1400" dirty="0">
                <a:solidFill>
                  <a:schemeClr val="bg2"/>
                </a:solidFill>
              </a:rPr>
              <a:t>Développer et tester des algorithmes de prévision basés sur l'IA qui utilisent des processus d'apprentissage automatique pour optimiser la valeur de l'autoconsommation collective grâce au partage d'énergie pour les communautés et les citoyens</a:t>
            </a:r>
          </a:p>
          <a:p>
            <a:pPr marL="285750" indent="-285750">
              <a:spcBef>
                <a:spcPts val="300"/>
              </a:spcBef>
              <a:buClr>
                <a:schemeClr val="dk1"/>
              </a:buClr>
              <a:buSzPts val="1100"/>
              <a:buFont typeface="Courier New" panose="02070309020205020404" pitchFamily="49" charset="0"/>
              <a:buChar char="o"/>
            </a:pPr>
            <a:r>
              <a:rPr lang="fr-FR" sz="1400" dirty="0">
                <a:solidFill>
                  <a:schemeClr val="bg2"/>
                </a:solidFill>
              </a:rPr>
              <a:t>Améliorer les outils et modèles d'IA pour l'équilibrage et la prévision du réseau afin de garantir la participation des consommateurs à un système énergétique distribué.</a:t>
            </a:r>
          </a:p>
          <a:p>
            <a:pPr marL="285750" indent="-285750">
              <a:spcBef>
                <a:spcPts val="300"/>
              </a:spcBef>
              <a:buClr>
                <a:schemeClr val="dk1"/>
              </a:buClr>
              <a:buSzPts val="1100"/>
              <a:buFont typeface="Courier New" panose="02070309020205020404" pitchFamily="49" charset="0"/>
              <a:buChar char="o"/>
            </a:pPr>
            <a:r>
              <a:rPr lang="fr-FR" sz="1400" dirty="0">
                <a:solidFill>
                  <a:schemeClr val="bg2"/>
                </a:solidFill>
              </a:rPr>
              <a:t>Analyser les interactions sociales à l'aide de méthodes avancées telles que les modèles de théorie des jeux afin de mettre en évidence le rôle des consommateurs et des communautés actifs dans les systèmes énergétiques.</a:t>
            </a:r>
          </a:p>
          <a:p>
            <a:pPr marL="285750" indent="-285750">
              <a:spcBef>
                <a:spcPts val="300"/>
              </a:spcBef>
              <a:buClr>
                <a:schemeClr val="dk1"/>
              </a:buClr>
              <a:buSzPts val="1100"/>
              <a:buFont typeface="Courier New" panose="02070309020205020404" pitchFamily="49" charset="0"/>
              <a:buChar char="o"/>
            </a:pPr>
            <a:r>
              <a:rPr lang="fr-FR" sz="1400" dirty="0">
                <a:solidFill>
                  <a:schemeClr val="bg2"/>
                </a:solidFill>
              </a:rPr>
              <a:t>Approfondir la compréhension des besoins et des préoccupations des divers groupes sociaux impliqués ou potentiellement concernés par le développement de la R&amp;I de la technologie, afin d'accroître le potentiel d'adoption bénéfique par la société et de renforcer la confiance dans les résultats et les retombées.</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400929" y="1512881"/>
            <a:ext cx="8166297"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Algorithmes de prévision basés sur l'IA pour un partage de l'énergie convivial pour le réseau et les consommateurs </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HORIZON-CL5-2026-03-D3-22</a:t>
            </a:r>
            <a:r>
              <a:rPr lang="en-US" sz="1200" dirty="0"/>
              <a:t> </a:t>
            </a:r>
          </a:p>
          <a:p>
            <a:pPr algn="r"/>
            <a:r>
              <a:rPr lang="fr-FR" sz="1200" dirty="0"/>
              <a:t>Budget global : </a:t>
            </a:r>
            <a:r>
              <a:rPr lang="fr-FR" sz="1200" b="1" dirty="0"/>
              <a:t>12 M€ - </a:t>
            </a:r>
            <a:r>
              <a:rPr lang="fr-FR" sz="1200" dirty="0"/>
              <a:t>Budget par projet :</a:t>
            </a:r>
            <a:r>
              <a:rPr lang="fr-FR" sz="1200" b="1" dirty="0"/>
              <a:t> 6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416588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Delivery of industrial CCUS clusters – </a:t>
            </a:r>
            <a:r>
              <a:rPr lang="en-US" sz="2000" dirty="0">
                <a:solidFill>
                  <a:srgbClr val="FF0000"/>
                </a:solidFill>
              </a:rPr>
              <a:t>Societal Readiness pilot</a:t>
            </a:r>
            <a:endParaRPr lang="en-GB" sz="2000" dirty="0">
              <a:solidFill>
                <a:srgbClr val="FF0000"/>
              </a:solidFill>
            </a:endParaRPr>
          </a:p>
        </p:txBody>
      </p:sp>
      <p:sp>
        <p:nvSpPr>
          <p:cNvPr id="200" name="Google Shape;200;p18"/>
          <p:cNvSpPr txBox="1">
            <a:spLocks noGrp="1"/>
          </p:cNvSpPr>
          <p:nvPr>
            <p:ph type="body" idx="1"/>
          </p:nvPr>
        </p:nvSpPr>
        <p:spPr>
          <a:xfrm>
            <a:off x="334550" y="1830559"/>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spcBef>
                <a:spcPts val="300"/>
              </a:spcBef>
              <a:buClr>
                <a:schemeClr val="dk1"/>
              </a:buClr>
              <a:buSzPts val="1100"/>
              <a:buFont typeface="Courier New" panose="02070309020205020404" pitchFamily="49" charset="0"/>
              <a:buChar char="o"/>
            </a:pPr>
            <a:r>
              <a:rPr lang="fr-FR" sz="1500" dirty="0">
                <a:solidFill>
                  <a:schemeClr val="bg2"/>
                </a:solidFill>
              </a:rPr>
              <a:t>Fournir des solutions proches de la commercialisation pour l'intégration et l'utilisation sûres des technologies CCUS dans les industries à forte intensité énergétique et à fortes émissions de carbone ;</a:t>
            </a:r>
          </a:p>
          <a:p>
            <a:pPr marL="285750" indent="-285750">
              <a:spcBef>
                <a:spcPts val="300"/>
              </a:spcBef>
              <a:buClr>
                <a:schemeClr val="dk1"/>
              </a:buClr>
              <a:buSzPts val="1100"/>
              <a:buFont typeface="Courier New" panose="02070309020205020404" pitchFamily="49" charset="0"/>
              <a:buChar char="o"/>
            </a:pPr>
            <a:r>
              <a:rPr lang="fr-FR" sz="1500" dirty="0">
                <a:solidFill>
                  <a:schemeClr val="bg2"/>
                </a:solidFill>
              </a:rPr>
              <a:t>Proposer une série de projets présentant un potentiel de développement à l'échelle commerciale.</a:t>
            </a:r>
          </a:p>
          <a:p>
            <a:pPr marL="285750" indent="-285750">
              <a:spcBef>
                <a:spcPts val="300"/>
              </a:spcBef>
              <a:buClr>
                <a:schemeClr val="dk1"/>
              </a:buClr>
              <a:buSzPts val="1100"/>
              <a:buFont typeface="Courier New" panose="02070309020205020404" pitchFamily="49" charset="0"/>
              <a:buChar char="o"/>
            </a:pPr>
            <a:r>
              <a:rPr lang="fr-FR" sz="1500" dirty="0">
                <a:solidFill>
                  <a:schemeClr val="bg2"/>
                </a:solidFill>
              </a:rPr>
              <a:t>Produire une meilleure compréhension des besoins et des préoccupations des divers groupes sociaux impliqués ou potentiellement concernés par le développement de la technologie en matière de R&amp;I, ce qui augmente le potentiel d'adoption bénéfique par la société et renforce la confiance dans les résultats et les retombées.</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72794" y="1344069"/>
            <a:ext cx="8166297"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Livraison de clusters industriels CCUS </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a:t>
            </a:r>
            <a:r>
              <a:rPr lang="fr-FR" sz="1200" b="1" dirty="0">
                <a:highlight>
                  <a:srgbClr val="FFFF00"/>
                </a:highlight>
              </a:rPr>
              <a:t>2027</a:t>
            </a:r>
            <a:r>
              <a:rPr lang="fr-FR" sz="1200" b="1" dirty="0"/>
              <a:t>-07-D3-32</a:t>
            </a:r>
            <a:r>
              <a:rPr lang="en-US" sz="1200" dirty="0"/>
              <a:t> </a:t>
            </a:r>
          </a:p>
          <a:p>
            <a:pPr algn="r"/>
            <a:r>
              <a:rPr lang="fr-FR" sz="1200" dirty="0"/>
              <a:t>Budget global : </a:t>
            </a:r>
            <a:r>
              <a:rPr lang="fr-FR" sz="1200" b="1" dirty="0"/>
              <a:t>30 M€ - </a:t>
            </a:r>
            <a:r>
              <a:rPr lang="fr-FR" sz="1200" dirty="0"/>
              <a:t>Budget par projet :</a:t>
            </a:r>
            <a:r>
              <a:rPr lang="fr-FR" sz="1200" b="1" dirty="0"/>
              <a:t> 10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957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483AE-7AEE-4029-A447-15229B693C9B}"/>
              </a:ext>
            </a:extLst>
          </p:cNvPr>
          <p:cNvSpPr>
            <a:spLocks noGrp="1"/>
          </p:cNvSpPr>
          <p:nvPr>
            <p:ph type="title"/>
          </p:nvPr>
        </p:nvSpPr>
        <p:spPr>
          <a:xfrm>
            <a:off x="368301" y="1000974"/>
            <a:ext cx="8580389" cy="3983136"/>
          </a:xfrm>
          <a:solidFill>
            <a:schemeClr val="bg1"/>
          </a:solidFill>
        </p:spPr>
        <p:txBody>
          <a:bodyPr/>
          <a:lstStyle/>
          <a:p>
            <a:pPr>
              <a:spcBef>
                <a:spcPts val="600"/>
              </a:spcBef>
              <a:spcAft>
                <a:spcPts val="600"/>
              </a:spcAft>
            </a:pPr>
            <a:r>
              <a:rPr lang="fr-FR" sz="1400" b="0" dirty="0">
                <a:solidFill>
                  <a:schemeClr val="bg2"/>
                </a:solidFill>
              </a:rPr>
              <a:t>Horizon Europe est le programme-cadre de l'Union européenne pour la recherche et l'innovation. Il couvre la période 2021-2027 et est doté d'un budget de 95,5 milliards d'euros.</a:t>
            </a:r>
            <a:br>
              <a:rPr lang="fr-FR" sz="1400" b="0" dirty="0"/>
            </a:br>
            <a:br>
              <a:rPr lang="fr-FR" sz="1400" b="0" dirty="0"/>
            </a:br>
            <a:r>
              <a:rPr lang="fr-FR" sz="1400" b="0" dirty="0">
                <a:solidFill>
                  <a:schemeClr val="bg2"/>
                </a:solidFill>
              </a:rPr>
              <a:t>Le présent guide a été réalisé par les membres du </a:t>
            </a:r>
            <a:r>
              <a:rPr lang="fr-FR" sz="1400" dirty="0">
                <a:solidFill>
                  <a:schemeClr val="bg2"/>
                </a:solidFill>
              </a:rPr>
              <a:t>Point de Contact National </a:t>
            </a:r>
            <a:r>
              <a:rPr lang="fr-FR" sz="1400" b="0" dirty="0">
                <a:solidFill>
                  <a:schemeClr val="bg2"/>
                </a:solidFill>
              </a:rPr>
              <a:t>(PCN) français Horizon Europe en charge du </a:t>
            </a:r>
            <a:r>
              <a:rPr lang="fr-FR" sz="1400" dirty="0">
                <a:solidFill>
                  <a:schemeClr val="bg2"/>
                </a:solidFill>
              </a:rPr>
              <a:t>Cluster 2 "Culture, créativité et société inclusive".</a:t>
            </a:r>
            <a:br>
              <a:rPr lang="fr-FR" sz="1400" b="0" dirty="0"/>
            </a:br>
            <a:br>
              <a:rPr lang="fr-FR" sz="1400" b="0" dirty="0"/>
            </a:br>
            <a:r>
              <a:rPr lang="fr-FR" sz="1400" dirty="0">
                <a:solidFill>
                  <a:schemeClr val="bg2"/>
                </a:solidFill>
              </a:rPr>
              <a:t>Ce guide s'adresse à tous les acteurs français</a:t>
            </a:r>
            <a:r>
              <a:rPr lang="fr-FR" sz="1400" b="0" dirty="0">
                <a:solidFill>
                  <a:schemeClr val="bg2"/>
                </a:solidFill>
              </a:rPr>
              <a:t> du monde la </a:t>
            </a:r>
            <a:r>
              <a:rPr lang="fr-FR" sz="1400" dirty="0">
                <a:solidFill>
                  <a:schemeClr val="bg2"/>
                </a:solidFill>
              </a:rPr>
              <a:t>recherche</a:t>
            </a:r>
            <a:r>
              <a:rPr lang="fr-FR" sz="1400" b="0" dirty="0">
                <a:solidFill>
                  <a:schemeClr val="bg2"/>
                </a:solidFill>
              </a:rPr>
              <a:t> en </a:t>
            </a:r>
            <a:r>
              <a:rPr lang="fr-FR" sz="1400" dirty="0">
                <a:solidFill>
                  <a:schemeClr val="bg2"/>
                </a:solidFill>
              </a:rPr>
              <a:t>sciences humaines et sociales</a:t>
            </a:r>
            <a:r>
              <a:rPr lang="fr-FR" sz="1400" b="0" dirty="0">
                <a:solidFill>
                  <a:schemeClr val="bg2"/>
                </a:solidFill>
              </a:rPr>
              <a:t>, en leur proposant une </a:t>
            </a:r>
            <a:r>
              <a:rPr lang="fr-FR" sz="1400" dirty="0">
                <a:solidFill>
                  <a:schemeClr val="bg2"/>
                </a:solidFill>
              </a:rPr>
              <a:t>synthèse en français </a:t>
            </a:r>
            <a:r>
              <a:rPr lang="fr-FR" sz="1400" b="0" dirty="0">
                <a:solidFill>
                  <a:schemeClr val="bg2"/>
                </a:solidFill>
              </a:rPr>
              <a:t>des éléments clés des </a:t>
            </a:r>
            <a:r>
              <a:rPr lang="fr-FR" sz="1400" dirty="0">
                <a:solidFill>
                  <a:schemeClr val="bg2"/>
                </a:solidFill>
              </a:rPr>
              <a:t>appels 2026 et 2027</a:t>
            </a:r>
            <a:r>
              <a:rPr lang="fr-FR" sz="1400" b="0" dirty="0">
                <a:solidFill>
                  <a:schemeClr val="bg2"/>
                </a:solidFill>
              </a:rPr>
              <a:t> du cluster 5 qui attendent une </a:t>
            </a:r>
            <a:r>
              <a:rPr lang="fr-FR" sz="1400" dirty="0">
                <a:solidFill>
                  <a:schemeClr val="bg2"/>
                </a:solidFill>
              </a:rPr>
              <a:t>contribution significative de la recherche en SHS</a:t>
            </a:r>
            <a:r>
              <a:rPr lang="fr-FR" sz="1400" b="0" dirty="0">
                <a:solidFill>
                  <a:schemeClr val="bg2"/>
                </a:solidFill>
              </a:rPr>
              <a:t>.</a:t>
            </a:r>
            <a:br>
              <a:rPr lang="fr-FR" sz="1400" b="0" dirty="0"/>
            </a:br>
            <a:br>
              <a:rPr lang="fr-FR" sz="1400" b="0" dirty="0"/>
            </a:br>
            <a:r>
              <a:rPr lang="fr-FR" sz="1400" b="0" dirty="0">
                <a:solidFill>
                  <a:schemeClr val="bg2"/>
                </a:solidFill>
              </a:rPr>
              <a:t>Les synthèses et traductions proposées dans ce guide n'engagent que la responsabilité de leurs auteurs et en aucune manière celle de la Commission européenne.</a:t>
            </a:r>
            <a:br>
              <a:rPr lang="fr-FR" sz="1400" b="0" dirty="0"/>
            </a:br>
            <a:br>
              <a:rPr lang="fr-FR" sz="1400" b="0" dirty="0"/>
            </a:br>
            <a:br>
              <a:rPr lang="fr-FR" sz="1400" b="0" dirty="0"/>
            </a:br>
            <a:br>
              <a:rPr lang="fr-FR" sz="1400" b="0" dirty="0"/>
            </a:br>
            <a:br>
              <a:rPr lang="fr-FR" sz="1400" b="0" dirty="0"/>
            </a:br>
            <a:endParaRPr lang="fr-FR" sz="1400" b="0" dirty="0">
              <a:solidFill>
                <a:srgbClr val="000091"/>
              </a:solidFill>
            </a:endParaRPr>
          </a:p>
        </p:txBody>
      </p:sp>
      <p:sp>
        <p:nvSpPr>
          <p:cNvPr id="4" name="Espace réservé du numéro de diapositive 3">
            <a:extLst>
              <a:ext uri="{FF2B5EF4-FFF2-40B4-BE49-F238E27FC236}">
                <a16:creationId xmlns:a16="http://schemas.microsoft.com/office/drawing/2014/main" id="{8A734627-A195-4C55-8E1A-5EBA3A6CBE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a:t>3</a:t>
            </a:fld>
            <a:endParaRPr lang="fr-FR"/>
          </a:p>
        </p:txBody>
      </p:sp>
      <p:sp>
        <p:nvSpPr>
          <p:cNvPr id="5" name="ZoneTexte 4">
            <a:extLst>
              <a:ext uri="{FF2B5EF4-FFF2-40B4-BE49-F238E27FC236}">
                <a16:creationId xmlns:a16="http://schemas.microsoft.com/office/drawing/2014/main" id="{CD12D4A1-DA16-4C98-A341-89CC763F855C}"/>
              </a:ext>
            </a:extLst>
          </p:cNvPr>
          <p:cNvSpPr txBox="1"/>
          <p:nvPr/>
        </p:nvSpPr>
        <p:spPr>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600" b="1">
                <a:solidFill>
                  <a:srgbClr val="000091"/>
                </a:solidFill>
              </a:rPr>
              <a:t>AVANT-PROPOS</a:t>
            </a:r>
          </a:p>
        </p:txBody>
      </p:sp>
      <p:pic>
        <p:nvPicPr>
          <p:cNvPr id="3" name="Image 2">
            <a:extLst>
              <a:ext uri="{FF2B5EF4-FFF2-40B4-BE49-F238E27FC236}">
                <a16:creationId xmlns:a16="http://schemas.microsoft.com/office/drawing/2014/main" id="{E2F69D7B-40C1-4971-8021-6C4E7FF301F0}"/>
              </a:ext>
            </a:extLst>
          </p:cNvPr>
          <p:cNvPicPr>
            <a:picLocks noChangeAspect="1"/>
          </p:cNvPicPr>
          <p:nvPr/>
        </p:nvPicPr>
        <p:blipFill>
          <a:blip r:embed="rId2"/>
          <a:srcRect/>
          <a:stretch/>
        </p:blipFill>
        <p:spPr>
          <a:xfrm>
            <a:off x="381755" y="89708"/>
            <a:ext cx="896475" cy="743776"/>
          </a:xfrm>
          <a:prstGeom prst="rect">
            <a:avLst/>
          </a:prstGeom>
        </p:spPr>
      </p:pic>
    </p:spTree>
    <p:extLst>
      <p:ext uri="{BB962C8B-B14F-4D97-AF65-F5344CB8AC3E}">
        <p14:creationId xmlns:p14="http://schemas.microsoft.com/office/powerpoint/2010/main" val="306305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Researching the technical, social &amp; economic factors impacting the energy performance of Smart Buildings (Built4People Partnership)</a:t>
            </a:r>
            <a:endParaRPr lang="en-GB" sz="2000" dirty="0">
              <a:solidFill>
                <a:srgbClr val="FF0000"/>
              </a:solidFill>
            </a:endParaRPr>
          </a:p>
        </p:txBody>
      </p:sp>
      <p:sp>
        <p:nvSpPr>
          <p:cNvPr id="200" name="Google Shape;200;p18"/>
          <p:cNvSpPr txBox="1">
            <a:spLocks noGrp="1"/>
          </p:cNvSpPr>
          <p:nvPr>
            <p:ph type="body" idx="1"/>
          </p:nvPr>
        </p:nvSpPr>
        <p:spPr>
          <a:xfrm>
            <a:off x="313449" y="2069710"/>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spcBef>
                <a:spcPts val="300"/>
              </a:spcBef>
              <a:buClr>
                <a:schemeClr val="dk1"/>
              </a:buClr>
              <a:buSzPts val="1100"/>
              <a:buFont typeface="Courier New" panose="02070309020205020404" pitchFamily="49" charset="0"/>
              <a:buChar char="o"/>
            </a:pPr>
            <a:r>
              <a:rPr lang="fr-FR" sz="1500" dirty="0">
                <a:solidFill>
                  <a:schemeClr val="bg2"/>
                </a:solidFill>
              </a:rPr>
              <a:t>Preuves accrues de l'influence de facteurs tels que les facteurs physiologiques, comportementaux, sociaux, environnementaux et culturels sur la manière dont différents groupes d'utilisateurs et groupes démographiques perçoivent et utilisent les systèmes de construction intelligents, sécurisés, intégrés et efficaces sur le plan énergétique, et sur la manière dont cela affecte le cycle de vie complet du bâtiment et les économies d'énergie, ainsi que la satisfaction, la santé et le bien-être des occupants ;</a:t>
            </a:r>
          </a:p>
          <a:p>
            <a:pPr marL="285750" indent="-285750">
              <a:spcBef>
                <a:spcPts val="300"/>
              </a:spcBef>
              <a:buClr>
                <a:schemeClr val="dk1"/>
              </a:buClr>
              <a:buSzPts val="1100"/>
              <a:buFont typeface="Courier New" panose="02070309020205020404" pitchFamily="49" charset="0"/>
              <a:buChar char="o"/>
            </a:pPr>
            <a:r>
              <a:rPr lang="fr-FR" sz="1500" dirty="0">
                <a:solidFill>
                  <a:schemeClr val="bg2"/>
                </a:solidFill>
              </a:rPr>
              <a:t>La conception et le fonctionnement des systèmes de construction intelligents et des bâtiments intelligents sont améliorés, ce qui les rend plus conviviaux et plus efficaces.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400929" y="1533663"/>
            <a:ext cx="8166297"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Recherche sur les facteurs techniques, sociaux et économiques ayant une incidence sur la performance énergétique des bâtiments intelligents </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HORIZON-CL5-2026-09-D4-01</a:t>
            </a:r>
            <a:r>
              <a:rPr lang="en-US" sz="1200" dirty="0"/>
              <a:t> </a:t>
            </a:r>
          </a:p>
          <a:p>
            <a:pPr algn="r"/>
            <a:r>
              <a:rPr lang="fr-FR" sz="1200" dirty="0"/>
              <a:t>Budget global : </a:t>
            </a:r>
            <a:r>
              <a:rPr lang="fr-FR" sz="1200" b="1" dirty="0"/>
              <a:t>15,75 M€ - </a:t>
            </a:r>
            <a:r>
              <a:rPr lang="fr-FR" sz="1200" dirty="0"/>
              <a:t>Budget par projet :</a:t>
            </a:r>
            <a:r>
              <a:rPr lang="fr-FR" sz="1200" b="1" dirty="0"/>
              <a:t> 5,25 M€</a:t>
            </a:r>
            <a:r>
              <a:rPr lang="en-US" sz="1200" dirty="0"/>
              <a:t> </a:t>
            </a:r>
          </a:p>
          <a:p>
            <a:pPr algn="r"/>
            <a:r>
              <a:rPr lang="fr-FR" sz="1200" dirty="0"/>
              <a:t>Type de projet : </a:t>
            </a:r>
            <a:r>
              <a:rPr lang="fr-FR" sz="1200" b="1" dirty="0"/>
              <a:t>Action de Recherche et d’Innovation (RIA)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2006845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Fire prevention and mitigation for EVs in confined areas (2ZERO Partnership)</a:t>
            </a:r>
            <a:endParaRPr lang="en-GB" sz="2000" dirty="0">
              <a:solidFill>
                <a:srgbClr val="FF0000"/>
              </a:solidFill>
            </a:endParaRPr>
          </a:p>
        </p:txBody>
      </p:sp>
      <p:sp>
        <p:nvSpPr>
          <p:cNvPr id="200" name="Google Shape;200;p18"/>
          <p:cNvSpPr txBox="1">
            <a:spLocks noGrp="1"/>
          </p:cNvSpPr>
          <p:nvPr>
            <p:ph type="body" idx="1"/>
          </p:nvPr>
        </p:nvSpPr>
        <p:spPr>
          <a:xfrm>
            <a:off x="334550" y="1830559"/>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spcBef>
                <a:spcPts val="300"/>
              </a:spcBef>
              <a:buClr>
                <a:schemeClr val="dk1"/>
              </a:buClr>
              <a:buSzPts val="1100"/>
              <a:buFont typeface="Courier New" panose="02070309020205020404" pitchFamily="49" charset="0"/>
              <a:buChar char="o"/>
            </a:pPr>
            <a:r>
              <a:rPr lang="fr-FR" sz="1500" dirty="0">
                <a:solidFill>
                  <a:schemeClr val="bg2"/>
                </a:solidFill>
              </a:rPr>
              <a:t>Évaluation standardisée des risques d'incendie liés aux véhicules électriques dans les espaces et zones confinés tels que les parkings souterrains/intégrés, les garages, les ferries et les dépôts avec ou sans installations de recharge, et pendant la recharge mono- ou bidirectionnelle.</a:t>
            </a:r>
          </a:p>
          <a:p>
            <a:pPr marL="285750" indent="-285750">
              <a:spcBef>
                <a:spcPts val="300"/>
              </a:spcBef>
              <a:buClr>
                <a:schemeClr val="dk1"/>
              </a:buClr>
              <a:buSzPts val="1100"/>
              <a:buFont typeface="Courier New" panose="02070309020205020404" pitchFamily="49" charset="0"/>
              <a:buChar char="o"/>
            </a:pPr>
            <a:r>
              <a:rPr lang="fr-FR" sz="1500" dirty="0">
                <a:solidFill>
                  <a:schemeClr val="bg2"/>
                </a:solidFill>
              </a:rPr>
              <a:t>Mesures et techniques innovantes, abordables et embarquées ou externes, de détection, d'extinction et de confinement des incendies.</a:t>
            </a:r>
          </a:p>
          <a:p>
            <a:pPr marL="285750" indent="-285750">
              <a:spcBef>
                <a:spcPts val="300"/>
              </a:spcBef>
              <a:buClr>
                <a:schemeClr val="dk1"/>
              </a:buClr>
              <a:buSzPts val="1100"/>
              <a:buFont typeface="Courier New" panose="02070309020205020404" pitchFamily="49" charset="0"/>
              <a:buChar char="o"/>
            </a:pPr>
            <a:r>
              <a:rPr lang="fr-FR" sz="1500" dirty="0">
                <a:solidFill>
                  <a:schemeClr val="bg2"/>
                </a:solidFill>
              </a:rPr>
              <a:t>Protocoles incendie normalisés et cadres d'évaluation ouverts.</a:t>
            </a:r>
          </a:p>
          <a:p>
            <a:pPr marL="285750" indent="-285750">
              <a:spcBef>
                <a:spcPts val="300"/>
              </a:spcBef>
              <a:buClr>
                <a:schemeClr val="dk1"/>
              </a:buClr>
              <a:buSzPts val="1100"/>
              <a:buFont typeface="Courier New" panose="02070309020205020404" pitchFamily="49" charset="0"/>
              <a:buChar char="o"/>
            </a:pPr>
            <a:r>
              <a:rPr lang="fr-FR" sz="1500" b="1" dirty="0">
                <a:solidFill>
                  <a:schemeClr val="bg2"/>
                </a:solidFill>
              </a:rPr>
              <a:t>Meilleure perception par le public de la sécurité incendie pour toutes les catégories de véhicules électriques.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400929" y="1533663"/>
            <a:ext cx="8166297"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Prévention et atténuation des incendies pour les véhicules électriques dans les espaces confinés </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a:t>
            </a:r>
            <a:r>
              <a:rPr lang="fr-FR" sz="1200" b="1" dirty="0">
                <a:highlight>
                  <a:srgbClr val="FFFF00"/>
                </a:highlight>
              </a:rPr>
              <a:t>2027</a:t>
            </a:r>
            <a:r>
              <a:rPr lang="fr-FR" sz="1200" b="1" dirty="0"/>
              <a:t>-03-D5-06</a:t>
            </a:r>
            <a:r>
              <a:rPr lang="en-US" sz="1200" dirty="0"/>
              <a:t> </a:t>
            </a:r>
          </a:p>
          <a:p>
            <a:pPr algn="r"/>
            <a:r>
              <a:rPr lang="fr-FR" sz="1200" dirty="0"/>
              <a:t>Budget global : </a:t>
            </a:r>
            <a:r>
              <a:rPr lang="fr-FR" sz="1200" b="1" dirty="0"/>
              <a:t>8 M€ - </a:t>
            </a:r>
            <a:r>
              <a:rPr lang="fr-FR" sz="1200" dirty="0"/>
              <a:t>Budget par projet :</a:t>
            </a:r>
            <a:r>
              <a:rPr lang="fr-FR" sz="1200" b="1" dirty="0"/>
              <a:t> 8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2027</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3520758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Flagship-pilot: large-scale demonstrations of CCAM (CCAM Partnership)</a:t>
            </a:r>
            <a:endParaRPr lang="en-GB" sz="2000" dirty="0">
              <a:solidFill>
                <a:srgbClr val="FF0000"/>
              </a:solidFill>
            </a:endParaRPr>
          </a:p>
        </p:txBody>
      </p:sp>
      <p:sp>
        <p:nvSpPr>
          <p:cNvPr id="200" name="Google Shape;200;p18"/>
          <p:cNvSpPr txBox="1">
            <a:spLocks noGrp="1"/>
          </p:cNvSpPr>
          <p:nvPr>
            <p:ph type="body" idx="1"/>
          </p:nvPr>
        </p:nvSpPr>
        <p:spPr>
          <a:xfrm>
            <a:off x="334550" y="1830559"/>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Démonstrations à grande échelle de systèmes et services CCAM inclusifs, orientés vers l'utilisateur et bien intégrés pour les personnes et les marchandises dans le trafic mixte, par le biais d'essais opérationnels sur le terrain (FOT), </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Évaluation de l'état de préparation au déploiement et démonstration de la maturité technologique en mettant l'accent sur leur fiabilité, leur sécurité et leur applicabilité dans le monde réel.    </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Identification des besoins technologiques et sociétaux restants pour accélérer le déploiement et stimuler la demande des utilisateurs et de la société. Ces démonstrations renforceront le lien avec les utilisateurs et la société grâce à un processus de </a:t>
            </a:r>
            <a:r>
              <a:rPr lang="fr-FR" sz="1200" dirty="0" err="1">
                <a:solidFill>
                  <a:schemeClr val="bg2"/>
                </a:solidFill>
              </a:rPr>
              <a:t>co-création</a:t>
            </a:r>
            <a:r>
              <a:rPr lang="fr-FR" sz="1200" dirty="0">
                <a:solidFill>
                  <a:schemeClr val="bg2"/>
                </a:solidFill>
              </a:rPr>
              <a:t>, garantissant que les développements technologiques correspondent aux besoins du monde réel et aux attentes de la société.</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Recommandations d'actions réglementaires visant à faciliter le déploiement des véhicules automatisés (AV) en Europe, en collaborant avec les organismes politiques et réglementaires concernés.</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dentification et sélection de modèles commerciaux viables pour chacun des cas d'utilisation explorés par domaine, dans le but de poursuivre l'exploitation après le projet pilote phare.</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2159391" y="1301546"/>
            <a:ext cx="4811151"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Flagship-pilot : démonstrations à grande échelle du CCAM </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HORIZON-CL5-2026-10-D6-01</a:t>
            </a:r>
            <a:r>
              <a:rPr lang="en-US" sz="1200" dirty="0"/>
              <a:t> </a:t>
            </a:r>
          </a:p>
          <a:p>
            <a:pPr algn="r"/>
            <a:r>
              <a:rPr lang="fr-FR" sz="1200" dirty="0"/>
              <a:t>Budget global : </a:t>
            </a:r>
            <a:r>
              <a:rPr lang="fr-FR" sz="1200" b="1" dirty="0"/>
              <a:t>100 M€ - </a:t>
            </a:r>
            <a:r>
              <a:rPr lang="fr-FR" sz="1200" dirty="0"/>
              <a:t>Budget par projet :</a:t>
            </a:r>
            <a:r>
              <a:rPr lang="fr-FR" sz="1200" b="1" dirty="0"/>
              <a:t> 100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1930723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Geopolitical competition and socioeconomic resilience in CCAM: an innovation and policy roadmap for EU leadership (CCAM Partnership)</a:t>
            </a:r>
            <a:endParaRPr lang="en-GB" sz="2000" dirty="0">
              <a:solidFill>
                <a:srgbClr val="FF0000"/>
              </a:solidFill>
            </a:endParaRPr>
          </a:p>
        </p:txBody>
      </p:sp>
      <p:sp>
        <p:nvSpPr>
          <p:cNvPr id="200" name="Google Shape;200;p18"/>
          <p:cNvSpPr txBox="1">
            <a:spLocks noGrp="1"/>
          </p:cNvSpPr>
          <p:nvPr>
            <p:ph type="body" idx="1"/>
          </p:nvPr>
        </p:nvSpPr>
        <p:spPr>
          <a:xfrm>
            <a:off x="334550" y="1830559"/>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Des scénarios d'avenir et des voies stratégiques participatifs, élaborés par les parties prenantes, qui définissent le rôle de premier plan de l'Europe dans le paysage géopolitique, technologique et économique en pleine évolution du CCAM. </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Une compréhension fondée sur des données des effets socio-économiques des différentes voies de déploiement des CCAM, basée sur une évaluation quantifiée dans les États membres et les pays associés, les secteurs économiques et les groupes démographiques, aux niveaux national et transnational, à l'aide d'une modélisation économique et des transports innovante et intégrée qui rend compte des interactions dynamiques, des boucles de rétroaction systémiques et des impacts à long terme. Les effets socio-économiques peuvent inclure, sans s'y limiter, les aspects liés à l'emploi et à la croissance, l'équité et la pauvreté en matière de transport.</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Des modèles de gouvernance, des politiques et des stratégies commerciales solides (y compris pour les PME et les micro-entreprises) qui renforcent le leadership, la résilience économique et le positionnement sur le marché de l'Europe dans le domaine des CCAM, élaborés à l'aide de méthodes interdisciplinaires combinant l'analyse des politiques, les diagnostics institutionnels et les tests de résistance basés sur des scénarios, afin de garantir la robustesse dans divers contextes géopolitiques et économiques futurs.</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513471" y="1519595"/>
            <a:ext cx="7568418"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Concurrence géopolitique et résilience socio-économique dans le CCAM : une feuille de route en matière d'innovation et de politique pour le leadership de l'UE (partenariat CCAM)</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HORIZON-CL5-2026-10-D6-02</a:t>
            </a:r>
            <a:r>
              <a:rPr lang="en-US" sz="1200" dirty="0"/>
              <a:t> </a:t>
            </a:r>
          </a:p>
          <a:p>
            <a:pPr algn="r"/>
            <a:r>
              <a:rPr lang="fr-FR" sz="1200" dirty="0"/>
              <a:t>Budget global : </a:t>
            </a:r>
            <a:r>
              <a:rPr lang="fr-FR" sz="1200" b="1" dirty="0"/>
              <a:t>4 M€ - </a:t>
            </a:r>
            <a:r>
              <a:rPr lang="fr-FR" sz="1200" dirty="0"/>
              <a:t>Budget par projet :</a:t>
            </a:r>
            <a:r>
              <a:rPr lang="fr-FR" sz="1200" b="1" dirty="0"/>
              <a:t> 4 M€</a:t>
            </a:r>
            <a:r>
              <a:rPr lang="en-US" sz="1200" dirty="0"/>
              <a:t> </a:t>
            </a:r>
          </a:p>
          <a:p>
            <a:pPr algn="r"/>
            <a:r>
              <a:rPr lang="fr-FR" sz="1200" dirty="0"/>
              <a:t>Type de projet : </a:t>
            </a:r>
            <a:r>
              <a:rPr lang="fr-FR" sz="1200" b="1" dirty="0"/>
              <a:t>Action de Recherche et d’Innovation (RIA)</a:t>
            </a:r>
          </a:p>
          <a:p>
            <a:pPr algn="r"/>
            <a:r>
              <a:rPr lang="fr-FR" sz="1200" dirty="0"/>
              <a:t>Date limite de soumission : </a:t>
            </a:r>
            <a:r>
              <a:rPr lang="fr-FR" sz="1200" b="1" dirty="0"/>
              <a:t>2026</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4123266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Holistic solutions for CCAM integration in critical scenarios (CCAM Partnership)</a:t>
            </a:r>
            <a:endParaRPr lang="en-GB" sz="2000" dirty="0">
              <a:solidFill>
                <a:srgbClr val="FF0000"/>
              </a:solidFill>
            </a:endParaRPr>
          </a:p>
        </p:txBody>
      </p:sp>
      <p:sp>
        <p:nvSpPr>
          <p:cNvPr id="200" name="Google Shape;200;p18"/>
          <p:cNvSpPr txBox="1">
            <a:spLocks noGrp="1"/>
          </p:cNvSpPr>
          <p:nvPr>
            <p:ph type="body" idx="1"/>
          </p:nvPr>
        </p:nvSpPr>
        <p:spPr>
          <a:xfrm>
            <a:off x="334550" y="1830559"/>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Disponibilité de services d'interprétation holistique en temps réel de la situation répondant aux besoins respectifs de tous les types d'usagers de la route, des exploitants routiers, des prestataires de services et des perspectives connexes, ainsi que sa participation sociale et son intégration technologique, c'est-à-dire le rôle de chaque composante technologique dans l'ensemble du système de systèmes.</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Mise en place de méthodes de travail et harmonisation des interfaces avec les autorités routières nationales/locales, les opérateurs et les services d'urgence (par exemple, les premiers intervenants en cas d'accident), y compris les opérations à distance et le contrôle routier. L'objectif doit être la création ou l'adaptation d'outils d'aide à la décision pouvant être intégrés aux plateformes de mobilité, aux systèmes de contrôle du trafic et aux services d'urgence. </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Amélioration de l'acceptation par les utilisateurs grâce à des solutions CCAM holistiques répondant à leurs besoins et exigences individuels, par exemple en tant qu'usagers de la route, clients, opérateurs, prestataires de services, etc. en termes de confiance, de sûreté, de sécurité, etc.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513471" y="1519595"/>
            <a:ext cx="7568418"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Solutions holistiques pour l'intégration du CCAM dans les scénarios critiques </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a:t>
            </a:r>
            <a:r>
              <a:rPr lang="fr-FR" sz="1200" b="1" dirty="0">
                <a:highlight>
                  <a:srgbClr val="FFFF00"/>
                </a:highlight>
              </a:rPr>
              <a:t>2027</a:t>
            </a:r>
            <a:r>
              <a:rPr lang="fr-FR" sz="1200" b="1" dirty="0"/>
              <a:t>-06-D6-04</a:t>
            </a:r>
            <a:r>
              <a:rPr lang="en-US" sz="1200" dirty="0"/>
              <a:t> </a:t>
            </a:r>
          </a:p>
          <a:p>
            <a:pPr algn="r"/>
            <a:r>
              <a:rPr lang="fr-FR" sz="1200" dirty="0"/>
              <a:t>Budget global : </a:t>
            </a:r>
            <a:r>
              <a:rPr lang="fr-FR" sz="1200" b="1" dirty="0"/>
              <a:t>5,5 M€ - </a:t>
            </a:r>
            <a:r>
              <a:rPr lang="fr-FR" sz="1200" dirty="0"/>
              <a:t>Budget par projet :</a:t>
            </a:r>
            <a:r>
              <a:rPr lang="fr-FR" sz="1200" b="1" dirty="0"/>
              <a:t> 5,5 M€</a:t>
            </a:r>
            <a:r>
              <a:rPr lang="en-US" sz="1200" dirty="0"/>
              <a:t> </a:t>
            </a:r>
          </a:p>
          <a:p>
            <a:pPr algn="r"/>
            <a:r>
              <a:rPr lang="fr-FR" sz="1200" dirty="0"/>
              <a:t>Type de projet : </a:t>
            </a:r>
            <a:r>
              <a:rPr lang="fr-FR" sz="1200" b="1" dirty="0"/>
              <a:t>Action de Recherche et d’Innovation (RIA)</a:t>
            </a:r>
          </a:p>
          <a:p>
            <a:pPr algn="r"/>
            <a:r>
              <a:rPr lang="fr-FR" sz="1200" dirty="0"/>
              <a:t>Date limite de soumission : </a:t>
            </a:r>
            <a:r>
              <a:rPr lang="fr-FR" sz="1200" b="1" dirty="0"/>
              <a:t>2027</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3218680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402202" y="928818"/>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Enhancing Mobility for All: affordable, reliable, and accessible multimodal transport for inclusive rural and urban connectivity – </a:t>
            </a:r>
            <a:r>
              <a:rPr lang="en-US" sz="2000" dirty="0">
                <a:solidFill>
                  <a:schemeClr val="tx2"/>
                </a:solidFill>
              </a:rPr>
              <a:t>Societal Readiness pilot</a:t>
            </a:r>
            <a:endParaRPr lang="en-GB" sz="2000" dirty="0">
              <a:solidFill>
                <a:schemeClr val="tx2"/>
              </a:solidFill>
            </a:endParaRPr>
          </a:p>
        </p:txBody>
      </p:sp>
      <p:sp>
        <p:nvSpPr>
          <p:cNvPr id="200" name="Google Shape;200;p18"/>
          <p:cNvSpPr txBox="1">
            <a:spLocks noGrp="1"/>
          </p:cNvSpPr>
          <p:nvPr>
            <p:ph type="body" idx="1"/>
          </p:nvPr>
        </p:nvSpPr>
        <p:spPr>
          <a:xfrm>
            <a:off x="397854" y="2140048"/>
            <a:ext cx="8424000" cy="331294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Fournir des stratégies, des bonnes pratiques et des solutions innovantes aux autorités locales et aux acteurs concernés afin d'améliorer la disponibilité, l'accessibilité et le caractère abordable des transports entre les zones rurales et urbaines et d'offrir aux populations rurales et urbaines en situation de vulnérabilité un meilleur accès aux services et aux opportunités.   </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Des solutions multimodales intégrées, qui assurent une transition fluide entre les modes de transport ruraux et urbains et améliorent la connectivité du premier et du dernier kilomètre, sont testées et des plans de mise en œuvre connexes sont élaborés pour/par les autorités locales et les opérateurs de transport.</a:t>
            </a:r>
          </a:p>
          <a:p>
            <a:pPr marL="285750" indent="-285750">
              <a:spcBef>
                <a:spcPts val="300"/>
              </a:spcBef>
              <a:buClr>
                <a:schemeClr val="dk1"/>
              </a:buClr>
              <a:buSzPts val="1100"/>
              <a:buFont typeface="Courier New" panose="02070309020205020404" pitchFamily="49" charset="0"/>
              <a:buChar char="o"/>
            </a:pPr>
            <a:r>
              <a:rPr lang="fr-FR" sz="1200" dirty="0">
                <a:solidFill>
                  <a:schemeClr val="bg2"/>
                </a:solidFill>
              </a:rPr>
              <a:t>Réactivité à une meilleure compréhension des besoins et des préoccupations des divers groupes sociaux impliqués ou potentiellement affectés par le développement de la R&amp;I, augmentant ainsi le potentiel d'adoption bénéfique par la société et renforçant la confiance dans les résultats et les retombées. Élaboration d'options pour un changement de comportement vers une mobilité et des modes de vie plus sains, plus sûrs et plus durables chez les populations rurales et urbaines en situation de vulnérabilité.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886265" y="1716543"/>
            <a:ext cx="7568418"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Améliorer la mobilité pour tous : des transports multimodaux abordables, fiables et accessibles pour une connectivité rurale et urbaine inclusive</a:t>
            </a:r>
            <a:endParaRPr lang="fr-FR" sz="1400" b="0" i="1" dirty="0">
              <a:solidFill>
                <a:schemeClr val="tx1">
                  <a:lumMod val="65000"/>
                  <a:lumOff val="35000"/>
                </a:schemeClr>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HORIZON-CL5-</a:t>
            </a:r>
            <a:r>
              <a:rPr lang="fr-FR" sz="1200" b="1" dirty="0">
                <a:highlight>
                  <a:srgbClr val="FFFF00"/>
                </a:highlight>
              </a:rPr>
              <a:t>2027</a:t>
            </a:r>
            <a:r>
              <a:rPr lang="fr-FR" sz="1200" b="1" dirty="0"/>
              <a:t>-06-D6-08</a:t>
            </a:r>
            <a:r>
              <a:rPr lang="en-US" sz="1200" dirty="0"/>
              <a:t> </a:t>
            </a:r>
          </a:p>
          <a:p>
            <a:pPr algn="r"/>
            <a:r>
              <a:rPr lang="fr-FR" sz="1200" dirty="0"/>
              <a:t>Budget global : </a:t>
            </a:r>
            <a:r>
              <a:rPr lang="fr-FR" sz="1200" b="1" dirty="0"/>
              <a:t>21 M€ - </a:t>
            </a:r>
            <a:r>
              <a:rPr lang="fr-FR" sz="1200" dirty="0"/>
              <a:t>Budget par projet :</a:t>
            </a:r>
            <a:r>
              <a:rPr lang="fr-FR" sz="1200" b="1" dirty="0"/>
              <a:t> 7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2027</a:t>
            </a:r>
            <a:endParaRPr lang="en-US" dirty="0"/>
          </a:p>
        </p:txBody>
      </p:sp>
      <p:pic>
        <p:nvPicPr>
          <p:cNvPr id="6" name="Image 5">
            <a:extLst>
              <a:ext uri="{FF2B5EF4-FFF2-40B4-BE49-F238E27FC236}">
                <a16:creationId xmlns:a16="http://schemas.microsoft.com/office/drawing/2014/main" id="{037273E4-B2F7-473F-80D0-B6BE02BFD89A}"/>
              </a:ext>
            </a:extLst>
          </p:cNvPr>
          <p:cNvPicPr>
            <a:picLocks noChangeAspect="1"/>
          </p:cNvPicPr>
          <p:nvPr/>
        </p:nvPicPr>
        <p:blipFill>
          <a:blip r:embed="rId3"/>
          <a:stretch>
            <a:fillRect/>
          </a:stretch>
        </p:blipFill>
        <p:spPr>
          <a:xfrm>
            <a:off x="225272" y="0"/>
            <a:ext cx="1046665" cy="865163"/>
          </a:xfrm>
          <a:prstGeom prst="rect">
            <a:avLst/>
          </a:prstGeom>
        </p:spPr>
      </p:pic>
    </p:spTree>
    <p:extLst>
      <p:ext uri="{BB962C8B-B14F-4D97-AF65-F5344CB8AC3E}">
        <p14:creationId xmlns:p14="http://schemas.microsoft.com/office/powerpoint/2010/main" val="354584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F53CB-87F1-451F-BFC5-7784D4C8DFBC}"/>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CD4A553F-332F-4B68-BE47-46B3E9FD2D49}"/>
              </a:ext>
            </a:extLst>
          </p:cNvPr>
          <p:cNvSpPr>
            <a:spLocks noGrp="1"/>
          </p:cNvSpPr>
          <p:nvPr>
            <p:ph type="sldNum" sz="quarter" idx="12"/>
          </p:nvPr>
        </p:nvSpPr>
        <p:spPr/>
        <p:txBody>
          <a:bodyPr/>
          <a:lstStyle/>
          <a:p>
            <a:fld id="{733122C9-A0B9-462F-8757-0847AD287B63}" type="slidenum">
              <a:rPr lang="fr-FR" smtClean="0"/>
              <a:pPr/>
              <a:t>36</a:t>
            </a:fld>
            <a:endParaRPr lang="fr-FR"/>
          </a:p>
        </p:txBody>
      </p:sp>
      <p:sp>
        <p:nvSpPr>
          <p:cNvPr id="4" name="Espace réservé du texte 3">
            <a:extLst>
              <a:ext uri="{FF2B5EF4-FFF2-40B4-BE49-F238E27FC236}">
                <a16:creationId xmlns:a16="http://schemas.microsoft.com/office/drawing/2014/main" id="{55F5C202-EB4B-439F-BB92-7200689329DE}"/>
              </a:ext>
            </a:extLst>
          </p:cNvPr>
          <p:cNvSpPr>
            <a:spLocks noGrp="1"/>
          </p:cNvSpPr>
          <p:nvPr>
            <p:ph type="body" sz="quarter" idx="13"/>
          </p:nvPr>
        </p:nvSpPr>
        <p:spPr/>
        <p:txBody>
          <a:bodyPr/>
          <a:lstStyle/>
          <a:p>
            <a:r>
              <a:rPr lang="fr-FR" dirty="0"/>
              <a:t>CONTACTS</a:t>
            </a:r>
          </a:p>
        </p:txBody>
      </p:sp>
    </p:spTree>
    <p:extLst>
      <p:ext uri="{BB962C8B-B14F-4D97-AF65-F5344CB8AC3E}">
        <p14:creationId xmlns:p14="http://schemas.microsoft.com/office/powerpoint/2010/main" val="1298558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1027320"/>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a:t>Le Point de Contact National Cluster 2 - SHS</a:t>
            </a:r>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p:txBody>
      </p:sp>
      <p:pic>
        <p:nvPicPr>
          <p:cNvPr id="16386" name="Picture 2" descr="/var/folders/8j/9b5kksxs04n_0fl5tt05ywbs255cp_/T/com.microsoft.Powerpoint/WebArchiveCopyPasteTempFiles/xkWhIAAAAASUVORK5CYII=">
            <a:extLst>
              <a:ext uri="{FF2B5EF4-FFF2-40B4-BE49-F238E27FC236}">
                <a16:creationId xmlns:a16="http://schemas.microsoft.com/office/drawing/2014/main" id="{230F454A-6917-DC4E-867D-8DF57E66E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57" y="843455"/>
            <a:ext cx="2084692" cy="9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extLst>
              <p:ext uri="{D42A27DB-BD31-4B8C-83A1-F6EECF244321}">
                <p14:modId xmlns:p14="http://schemas.microsoft.com/office/powerpoint/2010/main" val="2626696717"/>
              </p:ext>
            </p:extLst>
          </p:nvPr>
        </p:nvGraphicFramePr>
        <p:xfrm>
          <a:off x="748145" y="1427195"/>
          <a:ext cx="8039303" cy="2663898"/>
        </p:xfrm>
        <a:graphic>
          <a:graphicData uri="http://schemas.openxmlformats.org/drawingml/2006/table">
            <a:tbl>
              <a:tblPr firstRow="1" bandRow="1">
                <a:tableStyleId>{2D5ABB26-0587-4C30-8999-92F81FD0307C}</a:tableStyleId>
              </a:tblPr>
              <a:tblGrid>
                <a:gridCol w="3068782">
                  <a:extLst>
                    <a:ext uri="{9D8B030D-6E8A-4147-A177-3AD203B41FA5}">
                      <a16:colId xmlns:a16="http://schemas.microsoft.com/office/drawing/2014/main" val="833197995"/>
                    </a:ext>
                  </a:extLst>
                </a:gridCol>
                <a:gridCol w="1832941">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166078">
                <a:tc>
                  <a:txBody>
                    <a:bodyPr/>
                    <a:lstStyle/>
                    <a:p>
                      <a:endParaRPr lang="fr-FR" sz="1400" i="1" dirty="0">
                        <a:solidFill>
                          <a:schemeClr val="bg2"/>
                        </a:solidFill>
                      </a:endParaRPr>
                    </a:p>
                  </a:txBody>
                  <a:tcPr/>
                </a:tc>
                <a:tc>
                  <a:txBody>
                    <a:bodyPr/>
                    <a:lstStyle/>
                    <a:p>
                      <a:endParaRPr lang="fr-FR" dirty="0">
                        <a:solidFill>
                          <a:schemeClr val="bg2"/>
                        </a:solidFill>
                      </a:endParaRPr>
                    </a:p>
                  </a:txBody>
                  <a:tcPr/>
                </a:tc>
                <a:tc>
                  <a:txBody>
                    <a:bodyPr/>
                    <a:lstStyle/>
                    <a:p>
                      <a:endParaRPr lang="fr-FR">
                        <a:solidFill>
                          <a:schemeClr val="bg2"/>
                        </a:solidFill>
                      </a:endParaRPr>
                    </a:p>
                  </a:txBody>
                  <a:tcPr/>
                </a:tc>
                <a:extLst>
                  <a:ext uri="{0D108BD9-81ED-4DB2-BD59-A6C34878D82A}">
                    <a16:rowId xmlns:a16="http://schemas.microsoft.com/office/drawing/2014/main" val="935794927"/>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Margot Burident</a:t>
                      </a:r>
                      <a:endParaRPr lang="fr-FR" sz="1200" b="1" dirty="0">
                        <a:solidFill>
                          <a:schemeClr val="bg2"/>
                        </a:solidFill>
                      </a:endParaRPr>
                    </a:p>
                    <a:p>
                      <a:r>
                        <a:rPr lang="fr-FR" i="1" dirty="0">
                          <a:solidFill>
                            <a:schemeClr val="bg2"/>
                          </a:solidFill>
                        </a:rPr>
                        <a:t>Membre, référente interface cluster 1 et 4</a:t>
                      </a:r>
                    </a:p>
                  </a:txBody>
                  <a:tcPr/>
                </a:tc>
                <a:tc>
                  <a:txBody>
                    <a:bodyPr/>
                    <a:lstStyle/>
                    <a:p>
                      <a:r>
                        <a:rPr lang="fr-FR" dirty="0">
                          <a:solidFill>
                            <a:schemeClr val="bg2"/>
                          </a:solidFill>
                        </a:rPr>
                        <a:t>MESR (40%)</a:t>
                      </a:r>
                    </a:p>
                  </a:txBody>
                  <a:tcPr/>
                </a:tc>
                <a:tc>
                  <a:txBody>
                    <a:bodyPr/>
                    <a:lstStyle/>
                    <a:p>
                      <a:endParaRPr lang="fr-FR">
                        <a:solidFill>
                          <a:schemeClr val="bg2"/>
                        </a:solidFill>
                      </a:endParaRPr>
                    </a:p>
                  </a:txBody>
                  <a:tcPr/>
                </a:tc>
                <a:extLst>
                  <a:ext uri="{0D108BD9-81ED-4DB2-BD59-A6C34878D82A}">
                    <a16:rowId xmlns:a16="http://schemas.microsoft.com/office/drawing/2014/main" val="2316629235"/>
                  </a:ext>
                </a:extLst>
              </a:tr>
              <a:tr h="7458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Sylvie Gangloff</a:t>
                      </a:r>
                      <a:endParaRPr lang="fr-FR" sz="1200" b="1" dirty="0">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b="1" i="1" dirty="0">
                          <a:solidFill>
                            <a:schemeClr val="bg2"/>
                          </a:solidFill>
                        </a:rPr>
                        <a:t>Coordinatrice</a:t>
                      </a:r>
                      <a:r>
                        <a:rPr lang="fr-FR" i="1" dirty="0">
                          <a:solidFill>
                            <a:schemeClr val="bg2"/>
                          </a:solidFill>
                        </a:rPr>
                        <a:t>, référente interface cluster 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dirty="0">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(80%)</a:t>
                      </a:r>
                    </a:p>
                  </a:txBody>
                  <a:tcPr/>
                </a:tc>
                <a:tc>
                  <a:txBody>
                    <a:bodyPr/>
                    <a:lstStyle/>
                    <a:p>
                      <a:endParaRPr lang="fr-FR" dirty="0">
                        <a:solidFill>
                          <a:schemeClr val="bg2"/>
                        </a:solidFill>
                      </a:endParaRPr>
                    </a:p>
                  </a:txBody>
                  <a:tcPr/>
                </a:tc>
                <a:extLst>
                  <a:ext uri="{0D108BD9-81ED-4DB2-BD59-A6C34878D82A}">
                    <a16:rowId xmlns:a16="http://schemas.microsoft.com/office/drawing/2014/main" val="551391505"/>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b="1" i="1" dirty="0">
                          <a:solidFill>
                            <a:schemeClr val="bg2"/>
                          </a:solidFill>
                        </a:rPr>
                        <a:t>Carolina </a:t>
                      </a:r>
                      <a:r>
                        <a:rPr lang="fr-FR" b="1" i="1" dirty="0" err="1">
                          <a:solidFill>
                            <a:schemeClr val="bg2"/>
                          </a:solidFill>
                        </a:rPr>
                        <a:t>Camila</a:t>
                      </a:r>
                      <a:r>
                        <a:rPr lang="fr-FR" b="1" i="1" dirty="0">
                          <a:solidFill>
                            <a:schemeClr val="bg2"/>
                          </a:solidFill>
                        </a:rPr>
                        <a:t> Gutiérrez Ruiz</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dirty="0">
                        <a:solidFill>
                          <a:schemeClr val="bg2"/>
                        </a:solidFill>
                      </a:endParaRPr>
                    </a:p>
                  </a:txBody>
                  <a:tcPr/>
                </a:tc>
                <a:tc>
                  <a:txBody>
                    <a:bodyPr/>
                    <a:lstStyle/>
                    <a:p>
                      <a:endParaRPr lang="fr-FR" dirty="0">
                        <a:solidFill>
                          <a:schemeClr val="bg2"/>
                        </a:solidFill>
                      </a:endParaRPr>
                    </a:p>
                  </a:txBody>
                  <a:tcPr/>
                </a:tc>
                <a:extLst>
                  <a:ext uri="{0D108BD9-81ED-4DB2-BD59-A6C34878D82A}">
                    <a16:rowId xmlns:a16="http://schemas.microsoft.com/office/drawing/2014/main" val="2885318520"/>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dirty="0">
                          <a:solidFill>
                            <a:schemeClr val="bg2"/>
                          </a:solidFill>
                        </a:rPr>
                        <a:t>Membre, </a:t>
                      </a:r>
                      <a:r>
                        <a:rPr lang="fr-FR" b="0" i="0" dirty="0">
                          <a:solidFill>
                            <a:schemeClr val="bg2"/>
                          </a:solidFill>
                        </a:rPr>
                        <a:t>référente interface cluster 5 et 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1746046136"/>
                  </a:ext>
                </a:extLst>
              </a:tr>
            </a:tbl>
          </a:graphicData>
        </a:graphic>
      </p:graphicFrame>
      <p:pic>
        <p:nvPicPr>
          <p:cNvPr id="4" name="Image 3">
            <a:extLst>
              <a:ext uri="{FF2B5EF4-FFF2-40B4-BE49-F238E27FC236}">
                <a16:creationId xmlns:a16="http://schemas.microsoft.com/office/drawing/2014/main" id="{3DA7B343-4BBF-2D40-B82C-A20C61609E04}"/>
              </a:ext>
            </a:extLst>
          </p:cNvPr>
          <p:cNvPicPr>
            <a:picLocks noChangeAspect="1"/>
          </p:cNvPicPr>
          <p:nvPr/>
        </p:nvPicPr>
        <p:blipFill>
          <a:blip r:embed="rId4"/>
          <a:stretch>
            <a:fillRect/>
          </a:stretch>
        </p:blipFill>
        <p:spPr>
          <a:xfrm>
            <a:off x="6610620" y="1613856"/>
            <a:ext cx="753964" cy="807819"/>
          </a:xfrm>
          <a:prstGeom prst="rect">
            <a:avLst/>
          </a:prstGeom>
        </p:spPr>
      </p:pic>
      <p:pic>
        <p:nvPicPr>
          <p:cNvPr id="5" name="Image 4">
            <a:extLst>
              <a:ext uri="{FF2B5EF4-FFF2-40B4-BE49-F238E27FC236}">
                <a16:creationId xmlns:a16="http://schemas.microsoft.com/office/drawing/2014/main" id="{ABDDD36F-D1DA-E545-9E84-1B43F5B14633}"/>
              </a:ext>
            </a:extLst>
          </p:cNvPr>
          <p:cNvPicPr>
            <a:picLocks noChangeAspect="1"/>
          </p:cNvPicPr>
          <p:nvPr/>
        </p:nvPicPr>
        <p:blipFill>
          <a:blip r:embed="rId5"/>
          <a:stretch>
            <a:fillRect/>
          </a:stretch>
        </p:blipFill>
        <p:spPr>
          <a:xfrm>
            <a:off x="5353089" y="2345408"/>
            <a:ext cx="747532" cy="800927"/>
          </a:xfrm>
          <a:prstGeom prst="rect">
            <a:avLst/>
          </a:prstGeom>
        </p:spPr>
      </p:pic>
      <p:sp>
        <p:nvSpPr>
          <p:cNvPr id="8" name="Rectangle 7">
            <a:extLst>
              <a:ext uri="{FF2B5EF4-FFF2-40B4-BE49-F238E27FC236}">
                <a16:creationId xmlns:a16="http://schemas.microsoft.com/office/drawing/2014/main" id="{B58FFE1C-CEB6-CD4B-BD5E-07C9AB1592D6}"/>
              </a:ext>
            </a:extLst>
          </p:cNvPr>
          <p:cNvSpPr/>
          <p:nvPr/>
        </p:nvSpPr>
        <p:spPr>
          <a:xfrm>
            <a:off x="116695" y="4835723"/>
            <a:ext cx="2666114" cy="307777"/>
          </a:xfrm>
          <a:prstGeom prst="rect">
            <a:avLst/>
          </a:prstGeom>
        </p:spPr>
        <p:txBody>
          <a:bodyPr wrap="none">
            <a:spAutoFit/>
          </a:bodyPr>
          <a:lstStyle/>
          <a:p>
            <a:pPr marL="228600">
              <a:spcBef>
                <a:spcPts val="600"/>
              </a:spcBef>
              <a:spcAft>
                <a:spcPts val="600"/>
              </a:spcAft>
              <a:buClr>
                <a:schemeClr val="accent4"/>
              </a:buClr>
              <a:buSzPct val="80000"/>
            </a:pPr>
            <a:r>
              <a:rPr lang="fr-FR">
                <a:solidFill>
                  <a:srgbClr val="3333FF"/>
                </a:solidFill>
                <a:hlinkClick r:id="rId6">
                  <a:extLst>
                    <a:ext uri="{A12FA001-AC4F-418D-AE19-62706E023703}">
                      <ahyp:hlinkClr xmlns:ahyp="http://schemas.microsoft.com/office/drawing/2018/hyperlinkcolor" val="tx"/>
                    </a:ext>
                  </a:extLst>
                </a:hlinkClick>
              </a:rPr>
              <a:t>pcn-shs@recherche.gouv.fr</a:t>
            </a:r>
            <a:r>
              <a:rPr lang="fr-FR">
                <a:solidFill>
                  <a:srgbClr val="3333FF"/>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4943889" y="4852240"/>
            <a:ext cx="3955014"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a:solidFill>
                  <a:srgbClr val="3333FF"/>
                </a:solidFill>
                <a:hlinkClick r:id="rId7">
                  <a:extLst>
                    <a:ext uri="{A12FA001-AC4F-418D-AE19-62706E023703}">
                      <ahyp:hlinkClr xmlns:ahyp="http://schemas.microsoft.com/office/drawing/2018/hyperlinkcolor" val="tx"/>
                    </a:ext>
                  </a:extLst>
                </a:hlinkClick>
              </a:rPr>
              <a:t>https://www.horizon-europe.gouv.fr/cluster-2</a:t>
            </a:r>
            <a:r>
              <a:rPr lang="fr-FR" sz="1400">
                <a:solidFill>
                  <a:srgbClr val="3333FF"/>
                </a:solidFill>
              </a:rPr>
              <a:t> </a:t>
            </a:r>
            <a:endParaRPr lang="fr-FR" sz="1200">
              <a:solidFill>
                <a:srgbClr val="3333FF"/>
              </a:solidFill>
            </a:endParaRPr>
          </a:p>
        </p:txBody>
      </p:sp>
      <p:sp>
        <p:nvSpPr>
          <p:cNvPr id="12" name="Google Shape;135;p16">
            <a:extLst>
              <a:ext uri="{FF2B5EF4-FFF2-40B4-BE49-F238E27FC236}">
                <a16:creationId xmlns:a16="http://schemas.microsoft.com/office/drawing/2014/main" id="{96D19D58-FC36-415E-88F5-3899E39FA596}"/>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Le PCN Cluster 2 : CONTACTS</a:t>
            </a:r>
          </a:p>
        </p:txBody>
      </p:sp>
      <p:pic>
        <p:nvPicPr>
          <p:cNvPr id="10" name="Image 9">
            <a:extLst>
              <a:ext uri="{FF2B5EF4-FFF2-40B4-BE49-F238E27FC236}">
                <a16:creationId xmlns:a16="http://schemas.microsoft.com/office/drawing/2014/main" id="{535A0C11-E3BD-4AA4-AF62-EC057A45D387}"/>
              </a:ext>
            </a:extLst>
          </p:cNvPr>
          <p:cNvPicPr>
            <a:picLocks noChangeAspect="1"/>
          </p:cNvPicPr>
          <p:nvPr/>
        </p:nvPicPr>
        <p:blipFill>
          <a:blip r:embed="rId8"/>
          <a:stretch>
            <a:fillRect/>
          </a:stretch>
        </p:blipFill>
        <p:spPr>
          <a:xfrm rot="5400000">
            <a:off x="6617419" y="3234822"/>
            <a:ext cx="1008112" cy="756084"/>
          </a:xfrm>
          <a:prstGeom prst="rect">
            <a:avLst/>
          </a:prstGeom>
        </p:spPr>
      </p:pic>
    </p:spTree>
    <p:extLst>
      <p:ext uri="{BB962C8B-B14F-4D97-AF65-F5344CB8AC3E}">
        <p14:creationId xmlns:p14="http://schemas.microsoft.com/office/powerpoint/2010/main" val="454484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D6CBFD-0CC5-4E22-B117-0F52B92A417D}"/>
              </a:ext>
            </a:extLst>
          </p:cNvPr>
          <p:cNvSpPr>
            <a:spLocks noGrp="1"/>
          </p:cNvSpPr>
          <p:nvPr>
            <p:ph type="title"/>
          </p:nvPr>
        </p:nvSpPr>
        <p:spPr/>
        <p:txBody>
          <a:bodyPr/>
          <a:lstStyle/>
          <a:p>
            <a:endParaRPr lang="fr-FR"/>
          </a:p>
        </p:txBody>
      </p:sp>
      <p:sp>
        <p:nvSpPr>
          <p:cNvPr id="4" name="Espace réservé du numéro de diapositive 3">
            <a:extLst>
              <a:ext uri="{FF2B5EF4-FFF2-40B4-BE49-F238E27FC236}">
                <a16:creationId xmlns:a16="http://schemas.microsoft.com/office/drawing/2014/main" id="{87998ADE-8124-4B3E-92FB-8AF003B293A3}"/>
              </a:ext>
            </a:extLst>
          </p:cNvPr>
          <p:cNvSpPr>
            <a:spLocks noGrp="1"/>
          </p:cNvSpPr>
          <p:nvPr>
            <p:ph type="sldNum" sz="quarter" idx="12"/>
          </p:nvPr>
        </p:nvSpPr>
        <p:spPr/>
        <p:txBody>
          <a:bodyPr/>
          <a:lstStyle/>
          <a:p>
            <a:fld id="{733122C9-A0B9-462F-8757-0847AD287B63}" type="slidenum">
              <a:rPr lang="fr-FR" smtClean="0"/>
              <a:pPr/>
              <a:t>38</a:t>
            </a:fld>
            <a:endParaRPr lang="fr-FR"/>
          </a:p>
        </p:txBody>
      </p:sp>
    </p:spTree>
    <p:extLst>
      <p:ext uri="{BB962C8B-B14F-4D97-AF65-F5344CB8AC3E}">
        <p14:creationId xmlns:p14="http://schemas.microsoft.com/office/powerpoint/2010/main" val="32358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483AE-7AEE-4029-A447-15229B693C9B}"/>
              </a:ext>
            </a:extLst>
          </p:cNvPr>
          <p:cNvSpPr>
            <a:spLocks noGrp="1"/>
          </p:cNvSpPr>
          <p:nvPr>
            <p:ph type="title"/>
          </p:nvPr>
        </p:nvSpPr>
        <p:spPr>
          <a:xfrm>
            <a:off x="368301" y="1000974"/>
            <a:ext cx="8580389" cy="3983136"/>
          </a:xfrm>
          <a:solidFill>
            <a:schemeClr val="bg1"/>
          </a:solidFill>
        </p:spPr>
        <p:txBody>
          <a:bodyPr/>
          <a:lstStyle/>
          <a:p>
            <a:pPr>
              <a:spcBef>
                <a:spcPts val="600"/>
              </a:spcBef>
              <a:spcAft>
                <a:spcPts val="600"/>
              </a:spcAft>
            </a:pPr>
            <a:r>
              <a:rPr lang="fr-FR" sz="1400" b="0" dirty="0">
                <a:solidFill>
                  <a:schemeClr val="bg2"/>
                </a:solidFill>
              </a:rPr>
              <a:t>La recherche a prouvé que les sciences sociales et humaines (SHS) et l'implication des parties prenantes, y compris les citoyens et la société civile dans les projets, sont essentielles pour faciliter l'adhésion de la société et l'intégration durable d'un système ou d'une technologie sur le marché. </a:t>
            </a:r>
            <a:br>
              <a:rPr lang="fr-FR" sz="1400" b="0" dirty="0">
                <a:solidFill>
                  <a:schemeClr val="bg2"/>
                </a:solidFill>
              </a:rPr>
            </a:br>
            <a:br>
              <a:rPr lang="fr-FR" sz="1400" b="0" dirty="0">
                <a:solidFill>
                  <a:schemeClr val="bg2"/>
                </a:solidFill>
              </a:rPr>
            </a:br>
            <a:r>
              <a:rPr lang="fr-FR" sz="1400" b="0" dirty="0">
                <a:solidFill>
                  <a:schemeClr val="bg2"/>
                </a:solidFill>
              </a:rPr>
              <a:t>Le programme de travail 2026-2027 propose, pour une deuxième fois, l'intégration de la préparation sociétale - SR - à travers 3 sujets pilotes (et pouvant aller jusqu’à 17 applications qui doivent intégrer les SHS –voir les appels dans ce guide). L'approche SR vise, lorsqu'elle est intégrée dans les processus de R&amp;I, à améliorer la prise en compte des différents besoins et préoccupations de la société et à y répondre, augmentant ainsi le potentiel d'adoption par la société.</a:t>
            </a:r>
            <a:br>
              <a:rPr lang="fr-FR" sz="1400" b="0" dirty="0">
                <a:solidFill>
                  <a:schemeClr val="bg2"/>
                </a:solidFill>
              </a:rPr>
            </a:br>
            <a:br>
              <a:rPr lang="fr-FR" sz="1400" b="0" dirty="0">
                <a:solidFill>
                  <a:schemeClr val="bg2"/>
                </a:solidFill>
              </a:rPr>
            </a:br>
            <a:r>
              <a:rPr lang="fr-FR" sz="1400" b="0" dirty="0">
                <a:solidFill>
                  <a:schemeClr val="bg2"/>
                </a:solidFill>
              </a:rPr>
              <a:t>Une participation inclusive dès le début de l'élaboration de la proposition et tout au long du projet permettra une approche interdisciplinaire au service des objectifs du thème de l’appel.</a:t>
            </a:r>
            <a:br>
              <a:rPr lang="fr-FR" sz="1400" b="0" dirty="0">
                <a:solidFill>
                  <a:schemeClr val="bg2"/>
                </a:solidFill>
              </a:rPr>
            </a:br>
            <a:br>
              <a:rPr lang="fr-FR" sz="1400" b="0" dirty="0">
                <a:solidFill>
                  <a:schemeClr val="bg2"/>
                </a:solidFill>
              </a:rPr>
            </a:br>
            <a:r>
              <a:rPr lang="en-US" sz="1200" dirty="0">
                <a:solidFill>
                  <a:schemeClr val="bg2"/>
                </a:solidFill>
              </a:rPr>
              <a:t>Note pour les </a:t>
            </a:r>
            <a:r>
              <a:rPr lang="en-US" sz="1200" dirty="0" err="1">
                <a:solidFill>
                  <a:schemeClr val="bg2"/>
                </a:solidFill>
              </a:rPr>
              <a:t>pilotes</a:t>
            </a:r>
            <a:r>
              <a:rPr lang="en-US" sz="1200" dirty="0">
                <a:solidFill>
                  <a:schemeClr val="bg2"/>
                </a:solidFill>
              </a:rPr>
              <a:t> SR: Proposals should allocate reasonable resources as part of a dedicated task to engage with the Coordinating and Support Action funded under HORIZON-CL5-2026-01-D2-09 (e.g., participation in physical format to annual workshops, availability to reply to interviews, punctual exchanges with other Societal Readiness pilot projects, provide access to Societal Readiness related information). Travel costs to attend physical workshops will be covered by topic HORIZON-CL5-2026-01-D2-09.</a:t>
            </a:r>
            <a:br>
              <a:rPr lang="fr-FR" sz="1200" dirty="0">
                <a:solidFill>
                  <a:schemeClr val="bg2"/>
                </a:solidFill>
              </a:rPr>
            </a:br>
            <a:br>
              <a:rPr lang="fr-FR" sz="1200" dirty="0"/>
            </a:br>
            <a:br>
              <a:rPr lang="fr-FR" sz="1400" b="0" dirty="0"/>
            </a:br>
            <a:br>
              <a:rPr lang="fr-FR" sz="1400" b="0" dirty="0"/>
            </a:br>
            <a:br>
              <a:rPr lang="fr-FR" sz="1400" b="0" dirty="0"/>
            </a:br>
            <a:br>
              <a:rPr lang="fr-FR" sz="1400" b="0" dirty="0"/>
            </a:br>
            <a:endParaRPr lang="fr-FR" sz="1400" b="0" dirty="0">
              <a:solidFill>
                <a:srgbClr val="000091"/>
              </a:solidFill>
            </a:endParaRPr>
          </a:p>
        </p:txBody>
      </p:sp>
      <p:sp>
        <p:nvSpPr>
          <p:cNvPr id="4" name="Espace réservé du numéro de diapositive 3">
            <a:extLst>
              <a:ext uri="{FF2B5EF4-FFF2-40B4-BE49-F238E27FC236}">
                <a16:creationId xmlns:a16="http://schemas.microsoft.com/office/drawing/2014/main" id="{8A734627-A195-4C55-8E1A-5EBA3A6CBE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a:t>4</a:t>
            </a:fld>
            <a:endParaRPr lang="fr-FR" dirty="0"/>
          </a:p>
        </p:txBody>
      </p:sp>
      <p:sp>
        <p:nvSpPr>
          <p:cNvPr id="5" name="ZoneTexte 4">
            <a:extLst>
              <a:ext uri="{FF2B5EF4-FFF2-40B4-BE49-F238E27FC236}">
                <a16:creationId xmlns:a16="http://schemas.microsoft.com/office/drawing/2014/main" id="{CD12D4A1-DA16-4C98-A341-89CC763F855C}"/>
              </a:ext>
            </a:extLst>
          </p:cNvPr>
          <p:cNvSpPr txBox="1"/>
          <p:nvPr/>
        </p:nvSpPr>
        <p:spPr>
          <a:xfrm>
            <a:off x="4944794" y="433820"/>
            <a:ext cx="37848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600" b="1" dirty="0">
                <a:solidFill>
                  <a:schemeClr val="tx2"/>
                </a:solidFill>
              </a:rPr>
              <a:t>Poursuite du </a:t>
            </a:r>
            <a:r>
              <a:rPr lang="fr-FR" sz="1600" b="1" dirty="0" err="1">
                <a:solidFill>
                  <a:schemeClr val="tx2"/>
                </a:solidFill>
              </a:rPr>
              <a:t>Societal</a:t>
            </a:r>
            <a:r>
              <a:rPr lang="fr-FR" sz="1600" b="1" dirty="0">
                <a:solidFill>
                  <a:schemeClr val="tx2"/>
                </a:solidFill>
              </a:rPr>
              <a:t> </a:t>
            </a:r>
            <a:r>
              <a:rPr lang="fr-FR" sz="1600" b="1" dirty="0" err="1">
                <a:solidFill>
                  <a:schemeClr val="tx2"/>
                </a:solidFill>
              </a:rPr>
              <a:t>Readiness</a:t>
            </a:r>
            <a:r>
              <a:rPr lang="fr-FR" sz="1600" b="1" dirty="0">
                <a:solidFill>
                  <a:schemeClr val="tx2"/>
                </a:solidFill>
              </a:rPr>
              <a:t>  </a:t>
            </a:r>
            <a:endParaRPr lang="fr-FR" sz="1600" b="1" dirty="0">
              <a:solidFill>
                <a:srgbClr val="000091"/>
              </a:solidFill>
            </a:endParaRPr>
          </a:p>
        </p:txBody>
      </p:sp>
      <p:pic>
        <p:nvPicPr>
          <p:cNvPr id="7" name="Image 6">
            <a:extLst>
              <a:ext uri="{FF2B5EF4-FFF2-40B4-BE49-F238E27FC236}">
                <a16:creationId xmlns:a16="http://schemas.microsoft.com/office/drawing/2014/main" id="{7347AF9C-73F6-42FD-A34D-6430361CC833}"/>
              </a:ext>
            </a:extLst>
          </p:cNvPr>
          <p:cNvPicPr>
            <a:picLocks noChangeAspect="1"/>
          </p:cNvPicPr>
          <p:nvPr/>
        </p:nvPicPr>
        <p:blipFill>
          <a:blip r:embed="rId2"/>
          <a:srcRect/>
          <a:stretch/>
        </p:blipFill>
        <p:spPr>
          <a:xfrm>
            <a:off x="391402" y="138125"/>
            <a:ext cx="899460" cy="746252"/>
          </a:xfrm>
          <a:prstGeom prst="rect">
            <a:avLst/>
          </a:prstGeom>
        </p:spPr>
      </p:pic>
    </p:spTree>
    <p:extLst>
      <p:ext uri="{BB962C8B-B14F-4D97-AF65-F5344CB8AC3E}">
        <p14:creationId xmlns:p14="http://schemas.microsoft.com/office/powerpoint/2010/main" val="78388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10E7AE-EA43-452C-BA45-4433690127CE}"/>
              </a:ext>
            </a:extLst>
          </p:cNvPr>
          <p:cNvSpPr>
            <a:spLocks noGrp="1"/>
          </p:cNvSpPr>
          <p:nvPr>
            <p:ph type="title"/>
          </p:nvPr>
        </p:nvSpPr>
        <p:spPr>
          <a:xfrm>
            <a:off x="415366" y="842448"/>
            <a:ext cx="8313267" cy="548202"/>
          </a:xfrm>
        </p:spPr>
        <p:txBody>
          <a:bodyPr/>
          <a:lstStyle/>
          <a:p>
            <a:endParaRPr lang="fr-FR" dirty="0"/>
          </a:p>
        </p:txBody>
      </p:sp>
      <p:sp>
        <p:nvSpPr>
          <p:cNvPr id="4" name="Espace réservé du numéro de diapositive 3">
            <a:extLst>
              <a:ext uri="{FF2B5EF4-FFF2-40B4-BE49-F238E27FC236}">
                <a16:creationId xmlns:a16="http://schemas.microsoft.com/office/drawing/2014/main" id="{602C446E-1197-4A92-886D-08DFFB42EE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sp>
        <p:nvSpPr>
          <p:cNvPr id="6" name="Espace réservé du texte 5">
            <a:extLst>
              <a:ext uri="{FF2B5EF4-FFF2-40B4-BE49-F238E27FC236}">
                <a16:creationId xmlns:a16="http://schemas.microsoft.com/office/drawing/2014/main" id="{62FF9817-7583-4088-8A1E-8C35E04914B4}"/>
              </a:ext>
            </a:extLst>
          </p:cNvPr>
          <p:cNvSpPr>
            <a:spLocks noGrp="1"/>
          </p:cNvSpPr>
          <p:nvPr>
            <p:ph type="body" idx="1"/>
          </p:nvPr>
        </p:nvSpPr>
        <p:spPr/>
        <p:txBody>
          <a:bodyPr/>
          <a:lstStyle/>
          <a:p>
            <a:endParaRPr lang="fr-FR"/>
          </a:p>
        </p:txBody>
      </p:sp>
      <p:pic>
        <p:nvPicPr>
          <p:cNvPr id="8" name="Image 7">
            <a:extLst>
              <a:ext uri="{FF2B5EF4-FFF2-40B4-BE49-F238E27FC236}">
                <a16:creationId xmlns:a16="http://schemas.microsoft.com/office/drawing/2014/main" id="{B8F33BE4-CCD9-45B9-A4C6-F56DEAB546A9}"/>
              </a:ext>
            </a:extLst>
          </p:cNvPr>
          <p:cNvPicPr>
            <a:picLocks noChangeAspect="1"/>
          </p:cNvPicPr>
          <p:nvPr/>
        </p:nvPicPr>
        <p:blipFill>
          <a:blip r:embed="rId2"/>
          <a:stretch>
            <a:fillRect/>
          </a:stretch>
        </p:blipFill>
        <p:spPr>
          <a:xfrm>
            <a:off x="0" y="15875"/>
            <a:ext cx="9144000" cy="5111750"/>
          </a:xfrm>
          <a:prstGeom prst="rect">
            <a:avLst/>
          </a:prstGeom>
        </p:spPr>
      </p:pic>
    </p:spTree>
    <p:extLst>
      <p:ext uri="{BB962C8B-B14F-4D97-AF65-F5344CB8AC3E}">
        <p14:creationId xmlns:p14="http://schemas.microsoft.com/office/powerpoint/2010/main" val="118774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D9159C81-C6C3-42AA-8A22-5661781C7DFB}"/>
              </a:ext>
            </a:extLst>
          </p:cNvPr>
          <p:cNvSpPr>
            <a:spLocks noGrp="1"/>
          </p:cNvSpPr>
          <p:nvPr>
            <p:ph type="pic" sz="quarter" idx="13"/>
          </p:nvPr>
        </p:nvSpPr>
        <p:spPr/>
      </p:sp>
      <p:sp>
        <p:nvSpPr>
          <p:cNvPr id="3" name="Titre 2">
            <a:extLst>
              <a:ext uri="{FF2B5EF4-FFF2-40B4-BE49-F238E27FC236}">
                <a16:creationId xmlns:a16="http://schemas.microsoft.com/office/drawing/2014/main" id="{B66DD9BF-F751-4125-947D-FB91868BFCCB}"/>
              </a:ext>
            </a:extLst>
          </p:cNvPr>
          <p:cNvSpPr>
            <a:spLocks noGrp="1"/>
          </p:cNvSpPr>
          <p:nvPr>
            <p:ph type="title"/>
          </p:nvPr>
        </p:nvSpPr>
        <p:spPr/>
        <p:txBody>
          <a:bodyPr/>
          <a:lstStyle/>
          <a:p>
            <a:pPr marL="0" indent="0">
              <a:buNone/>
            </a:pPr>
            <a:r>
              <a:rPr lang="fr-FR"/>
              <a:t>Comment lire ce guide</a:t>
            </a:r>
          </a:p>
        </p:txBody>
      </p:sp>
      <p:sp>
        <p:nvSpPr>
          <p:cNvPr id="4" name="Espace réservé du numéro de diapositive 3">
            <a:extLst>
              <a:ext uri="{FF2B5EF4-FFF2-40B4-BE49-F238E27FC236}">
                <a16:creationId xmlns:a16="http://schemas.microsoft.com/office/drawing/2014/main" id="{89E431E2-4468-43B0-AD80-CFB606D6415E}"/>
              </a:ext>
            </a:extLst>
          </p:cNvPr>
          <p:cNvSpPr>
            <a:spLocks noGrp="1"/>
          </p:cNvSpPr>
          <p:nvPr>
            <p:ph type="sldNum" sz="quarter" idx="12"/>
          </p:nvPr>
        </p:nvSpPr>
        <p:spPr/>
        <p:txBody>
          <a:bodyPr/>
          <a:lstStyle/>
          <a:p>
            <a:fld id="{733122C9-A0B9-462F-8757-0847AD287B63}" type="slidenum">
              <a:rPr lang="fr-FR" smtClean="0"/>
              <a:pPr/>
              <a:t>6</a:t>
            </a:fld>
            <a:endParaRPr lang="fr-FR"/>
          </a:p>
        </p:txBody>
      </p:sp>
    </p:spTree>
    <p:extLst>
      <p:ext uri="{BB962C8B-B14F-4D97-AF65-F5344CB8AC3E}">
        <p14:creationId xmlns:p14="http://schemas.microsoft.com/office/powerpoint/2010/main" val="195701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e 67">
            <a:extLst>
              <a:ext uri="{FF2B5EF4-FFF2-40B4-BE49-F238E27FC236}">
                <a16:creationId xmlns:a16="http://schemas.microsoft.com/office/drawing/2014/main" id="{52B383D3-F99F-4A69-B680-863135557617}"/>
              </a:ext>
            </a:extLst>
          </p:cNvPr>
          <p:cNvGrpSpPr/>
          <p:nvPr/>
        </p:nvGrpSpPr>
        <p:grpSpPr>
          <a:xfrm>
            <a:off x="4310180" y="1650195"/>
            <a:ext cx="4156288" cy="2347081"/>
            <a:chOff x="4213416" y="1586996"/>
            <a:chExt cx="4156288" cy="2347081"/>
          </a:xfrm>
        </p:grpSpPr>
        <p:pic>
          <p:nvPicPr>
            <p:cNvPr id="4" name="Image 3">
              <a:extLst>
                <a:ext uri="{FF2B5EF4-FFF2-40B4-BE49-F238E27FC236}">
                  <a16:creationId xmlns:a16="http://schemas.microsoft.com/office/drawing/2014/main" id="{AA654413-D693-8DA6-44F0-65930155F385}"/>
                </a:ext>
              </a:extLst>
            </p:cNvPr>
            <p:cNvPicPr>
              <a:picLocks noChangeAspect="1"/>
            </p:cNvPicPr>
            <p:nvPr/>
          </p:nvPicPr>
          <p:blipFill>
            <a:blip r:embed="rId2"/>
            <a:stretch>
              <a:fillRect/>
            </a:stretch>
          </p:blipFill>
          <p:spPr>
            <a:xfrm>
              <a:off x="4213416" y="1586996"/>
              <a:ext cx="4156288" cy="2347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 coins arrondis 8">
              <a:extLst>
                <a:ext uri="{FF2B5EF4-FFF2-40B4-BE49-F238E27FC236}">
                  <a16:creationId xmlns:a16="http://schemas.microsoft.com/office/drawing/2014/main" id="{4DD86547-7EAA-5A28-E419-9530E1E29E57}"/>
                </a:ext>
              </a:extLst>
            </p:cNvPr>
            <p:cNvSpPr/>
            <p:nvPr/>
          </p:nvSpPr>
          <p:spPr>
            <a:xfrm>
              <a:off x="6291560" y="1644101"/>
              <a:ext cx="1994746" cy="307750"/>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56D3C43D-D05D-463A-8E5A-6F0E7AC7FCE9}"/>
                </a:ext>
              </a:extLst>
            </p:cNvPr>
            <p:cNvSpPr/>
            <p:nvPr/>
          </p:nvSpPr>
          <p:spPr>
            <a:xfrm>
              <a:off x="4281377" y="3578904"/>
              <a:ext cx="4004929" cy="300167"/>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coins arrondis 27">
              <a:extLst>
                <a:ext uri="{FF2B5EF4-FFF2-40B4-BE49-F238E27FC236}">
                  <a16:creationId xmlns:a16="http://schemas.microsoft.com/office/drawing/2014/main" id="{B8147E5B-BEFB-44DE-BF8C-86BEFBAB537E}"/>
                </a:ext>
              </a:extLst>
            </p:cNvPr>
            <p:cNvSpPr/>
            <p:nvPr/>
          </p:nvSpPr>
          <p:spPr>
            <a:xfrm>
              <a:off x="4352259" y="2011184"/>
              <a:ext cx="3934047" cy="484594"/>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 coins arrondis 28">
              <a:extLst>
                <a:ext uri="{FF2B5EF4-FFF2-40B4-BE49-F238E27FC236}">
                  <a16:creationId xmlns:a16="http://schemas.microsoft.com/office/drawing/2014/main" id="{4BA76FDA-DCB1-4E59-BF45-8754C59C160C}"/>
                </a:ext>
              </a:extLst>
            </p:cNvPr>
            <p:cNvSpPr/>
            <p:nvPr/>
          </p:nvSpPr>
          <p:spPr>
            <a:xfrm>
              <a:off x="4281377" y="2555112"/>
              <a:ext cx="4004929" cy="946276"/>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texte 2">
            <a:extLst>
              <a:ext uri="{FF2B5EF4-FFF2-40B4-BE49-F238E27FC236}">
                <a16:creationId xmlns:a16="http://schemas.microsoft.com/office/drawing/2014/main" id="{1BE4CA21-1FF2-DE57-09D2-E56D75FFC432}"/>
              </a:ext>
            </a:extLst>
          </p:cNvPr>
          <p:cNvSpPr>
            <a:spLocks noGrp="1"/>
          </p:cNvSpPr>
          <p:nvPr>
            <p:ph type="body" idx="1"/>
          </p:nvPr>
        </p:nvSpPr>
        <p:spPr>
          <a:xfrm>
            <a:off x="282809" y="108253"/>
            <a:ext cx="4228682" cy="1407950"/>
          </a:xfrm>
          <a:solidFill>
            <a:schemeClr val="bg1"/>
          </a:solidFill>
          <a:ln w="12700">
            <a:solidFill>
              <a:schemeClr val="bg2"/>
            </a:solidFill>
          </a:ln>
        </p:spPr>
        <p:txBody>
          <a:bodyPr lIns="90000" tIns="46800" rIns="90000" bIns="46800"/>
          <a:lstStyle/>
          <a:p>
            <a:pPr marL="0"/>
            <a:r>
              <a:rPr lang="fr-FR" sz="1400" dirty="0">
                <a:solidFill>
                  <a:srgbClr val="000091"/>
                </a:solidFill>
              </a:rPr>
              <a:t>Ce guide reprend une sélection d’appels (</a:t>
            </a:r>
            <a:r>
              <a:rPr lang="fr-FR" sz="1400" i="1" dirty="0">
                <a:solidFill>
                  <a:srgbClr val="000091"/>
                </a:solidFill>
              </a:rPr>
              <a:t>topics</a:t>
            </a:r>
            <a:r>
              <a:rPr lang="fr-FR" sz="1400" dirty="0">
                <a:solidFill>
                  <a:srgbClr val="000091"/>
                </a:solidFill>
              </a:rPr>
              <a:t>) du nouveau programme de travail du Cluster 5.</a:t>
            </a:r>
          </a:p>
          <a:p>
            <a:pPr marL="0">
              <a:spcAft>
                <a:spcPts val="600"/>
              </a:spcAft>
            </a:pPr>
            <a:r>
              <a:rPr lang="fr-FR" sz="1400" dirty="0"/>
              <a:t>Ils sont regroupés </a:t>
            </a:r>
            <a:r>
              <a:rPr lang="fr-FR" sz="1400" b="1" dirty="0"/>
              <a:t>par année </a:t>
            </a:r>
            <a:r>
              <a:rPr lang="fr-FR" sz="1400" dirty="0">
                <a:solidFill>
                  <a:schemeClr val="accent4"/>
                </a:solidFill>
              </a:rPr>
              <a:t>(2026,2027).</a:t>
            </a:r>
            <a:endParaRPr lang="fr-FR" sz="1400" dirty="0"/>
          </a:p>
        </p:txBody>
      </p:sp>
      <p:sp>
        <p:nvSpPr>
          <p:cNvPr id="6" name="Google Shape;135;p16">
            <a:extLst>
              <a:ext uri="{FF2B5EF4-FFF2-40B4-BE49-F238E27FC236}">
                <a16:creationId xmlns:a16="http://schemas.microsoft.com/office/drawing/2014/main" id="{AB2C7F04-0584-D41E-A9C5-956D7064D36F}"/>
              </a:ext>
            </a:extLst>
          </p:cNvPr>
          <p:cNvSpPr txBox="1">
            <a:spLocks noGrp="1"/>
          </p:cNvSpPr>
          <p:nvPr>
            <p:ph type="body" idx="2"/>
          </p:nvPr>
        </p:nvSpPr>
        <p:spPr>
          <a:xfrm>
            <a:off x="7669761" y="348063"/>
            <a:ext cx="1168381"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CE GUIDE</a:t>
            </a:r>
            <a:endParaRPr lang="fr-FR">
              <a:solidFill>
                <a:schemeClr val="accent4"/>
              </a:solidFill>
            </a:endParaRPr>
          </a:p>
        </p:txBody>
      </p:sp>
      <p:sp>
        <p:nvSpPr>
          <p:cNvPr id="7" name="ZoneTexte 6">
            <a:extLst>
              <a:ext uri="{FF2B5EF4-FFF2-40B4-BE49-F238E27FC236}">
                <a16:creationId xmlns:a16="http://schemas.microsoft.com/office/drawing/2014/main" id="{A84CEA1A-6456-4320-8806-705BAADAE0CC}"/>
              </a:ext>
            </a:extLst>
          </p:cNvPr>
          <p:cNvSpPr txBox="1"/>
          <p:nvPr/>
        </p:nvSpPr>
        <p:spPr>
          <a:xfrm>
            <a:off x="5009669" y="765434"/>
            <a:ext cx="3900867" cy="461665"/>
          </a:xfrm>
          <a:prstGeom prst="rect">
            <a:avLst/>
          </a:prstGeom>
          <a:solidFill>
            <a:schemeClr val="bg1"/>
          </a:solid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Référence</a:t>
            </a:r>
            <a:r>
              <a:rPr lang="fr-FR" sz="1200">
                <a:solidFill>
                  <a:srgbClr val="000091"/>
                </a:solidFill>
              </a:rPr>
              <a:t> du topic, son </a:t>
            </a:r>
            <a:r>
              <a:rPr lang="fr-FR" sz="1200" b="1">
                <a:solidFill>
                  <a:srgbClr val="000091"/>
                </a:solidFill>
              </a:rPr>
              <a:t>enveloppe</a:t>
            </a:r>
            <a:r>
              <a:rPr lang="fr-FR" sz="1200">
                <a:solidFill>
                  <a:srgbClr val="000091"/>
                </a:solidFill>
              </a:rPr>
              <a:t> globale, le </a:t>
            </a:r>
            <a:r>
              <a:rPr lang="fr-FR" sz="1200" b="1">
                <a:solidFill>
                  <a:srgbClr val="000091"/>
                </a:solidFill>
              </a:rPr>
              <a:t>budget</a:t>
            </a:r>
            <a:r>
              <a:rPr lang="fr-FR" sz="1200">
                <a:solidFill>
                  <a:srgbClr val="000091"/>
                </a:solidFill>
              </a:rPr>
              <a:t> attendu </a:t>
            </a:r>
            <a:r>
              <a:rPr lang="fr-FR" sz="1200" b="1">
                <a:solidFill>
                  <a:srgbClr val="000091"/>
                </a:solidFill>
              </a:rPr>
              <a:t>par projet</a:t>
            </a:r>
            <a:r>
              <a:rPr lang="fr-FR" sz="1200">
                <a:solidFill>
                  <a:srgbClr val="000091"/>
                </a:solidFill>
              </a:rPr>
              <a:t>, le </a:t>
            </a:r>
            <a:r>
              <a:rPr lang="fr-FR" sz="1200" b="1">
                <a:solidFill>
                  <a:srgbClr val="000091"/>
                </a:solidFill>
              </a:rPr>
              <a:t>type d'action </a:t>
            </a:r>
            <a:r>
              <a:rPr lang="fr-FR" sz="1200">
                <a:solidFill>
                  <a:srgbClr val="000091"/>
                </a:solidFill>
              </a:rPr>
              <a:t>soutenu.</a:t>
            </a:r>
          </a:p>
        </p:txBody>
      </p:sp>
      <p:cxnSp>
        <p:nvCxnSpPr>
          <p:cNvPr id="12" name="Connecteur droit avec flèche 11">
            <a:extLst>
              <a:ext uri="{FF2B5EF4-FFF2-40B4-BE49-F238E27FC236}">
                <a16:creationId xmlns:a16="http://schemas.microsoft.com/office/drawing/2014/main" id="{635CC81C-863C-4330-8C4A-5CBB4A7FF9F8}"/>
              </a:ext>
            </a:extLst>
          </p:cNvPr>
          <p:cNvCxnSpPr>
            <a:cxnSpLocks/>
            <a:stCxn id="7" idx="2"/>
            <a:endCxn id="9" idx="0"/>
          </p:cNvCxnSpPr>
          <p:nvPr/>
        </p:nvCxnSpPr>
        <p:spPr>
          <a:xfrm>
            <a:off x="6960103" y="1227099"/>
            <a:ext cx="425594" cy="480201"/>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5" name="ZoneTexte 4">
            <a:extLst>
              <a:ext uri="{FF2B5EF4-FFF2-40B4-BE49-F238E27FC236}">
                <a16:creationId xmlns:a16="http://schemas.microsoft.com/office/drawing/2014/main" id="{A80B739A-8158-4234-8354-73C772DB6421}"/>
              </a:ext>
            </a:extLst>
          </p:cNvPr>
          <p:cNvSpPr txBox="1"/>
          <p:nvPr/>
        </p:nvSpPr>
        <p:spPr>
          <a:xfrm>
            <a:off x="5327073" y="4235707"/>
            <a:ext cx="3583463" cy="461665"/>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Références </a:t>
            </a:r>
            <a:r>
              <a:rPr lang="fr-FR" sz="1200">
                <a:solidFill>
                  <a:srgbClr val="000091"/>
                </a:solidFill>
              </a:rPr>
              <a:t>le cas échéant,</a:t>
            </a:r>
            <a:r>
              <a:rPr lang="fr-FR" sz="1200" b="1">
                <a:solidFill>
                  <a:srgbClr val="000091"/>
                </a:solidFill>
              </a:rPr>
              <a:t> des topics liés passés ou en cours.</a:t>
            </a:r>
            <a:endParaRPr lang="fr-FR">
              <a:solidFill>
                <a:srgbClr val="000091"/>
              </a:solidFill>
            </a:endParaRPr>
          </a:p>
        </p:txBody>
      </p:sp>
      <p:cxnSp>
        <p:nvCxnSpPr>
          <p:cNvPr id="13" name="Connecteur droit avec flèche 12">
            <a:extLst>
              <a:ext uri="{FF2B5EF4-FFF2-40B4-BE49-F238E27FC236}">
                <a16:creationId xmlns:a16="http://schemas.microsoft.com/office/drawing/2014/main" id="{756E4A26-9287-434B-8930-8BCE46702F5F}"/>
              </a:ext>
            </a:extLst>
          </p:cNvPr>
          <p:cNvCxnSpPr>
            <a:cxnSpLocks/>
            <a:stCxn id="5" idx="0"/>
            <a:endCxn id="15" idx="2"/>
          </p:cNvCxnSpPr>
          <p:nvPr/>
        </p:nvCxnSpPr>
        <p:spPr>
          <a:xfrm flipH="1" flipV="1">
            <a:off x="6380606" y="3942270"/>
            <a:ext cx="738199" cy="293437"/>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7" name="ZoneTexte 16">
            <a:extLst>
              <a:ext uri="{FF2B5EF4-FFF2-40B4-BE49-F238E27FC236}">
                <a16:creationId xmlns:a16="http://schemas.microsoft.com/office/drawing/2014/main" id="{42542E2A-A483-4B32-B627-39215B528C0F}"/>
              </a:ext>
            </a:extLst>
          </p:cNvPr>
          <p:cNvSpPr txBox="1"/>
          <p:nvPr/>
        </p:nvSpPr>
        <p:spPr>
          <a:xfrm>
            <a:off x="677532" y="1930315"/>
            <a:ext cx="2808305" cy="461665"/>
          </a:xfrm>
          <a:prstGeom prst="rect">
            <a:avLst/>
          </a:prstGeom>
          <a:noFill/>
          <a:ln w="12700">
            <a:solidFill>
              <a:schemeClr val="accent4"/>
            </a:solidFill>
          </a:ln>
        </p:spPr>
        <p:txBody>
          <a:bodyPr wrap="square" rtlCol="0">
            <a:spAutoFit/>
          </a:bodyPr>
          <a:lstStyle/>
          <a:p>
            <a:r>
              <a:rPr lang="fr-FR" sz="1200" b="1">
                <a:solidFill>
                  <a:schemeClr val="bg2"/>
                </a:solidFill>
              </a:rPr>
              <a:t>Titre</a:t>
            </a:r>
            <a:r>
              <a:rPr lang="fr-FR" sz="1200">
                <a:solidFill>
                  <a:schemeClr val="bg2"/>
                </a:solidFill>
              </a:rPr>
              <a:t> officiel en anglais et </a:t>
            </a:r>
            <a:r>
              <a:rPr lang="fr-FR" sz="1200" b="1">
                <a:solidFill>
                  <a:schemeClr val="bg2"/>
                </a:solidFill>
              </a:rPr>
              <a:t>traduction</a:t>
            </a:r>
            <a:r>
              <a:rPr lang="fr-FR" sz="1200">
                <a:solidFill>
                  <a:schemeClr val="bg2"/>
                </a:solidFill>
              </a:rPr>
              <a:t> (parfois simplifiée) en français</a:t>
            </a:r>
            <a:endParaRPr lang="fr-FR"/>
          </a:p>
        </p:txBody>
      </p:sp>
      <p:sp>
        <p:nvSpPr>
          <p:cNvPr id="18" name="ZoneTexte 17">
            <a:extLst>
              <a:ext uri="{FF2B5EF4-FFF2-40B4-BE49-F238E27FC236}">
                <a16:creationId xmlns:a16="http://schemas.microsoft.com/office/drawing/2014/main" id="{2B3A6F42-9362-4D40-86C2-128768552854}"/>
              </a:ext>
            </a:extLst>
          </p:cNvPr>
          <p:cNvSpPr txBox="1"/>
          <p:nvPr/>
        </p:nvSpPr>
        <p:spPr>
          <a:xfrm>
            <a:off x="677532" y="2934632"/>
            <a:ext cx="2808305" cy="646331"/>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Synthèse</a:t>
            </a:r>
            <a:r>
              <a:rPr lang="fr-FR" sz="1200">
                <a:solidFill>
                  <a:srgbClr val="000091"/>
                </a:solidFill>
              </a:rPr>
              <a:t> des </a:t>
            </a:r>
            <a:r>
              <a:rPr lang="fr-FR" sz="1200" b="1">
                <a:solidFill>
                  <a:srgbClr val="000091"/>
                </a:solidFill>
              </a:rPr>
              <a:t>attentes </a:t>
            </a:r>
            <a:r>
              <a:rPr lang="fr-FR" sz="1200">
                <a:solidFill>
                  <a:srgbClr val="000091"/>
                </a:solidFill>
              </a:rPr>
              <a:t>et, le cas échéant, de certains </a:t>
            </a:r>
            <a:r>
              <a:rPr lang="fr-FR" sz="1200" b="1">
                <a:solidFill>
                  <a:srgbClr val="000091"/>
                </a:solidFill>
              </a:rPr>
              <a:t>points d'attention spécifiques</a:t>
            </a:r>
            <a:r>
              <a:rPr lang="fr-FR" sz="1200">
                <a:solidFill>
                  <a:srgbClr val="000091"/>
                </a:solidFill>
              </a:rPr>
              <a:t>.</a:t>
            </a:r>
          </a:p>
        </p:txBody>
      </p:sp>
      <p:cxnSp>
        <p:nvCxnSpPr>
          <p:cNvPr id="20" name="Connecteur droit avec flèche 19">
            <a:extLst>
              <a:ext uri="{FF2B5EF4-FFF2-40B4-BE49-F238E27FC236}">
                <a16:creationId xmlns:a16="http://schemas.microsoft.com/office/drawing/2014/main" id="{654CFB15-251B-4DCC-8D6A-40D0460F67D2}"/>
              </a:ext>
            </a:extLst>
          </p:cNvPr>
          <p:cNvCxnSpPr>
            <a:cxnSpLocks/>
            <a:stCxn id="17" idx="3"/>
            <a:endCxn id="28" idx="1"/>
          </p:cNvCxnSpPr>
          <p:nvPr/>
        </p:nvCxnSpPr>
        <p:spPr>
          <a:xfrm>
            <a:off x="3485837" y="2161148"/>
            <a:ext cx="963186" cy="15553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a:extLst>
              <a:ext uri="{FF2B5EF4-FFF2-40B4-BE49-F238E27FC236}">
                <a16:creationId xmlns:a16="http://schemas.microsoft.com/office/drawing/2014/main" id="{ED282BA6-0D27-4EF4-9505-52C4CD439E33}"/>
              </a:ext>
            </a:extLst>
          </p:cNvPr>
          <p:cNvCxnSpPr>
            <a:cxnSpLocks/>
            <a:stCxn id="18" idx="3"/>
            <a:endCxn id="29" idx="1"/>
          </p:cNvCxnSpPr>
          <p:nvPr/>
        </p:nvCxnSpPr>
        <p:spPr>
          <a:xfrm flipV="1">
            <a:off x="3485837" y="3091449"/>
            <a:ext cx="892304" cy="16634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335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UN TOPIC</a:t>
            </a:r>
            <a:endParaRPr lang="fr-FR">
              <a:solidFill>
                <a:schemeClr val="accent4"/>
              </a:solidFill>
            </a:endParaRPr>
          </a:p>
        </p:txBody>
      </p:sp>
      <p:graphicFrame>
        <p:nvGraphicFramePr>
          <p:cNvPr id="3" name="Diagramme 2">
            <a:extLst>
              <a:ext uri="{FF2B5EF4-FFF2-40B4-BE49-F238E27FC236}">
                <a16:creationId xmlns:a16="http://schemas.microsoft.com/office/drawing/2014/main" id="{69A535A2-8BE6-483C-8671-15D01853005B}"/>
              </a:ext>
            </a:extLst>
          </p:cNvPr>
          <p:cNvGraphicFramePr/>
          <p:nvPr>
            <p:extLst>
              <p:ext uri="{D42A27DB-BD31-4B8C-83A1-F6EECF244321}">
                <p14:modId xmlns:p14="http://schemas.microsoft.com/office/powerpoint/2010/main" val="2595159984"/>
              </p:ext>
            </p:extLst>
          </p:nvPr>
        </p:nvGraphicFramePr>
        <p:xfrm>
          <a:off x="401783" y="928256"/>
          <a:ext cx="8375072" cy="3865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a:extLst>
              <a:ext uri="{FF2B5EF4-FFF2-40B4-BE49-F238E27FC236}">
                <a16:creationId xmlns:a16="http://schemas.microsoft.com/office/drawing/2014/main" id="{3D00F30B-9C3F-4E7F-94DE-BA9C1F2E294C}"/>
              </a:ext>
            </a:extLst>
          </p:cNvPr>
          <p:cNvPicPr>
            <a:picLocks noChangeAspect="1"/>
          </p:cNvPicPr>
          <p:nvPr/>
        </p:nvPicPr>
        <p:blipFill>
          <a:blip r:embed="rId8"/>
          <a:stretch>
            <a:fillRect/>
          </a:stretch>
        </p:blipFill>
        <p:spPr>
          <a:xfrm>
            <a:off x="365760" y="77374"/>
            <a:ext cx="961449" cy="797682"/>
          </a:xfrm>
          <a:prstGeom prst="rect">
            <a:avLst/>
          </a:prstGeom>
        </p:spPr>
      </p:pic>
    </p:spTree>
    <p:extLst>
      <p:ext uri="{BB962C8B-B14F-4D97-AF65-F5344CB8AC3E}">
        <p14:creationId xmlns:p14="http://schemas.microsoft.com/office/powerpoint/2010/main" val="123636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9</a:t>
            </a:fld>
            <a:endParaRPr lang="fr-FR"/>
          </a:p>
        </p:txBody>
      </p:sp>
      <p:sp>
        <p:nvSpPr>
          <p:cNvPr id="6" name="Espace réservé du texte 5"/>
          <p:cNvSpPr>
            <a:spLocks noGrp="1"/>
          </p:cNvSpPr>
          <p:nvPr>
            <p:ph type="body" sz="quarter" idx="13"/>
          </p:nvPr>
        </p:nvSpPr>
        <p:spPr>
          <a:xfrm>
            <a:off x="541770" y="2369367"/>
            <a:ext cx="8060459" cy="664297"/>
          </a:xfrm>
        </p:spPr>
        <p:txBody>
          <a:bodyPr/>
          <a:lstStyle/>
          <a:p>
            <a:pPr marL="0"/>
            <a:r>
              <a:rPr lang="fr-FR"/>
              <a:t>LES SHS DANS HORIZON EUROPE</a:t>
            </a:r>
          </a:p>
        </p:txBody>
      </p:sp>
    </p:spTree>
    <p:extLst>
      <p:ext uri="{BB962C8B-B14F-4D97-AF65-F5344CB8AC3E}">
        <p14:creationId xmlns:p14="http://schemas.microsoft.com/office/powerpoint/2010/main" val="205235755"/>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L-PPT-HE-Fond-2022" id="{D52ECCF5-7B04-4AA0-AC8B-90002D37C5B2}" vid="{03606852-ABB4-4ADE-8587-30FFF94B0315}"/>
    </a:ext>
  </a:extLst>
</a:theme>
</file>

<file path=ppt/theme/theme4.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7" ma:contentTypeDescription="Crée un document." ma:contentTypeScope="" ma:versionID="ae21b39a66c014313c809a55c13ed926">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e411cd81475d228f9627042a845f33bd"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7FAEC2-2851-440E-85C5-E89ED916874E}">
  <ds:schemaRefs>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98d9d0a2-ff8a-4bd0-a3bb-9fb67e21c525"/>
    <ds:schemaRef ds:uri="http://schemas.microsoft.com/office/2006/metadata/properties"/>
    <ds:schemaRef ds:uri="9cbc025d-47c5-44cb-89f3-c4e18166c5a1"/>
    <ds:schemaRef ds:uri="http://www.w3.org/XML/1998/namespace"/>
    <ds:schemaRef ds:uri="http://purl.org/dc/dcmitype/"/>
  </ds:schemaRefs>
</ds:datastoreItem>
</file>

<file path=customXml/itemProps2.xml><?xml version="1.0" encoding="utf-8"?>
<ds:datastoreItem xmlns:ds="http://schemas.openxmlformats.org/officeDocument/2006/customXml" ds:itemID="{97B1B9AB-E5B6-4954-9BAA-89545274C120}">
  <ds:schemaRefs>
    <ds:schemaRef ds:uri="http://schemas.microsoft.com/sharepoint/v3/contenttype/forms"/>
  </ds:schemaRefs>
</ds:datastoreItem>
</file>

<file path=customXml/itemProps3.xml><?xml version="1.0" encoding="utf-8"?>
<ds:datastoreItem xmlns:ds="http://schemas.openxmlformats.org/officeDocument/2006/customXml" ds:itemID="{05FEDBDD-E65B-4983-8F07-E8A728E24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c025d-47c5-44cb-89f3-c4e18166c5a1"/>
    <ds:schemaRef ds:uri="98d9d0a2-ff8a-4bd0-a3bb-9fb67e21c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8037</TotalTime>
  <Words>4794</Words>
  <Application>Microsoft Office PowerPoint</Application>
  <PresentationFormat>Affichage à l'écran (16:9)</PresentationFormat>
  <Paragraphs>302</Paragraphs>
  <Slides>38</Slides>
  <Notes>22</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38</vt:i4>
      </vt:variant>
    </vt:vector>
  </HeadingPairs>
  <TitlesOfParts>
    <vt:vector size="48" baseType="lpstr">
      <vt:lpstr>Arial</vt:lpstr>
      <vt:lpstr>Calibri</vt:lpstr>
      <vt:lpstr>Courier New</vt:lpstr>
      <vt:lpstr>Microsoft Sans Serif</vt:lpstr>
      <vt:lpstr>Police système</vt:lpstr>
      <vt:lpstr>Times New Roman</vt:lpstr>
      <vt:lpstr>Wingdings</vt:lpstr>
      <vt:lpstr>OPÉRATEURS</vt:lpstr>
      <vt:lpstr>1_OPÉRATEURS</vt:lpstr>
      <vt:lpstr>OPÉRATEURS</vt:lpstr>
      <vt:lpstr>Présentation PowerPoint</vt:lpstr>
      <vt:lpstr>Avant-propos – p. 3  Nouveauté SR – p. 4-6  Comment lire ce guide – p. 7-9  Introduction : Les SHS dans Horizon Europe – p. 10-11  Les SHS dans le cluster 5 Climat, Energie et Mobilité – p. 12-36  Introduction, meilleures pratiques et liste des topics 2025 – p. 12-18  Topics 2024 – p. 19-36    Contacts – p. 37-38  </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2 "Culture, créativité et société inclusive".  Ce guide s'adresse à tous les acteurs français du monde la recherche en sciences humaines et sociales, en leur proposant une synthèse en français des éléments clés des appels 2026 et 2027 du cluster 5 qui attendent une contribution significative de la recherche en SHS.  Les synthèses et traductions proposées dans ce guide n'engagent que la responsabilité de leurs auteurs et en aucune manière celle de la Commission européenne.     </vt:lpstr>
      <vt:lpstr>La recherche a prouvé que les sciences sociales et humaines (SHS) et l'implication des parties prenantes, y compris les citoyens et la société civile dans les projets, sont essentielles pour faciliter l'adhésion de la société et l'intégration durable d'un système ou d'une technologie sur le marché.   Le programme de travail 2026-2027 propose, pour une deuxième fois, l'intégration de la préparation sociétale - SR - à travers 3 sujets pilotes (et pouvant aller jusqu’à 17 applications qui doivent intégrer les SHS –voir les appels dans ce guide). L'approche SR vise, lorsqu'elle est intégrée dans les processus de R&amp;I, à améliorer la prise en compte des différents besoins et préoccupations de la société et à y répondre, augmentant ainsi le potentiel d'adoption par la société.  Une participation inclusive dès le début de l'élaboration de la proposition et tout au long du projet permettra une approche interdisciplinaire au service des objectifs du thème de l’appel.  Note pour les pilotes SR: Proposals should allocate reasonable resources as part of a dedicated task to engage with the Coordinating and Support Action funded under HORIZON-CL5-2026-01-D2-09 (e.g., participation in physical format to annual workshops, availability to reply to interviews, punctual exchanges with other Societal Readiness pilot projects, provide access to Societal Readiness related information). Travel costs to attend physical workshops will be covered by topic HORIZON-CL5-2026-01-D2-09.      </vt:lpstr>
      <vt:lpstr>Présentation PowerPoint</vt:lpstr>
      <vt:lpstr>Comment lire ce guide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BEST PRACTICES</vt:lpstr>
      <vt:lpstr>BEST PRACTICES</vt:lpstr>
      <vt:lpstr>Liste des topics 2026 « Cluster 5 / SHS » (1/2)</vt:lpstr>
      <vt:lpstr>Liste des topics 2026 - 2027 « Cluster 5 / SHS » (2/2)</vt:lpstr>
      <vt:lpstr>TOPICS 2026-2027 - décryptage</vt:lpstr>
      <vt:lpstr>Economics of climate change and cost of inaction </vt:lpstr>
      <vt:lpstr>Fighting disinformation and effectively communicating on climate change</vt:lpstr>
      <vt:lpstr>Assessing the performance of policy instruments to inform climate change mitigation action</vt:lpstr>
      <vt:lpstr>Understanding and avoiding maladaptation to climate change</vt:lpstr>
      <vt:lpstr>Next generation scenarios for informing climate and sustainability transitions</vt:lpstr>
      <vt:lpstr>Next generation of renewable energy technologies (Two-Stage)</vt:lpstr>
      <vt:lpstr>Demonstration of solid biofuel supply and conversion to high efficiency CHP from fully sustainable regional value chains</vt:lpstr>
      <vt:lpstr>Demonstration of solid biofuel supply and conversion to high efficiency CHP from fully sustainable regional value chains</vt:lpstr>
      <vt:lpstr>Improved system design for innovative PV applications (EUPI-PV Partnership)</vt:lpstr>
      <vt:lpstr>AI-driven forecasting algorithms for Grid and Consumer friendly Energy Sharing – Societal Readiness pilot</vt:lpstr>
      <vt:lpstr>Delivery of industrial CCUS clusters – Societal Readiness pilot</vt:lpstr>
      <vt:lpstr>Researching the technical, social &amp; economic factors impacting the energy performance of Smart Buildings (Built4People Partnership)</vt:lpstr>
      <vt:lpstr>Fire prevention and mitigation for EVs in confined areas (2ZERO Partnership)</vt:lpstr>
      <vt:lpstr>Flagship-pilot: large-scale demonstrations of CCAM (CCAM Partnership)</vt:lpstr>
      <vt:lpstr>Geopolitical competition and socioeconomic resilience in CCAM: an innovation and policy roadmap for EU leadership (CCAM Partnership)</vt:lpstr>
      <vt:lpstr>Holistic solutions for CCAM integration in critical scenarios (CCAM Partnership)</vt:lpstr>
      <vt:lpstr>Enhancing Mobility for All: affordable, reliable, and accessible multimodal transport for inclusive rural and urban connectivity – Societal Readiness pilot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Sylvie Gangloff</dc:creator>
  <cp:lastModifiedBy>Carolina GUTIERREZ-RUIZ</cp:lastModifiedBy>
  <cp:revision>1120</cp:revision>
  <cp:lastPrinted>2024-11-28T14:02:41Z</cp:lastPrinted>
  <dcterms:modified xsi:type="dcterms:W3CDTF">2025-11-26T13:38:28Z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