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823" r:id="rId5"/>
    <p:sldMasterId id="2147483648" r:id="rId6"/>
  </p:sldMasterIdLst>
  <p:notesMasterIdLst>
    <p:notesMasterId r:id="rId15"/>
  </p:notesMasterIdLst>
  <p:handoutMasterIdLst>
    <p:handoutMasterId r:id="rId16"/>
  </p:handoutMasterIdLst>
  <p:sldIdLst>
    <p:sldId id="331" r:id="rId7"/>
    <p:sldId id="562" r:id="rId8"/>
    <p:sldId id="482" r:id="rId9"/>
    <p:sldId id="551" r:id="rId10"/>
    <p:sldId id="555" r:id="rId11"/>
    <p:sldId id="563" r:id="rId12"/>
    <p:sldId id="576" r:id="rId13"/>
    <p:sldId id="577" r:id="rId14"/>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ÉRATEURS" id="{0B896E98-F45E-4768-8620-EDDF394BE181}">
          <p14:sldIdLst>
            <p14:sldId id="331"/>
            <p14:sldId id="562"/>
            <p14:sldId id="482"/>
            <p14:sldId id="551"/>
            <p14:sldId id="555"/>
            <p14:sldId id="563"/>
            <p14:sldId id="576"/>
            <p14:sldId id="577"/>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ine Tetu" initials="PT" lastIdx="1" clrIdx="0">
    <p:extLst>
      <p:ext uri="{19B8F6BF-5375-455C-9EA6-DF929625EA0E}">
        <p15:presenceInfo xmlns:p15="http://schemas.microsoft.com/office/powerpoint/2012/main" userId="S-1-5-21-1298294687-850850472-384033778-212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30E"/>
    <a:srgbClr val="0C5076"/>
    <a:srgbClr val="FFD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C7596-C1D1-BC75-DAEB-265536CA272D}" v="5" dt="2026-01-15T14:19:30.73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420" y="4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10/03/2026</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10/03/2026</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indent="0">
              <a:buSzPts val="1100"/>
            </a:pPr>
            <a:endParaRPr lang="fr-FR" sz="1000" i="1">
              <a:solidFill>
                <a:srgbClr val="444342"/>
              </a:solidFill>
            </a:endParaRPr>
          </a:p>
        </p:txBody>
      </p:sp>
      <p:sp>
        <p:nvSpPr>
          <p:cNvPr id="148" name="Google Shape;148;p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869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2445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080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811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0"/>
            <a:ext cx="9152690" cy="5152965"/>
          </a:xfrm>
          <a:prstGeom prst="rect">
            <a:avLst/>
          </a:prstGeom>
        </p:spPr>
      </p:pic>
      <p:pic>
        <p:nvPicPr>
          <p:cNvPr id="9" name="Image 8" descr="Une image contenant nature, ciel nocturne&#10;&#10;Description générée automatiquement">
            <a:extLst>
              <a:ext uri="{FF2B5EF4-FFF2-40B4-BE49-F238E27FC236}">
                <a16:creationId xmlns:a16="http://schemas.microsoft.com/office/drawing/2014/main" id="{49A634D5-92FA-4760-9488-2222A25E1EF5}"/>
              </a:ext>
            </a:extLst>
          </p:cNvPr>
          <p:cNvPicPr>
            <a:picLocks noChangeAspect="1"/>
          </p:cNvPicPr>
          <p:nvPr userDrawn="1"/>
        </p:nvPicPr>
        <p:blipFill>
          <a:blip r:embed="rId3"/>
          <a:stretch>
            <a:fillRect/>
          </a:stretch>
        </p:blipFill>
        <p:spPr>
          <a:xfrm>
            <a:off x="-12760" y="1704841"/>
            <a:ext cx="9156760" cy="2811125"/>
          </a:xfrm>
          <a:prstGeom prst="rect">
            <a:avLst/>
          </a:prstGeom>
        </p:spPr>
      </p:pic>
      <p:pic>
        <p:nvPicPr>
          <p:cNvPr id="11" name="Image 10">
            <a:extLst>
              <a:ext uri="{FF2B5EF4-FFF2-40B4-BE49-F238E27FC236}">
                <a16:creationId xmlns:a16="http://schemas.microsoft.com/office/drawing/2014/main" id="{88677A4B-A0C8-4DFF-AC8B-474FB9D2B58C}"/>
              </a:ext>
            </a:extLst>
          </p:cNvPr>
          <p:cNvPicPr>
            <a:picLocks noChangeAspect="1"/>
          </p:cNvPicPr>
          <p:nvPr userDrawn="1"/>
        </p:nvPicPr>
        <p:blipFill>
          <a:blip r:embed="rId4"/>
          <a:stretch>
            <a:fillRect/>
          </a:stretch>
        </p:blipFill>
        <p:spPr>
          <a:xfrm>
            <a:off x="899592" y="2670595"/>
            <a:ext cx="4104376" cy="945371"/>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01EF78B-5182-4339-8FB0-5AEB6CFE623B}"/>
              </a:ext>
            </a:extLst>
          </p:cNvPr>
          <p:cNvSpPr>
            <a:spLocks noGrp="1"/>
          </p:cNvSpPr>
          <p:nvPr>
            <p:ph type="dt" sz="half" idx="10"/>
          </p:nvPr>
        </p:nvSpPr>
        <p:spPr/>
        <p:txBody>
          <a:bodyPr/>
          <a:lstStyle/>
          <a:p>
            <a:fld id="{0EDD98E7-7398-47D6-B012-7C469E7D2317}" type="datetimeFigureOut">
              <a:rPr lang="fr-FR" smtClean="0"/>
              <a:t>10/03/2026</a:t>
            </a:fld>
            <a:endParaRPr lang="fr-FR"/>
          </a:p>
        </p:txBody>
      </p:sp>
      <p:sp>
        <p:nvSpPr>
          <p:cNvPr id="3" name="Espace réservé du pied de page 2">
            <a:extLst>
              <a:ext uri="{FF2B5EF4-FFF2-40B4-BE49-F238E27FC236}">
                <a16:creationId xmlns:a16="http://schemas.microsoft.com/office/drawing/2014/main" id="{F85F5230-FD8F-4D31-A443-892317911BC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82895FC-D7EF-411F-BD9E-8C25CE8B458C}"/>
              </a:ext>
            </a:extLst>
          </p:cNvPr>
          <p:cNvSpPr>
            <a:spLocks noGrp="1"/>
          </p:cNvSpPr>
          <p:nvPr>
            <p:ph type="sldNum" sz="quarter" idx="12"/>
          </p:nvPr>
        </p:nvSpPr>
        <p:spPr/>
        <p:txBody>
          <a:bodyPr/>
          <a:lstStyle/>
          <a:p>
            <a:fld id="{773A3177-00CA-4BA2-A9A6-5483DCB2686A}" type="slidenum">
              <a:rPr lang="fr-FR" smtClean="0"/>
              <a:t>‹N°›</a:t>
            </a:fld>
            <a:endParaRPr lang="fr-FR"/>
          </a:p>
        </p:txBody>
      </p:sp>
      <p:pic>
        <p:nvPicPr>
          <p:cNvPr id="5" name="Image 4">
            <a:extLst>
              <a:ext uri="{FF2B5EF4-FFF2-40B4-BE49-F238E27FC236}">
                <a16:creationId xmlns:a16="http://schemas.microsoft.com/office/drawing/2014/main" id="{364AAF4A-398B-4CAF-BB18-5DB5EB1BAF0A}"/>
              </a:ext>
            </a:extLst>
          </p:cNvPr>
          <p:cNvPicPr>
            <a:picLocks noChangeAspect="1"/>
          </p:cNvPicPr>
          <p:nvPr userDrawn="1"/>
        </p:nvPicPr>
        <p:blipFill>
          <a:blip r:embed="rId2"/>
          <a:stretch>
            <a:fillRect/>
          </a:stretch>
        </p:blipFill>
        <p:spPr>
          <a:xfrm>
            <a:off x="90000" y="59512"/>
            <a:ext cx="988687" cy="724534"/>
          </a:xfrm>
          <a:prstGeom prst="rect">
            <a:avLst/>
          </a:prstGeom>
        </p:spPr>
      </p:pic>
    </p:spTree>
    <p:extLst>
      <p:ext uri="{BB962C8B-B14F-4D97-AF65-F5344CB8AC3E}">
        <p14:creationId xmlns:p14="http://schemas.microsoft.com/office/powerpoint/2010/main" val="860314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0"/>
            <a:ext cx="9152690" cy="5152965"/>
          </a:xfrm>
          <a:prstGeom prst="rect">
            <a:avLst/>
          </a:prstGeom>
        </p:spPr>
      </p:pic>
      <p:pic>
        <p:nvPicPr>
          <p:cNvPr id="9" name="Image 8" descr="Une image contenant nature, ciel nocturne&#10;&#10;Description générée automatiquement">
            <a:extLst>
              <a:ext uri="{FF2B5EF4-FFF2-40B4-BE49-F238E27FC236}">
                <a16:creationId xmlns:a16="http://schemas.microsoft.com/office/drawing/2014/main" id="{49A634D5-92FA-4760-9488-2222A25E1EF5}"/>
              </a:ext>
            </a:extLst>
          </p:cNvPr>
          <p:cNvPicPr>
            <a:picLocks noChangeAspect="1"/>
          </p:cNvPicPr>
          <p:nvPr userDrawn="1"/>
        </p:nvPicPr>
        <p:blipFill>
          <a:blip r:embed="rId3"/>
          <a:stretch>
            <a:fillRect/>
          </a:stretch>
        </p:blipFill>
        <p:spPr>
          <a:xfrm>
            <a:off x="-12760" y="1704841"/>
            <a:ext cx="9156760" cy="2811125"/>
          </a:xfrm>
          <a:prstGeom prst="rect">
            <a:avLst/>
          </a:prstGeom>
        </p:spPr>
      </p:pic>
      <p:pic>
        <p:nvPicPr>
          <p:cNvPr id="11" name="Image 10">
            <a:extLst>
              <a:ext uri="{FF2B5EF4-FFF2-40B4-BE49-F238E27FC236}">
                <a16:creationId xmlns:a16="http://schemas.microsoft.com/office/drawing/2014/main" id="{88677A4B-A0C8-4DFF-AC8B-474FB9D2B58C}"/>
              </a:ext>
            </a:extLst>
          </p:cNvPr>
          <p:cNvPicPr>
            <a:picLocks noChangeAspect="1"/>
          </p:cNvPicPr>
          <p:nvPr userDrawn="1"/>
        </p:nvPicPr>
        <p:blipFill>
          <a:blip r:embed="rId4"/>
          <a:stretch>
            <a:fillRect/>
          </a:stretch>
        </p:blipFill>
        <p:spPr>
          <a:xfrm>
            <a:off x="899592" y="2670595"/>
            <a:ext cx="4104376" cy="945371"/>
          </a:xfrm>
          <a:prstGeom prst="rect">
            <a:avLst/>
          </a:prstGeom>
        </p:spPr>
      </p:pic>
    </p:spTree>
    <p:extLst>
      <p:ext uri="{BB962C8B-B14F-4D97-AF65-F5344CB8AC3E}">
        <p14:creationId xmlns:p14="http://schemas.microsoft.com/office/powerpoint/2010/main" val="1550760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3"/>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spTree>
    <p:extLst>
      <p:ext uri="{BB962C8B-B14F-4D97-AF65-F5344CB8AC3E}">
        <p14:creationId xmlns:p14="http://schemas.microsoft.com/office/powerpoint/2010/main" val="1842423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257857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615204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023356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chemeClr val="bg1"/>
                </a:solidFill>
                <a:latin typeface="Segoe UI Light"/>
                <a:cs typeface="Segoe UI Light"/>
              </a:defRPr>
            </a:lvl1pPr>
          </a:lstStyle>
          <a:p>
            <a:endParaRPr/>
          </a:p>
        </p:txBody>
      </p:sp>
      <p:sp>
        <p:nvSpPr>
          <p:cNvPr id="3" name="Holder 3"/>
          <p:cNvSpPr>
            <a:spLocks noGrp="1"/>
          </p:cNvSpPr>
          <p:nvPr>
            <p:ph type="body" idx="1"/>
          </p:nvPr>
        </p:nvSpPr>
        <p:spPr/>
        <p:txBody>
          <a:bodyPr lIns="0" tIns="0" rIns="0" bIns="0"/>
          <a:lstStyle>
            <a:lvl1pPr>
              <a:defRPr sz="1800" b="1" i="0">
                <a:solidFill>
                  <a:srgbClr val="00639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975" b="0" i="0">
                <a:solidFill>
                  <a:srgbClr val="005579"/>
                </a:solidFill>
                <a:latin typeface="Calibri"/>
                <a:cs typeface="Calibri"/>
              </a:defRPr>
            </a:lvl1pPr>
          </a:lstStyle>
          <a:p>
            <a:pPr marL="9525">
              <a:lnSpc>
                <a:spcPts val="1020"/>
              </a:lnSpc>
            </a:pPr>
            <a:r>
              <a:rPr lang="fr-FR" spc="4"/>
              <a:t>een.ec.europa.eu</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3/10/2026</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28575">
              <a:lnSpc>
                <a:spcPts val="1069"/>
              </a:lnSpc>
            </a:pPr>
            <a:fld id="{81D60167-4931-47E6-BA6A-407CBD079E47}" type="slidenum">
              <a:rPr lang="fr-FR" spc="-4" smtClean="0"/>
              <a:pPr marL="28575">
                <a:lnSpc>
                  <a:spcPts val="1069"/>
                </a:lnSpc>
              </a:pPr>
              <a:t>‹N°›</a:t>
            </a:fld>
            <a:endParaRPr lang="fr-FR" spc="-4"/>
          </a:p>
        </p:txBody>
      </p:sp>
    </p:spTree>
    <p:extLst>
      <p:ext uri="{BB962C8B-B14F-4D97-AF65-F5344CB8AC3E}">
        <p14:creationId xmlns:p14="http://schemas.microsoft.com/office/powerpoint/2010/main" val="1916725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191434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uverture">
  <p:cSld name="Couverture">
    <p:spTree>
      <p:nvGrpSpPr>
        <p:cNvPr id="1" name="Shape 15"/>
        <p:cNvGrpSpPr/>
        <p:nvPr/>
      </p:nvGrpSpPr>
      <p:grpSpPr>
        <a:xfrm>
          <a:off x="0" y="0"/>
          <a:ext cx="0" cy="0"/>
          <a:chOff x="0" y="0"/>
          <a:chExt cx="0" cy="0"/>
        </a:xfrm>
      </p:grpSpPr>
      <p:sp>
        <p:nvSpPr>
          <p:cNvPr id="16" name="Google Shape;16;p32"/>
          <p:cNvSpPr txBox="1">
            <a:spLocks noGrp="1"/>
          </p:cNvSpPr>
          <p:nvPr>
            <p:ph type="dt" idx="10"/>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ftr" idx="11"/>
          </p:nvPr>
        </p:nvSpPr>
        <p:spPr>
          <a:xfrm>
            <a:off x="720000" y="3919897"/>
            <a:ext cx="3240000" cy="900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 name="Google Shape;18;p32"/>
          <p:cNvSpPr txBox="1">
            <a:spLocks noGrp="1"/>
          </p:cNvSpPr>
          <p:nvPr>
            <p:ph type="sldNum" idx="12"/>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19" name="Google Shape;19;p32"/>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00"/>
              <a:buFont typeface="Arial"/>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 name="Google Shape;20;p32"/>
          <p:cNvPicPr preferRelativeResize="0"/>
          <p:nvPr/>
        </p:nvPicPr>
        <p:blipFill rotWithShape="1">
          <a:blip r:embed="rId2">
            <a:alphaModFix/>
          </a:blip>
          <a:srcRect/>
          <a:stretch/>
        </p:blipFill>
        <p:spPr>
          <a:xfrm>
            <a:off x="-12760" y="0"/>
            <a:ext cx="9152690" cy="515296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4"/>
          <p:cNvSpPr txBox="1">
            <a:spLocks noGrp="1"/>
          </p:cNvSpPr>
          <p:nvPr>
            <p:ph type="title"/>
          </p:nvPr>
        </p:nvSpPr>
        <p:spPr>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body" idx="1"/>
          </p:nvPr>
        </p:nvSpPr>
        <p:spPr>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3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3" name="Google Shape;33;p3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3"/>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pic>
        <p:nvPicPr>
          <p:cNvPr id="4" name="Image 3">
            <a:extLst>
              <a:ext uri="{FF2B5EF4-FFF2-40B4-BE49-F238E27FC236}">
                <a16:creationId xmlns:a16="http://schemas.microsoft.com/office/drawing/2014/main" id="{3D84A25C-D9F5-4740-93D8-94AACEAE53D8}"/>
              </a:ext>
            </a:extLst>
          </p:cNvPr>
          <p:cNvPicPr>
            <a:picLocks noChangeAspect="1"/>
          </p:cNvPicPr>
          <p:nvPr userDrawn="1"/>
        </p:nvPicPr>
        <p:blipFill>
          <a:blip r:embed="rId4"/>
          <a:stretch>
            <a:fillRect/>
          </a:stretch>
        </p:blipFill>
        <p:spPr>
          <a:xfrm>
            <a:off x="90000" y="59512"/>
            <a:ext cx="988687" cy="724534"/>
          </a:xfrm>
          <a:prstGeom prst="rect">
            <a:avLst/>
          </a:prstGeom>
        </p:spPr>
      </p:pic>
      <p:pic>
        <p:nvPicPr>
          <p:cNvPr id="10" name="Image 9">
            <a:extLst>
              <a:ext uri="{FF2B5EF4-FFF2-40B4-BE49-F238E27FC236}">
                <a16:creationId xmlns:a16="http://schemas.microsoft.com/office/drawing/2014/main" id="{75FBE7BC-BAB1-4F37-B60E-3F3862B9C41E}"/>
              </a:ext>
            </a:extLst>
          </p:cNvPr>
          <p:cNvPicPr>
            <a:picLocks noChangeAspect="1"/>
          </p:cNvPicPr>
          <p:nvPr userDrawn="1"/>
        </p:nvPicPr>
        <p:blipFill>
          <a:blip r:embed="rId5"/>
          <a:stretch>
            <a:fillRect/>
          </a:stretch>
        </p:blipFill>
        <p:spPr>
          <a:xfrm>
            <a:off x="7699165" y="14826"/>
            <a:ext cx="820864" cy="902950"/>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34"/>
        <p:cNvGrpSpPr/>
        <p:nvPr/>
      </p:nvGrpSpPr>
      <p:grpSpPr>
        <a:xfrm>
          <a:off x="0" y="0"/>
          <a:ext cx="0" cy="0"/>
          <a:chOff x="0" y="0"/>
          <a:chExt cx="0" cy="0"/>
        </a:xfrm>
      </p:grpSpPr>
      <p:sp>
        <p:nvSpPr>
          <p:cNvPr id="35" name="Google Shape;35;p35"/>
          <p:cNvSpPr txBox="1">
            <a:spLocks noGrp="1"/>
          </p:cNvSpPr>
          <p:nvPr>
            <p:ph type="title"/>
          </p:nvPr>
        </p:nvSpPr>
        <p:spPr>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body" idx="1"/>
          </p:nvPr>
        </p:nvSpPr>
        <p:spPr>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5"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35"/>
          <p:cNvSpPr txBox="1">
            <a:spLocks noGrp="1"/>
          </p:cNvSpPr>
          <p:nvPr>
            <p:ph type="body" idx="2"/>
          </p:nvPr>
        </p:nvSpPr>
        <p:spPr>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35"/>
          <p:cNvSpPr txBox="1">
            <a:spLocks noGrp="1"/>
          </p:cNvSpPr>
          <p:nvPr>
            <p:ph type="dt" idx="10"/>
          </p:nvPr>
        </p:nvSpPr>
        <p:spPr>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9" name="Google Shape;39;p35"/>
          <p:cNvSpPr txBox="1">
            <a:spLocks noGrp="1"/>
          </p:cNvSpPr>
          <p:nvPr>
            <p:ph type="sldNum" idx="12"/>
          </p:nvPr>
        </p:nvSpPr>
        <p:spPr>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06/07/2021</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815123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13" name="Image 12">
            <a:extLst>
              <a:ext uri="{FF2B5EF4-FFF2-40B4-BE49-F238E27FC236}">
                <a16:creationId xmlns:a16="http://schemas.microsoft.com/office/drawing/2014/main" id="{5A6522A8-2B78-4EC0-A1CA-FC2FD49FED0B}"/>
              </a:ext>
            </a:extLst>
          </p:cNvPr>
          <p:cNvPicPr>
            <a:picLocks noChangeAspect="1"/>
          </p:cNvPicPr>
          <p:nvPr userDrawn="1"/>
        </p:nvPicPr>
        <p:blipFill>
          <a:blip r:embed="rId2"/>
          <a:stretch>
            <a:fillRect/>
          </a:stretch>
        </p:blipFill>
        <p:spPr>
          <a:xfrm>
            <a:off x="90000" y="59512"/>
            <a:ext cx="988687" cy="724534"/>
          </a:xfrm>
          <a:prstGeom prst="rect">
            <a:avLst/>
          </a:prstGeom>
        </p:spPr>
      </p:pic>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6" name="Image 5">
            <a:extLst>
              <a:ext uri="{FF2B5EF4-FFF2-40B4-BE49-F238E27FC236}">
                <a16:creationId xmlns:a16="http://schemas.microsoft.com/office/drawing/2014/main" id="{8EBE3077-B322-4361-AC58-966502E21D1E}"/>
              </a:ext>
            </a:extLst>
          </p:cNvPr>
          <p:cNvPicPr>
            <a:picLocks noChangeAspect="1"/>
          </p:cNvPicPr>
          <p:nvPr userDrawn="1"/>
        </p:nvPicPr>
        <p:blipFill>
          <a:blip r:embed="rId2"/>
          <a:stretch>
            <a:fillRect/>
          </a:stretch>
        </p:blipFill>
        <p:spPr>
          <a:xfrm>
            <a:off x="90000" y="59512"/>
            <a:ext cx="988687" cy="724534"/>
          </a:xfrm>
          <a:prstGeom prst="rect">
            <a:avLst/>
          </a:prstGeom>
        </p:spPr>
      </p:pic>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9" name="Image 8">
            <a:extLst>
              <a:ext uri="{FF2B5EF4-FFF2-40B4-BE49-F238E27FC236}">
                <a16:creationId xmlns:a16="http://schemas.microsoft.com/office/drawing/2014/main" id="{43213DF8-8079-4DB0-BB00-6B0CAA22E031}"/>
              </a:ext>
            </a:extLst>
          </p:cNvPr>
          <p:cNvPicPr>
            <a:picLocks noChangeAspect="1"/>
          </p:cNvPicPr>
          <p:nvPr userDrawn="1"/>
        </p:nvPicPr>
        <p:blipFill>
          <a:blip r:embed="rId2"/>
          <a:stretch>
            <a:fillRect/>
          </a:stretch>
        </p:blipFill>
        <p:spPr>
          <a:xfrm>
            <a:off x="90000" y="59512"/>
            <a:ext cx="988687" cy="724534"/>
          </a:xfrm>
          <a:prstGeom prst="rect">
            <a:avLst/>
          </a:prstGeom>
        </p:spPr>
      </p:pic>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chemeClr val="bg1"/>
                </a:solidFill>
                <a:latin typeface="Segoe UI Light"/>
                <a:cs typeface="Segoe UI Light"/>
              </a:defRPr>
            </a:lvl1pPr>
          </a:lstStyle>
          <a:p>
            <a:endParaRPr/>
          </a:p>
        </p:txBody>
      </p:sp>
      <p:sp>
        <p:nvSpPr>
          <p:cNvPr id="3" name="Holder 3"/>
          <p:cNvSpPr>
            <a:spLocks noGrp="1"/>
          </p:cNvSpPr>
          <p:nvPr>
            <p:ph type="ftr" sz="quarter" idx="5"/>
          </p:nvPr>
        </p:nvSpPr>
        <p:spPr/>
        <p:txBody>
          <a:bodyPr lIns="0" tIns="0" rIns="0" bIns="0"/>
          <a:lstStyle>
            <a:lvl1pPr>
              <a:defRPr sz="975" b="0" i="0">
                <a:solidFill>
                  <a:srgbClr val="005579"/>
                </a:solidFill>
                <a:latin typeface="Calibri"/>
                <a:cs typeface="Calibri"/>
              </a:defRPr>
            </a:lvl1pPr>
          </a:lstStyle>
          <a:p>
            <a:pPr marL="9525">
              <a:lnSpc>
                <a:spcPts val="1020"/>
              </a:lnSpc>
            </a:pPr>
            <a:endParaRPr lang="fr-FR" spc="4" dirty="0"/>
          </a:p>
        </p:txBody>
      </p:sp>
      <p:sp>
        <p:nvSpPr>
          <p:cNvPr id="5" name="Holder 5"/>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28575">
              <a:lnSpc>
                <a:spcPts val="1069"/>
              </a:lnSpc>
            </a:pPr>
            <a:fld id="{81D60167-4931-47E6-BA6A-407CBD079E47}" type="slidenum">
              <a:rPr lang="fr-FR" spc="-4" smtClean="0"/>
              <a:pPr marL="28575">
                <a:lnSpc>
                  <a:spcPts val="1069"/>
                </a:lnSpc>
              </a:pPr>
              <a:t>‹N°›</a:t>
            </a:fld>
            <a:endParaRPr lang="fr-FR" spc="-4"/>
          </a:p>
        </p:txBody>
      </p:sp>
      <p:sp>
        <p:nvSpPr>
          <p:cNvPr id="6" name="Espace réservé de la date 1">
            <a:extLst>
              <a:ext uri="{FF2B5EF4-FFF2-40B4-BE49-F238E27FC236}">
                <a16:creationId xmlns:a16="http://schemas.microsoft.com/office/drawing/2014/main" id="{7D09E86F-6253-4164-BB44-E07B94B67787}"/>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pic>
        <p:nvPicPr>
          <p:cNvPr id="7" name="Image 6">
            <a:extLst>
              <a:ext uri="{FF2B5EF4-FFF2-40B4-BE49-F238E27FC236}">
                <a16:creationId xmlns:a16="http://schemas.microsoft.com/office/drawing/2014/main" id="{D777A0FE-7EB4-48E7-80F0-E21D4696E66E}"/>
              </a:ext>
            </a:extLst>
          </p:cNvPr>
          <p:cNvPicPr>
            <a:picLocks noChangeAspect="1"/>
          </p:cNvPicPr>
          <p:nvPr userDrawn="1"/>
        </p:nvPicPr>
        <p:blipFill>
          <a:blip r:embed="rId2"/>
          <a:stretch>
            <a:fillRect/>
          </a:stretch>
        </p:blipFill>
        <p:spPr>
          <a:xfrm>
            <a:off x="90000" y="59512"/>
            <a:ext cx="988687" cy="724534"/>
          </a:xfrm>
          <a:prstGeom prst="rect">
            <a:avLst/>
          </a:prstGeom>
        </p:spPr>
      </p:pic>
    </p:spTree>
    <p:extLst>
      <p:ext uri="{BB962C8B-B14F-4D97-AF65-F5344CB8AC3E}">
        <p14:creationId xmlns:p14="http://schemas.microsoft.com/office/powerpoint/2010/main" val="2539543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chemeClr val="bg1"/>
                </a:solidFill>
                <a:latin typeface="Segoe UI Light"/>
                <a:cs typeface="Segoe UI Light"/>
              </a:defRPr>
            </a:lvl1pPr>
          </a:lstStyle>
          <a:p>
            <a:endParaRPr/>
          </a:p>
        </p:txBody>
      </p:sp>
      <p:sp>
        <p:nvSpPr>
          <p:cNvPr id="3" name="Holder 3"/>
          <p:cNvSpPr>
            <a:spLocks noGrp="1"/>
          </p:cNvSpPr>
          <p:nvPr>
            <p:ph sz="half" idx="2"/>
          </p:nvPr>
        </p:nvSpPr>
        <p:spPr>
          <a:xfrm>
            <a:off x="457200" y="1183005"/>
            <a:ext cx="3977640" cy="16158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16158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75" b="0" i="0">
                <a:solidFill>
                  <a:srgbClr val="005579"/>
                </a:solidFill>
                <a:latin typeface="Calibri"/>
                <a:cs typeface="Calibri"/>
              </a:defRPr>
            </a:lvl1pPr>
          </a:lstStyle>
          <a:p>
            <a:pPr marL="9525">
              <a:lnSpc>
                <a:spcPts val="1020"/>
              </a:lnSpc>
            </a:pPr>
            <a:endParaRPr lang="fr-FR" spc="4" dirty="0"/>
          </a:p>
        </p:txBody>
      </p:sp>
      <p:sp>
        <p:nvSpPr>
          <p:cNvPr id="7" name="Holder 7"/>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28575">
              <a:lnSpc>
                <a:spcPts val="1069"/>
              </a:lnSpc>
            </a:pPr>
            <a:fld id="{81D60167-4931-47E6-BA6A-407CBD079E47}" type="slidenum">
              <a:rPr lang="fr-FR" spc="-4" smtClean="0"/>
              <a:pPr marL="28575">
                <a:lnSpc>
                  <a:spcPts val="1069"/>
                </a:lnSpc>
              </a:pPr>
              <a:t>‹N°›</a:t>
            </a:fld>
            <a:endParaRPr lang="fr-FR" spc="-4"/>
          </a:p>
        </p:txBody>
      </p:sp>
      <p:sp>
        <p:nvSpPr>
          <p:cNvPr id="8" name="Espace réservé de la date 1">
            <a:extLst>
              <a:ext uri="{FF2B5EF4-FFF2-40B4-BE49-F238E27FC236}">
                <a16:creationId xmlns:a16="http://schemas.microsoft.com/office/drawing/2014/main" id="{7842EC7C-49AE-4A74-980C-11CB608B5DA0}"/>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pic>
        <p:nvPicPr>
          <p:cNvPr id="9" name="Image 8">
            <a:extLst>
              <a:ext uri="{FF2B5EF4-FFF2-40B4-BE49-F238E27FC236}">
                <a16:creationId xmlns:a16="http://schemas.microsoft.com/office/drawing/2014/main" id="{C292F151-1E73-480F-8854-8100E06A2821}"/>
              </a:ext>
            </a:extLst>
          </p:cNvPr>
          <p:cNvPicPr>
            <a:picLocks noChangeAspect="1"/>
          </p:cNvPicPr>
          <p:nvPr userDrawn="1"/>
        </p:nvPicPr>
        <p:blipFill>
          <a:blip r:embed="rId2"/>
          <a:stretch>
            <a:fillRect/>
          </a:stretch>
        </p:blipFill>
        <p:spPr>
          <a:xfrm>
            <a:off x="156261" y="152278"/>
            <a:ext cx="988687" cy="724534"/>
          </a:xfrm>
          <a:prstGeom prst="rect">
            <a:avLst/>
          </a:prstGeom>
        </p:spPr>
      </p:pic>
    </p:spTree>
    <p:extLst>
      <p:ext uri="{BB962C8B-B14F-4D97-AF65-F5344CB8AC3E}">
        <p14:creationId xmlns:p14="http://schemas.microsoft.com/office/powerpoint/2010/main" val="106318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
        <p:nvSpPr>
          <p:cNvPr id="5" name="Espace réservé de la date 1">
            <a:extLst>
              <a:ext uri="{FF2B5EF4-FFF2-40B4-BE49-F238E27FC236}">
                <a16:creationId xmlns:a16="http://schemas.microsoft.com/office/drawing/2014/main" id="{41CC1752-6F6F-44F2-B841-9E6BE2857B3A}"/>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spTree>
    <p:extLst>
      <p:ext uri="{BB962C8B-B14F-4D97-AF65-F5344CB8AC3E}">
        <p14:creationId xmlns:p14="http://schemas.microsoft.com/office/powerpoint/2010/main" val="125154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34"/>
          <p:cNvSpPr txBox="1">
            <a:spLocks noGrp="1"/>
          </p:cNvSpPr>
          <p:nvPr>
            <p:ph type="title"/>
          </p:nvPr>
        </p:nvSpPr>
        <p:spPr>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body" idx="1"/>
          </p:nvPr>
        </p:nvSpPr>
        <p:spPr>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3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3" name="Google Shape;33;p3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pic>
        <p:nvPicPr>
          <p:cNvPr id="7" name="Image 6">
            <a:extLst>
              <a:ext uri="{FF2B5EF4-FFF2-40B4-BE49-F238E27FC236}">
                <a16:creationId xmlns:a16="http://schemas.microsoft.com/office/drawing/2014/main" id="{0D795C0D-E1D4-4241-9CDA-D49171A22C77}"/>
              </a:ext>
            </a:extLst>
          </p:cNvPr>
          <p:cNvPicPr>
            <a:picLocks noChangeAspect="1"/>
          </p:cNvPicPr>
          <p:nvPr userDrawn="1"/>
        </p:nvPicPr>
        <p:blipFill>
          <a:blip r:embed="rId2"/>
          <a:stretch>
            <a:fillRect/>
          </a:stretch>
        </p:blipFill>
        <p:spPr>
          <a:xfrm>
            <a:off x="90000" y="59512"/>
            <a:ext cx="988687" cy="724534"/>
          </a:xfrm>
          <a:prstGeom prst="rect">
            <a:avLst/>
          </a:prstGeom>
        </p:spPr>
      </p:pic>
    </p:spTree>
    <p:extLst>
      <p:ext uri="{BB962C8B-B14F-4D97-AF65-F5344CB8AC3E}">
        <p14:creationId xmlns:p14="http://schemas.microsoft.com/office/powerpoint/2010/main" val="2321732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a:t>10/11/2021</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813" r:id="rId6"/>
    <p:sldLayoutId id="2147483815" r:id="rId7"/>
    <p:sldLayoutId id="2147483816" r:id="rId8"/>
    <p:sldLayoutId id="2147483845" r:id="rId9"/>
    <p:sldLayoutId id="2147483846" r:id="rId10"/>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794454657"/>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31" r:id="rId6"/>
    <p:sldLayoutId id="2147483833" r:id="rId7"/>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1"/>
          <p:cNvPicPr preferRelativeResize="0"/>
          <p:nvPr/>
        </p:nvPicPr>
        <p:blipFill rotWithShape="1">
          <a:blip r:embed="rId6">
            <a:alphaModFix/>
          </a:blip>
          <a:srcRect/>
          <a:stretch/>
        </p:blipFill>
        <p:spPr>
          <a:xfrm>
            <a:off x="14559" y="6773"/>
            <a:ext cx="9152690" cy="5152964"/>
          </a:xfrm>
          <a:prstGeom prst="rect">
            <a:avLst/>
          </a:prstGeom>
          <a:noFill/>
          <a:ln>
            <a:noFill/>
          </a:ln>
        </p:spPr>
      </p:pic>
      <p:sp>
        <p:nvSpPr>
          <p:cNvPr id="11" name="Google Shape;11;p31"/>
          <p:cNvSpPr txBox="1">
            <a:spLocks noGrp="1"/>
          </p:cNvSpPr>
          <p:nvPr>
            <p:ph type="title"/>
          </p:nvPr>
        </p:nvSpPr>
        <p:spPr>
          <a:xfrm>
            <a:off x="359999" y="1131590"/>
            <a:ext cx="8424000" cy="720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255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1"/>
          <p:cNvSpPr txBox="1">
            <a:spLocks noGrp="1"/>
          </p:cNvSpPr>
          <p:nvPr>
            <p:ph type="body" idx="1"/>
          </p:nvPr>
        </p:nvSpPr>
        <p:spPr>
          <a:xfrm>
            <a:off x="359999" y="1995686"/>
            <a:ext cx="8424000" cy="2574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31"/>
          <p:cNvSpPr txBox="1">
            <a:spLocks noGrp="1"/>
          </p:cNvSpPr>
          <p:nvPr>
            <p:ph type="dt" idx="10"/>
          </p:nvPr>
        </p:nvSpPr>
        <p:spPr>
          <a:xfrm>
            <a:off x="6426336" y="4783500"/>
            <a:ext cx="1170000" cy="36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fr-FR"/>
              <a:t>06/07/2021</a:t>
            </a:r>
          </a:p>
        </p:txBody>
      </p:sp>
      <p:sp>
        <p:nvSpPr>
          <p:cNvPr id="14" name="Google Shape;14;p31"/>
          <p:cNvSpPr txBox="1">
            <a:spLocks noGrp="1"/>
          </p:cNvSpPr>
          <p:nvPr>
            <p:ph type="sldNum" idx="12"/>
          </p:nvPr>
        </p:nvSpPr>
        <p:spPr>
          <a:xfrm>
            <a:off x="7596336" y="4783500"/>
            <a:ext cx="1170000" cy="3600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hyperlink" Target="https://op.europa.eu/en/publication-detail/-/publication/00d78651-a037-11e8-99ee-01aa75ed71a1/language-en/format-PDF/source-77975709"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73608411-CEF7-FF4A-AAEA-BB7C02F93939}"/>
              </a:ext>
            </a:extLst>
          </p:cNvPr>
          <p:cNvSpPr>
            <a:spLocks noGrp="1"/>
          </p:cNvSpPr>
          <p:nvPr>
            <p:ph type="title"/>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a:p>
        </p:txBody>
      </p:sp>
      <p:sp>
        <p:nvSpPr>
          <p:cNvPr id="6" name="Espace réservé du texte 5"/>
          <p:cNvSpPr>
            <a:spLocks noGrp="1"/>
          </p:cNvSpPr>
          <p:nvPr>
            <p:ph type="body" sz="quarter" idx="13"/>
          </p:nvPr>
        </p:nvSpPr>
        <p:spPr>
          <a:xfrm>
            <a:off x="370061" y="1862407"/>
            <a:ext cx="7740392" cy="2077200"/>
          </a:xfrm>
        </p:spPr>
        <p:txBody>
          <a:bodyPr/>
          <a:lstStyle/>
          <a:p>
            <a:pPr algn="ctr"/>
            <a:endParaRPr lang="fr-FR" sz="2800" i="1" dirty="0">
              <a:latin typeface="Calibri" panose="020F0502020204030204" pitchFamily="34" charset="0"/>
              <a:cs typeface="Calibri" panose="020F0502020204030204" pitchFamily="34" charset="0"/>
            </a:endParaRPr>
          </a:p>
          <a:p>
            <a:pPr algn="ctr"/>
            <a:r>
              <a:rPr lang="fr-FR" sz="4000" i="1" dirty="0">
                <a:latin typeface="Calibri" panose="020F0502020204030204" pitchFamily="34" charset="0"/>
                <a:cs typeface="Calibri" panose="020F0502020204030204" pitchFamily="34" charset="0"/>
              </a:rPr>
              <a:t>Cluster 4</a:t>
            </a:r>
          </a:p>
          <a:p>
            <a:pPr algn="ctr"/>
            <a:r>
              <a:rPr lang="fr-FR" sz="4000" i="1" dirty="0">
                <a:latin typeface="Calibri" panose="020F0502020204030204" pitchFamily="34" charset="0"/>
                <a:cs typeface="Calibri" panose="020F0502020204030204" pitchFamily="34" charset="0"/>
              </a:rPr>
              <a:t>Opportunités SHS</a:t>
            </a:r>
          </a:p>
          <a:p>
            <a:pPr algn="ctr"/>
            <a:r>
              <a:rPr lang="fr-FR" sz="4000" i="1" dirty="0">
                <a:latin typeface="Calibri" panose="020F0502020204030204" pitchFamily="34" charset="0"/>
                <a:cs typeface="Calibri" panose="020F0502020204030204" pitchFamily="34" charset="0"/>
              </a:rPr>
              <a:t>2026-2027</a:t>
            </a:r>
          </a:p>
          <a:p>
            <a:pPr algn="ctr"/>
            <a:endParaRPr lang="fr-FR" sz="2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1515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37" name="Espace réservé du texte 9">
            <a:extLst>
              <a:ext uri="{FF2B5EF4-FFF2-40B4-BE49-F238E27FC236}">
                <a16:creationId xmlns:a16="http://schemas.microsoft.com/office/drawing/2014/main" id="{9A2698E8-72CE-F24A-AEEA-E83768C08881}"/>
              </a:ext>
            </a:extLst>
          </p:cNvPr>
          <p:cNvSpPr txBox="1">
            <a:spLocks/>
          </p:cNvSpPr>
          <p:nvPr/>
        </p:nvSpPr>
        <p:spPr>
          <a:xfrm>
            <a:off x="3563888" y="324000"/>
            <a:ext cx="5220112" cy="360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975" algn="r"/>
            <a:r>
              <a:rPr lang="fr-FR" sz="1100" b="1">
                <a:solidFill>
                  <a:schemeClr val="bg2"/>
                </a:solidFill>
              </a:rPr>
              <a:t>Présentation générale</a:t>
            </a:r>
          </a:p>
          <a:p>
            <a:pPr marL="180975" algn="r"/>
            <a:r>
              <a:rPr lang="fr-FR" sz="1100" b="1">
                <a:solidFill>
                  <a:schemeClr val="bg2"/>
                </a:solidFill>
              </a:rPr>
              <a:t>HORIZON EUROPE</a:t>
            </a:r>
          </a:p>
        </p:txBody>
      </p:sp>
      <p:pic>
        <p:nvPicPr>
          <p:cNvPr id="3" name="Image 2">
            <a:extLst>
              <a:ext uri="{FF2B5EF4-FFF2-40B4-BE49-F238E27FC236}">
                <a16:creationId xmlns:a16="http://schemas.microsoft.com/office/drawing/2014/main" id="{EAEB39B5-7328-034A-BA47-60884C25FD4C}"/>
              </a:ext>
            </a:extLst>
          </p:cNvPr>
          <p:cNvPicPr>
            <a:picLocks noChangeAspect="1"/>
          </p:cNvPicPr>
          <p:nvPr/>
        </p:nvPicPr>
        <p:blipFill>
          <a:blip r:embed="rId3">
            <a:lum contrast="20000"/>
          </a:blip>
          <a:stretch>
            <a:fillRect/>
          </a:stretch>
        </p:blipFill>
        <p:spPr>
          <a:xfrm>
            <a:off x="381903" y="1384866"/>
            <a:ext cx="5364000" cy="3160528"/>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D4F15913-4E25-0C40-BB20-2FF39D9DDE43}"/>
              </a:ext>
            </a:extLst>
          </p:cNvPr>
          <p:cNvSpPr/>
          <p:nvPr/>
        </p:nvSpPr>
        <p:spPr>
          <a:xfrm>
            <a:off x="5745903" y="1487504"/>
            <a:ext cx="3121005" cy="2939266"/>
          </a:xfrm>
          <a:prstGeom prst="rect">
            <a:avLst/>
          </a:prstGeom>
        </p:spPr>
        <p:txBody>
          <a:bodyPr wrap="square">
            <a:spAutoFit/>
          </a:bodyPr>
          <a:lstStyle/>
          <a:p>
            <a:pPr marL="285750" indent="-285750" fontAlgn="base">
              <a:spcBef>
                <a:spcPts val="300"/>
              </a:spcBef>
              <a:spcAft>
                <a:spcPts val="300"/>
              </a:spcAft>
              <a:buClr>
                <a:schemeClr val="accent4"/>
              </a:buClr>
              <a:buSzPct val="80000"/>
              <a:buFont typeface="Police système"/>
              <a:buChar char="↘"/>
            </a:pPr>
            <a:r>
              <a:rPr lang="fr-FR" b="1">
                <a:solidFill>
                  <a:srgbClr val="000091"/>
                </a:solidFill>
                <a:latin typeface="Arial" panose="020B0604020202020204" pitchFamily="34" charset="0"/>
              </a:rPr>
              <a:t>2021 – 2027</a:t>
            </a:r>
          </a:p>
          <a:p>
            <a:pPr marL="285750" indent="-285750" fontAlgn="base">
              <a:spcBef>
                <a:spcPts val="300"/>
              </a:spcBef>
              <a:spcAft>
                <a:spcPts val="300"/>
              </a:spcAft>
              <a:buClr>
                <a:schemeClr val="accent4"/>
              </a:buClr>
              <a:buSzPct val="80000"/>
              <a:buFont typeface="Police système"/>
              <a:buChar char="↘"/>
            </a:pPr>
            <a:r>
              <a:rPr lang="fr-FR" b="1">
                <a:solidFill>
                  <a:srgbClr val="000091"/>
                </a:solidFill>
                <a:latin typeface="Arial" panose="020B0604020202020204" pitchFamily="34" charset="0"/>
              </a:rPr>
              <a:t>95,5 Mds €</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Renforcer les </a:t>
            </a:r>
            <a:r>
              <a:rPr lang="fr-FR" sz="1200" b="1" i="1">
                <a:solidFill>
                  <a:schemeClr val="bg2"/>
                </a:solidFill>
              </a:rPr>
              <a:t>bases scientifiques et technologiques </a:t>
            </a:r>
            <a:r>
              <a:rPr lang="fr-FR" sz="1200" i="1">
                <a:solidFill>
                  <a:schemeClr val="bg2"/>
                </a:solidFill>
              </a:rPr>
              <a:t>de l'Union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Stimuler sa capacité d’</a:t>
            </a:r>
            <a:r>
              <a:rPr lang="fr-FR" sz="1200" b="1" i="1">
                <a:solidFill>
                  <a:schemeClr val="bg2"/>
                </a:solidFill>
              </a:rPr>
              <a:t>innovation</a:t>
            </a:r>
            <a:r>
              <a:rPr lang="fr-FR" sz="1200" i="1">
                <a:solidFill>
                  <a:schemeClr val="bg2"/>
                </a:solidFill>
              </a:rPr>
              <a:t>, sa </a:t>
            </a:r>
            <a:r>
              <a:rPr lang="fr-FR" sz="1200" b="1" i="1">
                <a:solidFill>
                  <a:schemeClr val="bg2"/>
                </a:solidFill>
              </a:rPr>
              <a:t>compétitivité </a:t>
            </a:r>
            <a:r>
              <a:rPr lang="fr-FR" sz="1200" i="1">
                <a:solidFill>
                  <a:schemeClr val="bg2"/>
                </a:solidFill>
              </a:rPr>
              <a:t>et la création d’</a:t>
            </a:r>
            <a:r>
              <a:rPr lang="fr-FR" sz="1200" b="1" i="1">
                <a:solidFill>
                  <a:schemeClr val="bg2"/>
                </a:solidFill>
              </a:rPr>
              <a:t>emplois</a:t>
            </a:r>
            <a:r>
              <a:rPr lang="fr-FR" sz="1200" i="1">
                <a:solidFill>
                  <a:schemeClr val="bg2"/>
                </a:solidFill>
              </a:rPr>
              <a:t>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Concrétiser les </a:t>
            </a:r>
            <a:r>
              <a:rPr lang="fr-FR" sz="1200" b="1" i="1">
                <a:solidFill>
                  <a:schemeClr val="bg2"/>
                </a:solidFill>
              </a:rPr>
              <a:t>priorités politiques </a:t>
            </a:r>
            <a:r>
              <a:rPr lang="fr-FR" sz="1200" i="1">
                <a:solidFill>
                  <a:schemeClr val="bg2"/>
                </a:solidFill>
              </a:rPr>
              <a:t>stratégiques de l'Union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Contribuer à répondre aux </a:t>
            </a:r>
            <a:r>
              <a:rPr lang="fr-FR" sz="1200" b="1" i="1">
                <a:solidFill>
                  <a:schemeClr val="bg2"/>
                </a:solidFill>
              </a:rPr>
              <a:t>problématiques mondiales</a:t>
            </a:r>
            <a:r>
              <a:rPr lang="fr-FR" sz="1200" i="1">
                <a:solidFill>
                  <a:schemeClr val="bg2"/>
                </a:solidFill>
              </a:rPr>
              <a:t>, dont les objectifs de </a:t>
            </a:r>
            <a:r>
              <a:rPr lang="fr-FR" sz="1200" b="1" i="1">
                <a:solidFill>
                  <a:schemeClr val="bg2"/>
                </a:solidFill>
              </a:rPr>
              <a:t>développement durable </a:t>
            </a:r>
            <a:r>
              <a:rPr lang="fr-FR" sz="1200" i="1">
                <a:solidFill>
                  <a:schemeClr val="bg2"/>
                </a:solidFill>
              </a:rPr>
              <a:t>des Nations Unies.</a:t>
            </a:r>
            <a:endParaRPr lang="en-US" sz="1200" i="1">
              <a:solidFill>
                <a:schemeClr val="bg2"/>
              </a:solidFill>
            </a:endParaRPr>
          </a:p>
        </p:txBody>
      </p:sp>
      <p:sp>
        <p:nvSpPr>
          <p:cNvPr id="7" name="Rectangle 6">
            <a:extLst>
              <a:ext uri="{FF2B5EF4-FFF2-40B4-BE49-F238E27FC236}">
                <a16:creationId xmlns:a16="http://schemas.microsoft.com/office/drawing/2014/main" id="{4E01FD08-2E2D-DF4A-BEE9-151742CDEDC2}"/>
              </a:ext>
            </a:extLst>
          </p:cNvPr>
          <p:cNvSpPr/>
          <p:nvPr/>
        </p:nvSpPr>
        <p:spPr>
          <a:xfrm>
            <a:off x="330967" y="870310"/>
            <a:ext cx="8660851" cy="400110"/>
          </a:xfrm>
          <a:prstGeom prst="rect">
            <a:avLst/>
          </a:prstGeom>
        </p:spPr>
        <p:txBody>
          <a:bodyPr wrap="square" lIns="91440" tIns="45720" rIns="91440" bIns="45720" anchor="t">
            <a:spAutoFit/>
          </a:bodyPr>
          <a:lstStyle/>
          <a:p>
            <a:pPr fontAlgn="base"/>
            <a:r>
              <a:rPr lang="fr-FR" b="1">
                <a:solidFill>
                  <a:srgbClr val="000091"/>
                </a:solidFill>
                <a:effectLst>
                  <a:outerShdw blurRad="50800" dist="38100" dir="2700000" algn="tl" rotWithShape="0">
                    <a:prstClr val="black">
                      <a:alpha val="40000"/>
                    </a:prstClr>
                  </a:outerShdw>
                </a:effectLst>
                <a:latin typeface="Arial"/>
                <a:cs typeface="Arial"/>
              </a:rPr>
              <a:t>LE PROGRAMME-CADRE DE L'UE POUR LA</a:t>
            </a:r>
            <a:r>
              <a:rPr lang="fr-FR" sz="2000" b="1">
                <a:solidFill>
                  <a:srgbClr val="000091"/>
                </a:solidFill>
                <a:effectLst>
                  <a:outerShdw blurRad="50800" dist="38100" dir="2700000" algn="tl" rotWithShape="0">
                    <a:prstClr val="black">
                      <a:alpha val="40000"/>
                    </a:prstClr>
                  </a:outerShdw>
                </a:effectLst>
                <a:latin typeface="Arial"/>
                <a:cs typeface="Arial"/>
              </a:rPr>
              <a:t> </a:t>
            </a:r>
            <a:r>
              <a:rPr lang="fr-FR" b="1">
                <a:solidFill>
                  <a:srgbClr val="000091"/>
                </a:solidFill>
                <a:effectLst>
                  <a:outerShdw blurRad="50800" dist="38100" dir="2700000" algn="tl" rotWithShape="0">
                    <a:prstClr val="black">
                      <a:alpha val="40000"/>
                    </a:prstClr>
                  </a:outerShdw>
                </a:effectLst>
                <a:latin typeface="Arial"/>
                <a:cs typeface="Arial"/>
              </a:rPr>
              <a:t>RECHERCHE ET L'INNOVATION</a:t>
            </a:r>
          </a:p>
        </p:txBody>
      </p:sp>
      <p:sp>
        <p:nvSpPr>
          <p:cNvPr id="2" name="Rectangle : coins arrondis 1">
            <a:extLst>
              <a:ext uri="{FF2B5EF4-FFF2-40B4-BE49-F238E27FC236}">
                <a16:creationId xmlns:a16="http://schemas.microsoft.com/office/drawing/2014/main" id="{2454C3F1-BB9F-41FB-99F7-C227D59B7564}"/>
              </a:ext>
            </a:extLst>
          </p:cNvPr>
          <p:cNvSpPr/>
          <p:nvPr/>
        </p:nvSpPr>
        <p:spPr>
          <a:xfrm>
            <a:off x="2442851" y="2450306"/>
            <a:ext cx="1274820" cy="226149"/>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35410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592F23F-D43B-4E31-AADF-7985E3BDB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3405"/>
            <a:ext cx="9144000" cy="178918"/>
          </a:xfrm>
          <a:prstGeom prst="rect">
            <a:avLst/>
          </a:prstGeom>
        </p:spPr>
      </p:pic>
      <p:grpSp>
        <p:nvGrpSpPr>
          <p:cNvPr id="6" name="Groupe 5">
            <a:extLst>
              <a:ext uri="{FF2B5EF4-FFF2-40B4-BE49-F238E27FC236}">
                <a16:creationId xmlns:a16="http://schemas.microsoft.com/office/drawing/2014/main" id="{80CCAF3C-8D1F-0E48-BB02-E6A48056263F}"/>
              </a:ext>
            </a:extLst>
          </p:cNvPr>
          <p:cNvGrpSpPr>
            <a:grpSpLocks noChangeAspect="1"/>
          </p:cNvGrpSpPr>
          <p:nvPr/>
        </p:nvGrpSpPr>
        <p:grpSpPr>
          <a:xfrm>
            <a:off x="1331640" y="1275606"/>
            <a:ext cx="6230357" cy="2959419"/>
            <a:chOff x="1581913" y="1232725"/>
            <a:chExt cx="6230357" cy="2959418"/>
          </a:xfrm>
        </p:grpSpPr>
        <p:sp>
          <p:nvSpPr>
            <p:cNvPr id="10" name="object 2">
              <a:extLst>
                <a:ext uri="{FF2B5EF4-FFF2-40B4-BE49-F238E27FC236}">
                  <a16:creationId xmlns:a16="http://schemas.microsoft.com/office/drawing/2014/main" id="{3BEFA91F-FF77-D144-8B39-2BA7DB763E8A}"/>
                </a:ext>
              </a:extLst>
            </p:cNvPr>
            <p:cNvSpPr/>
            <p:nvPr/>
          </p:nvSpPr>
          <p:spPr>
            <a:xfrm>
              <a:off x="7117898" y="3444213"/>
              <a:ext cx="647700" cy="638651"/>
            </a:xfrm>
            <a:custGeom>
              <a:avLst/>
              <a:gdLst/>
              <a:ahLst/>
              <a:cxnLst/>
              <a:rect l="l" t="t" r="r" b="b"/>
              <a:pathLst>
                <a:path w="863600" h="851535">
                  <a:moveTo>
                    <a:pt x="414106" y="0"/>
                  </a:moveTo>
                  <a:lnTo>
                    <a:pt x="368141" y="4674"/>
                  </a:lnTo>
                  <a:lnTo>
                    <a:pt x="321997" y="14387"/>
                  </a:lnTo>
                  <a:lnTo>
                    <a:pt x="277114" y="28927"/>
                  </a:lnTo>
                  <a:lnTo>
                    <a:pt x="234895" y="47747"/>
                  </a:lnTo>
                  <a:lnTo>
                    <a:pt x="195527" y="70529"/>
                  </a:lnTo>
                  <a:lnTo>
                    <a:pt x="159199" y="96953"/>
                  </a:lnTo>
                  <a:lnTo>
                    <a:pt x="126097" y="126702"/>
                  </a:lnTo>
                  <a:lnTo>
                    <a:pt x="96410" y="159455"/>
                  </a:lnTo>
                  <a:lnTo>
                    <a:pt x="70326" y="194895"/>
                  </a:lnTo>
                  <a:lnTo>
                    <a:pt x="48033" y="232702"/>
                  </a:lnTo>
                  <a:lnTo>
                    <a:pt x="29718" y="272558"/>
                  </a:lnTo>
                  <a:lnTo>
                    <a:pt x="15569" y="314144"/>
                  </a:lnTo>
                  <a:lnTo>
                    <a:pt x="5775" y="357141"/>
                  </a:lnTo>
                  <a:lnTo>
                    <a:pt x="522" y="401231"/>
                  </a:lnTo>
                  <a:lnTo>
                    <a:pt x="0" y="446094"/>
                  </a:lnTo>
                  <a:lnTo>
                    <a:pt x="4394" y="491411"/>
                  </a:lnTo>
                  <a:lnTo>
                    <a:pt x="13895" y="536865"/>
                  </a:lnTo>
                  <a:lnTo>
                    <a:pt x="28272" y="581013"/>
                  </a:lnTo>
                  <a:lnTo>
                    <a:pt x="47008" y="622506"/>
                  </a:lnTo>
                  <a:lnTo>
                    <a:pt x="69782" y="661160"/>
                  </a:lnTo>
                  <a:lnTo>
                    <a:pt x="96272" y="696792"/>
                  </a:lnTo>
                  <a:lnTo>
                    <a:pt x="126158" y="729218"/>
                  </a:lnTo>
                  <a:lnTo>
                    <a:pt x="159118" y="758255"/>
                  </a:lnTo>
                  <a:lnTo>
                    <a:pt x="194830" y="783720"/>
                  </a:lnTo>
                  <a:lnTo>
                    <a:pt x="232974" y="805429"/>
                  </a:lnTo>
                  <a:lnTo>
                    <a:pt x="273228" y="823200"/>
                  </a:lnTo>
                  <a:lnTo>
                    <a:pt x="315271" y="836848"/>
                  </a:lnTo>
                  <a:lnTo>
                    <a:pt x="358781" y="846191"/>
                  </a:lnTo>
                  <a:lnTo>
                    <a:pt x="403437" y="851044"/>
                  </a:lnTo>
                  <a:lnTo>
                    <a:pt x="448919" y="851226"/>
                  </a:lnTo>
                  <a:lnTo>
                    <a:pt x="494904" y="846552"/>
                  </a:lnTo>
                  <a:lnTo>
                    <a:pt x="541072" y="836839"/>
                  </a:lnTo>
                  <a:lnTo>
                    <a:pt x="585931" y="822299"/>
                  </a:lnTo>
                  <a:lnTo>
                    <a:pt x="628130" y="803478"/>
                  </a:lnTo>
                  <a:lnTo>
                    <a:pt x="667481" y="780697"/>
                  </a:lnTo>
                  <a:lnTo>
                    <a:pt x="703796" y="754272"/>
                  </a:lnTo>
                  <a:lnTo>
                    <a:pt x="736887" y="724524"/>
                  </a:lnTo>
                  <a:lnTo>
                    <a:pt x="766567" y="691770"/>
                  </a:lnTo>
                  <a:lnTo>
                    <a:pt x="792648" y="656330"/>
                  </a:lnTo>
                  <a:lnTo>
                    <a:pt x="814941" y="618523"/>
                  </a:lnTo>
                  <a:lnTo>
                    <a:pt x="833259" y="578667"/>
                  </a:lnTo>
                  <a:lnTo>
                    <a:pt x="847415" y="537081"/>
                  </a:lnTo>
                  <a:lnTo>
                    <a:pt x="857219" y="494084"/>
                  </a:lnTo>
                  <a:lnTo>
                    <a:pt x="862485" y="449995"/>
                  </a:lnTo>
                  <a:lnTo>
                    <a:pt x="863025" y="405132"/>
                  </a:lnTo>
                  <a:lnTo>
                    <a:pt x="858651" y="359814"/>
                  </a:lnTo>
                  <a:lnTo>
                    <a:pt x="849174" y="314361"/>
                  </a:lnTo>
                  <a:lnTo>
                    <a:pt x="834773" y="270212"/>
                  </a:lnTo>
                  <a:lnTo>
                    <a:pt x="816017" y="228719"/>
                  </a:lnTo>
                  <a:lnTo>
                    <a:pt x="793226" y="190065"/>
                  </a:lnTo>
                  <a:lnTo>
                    <a:pt x="766722" y="154434"/>
                  </a:lnTo>
                  <a:lnTo>
                    <a:pt x="736826" y="122007"/>
                  </a:lnTo>
                  <a:lnTo>
                    <a:pt x="703859" y="92970"/>
                  </a:lnTo>
                  <a:lnTo>
                    <a:pt x="668144" y="67505"/>
                  </a:lnTo>
                  <a:lnTo>
                    <a:pt x="630000" y="45796"/>
                  </a:lnTo>
                  <a:lnTo>
                    <a:pt x="589749" y="28025"/>
                  </a:lnTo>
                  <a:lnTo>
                    <a:pt x="547713" y="14377"/>
                  </a:lnTo>
                  <a:lnTo>
                    <a:pt x="504213" y="5035"/>
                  </a:lnTo>
                  <a:lnTo>
                    <a:pt x="459570" y="181"/>
                  </a:lnTo>
                  <a:lnTo>
                    <a:pt x="414106" y="0"/>
                  </a:lnTo>
                  <a:close/>
                </a:path>
              </a:pathLst>
            </a:custGeom>
            <a:solidFill>
              <a:srgbClr val="78B9EB"/>
            </a:solidFill>
          </p:spPr>
          <p:txBody>
            <a:bodyPr wrap="square" lIns="0" tIns="0" rIns="0" bIns="0" rtlCol="0"/>
            <a:lstStyle/>
            <a:p>
              <a:endParaRPr sz="1350"/>
            </a:p>
          </p:txBody>
        </p:sp>
        <p:sp>
          <p:nvSpPr>
            <p:cNvPr id="11" name="object 4">
              <a:extLst>
                <a:ext uri="{FF2B5EF4-FFF2-40B4-BE49-F238E27FC236}">
                  <a16:creationId xmlns:a16="http://schemas.microsoft.com/office/drawing/2014/main" id="{4F3468B0-9954-8F41-87B4-B622B42644F7}"/>
                </a:ext>
              </a:extLst>
            </p:cNvPr>
            <p:cNvSpPr/>
            <p:nvPr/>
          </p:nvSpPr>
          <p:spPr>
            <a:xfrm>
              <a:off x="7128789" y="1339979"/>
              <a:ext cx="647700" cy="638651"/>
            </a:xfrm>
            <a:custGeom>
              <a:avLst/>
              <a:gdLst/>
              <a:ahLst/>
              <a:cxnLst/>
              <a:rect l="l" t="t" r="r" b="b"/>
              <a:pathLst>
                <a:path w="863600" h="851535">
                  <a:moveTo>
                    <a:pt x="414106" y="0"/>
                  </a:moveTo>
                  <a:lnTo>
                    <a:pt x="368120" y="4658"/>
                  </a:lnTo>
                  <a:lnTo>
                    <a:pt x="321953" y="14349"/>
                  </a:lnTo>
                  <a:lnTo>
                    <a:pt x="277094" y="28889"/>
                  </a:lnTo>
                  <a:lnTo>
                    <a:pt x="234895" y="47709"/>
                  </a:lnTo>
                  <a:lnTo>
                    <a:pt x="195544" y="70491"/>
                  </a:lnTo>
                  <a:lnTo>
                    <a:pt x="159229" y="96915"/>
                  </a:lnTo>
                  <a:lnTo>
                    <a:pt x="126138" y="126664"/>
                  </a:lnTo>
                  <a:lnTo>
                    <a:pt x="96458" y="159417"/>
                  </a:lnTo>
                  <a:lnTo>
                    <a:pt x="70377" y="194857"/>
                  </a:lnTo>
                  <a:lnTo>
                    <a:pt x="48084" y="232664"/>
                  </a:lnTo>
                  <a:lnTo>
                    <a:pt x="29765" y="272520"/>
                  </a:lnTo>
                  <a:lnTo>
                    <a:pt x="15610" y="314106"/>
                  </a:lnTo>
                  <a:lnTo>
                    <a:pt x="5805" y="357103"/>
                  </a:lnTo>
                  <a:lnTo>
                    <a:pt x="539" y="401193"/>
                  </a:lnTo>
                  <a:lnTo>
                    <a:pt x="0" y="446055"/>
                  </a:lnTo>
                  <a:lnTo>
                    <a:pt x="4374" y="491373"/>
                  </a:lnTo>
                  <a:lnTo>
                    <a:pt x="13851" y="536827"/>
                  </a:lnTo>
                  <a:lnTo>
                    <a:pt x="28252" y="580997"/>
                  </a:lnTo>
                  <a:lnTo>
                    <a:pt x="47008" y="622506"/>
                  </a:lnTo>
                  <a:lnTo>
                    <a:pt x="69799" y="661171"/>
                  </a:lnTo>
                  <a:lnTo>
                    <a:pt x="96303" y="696808"/>
                  </a:lnTo>
                  <a:lnTo>
                    <a:pt x="126199" y="729236"/>
                  </a:lnTo>
                  <a:lnTo>
                    <a:pt x="159165" y="758272"/>
                  </a:lnTo>
                  <a:lnTo>
                    <a:pt x="194881" y="783732"/>
                  </a:lnTo>
                  <a:lnTo>
                    <a:pt x="233025" y="805436"/>
                  </a:lnTo>
                  <a:lnTo>
                    <a:pt x="273275" y="823198"/>
                  </a:lnTo>
                  <a:lnTo>
                    <a:pt x="315311" y="836838"/>
                  </a:lnTo>
                  <a:lnTo>
                    <a:pt x="358811" y="846172"/>
                  </a:lnTo>
                  <a:lnTo>
                    <a:pt x="403454" y="851018"/>
                  </a:lnTo>
                  <a:lnTo>
                    <a:pt x="448919" y="851194"/>
                  </a:lnTo>
                  <a:lnTo>
                    <a:pt x="494884" y="846515"/>
                  </a:lnTo>
                  <a:lnTo>
                    <a:pt x="541028" y="836801"/>
                  </a:lnTo>
                  <a:lnTo>
                    <a:pt x="585910" y="822260"/>
                  </a:lnTo>
                  <a:lnTo>
                    <a:pt x="628130" y="803440"/>
                  </a:lnTo>
                  <a:lnTo>
                    <a:pt x="667497" y="780658"/>
                  </a:lnTo>
                  <a:lnTo>
                    <a:pt x="703826" y="754234"/>
                  </a:lnTo>
                  <a:lnTo>
                    <a:pt x="736928" y="724485"/>
                  </a:lnTo>
                  <a:lnTo>
                    <a:pt x="766614" y="691732"/>
                  </a:lnTo>
                  <a:lnTo>
                    <a:pt x="792698" y="656292"/>
                  </a:lnTo>
                  <a:lnTo>
                    <a:pt x="814992" y="618485"/>
                  </a:lnTo>
                  <a:lnTo>
                    <a:pt x="833307" y="578629"/>
                  </a:lnTo>
                  <a:lnTo>
                    <a:pt x="847455" y="537043"/>
                  </a:lnTo>
                  <a:lnTo>
                    <a:pt x="857250" y="494046"/>
                  </a:lnTo>
                  <a:lnTo>
                    <a:pt x="862502" y="449956"/>
                  </a:lnTo>
                  <a:lnTo>
                    <a:pt x="863025" y="405094"/>
                  </a:lnTo>
                  <a:lnTo>
                    <a:pt x="858630" y="359776"/>
                  </a:lnTo>
                  <a:lnTo>
                    <a:pt x="849130" y="314323"/>
                  </a:lnTo>
                  <a:lnTo>
                    <a:pt x="834753" y="270176"/>
                  </a:lnTo>
                  <a:lnTo>
                    <a:pt x="816017" y="228687"/>
                  </a:lnTo>
                  <a:lnTo>
                    <a:pt x="793243" y="190039"/>
                  </a:lnTo>
                  <a:lnTo>
                    <a:pt x="766752" y="154415"/>
                  </a:lnTo>
                  <a:lnTo>
                    <a:pt x="736867" y="121997"/>
                  </a:lnTo>
                  <a:lnTo>
                    <a:pt x="703907" y="92969"/>
                  </a:lnTo>
                  <a:lnTo>
                    <a:pt x="668194" y="67511"/>
                  </a:lnTo>
                  <a:lnTo>
                    <a:pt x="630051" y="45808"/>
                  </a:lnTo>
                  <a:lnTo>
                    <a:pt x="589797" y="28042"/>
                  </a:lnTo>
                  <a:lnTo>
                    <a:pt x="547754" y="14396"/>
                  </a:lnTo>
                  <a:lnTo>
                    <a:pt x="504244" y="5051"/>
                  </a:lnTo>
                  <a:lnTo>
                    <a:pt x="459587" y="192"/>
                  </a:lnTo>
                  <a:lnTo>
                    <a:pt x="414106" y="0"/>
                  </a:lnTo>
                  <a:close/>
                </a:path>
              </a:pathLst>
            </a:custGeom>
            <a:solidFill>
              <a:srgbClr val="0D4193"/>
            </a:solidFill>
          </p:spPr>
          <p:txBody>
            <a:bodyPr wrap="square" lIns="0" tIns="0" rIns="0" bIns="0" rtlCol="0"/>
            <a:lstStyle/>
            <a:p>
              <a:endParaRPr sz="1350"/>
            </a:p>
          </p:txBody>
        </p:sp>
        <p:sp>
          <p:nvSpPr>
            <p:cNvPr id="12" name="object 5">
              <a:extLst>
                <a:ext uri="{FF2B5EF4-FFF2-40B4-BE49-F238E27FC236}">
                  <a16:creationId xmlns:a16="http://schemas.microsoft.com/office/drawing/2014/main" id="{F43DEB32-60FA-1941-8F4C-CF14B73D4DF1}"/>
                </a:ext>
              </a:extLst>
            </p:cNvPr>
            <p:cNvSpPr/>
            <p:nvPr/>
          </p:nvSpPr>
          <p:spPr>
            <a:xfrm>
              <a:off x="7290053" y="1481329"/>
              <a:ext cx="324612" cy="324611"/>
            </a:xfrm>
            <a:prstGeom prst="rect">
              <a:avLst/>
            </a:prstGeom>
            <a:blipFill>
              <a:blip r:embed="rId3" cstate="print"/>
              <a:stretch>
                <a:fillRect/>
              </a:stretch>
            </a:blipFill>
          </p:spPr>
          <p:txBody>
            <a:bodyPr wrap="square" lIns="0" tIns="0" rIns="0" bIns="0" rtlCol="0"/>
            <a:lstStyle/>
            <a:p>
              <a:endParaRPr sz="1350"/>
            </a:p>
          </p:txBody>
        </p:sp>
        <p:sp>
          <p:nvSpPr>
            <p:cNvPr id="13" name="object 6">
              <a:extLst>
                <a:ext uri="{FF2B5EF4-FFF2-40B4-BE49-F238E27FC236}">
                  <a16:creationId xmlns:a16="http://schemas.microsoft.com/office/drawing/2014/main" id="{03D490C6-D693-524C-A9E7-764DA6E357EF}"/>
                </a:ext>
              </a:extLst>
            </p:cNvPr>
            <p:cNvSpPr/>
            <p:nvPr/>
          </p:nvSpPr>
          <p:spPr>
            <a:xfrm>
              <a:off x="7164570" y="2359696"/>
              <a:ext cx="647700" cy="638651"/>
            </a:xfrm>
            <a:custGeom>
              <a:avLst/>
              <a:gdLst/>
              <a:ahLst/>
              <a:cxnLst/>
              <a:rect l="l" t="t" r="r" b="b"/>
              <a:pathLst>
                <a:path w="863600" h="851535">
                  <a:moveTo>
                    <a:pt x="414106" y="0"/>
                  </a:moveTo>
                  <a:lnTo>
                    <a:pt x="368141" y="4674"/>
                  </a:lnTo>
                  <a:lnTo>
                    <a:pt x="321997" y="14387"/>
                  </a:lnTo>
                  <a:lnTo>
                    <a:pt x="277114" y="28927"/>
                  </a:lnTo>
                  <a:lnTo>
                    <a:pt x="234895" y="47747"/>
                  </a:lnTo>
                  <a:lnTo>
                    <a:pt x="195527" y="70529"/>
                  </a:lnTo>
                  <a:lnTo>
                    <a:pt x="159199" y="96953"/>
                  </a:lnTo>
                  <a:lnTo>
                    <a:pt x="126097" y="126702"/>
                  </a:lnTo>
                  <a:lnTo>
                    <a:pt x="96410" y="159455"/>
                  </a:lnTo>
                  <a:lnTo>
                    <a:pt x="70326" y="194895"/>
                  </a:lnTo>
                  <a:lnTo>
                    <a:pt x="48033" y="232702"/>
                  </a:lnTo>
                  <a:lnTo>
                    <a:pt x="29718" y="272558"/>
                  </a:lnTo>
                  <a:lnTo>
                    <a:pt x="15569" y="314144"/>
                  </a:lnTo>
                  <a:lnTo>
                    <a:pt x="5775" y="357141"/>
                  </a:lnTo>
                  <a:lnTo>
                    <a:pt x="522" y="401231"/>
                  </a:lnTo>
                  <a:lnTo>
                    <a:pt x="0" y="446094"/>
                  </a:lnTo>
                  <a:lnTo>
                    <a:pt x="4394" y="491411"/>
                  </a:lnTo>
                  <a:lnTo>
                    <a:pt x="13895" y="536865"/>
                  </a:lnTo>
                  <a:lnTo>
                    <a:pt x="28273" y="581012"/>
                  </a:lnTo>
                  <a:lnTo>
                    <a:pt x="47014" y="622500"/>
                  </a:lnTo>
                  <a:lnTo>
                    <a:pt x="69794" y="661148"/>
                  </a:lnTo>
                  <a:lnTo>
                    <a:pt x="96292" y="696772"/>
                  </a:lnTo>
                  <a:lnTo>
                    <a:pt x="126186" y="729190"/>
                  </a:lnTo>
                  <a:lnTo>
                    <a:pt x="159154" y="758219"/>
                  </a:lnTo>
                  <a:lnTo>
                    <a:pt x="194874" y="783676"/>
                  </a:lnTo>
                  <a:lnTo>
                    <a:pt x="233025" y="805379"/>
                  </a:lnTo>
                  <a:lnTo>
                    <a:pt x="273283" y="823145"/>
                  </a:lnTo>
                  <a:lnTo>
                    <a:pt x="315327" y="836792"/>
                  </a:lnTo>
                  <a:lnTo>
                    <a:pt x="358835" y="846136"/>
                  </a:lnTo>
                  <a:lnTo>
                    <a:pt x="403486" y="850996"/>
                  </a:lnTo>
                  <a:lnTo>
                    <a:pt x="448957" y="851188"/>
                  </a:lnTo>
                  <a:lnTo>
                    <a:pt x="494926" y="846530"/>
                  </a:lnTo>
                  <a:lnTo>
                    <a:pt x="541072" y="836839"/>
                  </a:lnTo>
                  <a:lnTo>
                    <a:pt x="585931" y="822299"/>
                  </a:lnTo>
                  <a:lnTo>
                    <a:pt x="628130" y="803478"/>
                  </a:lnTo>
                  <a:lnTo>
                    <a:pt x="667481" y="780697"/>
                  </a:lnTo>
                  <a:lnTo>
                    <a:pt x="703796" y="754272"/>
                  </a:lnTo>
                  <a:lnTo>
                    <a:pt x="736887" y="724524"/>
                  </a:lnTo>
                  <a:lnTo>
                    <a:pt x="766567" y="691770"/>
                  </a:lnTo>
                  <a:lnTo>
                    <a:pt x="792648" y="656330"/>
                  </a:lnTo>
                  <a:lnTo>
                    <a:pt x="814941" y="618523"/>
                  </a:lnTo>
                  <a:lnTo>
                    <a:pt x="833259" y="578667"/>
                  </a:lnTo>
                  <a:lnTo>
                    <a:pt x="847415" y="537081"/>
                  </a:lnTo>
                  <a:lnTo>
                    <a:pt x="857219" y="494084"/>
                  </a:lnTo>
                  <a:lnTo>
                    <a:pt x="862485" y="449995"/>
                  </a:lnTo>
                  <a:lnTo>
                    <a:pt x="863025" y="405132"/>
                  </a:lnTo>
                  <a:lnTo>
                    <a:pt x="858651" y="359814"/>
                  </a:lnTo>
                  <a:lnTo>
                    <a:pt x="849174" y="314361"/>
                  </a:lnTo>
                  <a:lnTo>
                    <a:pt x="834773" y="270212"/>
                  </a:lnTo>
                  <a:lnTo>
                    <a:pt x="816017" y="228719"/>
                  </a:lnTo>
                  <a:lnTo>
                    <a:pt x="793226" y="190065"/>
                  </a:lnTo>
                  <a:lnTo>
                    <a:pt x="766722" y="154434"/>
                  </a:lnTo>
                  <a:lnTo>
                    <a:pt x="736826" y="122007"/>
                  </a:lnTo>
                  <a:lnTo>
                    <a:pt x="703859" y="92970"/>
                  </a:lnTo>
                  <a:lnTo>
                    <a:pt x="668144" y="67505"/>
                  </a:lnTo>
                  <a:lnTo>
                    <a:pt x="630000" y="45796"/>
                  </a:lnTo>
                  <a:lnTo>
                    <a:pt x="589749" y="28025"/>
                  </a:lnTo>
                  <a:lnTo>
                    <a:pt x="547713" y="14377"/>
                  </a:lnTo>
                  <a:lnTo>
                    <a:pt x="504213" y="5035"/>
                  </a:lnTo>
                  <a:lnTo>
                    <a:pt x="459570" y="181"/>
                  </a:lnTo>
                  <a:lnTo>
                    <a:pt x="414106" y="0"/>
                  </a:lnTo>
                  <a:close/>
                </a:path>
              </a:pathLst>
            </a:custGeom>
            <a:solidFill>
              <a:srgbClr val="FFC000"/>
            </a:solidFill>
          </p:spPr>
          <p:txBody>
            <a:bodyPr wrap="square" lIns="0" tIns="0" rIns="0" bIns="0" rtlCol="0"/>
            <a:lstStyle/>
            <a:p>
              <a:endParaRPr sz="1350"/>
            </a:p>
          </p:txBody>
        </p:sp>
        <p:sp>
          <p:nvSpPr>
            <p:cNvPr id="14" name="object 7">
              <a:extLst>
                <a:ext uri="{FF2B5EF4-FFF2-40B4-BE49-F238E27FC236}">
                  <a16:creationId xmlns:a16="http://schemas.microsoft.com/office/drawing/2014/main" id="{92F7853F-28E9-3246-8AC9-761E98532BEB}"/>
                </a:ext>
              </a:extLst>
            </p:cNvPr>
            <p:cNvSpPr/>
            <p:nvPr/>
          </p:nvSpPr>
          <p:spPr>
            <a:xfrm>
              <a:off x="7244333" y="3558159"/>
              <a:ext cx="406908" cy="405764"/>
            </a:xfrm>
            <a:prstGeom prst="rect">
              <a:avLst/>
            </a:prstGeom>
            <a:blipFill>
              <a:blip r:embed="rId4" cstate="print"/>
              <a:stretch>
                <a:fillRect/>
              </a:stretch>
            </a:blipFill>
          </p:spPr>
          <p:txBody>
            <a:bodyPr wrap="square" lIns="0" tIns="0" rIns="0" bIns="0" rtlCol="0"/>
            <a:lstStyle/>
            <a:p>
              <a:endParaRPr sz="1350"/>
            </a:p>
          </p:txBody>
        </p:sp>
        <p:sp>
          <p:nvSpPr>
            <p:cNvPr id="15" name="object 8">
              <a:extLst>
                <a:ext uri="{FF2B5EF4-FFF2-40B4-BE49-F238E27FC236}">
                  <a16:creationId xmlns:a16="http://schemas.microsoft.com/office/drawing/2014/main" id="{B94C8CB6-CBAA-6B43-BB1A-71F69BB95644}"/>
                </a:ext>
              </a:extLst>
            </p:cNvPr>
            <p:cNvSpPr/>
            <p:nvPr/>
          </p:nvSpPr>
          <p:spPr>
            <a:xfrm>
              <a:off x="6731127" y="2707577"/>
              <a:ext cx="494824" cy="0"/>
            </a:xfrm>
            <a:custGeom>
              <a:avLst/>
              <a:gdLst/>
              <a:ahLst/>
              <a:cxnLst/>
              <a:rect l="l" t="t" r="r" b="b"/>
              <a:pathLst>
                <a:path w="659765">
                  <a:moveTo>
                    <a:pt x="0" y="0"/>
                  </a:moveTo>
                  <a:lnTo>
                    <a:pt x="659383" y="0"/>
                  </a:lnTo>
                </a:path>
              </a:pathLst>
            </a:custGeom>
            <a:ln w="36067">
              <a:solidFill>
                <a:srgbClr val="FFC000"/>
              </a:solidFill>
            </a:ln>
          </p:spPr>
          <p:txBody>
            <a:bodyPr wrap="square" lIns="0" tIns="0" rIns="0" bIns="0" rtlCol="0"/>
            <a:lstStyle/>
            <a:p>
              <a:endParaRPr sz="1350"/>
            </a:p>
          </p:txBody>
        </p:sp>
        <p:sp>
          <p:nvSpPr>
            <p:cNvPr id="16" name="object 9">
              <a:extLst>
                <a:ext uri="{FF2B5EF4-FFF2-40B4-BE49-F238E27FC236}">
                  <a16:creationId xmlns:a16="http://schemas.microsoft.com/office/drawing/2014/main" id="{32873A07-D12D-7548-A35C-2B85A76FD01D}"/>
                </a:ext>
              </a:extLst>
            </p:cNvPr>
            <p:cNvSpPr/>
            <p:nvPr/>
          </p:nvSpPr>
          <p:spPr>
            <a:xfrm>
              <a:off x="6731126" y="3849338"/>
              <a:ext cx="405765" cy="0"/>
            </a:xfrm>
            <a:custGeom>
              <a:avLst/>
              <a:gdLst/>
              <a:ahLst/>
              <a:cxnLst/>
              <a:rect l="l" t="t" r="r" b="b"/>
              <a:pathLst>
                <a:path w="541020">
                  <a:moveTo>
                    <a:pt x="0" y="0"/>
                  </a:moveTo>
                  <a:lnTo>
                    <a:pt x="540511" y="0"/>
                  </a:lnTo>
                </a:path>
              </a:pathLst>
            </a:custGeom>
            <a:ln w="23622">
              <a:solidFill>
                <a:srgbClr val="78B9EB"/>
              </a:solidFill>
            </a:ln>
          </p:spPr>
          <p:txBody>
            <a:bodyPr wrap="square" lIns="0" tIns="0" rIns="0" bIns="0" rtlCol="0"/>
            <a:lstStyle/>
            <a:p>
              <a:endParaRPr sz="1350"/>
            </a:p>
          </p:txBody>
        </p:sp>
        <p:sp>
          <p:nvSpPr>
            <p:cNvPr id="17" name="object 10">
              <a:extLst>
                <a:ext uri="{FF2B5EF4-FFF2-40B4-BE49-F238E27FC236}">
                  <a16:creationId xmlns:a16="http://schemas.microsoft.com/office/drawing/2014/main" id="{4A5B7FF4-ED57-624F-A3C1-DB5ECBE15A44}"/>
                </a:ext>
              </a:extLst>
            </p:cNvPr>
            <p:cNvSpPr/>
            <p:nvPr/>
          </p:nvSpPr>
          <p:spPr>
            <a:xfrm>
              <a:off x="4806315" y="3279266"/>
              <a:ext cx="1925003" cy="912495"/>
            </a:xfrm>
            <a:custGeom>
              <a:avLst/>
              <a:gdLst/>
              <a:ahLst/>
              <a:cxnLst/>
              <a:rect l="l" t="t" r="r" b="b"/>
              <a:pathLst>
                <a:path w="2566670" h="1216660">
                  <a:moveTo>
                    <a:pt x="0" y="1216152"/>
                  </a:moveTo>
                  <a:lnTo>
                    <a:pt x="2566416" y="1216152"/>
                  </a:lnTo>
                  <a:lnTo>
                    <a:pt x="2566416" y="0"/>
                  </a:lnTo>
                  <a:lnTo>
                    <a:pt x="0" y="0"/>
                  </a:lnTo>
                  <a:lnTo>
                    <a:pt x="0" y="1216152"/>
                  </a:lnTo>
                  <a:close/>
                </a:path>
              </a:pathLst>
            </a:custGeom>
            <a:solidFill>
              <a:srgbClr val="99CCFF"/>
            </a:solidFill>
          </p:spPr>
          <p:txBody>
            <a:bodyPr wrap="square" lIns="0" tIns="0" rIns="0" bIns="0" rtlCol="0"/>
            <a:lstStyle/>
            <a:p>
              <a:endParaRPr sz="1350"/>
            </a:p>
          </p:txBody>
        </p:sp>
        <p:sp>
          <p:nvSpPr>
            <p:cNvPr id="18" name="object 11">
              <a:extLst>
                <a:ext uri="{FF2B5EF4-FFF2-40B4-BE49-F238E27FC236}">
                  <a16:creationId xmlns:a16="http://schemas.microsoft.com/office/drawing/2014/main" id="{8EF9E687-2353-4041-9691-F4B20A57481A}"/>
                </a:ext>
              </a:extLst>
            </p:cNvPr>
            <p:cNvSpPr txBox="1"/>
            <p:nvPr/>
          </p:nvSpPr>
          <p:spPr>
            <a:xfrm>
              <a:off x="4806315" y="3540443"/>
              <a:ext cx="1925003" cy="378469"/>
            </a:xfrm>
            <a:prstGeom prst="rect">
              <a:avLst/>
            </a:prstGeom>
          </p:spPr>
          <p:txBody>
            <a:bodyPr vert="horz" wrap="square" lIns="0" tIns="9049" rIns="0" bIns="0" rtlCol="0">
              <a:spAutoFit/>
            </a:bodyPr>
            <a:lstStyle/>
            <a:p>
              <a:pPr marL="962501" marR="62389" indent="404336">
                <a:spcBef>
                  <a:spcPts val="71"/>
                </a:spcBef>
              </a:pPr>
              <a:r>
                <a:rPr sz="1200" b="1" spc="-4">
                  <a:solidFill>
                    <a:srgbClr val="FFFFFF"/>
                  </a:solidFill>
                  <a:latin typeface="Arial"/>
                  <a:cs typeface="Arial"/>
                </a:rPr>
                <a:t>Im</a:t>
              </a:r>
              <a:r>
                <a:rPr sz="1200" b="1" spc="-11">
                  <a:solidFill>
                    <a:srgbClr val="FFFFFF"/>
                  </a:solidFill>
                  <a:latin typeface="Arial"/>
                  <a:cs typeface="Arial"/>
                </a:rPr>
                <a:t>p</a:t>
              </a:r>
              <a:r>
                <a:rPr sz="1200" b="1" spc="-4">
                  <a:solidFill>
                    <a:srgbClr val="FFFFFF"/>
                  </a:solidFill>
                  <a:latin typeface="Arial"/>
                  <a:cs typeface="Arial"/>
                </a:rPr>
                <a:t>act  éco</a:t>
              </a:r>
              <a:r>
                <a:rPr sz="1200" b="1" spc="-8">
                  <a:solidFill>
                    <a:srgbClr val="FFFFFF"/>
                  </a:solidFill>
                  <a:latin typeface="Arial"/>
                  <a:cs typeface="Arial"/>
                </a:rPr>
                <a:t>n</a:t>
              </a:r>
              <a:r>
                <a:rPr sz="1200" b="1" spc="-4">
                  <a:solidFill>
                    <a:srgbClr val="FFFFFF"/>
                  </a:solidFill>
                  <a:latin typeface="Arial"/>
                  <a:cs typeface="Arial"/>
                </a:rPr>
                <a:t>o</a:t>
              </a:r>
              <a:r>
                <a:rPr sz="1200" b="1" spc="-11">
                  <a:solidFill>
                    <a:srgbClr val="FFFFFF"/>
                  </a:solidFill>
                  <a:latin typeface="Arial"/>
                  <a:cs typeface="Arial"/>
                </a:rPr>
                <a:t>m</a:t>
              </a:r>
              <a:r>
                <a:rPr sz="1200" b="1" spc="-4">
                  <a:solidFill>
                    <a:srgbClr val="FFFFFF"/>
                  </a:solidFill>
                  <a:latin typeface="Arial"/>
                  <a:cs typeface="Arial"/>
                </a:rPr>
                <a:t>iq</a:t>
              </a:r>
              <a:r>
                <a:rPr sz="1200" b="1" spc="-11">
                  <a:solidFill>
                    <a:srgbClr val="FFFFFF"/>
                  </a:solidFill>
                  <a:latin typeface="Arial"/>
                  <a:cs typeface="Arial"/>
                </a:rPr>
                <a:t>u</a:t>
              </a:r>
              <a:r>
                <a:rPr sz="1200" b="1" spc="-4">
                  <a:solidFill>
                    <a:srgbClr val="FFFFFF"/>
                  </a:solidFill>
                  <a:latin typeface="Arial"/>
                  <a:cs typeface="Arial"/>
                </a:rPr>
                <a:t>e</a:t>
              </a:r>
              <a:endParaRPr sz="1200">
                <a:latin typeface="Arial"/>
                <a:cs typeface="Arial"/>
              </a:endParaRPr>
            </a:p>
          </p:txBody>
        </p:sp>
        <p:sp>
          <p:nvSpPr>
            <p:cNvPr id="19" name="object 12">
              <a:extLst>
                <a:ext uri="{FF2B5EF4-FFF2-40B4-BE49-F238E27FC236}">
                  <a16:creationId xmlns:a16="http://schemas.microsoft.com/office/drawing/2014/main" id="{D075DAA3-3DCA-C240-B8C1-0A2383C29E6D}"/>
                </a:ext>
              </a:extLst>
            </p:cNvPr>
            <p:cNvSpPr/>
            <p:nvPr/>
          </p:nvSpPr>
          <p:spPr>
            <a:xfrm>
              <a:off x="4818888" y="1242441"/>
              <a:ext cx="1921669" cy="887254"/>
            </a:xfrm>
            <a:custGeom>
              <a:avLst/>
              <a:gdLst/>
              <a:ahLst/>
              <a:cxnLst/>
              <a:rect l="l" t="t" r="r" b="b"/>
              <a:pathLst>
                <a:path w="2562225" h="1183005">
                  <a:moveTo>
                    <a:pt x="0" y="1182624"/>
                  </a:moveTo>
                  <a:lnTo>
                    <a:pt x="2561843" y="1182624"/>
                  </a:lnTo>
                  <a:lnTo>
                    <a:pt x="2561843" y="0"/>
                  </a:lnTo>
                  <a:lnTo>
                    <a:pt x="0" y="0"/>
                  </a:lnTo>
                  <a:lnTo>
                    <a:pt x="0" y="1182624"/>
                  </a:lnTo>
                  <a:close/>
                </a:path>
              </a:pathLst>
            </a:custGeom>
            <a:solidFill>
              <a:srgbClr val="0D4193"/>
            </a:solidFill>
          </p:spPr>
          <p:txBody>
            <a:bodyPr wrap="square" lIns="0" tIns="0" rIns="0" bIns="0" rtlCol="0"/>
            <a:lstStyle/>
            <a:p>
              <a:endParaRPr sz="1350"/>
            </a:p>
          </p:txBody>
        </p:sp>
        <p:sp>
          <p:nvSpPr>
            <p:cNvPr id="20" name="object 13">
              <a:extLst>
                <a:ext uri="{FF2B5EF4-FFF2-40B4-BE49-F238E27FC236}">
                  <a16:creationId xmlns:a16="http://schemas.microsoft.com/office/drawing/2014/main" id="{87151F50-0C24-904E-A805-1B78E5BA962E}"/>
                </a:ext>
              </a:extLst>
            </p:cNvPr>
            <p:cNvSpPr txBox="1"/>
            <p:nvPr/>
          </p:nvSpPr>
          <p:spPr>
            <a:xfrm>
              <a:off x="6173152" y="1490282"/>
              <a:ext cx="508635" cy="193803"/>
            </a:xfrm>
            <a:prstGeom prst="rect">
              <a:avLst/>
            </a:prstGeom>
          </p:spPr>
          <p:txBody>
            <a:bodyPr vert="horz" wrap="square" lIns="0" tIns="9049" rIns="0" bIns="0" rtlCol="0">
              <a:spAutoFit/>
            </a:bodyPr>
            <a:lstStyle/>
            <a:p>
              <a:pPr marL="9525">
                <a:spcBef>
                  <a:spcPts val="71"/>
                </a:spcBef>
              </a:pPr>
              <a:r>
                <a:rPr sz="1200" b="1" spc="-4">
                  <a:solidFill>
                    <a:srgbClr val="FFFFFF"/>
                  </a:solidFill>
                  <a:latin typeface="Arial"/>
                  <a:cs typeface="Arial"/>
                </a:rPr>
                <a:t>Im</a:t>
              </a:r>
              <a:r>
                <a:rPr sz="1200" b="1" spc="-11">
                  <a:solidFill>
                    <a:srgbClr val="FFFFFF"/>
                  </a:solidFill>
                  <a:latin typeface="Arial"/>
                  <a:cs typeface="Arial"/>
                </a:rPr>
                <a:t>p</a:t>
              </a:r>
              <a:r>
                <a:rPr sz="1200" b="1" spc="-4">
                  <a:solidFill>
                    <a:srgbClr val="FFFFFF"/>
                  </a:solidFill>
                  <a:latin typeface="Arial"/>
                  <a:cs typeface="Arial"/>
                </a:rPr>
                <a:t>act</a:t>
              </a:r>
              <a:endParaRPr sz="1200">
                <a:latin typeface="Arial"/>
                <a:cs typeface="Arial"/>
              </a:endParaRPr>
            </a:p>
          </p:txBody>
        </p:sp>
        <p:sp>
          <p:nvSpPr>
            <p:cNvPr id="21" name="object 14">
              <a:extLst>
                <a:ext uri="{FF2B5EF4-FFF2-40B4-BE49-F238E27FC236}">
                  <a16:creationId xmlns:a16="http://schemas.microsoft.com/office/drawing/2014/main" id="{79EFD6C5-4257-BC4B-BA26-976052E1977B}"/>
                </a:ext>
              </a:extLst>
            </p:cNvPr>
            <p:cNvSpPr txBox="1"/>
            <p:nvPr/>
          </p:nvSpPr>
          <p:spPr>
            <a:xfrm>
              <a:off x="5818822" y="1673447"/>
              <a:ext cx="862489" cy="193803"/>
            </a:xfrm>
            <a:prstGeom prst="rect">
              <a:avLst/>
            </a:prstGeom>
          </p:spPr>
          <p:txBody>
            <a:bodyPr vert="horz" wrap="square" lIns="0" tIns="9049" rIns="0" bIns="0" rtlCol="0">
              <a:spAutoFit/>
            </a:bodyPr>
            <a:lstStyle/>
            <a:p>
              <a:pPr marL="9525">
                <a:spcBef>
                  <a:spcPts val="71"/>
                </a:spcBef>
              </a:pPr>
              <a:r>
                <a:rPr sz="1200" b="1" spc="-4">
                  <a:solidFill>
                    <a:srgbClr val="FFFFFF"/>
                  </a:solidFill>
                  <a:latin typeface="Arial"/>
                  <a:cs typeface="Arial"/>
                </a:rPr>
                <a:t>scienti</a:t>
              </a:r>
              <a:r>
                <a:rPr sz="1200" b="1" spc="-11">
                  <a:solidFill>
                    <a:srgbClr val="FFFFFF"/>
                  </a:solidFill>
                  <a:latin typeface="Arial"/>
                  <a:cs typeface="Arial"/>
                </a:rPr>
                <a:t>f</a:t>
              </a:r>
              <a:r>
                <a:rPr sz="1200" b="1" spc="-4">
                  <a:solidFill>
                    <a:srgbClr val="FFFFFF"/>
                  </a:solidFill>
                  <a:latin typeface="Arial"/>
                  <a:cs typeface="Arial"/>
                </a:rPr>
                <a:t>iq</a:t>
              </a:r>
              <a:r>
                <a:rPr sz="1200" b="1" spc="-11">
                  <a:solidFill>
                    <a:srgbClr val="FFFFFF"/>
                  </a:solidFill>
                  <a:latin typeface="Arial"/>
                  <a:cs typeface="Arial"/>
                </a:rPr>
                <a:t>u</a:t>
              </a:r>
              <a:r>
                <a:rPr sz="1200" b="1" spc="-4">
                  <a:solidFill>
                    <a:srgbClr val="FFFFFF"/>
                  </a:solidFill>
                  <a:latin typeface="Arial"/>
                  <a:cs typeface="Arial"/>
                </a:rPr>
                <a:t>e</a:t>
              </a:r>
              <a:endParaRPr sz="1200">
                <a:latin typeface="Arial"/>
                <a:cs typeface="Arial"/>
              </a:endParaRPr>
            </a:p>
          </p:txBody>
        </p:sp>
        <p:sp>
          <p:nvSpPr>
            <p:cNvPr id="22" name="object 15">
              <a:extLst>
                <a:ext uri="{FF2B5EF4-FFF2-40B4-BE49-F238E27FC236}">
                  <a16:creationId xmlns:a16="http://schemas.microsoft.com/office/drawing/2014/main" id="{94D99CD4-CF4B-4646-860D-CFCC96F4A6B9}"/>
                </a:ext>
              </a:extLst>
            </p:cNvPr>
            <p:cNvSpPr/>
            <p:nvPr/>
          </p:nvSpPr>
          <p:spPr>
            <a:xfrm>
              <a:off x="4806315" y="2245995"/>
              <a:ext cx="1925003" cy="910114"/>
            </a:xfrm>
            <a:custGeom>
              <a:avLst/>
              <a:gdLst/>
              <a:ahLst/>
              <a:cxnLst/>
              <a:rect l="l" t="t" r="r" b="b"/>
              <a:pathLst>
                <a:path w="2566670" h="1213485">
                  <a:moveTo>
                    <a:pt x="0" y="1213103"/>
                  </a:moveTo>
                  <a:lnTo>
                    <a:pt x="2566416" y="1213103"/>
                  </a:lnTo>
                  <a:lnTo>
                    <a:pt x="2566416" y="0"/>
                  </a:lnTo>
                  <a:lnTo>
                    <a:pt x="0" y="0"/>
                  </a:lnTo>
                  <a:lnTo>
                    <a:pt x="0" y="1213103"/>
                  </a:lnTo>
                  <a:close/>
                </a:path>
              </a:pathLst>
            </a:custGeom>
            <a:solidFill>
              <a:srgbClr val="F8A907"/>
            </a:solidFill>
          </p:spPr>
          <p:txBody>
            <a:bodyPr wrap="square" lIns="0" tIns="0" rIns="0" bIns="0" rtlCol="0"/>
            <a:lstStyle/>
            <a:p>
              <a:endParaRPr sz="1350"/>
            </a:p>
          </p:txBody>
        </p:sp>
        <p:sp>
          <p:nvSpPr>
            <p:cNvPr id="23" name="object 16">
              <a:extLst>
                <a:ext uri="{FF2B5EF4-FFF2-40B4-BE49-F238E27FC236}">
                  <a16:creationId xmlns:a16="http://schemas.microsoft.com/office/drawing/2014/main" id="{577BC2BA-5C16-6B4C-9CB8-AEE9EDB87E07}"/>
                </a:ext>
              </a:extLst>
            </p:cNvPr>
            <p:cNvSpPr txBox="1"/>
            <p:nvPr/>
          </p:nvSpPr>
          <p:spPr>
            <a:xfrm>
              <a:off x="6087427" y="2505323"/>
              <a:ext cx="585788" cy="378469"/>
            </a:xfrm>
            <a:prstGeom prst="rect">
              <a:avLst/>
            </a:prstGeom>
          </p:spPr>
          <p:txBody>
            <a:bodyPr vert="horz" wrap="square" lIns="0" tIns="9049" rIns="0" bIns="0" rtlCol="0">
              <a:spAutoFit/>
            </a:bodyPr>
            <a:lstStyle/>
            <a:p>
              <a:pPr marL="85725">
                <a:spcBef>
                  <a:spcPts val="71"/>
                </a:spcBef>
              </a:pPr>
              <a:r>
                <a:rPr sz="1200" b="1" spc="-4">
                  <a:solidFill>
                    <a:srgbClr val="FFFFFF"/>
                  </a:solidFill>
                  <a:latin typeface="Arial"/>
                  <a:cs typeface="Arial"/>
                </a:rPr>
                <a:t>I</a:t>
              </a:r>
              <a:r>
                <a:rPr sz="1200" b="1" spc="-8">
                  <a:solidFill>
                    <a:srgbClr val="FFFFFF"/>
                  </a:solidFill>
                  <a:latin typeface="Arial"/>
                  <a:cs typeface="Arial"/>
                </a:rPr>
                <a:t>m</a:t>
              </a:r>
              <a:r>
                <a:rPr sz="1200" b="1" spc="-4">
                  <a:solidFill>
                    <a:srgbClr val="FFFFFF"/>
                  </a:solidFill>
                  <a:latin typeface="Arial"/>
                  <a:cs typeface="Arial"/>
                </a:rPr>
                <a:t>p</a:t>
              </a:r>
              <a:r>
                <a:rPr sz="1200" b="1" spc="-8">
                  <a:solidFill>
                    <a:srgbClr val="FFFFFF"/>
                  </a:solidFill>
                  <a:latin typeface="Arial"/>
                  <a:cs typeface="Arial"/>
                </a:rPr>
                <a:t>a</a:t>
              </a:r>
              <a:r>
                <a:rPr sz="1200" b="1" spc="-4">
                  <a:solidFill>
                    <a:srgbClr val="FFFFFF"/>
                  </a:solidFill>
                  <a:latin typeface="Arial"/>
                  <a:cs typeface="Arial"/>
                </a:rPr>
                <a:t>ct</a:t>
              </a:r>
              <a:endParaRPr sz="1200">
                <a:latin typeface="Arial"/>
                <a:cs typeface="Arial"/>
              </a:endParaRPr>
            </a:p>
            <a:p>
              <a:pPr marL="9525">
                <a:spcBef>
                  <a:spcPts val="4"/>
                </a:spcBef>
              </a:pPr>
              <a:r>
                <a:rPr sz="1200" b="1" spc="-4">
                  <a:solidFill>
                    <a:srgbClr val="FFFFFF"/>
                  </a:solidFill>
                  <a:latin typeface="Arial"/>
                  <a:cs typeface="Arial"/>
                </a:rPr>
                <a:t>sociétal</a:t>
              </a:r>
              <a:endParaRPr sz="1200">
                <a:latin typeface="Arial"/>
                <a:cs typeface="Arial"/>
              </a:endParaRPr>
            </a:p>
          </p:txBody>
        </p:sp>
        <p:sp>
          <p:nvSpPr>
            <p:cNvPr id="24" name="object 17">
              <a:extLst>
                <a:ext uri="{FF2B5EF4-FFF2-40B4-BE49-F238E27FC236}">
                  <a16:creationId xmlns:a16="http://schemas.microsoft.com/office/drawing/2014/main" id="{E3BFCAD6-206C-514A-A704-AFED65B9EF0C}"/>
                </a:ext>
              </a:extLst>
            </p:cNvPr>
            <p:cNvSpPr/>
            <p:nvPr/>
          </p:nvSpPr>
          <p:spPr>
            <a:xfrm>
              <a:off x="1619059" y="3261550"/>
              <a:ext cx="4153853" cy="930593"/>
            </a:xfrm>
            <a:custGeom>
              <a:avLst/>
              <a:gdLst/>
              <a:ahLst/>
              <a:cxnLst/>
              <a:rect l="l" t="t" r="r" b="b"/>
              <a:pathLst>
                <a:path w="5538470" h="1240789">
                  <a:moveTo>
                    <a:pt x="4917948" y="0"/>
                  </a:moveTo>
                  <a:lnTo>
                    <a:pt x="0" y="0"/>
                  </a:lnTo>
                  <a:lnTo>
                    <a:pt x="0" y="1240536"/>
                  </a:lnTo>
                  <a:lnTo>
                    <a:pt x="4917948" y="1240536"/>
                  </a:lnTo>
                  <a:lnTo>
                    <a:pt x="5538216" y="620268"/>
                  </a:lnTo>
                  <a:lnTo>
                    <a:pt x="4917948" y="0"/>
                  </a:lnTo>
                  <a:close/>
                </a:path>
              </a:pathLst>
            </a:custGeom>
            <a:solidFill>
              <a:srgbClr val="99CCFF"/>
            </a:solidFill>
          </p:spPr>
          <p:txBody>
            <a:bodyPr wrap="square" lIns="0" tIns="0" rIns="0" bIns="0" rtlCol="0"/>
            <a:lstStyle/>
            <a:p>
              <a:endParaRPr sz="1350"/>
            </a:p>
          </p:txBody>
        </p:sp>
        <p:sp>
          <p:nvSpPr>
            <p:cNvPr id="25" name="object 18">
              <a:extLst>
                <a:ext uri="{FF2B5EF4-FFF2-40B4-BE49-F238E27FC236}">
                  <a16:creationId xmlns:a16="http://schemas.microsoft.com/office/drawing/2014/main" id="{F8B4B57A-003F-444F-98C5-EC51FF46AE06}"/>
                </a:ext>
              </a:extLst>
            </p:cNvPr>
            <p:cNvSpPr/>
            <p:nvPr/>
          </p:nvSpPr>
          <p:spPr>
            <a:xfrm>
              <a:off x="1619059" y="3261550"/>
              <a:ext cx="4153853" cy="930593"/>
            </a:xfrm>
            <a:custGeom>
              <a:avLst/>
              <a:gdLst/>
              <a:ahLst/>
              <a:cxnLst/>
              <a:rect l="l" t="t" r="r" b="b"/>
              <a:pathLst>
                <a:path w="5538470" h="1240789">
                  <a:moveTo>
                    <a:pt x="0" y="0"/>
                  </a:moveTo>
                  <a:lnTo>
                    <a:pt x="4917948" y="0"/>
                  </a:lnTo>
                  <a:lnTo>
                    <a:pt x="5538216" y="620268"/>
                  </a:lnTo>
                  <a:lnTo>
                    <a:pt x="4917948" y="1240536"/>
                  </a:lnTo>
                  <a:lnTo>
                    <a:pt x="0" y="1240536"/>
                  </a:lnTo>
                  <a:lnTo>
                    <a:pt x="0" y="0"/>
                  </a:lnTo>
                  <a:close/>
                </a:path>
              </a:pathLst>
            </a:custGeom>
            <a:ln w="38100">
              <a:solidFill>
                <a:srgbClr val="FFFFFF"/>
              </a:solidFill>
            </a:ln>
          </p:spPr>
          <p:txBody>
            <a:bodyPr wrap="square" lIns="0" tIns="0" rIns="0" bIns="0" rtlCol="0"/>
            <a:lstStyle/>
            <a:p>
              <a:endParaRPr sz="1350"/>
            </a:p>
          </p:txBody>
        </p:sp>
        <p:sp>
          <p:nvSpPr>
            <p:cNvPr id="26" name="object 19">
              <a:extLst>
                <a:ext uri="{FF2B5EF4-FFF2-40B4-BE49-F238E27FC236}">
                  <a16:creationId xmlns:a16="http://schemas.microsoft.com/office/drawing/2014/main" id="{BDE6EA7B-1626-C447-A20E-C38DFF79429E}"/>
                </a:ext>
              </a:extLst>
            </p:cNvPr>
            <p:cNvSpPr/>
            <p:nvPr/>
          </p:nvSpPr>
          <p:spPr>
            <a:xfrm>
              <a:off x="1608773" y="1232725"/>
              <a:ext cx="4160520" cy="908685"/>
            </a:xfrm>
            <a:custGeom>
              <a:avLst/>
              <a:gdLst/>
              <a:ahLst/>
              <a:cxnLst/>
              <a:rect l="l" t="t" r="r" b="b"/>
              <a:pathLst>
                <a:path w="5547360" h="1211580">
                  <a:moveTo>
                    <a:pt x="4941570" y="0"/>
                  </a:moveTo>
                  <a:lnTo>
                    <a:pt x="0" y="0"/>
                  </a:lnTo>
                  <a:lnTo>
                    <a:pt x="0" y="1211579"/>
                  </a:lnTo>
                  <a:lnTo>
                    <a:pt x="4941570" y="1211579"/>
                  </a:lnTo>
                  <a:lnTo>
                    <a:pt x="5547360" y="605789"/>
                  </a:lnTo>
                  <a:lnTo>
                    <a:pt x="4941570" y="0"/>
                  </a:lnTo>
                  <a:close/>
                </a:path>
              </a:pathLst>
            </a:custGeom>
            <a:solidFill>
              <a:srgbClr val="0D4193"/>
            </a:solidFill>
          </p:spPr>
          <p:txBody>
            <a:bodyPr wrap="square" lIns="0" tIns="0" rIns="0" bIns="0" rtlCol="0"/>
            <a:lstStyle/>
            <a:p>
              <a:endParaRPr sz="1350"/>
            </a:p>
          </p:txBody>
        </p:sp>
        <p:sp>
          <p:nvSpPr>
            <p:cNvPr id="27" name="object 20">
              <a:extLst>
                <a:ext uri="{FF2B5EF4-FFF2-40B4-BE49-F238E27FC236}">
                  <a16:creationId xmlns:a16="http://schemas.microsoft.com/office/drawing/2014/main" id="{8A05123F-9688-3646-A87C-D9442FCB1919}"/>
                </a:ext>
              </a:extLst>
            </p:cNvPr>
            <p:cNvSpPr/>
            <p:nvPr/>
          </p:nvSpPr>
          <p:spPr>
            <a:xfrm>
              <a:off x="1608773" y="1232725"/>
              <a:ext cx="4160520" cy="908685"/>
            </a:xfrm>
            <a:custGeom>
              <a:avLst/>
              <a:gdLst/>
              <a:ahLst/>
              <a:cxnLst/>
              <a:rect l="l" t="t" r="r" b="b"/>
              <a:pathLst>
                <a:path w="5547360" h="1211580">
                  <a:moveTo>
                    <a:pt x="0" y="0"/>
                  </a:moveTo>
                  <a:lnTo>
                    <a:pt x="4941570" y="0"/>
                  </a:lnTo>
                  <a:lnTo>
                    <a:pt x="5547360" y="605789"/>
                  </a:lnTo>
                  <a:lnTo>
                    <a:pt x="4941570" y="1211579"/>
                  </a:lnTo>
                  <a:lnTo>
                    <a:pt x="0" y="1211579"/>
                  </a:lnTo>
                  <a:lnTo>
                    <a:pt x="0" y="0"/>
                  </a:lnTo>
                  <a:close/>
                </a:path>
              </a:pathLst>
            </a:custGeom>
            <a:ln w="38099">
              <a:solidFill>
                <a:srgbClr val="FFFFFF"/>
              </a:solidFill>
            </a:ln>
          </p:spPr>
          <p:txBody>
            <a:bodyPr wrap="square" lIns="0" tIns="0" rIns="0" bIns="0" rtlCol="0"/>
            <a:lstStyle/>
            <a:p>
              <a:endParaRPr sz="1350"/>
            </a:p>
          </p:txBody>
        </p:sp>
        <p:sp>
          <p:nvSpPr>
            <p:cNvPr id="28" name="object 21">
              <a:extLst>
                <a:ext uri="{FF2B5EF4-FFF2-40B4-BE49-F238E27FC236}">
                  <a16:creationId xmlns:a16="http://schemas.microsoft.com/office/drawing/2014/main" id="{281D9349-C40E-5145-9F8A-03DAC7BDC7BF}"/>
                </a:ext>
              </a:extLst>
            </p:cNvPr>
            <p:cNvSpPr/>
            <p:nvPr/>
          </p:nvSpPr>
          <p:spPr>
            <a:xfrm>
              <a:off x="1608773" y="2247709"/>
              <a:ext cx="4244340" cy="908685"/>
            </a:xfrm>
            <a:custGeom>
              <a:avLst/>
              <a:gdLst/>
              <a:ahLst/>
              <a:cxnLst/>
              <a:rect l="l" t="t" r="r" b="b"/>
              <a:pathLst>
                <a:path w="5659120" h="1211579">
                  <a:moveTo>
                    <a:pt x="5052822" y="0"/>
                  </a:moveTo>
                  <a:lnTo>
                    <a:pt x="0" y="0"/>
                  </a:lnTo>
                  <a:lnTo>
                    <a:pt x="0" y="1211579"/>
                  </a:lnTo>
                  <a:lnTo>
                    <a:pt x="5052822" y="1211579"/>
                  </a:lnTo>
                  <a:lnTo>
                    <a:pt x="5658612" y="605789"/>
                  </a:lnTo>
                  <a:lnTo>
                    <a:pt x="5052822" y="0"/>
                  </a:lnTo>
                  <a:close/>
                </a:path>
              </a:pathLst>
            </a:custGeom>
            <a:solidFill>
              <a:srgbClr val="F8A907"/>
            </a:solidFill>
          </p:spPr>
          <p:txBody>
            <a:bodyPr wrap="square" lIns="0" tIns="0" rIns="0" bIns="0" rtlCol="0"/>
            <a:lstStyle/>
            <a:p>
              <a:endParaRPr sz="1350"/>
            </a:p>
          </p:txBody>
        </p:sp>
        <p:sp>
          <p:nvSpPr>
            <p:cNvPr id="29" name="object 22">
              <a:extLst>
                <a:ext uri="{FF2B5EF4-FFF2-40B4-BE49-F238E27FC236}">
                  <a16:creationId xmlns:a16="http://schemas.microsoft.com/office/drawing/2014/main" id="{79DB3A95-D524-4547-81B1-25B7D9E50029}"/>
                </a:ext>
              </a:extLst>
            </p:cNvPr>
            <p:cNvSpPr/>
            <p:nvPr/>
          </p:nvSpPr>
          <p:spPr>
            <a:xfrm>
              <a:off x="1608773" y="2247709"/>
              <a:ext cx="4244340" cy="908685"/>
            </a:xfrm>
            <a:custGeom>
              <a:avLst/>
              <a:gdLst/>
              <a:ahLst/>
              <a:cxnLst/>
              <a:rect l="l" t="t" r="r" b="b"/>
              <a:pathLst>
                <a:path w="5659120" h="1211579">
                  <a:moveTo>
                    <a:pt x="0" y="0"/>
                  </a:moveTo>
                  <a:lnTo>
                    <a:pt x="5052822" y="0"/>
                  </a:lnTo>
                  <a:lnTo>
                    <a:pt x="5658612" y="605789"/>
                  </a:lnTo>
                  <a:lnTo>
                    <a:pt x="5052822" y="1211579"/>
                  </a:lnTo>
                  <a:lnTo>
                    <a:pt x="0" y="1211579"/>
                  </a:lnTo>
                  <a:lnTo>
                    <a:pt x="0" y="0"/>
                  </a:lnTo>
                  <a:close/>
                </a:path>
              </a:pathLst>
            </a:custGeom>
            <a:ln w="38100">
              <a:solidFill>
                <a:srgbClr val="FFFFFF"/>
              </a:solidFill>
            </a:ln>
          </p:spPr>
          <p:txBody>
            <a:bodyPr wrap="square" lIns="0" tIns="0" rIns="0" bIns="0" rtlCol="0"/>
            <a:lstStyle/>
            <a:p>
              <a:endParaRPr sz="1350"/>
            </a:p>
          </p:txBody>
        </p:sp>
        <p:sp>
          <p:nvSpPr>
            <p:cNvPr id="30" name="object 23">
              <a:extLst>
                <a:ext uri="{FF2B5EF4-FFF2-40B4-BE49-F238E27FC236}">
                  <a16:creationId xmlns:a16="http://schemas.microsoft.com/office/drawing/2014/main" id="{D3D61FBD-00CE-CD41-A4C7-779DD0D4D00D}"/>
                </a:ext>
              </a:extLst>
            </p:cNvPr>
            <p:cNvSpPr/>
            <p:nvPr/>
          </p:nvSpPr>
          <p:spPr>
            <a:xfrm>
              <a:off x="1618487" y="1330451"/>
              <a:ext cx="3709035" cy="210503"/>
            </a:xfrm>
            <a:custGeom>
              <a:avLst/>
              <a:gdLst/>
              <a:ahLst/>
              <a:cxnLst/>
              <a:rect l="l" t="t" r="r" b="b"/>
              <a:pathLst>
                <a:path w="4945380" h="280669">
                  <a:moveTo>
                    <a:pt x="4805171" y="0"/>
                  </a:moveTo>
                  <a:lnTo>
                    <a:pt x="0" y="0"/>
                  </a:lnTo>
                  <a:lnTo>
                    <a:pt x="0" y="280415"/>
                  </a:lnTo>
                  <a:lnTo>
                    <a:pt x="4805171" y="280415"/>
                  </a:lnTo>
                  <a:lnTo>
                    <a:pt x="4945380" y="140208"/>
                  </a:lnTo>
                  <a:lnTo>
                    <a:pt x="4805171" y="0"/>
                  </a:lnTo>
                  <a:close/>
                </a:path>
              </a:pathLst>
            </a:custGeom>
            <a:solidFill>
              <a:srgbClr val="FFFFFF"/>
            </a:solidFill>
          </p:spPr>
          <p:txBody>
            <a:bodyPr wrap="square" lIns="0" tIns="0" rIns="0" bIns="0" rtlCol="0"/>
            <a:lstStyle/>
            <a:p>
              <a:endParaRPr sz="1350"/>
            </a:p>
          </p:txBody>
        </p:sp>
        <p:sp>
          <p:nvSpPr>
            <p:cNvPr id="31" name="object 24">
              <a:extLst>
                <a:ext uri="{FF2B5EF4-FFF2-40B4-BE49-F238E27FC236}">
                  <a16:creationId xmlns:a16="http://schemas.microsoft.com/office/drawing/2014/main" id="{77B771BC-7910-FD48-B4B5-28133A1C93DE}"/>
                </a:ext>
              </a:extLst>
            </p:cNvPr>
            <p:cNvSpPr txBox="1"/>
            <p:nvPr/>
          </p:nvSpPr>
          <p:spPr>
            <a:xfrm>
              <a:off x="1677771" y="1355027"/>
              <a:ext cx="2727484" cy="148117"/>
            </a:xfrm>
            <a:prstGeom prst="rect">
              <a:avLst/>
            </a:prstGeom>
          </p:spPr>
          <p:txBody>
            <a:bodyPr vert="horz" wrap="square" lIns="0" tIns="9525" rIns="0" bIns="0" rtlCol="0">
              <a:spAutoFit/>
            </a:bodyPr>
            <a:lstStyle/>
            <a:p>
              <a:pPr marL="9525">
                <a:spcBef>
                  <a:spcPts val="75"/>
                </a:spcBef>
              </a:pPr>
              <a:r>
                <a:rPr sz="900">
                  <a:solidFill>
                    <a:srgbClr val="404952"/>
                  </a:solidFill>
                  <a:latin typeface="Arial"/>
                  <a:cs typeface="Arial"/>
                </a:rPr>
                <a:t>1. </a:t>
              </a:r>
              <a:r>
                <a:rPr sz="900" spc="-4">
                  <a:solidFill>
                    <a:srgbClr val="404952"/>
                  </a:solidFill>
                  <a:latin typeface="Arial"/>
                  <a:cs typeface="Arial"/>
                </a:rPr>
                <a:t>Créer de nouvelles connaissances de haute</a:t>
              </a:r>
              <a:r>
                <a:rPr sz="900" spc="-64">
                  <a:solidFill>
                    <a:srgbClr val="404952"/>
                  </a:solidFill>
                  <a:latin typeface="Arial"/>
                  <a:cs typeface="Arial"/>
                </a:rPr>
                <a:t> </a:t>
              </a:r>
              <a:r>
                <a:rPr sz="900" spc="-4">
                  <a:solidFill>
                    <a:srgbClr val="404952"/>
                  </a:solidFill>
                  <a:latin typeface="Arial"/>
                  <a:cs typeface="Arial"/>
                </a:rPr>
                <a:t>qualité</a:t>
              </a:r>
              <a:endParaRPr sz="900">
                <a:latin typeface="Arial"/>
                <a:cs typeface="Arial"/>
              </a:endParaRPr>
            </a:p>
          </p:txBody>
        </p:sp>
        <p:sp>
          <p:nvSpPr>
            <p:cNvPr id="32" name="object 25">
              <a:extLst>
                <a:ext uri="{FF2B5EF4-FFF2-40B4-BE49-F238E27FC236}">
                  <a16:creationId xmlns:a16="http://schemas.microsoft.com/office/drawing/2014/main" id="{D6038AB7-1637-5D4E-BA20-3F8A3EB2E370}"/>
                </a:ext>
              </a:extLst>
            </p:cNvPr>
            <p:cNvSpPr/>
            <p:nvPr/>
          </p:nvSpPr>
          <p:spPr>
            <a:xfrm>
              <a:off x="1618487" y="1595628"/>
              <a:ext cx="3709035" cy="210503"/>
            </a:xfrm>
            <a:custGeom>
              <a:avLst/>
              <a:gdLst/>
              <a:ahLst/>
              <a:cxnLst/>
              <a:rect l="l" t="t" r="r" b="b"/>
              <a:pathLst>
                <a:path w="4945380" h="280669">
                  <a:moveTo>
                    <a:pt x="4805171" y="0"/>
                  </a:moveTo>
                  <a:lnTo>
                    <a:pt x="0" y="0"/>
                  </a:lnTo>
                  <a:lnTo>
                    <a:pt x="0" y="280416"/>
                  </a:lnTo>
                  <a:lnTo>
                    <a:pt x="4805171" y="280416"/>
                  </a:lnTo>
                  <a:lnTo>
                    <a:pt x="4945380" y="140208"/>
                  </a:lnTo>
                  <a:lnTo>
                    <a:pt x="4805171" y="0"/>
                  </a:lnTo>
                  <a:close/>
                </a:path>
              </a:pathLst>
            </a:custGeom>
            <a:solidFill>
              <a:srgbClr val="FFFFFF"/>
            </a:solidFill>
          </p:spPr>
          <p:txBody>
            <a:bodyPr wrap="square" lIns="0" tIns="0" rIns="0" bIns="0" rtlCol="0"/>
            <a:lstStyle/>
            <a:p>
              <a:endParaRPr sz="1350"/>
            </a:p>
          </p:txBody>
        </p:sp>
        <p:sp>
          <p:nvSpPr>
            <p:cNvPr id="33" name="object 26">
              <a:extLst>
                <a:ext uri="{FF2B5EF4-FFF2-40B4-BE49-F238E27FC236}">
                  <a16:creationId xmlns:a16="http://schemas.microsoft.com/office/drawing/2014/main" id="{7E8A79B1-840C-4D4B-BD40-BB1AD397DC43}"/>
                </a:ext>
              </a:extLst>
            </p:cNvPr>
            <p:cNvSpPr txBox="1"/>
            <p:nvPr/>
          </p:nvSpPr>
          <p:spPr>
            <a:xfrm>
              <a:off x="1677771" y="1619060"/>
              <a:ext cx="2898458" cy="148117"/>
            </a:xfrm>
            <a:prstGeom prst="rect">
              <a:avLst/>
            </a:prstGeom>
          </p:spPr>
          <p:txBody>
            <a:bodyPr vert="horz" wrap="square" lIns="0" tIns="9525" rIns="0" bIns="0" rtlCol="0">
              <a:spAutoFit/>
            </a:bodyPr>
            <a:lstStyle/>
            <a:p>
              <a:pPr marL="9525">
                <a:spcBef>
                  <a:spcPts val="75"/>
                </a:spcBef>
              </a:pPr>
              <a:r>
                <a:rPr sz="900">
                  <a:latin typeface="Arial"/>
                  <a:cs typeface="Arial"/>
                </a:rPr>
                <a:t>2. </a:t>
              </a:r>
              <a:r>
                <a:rPr sz="900">
                  <a:solidFill>
                    <a:srgbClr val="404952"/>
                  </a:solidFill>
                  <a:latin typeface="Arial"/>
                  <a:cs typeface="Arial"/>
                </a:rPr>
                <a:t>Renforcer </a:t>
              </a:r>
              <a:r>
                <a:rPr sz="900" spc="-4">
                  <a:solidFill>
                    <a:srgbClr val="404952"/>
                  </a:solidFill>
                  <a:latin typeface="Arial"/>
                  <a:cs typeface="Arial"/>
                </a:rPr>
                <a:t>le capital </a:t>
              </a:r>
              <a:r>
                <a:rPr sz="900">
                  <a:solidFill>
                    <a:srgbClr val="404952"/>
                  </a:solidFill>
                  <a:latin typeface="Arial"/>
                  <a:cs typeface="Arial"/>
                </a:rPr>
                <a:t>humain </a:t>
              </a:r>
              <a:r>
                <a:rPr sz="900" spc="-4">
                  <a:solidFill>
                    <a:srgbClr val="404952"/>
                  </a:solidFill>
                  <a:latin typeface="Arial"/>
                  <a:cs typeface="Arial"/>
                </a:rPr>
                <a:t>dans le domaine de la</a:t>
              </a:r>
              <a:r>
                <a:rPr sz="900" spc="-120">
                  <a:solidFill>
                    <a:srgbClr val="404952"/>
                  </a:solidFill>
                  <a:latin typeface="Arial"/>
                  <a:cs typeface="Arial"/>
                </a:rPr>
                <a:t> </a:t>
              </a:r>
              <a:r>
                <a:rPr sz="900">
                  <a:solidFill>
                    <a:srgbClr val="404952"/>
                  </a:solidFill>
                  <a:latin typeface="Arial"/>
                  <a:cs typeface="Arial"/>
                </a:rPr>
                <a:t>R&amp;I</a:t>
              </a:r>
              <a:endParaRPr sz="900">
                <a:latin typeface="Arial"/>
                <a:cs typeface="Arial"/>
              </a:endParaRPr>
            </a:p>
          </p:txBody>
        </p:sp>
        <p:sp>
          <p:nvSpPr>
            <p:cNvPr id="34" name="object 27">
              <a:extLst>
                <a:ext uri="{FF2B5EF4-FFF2-40B4-BE49-F238E27FC236}">
                  <a16:creationId xmlns:a16="http://schemas.microsoft.com/office/drawing/2014/main" id="{C3D7BDE7-C0C1-4641-A7E6-838E4568B52D}"/>
                </a:ext>
              </a:extLst>
            </p:cNvPr>
            <p:cNvSpPr/>
            <p:nvPr/>
          </p:nvSpPr>
          <p:spPr>
            <a:xfrm>
              <a:off x="1618487" y="1856232"/>
              <a:ext cx="3709035" cy="210503"/>
            </a:xfrm>
            <a:custGeom>
              <a:avLst/>
              <a:gdLst/>
              <a:ahLst/>
              <a:cxnLst/>
              <a:rect l="l" t="t" r="r" b="b"/>
              <a:pathLst>
                <a:path w="4945380" h="280669">
                  <a:moveTo>
                    <a:pt x="4805171" y="0"/>
                  </a:moveTo>
                  <a:lnTo>
                    <a:pt x="0" y="0"/>
                  </a:lnTo>
                  <a:lnTo>
                    <a:pt x="0" y="280415"/>
                  </a:lnTo>
                  <a:lnTo>
                    <a:pt x="4805171" y="280415"/>
                  </a:lnTo>
                  <a:lnTo>
                    <a:pt x="4945380" y="140208"/>
                  </a:lnTo>
                  <a:lnTo>
                    <a:pt x="4805171" y="0"/>
                  </a:lnTo>
                  <a:close/>
                </a:path>
              </a:pathLst>
            </a:custGeom>
            <a:solidFill>
              <a:srgbClr val="FFFFFF"/>
            </a:solidFill>
          </p:spPr>
          <p:txBody>
            <a:bodyPr wrap="square" lIns="0" tIns="0" rIns="0" bIns="0" rtlCol="0"/>
            <a:lstStyle/>
            <a:p>
              <a:endParaRPr sz="1350"/>
            </a:p>
          </p:txBody>
        </p:sp>
        <p:sp>
          <p:nvSpPr>
            <p:cNvPr id="35" name="object 28">
              <a:extLst>
                <a:ext uri="{FF2B5EF4-FFF2-40B4-BE49-F238E27FC236}">
                  <a16:creationId xmlns:a16="http://schemas.microsoft.com/office/drawing/2014/main" id="{74804D2C-D459-A246-8781-0C2A2C4E36A2}"/>
                </a:ext>
              </a:extLst>
            </p:cNvPr>
            <p:cNvSpPr/>
            <p:nvPr/>
          </p:nvSpPr>
          <p:spPr>
            <a:xfrm>
              <a:off x="1618488" y="2308859"/>
              <a:ext cx="3871436" cy="250508"/>
            </a:xfrm>
            <a:custGeom>
              <a:avLst/>
              <a:gdLst/>
              <a:ahLst/>
              <a:cxnLst/>
              <a:rect l="l" t="t" r="r" b="b"/>
              <a:pathLst>
                <a:path w="5161915" h="334010">
                  <a:moveTo>
                    <a:pt x="4994910" y="0"/>
                  </a:moveTo>
                  <a:lnTo>
                    <a:pt x="0" y="0"/>
                  </a:lnTo>
                  <a:lnTo>
                    <a:pt x="0" y="333756"/>
                  </a:lnTo>
                  <a:lnTo>
                    <a:pt x="4994910" y="333756"/>
                  </a:lnTo>
                  <a:lnTo>
                    <a:pt x="5161788" y="166878"/>
                  </a:lnTo>
                  <a:lnTo>
                    <a:pt x="4994910" y="0"/>
                  </a:lnTo>
                  <a:close/>
                </a:path>
              </a:pathLst>
            </a:custGeom>
            <a:solidFill>
              <a:srgbClr val="FFFFFF"/>
            </a:solidFill>
          </p:spPr>
          <p:txBody>
            <a:bodyPr wrap="square" lIns="0" tIns="0" rIns="0" bIns="0" rtlCol="0"/>
            <a:lstStyle/>
            <a:p>
              <a:endParaRPr sz="1350"/>
            </a:p>
          </p:txBody>
        </p:sp>
        <p:sp>
          <p:nvSpPr>
            <p:cNvPr id="36" name="object 29">
              <a:extLst>
                <a:ext uri="{FF2B5EF4-FFF2-40B4-BE49-F238E27FC236}">
                  <a16:creationId xmlns:a16="http://schemas.microsoft.com/office/drawing/2014/main" id="{D1EE9EEE-A786-F040-B98F-E27EC2209A62}"/>
                </a:ext>
              </a:extLst>
            </p:cNvPr>
            <p:cNvSpPr txBox="1"/>
            <p:nvPr/>
          </p:nvSpPr>
          <p:spPr>
            <a:xfrm>
              <a:off x="1677771" y="1880044"/>
              <a:ext cx="3503295" cy="563616"/>
            </a:xfrm>
            <a:prstGeom prst="rect">
              <a:avLst/>
            </a:prstGeom>
          </p:spPr>
          <p:txBody>
            <a:bodyPr vert="horz" wrap="square" lIns="0" tIns="9525" rIns="0" bIns="0" rtlCol="0">
              <a:spAutoFit/>
            </a:bodyPr>
            <a:lstStyle/>
            <a:p>
              <a:pPr marL="136208" indent="-127159">
                <a:spcBef>
                  <a:spcPts val="75"/>
                </a:spcBef>
                <a:buAutoNum type="arabicPeriod" startAt="3"/>
                <a:tabLst>
                  <a:tab pos="136684" algn="l"/>
                </a:tabLst>
              </a:pPr>
              <a:r>
                <a:rPr sz="900" spc="-4">
                  <a:solidFill>
                    <a:srgbClr val="404952"/>
                  </a:solidFill>
                  <a:latin typeface="Arial"/>
                  <a:cs typeface="Arial"/>
                </a:rPr>
                <a:t>Favoriser la propagation des connaissances </a:t>
              </a:r>
              <a:r>
                <a:rPr sz="900">
                  <a:solidFill>
                    <a:srgbClr val="404952"/>
                  </a:solidFill>
                  <a:latin typeface="Arial"/>
                  <a:cs typeface="Arial"/>
                </a:rPr>
                <a:t>et </a:t>
              </a:r>
              <a:r>
                <a:rPr sz="900" spc="-4">
                  <a:solidFill>
                    <a:srgbClr val="404952"/>
                  </a:solidFill>
                  <a:latin typeface="Arial"/>
                  <a:cs typeface="Arial"/>
                </a:rPr>
                <a:t>la </a:t>
              </a:r>
              <a:r>
                <a:rPr sz="900">
                  <a:solidFill>
                    <a:srgbClr val="404952"/>
                  </a:solidFill>
                  <a:latin typeface="Arial"/>
                  <a:cs typeface="Arial"/>
                </a:rPr>
                <a:t>science</a:t>
              </a:r>
              <a:r>
                <a:rPr sz="900" spc="-49">
                  <a:solidFill>
                    <a:srgbClr val="404952"/>
                  </a:solidFill>
                  <a:latin typeface="Arial"/>
                  <a:cs typeface="Arial"/>
                </a:rPr>
                <a:t> </a:t>
              </a:r>
              <a:r>
                <a:rPr sz="900" spc="-4">
                  <a:solidFill>
                    <a:srgbClr val="404952"/>
                  </a:solidFill>
                  <a:latin typeface="Arial"/>
                  <a:cs typeface="Arial"/>
                </a:rPr>
                <a:t>ouverte</a:t>
              </a:r>
              <a:endParaRPr sz="900">
                <a:latin typeface="Arial"/>
                <a:cs typeface="Arial"/>
              </a:endParaRPr>
            </a:p>
            <a:p>
              <a:pPr>
                <a:lnSpc>
                  <a:spcPct val="100000"/>
                </a:lnSpc>
                <a:buClr>
                  <a:srgbClr val="404952"/>
                </a:buClr>
                <a:buFont typeface="Arial"/>
                <a:buAutoNum type="arabicPeriod" startAt="3"/>
              </a:pPr>
              <a:endParaRPr sz="975">
                <a:latin typeface="Arial"/>
                <a:cs typeface="Arial"/>
              </a:endParaRPr>
            </a:p>
            <a:p>
              <a:pPr>
                <a:spcBef>
                  <a:spcPts val="30"/>
                </a:spcBef>
                <a:buClr>
                  <a:srgbClr val="404952"/>
                </a:buClr>
                <a:buFont typeface="Arial"/>
                <a:buAutoNum type="arabicPeriod" startAt="3"/>
              </a:pPr>
              <a:endParaRPr sz="825">
                <a:latin typeface="Arial"/>
                <a:cs typeface="Arial"/>
              </a:endParaRPr>
            </a:p>
            <a:p>
              <a:pPr marL="136208" indent="-127159">
                <a:buAutoNum type="arabicPeriod" startAt="3"/>
                <a:tabLst>
                  <a:tab pos="136684" algn="l"/>
                </a:tabLst>
              </a:pPr>
              <a:r>
                <a:rPr sz="900" spc="-4">
                  <a:solidFill>
                    <a:srgbClr val="404952"/>
                  </a:solidFill>
                  <a:latin typeface="Arial"/>
                  <a:cs typeface="Arial"/>
                </a:rPr>
                <a:t>Répondre </a:t>
              </a:r>
              <a:r>
                <a:rPr sz="900">
                  <a:solidFill>
                    <a:srgbClr val="404952"/>
                  </a:solidFill>
                  <a:latin typeface="Arial"/>
                  <a:cs typeface="Arial"/>
                </a:rPr>
                <a:t>aux </a:t>
              </a:r>
              <a:r>
                <a:rPr sz="900" spc="-4">
                  <a:solidFill>
                    <a:srgbClr val="404952"/>
                  </a:solidFill>
                  <a:latin typeface="Arial"/>
                  <a:cs typeface="Arial"/>
                </a:rPr>
                <a:t>priorités stratégiques </a:t>
              </a:r>
              <a:r>
                <a:rPr sz="900">
                  <a:solidFill>
                    <a:srgbClr val="404952"/>
                  </a:solidFill>
                  <a:latin typeface="Arial"/>
                  <a:cs typeface="Arial"/>
                </a:rPr>
                <a:t>de </a:t>
              </a:r>
              <a:r>
                <a:rPr sz="900" spc="-4">
                  <a:solidFill>
                    <a:srgbClr val="404952"/>
                  </a:solidFill>
                  <a:latin typeface="Arial"/>
                  <a:cs typeface="Arial"/>
                </a:rPr>
                <a:t>l’UE </a:t>
              </a:r>
              <a:r>
                <a:rPr sz="900">
                  <a:solidFill>
                    <a:srgbClr val="404952"/>
                  </a:solidFill>
                  <a:latin typeface="Arial"/>
                  <a:cs typeface="Arial"/>
                </a:rPr>
                <a:t>et aux</a:t>
              </a:r>
              <a:r>
                <a:rPr sz="900" spc="-71">
                  <a:solidFill>
                    <a:srgbClr val="404952"/>
                  </a:solidFill>
                  <a:latin typeface="Arial"/>
                  <a:cs typeface="Arial"/>
                </a:rPr>
                <a:t> </a:t>
              </a:r>
              <a:r>
                <a:rPr sz="900" spc="-4">
                  <a:solidFill>
                    <a:srgbClr val="404952"/>
                  </a:solidFill>
                  <a:latin typeface="Arial"/>
                  <a:cs typeface="Arial"/>
                </a:rPr>
                <a:t>problématiques</a:t>
              </a:r>
              <a:endParaRPr sz="900">
                <a:latin typeface="Arial"/>
                <a:cs typeface="Arial"/>
              </a:endParaRPr>
            </a:p>
          </p:txBody>
        </p:sp>
        <p:sp>
          <p:nvSpPr>
            <p:cNvPr id="37" name="object 30">
              <a:extLst>
                <a:ext uri="{FF2B5EF4-FFF2-40B4-BE49-F238E27FC236}">
                  <a16:creationId xmlns:a16="http://schemas.microsoft.com/office/drawing/2014/main" id="{5E61FA43-321A-B647-A50C-86928D1A9CC0}"/>
                </a:ext>
              </a:extLst>
            </p:cNvPr>
            <p:cNvSpPr txBox="1"/>
            <p:nvPr/>
          </p:nvSpPr>
          <p:spPr>
            <a:xfrm>
              <a:off x="1677771" y="2421160"/>
              <a:ext cx="1291590" cy="148117"/>
            </a:xfrm>
            <a:prstGeom prst="rect">
              <a:avLst/>
            </a:prstGeom>
          </p:spPr>
          <p:txBody>
            <a:bodyPr vert="horz" wrap="square" lIns="0" tIns="9525" rIns="0" bIns="0" rtlCol="0">
              <a:spAutoFit/>
            </a:bodyPr>
            <a:lstStyle/>
            <a:p>
              <a:pPr marL="9525">
                <a:spcBef>
                  <a:spcPts val="75"/>
                </a:spcBef>
              </a:pPr>
              <a:r>
                <a:rPr sz="900" spc="-4">
                  <a:solidFill>
                    <a:srgbClr val="404952"/>
                  </a:solidFill>
                  <a:latin typeface="Arial"/>
                  <a:cs typeface="Arial"/>
                </a:rPr>
                <a:t>mondiales grâce à la</a:t>
              </a:r>
              <a:r>
                <a:rPr sz="900" spc="-56">
                  <a:solidFill>
                    <a:srgbClr val="404952"/>
                  </a:solidFill>
                  <a:latin typeface="Arial"/>
                  <a:cs typeface="Arial"/>
                </a:rPr>
                <a:t> </a:t>
              </a:r>
              <a:r>
                <a:rPr sz="900">
                  <a:solidFill>
                    <a:srgbClr val="404952"/>
                  </a:solidFill>
                  <a:latin typeface="Arial"/>
                  <a:cs typeface="Arial"/>
                </a:rPr>
                <a:t>R&amp;I</a:t>
              </a:r>
              <a:endParaRPr sz="900">
                <a:latin typeface="Arial"/>
                <a:cs typeface="Arial"/>
              </a:endParaRPr>
            </a:p>
          </p:txBody>
        </p:sp>
        <p:sp>
          <p:nvSpPr>
            <p:cNvPr id="38" name="object 31">
              <a:extLst>
                <a:ext uri="{FF2B5EF4-FFF2-40B4-BE49-F238E27FC236}">
                  <a16:creationId xmlns:a16="http://schemas.microsoft.com/office/drawing/2014/main" id="{6AB23D1D-809A-514B-9849-EDE04660257B}"/>
                </a:ext>
              </a:extLst>
            </p:cNvPr>
            <p:cNvSpPr/>
            <p:nvPr/>
          </p:nvSpPr>
          <p:spPr>
            <a:xfrm>
              <a:off x="1620773" y="2619756"/>
              <a:ext cx="3869055" cy="181928"/>
            </a:xfrm>
            <a:custGeom>
              <a:avLst/>
              <a:gdLst/>
              <a:ahLst/>
              <a:cxnLst/>
              <a:rect l="l" t="t" r="r" b="b"/>
              <a:pathLst>
                <a:path w="5158740" h="242570">
                  <a:moveTo>
                    <a:pt x="5037582" y="0"/>
                  </a:moveTo>
                  <a:lnTo>
                    <a:pt x="0" y="0"/>
                  </a:lnTo>
                  <a:lnTo>
                    <a:pt x="0" y="242315"/>
                  </a:lnTo>
                  <a:lnTo>
                    <a:pt x="5037582" y="242315"/>
                  </a:lnTo>
                  <a:lnTo>
                    <a:pt x="5158740" y="121157"/>
                  </a:lnTo>
                  <a:lnTo>
                    <a:pt x="5037582" y="0"/>
                  </a:lnTo>
                  <a:close/>
                </a:path>
              </a:pathLst>
            </a:custGeom>
            <a:solidFill>
              <a:srgbClr val="FFFFFF"/>
            </a:solidFill>
          </p:spPr>
          <p:txBody>
            <a:bodyPr wrap="square" lIns="0" tIns="0" rIns="0" bIns="0" rtlCol="0"/>
            <a:lstStyle/>
            <a:p>
              <a:endParaRPr sz="1350"/>
            </a:p>
          </p:txBody>
        </p:sp>
        <p:sp>
          <p:nvSpPr>
            <p:cNvPr id="39" name="object 32">
              <a:extLst>
                <a:ext uri="{FF2B5EF4-FFF2-40B4-BE49-F238E27FC236}">
                  <a16:creationId xmlns:a16="http://schemas.microsoft.com/office/drawing/2014/main" id="{0B771647-FD00-3D48-B09B-8545F037DDFA}"/>
                </a:ext>
              </a:extLst>
            </p:cNvPr>
            <p:cNvSpPr txBox="1"/>
            <p:nvPr/>
          </p:nvSpPr>
          <p:spPr>
            <a:xfrm>
              <a:off x="1679829" y="2629853"/>
              <a:ext cx="3673793" cy="148117"/>
            </a:xfrm>
            <a:prstGeom prst="rect">
              <a:avLst/>
            </a:prstGeom>
          </p:spPr>
          <p:txBody>
            <a:bodyPr vert="horz" wrap="square" lIns="0" tIns="9525" rIns="0" bIns="0" rtlCol="0">
              <a:spAutoFit/>
            </a:bodyPr>
            <a:lstStyle/>
            <a:p>
              <a:pPr marL="9525">
                <a:spcBef>
                  <a:spcPts val="75"/>
                </a:spcBef>
              </a:pPr>
              <a:r>
                <a:rPr sz="900">
                  <a:solidFill>
                    <a:srgbClr val="404952"/>
                  </a:solidFill>
                  <a:latin typeface="Arial"/>
                  <a:cs typeface="Arial"/>
                </a:rPr>
                <a:t>5. </a:t>
              </a:r>
              <a:r>
                <a:rPr sz="900" spc="-4">
                  <a:solidFill>
                    <a:srgbClr val="404952"/>
                  </a:solidFill>
                  <a:latin typeface="Arial"/>
                  <a:cs typeface="Arial"/>
                </a:rPr>
                <a:t>Procurer des avantages </a:t>
              </a:r>
              <a:r>
                <a:rPr sz="900">
                  <a:solidFill>
                    <a:srgbClr val="404952"/>
                  </a:solidFill>
                  <a:latin typeface="Arial"/>
                  <a:cs typeface="Arial"/>
                </a:rPr>
                <a:t>et </a:t>
              </a:r>
              <a:r>
                <a:rPr sz="900" spc="-4">
                  <a:solidFill>
                    <a:srgbClr val="404952"/>
                  </a:solidFill>
                  <a:latin typeface="Arial"/>
                  <a:cs typeface="Arial"/>
                </a:rPr>
                <a:t>garantir un impact </a:t>
              </a:r>
              <a:r>
                <a:rPr sz="900" spc="-8">
                  <a:solidFill>
                    <a:srgbClr val="404952"/>
                  </a:solidFill>
                  <a:latin typeface="Arial"/>
                  <a:cs typeface="Arial"/>
                </a:rPr>
                <a:t>via </a:t>
              </a:r>
              <a:r>
                <a:rPr sz="900" spc="-4">
                  <a:solidFill>
                    <a:srgbClr val="404952"/>
                  </a:solidFill>
                  <a:latin typeface="Arial"/>
                  <a:cs typeface="Arial"/>
                </a:rPr>
                <a:t>des missions de</a:t>
              </a:r>
              <a:r>
                <a:rPr sz="900" spc="-26">
                  <a:solidFill>
                    <a:srgbClr val="404952"/>
                  </a:solidFill>
                  <a:latin typeface="Arial"/>
                  <a:cs typeface="Arial"/>
                </a:rPr>
                <a:t> </a:t>
              </a:r>
              <a:r>
                <a:rPr sz="900">
                  <a:solidFill>
                    <a:srgbClr val="404952"/>
                  </a:solidFill>
                  <a:latin typeface="Arial"/>
                  <a:cs typeface="Arial"/>
                </a:rPr>
                <a:t>R&amp;I</a:t>
              </a:r>
              <a:endParaRPr sz="900">
                <a:latin typeface="Arial"/>
                <a:cs typeface="Arial"/>
              </a:endParaRPr>
            </a:p>
          </p:txBody>
        </p:sp>
        <p:sp>
          <p:nvSpPr>
            <p:cNvPr id="40" name="object 33">
              <a:extLst>
                <a:ext uri="{FF2B5EF4-FFF2-40B4-BE49-F238E27FC236}">
                  <a16:creationId xmlns:a16="http://schemas.microsoft.com/office/drawing/2014/main" id="{4BD27AB6-5D6E-9847-B8C4-DFED75077E21}"/>
                </a:ext>
              </a:extLst>
            </p:cNvPr>
            <p:cNvSpPr/>
            <p:nvPr/>
          </p:nvSpPr>
          <p:spPr>
            <a:xfrm>
              <a:off x="1608201" y="2862072"/>
              <a:ext cx="3881914" cy="200025"/>
            </a:xfrm>
            <a:custGeom>
              <a:avLst/>
              <a:gdLst/>
              <a:ahLst/>
              <a:cxnLst/>
              <a:rect l="l" t="t" r="r" b="b"/>
              <a:pathLst>
                <a:path w="5175885" h="266700">
                  <a:moveTo>
                    <a:pt x="5042154" y="0"/>
                  </a:moveTo>
                  <a:lnTo>
                    <a:pt x="0" y="0"/>
                  </a:lnTo>
                  <a:lnTo>
                    <a:pt x="0" y="266699"/>
                  </a:lnTo>
                  <a:lnTo>
                    <a:pt x="5042154" y="266699"/>
                  </a:lnTo>
                  <a:lnTo>
                    <a:pt x="5175504" y="133349"/>
                  </a:lnTo>
                  <a:lnTo>
                    <a:pt x="5042154" y="0"/>
                  </a:lnTo>
                  <a:close/>
                </a:path>
              </a:pathLst>
            </a:custGeom>
            <a:solidFill>
              <a:srgbClr val="FFFFFF"/>
            </a:solidFill>
          </p:spPr>
          <p:txBody>
            <a:bodyPr wrap="square" lIns="0" tIns="0" rIns="0" bIns="0" rtlCol="0"/>
            <a:lstStyle/>
            <a:p>
              <a:endParaRPr sz="1350"/>
            </a:p>
          </p:txBody>
        </p:sp>
        <p:sp>
          <p:nvSpPr>
            <p:cNvPr id="41" name="object 34">
              <a:extLst>
                <a:ext uri="{FF2B5EF4-FFF2-40B4-BE49-F238E27FC236}">
                  <a16:creationId xmlns:a16="http://schemas.microsoft.com/office/drawing/2014/main" id="{23D8C1E6-CD58-064E-A8CF-289BAAD38A7A}"/>
                </a:ext>
              </a:extLst>
            </p:cNvPr>
            <p:cNvSpPr txBox="1"/>
            <p:nvPr/>
          </p:nvSpPr>
          <p:spPr>
            <a:xfrm>
              <a:off x="1667485" y="2881122"/>
              <a:ext cx="2661761" cy="148117"/>
            </a:xfrm>
            <a:prstGeom prst="rect">
              <a:avLst/>
            </a:prstGeom>
          </p:spPr>
          <p:txBody>
            <a:bodyPr vert="horz" wrap="square" lIns="0" tIns="9525" rIns="0" bIns="0" rtlCol="0">
              <a:spAutoFit/>
            </a:bodyPr>
            <a:lstStyle/>
            <a:p>
              <a:pPr marL="9525">
                <a:spcBef>
                  <a:spcPts val="75"/>
                </a:spcBef>
              </a:pPr>
              <a:r>
                <a:rPr sz="900">
                  <a:solidFill>
                    <a:srgbClr val="404952"/>
                  </a:solidFill>
                  <a:latin typeface="Arial"/>
                  <a:cs typeface="Arial"/>
                </a:rPr>
                <a:t>6. Renforcer </a:t>
              </a:r>
              <a:r>
                <a:rPr sz="900" spc="-4">
                  <a:solidFill>
                    <a:srgbClr val="404952"/>
                  </a:solidFill>
                  <a:latin typeface="Arial"/>
                  <a:cs typeface="Arial"/>
                </a:rPr>
                <a:t>la pénétration de la </a:t>
              </a:r>
              <a:r>
                <a:rPr sz="900">
                  <a:solidFill>
                    <a:srgbClr val="404952"/>
                  </a:solidFill>
                  <a:latin typeface="Arial"/>
                  <a:cs typeface="Arial"/>
                </a:rPr>
                <a:t>R&amp;I dans </a:t>
              </a:r>
              <a:r>
                <a:rPr sz="900" spc="-4">
                  <a:solidFill>
                    <a:srgbClr val="404952"/>
                  </a:solidFill>
                  <a:latin typeface="Arial"/>
                  <a:cs typeface="Arial"/>
                </a:rPr>
                <a:t>la</a:t>
              </a:r>
              <a:r>
                <a:rPr sz="900" spc="-83">
                  <a:solidFill>
                    <a:srgbClr val="404952"/>
                  </a:solidFill>
                  <a:latin typeface="Arial"/>
                  <a:cs typeface="Arial"/>
                </a:rPr>
                <a:t> </a:t>
              </a:r>
              <a:r>
                <a:rPr sz="900" spc="-4">
                  <a:solidFill>
                    <a:srgbClr val="404952"/>
                  </a:solidFill>
                  <a:latin typeface="Arial"/>
                  <a:cs typeface="Arial"/>
                </a:rPr>
                <a:t>société</a:t>
              </a:r>
              <a:endParaRPr sz="900">
                <a:latin typeface="Arial"/>
                <a:cs typeface="Arial"/>
              </a:endParaRPr>
            </a:p>
          </p:txBody>
        </p:sp>
        <p:sp>
          <p:nvSpPr>
            <p:cNvPr id="42" name="object 35">
              <a:extLst>
                <a:ext uri="{FF2B5EF4-FFF2-40B4-BE49-F238E27FC236}">
                  <a16:creationId xmlns:a16="http://schemas.microsoft.com/office/drawing/2014/main" id="{E7E0DE7C-32C4-0F40-B40E-F0EB7DCC6A0B}"/>
                </a:ext>
              </a:extLst>
            </p:cNvPr>
            <p:cNvSpPr/>
            <p:nvPr/>
          </p:nvSpPr>
          <p:spPr>
            <a:xfrm>
              <a:off x="1587628" y="3368422"/>
              <a:ext cx="3739991" cy="185261"/>
            </a:xfrm>
            <a:custGeom>
              <a:avLst/>
              <a:gdLst/>
              <a:ahLst/>
              <a:cxnLst/>
              <a:rect l="l" t="t" r="r" b="b"/>
              <a:pathLst>
                <a:path w="4986655" h="247014">
                  <a:moveTo>
                    <a:pt x="4863084" y="0"/>
                  </a:moveTo>
                  <a:lnTo>
                    <a:pt x="0" y="0"/>
                  </a:lnTo>
                  <a:lnTo>
                    <a:pt x="0" y="246888"/>
                  </a:lnTo>
                  <a:lnTo>
                    <a:pt x="4863084" y="246888"/>
                  </a:lnTo>
                  <a:lnTo>
                    <a:pt x="4986528" y="123444"/>
                  </a:lnTo>
                  <a:lnTo>
                    <a:pt x="4863084" y="0"/>
                  </a:lnTo>
                  <a:close/>
                </a:path>
              </a:pathLst>
            </a:custGeom>
            <a:solidFill>
              <a:srgbClr val="FFFFFF"/>
            </a:solidFill>
          </p:spPr>
          <p:txBody>
            <a:bodyPr wrap="square" lIns="0" tIns="0" rIns="0" bIns="0" rtlCol="0"/>
            <a:lstStyle/>
            <a:p>
              <a:endParaRPr sz="1350"/>
            </a:p>
          </p:txBody>
        </p:sp>
        <p:sp>
          <p:nvSpPr>
            <p:cNvPr id="43" name="object 36">
              <a:extLst>
                <a:ext uri="{FF2B5EF4-FFF2-40B4-BE49-F238E27FC236}">
                  <a16:creationId xmlns:a16="http://schemas.microsoft.com/office/drawing/2014/main" id="{939FAEAF-B4C2-5342-9C74-87D61CAFE99C}"/>
                </a:ext>
              </a:extLst>
            </p:cNvPr>
            <p:cNvSpPr/>
            <p:nvPr/>
          </p:nvSpPr>
          <p:spPr>
            <a:xfrm>
              <a:off x="1587628" y="3368422"/>
              <a:ext cx="3739991" cy="185261"/>
            </a:xfrm>
            <a:custGeom>
              <a:avLst/>
              <a:gdLst/>
              <a:ahLst/>
              <a:cxnLst/>
              <a:rect l="l" t="t" r="r" b="b"/>
              <a:pathLst>
                <a:path w="4986655" h="247014">
                  <a:moveTo>
                    <a:pt x="0" y="0"/>
                  </a:moveTo>
                  <a:lnTo>
                    <a:pt x="4863084" y="0"/>
                  </a:lnTo>
                  <a:lnTo>
                    <a:pt x="4986528" y="123444"/>
                  </a:lnTo>
                  <a:lnTo>
                    <a:pt x="4863084" y="246888"/>
                  </a:lnTo>
                  <a:lnTo>
                    <a:pt x="0" y="246888"/>
                  </a:lnTo>
                  <a:lnTo>
                    <a:pt x="0" y="0"/>
                  </a:lnTo>
                  <a:close/>
                </a:path>
              </a:pathLst>
            </a:custGeom>
            <a:ln w="9144">
              <a:solidFill>
                <a:srgbClr val="FFFFFF"/>
              </a:solidFill>
            </a:ln>
          </p:spPr>
          <p:txBody>
            <a:bodyPr wrap="square" lIns="0" tIns="0" rIns="0" bIns="0" rtlCol="0"/>
            <a:lstStyle/>
            <a:p>
              <a:endParaRPr sz="1350"/>
            </a:p>
          </p:txBody>
        </p:sp>
        <p:sp>
          <p:nvSpPr>
            <p:cNvPr id="44" name="object 37">
              <a:extLst>
                <a:ext uri="{FF2B5EF4-FFF2-40B4-BE49-F238E27FC236}">
                  <a16:creationId xmlns:a16="http://schemas.microsoft.com/office/drawing/2014/main" id="{03B71626-4068-6C46-8E9A-32870AFE5E21}"/>
                </a:ext>
              </a:extLst>
            </p:cNvPr>
            <p:cNvSpPr txBox="1"/>
            <p:nvPr/>
          </p:nvSpPr>
          <p:spPr>
            <a:xfrm>
              <a:off x="1646683" y="3380422"/>
              <a:ext cx="2496026" cy="148117"/>
            </a:xfrm>
            <a:prstGeom prst="rect">
              <a:avLst/>
            </a:prstGeom>
          </p:spPr>
          <p:txBody>
            <a:bodyPr vert="horz" wrap="square" lIns="0" tIns="9525" rIns="0" bIns="0" rtlCol="0">
              <a:spAutoFit/>
            </a:bodyPr>
            <a:lstStyle/>
            <a:p>
              <a:pPr marL="9525">
                <a:spcBef>
                  <a:spcPts val="75"/>
                </a:spcBef>
              </a:pPr>
              <a:r>
                <a:rPr sz="900">
                  <a:solidFill>
                    <a:srgbClr val="404952"/>
                  </a:solidFill>
                  <a:latin typeface="Arial"/>
                  <a:cs typeface="Arial"/>
                </a:rPr>
                <a:t>7. Générer une croissance basée sur</a:t>
              </a:r>
              <a:r>
                <a:rPr sz="900" spc="-139">
                  <a:solidFill>
                    <a:srgbClr val="404952"/>
                  </a:solidFill>
                  <a:latin typeface="Arial"/>
                  <a:cs typeface="Arial"/>
                </a:rPr>
                <a:t> </a:t>
              </a:r>
              <a:r>
                <a:rPr sz="900" spc="-4">
                  <a:solidFill>
                    <a:srgbClr val="404952"/>
                  </a:solidFill>
                  <a:latin typeface="Arial"/>
                  <a:cs typeface="Arial"/>
                </a:rPr>
                <a:t>l’innovation</a:t>
              </a:r>
              <a:endParaRPr sz="900">
                <a:latin typeface="Arial"/>
                <a:cs typeface="Arial"/>
              </a:endParaRPr>
            </a:p>
          </p:txBody>
        </p:sp>
        <p:sp>
          <p:nvSpPr>
            <p:cNvPr id="45" name="object 38">
              <a:extLst>
                <a:ext uri="{FF2B5EF4-FFF2-40B4-BE49-F238E27FC236}">
                  <a16:creationId xmlns:a16="http://schemas.microsoft.com/office/drawing/2014/main" id="{AA8C63CC-FA33-744A-8FDA-561422D2880D}"/>
                </a:ext>
              </a:extLst>
            </p:cNvPr>
            <p:cNvSpPr/>
            <p:nvPr/>
          </p:nvSpPr>
          <p:spPr>
            <a:xfrm>
              <a:off x="1581913" y="3614167"/>
              <a:ext cx="3745706" cy="185261"/>
            </a:xfrm>
            <a:custGeom>
              <a:avLst/>
              <a:gdLst/>
              <a:ahLst/>
              <a:cxnLst/>
              <a:rect l="l" t="t" r="r" b="b"/>
              <a:pathLst>
                <a:path w="4994275" h="247014">
                  <a:moveTo>
                    <a:pt x="4870704" y="0"/>
                  </a:moveTo>
                  <a:lnTo>
                    <a:pt x="0" y="0"/>
                  </a:lnTo>
                  <a:lnTo>
                    <a:pt x="0" y="246887"/>
                  </a:lnTo>
                  <a:lnTo>
                    <a:pt x="4870704" y="246887"/>
                  </a:lnTo>
                  <a:lnTo>
                    <a:pt x="4994148" y="123443"/>
                  </a:lnTo>
                  <a:lnTo>
                    <a:pt x="4870704" y="0"/>
                  </a:lnTo>
                  <a:close/>
                </a:path>
              </a:pathLst>
            </a:custGeom>
            <a:solidFill>
              <a:srgbClr val="FFFFFF"/>
            </a:solidFill>
          </p:spPr>
          <p:txBody>
            <a:bodyPr wrap="square" lIns="0" tIns="0" rIns="0" bIns="0" rtlCol="0"/>
            <a:lstStyle/>
            <a:p>
              <a:endParaRPr sz="1350"/>
            </a:p>
          </p:txBody>
        </p:sp>
        <p:sp>
          <p:nvSpPr>
            <p:cNvPr id="46" name="object 39">
              <a:extLst>
                <a:ext uri="{FF2B5EF4-FFF2-40B4-BE49-F238E27FC236}">
                  <a16:creationId xmlns:a16="http://schemas.microsoft.com/office/drawing/2014/main" id="{6990B233-A6F5-6545-9549-66B7F9A477F8}"/>
                </a:ext>
              </a:extLst>
            </p:cNvPr>
            <p:cNvSpPr/>
            <p:nvPr/>
          </p:nvSpPr>
          <p:spPr>
            <a:xfrm>
              <a:off x="1581913" y="3614167"/>
              <a:ext cx="3745706" cy="185261"/>
            </a:xfrm>
            <a:custGeom>
              <a:avLst/>
              <a:gdLst/>
              <a:ahLst/>
              <a:cxnLst/>
              <a:rect l="l" t="t" r="r" b="b"/>
              <a:pathLst>
                <a:path w="4994275" h="247014">
                  <a:moveTo>
                    <a:pt x="0" y="0"/>
                  </a:moveTo>
                  <a:lnTo>
                    <a:pt x="4870704" y="0"/>
                  </a:lnTo>
                  <a:lnTo>
                    <a:pt x="4994148" y="123443"/>
                  </a:lnTo>
                  <a:lnTo>
                    <a:pt x="4870704" y="246887"/>
                  </a:lnTo>
                  <a:lnTo>
                    <a:pt x="0" y="246887"/>
                  </a:lnTo>
                  <a:lnTo>
                    <a:pt x="0" y="0"/>
                  </a:lnTo>
                  <a:close/>
                </a:path>
              </a:pathLst>
            </a:custGeom>
            <a:ln w="9144">
              <a:solidFill>
                <a:srgbClr val="FFFFFF"/>
              </a:solidFill>
            </a:ln>
          </p:spPr>
          <p:txBody>
            <a:bodyPr wrap="square" lIns="0" tIns="0" rIns="0" bIns="0" rtlCol="0"/>
            <a:lstStyle/>
            <a:p>
              <a:endParaRPr sz="1350"/>
            </a:p>
          </p:txBody>
        </p:sp>
        <p:sp>
          <p:nvSpPr>
            <p:cNvPr id="47" name="object 40">
              <a:extLst>
                <a:ext uri="{FF2B5EF4-FFF2-40B4-BE49-F238E27FC236}">
                  <a16:creationId xmlns:a16="http://schemas.microsoft.com/office/drawing/2014/main" id="{EB338F34-034E-C044-97D8-988686E54E2B}"/>
                </a:ext>
              </a:extLst>
            </p:cNvPr>
            <p:cNvSpPr txBox="1"/>
            <p:nvPr/>
          </p:nvSpPr>
          <p:spPr>
            <a:xfrm>
              <a:off x="1641195" y="3626168"/>
              <a:ext cx="2993708" cy="148117"/>
            </a:xfrm>
            <a:prstGeom prst="rect">
              <a:avLst/>
            </a:prstGeom>
          </p:spPr>
          <p:txBody>
            <a:bodyPr vert="horz" wrap="square" lIns="0" tIns="9525" rIns="0" bIns="0" rtlCol="0">
              <a:spAutoFit/>
            </a:bodyPr>
            <a:lstStyle/>
            <a:p>
              <a:pPr marL="9525">
                <a:spcBef>
                  <a:spcPts val="75"/>
                </a:spcBef>
              </a:pPr>
              <a:r>
                <a:rPr sz="900">
                  <a:solidFill>
                    <a:srgbClr val="404952"/>
                  </a:solidFill>
                  <a:latin typeface="Arial"/>
                  <a:cs typeface="Arial"/>
                </a:rPr>
                <a:t>8. </a:t>
              </a:r>
              <a:r>
                <a:rPr sz="900" spc="-4">
                  <a:solidFill>
                    <a:srgbClr val="404952"/>
                  </a:solidFill>
                  <a:latin typeface="Arial"/>
                  <a:cs typeface="Arial"/>
                </a:rPr>
                <a:t>Créer des </a:t>
              </a:r>
              <a:r>
                <a:rPr sz="900">
                  <a:solidFill>
                    <a:srgbClr val="404952"/>
                  </a:solidFill>
                  <a:latin typeface="Arial"/>
                  <a:cs typeface="Arial"/>
                </a:rPr>
                <a:t>emplois </a:t>
              </a:r>
              <a:r>
                <a:rPr sz="900" spc="-4">
                  <a:solidFill>
                    <a:srgbClr val="404952"/>
                  </a:solidFill>
                  <a:latin typeface="Arial"/>
                  <a:cs typeface="Arial"/>
                </a:rPr>
                <a:t>plus nombreux </a:t>
              </a:r>
              <a:r>
                <a:rPr sz="900">
                  <a:solidFill>
                    <a:srgbClr val="404952"/>
                  </a:solidFill>
                  <a:latin typeface="Arial"/>
                  <a:cs typeface="Arial"/>
                </a:rPr>
                <a:t>et </a:t>
              </a:r>
              <a:r>
                <a:rPr sz="900" spc="-4">
                  <a:solidFill>
                    <a:srgbClr val="404952"/>
                  </a:solidFill>
                  <a:latin typeface="Arial"/>
                  <a:cs typeface="Arial"/>
                </a:rPr>
                <a:t>de </a:t>
              </a:r>
              <a:r>
                <a:rPr sz="900">
                  <a:solidFill>
                    <a:srgbClr val="404952"/>
                  </a:solidFill>
                  <a:latin typeface="Arial"/>
                  <a:cs typeface="Arial"/>
                </a:rPr>
                <a:t>meilleure</a:t>
              </a:r>
              <a:r>
                <a:rPr sz="900" spc="-113">
                  <a:solidFill>
                    <a:srgbClr val="404952"/>
                  </a:solidFill>
                  <a:latin typeface="Arial"/>
                  <a:cs typeface="Arial"/>
                </a:rPr>
                <a:t> </a:t>
              </a:r>
              <a:r>
                <a:rPr sz="900" spc="-4">
                  <a:solidFill>
                    <a:srgbClr val="404952"/>
                  </a:solidFill>
                  <a:latin typeface="Arial"/>
                  <a:cs typeface="Arial"/>
                </a:rPr>
                <a:t>qualité</a:t>
              </a:r>
              <a:endParaRPr sz="900">
                <a:latin typeface="Arial"/>
                <a:cs typeface="Arial"/>
              </a:endParaRPr>
            </a:p>
          </p:txBody>
        </p:sp>
        <p:sp>
          <p:nvSpPr>
            <p:cNvPr id="48" name="object 41">
              <a:extLst>
                <a:ext uri="{FF2B5EF4-FFF2-40B4-BE49-F238E27FC236}">
                  <a16:creationId xmlns:a16="http://schemas.microsoft.com/office/drawing/2014/main" id="{3921E9FE-942E-EB4A-AAFC-730760BFD0EE}"/>
                </a:ext>
              </a:extLst>
            </p:cNvPr>
            <p:cNvSpPr/>
            <p:nvPr/>
          </p:nvSpPr>
          <p:spPr>
            <a:xfrm>
              <a:off x="1581913" y="3859911"/>
              <a:ext cx="3745706" cy="185261"/>
            </a:xfrm>
            <a:custGeom>
              <a:avLst/>
              <a:gdLst/>
              <a:ahLst/>
              <a:cxnLst/>
              <a:rect l="l" t="t" r="r" b="b"/>
              <a:pathLst>
                <a:path w="4994275" h="247014">
                  <a:moveTo>
                    <a:pt x="4870704" y="0"/>
                  </a:moveTo>
                  <a:lnTo>
                    <a:pt x="0" y="0"/>
                  </a:lnTo>
                  <a:lnTo>
                    <a:pt x="0" y="246887"/>
                  </a:lnTo>
                  <a:lnTo>
                    <a:pt x="4870704" y="246887"/>
                  </a:lnTo>
                  <a:lnTo>
                    <a:pt x="4994148" y="123443"/>
                  </a:lnTo>
                  <a:lnTo>
                    <a:pt x="4870704" y="0"/>
                  </a:lnTo>
                  <a:close/>
                </a:path>
              </a:pathLst>
            </a:custGeom>
            <a:solidFill>
              <a:srgbClr val="FFFFFF"/>
            </a:solidFill>
          </p:spPr>
          <p:txBody>
            <a:bodyPr wrap="square" lIns="0" tIns="0" rIns="0" bIns="0" rtlCol="0"/>
            <a:lstStyle/>
            <a:p>
              <a:endParaRPr sz="1350"/>
            </a:p>
          </p:txBody>
        </p:sp>
        <p:sp>
          <p:nvSpPr>
            <p:cNvPr id="49" name="object 42">
              <a:extLst>
                <a:ext uri="{FF2B5EF4-FFF2-40B4-BE49-F238E27FC236}">
                  <a16:creationId xmlns:a16="http://schemas.microsoft.com/office/drawing/2014/main" id="{E0B286FC-3E58-9C49-BC1C-09F0B9F6282A}"/>
                </a:ext>
              </a:extLst>
            </p:cNvPr>
            <p:cNvSpPr/>
            <p:nvPr/>
          </p:nvSpPr>
          <p:spPr>
            <a:xfrm>
              <a:off x="1581913" y="3859911"/>
              <a:ext cx="3745706" cy="185261"/>
            </a:xfrm>
            <a:custGeom>
              <a:avLst/>
              <a:gdLst/>
              <a:ahLst/>
              <a:cxnLst/>
              <a:rect l="l" t="t" r="r" b="b"/>
              <a:pathLst>
                <a:path w="4994275" h="247014">
                  <a:moveTo>
                    <a:pt x="0" y="0"/>
                  </a:moveTo>
                  <a:lnTo>
                    <a:pt x="4870704" y="0"/>
                  </a:lnTo>
                  <a:lnTo>
                    <a:pt x="4994148" y="123443"/>
                  </a:lnTo>
                  <a:lnTo>
                    <a:pt x="4870704" y="246887"/>
                  </a:lnTo>
                  <a:lnTo>
                    <a:pt x="0" y="246887"/>
                  </a:lnTo>
                  <a:lnTo>
                    <a:pt x="0" y="0"/>
                  </a:lnTo>
                  <a:close/>
                </a:path>
              </a:pathLst>
            </a:custGeom>
            <a:ln w="9144">
              <a:solidFill>
                <a:srgbClr val="FFFFFF"/>
              </a:solidFill>
            </a:ln>
          </p:spPr>
          <p:txBody>
            <a:bodyPr wrap="square" lIns="0" tIns="0" rIns="0" bIns="0" rtlCol="0"/>
            <a:lstStyle/>
            <a:p>
              <a:endParaRPr sz="1350"/>
            </a:p>
          </p:txBody>
        </p:sp>
        <p:sp>
          <p:nvSpPr>
            <p:cNvPr id="50" name="object 43">
              <a:extLst>
                <a:ext uri="{FF2B5EF4-FFF2-40B4-BE49-F238E27FC236}">
                  <a16:creationId xmlns:a16="http://schemas.microsoft.com/office/drawing/2014/main" id="{21988FAE-3038-F847-98AE-15C4F7DA72A3}"/>
                </a:ext>
              </a:extLst>
            </p:cNvPr>
            <p:cNvSpPr txBox="1"/>
            <p:nvPr/>
          </p:nvSpPr>
          <p:spPr>
            <a:xfrm>
              <a:off x="1641195" y="3872103"/>
              <a:ext cx="2624138" cy="148117"/>
            </a:xfrm>
            <a:prstGeom prst="rect">
              <a:avLst/>
            </a:prstGeom>
          </p:spPr>
          <p:txBody>
            <a:bodyPr vert="horz" wrap="square" lIns="0" tIns="9525" rIns="0" bIns="0" rtlCol="0">
              <a:spAutoFit/>
            </a:bodyPr>
            <a:lstStyle/>
            <a:p>
              <a:pPr marL="9525">
                <a:spcBef>
                  <a:spcPts val="75"/>
                </a:spcBef>
              </a:pPr>
              <a:r>
                <a:rPr sz="900">
                  <a:solidFill>
                    <a:srgbClr val="404952"/>
                  </a:solidFill>
                  <a:latin typeface="Arial"/>
                  <a:cs typeface="Arial"/>
                </a:rPr>
                <a:t>9. Susciter </a:t>
              </a:r>
              <a:r>
                <a:rPr sz="900" spc="-4">
                  <a:solidFill>
                    <a:srgbClr val="404952"/>
                  </a:solidFill>
                  <a:latin typeface="Arial"/>
                  <a:cs typeface="Arial"/>
                </a:rPr>
                <a:t>des investissements en faveur de la</a:t>
              </a:r>
              <a:r>
                <a:rPr sz="900" spc="-56">
                  <a:solidFill>
                    <a:srgbClr val="404952"/>
                  </a:solidFill>
                  <a:latin typeface="Arial"/>
                  <a:cs typeface="Arial"/>
                </a:rPr>
                <a:t> </a:t>
              </a:r>
              <a:r>
                <a:rPr sz="900">
                  <a:solidFill>
                    <a:srgbClr val="404952"/>
                  </a:solidFill>
                  <a:latin typeface="Arial"/>
                  <a:cs typeface="Arial"/>
                </a:rPr>
                <a:t>R&amp;I</a:t>
              </a:r>
              <a:endParaRPr sz="900">
                <a:latin typeface="Arial"/>
                <a:cs typeface="Arial"/>
              </a:endParaRPr>
            </a:p>
          </p:txBody>
        </p:sp>
        <p:sp>
          <p:nvSpPr>
            <p:cNvPr id="51" name="object 44">
              <a:extLst>
                <a:ext uri="{FF2B5EF4-FFF2-40B4-BE49-F238E27FC236}">
                  <a16:creationId xmlns:a16="http://schemas.microsoft.com/office/drawing/2014/main" id="{F7B6BD31-6BBF-7246-8767-19AA8FC1067E}"/>
                </a:ext>
              </a:extLst>
            </p:cNvPr>
            <p:cNvSpPr/>
            <p:nvPr/>
          </p:nvSpPr>
          <p:spPr>
            <a:xfrm>
              <a:off x="6669977" y="1686496"/>
              <a:ext cx="577691" cy="0"/>
            </a:xfrm>
            <a:custGeom>
              <a:avLst/>
              <a:gdLst/>
              <a:ahLst/>
              <a:cxnLst/>
              <a:rect l="l" t="t" r="r" b="b"/>
              <a:pathLst>
                <a:path w="770254">
                  <a:moveTo>
                    <a:pt x="0" y="0"/>
                  </a:moveTo>
                  <a:lnTo>
                    <a:pt x="769874" y="0"/>
                  </a:lnTo>
                </a:path>
              </a:pathLst>
            </a:custGeom>
            <a:ln w="19812">
              <a:solidFill>
                <a:srgbClr val="0D4193"/>
              </a:solidFill>
            </a:ln>
          </p:spPr>
          <p:txBody>
            <a:bodyPr wrap="square" lIns="0" tIns="0" rIns="0" bIns="0" rtlCol="0"/>
            <a:lstStyle/>
            <a:p>
              <a:endParaRPr sz="1350"/>
            </a:p>
          </p:txBody>
        </p:sp>
        <p:sp>
          <p:nvSpPr>
            <p:cNvPr id="52" name="object 45">
              <a:extLst>
                <a:ext uri="{FF2B5EF4-FFF2-40B4-BE49-F238E27FC236}">
                  <a16:creationId xmlns:a16="http://schemas.microsoft.com/office/drawing/2014/main" id="{C4F80380-0432-E949-BDD6-1064C4F9FE36}"/>
                </a:ext>
              </a:extLst>
            </p:cNvPr>
            <p:cNvSpPr/>
            <p:nvPr/>
          </p:nvSpPr>
          <p:spPr>
            <a:xfrm>
              <a:off x="7270623" y="2458593"/>
              <a:ext cx="433197" cy="434339"/>
            </a:xfrm>
            <a:prstGeom prst="rect">
              <a:avLst/>
            </a:prstGeom>
            <a:blipFill>
              <a:blip r:embed="rId5" cstate="print"/>
              <a:stretch>
                <a:fillRect/>
              </a:stretch>
            </a:blipFill>
          </p:spPr>
          <p:txBody>
            <a:bodyPr wrap="square" lIns="0" tIns="0" rIns="0" bIns="0" rtlCol="0"/>
            <a:lstStyle/>
            <a:p>
              <a:endParaRPr sz="1350"/>
            </a:p>
          </p:txBody>
        </p:sp>
      </p:grpSp>
      <p:sp>
        <p:nvSpPr>
          <p:cNvPr id="53" name="ZoneTexte 52">
            <a:extLst>
              <a:ext uri="{FF2B5EF4-FFF2-40B4-BE49-F238E27FC236}">
                <a16:creationId xmlns:a16="http://schemas.microsoft.com/office/drawing/2014/main" id="{6A0C8FA0-0D83-C747-8061-A28CEFED84D0}"/>
              </a:ext>
            </a:extLst>
          </p:cNvPr>
          <p:cNvSpPr txBox="1"/>
          <p:nvPr/>
        </p:nvSpPr>
        <p:spPr>
          <a:xfrm>
            <a:off x="5813326" y="323857"/>
            <a:ext cx="3102131" cy="523220"/>
          </a:xfrm>
          <a:prstGeom prst="rect">
            <a:avLst/>
          </a:prstGeom>
          <a:noFill/>
        </p:spPr>
        <p:txBody>
          <a:bodyPr wrap="none" rtlCol="0">
            <a:spAutoFit/>
          </a:bodyPr>
          <a:lstStyle/>
          <a:p>
            <a:r>
              <a:rPr lang="fr-FR" sz="1400" b="1">
                <a:solidFill>
                  <a:schemeClr val="tx2"/>
                </a:solidFill>
              </a:rPr>
              <a:t>HORIZON EUROPE</a:t>
            </a:r>
          </a:p>
          <a:p>
            <a:r>
              <a:rPr lang="fr-FR" sz="1400" b="1">
                <a:solidFill>
                  <a:schemeClr val="tx2"/>
                </a:solidFill>
              </a:rPr>
              <a:t>Un programme centré sur l’impact</a:t>
            </a:r>
          </a:p>
        </p:txBody>
      </p:sp>
      <p:sp>
        <p:nvSpPr>
          <p:cNvPr id="54" name="ZoneTexte 1">
            <a:extLst>
              <a:ext uri="{FF2B5EF4-FFF2-40B4-BE49-F238E27FC236}">
                <a16:creationId xmlns:a16="http://schemas.microsoft.com/office/drawing/2014/main" id="{A5486E07-3CBD-4EEE-B4FA-53D8F08B5AC2}"/>
              </a:ext>
            </a:extLst>
          </p:cNvPr>
          <p:cNvSpPr txBox="1"/>
          <p:nvPr/>
        </p:nvSpPr>
        <p:spPr>
          <a:xfrm>
            <a:off x="331044" y="4856251"/>
            <a:ext cx="7417415" cy="246221"/>
          </a:xfrm>
          <a:prstGeom prst="rect">
            <a:avLst/>
          </a:prstGeom>
          <a:noFill/>
        </p:spPr>
        <p:txBody>
          <a:bodyPr wrap="non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a:solidFill>
                  <a:schemeClr val="tx2"/>
                </a:solidFill>
              </a:rPr>
              <a:t>Annexe 4 de </a:t>
            </a:r>
            <a:r>
              <a:rPr lang="en-US" sz="1000" i="1">
                <a:solidFill>
                  <a:schemeClr val="tx2"/>
                </a:solidFill>
                <a:hlinkClick r:id="rId6">
                  <a:extLst>
                    <a:ext uri="{A12FA001-AC4F-418D-AE19-62706E023703}">
                      <ahyp:hlinkClr xmlns:ahyp="http://schemas.microsoft.com/office/drawing/2018/hyperlinkcolor" val="tx"/>
                    </a:ext>
                  </a:extLst>
                </a:hlinkClick>
              </a:rPr>
              <a:t>A new horizon for Europe. Impact assessment of the 9th EU framework programme for research and innovation</a:t>
            </a:r>
            <a:r>
              <a:rPr lang="en-US" sz="1000" i="1">
                <a:solidFill>
                  <a:schemeClr val="tx2"/>
                </a:solidFill>
              </a:rPr>
              <a:t>.</a:t>
            </a:r>
            <a:endParaRPr lang="fr-FR">
              <a:solidFill>
                <a:schemeClr val="tx2"/>
              </a:solidFill>
            </a:endParaRPr>
          </a:p>
        </p:txBody>
      </p:sp>
    </p:spTree>
    <p:extLst>
      <p:ext uri="{BB962C8B-B14F-4D97-AF65-F5344CB8AC3E}">
        <p14:creationId xmlns:p14="http://schemas.microsoft.com/office/powerpoint/2010/main" val="94659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5280606C-A280-D44B-A36A-3DB1E45AD62C}"/>
              </a:ext>
            </a:extLst>
          </p:cNvPr>
          <p:cNvGraphicFramePr>
            <a:graphicFrameLocks noGrp="1"/>
          </p:cNvGraphicFramePr>
          <p:nvPr>
            <p:extLst>
              <p:ext uri="{D42A27DB-BD31-4B8C-83A1-F6EECF244321}">
                <p14:modId xmlns:p14="http://schemas.microsoft.com/office/powerpoint/2010/main" val="1296008556"/>
              </p:ext>
            </p:extLst>
          </p:nvPr>
        </p:nvGraphicFramePr>
        <p:xfrm>
          <a:off x="352203" y="970221"/>
          <a:ext cx="8614864" cy="3794760"/>
        </p:xfrm>
        <a:graphic>
          <a:graphicData uri="http://schemas.openxmlformats.org/drawingml/2006/table">
            <a:tbl>
              <a:tblPr firstRow="1" bandRow="1">
                <a:tableStyleId>{9DCAF9ED-07DC-4A11-8D7F-57B35C25682E}</a:tableStyleId>
              </a:tblPr>
              <a:tblGrid>
                <a:gridCol w="8614864">
                  <a:extLst>
                    <a:ext uri="{9D8B030D-6E8A-4147-A177-3AD203B41FA5}">
                      <a16:colId xmlns:a16="http://schemas.microsoft.com/office/drawing/2014/main" val="75169683"/>
                    </a:ext>
                  </a:extLst>
                </a:gridCol>
              </a:tblGrid>
              <a:tr h="3733799">
                <a:tc>
                  <a:txBody>
                    <a:bodyPr/>
                    <a:lstStyle/>
                    <a:p>
                      <a:pPr marL="12065" marR="437515" lvl="0" indent="0">
                        <a:spcAft>
                          <a:spcPts val="1200"/>
                        </a:spcAft>
                        <a:buClr>
                          <a:srgbClr val="EA5433"/>
                        </a:buClr>
                        <a:buSzPct val="90000"/>
                        <a:buNone/>
                      </a:pPr>
                      <a:r>
                        <a:rPr lang="fr-FR" sz="1800" u="none" dirty="0">
                          <a:solidFill>
                            <a:schemeClr val="tx2"/>
                          </a:solidFill>
                          <a:latin typeface="+mn-lt"/>
                        </a:rPr>
                        <a:t>Trois types de projets collaboratifs</a:t>
                      </a:r>
                      <a:r>
                        <a:rPr lang="fr-FR" sz="1800" b="0" u="none" dirty="0">
                          <a:solidFill>
                            <a:schemeClr val="tx2"/>
                          </a:solidFill>
                          <a:latin typeface="+mn-lt"/>
                        </a:rPr>
                        <a:t> (instruments de financement)</a:t>
                      </a:r>
                      <a:endParaRPr lang="fr-FR" sz="1800" b="0" dirty="0">
                        <a:solidFill>
                          <a:schemeClr val="tx2"/>
                        </a:solidFill>
                        <a:latin typeface="+mn-lt"/>
                      </a:endParaRPr>
                    </a:p>
                    <a:p>
                      <a:pPr marL="12065" marR="437515" lvl="0" indent="0">
                        <a:spcAft>
                          <a:spcPts val="600"/>
                        </a:spcAft>
                        <a:buClr>
                          <a:srgbClr val="EA5433"/>
                        </a:buClr>
                        <a:buSzPct val="90000"/>
                        <a:buNone/>
                      </a:pPr>
                      <a:r>
                        <a:rPr lang="fr-FR" sz="1800" b="1" u="none" dirty="0">
                          <a:solidFill>
                            <a:schemeClr val="accent4"/>
                          </a:solidFill>
                          <a:latin typeface="+mn-lt"/>
                        </a:rPr>
                        <a:t>RIA – </a:t>
                      </a:r>
                      <a:r>
                        <a:rPr lang="fr-FR" sz="1800" b="1" u="none" dirty="0" err="1">
                          <a:solidFill>
                            <a:schemeClr val="accent4"/>
                          </a:solidFill>
                          <a:latin typeface="+mn-lt"/>
                        </a:rPr>
                        <a:t>Research</a:t>
                      </a:r>
                      <a:r>
                        <a:rPr lang="fr-FR" sz="1800" b="1" u="none" dirty="0">
                          <a:solidFill>
                            <a:schemeClr val="accent4"/>
                          </a:solidFill>
                          <a:latin typeface="+mn-lt"/>
                        </a:rPr>
                        <a:t> and Innovation Actions</a:t>
                      </a:r>
                    </a:p>
                    <a:p>
                      <a:pPr marL="297815" marR="437515" lvl="0" indent="-285750">
                        <a:spcAft>
                          <a:spcPts val="600"/>
                        </a:spcAft>
                        <a:buClr>
                          <a:srgbClr val="EA5433"/>
                        </a:buClr>
                        <a:buSzPct val="90000"/>
                        <a:buFont typeface=".Lucida Grande UI Regular"/>
                        <a:buChar char="⇢"/>
                      </a:pPr>
                      <a:r>
                        <a:rPr lang="fr-FR" sz="1600" b="0" u="none" dirty="0">
                          <a:solidFill>
                            <a:schemeClr val="tx2"/>
                          </a:solidFill>
                          <a:latin typeface="+mn-lt"/>
                        </a:rPr>
                        <a:t>Projets visant à </a:t>
                      </a:r>
                      <a:r>
                        <a:rPr lang="fr-FR" sz="1600" b="1" u="none" dirty="0">
                          <a:solidFill>
                            <a:schemeClr val="tx2"/>
                          </a:solidFill>
                          <a:latin typeface="+mn-lt"/>
                        </a:rPr>
                        <a:t>établir de nouvelles connaissances </a:t>
                      </a:r>
                      <a:r>
                        <a:rPr lang="fr-FR" sz="1600" b="0" u="none" dirty="0">
                          <a:solidFill>
                            <a:schemeClr val="tx2"/>
                          </a:solidFill>
                          <a:latin typeface="+mn-lt"/>
                        </a:rPr>
                        <a:t>et/ou à </a:t>
                      </a:r>
                      <a:r>
                        <a:rPr lang="fr-FR" sz="1600" b="1" u="none" dirty="0">
                          <a:solidFill>
                            <a:schemeClr val="tx2"/>
                          </a:solidFill>
                          <a:latin typeface="+mn-lt"/>
                        </a:rPr>
                        <a:t>explorer la faisabilité</a:t>
                      </a:r>
                      <a:r>
                        <a:rPr lang="fr-FR" sz="1600" b="0" u="none" dirty="0">
                          <a:solidFill>
                            <a:schemeClr val="tx2"/>
                          </a:solidFill>
                          <a:latin typeface="+mn-lt"/>
                        </a:rPr>
                        <a:t> d'une technologie, d'un produit, d'un procédé ou d'un service : </a:t>
                      </a:r>
                      <a:r>
                        <a:rPr lang="fr-FR" sz="1400" b="0" i="1" u="none" strike="noStrike" noProof="0" dirty="0">
                          <a:solidFill>
                            <a:schemeClr val="tx2"/>
                          </a:solidFill>
                        </a:rPr>
                        <a:t>recherche fondamentale et appliquée, développement de technologie, essais d’un prototype à petite échelle...</a:t>
                      </a:r>
                      <a:endParaRPr lang="fr-FR" sz="1400" i="1" dirty="0">
                        <a:solidFill>
                          <a:schemeClr val="tx2"/>
                        </a:solidFill>
                      </a:endParaRPr>
                    </a:p>
                    <a:p>
                      <a:pPr marL="12065" marR="437515" lvl="0" indent="0">
                        <a:spcAft>
                          <a:spcPts val="600"/>
                        </a:spcAft>
                        <a:buClr>
                          <a:srgbClr val="EA5433"/>
                        </a:buClr>
                        <a:buSzPct val="90000"/>
                        <a:buNone/>
                      </a:pPr>
                      <a:r>
                        <a:rPr lang="fr-FR" sz="1800" b="1" u="none" dirty="0">
                          <a:solidFill>
                            <a:schemeClr val="accent4"/>
                          </a:solidFill>
                          <a:latin typeface="+mn-lt"/>
                        </a:rPr>
                        <a:t>IA – Innovation Actions</a:t>
                      </a:r>
                      <a:endParaRPr lang="fr-FR" b="1" dirty="0">
                        <a:solidFill>
                          <a:schemeClr val="accent4"/>
                        </a:solidFill>
                      </a:endParaRPr>
                    </a:p>
                    <a:p>
                      <a:pPr marL="297815" marR="437515" lvl="0" indent="-285750">
                        <a:spcAft>
                          <a:spcPts val="600"/>
                        </a:spcAft>
                        <a:buClr>
                          <a:srgbClr val="EA5433"/>
                        </a:buClr>
                        <a:buSzPct val="90000"/>
                        <a:buFont typeface=".Lucida Grande UI Regular"/>
                        <a:buChar char="⇢"/>
                      </a:pPr>
                      <a:r>
                        <a:rPr lang="fr-FR" sz="1600" b="0" u="none" dirty="0">
                          <a:solidFill>
                            <a:schemeClr val="tx2"/>
                          </a:solidFill>
                          <a:latin typeface="+mn-lt"/>
                        </a:rPr>
                        <a:t>Projets visant</a:t>
                      </a:r>
                      <a:r>
                        <a:rPr lang="fr-FR" sz="1600" b="1" u="none" dirty="0">
                          <a:solidFill>
                            <a:schemeClr val="tx2"/>
                          </a:solidFill>
                          <a:latin typeface="+mn-lt"/>
                        </a:rPr>
                        <a:t> </a:t>
                      </a:r>
                      <a:r>
                        <a:rPr lang="fr-FR" sz="1600" b="0" i="0" u="none" strike="noStrike" noProof="0" dirty="0">
                          <a:solidFill>
                            <a:schemeClr val="tx2"/>
                          </a:solidFill>
                        </a:rPr>
                        <a:t>à produire des </a:t>
                      </a:r>
                      <a:r>
                        <a:rPr lang="fr-FR" sz="1600" b="1" i="0" u="none" strike="noStrike" noProof="0" dirty="0">
                          <a:solidFill>
                            <a:schemeClr val="tx2"/>
                          </a:solidFill>
                        </a:rPr>
                        <a:t>plans, arrangements ou concepts pour un produit, procédé ou service </a:t>
                      </a:r>
                      <a:r>
                        <a:rPr lang="fr-FR" sz="1600" b="0" i="0" u="none" strike="noStrike" noProof="0" dirty="0">
                          <a:solidFill>
                            <a:schemeClr val="tx2"/>
                          </a:solidFill>
                        </a:rPr>
                        <a:t>nouveau ou amélioré : </a:t>
                      </a:r>
                      <a:r>
                        <a:rPr lang="fr-FR" sz="1400" b="0" i="1" u="none" strike="noStrike" noProof="0" dirty="0">
                          <a:solidFill>
                            <a:schemeClr val="tx2"/>
                          </a:solidFill>
                          <a:latin typeface="Arial"/>
                        </a:rPr>
                        <a:t>prototypage, essais, démonstration ou pilotes, validation du produit à grande échelle, première commercialisation...</a:t>
                      </a:r>
                      <a:endParaRPr lang="fr-FR" sz="1400" b="0" i="1" u="none" dirty="0">
                        <a:solidFill>
                          <a:schemeClr val="tx2"/>
                        </a:solidFill>
                        <a:latin typeface="+mn-lt"/>
                      </a:endParaRPr>
                    </a:p>
                    <a:p>
                      <a:pPr marL="12065" marR="437515" lvl="0" indent="0">
                        <a:spcAft>
                          <a:spcPts val="600"/>
                        </a:spcAft>
                        <a:buClr>
                          <a:srgbClr val="EA5433"/>
                        </a:buClr>
                        <a:buSzPct val="90000"/>
                        <a:buNone/>
                      </a:pPr>
                      <a:r>
                        <a:rPr lang="fr-FR" sz="1800" b="1" u="none" dirty="0">
                          <a:solidFill>
                            <a:schemeClr val="accent4"/>
                          </a:solidFill>
                          <a:latin typeface="+mn-lt"/>
                        </a:rPr>
                        <a:t>CSA – Coordination and Support Actions </a:t>
                      </a:r>
                    </a:p>
                    <a:p>
                      <a:pPr marL="297815" marR="437515" lvl="0" indent="-285750">
                        <a:spcAft>
                          <a:spcPts val="600"/>
                        </a:spcAft>
                        <a:buClr>
                          <a:srgbClr val="EA5433"/>
                        </a:buClr>
                        <a:buSzPct val="90000"/>
                        <a:buFont typeface=".Lucida Grande UI Regular"/>
                        <a:buChar char="⇢"/>
                      </a:pPr>
                      <a:r>
                        <a:rPr lang="fr-FR" sz="1600" b="0" u="none" dirty="0">
                          <a:solidFill>
                            <a:schemeClr val="tx2"/>
                          </a:solidFill>
                          <a:latin typeface="+mn-lt"/>
                        </a:rPr>
                        <a:t>Projets consistant principalement en des </a:t>
                      </a:r>
                      <a:r>
                        <a:rPr lang="fr-FR" sz="1600" b="1" u="none" dirty="0">
                          <a:solidFill>
                            <a:schemeClr val="tx2"/>
                          </a:solidFill>
                          <a:latin typeface="+mn-lt"/>
                        </a:rPr>
                        <a:t>mesures d'accompagnement</a:t>
                      </a:r>
                      <a:r>
                        <a:rPr lang="fr-FR" sz="1600" b="0" u="none" dirty="0">
                          <a:solidFill>
                            <a:schemeClr val="tx2"/>
                          </a:solidFill>
                          <a:latin typeface="+mn-lt"/>
                        </a:rPr>
                        <a:t> : </a:t>
                      </a:r>
                      <a:r>
                        <a:rPr lang="fr-FR" sz="1400" b="0" i="1" u="none" dirty="0">
                          <a:solidFill>
                            <a:schemeClr val="tx2"/>
                          </a:solidFill>
                          <a:latin typeface="+mn-lt"/>
                        </a:rPr>
                        <a:t>mise en réseau des acteurs, actions de communication et sensibilisation, dialogue politique, production d'études/rapports, planification stratégique...</a:t>
                      </a:r>
                      <a:endParaRPr lang="fr-FR" sz="1400" b="1" i="1" u="none" dirty="0">
                        <a:solidFill>
                          <a:schemeClr val="tx2"/>
                        </a:solidFill>
                        <a:latin typeface="+mn-lt"/>
                      </a:endParaRPr>
                    </a:p>
                  </a:txBody>
                  <a:tcPr>
                    <a:lnL w="0" cap="flat" cmpd="sng" algn="ctr">
                      <a:noFill/>
                      <a:prstDash val="sysDashDot"/>
                      <a:round/>
                      <a:headEnd type="none" w="med" len="med"/>
                      <a:tailEnd type="none" w="med" len="med"/>
                    </a:lnL>
                    <a:lnR w="0" cap="flat" cmpd="sng" algn="ctr">
                      <a:noFill/>
                      <a:prstDash val="sysDashDot"/>
                      <a:round/>
                      <a:headEnd type="none" w="med" len="med"/>
                      <a:tailEnd type="none" w="med" len="med"/>
                    </a:lnR>
                    <a:lnT w="0" cap="flat" cmpd="sng" algn="ctr">
                      <a:noFill/>
                      <a:prstDash val="sysDashDot"/>
                      <a:round/>
                      <a:headEnd type="none" w="med" len="med"/>
                      <a:tailEnd type="none" w="med" len="med"/>
                    </a:lnT>
                    <a:lnB w="0" cap="flat" cmpd="sng" algn="ctr">
                      <a:noFill/>
                      <a:prstDash val="sysDashDot"/>
                      <a:round/>
                      <a:headEnd type="none" w="med" len="med"/>
                      <a:tailEnd type="none" w="med" len="med"/>
                    </a:lnB>
                    <a:noFill/>
                  </a:tcPr>
                </a:tc>
                <a:extLst>
                  <a:ext uri="{0D108BD9-81ED-4DB2-BD59-A6C34878D82A}">
                    <a16:rowId xmlns:a16="http://schemas.microsoft.com/office/drawing/2014/main" val="3064312639"/>
                  </a:ext>
                </a:extLst>
              </a:tr>
            </a:tbl>
          </a:graphicData>
        </a:graphic>
      </p:graphicFrame>
      <p:sp>
        <p:nvSpPr>
          <p:cNvPr id="8" name="Espace réservé du texte 3">
            <a:extLst>
              <a:ext uri="{FF2B5EF4-FFF2-40B4-BE49-F238E27FC236}">
                <a16:creationId xmlns:a16="http://schemas.microsoft.com/office/drawing/2014/main" id="{9A25DE01-D36B-8F42-854E-5671275F997D}"/>
              </a:ext>
            </a:extLst>
          </p:cNvPr>
          <p:cNvSpPr txBox="1">
            <a:spLocks/>
          </p:cNvSpPr>
          <p:nvPr/>
        </p:nvSpPr>
        <p:spPr>
          <a:xfrm>
            <a:off x="4863403" y="334234"/>
            <a:ext cx="3902934" cy="52637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975" algn="r"/>
            <a:r>
              <a:rPr lang="fr-FR" sz="1600" b="1">
                <a:solidFill>
                  <a:schemeClr val="tx2"/>
                </a:solidFill>
                <a:cs typeface="Segoe UI"/>
              </a:rPr>
              <a:t>Comprendre HORIZON EUROPE</a:t>
            </a:r>
          </a:p>
          <a:p>
            <a:pPr marL="180975" algn="r"/>
            <a:r>
              <a:rPr lang="fr-FR" sz="1600" b="1">
                <a:solidFill>
                  <a:schemeClr val="tx2"/>
                </a:solidFill>
              </a:rPr>
              <a:t>Instruments de financement</a:t>
            </a:r>
          </a:p>
        </p:txBody>
      </p:sp>
    </p:spTree>
    <p:extLst>
      <p:ext uri="{BB962C8B-B14F-4D97-AF65-F5344CB8AC3E}">
        <p14:creationId xmlns:p14="http://schemas.microsoft.com/office/powerpoint/2010/main" val="146651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79646" y="2031168"/>
            <a:ext cx="1541621" cy="206306"/>
          </a:xfrm>
          <a:prstGeom prst="rect">
            <a:avLst/>
          </a:prstGeom>
        </p:spPr>
        <p:txBody>
          <a:bodyPr vert="horz" wrap="square" lIns="0" tIns="10001" rIns="0" bIns="0" rtlCol="0">
            <a:spAutoFit/>
          </a:bodyPr>
          <a:lstStyle/>
          <a:p>
            <a:pPr marL="9525" marR="0" lvl="0" indent="0" algn="l" defTabSz="914400" rtl="0" eaLnBrk="1" fontAlgn="auto" latinLnBrk="0" hangingPunct="1">
              <a:lnSpc>
                <a:spcPct val="100000"/>
              </a:lnSpc>
              <a:spcBef>
                <a:spcPts val="79"/>
              </a:spcBef>
              <a:spcAft>
                <a:spcPts val="0"/>
              </a:spcAft>
              <a:buClrTx/>
              <a:buSzTx/>
              <a:buFontTx/>
              <a:buNone/>
              <a:tabLst/>
              <a:defRPr/>
            </a:pPr>
            <a:r>
              <a:rPr kumimoji="0" sz="1275" b="1" i="0" u="none" strike="noStrike" kern="1200" cap="none" spc="-4" normalizeH="0" baseline="0" noProof="0">
                <a:ln>
                  <a:noFill/>
                </a:ln>
                <a:solidFill>
                  <a:srgbClr val="FFFFFF"/>
                </a:solidFill>
                <a:effectLst/>
                <a:uLnTx/>
                <a:uFillTx/>
                <a:latin typeface="Arial"/>
                <a:ea typeface="+mn-ea"/>
                <a:cs typeface="Arial"/>
              </a:rPr>
              <a:t>Planifier </a:t>
            </a:r>
            <a:r>
              <a:rPr kumimoji="0" sz="1275" b="0" i="0" u="none" strike="noStrike" kern="1200" cap="none" spc="0" normalizeH="0" baseline="0" noProof="0">
                <a:ln>
                  <a:noFill/>
                </a:ln>
                <a:solidFill>
                  <a:srgbClr val="FFFFFF"/>
                </a:solidFill>
                <a:effectLst/>
                <a:uLnTx/>
                <a:uFillTx/>
                <a:latin typeface="Arial"/>
                <a:ea typeface="+mn-ea"/>
                <a:cs typeface="Arial"/>
              </a:rPr>
              <a:t>la</a:t>
            </a:r>
            <a:r>
              <a:rPr kumimoji="0" sz="1275" b="0" i="0" u="none" strike="noStrike" kern="1200" cap="none" spc="-41" normalizeH="0" baseline="0" noProof="0">
                <a:ln>
                  <a:noFill/>
                </a:ln>
                <a:solidFill>
                  <a:srgbClr val="FFFFFF"/>
                </a:solidFill>
                <a:effectLst/>
                <a:uLnTx/>
                <a:uFillTx/>
                <a:latin typeface="Arial"/>
                <a:ea typeface="+mn-ea"/>
                <a:cs typeface="Arial"/>
              </a:rPr>
              <a:t> </a:t>
            </a:r>
            <a:r>
              <a:rPr kumimoji="0" sz="1275" b="0" i="0" u="none" strike="noStrike" kern="1200" cap="none" spc="0" normalizeH="0" baseline="0" noProof="0">
                <a:ln>
                  <a:noFill/>
                </a:ln>
                <a:solidFill>
                  <a:srgbClr val="FFFFFF"/>
                </a:solidFill>
                <a:effectLst/>
                <a:uLnTx/>
                <a:uFillTx/>
                <a:latin typeface="Arial"/>
                <a:ea typeface="+mn-ea"/>
                <a:cs typeface="Arial"/>
              </a:rPr>
              <a:t>rédaction</a:t>
            </a:r>
            <a:endParaRPr kumimoji="0" sz="1275" b="0" i="0" u="none" strike="noStrike" kern="1200" cap="none" spc="0" normalizeH="0" baseline="0" noProof="0">
              <a:ln>
                <a:noFill/>
              </a:ln>
              <a:solidFill>
                <a:srgbClr val="000000"/>
              </a:solidFill>
              <a:effectLst/>
              <a:uLnTx/>
              <a:uFillTx/>
              <a:latin typeface="Arial"/>
              <a:ea typeface="+mn-ea"/>
              <a:cs typeface="Arial"/>
            </a:endParaRPr>
          </a:p>
        </p:txBody>
      </p:sp>
      <p:sp>
        <p:nvSpPr>
          <p:cNvPr id="7" name="object 7"/>
          <p:cNvSpPr txBox="1"/>
          <p:nvPr/>
        </p:nvSpPr>
        <p:spPr>
          <a:xfrm>
            <a:off x="1212152" y="2903315"/>
            <a:ext cx="1746885" cy="1520160"/>
          </a:xfrm>
          <a:prstGeom prst="rect">
            <a:avLst/>
          </a:prstGeom>
        </p:spPr>
        <p:txBody>
          <a:bodyPr vert="horz" wrap="square" lIns="0" tIns="38100" rIns="0" bIns="0" rtlCol="0">
            <a:spAutoFit/>
          </a:bodyPr>
          <a:lstStyle/>
          <a:p>
            <a:pPr marL="9525" marR="210026" lvl="0" indent="0" algn="l" defTabSz="914400" rtl="0" eaLnBrk="1" fontAlgn="auto" latinLnBrk="0" hangingPunct="1">
              <a:lnSpc>
                <a:spcPts val="1313"/>
              </a:lnSpc>
              <a:spcBef>
                <a:spcPts val="300"/>
              </a:spcBef>
              <a:spcAft>
                <a:spcPts val="0"/>
              </a:spcAft>
              <a:buClrTx/>
              <a:buSzTx/>
              <a:buFontTx/>
              <a:buNone/>
              <a:tabLst/>
              <a:defRPr/>
            </a:pPr>
            <a:r>
              <a:rPr kumimoji="0" sz="1275" b="0" i="0" u="none" strike="noStrike" kern="1200" cap="none" spc="0" normalizeH="0" baseline="0" noProof="0">
                <a:ln>
                  <a:noFill/>
                </a:ln>
                <a:solidFill>
                  <a:srgbClr val="FFFFFF"/>
                </a:solidFill>
                <a:effectLst/>
                <a:uLnTx/>
                <a:uFillTx/>
                <a:latin typeface="Arial"/>
                <a:ea typeface="+mn-ea"/>
                <a:cs typeface="Arial"/>
              </a:rPr>
              <a:t>Créer une </a:t>
            </a:r>
            <a:r>
              <a:rPr kumimoji="0" sz="1275" b="1" i="0" u="none" strike="noStrike" kern="1200" cap="none" spc="0" normalizeH="0" baseline="0" noProof="0">
                <a:ln>
                  <a:noFill/>
                </a:ln>
                <a:solidFill>
                  <a:srgbClr val="FFFFFF"/>
                </a:solidFill>
                <a:effectLst/>
                <a:uLnTx/>
                <a:uFillTx/>
                <a:latin typeface="Arial"/>
                <a:ea typeface="+mn-ea"/>
                <a:cs typeface="Arial"/>
              </a:rPr>
              <a:t>équipe</a:t>
            </a:r>
            <a:r>
              <a:rPr kumimoji="0" sz="1275" b="1" i="0" u="none" strike="noStrike" kern="1200" cap="none" spc="-86" normalizeH="0" baseline="0" noProof="0">
                <a:ln>
                  <a:noFill/>
                </a:ln>
                <a:solidFill>
                  <a:srgbClr val="FFFFFF"/>
                </a:solidFill>
                <a:effectLst/>
                <a:uLnTx/>
                <a:uFillTx/>
                <a:latin typeface="Arial"/>
                <a:ea typeface="+mn-ea"/>
                <a:cs typeface="Arial"/>
              </a:rPr>
              <a:t> </a:t>
            </a:r>
            <a:r>
              <a:rPr kumimoji="0" sz="1275" b="1" i="0" u="none" strike="noStrike" kern="1200" cap="none" spc="0" normalizeH="0" baseline="0" noProof="0">
                <a:ln>
                  <a:noFill/>
                </a:ln>
                <a:solidFill>
                  <a:srgbClr val="FFFFFF"/>
                </a:solidFill>
                <a:effectLst/>
                <a:uLnTx/>
                <a:uFillTx/>
                <a:latin typeface="Arial"/>
                <a:ea typeface="+mn-ea"/>
                <a:cs typeface="Arial"/>
              </a:rPr>
              <a:t>de  rédaction</a:t>
            </a:r>
            <a:endParaRPr kumimoji="0" sz="1275"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25"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1650" b="0" i="0" u="none" strike="noStrike" kern="1200" cap="none" spc="0" normalizeH="0" baseline="0" noProof="0">
              <a:ln>
                <a:noFill/>
              </a:ln>
              <a:solidFill>
                <a:srgbClr val="000000"/>
              </a:solidFill>
              <a:effectLst/>
              <a:uLnTx/>
              <a:uFillTx/>
              <a:latin typeface="Arial"/>
              <a:ea typeface="+mn-ea"/>
              <a:cs typeface="Arial"/>
            </a:endParaRPr>
          </a:p>
          <a:p>
            <a:pPr marL="241935" marR="3810" lvl="0" indent="0" algn="l" defTabSz="914400" rtl="0" eaLnBrk="1" fontAlgn="auto" latinLnBrk="0" hangingPunct="1">
              <a:lnSpc>
                <a:spcPct val="86100"/>
              </a:lnSpc>
              <a:spcBef>
                <a:spcPts val="0"/>
              </a:spcBef>
              <a:spcAft>
                <a:spcPts val="0"/>
              </a:spcAft>
              <a:buClrTx/>
              <a:buSzTx/>
              <a:buFontTx/>
              <a:buNone/>
              <a:tabLst/>
              <a:defRPr/>
            </a:pPr>
            <a:r>
              <a:rPr kumimoji="0" sz="1275" b="1" i="0" u="none" strike="noStrike" kern="1200" cap="none" spc="0" normalizeH="0" baseline="0" noProof="0">
                <a:ln>
                  <a:noFill/>
                </a:ln>
                <a:solidFill>
                  <a:srgbClr val="FFFFFF"/>
                </a:solidFill>
                <a:effectLst/>
                <a:uLnTx/>
                <a:uFillTx/>
                <a:latin typeface="Arial"/>
                <a:ea typeface="+mn-ea"/>
                <a:cs typeface="Arial"/>
              </a:rPr>
              <a:t>Responsabilise</a:t>
            </a:r>
            <a:r>
              <a:rPr kumimoji="0" sz="1275" b="0" i="0" u="none" strike="noStrike" kern="1200" cap="none" spc="0" normalizeH="0" baseline="0" noProof="0">
                <a:ln>
                  <a:noFill/>
                </a:ln>
                <a:solidFill>
                  <a:srgbClr val="FFFFFF"/>
                </a:solidFill>
                <a:effectLst/>
                <a:uLnTx/>
                <a:uFillTx/>
                <a:latin typeface="Arial"/>
                <a:ea typeface="+mn-ea"/>
                <a:cs typeface="Arial"/>
              </a:rPr>
              <a:t>r</a:t>
            </a:r>
            <a:r>
              <a:rPr kumimoji="0" sz="1275" b="0" i="0" u="none" strike="noStrike" kern="1200" cap="none" spc="-83" normalizeH="0" baseline="0" noProof="0">
                <a:ln>
                  <a:noFill/>
                </a:ln>
                <a:solidFill>
                  <a:srgbClr val="FFFFFF"/>
                </a:solidFill>
                <a:effectLst/>
                <a:uLnTx/>
                <a:uFillTx/>
                <a:latin typeface="Arial"/>
                <a:ea typeface="+mn-ea"/>
                <a:cs typeface="Arial"/>
              </a:rPr>
              <a:t> </a:t>
            </a:r>
            <a:r>
              <a:rPr kumimoji="0" sz="1275" b="0" i="0" u="none" strike="noStrike" kern="1200" cap="none" spc="0" normalizeH="0" baseline="0" noProof="0">
                <a:ln>
                  <a:noFill/>
                </a:ln>
                <a:solidFill>
                  <a:srgbClr val="FFFFFF"/>
                </a:solidFill>
                <a:effectLst/>
                <a:uLnTx/>
                <a:uFillTx/>
                <a:latin typeface="Arial"/>
                <a:ea typeface="+mn-ea"/>
                <a:cs typeface="Arial"/>
              </a:rPr>
              <a:t>les  leaders de </a:t>
            </a:r>
            <a:r>
              <a:rPr kumimoji="0" sz="1275" b="0" i="0" u="none" strike="noStrike" kern="1200" cap="none" spc="-8" normalizeH="0" baseline="0" noProof="0">
                <a:ln>
                  <a:noFill/>
                </a:ln>
                <a:solidFill>
                  <a:srgbClr val="FFFFFF"/>
                </a:solidFill>
                <a:effectLst/>
                <a:uLnTx/>
                <a:uFillTx/>
                <a:latin typeface="Arial"/>
                <a:ea typeface="+mn-ea"/>
                <a:cs typeface="Arial"/>
              </a:rPr>
              <a:t>Work  </a:t>
            </a:r>
            <a:r>
              <a:rPr kumimoji="0" sz="1275" b="0" i="0" u="none" strike="noStrike" kern="1200" cap="none" spc="0" normalizeH="0" baseline="0" noProof="0">
                <a:ln>
                  <a:noFill/>
                </a:ln>
                <a:solidFill>
                  <a:srgbClr val="FFFFFF"/>
                </a:solidFill>
                <a:effectLst/>
                <a:uLnTx/>
                <a:uFillTx/>
                <a:latin typeface="Arial"/>
                <a:ea typeface="+mn-ea"/>
                <a:cs typeface="Arial"/>
              </a:rPr>
              <a:t>Packages et rôles  spécifiques</a:t>
            </a:r>
            <a:endParaRPr kumimoji="0" sz="1275" b="0" i="0" u="none" strike="noStrike" kern="1200" cap="none" spc="0" normalizeH="0" baseline="0" noProof="0">
              <a:ln>
                <a:noFill/>
              </a:ln>
              <a:solidFill>
                <a:srgbClr val="000000"/>
              </a:solidFill>
              <a:effectLst/>
              <a:uLnTx/>
              <a:uFillTx/>
              <a:latin typeface="Arial"/>
              <a:ea typeface="+mn-ea"/>
              <a:cs typeface="Arial"/>
            </a:endParaRPr>
          </a:p>
        </p:txBody>
      </p:sp>
      <p:pic>
        <p:nvPicPr>
          <p:cNvPr id="3" name="Image 2">
            <a:extLst>
              <a:ext uri="{FF2B5EF4-FFF2-40B4-BE49-F238E27FC236}">
                <a16:creationId xmlns:a16="http://schemas.microsoft.com/office/drawing/2014/main" id="{C7C6990E-C2F1-7043-A47B-1CC1A29AB3E3}"/>
              </a:ext>
            </a:extLst>
          </p:cNvPr>
          <p:cNvPicPr>
            <a:picLocks noChangeAspect="1"/>
          </p:cNvPicPr>
          <p:nvPr/>
        </p:nvPicPr>
        <p:blipFill>
          <a:blip r:embed="rId2"/>
          <a:stretch>
            <a:fillRect/>
          </a:stretch>
        </p:blipFill>
        <p:spPr>
          <a:xfrm>
            <a:off x="375379" y="1283315"/>
            <a:ext cx="7941166" cy="3240000"/>
          </a:xfrm>
          <a:prstGeom prst="rect">
            <a:avLst/>
          </a:prstGeom>
        </p:spPr>
      </p:pic>
      <p:sp>
        <p:nvSpPr>
          <p:cNvPr id="8" name="object 2">
            <a:extLst>
              <a:ext uri="{FF2B5EF4-FFF2-40B4-BE49-F238E27FC236}">
                <a16:creationId xmlns:a16="http://schemas.microsoft.com/office/drawing/2014/main" id="{7FACA5FA-47B5-4940-9C10-9942BB8500CA}"/>
              </a:ext>
            </a:extLst>
          </p:cNvPr>
          <p:cNvSpPr txBox="1">
            <a:spLocks noGrp="1"/>
          </p:cNvSpPr>
          <p:nvPr>
            <p:ph type="title"/>
          </p:nvPr>
        </p:nvSpPr>
        <p:spPr>
          <a:xfrm>
            <a:off x="3313174" y="379843"/>
            <a:ext cx="5472608" cy="255839"/>
          </a:xfrm>
          <a:prstGeom prst="rect">
            <a:avLst/>
          </a:prstGeom>
        </p:spPr>
        <p:txBody>
          <a:bodyPr vert="horz" wrap="square" lIns="0" tIns="9525" rIns="0" bIns="0" rtlCol="0" anchor="t" anchorCtr="0">
            <a:spAutoFit/>
          </a:bodyPr>
          <a:lstStyle/>
          <a:p>
            <a:pPr marL="9525" algn="r">
              <a:lnSpc>
                <a:spcPct val="100000"/>
              </a:lnSpc>
              <a:spcBef>
                <a:spcPts val="75"/>
              </a:spcBef>
              <a:tabLst>
                <a:tab pos="785336" algn="l"/>
              </a:tabLst>
            </a:pPr>
            <a:r>
              <a:rPr lang="fr-FR" sz="1600" b="1" spc="-4">
                <a:solidFill>
                  <a:schemeClr val="tx2"/>
                </a:solidFill>
                <a:latin typeface="+mn-lt"/>
              </a:rPr>
              <a:t>Coordinateur ou partenaire ?</a:t>
            </a:r>
            <a:endParaRPr sz="1600" b="1" i="1" spc="-4">
              <a:solidFill>
                <a:schemeClr val="tx2"/>
              </a:solidFill>
              <a:latin typeface="+mn-lt"/>
            </a:endParaRPr>
          </a:p>
        </p:txBody>
      </p:sp>
    </p:spTree>
    <p:extLst>
      <p:ext uri="{BB962C8B-B14F-4D97-AF65-F5344CB8AC3E}">
        <p14:creationId xmlns:p14="http://schemas.microsoft.com/office/powerpoint/2010/main" val="2392665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12826"/>
            <a:ext cx="8424000" cy="484200"/>
          </a:xfrm>
          <a:prstGeom prst="rect">
            <a:avLst/>
          </a:prstGeom>
          <a:noFill/>
          <a:ln>
            <a:noFill/>
          </a:ln>
        </p:spPr>
        <p:txBody>
          <a:bodyPr spcFirstLastPara="1" wrap="square" lIns="0" tIns="0" rIns="0" bIns="0" anchor="t" anchorCtr="0">
            <a:noAutofit/>
          </a:bodyPr>
          <a:lstStyle/>
          <a:p>
            <a:r>
              <a:rPr lang="fr-FR" sz="1800" dirty="0"/>
              <a:t> </a:t>
            </a:r>
            <a:r>
              <a:rPr lang="fr-FR" sz="1800" dirty="0">
                <a:solidFill>
                  <a:schemeClr val="accent4"/>
                </a:solidFill>
              </a:rPr>
              <a:t>Renforcer les échanges de connaissances entre l'industrie et le monde universitaire dans le domaine des sciences sociales et humaines </a:t>
            </a:r>
            <a:endParaRPr lang="en-US" sz="2400"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4249711" y="128355"/>
            <a:ext cx="4894289" cy="754053"/>
          </a:xfrm>
          <a:prstGeom prst="rect">
            <a:avLst/>
          </a:prstGeom>
          <a:noFill/>
        </p:spPr>
        <p:txBody>
          <a:bodyPr wrap="square" rtlCol="0">
            <a:spAutoFit/>
          </a:bodyPr>
          <a:lstStyle/>
          <a:p>
            <a:pPr algn="r" fontAlgn="base"/>
            <a:r>
              <a:rPr lang="fr-FR" sz="1100" b="1" dirty="0"/>
              <a:t>Référence : </a:t>
            </a:r>
            <a:r>
              <a:rPr lang="en-GB" sz="1000" b="1" dirty="0"/>
              <a:t>HORIZON-CL4-2026-01-MATERIALS-PRODUCTION-Y1: Enhancing industry-academia knowledge exchange in Social Sciences and Humanities (SSH) (CSA)</a:t>
            </a:r>
            <a:endParaRPr lang="fr-FR" sz="1000" dirty="0"/>
          </a:p>
          <a:p>
            <a:pPr algn="r" fontAlgn="base"/>
            <a:r>
              <a:rPr lang="en-US" sz="1200" dirty="0"/>
              <a:t>​</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216314" y="1497026"/>
            <a:ext cx="8807184" cy="35181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400" kern="0" dirty="0">
                <a:solidFill>
                  <a:schemeClr val="bg2"/>
                </a:solidFill>
              </a:rPr>
              <a:t>Renforcement des capacités d'innovation de l'industrie en exploitant le potentiel des sciences sociales et humaines, y compris les arts, afin d'apporter des solutions efficaces aux défis auxquels sont confrontées les entreprises en matière de recherche et d'innovation, ainsi qu'au développement organisationnel.</a:t>
            </a:r>
          </a:p>
          <a:p>
            <a:pPr marL="285750" indent="-285750" algn="just">
              <a:spcBef>
                <a:spcPts val="300"/>
              </a:spcBef>
              <a:buClr>
                <a:srgbClr val="000000"/>
              </a:buClr>
              <a:buSzPts val="1100"/>
              <a:buFont typeface="Arial" panose="020B0604020202020204" pitchFamily="34" charset="0"/>
              <a:buChar char="•"/>
            </a:pPr>
            <a:r>
              <a:rPr lang="fr-FR" sz="1400" kern="0" dirty="0">
                <a:solidFill>
                  <a:schemeClr val="bg2"/>
                </a:solidFill>
              </a:rPr>
              <a:t>En facilitant l'exposition à l'industrie, les chercheurs en SHS acquièrent une meilleure compréhension des besoins de l'industrie et des possibilités de collaboration. </a:t>
            </a:r>
          </a:p>
          <a:p>
            <a:pPr marL="285750" indent="-285750" algn="just">
              <a:spcBef>
                <a:spcPts val="300"/>
              </a:spcBef>
              <a:buClr>
                <a:srgbClr val="000000"/>
              </a:buClr>
              <a:buSzPts val="1100"/>
              <a:buFont typeface="Arial" panose="020B0604020202020204" pitchFamily="34" charset="0"/>
              <a:buChar char="•"/>
            </a:pPr>
            <a:r>
              <a:rPr lang="fr-FR" sz="1400" kern="0" dirty="0">
                <a:solidFill>
                  <a:schemeClr val="bg2"/>
                </a:solidFill>
              </a:rPr>
              <a:t> Développer une méthodologie permettant de comprendre comment les besoins variés de l'industrie et des PME peuvent être satisfaits grâce à des échanges de connaissances avec des chercheurs et des étudiants en SHS.</a:t>
            </a:r>
          </a:p>
          <a:p>
            <a:pPr marL="285750" indent="-285750" algn="just">
              <a:spcBef>
                <a:spcPts val="300"/>
              </a:spcBef>
              <a:buClr>
                <a:srgbClr val="000000"/>
              </a:buClr>
              <a:buSzPts val="1100"/>
              <a:buFont typeface="Arial" panose="020B0604020202020204" pitchFamily="34" charset="0"/>
              <a:buChar char="•"/>
            </a:pPr>
            <a:r>
              <a:rPr lang="fr-FR" sz="1400" kern="0" dirty="0">
                <a:solidFill>
                  <a:schemeClr val="bg2"/>
                </a:solidFill>
              </a:rPr>
              <a:t>Offrir des services à l'industrie et aux PME, y compris aux spin-</a:t>
            </a:r>
            <a:r>
              <a:rPr lang="fr-FR" sz="1400" kern="0" dirty="0" err="1">
                <a:solidFill>
                  <a:schemeClr val="bg2"/>
                </a:solidFill>
              </a:rPr>
              <a:t>offs</a:t>
            </a:r>
            <a:r>
              <a:rPr lang="fr-FR" sz="1400" kern="0" dirty="0">
                <a:solidFill>
                  <a:schemeClr val="bg2"/>
                </a:solidFill>
              </a:rPr>
              <a:t> et aux start-ups, afin de les aider à relever leurs défis grâce à des équipes internationales de chercheurs et d'étudiants en SGH</a:t>
            </a:r>
          </a:p>
          <a:p>
            <a:pPr marL="285750" indent="-285750" algn="just">
              <a:spcBef>
                <a:spcPts val="300"/>
              </a:spcBef>
              <a:buClr>
                <a:srgbClr val="000000"/>
              </a:buClr>
              <a:buSzPts val="1100"/>
              <a:buFont typeface="Arial" panose="020B0604020202020204" pitchFamily="34" charset="0"/>
              <a:buChar char="•"/>
            </a:pPr>
            <a:r>
              <a:rPr lang="fr-FR" sz="1400" kern="0" dirty="0">
                <a:solidFill>
                  <a:schemeClr val="bg2"/>
                </a:solidFill>
              </a:rPr>
              <a:t>Mener une étude visant à répondre aux questions clés concernant la faisabilité technique et conceptuelle des échanges de connaissances entre l'industrie et le monde universitaire dans le domaine des SHS afin d'améliorer la gestion de l'innovation et le développement organisationnel. </a:t>
            </a:r>
          </a:p>
        </p:txBody>
      </p:sp>
    </p:spTree>
    <p:extLst>
      <p:ext uri="{BB962C8B-B14F-4D97-AF65-F5344CB8AC3E}">
        <p14:creationId xmlns:p14="http://schemas.microsoft.com/office/powerpoint/2010/main" val="2292773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216315" y="913185"/>
            <a:ext cx="8567686" cy="484200"/>
          </a:xfrm>
          <a:prstGeom prst="rect">
            <a:avLst/>
          </a:prstGeom>
          <a:noFill/>
          <a:ln>
            <a:noFill/>
          </a:ln>
        </p:spPr>
        <p:txBody>
          <a:bodyPr spcFirstLastPara="1" wrap="square" lIns="0" tIns="0" rIns="0" bIns="0" anchor="t" anchorCtr="0">
            <a:noAutofit/>
          </a:bodyPr>
          <a:lstStyle/>
          <a:p>
            <a:r>
              <a:rPr lang="fr-FR" sz="2400" dirty="0">
                <a:solidFill>
                  <a:schemeClr val="accent4"/>
                </a:solidFill>
              </a:rPr>
              <a:t> </a:t>
            </a:r>
            <a:r>
              <a:rPr lang="fr-FR" sz="1800" dirty="0">
                <a:solidFill>
                  <a:schemeClr val="accent4"/>
                </a:solidFill>
              </a:rPr>
              <a:t>Créer un écosystème Virtual Worlds et Web4.0 prospère et compétitif (Partenariat Virtual Worlds)</a:t>
            </a:r>
            <a:endParaRPr lang="en-US" sz="1800"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4335436" y="78335"/>
            <a:ext cx="4894289" cy="553998"/>
          </a:xfrm>
          <a:prstGeom prst="rect">
            <a:avLst/>
          </a:prstGeom>
          <a:noFill/>
        </p:spPr>
        <p:txBody>
          <a:bodyPr wrap="square" lIns="91440" tIns="45720" rIns="91440" bIns="45720" rtlCol="0" anchor="t">
            <a:spAutoFit/>
          </a:bodyPr>
          <a:lstStyle/>
          <a:p>
            <a:pPr algn="r"/>
            <a:r>
              <a:rPr lang="fr-FR" sz="1000" b="1" dirty="0"/>
              <a:t>Référence : </a:t>
            </a:r>
            <a:r>
              <a:rPr lang="en-US" sz="1000" b="1" dirty="0"/>
              <a:t>HORIZON-CL4-2027-01-DIGITAL-EMERGING-52: New approaches for Human/AI collaboration for the workforce of the future (RIA) </a:t>
            </a:r>
            <a:r>
              <a:rPr lang="en-US" sz="1000" b="1" dirty="0">
                <a:solidFill>
                  <a:srgbClr val="000000"/>
                </a:solidFill>
              </a:rPr>
              <a:t>(Made in Europe and ADRA partnerships)</a:t>
            </a:r>
            <a:r>
              <a:rPr lang="en-US" sz="1000" dirty="0">
                <a:solidFill>
                  <a:srgbClr val="000000"/>
                </a:solidFill>
              </a:rPr>
              <a:t>​</a:t>
            </a:r>
            <a:endParaRPr lang="en-US"/>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163020" y="1483110"/>
            <a:ext cx="8817959" cy="302144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400" kern="0" dirty="0">
                <a:solidFill>
                  <a:schemeClr val="bg2"/>
                </a:solidFill>
              </a:rPr>
              <a:t>Les emplois industriels sont transformés par des interactions homme-machine basées sur l'IA (et les compétences qui y sont liées) qui améliorent la flexibilité, la sécurité, le bien-être, la montée en compétences, l'évolution de carrière et le partage des connaissances ;</a:t>
            </a:r>
          </a:p>
          <a:p>
            <a:pPr marL="285750" indent="-285750" algn="just">
              <a:spcBef>
                <a:spcPts val="300"/>
              </a:spcBef>
              <a:buClr>
                <a:srgbClr val="000000"/>
              </a:buClr>
              <a:buSzPts val="1100"/>
              <a:buFont typeface="Arial" panose="020B0604020202020204" pitchFamily="34" charset="0"/>
              <a:buChar char="•"/>
            </a:pPr>
            <a:r>
              <a:rPr lang="fr-FR" sz="1400" kern="0" dirty="0">
                <a:solidFill>
                  <a:schemeClr val="bg2"/>
                </a:solidFill>
              </a:rPr>
              <a:t>Amélioration de la compétitivité et de la durabilité des industries manufacturières de pointe. </a:t>
            </a:r>
          </a:p>
          <a:p>
            <a:pPr marL="0" indent="0" algn="just">
              <a:spcBef>
                <a:spcPts val="300"/>
              </a:spcBef>
              <a:buClr>
                <a:srgbClr val="000000"/>
              </a:buClr>
              <a:buSzPts val="1100"/>
            </a:pPr>
            <a:r>
              <a:rPr lang="fr-FR" sz="1400" kern="0" dirty="0">
                <a:solidFill>
                  <a:schemeClr val="bg2"/>
                </a:solidFill>
              </a:rPr>
              <a:t>Les propositions doivent produire des approches d'IA innovantes dédiées à la collaboration homme-machine dans la fabrication avancée, sur les domaines suivants :</a:t>
            </a:r>
          </a:p>
          <a:p>
            <a:pPr marL="285750" indent="-285750" algn="just">
              <a:spcBef>
                <a:spcPts val="300"/>
              </a:spcBef>
              <a:buClr>
                <a:srgbClr val="000000"/>
              </a:buClr>
              <a:buSzPts val="1100"/>
              <a:buFont typeface="Arial" panose="020B0604020202020204" pitchFamily="34" charset="0"/>
              <a:buChar char="•"/>
            </a:pPr>
            <a:r>
              <a:rPr lang="fr-FR" sz="1400" kern="0" dirty="0">
                <a:solidFill>
                  <a:schemeClr val="bg2"/>
                </a:solidFill>
              </a:rPr>
              <a:t>Méthodes innovantes pour la configuration et la personnalisation des produits y compris la planification de la production et des processus, conduisant à une durabilité accrue.</a:t>
            </a:r>
          </a:p>
          <a:p>
            <a:pPr marL="285750" indent="-285750" algn="just">
              <a:spcBef>
                <a:spcPts val="300"/>
              </a:spcBef>
              <a:buClr>
                <a:srgbClr val="000000"/>
              </a:buClr>
              <a:buSzPts val="1100"/>
              <a:buFont typeface="Arial" panose="020B0604020202020204" pitchFamily="34" charset="0"/>
              <a:buChar char="•"/>
            </a:pPr>
            <a:r>
              <a:rPr lang="fr-FR" sz="1400" kern="0" dirty="0" err="1">
                <a:solidFill>
                  <a:schemeClr val="bg2"/>
                </a:solidFill>
              </a:rPr>
              <a:t>Coapprentissage</a:t>
            </a:r>
            <a:r>
              <a:rPr lang="fr-FR" sz="1400" kern="0" dirty="0">
                <a:solidFill>
                  <a:schemeClr val="bg2"/>
                </a:solidFill>
              </a:rPr>
              <a:t> humain-IA et saisie des connaissances pour partager les compétences, saisir les connaissances des experts, améliorer les compétences de la main-d'œuvre, soutenir la requalification et la formation continue, </a:t>
            </a:r>
          </a:p>
          <a:p>
            <a:pPr marL="285750" indent="-285750" algn="just">
              <a:spcBef>
                <a:spcPts val="300"/>
              </a:spcBef>
              <a:buClr>
                <a:srgbClr val="000000"/>
              </a:buClr>
              <a:buSzPts val="1100"/>
              <a:buFont typeface="Arial" panose="020B0604020202020204" pitchFamily="34" charset="0"/>
              <a:buChar char="•"/>
            </a:pPr>
            <a:r>
              <a:rPr lang="fr-FR" sz="1400" kern="0" dirty="0">
                <a:solidFill>
                  <a:schemeClr val="bg2"/>
                </a:solidFill>
              </a:rPr>
              <a:t>Le travail d'équipe entre l'homme et l'intelligence artificielle grâce des modules normalisés pour le jumelage homme-numérique, le mentorat interactif améliorant ainsi la sécurité et le bien-être des travailleurs.  </a:t>
            </a:r>
          </a:p>
          <a:p>
            <a:pPr marL="0" indent="0" algn="just">
              <a:spcBef>
                <a:spcPts val="300"/>
              </a:spcBef>
              <a:buClr>
                <a:srgbClr val="000000"/>
              </a:buClr>
              <a:buSzPts val="1100"/>
            </a:pPr>
            <a:r>
              <a:rPr lang="fr-FR" sz="1400" kern="0" dirty="0">
                <a:solidFill>
                  <a:schemeClr val="bg2"/>
                </a:solidFill>
              </a:rPr>
              <a:t>Une attention appropriée sera accordée aux aspects liés au genre et à la contribution des SHS</a:t>
            </a:r>
          </a:p>
        </p:txBody>
      </p:sp>
    </p:spTree>
    <p:extLst>
      <p:ext uri="{BB962C8B-B14F-4D97-AF65-F5344CB8AC3E}">
        <p14:creationId xmlns:p14="http://schemas.microsoft.com/office/powerpoint/2010/main" val="3025095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216315" y="913185"/>
            <a:ext cx="8567686" cy="484200"/>
          </a:xfrm>
          <a:prstGeom prst="rect">
            <a:avLst/>
          </a:prstGeom>
          <a:noFill/>
          <a:ln>
            <a:noFill/>
          </a:ln>
        </p:spPr>
        <p:txBody>
          <a:bodyPr spcFirstLastPara="1" wrap="square" lIns="0" tIns="0" rIns="0" bIns="0" anchor="t" anchorCtr="0">
            <a:noAutofit/>
          </a:bodyPr>
          <a:lstStyle/>
          <a:p>
            <a:r>
              <a:rPr lang="fr-FR" sz="1800" dirty="0">
                <a:solidFill>
                  <a:schemeClr val="accent4"/>
                </a:solidFill>
              </a:rPr>
              <a:t>Nouvelles approches de la collaboration entre l'homme et l'intelligence artificielle pour la main-d'œuvre de demain</a:t>
            </a:r>
            <a:endParaRPr lang="en-US" sz="2400"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4335436" y="78335"/>
            <a:ext cx="4894289" cy="754053"/>
          </a:xfrm>
          <a:prstGeom prst="rect">
            <a:avLst/>
          </a:prstGeom>
          <a:noFill/>
        </p:spPr>
        <p:txBody>
          <a:bodyPr wrap="square" rtlCol="0">
            <a:spAutoFit/>
          </a:bodyPr>
          <a:lstStyle/>
          <a:p>
            <a:pPr algn="r"/>
            <a:r>
              <a:rPr lang="fr-FR" sz="1100" b="1" dirty="0"/>
              <a:t>Référence : </a:t>
            </a:r>
            <a:r>
              <a:rPr lang="en-GB" sz="1000" b="1" dirty="0"/>
              <a:t>HORIZON-CL4-2027-04-HUMAN-02: Create A thriving and competitive Virtual Worlds and Web4.0 ecosystem (Virtual Worlds Partnership) CSA</a:t>
            </a:r>
            <a:endParaRPr lang="fr-FR" sz="1000" b="1" dirty="0"/>
          </a:p>
          <a:p>
            <a:pPr algn="r"/>
            <a:endParaRPr lang="en-US" sz="1200" dirty="0"/>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163020" y="1483110"/>
            <a:ext cx="8817959" cy="302144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400" kern="0" dirty="0">
                <a:solidFill>
                  <a:schemeClr val="bg2"/>
                </a:solidFill>
              </a:rPr>
              <a:t>Renforcer le partenariat européen pour les mondes virtuels en lui apportant un soutien continu.</a:t>
            </a:r>
          </a:p>
          <a:p>
            <a:pPr marL="285750" indent="-285750" algn="just">
              <a:spcBef>
                <a:spcPts val="300"/>
              </a:spcBef>
              <a:buClr>
                <a:srgbClr val="000000"/>
              </a:buClr>
              <a:buSzPts val="1100"/>
              <a:buFont typeface="Arial" panose="020B0604020202020204" pitchFamily="34" charset="0"/>
              <a:buChar char="•"/>
            </a:pPr>
            <a:r>
              <a:rPr lang="fr-FR" sz="1400" kern="0" dirty="0">
                <a:solidFill>
                  <a:schemeClr val="bg2"/>
                </a:solidFill>
              </a:rPr>
              <a:t>Renforcer l'écosystème concurrentiel, les entreprises européennes jouant un rôle de premier plan dans l'adoption et l'acceptation, ainsi que dans le développement et le déploiement des technologies des mondes virtuels.</a:t>
            </a:r>
          </a:p>
          <a:p>
            <a:pPr marL="285750" indent="-285750" algn="just">
              <a:spcBef>
                <a:spcPts val="300"/>
              </a:spcBef>
              <a:buClr>
                <a:srgbClr val="000000"/>
              </a:buClr>
              <a:buSzPts val="1100"/>
              <a:buFont typeface="Arial" panose="020B0604020202020204" pitchFamily="34" charset="0"/>
              <a:buChar char="•"/>
            </a:pPr>
            <a:r>
              <a:rPr lang="fr-FR" sz="1400" kern="0" dirty="0">
                <a:solidFill>
                  <a:schemeClr val="bg2"/>
                </a:solidFill>
              </a:rPr>
              <a:t>Renforcer les liens entre les initiatives dans le domaine des mondes virtuels dans le cadre d'Horizon Europe, du programme «Europe numérique» et d'autres programmes au niveau européen, national et régional.</a:t>
            </a:r>
          </a:p>
          <a:p>
            <a:pPr marL="285750" indent="-285750" algn="just">
              <a:spcBef>
                <a:spcPts val="300"/>
              </a:spcBef>
              <a:buClr>
                <a:srgbClr val="000000"/>
              </a:buClr>
              <a:buSzPts val="1100"/>
              <a:buFont typeface="Arial" panose="020B0604020202020204" pitchFamily="34" charset="0"/>
              <a:buChar char="•"/>
            </a:pPr>
            <a:r>
              <a:rPr lang="fr-FR" sz="1400" kern="0" dirty="0">
                <a:solidFill>
                  <a:schemeClr val="bg2"/>
                </a:solidFill>
              </a:rPr>
              <a:t>Programmes de sensibilisation et de communication à grande échelle.</a:t>
            </a:r>
          </a:p>
          <a:p>
            <a:pPr marL="285750" indent="-285750" algn="just">
              <a:spcBef>
                <a:spcPts val="300"/>
              </a:spcBef>
              <a:buClr>
                <a:srgbClr val="000000"/>
              </a:buClr>
              <a:buSzPts val="1100"/>
              <a:buFont typeface="Arial" panose="020B0604020202020204" pitchFamily="34" charset="0"/>
              <a:buChar char="•"/>
            </a:pPr>
            <a:r>
              <a:rPr lang="fr-FR" sz="1400" b="1" kern="0" dirty="0">
                <a:solidFill>
                  <a:schemeClr val="bg2"/>
                </a:solidFill>
              </a:rPr>
              <a:t>Adoption accrue de mondes virtuels ouverts, accessibles et inclusifs, interdisciplinaires, sûrs et respectueux des valeurs éthiques et du cadre juridique européen, notamment en matière de confidentialité et de sécurité dans tous les États membres et pays associés.</a:t>
            </a:r>
          </a:p>
          <a:p>
            <a:pPr marL="285750" indent="-285750" algn="just">
              <a:spcBef>
                <a:spcPts val="300"/>
              </a:spcBef>
              <a:buClr>
                <a:srgbClr val="000000"/>
              </a:buClr>
              <a:buSzPts val="1100"/>
              <a:buFont typeface="Arial" panose="020B0604020202020204" pitchFamily="34" charset="0"/>
              <a:buChar char="•"/>
            </a:pPr>
            <a:r>
              <a:rPr lang="fr-FR" sz="1400" kern="0" dirty="0">
                <a:solidFill>
                  <a:schemeClr val="bg2"/>
                </a:solidFill>
              </a:rPr>
              <a:t>Renforcement et promotion des méthodes de normalisation pour les technologies des mondes virtuels et en soutien au cadre réglementaire de l'UE. </a:t>
            </a:r>
          </a:p>
        </p:txBody>
      </p:sp>
    </p:spTree>
    <p:extLst>
      <p:ext uri="{BB962C8B-B14F-4D97-AF65-F5344CB8AC3E}">
        <p14:creationId xmlns:p14="http://schemas.microsoft.com/office/powerpoint/2010/main" val="1203533346"/>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2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3.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cbc025d-47c5-44cb-89f3-c4e18166c5a1">
      <Terms xmlns="http://schemas.microsoft.com/office/infopath/2007/PartnerControls"/>
    </lcf76f155ced4ddcb4097134ff3c332f>
    <TaxCatchAll xmlns="98d9d0a2-ff8a-4bd0-a3bb-9fb67e21c52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C697B5B71E7BA4B9D3640E35F4DEE70" ma:contentTypeVersion="18" ma:contentTypeDescription="Crée un document." ma:contentTypeScope="" ma:versionID="143cacf30d2cedb2220e9f67f5138dfb">
  <xsd:schema xmlns:xsd="http://www.w3.org/2001/XMLSchema" xmlns:xs="http://www.w3.org/2001/XMLSchema" xmlns:p="http://schemas.microsoft.com/office/2006/metadata/properties" xmlns:ns2="9cbc025d-47c5-44cb-89f3-c4e18166c5a1" xmlns:ns3="98d9d0a2-ff8a-4bd0-a3bb-9fb67e21c525" targetNamespace="http://schemas.microsoft.com/office/2006/metadata/properties" ma:root="true" ma:fieldsID="62dc002c09d0ed71e0e1c1d07f6d4aad" ns2:_="" ns3:_="">
    <xsd:import namespace="9cbc025d-47c5-44cb-89f3-c4e18166c5a1"/>
    <xsd:import namespace="98d9d0a2-ff8a-4bd0-a3bb-9fb67e21c5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SearchPropertie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c025d-47c5-44cb-89f3-c4e18166c5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d9d0a2-ff8a-4bd0-a3bb-9fb67e21c525"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a9c40da3-b055-417a-9d37-0936ae6c91d7}" ma:internalName="TaxCatchAll" ma:showField="CatchAllData" ma:web="98d9d0a2-ff8a-4bd0-a3bb-9fb67e21c5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59723C-0D02-4985-BAB9-28FDDD76700D}">
  <ds:schemaRefs>
    <ds:schemaRef ds:uri="http://purl.org/dc/dcmitype/"/>
    <ds:schemaRef ds:uri="http://purl.org/dc/elements/1.1/"/>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98d9d0a2-ff8a-4bd0-a3bb-9fb67e21c525"/>
    <ds:schemaRef ds:uri="9cbc025d-47c5-44cb-89f3-c4e18166c5a1"/>
    <ds:schemaRef ds:uri="http://purl.org/dc/terms/"/>
  </ds:schemaRefs>
</ds:datastoreItem>
</file>

<file path=customXml/itemProps2.xml><?xml version="1.0" encoding="utf-8"?>
<ds:datastoreItem xmlns:ds="http://schemas.openxmlformats.org/officeDocument/2006/customXml" ds:itemID="{AF189EC3-8554-46DF-9221-6696E6A692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c025d-47c5-44cb-89f3-c4e18166c5a1"/>
    <ds:schemaRef ds:uri="98d9d0a2-ff8a-4bd0-a3bb-9fb67e21c5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21B69B-8D99-4064-BCBE-47B88E7C8B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OPÉRATEURS</Template>
  <TotalTime>4196</TotalTime>
  <Words>1026</Words>
  <Application>Microsoft Office PowerPoint</Application>
  <PresentationFormat>Affichage à l'écran (16:9)</PresentationFormat>
  <Paragraphs>74</Paragraphs>
  <Slides>8</Slides>
  <Notes>4</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8</vt:i4>
      </vt:variant>
    </vt:vector>
  </HeadingPairs>
  <TitlesOfParts>
    <vt:vector size="16" baseType="lpstr">
      <vt:lpstr>.Lucida Grande UI Regular</vt:lpstr>
      <vt:lpstr>Arial</vt:lpstr>
      <vt:lpstr>Calibri</vt:lpstr>
      <vt:lpstr>Police système</vt:lpstr>
      <vt:lpstr>Segoe UI Light</vt:lpstr>
      <vt:lpstr>OPÉRATEURS</vt:lpstr>
      <vt:lpstr>2_OPÉRATEURS</vt:lpstr>
      <vt:lpstr>OPÉRATEURS</vt:lpstr>
      <vt:lpstr>Présentation PowerPoint</vt:lpstr>
      <vt:lpstr>Présentation PowerPoint</vt:lpstr>
      <vt:lpstr>Présentation PowerPoint</vt:lpstr>
      <vt:lpstr>Présentation PowerPoint</vt:lpstr>
      <vt:lpstr>Coordinateur ou partenaire ?</vt:lpstr>
      <vt:lpstr> Renforcer les échanges de connaissances entre l'industrie et le monde universitaire dans le domaine des sciences sociales et humaines </vt:lpstr>
      <vt:lpstr> Créer un écosystème Virtual Worlds et Web4.0 prospère et compétitif (Partenariat Virtual Worlds)</vt:lpstr>
      <vt:lpstr>Nouvelles approches de la collaboration entre l'homme et l'intelligence artificielle pour la main-d'œuvre de demain</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Carolina GUTIERREZ-RUIZ</cp:lastModifiedBy>
  <cp:revision>226</cp:revision>
  <dcterms:created xsi:type="dcterms:W3CDTF">2020-10-27T08:44:50Z</dcterms:created>
  <dcterms:modified xsi:type="dcterms:W3CDTF">2026-03-10T09:31:29Z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0x010100BC697B5B71E7BA4B9D3640E35F4DEE70</vt:lpwstr>
  </property>
  <property fmtid="{D5CDD505-2E9C-101B-9397-08002B2CF9AE}" pid="3" name="MediaServiceImageTags">
    <vt:lpwstr/>
  </property>
</Properties>
</file>