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 id="2147483667" r:id="rId6"/>
  </p:sldMasterIdLst>
  <p:notesMasterIdLst>
    <p:notesMasterId r:id="rId46"/>
  </p:notesMasterIdLst>
  <p:handoutMasterIdLst>
    <p:handoutMasterId r:id="rId47"/>
  </p:handoutMasterIdLst>
  <p:sldIdLst>
    <p:sldId id="399" r:id="rId7"/>
    <p:sldId id="483" r:id="rId8"/>
    <p:sldId id="492" r:id="rId9"/>
    <p:sldId id="716" r:id="rId10"/>
    <p:sldId id="731" r:id="rId11"/>
    <p:sldId id="628" r:id="rId12"/>
    <p:sldId id="558" r:id="rId13"/>
    <p:sldId id="629" r:id="rId14"/>
    <p:sldId id="481" r:id="rId15"/>
    <p:sldId id="404" r:id="rId16"/>
    <p:sldId id="440" r:id="rId17"/>
    <p:sldId id="697" r:id="rId18"/>
    <p:sldId id="699" r:id="rId19"/>
    <p:sldId id="714" r:id="rId20"/>
    <p:sldId id="715" r:id="rId21"/>
    <p:sldId id="696" r:id="rId22"/>
    <p:sldId id="719" r:id="rId23"/>
    <p:sldId id="644" r:id="rId24"/>
    <p:sldId id="710" r:id="rId25"/>
    <p:sldId id="718" r:id="rId26"/>
    <p:sldId id="713" r:id="rId27"/>
    <p:sldId id="665" r:id="rId28"/>
    <p:sldId id="671" r:id="rId29"/>
    <p:sldId id="672" r:id="rId30"/>
    <p:sldId id="673" r:id="rId31"/>
    <p:sldId id="705" r:id="rId32"/>
    <p:sldId id="722" r:id="rId33"/>
    <p:sldId id="723" r:id="rId34"/>
    <p:sldId id="724" r:id="rId35"/>
    <p:sldId id="725" r:id="rId36"/>
    <p:sldId id="726" r:id="rId37"/>
    <p:sldId id="727" r:id="rId38"/>
    <p:sldId id="728" r:id="rId39"/>
    <p:sldId id="729" r:id="rId40"/>
    <p:sldId id="730" r:id="rId41"/>
    <p:sldId id="613" r:id="rId42"/>
    <p:sldId id="611" r:id="rId43"/>
    <p:sldId id="709" r:id="rId44"/>
    <p:sldId id="615" r:id="rId45"/>
  </p:sldIdLst>
  <p:sldSz cx="9144000" cy="5143500" type="screen16x9"/>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18"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 id="2" name="Carolina GUTIERREZ-RUIZ" initials="CGR" lastIdx="1" clrIdx="1">
    <p:extLst>
      <p:ext uri="{19B8F6BF-5375-455C-9EA6-DF929625EA0E}">
        <p15:presenceInfo xmlns:p15="http://schemas.microsoft.com/office/powerpoint/2012/main" userId="S::carolina.gutierrez-ruiz@collaboratif-dne.fr::8df11140-8871-4f98-b60f-705e14cfa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0" autoAdjust="0"/>
  </p:normalViewPr>
  <p:slideViewPr>
    <p:cSldViewPr snapToGrid="0">
      <p:cViewPr varScale="1">
        <p:scale>
          <a:sx n="136" d="100"/>
          <a:sy n="136" d="100"/>
        </p:scale>
        <p:origin x="894"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12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12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118" Type="http://customschemas.google.com/relationships/presentationmetadata" Target="metadata"/><Relationship Id="rId8" Type="http://schemas.openxmlformats.org/officeDocument/2006/relationships/slide" Target="slides/slide2.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124"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1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3-04T16:45:30.150" idx="1">
    <p:pos x="208" y="3363"/>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a:t>Type d’action (</a:t>
          </a:r>
          <a:r>
            <a:rPr lang="fr-FR" b="1"/>
            <a:t>RIA, IA, CSA</a:t>
          </a:r>
          <a:r>
            <a:rPr lang="fr-FR"/>
            <a:t>)</a:t>
          </a:r>
          <a:endParaRPr lang="en-GB" noProof="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a:t>Conditions particulières </a:t>
          </a:r>
          <a:r>
            <a:rPr lang="fr-FR"/>
            <a:t>d’éligibilité : par exemple participation de certaines entités ou de certains pays</a:t>
          </a:r>
          <a:endParaRPr lang="en-GB" noProof="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0"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0"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152992"/>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67842"/>
        <a:ext cx="8345372" cy="274500"/>
      </dsp:txXfrm>
    </dsp:sp>
    <dsp:sp modelId="{6D4A3155-109D-4AE8-91E2-4EDBF1E0C7D5}">
      <dsp:nvSpPr>
        <dsp:cNvPr id="0" name=""/>
        <dsp:cNvSpPr/>
      </dsp:nvSpPr>
      <dsp:spPr>
        <a:xfrm>
          <a:off x="0" y="457192"/>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Type d’action (</a:t>
          </a:r>
          <a:r>
            <a:rPr lang="fr-FR" sz="1000" b="1" kern="1200"/>
            <a:t>RIA, IA, CSA</a:t>
          </a:r>
          <a:r>
            <a:rPr lang="fr-FR" sz="1000" kern="1200"/>
            <a:t>)</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a:t>Conditions particulières </a:t>
          </a:r>
          <a:r>
            <a:rPr lang="fr-FR" sz="1000" kern="1200"/>
            <a:t>d’éligibilité : par exemple participation de certaines entités ou de certains pays</a:t>
          </a:r>
          <a:endParaRPr lang="en-GB" sz="1000" kern="1200" noProof="0"/>
        </a:p>
      </dsp:txBody>
      <dsp:txXfrm>
        <a:off x="0" y="457192"/>
        <a:ext cx="8375072" cy="659295"/>
      </dsp:txXfrm>
    </dsp:sp>
    <dsp:sp modelId="{4978B425-886E-4C22-9FD1-975DC7B5B1CC}">
      <dsp:nvSpPr>
        <dsp:cNvPr id="0" name=""/>
        <dsp:cNvSpPr/>
      </dsp:nvSpPr>
      <dsp:spPr>
        <a:xfrm>
          <a:off x="0" y="1116487"/>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131337"/>
        <a:ext cx="8345372" cy="274500"/>
      </dsp:txXfrm>
    </dsp:sp>
    <dsp:sp modelId="{F1168B7D-7C6D-4C02-A941-CF7FD07486FC}">
      <dsp:nvSpPr>
        <dsp:cNvPr id="0" name=""/>
        <dsp:cNvSpPr/>
      </dsp:nvSpPr>
      <dsp:spPr>
        <a:xfrm>
          <a:off x="0" y="1420687"/>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420687"/>
        <a:ext cx="8375072" cy="329647"/>
      </dsp:txXfrm>
    </dsp:sp>
    <dsp:sp modelId="{923BCEB7-327E-4EA3-AB54-3FA49A18D374}">
      <dsp:nvSpPr>
        <dsp:cNvPr id="0" name=""/>
        <dsp:cNvSpPr/>
      </dsp:nvSpPr>
      <dsp:spPr>
        <a:xfrm>
          <a:off x="0" y="1750334"/>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65184"/>
        <a:ext cx="8345372" cy="274500"/>
      </dsp:txXfrm>
    </dsp:sp>
    <dsp:sp modelId="{5FD5E8B1-BDD7-4A6E-BED5-02A9E950399A}">
      <dsp:nvSpPr>
        <dsp:cNvPr id="0" name=""/>
        <dsp:cNvSpPr/>
      </dsp:nvSpPr>
      <dsp:spPr>
        <a:xfrm>
          <a:off x="0" y="205453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2054534"/>
        <a:ext cx="8375072" cy="215280"/>
      </dsp:txXfrm>
    </dsp:sp>
    <dsp:sp modelId="{CC65D01B-A5ED-480E-96B0-D03287DA1288}">
      <dsp:nvSpPr>
        <dsp:cNvPr id="0" name=""/>
        <dsp:cNvSpPr/>
      </dsp:nvSpPr>
      <dsp:spPr>
        <a:xfrm>
          <a:off x="0" y="2269814"/>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284664"/>
        <a:ext cx="8345372" cy="274500"/>
      </dsp:txXfrm>
    </dsp:sp>
    <dsp:sp modelId="{1D52BD48-8151-42FB-B608-7CF6486C2515}">
      <dsp:nvSpPr>
        <dsp:cNvPr id="0" name=""/>
        <dsp:cNvSpPr/>
      </dsp:nvSpPr>
      <dsp:spPr>
        <a:xfrm>
          <a:off x="0" y="257401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574014"/>
        <a:ext cx="8375072" cy="215280"/>
      </dsp:txXfrm>
    </dsp:sp>
    <dsp:sp modelId="{7C98CC5D-3FCB-45BA-A0A9-289CDEBE1D2A}">
      <dsp:nvSpPr>
        <dsp:cNvPr id="0" name=""/>
        <dsp:cNvSpPr/>
      </dsp:nvSpPr>
      <dsp:spPr>
        <a:xfrm>
          <a:off x="0" y="2789294"/>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04144"/>
        <a:ext cx="8345372" cy="274500"/>
      </dsp:txXfrm>
    </dsp:sp>
    <dsp:sp modelId="{07A1113A-EED6-4D91-961D-7861B5EC8BF5}">
      <dsp:nvSpPr>
        <dsp:cNvPr id="0" name=""/>
        <dsp:cNvSpPr/>
      </dsp:nvSpPr>
      <dsp:spPr>
        <a:xfrm>
          <a:off x="0" y="3093494"/>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093494"/>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50879BB1-10A8-5240-88E7-0FE7C0588E6C}" type="datetimeFigureOut">
              <a:rPr lang="fr-FR" smtClean="0"/>
              <a:t>25/11/2025</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64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64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599"/>
            <a:ext cx="2946347" cy="49649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599"/>
            <a:ext cx="2946347" cy="4964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79927" y="4716661"/>
            <a:ext cx="5439410" cy="4468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11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17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59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570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450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964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3595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120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012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23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06569" y="3537496"/>
            <a:ext cx="7252547" cy="3351312"/>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051050" y="558800"/>
            <a:ext cx="4964113" cy="2792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261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3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15</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250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730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38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63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24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178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721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pic>
        <p:nvPicPr>
          <p:cNvPr id="7" name="Image 6">
            <a:extLst>
              <a:ext uri="{FF2B5EF4-FFF2-40B4-BE49-F238E27FC236}">
                <a16:creationId xmlns:a16="http://schemas.microsoft.com/office/drawing/2014/main" id="{F9B5E18D-426F-462E-80C1-F3D6FBC12408}"/>
              </a:ext>
            </a:extLst>
          </p:cNvPr>
          <p:cNvPicPr>
            <a:picLocks noChangeAspect="1"/>
          </p:cNvPicPr>
          <p:nvPr userDrawn="1"/>
        </p:nvPicPr>
        <p:blipFill>
          <a:blip r:embed="rId3"/>
          <a:stretch>
            <a:fillRect/>
          </a:stretch>
        </p:blipFill>
        <p:spPr>
          <a:xfrm>
            <a:off x="276151" y="252139"/>
            <a:ext cx="1615792" cy="1186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defRPr sz="1600" b="0" i="0">
                <a:solidFill>
                  <a:srgbClr val="000091"/>
                </a:solidFill>
                <a:latin typeface="Microsoft Sans Serif"/>
                <a:cs typeface="Microsoft Sans Serif"/>
              </a:defRPr>
            </a:lvl1pPr>
          </a:lstStyle>
          <a:p>
            <a:pPr marL="38100">
              <a:lnSpc>
                <a:spcPts val="1864"/>
              </a:lnSpc>
            </a:pPr>
            <a:fld id="{81D60167-4931-47E6-BA6A-407CBD079E47}" type="slidenum">
              <a:rPr spc="-5" dirty="0"/>
              <a:t>‹N°›</a:t>
            </a:fld>
            <a:endParaRPr spc="-5" dirty="0"/>
          </a:p>
        </p:txBody>
      </p:sp>
    </p:spTree>
    <p:extLst>
      <p:ext uri="{BB962C8B-B14F-4D97-AF65-F5344CB8AC3E}">
        <p14:creationId xmlns:p14="http://schemas.microsoft.com/office/powerpoint/2010/main" val="18949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F9C50D24-FF04-4921-A157-B1D815BE1C84}"/>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5B6673F9-1C91-4B0C-800E-B4CF8EAB11BF}"/>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E21B11BE-13AD-4EC1-B8FD-88EF2681102C}"/>
              </a:ext>
            </a:extLst>
          </p:cNvPr>
          <p:cNvPicPr>
            <a:picLocks noChangeAspect="1"/>
          </p:cNvPicPr>
          <p:nvPr userDrawn="1"/>
        </p:nvPicPr>
        <p:blipFill>
          <a:blip r:embed="rId4"/>
          <a:stretch>
            <a:fillRect/>
          </a:stretch>
        </p:blipFill>
        <p:spPr>
          <a:xfrm>
            <a:off x="240709" y="74882"/>
            <a:ext cx="1016000" cy="746252"/>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02B9B3A5-9B57-4B8E-A719-F71745B88D92}"/>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381512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A91E8784-8AC5-4C5D-A490-C6ECB3873B4A}"/>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13634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CDED7322-6954-4F31-AA99-84FFEE899CEA}"/>
              </a:ext>
            </a:extLst>
          </p:cNvPr>
          <p:cNvPicPr>
            <a:picLocks noChangeAspect="1"/>
          </p:cNvPicPr>
          <p:nvPr userDrawn="1"/>
        </p:nvPicPr>
        <p:blipFill>
          <a:blip r:embed="rId5"/>
          <a:stretch>
            <a:fillRect/>
          </a:stretch>
        </p:blipFill>
        <p:spPr>
          <a:xfrm>
            <a:off x="318682" y="180000"/>
            <a:ext cx="1662232" cy="1220910"/>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E21864E9-114E-4DE9-A2A5-F32D649E9273}"/>
              </a:ext>
            </a:extLst>
          </p:cNvPr>
          <p:cNvPicPr>
            <a:picLocks noChangeAspect="1"/>
          </p:cNvPicPr>
          <p:nvPr userDrawn="1"/>
        </p:nvPicPr>
        <p:blipFill>
          <a:blip r:embed="rId4"/>
          <a:stretch>
            <a:fillRect/>
          </a:stretch>
        </p:blipFill>
        <p:spPr>
          <a:xfrm>
            <a:off x="325770" y="96196"/>
            <a:ext cx="1016000" cy="746252"/>
          </a:xfrm>
          <a:prstGeom prst="rect">
            <a:avLst/>
          </a:prstGeom>
        </p:spPr>
      </p:pic>
    </p:spTree>
    <p:extLst>
      <p:ext uri="{BB962C8B-B14F-4D97-AF65-F5344CB8AC3E}">
        <p14:creationId xmlns:p14="http://schemas.microsoft.com/office/powerpoint/2010/main" val="26612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9.png"/><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8">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DBBD1213-7DBC-4720-9377-57336607DE48}"/>
              </a:ext>
            </a:extLst>
          </p:cNvPr>
          <p:cNvPicPr>
            <a:picLocks noChangeAspect="1"/>
          </p:cNvPicPr>
          <p:nvPr userDrawn="1"/>
        </p:nvPicPr>
        <p:blipFill>
          <a:blip r:embed="rId9"/>
          <a:stretch>
            <a:fillRect/>
          </a:stretch>
        </p:blipFill>
        <p:spPr>
          <a:xfrm>
            <a:off x="325770" y="96196"/>
            <a:ext cx="1016000" cy="74625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5CD0669F-1CB9-44CA-9F63-7A325C8FF3C8}"/>
              </a:ext>
            </a:extLst>
          </p:cNvPr>
          <p:cNvPicPr>
            <a:picLocks noChangeAspect="1"/>
          </p:cNvPicPr>
          <p:nvPr userDrawn="1"/>
        </p:nvPicPr>
        <p:blipFill>
          <a:blip r:embed="rId9"/>
          <a:stretch>
            <a:fillRect/>
          </a:stretch>
        </p:blipFill>
        <p:spPr>
          <a:xfrm>
            <a:off x="325770" y="96196"/>
            <a:ext cx="1016000" cy="746252"/>
          </a:xfrm>
          <a:prstGeom prst="rect">
            <a:avLst/>
          </a:prstGeom>
        </p:spPr>
      </p:pic>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9.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0.emf"/><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hyperlink" Target="https://www.horizon-europe.gouv.fr/cluster-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mailto:pcn-shs@recherche.gouv.fr" TargetMode="External"/><Relationship Id="rId5" Type="http://schemas.openxmlformats.org/officeDocument/2006/relationships/image" Target="../media/image24.tiff"/><Relationship Id="rId4" Type="http://schemas.openxmlformats.org/officeDocument/2006/relationships/image" Target="../media/image23.tiff"/></Relationships>
</file>

<file path=ppt/slides/_rels/slide3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6.jpg"/><Relationship Id="rId7"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horizon-europe.gouv.fr/climat-energie-et-mobilite-27668" TargetMode="External"/><Relationship Id="rId5" Type="http://schemas.openxmlformats.org/officeDocument/2006/relationships/hyperlink" Target="mailto:pcn-transport@recherche.gouv.fr" TargetMode="External"/><Relationship Id="rId10" Type="http://schemas.openxmlformats.org/officeDocument/2006/relationships/image" Target="../media/image30.png"/><Relationship Id="rId4" Type="http://schemas.openxmlformats.org/officeDocument/2006/relationships/hyperlink" Target="mailto:pcn-climat-energie@recherche.gouv.fr" TargetMode="External"/><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126770" y="1458591"/>
            <a:ext cx="7668384" cy="2608827"/>
          </a:xfrm>
        </p:spPr>
        <p:txBody>
          <a:bodyPr/>
          <a:lstStyle/>
          <a:p>
            <a:pPr>
              <a:lnSpc>
                <a:spcPct val="100000"/>
              </a:lnSpc>
            </a:pPr>
            <a:r>
              <a:rPr lang="fr-FR" sz="3600" b="0" dirty="0"/>
              <a:t>HORIZON EUROPE</a:t>
            </a:r>
            <a:endParaRPr lang="fr-FR" dirty="0"/>
          </a:p>
          <a:p>
            <a:pPr>
              <a:lnSpc>
                <a:spcPct val="100000"/>
              </a:lnSpc>
              <a:spcBef>
                <a:spcPts val="1200"/>
              </a:spcBef>
            </a:pPr>
            <a:r>
              <a:rPr lang="fr-FR" sz="3600" dirty="0"/>
              <a:t>GUIDE : LES SHS DANS LE CLUSTER 5 CLIMAT, ENERGIE ET MOBILITE</a:t>
            </a:r>
            <a:r>
              <a:rPr lang="fr-FR" sz="2000" b="0" dirty="0"/>
              <a:t>                                    </a:t>
            </a:r>
          </a:p>
          <a:p>
            <a:pPr>
              <a:lnSpc>
                <a:spcPct val="100000"/>
              </a:lnSpc>
              <a:spcBef>
                <a:spcPts val="1200"/>
              </a:spcBef>
            </a:pPr>
            <a:r>
              <a:rPr lang="fr-FR" sz="2000" b="0" dirty="0"/>
              <a:t>                                                       - édition WP 2025 – en cours -</a:t>
            </a:r>
            <a:endParaRPr lang="fr-FR" dirty="0"/>
          </a:p>
        </p:txBody>
      </p:sp>
      <p:pic>
        <p:nvPicPr>
          <p:cNvPr id="4" name="Image 3">
            <a:extLst>
              <a:ext uri="{FF2B5EF4-FFF2-40B4-BE49-F238E27FC236}">
                <a16:creationId xmlns:a16="http://schemas.microsoft.com/office/drawing/2014/main" id="{234FC425-E605-410D-97B1-830088094EF5}"/>
              </a:ext>
            </a:extLst>
          </p:cNvPr>
          <p:cNvPicPr>
            <a:picLocks noChangeAspect="1"/>
          </p:cNvPicPr>
          <p:nvPr/>
        </p:nvPicPr>
        <p:blipFill>
          <a:blip r:embed="rId2"/>
          <a:stretch>
            <a:fillRect/>
          </a:stretch>
        </p:blipFill>
        <p:spPr>
          <a:xfrm>
            <a:off x="203981" y="0"/>
            <a:ext cx="989586" cy="821026"/>
          </a:xfrm>
          <a:prstGeom prst="rect">
            <a:avLst/>
          </a:prstGeom>
        </p:spPr>
      </p:pic>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260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8"/>
            <a:ext cx="8160140" cy="875097"/>
          </a:xfrm>
        </p:spPr>
        <p:txBody>
          <a:bodyPr/>
          <a:lstStyle/>
          <a:p>
            <a:pPr marL="0"/>
            <a:r>
              <a:rPr lang="fr-FR" dirty="0"/>
              <a:t>Les SHS dans le cluster 5 Climat, Energie et Mobilité</a:t>
            </a:r>
          </a:p>
        </p:txBody>
      </p:sp>
    </p:spTree>
    <p:extLst>
      <p:ext uri="{BB962C8B-B14F-4D97-AF65-F5344CB8AC3E}">
        <p14:creationId xmlns:p14="http://schemas.microsoft.com/office/powerpoint/2010/main" val="62603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latin typeface="+mj-lt"/>
              </a:rPr>
              <a:t>Impact attendu :</a:t>
            </a:r>
          </a:p>
          <a:p>
            <a:pPr algn="just"/>
            <a:endParaRPr lang="fr-FR" sz="1400" dirty="0">
              <a:solidFill>
                <a:schemeClr val="tx2"/>
              </a:solidFill>
              <a:latin typeface="+mj-lt"/>
            </a:endParaRPr>
          </a:p>
          <a:p>
            <a:pPr marL="171450" indent="-171450" algn="just">
              <a:buFont typeface="Wingdings" panose="05000000000000000000" pitchFamily="2" charset="2"/>
              <a:buChar char="ü"/>
            </a:pPr>
            <a:r>
              <a:rPr lang="fr-FR" sz="1400" dirty="0">
                <a:solidFill>
                  <a:schemeClr val="tx2"/>
                </a:solidFill>
                <a:latin typeface="+mj-lt"/>
              </a:rPr>
              <a:t>Analyses et recommandations pour une transition juste et l'engagement et la participation des citoyens :</a:t>
            </a:r>
          </a:p>
          <a:p>
            <a:pPr marL="171450" indent="-171450" algn="just">
              <a:buFont typeface="Wingdings" panose="05000000000000000000" pitchFamily="2" charset="2"/>
              <a:buChar char="ü"/>
            </a:pPr>
            <a:r>
              <a:rPr lang="fr-FR" sz="1400" b="1" dirty="0">
                <a:solidFill>
                  <a:schemeClr val="tx2"/>
                </a:solidFill>
                <a:latin typeface="+mj-lt"/>
              </a:rPr>
              <a:t>Moyens pour les citoyens de s'engager </a:t>
            </a:r>
            <a:r>
              <a:rPr lang="fr-FR" sz="1400" dirty="0">
                <a:solidFill>
                  <a:schemeClr val="tx2"/>
                </a:solidFill>
                <a:latin typeface="+mj-lt"/>
              </a:rPr>
              <a:t>dans la transformation vers une société climatiquement neutre (en matière d'énergie et de mobilité).</a:t>
            </a:r>
          </a:p>
          <a:p>
            <a:pPr marL="171450" indent="-171450" algn="just">
              <a:buFont typeface="Wingdings" panose="05000000000000000000" pitchFamily="2" charset="2"/>
              <a:buChar char="ü"/>
            </a:pPr>
            <a:r>
              <a:rPr lang="fr-FR" sz="1400" b="1" dirty="0">
                <a:solidFill>
                  <a:schemeClr val="tx2"/>
                </a:solidFill>
                <a:latin typeface="+mj-lt"/>
              </a:rPr>
              <a:t>Promotion d’une transition juste </a:t>
            </a:r>
            <a:r>
              <a:rPr lang="fr-FR" sz="1400" dirty="0">
                <a:solidFill>
                  <a:schemeClr val="tx2"/>
                </a:solidFill>
                <a:latin typeface="+mj-lt"/>
              </a:rPr>
              <a:t>grâce à des voies de transformation et des réponses efficaces au changement climatique (atténuation et adaptation), et grâce à des transformations comportementales, en prenant en compte les vulnérabilités, divergences et risques existants.</a:t>
            </a:r>
          </a:p>
          <a:p>
            <a:pPr marL="171450" indent="-171450" algn="just">
              <a:buFont typeface="Wingdings" panose="05000000000000000000" pitchFamily="2" charset="2"/>
              <a:buChar char="ü"/>
            </a:pPr>
            <a:r>
              <a:rPr lang="fr-FR" sz="1400" b="1" dirty="0">
                <a:solidFill>
                  <a:schemeClr val="tx2"/>
                </a:solidFill>
                <a:latin typeface="+mj-lt"/>
              </a:rPr>
              <a:t>Impact sociétal fort et avéré </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12</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2000" b="1"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spTree>
    <p:extLst>
      <p:ext uri="{BB962C8B-B14F-4D97-AF65-F5344CB8AC3E}">
        <p14:creationId xmlns:p14="http://schemas.microsoft.com/office/powerpoint/2010/main" val="47279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rPr>
              <a:t>Les disciplines SHS qui peuvent être mobilisées :</a:t>
            </a:r>
          </a:p>
          <a:p>
            <a:pPr algn="just"/>
            <a:r>
              <a:rPr lang="fr-FR" sz="1600" b="1" dirty="0">
                <a:solidFill>
                  <a:schemeClr val="tx2"/>
                </a:solidFill>
              </a:rPr>
              <a:t>Sciences sociales, éducation, commerce et droit</a:t>
            </a:r>
          </a:p>
          <a:p>
            <a:pPr algn="just"/>
            <a:r>
              <a:rPr lang="fr-FR" sz="1400" u="sng" dirty="0">
                <a:solidFill>
                  <a:schemeClr val="tx2"/>
                </a:solidFill>
              </a:rPr>
              <a:t>Sciences sociales et comportementales </a:t>
            </a:r>
            <a:r>
              <a:rPr lang="fr-FR" sz="1400" dirty="0">
                <a:solidFill>
                  <a:schemeClr val="tx2"/>
                </a:solidFill>
              </a:rPr>
              <a:t>: économie, science politique, sociologie, démographie, anthropologie, ethnologie, psychologie, géographie</a:t>
            </a:r>
          </a:p>
          <a:p>
            <a:pPr algn="just"/>
            <a:r>
              <a:rPr lang="fr-FR" sz="1400" u="sng" dirty="0">
                <a:solidFill>
                  <a:schemeClr val="tx2"/>
                </a:solidFill>
              </a:rPr>
              <a:t>Sciences de l'éducation </a:t>
            </a:r>
            <a:r>
              <a:rPr lang="fr-FR" sz="1400" dirty="0">
                <a:solidFill>
                  <a:schemeClr val="tx2"/>
                </a:solidFill>
              </a:rPr>
              <a:t>: élaboration de programmes d'études dans les matières non professionnelles et professionnelles</a:t>
            </a:r>
          </a:p>
          <a:p>
            <a:pPr algn="just"/>
            <a:r>
              <a:rPr lang="fr-FR" sz="1400" u="sng" dirty="0">
                <a:solidFill>
                  <a:schemeClr val="tx2"/>
                </a:solidFill>
              </a:rPr>
              <a:t>Commerce et administration </a:t>
            </a:r>
            <a:r>
              <a:rPr lang="fr-FR" sz="1400" dirty="0">
                <a:solidFill>
                  <a:schemeClr val="tx2"/>
                </a:solidFill>
              </a:rPr>
              <a:t>: commerce de détail, marketing, vente, relations publiques, finance, banque, assurance, analyse des investissements, comptabilité, audit, gestion, administration publique et institutionnelle</a:t>
            </a:r>
          </a:p>
          <a:p>
            <a:pPr algn="just"/>
            <a:r>
              <a:rPr lang="fr-FR" sz="1400" u="sng" dirty="0">
                <a:solidFill>
                  <a:schemeClr val="tx2"/>
                </a:solidFill>
              </a:rPr>
              <a:t>Droit</a:t>
            </a:r>
            <a:r>
              <a:rPr lang="fr-FR" sz="1400" dirty="0">
                <a:solidFill>
                  <a:schemeClr val="tx2"/>
                </a:solidFill>
              </a:rPr>
              <a:t> : droit, jurisprudence</a:t>
            </a:r>
          </a:p>
          <a:p>
            <a:pPr algn="just"/>
            <a:r>
              <a:rPr lang="fr-FR" sz="1600" b="1" dirty="0">
                <a:solidFill>
                  <a:schemeClr val="tx2"/>
                </a:solidFill>
              </a:rPr>
              <a:t>Humanités, sciences humaines</a:t>
            </a:r>
          </a:p>
          <a:p>
            <a:pPr algn="just"/>
            <a:r>
              <a:rPr lang="fr-FR" sz="1400" u="sng" dirty="0">
                <a:solidFill>
                  <a:schemeClr val="tx2"/>
                </a:solidFill>
              </a:rPr>
              <a:t>Sciences humaines </a:t>
            </a:r>
            <a:r>
              <a:rPr lang="fr-FR" sz="1400" dirty="0">
                <a:solidFill>
                  <a:schemeClr val="tx2"/>
                </a:solidFill>
              </a:rPr>
              <a:t>: civilisations étrangères, histoire, philosophie éthique</a:t>
            </a:r>
          </a:p>
          <a:p>
            <a:pPr algn="just"/>
            <a:r>
              <a:rPr lang="fr-FR" sz="1400" u="sng" dirty="0">
                <a:solidFill>
                  <a:schemeClr val="tx2"/>
                </a:solidFill>
              </a:rPr>
              <a:t>Arts</a:t>
            </a:r>
            <a:r>
              <a:rPr lang="fr-FR" sz="1400" dirty="0">
                <a:solidFill>
                  <a:schemeClr val="tx2"/>
                </a:solidFill>
              </a:rPr>
              <a:t> : design, artisanat</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13</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2000" b="1"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spTree>
    <p:extLst>
      <p:ext uri="{BB962C8B-B14F-4D97-AF65-F5344CB8AC3E}">
        <p14:creationId xmlns:p14="http://schemas.microsoft.com/office/powerpoint/2010/main" val="23665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F7B4B-1901-4E86-812E-0F7EDC5F1D8C}"/>
              </a:ext>
            </a:extLst>
          </p:cNvPr>
          <p:cNvSpPr>
            <a:spLocks noGrp="1"/>
          </p:cNvSpPr>
          <p:nvPr>
            <p:ph type="title"/>
          </p:nvPr>
        </p:nvSpPr>
        <p:spPr/>
        <p:txBody>
          <a:bodyPr/>
          <a:lstStyle/>
          <a:p>
            <a:r>
              <a:rPr lang="fr-FR" dirty="0"/>
              <a:t>BEST PRACTICES</a:t>
            </a:r>
          </a:p>
        </p:txBody>
      </p:sp>
      <p:sp>
        <p:nvSpPr>
          <p:cNvPr id="4" name="Espace réservé du pied de page 3">
            <a:extLst>
              <a:ext uri="{FF2B5EF4-FFF2-40B4-BE49-F238E27FC236}">
                <a16:creationId xmlns:a16="http://schemas.microsoft.com/office/drawing/2014/main" id="{B4848B2A-CF43-413C-985C-5593AC950E27}"/>
              </a:ext>
            </a:extLst>
          </p:cNvPr>
          <p:cNvSpPr>
            <a:spLocks noGrp="1"/>
          </p:cNvSpPr>
          <p:nvPr>
            <p:ph type="ftr" sz="quarter" idx="5"/>
          </p:nvPr>
        </p:nvSpPr>
        <p:spPr/>
        <p:txBody>
          <a:bodyPr/>
          <a:lstStyle/>
          <a:p>
            <a:endParaRPr lang="fr-FR"/>
          </a:p>
        </p:txBody>
      </p:sp>
      <p:sp>
        <p:nvSpPr>
          <p:cNvPr id="5" name="Espace réservé de la date 4">
            <a:extLst>
              <a:ext uri="{FF2B5EF4-FFF2-40B4-BE49-F238E27FC236}">
                <a16:creationId xmlns:a16="http://schemas.microsoft.com/office/drawing/2014/main" id="{F3DB03BE-A9DF-4B4E-8CA8-B3AFF5E16564}"/>
              </a:ext>
            </a:extLst>
          </p:cNvPr>
          <p:cNvSpPr>
            <a:spLocks noGrp="1"/>
          </p:cNvSpPr>
          <p:nvPr>
            <p:ph type="dt" sz="half" idx="6"/>
          </p:nvPr>
        </p:nvSpPr>
        <p:spPr/>
        <p:txBody>
          <a:bodyPr/>
          <a:lstStyle/>
          <a:p>
            <a:fld id="{43F50709-9ECD-42F2-BA5C-BCA38EB4B519}" type="datetime1">
              <a:rPr lang="en-US" smtClean="0"/>
              <a:t>11/25/2025</a:t>
            </a:fld>
            <a:endParaRPr lang="en-US"/>
          </a:p>
        </p:txBody>
      </p:sp>
      <p:sp>
        <p:nvSpPr>
          <p:cNvPr id="6" name="Espace réservé du numéro de diapositive 5">
            <a:extLst>
              <a:ext uri="{FF2B5EF4-FFF2-40B4-BE49-F238E27FC236}">
                <a16:creationId xmlns:a16="http://schemas.microsoft.com/office/drawing/2014/main" id="{7ACD809D-EA47-4818-B1F1-7C25BAC2E877}"/>
              </a:ext>
            </a:extLst>
          </p:cNvPr>
          <p:cNvSpPr>
            <a:spLocks noGrp="1"/>
          </p:cNvSpPr>
          <p:nvPr>
            <p:ph type="sldNum" sz="quarter" idx="7"/>
          </p:nvPr>
        </p:nvSpPr>
        <p:spPr/>
        <p:txBody>
          <a:bodyPr/>
          <a:lstStyle/>
          <a:p>
            <a:pPr marL="38100">
              <a:lnSpc>
                <a:spcPts val="1864"/>
              </a:lnSpc>
            </a:pPr>
            <a:fld id="{81D60167-4931-47E6-BA6A-407CBD079E47}" type="slidenum">
              <a:rPr lang="fr-FR" spc="-5" smtClean="0"/>
              <a:t>14</a:t>
            </a:fld>
            <a:endParaRPr lang="fr-FR" spc="-5" dirty="0"/>
          </a:p>
        </p:txBody>
      </p:sp>
      <p:pic>
        <p:nvPicPr>
          <p:cNvPr id="12" name="Image 11">
            <a:extLst>
              <a:ext uri="{FF2B5EF4-FFF2-40B4-BE49-F238E27FC236}">
                <a16:creationId xmlns:a16="http://schemas.microsoft.com/office/drawing/2014/main" id="{8656ED9D-0382-4F98-9B89-490E3A4E7CBC}"/>
              </a:ext>
            </a:extLst>
          </p:cNvPr>
          <p:cNvPicPr>
            <a:picLocks noChangeAspect="1"/>
          </p:cNvPicPr>
          <p:nvPr/>
        </p:nvPicPr>
        <p:blipFill rotWithShape="1">
          <a:blip r:embed="rId2"/>
          <a:srcRect t="4923" r="3445" b="36684"/>
          <a:stretch/>
        </p:blipFill>
        <p:spPr>
          <a:xfrm>
            <a:off x="313266" y="1645920"/>
            <a:ext cx="2934668" cy="2890912"/>
          </a:xfrm>
          <a:prstGeom prst="rect">
            <a:avLst/>
          </a:prstGeom>
        </p:spPr>
      </p:pic>
      <p:pic>
        <p:nvPicPr>
          <p:cNvPr id="14" name="Image 13">
            <a:extLst>
              <a:ext uri="{FF2B5EF4-FFF2-40B4-BE49-F238E27FC236}">
                <a16:creationId xmlns:a16="http://schemas.microsoft.com/office/drawing/2014/main" id="{9A2AA491-9A7C-44EB-B96A-8AED80D0FBC3}"/>
              </a:ext>
            </a:extLst>
          </p:cNvPr>
          <p:cNvPicPr>
            <a:picLocks noChangeAspect="1"/>
          </p:cNvPicPr>
          <p:nvPr/>
        </p:nvPicPr>
        <p:blipFill rotWithShape="1">
          <a:blip r:embed="rId3"/>
          <a:srcRect t="38838" r="2580" b="11111"/>
          <a:stretch/>
        </p:blipFill>
        <p:spPr>
          <a:xfrm>
            <a:off x="4375052" y="1863968"/>
            <a:ext cx="2855741" cy="2339065"/>
          </a:xfrm>
          <a:prstGeom prst="rect">
            <a:avLst/>
          </a:prstGeom>
        </p:spPr>
      </p:pic>
      <p:pic>
        <p:nvPicPr>
          <p:cNvPr id="18" name="Graphique 17" descr="Une coupe de trophée">
            <a:extLst>
              <a:ext uri="{FF2B5EF4-FFF2-40B4-BE49-F238E27FC236}">
                <a16:creationId xmlns:a16="http://schemas.microsoft.com/office/drawing/2014/main" id="{5207FB63-C37F-4A50-AB64-4CA6B38B6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9390" y="907366"/>
            <a:ext cx="640081" cy="640081"/>
          </a:xfrm>
          <a:prstGeom prst="rect">
            <a:avLst/>
          </a:prstGeom>
        </p:spPr>
      </p:pic>
    </p:spTree>
    <p:extLst>
      <p:ext uri="{BB962C8B-B14F-4D97-AF65-F5344CB8AC3E}">
        <p14:creationId xmlns:p14="http://schemas.microsoft.com/office/powerpoint/2010/main" val="180340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F7B4B-1901-4E86-812E-0F7EDC5F1D8C}"/>
              </a:ext>
            </a:extLst>
          </p:cNvPr>
          <p:cNvSpPr>
            <a:spLocks noGrp="1"/>
          </p:cNvSpPr>
          <p:nvPr>
            <p:ph type="title"/>
          </p:nvPr>
        </p:nvSpPr>
        <p:spPr/>
        <p:txBody>
          <a:bodyPr/>
          <a:lstStyle/>
          <a:p>
            <a:r>
              <a:rPr lang="fr-FR" dirty="0"/>
              <a:t>BEST PRACTICES</a:t>
            </a:r>
          </a:p>
        </p:txBody>
      </p:sp>
      <p:pic>
        <p:nvPicPr>
          <p:cNvPr id="9" name="Image 8">
            <a:extLst>
              <a:ext uri="{FF2B5EF4-FFF2-40B4-BE49-F238E27FC236}">
                <a16:creationId xmlns:a16="http://schemas.microsoft.com/office/drawing/2014/main" id="{A8BB3CE3-10E5-4C9C-A7EF-F0BC5770DEAB}"/>
              </a:ext>
            </a:extLst>
          </p:cNvPr>
          <p:cNvPicPr>
            <a:picLocks noChangeAspect="1"/>
          </p:cNvPicPr>
          <p:nvPr/>
        </p:nvPicPr>
        <p:blipFill>
          <a:blip r:embed="rId3"/>
          <a:stretch>
            <a:fillRect/>
          </a:stretch>
        </p:blipFill>
        <p:spPr>
          <a:xfrm>
            <a:off x="3757585" y="1859141"/>
            <a:ext cx="2993395" cy="1847248"/>
          </a:xfrm>
          <a:prstGeom prst="rect">
            <a:avLst/>
          </a:prstGeom>
        </p:spPr>
      </p:pic>
      <p:sp>
        <p:nvSpPr>
          <p:cNvPr id="4" name="Espace réservé du pied de page 3">
            <a:extLst>
              <a:ext uri="{FF2B5EF4-FFF2-40B4-BE49-F238E27FC236}">
                <a16:creationId xmlns:a16="http://schemas.microsoft.com/office/drawing/2014/main" id="{B4848B2A-CF43-413C-985C-5593AC950E27}"/>
              </a:ext>
            </a:extLst>
          </p:cNvPr>
          <p:cNvSpPr>
            <a:spLocks noGrp="1"/>
          </p:cNvSpPr>
          <p:nvPr>
            <p:ph type="ftr" sz="quarter" idx="5"/>
          </p:nvPr>
        </p:nvSpPr>
        <p:spPr/>
        <p:txBody>
          <a:bodyPr/>
          <a:lstStyle/>
          <a:p>
            <a:endParaRPr lang="fr-FR"/>
          </a:p>
        </p:txBody>
      </p:sp>
      <p:sp>
        <p:nvSpPr>
          <p:cNvPr id="5" name="Espace réservé de la date 4">
            <a:extLst>
              <a:ext uri="{FF2B5EF4-FFF2-40B4-BE49-F238E27FC236}">
                <a16:creationId xmlns:a16="http://schemas.microsoft.com/office/drawing/2014/main" id="{F3DB03BE-A9DF-4B4E-8CA8-B3AFF5E16564}"/>
              </a:ext>
            </a:extLst>
          </p:cNvPr>
          <p:cNvSpPr>
            <a:spLocks noGrp="1"/>
          </p:cNvSpPr>
          <p:nvPr>
            <p:ph type="dt" sz="half" idx="6"/>
          </p:nvPr>
        </p:nvSpPr>
        <p:spPr/>
        <p:txBody>
          <a:bodyPr/>
          <a:lstStyle/>
          <a:p>
            <a:fld id="{43F50709-9ECD-42F2-BA5C-BCA38EB4B519}" type="datetime1">
              <a:rPr lang="en-US" smtClean="0"/>
              <a:t>11/25/2025</a:t>
            </a:fld>
            <a:endParaRPr lang="en-US"/>
          </a:p>
        </p:txBody>
      </p:sp>
      <p:sp>
        <p:nvSpPr>
          <p:cNvPr id="6" name="Espace réservé du numéro de diapositive 5">
            <a:extLst>
              <a:ext uri="{FF2B5EF4-FFF2-40B4-BE49-F238E27FC236}">
                <a16:creationId xmlns:a16="http://schemas.microsoft.com/office/drawing/2014/main" id="{7ACD809D-EA47-4818-B1F1-7C25BAC2E877}"/>
              </a:ext>
            </a:extLst>
          </p:cNvPr>
          <p:cNvSpPr>
            <a:spLocks noGrp="1"/>
          </p:cNvSpPr>
          <p:nvPr>
            <p:ph type="sldNum" sz="quarter" idx="7"/>
          </p:nvPr>
        </p:nvSpPr>
        <p:spPr/>
        <p:txBody>
          <a:bodyPr/>
          <a:lstStyle/>
          <a:p>
            <a:pPr marL="38100">
              <a:lnSpc>
                <a:spcPts val="1864"/>
              </a:lnSpc>
            </a:pPr>
            <a:fld id="{81D60167-4931-47E6-BA6A-407CBD079E47}" type="slidenum">
              <a:rPr lang="fr-FR" spc="-5" smtClean="0"/>
              <a:t>15</a:t>
            </a:fld>
            <a:endParaRPr lang="fr-FR" spc="-5" dirty="0"/>
          </a:p>
        </p:txBody>
      </p:sp>
      <p:pic>
        <p:nvPicPr>
          <p:cNvPr id="18" name="Graphique 17" descr="Une coupe de trophée">
            <a:extLst>
              <a:ext uri="{FF2B5EF4-FFF2-40B4-BE49-F238E27FC236}">
                <a16:creationId xmlns:a16="http://schemas.microsoft.com/office/drawing/2014/main" id="{5207FB63-C37F-4A50-AB64-4CA6B38B6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4220" y="900332"/>
            <a:ext cx="640081" cy="640081"/>
          </a:xfrm>
          <a:prstGeom prst="rect">
            <a:avLst/>
          </a:prstGeom>
        </p:spPr>
      </p:pic>
      <p:pic>
        <p:nvPicPr>
          <p:cNvPr id="8" name="Image 7">
            <a:extLst>
              <a:ext uri="{FF2B5EF4-FFF2-40B4-BE49-F238E27FC236}">
                <a16:creationId xmlns:a16="http://schemas.microsoft.com/office/drawing/2014/main" id="{93BB66B3-F527-40EF-A34A-40195F7036FB}"/>
              </a:ext>
            </a:extLst>
          </p:cNvPr>
          <p:cNvPicPr>
            <a:picLocks noChangeAspect="1"/>
          </p:cNvPicPr>
          <p:nvPr/>
        </p:nvPicPr>
        <p:blipFill rotWithShape="1">
          <a:blip r:embed="rId6"/>
          <a:srcRect t="6017" b="28889"/>
          <a:stretch/>
        </p:blipFill>
        <p:spPr>
          <a:xfrm>
            <a:off x="337623" y="1498209"/>
            <a:ext cx="3055947" cy="3240245"/>
          </a:xfrm>
          <a:prstGeom prst="rect">
            <a:avLst/>
          </a:prstGeom>
        </p:spPr>
      </p:pic>
    </p:spTree>
    <p:extLst>
      <p:ext uri="{BB962C8B-B14F-4D97-AF65-F5344CB8AC3E}">
        <p14:creationId xmlns:p14="http://schemas.microsoft.com/office/powerpoint/2010/main" val="25733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16</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dirty="0"/>
          </a:p>
          <a:p>
            <a:pPr>
              <a:buSzPts val="700"/>
            </a:pPr>
            <a:r>
              <a:rPr lang="fr-FR" sz="1100" dirty="0">
                <a:solidFill>
                  <a:schemeClr val="bg2"/>
                </a:solidFill>
              </a:rPr>
              <a:t>Programme de travail </a:t>
            </a:r>
            <a:r>
              <a:rPr lang="fr-FR" sz="1100" b="1" dirty="0">
                <a:solidFill>
                  <a:schemeClr val="accent4"/>
                </a:solidFill>
              </a:rPr>
              <a:t>2025</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372409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HORIZON-CL5-2025-03-D1-04: The attribution to climate change, and improved forecasting of extreme and slow-onset climate- and weather-related events and their impacts</a:t>
            </a:r>
            <a:endParaRPr lang="en-GB" sz="1200" b="1" dirty="0">
              <a:solidFill>
                <a:schemeClr val="bg2"/>
              </a:solidFill>
              <a:latin typeface="Times New Roman" panose="02020603050405020304" pitchFamily="18" charset="0"/>
              <a:ea typeface="Times New Roman" panose="02020603050405020304" pitchFamily="18" charset="0"/>
            </a:endParaRPr>
          </a:p>
          <a:p>
            <a:pPr marL="228600" indent="-228600">
              <a:spcAft>
                <a:spcPts val="600"/>
              </a:spcAft>
              <a:buClr>
                <a:schemeClr val="accent4"/>
              </a:buClr>
              <a:buFont typeface="+mj-lt"/>
              <a:buAutoNum type="arabicPeriod"/>
            </a:pPr>
            <a:r>
              <a:rPr lang="en-GB" sz="1200" b="1" dirty="0">
                <a:solidFill>
                  <a:schemeClr val="bg2"/>
                </a:solidFill>
                <a:effectLst/>
                <a:latin typeface="Times New Roman" panose="02020603050405020304" pitchFamily="18" charset="0"/>
                <a:ea typeface="Times New Roman" panose="02020603050405020304" pitchFamily="18" charset="0"/>
              </a:rPr>
              <a:t>HORIZON-CL5-2025-03-D1-05: Adaptation to Climate Change: Effectiveness and Limits</a:t>
            </a:r>
          </a:p>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HORIZON-CL5-2025-03-D1-06: Fostering equity and justice in climate policies – </a:t>
            </a:r>
            <a:r>
              <a:rPr lang="en-US" sz="1200" b="1" dirty="0">
                <a:solidFill>
                  <a:schemeClr val="accent4"/>
                </a:solidFill>
                <a:effectLst/>
                <a:latin typeface="Times New Roman" panose="02020603050405020304" pitchFamily="18" charset="0"/>
                <a:ea typeface="Times New Roman" panose="02020603050405020304" pitchFamily="18" charset="0"/>
              </a:rPr>
              <a:t>Societal Readiness Pilot</a:t>
            </a:r>
          </a:p>
          <a:p>
            <a:pPr marL="228600" indent="-228600">
              <a:spcAft>
                <a:spcPts val="600"/>
              </a:spcAft>
              <a:buClr>
                <a:schemeClr val="accent4"/>
              </a:buClr>
              <a:buFont typeface="+mj-lt"/>
              <a:buAutoNum type="arabicPeriod"/>
            </a:pPr>
            <a:endParaRPr lang="fr-FR" sz="1200" b="1" dirty="0">
              <a:solidFill>
                <a:srgbClr val="243F60"/>
              </a:solidFill>
              <a:latin typeface="Times New Roman" panose="02020603050405020304" pitchFamily="18" charset="0"/>
              <a:ea typeface="Times New Roman" panose="02020603050405020304" pitchFamily="18" charset="0"/>
            </a:endParaRPr>
          </a:p>
          <a:p>
            <a:pPr marL="228600" indent="-228600">
              <a:spcAft>
                <a:spcPts val="600"/>
              </a:spcAft>
              <a:buClr>
                <a:schemeClr val="accent4"/>
              </a:buClr>
              <a:buFont typeface="+mj-lt"/>
              <a:buAutoNum type="arabicPeriod"/>
            </a:pPr>
            <a:r>
              <a:rPr lang="en-US" sz="1150" b="1" dirty="0">
                <a:solidFill>
                  <a:schemeClr val="bg2"/>
                </a:solidFill>
              </a:rPr>
              <a:t>HORIZON-CL5-2025-03-D2-09:</a:t>
            </a:r>
            <a:r>
              <a:rPr lang="en-US" sz="1150" b="1" dirty="0">
                <a:solidFill>
                  <a:schemeClr val="bg2">
                    <a:lumMod val="50000"/>
                  </a:schemeClr>
                </a:solidFill>
              </a:rPr>
              <a:t> </a:t>
            </a:r>
            <a:r>
              <a:rPr lang="en-US" sz="1150" b="1" dirty="0">
                <a:solidFill>
                  <a:schemeClr val="accent4"/>
                </a:solidFill>
              </a:rPr>
              <a:t>Monitoring and Evaluation of the Societal Readiness Pilot (CSA)</a:t>
            </a:r>
            <a:endParaRPr lang="en-GB" sz="1150" b="1" dirty="0">
              <a:solidFill>
                <a:schemeClr val="accent4"/>
              </a:solidFill>
            </a:endParaRPr>
          </a:p>
          <a:p>
            <a:pPr marL="228600" indent="-228600">
              <a:spcAft>
                <a:spcPts val="600"/>
              </a:spcAft>
              <a:buClr>
                <a:schemeClr val="accent4"/>
              </a:buClr>
              <a:buFont typeface="+mj-lt"/>
              <a:buAutoNum type="arabicPeriod"/>
            </a:pPr>
            <a:r>
              <a:rPr lang="en-US" sz="1150" b="1" dirty="0">
                <a:solidFill>
                  <a:schemeClr val="bg2"/>
                </a:solidFill>
              </a:rPr>
              <a:t>HORIZON-CL5-2025-02-D2-11: Support to the SET Plan community</a:t>
            </a:r>
          </a:p>
          <a:p>
            <a:pPr marL="228600" indent="-228600">
              <a:spcAft>
                <a:spcPts val="600"/>
              </a:spcAft>
              <a:buClr>
                <a:schemeClr val="accent4"/>
              </a:buClr>
              <a:buFont typeface="+mj-lt"/>
              <a:buAutoNum type="arabicPeriod"/>
            </a:pPr>
            <a:endParaRPr lang="en-GB" sz="1150" b="1" dirty="0">
              <a:solidFill>
                <a:schemeClr val="bg2">
                  <a:lumMod val="50000"/>
                </a:schemeClr>
              </a:solidFill>
            </a:endParaRPr>
          </a:p>
          <a:p>
            <a:pPr marL="228600" indent="-228600">
              <a:spcAft>
                <a:spcPts val="600"/>
              </a:spcAft>
              <a:buClr>
                <a:schemeClr val="accent4"/>
              </a:buClr>
              <a:buFont typeface="+mj-lt"/>
              <a:buAutoNum type="arabicPeriod"/>
            </a:pPr>
            <a:r>
              <a:rPr lang="en-US" sz="1150" b="1" dirty="0">
                <a:solidFill>
                  <a:schemeClr val="bg2"/>
                </a:solidFill>
              </a:rPr>
              <a:t>HORIZON-CL5-2025-02-D3-03: Novel approaches to geothermal resources development</a:t>
            </a:r>
          </a:p>
          <a:p>
            <a:pPr marL="228600" indent="-228600">
              <a:spcAft>
                <a:spcPts val="600"/>
              </a:spcAft>
              <a:buClr>
                <a:schemeClr val="accent4"/>
              </a:buClr>
              <a:buFont typeface="+mj-lt"/>
              <a:buAutoNum type="arabicPeriod"/>
            </a:pPr>
            <a:r>
              <a:rPr lang="en-US" sz="1150" b="1" dirty="0">
                <a:solidFill>
                  <a:schemeClr val="bg2"/>
                </a:solidFill>
              </a:rPr>
              <a:t>HORIZON-CL5-2025-02-D3-04: Development of hydropower technologies and water management schemes allowing for win-win situation of flexible hydropower and biodiversity improvement – </a:t>
            </a:r>
            <a:r>
              <a:rPr lang="en-US" sz="1150" b="1" dirty="0">
                <a:solidFill>
                  <a:schemeClr val="accent4"/>
                </a:solidFill>
              </a:rPr>
              <a:t>Societal Readiness Pilot</a:t>
            </a:r>
          </a:p>
          <a:p>
            <a:pPr marL="228600" indent="-228600">
              <a:spcAft>
                <a:spcPts val="600"/>
              </a:spcAft>
              <a:buClr>
                <a:schemeClr val="accent4"/>
              </a:buClr>
              <a:buFont typeface="+mj-lt"/>
              <a:buAutoNum type="arabicPeriod"/>
            </a:pPr>
            <a:r>
              <a:rPr lang="en-GB" sz="1200" b="1" dirty="0">
                <a:solidFill>
                  <a:schemeClr val="bg2"/>
                </a:solidFill>
                <a:effectLst/>
                <a:latin typeface="Times New Roman" panose="02020603050405020304" pitchFamily="18" charset="0"/>
                <a:ea typeface="Times New Roman" panose="02020603050405020304" pitchFamily="18" charset="0"/>
              </a:rPr>
              <a:t>HORIZON-CL5-2026-02-D3-20: Innovative tools and services to manage and empower energy communities</a:t>
            </a:r>
          </a:p>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HORIZON-CL5-2026-02-D3-22: Underground Thermal Energy Storage in dense urban areas</a:t>
            </a:r>
            <a:endParaRPr lang="fr-FR" sz="1200" b="1" dirty="0">
              <a:solidFill>
                <a:schemeClr val="bg2"/>
              </a:solidFill>
              <a:effectLst/>
              <a:latin typeface="Times New Roman" panose="02020603050405020304" pitchFamily="18" charset="0"/>
              <a:ea typeface="Times New Roman" panose="02020603050405020304" pitchFamily="18" charset="0"/>
            </a:endParaRPr>
          </a:p>
          <a:p>
            <a:pPr marL="228600" indent="-228600">
              <a:spcAft>
                <a:spcPts val="600"/>
              </a:spcAft>
              <a:buClr>
                <a:schemeClr val="accent4"/>
              </a:buClr>
              <a:buFont typeface="+mj-lt"/>
              <a:buAutoNum type="arabicPeriod"/>
            </a:pPr>
            <a:endParaRPr lang="en-GB" sz="1150" b="1" dirty="0">
              <a:solidFill>
                <a:schemeClr val="bg2"/>
              </a:solidFill>
            </a:endParaRPr>
          </a:p>
          <a:p>
            <a:pPr marL="342900" indent="-342900">
              <a:spcAft>
                <a:spcPts val="600"/>
              </a:spcAft>
              <a:buClr>
                <a:schemeClr val="accent4"/>
              </a:buClr>
              <a:buFont typeface="Arial"/>
              <a:buAutoNum type="arabicParenR"/>
            </a:pPr>
            <a:endParaRPr lang="en-GB" sz="1150" b="1" dirty="0">
              <a:solidFill>
                <a:schemeClr val="bg2"/>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9" y="1116000"/>
            <a:ext cx="8424000" cy="386735"/>
          </a:xfrm>
        </p:spPr>
        <p:txBody>
          <a:bodyPr/>
          <a:lstStyle/>
          <a:p>
            <a:r>
              <a:rPr lang="fr-FR" dirty="0"/>
              <a:t>Liste des </a:t>
            </a:r>
            <a:r>
              <a:rPr lang="fr-FR" i="1" dirty="0"/>
              <a:t>topics</a:t>
            </a:r>
            <a:r>
              <a:rPr lang="fr-FR" dirty="0"/>
              <a:t> 2025 « Cluster 5 / SHS » (1/2)</a:t>
            </a:r>
          </a:p>
        </p:txBody>
      </p:sp>
      <p:sp>
        <p:nvSpPr>
          <p:cNvPr id="9" name="Accolade ouvrante 8">
            <a:extLst>
              <a:ext uri="{FF2B5EF4-FFF2-40B4-BE49-F238E27FC236}">
                <a16:creationId xmlns:a16="http://schemas.microsoft.com/office/drawing/2014/main" id="{7436BF8E-7661-4E59-AE6D-74828CDF1EB4}"/>
              </a:ext>
            </a:extLst>
          </p:cNvPr>
          <p:cNvSpPr/>
          <p:nvPr/>
        </p:nvSpPr>
        <p:spPr>
          <a:xfrm>
            <a:off x="261168" y="3523957"/>
            <a:ext cx="45719" cy="1216855"/>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0690CAC3-7728-4C5F-9304-7179A734BE45}"/>
              </a:ext>
            </a:extLst>
          </p:cNvPr>
          <p:cNvSpPr txBox="1"/>
          <p:nvPr/>
        </p:nvSpPr>
        <p:spPr>
          <a:xfrm rot="16200000">
            <a:off x="-270336" y="3984214"/>
            <a:ext cx="879231" cy="338554"/>
          </a:xfrm>
          <a:prstGeom prst="rect">
            <a:avLst/>
          </a:prstGeom>
          <a:noFill/>
        </p:spPr>
        <p:txBody>
          <a:bodyPr wrap="square" rtlCol="0">
            <a:spAutoFit/>
          </a:bodyPr>
          <a:lstStyle/>
          <a:p>
            <a:pPr>
              <a:tabLst>
                <a:tab pos="361950" algn="l"/>
              </a:tabLst>
            </a:pPr>
            <a:r>
              <a:rPr lang="fr-FR" sz="800" cap="small" dirty="0">
                <a:solidFill>
                  <a:schemeClr val="accent4"/>
                </a:solidFill>
              </a:rPr>
              <a:t>Energie durable</a:t>
            </a:r>
          </a:p>
        </p:txBody>
      </p:sp>
      <p:sp>
        <p:nvSpPr>
          <p:cNvPr id="12" name="Accolade ouvrante 11">
            <a:extLst>
              <a:ext uri="{FF2B5EF4-FFF2-40B4-BE49-F238E27FC236}">
                <a16:creationId xmlns:a16="http://schemas.microsoft.com/office/drawing/2014/main" id="{DECB8710-85CD-4351-B201-821E95CC02DF}"/>
              </a:ext>
            </a:extLst>
          </p:cNvPr>
          <p:cNvSpPr/>
          <p:nvPr/>
        </p:nvSpPr>
        <p:spPr>
          <a:xfrm>
            <a:off x="279660" y="1582574"/>
            <a:ext cx="45719" cy="907408"/>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AA6B13DB-AAC3-49E6-AADB-59671D26AE57}"/>
              </a:ext>
            </a:extLst>
          </p:cNvPr>
          <p:cNvSpPr txBox="1"/>
          <p:nvPr/>
        </p:nvSpPr>
        <p:spPr>
          <a:xfrm>
            <a:off x="0" y="1681089"/>
            <a:ext cx="323165" cy="600048"/>
          </a:xfrm>
          <a:prstGeom prst="rect">
            <a:avLst/>
          </a:prstGeom>
          <a:noFill/>
        </p:spPr>
        <p:txBody>
          <a:bodyPr vert="vert270" wrap="square">
            <a:spAutoFit/>
          </a:bodyPr>
          <a:lstStyle/>
          <a:p>
            <a:pPr>
              <a:tabLst>
                <a:tab pos="361950" algn="l"/>
              </a:tabLst>
            </a:pPr>
            <a:r>
              <a:rPr lang="fr-FR" sz="900" cap="small" dirty="0">
                <a:solidFill>
                  <a:schemeClr val="accent4"/>
                </a:solidFill>
              </a:rPr>
              <a:t>Climat</a:t>
            </a:r>
          </a:p>
        </p:txBody>
      </p:sp>
      <p:sp>
        <p:nvSpPr>
          <p:cNvPr id="2" name="ZoneTexte 1">
            <a:extLst>
              <a:ext uri="{FF2B5EF4-FFF2-40B4-BE49-F238E27FC236}">
                <a16:creationId xmlns:a16="http://schemas.microsoft.com/office/drawing/2014/main" id="{0C3F8426-0508-46BE-B5E3-5B02632A8470}"/>
              </a:ext>
            </a:extLst>
          </p:cNvPr>
          <p:cNvSpPr txBox="1"/>
          <p:nvPr/>
        </p:nvSpPr>
        <p:spPr>
          <a:xfrm>
            <a:off x="-84406" y="2546252"/>
            <a:ext cx="430887" cy="787791"/>
          </a:xfrm>
          <a:prstGeom prst="rect">
            <a:avLst/>
          </a:prstGeom>
          <a:noFill/>
        </p:spPr>
        <p:txBody>
          <a:bodyPr vert="vert270" wrap="square" rtlCol="0">
            <a:spAutoFit/>
          </a:bodyPr>
          <a:lstStyle/>
          <a:p>
            <a:r>
              <a:rPr lang="fr-FR" sz="800" cap="small" dirty="0">
                <a:solidFill>
                  <a:srgbClr val="FF0000"/>
                </a:solidFill>
              </a:rPr>
              <a:t>Transition climatique</a:t>
            </a:r>
          </a:p>
        </p:txBody>
      </p:sp>
      <p:pic>
        <p:nvPicPr>
          <p:cNvPr id="4" name="Image 3">
            <a:extLst>
              <a:ext uri="{FF2B5EF4-FFF2-40B4-BE49-F238E27FC236}">
                <a16:creationId xmlns:a16="http://schemas.microsoft.com/office/drawing/2014/main" id="{88C23AA0-FF5A-4D5B-AEC8-379898C6A3ED}"/>
              </a:ext>
            </a:extLst>
          </p:cNvPr>
          <p:cNvPicPr>
            <a:picLocks noChangeAspect="1"/>
          </p:cNvPicPr>
          <p:nvPr/>
        </p:nvPicPr>
        <p:blipFill>
          <a:blip r:embed="rId2"/>
          <a:stretch>
            <a:fillRect/>
          </a:stretch>
        </p:blipFill>
        <p:spPr>
          <a:xfrm>
            <a:off x="274318" y="2727657"/>
            <a:ext cx="63083" cy="578252"/>
          </a:xfrm>
          <a:prstGeom prst="rect">
            <a:avLst/>
          </a:prstGeom>
        </p:spPr>
      </p:pic>
    </p:spTree>
    <p:extLst>
      <p:ext uri="{BB962C8B-B14F-4D97-AF65-F5344CB8AC3E}">
        <p14:creationId xmlns:p14="http://schemas.microsoft.com/office/powerpoint/2010/main" val="240280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17</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dirty="0"/>
          </a:p>
          <a:p>
            <a:pPr>
              <a:buSzPts val="700"/>
            </a:pPr>
            <a:r>
              <a:rPr lang="fr-FR" sz="1100" dirty="0">
                <a:solidFill>
                  <a:schemeClr val="bg2"/>
                </a:solidFill>
              </a:rPr>
              <a:t>Programme de travail </a:t>
            </a:r>
            <a:r>
              <a:rPr lang="fr-FR" sz="1100" b="1" dirty="0">
                <a:solidFill>
                  <a:schemeClr val="accent4"/>
                </a:solidFill>
              </a:rPr>
              <a:t>2025</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350095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Aft>
                <a:spcPts val="600"/>
              </a:spcAft>
              <a:buClr>
                <a:schemeClr val="accent4"/>
              </a:buClr>
              <a:buFont typeface="+mj-lt"/>
              <a:buAutoNum type="arabicPeriod"/>
            </a:pPr>
            <a:r>
              <a:rPr lang="en-US" sz="1000" b="1" dirty="0">
                <a:solidFill>
                  <a:schemeClr val="bg2"/>
                </a:solidFill>
              </a:rPr>
              <a:t>HORIZON-CL5-2026-02-D4-02: Smarter buildings as part of the energy system for increased efficiency and flexibility – </a:t>
            </a:r>
            <a:r>
              <a:rPr lang="en-US" sz="1000" b="1" dirty="0">
                <a:solidFill>
                  <a:schemeClr val="accent4"/>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HORIZON-CL5-2026-02-D4-03: Innovative pathways for low carbon and climate resilient building stock and built environment (Built4People Partnership)</a:t>
            </a:r>
          </a:p>
          <a:p>
            <a:pPr marL="228600" indent="-228600">
              <a:spcAft>
                <a:spcPts val="600"/>
              </a:spcAft>
              <a:buClr>
                <a:schemeClr val="accent4"/>
              </a:buClr>
              <a:buFont typeface="+mj-lt"/>
              <a:buAutoNum type="arabicPeriod"/>
            </a:pPr>
            <a:r>
              <a:rPr lang="en-US" sz="1000" b="1" dirty="0">
                <a:solidFill>
                  <a:schemeClr val="bg2"/>
                </a:solidFill>
              </a:rPr>
              <a:t>HORIZON-CL5-2026-02-D4-04: Innovative approaches for the deployment of Positive Energy Districts</a:t>
            </a:r>
          </a:p>
          <a:p>
            <a:pPr marL="228600" indent="-228600">
              <a:spcAft>
                <a:spcPts val="600"/>
              </a:spcAft>
              <a:buClr>
                <a:schemeClr val="accent4"/>
              </a:buClr>
              <a:buFont typeface="+mj-lt"/>
              <a:buAutoNum type="arabicPeriod"/>
            </a:pPr>
            <a:r>
              <a:rPr lang="en-US" sz="1000" b="1" dirty="0">
                <a:solidFill>
                  <a:schemeClr val="bg2"/>
                </a:solidFill>
              </a:rPr>
              <a:t>HORIZON-CL5-2025-01-D5-01: Efficient wireless stationary bidirectional charging solutions for road Light Duty Vehicles (2ZERO Partnership) –</a:t>
            </a:r>
            <a:r>
              <a:rPr lang="en-US" sz="1000" b="1" dirty="0">
                <a:solidFill>
                  <a:schemeClr val="bg2">
                    <a:lumMod val="50000"/>
                  </a:schemeClr>
                </a:solidFill>
              </a:rPr>
              <a:t> </a:t>
            </a:r>
            <a:r>
              <a:rPr lang="en-US" sz="1000" b="1" dirty="0">
                <a:solidFill>
                  <a:schemeClr val="accent4"/>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HORIZON-CL5-2025-04-D6-01: Advancing remote operations to enable the sustainable and smart mobility of people and goods based on operational and societal needs (CCAM Partnership) – </a:t>
            </a:r>
            <a:r>
              <a:rPr lang="en-US" sz="1000" b="1" dirty="0">
                <a:solidFill>
                  <a:srgbClr val="FF0000"/>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HORIZON-CL5-2025-01-D6-02: Preparing for large-scale CCAM demonstrations (CCAM Partnership) – </a:t>
            </a:r>
            <a:r>
              <a:rPr lang="en-US" sz="1000" b="1" dirty="0">
                <a:solidFill>
                  <a:schemeClr val="accent4"/>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HORIZON-CL5-2026-01-D6-04: Integration of human driving </a:t>
            </a:r>
            <a:r>
              <a:rPr lang="en-US" sz="1000" b="1" dirty="0" err="1">
                <a:solidFill>
                  <a:schemeClr val="bg2"/>
                </a:solidFill>
              </a:rPr>
              <a:t>behaviour</a:t>
            </a:r>
            <a:r>
              <a:rPr lang="en-US" sz="1000" b="1" dirty="0">
                <a:solidFill>
                  <a:schemeClr val="bg2"/>
                </a:solidFill>
              </a:rPr>
              <a:t> in the validation of CCAM systems (CCAM Partnership)</a:t>
            </a:r>
          </a:p>
          <a:p>
            <a:pPr marL="228600" indent="-228600">
              <a:spcAft>
                <a:spcPts val="600"/>
              </a:spcAft>
              <a:buClr>
                <a:schemeClr val="accent4"/>
              </a:buClr>
              <a:buFont typeface="+mj-lt"/>
              <a:buAutoNum type="arabicPeriod"/>
            </a:pPr>
            <a:r>
              <a:rPr lang="en-US" sz="1000" b="1" dirty="0">
                <a:solidFill>
                  <a:schemeClr val="bg2"/>
                </a:solidFill>
              </a:rPr>
              <a:t>HORIZON-CL5-2025-01-D6-11: Innovative air mobility and services for sustainable and smart urban, peri-urban transport – </a:t>
            </a:r>
            <a:r>
              <a:rPr lang="en-US" sz="1000" b="1" dirty="0">
                <a:solidFill>
                  <a:schemeClr val="accent4"/>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HORIZON-CL5-2025-01-D6-12: Safe Human-Technology Interaction (HTI) in the vehicle systems of the coming decade – </a:t>
            </a:r>
            <a:r>
              <a:rPr lang="en-US" sz="1000" b="1" dirty="0">
                <a:solidFill>
                  <a:schemeClr val="accent4"/>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HORIZON-CL5-2026-01-D6-13: Safety of Cyclists, Pedestrians and Users of </a:t>
            </a:r>
            <a:r>
              <a:rPr lang="en-US" sz="1000" b="1" dirty="0" err="1">
                <a:solidFill>
                  <a:schemeClr val="bg2"/>
                </a:solidFill>
              </a:rPr>
              <a:t>Micromobility</a:t>
            </a:r>
            <a:r>
              <a:rPr lang="en-US" sz="1000" b="1" dirty="0">
                <a:solidFill>
                  <a:schemeClr val="bg2"/>
                </a:solidFill>
              </a:rPr>
              <a:t> Devices</a:t>
            </a:r>
          </a:p>
          <a:p>
            <a:pPr marL="228600" indent="-228600">
              <a:spcAft>
                <a:spcPts val="600"/>
              </a:spcAft>
              <a:buClr>
                <a:schemeClr val="accent4"/>
              </a:buClr>
              <a:buFont typeface="+mj-lt"/>
              <a:buAutoNum type="arabicPeriod"/>
            </a:pPr>
            <a:endParaRPr lang="en-GB" sz="1150" b="1" dirty="0">
              <a:solidFill>
                <a:schemeClr val="bg2">
                  <a:lumMod val="50000"/>
                </a:schemeClr>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9" y="1116000"/>
            <a:ext cx="8424000" cy="386735"/>
          </a:xfrm>
        </p:spPr>
        <p:txBody>
          <a:bodyPr/>
          <a:lstStyle/>
          <a:p>
            <a:r>
              <a:rPr lang="fr-FR" dirty="0"/>
              <a:t>Liste des </a:t>
            </a:r>
            <a:r>
              <a:rPr lang="fr-FR" i="1" dirty="0"/>
              <a:t>topics</a:t>
            </a:r>
            <a:r>
              <a:rPr lang="fr-FR" dirty="0"/>
              <a:t> 2025 « Cluster 5 / SHS » (2/2)</a:t>
            </a:r>
          </a:p>
        </p:txBody>
      </p:sp>
      <p:sp>
        <p:nvSpPr>
          <p:cNvPr id="9" name="Accolade ouvrante 8">
            <a:extLst>
              <a:ext uri="{FF2B5EF4-FFF2-40B4-BE49-F238E27FC236}">
                <a16:creationId xmlns:a16="http://schemas.microsoft.com/office/drawing/2014/main" id="{7436BF8E-7661-4E59-AE6D-74828CDF1EB4}"/>
              </a:ext>
            </a:extLst>
          </p:cNvPr>
          <p:cNvSpPr/>
          <p:nvPr/>
        </p:nvSpPr>
        <p:spPr>
          <a:xfrm>
            <a:off x="247101" y="3091142"/>
            <a:ext cx="45719" cy="790917"/>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1" name="Accolade ouvrante 10">
            <a:extLst>
              <a:ext uri="{FF2B5EF4-FFF2-40B4-BE49-F238E27FC236}">
                <a16:creationId xmlns:a16="http://schemas.microsoft.com/office/drawing/2014/main" id="{272284F0-B4DD-4D48-915E-6441D631DB19}"/>
              </a:ext>
            </a:extLst>
          </p:cNvPr>
          <p:cNvSpPr/>
          <p:nvPr/>
        </p:nvSpPr>
        <p:spPr>
          <a:xfrm>
            <a:off x="243244" y="4026831"/>
            <a:ext cx="56273" cy="618979"/>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0690CAC3-7728-4C5F-9304-7179A734BE45}"/>
              </a:ext>
            </a:extLst>
          </p:cNvPr>
          <p:cNvSpPr txBox="1"/>
          <p:nvPr/>
        </p:nvSpPr>
        <p:spPr>
          <a:xfrm rot="16200000">
            <a:off x="-214666" y="3417590"/>
            <a:ext cx="675553" cy="246221"/>
          </a:xfrm>
          <a:prstGeom prst="rect">
            <a:avLst/>
          </a:prstGeom>
          <a:noFill/>
        </p:spPr>
        <p:txBody>
          <a:bodyPr wrap="square" rtlCol="0">
            <a:spAutoFit/>
          </a:bodyPr>
          <a:lstStyle/>
          <a:p>
            <a:pPr>
              <a:tabLst>
                <a:tab pos="361950" algn="l"/>
              </a:tabLst>
            </a:pPr>
            <a:r>
              <a:rPr lang="fr-FR" sz="1000" cap="small" dirty="0">
                <a:solidFill>
                  <a:schemeClr val="accent4"/>
                </a:solidFill>
              </a:rPr>
              <a:t>Energie</a:t>
            </a:r>
          </a:p>
        </p:txBody>
      </p:sp>
      <p:sp>
        <p:nvSpPr>
          <p:cNvPr id="14" name="ZoneTexte 13">
            <a:extLst>
              <a:ext uri="{FF2B5EF4-FFF2-40B4-BE49-F238E27FC236}">
                <a16:creationId xmlns:a16="http://schemas.microsoft.com/office/drawing/2014/main" id="{9DB17DE2-55A1-4225-BD12-FB80357E4C8F}"/>
              </a:ext>
            </a:extLst>
          </p:cNvPr>
          <p:cNvSpPr txBox="1"/>
          <p:nvPr/>
        </p:nvSpPr>
        <p:spPr>
          <a:xfrm rot="16200000">
            <a:off x="-201923" y="4102377"/>
            <a:ext cx="754239" cy="246221"/>
          </a:xfrm>
          <a:prstGeom prst="rect">
            <a:avLst/>
          </a:prstGeom>
          <a:noFill/>
        </p:spPr>
        <p:txBody>
          <a:bodyPr wrap="square" rtlCol="0">
            <a:spAutoFit/>
          </a:bodyPr>
          <a:lstStyle/>
          <a:p>
            <a:pPr algn="ctr">
              <a:tabLst>
                <a:tab pos="361950" algn="l"/>
              </a:tabLst>
            </a:pPr>
            <a:r>
              <a:rPr lang="fr-FR" sz="1000" cap="small" dirty="0">
                <a:solidFill>
                  <a:schemeClr val="accent4"/>
                </a:solidFill>
              </a:rPr>
              <a:t>Mobilité</a:t>
            </a:r>
          </a:p>
        </p:txBody>
      </p:sp>
      <p:sp>
        <p:nvSpPr>
          <p:cNvPr id="12" name="Accolade ouvrante 11">
            <a:extLst>
              <a:ext uri="{FF2B5EF4-FFF2-40B4-BE49-F238E27FC236}">
                <a16:creationId xmlns:a16="http://schemas.microsoft.com/office/drawing/2014/main" id="{DECB8710-85CD-4351-B201-821E95CC02DF}"/>
              </a:ext>
            </a:extLst>
          </p:cNvPr>
          <p:cNvSpPr/>
          <p:nvPr/>
        </p:nvSpPr>
        <p:spPr>
          <a:xfrm>
            <a:off x="218406" y="1722275"/>
            <a:ext cx="175294" cy="912975"/>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AA6B13DB-AAC3-49E6-AADB-59671D26AE57}"/>
              </a:ext>
            </a:extLst>
          </p:cNvPr>
          <p:cNvSpPr txBox="1"/>
          <p:nvPr/>
        </p:nvSpPr>
        <p:spPr>
          <a:xfrm>
            <a:off x="-25562" y="1314450"/>
            <a:ext cx="338554" cy="1371600"/>
          </a:xfrm>
          <a:prstGeom prst="rect">
            <a:avLst/>
          </a:prstGeom>
          <a:noFill/>
        </p:spPr>
        <p:txBody>
          <a:bodyPr vert="vert270" wrap="square">
            <a:spAutoFit/>
          </a:bodyPr>
          <a:lstStyle/>
          <a:p>
            <a:pPr>
              <a:tabLst>
                <a:tab pos="361950" algn="l"/>
              </a:tabLst>
            </a:pPr>
            <a:r>
              <a:rPr lang="fr-FR" sz="1000" cap="small" dirty="0">
                <a:solidFill>
                  <a:schemeClr val="accent4"/>
                </a:solidFill>
              </a:rPr>
              <a:t>Utilisation Energie</a:t>
            </a:r>
          </a:p>
        </p:txBody>
      </p:sp>
    </p:spTree>
    <p:extLst>
      <p:ext uri="{BB962C8B-B14F-4D97-AF65-F5344CB8AC3E}">
        <p14:creationId xmlns:p14="http://schemas.microsoft.com/office/powerpoint/2010/main" val="325602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dirty="0"/>
              <a:t>TOPICS 2025 - décryptage</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p14="http://schemas.microsoft.com/office/powerpoint/2010/main" val="415420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The attribution to climate change, and improved forecasting of extreme and slow-onset climate- and weather-related events and their impacts</a:t>
            </a:r>
            <a:br>
              <a:rPr lang="en-US" sz="2000" dirty="0">
                <a:solidFill>
                  <a:schemeClr val="bg2"/>
                </a:solidFill>
              </a:rPr>
            </a:br>
            <a:endParaRPr lang="en-GB" sz="2000" dirty="0">
              <a:solidFill>
                <a:schemeClr val="bg2"/>
              </a:solidFill>
            </a:endParaRPr>
          </a:p>
        </p:txBody>
      </p:sp>
      <p:sp>
        <p:nvSpPr>
          <p:cNvPr id="200" name="Google Shape;200;p18"/>
          <p:cNvSpPr txBox="1">
            <a:spLocks noGrp="1"/>
          </p:cNvSpPr>
          <p:nvPr>
            <p:ph type="body" idx="1"/>
          </p:nvPr>
        </p:nvSpPr>
        <p:spPr>
          <a:xfrm>
            <a:off x="383148" y="1813232"/>
            <a:ext cx="8424000" cy="24943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endParaRPr lang="fr-FR" sz="1500" b="1" dirty="0">
              <a:solidFill>
                <a:schemeClr val="accent4"/>
              </a:solidFill>
            </a:endParaRPr>
          </a:p>
          <a:p>
            <a:pPr marL="0" indent="0">
              <a:spcBef>
                <a:spcPts val="300"/>
              </a:spcBef>
              <a:buClr>
                <a:schemeClr val="dk1"/>
              </a:buClr>
              <a:buSzPts val="1100"/>
            </a:pPr>
            <a:endParaRPr lang="fr-FR" sz="1500" b="1" dirty="0">
              <a:solidFill>
                <a:schemeClr val="accent4"/>
              </a:solidFill>
            </a:endParaRPr>
          </a:p>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0" indent="0">
              <a:buClr>
                <a:schemeClr val="dk1"/>
              </a:buClr>
              <a:buSzPts val="1100"/>
            </a:pPr>
            <a:r>
              <a:rPr lang="fr-FR" sz="1400" dirty="0">
                <a:solidFill>
                  <a:schemeClr val="bg2"/>
                </a:solidFill>
              </a:rPr>
              <a:t>- Fournir des </a:t>
            </a:r>
            <a:r>
              <a:rPr lang="fr-FR" sz="1400">
                <a:solidFill>
                  <a:schemeClr val="bg2"/>
                </a:solidFill>
              </a:rPr>
              <a:t>éléments de causalité </a:t>
            </a:r>
            <a:r>
              <a:rPr lang="fr-FR" sz="1400" dirty="0">
                <a:solidFill>
                  <a:schemeClr val="bg2"/>
                </a:solidFill>
              </a:rPr>
              <a:t>entre le changement climatique anthropique et la fréquence et l'intensité des extrêmes climatiques et météorologiques, et leurs risques et </a:t>
            </a:r>
            <a:r>
              <a:rPr lang="fr-FR" sz="1400" b="1" dirty="0">
                <a:solidFill>
                  <a:schemeClr val="bg2"/>
                </a:solidFill>
              </a:rPr>
              <a:t>impacts</a:t>
            </a:r>
            <a:r>
              <a:rPr lang="fr-FR" sz="1400" dirty="0">
                <a:solidFill>
                  <a:schemeClr val="bg2"/>
                </a:solidFill>
              </a:rPr>
              <a:t>, y compris les impacts en cascade, sur les systèmes humains et les écosystèmes </a:t>
            </a:r>
            <a:r>
              <a:rPr lang="fr-FR" sz="1400" b="1" dirty="0">
                <a:solidFill>
                  <a:schemeClr val="bg2"/>
                </a:solidFill>
              </a:rPr>
              <a:t>(locaux, régionaux, territoires vulnérables)</a:t>
            </a:r>
            <a:r>
              <a:rPr lang="fr-FR" sz="1400" dirty="0">
                <a:solidFill>
                  <a:schemeClr val="bg2"/>
                </a:solidFill>
              </a:rPr>
              <a:t> ;      - Amélioration des méthodologies et des outils d'attribution des événements climatiques et météorologiques extrêmes, et de leurs impacts, au changement climatique anthropique ;      - </a:t>
            </a:r>
            <a:r>
              <a:rPr lang="fr-FR" sz="1400" b="1" dirty="0">
                <a:solidFill>
                  <a:schemeClr val="bg2"/>
                </a:solidFill>
              </a:rPr>
              <a:t>l'amélioration des bases de données </a:t>
            </a:r>
            <a:r>
              <a:rPr lang="fr-FR" sz="1400" dirty="0">
                <a:solidFill>
                  <a:schemeClr val="bg2"/>
                </a:solidFill>
              </a:rPr>
              <a:t>mondiales</a:t>
            </a:r>
            <a:r>
              <a:rPr lang="fr-FR" sz="1400" b="1" dirty="0">
                <a:solidFill>
                  <a:schemeClr val="bg2"/>
                </a:solidFill>
              </a:rPr>
              <a:t> </a:t>
            </a:r>
            <a:r>
              <a:rPr lang="fr-FR" sz="1400" dirty="0">
                <a:solidFill>
                  <a:schemeClr val="bg2"/>
                </a:solidFill>
              </a:rPr>
              <a:t>pilotes existantes ou la création de nouvelles bases de données pilotes sur les événements extrêmes (FAIR), les incidences et leur attribution ; </a:t>
            </a:r>
            <a:r>
              <a:rPr lang="fr-FR" sz="1400" b="1" dirty="0">
                <a:solidFill>
                  <a:schemeClr val="bg2"/>
                </a:solidFill>
              </a:rPr>
              <a:t>Traduction entre ces évènements climatiques et les politiques publiques pour y faire face: services en lien avec le climat, inclusion des citoyens dans la réponse apportée, intégrer la justice climatique, </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31063" y="1809550"/>
            <a:ext cx="8424000"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L'attribution au changement climatique et l'amélioration de la prévision des événements climatiques et météorologiques extrêmes et à évolution lente, ainsi que de leurs incidences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HORIZON-CL5-2025-03-D1-04</a:t>
            </a:r>
            <a:r>
              <a:rPr lang="en-US" sz="1200" dirty="0"/>
              <a:t> </a:t>
            </a:r>
          </a:p>
          <a:p>
            <a:pPr algn="r"/>
            <a:r>
              <a:rPr lang="fr-FR" sz="1200" dirty="0"/>
              <a:t>Budget global : </a:t>
            </a:r>
            <a:r>
              <a:rPr lang="fr-FR" sz="1200" b="1" dirty="0"/>
              <a:t>12 M€ - </a:t>
            </a:r>
            <a:r>
              <a:rPr lang="fr-FR" sz="1200" dirty="0"/>
              <a:t>Budget par projet :</a:t>
            </a:r>
            <a:r>
              <a:rPr lang="fr-FR" sz="1200" b="1" dirty="0"/>
              <a:t> 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213098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dirty="0">
                <a:solidFill>
                  <a:schemeClr val="bg2"/>
                </a:solidFill>
              </a:rPr>
              <a:t>Avant-propos </a:t>
            </a:r>
            <a:r>
              <a:rPr lang="fr-FR" sz="1500" b="0" dirty="0">
                <a:solidFill>
                  <a:schemeClr val="bg2">
                    <a:lumMod val="40000"/>
                    <a:lumOff val="60000"/>
                  </a:schemeClr>
                </a:solidFill>
              </a:rPr>
              <a:t>– p. 3</a:t>
            </a:r>
            <a:br>
              <a:rPr lang="fr-FR" sz="1500" b="0" dirty="0">
                <a:solidFill>
                  <a:schemeClr val="bg2">
                    <a:lumMod val="40000"/>
                    <a:lumOff val="60000"/>
                  </a:schemeClr>
                </a:solidFill>
              </a:rPr>
            </a:br>
            <a:br>
              <a:rPr lang="fr-FR" sz="1500" b="0" dirty="0">
                <a:solidFill>
                  <a:schemeClr val="bg2">
                    <a:lumMod val="40000"/>
                    <a:lumOff val="60000"/>
                  </a:schemeClr>
                </a:solidFill>
              </a:rPr>
            </a:br>
            <a:r>
              <a:rPr lang="fr-FR" sz="1500" dirty="0">
                <a:solidFill>
                  <a:schemeClr val="bg2"/>
                </a:solidFill>
              </a:rPr>
              <a:t>Nouveauté SRL </a:t>
            </a:r>
            <a:r>
              <a:rPr lang="fr-FR" sz="1500" b="0" dirty="0">
                <a:solidFill>
                  <a:schemeClr val="bg2">
                    <a:lumMod val="40000"/>
                    <a:lumOff val="60000"/>
                  </a:schemeClr>
                </a:solidFill>
              </a:rPr>
              <a:t>– p. 4-6</a:t>
            </a:r>
            <a:br>
              <a:rPr lang="fr-FR" sz="1500" b="0" dirty="0"/>
            </a:br>
            <a:br>
              <a:rPr lang="fr-FR" sz="1500" dirty="0"/>
            </a:br>
            <a:r>
              <a:rPr lang="fr-FR" sz="1500" dirty="0">
                <a:solidFill>
                  <a:schemeClr val="bg2"/>
                </a:solidFill>
              </a:rPr>
              <a:t>Comment lire ce guide </a:t>
            </a:r>
            <a:r>
              <a:rPr lang="fr-FR" sz="1500" b="0" dirty="0">
                <a:solidFill>
                  <a:schemeClr val="bg2">
                    <a:lumMod val="40000"/>
                    <a:lumOff val="60000"/>
                  </a:schemeClr>
                </a:solidFill>
              </a:rPr>
              <a:t>– p. 7-9</a:t>
            </a:r>
            <a:br>
              <a:rPr lang="fr-FR" sz="1500" b="0" dirty="0"/>
            </a:br>
            <a:br>
              <a:rPr lang="fr-FR" sz="1500" dirty="0"/>
            </a:br>
            <a:r>
              <a:rPr lang="fr-FR" sz="1500" dirty="0">
                <a:solidFill>
                  <a:schemeClr val="bg2"/>
                </a:solidFill>
              </a:rPr>
              <a:t>Introduction : Les SHS dans Horizon Europe </a:t>
            </a:r>
            <a:r>
              <a:rPr lang="fr-FR" sz="1500" b="0" dirty="0">
                <a:solidFill>
                  <a:schemeClr val="bg2">
                    <a:lumMod val="40000"/>
                    <a:lumOff val="60000"/>
                  </a:schemeClr>
                </a:solidFill>
              </a:rPr>
              <a:t>– p. 10-11</a:t>
            </a:r>
            <a:br>
              <a:rPr lang="fr-FR" sz="1500" b="0" dirty="0"/>
            </a:br>
            <a:br>
              <a:rPr lang="fr-FR" sz="1500" b="0" dirty="0"/>
            </a:br>
            <a:r>
              <a:rPr lang="fr-FR" sz="1500" dirty="0">
                <a:solidFill>
                  <a:schemeClr val="bg2"/>
                </a:solidFill>
              </a:rPr>
              <a:t>Les SHS dans le cluster 5 Climat, Energie et Mobilité </a:t>
            </a:r>
            <a:r>
              <a:rPr lang="fr-FR" sz="1500" b="0" dirty="0">
                <a:solidFill>
                  <a:schemeClr val="bg2">
                    <a:lumMod val="40000"/>
                    <a:lumOff val="60000"/>
                  </a:schemeClr>
                </a:solidFill>
              </a:rPr>
              <a:t>– p. 12-36</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Introduction, meilleures pratiques et liste des topics 2025 </a:t>
            </a:r>
            <a:r>
              <a:rPr lang="fr-FR" sz="1500" b="0" dirty="0">
                <a:solidFill>
                  <a:schemeClr val="bg2">
                    <a:lumMod val="40000"/>
                    <a:lumOff val="60000"/>
                  </a:schemeClr>
                </a:solidFill>
              </a:rPr>
              <a:t>– p. 13-18</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Topics 2024 </a:t>
            </a:r>
            <a:r>
              <a:rPr lang="fr-FR" sz="1500" b="0" dirty="0">
                <a:solidFill>
                  <a:schemeClr val="bg2">
                    <a:lumMod val="40000"/>
                    <a:lumOff val="60000"/>
                  </a:schemeClr>
                </a:solidFill>
              </a:rPr>
              <a:t>– p. 19-36</a:t>
            </a:r>
            <a:br>
              <a:rPr lang="fr-FR" sz="1500" b="0" dirty="0">
                <a:solidFill>
                  <a:schemeClr val="bg2">
                    <a:lumMod val="40000"/>
                    <a:lumOff val="60000"/>
                  </a:schemeClr>
                </a:solidFill>
              </a:rPr>
            </a:br>
            <a:r>
              <a:rPr lang="fr-FR" sz="1500" b="0" dirty="0">
                <a:solidFill>
                  <a:schemeClr val="bg2">
                    <a:lumMod val="40000"/>
                    <a:lumOff val="60000"/>
                  </a:schemeClr>
                </a:solidFill>
              </a:rPr>
              <a:t>	</a:t>
            </a:r>
            <a:br>
              <a:rPr lang="fr-FR" sz="1500" b="0" dirty="0">
                <a:solidFill>
                  <a:schemeClr val="bg2">
                    <a:lumMod val="40000"/>
                    <a:lumOff val="60000"/>
                  </a:schemeClr>
                </a:solidFill>
              </a:rPr>
            </a:br>
            <a:br>
              <a:rPr lang="fr-FR" sz="1500" b="0" dirty="0">
                <a:solidFill>
                  <a:schemeClr val="bg2">
                    <a:lumMod val="40000"/>
                    <a:lumOff val="60000"/>
                  </a:schemeClr>
                </a:solidFill>
              </a:rPr>
            </a:br>
            <a:r>
              <a:rPr lang="fr-FR" sz="1500" dirty="0">
                <a:solidFill>
                  <a:schemeClr val="bg2"/>
                </a:solidFill>
              </a:rPr>
              <a:t>Contacts</a:t>
            </a:r>
            <a:r>
              <a:rPr lang="fr-FR" sz="1500" b="0" dirty="0">
                <a:solidFill>
                  <a:schemeClr val="bg2">
                    <a:lumMod val="40000"/>
                    <a:lumOff val="60000"/>
                  </a:schemeClr>
                </a:solidFill>
              </a:rPr>
              <a:t> – p. 37-39</a:t>
            </a:r>
            <a:br>
              <a:rPr lang="fr-FR" sz="1500" b="0" dirty="0"/>
            </a:br>
            <a:br>
              <a:rPr lang="fr-FR" sz="1500" b="0" dirty="0"/>
            </a:br>
            <a:endParaRPr lang="fr-FR" sz="1500" b="0" dirty="0">
              <a:solidFill>
                <a:schemeClr val="bg2">
                  <a:lumMod val="40000"/>
                  <a:lumOff val="60000"/>
                </a:schemeClr>
              </a:solidFill>
            </a:endParaRPr>
          </a:p>
        </p:txBody>
      </p:sp>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Adaptation to Climate Change: Effectiveness and Limits</a:t>
            </a:r>
            <a:endParaRPr lang="en-GB" sz="2000" dirty="0">
              <a:solidFill>
                <a:schemeClr val="bg2"/>
              </a:solidFill>
            </a:endParaRPr>
          </a:p>
        </p:txBody>
      </p:sp>
      <p:sp>
        <p:nvSpPr>
          <p:cNvPr id="200" name="Google Shape;200;p18"/>
          <p:cNvSpPr txBox="1">
            <a:spLocks noGrp="1"/>
          </p:cNvSpPr>
          <p:nvPr>
            <p:ph type="body" idx="1"/>
          </p:nvPr>
        </p:nvSpPr>
        <p:spPr>
          <a:xfrm>
            <a:off x="383148" y="1813232"/>
            <a:ext cx="8424000" cy="280800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0" indent="0">
              <a:buClr>
                <a:schemeClr val="dk1"/>
              </a:buClr>
              <a:buSzPts val="1100"/>
            </a:pPr>
            <a:endParaRPr lang="fr-FR" sz="1500" b="1" dirty="0">
              <a:solidFill>
                <a:schemeClr val="accent4"/>
              </a:solidFill>
            </a:endParaRPr>
          </a:p>
          <a:p>
            <a:pPr marL="0" indent="0">
              <a:buClr>
                <a:schemeClr val="dk1"/>
              </a:buClr>
              <a:buSzPts val="1100"/>
            </a:pPr>
            <a:r>
              <a:rPr lang="fr-FR" sz="1500" b="1" dirty="0">
                <a:solidFill>
                  <a:schemeClr val="bg2"/>
                </a:solidFill>
              </a:rPr>
              <a:t>- Fournir aux communautés de l'adaptation (adaptation </a:t>
            </a:r>
            <a:r>
              <a:rPr lang="fr-FR" sz="1500" b="1" dirty="0" err="1">
                <a:solidFill>
                  <a:schemeClr val="bg2"/>
                </a:solidFill>
              </a:rPr>
              <a:t>communities</a:t>
            </a:r>
            <a:r>
              <a:rPr lang="fr-FR" sz="1500" b="1" dirty="0">
                <a:solidFill>
                  <a:schemeClr val="bg2"/>
                </a:solidFill>
              </a:rPr>
              <a:t>) </a:t>
            </a:r>
            <a:r>
              <a:rPr lang="fr-FR" sz="1500" dirty="0">
                <a:solidFill>
                  <a:schemeClr val="bg2"/>
                </a:solidFill>
              </a:rPr>
              <a:t>- des chercheurs aux praticiens, en passant par les citoyens et les décideurs - </a:t>
            </a:r>
            <a:r>
              <a:rPr lang="fr-FR" sz="1500" b="1" dirty="0">
                <a:solidFill>
                  <a:schemeClr val="bg2"/>
                </a:solidFill>
              </a:rPr>
              <a:t>les facteurs qui déterminent les limites </a:t>
            </a:r>
            <a:r>
              <a:rPr lang="fr-FR" sz="1500" dirty="0">
                <a:solidFill>
                  <a:schemeClr val="bg2"/>
                </a:solidFill>
              </a:rPr>
              <a:t>et l'efficacité de l'adaptation au changement climatique et </a:t>
            </a:r>
            <a:r>
              <a:rPr lang="fr-FR" sz="1500" b="1" dirty="0">
                <a:solidFill>
                  <a:schemeClr val="bg2"/>
                </a:solidFill>
              </a:rPr>
              <a:t>outils de partage des connaissances</a:t>
            </a:r>
            <a:r>
              <a:rPr lang="fr-FR" sz="1500" dirty="0">
                <a:solidFill>
                  <a:schemeClr val="bg2"/>
                </a:solidFill>
              </a:rPr>
              <a:t>;</a:t>
            </a:r>
          </a:p>
          <a:p>
            <a:pPr marL="0" indent="0">
              <a:buClr>
                <a:schemeClr val="dk1"/>
              </a:buClr>
              <a:buSzPts val="1100"/>
            </a:pPr>
            <a:r>
              <a:rPr lang="fr-FR" sz="1500" dirty="0">
                <a:solidFill>
                  <a:schemeClr val="bg2"/>
                </a:solidFill>
              </a:rPr>
              <a:t>- Fournir aux </a:t>
            </a:r>
            <a:r>
              <a:rPr lang="fr-FR" sz="1500" b="1" dirty="0">
                <a:solidFill>
                  <a:schemeClr val="bg2"/>
                </a:solidFill>
              </a:rPr>
              <a:t>décideurs politiques ou aux praticiens des éléments et échelles de comparaison </a:t>
            </a:r>
            <a:r>
              <a:rPr lang="fr-FR" sz="1500" dirty="0">
                <a:solidFill>
                  <a:schemeClr val="bg2"/>
                </a:solidFill>
              </a:rPr>
              <a:t>pour concevoir des </a:t>
            </a:r>
            <a:r>
              <a:rPr lang="fr-FR" sz="1500" b="1" dirty="0">
                <a:solidFill>
                  <a:schemeClr val="bg2"/>
                </a:solidFill>
              </a:rPr>
              <a:t>politiques d'adaptation</a:t>
            </a:r>
            <a:r>
              <a:rPr lang="fr-FR" sz="1500" dirty="0">
                <a:solidFill>
                  <a:schemeClr val="bg2"/>
                </a:solidFill>
              </a:rPr>
              <a:t>, à tous les niveaux de gouvernance concernés (local, national, régional et européen) ; </a:t>
            </a:r>
          </a:p>
          <a:p>
            <a:pPr marL="0" indent="0">
              <a:buClr>
                <a:schemeClr val="dk1"/>
              </a:buClr>
              <a:buSzPts val="1100"/>
            </a:pPr>
            <a:r>
              <a:rPr lang="fr-FR" sz="1500" dirty="0">
                <a:solidFill>
                  <a:schemeClr val="bg2"/>
                </a:solidFill>
              </a:rPr>
              <a:t>- Objectifs: réduire les vulnérabilités, proposer de nouvelles données, </a:t>
            </a:r>
            <a:r>
              <a:rPr lang="fr-FR" sz="1500" b="1" dirty="0">
                <a:solidFill>
                  <a:schemeClr val="bg2"/>
                </a:solidFill>
              </a:rPr>
              <a:t>méthodologies (mixtes, comparatives, reproductibles</a:t>
            </a:r>
            <a:r>
              <a:rPr lang="fr-FR" sz="1500" dirty="0">
                <a:solidFill>
                  <a:schemeClr val="bg2"/>
                </a:solidFill>
              </a:rPr>
              <a:t>),  compréhension globale et ciblée du phénomène (</a:t>
            </a:r>
            <a:r>
              <a:rPr lang="fr-FR" sz="1500" b="1" dirty="0">
                <a:solidFill>
                  <a:schemeClr val="bg2"/>
                </a:solidFill>
              </a:rPr>
              <a:t>facteurs économiques, légaux, institutionnels, socio-culturels, de genre, </a:t>
            </a:r>
            <a:r>
              <a:rPr lang="fr-FR" sz="1500" b="1" dirty="0" err="1">
                <a:solidFill>
                  <a:schemeClr val="bg2"/>
                </a:solidFill>
              </a:rPr>
              <a:t>etc</a:t>
            </a:r>
            <a:r>
              <a:rPr lang="fr-FR" sz="1500" dirty="0">
                <a:solidFill>
                  <a:schemeClr val="bg2"/>
                </a:solidFill>
              </a:rPr>
              <a:t>,), proposer des solutions basées sur la nature avec une approche équitable et juste. Au moins </a:t>
            </a:r>
            <a:r>
              <a:rPr lang="fr-FR" sz="1500" b="1" dirty="0">
                <a:solidFill>
                  <a:schemeClr val="bg2"/>
                </a:solidFill>
              </a:rPr>
              <a:t>6 cas d’étude</a:t>
            </a:r>
          </a:p>
          <a:p>
            <a:pPr marL="285750" indent="-285750">
              <a:buClr>
                <a:schemeClr val="dk1"/>
              </a:buClr>
              <a:buSzPts val="1100"/>
              <a:buFontTx/>
              <a:buChar char="-"/>
            </a:pP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5787" y="1358138"/>
            <a:ext cx="8424000"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Adaptation au changement climatique : Efficacité et limites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HORIZON-CL5-2025-03-D1-05</a:t>
            </a:r>
            <a:r>
              <a:rPr lang="en-US" sz="1200" dirty="0"/>
              <a:t> </a:t>
            </a:r>
          </a:p>
          <a:p>
            <a:pPr algn="r"/>
            <a:r>
              <a:rPr lang="fr-FR" sz="1200" dirty="0"/>
              <a:t>Budget global : </a:t>
            </a:r>
            <a:r>
              <a:rPr lang="fr-FR" sz="1200" b="1" dirty="0"/>
              <a:t>18 M€ - </a:t>
            </a:r>
            <a:r>
              <a:rPr lang="fr-FR" sz="1200" dirty="0"/>
              <a:t>Budget par projet :</a:t>
            </a:r>
            <a:r>
              <a:rPr lang="fr-FR" sz="1200" b="1" dirty="0"/>
              <a:t> 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181858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a:buSzPts val="2500"/>
            </a:pPr>
            <a:r>
              <a:rPr lang="en-GB" sz="2000" b="1" dirty="0">
                <a:solidFill>
                  <a:schemeClr val="bg2"/>
                </a:solidFill>
                <a:effectLst/>
                <a:latin typeface="+mn-lt"/>
                <a:ea typeface="Times New Roman" panose="02020603050405020304" pitchFamily="18" charset="0"/>
              </a:rPr>
              <a:t>Fostering equity and justice in climate policies – </a:t>
            </a:r>
            <a:r>
              <a:rPr lang="en-GB" sz="2000" b="1" dirty="0">
                <a:solidFill>
                  <a:schemeClr val="tx2"/>
                </a:solidFill>
                <a:effectLst/>
                <a:latin typeface="+mn-lt"/>
                <a:ea typeface="Times New Roman" panose="02020603050405020304" pitchFamily="18" charset="0"/>
              </a:rPr>
              <a:t>Societal Readiness Pilot</a:t>
            </a:r>
            <a:br>
              <a:rPr lang="fr-FR" sz="1800" b="1" dirty="0">
                <a:solidFill>
                  <a:srgbClr val="243F60"/>
                </a:solidFill>
                <a:effectLst/>
                <a:latin typeface="Times New Roman" panose="02020603050405020304" pitchFamily="18" charset="0"/>
                <a:ea typeface="Times New Roman" panose="02020603050405020304" pitchFamily="18" charset="0"/>
              </a:rPr>
            </a:br>
            <a:endParaRPr sz="2000" dirty="0">
              <a:solidFill>
                <a:schemeClr val="bg2"/>
              </a:solidFill>
            </a:endParaRPr>
          </a:p>
        </p:txBody>
      </p:sp>
      <p:sp>
        <p:nvSpPr>
          <p:cNvPr id="200" name="Google Shape;200;p18"/>
          <p:cNvSpPr txBox="1">
            <a:spLocks noGrp="1"/>
          </p:cNvSpPr>
          <p:nvPr>
            <p:ph type="body" idx="1"/>
          </p:nvPr>
        </p:nvSpPr>
        <p:spPr>
          <a:xfrm>
            <a:off x="359999" y="1599715"/>
            <a:ext cx="8424000" cy="31039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rgbClr val="123076"/>
              </a:buClr>
              <a:buSzPts val="1500"/>
              <a:buChar char="•"/>
            </a:pPr>
            <a:r>
              <a:rPr lang="fr-FR" sz="1500" dirty="0">
                <a:solidFill>
                  <a:srgbClr val="000091"/>
                </a:solidFill>
              </a:rPr>
              <a:t>Rendre les </a:t>
            </a:r>
            <a:r>
              <a:rPr lang="fr-FR" sz="1500" b="1" dirty="0">
                <a:solidFill>
                  <a:srgbClr val="000091"/>
                </a:solidFill>
              </a:rPr>
              <a:t>politiques climatiques plus inclusives et équitables</a:t>
            </a:r>
            <a:r>
              <a:rPr lang="fr-FR" sz="1500" dirty="0">
                <a:solidFill>
                  <a:srgbClr val="000091"/>
                </a:solidFill>
              </a:rPr>
              <a:t>, facilitant l'acceptation par les parties prenantes politiques et sociétales (tous milieux confondus), tant au sein de l'UE qu'au niveau mondial, permettant une action climatique de grande ambition et aidant à respecter l'engagement du Green Deal européen de « ne laisser personne de côté » ; </a:t>
            </a:r>
            <a:r>
              <a:rPr lang="fr-FR" sz="1500" b="1" dirty="0">
                <a:solidFill>
                  <a:srgbClr val="000091"/>
                </a:solidFill>
              </a:rPr>
              <a:t>implication des citoyens attendue, partir des besoins. </a:t>
            </a:r>
          </a:p>
          <a:p>
            <a:pPr indent="-323850">
              <a:lnSpc>
                <a:spcPct val="110000"/>
              </a:lnSpc>
              <a:spcBef>
                <a:spcPts val="300"/>
              </a:spcBef>
              <a:buClr>
                <a:srgbClr val="123076"/>
              </a:buClr>
              <a:buSzPts val="1500"/>
              <a:buChar char="•"/>
            </a:pPr>
            <a:r>
              <a:rPr lang="fr-FR" sz="1500" dirty="0">
                <a:solidFill>
                  <a:srgbClr val="000091"/>
                </a:solidFill>
              </a:rPr>
              <a:t>Améliorer le consensus entre le Nord et le Sud au sein du processus de la CCNUCC, ce qui permettra d'accélérer la mise en œuvre de l'Accord de Paris ;</a:t>
            </a:r>
          </a:p>
          <a:p>
            <a:pPr indent="-323850">
              <a:lnSpc>
                <a:spcPct val="110000"/>
              </a:lnSpc>
              <a:spcBef>
                <a:spcPts val="300"/>
              </a:spcBef>
              <a:buClr>
                <a:srgbClr val="123076"/>
              </a:buClr>
              <a:buSzPts val="1500"/>
              <a:buChar char="•"/>
            </a:pPr>
            <a:r>
              <a:rPr lang="fr-FR" sz="1500" dirty="0">
                <a:solidFill>
                  <a:srgbClr val="000091"/>
                </a:solidFill>
              </a:rPr>
              <a:t>Etayer et renforcer la base de données des évaluations du GIEC afin de faciliter le consensus et les processus d'approbation des gouvernements: </a:t>
            </a:r>
            <a:r>
              <a:rPr lang="fr-FR" sz="1500" b="1" dirty="0">
                <a:solidFill>
                  <a:srgbClr val="000091"/>
                </a:solidFill>
              </a:rPr>
              <a:t>suivi des politiques et des investissements locaux à long-terme, suivi des besoins des populations </a:t>
            </a:r>
            <a:r>
              <a:rPr lang="fr-FR" sz="1500" dirty="0">
                <a:solidFill>
                  <a:srgbClr val="000091"/>
                </a:solidFill>
              </a:rPr>
              <a:t>(diversité de profils et contextes), focale sur les plus démunis, l’équité et le genre. </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033975" y="1309260"/>
            <a:ext cx="7750024"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Favoriser l'équité et la justice dans les politiques climatiques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HORIZON-CL5-2025-03-D1-06</a:t>
            </a:r>
            <a:r>
              <a:rPr lang="en-US" sz="1200" dirty="0"/>
              <a:t> </a:t>
            </a:r>
          </a:p>
          <a:p>
            <a:pPr algn="r"/>
            <a:r>
              <a:rPr lang="fr-FR" sz="1200" dirty="0"/>
              <a:t>Budget global : </a:t>
            </a:r>
            <a:r>
              <a:rPr lang="fr-FR" sz="1200" b="1" dirty="0"/>
              <a:t>15 M€ - </a:t>
            </a:r>
            <a:r>
              <a:rPr lang="fr-FR" sz="1200" dirty="0"/>
              <a:t>Budget par projet :</a:t>
            </a:r>
            <a:r>
              <a:rPr lang="fr-FR" sz="1200" b="1" dirty="0"/>
              <a:t> 4-5 M€</a:t>
            </a:r>
            <a:r>
              <a:rPr lang="en-US" sz="1200" dirty="0"/>
              <a:t> </a:t>
            </a:r>
          </a:p>
          <a:p>
            <a:pPr algn="r"/>
            <a:r>
              <a:rPr lang="fr-FR" sz="1200" dirty="0"/>
              <a:t>Type de projet : </a:t>
            </a:r>
            <a:r>
              <a:rPr lang="fr-FR" sz="1200" b="1" dirty="0"/>
              <a:t>Action de recherche et d’innovation (RIA)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21294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Monitoring and Evaluation of the Societal Readiness Pilot</a:t>
            </a:r>
            <a:endParaRPr sz="2000" dirty="0">
              <a:solidFill>
                <a:schemeClr val="bg2"/>
              </a:solidFill>
            </a:endParaRPr>
          </a:p>
        </p:txBody>
      </p:sp>
      <p:sp>
        <p:nvSpPr>
          <p:cNvPr id="200" name="Google Shape;200;p18"/>
          <p:cNvSpPr txBox="1">
            <a:spLocks noGrp="1"/>
          </p:cNvSpPr>
          <p:nvPr>
            <p:ph type="body" idx="1"/>
          </p:nvPr>
        </p:nvSpPr>
        <p:spPr>
          <a:xfrm>
            <a:off x="359999" y="1599715"/>
            <a:ext cx="8424000" cy="31039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(sur 42 mois)</a:t>
            </a:r>
          </a:p>
          <a:p>
            <a:pPr marL="285750" indent="-285750">
              <a:spcBef>
                <a:spcPts val="300"/>
              </a:spcBef>
              <a:buClr>
                <a:schemeClr val="dk1"/>
              </a:buClr>
              <a:buSzPts val="1100"/>
              <a:buFontTx/>
              <a:buChar char="-"/>
            </a:pPr>
            <a:r>
              <a:rPr lang="fr-FR" sz="1400" dirty="0">
                <a:solidFill>
                  <a:schemeClr val="bg2"/>
                </a:solidFill>
              </a:rPr>
              <a:t>Fournir </a:t>
            </a:r>
            <a:r>
              <a:rPr lang="fr-FR" sz="1400" b="1" dirty="0">
                <a:solidFill>
                  <a:schemeClr val="bg2"/>
                </a:solidFill>
              </a:rPr>
              <a:t>le protocole d’accès et de préparation de la société (SRL) </a:t>
            </a:r>
            <a:r>
              <a:rPr lang="fr-FR" sz="1400" dirty="0">
                <a:solidFill>
                  <a:schemeClr val="bg2"/>
                </a:solidFill>
              </a:rPr>
              <a:t>aux </a:t>
            </a:r>
            <a:r>
              <a:rPr lang="fr-FR" sz="1400" b="1" dirty="0">
                <a:solidFill>
                  <a:schemeClr val="bg2"/>
                </a:solidFill>
              </a:rPr>
              <a:t>projets pilotes actuels et reproductibles         suivi en lien avec d’autres modèles de SRL mis en place. </a:t>
            </a:r>
          </a:p>
          <a:p>
            <a:pPr marL="285750" indent="-285750">
              <a:spcBef>
                <a:spcPts val="300"/>
              </a:spcBef>
              <a:buClr>
                <a:schemeClr val="dk1"/>
              </a:buClr>
              <a:buSzPts val="1100"/>
              <a:buFontTx/>
              <a:buChar char="-"/>
            </a:pPr>
            <a:r>
              <a:rPr lang="fr-FR" sz="1400" dirty="0">
                <a:solidFill>
                  <a:schemeClr val="bg2"/>
                </a:solidFill>
              </a:rPr>
              <a:t>Assurer l’implication de tous les acteurs et parties concernées de la société afin de garantir un soutien large et durable aux solutions de R&amp;I          Méthodes participatives approfondies</a:t>
            </a:r>
          </a:p>
          <a:p>
            <a:pPr marL="285750" indent="-285750">
              <a:spcBef>
                <a:spcPts val="300"/>
              </a:spcBef>
              <a:buClr>
                <a:schemeClr val="dk1"/>
              </a:buClr>
              <a:buSzPts val="1100"/>
              <a:buFontTx/>
              <a:buChar char="-"/>
            </a:pPr>
            <a:r>
              <a:rPr lang="fr-FR" sz="1400" dirty="0">
                <a:solidFill>
                  <a:schemeClr val="bg2"/>
                </a:solidFill>
              </a:rPr>
              <a:t>Fournir une </a:t>
            </a:r>
            <a:r>
              <a:rPr lang="fr-FR" sz="1400" b="1" dirty="0">
                <a:solidFill>
                  <a:schemeClr val="bg2"/>
                </a:solidFill>
              </a:rPr>
              <a:t>plateforme web publique          guichet unique pour la préparation sociétale </a:t>
            </a:r>
            <a:r>
              <a:rPr lang="fr-FR" sz="1400" dirty="0">
                <a:solidFill>
                  <a:schemeClr val="bg2"/>
                </a:solidFill>
              </a:rPr>
              <a:t>des futurs projets de l'UE ; </a:t>
            </a:r>
            <a:r>
              <a:rPr lang="fr-FR" sz="1400" b="1" dirty="0">
                <a:solidFill>
                  <a:schemeClr val="bg2"/>
                </a:solidFill>
              </a:rPr>
              <a:t>Ateliers de travail en présentiel réguliers </a:t>
            </a:r>
          </a:p>
          <a:p>
            <a:pPr marL="0" indent="0">
              <a:buClr>
                <a:schemeClr val="dk1"/>
              </a:buClr>
              <a:buSzPts val="1100"/>
            </a:pPr>
            <a:endParaRPr lang="fr-FR" sz="1500" b="1" dirty="0">
              <a:solidFill>
                <a:schemeClr val="accent4"/>
              </a:solidFill>
            </a:endParaRPr>
          </a:p>
          <a:p>
            <a:pPr marL="0" indent="0">
              <a:buClr>
                <a:schemeClr val="dk1"/>
              </a:buClr>
              <a:buSzPts val="1100"/>
            </a:pPr>
            <a:r>
              <a:rPr lang="fr-FR" sz="1500" b="1" dirty="0">
                <a:solidFill>
                  <a:schemeClr val="bg2"/>
                </a:solidFill>
              </a:rPr>
              <a:t>L'aptitude sociétale (SRL) est un indicateur des résultats de la R&amp;I, exprimant que les différents besoins et préoccupations de la société sont pris en compte, augmentant ainsi leur potentiel d'adoption par la société           Recommandations à la CE   </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522559" y="137022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Suivi et évaluation du projet pilote de préparation de la société</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HORIZON-CL5-2024-03-D2-09</a:t>
            </a:r>
            <a:r>
              <a:rPr lang="en-US" sz="1200" dirty="0"/>
              <a:t> </a:t>
            </a:r>
          </a:p>
          <a:p>
            <a:pPr algn="r"/>
            <a:r>
              <a:rPr lang="fr-FR" sz="1200" dirty="0"/>
              <a:t>Budget global : </a:t>
            </a:r>
            <a:r>
              <a:rPr lang="fr-FR" sz="1200" b="1" dirty="0"/>
              <a:t>1,5 M€ - </a:t>
            </a:r>
            <a:r>
              <a:rPr lang="fr-FR" sz="1200" dirty="0"/>
              <a:t>Budget par projet :</a:t>
            </a:r>
            <a:r>
              <a:rPr lang="fr-FR" sz="1200" b="1" dirty="0"/>
              <a:t> 1,5 M€</a:t>
            </a:r>
            <a:r>
              <a:rPr lang="en-US" sz="1200" dirty="0"/>
              <a:t> </a:t>
            </a:r>
          </a:p>
          <a:p>
            <a:pPr algn="r"/>
            <a:r>
              <a:rPr lang="fr-FR" sz="1200" dirty="0"/>
              <a:t>Type de projet : </a:t>
            </a:r>
            <a:r>
              <a:rPr lang="fr-FR" sz="1200" b="1" dirty="0"/>
              <a:t>Action de coordination et de soutien (CSA)</a:t>
            </a:r>
          </a:p>
          <a:p>
            <a:pPr algn="r"/>
            <a:r>
              <a:rPr lang="fr-FR" sz="1200" dirty="0"/>
              <a:t>Date limite de soumission : </a:t>
            </a:r>
            <a:r>
              <a:rPr lang="fr-FR" sz="1200" b="1" dirty="0"/>
              <a:t>2025</a:t>
            </a:r>
            <a:endParaRPr lang="en-US" dirty="0"/>
          </a:p>
        </p:txBody>
      </p:sp>
      <p:sp>
        <p:nvSpPr>
          <p:cNvPr id="2" name="Flèche : droite 1">
            <a:extLst>
              <a:ext uri="{FF2B5EF4-FFF2-40B4-BE49-F238E27FC236}">
                <a16:creationId xmlns:a16="http://schemas.microsoft.com/office/drawing/2014/main" id="{CF14B681-6131-4B84-896F-C1AB7B183F74}"/>
              </a:ext>
            </a:extLst>
          </p:cNvPr>
          <p:cNvSpPr/>
          <p:nvPr/>
        </p:nvSpPr>
        <p:spPr>
          <a:xfrm>
            <a:off x="1990578" y="2117189"/>
            <a:ext cx="260253" cy="1899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9314FFAE-609B-4F58-B79F-22EA9709F4C4}"/>
              </a:ext>
            </a:extLst>
          </p:cNvPr>
          <p:cNvSpPr/>
          <p:nvPr/>
        </p:nvSpPr>
        <p:spPr>
          <a:xfrm>
            <a:off x="3753731" y="2883876"/>
            <a:ext cx="368103" cy="1453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7C85F679-E88B-4D9B-B986-21287F5EB905}"/>
              </a:ext>
            </a:extLst>
          </p:cNvPr>
          <p:cNvSpPr/>
          <p:nvPr/>
        </p:nvSpPr>
        <p:spPr>
          <a:xfrm>
            <a:off x="3676358" y="2593146"/>
            <a:ext cx="304799" cy="1992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C1FA9ECE-B526-44DE-93B7-E6D7ECD02DE0}"/>
              </a:ext>
            </a:extLst>
          </p:cNvPr>
          <p:cNvSpPr/>
          <p:nvPr/>
        </p:nvSpPr>
        <p:spPr>
          <a:xfrm>
            <a:off x="3931922" y="3981158"/>
            <a:ext cx="379828" cy="2250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954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52617"/>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Support to the SET (Strategic Energy Technology) Plan community</a:t>
            </a:r>
            <a:endParaRPr sz="2000" dirty="0">
              <a:solidFill>
                <a:schemeClr val="bg2"/>
              </a:solidFill>
            </a:endParaRPr>
          </a:p>
        </p:txBody>
      </p:sp>
      <p:sp>
        <p:nvSpPr>
          <p:cNvPr id="200" name="Google Shape;200;p18"/>
          <p:cNvSpPr txBox="1">
            <a:spLocks noGrp="1"/>
          </p:cNvSpPr>
          <p:nvPr>
            <p:ph type="body" idx="1"/>
          </p:nvPr>
        </p:nvSpPr>
        <p:spPr>
          <a:xfrm>
            <a:off x="359999" y="1680580"/>
            <a:ext cx="8424000" cy="305714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(sur 24 mois)</a:t>
            </a:r>
            <a:endParaRPr lang="fr-FR" sz="1500" dirty="0">
              <a:solidFill>
                <a:schemeClr val="accent4"/>
              </a:solidFill>
            </a:endParaRPr>
          </a:p>
          <a:p>
            <a:pPr indent="-323850">
              <a:lnSpc>
                <a:spcPct val="110000"/>
              </a:lnSpc>
              <a:spcBef>
                <a:spcPts val="300"/>
              </a:spcBef>
              <a:buClr>
                <a:srgbClr val="123076"/>
              </a:buClr>
              <a:buSzPts val="1500"/>
              <a:buChar char="•"/>
            </a:pPr>
            <a:r>
              <a:rPr lang="fr-FR" sz="1500" dirty="0">
                <a:solidFill>
                  <a:srgbClr val="000091"/>
                </a:solidFill>
              </a:rPr>
              <a:t>Baser les politiques européennes en matière de climat et d'énergie sur des </a:t>
            </a:r>
            <a:r>
              <a:rPr lang="fr-FR" sz="1500" b="1" dirty="0">
                <a:solidFill>
                  <a:srgbClr val="000091"/>
                </a:solidFill>
              </a:rPr>
              <a:t>données scientifiques</a:t>
            </a:r>
            <a:r>
              <a:rPr lang="fr-FR" sz="1500" dirty="0">
                <a:solidFill>
                  <a:srgbClr val="000091"/>
                </a:solidFill>
              </a:rPr>
              <a:t>, issues des secteurs listés dans l’appel. </a:t>
            </a:r>
          </a:p>
          <a:p>
            <a:pPr indent="-323850">
              <a:lnSpc>
                <a:spcPct val="110000"/>
              </a:lnSpc>
              <a:spcBef>
                <a:spcPts val="300"/>
              </a:spcBef>
              <a:buClr>
                <a:srgbClr val="123076"/>
              </a:buClr>
              <a:buSzPts val="1500"/>
              <a:buChar char="•"/>
            </a:pPr>
            <a:r>
              <a:rPr lang="fr-FR" sz="1500" dirty="0">
                <a:solidFill>
                  <a:srgbClr val="000091"/>
                </a:solidFill>
              </a:rPr>
              <a:t>La mise en œuvre du plan SET contribue au plan industriel Green Deal, au Net </a:t>
            </a:r>
            <a:r>
              <a:rPr lang="fr-FR" sz="1500" dirty="0" err="1">
                <a:solidFill>
                  <a:srgbClr val="000091"/>
                </a:solidFill>
              </a:rPr>
              <a:t>Zero</a:t>
            </a:r>
            <a:r>
              <a:rPr lang="fr-FR" sz="1500" dirty="0">
                <a:solidFill>
                  <a:srgbClr val="000091"/>
                </a:solidFill>
              </a:rPr>
              <a:t> </a:t>
            </a:r>
            <a:r>
              <a:rPr lang="fr-FR" sz="1500" dirty="0" err="1">
                <a:solidFill>
                  <a:srgbClr val="000091"/>
                </a:solidFill>
              </a:rPr>
              <a:t>Industry</a:t>
            </a:r>
            <a:r>
              <a:rPr lang="fr-FR" sz="1500" dirty="0">
                <a:solidFill>
                  <a:srgbClr val="000091"/>
                </a:solidFill>
              </a:rPr>
              <a:t> </a:t>
            </a:r>
            <a:r>
              <a:rPr lang="fr-FR" sz="1500" dirty="0" err="1">
                <a:solidFill>
                  <a:srgbClr val="000091"/>
                </a:solidFill>
              </a:rPr>
              <a:t>Act</a:t>
            </a:r>
            <a:r>
              <a:rPr lang="fr-FR" sz="1500" dirty="0">
                <a:solidFill>
                  <a:srgbClr val="000091"/>
                </a:solidFill>
              </a:rPr>
              <a:t> et à l'Espace européen de la recherche = travail de dissémination / communication</a:t>
            </a:r>
          </a:p>
          <a:p>
            <a:pPr indent="-323850">
              <a:lnSpc>
                <a:spcPct val="110000"/>
              </a:lnSpc>
              <a:spcBef>
                <a:spcPts val="300"/>
              </a:spcBef>
              <a:buClr>
                <a:srgbClr val="123076"/>
              </a:buClr>
              <a:buSzPts val="1500"/>
              <a:buChar char="•"/>
            </a:pPr>
            <a:r>
              <a:rPr lang="fr-FR" sz="1500" dirty="0">
                <a:solidFill>
                  <a:srgbClr val="000091"/>
                </a:solidFill>
              </a:rPr>
              <a:t>Reconnaître les </a:t>
            </a:r>
            <a:r>
              <a:rPr lang="fr-FR" sz="1500" b="1" dirty="0">
                <a:solidFill>
                  <a:srgbClr val="000091"/>
                </a:solidFill>
              </a:rPr>
              <a:t>forums des parties prenantes (industriels, chercheurs et société civile organisée, autorités….), </a:t>
            </a:r>
            <a:r>
              <a:rPr lang="fr-FR" sz="1500" dirty="0">
                <a:solidFill>
                  <a:srgbClr val="000091"/>
                </a:solidFill>
              </a:rPr>
              <a:t>du plan SET comme des acteurs clés de la transition vers l'énergie propre.</a:t>
            </a:r>
          </a:p>
          <a:p>
            <a:pPr indent="-323850">
              <a:lnSpc>
                <a:spcPct val="110000"/>
              </a:lnSpc>
              <a:spcBef>
                <a:spcPts val="300"/>
              </a:spcBef>
              <a:buClr>
                <a:srgbClr val="123076"/>
              </a:buClr>
              <a:buSzPts val="1500"/>
              <a:buChar char="•"/>
            </a:pPr>
            <a:r>
              <a:rPr lang="fr-FR" sz="1500" dirty="0">
                <a:solidFill>
                  <a:srgbClr val="000091"/>
                </a:solidFill>
              </a:rPr>
              <a:t>Aborder </a:t>
            </a:r>
            <a:r>
              <a:rPr lang="fr-FR" sz="1500" b="1" dirty="0">
                <a:solidFill>
                  <a:srgbClr val="000091"/>
                </a:solidFill>
              </a:rPr>
              <a:t>les effets sociétaux et économiques de la transition </a:t>
            </a:r>
            <a:r>
              <a:rPr lang="fr-FR" sz="1500" dirty="0">
                <a:solidFill>
                  <a:srgbClr val="000091"/>
                </a:solidFill>
              </a:rPr>
              <a:t>vers l'énergie propre en tenant compte des intérêts, des besoins et des préoccupations des </a:t>
            </a:r>
            <a:r>
              <a:rPr lang="fr-FR" sz="1500" b="1" dirty="0">
                <a:solidFill>
                  <a:srgbClr val="000091"/>
                </a:solidFill>
              </a:rPr>
              <a:t>utilisateurs finaux </a:t>
            </a:r>
            <a:r>
              <a:rPr lang="fr-FR" sz="1500" dirty="0">
                <a:solidFill>
                  <a:srgbClr val="000091"/>
                </a:solidFill>
              </a:rPr>
              <a:t>et des </a:t>
            </a:r>
            <a:r>
              <a:rPr lang="fr-FR" sz="1500" b="1" dirty="0">
                <a:solidFill>
                  <a:srgbClr val="000091"/>
                </a:solidFill>
              </a:rPr>
              <a:t>acteurs tout au long de la chaîne de valeur </a:t>
            </a:r>
            <a:r>
              <a:rPr lang="fr-FR" sz="1500" dirty="0">
                <a:solidFill>
                  <a:srgbClr val="000091"/>
                </a:solidFill>
              </a:rPr>
              <a:t>des secteurs technologiques respectifs. </a:t>
            </a: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571014" y="1258629"/>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Soutien au Plan stratégique pour les technologies énergétiques communautaire </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HORIZON-CL5-2025-D2-02-11</a:t>
            </a:r>
            <a:r>
              <a:rPr lang="en-US" sz="1200" dirty="0"/>
              <a:t> </a:t>
            </a:r>
          </a:p>
          <a:p>
            <a:pPr algn="r"/>
            <a:r>
              <a:rPr lang="fr-FR" sz="1200" dirty="0"/>
              <a:t>Budget global : </a:t>
            </a:r>
            <a:r>
              <a:rPr lang="fr-FR" sz="1200" b="1" dirty="0"/>
              <a:t>7,2 M€ - </a:t>
            </a:r>
            <a:r>
              <a:rPr lang="fr-FR" sz="1200" dirty="0"/>
              <a:t>Budget par projet :</a:t>
            </a:r>
            <a:r>
              <a:rPr lang="fr-FR" sz="1200" b="1" dirty="0"/>
              <a:t>  M€</a:t>
            </a:r>
            <a:r>
              <a:rPr lang="en-US" sz="1200" dirty="0"/>
              <a:t> </a:t>
            </a:r>
          </a:p>
          <a:p>
            <a:pPr algn="r"/>
            <a:r>
              <a:rPr lang="fr-FR" sz="1200" dirty="0"/>
              <a:t>Type de projet : </a:t>
            </a:r>
            <a:r>
              <a:rPr lang="fr-FR" sz="1200" b="1" dirty="0"/>
              <a:t>Action de Coordination et de Soutien (CSA)</a:t>
            </a:r>
          </a:p>
          <a:p>
            <a:pPr algn="r"/>
            <a:r>
              <a:rPr lang="fr-FR" sz="1200" dirty="0"/>
              <a:t>Date limite de soumission : </a:t>
            </a:r>
            <a:r>
              <a:rPr lang="fr-FR" sz="1200" b="1" dirty="0"/>
              <a:t>05/09/2024</a:t>
            </a:r>
            <a:endParaRPr lang="en-US" b="1" dirty="0"/>
          </a:p>
        </p:txBody>
      </p:sp>
    </p:spTree>
    <p:extLst>
      <p:ext uri="{BB962C8B-B14F-4D97-AF65-F5344CB8AC3E}">
        <p14:creationId xmlns:p14="http://schemas.microsoft.com/office/powerpoint/2010/main" val="328780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484849"/>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Novel approaches to geothermal resources development</a:t>
            </a:r>
            <a:endParaRPr sz="2000" dirty="0">
              <a:solidFill>
                <a:schemeClr val="bg2"/>
              </a:solidFill>
            </a:endParaRPr>
          </a:p>
        </p:txBody>
      </p:sp>
      <p:sp>
        <p:nvSpPr>
          <p:cNvPr id="200" name="Google Shape;200;p18"/>
          <p:cNvSpPr txBox="1">
            <a:spLocks noGrp="1"/>
          </p:cNvSpPr>
          <p:nvPr>
            <p:ph type="body" idx="1"/>
          </p:nvPr>
        </p:nvSpPr>
        <p:spPr>
          <a:xfrm>
            <a:off x="359999" y="1547446"/>
            <a:ext cx="8424000" cy="331442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rgbClr val="123076"/>
              </a:buClr>
              <a:buSzPts val="1500"/>
              <a:buChar char="•"/>
            </a:pPr>
            <a:r>
              <a:rPr lang="fr-FR" sz="1500" dirty="0">
                <a:solidFill>
                  <a:srgbClr val="000091"/>
                </a:solidFill>
              </a:rPr>
              <a:t>Réduire les risques et les coûts liés au développement des ressources géothermiques ;</a:t>
            </a:r>
          </a:p>
          <a:p>
            <a:pPr indent="-323850">
              <a:lnSpc>
                <a:spcPct val="110000"/>
              </a:lnSpc>
              <a:spcBef>
                <a:spcPts val="300"/>
              </a:spcBef>
              <a:buClr>
                <a:srgbClr val="123076"/>
              </a:buClr>
              <a:buSzPts val="1500"/>
              <a:buChar char="•"/>
            </a:pPr>
            <a:r>
              <a:rPr lang="fr-FR" sz="1500" dirty="0">
                <a:solidFill>
                  <a:srgbClr val="000091"/>
                </a:solidFill>
              </a:rPr>
              <a:t>Production efficace et durable d'électricité, de chaleur directe et/ou de chauffage et de refroidissement à partir de ressources géothermiques dans un large éventail de contextes géologiques ;</a:t>
            </a:r>
          </a:p>
          <a:p>
            <a:pPr indent="-323850">
              <a:lnSpc>
                <a:spcPct val="110000"/>
              </a:lnSpc>
              <a:spcBef>
                <a:spcPts val="300"/>
              </a:spcBef>
              <a:buClr>
                <a:srgbClr val="123076"/>
              </a:buClr>
              <a:buSzPts val="1500"/>
              <a:buChar char="•"/>
            </a:pPr>
            <a:r>
              <a:rPr lang="fr-FR" sz="1500" dirty="0">
                <a:solidFill>
                  <a:srgbClr val="000091"/>
                </a:solidFill>
              </a:rPr>
              <a:t>Renforcement du leadership technologique, de la compétitivité et du potentiel d'exportation technologique de l'industrie européenne dans la chaîne d'approvisionnement de l'énergie géothermique;</a:t>
            </a:r>
          </a:p>
          <a:p>
            <a:pPr indent="-323850">
              <a:lnSpc>
                <a:spcPct val="110000"/>
              </a:lnSpc>
              <a:spcBef>
                <a:spcPts val="300"/>
              </a:spcBef>
              <a:buClr>
                <a:srgbClr val="123076"/>
              </a:buClr>
              <a:buSzPts val="1500"/>
              <a:buChar char="•"/>
            </a:pPr>
            <a:r>
              <a:rPr lang="fr-FR" sz="1500" dirty="0">
                <a:solidFill>
                  <a:srgbClr val="000091"/>
                </a:solidFill>
              </a:rPr>
              <a:t>Intégration pleine des </a:t>
            </a:r>
            <a:r>
              <a:rPr lang="fr-FR" sz="1500" b="1" dirty="0">
                <a:solidFill>
                  <a:srgbClr val="000091"/>
                </a:solidFill>
              </a:rPr>
              <a:t>valeurs sociétales </a:t>
            </a:r>
            <a:r>
              <a:rPr lang="fr-FR" sz="1500" dirty="0">
                <a:solidFill>
                  <a:srgbClr val="000091"/>
                </a:solidFill>
              </a:rPr>
              <a:t>et les normes et les </a:t>
            </a:r>
            <a:r>
              <a:rPr lang="fr-FR" sz="1500" b="1" dirty="0">
                <a:solidFill>
                  <a:srgbClr val="000091"/>
                </a:solidFill>
              </a:rPr>
              <a:t>aspects comportementaux </a:t>
            </a:r>
            <a:r>
              <a:rPr lang="fr-FR" sz="1500" dirty="0">
                <a:solidFill>
                  <a:srgbClr val="000091"/>
                </a:solidFill>
              </a:rPr>
              <a:t>des </a:t>
            </a:r>
            <a:r>
              <a:rPr lang="fr-FR" sz="1500" b="1" dirty="0">
                <a:solidFill>
                  <a:srgbClr val="000091"/>
                </a:solidFill>
              </a:rPr>
              <a:t>utilisateurs finaux </a:t>
            </a:r>
            <a:r>
              <a:rPr lang="fr-FR" sz="1500" dirty="0">
                <a:solidFill>
                  <a:srgbClr val="000091"/>
                </a:solidFill>
              </a:rPr>
              <a:t>et des acteurs de l'ensemble de la chaîne de valeur de l'énergie géothermique, améliorant ainsi la </a:t>
            </a:r>
            <a:r>
              <a:rPr lang="fr-FR" sz="1500" b="1" dirty="0">
                <a:solidFill>
                  <a:srgbClr val="000091"/>
                </a:solidFill>
              </a:rPr>
              <a:t>justice </a:t>
            </a:r>
            <a:r>
              <a:rPr lang="fr-FR" sz="1500" dirty="0">
                <a:solidFill>
                  <a:srgbClr val="000091"/>
                </a:solidFill>
              </a:rPr>
              <a:t>et la </a:t>
            </a:r>
            <a:r>
              <a:rPr lang="fr-FR" sz="1500" b="1" dirty="0">
                <a:solidFill>
                  <a:srgbClr val="000091"/>
                </a:solidFill>
              </a:rPr>
              <a:t>citoyenneté</a:t>
            </a:r>
            <a:r>
              <a:rPr lang="fr-FR" sz="1500" dirty="0">
                <a:solidFill>
                  <a:srgbClr val="000091"/>
                </a:solidFill>
              </a:rPr>
              <a:t> en matière d'énergie et des solutions technologiques. </a:t>
            </a: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2202" y="1306284"/>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Nouvelles approches du développement des ressources géothermiques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6"/>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HORIZON-CL5-2025-02-D3-03</a:t>
            </a:r>
            <a:r>
              <a:rPr lang="en-US" sz="1200" dirty="0"/>
              <a:t> </a:t>
            </a:r>
          </a:p>
          <a:p>
            <a:pPr algn="r"/>
            <a:r>
              <a:rPr lang="fr-FR" sz="1200" dirty="0"/>
              <a:t>Budget global : </a:t>
            </a:r>
            <a:r>
              <a:rPr lang="fr-FR" sz="1200" b="1" dirty="0"/>
              <a:t>20 M€ - </a:t>
            </a:r>
            <a:r>
              <a:rPr lang="fr-FR" sz="1200" dirty="0"/>
              <a:t>Budget par projet :</a:t>
            </a:r>
            <a:r>
              <a:rPr lang="fr-FR" sz="1200" b="1" dirty="0"/>
              <a:t> 310 M€</a:t>
            </a:r>
            <a:r>
              <a:rPr lang="en-US" sz="1200" dirty="0"/>
              <a:t> </a:t>
            </a:r>
          </a:p>
          <a:p>
            <a:pPr algn="r"/>
            <a:r>
              <a:rPr lang="fr-FR" sz="1200" dirty="0"/>
              <a:t>Type de projet : </a:t>
            </a:r>
            <a:r>
              <a:rPr lang="fr-FR" sz="1200" b="1" dirty="0"/>
              <a:t>Action d’Innovation (IA)</a:t>
            </a:r>
          </a:p>
          <a:p>
            <a:pPr algn="r"/>
            <a:r>
              <a:rPr lang="fr-FR" sz="1200" dirty="0"/>
              <a:t>Date limite de soumission :2025</a:t>
            </a:r>
            <a:endParaRPr lang="en-US" dirty="0"/>
          </a:p>
        </p:txBody>
      </p:sp>
    </p:spTree>
    <p:extLst>
      <p:ext uri="{BB962C8B-B14F-4D97-AF65-F5344CB8AC3E}">
        <p14:creationId xmlns:p14="http://schemas.microsoft.com/office/powerpoint/2010/main" val="302623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1400" dirty="0">
                <a:solidFill>
                  <a:schemeClr val="bg2"/>
                </a:solidFill>
              </a:rPr>
              <a:t>Development of hydropower technologies and water management schemes allowing for win-win situation of flexible hydropower and biodiversity improvement – Societal Readiness Pilot</a:t>
            </a:r>
            <a:endParaRPr sz="1400" dirty="0">
              <a:solidFill>
                <a:schemeClr val="bg2"/>
              </a:solidFill>
            </a:endParaRPr>
          </a:p>
        </p:txBody>
      </p:sp>
      <p:sp>
        <p:nvSpPr>
          <p:cNvPr id="200" name="Google Shape;200;p18"/>
          <p:cNvSpPr txBox="1">
            <a:spLocks noGrp="1"/>
          </p:cNvSpPr>
          <p:nvPr>
            <p:ph type="body" idx="1"/>
          </p:nvPr>
        </p:nvSpPr>
        <p:spPr>
          <a:xfrm>
            <a:off x="359999" y="1878037"/>
            <a:ext cx="8424000" cy="290178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Arial" panose="020B0604020202020204" pitchFamily="34" charset="0"/>
              <a:buChar char="•"/>
            </a:pPr>
            <a:r>
              <a:rPr lang="fr-FR" sz="1500" dirty="0">
                <a:solidFill>
                  <a:schemeClr val="bg2"/>
                </a:solidFill>
              </a:rPr>
              <a:t>Renforcement de la capacité du parc hydroélectrique à contribuer à la charge de base des énergies renouvelables et à la </a:t>
            </a:r>
            <a:r>
              <a:rPr lang="fr-FR" sz="1500" b="1" dirty="0">
                <a:solidFill>
                  <a:schemeClr val="bg2"/>
                </a:solidFill>
              </a:rPr>
              <a:t>gestion des flux d'eau </a:t>
            </a:r>
            <a:r>
              <a:rPr lang="fr-FR" sz="1500" dirty="0">
                <a:solidFill>
                  <a:schemeClr val="bg2"/>
                </a:solidFill>
              </a:rPr>
              <a:t>dans le cadre d'un système </a:t>
            </a:r>
            <a:r>
              <a:rPr lang="fr-FR" sz="1500" b="1" dirty="0">
                <a:solidFill>
                  <a:schemeClr val="bg2"/>
                </a:solidFill>
              </a:rPr>
              <a:t>énergétique flexible</a:t>
            </a:r>
            <a:r>
              <a:rPr lang="fr-FR" sz="1500" dirty="0">
                <a:solidFill>
                  <a:schemeClr val="bg2"/>
                </a:solidFill>
              </a:rPr>
              <a:t> ;</a:t>
            </a:r>
          </a:p>
          <a:p>
            <a:pPr marL="285750" indent="-285750">
              <a:spcBef>
                <a:spcPts val="300"/>
              </a:spcBef>
              <a:buClr>
                <a:schemeClr val="dk1"/>
              </a:buClr>
              <a:buSzPts val="1100"/>
              <a:buFont typeface="Arial" panose="020B0604020202020204" pitchFamily="34" charset="0"/>
              <a:buChar char="•"/>
            </a:pPr>
            <a:r>
              <a:rPr lang="fr-FR" sz="1500" dirty="0">
                <a:solidFill>
                  <a:schemeClr val="bg2"/>
                </a:solidFill>
              </a:rPr>
              <a:t>Amélioration de la </a:t>
            </a:r>
            <a:r>
              <a:rPr lang="fr-FR" sz="1500" b="1" dirty="0">
                <a:solidFill>
                  <a:schemeClr val="bg2"/>
                </a:solidFill>
              </a:rPr>
              <a:t>compréhension des besoins </a:t>
            </a:r>
            <a:r>
              <a:rPr lang="fr-FR" sz="1500" dirty="0">
                <a:solidFill>
                  <a:schemeClr val="bg2"/>
                </a:solidFill>
              </a:rPr>
              <a:t>et des préoccupations des </a:t>
            </a:r>
            <a:r>
              <a:rPr lang="fr-FR" sz="1500" b="1" dirty="0">
                <a:solidFill>
                  <a:schemeClr val="bg2"/>
                </a:solidFill>
              </a:rPr>
              <a:t>divers groupes sociaux</a:t>
            </a:r>
            <a:r>
              <a:rPr lang="fr-FR" sz="1500" dirty="0">
                <a:solidFill>
                  <a:schemeClr val="bg2"/>
                </a:solidFill>
              </a:rPr>
              <a:t>, des citoyens et de la société civile dans son ensemble, impliqués dans le développement de la R&amp;I ou susceptibles d'être affectés par celui-ci, ce qui doit permettre </a:t>
            </a:r>
            <a:r>
              <a:rPr lang="fr-FR" sz="1500" b="1" dirty="0">
                <a:solidFill>
                  <a:schemeClr val="bg2"/>
                </a:solidFill>
              </a:rPr>
              <a:t>d’accroître le potentiel d'adoption bénéfique par la société </a:t>
            </a:r>
            <a:r>
              <a:rPr lang="fr-FR" sz="1500" dirty="0">
                <a:solidFill>
                  <a:schemeClr val="bg2"/>
                </a:solidFill>
              </a:rPr>
              <a:t>et de renforcer la confiance dans les résultats. </a:t>
            </a:r>
          </a:p>
          <a:p>
            <a:pPr marL="285750" indent="-285750">
              <a:spcBef>
                <a:spcPts val="300"/>
              </a:spcBef>
              <a:buClr>
                <a:schemeClr val="dk1"/>
              </a:buClr>
              <a:buSzPts val="1100"/>
              <a:buFont typeface="Arial" panose="020B0604020202020204" pitchFamily="34" charset="0"/>
              <a:buChar char="•"/>
            </a:pPr>
            <a:r>
              <a:rPr lang="fr-FR" sz="1500" b="1" dirty="0">
                <a:solidFill>
                  <a:schemeClr val="bg2"/>
                </a:solidFill>
              </a:rPr>
              <a:t>SRL: Utilisation d’une approche interdisciplinaire, interface centrée sur les besoin des utilisateurs.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37372" y="1409713"/>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Développement de technologies hydroélectriques et de systèmes de gestion de l'eau permettant une situation gagnant-gagnant d'hydroélectricité flexible et d'amélioration de la biodiversité –SRL pilote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481747" y="123315"/>
            <a:ext cx="4894289" cy="861774"/>
          </a:xfrm>
          <a:prstGeom prst="rect">
            <a:avLst/>
          </a:prstGeom>
          <a:noFill/>
        </p:spPr>
        <p:txBody>
          <a:bodyPr wrap="square" lIns="91440" tIns="45720" rIns="91440" bIns="45720" rtlCol="0" anchor="t">
            <a:spAutoFit/>
          </a:bodyPr>
          <a:lstStyle/>
          <a:p>
            <a:pPr algn="r"/>
            <a:endParaRPr lang="fr-FR" sz="1200" b="1" dirty="0"/>
          </a:p>
          <a:p>
            <a:pPr algn="r"/>
            <a:r>
              <a:rPr lang="fr-FR" sz="1200" dirty="0"/>
              <a:t>Budget global : </a:t>
            </a:r>
            <a:r>
              <a:rPr lang="fr-FR" sz="1200" b="1" dirty="0"/>
              <a:t>12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274605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Innovative tools and services to manage and empower energy communities</a:t>
            </a:r>
            <a:endParaRPr lang="fr-FR" sz="2000" dirty="0">
              <a:solidFill>
                <a:schemeClr val="bg2"/>
              </a:solidFill>
            </a:endParaRPr>
          </a:p>
        </p:txBody>
      </p:sp>
      <p:sp>
        <p:nvSpPr>
          <p:cNvPr id="200" name="Google Shape;200;p18"/>
          <p:cNvSpPr txBox="1">
            <a:spLocks noGrp="1"/>
          </p:cNvSpPr>
          <p:nvPr>
            <p:ph type="body" idx="1"/>
          </p:nvPr>
        </p:nvSpPr>
        <p:spPr>
          <a:xfrm>
            <a:off x="359999" y="1828291"/>
            <a:ext cx="8424000" cy="324362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dans le cadre des maisons intelligentes et des objets connectés durables:</a:t>
            </a:r>
          </a:p>
          <a:p>
            <a:pPr marL="285750" indent="-285750">
              <a:spcBef>
                <a:spcPts val="300"/>
              </a:spcBef>
              <a:buClr>
                <a:schemeClr val="dk1"/>
              </a:buClr>
              <a:buSzPts val="1100"/>
              <a:buFontTx/>
              <a:buChar char="-"/>
            </a:pPr>
            <a:r>
              <a:rPr lang="fr-FR" sz="1400" dirty="0">
                <a:solidFill>
                  <a:schemeClr val="bg2"/>
                </a:solidFill>
              </a:rPr>
              <a:t>Faciliter le </a:t>
            </a:r>
            <a:r>
              <a:rPr lang="fr-FR" sz="1400" b="1" dirty="0">
                <a:solidFill>
                  <a:schemeClr val="bg2"/>
                </a:solidFill>
              </a:rPr>
              <a:t>commerce local de l'énergie et les services orientés </a:t>
            </a:r>
            <a:r>
              <a:rPr lang="fr-FR" sz="1400" dirty="0">
                <a:solidFill>
                  <a:schemeClr val="bg2"/>
                </a:solidFill>
              </a:rPr>
              <a:t>vers les réseaux distribués en utilisant les </a:t>
            </a:r>
            <a:r>
              <a:rPr lang="fr-FR" sz="1400" dirty="0" err="1">
                <a:solidFill>
                  <a:schemeClr val="bg2"/>
                </a:solidFill>
              </a:rPr>
              <a:t>micro-marchés</a:t>
            </a:r>
            <a:r>
              <a:rPr lang="fr-FR" sz="1400" dirty="0">
                <a:solidFill>
                  <a:schemeClr val="bg2"/>
                </a:solidFill>
              </a:rPr>
              <a:t> et les transactions (par exemple, peer-to-peer) et améliorer la </a:t>
            </a:r>
            <a:r>
              <a:rPr lang="fr-FR" sz="1400" b="1" dirty="0">
                <a:solidFill>
                  <a:schemeClr val="bg2"/>
                </a:solidFill>
              </a:rPr>
              <a:t>participation au marché pour les consommateurs</a:t>
            </a:r>
            <a:r>
              <a:rPr lang="fr-FR" sz="1400" dirty="0">
                <a:solidFill>
                  <a:schemeClr val="bg2"/>
                </a:solidFill>
              </a:rPr>
              <a:t> ;</a:t>
            </a:r>
          </a:p>
          <a:p>
            <a:pPr marL="285750" indent="-285750">
              <a:spcBef>
                <a:spcPts val="300"/>
              </a:spcBef>
              <a:buClr>
                <a:schemeClr val="dk1"/>
              </a:buClr>
              <a:buSzPts val="1100"/>
              <a:buFontTx/>
              <a:buChar char="-"/>
            </a:pPr>
            <a:r>
              <a:rPr lang="fr-FR" sz="1400" dirty="0">
                <a:solidFill>
                  <a:schemeClr val="bg2"/>
                </a:solidFill>
              </a:rPr>
              <a:t>Améliorer </a:t>
            </a:r>
            <a:r>
              <a:rPr lang="fr-FR" sz="1400" b="1" dirty="0">
                <a:solidFill>
                  <a:schemeClr val="bg2"/>
                </a:solidFill>
              </a:rPr>
              <a:t>l'intégration des communautés énergétiques dans les réseaux énergétiques européens </a:t>
            </a:r>
            <a:r>
              <a:rPr lang="fr-FR" sz="1400" dirty="0">
                <a:solidFill>
                  <a:schemeClr val="bg2"/>
                </a:solidFill>
              </a:rPr>
              <a:t>et augmenter la part des énergies renouvelables et l'utilisation de la flexibilité en fournissant des </a:t>
            </a:r>
            <a:r>
              <a:rPr lang="fr-FR" sz="1400" b="1" dirty="0">
                <a:solidFill>
                  <a:schemeClr val="bg2"/>
                </a:solidFill>
              </a:rPr>
              <a:t>mécanismes de partage des coûts transparents; </a:t>
            </a:r>
          </a:p>
          <a:p>
            <a:pPr marL="285750" indent="-285750">
              <a:spcBef>
                <a:spcPts val="300"/>
              </a:spcBef>
              <a:buClr>
                <a:schemeClr val="dk1"/>
              </a:buClr>
              <a:buSzPts val="1100"/>
              <a:buFontTx/>
              <a:buChar char="-"/>
            </a:pPr>
            <a:r>
              <a:rPr lang="fr-FR" sz="1400" dirty="0">
                <a:solidFill>
                  <a:schemeClr val="bg2"/>
                </a:solidFill>
              </a:rPr>
              <a:t>Améliorer la </a:t>
            </a:r>
            <a:r>
              <a:rPr lang="fr-FR" sz="1400" b="1" dirty="0">
                <a:solidFill>
                  <a:schemeClr val="bg2"/>
                </a:solidFill>
              </a:rPr>
              <a:t>sécurité de l'échange de données</a:t>
            </a:r>
            <a:r>
              <a:rPr lang="fr-FR" sz="1400" dirty="0">
                <a:solidFill>
                  <a:schemeClr val="bg2"/>
                </a:solidFill>
              </a:rPr>
              <a:t>, avec des </a:t>
            </a:r>
            <a:r>
              <a:rPr lang="fr-FR" sz="1400" b="1" dirty="0">
                <a:solidFill>
                  <a:schemeClr val="bg2"/>
                </a:solidFill>
              </a:rPr>
              <a:t>logiciels libres et avec le concours des communautés </a:t>
            </a:r>
            <a:r>
              <a:rPr lang="fr-FR" sz="1400" dirty="0">
                <a:solidFill>
                  <a:schemeClr val="bg2"/>
                </a:solidFill>
              </a:rPr>
              <a:t>pertinentes, permettant des évaluations en temps réel.</a:t>
            </a:r>
            <a:endParaRPr lang="fr-FR" sz="1400" b="1" dirty="0">
              <a:solidFill>
                <a:schemeClr val="bg2"/>
              </a:solidFill>
            </a:endParaRPr>
          </a:p>
          <a:p>
            <a:pPr marL="285750" indent="-285750">
              <a:spcBef>
                <a:spcPts val="300"/>
              </a:spcBef>
              <a:buClr>
                <a:schemeClr val="dk1"/>
              </a:buClr>
              <a:buSzPts val="1100"/>
              <a:buFontTx/>
              <a:buChar char="-"/>
            </a:pPr>
            <a:r>
              <a:rPr lang="fr-FR" sz="1400" dirty="0">
                <a:solidFill>
                  <a:schemeClr val="bg2"/>
                </a:solidFill>
              </a:rPr>
              <a:t>Renforcer les </a:t>
            </a:r>
            <a:r>
              <a:rPr lang="fr-FR" sz="1400" b="1" dirty="0">
                <a:solidFill>
                  <a:schemeClr val="bg2"/>
                </a:solidFill>
              </a:rPr>
              <a:t>gouvernements locaux et les intermédiaires</a:t>
            </a:r>
            <a:r>
              <a:rPr lang="fr-FR" sz="1400" dirty="0">
                <a:solidFill>
                  <a:schemeClr val="bg2"/>
                </a:solidFill>
              </a:rPr>
              <a:t>, renforcer les politiques énergétiques communautaires globales </a:t>
            </a:r>
          </a:p>
          <a:p>
            <a:pPr marL="285750" indent="-285750">
              <a:spcBef>
                <a:spcPts val="300"/>
              </a:spcBef>
              <a:buClr>
                <a:schemeClr val="dk1"/>
              </a:buClr>
              <a:buSzPts val="1100"/>
              <a:buFontTx/>
              <a:buChar char="-"/>
            </a:pPr>
            <a:r>
              <a:rPr lang="fr-FR" sz="1400" dirty="0">
                <a:solidFill>
                  <a:schemeClr val="bg2"/>
                </a:solidFill>
              </a:rPr>
              <a:t>Créer une </a:t>
            </a:r>
            <a:r>
              <a:rPr lang="fr-FR" sz="1400" b="1" dirty="0">
                <a:solidFill>
                  <a:schemeClr val="bg2"/>
                </a:solidFill>
              </a:rPr>
              <a:t>plateforme de partage de l’énergie </a:t>
            </a:r>
            <a:r>
              <a:rPr lang="fr-FR" sz="1400" dirty="0">
                <a:solidFill>
                  <a:schemeClr val="bg2"/>
                </a:solidFill>
              </a:rPr>
              <a:t>afin de promouvoir une transition énergétique décentralisée et en </a:t>
            </a:r>
            <a:r>
              <a:rPr lang="fr-FR" sz="1400" dirty="0" err="1">
                <a:solidFill>
                  <a:schemeClr val="bg2"/>
                </a:solidFill>
              </a:rPr>
              <a:t>copropriété,et</a:t>
            </a:r>
            <a:r>
              <a:rPr lang="fr-FR" sz="1400" dirty="0">
                <a:solidFill>
                  <a:schemeClr val="bg2"/>
                </a:solidFill>
              </a:rPr>
              <a:t> mieux orienter les services. </a:t>
            </a:r>
          </a:p>
          <a:p>
            <a:pPr marL="0" indent="0">
              <a:spcBef>
                <a:spcPts val="300"/>
              </a:spcBef>
              <a:buClr>
                <a:schemeClr val="dk1"/>
              </a:buClr>
              <a:buSzPts val="1100"/>
            </a:pPr>
            <a:endParaRPr lang="fr-FR" sz="1500" b="1" dirty="0">
              <a:solidFill>
                <a:schemeClr val="accent4"/>
              </a:solidFill>
            </a:endParaRPr>
          </a:p>
          <a:p>
            <a:pPr marL="0" indent="0">
              <a:spcBef>
                <a:spcPts val="300"/>
              </a:spcBef>
              <a:buClr>
                <a:schemeClr val="dk1"/>
              </a:buClr>
              <a:buSzPts val="1100"/>
            </a:pPr>
            <a:endParaRPr lang="fr-FR" sz="1500"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5820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Des outils et des services innovants pour gérer et responsabiliser les communautés énergétiques</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HORIZON-CL5-2025-02-D3-20</a:t>
            </a:r>
            <a:r>
              <a:rPr lang="en-US" sz="1200" dirty="0"/>
              <a:t> </a:t>
            </a:r>
          </a:p>
          <a:p>
            <a:pPr algn="r"/>
            <a:r>
              <a:rPr lang="fr-FR" sz="1200" dirty="0"/>
              <a:t>Budget global : </a:t>
            </a:r>
            <a:r>
              <a:rPr lang="fr-FR" sz="1200" b="1" dirty="0"/>
              <a:t>20 M€ - </a:t>
            </a:r>
            <a:r>
              <a:rPr lang="fr-FR" sz="1200" dirty="0"/>
              <a:t>Budget par projet :</a:t>
            </a:r>
            <a:r>
              <a:rPr lang="fr-FR" sz="1200" b="1" dirty="0"/>
              <a:t> 10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358493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Underground Thermal Energy Storage in dense urban areas</a:t>
            </a:r>
            <a:endParaRPr lang="fr-FR" sz="2000" dirty="0">
              <a:solidFill>
                <a:schemeClr val="bg2"/>
              </a:solidFill>
            </a:endParaRPr>
          </a:p>
        </p:txBody>
      </p:sp>
      <p:sp>
        <p:nvSpPr>
          <p:cNvPr id="200" name="Google Shape;200;p18"/>
          <p:cNvSpPr txBox="1">
            <a:spLocks noGrp="1"/>
          </p:cNvSpPr>
          <p:nvPr>
            <p:ph type="body" idx="1"/>
          </p:nvPr>
        </p:nvSpPr>
        <p:spPr>
          <a:xfrm>
            <a:off x="359999" y="1695451"/>
            <a:ext cx="8424000" cy="337646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dans le cadre des nouvelles technologies, les interfaces, les méthodes de conception et les concepts organisationnels </a:t>
            </a:r>
          </a:p>
          <a:p>
            <a:pPr marL="285750" indent="-285750">
              <a:spcBef>
                <a:spcPts val="300"/>
              </a:spcBef>
              <a:buClr>
                <a:schemeClr val="dk1"/>
              </a:buClr>
              <a:buSzPts val="1100"/>
              <a:buFontTx/>
              <a:buChar char="-"/>
            </a:pPr>
            <a:r>
              <a:rPr lang="fr-FR" sz="1500" dirty="0">
                <a:solidFill>
                  <a:schemeClr val="bg2"/>
                </a:solidFill>
              </a:rPr>
              <a:t>Améliorer la </a:t>
            </a:r>
            <a:r>
              <a:rPr lang="fr-FR" sz="1500" b="1" dirty="0">
                <a:solidFill>
                  <a:schemeClr val="bg2"/>
                </a:solidFill>
              </a:rPr>
              <a:t>base de connaissances européennes (et des données) </a:t>
            </a:r>
            <a:r>
              <a:rPr lang="fr-FR" sz="1500" dirty="0">
                <a:solidFill>
                  <a:schemeClr val="bg2"/>
                </a:solidFill>
              </a:rPr>
              <a:t>innovantes et la sécurité du futur système énergétique européen basé sur les énergies renouvelables ;</a:t>
            </a:r>
          </a:p>
          <a:p>
            <a:pPr marL="285750" indent="-285750">
              <a:spcBef>
                <a:spcPts val="300"/>
              </a:spcBef>
              <a:buClr>
                <a:schemeClr val="dk1"/>
              </a:buClr>
              <a:buSzPts val="1100"/>
              <a:buFontTx/>
              <a:buChar char="-"/>
            </a:pPr>
            <a:r>
              <a:rPr lang="fr-FR" sz="1500" dirty="0">
                <a:solidFill>
                  <a:schemeClr val="bg2"/>
                </a:solidFill>
              </a:rPr>
              <a:t>Contribuer à la décarbonisation des villes et des </a:t>
            </a:r>
            <a:r>
              <a:rPr lang="fr-FR" sz="1500" b="1" dirty="0">
                <a:solidFill>
                  <a:schemeClr val="bg2"/>
                </a:solidFill>
              </a:rPr>
              <a:t>zones urbaines densément peuplées </a:t>
            </a:r>
            <a:r>
              <a:rPr lang="fr-FR" sz="1500" dirty="0">
                <a:solidFill>
                  <a:schemeClr val="bg2"/>
                </a:solidFill>
              </a:rPr>
              <a:t>grâce à des solutions de haute sécurité ; lien avec la </a:t>
            </a:r>
            <a:r>
              <a:rPr lang="fr-FR" sz="1500" b="1" dirty="0">
                <a:solidFill>
                  <a:schemeClr val="bg2"/>
                </a:solidFill>
              </a:rPr>
              <a:t>planification urbaine </a:t>
            </a:r>
          </a:p>
          <a:p>
            <a:pPr marL="285750" indent="-285750">
              <a:spcBef>
                <a:spcPts val="300"/>
              </a:spcBef>
              <a:buClr>
                <a:schemeClr val="dk1"/>
              </a:buClr>
              <a:buSzPts val="1100"/>
              <a:buFontTx/>
              <a:buChar char="-"/>
            </a:pPr>
            <a:r>
              <a:rPr lang="fr-FR" sz="1500" b="1" dirty="0">
                <a:solidFill>
                  <a:schemeClr val="bg2"/>
                </a:solidFill>
              </a:rPr>
              <a:t>Les communautés locales sont impliquées et leurs attentes sont prises en compte</a:t>
            </a:r>
            <a:r>
              <a:rPr lang="fr-FR" sz="1500" dirty="0">
                <a:solidFill>
                  <a:schemeClr val="bg2"/>
                </a:solidFill>
              </a:rPr>
              <a:t>. </a:t>
            </a:r>
          </a:p>
          <a:p>
            <a:pPr marL="285750" indent="-285750">
              <a:spcBef>
                <a:spcPts val="300"/>
              </a:spcBef>
              <a:buClr>
                <a:schemeClr val="dk1"/>
              </a:buClr>
              <a:buSzPts val="1100"/>
              <a:buFontTx/>
              <a:buChar char="-"/>
            </a:pPr>
            <a:r>
              <a:rPr lang="fr-FR" sz="1500" dirty="0">
                <a:solidFill>
                  <a:schemeClr val="bg2"/>
                </a:solidFill>
              </a:rPr>
              <a:t>Les développeurs de technologies pratiquent un </a:t>
            </a:r>
            <a:r>
              <a:rPr lang="fr-FR" sz="1500" b="1" dirty="0">
                <a:solidFill>
                  <a:schemeClr val="bg2"/>
                </a:solidFill>
              </a:rPr>
              <a:t>engagement sociétal inclusif, précoce, continu et sensible aux spécificités techniques</a:t>
            </a:r>
            <a:r>
              <a:rPr lang="fr-FR" sz="1500" dirty="0">
                <a:solidFill>
                  <a:schemeClr val="bg2"/>
                </a:solidFill>
              </a:rPr>
              <a:t> (par exemple, ressources locales, incertitudes du sous-sol) et aux </a:t>
            </a:r>
            <a:r>
              <a:rPr lang="fr-FR" sz="1500" b="1" dirty="0">
                <a:solidFill>
                  <a:schemeClr val="bg2"/>
                </a:solidFill>
              </a:rPr>
              <a:t>défis sociaux </a:t>
            </a:r>
            <a:r>
              <a:rPr lang="fr-FR" sz="1500" dirty="0">
                <a:solidFill>
                  <a:schemeClr val="bg2"/>
                </a:solidFill>
              </a:rPr>
              <a:t>(par exemple, faible sensibilisation du public) des technologies de stockage de l'énergie thermique souterraine dans le contexte des zones urbaines densément peuplées.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14972" y="1414464"/>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Stockage souterrain d'énergie thermique dans les zones urbaines denses</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HORIZON-CL5-2025-02-D3-22</a:t>
            </a:r>
            <a:r>
              <a:rPr lang="en-US" sz="1200" dirty="0"/>
              <a:t> </a:t>
            </a:r>
          </a:p>
          <a:p>
            <a:pPr algn="r"/>
            <a:r>
              <a:rPr lang="fr-FR" sz="1200" dirty="0"/>
              <a:t>Budget global : </a:t>
            </a:r>
            <a:r>
              <a:rPr lang="fr-FR" sz="1200" b="1" dirty="0"/>
              <a:t>18 M€ - </a:t>
            </a:r>
            <a:r>
              <a:rPr lang="fr-FR" sz="1200" dirty="0"/>
              <a:t>Budget par projet :</a:t>
            </a:r>
            <a:r>
              <a:rPr lang="fr-FR" sz="1200" b="1" dirty="0"/>
              <a:t> 9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329314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Smarter buildings as part of the energy system for increased efficiency and flexibility – SRL</a:t>
            </a:r>
            <a:endParaRPr lang="fr-FR" sz="2000" dirty="0">
              <a:solidFill>
                <a:schemeClr val="bg2"/>
              </a:solidFill>
            </a:endParaRPr>
          </a:p>
        </p:txBody>
      </p:sp>
      <p:sp>
        <p:nvSpPr>
          <p:cNvPr id="200" name="Google Shape;200;p18"/>
          <p:cNvSpPr txBox="1">
            <a:spLocks noGrp="1"/>
          </p:cNvSpPr>
          <p:nvPr>
            <p:ph type="body" idx="1"/>
          </p:nvPr>
        </p:nvSpPr>
        <p:spPr>
          <a:xfrm>
            <a:off x="359999" y="1847849"/>
            <a:ext cx="8424000" cy="322406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avec la diagnostic que le secteur de la construction et le sous-secteur du bâtiment restent parmi les moins numérisés, au moins 3 pilotes attendus</a:t>
            </a:r>
          </a:p>
          <a:p>
            <a:pPr marL="285750" indent="-285750">
              <a:spcBef>
                <a:spcPts val="300"/>
              </a:spcBef>
              <a:buClr>
                <a:schemeClr val="dk1"/>
              </a:buClr>
              <a:buSzPts val="1100"/>
              <a:buFontTx/>
              <a:buChar char="-"/>
            </a:pPr>
            <a:r>
              <a:rPr lang="fr-FR" sz="1500" dirty="0">
                <a:solidFill>
                  <a:schemeClr val="bg2"/>
                </a:solidFill>
              </a:rPr>
              <a:t>Augmentation mesurable du nombre de typologies de bâtiments dotés de sources d'énergie renouvelables (SER) et de stockage d'énergie connectés à un réseau intelligent, ainsi qu'une flexibilité accrue dans la gestion et l'exploitation du réseau y compris par les habitants/usagers</a:t>
            </a:r>
          </a:p>
          <a:p>
            <a:pPr marL="285750" indent="-285750">
              <a:spcBef>
                <a:spcPts val="300"/>
              </a:spcBef>
              <a:buClr>
                <a:schemeClr val="dk1"/>
              </a:buClr>
              <a:buSzPts val="1100"/>
              <a:buFontTx/>
              <a:buChar char="-"/>
            </a:pPr>
            <a:r>
              <a:rPr lang="fr-FR" sz="1500" dirty="0">
                <a:solidFill>
                  <a:schemeClr val="bg2"/>
                </a:solidFill>
              </a:rPr>
              <a:t>Amélioration mesurable de la préparation intelligente des bâtiments, et de leur confort, évaluée par la SRL et/ou d'autres systèmes d'évaluation des bâtiments ;</a:t>
            </a:r>
          </a:p>
          <a:p>
            <a:pPr marL="285750" indent="-285750">
              <a:spcBef>
                <a:spcPts val="300"/>
              </a:spcBef>
              <a:buClr>
                <a:schemeClr val="dk1"/>
              </a:buClr>
              <a:buSzPts val="1100"/>
              <a:buFontTx/>
              <a:buChar char="-"/>
            </a:pPr>
            <a:r>
              <a:rPr lang="fr-FR" sz="1500" dirty="0">
                <a:solidFill>
                  <a:schemeClr val="bg2"/>
                </a:solidFill>
              </a:rPr>
              <a:t>Une meilleure réponse des </a:t>
            </a:r>
            <a:r>
              <a:rPr lang="fr-FR" sz="1500" b="1" dirty="0">
                <a:solidFill>
                  <a:schemeClr val="bg2"/>
                </a:solidFill>
              </a:rPr>
              <a:t>parties prenantes concernées </a:t>
            </a:r>
            <a:r>
              <a:rPr lang="fr-FR" sz="1500" dirty="0">
                <a:solidFill>
                  <a:schemeClr val="bg2"/>
                </a:solidFill>
              </a:rPr>
              <a:t>aux </a:t>
            </a:r>
            <a:r>
              <a:rPr lang="fr-FR" sz="1500" b="1" dirty="0">
                <a:solidFill>
                  <a:schemeClr val="bg2"/>
                </a:solidFill>
              </a:rPr>
              <a:t>besoins et aux préoccupations des utilisateurs issus de divers groupes sociaux</a:t>
            </a:r>
            <a:r>
              <a:rPr lang="fr-FR" sz="1500" dirty="0">
                <a:solidFill>
                  <a:schemeClr val="bg2"/>
                </a:solidFill>
              </a:rPr>
              <a:t>, y compris les </a:t>
            </a:r>
            <a:r>
              <a:rPr lang="fr-FR" sz="1500" b="1" dirty="0">
                <a:solidFill>
                  <a:schemeClr val="bg2"/>
                </a:solidFill>
              </a:rPr>
              <a:t>groupes vulnérables et défavorisés</a:t>
            </a:r>
            <a:r>
              <a:rPr lang="fr-FR" sz="1500" dirty="0">
                <a:solidFill>
                  <a:schemeClr val="bg2"/>
                </a:solidFill>
              </a:rPr>
              <a:t>, impliqués dans les bâtiments intelligents ou potentiellement affectés par ceux-ci, augmentant ainsi le potentiel d'adoption bénéfique pour la société et renforçant la </a:t>
            </a:r>
            <a:r>
              <a:rPr lang="fr-FR" sz="1500" b="1" dirty="0">
                <a:solidFill>
                  <a:schemeClr val="bg2"/>
                </a:solidFill>
              </a:rPr>
              <a:t>confiance dans les résultats et leur réplicabilité. </a:t>
            </a: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57649" y="1301751"/>
            <a:ext cx="4751749"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Des bâtiments plus intelligents, partie intégrante du système énergétique, pour une efficacité et une flexibilité accrues.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HORIZON-CL5-2025-02-D4-02</a:t>
            </a:r>
            <a:r>
              <a:rPr lang="en-US" sz="1200" dirty="0"/>
              <a:t> </a:t>
            </a:r>
          </a:p>
          <a:p>
            <a:pPr algn="r"/>
            <a:r>
              <a:rPr lang="fr-FR" sz="1200" dirty="0"/>
              <a:t>Budget global : </a:t>
            </a:r>
            <a:r>
              <a:rPr lang="fr-FR" sz="1200" b="1" dirty="0"/>
              <a:t>12 M€ - </a:t>
            </a:r>
            <a:r>
              <a:rPr lang="fr-FR" sz="1200" dirty="0"/>
              <a:t>Budget par projet :</a:t>
            </a:r>
            <a:r>
              <a:rPr lang="fr-FR" sz="1200" b="1" dirty="0"/>
              <a:t> 4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303729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Innovative pathways for low carbon and climate resilient building stock and built environment (Built4People Partnership)</a:t>
            </a:r>
            <a:endParaRPr lang="fr-FR" sz="2000" dirty="0">
              <a:solidFill>
                <a:schemeClr val="bg2"/>
              </a:solidFill>
            </a:endParaRPr>
          </a:p>
        </p:txBody>
      </p:sp>
      <p:sp>
        <p:nvSpPr>
          <p:cNvPr id="200" name="Google Shape;200;p18"/>
          <p:cNvSpPr txBox="1">
            <a:spLocks noGrp="1"/>
          </p:cNvSpPr>
          <p:nvPr>
            <p:ph type="body" idx="1"/>
          </p:nvPr>
        </p:nvSpPr>
        <p:spPr>
          <a:xfrm>
            <a:off x="359999" y="1981200"/>
            <a:ext cx="8424000" cy="309071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p>
          <a:p>
            <a:pPr marL="285750" indent="-285750">
              <a:spcBef>
                <a:spcPts val="300"/>
              </a:spcBef>
              <a:buClr>
                <a:schemeClr val="dk1"/>
              </a:buClr>
              <a:buSzPts val="1100"/>
              <a:buFontTx/>
              <a:buChar char="-"/>
            </a:pPr>
            <a:r>
              <a:rPr lang="fr-FR" sz="1500" dirty="0">
                <a:solidFill>
                  <a:schemeClr val="bg2"/>
                </a:solidFill>
              </a:rPr>
              <a:t>Des </a:t>
            </a:r>
            <a:r>
              <a:rPr lang="fr-FR" sz="1500" b="1" dirty="0">
                <a:solidFill>
                  <a:schemeClr val="bg2"/>
                </a:solidFill>
              </a:rPr>
              <a:t>méthodes et procédures de planification améliorées, reproductibles et évolutives </a:t>
            </a:r>
            <a:r>
              <a:rPr lang="fr-FR" sz="1500" dirty="0">
                <a:solidFill>
                  <a:schemeClr val="bg2"/>
                </a:solidFill>
              </a:rPr>
              <a:t>qui encouragent l'utilisation de solutions de construction pour améliorer la performance carbone sur l'ensemble du cycle de vie, </a:t>
            </a:r>
            <a:r>
              <a:rPr lang="fr-FR" sz="1500" b="1" dirty="0">
                <a:solidFill>
                  <a:schemeClr val="bg2"/>
                </a:solidFill>
              </a:rPr>
              <a:t>la circularité</a:t>
            </a:r>
            <a:r>
              <a:rPr lang="fr-FR" sz="1500" dirty="0">
                <a:solidFill>
                  <a:schemeClr val="bg2"/>
                </a:solidFill>
              </a:rPr>
              <a:t>, la durabilité, la résilience climatique, la sécurité et la durabilité des bâtiments et de l'environnement bâti, </a:t>
            </a:r>
          </a:p>
          <a:p>
            <a:pPr marL="285750" indent="-285750">
              <a:spcBef>
                <a:spcPts val="300"/>
              </a:spcBef>
              <a:buClr>
                <a:schemeClr val="dk1"/>
              </a:buClr>
              <a:buSzPts val="1100"/>
              <a:buFontTx/>
              <a:buChar char="-"/>
            </a:pPr>
            <a:r>
              <a:rPr lang="fr-FR" sz="1500" dirty="0">
                <a:solidFill>
                  <a:schemeClr val="bg2"/>
                </a:solidFill>
              </a:rPr>
              <a:t>- Augmentation mesurable du nombre d'acteurs de la chaîne de valeur concernés qui appliquent ces méthodes de planification, ces procédures et ces solutions de construction au profit des citoyens : </a:t>
            </a:r>
            <a:r>
              <a:rPr lang="fr-FR" sz="1500" b="1" dirty="0">
                <a:solidFill>
                  <a:schemeClr val="bg2"/>
                </a:solidFill>
              </a:rPr>
              <a:t>autorités régionales et municipales, décideurs politiques </a:t>
            </a:r>
          </a:p>
          <a:p>
            <a:pPr marL="285750" indent="-285750">
              <a:spcBef>
                <a:spcPts val="300"/>
              </a:spcBef>
              <a:buClr>
                <a:schemeClr val="dk1"/>
              </a:buClr>
              <a:buSzPts val="1100"/>
              <a:buFontTx/>
              <a:buChar char="-"/>
            </a:pPr>
            <a:r>
              <a:rPr lang="fr-FR" sz="1500" dirty="0">
                <a:solidFill>
                  <a:schemeClr val="bg2"/>
                </a:solidFill>
              </a:rPr>
              <a:t> Contribuer au partnership Built4People</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1951" y="1543051"/>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Voies innovantes pour un parc immobilier et un environnement bâti à faible émission de carbone et résistant au changement climatique</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HORIZON-CL5-2025-02-D4-03</a:t>
            </a:r>
            <a:r>
              <a:rPr lang="en-US" sz="1200" dirty="0"/>
              <a:t> </a:t>
            </a:r>
          </a:p>
          <a:p>
            <a:pPr algn="r"/>
            <a:r>
              <a:rPr lang="fr-FR" sz="1200" dirty="0"/>
              <a:t>Budget global : </a:t>
            </a:r>
            <a:r>
              <a:rPr lang="fr-FR" sz="1200" b="1" dirty="0"/>
              <a:t>15 M€ - </a:t>
            </a:r>
            <a:r>
              <a:rPr lang="fr-FR" sz="1200" dirty="0"/>
              <a:t>Budget par projet :</a:t>
            </a:r>
            <a:r>
              <a:rPr lang="fr-FR" sz="1200" b="1" dirty="0"/>
              <a:t> 5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282659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Horizon Europe est le programme-cadre de l'Union européenne pour la recherche et l'innovation. Il couvre la période 2021-2027 et est doté d'un budget de 95,5 milliards d'euros.</a:t>
            </a:r>
            <a:br>
              <a:rPr lang="fr-FR" sz="1400" b="0" dirty="0"/>
            </a:br>
            <a:br>
              <a:rPr lang="fr-FR" sz="1400" b="0" dirty="0"/>
            </a:br>
            <a:r>
              <a:rPr lang="fr-FR" sz="1400" b="0" dirty="0">
                <a:solidFill>
                  <a:schemeClr val="bg2"/>
                </a:solidFill>
              </a:rPr>
              <a:t>Le présent guide a été réalisé par les membres du </a:t>
            </a:r>
            <a:r>
              <a:rPr lang="fr-FR" sz="1400" dirty="0">
                <a:solidFill>
                  <a:schemeClr val="bg2"/>
                </a:solidFill>
              </a:rPr>
              <a:t>Point de Contact National </a:t>
            </a:r>
            <a:r>
              <a:rPr lang="fr-FR" sz="1400" b="0" dirty="0">
                <a:solidFill>
                  <a:schemeClr val="bg2"/>
                </a:solidFill>
              </a:rPr>
              <a:t>(PCN) français Horizon Europe en charge du </a:t>
            </a:r>
            <a:r>
              <a:rPr lang="fr-FR" sz="1400" dirty="0">
                <a:solidFill>
                  <a:schemeClr val="bg2"/>
                </a:solidFill>
              </a:rPr>
              <a:t>Cluster 2 "Culture, créativité et société inclusive".</a:t>
            </a:r>
            <a:br>
              <a:rPr lang="fr-FR" sz="1400" b="0" dirty="0"/>
            </a:br>
            <a:br>
              <a:rPr lang="fr-FR" sz="1400" b="0" dirty="0"/>
            </a:br>
            <a:r>
              <a:rPr lang="fr-FR" sz="1400" dirty="0">
                <a:solidFill>
                  <a:schemeClr val="bg2"/>
                </a:solidFill>
              </a:rPr>
              <a:t>Ce guide s'adresse à tous les acteurs français</a:t>
            </a:r>
            <a:r>
              <a:rPr lang="fr-FR" sz="1400" b="0" dirty="0">
                <a:solidFill>
                  <a:schemeClr val="bg2"/>
                </a:solidFill>
              </a:rPr>
              <a:t> du monde la </a:t>
            </a:r>
            <a:r>
              <a:rPr lang="fr-FR" sz="1400" dirty="0">
                <a:solidFill>
                  <a:schemeClr val="bg2"/>
                </a:solidFill>
              </a:rPr>
              <a:t>recherche</a:t>
            </a:r>
            <a:r>
              <a:rPr lang="fr-FR" sz="1400" b="0" dirty="0">
                <a:solidFill>
                  <a:schemeClr val="bg2"/>
                </a:solidFill>
              </a:rPr>
              <a:t> en </a:t>
            </a:r>
            <a:r>
              <a:rPr lang="fr-FR" sz="1400" dirty="0">
                <a:solidFill>
                  <a:schemeClr val="bg2"/>
                </a:solidFill>
              </a:rPr>
              <a:t>sciences humaines et sociales</a:t>
            </a:r>
            <a:r>
              <a:rPr lang="fr-FR" sz="1400" b="0" dirty="0">
                <a:solidFill>
                  <a:schemeClr val="bg2"/>
                </a:solidFill>
              </a:rPr>
              <a:t>, en leur proposant une </a:t>
            </a:r>
            <a:r>
              <a:rPr lang="fr-FR" sz="1400" dirty="0">
                <a:solidFill>
                  <a:schemeClr val="bg2"/>
                </a:solidFill>
              </a:rPr>
              <a:t>synthèse en français </a:t>
            </a:r>
            <a:r>
              <a:rPr lang="fr-FR" sz="1400" b="0" dirty="0">
                <a:solidFill>
                  <a:schemeClr val="bg2"/>
                </a:solidFill>
              </a:rPr>
              <a:t>des éléments clés des </a:t>
            </a:r>
            <a:r>
              <a:rPr lang="fr-FR" sz="1400" dirty="0">
                <a:solidFill>
                  <a:schemeClr val="bg2"/>
                </a:solidFill>
              </a:rPr>
              <a:t>appels 2023 et 2024</a:t>
            </a:r>
            <a:r>
              <a:rPr lang="fr-FR" sz="1400" b="0" dirty="0">
                <a:solidFill>
                  <a:schemeClr val="bg2"/>
                </a:solidFill>
              </a:rPr>
              <a:t> du cluster 5 qui attendent une </a:t>
            </a:r>
            <a:r>
              <a:rPr lang="fr-FR" sz="1400" dirty="0">
                <a:solidFill>
                  <a:schemeClr val="bg2"/>
                </a:solidFill>
              </a:rPr>
              <a:t>contribution significative de la recherche en SHS</a:t>
            </a:r>
            <a:r>
              <a:rPr lang="fr-FR" sz="1400" b="0" dirty="0">
                <a:solidFill>
                  <a:schemeClr val="bg2"/>
                </a:solidFill>
              </a:rPr>
              <a:t>.</a:t>
            </a:r>
            <a:br>
              <a:rPr lang="fr-FR" sz="1400" b="0" dirty="0"/>
            </a:br>
            <a:br>
              <a:rPr lang="fr-FR" sz="1400" b="0" dirty="0"/>
            </a:br>
            <a:r>
              <a:rPr lang="fr-FR" sz="1400" b="0" dirty="0">
                <a:solidFill>
                  <a:schemeClr val="bg2"/>
                </a:solidFill>
              </a:rPr>
              <a:t>Les synthèses et traductions proposées dans ce guide n'engagent que la responsabilité de leurs auteurs et en aucune manière celle de la Commission européenne.</a:t>
            </a:r>
            <a:br>
              <a:rPr lang="fr-FR" sz="1400" b="0" dirty="0"/>
            </a:br>
            <a:br>
              <a:rPr lang="fr-FR" sz="1400" b="0" dirty="0"/>
            </a:br>
            <a:br>
              <a:rPr lang="fr-FR" sz="1400" b="0" dirty="0"/>
            </a:br>
            <a:br>
              <a:rPr lang="fr-FR" sz="1400" b="0" dirty="0"/>
            </a:br>
            <a:br>
              <a:rPr lang="fr-FR" sz="1400" b="0" dirty="0"/>
            </a:br>
            <a:endParaRPr lang="fr-FR" sz="1400" b="0" dirty="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pic>
        <p:nvPicPr>
          <p:cNvPr id="7" name="Image 6">
            <a:extLst>
              <a:ext uri="{FF2B5EF4-FFF2-40B4-BE49-F238E27FC236}">
                <a16:creationId xmlns:a16="http://schemas.microsoft.com/office/drawing/2014/main" id="{7347AF9C-73F6-42FD-A34D-6430361CC833}"/>
              </a:ext>
            </a:extLst>
          </p:cNvPr>
          <p:cNvPicPr>
            <a:picLocks noChangeAspect="1"/>
          </p:cNvPicPr>
          <p:nvPr/>
        </p:nvPicPr>
        <p:blipFill>
          <a:blip r:embed="rId2"/>
          <a:stretch>
            <a:fillRect/>
          </a:stretch>
        </p:blipFill>
        <p:spPr>
          <a:xfrm>
            <a:off x="368301" y="138125"/>
            <a:ext cx="1016000" cy="746252"/>
          </a:xfrm>
          <a:prstGeom prst="rect">
            <a:avLst/>
          </a:prstGeom>
        </p:spPr>
      </p:pic>
    </p:spTree>
    <p:extLst>
      <p:ext uri="{BB962C8B-B14F-4D97-AF65-F5344CB8AC3E}">
        <p14:creationId xmlns:p14="http://schemas.microsoft.com/office/powerpoint/2010/main" val="30630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Innovative approaches for the deployment of Positive Energy Districts (PED)</a:t>
            </a:r>
            <a:endParaRPr lang="fr-FR" sz="2000" dirty="0">
              <a:solidFill>
                <a:schemeClr val="bg2"/>
              </a:solidFill>
            </a:endParaRPr>
          </a:p>
        </p:txBody>
      </p:sp>
      <p:sp>
        <p:nvSpPr>
          <p:cNvPr id="200" name="Google Shape;200;p18"/>
          <p:cNvSpPr txBox="1">
            <a:spLocks noGrp="1"/>
          </p:cNvSpPr>
          <p:nvPr>
            <p:ph type="body" idx="1"/>
          </p:nvPr>
        </p:nvSpPr>
        <p:spPr>
          <a:xfrm>
            <a:off x="359999" y="1981200"/>
            <a:ext cx="8424000" cy="309071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p>
          <a:p>
            <a:pPr marL="285750" indent="-285750">
              <a:spcBef>
                <a:spcPts val="300"/>
              </a:spcBef>
              <a:buClr>
                <a:schemeClr val="dk1"/>
              </a:buClr>
              <a:buSzPts val="1100"/>
              <a:buFontTx/>
              <a:buChar char="-"/>
            </a:pPr>
            <a:r>
              <a:rPr lang="fr-FR" sz="1500" dirty="0">
                <a:solidFill>
                  <a:schemeClr val="bg2"/>
                </a:solidFill>
              </a:rPr>
              <a:t>Facteurs qui permettent/facilitent la mise en place des quartiers à énergie positive en relation avec l’atténuation d’impact climatique, l’intégration des énergies soutenables et leur stockage, partage, connectivité, etc. </a:t>
            </a:r>
          </a:p>
          <a:p>
            <a:pPr marL="285750" indent="-285750">
              <a:spcBef>
                <a:spcPts val="300"/>
              </a:spcBef>
              <a:buClr>
                <a:schemeClr val="dk1"/>
              </a:buClr>
              <a:buSzPts val="1100"/>
              <a:buFontTx/>
              <a:buChar char="-"/>
            </a:pPr>
            <a:r>
              <a:rPr lang="fr-FR" sz="1500" dirty="0">
                <a:solidFill>
                  <a:schemeClr val="bg2"/>
                </a:solidFill>
              </a:rPr>
              <a:t>Augmentation mesurable de l</a:t>
            </a:r>
            <a:r>
              <a:rPr lang="fr-FR" sz="1500" b="1" dirty="0">
                <a:solidFill>
                  <a:schemeClr val="bg2"/>
                </a:solidFill>
              </a:rPr>
              <a:t>'inclusivité</a:t>
            </a:r>
            <a:r>
              <a:rPr lang="fr-FR" sz="1500" dirty="0">
                <a:solidFill>
                  <a:schemeClr val="bg2"/>
                </a:solidFill>
              </a:rPr>
              <a:t> et du niveau d'</a:t>
            </a:r>
            <a:r>
              <a:rPr lang="fr-FR" sz="1500" b="1" dirty="0">
                <a:solidFill>
                  <a:schemeClr val="bg2"/>
                </a:solidFill>
              </a:rPr>
              <a:t>acceptation sociale </a:t>
            </a:r>
            <a:r>
              <a:rPr lang="fr-FR" sz="1500" dirty="0">
                <a:solidFill>
                  <a:schemeClr val="bg2"/>
                </a:solidFill>
              </a:rPr>
              <a:t>dans la démonstration des PED ; </a:t>
            </a:r>
            <a:r>
              <a:rPr lang="fr-FR" sz="1500" b="1" dirty="0">
                <a:solidFill>
                  <a:schemeClr val="bg2"/>
                </a:solidFill>
              </a:rPr>
              <a:t>rôle accru des citoyens et des autorités municipales et régionales </a:t>
            </a:r>
            <a:r>
              <a:rPr lang="fr-FR" sz="1500" dirty="0">
                <a:solidFill>
                  <a:schemeClr val="bg2"/>
                </a:solidFill>
              </a:rPr>
              <a:t>(PLU), </a:t>
            </a:r>
          </a:p>
          <a:p>
            <a:pPr marL="285750" indent="-285750">
              <a:spcBef>
                <a:spcPts val="300"/>
              </a:spcBef>
              <a:buClr>
                <a:schemeClr val="dk1"/>
              </a:buClr>
              <a:buSzPts val="1100"/>
              <a:buFontTx/>
              <a:buChar char="-"/>
            </a:pPr>
            <a:r>
              <a:rPr lang="fr-FR" sz="1500" dirty="0">
                <a:solidFill>
                  <a:schemeClr val="bg2"/>
                </a:solidFill>
              </a:rPr>
              <a:t> Amélioration de la </a:t>
            </a:r>
            <a:r>
              <a:rPr lang="fr-FR" sz="1500" b="1" dirty="0">
                <a:solidFill>
                  <a:schemeClr val="bg2"/>
                </a:solidFill>
              </a:rPr>
              <a:t>convivialité</a:t>
            </a:r>
            <a:r>
              <a:rPr lang="fr-FR" sz="1500" dirty="0">
                <a:solidFill>
                  <a:schemeClr val="bg2"/>
                </a:solidFill>
              </a:rPr>
              <a:t> et de la </a:t>
            </a:r>
            <a:r>
              <a:rPr lang="fr-FR" sz="1500" b="1" dirty="0">
                <a:solidFill>
                  <a:schemeClr val="bg2"/>
                </a:solidFill>
              </a:rPr>
              <a:t>connaissance des lignes directrices</a:t>
            </a:r>
            <a:r>
              <a:rPr lang="fr-FR" sz="1500" dirty="0">
                <a:solidFill>
                  <a:schemeClr val="bg2"/>
                </a:solidFill>
              </a:rPr>
              <a:t>, des outils et du matériel de formation ciblant les professionnels clés pour surmonter les différents types d'obstacles à la réalisation des quartiers à énergie positive.  </a:t>
            </a:r>
          </a:p>
          <a:p>
            <a:pPr marL="285750" indent="-285750">
              <a:spcBef>
                <a:spcPts val="300"/>
              </a:spcBef>
              <a:buClr>
                <a:schemeClr val="dk1"/>
              </a:buClr>
              <a:buSzPts val="1100"/>
              <a:buFontTx/>
              <a:buChar char="-"/>
            </a:pPr>
            <a:r>
              <a:rPr lang="fr-FR" sz="1500" dirty="0">
                <a:solidFill>
                  <a:schemeClr val="bg2"/>
                </a:solidFill>
              </a:rPr>
              <a:t>Créer des supports pédagogiques pour les professionnels du secteur et les autorités locales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1951" y="1543051"/>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Approches innovantes pour le déploiement des quartiers à énergie positive</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HORIZON-CL5-2025-02-D4-04</a:t>
            </a:r>
            <a:r>
              <a:rPr lang="en-US" sz="1200" dirty="0"/>
              <a:t> </a:t>
            </a:r>
          </a:p>
          <a:p>
            <a:pPr algn="r"/>
            <a:r>
              <a:rPr lang="fr-FR" sz="1200" dirty="0"/>
              <a:t>Budget global : </a:t>
            </a:r>
            <a:r>
              <a:rPr lang="fr-FR" sz="1200" b="1" dirty="0"/>
              <a:t>15 M€ - </a:t>
            </a:r>
            <a:r>
              <a:rPr lang="fr-FR" sz="1200" dirty="0"/>
              <a:t>Budget par projet :</a:t>
            </a:r>
            <a:r>
              <a:rPr lang="fr-FR" sz="1200" b="1" dirty="0"/>
              <a:t> 5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3767800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GB" sz="2000" dirty="0">
                <a:effectLst/>
                <a:latin typeface="+mj-lt"/>
                <a:ea typeface="Times New Roman" panose="02020603050405020304" pitchFamily="18" charset="0"/>
              </a:rPr>
              <a:t>Efficient wireless stationary bidirectional charging solutions for road Light Duty Vehicles (2ZERO Partnership) - SRL</a:t>
            </a:r>
            <a:endParaRPr lang="fr-FR" sz="2000" dirty="0">
              <a:solidFill>
                <a:schemeClr val="bg2"/>
              </a:solidFill>
              <a:latin typeface="+mj-lt"/>
            </a:endParaRPr>
          </a:p>
        </p:txBody>
      </p:sp>
      <p:sp>
        <p:nvSpPr>
          <p:cNvPr id="200" name="Google Shape;200;p18"/>
          <p:cNvSpPr txBox="1">
            <a:spLocks noGrp="1"/>
          </p:cNvSpPr>
          <p:nvPr>
            <p:ph type="body" idx="1"/>
          </p:nvPr>
        </p:nvSpPr>
        <p:spPr>
          <a:xfrm>
            <a:off x="359999" y="1981200"/>
            <a:ext cx="8424000" cy="309071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p>
          <a:p>
            <a:pPr marL="285750" indent="-285750">
              <a:spcBef>
                <a:spcPts val="300"/>
              </a:spcBef>
              <a:buClr>
                <a:schemeClr val="dk1"/>
              </a:buClr>
              <a:buSzPts val="1100"/>
              <a:buFontTx/>
              <a:buChar char="-"/>
            </a:pPr>
            <a:r>
              <a:rPr lang="fr-FR" sz="1500" dirty="0">
                <a:solidFill>
                  <a:schemeClr val="bg2"/>
                </a:solidFill>
              </a:rPr>
              <a:t>Meilleure </a:t>
            </a:r>
            <a:r>
              <a:rPr lang="fr-FR" sz="1500" b="1" dirty="0">
                <a:solidFill>
                  <a:schemeClr val="bg2"/>
                </a:solidFill>
              </a:rPr>
              <a:t>acceptation sociale </a:t>
            </a:r>
            <a:r>
              <a:rPr lang="fr-FR" sz="1500" dirty="0">
                <a:solidFill>
                  <a:schemeClr val="bg2"/>
                </a:solidFill>
              </a:rPr>
              <a:t>des fonctionnalités de stationnement et de recharge automatiques, avec un confort accru et une évaluation complète des coûts/bénéfices au niveau du système pour des coûts acceptables ;</a:t>
            </a:r>
          </a:p>
          <a:p>
            <a:pPr marL="285750" indent="-285750">
              <a:spcBef>
                <a:spcPts val="300"/>
              </a:spcBef>
              <a:buClr>
                <a:schemeClr val="dk1"/>
              </a:buClr>
              <a:buSzPts val="1100"/>
              <a:buFontTx/>
              <a:buChar char="-"/>
            </a:pPr>
            <a:r>
              <a:rPr lang="fr-FR" sz="1500" dirty="0">
                <a:solidFill>
                  <a:schemeClr val="bg2"/>
                </a:solidFill>
              </a:rPr>
              <a:t> Augmenter la capacité à mieux comprendre les besoins et les préoccupations des divers </a:t>
            </a:r>
            <a:r>
              <a:rPr lang="fr-FR" sz="1500" b="1" dirty="0">
                <a:solidFill>
                  <a:schemeClr val="bg2"/>
                </a:solidFill>
              </a:rPr>
              <a:t>groupes sociaux impliqués </a:t>
            </a:r>
            <a:r>
              <a:rPr lang="fr-FR" sz="1500" dirty="0">
                <a:solidFill>
                  <a:schemeClr val="bg2"/>
                </a:solidFill>
              </a:rPr>
              <a:t>dans le développement de la R&amp;I ou susceptibles d'être affectés par celle-ci, ce qui accroît le potentiel d'adoption bénéfique par la société et renforce la </a:t>
            </a:r>
            <a:r>
              <a:rPr lang="fr-FR" sz="1500" b="1" dirty="0">
                <a:solidFill>
                  <a:schemeClr val="bg2"/>
                </a:solidFill>
              </a:rPr>
              <a:t>confiance </a:t>
            </a:r>
            <a:r>
              <a:rPr lang="fr-FR" sz="1500" dirty="0">
                <a:solidFill>
                  <a:schemeClr val="bg2"/>
                </a:solidFill>
              </a:rPr>
              <a:t>dans les résultats et les effets obtenus</a:t>
            </a:r>
          </a:p>
          <a:p>
            <a:pPr marL="285750" indent="-285750">
              <a:spcBef>
                <a:spcPts val="300"/>
              </a:spcBef>
              <a:buClr>
                <a:schemeClr val="dk1"/>
              </a:buClr>
              <a:buSzPts val="1100"/>
              <a:buFontTx/>
              <a:buChar char="-"/>
            </a:pPr>
            <a:r>
              <a:rPr lang="fr-FR" sz="1500" dirty="0">
                <a:solidFill>
                  <a:schemeClr val="bg2"/>
                </a:solidFill>
              </a:rPr>
              <a:t>Services centrés sur </a:t>
            </a:r>
            <a:r>
              <a:rPr lang="fr-FR" sz="1500" b="1" dirty="0">
                <a:solidFill>
                  <a:schemeClr val="bg2"/>
                </a:solidFill>
              </a:rPr>
              <a:t>l’utilisateur</a:t>
            </a:r>
            <a:r>
              <a:rPr lang="fr-FR" sz="1500" dirty="0">
                <a:solidFill>
                  <a:schemeClr val="bg2"/>
                </a:solidFill>
              </a:rPr>
              <a:t> dans différentes zones urbaines / différentes zones climatiques / perspective transdisciplinaire / groupes de travail existants </a:t>
            </a:r>
          </a:p>
          <a:p>
            <a:pPr marL="285750" indent="-285750">
              <a:spcBef>
                <a:spcPts val="300"/>
              </a:spcBef>
              <a:buClr>
                <a:schemeClr val="dk1"/>
              </a:buClr>
              <a:buSzPts val="1100"/>
              <a:buFontTx/>
              <a:buChar char="-"/>
            </a:pP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1951" y="1543051"/>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Solutions efficaces de recharge bidirectionnelle stationnaire sans fil pour les véhicules utilitaires légers routiers (partenariat 2ZERO)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HORIZON-CL5-2025-01-D5-01</a:t>
            </a:r>
            <a:r>
              <a:rPr lang="en-US" sz="1200" dirty="0"/>
              <a:t> </a:t>
            </a:r>
          </a:p>
          <a:p>
            <a:pPr algn="r"/>
            <a:r>
              <a:rPr lang="fr-FR" sz="1200" dirty="0"/>
              <a:t>Budget global : </a:t>
            </a:r>
            <a:r>
              <a:rPr lang="fr-FR" sz="1200" b="1" dirty="0"/>
              <a:t>20 M€ - </a:t>
            </a:r>
            <a:r>
              <a:rPr lang="fr-FR" sz="1200" dirty="0"/>
              <a:t>Budget par projet :</a:t>
            </a:r>
            <a:r>
              <a:rPr lang="fr-FR" sz="1200" b="1" dirty="0"/>
              <a:t> 10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4291020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GB" sz="2000" dirty="0">
                <a:effectLst/>
                <a:latin typeface="+mj-lt"/>
                <a:ea typeface="Times New Roman" panose="02020603050405020304" pitchFamily="18" charset="0"/>
              </a:rPr>
              <a:t>Efficient wireless stationary bidirectional charging solutions for road Light Duty Vehicles (2ZERO Partnership) - SRL</a:t>
            </a:r>
            <a:endParaRPr lang="fr-FR" sz="2000" dirty="0">
              <a:solidFill>
                <a:schemeClr val="bg2"/>
              </a:solidFill>
              <a:latin typeface="+mj-lt"/>
            </a:endParaRPr>
          </a:p>
        </p:txBody>
      </p:sp>
      <p:sp>
        <p:nvSpPr>
          <p:cNvPr id="200" name="Google Shape;200;p18"/>
          <p:cNvSpPr txBox="1">
            <a:spLocks noGrp="1"/>
          </p:cNvSpPr>
          <p:nvPr>
            <p:ph type="body" idx="1"/>
          </p:nvPr>
        </p:nvSpPr>
        <p:spPr>
          <a:xfrm>
            <a:off x="359999" y="1981200"/>
            <a:ext cx="8424000" cy="309071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p>
          <a:p>
            <a:pPr marL="285750" indent="-285750">
              <a:spcBef>
                <a:spcPts val="300"/>
              </a:spcBef>
              <a:buClr>
                <a:schemeClr val="dk1"/>
              </a:buClr>
              <a:buSzPts val="1100"/>
              <a:buFontTx/>
              <a:buChar char="-"/>
            </a:pPr>
            <a:r>
              <a:rPr lang="fr-FR" sz="1500" dirty="0">
                <a:solidFill>
                  <a:schemeClr val="bg2"/>
                </a:solidFill>
              </a:rPr>
              <a:t>Meilleure </a:t>
            </a:r>
            <a:r>
              <a:rPr lang="fr-FR" sz="1500" b="1" dirty="0">
                <a:solidFill>
                  <a:schemeClr val="bg2"/>
                </a:solidFill>
              </a:rPr>
              <a:t>acceptation sociale </a:t>
            </a:r>
            <a:r>
              <a:rPr lang="fr-FR" sz="1500" dirty="0">
                <a:solidFill>
                  <a:schemeClr val="bg2"/>
                </a:solidFill>
              </a:rPr>
              <a:t>des fonctionnalités de stationnement et de recharge automatiques, avec un confort accru et une évaluation complète des coûts/bénéfices au niveau du système pour des coûts acceptables ;</a:t>
            </a:r>
          </a:p>
          <a:p>
            <a:pPr marL="285750" indent="-285750">
              <a:spcBef>
                <a:spcPts val="300"/>
              </a:spcBef>
              <a:buClr>
                <a:schemeClr val="dk1"/>
              </a:buClr>
              <a:buSzPts val="1100"/>
              <a:buFontTx/>
              <a:buChar char="-"/>
            </a:pPr>
            <a:r>
              <a:rPr lang="fr-FR" sz="1500" dirty="0">
                <a:solidFill>
                  <a:schemeClr val="bg2"/>
                </a:solidFill>
              </a:rPr>
              <a:t> Augmenter la capacité à mieux comprendre les besoins et les préoccupations des divers </a:t>
            </a:r>
            <a:r>
              <a:rPr lang="fr-FR" sz="1500" b="1" dirty="0">
                <a:solidFill>
                  <a:schemeClr val="bg2"/>
                </a:solidFill>
              </a:rPr>
              <a:t>groupes sociaux impliqués </a:t>
            </a:r>
            <a:r>
              <a:rPr lang="fr-FR" sz="1500" dirty="0">
                <a:solidFill>
                  <a:schemeClr val="bg2"/>
                </a:solidFill>
              </a:rPr>
              <a:t>dans le développement de la R&amp;I ou susceptibles d'être affectés par celle-ci, ce qui accroît le potentiel d'adoption bénéfique par la société et renforce la </a:t>
            </a:r>
            <a:r>
              <a:rPr lang="fr-FR" sz="1500" b="1" dirty="0">
                <a:solidFill>
                  <a:schemeClr val="bg2"/>
                </a:solidFill>
              </a:rPr>
              <a:t>confiance </a:t>
            </a:r>
            <a:r>
              <a:rPr lang="fr-FR" sz="1500" dirty="0">
                <a:solidFill>
                  <a:schemeClr val="bg2"/>
                </a:solidFill>
              </a:rPr>
              <a:t>dans les résultats et les effets obtenus</a:t>
            </a:r>
          </a:p>
          <a:p>
            <a:pPr marL="285750" indent="-285750">
              <a:spcBef>
                <a:spcPts val="300"/>
              </a:spcBef>
              <a:buClr>
                <a:schemeClr val="dk1"/>
              </a:buClr>
              <a:buSzPts val="1100"/>
              <a:buFontTx/>
              <a:buChar char="-"/>
            </a:pPr>
            <a:r>
              <a:rPr lang="fr-FR" sz="1500" b="1" dirty="0">
                <a:solidFill>
                  <a:schemeClr val="bg2"/>
                </a:solidFill>
              </a:rPr>
              <a:t>SRL</a:t>
            </a:r>
            <a:r>
              <a:rPr lang="fr-FR" sz="1500" dirty="0">
                <a:solidFill>
                  <a:schemeClr val="bg2"/>
                </a:solidFill>
              </a:rPr>
              <a:t> : Services centrés sur </a:t>
            </a:r>
            <a:r>
              <a:rPr lang="fr-FR" sz="1500" b="1" dirty="0">
                <a:solidFill>
                  <a:schemeClr val="bg2"/>
                </a:solidFill>
              </a:rPr>
              <a:t>l’utilisateur</a:t>
            </a:r>
            <a:r>
              <a:rPr lang="fr-FR" sz="1500" dirty="0">
                <a:solidFill>
                  <a:schemeClr val="bg2"/>
                </a:solidFill>
              </a:rPr>
              <a:t> dans différentes zones urbaines / différentes zones climatiques / perspective transdisciplinaire / groupes de travail existants </a:t>
            </a:r>
          </a:p>
          <a:p>
            <a:pPr marL="285750" indent="-285750">
              <a:spcBef>
                <a:spcPts val="300"/>
              </a:spcBef>
              <a:buClr>
                <a:schemeClr val="dk1"/>
              </a:buClr>
              <a:buSzPts val="1100"/>
              <a:buFontTx/>
              <a:buChar char="-"/>
            </a:pP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1951" y="1543051"/>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Solutions efficaces de recharge bidirectionnelle stationnaire sans fil pour les véhicules utilitaires légers routiers (partenariat 2ZERO)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HORIZON-CL5-2025-01-D5-01</a:t>
            </a:r>
            <a:r>
              <a:rPr lang="en-US" sz="1200" dirty="0"/>
              <a:t> </a:t>
            </a:r>
          </a:p>
          <a:p>
            <a:pPr algn="r"/>
            <a:r>
              <a:rPr lang="fr-FR" sz="1200" dirty="0"/>
              <a:t>Budget global : </a:t>
            </a:r>
            <a:r>
              <a:rPr lang="fr-FR" sz="1200" b="1" dirty="0"/>
              <a:t>20 M€ - </a:t>
            </a:r>
            <a:r>
              <a:rPr lang="fr-FR" sz="1200" dirty="0"/>
              <a:t>Budget par projet :</a:t>
            </a:r>
            <a:r>
              <a:rPr lang="fr-FR" sz="1200" b="1" dirty="0"/>
              <a:t> 10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1901043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latin typeface="+mj-lt"/>
              </a:rPr>
              <a:t>Innovative air mobility and services for sustainable and smart urban, peri-urban transport – SRL</a:t>
            </a:r>
            <a:endParaRPr lang="fr-FR" sz="2000" dirty="0">
              <a:solidFill>
                <a:schemeClr val="bg2"/>
              </a:solidFill>
              <a:latin typeface="+mj-lt"/>
            </a:endParaRPr>
          </a:p>
        </p:txBody>
      </p:sp>
      <p:sp>
        <p:nvSpPr>
          <p:cNvPr id="200" name="Google Shape;200;p18"/>
          <p:cNvSpPr txBox="1">
            <a:spLocks noGrp="1"/>
          </p:cNvSpPr>
          <p:nvPr>
            <p:ph type="body" idx="1"/>
          </p:nvPr>
        </p:nvSpPr>
        <p:spPr>
          <a:xfrm>
            <a:off x="269944" y="1821872"/>
            <a:ext cx="8424000" cy="309071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p>
          <a:p>
            <a:pPr marL="285750" indent="-285750">
              <a:spcBef>
                <a:spcPts val="300"/>
              </a:spcBef>
              <a:buClr>
                <a:schemeClr val="dk1"/>
              </a:buClr>
              <a:buSzPts val="1100"/>
              <a:buFontTx/>
              <a:buChar char="-"/>
            </a:pPr>
            <a:r>
              <a:rPr lang="fr-FR" sz="1500" dirty="0">
                <a:solidFill>
                  <a:schemeClr val="bg2"/>
                </a:solidFill>
              </a:rPr>
              <a:t>Permettre l'aviation sans pilote (drones) à très basse altitude, en particulier la mobilité aérienne innovante (MAI) et les </a:t>
            </a:r>
            <a:r>
              <a:rPr lang="fr-FR" sz="1500" b="1" dirty="0">
                <a:solidFill>
                  <a:schemeClr val="bg2"/>
                </a:solidFill>
              </a:rPr>
              <a:t>services</a:t>
            </a:r>
            <a:r>
              <a:rPr lang="fr-FR" sz="1500" dirty="0">
                <a:solidFill>
                  <a:schemeClr val="bg2"/>
                </a:solidFill>
              </a:rPr>
              <a:t>, pour une </a:t>
            </a:r>
            <a:r>
              <a:rPr lang="fr-FR" sz="1500" b="1" dirty="0">
                <a:solidFill>
                  <a:schemeClr val="bg2"/>
                </a:solidFill>
              </a:rPr>
              <a:t>mobilité urbaine durable </a:t>
            </a:r>
            <a:r>
              <a:rPr lang="fr-FR" sz="1500" dirty="0">
                <a:solidFill>
                  <a:schemeClr val="bg2"/>
                </a:solidFill>
              </a:rPr>
              <a:t>et intelligente dans les </a:t>
            </a:r>
            <a:r>
              <a:rPr lang="fr-FR" sz="1500" b="1" dirty="0">
                <a:solidFill>
                  <a:schemeClr val="bg2"/>
                </a:solidFill>
              </a:rPr>
              <a:t>villes</a:t>
            </a:r>
            <a:r>
              <a:rPr lang="fr-FR" sz="1500" dirty="0">
                <a:solidFill>
                  <a:schemeClr val="bg2"/>
                </a:solidFill>
              </a:rPr>
              <a:t>, en développant et en affinant les outils de planification urbaine, de sensibilisation et de prévision des systèmes. Une MAI climatiquement neutre, intelligente, résiliente et sûre, et </a:t>
            </a:r>
            <a:r>
              <a:rPr lang="fr-FR" sz="1500" b="1" dirty="0">
                <a:solidFill>
                  <a:schemeClr val="bg2"/>
                </a:solidFill>
              </a:rPr>
              <a:t>acceptée par les communautés locales</a:t>
            </a:r>
          </a:p>
          <a:p>
            <a:pPr marL="285750" indent="-285750">
              <a:spcBef>
                <a:spcPts val="300"/>
              </a:spcBef>
              <a:buClr>
                <a:schemeClr val="dk1"/>
              </a:buClr>
              <a:buSzPts val="1100"/>
              <a:buFontTx/>
              <a:buChar char="-"/>
            </a:pPr>
            <a:r>
              <a:rPr lang="fr-FR" sz="1500" b="1" dirty="0">
                <a:solidFill>
                  <a:schemeClr val="bg2"/>
                </a:solidFill>
              </a:rPr>
              <a:t>De nouveaux outils et services </a:t>
            </a:r>
            <a:r>
              <a:rPr lang="fr-FR" sz="1500" dirty="0">
                <a:solidFill>
                  <a:schemeClr val="bg2"/>
                </a:solidFill>
              </a:rPr>
              <a:t>pour optimiser la gestion des déchets dans les villes et dans d'autres zones, ainsi que </a:t>
            </a:r>
            <a:r>
              <a:rPr lang="fr-FR" sz="1500" b="1" dirty="0">
                <a:solidFill>
                  <a:schemeClr val="bg2"/>
                </a:solidFill>
              </a:rPr>
              <a:t>des accords de gouvernance viables.</a:t>
            </a:r>
          </a:p>
          <a:p>
            <a:pPr marL="285750" indent="-285750">
              <a:spcBef>
                <a:spcPts val="300"/>
              </a:spcBef>
              <a:buClr>
                <a:schemeClr val="dk1"/>
              </a:buClr>
              <a:buSzPts val="1100"/>
              <a:buFontTx/>
              <a:buChar char="-"/>
            </a:pPr>
            <a:r>
              <a:rPr lang="fr-FR" sz="1500" b="1" dirty="0">
                <a:solidFill>
                  <a:schemeClr val="bg2"/>
                </a:solidFill>
              </a:rPr>
              <a:t>Nouveaux emplois </a:t>
            </a:r>
            <a:r>
              <a:rPr lang="fr-FR" sz="1500" dirty="0">
                <a:solidFill>
                  <a:schemeClr val="bg2"/>
                </a:solidFill>
              </a:rPr>
              <a:t>en lien avec ces nouveaux services</a:t>
            </a:r>
            <a:r>
              <a:rPr lang="fr-FR" sz="1500" b="1" dirty="0">
                <a:solidFill>
                  <a:schemeClr val="bg2"/>
                </a:solidFill>
              </a:rPr>
              <a:t>. </a:t>
            </a:r>
          </a:p>
          <a:p>
            <a:pPr marL="285750" indent="-285750">
              <a:spcBef>
                <a:spcPts val="300"/>
              </a:spcBef>
              <a:buClr>
                <a:schemeClr val="dk1"/>
              </a:buClr>
              <a:buSzPts val="1100"/>
              <a:buFontTx/>
              <a:buChar char="-"/>
            </a:pPr>
            <a:r>
              <a:rPr lang="fr-FR" sz="1500" b="1" dirty="0">
                <a:solidFill>
                  <a:schemeClr val="bg2"/>
                </a:solidFill>
              </a:rPr>
              <a:t>SRL</a:t>
            </a:r>
            <a:r>
              <a:rPr lang="fr-FR" sz="1500" dirty="0">
                <a:solidFill>
                  <a:schemeClr val="bg2"/>
                </a:solidFill>
              </a:rPr>
              <a:t> : </a:t>
            </a:r>
            <a:r>
              <a:rPr lang="fr-FR" sz="1500" b="1" dirty="0">
                <a:solidFill>
                  <a:schemeClr val="bg2"/>
                </a:solidFill>
              </a:rPr>
              <a:t>Feuille de route actualisée et coconçue avec les autorités locales, </a:t>
            </a:r>
            <a:r>
              <a:rPr lang="fr-FR" sz="1500" dirty="0">
                <a:solidFill>
                  <a:schemeClr val="bg2"/>
                </a:solidFill>
              </a:rPr>
              <a:t>, approche centrée sur </a:t>
            </a:r>
            <a:r>
              <a:rPr lang="fr-FR" sz="1500" b="1" dirty="0">
                <a:solidFill>
                  <a:schemeClr val="bg2"/>
                </a:solidFill>
              </a:rPr>
              <a:t>les usagers/citoyens</a:t>
            </a:r>
            <a:r>
              <a:rPr lang="fr-FR" sz="1500" dirty="0">
                <a:solidFill>
                  <a:schemeClr val="bg2"/>
                </a:solidFill>
              </a:rPr>
              <a:t> dans différentes zones urbaines / perspective transdisciplinaire /</a:t>
            </a:r>
          </a:p>
          <a:p>
            <a:pPr marL="285750" indent="-285750">
              <a:spcBef>
                <a:spcPts val="300"/>
              </a:spcBef>
              <a:buClr>
                <a:schemeClr val="dk1"/>
              </a:buClr>
              <a:buSzPts val="1100"/>
              <a:buFontTx/>
              <a:buChar char="-"/>
            </a:pP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1951" y="1543051"/>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Mobilité et services aériens innovants pour des transports urbains et périurbains durables et intelligents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HORIZON-CL5-2025-01-D6-11</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398484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latin typeface="+mj-lt"/>
              </a:rPr>
              <a:t>Safe Human-Technology Interaction (HTI) in the vehicle systems of the coming decade– SRL</a:t>
            </a:r>
            <a:endParaRPr lang="fr-FR" sz="2000" dirty="0">
              <a:solidFill>
                <a:schemeClr val="bg2"/>
              </a:solidFill>
              <a:latin typeface="+mj-lt"/>
            </a:endParaRPr>
          </a:p>
        </p:txBody>
      </p:sp>
      <p:sp>
        <p:nvSpPr>
          <p:cNvPr id="200" name="Google Shape;200;p18"/>
          <p:cNvSpPr txBox="1">
            <a:spLocks noGrp="1"/>
          </p:cNvSpPr>
          <p:nvPr>
            <p:ph type="body" idx="1"/>
          </p:nvPr>
        </p:nvSpPr>
        <p:spPr>
          <a:xfrm>
            <a:off x="269944" y="1898072"/>
            <a:ext cx="8424000" cy="309071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avec le diagnostique que l’analyse comportementale n’est pas suffisante</a:t>
            </a:r>
          </a:p>
          <a:p>
            <a:pPr marL="285750" indent="-285750">
              <a:spcBef>
                <a:spcPts val="300"/>
              </a:spcBef>
              <a:buClr>
                <a:schemeClr val="dk1"/>
              </a:buClr>
              <a:buSzPts val="1100"/>
              <a:buFontTx/>
              <a:buChar char="-"/>
            </a:pPr>
            <a:r>
              <a:rPr lang="fr-FR" sz="1500" dirty="0">
                <a:solidFill>
                  <a:schemeClr val="bg2"/>
                </a:solidFill>
              </a:rPr>
              <a:t>Une meilleure compréhension des synergies entre </a:t>
            </a:r>
            <a:r>
              <a:rPr lang="fr-FR" sz="1500" b="1" dirty="0">
                <a:solidFill>
                  <a:schemeClr val="bg2"/>
                </a:solidFill>
              </a:rPr>
              <a:t>les capacités du conducteur </a:t>
            </a:r>
            <a:r>
              <a:rPr lang="fr-FR" sz="1500" dirty="0">
                <a:solidFill>
                  <a:schemeClr val="bg2"/>
                </a:solidFill>
              </a:rPr>
              <a:t>et celles des systèmes d'aide à la conduite et la mise en œuvre de </a:t>
            </a:r>
            <a:r>
              <a:rPr lang="fr-FR" sz="1500" b="1" dirty="0">
                <a:solidFill>
                  <a:schemeClr val="bg2"/>
                </a:solidFill>
              </a:rPr>
              <a:t>stratégies d'interaction homme-technologie </a:t>
            </a:r>
            <a:r>
              <a:rPr lang="fr-FR" sz="1500" dirty="0">
                <a:solidFill>
                  <a:schemeClr val="bg2"/>
                </a:solidFill>
              </a:rPr>
              <a:t>(HTI) adaptées et « auto-apprenantes » afin d'améliorer la sécurité routière ;</a:t>
            </a:r>
          </a:p>
          <a:p>
            <a:pPr marL="285750" indent="-285750">
              <a:spcBef>
                <a:spcPts val="300"/>
              </a:spcBef>
              <a:buClr>
                <a:schemeClr val="dk1"/>
              </a:buClr>
              <a:buSzPts val="1100"/>
              <a:buFontTx/>
              <a:buChar char="-"/>
            </a:pPr>
            <a:r>
              <a:rPr lang="fr-FR" sz="1500" dirty="0">
                <a:solidFill>
                  <a:schemeClr val="bg2"/>
                </a:solidFill>
              </a:rPr>
              <a:t> Compréhension plus approfondie des </a:t>
            </a:r>
            <a:r>
              <a:rPr lang="fr-FR" sz="1500" b="1" dirty="0">
                <a:solidFill>
                  <a:schemeClr val="bg2"/>
                </a:solidFill>
              </a:rPr>
              <a:t>besoins</a:t>
            </a:r>
            <a:r>
              <a:rPr lang="fr-FR" sz="1500" dirty="0">
                <a:solidFill>
                  <a:schemeClr val="bg2"/>
                </a:solidFill>
              </a:rPr>
              <a:t> et des </a:t>
            </a:r>
            <a:r>
              <a:rPr lang="fr-FR" sz="1500" b="1" dirty="0">
                <a:solidFill>
                  <a:schemeClr val="bg2"/>
                </a:solidFill>
              </a:rPr>
              <a:t>préoccupations</a:t>
            </a:r>
            <a:r>
              <a:rPr lang="fr-FR" sz="1500" dirty="0">
                <a:solidFill>
                  <a:schemeClr val="bg2"/>
                </a:solidFill>
              </a:rPr>
              <a:t> de </a:t>
            </a:r>
            <a:r>
              <a:rPr lang="fr-FR" sz="1500" b="1" dirty="0">
                <a:solidFill>
                  <a:schemeClr val="bg2"/>
                </a:solidFill>
              </a:rPr>
              <a:t>divers groupes sociaux </a:t>
            </a:r>
            <a:r>
              <a:rPr lang="fr-FR" sz="1500" dirty="0">
                <a:solidFill>
                  <a:schemeClr val="bg2"/>
                </a:solidFill>
              </a:rPr>
              <a:t>impliqués dans le développement de la recherche et de l'innovation (R&amp;I) ou susceptibles d'être affectés par celle-ci, augmentant ainsi le </a:t>
            </a:r>
            <a:r>
              <a:rPr lang="fr-FR" sz="1500" b="1" dirty="0">
                <a:solidFill>
                  <a:schemeClr val="bg2"/>
                </a:solidFill>
              </a:rPr>
              <a:t>potentiel d'adoption bénéfique </a:t>
            </a:r>
            <a:r>
              <a:rPr lang="fr-FR" sz="1500" dirty="0">
                <a:solidFill>
                  <a:schemeClr val="bg2"/>
                </a:solidFill>
              </a:rPr>
              <a:t>par la société et renforçant la </a:t>
            </a:r>
            <a:r>
              <a:rPr lang="fr-FR" sz="1500" b="1" dirty="0">
                <a:solidFill>
                  <a:schemeClr val="bg2"/>
                </a:solidFill>
              </a:rPr>
              <a:t>confiance</a:t>
            </a:r>
            <a:r>
              <a:rPr lang="fr-FR" sz="1500" dirty="0">
                <a:solidFill>
                  <a:schemeClr val="bg2"/>
                </a:solidFill>
              </a:rPr>
              <a:t> dans les résultats et les conséquences. </a:t>
            </a:r>
          </a:p>
          <a:p>
            <a:pPr marL="285750" indent="-285750">
              <a:spcBef>
                <a:spcPts val="300"/>
              </a:spcBef>
              <a:buClr>
                <a:schemeClr val="dk1"/>
              </a:buClr>
              <a:buSzPts val="1100"/>
              <a:buFontTx/>
              <a:buChar char="-"/>
            </a:pPr>
            <a:r>
              <a:rPr lang="fr-FR" sz="1500" dirty="0">
                <a:solidFill>
                  <a:schemeClr val="bg2"/>
                </a:solidFill>
              </a:rPr>
              <a:t>Plusieurs cas d’étude - scénarios/populations de conducteurs/genre/</a:t>
            </a:r>
          </a:p>
          <a:p>
            <a:pPr marL="285750" indent="-285750">
              <a:spcBef>
                <a:spcPts val="300"/>
              </a:spcBef>
              <a:buClr>
                <a:schemeClr val="dk1"/>
              </a:buClr>
              <a:buSzPts val="1100"/>
              <a:buFontTx/>
              <a:buChar char="-"/>
            </a:pPr>
            <a:r>
              <a:rPr lang="fr-FR" sz="1500" b="1" dirty="0">
                <a:solidFill>
                  <a:schemeClr val="bg2"/>
                </a:solidFill>
              </a:rPr>
              <a:t>SRL</a:t>
            </a:r>
            <a:r>
              <a:rPr lang="fr-FR" sz="1500" dirty="0">
                <a:solidFill>
                  <a:schemeClr val="bg2"/>
                </a:solidFill>
              </a:rPr>
              <a:t> : approche centrée sur </a:t>
            </a:r>
            <a:r>
              <a:rPr lang="fr-FR" sz="1500" b="1" dirty="0">
                <a:solidFill>
                  <a:schemeClr val="bg2"/>
                </a:solidFill>
              </a:rPr>
              <a:t>les utilisateurs </a:t>
            </a:r>
            <a:r>
              <a:rPr lang="fr-FR" sz="1500" dirty="0">
                <a:solidFill>
                  <a:schemeClr val="bg2"/>
                </a:solidFill>
              </a:rPr>
              <a:t>/ perspective transdisciplinaire / collecte des données</a:t>
            </a:r>
          </a:p>
          <a:p>
            <a:pPr marL="285750" indent="-285750">
              <a:spcBef>
                <a:spcPts val="300"/>
              </a:spcBef>
              <a:buClr>
                <a:schemeClr val="dk1"/>
              </a:buClr>
              <a:buSzPts val="1100"/>
              <a:buFontTx/>
              <a:buChar char="-"/>
            </a:pP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99605" y="1563833"/>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Interaction sûre entre l'homme et la technologie (HTI) dans les systèmes automobiles de la prochaine décennie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HORIZON-CL5-2025-01-D6-12</a:t>
            </a:r>
            <a:r>
              <a:rPr lang="en-US" sz="1200" dirty="0"/>
              <a:t> </a:t>
            </a:r>
          </a:p>
          <a:p>
            <a:pPr algn="r"/>
            <a:r>
              <a:rPr lang="fr-FR" sz="1200" dirty="0"/>
              <a:t>Budget global : </a:t>
            </a:r>
            <a:r>
              <a:rPr lang="fr-FR" sz="1200" b="1" dirty="0"/>
              <a:t>4 M€ - </a:t>
            </a:r>
            <a:r>
              <a:rPr lang="fr-FR" sz="1200" dirty="0"/>
              <a:t>Budget par projet :</a:t>
            </a:r>
            <a:r>
              <a:rPr lang="fr-FR" sz="1200" b="1" dirty="0"/>
              <a:t> 8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239056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latin typeface="+mj-lt"/>
              </a:rPr>
              <a:t>Safety of Cyclists, Pedestrians and Users of </a:t>
            </a:r>
            <a:r>
              <a:rPr lang="en-US" sz="2000" dirty="0" err="1">
                <a:solidFill>
                  <a:schemeClr val="bg2"/>
                </a:solidFill>
                <a:latin typeface="+mj-lt"/>
              </a:rPr>
              <a:t>Micromobility</a:t>
            </a:r>
            <a:r>
              <a:rPr lang="en-US" sz="2000" dirty="0">
                <a:solidFill>
                  <a:schemeClr val="bg2"/>
                </a:solidFill>
                <a:latin typeface="+mj-lt"/>
              </a:rPr>
              <a:t> Devices</a:t>
            </a:r>
            <a:endParaRPr lang="fr-FR" sz="2000" dirty="0">
              <a:solidFill>
                <a:schemeClr val="bg2"/>
              </a:solidFill>
              <a:latin typeface="+mj-lt"/>
            </a:endParaRPr>
          </a:p>
        </p:txBody>
      </p:sp>
      <p:sp>
        <p:nvSpPr>
          <p:cNvPr id="200" name="Google Shape;200;p18"/>
          <p:cNvSpPr txBox="1">
            <a:spLocks noGrp="1"/>
          </p:cNvSpPr>
          <p:nvPr>
            <p:ph type="body" idx="1"/>
          </p:nvPr>
        </p:nvSpPr>
        <p:spPr>
          <a:xfrm>
            <a:off x="305662" y="1535906"/>
            <a:ext cx="8424000" cy="3202852"/>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p>
          <a:p>
            <a:pPr marL="285750" indent="-285750">
              <a:spcBef>
                <a:spcPts val="300"/>
              </a:spcBef>
              <a:buClr>
                <a:schemeClr val="dk1"/>
              </a:buClr>
              <a:buSzPts val="1100"/>
              <a:buFontTx/>
              <a:buChar char="-"/>
            </a:pPr>
            <a:r>
              <a:rPr lang="fr-FR" sz="1500" dirty="0">
                <a:solidFill>
                  <a:schemeClr val="bg2"/>
                </a:solidFill>
              </a:rPr>
              <a:t> Amélioration (par rapport aux chiffres actuels pour les lieux sélectionnés pour l'essai pilote) de la </a:t>
            </a:r>
            <a:r>
              <a:rPr lang="fr-FR" sz="1500" b="1" dirty="0">
                <a:solidFill>
                  <a:schemeClr val="bg2"/>
                </a:solidFill>
              </a:rPr>
              <a:t>sécurité routière </a:t>
            </a:r>
            <a:r>
              <a:rPr lang="fr-FR" sz="1500" dirty="0">
                <a:solidFill>
                  <a:schemeClr val="bg2"/>
                </a:solidFill>
              </a:rPr>
              <a:t>(réelle et perçue) pour les </a:t>
            </a:r>
            <a:r>
              <a:rPr lang="fr-FR" sz="1500" b="1" dirty="0">
                <a:solidFill>
                  <a:schemeClr val="bg2"/>
                </a:solidFill>
              </a:rPr>
              <a:t>piétons, les cyclistes, les cyclistes électriques et les utilisateurs d'autres dispositifs</a:t>
            </a:r>
            <a:r>
              <a:rPr lang="fr-FR" sz="1500" dirty="0">
                <a:solidFill>
                  <a:schemeClr val="bg2"/>
                </a:solidFill>
              </a:rPr>
              <a:t> de </a:t>
            </a:r>
            <a:r>
              <a:rPr lang="fr-FR" sz="1500" dirty="0" err="1">
                <a:solidFill>
                  <a:schemeClr val="bg2"/>
                </a:solidFill>
              </a:rPr>
              <a:t>micro-mobilité</a:t>
            </a:r>
            <a:r>
              <a:rPr lang="fr-FR" sz="1500" dirty="0">
                <a:solidFill>
                  <a:schemeClr val="bg2"/>
                </a:solidFill>
              </a:rPr>
              <a:t>, </a:t>
            </a:r>
          </a:p>
          <a:p>
            <a:pPr marL="285750" indent="-285750">
              <a:spcBef>
                <a:spcPts val="300"/>
              </a:spcBef>
              <a:buClr>
                <a:schemeClr val="dk1"/>
              </a:buClr>
              <a:buSzPts val="1100"/>
              <a:buFontTx/>
              <a:buChar char="-"/>
            </a:pPr>
            <a:r>
              <a:rPr lang="fr-FR" sz="1500" dirty="0">
                <a:solidFill>
                  <a:schemeClr val="bg2"/>
                </a:solidFill>
              </a:rPr>
              <a:t>Augmentation de l'utilisation des modes actifs et de la micromobilité dans </a:t>
            </a:r>
            <a:r>
              <a:rPr lang="fr-FR" sz="1500" b="1" dirty="0">
                <a:solidFill>
                  <a:schemeClr val="bg2"/>
                </a:solidFill>
              </a:rPr>
              <a:t>toutes les tranches d'âge et tous les groupes socio-économiques </a:t>
            </a:r>
            <a:r>
              <a:rPr lang="fr-FR" sz="1500" dirty="0">
                <a:solidFill>
                  <a:schemeClr val="bg2"/>
                </a:solidFill>
              </a:rPr>
              <a:t>en raison de l'amélioration de la sécurité ;</a:t>
            </a:r>
          </a:p>
          <a:p>
            <a:pPr marL="285750" indent="-285750">
              <a:spcBef>
                <a:spcPts val="300"/>
              </a:spcBef>
              <a:buClr>
                <a:schemeClr val="dk1"/>
              </a:buClr>
              <a:buSzPts val="1100"/>
              <a:buFontTx/>
              <a:buChar char="-"/>
            </a:pPr>
            <a:r>
              <a:rPr lang="fr-FR" sz="1500" dirty="0">
                <a:solidFill>
                  <a:schemeClr val="bg2"/>
                </a:solidFill>
              </a:rPr>
              <a:t>Fournir des </a:t>
            </a:r>
            <a:r>
              <a:rPr lang="fr-FR" sz="1500" b="1" dirty="0">
                <a:solidFill>
                  <a:schemeClr val="bg2"/>
                </a:solidFill>
              </a:rPr>
              <a:t>lignes directrices standard pour les autorités </a:t>
            </a:r>
            <a:r>
              <a:rPr lang="fr-FR" sz="1500" dirty="0">
                <a:solidFill>
                  <a:schemeClr val="bg2"/>
                </a:solidFill>
              </a:rPr>
              <a:t>(autorités municipales, police et hôpitaux) sur la </a:t>
            </a:r>
            <a:r>
              <a:rPr lang="fr-FR" sz="1500" b="1" dirty="0">
                <a:solidFill>
                  <a:schemeClr val="bg2"/>
                </a:solidFill>
              </a:rPr>
              <a:t>manière de signaler les accidents </a:t>
            </a:r>
            <a:r>
              <a:rPr lang="fr-FR" sz="1500" dirty="0">
                <a:solidFill>
                  <a:schemeClr val="bg2"/>
                </a:solidFill>
              </a:rPr>
              <a:t>impliquant des modes de micromobilité, dans le but d'éviter les sous-déclarations et/ou les déclarations erronées</a:t>
            </a:r>
          </a:p>
          <a:p>
            <a:pPr marL="285750" indent="-285750">
              <a:spcBef>
                <a:spcPts val="300"/>
              </a:spcBef>
              <a:buClr>
                <a:schemeClr val="dk1"/>
              </a:buClr>
              <a:buSzPts val="1100"/>
              <a:buFontTx/>
              <a:buChar char="-"/>
            </a:pPr>
            <a:r>
              <a:rPr lang="fr-FR" sz="1500" dirty="0">
                <a:solidFill>
                  <a:schemeClr val="bg2"/>
                </a:solidFill>
              </a:rPr>
              <a:t>Fournir des lignes directrices à l'intention des autorités municipales sur la manière d'intégrer les modes de micromobilité dans leurs </a:t>
            </a:r>
            <a:r>
              <a:rPr lang="fr-FR" sz="1500" b="1" dirty="0">
                <a:solidFill>
                  <a:schemeClr val="bg2"/>
                </a:solidFill>
              </a:rPr>
              <a:t>plans de mobilité urbaine durable </a:t>
            </a:r>
          </a:p>
          <a:p>
            <a:pPr marL="285750" indent="-285750">
              <a:spcBef>
                <a:spcPts val="300"/>
              </a:spcBef>
              <a:buClr>
                <a:schemeClr val="dk1"/>
              </a:buClr>
              <a:buSzPts val="1100"/>
              <a:buFontTx/>
              <a:buChar char="-"/>
            </a:pPr>
            <a:r>
              <a:rPr lang="fr-FR" sz="1500" dirty="0">
                <a:solidFill>
                  <a:schemeClr val="bg2"/>
                </a:solidFill>
              </a:rPr>
              <a:t>Fournir données, analyse des besoins, scénarios d’usage avec et pour tout type d’usager. </a:t>
            </a:r>
          </a:p>
          <a:p>
            <a:pPr marL="285750" indent="-285750">
              <a:spcBef>
                <a:spcPts val="300"/>
              </a:spcBef>
              <a:buClr>
                <a:schemeClr val="dk1"/>
              </a:buClr>
              <a:buSzPts val="1100"/>
              <a:buFontTx/>
              <a:buChar char="-"/>
            </a:pPr>
            <a:endParaRPr lang="fr-FR" sz="1500" dirty="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481696" y="1321378"/>
            <a:ext cx="8453798" cy="45036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Sécurité des cyclistes, des piétons et des utilisateurs de dispositifs de micromobilité</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HORIZON-CL5-2025-01-D6-13</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d’Innovation (RIA)</a:t>
            </a:r>
          </a:p>
          <a:p>
            <a:pPr algn="r"/>
            <a:r>
              <a:rPr lang="fr-FR" sz="1200" dirty="0"/>
              <a:t>Date limite de soumission : </a:t>
            </a:r>
            <a:r>
              <a:rPr lang="fr-FR" sz="1200" b="1" dirty="0"/>
              <a:t>2025</a:t>
            </a:r>
            <a:endParaRPr lang="en-US" dirty="0"/>
          </a:p>
        </p:txBody>
      </p:sp>
    </p:spTree>
    <p:extLst>
      <p:ext uri="{BB962C8B-B14F-4D97-AF65-F5344CB8AC3E}">
        <p14:creationId xmlns:p14="http://schemas.microsoft.com/office/powerpoint/2010/main" val="1076177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smtClean="0"/>
              <a:pPr/>
              <a:t>36</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dirty="0"/>
              <a:t>CONTACTS</a:t>
            </a:r>
          </a:p>
        </p:txBody>
      </p:sp>
    </p:spTree>
    <p:extLst>
      <p:ext uri="{BB962C8B-B14F-4D97-AF65-F5344CB8AC3E}">
        <p14:creationId xmlns:p14="http://schemas.microsoft.com/office/powerpoint/2010/main" val="1298558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2626696717"/>
              </p:ext>
            </p:extLst>
          </p:nvPr>
        </p:nvGraphicFramePr>
        <p:xfrm>
          <a:off x="748145" y="1427195"/>
          <a:ext cx="8039303" cy="2663898"/>
        </p:xfrm>
        <a:graphic>
          <a:graphicData uri="http://schemas.openxmlformats.org/drawingml/2006/table">
            <a:tbl>
              <a:tblPr firstRow="1" bandRow="1">
                <a:tableStyleId>{2D5ABB26-0587-4C30-8999-92F81FD0307C}</a:tableStyleId>
              </a:tblPr>
              <a:tblGrid>
                <a:gridCol w="3068782">
                  <a:extLst>
                    <a:ext uri="{9D8B030D-6E8A-4147-A177-3AD203B41FA5}">
                      <a16:colId xmlns:a16="http://schemas.microsoft.com/office/drawing/2014/main" val="833197995"/>
                    </a:ext>
                  </a:extLst>
                </a:gridCol>
                <a:gridCol w="1832941">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166078">
                <a:tc>
                  <a:txBody>
                    <a:bodyPr/>
                    <a:lstStyle/>
                    <a:p>
                      <a:endParaRPr lang="fr-FR" sz="1400" i="1" dirty="0">
                        <a:solidFill>
                          <a:schemeClr val="bg2"/>
                        </a:solidFill>
                      </a:endParaRPr>
                    </a:p>
                  </a:txBody>
                  <a:tcPr/>
                </a:tc>
                <a:tc>
                  <a:txBody>
                    <a:bodyPr/>
                    <a:lstStyle/>
                    <a:p>
                      <a:endParaRPr lang="fr-FR" dirty="0">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Margot Burident</a:t>
                      </a:r>
                      <a:endParaRPr lang="fr-FR" sz="1200" b="1" dirty="0">
                        <a:solidFill>
                          <a:schemeClr val="bg2"/>
                        </a:solidFill>
                      </a:endParaRPr>
                    </a:p>
                    <a:p>
                      <a:r>
                        <a:rPr lang="fr-FR" i="1" dirty="0">
                          <a:solidFill>
                            <a:schemeClr val="bg2"/>
                          </a:solidFill>
                        </a:rPr>
                        <a:t>Membre, référente interface cluster 1 et 4</a:t>
                      </a:r>
                    </a:p>
                  </a:txBody>
                  <a:tcPr/>
                </a:tc>
                <a:tc>
                  <a:txBody>
                    <a:bodyPr/>
                    <a:lstStyle/>
                    <a:p>
                      <a:r>
                        <a:rPr lang="fr-FR" dirty="0">
                          <a:solidFill>
                            <a:schemeClr val="bg2"/>
                          </a:solidFill>
                        </a:rPr>
                        <a:t>MESR (40%)</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7458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Sylvie Gangloff</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i="1" dirty="0">
                          <a:solidFill>
                            <a:schemeClr val="bg2"/>
                          </a:solidFill>
                        </a:rPr>
                        <a:t>Coordinatrice</a:t>
                      </a:r>
                      <a:r>
                        <a:rPr lang="fr-FR" i="1" dirty="0">
                          <a:solidFill>
                            <a:schemeClr val="bg2"/>
                          </a:solidFill>
                        </a:rPr>
                        <a:t>, référente interface cluster 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(80%)</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i="1" dirty="0">
                          <a:solidFill>
                            <a:schemeClr val="bg2"/>
                          </a:solidFill>
                        </a:rPr>
                        <a:t>Carolina </a:t>
                      </a:r>
                      <a:r>
                        <a:rPr lang="fr-FR" b="1" i="1" dirty="0" err="1">
                          <a:solidFill>
                            <a:schemeClr val="bg2"/>
                          </a:solidFill>
                        </a:rPr>
                        <a:t>Camila</a:t>
                      </a:r>
                      <a:r>
                        <a:rPr lang="fr-FR" b="1" i="1" dirty="0">
                          <a:solidFill>
                            <a:schemeClr val="bg2"/>
                          </a:solidFill>
                        </a:rPr>
                        <a:t> Gutiérrez Ruiz</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 </a:t>
                      </a:r>
                      <a:r>
                        <a:rPr lang="fr-FR" b="0" i="0" dirty="0">
                          <a:solidFill>
                            <a:schemeClr val="bg2"/>
                          </a:solidFill>
                        </a:rPr>
                        <a:t>référente interface cluster 5 et 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4"/>
          <a:stretch>
            <a:fillRect/>
          </a:stretch>
        </p:blipFill>
        <p:spPr>
          <a:xfrm>
            <a:off x="6610620" y="1613856"/>
            <a:ext cx="753964" cy="807819"/>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5"/>
          <a:stretch>
            <a:fillRect/>
          </a:stretch>
        </p:blipFill>
        <p:spPr>
          <a:xfrm>
            <a:off x="5353089" y="2345408"/>
            <a:ext cx="747532" cy="800927"/>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6">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7">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Cluster 2 : CONTACTS</a:t>
            </a:r>
          </a:p>
        </p:txBody>
      </p:sp>
      <p:pic>
        <p:nvPicPr>
          <p:cNvPr id="10" name="Image 9">
            <a:extLst>
              <a:ext uri="{FF2B5EF4-FFF2-40B4-BE49-F238E27FC236}">
                <a16:creationId xmlns:a16="http://schemas.microsoft.com/office/drawing/2014/main" id="{535A0C11-E3BD-4AA4-AF62-EC057A45D387}"/>
              </a:ext>
            </a:extLst>
          </p:cNvPr>
          <p:cNvPicPr>
            <a:picLocks noChangeAspect="1"/>
          </p:cNvPicPr>
          <p:nvPr/>
        </p:nvPicPr>
        <p:blipFill>
          <a:blip r:embed="rId8"/>
          <a:stretch>
            <a:fillRect/>
          </a:stretch>
        </p:blipFill>
        <p:spPr>
          <a:xfrm rot="5400000">
            <a:off x="6617419" y="3234822"/>
            <a:ext cx="1008112" cy="756084"/>
          </a:xfrm>
          <a:prstGeom prst="rect">
            <a:avLst/>
          </a:prstGeom>
        </p:spPr>
      </p:pic>
    </p:spTree>
    <p:extLst>
      <p:ext uri="{BB962C8B-B14F-4D97-AF65-F5344CB8AC3E}">
        <p14:creationId xmlns:p14="http://schemas.microsoft.com/office/powerpoint/2010/main" val="454484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10" name="Image 9">
            <a:extLst>
              <a:ext uri="{FF2B5EF4-FFF2-40B4-BE49-F238E27FC236}">
                <a16:creationId xmlns:a16="http://schemas.microsoft.com/office/drawing/2014/main" id="{76813141-F0E8-4820-8D4A-87AF901F491A}"/>
              </a:ext>
            </a:extLst>
          </p:cNvPr>
          <p:cNvPicPr>
            <a:picLocks noChangeAspect="1"/>
          </p:cNvPicPr>
          <p:nvPr/>
        </p:nvPicPr>
        <p:blipFill>
          <a:blip r:embed="rId3"/>
          <a:stretch>
            <a:fillRect/>
          </a:stretch>
        </p:blipFill>
        <p:spPr>
          <a:xfrm>
            <a:off x="6124566" y="1427195"/>
            <a:ext cx="743088" cy="813859"/>
          </a:xfrm>
          <a:prstGeom prst="rect">
            <a:avLst/>
          </a:prstGeom>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2567765470"/>
              </p:ext>
            </p:extLst>
          </p:nvPr>
        </p:nvGraphicFramePr>
        <p:xfrm>
          <a:off x="372533" y="1427195"/>
          <a:ext cx="8414915" cy="3108960"/>
        </p:xfrm>
        <a:graphic>
          <a:graphicData uri="http://schemas.openxmlformats.org/drawingml/2006/table">
            <a:tbl>
              <a:tblPr firstRow="1" bandRow="1">
                <a:tableStyleId>{2D5ABB26-0587-4C30-8999-92F81FD0307C}</a:tableStyleId>
              </a:tblPr>
              <a:tblGrid>
                <a:gridCol w="2647114">
                  <a:extLst>
                    <a:ext uri="{9D8B030D-6E8A-4147-A177-3AD203B41FA5}">
                      <a16:colId xmlns:a16="http://schemas.microsoft.com/office/drawing/2014/main" val="833197995"/>
                    </a:ext>
                  </a:extLst>
                </a:gridCol>
                <a:gridCol w="2630221">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707628">
                <a:tc>
                  <a:txBody>
                    <a:bodyPr/>
                    <a:lstStyle/>
                    <a:p>
                      <a:r>
                        <a:rPr lang="fr-FR" sz="1400" b="1" dirty="0">
                          <a:solidFill>
                            <a:schemeClr val="bg2"/>
                          </a:solidFill>
                        </a:rPr>
                        <a:t>Benjamin WINIGER</a:t>
                      </a:r>
                      <a:r>
                        <a:rPr lang="fr-FR" sz="1400" dirty="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bg2"/>
                          </a:solidFill>
                        </a:rPr>
                        <a:t>Coordinateur Cluster 5 (PCN Climat &amp; Energie et Transport)</a:t>
                      </a:r>
                    </a:p>
                  </a:txBody>
                  <a:tcPr/>
                </a:tc>
                <a:tc>
                  <a:txBody>
                    <a:bodyPr/>
                    <a:lstStyle/>
                    <a:p>
                      <a:r>
                        <a:rPr lang="fr-FR" dirty="0">
                          <a:solidFill>
                            <a:schemeClr val="bg2"/>
                          </a:solidFill>
                        </a:rPr>
                        <a:t>MESR (100%)</a:t>
                      </a:r>
                    </a:p>
                    <a:p>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935794927"/>
                  </a:ext>
                </a:extLst>
              </a:tr>
              <a:tr h="20517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dirty="0">
                        <a:solidFill>
                          <a:schemeClr val="bg2"/>
                        </a:solidFill>
                      </a:endParaRPr>
                    </a:p>
                  </a:txBody>
                  <a:tcPr/>
                </a:tc>
                <a:tc>
                  <a:txBody>
                    <a:bodyPr/>
                    <a:lstStyle/>
                    <a:p>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2316629235"/>
                  </a:ext>
                </a:extLst>
              </a:tr>
              <a:tr h="559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err="1">
                          <a:solidFill>
                            <a:schemeClr val="bg2"/>
                          </a:solidFill>
                        </a:rPr>
                        <a:t>Albannie</a:t>
                      </a:r>
                      <a:r>
                        <a:rPr lang="fr-FR" sz="1400" b="1" dirty="0">
                          <a:solidFill>
                            <a:schemeClr val="bg2"/>
                          </a:solidFill>
                        </a:rPr>
                        <a:t> CAGNAC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 PCN Climat &amp; Energie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5181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Zoé BUYLE-BODIN</a:t>
                      </a:r>
                    </a:p>
                    <a:p>
                      <a:r>
                        <a:rPr lang="fr-FR" i="1" dirty="0">
                          <a:solidFill>
                            <a:schemeClr val="bg2"/>
                          </a:solidFill>
                        </a:rPr>
                        <a:t>Membre PCN Climat &amp; Energie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2885318520"/>
                  </a:ext>
                </a:extLst>
              </a:tr>
              <a:tr h="3038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400" b="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r h="259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357365570"/>
                  </a:ext>
                </a:extLst>
              </a:tr>
            </a:tbl>
          </a:graphicData>
        </a:graphic>
      </p:graphicFrame>
      <p:sp>
        <p:nvSpPr>
          <p:cNvPr id="8" name="Rectangle 7">
            <a:extLst>
              <a:ext uri="{FF2B5EF4-FFF2-40B4-BE49-F238E27FC236}">
                <a16:creationId xmlns:a16="http://schemas.microsoft.com/office/drawing/2014/main" id="{B58FFE1C-CEB6-CD4B-BD5E-07C9AB1592D6}"/>
              </a:ext>
            </a:extLst>
          </p:cNvPr>
          <p:cNvSpPr/>
          <p:nvPr/>
        </p:nvSpPr>
        <p:spPr>
          <a:xfrm>
            <a:off x="116695" y="4835723"/>
            <a:ext cx="6336991" cy="307777"/>
          </a:xfrm>
          <a:prstGeom prst="rect">
            <a:avLst/>
          </a:prstGeom>
        </p:spPr>
        <p:txBody>
          <a:bodyPr wrap="none">
            <a:spAutoFit/>
          </a:bodyPr>
          <a:lstStyle/>
          <a:p>
            <a:pPr marL="228600">
              <a:spcBef>
                <a:spcPts val="600"/>
              </a:spcBef>
              <a:spcAft>
                <a:spcPts val="600"/>
              </a:spcAft>
              <a:buClr>
                <a:schemeClr val="accent4"/>
              </a:buClr>
              <a:buSzPct val="80000"/>
            </a:pPr>
            <a:r>
              <a:rPr lang="fr-FR" dirty="0">
                <a:solidFill>
                  <a:schemeClr val="bg2">
                    <a:lumMod val="60000"/>
                    <a:lumOff val="40000"/>
                  </a:schemeClr>
                </a:solidFill>
                <a:hlinkClick r:id="rId4">
                  <a:extLst>
                    <a:ext uri="{A12FA001-AC4F-418D-AE19-62706E023703}">
                      <ahyp:hlinkClr xmlns:ahyp="http://schemas.microsoft.com/office/drawing/2018/hyperlinkcolor" val="tx"/>
                    </a:ext>
                  </a:extLst>
                </a:hlinkClick>
              </a:rPr>
              <a:t>pcn-climat-energie@recherche.gouv.fr</a:t>
            </a:r>
            <a:r>
              <a:rPr lang="fr-FR" dirty="0">
                <a:solidFill>
                  <a:schemeClr val="bg2">
                    <a:lumMod val="60000"/>
                    <a:lumOff val="40000"/>
                  </a:schemeClr>
                </a:solidFill>
              </a:rPr>
              <a:t> et </a:t>
            </a:r>
            <a:r>
              <a:rPr lang="fr-FR" dirty="0">
                <a:solidFill>
                  <a:schemeClr val="bg2">
                    <a:lumMod val="60000"/>
                    <a:lumOff val="40000"/>
                  </a:schemeClr>
                </a:solidFill>
                <a:hlinkClick r:id="rId5">
                  <a:extLst>
                    <a:ext uri="{A12FA001-AC4F-418D-AE19-62706E023703}">
                      <ahyp:hlinkClr xmlns:ahyp="http://schemas.microsoft.com/office/drawing/2018/hyperlinkcolor" val="tx"/>
                    </a:ext>
                  </a:extLst>
                </a:hlinkClick>
              </a:rPr>
              <a:t>pcn-transport@recherche.gouv.fr</a:t>
            </a:r>
            <a:r>
              <a:rPr lang="fr-FR" dirty="0">
                <a:solidFill>
                  <a:schemeClr val="bg2">
                    <a:lumMod val="60000"/>
                    <a:lumOff val="40000"/>
                  </a:schemeClr>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6304557" y="4847392"/>
            <a:ext cx="1441936"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dirty="0">
                <a:solidFill>
                  <a:schemeClr val="bg2">
                    <a:lumMod val="60000"/>
                    <a:lumOff val="40000"/>
                  </a:schemeClr>
                </a:solidFill>
                <a:hlinkClick r:id="rId6">
                  <a:extLst>
                    <a:ext uri="{A12FA001-AC4F-418D-AE19-62706E023703}">
                      <ahyp:hlinkClr xmlns:ahyp="http://schemas.microsoft.com/office/drawing/2018/hyperlinkcolor" val="tx"/>
                    </a:ext>
                  </a:extLst>
                </a:hlinkClick>
              </a:rPr>
              <a:t>Site web</a:t>
            </a:r>
            <a:endParaRPr lang="fr-FR" sz="1200" dirty="0">
              <a:solidFill>
                <a:schemeClr val="bg2">
                  <a:lumMod val="60000"/>
                  <a:lumOff val="40000"/>
                </a:schemeClr>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dirty="0">
                <a:solidFill>
                  <a:schemeClr val="accent4"/>
                </a:solidFill>
              </a:rPr>
              <a:t>Les PCN cluster 5 : CONTACTS</a:t>
            </a:r>
          </a:p>
        </p:txBody>
      </p:sp>
      <p:pic>
        <p:nvPicPr>
          <p:cNvPr id="20" name="Image 19">
            <a:extLst>
              <a:ext uri="{FF2B5EF4-FFF2-40B4-BE49-F238E27FC236}">
                <a16:creationId xmlns:a16="http://schemas.microsoft.com/office/drawing/2014/main" id="{18259ED5-F543-4A6E-B0F3-7B215B688237}"/>
              </a:ext>
            </a:extLst>
          </p:cNvPr>
          <p:cNvPicPr>
            <a:picLocks noChangeAspect="1"/>
          </p:cNvPicPr>
          <p:nvPr/>
        </p:nvPicPr>
        <p:blipFill>
          <a:blip r:embed="rId7"/>
          <a:stretch>
            <a:fillRect/>
          </a:stretch>
        </p:blipFill>
        <p:spPr>
          <a:xfrm>
            <a:off x="6916311" y="1126111"/>
            <a:ext cx="1072219" cy="571098"/>
          </a:xfrm>
          <a:prstGeom prst="rect">
            <a:avLst/>
          </a:prstGeom>
        </p:spPr>
      </p:pic>
      <p:pic>
        <p:nvPicPr>
          <p:cNvPr id="22" name="Image 21">
            <a:extLst>
              <a:ext uri="{FF2B5EF4-FFF2-40B4-BE49-F238E27FC236}">
                <a16:creationId xmlns:a16="http://schemas.microsoft.com/office/drawing/2014/main" id="{B570A2C3-299E-4050-B1EB-B8CFA7FD391A}"/>
              </a:ext>
            </a:extLst>
          </p:cNvPr>
          <p:cNvPicPr>
            <a:picLocks noChangeAspect="1"/>
          </p:cNvPicPr>
          <p:nvPr/>
        </p:nvPicPr>
        <p:blipFill>
          <a:blip r:embed="rId8"/>
          <a:stretch>
            <a:fillRect/>
          </a:stretch>
        </p:blipFill>
        <p:spPr>
          <a:xfrm>
            <a:off x="8037187" y="1138306"/>
            <a:ext cx="883456" cy="470557"/>
          </a:xfrm>
          <a:prstGeom prst="rect">
            <a:avLst/>
          </a:prstGeom>
        </p:spPr>
      </p:pic>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dirty="0"/>
              <a:t>Les Points de Contact Nationaux Cluster 5</a:t>
            </a:r>
          </a:p>
          <a:p>
            <a:pPr marL="0" indent="0">
              <a:spcBef>
                <a:spcPts val="600"/>
              </a:spcBef>
              <a:spcAft>
                <a:spcPts val="600"/>
              </a:spcAft>
            </a:pPr>
            <a:endParaRPr lang="fr-FR" sz="20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p:txBody>
      </p:sp>
      <p:pic>
        <p:nvPicPr>
          <p:cNvPr id="3" name="Image 2">
            <a:extLst>
              <a:ext uri="{FF2B5EF4-FFF2-40B4-BE49-F238E27FC236}">
                <a16:creationId xmlns:a16="http://schemas.microsoft.com/office/drawing/2014/main" id="{3A04A55A-854D-4363-B4F5-079555FD1AD3}"/>
              </a:ext>
            </a:extLst>
          </p:cNvPr>
          <p:cNvPicPr>
            <a:picLocks noChangeAspect="1"/>
          </p:cNvPicPr>
          <p:nvPr/>
        </p:nvPicPr>
        <p:blipFill>
          <a:blip r:embed="rId9"/>
          <a:stretch>
            <a:fillRect/>
          </a:stretch>
        </p:blipFill>
        <p:spPr>
          <a:xfrm>
            <a:off x="7380795" y="2448761"/>
            <a:ext cx="810819" cy="694372"/>
          </a:xfrm>
          <a:prstGeom prst="rect">
            <a:avLst/>
          </a:prstGeom>
        </p:spPr>
      </p:pic>
      <p:pic>
        <p:nvPicPr>
          <p:cNvPr id="5" name="Image 4">
            <a:extLst>
              <a:ext uri="{FF2B5EF4-FFF2-40B4-BE49-F238E27FC236}">
                <a16:creationId xmlns:a16="http://schemas.microsoft.com/office/drawing/2014/main" id="{E5A6A372-D8A9-451E-8C60-4C1A227354A1}"/>
              </a:ext>
            </a:extLst>
          </p:cNvPr>
          <p:cNvPicPr>
            <a:picLocks noChangeAspect="1"/>
          </p:cNvPicPr>
          <p:nvPr/>
        </p:nvPicPr>
        <p:blipFill>
          <a:blip r:embed="rId10"/>
          <a:stretch>
            <a:fillRect/>
          </a:stretch>
        </p:blipFill>
        <p:spPr>
          <a:xfrm>
            <a:off x="6231619" y="3094951"/>
            <a:ext cx="673117" cy="966701"/>
          </a:xfrm>
          <a:prstGeom prst="rect">
            <a:avLst/>
          </a:prstGeom>
        </p:spPr>
      </p:pic>
    </p:spTree>
    <p:extLst>
      <p:ext uri="{BB962C8B-B14F-4D97-AF65-F5344CB8AC3E}">
        <p14:creationId xmlns:p14="http://schemas.microsoft.com/office/powerpoint/2010/main" val="329968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smtClean="0"/>
              <a:pPr/>
              <a:t>39</a:t>
            </a:fld>
            <a:endParaRPr lang="fr-FR"/>
          </a:p>
        </p:txBody>
      </p:sp>
    </p:spTree>
    <p:extLst>
      <p:ext uri="{BB962C8B-B14F-4D97-AF65-F5344CB8AC3E}">
        <p14:creationId xmlns:p14="http://schemas.microsoft.com/office/powerpoint/2010/main" val="32358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La recherche a prouvé que les sciences sociales et humaines (SHS) et l'implication des parties prenantes, y compris les citoyens et la société civile dans les projets, sont essentielles pour faciliter l'adhésion de la société et l'intégration durable d'un système ou d'une technologie sur le marché. </a:t>
            </a:r>
            <a:br>
              <a:rPr lang="fr-FR" sz="1400" b="0" dirty="0">
                <a:solidFill>
                  <a:schemeClr val="bg2"/>
                </a:solidFill>
              </a:rPr>
            </a:br>
            <a:br>
              <a:rPr lang="fr-FR" sz="1400" b="0" dirty="0">
                <a:solidFill>
                  <a:schemeClr val="bg2"/>
                </a:solidFill>
              </a:rPr>
            </a:br>
            <a:r>
              <a:rPr lang="fr-FR" sz="1400" i="1" dirty="0">
                <a:solidFill>
                  <a:schemeClr val="bg2"/>
                </a:solidFill>
              </a:rPr>
              <a:t>Nouveauté</a:t>
            </a:r>
            <a:br>
              <a:rPr lang="fr-FR" sz="1400" b="0" dirty="0">
                <a:solidFill>
                  <a:schemeClr val="bg2"/>
                </a:solidFill>
              </a:rPr>
            </a:br>
            <a:r>
              <a:rPr lang="fr-FR" sz="1400" b="0" dirty="0">
                <a:solidFill>
                  <a:schemeClr val="bg2"/>
                </a:solidFill>
              </a:rPr>
              <a:t>Le programme de travail 2025 pilote l'intégration de la préparation sociétale - SR - à travers huit sujets pilotes et une action de coordination (et pouvant aller jusqu’à 18 applications –voir les appels dans ce guide). Il s’agit d’une approche basée sur des processus de recherche et d'innovation responsables, avec un fort accent sur l'interdisciplinarité et l'intégration des connaissances. L'approche SR vise, lorsqu'elle est intégrée dans les processus de R&amp;I, à améliorer la prise en compte des différents besoins et préoccupations de la société et à y répondre, augmentant ainsi le potentiel d'adoption par la société.</a:t>
            </a:r>
            <a:br>
              <a:rPr lang="fr-FR" sz="1400" b="0" dirty="0">
                <a:solidFill>
                  <a:schemeClr val="bg2"/>
                </a:solidFill>
              </a:rPr>
            </a:br>
            <a:br>
              <a:rPr lang="fr-FR" sz="1400" b="0" dirty="0">
                <a:solidFill>
                  <a:schemeClr val="bg2"/>
                </a:solidFill>
              </a:rPr>
            </a:br>
            <a:r>
              <a:rPr lang="fr-FR" sz="1400" b="0" dirty="0">
                <a:solidFill>
                  <a:schemeClr val="bg2"/>
                </a:solidFill>
              </a:rPr>
              <a:t>Une participation inclusive dès le début de l'élaboration de la proposition et tout au long du projet permettra une approche interdisciplinaire au service des objectifs du thème.</a:t>
            </a:r>
            <a:br>
              <a:rPr lang="fr-FR" sz="1400" b="0" dirty="0">
                <a:solidFill>
                  <a:schemeClr val="bg2"/>
                </a:solidFill>
              </a:rPr>
            </a:br>
            <a:br>
              <a:rPr lang="fr-FR" sz="1400" b="0" dirty="0"/>
            </a:br>
            <a:br>
              <a:rPr lang="fr-FR" sz="1400" b="0" dirty="0"/>
            </a:br>
            <a:br>
              <a:rPr lang="fr-FR" sz="1400" b="0" dirty="0"/>
            </a:br>
            <a:br>
              <a:rPr lang="fr-FR" sz="1400" b="0" dirty="0"/>
            </a:br>
            <a:br>
              <a:rPr lang="fr-FR" sz="1400" b="0" dirty="0"/>
            </a:br>
            <a:endParaRPr lang="fr-FR" sz="1400" b="0" dirty="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4</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410200" y="433820"/>
            <a:ext cx="33194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dirty="0">
                <a:solidFill>
                  <a:schemeClr val="tx2"/>
                </a:solidFill>
              </a:rPr>
              <a:t>Nouveauté </a:t>
            </a:r>
            <a:r>
              <a:rPr lang="fr-FR" sz="1600" b="1" dirty="0" err="1">
                <a:solidFill>
                  <a:schemeClr val="tx2"/>
                </a:solidFill>
              </a:rPr>
              <a:t>Societal</a:t>
            </a:r>
            <a:r>
              <a:rPr lang="fr-FR" sz="1600" b="1" dirty="0">
                <a:solidFill>
                  <a:schemeClr val="tx2"/>
                </a:solidFill>
              </a:rPr>
              <a:t> </a:t>
            </a:r>
            <a:r>
              <a:rPr lang="fr-FR" sz="1600" b="1" dirty="0" err="1">
                <a:solidFill>
                  <a:schemeClr val="tx2"/>
                </a:solidFill>
              </a:rPr>
              <a:t>Readiness</a:t>
            </a:r>
            <a:r>
              <a:rPr lang="fr-FR" sz="1600" b="1" dirty="0">
                <a:solidFill>
                  <a:schemeClr val="tx2"/>
                </a:solidFill>
              </a:rPr>
              <a:t> ! </a:t>
            </a:r>
            <a:endParaRPr lang="fr-FR" sz="1600" b="1" dirty="0">
              <a:solidFill>
                <a:srgbClr val="000091"/>
              </a:solidFill>
            </a:endParaRPr>
          </a:p>
        </p:txBody>
      </p:sp>
      <p:pic>
        <p:nvPicPr>
          <p:cNvPr id="7" name="Image 6">
            <a:extLst>
              <a:ext uri="{FF2B5EF4-FFF2-40B4-BE49-F238E27FC236}">
                <a16:creationId xmlns:a16="http://schemas.microsoft.com/office/drawing/2014/main" id="{7347AF9C-73F6-42FD-A34D-6430361CC833}"/>
              </a:ext>
            </a:extLst>
          </p:cNvPr>
          <p:cNvPicPr>
            <a:picLocks noChangeAspect="1"/>
          </p:cNvPicPr>
          <p:nvPr/>
        </p:nvPicPr>
        <p:blipFill>
          <a:blip r:embed="rId2"/>
          <a:stretch>
            <a:fillRect/>
          </a:stretch>
        </p:blipFill>
        <p:spPr>
          <a:xfrm>
            <a:off x="368301" y="138125"/>
            <a:ext cx="1016000" cy="746252"/>
          </a:xfrm>
          <a:prstGeom prst="rect">
            <a:avLst/>
          </a:prstGeom>
        </p:spPr>
      </p:pic>
    </p:spTree>
    <p:extLst>
      <p:ext uri="{BB962C8B-B14F-4D97-AF65-F5344CB8AC3E}">
        <p14:creationId xmlns:p14="http://schemas.microsoft.com/office/powerpoint/2010/main" val="78388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0E7AE-EA43-452C-BA45-4433690127CE}"/>
              </a:ext>
            </a:extLst>
          </p:cNvPr>
          <p:cNvSpPr>
            <a:spLocks noGrp="1"/>
          </p:cNvSpPr>
          <p:nvPr>
            <p:ph type="title"/>
          </p:nvPr>
        </p:nvSpPr>
        <p:spPr>
          <a:xfrm>
            <a:off x="415366" y="842448"/>
            <a:ext cx="8313267" cy="548202"/>
          </a:xfrm>
        </p:spPr>
        <p:txBody>
          <a:bodyPr/>
          <a:lstStyle/>
          <a:p>
            <a:endParaRPr lang="fr-FR" dirty="0"/>
          </a:p>
        </p:txBody>
      </p:sp>
      <p:sp>
        <p:nvSpPr>
          <p:cNvPr id="4" name="Espace réservé du numéro de diapositive 3">
            <a:extLst>
              <a:ext uri="{FF2B5EF4-FFF2-40B4-BE49-F238E27FC236}">
                <a16:creationId xmlns:a16="http://schemas.microsoft.com/office/drawing/2014/main" id="{602C446E-1197-4A92-886D-08DFFB42EE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
        <p:nvSpPr>
          <p:cNvPr id="6" name="Espace réservé du texte 5">
            <a:extLst>
              <a:ext uri="{FF2B5EF4-FFF2-40B4-BE49-F238E27FC236}">
                <a16:creationId xmlns:a16="http://schemas.microsoft.com/office/drawing/2014/main" id="{62FF9817-7583-4088-8A1E-8C35E04914B4}"/>
              </a:ext>
            </a:extLst>
          </p:cNvPr>
          <p:cNvSpPr>
            <a:spLocks noGrp="1"/>
          </p:cNvSpPr>
          <p:nvPr>
            <p:ph type="body" idx="1"/>
          </p:nvPr>
        </p:nvSpPr>
        <p:spPr/>
        <p:txBody>
          <a:bodyPr/>
          <a:lstStyle/>
          <a:p>
            <a:endParaRPr lang="fr-FR"/>
          </a:p>
        </p:txBody>
      </p:sp>
      <p:pic>
        <p:nvPicPr>
          <p:cNvPr id="8" name="Image 7">
            <a:extLst>
              <a:ext uri="{FF2B5EF4-FFF2-40B4-BE49-F238E27FC236}">
                <a16:creationId xmlns:a16="http://schemas.microsoft.com/office/drawing/2014/main" id="{B8F33BE4-CCD9-45B9-A4C6-F56DEAB546A9}"/>
              </a:ext>
            </a:extLst>
          </p:cNvPr>
          <p:cNvPicPr>
            <a:picLocks noChangeAspect="1"/>
          </p:cNvPicPr>
          <p:nvPr/>
        </p:nvPicPr>
        <p:blipFill>
          <a:blip r:embed="rId2"/>
          <a:stretch>
            <a:fillRect/>
          </a:stretch>
        </p:blipFill>
        <p:spPr>
          <a:xfrm>
            <a:off x="0" y="15875"/>
            <a:ext cx="9144000" cy="5111750"/>
          </a:xfrm>
          <a:prstGeom prst="rect">
            <a:avLst/>
          </a:prstGeom>
        </p:spPr>
      </p:pic>
    </p:spTree>
    <p:extLst>
      <p:ext uri="{BB962C8B-B14F-4D97-AF65-F5344CB8AC3E}">
        <p14:creationId xmlns:p14="http://schemas.microsoft.com/office/powerpoint/2010/main" val="118774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6</a:t>
            </a:fld>
            <a:endParaRPr lang="fr-FR"/>
          </a:p>
        </p:txBody>
      </p:sp>
    </p:spTree>
    <p:extLst>
      <p:ext uri="{BB962C8B-B14F-4D97-AF65-F5344CB8AC3E}">
        <p14:creationId xmlns:p14="http://schemas.microsoft.com/office/powerpoint/2010/main" val="195701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id="{52B383D3-F99F-4A69-B680-863135557617}"/>
              </a:ext>
            </a:extLst>
          </p:cNvPr>
          <p:cNvGrpSpPr/>
          <p:nvPr/>
        </p:nvGrpSpPr>
        <p:grpSpPr>
          <a:xfrm>
            <a:off x="4310180" y="1650195"/>
            <a:ext cx="4156288" cy="2347081"/>
            <a:chOff x="4213416" y="1586996"/>
            <a:chExt cx="4156288" cy="2347081"/>
          </a:xfrm>
        </p:grpSpPr>
        <p:pic>
          <p:nvPicPr>
            <p:cNvPr id="4" name="Image 3">
              <a:extLst>
                <a:ext uri="{FF2B5EF4-FFF2-40B4-BE49-F238E27FC236}">
                  <a16:creationId xmlns:a16="http://schemas.microsoft.com/office/drawing/2014/main" id="{AA654413-D693-8DA6-44F0-65930155F385}"/>
                </a:ext>
              </a:extLst>
            </p:cNvPr>
            <p:cNvPicPr>
              <a:picLocks noChangeAspect="1"/>
            </p:cNvPicPr>
            <p:nvPr/>
          </p:nvPicPr>
          <p:blipFill>
            <a:blip r:embed="rId2"/>
            <a:stretch>
              <a:fillRect/>
            </a:stretch>
          </p:blipFill>
          <p:spPr>
            <a:xfrm>
              <a:off x="4213416" y="1586996"/>
              <a:ext cx="4156288" cy="234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 coins arrondis 8">
              <a:extLst>
                <a:ext uri="{FF2B5EF4-FFF2-40B4-BE49-F238E27FC236}">
                  <a16:creationId xmlns:a16="http://schemas.microsoft.com/office/drawing/2014/main" id="{4DD86547-7EAA-5A28-E419-9530E1E29E57}"/>
                </a:ext>
              </a:extLst>
            </p:cNvPr>
            <p:cNvSpPr/>
            <p:nvPr/>
          </p:nvSpPr>
          <p:spPr>
            <a:xfrm>
              <a:off x="6291560" y="1644101"/>
              <a:ext cx="1994746" cy="307750"/>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6D3C43D-D05D-463A-8E5A-6F0E7AC7FCE9}"/>
                </a:ext>
              </a:extLst>
            </p:cNvPr>
            <p:cNvSpPr/>
            <p:nvPr/>
          </p:nvSpPr>
          <p:spPr>
            <a:xfrm>
              <a:off x="4281377" y="3578904"/>
              <a:ext cx="4004929" cy="300167"/>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B8147E5B-BEFB-44DE-BF8C-86BEFBAB537E}"/>
                </a:ext>
              </a:extLst>
            </p:cNvPr>
            <p:cNvSpPr/>
            <p:nvPr/>
          </p:nvSpPr>
          <p:spPr>
            <a:xfrm>
              <a:off x="4352259" y="2011184"/>
              <a:ext cx="3934047" cy="484594"/>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4BA76FDA-DCB1-4E59-BF45-8754C59C160C}"/>
                </a:ext>
              </a:extLst>
            </p:cNvPr>
            <p:cNvSpPr/>
            <p:nvPr/>
          </p:nvSpPr>
          <p:spPr>
            <a:xfrm>
              <a:off x="4281377" y="2555112"/>
              <a:ext cx="4004929" cy="946276"/>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dirty="0">
                <a:solidFill>
                  <a:srgbClr val="000091"/>
                </a:solidFill>
              </a:rPr>
              <a:t>Ce guide reprend une sélection d’appels (</a:t>
            </a:r>
            <a:r>
              <a:rPr lang="fr-FR" sz="1400" i="1" dirty="0">
                <a:solidFill>
                  <a:srgbClr val="000091"/>
                </a:solidFill>
              </a:rPr>
              <a:t>topics</a:t>
            </a:r>
            <a:r>
              <a:rPr lang="fr-FR" sz="1400" dirty="0">
                <a:solidFill>
                  <a:srgbClr val="000091"/>
                </a:solidFill>
              </a:rPr>
              <a:t>) du nouveau programme de travail du Cluster 5.</a:t>
            </a:r>
          </a:p>
          <a:p>
            <a:pPr marL="0">
              <a:spcAft>
                <a:spcPts val="600"/>
              </a:spcAft>
            </a:pPr>
            <a:r>
              <a:rPr lang="fr-FR" sz="1400" dirty="0"/>
              <a:t>Ils sont regroupés </a:t>
            </a:r>
            <a:r>
              <a:rPr lang="fr-FR" sz="1400" b="1" dirty="0"/>
              <a:t>par année </a:t>
            </a:r>
            <a:r>
              <a:rPr lang="fr-FR" sz="1400" dirty="0">
                <a:solidFill>
                  <a:schemeClr val="accent4"/>
                </a:solidFill>
              </a:rPr>
              <a:t>(2025).</a:t>
            </a:r>
            <a:endParaRPr lang="fr-FR" sz="1400" dirty="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009669" y="765434"/>
            <a:ext cx="390086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topic, son </a:t>
            </a:r>
            <a:r>
              <a:rPr lang="fr-FR" sz="1200" b="1">
                <a:solidFill>
                  <a:srgbClr val="000091"/>
                </a:solidFill>
              </a:rPr>
              <a:t>enveloppe</a:t>
            </a:r>
            <a:r>
              <a:rPr lang="fr-FR" sz="1200">
                <a:solidFill>
                  <a:srgbClr val="000091"/>
                </a:solidFill>
              </a:rPr>
              <a:t> globale, 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le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9" idx="0"/>
          </p:cNvCxnSpPr>
          <p:nvPr/>
        </p:nvCxnSpPr>
        <p:spPr>
          <a:xfrm>
            <a:off x="6960103" y="1227099"/>
            <a:ext cx="425594" cy="480201"/>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327073" y="4235707"/>
            <a:ext cx="3583463" cy="461665"/>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Références </a:t>
            </a:r>
            <a:r>
              <a:rPr lang="fr-FR" sz="1200">
                <a:solidFill>
                  <a:srgbClr val="000091"/>
                </a:solidFill>
              </a:rPr>
              <a:t>le cas échéant,</a:t>
            </a:r>
            <a:r>
              <a:rPr lang="fr-FR" sz="1200" b="1">
                <a:solidFill>
                  <a:srgbClr val="000091"/>
                </a:solidFill>
              </a:rPr>
              <a:t> des topics liés passés ou en cours.</a:t>
            </a:r>
            <a:endParaRPr lang="fr-FR">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stCxn id="5" idx="0"/>
            <a:endCxn id="15" idx="2"/>
          </p:cNvCxnSpPr>
          <p:nvPr/>
        </p:nvCxnSpPr>
        <p:spPr>
          <a:xfrm flipH="1" flipV="1">
            <a:off x="6380606" y="3942270"/>
            <a:ext cx="738199" cy="29343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a:endCxn id="28" idx="1"/>
          </p:cNvCxnSpPr>
          <p:nvPr/>
        </p:nvCxnSpPr>
        <p:spPr>
          <a:xfrm>
            <a:off x="3485837" y="2161148"/>
            <a:ext cx="963186" cy="1555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a:endCxn id="29" idx="1"/>
          </p:cNvCxnSpPr>
          <p:nvPr/>
        </p:nvCxnSpPr>
        <p:spPr>
          <a:xfrm flipV="1">
            <a:off x="3485837" y="3091449"/>
            <a:ext cx="892304" cy="16634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3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2595159984"/>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36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LES SHS DANS HORIZON EUROPE</a:t>
            </a:r>
          </a:p>
        </p:txBody>
      </p:sp>
    </p:spTree>
    <p:extLst>
      <p:ext uri="{BB962C8B-B14F-4D97-AF65-F5344CB8AC3E}">
        <p14:creationId xmlns:p14="http://schemas.microsoft.com/office/powerpoint/2010/main" val="205235755"/>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Props1.xml><?xml version="1.0" encoding="utf-8"?>
<ds:datastoreItem xmlns:ds="http://schemas.openxmlformats.org/officeDocument/2006/customXml" ds:itemID="{97B1B9AB-E5B6-4954-9BAA-89545274C120}">
  <ds:schemaRefs>
    <ds:schemaRef ds:uri="http://schemas.microsoft.com/sharepoint/v3/contenttype/forms"/>
  </ds:schemaRefs>
</ds:datastoreItem>
</file>

<file path=customXml/itemProps2.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7FAEC2-2851-440E-85C5-E89ED916874E}">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98d9d0a2-ff8a-4bd0-a3bb-9fb67e21c525"/>
    <ds:schemaRef ds:uri="http://schemas.microsoft.com/office/2006/metadata/properties"/>
    <ds:schemaRef ds:uri="9cbc025d-47c5-44cb-89f3-c4e18166c5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7491</TotalTime>
  <Words>4869</Words>
  <Application>Microsoft Office PowerPoint</Application>
  <PresentationFormat>Affichage à l'écran (16:9)</PresentationFormat>
  <Paragraphs>329</Paragraphs>
  <Slides>39</Slides>
  <Notes>22</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39</vt:i4>
      </vt:variant>
    </vt:vector>
  </HeadingPairs>
  <TitlesOfParts>
    <vt:vector size="48" baseType="lpstr">
      <vt:lpstr>Arial</vt:lpstr>
      <vt:lpstr>Calibri</vt:lpstr>
      <vt:lpstr>Microsoft Sans Serif</vt:lpstr>
      <vt:lpstr>Police système</vt:lpstr>
      <vt:lpstr>Times New Roman</vt:lpstr>
      <vt:lpstr>Wingdings</vt:lpstr>
      <vt:lpstr>OPÉRATEURS</vt:lpstr>
      <vt:lpstr>1_OPÉRATEURS</vt:lpstr>
      <vt:lpstr>OPÉRATEURS</vt:lpstr>
      <vt:lpstr>Présentation PowerPoint</vt:lpstr>
      <vt:lpstr>Avant-propos – p. 3  Nouveauté SRL – p. 4-6  Comment lire ce guide – p. 7-9  Introduction : Les SHS dans Horizon Europe – p. 10-11  Les SHS dans le cluster 5 Climat, Energie et Mobilité – p. 12-36  Introduction, meilleures pratiques et liste des topics 2025 – p. 13-18  Topics 2024 – p. 19-36    Contacts – p. 37-39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en sciences humaines et sociales, en leur proposant une synthèse en français des éléments clés des appels 2023 et 2024 du cluster 5 qui attendent une contribution significative de la recherche en SHS.  Les synthèses et traductions proposées dans ce guide n'engagent que la responsabilité de leurs auteurs et en aucune manière celle de la Commission européenne.     </vt:lpstr>
      <vt:lpstr>La recherche a prouvé que les sciences sociales et humaines (SHS) et l'implication des parties prenantes, y compris les citoyens et la société civile dans les projets, sont essentielles pour faciliter l'adhésion de la société et l'intégration durable d'un système ou d'une technologie sur le marché.   Nouveauté Le programme de travail 2025 pilote l'intégration de la préparation sociétale - SR - à travers huit sujets pilotes et une action de coordination (et pouvant aller jusqu’à 18 applications –voir les appels dans ce guide). Il s’agit d’une approche basée sur des processus de recherche et d'innovation responsables, avec un fort accent sur l'interdisciplinarité et l'intégration des connaissances. L'approche SR vise, lorsqu'elle est intégrée dans les processus de R&amp;I, à améliorer la prise en compte des différents besoins et préoccupations de la société et à y répondre, augmentant ainsi le potentiel d'adoption par la société.  Une participation inclusive dès le début de l'élaboration de la proposition et tout au long du projet permettra une approche interdisciplinaire au service des objectifs du thème.      </vt:lpstr>
      <vt:lpstr>Présentation PowerPoint</vt:lpstr>
      <vt:lpstr>Comment lire ce guide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BEST PRACTICES</vt:lpstr>
      <vt:lpstr>BEST PRACTICES</vt:lpstr>
      <vt:lpstr>Liste des topics 2025 « Cluster 5 / SHS » (1/2)</vt:lpstr>
      <vt:lpstr>Liste des topics 2025 « Cluster 5 / SHS » (2/2)</vt:lpstr>
      <vt:lpstr>TOPICS 2025 - décryptage</vt:lpstr>
      <vt:lpstr>The attribution to climate change, and improved forecasting of extreme and slow-onset climate- and weather-related events and their impacts </vt:lpstr>
      <vt:lpstr>Adaptation to Climate Change: Effectiveness and Limits</vt:lpstr>
      <vt:lpstr>Fostering equity and justice in climate policies – Societal Readiness Pilot </vt:lpstr>
      <vt:lpstr>Monitoring and Evaluation of the Societal Readiness Pilot</vt:lpstr>
      <vt:lpstr>Support to the SET (Strategic Energy Technology) Plan community</vt:lpstr>
      <vt:lpstr>Novel approaches to geothermal resources development</vt:lpstr>
      <vt:lpstr>Development of hydropower technologies and water management schemes allowing for win-win situation of flexible hydropower and biodiversity improvement – Societal Readiness Pilot</vt:lpstr>
      <vt:lpstr>Innovative tools and services to manage and empower energy communities</vt:lpstr>
      <vt:lpstr>Underground Thermal Energy Storage in dense urban areas</vt:lpstr>
      <vt:lpstr>Smarter buildings as part of the energy system for increased efficiency and flexibility – SRL</vt:lpstr>
      <vt:lpstr>Innovative pathways for low carbon and climate resilient building stock and built environment (Built4People Partnership)</vt:lpstr>
      <vt:lpstr>Innovative approaches for the deployment of Positive Energy Districts (PED)</vt:lpstr>
      <vt:lpstr>Efficient wireless stationary bidirectional charging solutions for road Light Duty Vehicles (2ZERO Partnership) - SRL</vt:lpstr>
      <vt:lpstr>Efficient wireless stationary bidirectional charging solutions for road Light Duty Vehicles (2ZERO Partnership) - SRL</vt:lpstr>
      <vt:lpstr>Innovative air mobility and services for sustainable and smart urban, peri-urban transport – SRL</vt:lpstr>
      <vt:lpstr>Safe Human-Technology Interaction (HTI) in the vehicle systems of the coming decade– SRL</vt:lpstr>
      <vt:lpstr>Safety of Cyclists, Pedestrians and Users of Micromobility Devices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Carolina GUTIERREZ-RUIZ</cp:lastModifiedBy>
  <cp:revision>1034</cp:revision>
  <cp:lastPrinted>2024-11-28T14:02:41Z</cp:lastPrinted>
  <dcterms:modified xsi:type="dcterms:W3CDTF">2025-11-25T08:25:49Z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