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3" r:id="rId5"/>
    <p:sldMasterId id="2147483648" r:id="rId6"/>
  </p:sldMasterIdLst>
  <p:notesMasterIdLst>
    <p:notesMasterId r:id="rId29"/>
  </p:notesMasterIdLst>
  <p:handoutMasterIdLst>
    <p:handoutMasterId r:id="rId30"/>
  </p:handoutMasterIdLst>
  <p:sldIdLst>
    <p:sldId id="331" r:id="rId7"/>
    <p:sldId id="559" r:id="rId8"/>
    <p:sldId id="433" r:id="rId9"/>
    <p:sldId id="562" r:id="rId10"/>
    <p:sldId id="482" r:id="rId11"/>
    <p:sldId id="551" r:id="rId12"/>
    <p:sldId id="555" r:id="rId13"/>
    <p:sldId id="561" r:id="rId14"/>
    <p:sldId id="560" r:id="rId15"/>
    <p:sldId id="498" r:id="rId16"/>
    <p:sldId id="445" r:id="rId17"/>
    <p:sldId id="563" r:id="rId18"/>
    <p:sldId id="564" r:id="rId19"/>
    <p:sldId id="565" r:id="rId20"/>
    <p:sldId id="566" r:id="rId21"/>
    <p:sldId id="567" r:id="rId22"/>
    <p:sldId id="568" r:id="rId23"/>
    <p:sldId id="569" r:id="rId24"/>
    <p:sldId id="570" r:id="rId25"/>
    <p:sldId id="571" r:id="rId26"/>
    <p:sldId id="572" r:id="rId27"/>
    <p:sldId id="573" r:id="rId2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31"/>
            <p14:sldId id="559"/>
            <p14:sldId id="433"/>
            <p14:sldId id="562"/>
            <p14:sldId id="482"/>
            <p14:sldId id="551"/>
            <p14:sldId id="555"/>
            <p14:sldId id="561"/>
            <p14:sldId id="560"/>
            <p14:sldId id="498"/>
            <p14:sldId id="445"/>
            <p14:sldId id="563"/>
            <p14:sldId id="564"/>
            <p14:sldId id="565"/>
            <p14:sldId id="566"/>
            <p14:sldId id="567"/>
            <p14:sldId id="568"/>
            <p14:sldId id="569"/>
            <p14:sldId id="570"/>
            <p14:sldId id="571"/>
            <p14:sldId id="572"/>
            <p14:sldId id="573"/>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e Tetu" initials="PT" lastIdx="1" clrIdx="0">
    <p:extLst>
      <p:ext uri="{19B8F6BF-5375-455C-9EA6-DF929625EA0E}">
        <p15:presenceInfo xmlns:p15="http://schemas.microsoft.com/office/powerpoint/2012/main" userId="S-1-5-21-1298294687-850850472-384033778-21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30E"/>
    <a:srgbClr val="0C5076"/>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20" y="4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5A1A9-24AD-4FA2-98A0-06E598E2430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50BC68EA-134C-413D-8C02-F71B623AEFF5}">
      <dgm:prSet phldrT="[Texte]">
        <dgm:style>
          <a:lnRef idx="2">
            <a:schemeClr val="accent2"/>
          </a:lnRef>
          <a:fillRef idx="1">
            <a:schemeClr val="lt1"/>
          </a:fillRef>
          <a:effectRef idx="0">
            <a:schemeClr val="accent2"/>
          </a:effectRef>
          <a:fontRef idx="minor">
            <a:schemeClr val="dk1"/>
          </a:fontRef>
        </dgm:style>
      </dgm:prSet>
      <dgm:spPr/>
      <dgm:t>
        <a:bodyPr/>
        <a:lstStyle/>
        <a:p>
          <a:r>
            <a:rPr lang="fr-FR">
              <a:solidFill>
                <a:srgbClr val="000091"/>
              </a:solidFill>
            </a:rPr>
            <a:t>Travailler à l'échelle européenne, </a:t>
          </a:r>
          <a:r>
            <a:rPr lang="fr-FR" b="1">
              <a:solidFill>
                <a:srgbClr val="000091"/>
              </a:solidFill>
            </a:rPr>
            <a:t>élargir son réseau </a:t>
          </a:r>
          <a:r>
            <a:rPr lang="fr-FR">
              <a:solidFill>
                <a:srgbClr val="000091"/>
              </a:solidFill>
            </a:rPr>
            <a:t>de collaborations</a:t>
          </a:r>
          <a:endParaRPr lang="fr-FR" b="1">
            <a:solidFill>
              <a:schemeClr val="bg2"/>
            </a:solidFill>
          </a:endParaRPr>
        </a:p>
      </dgm:t>
    </dgm:pt>
    <dgm:pt modelId="{D04E0B4E-899B-4C2C-B81C-418ABBEEF443}" type="parTrans" cxnId="{F59ED792-1F5A-4F7D-AF90-23406260EB12}">
      <dgm:prSet/>
      <dgm:spPr/>
      <dgm:t>
        <a:bodyPr/>
        <a:lstStyle/>
        <a:p>
          <a:endParaRPr lang="fr-FR"/>
        </a:p>
      </dgm:t>
    </dgm:pt>
    <dgm:pt modelId="{845CFFFA-9869-4C69-A709-B357BBA52EE8}" type="sibTrans" cxnId="{F59ED792-1F5A-4F7D-AF90-23406260EB12}">
      <dgm:prSet/>
      <dgm:spPr/>
      <dgm:t>
        <a:bodyPr/>
        <a:lstStyle/>
        <a:p>
          <a:endParaRPr lang="fr-FR"/>
        </a:p>
      </dgm:t>
    </dgm:pt>
    <dgm:pt modelId="{7B49580F-9134-4E42-AD88-D7AB2887F2CB}">
      <dgm:prSet phldrT="[Texte]">
        <dgm:style>
          <a:lnRef idx="2">
            <a:schemeClr val="accent2"/>
          </a:lnRef>
          <a:fillRef idx="1">
            <a:schemeClr val="lt1"/>
          </a:fillRef>
          <a:effectRef idx="0">
            <a:schemeClr val="accent2"/>
          </a:effectRef>
          <a:fontRef idx="minor">
            <a:schemeClr val="dk1"/>
          </a:fontRef>
        </dgm:style>
      </dgm:prSet>
      <dgm:spPr/>
      <dgm:t>
        <a:bodyPr/>
        <a:lstStyle/>
        <a:p>
          <a:pPr rtl="0"/>
          <a:r>
            <a:rPr lang="fr-FR">
              <a:solidFill>
                <a:schemeClr val="bg2"/>
              </a:solidFill>
            </a:rPr>
            <a:t>Collaborer avec des </a:t>
          </a:r>
          <a:r>
            <a:rPr lang="fr-FR" b="1">
              <a:solidFill>
                <a:schemeClr val="bg2"/>
              </a:solidFill>
            </a:rPr>
            <a:t>acteurs </a:t>
          </a:r>
          <a:r>
            <a:rPr lang="fr-FR" b="1">
              <a:solidFill>
                <a:schemeClr val="bg2"/>
              </a:solidFill>
              <a:latin typeface="Arial"/>
            </a:rPr>
            <a:t>politiques, économiques </a:t>
          </a:r>
          <a:r>
            <a:rPr lang="fr-FR" b="0">
              <a:solidFill>
                <a:schemeClr val="bg2"/>
              </a:solidFill>
              <a:latin typeface="Arial"/>
            </a:rPr>
            <a:t>et </a:t>
          </a:r>
          <a:r>
            <a:rPr lang="fr-FR" b="0">
              <a:solidFill>
                <a:schemeClr val="bg2"/>
              </a:solidFill>
            </a:rPr>
            <a:t>de la </a:t>
          </a:r>
          <a:r>
            <a:rPr lang="fr-FR" b="1">
              <a:solidFill>
                <a:schemeClr val="bg2"/>
              </a:solidFill>
            </a:rPr>
            <a:t>société civile</a:t>
          </a:r>
        </a:p>
      </dgm:t>
    </dgm:pt>
    <dgm:pt modelId="{398E611C-922E-4957-ACB9-28F58A647D90}" type="parTrans" cxnId="{0C27CADD-99A1-4C16-A2C4-E039493152C8}">
      <dgm:prSet/>
      <dgm:spPr/>
      <dgm:t>
        <a:bodyPr/>
        <a:lstStyle/>
        <a:p>
          <a:endParaRPr lang="fr-FR"/>
        </a:p>
      </dgm:t>
    </dgm:pt>
    <dgm:pt modelId="{A1703FEC-FF91-4763-A857-4E7AC14ED54A}" type="sibTrans" cxnId="{0C27CADD-99A1-4C16-A2C4-E039493152C8}">
      <dgm:prSet/>
      <dgm:spPr/>
      <dgm:t>
        <a:bodyPr/>
        <a:lstStyle/>
        <a:p>
          <a:endParaRPr lang="fr-FR"/>
        </a:p>
      </dgm:t>
    </dgm:pt>
    <dgm:pt modelId="{180F722D-7914-4596-BEED-F192289D94FD}">
      <dgm:prSet phldrT="[Texte]">
        <dgm:style>
          <a:lnRef idx="2">
            <a:schemeClr val="accent2"/>
          </a:lnRef>
          <a:fillRef idx="1">
            <a:schemeClr val="lt1"/>
          </a:fillRef>
          <a:effectRef idx="0">
            <a:schemeClr val="accent2"/>
          </a:effectRef>
          <a:fontRef idx="minor">
            <a:schemeClr val="dk1"/>
          </a:fontRef>
        </dgm:style>
      </dgm:prSet>
      <dgm:spPr/>
      <dgm:t>
        <a:bodyPr/>
        <a:lstStyle/>
        <a:p>
          <a:r>
            <a:rPr lang="fr-FR">
              <a:solidFill>
                <a:schemeClr val="bg2"/>
              </a:solidFill>
            </a:rPr>
            <a:t>Avoir les moyens de développer un </a:t>
          </a:r>
          <a:r>
            <a:rPr lang="fr-FR" b="1">
              <a:solidFill>
                <a:schemeClr val="bg2"/>
              </a:solidFill>
            </a:rPr>
            <a:t>projet d’envergure</a:t>
          </a:r>
          <a:endParaRPr lang="fr-FR"/>
        </a:p>
      </dgm:t>
    </dgm:pt>
    <dgm:pt modelId="{70FB7756-6F8E-412E-8E8D-25D8D9E49D6C}" type="parTrans" cxnId="{4E7AFBDA-B833-44AE-B1BB-DBCC23AB4FD1}">
      <dgm:prSet/>
      <dgm:spPr/>
      <dgm:t>
        <a:bodyPr/>
        <a:lstStyle/>
        <a:p>
          <a:endParaRPr lang="fr-FR"/>
        </a:p>
      </dgm:t>
    </dgm:pt>
    <dgm:pt modelId="{EFE97E91-A0EC-4458-AA2E-A814600224FC}" type="sibTrans" cxnId="{4E7AFBDA-B833-44AE-B1BB-DBCC23AB4FD1}">
      <dgm:prSet/>
      <dgm:spPr/>
      <dgm:t>
        <a:bodyPr/>
        <a:lstStyle/>
        <a:p>
          <a:endParaRPr lang="fr-FR"/>
        </a:p>
      </dgm:t>
    </dgm:pt>
    <dgm:pt modelId="{68C0B903-FDE9-4043-8C02-982683318134}">
      <dgm:prSet phldrT="[Texte]">
        <dgm:style>
          <a:lnRef idx="2">
            <a:schemeClr val="accent2"/>
          </a:lnRef>
          <a:fillRef idx="1">
            <a:schemeClr val="lt1"/>
          </a:fillRef>
          <a:effectRef idx="0">
            <a:schemeClr val="accent2"/>
          </a:effectRef>
          <a:fontRef idx="minor">
            <a:schemeClr val="dk1"/>
          </a:fontRef>
        </dgm:style>
      </dgm:prSet>
      <dgm:spPr/>
      <dgm:t>
        <a:bodyPr/>
        <a:lstStyle/>
        <a:p>
          <a:r>
            <a:rPr lang="fr-FR">
              <a:solidFill>
                <a:srgbClr val="000091"/>
              </a:solidFill>
            </a:rPr>
            <a:t>Travailler sur des </a:t>
          </a:r>
          <a:r>
            <a:rPr lang="fr-FR" b="1">
              <a:solidFill>
                <a:srgbClr val="000091"/>
              </a:solidFill>
            </a:rPr>
            <a:t>sujets d'intérêt majeur pour la société</a:t>
          </a:r>
          <a:r>
            <a:rPr lang="fr-FR">
              <a:solidFill>
                <a:srgbClr val="000091"/>
              </a:solidFill>
            </a:rPr>
            <a:t>, des priorités politiques</a:t>
          </a:r>
          <a:endParaRPr lang="fr-FR" b="1"/>
        </a:p>
      </dgm:t>
    </dgm:pt>
    <dgm:pt modelId="{1054D648-399E-4FFD-A92A-9694BF65B38F}" type="parTrans" cxnId="{28AB8A3F-AE21-4085-9DC2-372C15FF9AB7}">
      <dgm:prSet/>
      <dgm:spPr/>
      <dgm:t>
        <a:bodyPr/>
        <a:lstStyle/>
        <a:p>
          <a:endParaRPr lang="fr-FR"/>
        </a:p>
      </dgm:t>
    </dgm:pt>
    <dgm:pt modelId="{5A56087A-26E1-44FE-927F-B37591ADE0B0}" type="sibTrans" cxnId="{28AB8A3F-AE21-4085-9DC2-372C15FF9AB7}">
      <dgm:prSet/>
      <dgm:spPr/>
      <dgm:t>
        <a:bodyPr/>
        <a:lstStyle/>
        <a:p>
          <a:endParaRPr lang="fr-FR"/>
        </a:p>
      </dgm:t>
    </dgm:pt>
    <dgm:pt modelId="{479C9A5D-3041-4702-AEB1-48D936084CEF}">
      <dgm:prSet phldrT="[Texte]">
        <dgm:style>
          <a:lnRef idx="2">
            <a:schemeClr val="accent2"/>
          </a:lnRef>
          <a:fillRef idx="1">
            <a:schemeClr val="lt1"/>
          </a:fillRef>
          <a:effectRef idx="0">
            <a:schemeClr val="accent2"/>
          </a:effectRef>
          <a:fontRef idx="minor">
            <a:schemeClr val="dk1"/>
          </a:fontRef>
        </dgm:style>
      </dgm:prSet>
      <dgm:spPr/>
      <dgm:t>
        <a:bodyPr/>
        <a:lstStyle/>
        <a:p>
          <a:pPr rtl="0"/>
          <a:r>
            <a:rPr lang="fr-FR">
              <a:solidFill>
                <a:schemeClr val="bg2"/>
              </a:solidFill>
            </a:rPr>
            <a:t>Etendre sa </a:t>
          </a:r>
          <a:r>
            <a:rPr lang="fr-FR" b="1">
              <a:solidFill>
                <a:schemeClr val="bg2"/>
              </a:solidFill>
            </a:rPr>
            <a:t>notoriété</a:t>
          </a:r>
          <a:r>
            <a:rPr lang="fr-FR" b="1">
              <a:solidFill>
                <a:schemeClr val="bg2"/>
              </a:solidFill>
              <a:latin typeface="Arial"/>
            </a:rPr>
            <a:t>,</a:t>
          </a:r>
          <a:r>
            <a:rPr lang="fr-FR" b="0">
              <a:solidFill>
                <a:schemeClr val="bg2"/>
              </a:solidFill>
              <a:latin typeface="Arial"/>
            </a:rPr>
            <a:t> accroitre sa</a:t>
          </a:r>
          <a:r>
            <a:rPr lang="fr-FR" b="1">
              <a:solidFill>
                <a:schemeClr val="bg2"/>
              </a:solidFill>
              <a:latin typeface="Arial"/>
            </a:rPr>
            <a:t> visibilité internationale</a:t>
          </a:r>
          <a:endParaRPr lang="fr-FR" b="1">
            <a:solidFill>
              <a:schemeClr val="bg2"/>
            </a:solidFill>
          </a:endParaRPr>
        </a:p>
      </dgm:t>
    </dgm:pt>
    <dgm:pt modelId="{81E14A69-0019-4BEF-ADD8-6F50CABBE6B7}" type="parTrans" cxnId="{D76D95D2-16AA-462A-9BA7-69F5DB0C18E6}">
      <dgm:prSet/>
      <dgm:spPr/>
      <dgm:t>
        <a:bodyPr/>
        <a:lstStyle/>
        <a:p>
          <a:endParaRPr lang="fr-FR"/>
        </a:p>
      </dgm:t>
    </dgm:pt>
    <dgm:pt modelId="{15E69C55-5584-4B4F-98B5-49A9E6E68F92}" type="sibTrans" cxnId="{D76D95D2-16AA-462A-9BA7-69F5DB0C18E6}">
      <dgm:prSet/>
      <dgm:spPr/>
      <dgm:t>
        <a:bodyPr/>
        <a:lstStyle/>
        <a:p>
          <a:endParaRPr lang="fr-FR"/>
        </a:p>
      </dgm:t>
    </dgm:pt>
    <dgm:pt modelId="{777BBFBE-908A-4C49-8812-48121D8E1FC1}">
      <dgm:prSet phldrT="[Texte]">
        <dgm:style>
          <a:lnRef idx="2">
            <a:schemeClr val="accent2"/>
          </a:lnRef>
          <a:fillRef idx="1">
            <a:schemeClr val="lt1"/>
          </a:fillRef>
          <a:effectRef idx="0">
            <a:schemeClr val="accent2"/>
          </a:effectRef>
          <a:fontRef idx="minor">
            <a:schemeClr val="dk1"/>
          </a:fontRef>
        </dgm:style>
      </dgm:prSet>
      <dgm:spPr/>
      <dgm:t>
        <a:bodyPr/>
        <a:lstStyle/>
        <a:p>
          <a:r>
            <a:rPr lang="fr-FR">
              <a:solidFill>
                <a:schemeClr val="bg2"/>
              </a:solidFill>
            </a:rPr>
            <a:t>Entrer dans un </a:t>
          </a:r>
          <a:r>
            <a:rPr lang="fr-FR" b="1">
              <a:solidFill>
                <a:schemeClr val="bg2"/>
              </a:solidFill>
            </a:rPr>
            <a:t>cercle vertueux</a:t>
          </a:r>
          <a:r>
            <a:rPr lang="fr-FR">
              <a:solidFill>
                <a:schemeClr val="bg2"/>
              </a:solidFill>
            </a:rPr>
            <a:t>, être sollicité pour d'</a:t>
          </a:r>
          <a:r>
            <a:rPr lang="fr-FR" b="1">
              <a:solidFill>
                <a:schemeClr val="bg2"/>
              </a:solidFill>
            </a:rPr>
            <a:t>autres projets </a:t>
          </a:r>
          <a:r>
            <a:rPr lang="fr-FR">
              <a:solidFill>
                <a:schemeClr val="bg2"/>
              </a:solidFill>
            </a:rPr>
            <a:t>ou en </a:t>
          </a:r>
          <a:r>
            <a:rPr lang="fr-FR" b="1">
              <a:solidFill>
                <a:schemeClr val="bg2"/>
              </a:solidFill>
            </a:rPr>
            <a:t>coordonner</a:t>
          </a:r>
        </a:p>
      </dgm:t>
    </dgm:pt>
    <dgm:pt modelId="{AECFC6E9-74FB-488D-B424-95D106B5B92E}" type="parTrans" cxnId="{CD248F5E-316A-40F6-93F8-0DA13CD6FDA9}">
      <dgm:prSet/>
      <dgm:spPr/>
      <dgm:t>
        <a:bodyPr/>
        <a:lstStyle/>
        <a:p>
          <a:endParaRPr lang="fr-FR"/>
        </a:p>
      </dgm:t>
    </dgm:pt>
    <dgm:pt modelId="{BC27854B-8BE6-4E90-BA51-C129C0C5A083}" type="sibTrans" cxnId="{CD248F5E-316A-40F6-93F8-0DA13CD6FDA9}">
      <dgm:prSet/>
      <dgm:spPr/>
      <dgm:t>
        <a:bodyPr/>
        <a:lstStyle/>
        <a:p>
          <a:endParaRPr lang="fr-FR"/>
        </a:p>
      </dgm:t>
    </dgm:pt>
    <dgm:pt modelId="{053EDA69-A579-0B4A-A018-2D7DF099CA10}">
      <dgm:prSet phldrT="[Texte]">
        <dgm:style>
          <a:lnRef idx="2">
            <a:schemeClr val="accent2"/>
          </a:lnRef>
          <a:fillRef idx="1">
            <a:schemeClr val="lt1"/>
          </a:fillRef>
          <a:effectRef idx="0">
            <a:schemeClr val="accent2"/>
          </a:effectRef>
          <a:fontRef idx="minor">
            <a:schemeClr val="dk1"/>
          </a:fontRef>
        </dgm:style>
      </dgm:prSet>
      <dgm:spPr/>
      <dgm:t>
        <a:bodyPr/>
        <a:lstStyle/>
        <a:p>
          <a:r>
            <a:rPr lang="fr-FR" b="1">
              <a:solidFill>
                <a:srgbClr val="000091"/>
              </a:solidFill>
            </a:rPr>
            <a:t>Confronter ses méthodes </a:t>
          </a:r>
          <a:r>
            <a:rPr lang="fr-FR">
              <a:solidFill>
                <a:srgbClr val="000091"/>
              </a:solidFill>
            </a:rPr>
            <a:t>de travail avec celles d'autres chercheur</a:t>
          </a:r>
          <a:r>
            <a:rPr lang="fr-FR">
              <a:solidFill>
                <a:schemeClr val="bg2"/>
              </a:solidFill>
            </a:rPr>
            <a:t>s</a:t>
          </a:r>
          <a:r>
            <a:rPr lang="fr-FR">
              <a:solidFill>
                <a:schemeClr val="bg2"/>
              </a:solidFill>
              <a:latin typeface="Arial"/>
            </a:rPr>
            <a:t> européens</a:t>
          </a:r>
          <a:endParaRPr lang="fr-FR"/>
        </a:p>
      </dgm:t>
    </dgm:pt>
    <dgm:pt modelId="{A0D9B479-F434-3744-B817-40B90FC40690}" type="parTrans" cxnId="{0EBAFC3B-5DA1-CD44-B7BD-4F7A20D422B1}">
      <dgm:prSet/>
      <dgm:spPr/>
      <dgm:t>
        <a:bodyPr/>
        <a:lstStyle/>
        <a:p>
          <a:endParaRPr lang="fr-FR"/>
        </a:p>
      </dgm:t>
    </dgm:pt>
    <dgm:pt modelId="{335FD780-C331-C24D-A8A0-8AD321011391}" type="sibTrans" cxnId="{0EBAFC3B-5DA1-CD44-B7BD-4F7A20D422B1}">
      <dgm:prSet/>
      <dgm:spPr/>
      <dgm:t>
        <a:bodyPr/>
        <a:lstStyle/>
        <a:p>
          <a:endParaRPr lang="fr-FR"/>
        </a:p>
      </dgm:t>
    </dgm:pt>
    <dgm:pt modelId="{5E74FEEF-9091-D84E-8264-7AFC1E11D733}">
      <dgm:prSet phldrT="[Texte]">
        <dgm:style>
          <a:lnRef idx="2">
            <a:schemeClr val="accent2"/>
          </a:lnRef>
          <a:fillRef idx="1">
            <a:schemeClr val="lt1"/>
          </a:fillRef>
          <a:effectRef idx="0">
            <a:schemeClr val="accent2"/>
          </a:effectRef>
          <a:fontRef idx="minor">
            <a:schemeClr val="dk1"/>
          </a:fontRef>
        </dgm:style>
      </dgm:prSet>
      <dgm:spPr/>
      <dgm:t>
        <a:bodyPr/>
        <a:lstStyle/>
        <a:p>
          <a:r>
            <a:rPr lang="fr-FR" b="1">
              <a:solidFill>
                <a:srgbClr val="000091"/>
              </a:solidFill>
            </a:rPr>
            <a:t>Recruter</a:t>
          </a:r>
          <a:r>
            <a:rPr lang="fr-FR">
              <a:solidFill>
                <a:srgbClr val="000091"/>
              </a:solidFill>
            </a:rPr>
            <a:t> : doctorants, post-doctorants, ingénieurs, techniciens, managers</a:t>
          </a:r>
          <a:endParaRPr lang="fr-FR"/>
        </a:p>
      </dgm:t>
    </dgm:pt>
    <dgm:pt modelId="{A44E8373-A476-8041-9322-679DF8D176C6}" type="parTrans" cxnId="{3993B137-3AE3-7241-8A3B-2FB760441A61}">
      <dgm:prSet/>
      <dgm:spPr/>
      <dgm:t>
        <a:bodyPr/>
        <a:lstStyle/>
        <a:p>
          <a:endParaRPr lang="fr-FR"/>
        </a:p>
      </dgm:t>
    </dgm:pt>
    <dgm:pt modelId="{1C6706A6-941D-E44B-B645-0EBEEE933F51}" type="sibTrans" cxnId="{3993B137-3AE3-7241-8A3B-2FB760441A61}">
      <dgm:prSet/>
      <dgm:spPr/>
      <dgm:t>
        <a:bodyPr/>
        <a:lstStyle/>
        <a:p>
          <a:endParaRPr lang="fr-FR"/>
        </a:p>
      </dgm:t>
    </dgm:pt>
    <dgm:pt modelId="{1861AAED-EB7D-4085-A778-D410A5E08F9C}" type="pres">
      <dgm:prSet presAssocID="{8855A1A9-24AD-4FA2-98A0-06E598E2430F}" presName="diagram" presStyleCnt="0">
        <dgm:presLayoutVars>
          <dgm:dir/>
          <dgm:resizeHandles val="exact"/>
        </dgm:presLayoutVars>
      </dgm:prSet>
      <dgm:spPr/>
    </dgm:pt>
    <dgm:pt modelId="{4071D722-220A-4B5F-A17B-0C24A0412C94}" type="pres">
      <dgm:prSet presAssocID="{50BC68EA-134C-413D-8C02-F71B623AEFF5}" presName="node" presStyleLbl="node1" presStyleIdx="0" presStyleCnt="8">
        <dgm:presLayoutVars>
          <dgm:bulletEnabled val="1"/>
        </dgm:presLayoutVars>
      </dgm:prSet>
      <dgm:spPr/>
    </dgm:pt>
    <dgm:pt modelId="{1BA10132-E172-40D6-99C6-6BC19CF095D0}" type="pres">
      <dgm:prSet presAssocID="{845CFFFA-9869-4C69-A709-B357BBA52EE8}" presName="sibTrans" presStyleCnt="0"/>
      <dgm:spPr/>
    </dgm:pt>
    <dgm:pt modelId="{9065BBBF-9B22-4469-AE33-5033416B73C2}" type="pres">
      <dgm:prSet presAssocID="{7B49580F-9134-4E42-AD88-D7AB2887F2CB}" presName="node" presStyleLbl="node1" presStyleIdx="1" presStyleCnt="8">
        <dgm:presLayoutVars>
          <dgm:bulletEnabled val="1"/>
        </dgm:presLayoutVars>
      </dgm:prSet>
      <dgm:spPr/>
    </dgm:pt>
    <dgm:pt modelId="{B95AA01F-0426-4A3E-BC12-0CD2FCE63B30}" type="pres">
      <dgm:prSet presAssocID="{A1703FEC-FF91-4763-A857-4E7AC14ED54A}" presName="sibTrans" presStyleCnt="0"/>
      <dgm:spPr/>
    </dgm:pt>
    <dgm:pt modelId="{2A81D6E8-BE24-43E0-8A95-FD7AE70AAA4F}" type="pres">
      <dgm:prSet presAssocID="{479C9A5D-3041-4702-AEB1-48D936084CEF}" presName="node" presStyleLbl="node1" presStyleIdx="2" presStyleCnt="8">
        <dgm:presLayoutVars>
          <dgm:bulletEnabled val="1"/>
        </dgm:presLayoutVars>
      </dgm:prSet>
      <dgm:spPr/>
    </dgm:pt>
    <dgm:pt modelId="{FE7579EC-2A98-48E8-A90B-DB83C537CC2D}" type="pres">
      <dgm:prSet presAssocID="{15E69C55-5584-4B4F-98B5-49A9E6E68F92}" presName="sibTrans" presStyleCnt="0"/>
      <dgm:spPr/>
    </dgm:pt>
    <dgm:pt modelId="{3F528E61-FE76-4FF6-B9EA-20ECE57A80A6}" type="pres">
      <dgm:prSet presAssocID="{180F722D-7914-4596-BEED-F192289D94FD}" presName="node" presStyleLbl="node1" presStyleIdx="3" presStyleCnt="8">
        <dgm:presLayoutVars>
          <dgm:bulletEnabled val="1"/>
        </dgm:presLayoutVars>
      </dgm:prSet>
      <dgm:spPr/>
    </dgm:pt>
    <dgm:pt modelId="{C606CAB2-204C-024C-ADA6-9437B854899D}" type="pres">
      <dgm:prSet presAssocID="{EFE97E91-A0EC-4458-AA2E-A814600224FC}" presName="sibTrans" presStyleCnt="0"/>
      <dgm:spPr/>
    </dgm:pt>
    <dgm:pt modelId="{0DAC1DEA-C469-C243-9842-837AD88ABE0C}" type="pres">
      <dgm:prSet presAssocID="{053EDA69-A579-0B4A-A018-2D7DF099CA10}" presName="node" presStyleLbl="node1" presStyleIdx="4" presStyleCnt="8">
        <dgm:presLayoutVars>
          <dgm:bulletEnabled val="1"/>
        </dgm:presLayoutVars>
      </dgm:prSet>
      <dgm:spPr/>
    </dgm:pt>
    <dgm:pt modelId="{78B52E57-AA77-1F4E-978D-2F865779BC20}" type="pres">
      <dgm:prSet presAssocID="{335FD780-C331-C24D-A8A0-8AD321011391}" presName="sibTrans" presStyleCnt="0"/>
      <dgm:spPr/>
    </dgm:pt>
    <dgm:pt modelId="{B938BA2D-546E-4B53-9995-8C18FBB5C46F}" type="pres">
      <dgm:prSet presAssocID="{68C0B903-FDE9-4043-8C02-982683318134}" presName="node" presStyleLbl="node1" presStyleIdx="5" presStyleCnt="8">
        <dgm:presLayoutVars>
          <dgm:bulletEnabled val="1"/>
        </dgm:presLayoutVars>
      </dgm:prSet>
      <dgm:spPr/>
    </dgm:pt>
    <dgm:pt modelId="{A36D19B0-48A7-43A0-96C9-03DE0D3BA983}" type="pres">
      <dgm:prSet presAssocID="{5A56087A-26E1-44FE-927F-B37591ADE0B0}" presName="sibTrans" presStyleCnt="0"/>
      <dgm:spPr/>
    </dgm:pt>
    <dgm:pt modelId="{89BDCEBE-4CE3-4E5D-A203-2EC44FEBB644}" type="pres">
      <dgm:prSet presAssocID="{777BBFBE-908A-4C49-8812-48121D8E1FC1}" presName="node" presStyleLbl="node1" presStyleIdx="6" presStyleCnt="8">
        <dgm:presLayoutVars>
          <dgm:bulletEnabled val="1"/>
        </dgm:presLayoutVars>
      </dgm:prSet>
      <dgm:spPr/>
    </dgm:pt>
    <dgm:pt modelId="{237912EB-23A9-FA46-A5BB-F7CA71258880}" type="pres">
      <dgm:prSet presAssocID="{BC27854B-8BE6-4E90-BA51-C129C0C5A083}" presName="sibTrans" presStyleCnt="0"/>
      <dgm:spPr/>
    </dgm:pt>
    <dgm:pt modelId="{07E5C89A-1F16-CE4C-89AC-EB8811DBD70E}" type="pres">
      <dgm:prSet presAssocID="{5E74FEEF-9091-D84E-8264-7AFC1E11D733}" presName="node" presStyleLbl="node1" presStyleIdx="7" presStyleCnt="8">
        <dgm:presLayoutVars>
          <dgm:bulletEnabled val="1"/>
        </dgm:presLayoutVars>
      </dgm:prSet>
      <dgm:spPr/>
    </dgm:pt>
  </dgm:ptLst>
  <dgm:cxnLst>
    <dgm:cxn modelId="{8BC77702-EA3C-3F48-A6FD-2F655195BBB5}" type="presOf" srcId="{479C9A5D-3041-4702-AEB1-48D936084CEF}" destId="{2A81D6E8-BE24-43E0-8A95-FD7AE70AAA4F}" srcOrd="0" destOrd="0" presId="urn:microsoft.com/office/officeart/2005/8/layout/default"/>
    <dgm:cxn modelId="{2CB1AB1A-77F9-2B46-9F2A-FAE59EC87379}" type="presOf" srcId="{053EDA69-A579-0B4A-A018-2D7DF099CA10}" destId="{0DAC1DEA-C469-C243-9842-837AD88ABE0C}" srcOrd="0" destOrd="0" presId="urn:microsoft.com/office/officeart/2005/8/layout/default"/>
    <dgm:cxn modelId="{10B27223-BC60-9C42-A4E0-462644CC01FE}" type="presOf" srcId="{180F722D-7914-4596-BEED-F192289D94FD}" destId="{3F528E61-FE76-4FF6-B9EA-20ECE57A80A6}" srcOrd="0" destOrd="0" presId="urn:microsoft.com/office/officeart/2005/8/layout/default"/>
    <dgm:cxn modelId="{3993B137-3AE3-7241-8A3B-2FB760441A61}" srcId="{8855A1A9-24AD-4FA2-98A0-06E598E2430F}" destId="{5E74FEEF-9091-D84E-8264-7AFC1E11D733}" srcOrd="7" destOrd="0" parTransId="{A44E8373-A476-8041-9322-679DF8D176C6}" sibTransId="{1C6706A6-941D-E44B-B645-0EBEEE933F51}"/>
    <dgm:cxn modelId="{0EBAFC3B-5DA1-CD44-B7BD-4F7A20D422B1}" srcId="{8855A1A9-24AD-4FA2-98A0-06E598E2430F}" destId="{053EDA69-A579-0B4A-A018-2D7DF099CA10}" srcOrd="4" destOrd="0" parTransId="{A0D9B479-F434-3744-B817-40B90FC40690}" sibTransId="{335FD780-C331-C24D-A8A0-8AD321011391}"/>
    <dgm:cxn modelId="{39D0C63E-C53F-DE4D-9756-0EFD6DF7F32A}" type="presOf" srcId="{777BBFBE-908A-4C49-8812-48121D8E1FC1}" destId="{89BDCEBE-4CE3-4E5D-A203-2EC44FEBB644}" srcOrd="0" destOrd="0" presId="urn:microsoft.com/office/officeart/2005/8/layout/default"/>
    <dgm:cxn modelId="{28AB8A3F-AE21-4085-9DC2-372C15FF9AB7}" srcId="{8855A1A9-24AD-4FA2-98A0-06E598E2430F}" destId="{68C0B903-FDE9-4043-8C02-982683318134}" srcOrd="5" destOrd="0" parTransId="{1054D648-399E-4FFD-A92A-9694BF65B38F}" sibTransId="{5A56087A-26E1-44FE-927F-B37591ADE0B0}"/>
    <dgm:cxn modelId="{CD248F5E-316A-40F6-93F8-0DA13CD6FDA9}" srcId="{8855A1A9-24AD-4FA2-98A0-06E598E2430F}" destId="{777BBFBE-908A-4C49-8812-48121D8E1FC1}" srcOrd="6" destOrd="0" parTransId="{AECFC6E9-74FB-488D-B424-95D106B5B92E}" sibTransId="{BC27854B-8BE6-4E90-BA51-C129C0C5A083}"/>
    <dgm:cxn modelId="{DCAAC66E-5F4B-5041-B4E3-351CE97B395C}" type="presOf" srcId="{50BC68EA-134C-413D-8C02-F71B623AEFF5}" destId="{4071D722-220A-4B5F-A17B-0C24A0412C94}" srcOrd="0" destOrd="0" presId="urn:microsoft.com/office/officeart/2005/8/layout/default"/>
    <dgm:cxn modelId="{F59ED792-1F5A-4F7D-AF90-23406260EB12}" srcId="{8855A1A9-24AD-4FA2-98A0-06E598E2430F}" destId="{50BC68EA-134C-413D-8C02-F71B623AEFF5}" srcOrd="0" destOrd="0" parTransId="{D04E0B4E-899B-4C2C-B81C-418ABBEEF443}" sibTransId="{845CFFFA-9869-4C69-A709-B357BBA52EE8}"/>
    <dgm:cxn modelId="{D76D95D2-16AA-462A-9BA7-69F5DB0C18E6}" srcId="{8855A1A9-24AD-4FA2-98A0-06E598E2430F}" destId="{479C9A5D-3041-4702-AEB1-48D936084CEF}" srcOrd="2" destOrd="0" parTransId="{81E14A69-0019-4BEF-ADD8-6F50CABBE6B7}" sibTransId="{15E69C55-5584-4B4F-98B5-49A9E6E68F92}"/>
    <dgm:cxn modelId="{4E7AFBDA-B833-44AE-B1BB-DBCC23AB4FD1}" srcId="{8855A1A9-24AD-4FA2-98A0-06E598E2430F}" destId="{180F722D-7914-4596-BEED-F192289D94FD}" srcOrd="3" destOrd="0" parTransId="{70FB7756-6F8E-412E-8E8D-25D8D9E49D6C}" sibTransId="{EFE97E91-A0EC-4458-AA2E-A814600224FC}"/>
    <dgm:cxn modelId="{0C27CADD-99A1-4C16-A2C4-E039493152C8}" srcId="{8855A1A9-24AD-4FA2-98A0-06E598E2430F}" destId="{7B49580F-9134-4E42-AD88-D7AB2887F2CB}" srcOrd="1" destOrd="0" parTransId="{398E611C-922E-4957-ACB9-28F58A647D90}" sibTransId="{A1703FEC-FF91-4763-A857-4E7AC14ED54A}"/>
    <dgm:cxn modelId="{827EA6E2-2172-4ED6-B97D-300B4BE74A14}" type="presOf" srcId="{8855A1A9-24AD-4FA2-98A0-06E598E2430F}" destId="{1861AAED-EB7D-4085-A778-D410A5E08F9C}" srcOrd="0" destOrd="0" presId="urn:microsoft.com/office/officeart/2005/8/layout/default"/>
    <dgm:cxn modelId="{DCE1BAE7-D112-A44B-9453-E8B3B9ECB0E8}" type="presOf" srcId="{5E74FEEF-9091-D84E-8264-7AFC1E11D733}" destId="{07E5C89A-1F16-CE4C-89AC-EB8811DBD70E}" srcOrd="0" destOrd="0" presId="urn:microsoft.com/office/officeart/2005/8/layout/default"/>
    <dgm:cxn modelId="{119953EB-5368-D24E-B1B9-CB4D1FE7837F}" type="presOf" srcId="{7B49580F-9134-4E42-AD88-D7AB2887F2CB}" destId="{9065BBBF-9B22-4469-AE33-5033416B73C2}" srcOrd="0" destOrd="0" presId="urn:microsoft.com/office/officeart/2005/8/layout/default"/>
    <dgm:cxn modelId="{B987FEED-B02D-4F43-BADF-EB34E016C8B3}" type="presOf" srcId="{68C0B903-FDE9-4043-8C02-982683318134}" destId="{B938BA2D-546E-4B53-9995-8C18FBB5C46F}" srcOrd="0" destOrd="0" presId="urn:microsoft.com/office/officeart/2005/8/layout/default"/>
    <dgm:cxn modelId="{4F96EAF3-D5F7-A94B-8878-98EB5A141BAD}" type="presParOf" srcId="{1861AAED-EB7D-4085-A778-D410A5E08F9C}" destId="{4071D722-220A-4B5F-A17B-0C24A0412C94}" srcOrd="0" destOrd="0" presId="urn:microsoft.com/office/officeart/2005/8/layout/default"/>
    <dgm:cxn modelId="{6E82A81D-599F-DE46-BA14-174E920CB7C5}" type="presParOf" srcId="{1861AAED-EB7D-4085-A778-D410A5E08F9C}" destId="{1BA10132-E172-40D6-99C6-6BC19CF095D0}" srcOrd="1" destOrd="0" presId="urn:microsoft.com/office/officeart/2005/8/layout/default"/>
    <dgm:cxn modelId="{C7D9F136-2301-E945-9D57-BC2660C2ED53}" type="presParOf" srcId="{1861AAED-EB7D-4085-A778-D410A5E08F9C}" destId="{9065BBBF-9B22-4469-AE33-5033416B73C2}" srcOrd="2" destOrd="0" presId="urn:microsoft.com/office/officeart/2005/8/layout/default"/>
    <dgm:cxn modelId="{2BA96D68-CA4F-D94C-80BE-E003A0F64632}" type="presParOf" srcId="{1861AAED-EB7D-4085-A778-D410A5E08F9C}" destId="{B95AA01F-0426-4A3E-BC12-0CD2FCE63B30}" srcOrd="3" destOrd="0" presId="urn:microsoft.com/office/officeart/2005/8/layout/default"/>
    <dgm:cxn modelId="{A9AFA419-1249-484C-AB8E-36E4822C5CA0}" type="presParOf" srcId="{1861AAED-EB7D-4085-A778-D410A5E08F9C}" destId="{2A81D6E8-BE24-43E0-8A95-FD7AE70AAA4F}" srcOrd="4" destOrd="0" presId="urn:microsoft.com/office/officeart/2005/8/layout/default"/>
    <dgm:cxn modelId="{ECBC89CB-221E-944C-B2A2-0753FE0EA323}" type="presParOf" srcId="{1861AAED-EB7D-4085-A778-D410A5E08F9C}" destId="{FE7579EC-2A98-48E8-A90B-DB83C537CC2D}" srcOrd="5" destOrd="0" presId="urn:microsoft.com/office/officeart/2005/8/layout/default"/>
    <dgm:cxn modelId="{92CA5E68-8EF4-074C-A592-B3E07234C00E}" type="presParOf" srcId="{1861AAED-EB7D-4085-A778-D410A5E08F9C}" destId="{3F528E61-FE76-4FF6-B9EA-20ECE57A80A6}" srcOrd="6" destOrd="0" presId="urn:microsoft.com/office/officeart/2005/8/layout/default"/>
    <dgm:cxn modelId="{38E25A01-89E7-0446-89E3-78CED9ED0844}" type="presParOf" srcId="{1861AAED-EB7D-4085-A778-D410A5E08F9C}" destId="{C606CAB2-204C-024C-ADA6-9437B854899D}" srcOrd="7" destOrd="0" presId="urn:microsoft.com/office/officeart/2005/8/layout/default"/>
    <dgm:cxn modelId="{206FE747-2DD0-C54E-9AB9-A685E55C3682}" type="presParOf" srcId="{1861AAED-EB7D-4085-A778-D410A5E08F9C}" destId="{0DAC1DEA-C469-C243-9842-837AD88ABE0C}" srcOrd="8" destOrd="0" presId="urn:microsoft.com/office/officeart/2005/8/layout/default"/>
    <dgm:cxn modelId="{8FECEC30-7B32-B24B-9962-C74467A6A4E1}" type="presParOf" srcId="{1861AAED-EB7D-4085-A778-D410A5E08F9C}" destId="{78B52E57-AA77-1F4E-978D-2F865779BC20}" srcOrd="9" destOrd="0" presId="urn:microsoft.com/office/officeart/2005/8/layout/default"/>
    <dgm:cxn modelId="{20F6D873-A42E-7440-9CAE-C38A28F0EDCE}" type="presParOf" srcId="{1861AAED-EB7D-4085-A778-D410A5E08F9C}" destId="{B938BA2D-546E-4B53-9995-8C18FBB5C46F}" srcOrd="10" destOrd="0" presId="urn:microsoft.com/office/officeart/2005/8/layout/default"/>
    <dgm:cxn modelId="{BB2158B0-A6E0-D246-BFF5-01FEEEDD51F0}" type="presParOf" srcId="{1861AAED-EB7D-4085-A778-D410A5E08F9C}" destId="{A36D19B0-48A7-43A0-96C9-03DE0D3BA983}" srcOrd="11" destOrd="0" presId="urn:microsoft.com/office/officeart/2005/8/layout/default"/>
    <dgm:cxn modelId="{8EE5CFAB-32DC-6B4D-8149-497F14FE16DE}" type="presParOf" srcId="{1861AAED-EB7D-4085-A778-D410A5E08F9C}" destId="{89BDCEBE-4CE3-4E5D-A203-2EC44FEBB644}" srcOrd="12" destOrd="0" presId="urn:microsoft.com/office/officeart/2005/8/layout/default"/>
    <dgm:cxn modelId="{21E4ACF3-FD9E-6B40-8D6C-502831F0536B}" type="presParOf" srcId="{1861AAED-EB7D-4085-A778-D410A5E08F9C}" destId="{237912EB-23A9-FA46-A5BB-F7CA71258880}" srcOrd="13" destOrd="0" presId="urn:microsoft.com/office/officeart/2005/8/layout/default"/>
    <dgm:cxn modelId="{3AF5FB43-D1C2-5547-BE15-8F0C698066E8}" type="presParOf" srcId="{1861AAED-EB7D-4085-A778-D410A5E08F9C}" destId="{07E5C89A-1F16-CE4C-89AC-EB8811DBD70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1D722-220A-4B5F-A17B-0C24A0412C94}">
      <dsp:nvSpPr>
        <dsp:cNvPr id="0" name=""/>
        <dsp:cNvSpPr/>
      </dsp:nvSpPr>
      <dsp:spPr>
        <a:xfrm>
          <a:off x="2464" y="472051"/>
          <a:ext cx="1954832" cy="11728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solidFill>
                <a:srgbClr val="000091"/>
              </a:solidFill>
            </a:rPr>
            <a:t>Travailler à l'échelle européenne, </a:t>
          </a:r>
          <a:r>
            <a:rPr lang="fr-FR" sz="1400" b="1" kern="1200">
              <a:solidFill>
                <a:srgbClr val="000091"/>
              </a:solidFill>
            </a:rPr>
            <a:t>élargir son réseau </a:t>
          </a:r>
          <a:r>
            <a:rPr lang="fr-FR" sz="1400" kern="1200">
              <a:solidFill>
                <a:srgbClr val="000091"/>
              </a:solidFill>
            </a:rPr>
            <a:t>de collaborations</a:t>
          </a:r>
          <a:endParaRPr lang="fr-FR" sz="1400" b="1" kern="1200">
            <a:solidFill>
              <a:schemeClr val="bg2"/>
            </a:solidFill>
          </a:endParaRPr>
        </a:p>
      </dsp:txBody>
      <dsp:txXfrm>
        <a:off x="2464" y="472051"/>
        <a:ext cx="1954832" cy="1172899"/>
      </dsp:txXfrm>
    </dsp:sp>
    <dsp:sp modelId="{9065BBBF-9B22-4469-AE33-5033416B73C2}">
      <dsp:nvSpPr>
        <dsp:cNvPr id="0" name=""/>
        <dsp:cNvSpPr/>
      </dsp:nvSpPr>
      <dsp:spPr>
        <a:xfrm>
          <a:off x="2152779" y="472051"/>
          <a:ext cx="1954832" cy="11728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kern="1200">
              <a:solidFill>
                <a:schemeClr val="bg2"/>
              </a:solidFill>
            </a:rPr>
            <a:t>Collaborer avec des </a:t>
          </a:r>
          <a:r>
            <a:rPr lang="fr-FR" sz="1400" b="1" kern="1200">
              <a:solidFill>
                <a:schemeClr val="bg2"/>
              </a:solidFill>
            </a:rPr>
            <a:t>acteurs </a:t>
          </a:r>
          <a:r>
            <a:rPr lang="fr-FR" sz="1400" b="1" kern="1200">
              <a:solidFill>
                <a:schemeClr val="bg2"/>
              </a:solidFill>
              <a:latin typeface="Arial"/>
            </a:rPr>
            <a:t>politiques, économiques </a:t>
          </a:r>
          <a:r>
            <a:rPr lang="fr-FR" sz="1400" b="0" kern="1200">
              <a:solidFill>
                <a:schemeClr val="bg2"/>
              </a:solidFill>
              <a:latin typeface="Arial"/>
            </a:rPr>
            <a:t>et </a:t>
          </a:r>
          <a:r>
            <a:rPr lang="fr-FR" sz="1400" b="0" kern="1200">
              <a:solidFill>
                <a:schemeClr val="bg2"/>
              </a:solidFill>
            </a:rPr>
            <a:t>de la </a:t>
          </a:r>
          <a:r>
            <a:rPr lang="fr-FR" sz="1400" b="1" kern="1200">
              <a:solidFill>
                <a:schemeClr val="bg2"/>
              </a:solidFill>
            </a:rPr>
            <a:t>société civile</a:t>
          </a:r>
        </a:p>
      </dsp:txBody>
      <dsp:txXfrm>
        <a:off x="2152779" y="472051"/>
        <a:ext cx="1954832" cy="1172899"/>
      </dsp:txXfrm>
    </dsp:sp>
    <dsp:sp modelId="{2A81D6E8-BE24-43E0-8A95-FD7AE70AAA4F}">
      <dsp:nvSpPr>
        <dsp:cNvPr id="0" name=""/>
        <dsp:cNvSpPr/>
      </dsp:nvSpPr>
      <dsp:spPr>
        <a:xfrm>
          <a:off x="4303095" y="472051"/>
          <a:ext cx="1954832" cy="11728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kern="1200">
              <a:solidFill>
                <a:schemeClr val="bg2"/>
              </a:solidFill>
            </a:rPr>
            <a:t>Etendre sa </a:t>
          </a:r>
          <a:r>
            <a:rPr lang="fr-FR" sz="1400" b="1" kern="1200">
              <a:solidFill>
                <a:schemeClr val="bg2"/>
              </a:solidFill>
            </a:rPr>
            <a:t>notoriété</a:t>
          </a:r>
          <a:r>
            <a:rPr lang="fr-FR" sz="1400" b="1" kern="1200">
              <a:solidFill>
                <a:schemeClr val="bg2"/>
              </a:solidFill>
              <a:latin typeface="Arial"/>
            </a:rPr>
            <a:t>,</a:t>
          </a:r>
          <a:r>
            <a:rPr lang="fr-FR" sz="1400" b="0" kern="1200">
              <a:solidFill>
                <a:schemeClr val="bg2"/>
              </a:solidFill>
              <a:latin typeface="Arial"/>
            </a:rPr>
            <a:t> accroitre sa</a:t>
          </a:r>
          <a:r>
            <a:rPr lang="fr-FR" sz="1400" b="1" kern="1200">
              <a:solidFill>
                <a:schemeClr val="bg2"/>
              </a:solidFill>
              <a:latin typeface="Arial"/>
            </a:rPr>
            <a:t> visibilité internationale</a:t>
          </a:r>
          <a:endParaRPr lang="fr-FR" sz="1400" b="1" kern="1200">
            <a:solidFill>
              <a:schemeClr val="bg2"/>
            </a:solidFill>
          </a:endParaRPr>
        </a:p>
      </dsp:txBody>
      <dsp:txXfrm>
        <a:off x="4303095" y="472051"/>
        <a:ext cx="1954832" cy="1172899"/>
      </dsp:txXfrm>
    </dsp:sp>
    <dsp:sp modelId="{3F528E61-FE76-4FF6-B9EA-20ECE57A80A6}">
      <dsp:nvSpPr>
        <dsp:cNvPr id="0" name=""/>
        <dsp:cNvSpPr/>
      </dsp:nvSpPr>
      <dsp:spPr>
        <a:xfrm>
          <a:off x="6453411" y="472051"/>
          <a:ext cx="1954832" cy="11728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solidFill>
                <a:schemeClr val="bg2"/>
              </a:solidFill>
            </a:rPr>
            <a:t>Avoir les moyens de développer un </a:t>
          </a:r>
          <a:r>
            <a:rPr lang="fr-FR" sz="1400" b="1" kern="1200">
              <a:solidFill>
                <a:schemeClr val="bg2"/>
              </a:solidFill>
            </a:rPr>
            <a:t>projet d’envergure</a:t>
          </a:r>
          <a:endParaRPr lang="fr-FR" sz="1400" kern="1200"/>
        </a:p>
      </dsp:txBody>
      <dsp:txXfrm>
        <a:off x="6453411" y="472051"/>
        <a:ext cx="1954832" cy="1172899"/>
      </dsp:txXfrm>
    </dsp:sp>
    <dsp:sp modelId="{0DAC1DEA-C469-C243-9842-837AD88ABE0C}">
      <dsp:nvSpPr>
        <dsp:cNvPr id="0" name=""/>
        <dsp:cNvSpPr/>
      </dsp:nvSpPr>
      <dsp:spPr>
        <a:xfrm>
          <a:off x="2464" y="1840434"/>
          <a:ext cx="1954832" cy="11728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solidFill>
                <a:srgbClr val="000091"/>
              </a:solidFill>
            </a:rPr>
            <a:t>Confronter ses méthodes </a:t>
          </a:r>
          <a:r>
            <a:rPr lang="fr-FR" sz="1400" kern="1200">
              <a:solidFill>
                <a:srgbClr val="000091"/>
              </a:solidFill>
            </a:rPr>
            <a:t>de travail avec celles d'autres chercheur</a:t>
          </a:r>
          <a:r>
            <a:rPr lang="fr-FR" sz="1400" kern="1200">
              <a:solidFill>
                <a:schemeClr val="bg2"/>
              </a:solidFill>
            </a:rPr>
            <a:t>s</a:t>
          </a:r>
          <a:r>
            <a:rPr lang="fr-FR" sz="1400" kern="1200">
              <a:solidFill>
                <a:schemeClr val="bg2"/>
              </a:solidFill>
              <a:latin typeface="Arial"/>
            </a:rPr>
            <a:t> européens</a:t>
          </a:r>
          <a:endParaRPr lang="fr-FR" sz="1400" kern="1200"/>
        </a:p>
      </dsp:txBody>
      <dsp:txXfrm>
        <a:off x="2464" y="1840434"/>
        <a:ext cx="1954832" cy="1172899"/>
      </dsp:txXfrm>
    </dsp:sp>
    <dsp:sp modelId="{B938BA2D-546E-4B53-9995-8C18FBB5C46F}">
      <dsp:nvSpPr>
        <dsp:cNvPr id="0" name=""/>
        <dsp:cNvSpPr/>
      </dsp:nvSpPr>
      <dsp:spPr>
        <a:xfrm>
          <a:off x="2152779" y="1840434"/>
          <a:ext cx="1954832" cy="11728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solidFill>
                <a:srgbClr val="000091"/>
              </a:solidFill>
            </a:rPr>
            <a:t>Travailler sur des </a:t>
          </a:r>
          <a:r>
            <a:rPr lang="fr-FR" sz="1400" b="1" kern="1200">
              <a:solidFill>
                <a:srgbClr val="000091"/>
              </a:solidFill>
            </a:rPr>
            <a:t>sujets d'intérêt majeur pour la société</a:t>
          </a:r>
          <a:r>
            <a:rPr lang="fr-FR" sz="1400" kern="1200">
              <a:solidFill>
                <a:srgbClr val="000091"/>
              </a:solidFill>
            </a:rPr>
            <a:t>, des priorités politiques</a:t>
          </a:r>
          <a:endParaRPr lang="fr-FR" sz="1400" b="1" kern="1200"/>
        </a:p>
      </dsp:txBody>
      <dsp:txXfrm>
        <a:off x="2152779" y="1840434"/>
        <a:ext cx="1954832" cy="1172899"/>
      </dsp:txXfrm>
    </dsp:sp>
    <dsp:sp modelId="{89BDCEBE-4CE3-4E5D-A203-2EC44FEBB644}">
      <dsp:nvSpPr>
        <dsp:cNvPr id="0" name=""/>
        <dsp:cNvSpPr/>
      </dsp:nvSpPr>
      <dsp:spPr>
        <a:xfrm>
          <a:off x="4303095" y="1840434"/>
          <a:ext cx="1954832" cy="11728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solidFill>
                <a:schemeClr val="bg2"/>
              </a:solidFill>
            </a:rPr>
            <a:t>Entrer dans un </a:t>
          </a:r>
          <a:r>
            <a:rPr lang="fr-FR" sz="1400" b="1" kern="1200">
              <a:solidFill>
                <a:schemeClr val="bg2"/>
              </a:solidFill>
            </a:rPr>
            <a:t>cercle vertueux</a:t>
          </a:r>
          <a:r>
            <a:rPr lang="fr-FR" sz="1400" kern="1200">
              <a:solidFill>
                <a:schemeClr val="bg2"/>
              </a:solidFill>
            </a:rPr>
            <a:t>, être sollicité pour d'</a:t>
          </a:r>
          <a:r>
            <a:rPr lang="fr-FR" sz="1400" b="1" kern="1200">
              <a:solidFill>
                <a:schemeClr val="bg2"/>
              </a:solidFill>
            </a:rPr>
            <a:t>autres projets </a:t>
          </a:r>
          <a:r>
            <a:rPr lang="fr-FR" sz="1400" kern="1200">
              <a:solidFill>
                <a:schemeClr val="bg2"/>
              </a:solidFill>
            </a:rPr>
            <a:t>ou en </a:t>
          </a:r>
          <a:r>
            <a:rPr lang="fr-FR" sz="1400" b="1" kern="1200">
              <a:solidFill>
                <a:schemeClr val="bg2"/>
              </a:solidFill>
            </a:rPr>
            <a:t>coordonner</a:t>
          </a:r>
        </a:p>
      </dsp:txBody>
      <dsp:txXfrm>
        <a:off x="4303095" y="1840434"/>
        <a:ext cx="1954832" cy="1172899"/>
      </dsp:txXfrm>
    </dsp:sp>
    <dsp:sp modelId="{07E5C89A-1F16-CE4C-89AC-EB8811DBD70E}">
      <dsp:nvSpPr>
        <dsp:cNvPr id="0" name=""/>
        <dsp:cNvSpPr/>
      </dsp:nvSpPr>
      <dsp:spPr>
        <a:xfrm>
          <a:off x="6453411" y="1840434"/>
          <a:ext cx="1954832" cy="11728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solidFill>
                <a:srgbClr val="000091"/>
              </a:solidFill>
            </a:rPr>
            <a:t>Recruter</a:t>
          </a:r>
          <a:r>
            <a:rPr lang="fr-FR" sz="1400" kern="1200">
              <a:solidFill>
                <a:srgbClr val="000091"/>
              </a:solidFill>
            </a:rPr>
            <a:t> : doctorants, post-doctorants, ingénieurs, techniciens, managers</a:t>
          </a:r>
          <a:endParaRPr lang="fr-FR" sz="1400" kern="1200"/>
        </a:p>
      </dsp:txBody>
      <dsp:txXfrm>
        <a:off x="6453411" y="1840434"/>
        <a:ext cx="1954832" cy="11728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10/03/2026</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10/03/2026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Arial"/>
                <a:ea typeface="Arial"/>
                <a:cs typeface="Arial"/>
                <a:sym typeface="Arial"/>
              </a:rPr>
              <a:t>2</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74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006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274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55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243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529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3601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6205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745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indent="0">
              <a:buSzPts val="1100"/>
            </a:pPr>
            <a:endParaRPr lang="fr-FR" sz="1000" i="1">
              <a:solidFill>
                <a:srgbClr val="444342"/>
              </a:solidFill>
            </a:endParaRPr>
          </a:p>
        </p:txBody>
      </p:sp>
      <p:sp>
        <p:nvSpPr>
          <p:cNvPr id="148" name="Google Shape;148;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Arial"/>
                <a:ea typeface="Arial"/>
                <a:cs typeface="Arial"/>
                <a:sym typeface="Arial"/>
              </a:rPr>
              <a:t>8</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0598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Arial"/>
                <a:ea typeface="Arial"/>
                <a:cs typeface="Arial"/>
                <a:sym typeface="Arial"/>
              </a:rPr>
              <a:t>9</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019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fr-FR" sz="1200" b="0" i="0" u="none" strike="noStrike" cap="none">
                <a:solidFill>
                  <a:schemeClr val="dk1"/>
                </a:solidFill>
                <a:effectLst/>
                <a:latin typeface="Arial"/>
                <a:ea typeface="Arial"/>
                <a:cs typeface="Arial"/>
                <a:sym typeface="Arial"/>
              </a:rPr>
              <a:t>Comprendre le </a:t>
            </a:r>
            <a:r>
              <a:rPr lang="fr-FR" sz="1200" b="1" i="0" u="none" strike="noStrike" cap="none">
                <a:solidFill>
                  <a:schemeClr val="dk1"/>
                </a:solidFill>
                <a:effectLst/>
                <a:latin typeface="Arial"/>
                <a:ea typeface="Arial"/>
                <a:cs typeface="Arial"/>
                <a:sym typeface="Arial"/>
              </a:rPr>
              <a:t>cadre politique, juridique et les conditions socio-économiques </a:t>
            </a:r>
            <a:r>
              <a:rPr lang="fr-FR" sz="1200" b="0" i="0" u="none" strike="noStrike" cap="none">
                <a:solidFill>
                  <a:schemeClr val="dk1"/>
                </a:solidFill>
                <a:effectLst/>
                <a:latin typeface="Arial"/>
                <a:ea typeface="Arial"/>
                <a:cs typeface="Arial"/>
                <a:sym typeface="Arial"/>
              </a:rPr>
              <a:t>nécessaires au changement.</a:t>
            </a:r>
            <a:r>
              <a:rPr lang="en-US" sz="1200" b="0" i="0" u="none" strike="noStrike" cap="none">
                <a:solidFill>
                  <a:schemeClr val="dk1"/>
                </a:solidFill>
                <a:effectLst/>
                <a:latin typeface="Arial"/>
                <a:ea typeface="Arial"/>
                <a:cs typeface="Arial"/>
                <a:sym typeface="Arial"/>
              </a:rPr>
              <a:t>​</a:t>
            </a:r>
          </a:p>
          <a:p>
            <a:pPr rtl="0" fontAlgn="base"/>
            <a:r>
              <a:rPr lang="fr-FR" sz="1200" b="0" i="0" u="none" strike="noStrike" cap="none">
                <a:solidFill>
                  <a:schemeClr val="dk1"/>
                </a:solidFill>
                <a:effectLst/>
                <a:latin typeface="Arial"/>
                <a:ea typeface="Arial"/>
                <a:cs typeface="Arial"/>
                <a:sym typeface="Arial"/>
              </a:rPr>
              <a:t>Analyser l’</a:t>
            </a:r>
            <a:r>
              <a:rPr lang="fr-FR" sz="1200" b="1" i="0" u="none" strike="noStrike" cap="none">
                <a:solidFill>
                  <a:schemeClr val="dk1"/>
                </a:solidFill>
                <a:effectLst/>
                <a:latin typeface="Arial"/>
                <a:ea typeface="Arial"/>
                <a:cs typeface="Arial"/>
                <a:sym typeface="Arial"/>
              </a:rPr>
              <a:t>impact</a:t>
            </a:r>
            <a:r>
              <a:rPr lang="fr-FR" sz="1200" b="0" i="0" u="none" strike="noStrike" cap="none">
                <a:solidFill>
                  <a:schemeClr val="dk1"/>
                </a:solidFill>
                <a:effectLst/>
                <a:latin typeface="Arial"/>
                <a:ea typeface="Arial"/>
                <a:cs typeface="Arial"/>
                <a:sym typeface="Arial"/>
              </a:rPr>
              <a:t> et les </a:t>
            </a:r>
            <a:r>
              <a:rPr lang="fr-FR" sz="1200" b="1" i="0" u="none" strike="noStrike" cap="none">
                <a:solidFill>
                  <a:schemeClr val="dk1"/>
                </a:solidFill>
                <a:effectLst/>
                <a:latin typeface="Arial"/>
                <a:ea typeface="Arial"/>
                <a:cs typeface="Arial"/>
                <a:sym typeface="Arial"/>
              </a:rPr>
              <a:t>enjeux éthiques </a:t>
            </a:r>
            <a:r>
              <a:rPr lang="fr-FR" sz="1200" b="0" i="0" u="none" strike="noStrike" cap="none">
                <a:solidFill>
                  <a:schemeClr val="dk1"/>
                </a:solidFill>
                <a:effectLst/>
                <a:latin typeface="Arial"/>
                <a:ea typeface="Arial"/>
                <a:cs typeface="Arial"/>
                <a:sym typeface="Arial"/>
              </a:rPr>
              <a:t>des solutions (non) technologiques, en faciliter le </a:t>
            </a:r>
            <a:r>
              <a:rPr lang="fr-FR" sz="1200" b="1" i="0" u="none" strike="noStrike" cap="none">
                <a:solidFill>
                  <a:schemeClr val="dk1"/>
                </a:solidFill>
                <a:effectLst/>
                <a:latin typeface="Arial"/>
                <a:ea typeface="Arial"/>
                <a:cs typeface="Arial"/>
                <a:sym typeface="Arial"/>
              </a:rPr>
              <a:t>déploiement</a:t>
            </a:r>
            <a:r>
              <a:rPr lang="fr-FR" sz="1200" b="0" i="0" u="none" strike="noStrike" cap="none">
                <a:solidFill>
                  <a:schemeClr val="dk1"/>
                </a:solidFill>
                <a:effectLst/>
                <a:latin typeface="Arial"/>
                <a:ea typeface="Arial"/>
                <a:cs typeface="Arial"/>
                <a:sym typeface="Arial"/>
              </a:rPr>
              <a:t> et l’</a:t>
            </a:r>
            <a:r>
              <a:rPr lang="fr-FR" sz="1200" b="1" i="0" u="none" strike="noStrike" cap="none">
                <a:solidFill>
                  <a:schemeClr val="dk1"/>
                </a:solidFill>
                <a:effectLst/>
                <a:latin typeface="Arial"/>
                <a:ea typeface="Arial"/>
                <a:cs typeface="Arial"/>
                <a:sym typeface="Arial"/>
              </a:rPr>
              <a:t>acceptabilité</a:t>
            </a:r>
            <a:r>
              <a:rPr lang="fr-FR" sz="1200" b="0" i="0" u="none" strike="noStrike" cap="none">
                <a:solidFill>
                  <a:schemeClr val="dk1"/>
                </a:solidFill>
                <a:effectLst/>
                <a:latin typeface="Arial"/>
                <a:ea typeface="Arial"/>
                <a:cs typeface="Arial"/>
                <a:sym typeface="Arial"/>
              </a:rPr>
              <a:t>.</a:t>
            </a:r>
            <a:r>
              <a:rPr lang="en-US" sz="1200" b="0" i="0" u="none" strike="noStrike" cap="none">
                <a:solidFill>
                  <a:schemeClr val="dk1"/>
                </a:solidFill>
                <a:effectLst/>
                <a:latin typeface="Arial"/>
                <a:ea typeface="Arial"/>
                <a:cs typeface="Arial"/>
                <a:sym typeface="Arial"/>
              </a:rPr>
              <a:t>​</a:t>
            </a:r>
          </a:p>
          <a:p>
            <a:pPr rtl="0" fontAlgn="base"/>
            <a:r>
              <a:rPr lang="fr-FR" sz="1200" b="0" i="0" u="none" strike="noStrike" cap="none">
                <a:solidFill>
                  <a:schemeClr val="dk1"/>
                </a:solidFill>
                <a:effectLst/>
                <a:latin typeface="Arial"/>
                <a:ea typeface="Arial"/>
                <a:cs typeface="Arial"/>
                <a:sym typeface="Arial"/>
              </a:rPr>
              <a:t>Comprendre les </a:t>
            </a:r>
            <a:r>
              <a:rPr lang="fr-FR" sz="1200" b="1" i="0" u="none" strike="noStrike" cap="none">
                <a:solidFill>
                  <a:schemeClr val="dk1"/>
                </a:solidFill>
                <a:effectLst/>
                <a:latin typeface="Arial"/>
                <a:ea typeface="Arial"/>
                <a:cs typeface="Arial"/>
                <a:sym typeface="Arial"/>
              </a:rPr>
              <a:t>facteurs sociaux, économiques, culturels et environnementaux</a:t>
            </a:r>
            <a:r>
              <a:rPr lang="fr-FR" sz="1200" b="0" i="0" u="none" strike="noStrike" cap="none">
                <a:solidFill>
                  <a:schemeClr val="dk1"/>
                </a:solidFill>
                <a:effectLst/>
                <a:latin typeface="Arial"/>
                <a:ea typeface="Arial"/>
                <a:cs typeface="Arial"/>
                <a:sym typeface="Arial"/>
              </a:rPr>
              <a:t> qui influencent les comportements </a:t>
            </a:r>
            <a:r>
              <a:rPr lang="fr-FR" sz="1200" b="1" i="0" u="none" strike="noStrike" cap="none">
                <a:solidFill>
                  <a:schemeClr val="dk1"/>
                </a:solidFill>
                <a:effectLst/>
                <a:latin typeface="Arial"/>
                <a:ea typeface="Arial"/>
                <a:cs typeface="Arial"/>
                <a:sym typeface="Arial"/>
              </a:rPr>
              <a:t>individuels </a:t>
            </a:r>
            <a:r>
              <a:rPr lang="fr-FR" sz="1200" b="0" i="0" u="none" strike="noStrike" cap="none">
                <a:solidFill>
                  <a:schemeClr val="dk1"/>
                </a:solidFill>
                <a:effectLst/>
                <a:latin typeface="Arial"/>
                <a:ea typeface="Arial"/>
                <a:cs typeface="Arial"/>
                <a:sym typeface="Arial"/>
              </a:rPr>
              <a:t>et</a:t>
            </a:r>
            <a:r>
              <a:rPr lang="fr-FR" sz="1200" b="1" i="0" u="none" strike="noStrike" cap="none">
                <a:solidFill>
                  <a:schemeClr val="dk1"/>
                </a:solidFill>
                <a:effectLst/>
                <a:latin typeface="Arial"/>
                <a:ea typeface="Arial"/>
                <a:cs typeface="Arial"/>
                <a:sym typeface="Arial"/>
              </a:rPr>
              <a:t> collectifs.</a:t>
            </a:r>
            <a:r>
              <a:rPr lang="fr-FR" sz="1200" b="0" i="0" u="none" strike="noStrike" cap="none">
                <a:solidFill>
                  <a:schemeClr val="dk1"/>
                </a:solidFill>
                <a:effectLst/>
                <a:latin typeface="Arial"/>
                <a:ea typeface="Arial"/>
                <a:cs typeface="Arial"/>
                <a:sym typeface="Arial"/>
              </a:rPr>
              <a:t>​</a:t>
            </a:r>
          </a:p>
          <a:p>
            <a:pPr rtl="0" fontAlgn="base"/>
            <a:r>
              <a:rPr lang="fr-FR" sz="1200" b="0" i="0" u="none" strike="noStrike" cap="none">
                <a:solidFill>
                  <a:schemeClr val="dk1"/>
                </a:solidFill>
                <a:effectLst/>
                <a:latin typeface="Arial"/>
                <a:ea typeface="Arial"/>
                <a:cs typeface="Arial"/>
                <a:sym typeface="Arial"/>
              </a:rPr>
              <a:t>Développer de </a:t>
            </a:r>
            <a:r>
              <a:rPr lang="fr-FR" sz="1200" b="1" i="0" u="none" strike="noStrike" cap="none">
                <a:solidFill>
                  <a:schemeClr val="dk1"/>
                </a:solidFill>
                <a:effectLst/>
                <a:latin typeface="Arial"/>
                <a:ea typeface="Arial"/>
                <a:cs typeface="Arial"/>
                <a:sym typeface="Arial"/>
              </a:rPr>
              <a:t>nouveaux modèles</a:t>
            </a:r>
            <a:r>
              <a:rPr lang="fr-FR" sz="1200" b="0" i="0" u="none" strike="noStrike" cap="none">
                <a:solidFill>
                  <a:schemeClr val="dk1"/>
                </a:solidFill>
                <a:effectLst/>
                <a:latin typeface="Arial"/>
                <a:ea typeface="Arial"/>
                <a:cs typeface="Arial"/>
                <a:sym typeface="Arial"/>
              </a:rPr>
              <a:t> économiques, juridiques ou de gouvernance...</a:t>
            </a:r>
            <a:r>
              <a:rPr lang="en-US" sz="1200" b="0" i="0" u="none" strike="noStrike" cap="none">
                <a:solidFill>
                  <a:schemeClr val="dk1"/>
                </a:solidFill>
                <a:effectLst/>
                <a:latin typeface="Arial"/>
                <a:ea typeface="Arial"/>
                <a:cs typeface="Arial"/>
                <a:sym typeface="Arial"/>
              </a:rPr>
              <a:t>​</a:t>
            </a:r>
          </a:p>
          <a:p>
            <a:r>
              <a:rPr lang="fr-FR" sz="1200" b="1" i="0" u="none" strike="noStrike" cap="none">
                <a:solidFill>
                  <a:schemeClr val="dk1"/>
                </a:solidFill>
                <a:effectLst/>
                <a:latin typeface="Arial"/>
                <a:ea typeface="Arial"/>
                <a:cs typeface="Arial"/>
                <a:sym typeface="Arial"/>
              </a:rPr>
              <a:t>L'innovation sociale </a:t>
            </a:r>
            <a:r>
              <a:rPr lang="fr-FR" sz="1200" b="0" i="0" u="none" strike="noStrike" cap="none">
                <a:solidFill>
                  <a:schemeClr val="dk1"/>
                </a:solidFill>
                <a:effectLst/>
                <a:latin typeface="Arial"/>
                <a:ea typeface="Arial"/>
                <a:cs typeface="Arial"/>
                <a:sym typeface="Arial"/>
              </a:rPr>
              <a:t>pour</a:t>
            </a:r>
            <a:r>
              <a:rPr lang="fr-FR" sz="1200" b="1" i="0" u="none" strike="noStrike" cap="none">
                <a:solidFill>
                  <a:schemeClr val="dk1"/>
                </a:solidFill>
                <a:effectLst/>
                <a:latin typeface="Arial"/>
                <a:ea typeface="Arial"/>
                <a:cs typeface="Arial"/>
                <a:sym typeface="Arial"/>
              </a:rPr>
              <a:t> accompagner les avancées scientifiques et technologiques; </a:t>
            </a:r>
            <a:r>
              <a:rPr lang="fr-FR" sz="1200" b="0" i="0" u="none" strike="noStrike" cap="none">
                <a:solidFill>
                  <a:schemeClr val="dk1"/>
                </a:solidFill>
                <a:effectLst/>
                <a:latin typeface="Arial"/>
                <a:ea typeface="Arial"/>
                <a:cs typeface="Arial"/>
                <a:sym typeface="Arial"/>
              </a:rPr>
              <a:t>en les combinant à de </a:t>
            </a:r>
            <a:r>
              <a:rPr lang="fr-FR" sz="1200" b="1" i="0" u="none" strike="noStrike" cap="none">
                <a:solidFill>
                  <a:schemeClr val="dk1"/>
                </a:solidFill>
                <a:effectLst/>
                <a:latin typeface="Arial"/>
                <a:ea typeface="Arial"/>
                <a:cs typeface="Arial"/>
                <a:sym typeface="Arial"/>
              </a:rPr>
              <a:t>nouvelles pratiques organisationnelles</a:t>
            </a:r>
            <a:r>
              <a:rPr lang="fr-FR" sz="1200" b="0" i="0" u="none" strike="noStrike" cap="none">
                <a:solidFill>
                  <a:schemeClr val="dk1"/>
                </a:solidFill>
                <a:effectLst/>
                <a:latin typeface="Arial"/>
                <a:ea typeface="Arial"/>
                <a:cs typeface="Arial"/>
                <a:sym typeface="Arial"/>
              </a:rPr>
              <a:t>; en favorisant</a:t>
            </a:r>
            <a:r>
              <a:rPr lang="fr-FR" sz="1200" b="1" i="0" u="none" strike="noStrike" cap="none">
                <a:solidFill>
                  <a:schemeClr val="dk1"/>
                </a:solidFill>
                <a:effectLst/>
                <a:latin typeface="Arial"/>
                <a:ea typeface="Arial"/>
                <a:cs typeface="Arial"/>
                <a:sym typeface="Arial"/>
              </a:rPr>
              <a:t> l’</a:t>
            </a:r>
            <a:r>
              <a:rPr lang="fr-FR" sz="1200" b="1" i="0" u="none" strike="noStrike" cap="none" err="1">
                <a:solidFill>
                  <a:schemeClr val="dk1"/>
                </a:solidFill>
                <a:effectLst/>
                <a:latin typeface="Arial"/>
                <a:ea typeface="Arial"/>
                <a:cs typeface="Arial"/>
                <a:sym typeface="Arial"/>
              </a:rPr>
              <a:t>empowerment</a:t>
            </a:r>
            <a:r>
              <a:rPr lang="fr-FR" sz="1200" b="1" i="0" u="none" strike="noStrike" cap="none">
                <a:solidFill>
                  <a:schemeClr val="dk1"/>
                </a:solidFill>
                <a:effectLst/>
                <a:latin typeface="Arial"/>
                <a:ea typeface="Arial"/>
                <a:cs typeface="Arial"/>
                <a:sym typeface="Arial"/>
              </a:rPr>
              <a:t> </a:t>
            </a:r>
            <a:r>
              <a:rPr lang="fr-FR" sz="1200" b="0" i="0" u="none" strike="noStrike" cap="none">
                <a:solidFill>
                  <a:schemeClr val="dk1"/>
                </a:solidFill>
                <a:effectLst/>
                <a:latin typeface="Arial"/>
                <a:ea typeface="Arial"/>
                <a:cs typeface="Arial"/>
                <a:sym typeface="Arial"/>
              </a:rPr>
              <a:t>des citoyens, des consommateurs, des partenaires sociaux, des communautés et des entreprises</a:t>
            </a:r>
            <a:r>
              <a:rPr lang="fr-FR" sz="1200" b="1" i="0" u="none" strike="noStrike" cap="none">
                <a:solidFill>
                  <a:schemeClr val="dk1"/>
                </a:solidFill>
                <a:effectLst/>
                <a:latin typeface="Arial"/>
                <a:ea typeface="Arial"/>
                <a:cs typeface="Arial"/>
                <a:sym typeface="Arial"/>
              </a:rPr>
              <a:t>; </a:t>
            </a:r>
            <a:r>
              <a:rPr lang="fr-FR" sz="1200" b="0" i="0" u="none" strike="noStrike" cap="none">
                <a:solidFill>
                  <a:schemeClr val="dk1"/>
                </a:solidFill>
                <a:effectLst/>
                <a:latin typeface="Arial"/>
                <a:ea typeface="Arial"/>
                <a:cs typeface="Arial"/>
                <a:sym typeface="Arial"/>
              </a:rPr>
              <a:t>en créant de </a:t>
            </a:r>
            <a:r>
              <a:rPr lang="fr-FR" sz="1200" b="1" i="0" u="none" strike="noStrike" cap="none">
                <a:solidFill>
                  <a:schemeClr val="dk1"/>
                </a:solidFill>
                <a:effectLst/>
                <a:latin typeface="Arial"/>
                <a:ea typeface="Arial"/>
                <a:cs typeface="Arial"/>
                <a:sym typeface="Arial"/>
              </a:rPr>
              <a:t>nouvelles valeurs </a:t>
            </a:r>
            <a:r>
              <a:rPr lang="fr-FR" sz="1200" b="0" i="0" u="none" strike="noStrike" cap="none">
                <a:solidFill>
                  <a:schemeClr val="dk1"/>
                </a:solidFill>
                <a:effectLst/>
                <a:latin typeface="Arial"/>
                <a:ea typeface="Arial"/>
                <a:cs typeface="Arial"/>
                <a:sym typeface="Arial"/>
              </a:rPr>
              <a:t>et</a:t>
            </a:r>
            <a:r>
              <a:rPr lang="fr-FR" sz="1200" b="1" i="0" u="none" strike="noStrike" cap="none">
                <a:solidFill>
                  <a:schemeClr val="dk1"/>
                </a:solidFill>
                <a:effectLst/>
                <a:latin typeface="Arial"/>
                <a:ea typeface="Arial"/>
                <a:cs typeface="Arial"/>
                <a:sym typeface="Arial"/>
              </a:rPr>
              <a:t> </a:t>
            </a:r>
            <a:r>
              <a:rPr lang="fr-FR" sz="1200" b="0" i="0" u="none" strike="noStrike" cap="none">
                <a:solidFill>
                  <a:schemeClr val="dk1"/>
                </a:solidFill>
                <a:effectLst/>
                <a:latin typeface="Arial"/>
                <a:ea typeface="Arial"/>
                <a:cs typeface="Arial"/>
                <a:sym typeface="Arial"/>
              </a:rPr>
              <a:t>en permettant l’avènement de </a:t>
            </a:r>
            <a:r>
              <a:rPr lang="fr-FR" sz="1200" b="1" i="0" u="none" strike="noStrike" cap="none">
                <a:solidFill>
                  <a:schemeClr val="dk1"/>
                </a:solidFill>
                <a:effectLst/>
                <a:latin typeface="Arial"/>
                <a:ea typeface="Arial"/>
                <a:cs typeface="Arial"/>
                <a:sym typeface="Arial"/>
              </a:rPr>
              <a:t>nouvelles pratiques sociales.</a:t>
            </a:r>
            <a:endParaRPr lang="fr-F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Arial"/>
                <a:ea typeface="Arial"/>
                <a:cs typeface="Arial"/>
                <a:sym typeface="Arial"/>
              </a:rPr>
              <a:t>10</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800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41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244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831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855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01EF78B-5182-4339-8FB0-5AEB6CFE623B}"/>
              </a:ext>
            </a:extLst>
          </p:cNvPr>
          <p:cNvSpPr>
            <a:spLocks noGrp="1"/>
          </p:cNvSpPr>
          <p:nvPr>
            <p:ph type="dt" sz="half" idx="10"/>
          </p:nvPr>
        </p:nvSpPr>
        <p:spPr/>
        <p:txBody>
          <a:bodyPr/>
          <a:lstStyle/>
          <a:p>
            <a:fld id="{0EDD98E7-7398-47D6-B012-7C469E7D2317}" type="datetimeFigureOut">
              <a:rPr lang="fr-FR" smtClean="0"/>
              <a:t>10/03/2026</a:t>
            </a:fld>
            <a:endParaRPr lang="fr-FR"/>
          </a:p>
        </p:txBody>
      </p:sp>
      <p:sp>
        <p:nvSpPr>
          <p:cNvPr id="3" name="Espace réservé du pied de page 2">
            <a:extLst>
              <a:ext uri="{FF2B5EF4-FFF2-40B4-BE49-F238E27FC236}">
                <a16:creationId xmlns:a16="http://schemas.microsoft.com/office/drawing/2014/main" id="{F85F5230-FD8F-4D31-A443-892317911BC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82895FC-D7EF-411F-BD9E-8C25CE8B458C}"/>
              </a:ext>
            </a:extLst>
          </p:cNvPr>
          <p:cNvSpPr>
            <a:spLocks noGrp="1"/>
          </p:cNvSpPr>
          <p:nvPr>
            <p:ph type="sldNum" sz="quarter" idx="12"/>
          </p:nvPr>
        </p:nvSpPr>
        <p:spPr/>
        <p:txBody>
          <a:bodyPr/>
          <a:lstStyle/>
          <a:p>
            <a:fld id="{773A3177-00CA-4BA2-A9A6-5483DCB2686A}" type="slidenum">
              <a:rPr lang="fr-FR" smtClean="0"/>
              <a:t>‹N°›</a:t>
            </a:fld>
            <a:endParaRPr lang="fr-FR"/>
          </a:p>
        </p:txBody>
      </p:sp>
      <p:pic>
        <p:nvPicPr>
          <p:cNvPr id="5" name="Image 4">
            <a:extLst>
              <a:ext uri="{FF2B5EF4-FFF2-40B4-BE49-F238E27FC236}">
                <a16:creationId xmlns:a16="http://schemas.microsoft.com/office/drawing/2014/main" id="{364AAF4A-398B-4CAF-BB18-5DB5EB1BAF0A}"/>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86031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155076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spTree>
    <p:extLst>
      <p:ext uri="{BB962C8B-B14F-4D97-AF65-F5344CB8AC3E}">
        <p14:creationId xmlns:p14="http://schemas.microsoft.com/office/powerpoint/2010/main" val="1842423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25785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61520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023356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type="body" idx="1"/>
          </p:nvPr>
        </p:nvSpPr>
        <p:spPr/>
        <p:txBody>
          <a:bodyPr lIns="0" tIns="0" rIns="0" bIns="0"/>
          <a:lstStyle>
            <a:lvl1pPr>
              <a:defRPr sz="1800" b="1" i="0">
                <a:solidFill>
                  <a:srgbClr val="00639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r>
              <a:rPr lang="fr-FR" spc="4"/>
              <a:t>een.ec.europa.eu</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Tree>
    <p:extLst>
      <p:ext uri="{BB962C8B-B14F-4D97-AF65-F5344CB8AC3E}">
        <p14:creationId xmlns:p14="http://schemas.microsoft.com/office/powerpoint/2010/main" val="191672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91434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4" name="Image 3">
            <a:extLst>
              <a:ext uri="{FF2B5EF4-FFF2-40B4-BE49-F238E27FC236}">
                <a16:creationId xmlns:a16="http://schemas.microsoft.com/office/drawing/2014/main" id="{3D84A25C-D9F5-4740-93D8-94AACEAE53D8}"/>
              </a:ext>
            </a:extLst>
          </p:cNvPr>
          <p:cNvPicPr>
            <a:picLocks noChangeAspect="1"/>
          </p:cNvPicPr>
          <p:nvPr userDrawn="1"/>
        </p:nvPicPr>
        <p:blipFill>
          <a:blip r:embed="rId4"/>
          <a:stretch>
            <a:fillRect/>
          </a:stretch>
        </p:blipFill>
        <p:spPr>
          <a:xfrm>
            <a:off x="90000" y="59512"/>
            <a:ext cx="988687" cy="724534"/>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1512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3" name="Image 12">
            <a:extLst>
              <a:ext uri="{FF2B5EF4-FFF2-40B4-BE49-F238E27FC236}">
                <a16:creationId xmlns:a16="http://schemas.microsoft.com/office/drawing/2014/main" id="{5A6522A8-2B78-4EC0-A1CA-FC2FD49FED0B}"/>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8EBE3077-B322-4361-AC58-966502E21D1E}"/>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9" name="Image 8">
            <a:extLst>
              <a:ext uri="{FF2B5EF4-FFF2-40B4-BE49-F238E27FC236}">
                <a16:creationId xmlns:a16="http://schemas.microsoft.com/office/drawing/2014/main" id="{43213DF8-8079-4DB0-BB00-6B0CAA22E031}"/>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endParaRPr lang="fr-FR" spc="4" dirty="0"/>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
        <p:nvSpPr>
          <p:cNvPr id="6" name="Espace réservé de la date 1">
            <a:extLst>
              <a:ext uri="{FF2B5EF4-FFF2-40B4-BE49-F238E27FC236}">
                <a16:creationId xmlns:a16="http://schemas.microsoft.com/office/drawing/2014/main" id="{7D09E86F-6253-4164-BB44-E07B94B67787}"/>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pic>
        <p:nvPicPr>
          <p:cNvPr id="7" name="Image 6">
            <a:extLst>
              <a:ext uri="{FF2B5EF4-FFF2-40B4-BE49-F238E27FC236}">
                <a16:creationId xmlns:a16="http://schemas.microsoft.com/office/drawing/2014/main" id="{D777A0FE-7EB4-48E7-80F0-E21D4696E66E}"/>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253954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sz="half" idx="2"/>
          </p:nvPr>
        </p:nvSpPr>
        <p:spPr>
          <a:xfrm>
            <a:off x="457200" y="1183005"/>
            <a:ext cx="3977640" cy="16158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16158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endParaRPr lang="fr-FR" spc="4" dirty="0"/>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
        <p:nvSpPr>
          <p:cNvPr id="8" name="Espace réservé de la date 1">
            <a:extLst>
              <a:ext uri="{FF2B5EF4-FFF2-40B4-BE49-F238E27FC236}">
                <a16:creationId xmlns:a16="http://schemas.microsoft.com/office/drawing/2014/main" id="{7842EC7C-49AE-4A74-980C-11CB608B5DA0}"/>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pic>
        <p:nvPicPr>
          <p:cNvPr id="9" name="Image 8">
            <a:extLst>
              <a:ext uri="{FF2B5EF4-FFF2-40B4-BE49-F238E27FC236}">
                <a16:creationId xmlns:a16="http://schemas.microsoft.com/office/drawing/2014/main" id="{C292F151-1E73-480F-8854-8100E06A2821}"/>
              </a:ext>
            </a:extLst>
          </p:cNvPr>
          <p:cNvPicPr>
            <a:picLocks noChangeAspect="1"/>
          </p:cNvPicPr>
          <p:nvPr userDrawn="1"/>
        </p:nvPicPr>
        <p:blipFill>
          <a:blip r:embed="rId2"/>
          <a:stretch>
            <a:fillRect/>
          </a:stretch>
        </p:blipFill>
        <p:spPr>
          <a:xfrm>
            <a:off x="156261" y="152278"/>
            <a:ext cx="988687" cy="724534"/>
          </a:xfrm>
          <a:prstGeom prst="rect">
            <a:avLst/>
          </a:prstGeom>
        </p:spPr>
      </p:pic>
    </p:spTree>
    <p:extLst>
      <p:ext uri="{BB962C8B-B14F-4D97-AF65-F5344CB8AC3E}">
        <p14:creationId xmlns:p14="http://schemas.microsoft.com/office/powerpoint/2010/main" val="106318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
        <p:nvSpPr>
          <p:cNvPr id="5" name="Espace réservé de la date 1">
            <a:extLst>
              <a:ext uri="{FF2B5EF4-FFF2-40B4-BE49-F238E27FC236}">
                <a16:creationId xmlns:a16="http://schemas.microsoft.com/office/drawing/2014/main" id="{41CC1752-6F6F-44F2-B841-9E6BE2857B3A}"/>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Tree>
    <p:extLst>
      <p:ext uri="{BB962C8B-B14F-4D97-AF65-F5344CB8AC3E}">
        <p14:creationId xmlns:p14="http://schemas.microsoft.com/office/powerpoint/2010/main" val="125154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0D795C0D-E1D4-4241-9CDA-D49171A22C77}"/>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232173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10/11/2021</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5" r:id="rId7"/>
    <p:sldLayoutId id="2147483816" r:id="rId8"/>
    <p:sldLayoutId id="2147483845" r:id="rId9"/>
    <p:sldLayoutId id="2147483846" r:id="rId10"/>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79445465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31" r:id="rId6"/>
    <p:sldLayoutId id="214748383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6">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hyperlink" Target="https://op.europa.eu/en/publication-detail/-/publication/00d78651-a037-11e8-99ee-01aa75ed71a1/language-en/format-PDF/source-77975709"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a:p>
        </p:txBody>
      </p:sp>
      <p:sp>
        <p:nvSpPr>
          <p:cNvPr id="6" name="Espace réservé du texte 5"/>
          <p:cNvSpPr>
            <a:spLocks noGrp="1"/>
          </p:cNvSpPr>
          <p:nvPr>
            <p:ph type="body" sz="quarter" idx="13"/>
          </p:nvPr>
        </p:nvSpPr>
        <p:spPr>
          <a:xfrm>
            <a:off x="370061" y="1862407"/>
            <a:ext cx="7740392" cy="2077200"/>
          </a:xfrm>
        </p:spPr>
        <p:txBody>
          <a:bodyPr/>
          <a:lstStyle/>
          <a:p>
            <a:pPr algn="ctr"/>
            <a:r>
              <a:rPr lang="fr-FR" sz="3600" dirty="0"/>
              <a:t>Intégration SHS</a:t>
            </a:r>
          </a:p>
          <a:p>
            <a:pPr algn="ctr"/>
            <a:endParaRPr lang="fr-FR" sz="2800" i="1" dirty="0">
              <a:latin typeface="Calibri" panose="020F0502020204030204" pitchFamily="34" charset="0"/>
              <a:cs typeface="Calibri" panose="020F0502020204030204" pitchFamily="34" charset="0"/>
            </a:endParaRPr>
          </a:p>
          <a:p>
            <a:pPr algn="ctr"/>
            <a:r>
              <a:rPr lang="fr-FR" sz="4000" dirty="0">
                <a:latin typeface="Calibri" panose="020F0502020204030204" pitchFamily="34" charset="0"/>
                <a:cs typeface="Calibri" panose="020F0502020204030204" pitchFamily="34" charset="0"/>
              </a:rPr>
              <a:t>Cluster 4</a:t>
            </a:r>
          </a:p>
          <a:p>
            <a:pPr algn="ctr"/>
            <a:r>
              <a:rPr lang="fr-FR" sz="4000" dirty="0">
                <a:latin typeface="Calibri" panose="020F0502020204030204" pitchFamily="34" charset="0"/>
                <a:cs typeface="Calibri" panose="020F0502020204030204" pitchFamily="34" charset="0"/>
              </a:rPr>
              <a:t>2025</a:t>
            </a:r>
          </a:p>
          <a:p>
            <a:pPr algn="ctr"/>
            <a:endParaRPr lang="fr-FR"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9ACA1128-4F99-4D32-A040-5A1E47197B71}"/>
              </a:ext>
            </a:extLst>
          </p:cNvPr>
          <p:cNvSpPr>
            <a:spLocks noGrp="1"/>
          </p:cNvSpPr>
          <p:nvPr>
            <p:ph type="body" idx="1"/>
          </p:nvPr>
        </p:nvSpPr>
        <p:spPr>
          <a:xfrm>
            <a:off x="3753266" y="1376794"/>
            <a:ext cx="5209329" cy="2578520"/>
          </a:xfrm>
        </p:spPr>
        <p:txBody>
          <a:bodyPr/>
          <a:lstStyle/>
          <a:p>
            <a:pPr marL="165830" lvl="2" indent="-171450">
              <a:spcBef>
                <a:spcPts val="0"/>
              </a:spcBef>
              <a:spcAft>
                <a:spcPts val="600"/>
              </a:spcAft>
              <a:buClr>
                <a:schemeClr val="accent4"/>
              </a:buClr>
              <a:buSzPct val="90000"/>
              <a:buFont typeface="Arial" panose="020B0604020202020204" pitchFamily="34" charset="0"/>
              <a:buChar char="•"/>
            </a:pPr>
            <a:r>
              <a:rPr lang="fr-FR" sz="1200" b="1" i="1" dirty="0">
                <a:solidFill>
                  <a:schemeClr val="bg2"/>
                </a:solidFill>
              </a:rPr>
              <a:t>Santé </a:t>
            </a:r>
            <a:r>
              <a:rPr lang="fr-FR" sz="1200" i="1" dirty="0">
                <a:solidFill>
                  <a:schemeClr val="bg2"/>
                </a:solidFill>
              </a:rPr>
              <a:t>tout au long de la vie, déterminants, maladies liées à la pauvreté, médecine personnalisée…</a:t>
            </a:r>
          </a:p>
          <a:p>
            <a:pPr marL="165830" lvl="2" indent="-171450">
              <a:spcAft>
                <a:spcPts val="600"/>
              </a:spcAft>
              <a:buClr>
                <a:schemeClr val="accent4"/>
              </a:buClr>
              <a:buSzPct val="90000"/>
              <a:buFont typeface="Arial" panose="020B0604020202020204" pitchFamily="34" charset="0"/>
              <a:buChar char="•"/>
            </a:pPr>
            <a:r>
              <a:rPr lang="fr-FR" sz="1200" b="1" i="1" dirty="0">
                <a:solidFill>
                  <a:schemeClr val="bg2"/>
                </a:solidFill>
              </a:rPr>
              <a:t>Culture, créativité et société inclusive...</a:t>
            </a:r>
            <a:endParaRPr lang="fr-FR" sz="1200" i="1" dirty="0">
              <a:solidFill>
                <a:schemeClr val="bg2"/>
              </a:solidFill>
            </a:endParaRPr>
          </a:p>
          <a:p>
            <a:pPr marL="165830" lvl="2" indent="-171450">
              <a:spcBef>
                <a:spcPts val="0"/>
              </a:spcBef>
              <a:spcAft>
                <a:spcPts val="600"/>
              </a:spcAft>
              <a:buClr>
                <a:schemeClr val="accent4"/>
              </a:buClr>
              <a:buSzPct val="90000"/>
              <a:buFont typeface="Arial" panose="020B0604020202020204" pitchFamily="34" charset="0"/>
              <a:buChar char="•"/>
            </a:pPr>
            <a:r>
              <a:rPr lang="fr-FR" sz="1200" b="1" i="1" dirty="0">
                <a:solidFill>
                  <a:schemeClr val="bg2"/>
                </a:solidFill>
              </a:rPr>
              <a:t>Sécurité : </a:t>
            </a:r>
            <a:r>
              <a:rPr lang="fr-FR" sz="1200" i="1" dirty="0">
                <a:solidFill>
                  <a:schemeClr val="bg2"/>
                </a:solidFill>
              </a:rPr>
              <a:t>protection aux frontières / des espaces publics, lutte contre le terrorisme, cybersécurité…</a:t>
            </a:r>
          </a:p>
          <a:p>
            <a:pPr marL="165830" lvl="2" indent="-171450">
              <a:spcAft>
                <a:spcPts val="600"/>
              </a:spcAft>
              <a:buClr>
                <a:schemeClr val="accent4"/>
              </a:buClr>
              <a:buSzPct val="90000"/>
              <a:buFont typeface="Arial" panose="020B0604020202020204" pitchFamily="34" charset="0"/>
              <a:buChar char="•"/>
            </a:pPr>
            <a:r>
              <a:rPr lang="fr-FR" sz="1200" b="1" i="1" dirty="0">
                <a:solidFill>
                  <a:schemeClr val="bg2"/>
                </a:solidFill>
              </a:rPr>
              <a:t>Numérique, industrie et espace :</a:t>
            </a:r>
            <a:r>
              <a:rPr lang="fr-FR" sz="1200" i="1" dirty="0">
                <a:solidFill>
                  <a:schemeClr val="bg2"/>
                </a:solidFill>
              </a:rPr>
              <a:t> technologies émergentes, matériaux avancés, IA et robotique… </a:t>
            </a:r>
          </a:p>
          <a:p>
            <a:pPr marL="165830" lvl="2" indent="-171450">
              <a:spcAft>
                <a:spcPts val="600"/>
              </a:spcAft>
              <a:buClr>
                <a:schemeClr val="accent4"/>
              </a:buClr>
              <a:buSzPct val="90000"/>
              <a:buFont typeface="Arial" panose="020B0604020202020204" pitchFamily="34" charset="0"/>
              <a:buChar char="•"/>
            </a:pPr>
            <a:r>
              <a:rPr lang="fr-FR" sz="1200" b="1" i="1" dirty="0">
                <a:solidFill>
                  <a:schemeClr val="bg2"/>
                </a:solidFill>
              </a:rPr>
              <a:t>Sciences du climat ;</a:t>
            </a:r>
            <a:r>
              <a:rPr lang="fr-FR" sz="1200" i="1" dirty="0">
                <a:solidFill>
                  <a:schemeClr val="bg2"/>
                </a:solidFill>
              </a:rPr>
              <a:t> décarbonisation ; </a:t>
            </a:r>
            <a:r>
              <a:rPr lang="fr-FR" sz="1200" b="1" i="1" dirty="0">
                <a:solidFill>
                  <a:schemeClr val="bg2"/>
                </a:solidFill>
              </a:rPr>
              <a:t>énergies</a:t>
            </a:r>
            <a:r>
              <a:rPr lang="fr-FR" sz="1200" i="1" dirty="0">
                <a:solidFill>
                  <a:schemeClr val="bg2"/>
                </a:solidFill>
              </a:rPr>
              <a:t> renouvelables ; </a:t>
            </a:r>
            <a:r>
              <a:rPr lang="fr-FR" sz="1200" b="1" i="1" dirty="0">
                <a:solidFill>
                  <a:schemeClr val="bg2"/>
                </a:solidFill>
              </a:rPr>
              <a:t>transport</a:t>
            </a:r>
            <a:r>
              <a:rPr lang="fr-FR" sz="1200" i="1" dirty="0">
                <a:solidFill>
                  <a:schemeClr val="bg2"/>
                </a:solidFill>
              </a:rPr>
              <a:t> et mobilité à faible émission, intelligents, sûrs et inclusifs…</a:t>
            </a:r>
          </a:p>
          <a:p>
            <a:pPr marL="165830" lvl="2" indent="-171450">
              <a:spcAft>
                <a:spcPts val="600"/>
              </a:spcAft>
              <a:buClr>
                <a:schemeClr val="accent4"/>
              </a:buClr>
              <a:buFont typeface="Arial" panose="020B0604020202020204" pitchFamily="34" charset="0"/>
              <a:buChar char="•"/>
            </a:pPr>
            <a:r>
              <a:rPr lang="fr-FR" sz="1200" b="1" i="1" dirty="0">
                <a:solidFill>
                  <a:schemeClr val="bg2"/>
                </a:solidFill>
              </a:rPr>
              <a:t>Systèmes alimentaires </a:t>
            </a:r>
            <a:r>
              <a:rPr lang="fr-FR" sz="1200" i="1" dirty="0">
                <a:solidFill>
                  <a:schemeClr val="bg2"/>
                </a:solidFill>
              </a:rPr>
              <a:t>et agricoles ; </a:t>
            </a:r>
            <a:r>
              <a:rPr lang="fr-FR" sz="1200" b="1" i="1" dirty="0">
                <a:solidFill>
                  <a:schemeClr val="bg2"/>
                </a:solidFill>
              </a:rPr>
              <a:t>bioéconomie </a:t>
            </a:r>
            <a:r>
              <a:rPr lang="fr-FR" sz="1200" i="1" dirty="0">
                <a:solidFill>
                  <a:schemeClr val="bg2"/>
                </a:solidFill>
              </a:rPr>
              <a:t>;</a:t>
            </a:r>
            <a:r>
              <a:rPr lang="fr-FR" sz="1200" b="1" i="1" dirty="0">
                <a:solidFill>
                  <a:schemeClr val="bg2"/>
                </a:solidFill>
              </a:rPr>
              <a:t> </a:t>
            </a:r>
            <a:r>
              <a:rPr lang="fr-FR" sz="1200" i="1" dirty="0">
                <a:solidFill>
                  <a:schemeClr val="bg2"/>
                </a:solidFill>
              </a:rPr>
              <a:t>biodiversité et services </a:t>
            </a:r>
            <a:r>
              <a:rPr lang="fr-FR" sz="1200" i="1" dirty="0" err="1">
                <a:solidFill>
                  <a:schemeClr val="bg2"/>
                </a:solidFill>
              </a:rPr>
              <a:t>éco-systémiques</a:t>
            </a:r>
            <a:r>
              <a:rPr lang="fr-FR" sz="1200" i="1" dirty="0">
                <a:solidFill>
                  <a:schemeClr val="bg2"/>
                </a:solidFill>
              </a:rPr>
              <a:t> ; communautés rurales, urbaines et littorales ; gouvernance innovante...</a:t>
            </a:r>
            <a:endParaRPr lang="fr-FR" sz="1400" i="1" dirty="0">
              <a:solidFill>
                <a:srgbClr val="EA5433"/>
              </a:solidFill>
            </a:endParaRPr>
          </a:p>
        </p:txBody>
      </p:sp>
      <p:sp>
        <p:nvSpPr>
          <p:cNvPr id="3" name="ZoneTexte 2">
            <a:extLst>
              <a:ext uri="{FF2B5EF4-FFF2-40B4-BE49-F238E27FC236}">
                <a16:creationId xmlns:a16="http://schemas.microsoft.com/office/drawing/2014/main" id="{A8997C89-C3EE-4E04-A25F-F4C4EB737DE7}"/>
              </a:ext>
            </a:extLst>
          </p:cNvPr>
          <p:cNvSpPr txBox="1"/>
          <p:nvPr/>
        </p:nvSpPr>
        <p:spPr>
          <a:xfrm>
            <a:off x="295864" y="3994924"/>
            <a:ext cx="8666732" cy="646331"/>
          </a:xfrm>
          <a:prstGeom prst="rect">
            <a:avLst/>
          </a:prstGeom>
          <a:solidFill>
            <a:schemeClr val="accent4">
              <a:lumMod val="20000"/>
              <a:lumOff val="80000"/>
              <a:alpha val="31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chemeClr val="accent4"/>
              </a:buClr>
              <a:buSzPct val="99000"/>
              <a:buFont typeface="Police système Courant"/>
              <a:buChar char="▷"/>
            </a:pPr>
            <a:r>
              <a:rPr lang="fr-FR" sz="1200" dirty="0">
                <a:solidFill>
                  <a:srgbClr val="EA5433"/>
                </a:solidFill>
                <a:cs typeface="Segoe UI"/>
              </a:rPr>
              <a:t>Soit des </a:t>
            </a:r>
            <a:r>
              <a:rPr lang="fr-FR" sz="1200" b="1" dirty="0">
                <a:solidFill>
                  <a:srgbClr val="EA5433"/>
                </a:solidFill>
                <a:cs typeface="Segoe UI"/>
              </a:rPr>
              <a:t>appels à dominante SHS</a:t>
            </a:r>
            <a:r>
              <a:rPr lang="en-US" sz="1200" b="1" dirty="0">
                <a:solidFill>
                  <a:srgbClr val="EA5433"/>
                </a:solidFill>
                <a:cs typeface="Segoe UI"/>
              </a:rPr>
              <a:t>​</a:t>
            </a:r>
            <a:endParaRPr lang="fr-FR" sz="1200" b="1" dirty="0">
              <a:solidFill>
                <a:srgbClr val="EA5433"/>
              </a:solidFill>
            </a:endParaRPr>
          </a:p>
          <a:p>
            <a:pPr marL="285750" indent="-285750">
              <a:buClr>
                <a:schemeClr val="accent4"/>
              </a:buClr>
              <a:buSzPct val="99000"/>
              <a:buFont typeface="Police système Courant"/>
              <a:buChar char="▷"/>
            </a:pPr>
            <a:r>
              <a:rPr lang="fr-FR" sz="1200" dirty="0">
                <a:solidFill>
                  <a:srgbClr val="EA5433"/>
                </a:solidFill>
              </a:rPr>
              <a:t>Soit des appels intégrant </a:t>
            </a:r>
            <a:r>
              <a:rPr lang="fr-FR" sz="1200" b="1" dirty="0">
                <a:solidFill>
                  <a:srgbClr val="EA5433"/>
                </a:solidFill>
              </a:rPr>
              <a:t>une dimension SHS</a:t>
            </a:r>
            <a:r>
              <a:rPr lang="fr-FR" sz="1200" dirty="0">
                <a:solidFill>
                  <a:srgbClr val="EA5433"/>
                </a:solidFill>
              </a:rPr>
              <a:t> et/ou nécessitant une </a:t>
            </a:r>
            <a:r>
              <a:rPr lang="fr-FR" sz="1200" b="1" dirty="0">
                <a:solidFill>
                  <a:srgbClr val="EA5433"/>
                </a:solidFill>
              </a:rPr>
              <a:t>évaluation de l'impact sociétal</a:t>
            </a:r>
            <a:r>
              <a:rPr lang="en-US" sz="1200" b="1" dirty="0">
                <a:solidFill>
                  <a:srgbClr val="EA5433"/>
                </a:solidFill>
              </a:rPr>
              <a:t>​</a:t>
            </a:r>
          </a:p>
          <a:p>
            <a:pPr marL="285750" indent="-285750">
              <a:buClr>
                <a:schemeClr val="accent4"/>
              </a:buClr>
              <a:buSzPct val="99000"/>
              <a:buFont typeface="Police système Courant"/>
              <a:buChar char="▷"/>
            </a:pPr>
            <a:r>
              <a:rPr lang="fr-FR" sz="1200" dirty="0">
                <a:solidFill>
                  <a:srgbClr val="EA5433"/>
                </a:solidFill>
              </a:rPr>
              <a:t>L'</a:t>
            </a:r>
            <a:r>
              <a:rPr lang="fr-FR" sz="1200" b="1" dirty="0">
                <a:solidFill>
                  <a:srgbClr val="EA5433"/>
                </a:solidFill>
              </a:rPr>
              <a:t>innovation sociale</a:t>
            </a:r>
            <a:r>
              <a:rPr lang="fr-FR" sz="1200" dirty="0">
                <a:solidFill>
                  <a:srgbClr val="EA5433"/>
                </a:solidFill>
              </a:rPr>
              <a:t> pour accompagner les avancées scientifiques et technologiques</a:t>
            </a:r>
          </a:p>
        </p:txBody>
      </p:sp>
      <p:sp>
        <p:nvSpPr>
          <p:cNvPr id="5" name="ZoneTexte 4">
            <a:extLst>
              <a:ext uri="{FF2B5EF4-FFF2-40B4-BE49-F238E27FC236}">
                <a16:creationId xmlns:a16="http://schemas.microsoft.com/office/drawing/2014/main" id="{F974C037-3086-F142-B177-B26289152048}"/>
              </a:ext>
            </a:extLst>
          </p:cNvPr>
          <p:cNvSpPr txBox="1"/>
          <p:nvPr/>
        </p:nvSpPr>
        <p:spPr>
          <a:xfrm>
            <a:off x="349029" y="950391"/>
            <a:ext cx="8321509" cy="369332"/>
          </a:xfrm>
          <a:prstGeom prst="rect">
            <a:avLst/>
          </a:prstGeom>
          <a:noFill/>
        </p:spPr>
        <p:txBody>
          <a:bodyPr wrap="none" rtlCol="0">
            <a:spAutoFit/>
          </a:bodyPr>
          <a:lstStyle/>
          <a:p>
            <a:r>
              <a:rPr lang="fr-FR" sz="1800" b="1" dirty="0">
                <a:solidFill>
                  <a:schemeClr val="accent4"/>
                </a:solidFill>
              </a:rPr>
              <a:t>Des sujets pluridisciplinaires = de nombreuses opportunités pour les SHS</a:t>
            </a:r>
          </a:p>
        </p:txBody>
      </p:sp>
      <p:sp>
        <p:nvSpPr>
          <p:cNvPr id="8" name="Espace réservé du texte 9">
            <a:extLst>
              <a:ext uri="{FF2B5EF4-FFF2-40B4-BE49-F238E27FC236}">
                <a16:creationId xmlns:a16="http://schemas.microsoft.com/office/drawing/2014/main" id="{0DA63EFE-30AE-0844-A64D-D3B6BA07D2B9}"/>
              </a:ext>
            </a:extLst>
          </p:cNvPr>
          <p:cNvSpPr txBox="1">
            <a:spLocks/>
          </p:cNvSpPr>
          <p:nvPr/>
        </p:nvSpPr>
        <p:spPr>
          <a:xfrm>
            <a:off x="3563888" y="324000"/>
            <a:ext cx="5220112" cy="36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1100" b="1">
                <a:solidFill>
                  <a:schemeClr val="bg2"/>
                </a:solidFill>
              </a:rPr>
              <a:t>Présentation générale</a:t>
            </a:r>
          </a:p>
          <a:p>
            <a:pPr marL="180975" algn="r"/>
            <a:r>
              <a:rPr lang="fr-FR" sz="1100" b="1">
                <a:solidFill>
                  <a:schemeClr val="bg2"/>
                </a:solidFill>
              </a:rPr>
              <a:t>HE - Pilier 2 – intégration SHS</a:t>
            </a:r>
          </a:p>
        </p:txBody>
      </p:sp>
      <p:pic>
        <p:nvPicPr>
          <p:cNvPr id="10" name="Image 9">
            <a:extLst>
              <a:ext uri="{FF2B5EF4-FFF2-40B4-BE49-F238E27FC236}">
                <a16:creationId xmlns:a16="http://schemas.microsoft.com/office/drawing/2014/main" id="{6EF2A061-8509-434B-983E-8BCBA3DE5D39}"/>
              </a:ext>
            </a:extLst>
          </p:cNvPr>
          <p:cNvPicPr>
            <a:picLocks noChangeAspect="1"/>
          </p:cNvPicPr>
          <p:nvPr/>
        </p:nvPicPr>
        <p:blipFill>
          <a:blip r:embed="rId3">
            <a:duotone>
              <a:schemeClr val="bg2">
                <a:shade val="45000"/>
                <a:satMod val="135000"/>
              </a:schemeClr>
              <a:prstClr val="white"/>
            </a:duotone>
          </a:blip>
          <a:stretch>
            <a:fillRect/>
          </a:stretch>
        </p:blipFill>
        <p:spPr>
          <a:xfrm>
            <a:off x="429875" y="1826326"/>
            <a:ext cx="3189382" cy="1620000"/>
          </a:xfrm>
          <a:prstGeom prst="rect">
            <a:avLst/>
          </a:prstGeom>
          <a:effectLst>
            <a:glow>
              <a:schemeClr val="accent1"/>
            </a:glow>
          </a:effectLst>
        </p:spPr>
      </p:pic>
    </p:spTree>
    <p:extLst>
      <p:ext uri="{BB962C8B-B14F-4D97-AF65-F5344CB8AC3E}">
        <p14:creationId xmlns:p14="http://schemas.microsoft.com/office/powerpoint/2010/main" val="102565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567686" cy="484200"/>
          </a:xfrm>
          <a:prstGeom prst="rect">
            <a:avLst/>
          </a:prstGeom>
          <a:noFill/>
          <a:ln>
            <a:noFill/>
          </a:ln>
        </p:spPr>
        <p:txBody>
          <a:bodyPr spcFirstLastPara="1" wrap="square" lIns="0" tIns="0" rIns="0" bIns="0" anchor="t" anchorCtr="0">
            <a:noAutofit/>
          </a:bodyPr>
          <a:lstStyle/>
          <a:p>
            <a:r>
              <a:rPr lang="fr-FR" sz="1800" dirty="0"/>
              <a:t> Approches intégrées pour le reconditionnement (Partenariat Made in Europe)</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8355"/>
            <a:ext cx="4894289" cy="615553"/>
          </a:xfrm>
          <a:prstGeom prst="rect">
            <a:avLst/>
          </a:prstGeom>
          <a:noFill/>
        </p:spPr>
        <p:txBody>
          <a:bodyPr wrap="square" rtlCol="0">
            <a:spAutoFit/>
          </a:bodyPr>
          <a:lstStyle/>
          <a:p>
            <a:pPr algn="r" fontAlgn="base"/>
            <a:r>
              <a:rPr lang="fr-FR" sz="1100" b="1" dirty="0"/>
              <a:t>Référence : </a:t>
            </a:r>
            <a:r>
              <a:rPr lang="en-US" sz="1100" b="1" dirty="0"/>
              <a:t>HORIZON-CL4-INDUSTRY-2025-01-TWIN-TRANSITION-01: Integrated approaches for remanufacturing (Made in Europe Partnership) (IA)</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216315" y="1370212"/>
            <a:ext cx="8337736" cy="302144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300"/>
              </a:spcBef>
              <a:buClr>
                <a:srgbClr val="000000"/>
              </a:buClr>
              <a:buSzPts val="1100"/>
            </a:pPr>
            <a:r>
              <a:rPr lang="fr-FR" sz="1300" kern="0" dirty="0">
                <a:solidFill>
                  <a:schemeClr val="bg2"/>
                </a:solidFill>
              </a:rPr>
              <a:t>L'industrie manufacturière devrait bénéficier des résultats suivants :</a:t>
            </a:r>
          </a:p>
          <a:p>
            <a:pPr marL="285750" indent="-285750" algn="just">
              <a:spcBef>
                <a:spcPts val="300"/>
              </a:spcBef>
              <a:buClr>
                <a:srgbClr val="000000"/>
              </a:buClr>
              <a:buSzPts val="1100"/>
              <a:buFont typeface="Arial"/>
              <a:buChar char="•"/>
            </a:pPr>
            <a:r>
              <a:rPr lang="fr-FR" sz="1300" kern="0" dirty="0">
                <a:solidFill>
                  <a:schemeClr val="bg2"/>
                </a:solidFill>
              </a:rPr>
              <a:t> Permettre à un écosystème industriel de doubler le volume de composants remanufacturés dans l'Union, par rapport à 2021, pour les secteurs et les produits considérés </a:t>
            </a:r>
          </a:p>
          <a:p>
            <a:pPr marL="285750" indent="-285750" algn="just">
              <a:spcBef>
                <a:spcPts val="300"/>
              </a:spcBef>
              <a:buClr>
                <a:srgbClr val="000000"/>
              </a:buClr>
              <a:buSzPts val="1100"/>
              <a:buFont typeface="Arial"/>
              <a:buChar char="•"/>
            </a:pPr>
            <a:r>
              <a:rPr lang="fr-FR" sz="1300" kern="0" dirty="0">
                <a:solidFill>
                  <a:schemeClr val="bg2"/>
                </a:solidFill>
              </a:rPr>
              <a:t> Stimuler de nouvelles synergies pour la circularité dans les industries manufacturières ;</a:t>
            </a:r>
          </a:p>
          <a:p>
            <a:pPr marL="285750" indent="-285750" algn="just">
              <a:spcBef>
                <a:spcPts val="300"/>
              </a:spcBef>
              <a:buClr>
                <a:srgbClr val="000000"/>
              </a:buClr>
              <a:buSzPts val="1100"/>
              <a:buFont typeface="Arial"/>
              <a:buChar char="•"/>
            </a:pPr>
            <a:r>
              <a:rPr lang="fr-FR" sz="1300" kern="0" dirty="0">
                <a:solidFill>
                  <a:schemeClr val="bg2"/>
                </a:solidFill>
              </a:rPr>
              <a:t>Augmenter de manière significative la capacité de l'Europe à mettre en œuvre des technologies de </a:t>
            </a:r>
            <a:r>
              <a:rPr lang="fr-FR" sz="1300" i="1" kern="0" dirty="0" err="1">
                <a:solidFill>
                  <a:schemeClr val="bg2"/>
                </a:solidFill>
              </a:rPr>
              <a:t>remanufacturation</a:t>
            </a:r>
            <a:r>
              <a:rPr lang="fr-FR" sz="1300" kern="0" dirty="0">
                <a:solidFill>
                  <a:schemeClr val="bg2"/>
                </a:solidFill>
              </a:rPr>
              <a:t> pour conserver, réutiliser, améliorer ou adapter la fonction des produits et des composants </a:t>
            </a:r>
          </a:p>
          <a:p>
            <a:pPr marL="285750" indent="-285750" algn="just">
              <a:spcBef>
                <a:spcPts val="300"/>
              </a:spcBef>
              <a:buClr>
                <a:srgbClr val="000000"/>
              </a:buClr>
              <a:buSzPts val="1100"/>
              <a:buFont typeface="Arial"/>
              <a:buChar char="•"/>
            </a:pPr>
            <a:r>
              <a:rPr lang="fr-FR" sz="1300" kern="0" dirty="0">
                <a:solidFill>
                  <a:schemeClr val="bg2"/>
                </a:solidFill>
              </a:rPr>
              <a:t>Soutenir les compétences et les capacités d'éducation pour la refabrication ; </a:t>
            </a:r>
          </a:p>
          <a:p>
            <a:pPr marL="285750" indent="-285750" algn="just">
              <a:spcBef>
                <a:spcPts val="300"/>
              </a:spcBef>
              <a:buClr>
                <a:srgbClr val="000000"/>
              </a:buClr>
              <a:buSzPts val="1100"/>
              <a:buFont typeface="Arial"/>
              <a:buChar char="•"/>
            </a:pPr>
            <a:r>
              <a:rPr lang="fr-FR" sz="1300" kern="0" dirty="0">
                <a:solidFill>
                  <a:schemeClr val="bg2"/>
                </a:solidFill>
              </a:rPr>
              <a:t> Soutenir le développement ou la révision des normes pour mieux soutenir la refabrication.</a:t>
            </a:r>
          </a:p>
          <a:p>
            <a:pPr marL="285750" indent="-285750" algn="just">
              <a:spcBef>
                <a:spcPts val="300"/>
              </a:spcBef>
              <a:buClr>
                <a:srgbClr val="000000"/>
              </a:buClr>
              <a:buSzPts val="1100"/>
              <a:buFont typeface="Arial"/>
              <a:buChar char="•"/>
            </a:pPr>
            <a:r>
              <a:rPr lang="fr-FR" sz="1300" kern="0" dirty="0">
                <a:solidFill>
                  <a:schemeClr val="bg2"/>
                </a:solidFill>
              </a:rPr>
              <a:t>l'approche de l'écoconception, en particulier l'approche circulaire par conception, qui comprend la modularité, la réparabilité, l'adaptabilité et l'échange de composants, ainsi que la remise à neuf et la réutilisation de produits ou de composants</a:t>
            </a:r>
          </a:p>
          <a:p>
            <a:pPr marL="0" indent="0" algn="just">
              <a:spcBef>
                <a:spcPts val="300"/>
              </a:spcBef>
              <a:buClr>
                <a:srgbClr val="000000"/>
              </a:buClr>
              <a:buSzPts val="1100"/>
            </a:pPr>
            <a:r>
              <a:rPr lang="fr-FR" sz="1200" b="1" kern="0" dirty="0">
                <a:solidFill>
                  <a:schemeClr val="bg2"/>
                </a:solidFill>
              </a:rPr>
              <a:t>Pour répondre aux exigences susmentionnées relatives aux modèles d'entreprise et aux compétences pertinentes des contributions appropriées des SHS sont indispensables, les partenaires sociaux ou l'innovation sociale peuvent être pris en compte.</a:t>
            </a:r>
          </a:p>
        </p:txBody>
      </p:sp>
    </p:spTree>
    <p:extLst>
      <p:ext uri="{BB962C8B-B14F-4D97-AF65-F5344CB8AC3E}">
        <p14:creationId xmlns:p14="http://schemas.microsoft.com/office/powerpoint/2010/main" val="53359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424000" cy="484200"/>
          </a:xfrm>
          <a:prstGeom prst="rect">
            <a:avLst/>
          </a:prstGeom>
          <a:noFill/>
          <a:ln>
            <a:noFill/>
          </a:ln>
        </p:spPr>
        <p:txBody>
          <a:bodyPr spcFirstLastPara="1" wrap="square" lIns="0" tIns="0" rIns="0" bIns="0" anchor="t" anchorCtr="0">
            <a:noAutofit/>
          </a:bodyPr>
          <a:lstStyle/>
          <a:p>
            <a:r>
              <a:rPr lang="fr-FR" sz="1800" dirty="0"/>
              <a:t> Augmentation physique et cognitive dans la fabrication avancée (Partenariat Made in Europe) </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8355"/>
            <a:ext cx="4894289" cy="830997"/>
          </a:xfrm>
          <a:prstGeom prst="rect">
            <a:avLst/>
          </a:prstGeom>
          <a:noFill/>
        </p:spPr>
        <p:txBody>
          <a:bodyPr wrap="square" rtlCol="0">
            <a:spAutoFit/>
          </a:bodyPr>
          <a:lstStyle/>
          <a:p>
            <a:pPr algn="r" fontAlgn="base"/>
            <a:r>
              <a:rPr lang="fr-FR" sz="1100" b="1" dirty="0"/>
              <a:t>Référence : </a:t>
            </a:r>
            <a:r>
              <a:rPr lang="en-GB" sz="1200" b="1" dirty="0"/>
              <a:t>HORIZON-CL4-INDUSTRY-2025-01-TWIN-TRANSITION-02: Physical and cognitive augmentation in advanced manufacturing (Made in Europe Partnership) (RIA)</a:t>
            </a:r>
            <a:endParaRPr lang="fr-FR" sz="1200" b="1" dirty="0"/>
          </a:p>
          <a:p>
            <a:pPr algn="r" fontAlgn="base"/>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216314" y="1497026"/>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300"/>
              </a:spcBef>
              <a:buClr>
                <a:srgbClr val="000000"/>
              </a:buClr>
              <a:buSzPts val="1100"/>
            </a:pPr>
            <a:r>
              <a:rPr lang="fr-FR" sz="1300" kern="0" dirty="0">
                <a:solidFill>
                  <a:schemeClr val="bg2"/>
                </a:solidFill>
              </a:rPr>
              <a:t>L'industrie manufacturière devrait bénéficier des résultats suivants :</a:t>
            </a:r>
          </a:p>
          <a:p>
            <a:pPr marL="285750" indent="-285750" algn="just">
              <a:spcBef>
                <a:spcPts val="300"/>
              </a:spcBef>
              <a:buClr>
                <a:srgbClr val="000000"/>
              </a:buClr>
              <a:buSzPts val="1100"/>
              <a:buFont typeface="Arial"/>
              <a:buChar char="•"/>
            </a:pPr>
            <a:r>
              <a:rPr lang="fr-FR" sz="1300" kern="0" dirty="0">
                <a:solidFill>
                  <a:schemeClr val="bg2"/>
                </a:solidFill>
              </a:rPr>
              <a:t> Renforcer l'autonomie des travailleurs à tous les niveaux dans les usines, qu'il s'agisse d'individus ou d'équipes, grâce à des technologies d'augmentation révolutionnaires qui représentent la prochaine étape des interactions homme-machine ;</a:t>
            </a:r>
          </a:p>
          <a:p>
            <a:pPr marL="285750" indent="-285750" algn="just">
              <a:spcBef>
                <a:spcPts val="300"/>
              </a:spcBef>
              <a:buClr>
                <a:srgbClr val="000000"/>
              </a:buClr>
              <a:buSzPts val="1100"/>
              <a:buFont typeface="Arial"/>
              <a:buChar char="•"/>
            </a:pPr>
            <a:r>
              <a:rPr lang="fr-FR" sz="1300" kern="0" dirty="0">
                <a:solidFill>
                  <a:schemeClr val="bg2"/>
                </a:solidFill>
              </a:rPr>
              <a:t>Améliorer, grâce à ces technologies et aux contributions connexes des sciences sociales et humaines (SHS), la flexibilité, l'inclusivité, la sécurité et le bien-être des travailleurs dans l'environnement industriel, ce qui conduira à des emplois plus attrayants dans l'UE, en attirant et en retenant les talents des nouvelles générations (par exemple la génération Z) ;</a:t>
            </a:r>
          </a:p>
          <a:p>
            <a:pPr marL="285750" indent="-285750" algn="just">
              <a:spcBef>
                <a:spcPts val="300"/>
              </a:spcBef>
              <a:buClr>
                <a:srgbClr val="000000"/>
              </a:buClr>
              <a:buSzPts val="1100"/>
              <a:buFont typeface="Arial"/>
              <a:buChar char="•"/>
            </a:pPr>
            <a:r>
              <a:rPr lang="fr-FR" sz="1300" kern="0" dirty="0">
                <a:solidFill>
                  <a:schemeClr val="bg2"/>
                </a:solidFill>
              </a:rPr>
              <a:t>Favoriser l'aspect centré sur l'humain du modèle de l'industrie 5.0, grâce à la compréhension de la manière dont la technologie affecte l'environnement de travail et l'organisation, et de la manière dont la technologie peut soutenir le travailleur dans sa carrière. (y compris les profils d'emploi significatifs associés).</a:t>
            </a:r>
          </a:p>
          <a:p>
            <a:pPr marL="0" indent="0" algn="just">
              <a:spcBef>
                <a:spcPts val="300"/>
              </a:spcBef>
              <a:buClr>
                <a:srgbClr val="000000"/>
              </a:buClr>
              <a:buSzPts val="1100"/>
            </a:pPr>
            <a:endParaRPr lang="fr-FR" sz="1200" b="1" kern="0" dirty="0">
              <a:solidFill>
                <a:schemeClr val="bg2"/>
              </a:solidFill>
            </a:endParaRPr>
          </a:p>
          <a:p>
            <a:pPr marL="0" indent="0" algn="just">
              <a:spcBef>
                <a:spcPts val="300"/>
              </a:spcBef>
              <a:buClr>
                <a:srgbClr val="000000"/>
              </a:buClr>
              <a:buSzPts val="1100"/>
            </a:pPr>
            <a:r>
              <a:rPr lang="fr-FR" sz="1200" b="1" i="1" kern="0" dirty="0">
                <a:solidFill>
                  <a:schemeClr val="bg2"/>
                </a:solidFill>
              </a:rPr>
              <a:t>Contributions des SHS concernant les obstacles humains à l'adoption des technologies d'augmentation dans les environnements industriels, tels que l'ergonomie, l'expérience de l'utilisateur, le confort, la confiance, le sentiment de sécurité, le partage des connaissances et la responsabilité dans les installations de production modernes. Les propositions doivent aborder spécifiquement les considérations liées au sexe, à l'âge, au handicap et à l'impact sur divers groupes démographiques.</a:t>
            </a:r>
          </a:p>
        </p:txBody>
      </p:sp>
    </p:spTree>
    <p:extLst>
      <p:ext uri="{BB962C8B-B14F-4D97-AF65-F5344CB8AC3E}">
        <p14:creationId xmlns:p14="http://schemas.microsoft.com/office/powerpoint/2010/main" val="229277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424000" cy="484200"/>
          </a:xfrm>
          <a:prstGeom prst="rect">
            <a:avLst/>
          </a:prstGeom>
          <a:noFill/>
          <a:ln>
            <a:noFill/>
          </a:ln>
        </p:spPr>
        <p:txBody>
          <a:bodyPr spcFirstLastPara="1" wrap="square" lIns="0" tIns="0" rIns="0" bIns="0" anchor="t" anchorCtr="0">
            <a:noAutofit/>
          </a:bodyPr>
          <a:lstStyle/>
          <a:p>
            <a:r>
              <a:rPr lang="fr-FR" sz="1800" dirty="0"/>
              <a:t>Amélioration de la logistique et des opérations sur les chantiers de construction</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8355"/>
            <a:ext cx="4894289" cy="830997"/>
          </a:xfrm>
          <a:prstGeom prst="rect">
            <a:avLst/>
          </a:prstGeom>
          <a:noFill/>
        </p:spPr>
        <p:txBody>
          <a:bodyPr wrap="square" rtlCol="0">
            <a:spAutoFit/>
          </a:bodyPr>
          <a:lstStyle/>
          <a:p>
            <a:pPr algn="r" fontAlgn="base"/>
            <a:r>
              <a:rPr lang="fr-FR" sz="1100" b="1" dirty="0"/>
              <a:t>Référence : </a:t>
            </a:r>
            <a:r>
              <a:rPr lang="en-US" sz="1200" b="1" dirty="0"/>
              <a:t>HORIZON-CL4-INDUSTRY-2025-01-TWIN-TRANSITION-11: Enhanced logistics and operations of construction sites (IA)</a:t>
            </a:r>
            <a:endParaRPr lang="fr-FR" sz="1200" b="1" dirty="0"/>
          </a:p>
          <a:p>
            <a:pPr algn="r" fontAlgn="base"/>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223402" y="1625381"/>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Réduire le temps nécessaire pour mener à bien les opérations sur le site des travaux de construction ou de démolition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 Augmenter l'application d'approches circulaires sur le site telles que la réutilisation, la préparation à la réutilisation et le recyclage, ce qui permet de réduire la production de déchets et d'améliorer la gestion des déchets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 Améliorer la santé et la sécurité des travailleurs de la construction. </a:t>
            </a:r>
          </a:p>
          <a:p>
            <a:pPr marL="285750" indent="-285750" algn="just">
              <a:spcBef>
                <a:spcPts val="300"/>
              </a:spcBef>
              <a:buClr>
                <a:srgbClr val="000000"/>
              </a:buClr>
              <a:buSzPts val="1100"/>
              <a:buFont typeface="Arial" panose="020B0604020202020204" pitchFamily="34" charset="0"/>
              <a:buChar char="•"/>
            </a:pPr>
            <a:r>
              <a:rPr lang="fr-FR" sz="1200" b="1" kern="0" dirty="0">
                <a:solidFill>
                  <a:schemeClr val="bg2"/>
                </a:solidFill>
              </a:rPr>
              <a:t> </a:t>
            </a:r>
            <a:r>
              <a:rPr lang="fr-FR" sz="1200" kern="0" dirty="0">
                <a:solidFill>
                  <a:schemeClr val="bg2"/>
                </a:solidFill>
              </a:rPr>
              <a:t>Intégrer des approches d'économie circulaire, telles que la prévention des déchets et la gestion et la valorisation des déchets de construction et de démolition ;- </a:t>
            </a:r>
          </a:p>
          <a:p>
            <a:pPr marL="285750" indent="-285750" algn="just">
              <a:spcBef>
                <a:spcPts val="300"/>
              </a:spcBef>
              <a:buClr>
                <a:srgbClr val="000000"/>
              </a:buClr>
              <a:buSzPts val="1100"/>
              <a:buFont typeface="Arial" panose="020B0604020202020204" pitchFamily="34" charset="0"/>
              <a:buChar char="•"/>
            </a:pPr>
            <a:r>
              <a:rPr lang="fr-FR" sz="1200" kern="0" dirty="0">
                <a:solidFill>
                  <a:schemeClr val="bg2"/>
                </a:solidFill>
              </a:rPr>
              <a:t>Trouver de nouveaux moyens de réduire les risques d'erreurs et d'accidents dans les opérations de chantier et mieux prendre en compte les perturbations inattendues ;- </a:t>
            </a:r>
          </a:p>
          <a:p>
            <a:pPr marL="285750" indent="-285750" algn="just">
              <a:spcBef>
                <a:spcPts val="300"/>
              </a:spcBef>
              <a:buClr>
                <a:srgbClr val="000000"/>
              </a:buClr>
              <a:buSzPts val="1100"/>
              <a:buFont typeface="Arial" panose="020B0604020202020204" pitchFamily="34" charset="0"/>
              <a:buChar char="•"/>
            </a:pPr>
            <a:r>
              <a:rPr lang="fr-FR" sz="1200" kern="0" dirty="0">
                <a:solidFill>
                  <a:schemeClr val="bg2"/>
                </a:solidFill>
              </a:rPr>
              <a:t>Prendre en compte les aspects centrés sur l'homme et les sciences sociales et humaines (SSH) des technologies ou des outils qui sont développés. Prendre en considération les mécanismes potentiels d'innovation sociale qui peuvent faciliter l'adoption par le marché des outils développés. </a:t>
            </a:r>
          </a:p>
        </p:txBody>
      </p:sp>
    </p:spTree>
    <p:extLst>
      <p:ext uri="{BB962C8B-B14F-4D97-AF65-F5344CB8AC3E}">
        <p14:creationId xmlns:p14="http://schemas.microsoft.com/office/powerpoint/2010/main" val="307099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8" y="1012826"/>
            <a:ext cx="8670587" cy="484200"/>
          </a:xfrm>
          <a:prstGeom prst="rect">
            <a:avLst/>
          </a:prstGeom>
          <a:noFill/>
          <a:ln>
            <a:noFill/>
          </a:ln>
        </p:spPr>
        <p:txBody>
          <a:bodyPr spcFirstLastPara="1" wrap="square" lIns="0" tIns="0" rIns="0" bIns="0" anchor="t" anchorCtr="0">
            <a:noAutofit/>
          </a:bodyPr>
          <a:lstStyle/>
          <a:p>
            <a:r>
              <a:rPr lang="fr-FR" sz="1800" dirty="0"/>
              <a:t>Matériaux communs pour l'Europe</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058067" y="128355"/>
            <a:ext cx="5085933" cy="461665"/>
          </a:xfrm>
          <a:prstGeom prst="rect">
            <a:avLst/>
          </a:prstGeom>
          <a:noFill/>
        </p:spPr>
        <p:txBody>
          <a:bodyPr wrap="square" rtlCol="0">
            <a:spAutoFit/>
          </a:bodyPr>
          <a:lstStyle/>
          <a:p>
            <a:pPr algn="r" fontAlgn="base"/>
            <a:r>
              <a:rPr lang="fr-FR" sz="1100" b="1" dirty="0"/>
              <a:t>Référence : </a:t>
            </a:r>
            <a:r>
              <a:rPr lang="en-US" sz="1200" b="1" dirty="0"/>
              <a:t>HORIZON-CL4-INDUSTRY-2025-01-MATERIALS-45: Materials Commons for Europe (IA)</a:t>
            </a:r>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13415" y="1345054"/>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Créer une infrastructure numérique fédérée pionnière pour les matériaux avancés pour les données et les outils informatiques liés à la recherche et au développement de matériaux avancés, en démontrant plusieurs cas d'utilisation ;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Permettre aux chercheurs de l'industrie et des universités d'accéder à des sources de données FAIR hétérogènes interopérables et à des outils de calcul qui soutiennent les flux de travail pour la conception et le développement de matériaux avancés ;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Répondre aux exigences des flux de travail expérimentaux en matière de données primaires de haute qualité, bien structurées et documentées, en fournissant des solutions sur mesure aux expérimentateurs ;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Fournir un cadre pour soutenir les laboratoires autonomes utilisant l'infrastructure numérique, permettant l'utilisation de technologies d'IA de pointe et de techniques de modélisation prédictive dans l'industrie et le monde universitaire ;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Concevoir un mécanisme pour la durabilité à long terme et l'extension aux cas d'utilisation futurs. </a:t>
            </a:r>
          </a:p>
          <a:p>
            <a:pPr marL="285750" indent="-285750" algn="just">
              <a:spcBef>
                <a:spcPts val="300"/>
              </a:spcBef>
              <a:buClr>
                <a:srgbClr val="000000"/>
              </a:buClr>
              <a:buSzPts val="1100"/>
              <a:buFont typeface="Arial" panose="020B0604020202020204" pitchFamily="34" charset="0"/>
              <a:buChar char="•"/>
            </a:pPr>
            <a:endParaRPr lang="fr-FR" sz="1300" kern="0" dirty="0">
              <a:solidFill>
                <a:schemeClr val="bg2"/>
              </a:solidFill>
            </a:endParaRPr>
          </a:p>
          <a:p>
            <a:pPr marL="285750" indent="-285750" algn="just">
              <a:spcBef>
                <a:spcPts val="300"/>
              </a:spcBef>
              <a:buClr>
                <a:srgbClr val="000000"/>
              </a:buClr>
              <a:buSzPts val="1100"/>
              <a:buFont typeface="Arial" panose="020B0604020202020204" pitchFamily="34" charset="0"/>
              <a:buChar char="•"/>
            </a:pPr>
            <a:r>
              <a:rPr lang="fr-FR" sz="1300" b="1" i="1" kern="0" dirty="0">
                <a:solidFill>
                  <a:schemeClr val="bg2"/>
                </a:solidFill>
              </a:rPr>
              <a:t>Les propositions doivent faire appel à une expertise appropriée en SHS en particulier pour parvenir à une conception centrée sur l'utilisateur qui facilite l'accès de différentes communautés et de différents secteurs. </a:t>
            </a:r>
          </a:p>
        </p:txBody>
      </p:sp>
    </p:spTree>
    <p:extLst>
      <p:ext uri="{BB962C8B-B14F-4D97-AF65-F5344CB8AC3E}">
        <p14:creationId xmlns:p14="http://schemas.microsoft.com/office/powerpoint/2010/main" val="375282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8" y="1012826"/>
            <a:ext cx="8670587" cy="484200"/>
          </a:xfrm>
          <a:prstGeom prst="rect">
            <a:avLst/>
          </a:prstGeom>
          <a:noFill/>
          <a:ln>
            <a:noFill/>
          </a:ln>
        </p:spPr>
        <p:txBody>
          <a:bodyPr spcFirstLastPara="1" wrap="square" lIns="0" tIns="0" rIns="0" bIns="0" anchor="t" anchorCtr="0">
            <a:noAutofit/>
          </a:bodyPr>
          <a:lstStyle/>
          <a:p>
            <a:r>
              <a:rPr lang="fr-FR" sz="1800" dirty="0"/>
              <a:t>Développement de solutions de remplacement sûres et durables aux substances </a:t>
            </a:r>
            <a:r>
              <a:rPr lang="fr-FR" sz="1800" dirty="0" err="1"/>
              <a:t>perfluoroalkyles</a:t>
            </a:r>
            <a:r>
              <a:rPr lang="fr-FR" sz="1800" dirty="0"/>
              <a:t> et </a:t>
            </a:r>
            <a:r>
              <a:rPr lang="fr-FR" sz="1800" dirty="0" err="1"/>
              <a:t>polyfluoroalkyles</a:t>
            </a:r>
            <a:r>
              <a:rPr lang="fr-FR" sz="1800" dirty="0"/>
              <a:t> (PFAS)</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058067" y="128355"/>
            <a:ext cx="5085933" cy="646331"/>
          </a:xfrm>
          <a:prstGeom prst="rect">
            <a:avLst/>
          </a:prstGeom>
          <a:noFill/>
        </p:spPr>
        <p:txBody>
          <a:bodyPr wrap="square" rtlCol="0">
            <a:spAutoFit/>
          </a:bodyPr>
          <a:lstStyle/>
          <a:p>
            <a:pPr algn="r" fontAlgn="base"/>
            <a:r>
              <a:rPr lang="fr-FR" sz="1100" b="1" dirty="0"/>
              <a:t>Référence : </a:t>
            </a:r>
            <a:r>
              <a:rPr lang="en-US" sz="1200" b="1" dirty="0"/>
              <a:t>HORIZON-CL4-INDUSTRY-2025-01-MATERIALS-51: Development of safe and sustainable by design alternatives to Perfluoroalkyl and Polyfluoroalkyl Substances (PFAS) (IA)</a:t>
            </a:r>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0" y="1625381"/>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Mettre des alternatives plus sûres et plus durables aux substances per- et poly-</a:t>
            </a:r>
            <a:r>
              <a:rPr lang="fr-FR" sz="1300" kern="0" dirty="0" err="1">
                <a:solidFill>
                  <a:schemeClr val="bg2"/>
                </a:solidFill>
              </a:rPr>
              <a:t>fluoroalkyles</a:t>
            </a:r>
            <a:r>
              <a:rPr lang="fr-FR" sz="1300" kern="0" dirty="0">
                <a:solidFill>
                  <a:schemeClr val="bg2"/>
                </a:solidFill>
              </a:rPr>
              <a:t> (PFAS) à la disposition des industries proposant des produits aux performances ciblées soutenant leur compétitivité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Permettre à la Commission, aux agences de réglementation, aux États membres et aux pays associés d'accéder à des connaissances nouvelles et accessibles au public sur les solutions de remplacement des SAFP ;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Soutenir les stratégies, les politiques et la législation de l'UE, telles que les futures restrictions sur les PFAS dans le cadre du règlement REACH, ainsi que les exigences du label écologique de l'UE, de la taxonomie de l'UE et du règlement sur l'écoconception des produits durables, en mettant à disposition des solutions de remplacement sûres et durables pour les PFAS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Démontrer l'applicabilité du cadre « Safe and </a:t>
            </a:r>
            <a:r>
              <a:rPr lang="fr-FR" sz="1300" kern="0" dirty="0" err="1">
                <a:solidFill>
                  <a:schemeClr val="bg2"/>
                </a:solidFill>
              </a:rPr>
              <a:t>Sustainable</a:t>
            </a:r>
            <a:r>
              <a:rPr lang="fr-FR" sz="1300" kern="0" dirty="0">
                <a:solidFill>
                  <a:schemeClr val="bg2"/>
                </a:solidFill>
              </a:rPr>
              <a:t> by Design » pour éviter les substitutions regrettables lors du développement d'alternatives sûres et innovantes aux PFAS. </a:t>
            </a:r>
            <a:endParaRPr lang="fr-FR" sz="1300" b="1" i="1" kern="0" dirty="0">
              <a:solidFill>
                <a:schemeClr val="bg2"/>
              </a:solidFill>
            </a:endParaRPr>
          </a:p>
          <a:p>
            <a:pPr marL="285750" indent="-285750" algn="just">
              <a:spcBef>
                <a:spcPts val="300"/>
              </a:spcBef>
              <a:buClr>
                <a:srgbClr val="000000"/>
              </a:buClr>
              <a:buSzPts val="1100"/>
              <a:buFont typeface="Arial" panose="020B0604020202020204" pitchFamily="34" charset="0"/>
              <a:buChar char="•"/>
            </a:pPr>
            <a:r>
              <a:rPr lang="fr-FR" sz="1300" b="1" i="1" kern="0" dirty="0">
                <a:solidFill>
                  <a:schemeClr val="bg2"/>
                </a:solidFill>
              </a:rPr>
              <a:t>Les propositions doivent faire appel à une expertise appropriée en SHS, par exemple avec des communautés de citoyens pour s'engager dans la fiabilité des produits et les droits des consommateurs. Au minimum, une analyse de la manière dont l'introduction de ces alternatives est considérée positivement ou négativement par les utilisateurs et la population en général, perturbant (ou non) les normes sociales ou les modèles de comportement établis, doit être menée  </a:t>
            </a:r>
          </a:p>
        </p:txBody>
      </p:sp>
    </p:spTree>
    <p:extLst>
      <p:ext uri="{BB962C8B-B14F-4D97-AF65-F5344CB8AC3E}">
        <p14:creationId xmlns:p14="http://schemas.microsoft.com/office/powerpoint/2010/main" val="2321032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26626" y="959352"/>
            <a:ext cx="8670587" cy="484200"/>
          </a:xfrm>
          <a:prstGeom prst="rect">
            <a:avLst/>
          </a:prstGeom>
          <a:noFill/>
          <a:ln>
            <a:noFill/>
          </a:ln>
        </p:spPr>
        <p:txBody>
          <a:bodyPr spcFirstLastPara="1" wrap="square" lIns="0" tIns="0" rIns="0" bIns="0" anchor="t" anchorCtr="0">
            <a:noAutofit/>
          </a:bodyPr>
          <a:lstStyle/>
          <a:p>
            <a:r>
              <a:rPr lang="fr-FR" sz="1800" dirty="0"/>
              <a:t>Accélérer l'adoption de l'analyse du cycle de vie pour les produits chimiques et matériaux sûrs et durables dès la conception et les produits qui en résultent</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058067" y="128355"/>
            <a:ext cx="5085933" cy="830997"/>
          </a:xfrm>
          <a:prstGeom prst="rect">
            <a:avLst/>
          </a:prstGeom>
          <a:noFill/>
        </p:spPr>
        <p:txBody>
          <a:bodyPr wrap="square" rtlCol="0">
            <a:spAutoFit/>
          </a:bodyPr>
          <a:lstStyle/>
          <a:p>
            <a:pPr algn="r" fontAlgn="base"/>
            <a:r>
              <a:rPr lang="fr-FR" sz="1100" b="1" dirty="0"/>
              <a:t>Référence : </a:t>
            </a:r>
            <a:r>
              <a:rPr lang="en-US" sz="1200" b="1" dirty="0"/>
              <a:t>HORIZON-CL4-INDUSTRY-2025-01-MATERIALS-52: Accelerate the uptake of life-cycle assessment (LCA) for Safe and Sustainable by Design (</a:t>
            </a:r>
            <a:r>
              <a:rPr lang="en-US" sz="1200" b="1" dirty="0" err="1"/>
              <a:t>SSbD</a:t>
            </a:r>
            <a:r>
              <a:rPr lang="en-US" sz="1200" b="1" dirty="0"/>
              <a:t>) chemicals and materials and resulting products (RIA)</a:t>
            </a:r>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0" y="1625381"/>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Soutenir la mise en œuvre des stratégies de l'UE telles que la proposition de règlement sur l'écoconception des produits durables (ESPR), le label écologique de l'UE, la proposition de directive sur les allégations écologiques, le paquet « une substance, une évaluation », le règlement sur les piles, la loi sur les matières premières critiques et la loi sur l'industrie « net zéro », en fournissant des preuves scientifiques de la durabilité tout au long du cycle de vie des produits chimiques et des matériaux ;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Réduire de manière significative le coût de l'application de l'ACV au niveau de l'entreprise, y compris pour les PME, par rapport aux coûts actuels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Permettre une application efficace et simplifiée de l'ACV à un stade précoce de la conception et faciliter la prise de décision pour les entreprises et les décideurs politiques en fournissant des outils, des méthodes et des données conviviaux et rentables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 Fournir des modèles de cycle de vie et des méthodes d'évaluation d'impact avancés, fiables et prédictifs, permettant une mesure satisfaisante des limites planétaires ; </a:t>
            </a:r>
          </a:p>
          <a:p>
            <a:pPr marL="285750" indent="-285750" algn="just">
              <a:spcBef>
                <a:spcPts val="300"/>
              </a:spcBef>
              <a:buClr>
                <a:srgbClr val="000000"/>
              </a:buClr>
              <a:buSzPts val="1100"/>
              <a:buFont typeface="Arial" panose="020B0604020202020204" pitchFamily="34" charset="0"/>
              <a:buChar char="•"/>
            </a:pPr>
            <a:r>
              <a:rPr lang="fr-FR" sz="1300" b="1" i="1" kern="0" dirty="0">
                <a:solidFill>
                  <a:schemeClr val="bg2"/>
                </a:solidFill>
              </a:rPr>
              <a:t>Les propositions doivent tirer parti de l'expérience des chercheurs en SHS dans l'affinement des modèles liés au travail des enfants, aux conditions d'emploi et à d'autres facteurs socio-économiques dans le cadre de l'ACV ;</a:t>
            </a:r>
          </a:p>
        </p:txBody>
      </p:sp>
    </p:spTree>
    <p:extLst>
      <p:ext uri="{BB962C8B-B14F-4D97-AF65-F5344CB8AC3E}">
        <p14:creationId xmlns:p14="http://schemas.microsoft.com/office/powerpoint/2010/main" val="54907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26626" y="959352"/>
            <a:ext cx="8670587" cy="484200"/>
          </a:xfrm>
          <a:prstGeom prst="rect">
            <a:avLst/>
          </a:prstGeom>
          <a:noFill/>
          <a:ln>
            <a:noFill/>
          </a:ln>
        </p:spPr>
        <p:txBody>
          <a:bodyPr spcFirstLastPara="1" wrap="square" lIns="0" tIns="0" rIns="0" bIns="0" anchor="t" anchorCtr="0">
            <a:noAutofit/>
          </a:bodyPr>
          <a:lstStyle/>
          <a:p>
            <a:r>
              <a:rPr lang="fr-FR" sz="1800" dirty="0"/>
              <a:t>Méthodes d'évaluation des capacités et des risques de l'IA à usage général</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058067" y="128355"/>
            <a:ext cx="5085933" cy="646331"/>
          </a:xfrm>
          <a:prstGeom prst="rect">
            <a:avLst/>
          </a:prstGeom>
          <a:noFill/>
        </p:spPr>
        <p:txBody>
          <a:bodyPr wrap="square" rtlCol="0">
            <a:spAutoFit/>
          </a:bodyPr>
          <a:lstStyle/>
          <a:p>
            <a:pPr algn="r" fontAlgn="base"/>
            <a:r>
              <a:rPr lang="fr-FR" sz="1100" b="1" dirty="0"/>
              <a:t>Référence : </a:t>
            </a:r>
            <a:r>
              <a:rPr lang="en-US" sz="1200" b="1" dirty="0"/>
              <a:t>HORIZON-CL4-2025-04-DIGITAL-EMERGING-04: Assessment methodologies for General Purpose AI capabilities and risks (RIA) (AI/Data/Robotics Partnership)</a:t>
            </a:r>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0" y="1201452"/>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Mise au point de nouvelles méthodes d'évaluation et de validation permettant d'évaluer les modèles d'IA à usage général (GPAI), y compris les systèmes multimodaux, ainsi que les capacités et les risques des systèmes.</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Utilisation des résultats de la recherche par les fournisseurs de GPAI, les décideurs politiques, les institutions publiques et les autres parties prenantes concernées pour évaluer les capacités et les risques des modèles et des systèmes de GPAI.</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Soutien à l'Office de l'IA dans sa fonction d'évaluation des modèles d'IA à usage général en vue d'appliquer les règles de la loi sur l'IA pour les modèles d'IA à usage général et de faciliter l'auto-évaluation des développeurs de modèles GPAI afin de garantir la conformité avec les exigences de la loi sur l'IA.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Évaluation des capacités du GPAI ayant un impact économique significatif ou un potentiel d'utilisation abusive. Il s'agit notamment d'évaluer les capacités qui favorisent l'innovation et le bien de la société, ainsi que les risques potentiels dans des domaines tels que les dangers chimiques, biologiques, radiologiques et nucléaires (CBRN) ou les menaces liées à la cybersécurité.</a:t>
            </a:r>
          </a:p>
          <a:p>
            <a:pPr marL="285750" indent="-285750" algn="just">
              <a:spcBef>
                <a:spcPts val="300"/>
              </a:spcBef>
              <a:buClr>
                <a:srgbClr val="000000"/>
              </a:buClr>
              <a:buSzPts val="1100"/>
              <a:buFont typeface="Arial" panose="020B0604020202020204" pitchFamily="34" charset="0"/>
              <a:buChar char="•"/>
            </a:pPr>
            <a:endParaRPr lang="fr-FR" sz="1300" b="1" i="1" kern="0" dirty="0">
              <a:solidFill>
                <a:schemeClr val="bg2"/>
              </a:solidFill>
            </a:endParaRPr>
          </a:p>
          <a:p>
            <a:pPr marL="285750" indent="-285750" algn="just">
              <a:spcBef>
                <a:spcPts val="300"/>
              </a:spcBef>
              <a:buClr>
                <a:srgbClr val="000000"/>
              </a:buClr>
              <a:buSzPts val="1100"/>
              <a:buFont typeface="Arial" panose="020B0604020202020204" pitchFamily="34" charset="0"/>
              <a:buChar char="•"/>
            </a:pPr>
            <a:r>
              <a:rPr lang="fr-FR" sz="1300" b="1" i="1" kern="0" dirty="0">
                <a:solidFill>
                  <a:schemeClr val="bg2"/>
                </a:solidFill>
              </a:rPr>
              <a:t>Contributions effective des SHS, d'institutions ainsi que l'inclusion d'une expertise pertinente en sciences humaines, afin de produire des effets significatifs et importants renforçant l'impact sociétal des activités de recherche.</a:t>
            </a:r>
          </a:p>
        </p:txBody>
      </p:sp>
    </p:spTree>
    <p:extLst>
      <p:ext uri="{BB962C8B-B14F-4D97-AF65-F5344CB8AC3E}">
        <p14:creationId xmlns:p14="http://schemas.microsoft.com/office/powerpoint/2010/main" val="2996836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26626" y="959352"/>
            <a:ext cx="8670587" cy="484200"/>
          </a:xfrm>
          <a:prstGeom prst="rect">
            <a:avLst/>
          </a:prstGeom>
          <a:noFill/>
          <a:ln>
            <a:noFill/>
          </a:ln>
        </p:spPr>
        <p:txBody>
          <a:bodyPr spcFirstLastPara="1" wrap="square" lIns="0" tIns="0" rIns="0" bIns="0" anchor="t" anchorCtr="0">
            <a:noAutofit/>
          </a:bodyPr>
          <a:lstStyle/>
          <a:p>
            <a:r>
              <a:rPr lang="fr-FR" sz="1800" dirty="0"/>
              <a:t>Modèles de fondation de l'IA en science</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058067" y="128355"/>
            <a:ext cx="5085933" cy="461665"/>
          </a:xfrm>
          <a:prstGeom prst="rect">
            <a:avLst/>
          </a:prstGeom>
          <a:noFill/>
        </p:spPr>
        <p:txBody>
          <a:bodyPr wrap="square" rtlCol="0">
            <a:spAutoFit/>
          </a:bodyPr>
          <a:lstStyle/>
          <a:p>
            <a:pPr algn="r" fontAlgn="base"/>
            <a:r>
              <a:rPr lang="fr-FR" sz="1100" b="1" dirty="0"/>
              <a:t>Référence : </a:t>
            </a:r>
            <a:r>
              <a:rPr lang="en-US" sz="1200" b="1" dirty="0"/>
              <a:t>HORIZON-CL4-INDUSTRY-2025-01-DIGITAL-61: AI Foundation models in science (RIA)</a:t>
            </a:r>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0" y="1201452"/>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Accélérer la recherche et le développement dans le domaine scientifique, en mettant l'accent sur les domaines de la science des matériaux.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Faire progresser la technologie de l'IA adaptée aux besoins scientifiques et potentiellement adaptable à d'autres tâches dans le domaine d'application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Contribuer au développement d'au moins un modèle de base dans le domaine d'application et ouvrir la voie au financement futur de modèles de base dans un éventail plus large de disciplines scientifiques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Faire progresser les solutions aux défis sociétaux ou scientifiques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Combler les lacunes existantes en matière de connaissances et induire l'interdisciplinarité par la conception dans les différents domaines nécessaires pour faire progresser le domaine d'application ;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Soutenir la science libre et ouverte, en particulier pour les communautés de recherche ayant un accès limité aux outils modernes d'intelligence artificielle. </a:t>
            </a:r>
          </a:p>
          <a:p>
            <a:pPr marL="285750" indent="-285750" algn="just">
              <a:spcBef>
                <a:spcPts val="300"/>
              </a:spcBef>
              <a:buClr>
                <a:srgbClr val="000000"/>
              </a:buClr>
              <a:buSzPts val="1100"/>
              <a:buFont typeface="Arial" panose="020B0604020202020204" pitchFamily="34" charset="0"/>
              <a:buChar char="•"/>
            </a:pPr>
            <a:endParaRPr lang="fr-FR" sz="1300" b="1" i="1" kern="0" dirty="0">
              <a:solidFill>
                <a:schemeClr val="bg2"/>
              </a:solidFill>
            </a:endParaRPr>
          </a:p>
          <a:p>
            <a:pPr marL="285750" indent="-285750" algn="just">
              <a:spcBef>
                <a:spcPts val="300"/>
              </a:spcBef>
              <a:buClr>
                <a:srgbClr val="000000"/>
              </a:buClr>
              <a:buSzPts val="1100"/>
              <a:buFont typeface="Arial" panose="020B0604020202020204" pitchFamily="34" charset="0"/>
              <a:buChar char="•"/>
            </a:pPr>
            <a:r>
              <a:rPr lang="fr-FR" sz="1300" b="1" i="1" kern="0" dirty="0">
                <a:solidFill>
                  <a:schemeClr val="bg2"/>
                </a:solidFill>
              </a:rPr>
              <a:t>Les propositions doivent faire appel à des experts en sciences sociales et humaines (SSH), en particulier dans les cas où des experts juridiques et éthiques doivent être impliqués pour traiter de la confidentialité des données, des accords de partage et du respect des réglementations.</a:t>
            </a:r>
          </a:p>
        </p:txBody>
      </p:sp>
    </p:spTree>
    <p:extLst>
      <p:ext uri="{BB962C8B-B14F-4D97-AF65-F5344CB8AC3E}">
        <p14:creationId xmlns:p14="http://schemas.microsoft.com/office/powerpoint/2010/main" val="314383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26626" y="959352"/>
            <a:ext cx="8670587" cy="484200"/>
          </a:xfrm>
          <a:prstGeom prst="rect">
            <a:avLst/>
          </a:prstGeom>
          <a:noFill/>
          <a:ln>
            <a:noFill/>
          </a:ln>
        </p:spPr>
        <p:txBody>
          <a:bodyPr spcFirstLastPara="1" wrap="square" lIns="0" tIns="0" rIns="0" bIns="0" anchor="t" anchorCtr="0">
            <a:noAutofit/>
          </a:bodyPr>
          <a:lstStyle/>
          <a:p>
            <a:r>
              <a:rPr lang="fr-FR" sz="1800" dirty="0"/>
              <a:t>Technologies de base pour les mondes virtuels</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058067" y="128355"/>
            <a:ext cx="5085933" cy="461665"/>
          </a:xfrm>
          <a:prstGeom prst="rect">
            <a:avLst/>
          </a:prstGeom>
          <a:noFill/>
        </p:spPr>
        <p:txBody>
          <a:bodyPr wrap="square" rtlCol="0">
            <a:spAutoFit/>
          </a:bodyPr>
          <a:lstStyle/>
          <a:p>
            <a:pPr algn="r" fontAlgn="base"/>
            <a:r>
              <a:rPr lang="fr-FR" sz="1100" b="1" dirty="0"/>
              <a:t>Référence : </a:t>
            </a:r>
            <a:r>
              <a:rPr lang="en-US" sz="1200" b="1" dirty="0"/>
              <a:t>HORIZON-CL4-2025-03-HUMAN-14: Core technologies for virtual worlds (RIA) (Virtual Worlds and Photonics Partnerships)</a:t>
            </a:r>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0" y="1201452"/>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Les propositions doivent contribuer au développement de technologies de base pour les mondes virtuels, en mettant l'accent sur une interaction et une immersion meilleures, plus réalistes et plus performantes, au niveau des applications et des composants.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Les résultats suivants sont attendus :  </a:t>
            </a:r>
          </a:p>
          <a:p>
            <a:pPr marL="0" indent="0" algn="just">
              <a:spcBef>
                <a:spcPts val="300"/>
              </a:spcBef>
              <a:buClr>
                <a:srgbClr val="000000"/>
              </a:buClr>
              <a:buSzPts val="1100"/>
            </a:pPr>
            <a:r>
              <a:rPr lang="fr-FR" sz="1300" kern="0" dirty="0">
                <a:solidFill>
                  <a:schemeClr val="bg2"/>
                </a:solidFill>
              </a:rPr>
              <a:t> A. Une immersion meilleure et plus réaliste grâce à l'interaction multimodale.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Améliorer l'expérience d'immersion multimodale en combinant la réalité étendue avec des technologies avancées et innovantes. </a:t>
            </a:r>
          </a:p>
          <a:p>
            <a:pPr marL="0" indent="0" algn="just">
              <a:spcBef>
                <a:spcPts val="300"/>
              </a:spcBef>
              <a:buClr>
                <a:srgbClr val="000000"/>
              </a:buClr>
              <a:buSzPts val="1100"/>
            </a:pPr>
            <a:r>
              <a:rPr lang="fr-FR" sz="1300" kern="0" dirty="0">
                <a:solidFill>
                  <a:schemeClr val="bg2"/>
                </a:solidFill>
              </a:rPr>
              <a:t> B. Technologies photoniques innovantes pour la projection, la détection et la perception dans les mondes virtuels.</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 Améliorer les performances des micro-écrans ou des dispositifs de détection au service des mondes virtuels en utilisant des technologies optiques et photoniques innovantes. </a:t>
            </a:r>
            <a:endParaRPr lang="fr-FR" sz="1300" b="1" i="1" kern="0" dirty="0">
              <a:solidFill>
                <a:schemeClr val="bg2"/>
              </a:solidFill>
            </a:endParaRP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une immersion et une interaction meilleures et plus réalistes, mélangeant les modalités, les capteurs et les actionneurs pour une expérience utilisateur toujours meilleure : le toucher, l'odorat, l'haptique, etc. seront mieux stimulés, rapprochant les utilisateurs des sensations du monde réel, au service des mondes virtuels.</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des solutions techniques d'optique et de photonique qui offrent des performances élevées, une excellente qualité visuelle, une expérience utilisateur de haute qualité et des services et dispositifs durables, pour les affichages montés sur la tête (HMD), les affichages autostéréoscopiques ou les dispositifs de détection.</a:t>
            </a:r>
          </a:p>
        </p:txBody>
      </p:sp>
    </p:spTree>
    <p:extLst>
      <p:ext uri="{BB962C8B-B14F-4D97-AF65-F5344CB8AC3E}">
        <p14:creationId xmlns:p14="http://schemas.microsoft.com/office/powerpoint/2010/main" val="185813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70A9BE2-7EF8-2B49-BA46-E8432D4BAE9E}"/>
              </a:ext>
            </a:extLst>
          </p:cNvPr>
          <p:cNvSpPr>
            <a:spLocks noGrp="1"/>
          </p:cNvSpPr>
          <p:nvPr>
            <p:ph type="body" idx="1"/>
          </p:nvPr>
        </p:nvSpPr>
        <p:spPr>
          <a:xfrm>
            <a:off x="353354" y="1282899"/>
            <a:ext cx="8410710" cy="3537721"/>
          </a:xfrm>
        </p:spPr>
        <p:txBody>
          <a:bodyPr/>
          <a:lstStyle/>
          <a:p>
            <a:pPr marL="0"/>
            <a:endParaRPr lang="fr-FR" sz="1800" b="1">
              <a:solidFill>
                <a:schemeClr val="accent4"/>
              </a:solidFill>
            </a:endParaRPr>
          </a:p>
          <a:p>
            <a:pPr marL="57150" indent="-285750">
              <a:buFont typeface="Wingdings" pitchFamily="2" charset="2"/>
              <a:buChar char="ü"/>
            </a:pPr>
            <a:endParaRPr lang="fr-FR" sz="1600"/>
          </a:p>
          <a:p>
            <a:pPr marL="0"/>
            <a:endParaRPr lang="fr-FR" sz="1600"/>
          </a:p>
          <a:p>
            <a:pPr marL="0"/>
            <a:endParaRPr lang="fr-FR" sz="1600" b="1"/>
          </a:p>
        </p:txBody>
      </p:sp>
      <p:sp>
        <p:nvSpPr>
          <p:cNvPr id="8" name="Titre 1">
            <a:extLst>
              <a:ext uri="{FF2B5EF4-FFF2-40B4-BE49-F238E27FC236}">
                <a16:creationId xmlns:a16="http://schemas.microsoft.com/office/drawing/2014/main" id="{F637B852-74AC-F04B-98C3-C3CB8C5C492A}"/>
              </a:ext>
            </a:extLst>
          </p:cNvPr>
          <p:cNvSpPr>
            <a:spLocks noGrp="1"/>
          </p:cNvSpPr>
          <p:nvPr>
            <p:ph type="title"/>
          </p:nvPr>
        </p:nvSpPr>
        <p:spPr>
          <a:xfrm>
            <a:off x="359999" y="975949"/>
            <a:ext cx="8424000" cy="512604"/>
          </a:xfrm>
        </p:spPr>
        <p:txBody>
          <a:bodyPr/>
          <a:lstStyle/>
          <a:p>
            <a:r>
              <a:rPr lang="fr-FR" sz="2400">
                <a:solidFill>
                  <a:schemeClr val="bg2"/>
                </a:solidFill>
                <a:effectLst>
                  <a:outerShdw blurRad="38100" dist="38100" dir="2700000" algn="tl">
                    <a:srgbClr val="000000">
                      <a:alpha val="43137"/>
                    </a:srgbClr>
                  </a:outerShdw>
                </a:effectLst>
              </a:rPr>
              <a:t>Pourquoi participer à / monter un projet européen ?</a:t>
            </a:r>
          </a:p>
        </p:txBody>
      </p:sp>
      <p:graphicFrame>
        <p:nvGraphicFramePr>
          <p:cNvPr id="5" name="Diagramme 4">
            <a:extLst>
              <a:ext uri="{FF2B5EF4-FFF2-40B4-BE49-F238E27FC236}">
                <a16:creationId xmlns:a16="http://schemas.microsoft.com/office/drawing/2014/main" id="{5F23A175-A88D-4790-BC37-3AB2B8E9F632}"/>
              </a:ext>
            </a:extLst>
          </p:cNvPr>
          <p:cNvGraphicFramePr/>
          <p:nvPr>
            <p:extLst>
              <p:ext uri="{D42A27DB-BD31-4B8C-83A1-F6EECF244321}">
                <p14:modId xmlns:p14="http://schemas.microsoft.com/office/powerpoint/2010/main" val="3073658867"/>
              </p:ext>
            </p:extLst>
          </p:nvPr>
        </p:nvGraphicFramePr>
        <p:xfrm>
          <a:off x="379936" y="1282899"/>
          <a:ext cx="8410708" cy="3485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1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26626" y="959352"/>
            <a:ext cx="8670587" cy="484200"/>
          </a:xfrm>
          <a:prstGeom prst="rect">
            <a:avLst/>
          </a:prstGeom>
          <a:noFill/>
          <a:ln>
            <a:noFill/>
          </a:ln>
        </p:spPr>
        <p:txBody>
          <a:bodyPr spcFirstLastPara="1" wrap="square" lIns="0" tIns="0" rIns="0" bIns="0" anchor="t" anchorCtr="0">
            <a:noAutofit/>
          </a:bodyPr>
          <a:lstStyle/>
          <a:p>
            <a:r>
              <a:rPr lang="fr-FR" sz="1800" dirty="0"/>
              <a:t>L'IA générative pour les mondes virtuels : des technologies avancées pour de meilleures performances et une expérience </a:t>
            </a:r>
            <a:r>
              <a:rPr lang="fr-FR" sz="1800" dirty="0" err="1"/>
              <a:t>hyperpersonnalisée</a:t>
            </a:r>
            <a:r>
              <a:rPr lang="fr-FR" sz="1800" dirty="0"/>
              <a:t> et immersive</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058067" y="128355"/>
            <a:ext cx="5085933" cy="830997"/>
          </a:xfrm>
          <a:prstGeom prst="rect">
            <a:avLst/>
          </a:prstGeom>
          <a:noFill/>
        </p:spPr>
        <p:txBody>
          <a:bodyPr wrap="square" rtlCol="0">
            <a:spAutoFit/>
          </a:bodyPr>
          <a:lstStyle/>
          <a:p>
            <a:pPr algn="r" fontAlgn="base"/>
            <a:r>
              <a:rPr lang="fr-FR" sz="1100" b="1" dirty="0"/>
              <a:t>Référence : </a:t>
            </a:r>
            <a:r>
              <a:rPr lang="en-US" sz="1200" b="1" dirty="0"/>
              <a:t>HORIZON-CL4-2025-03-HUMAN-15: GenAI4EU: Generative AI for Virtual Worlds:  Advanced technologies for better performance and hyper </a:t>
            </a:r>
            <a:r>
              <a:rPr lang="en-US" sz="1200" b="1" dirty="0" err="1"/>
              <a:t>personalised</a:t>
            </a:r>
            <a:r>
              <a:rPr lang="en-US" sz="1200" b="1" dirty="0"/>
              <a:t> and immersive experience (IA) (AI/Data/Robotics &amp; Virtual Worlds Partnerships</a:t>
            </a:r>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68408" y="1497026"/>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Des personnages réalistes, créatifs et innovants, des artefacts adaptés à l'utilisateur et des mondes virtuels pour une meilleure immersion et une expérience utilisateur nettement améliorée.</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 Des assistants numériques intelligents et des </a:t>
            </a:r>
            <a:r>
              <a:rPr lang="fr-FR" sz="1300" kern="0" dirty="0" err="1">
                <a:solidFill>
                  <a:schemeClr val="bg2"/>
                </a:solidFill>
              </a:rPr>
              <a:t>chatbots</a:t>
            </a:r>
            <a:r>
              <a:rPr lang="fr-FR" sz="1300" kern="0" dirty="0">
                <a:solidFill>
                  <a:schemeClr val="bg2"/>
                </a:solidFill>
              </a:rPr>
              <a:t> 3D pour une navigation sûre et inclusive.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Les propositions doivent utiliser l'IA générative pour s'appuyer sur les attentes des utilisateurs afin de créer des espaces virtuels sûrs et inclusifs, des environnements réalistes ou créatifs et au-delà de la réalité. Elles doivent développer des récits et des scénarios dynamiques pour permettre un contenu créatif personnalisé conduisant à des expériences uniques pour les utilisateurs ou partagées avec d'autres utilisateurs.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Les propositions doivent développer des assistants numériques intelligents et accessibles, ainsi que des </a:t>
            </a:r>
            <a:r>
              <a:rPr lang="fr-FR" sz="1300" kern="0" dirty="0" err="1">
                <a:solidFill>
                  <a:schemeClr val="bg2"/>
                </a:solidFill>
              </a:rPr>
              <a:t>chatbots</a:t>
            </a:r>
            <a:r>
              <a:rPr lang="fr-FR" sz="1300" kern="0" dirty="0">
                <a:solidFill>
                  <a:schemeClr val="bg2"/>
                </a:solidFill>
              </a:rPr>
              <a:t> 3D (avatars 3D communicants améliorés par l'IA), afin, par exemple, d'améliorer la formation et l'éducation, de supprimer les barrières linguistiques ou les troubles du langage grâce à la traduction instantanée, y compris les langues des signes, de supprimer les obstacles auxquels se heurtent les personnes handicapées,</a:t>
            </a:r>
          </a:p>
        </p:txBody>
      </p:sp>
    </p:spTree>
    <p:extLst>
      <p:ext uri="{BB962C8B-B14F-4D97-AF65-F5344CB8AC3E}">
        <p14:creationId xmlns:p14="http://schemas.microsoft.com/office/powerpoint/2010/main" val="1335061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26626" y="959352"/>
            <a:ext cx="8670587" cy="484200"/>
          </a:xfrm>
          <a:prstGeom prst="rect">
            <a:avLst/>
          </a:prstGeom>
          <a:noFill/>
          <a:ln>
            <a:noFill/>
          </a:ln>
        </p:spPr>
        <p:txBody>
          <a:bodyPr spcFirstLastPara="1" wrap="square" lIns="0" tIns="0" rIns="0" bIns="0" anchor="t" anchorCtr="0">
            <a:noAutofit/>
          </a:bodyPr>
          <a:lstStyle/>
          <a:p>
            <a:r>
              <a:rPr lang="fr-FR" sz="1800" dirty="0"/>
              <a:t>Soutien spécifique au Partenariat pour les mondes virtuels et à l'initiative Web 4.0</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058067" y="128355"/>
            <a:ext cx="5085933" cy="784830"/>
          </a:xfrm>
          <a:prstGeom prst="rect">
            <a:avLst/>
          </a:prstGeom>
          <a:noFill/>
        </p:spPr>
        <p:txBody>
          <a:bodyPr wrap="square" rtlCol="0">
            <a:spAutoFit/>
          </a:bodyPr>
          <a:lstStyle/>
          <a:p>
            <a:pPr algn="r" fontAlgn="base"/>
            <a:r>
              <a:rPr lang="fr-FR" sz="1100" b="1" dirty="0"/>
              <a:t>Référence : </a:t>
            </a:r>
            <a:r>
              <a:rPr lang="en-GB" sz="1100" b="1" dirty="0"/>
              <a:t>HORIZON-CL4-2025-03-HUMAN-17: Specific support for the Virtual Worlds Partnership and the Web 4.0 initiative (CSA) (Virtual Worlds Partnership)</a:t>
            </a:r>
            <a:endParaRPr lang="fr-FR" sz="1100" b="1" dirty="0"/>
          </a:p>
          <a:p>
            <a:pPr algn="r" fontAlgn="base"/>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68408" y="1497026"/>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1. L'élaboration d'un programme stratégique de recherche, d'innovation et de déploiement (SRIDA) pour les mondes virtuels en Europe, pour des systèmes et des applications de mondes virtuels utiles, ouverts, interopérables, inclusifs, durables et dignes de confiance, en veillant à ce que les mondes virtuels reflètent les valeurs et les principes de l’UE.</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2. Création et gestion du Partenariat européen pour les mondes virtuels, qui soutient la communauté européenne des mondes virtuels et du Web 4.0.</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3.Un écosystème solide et compétitif, avec des entreprises européennes jouant un rôle de premier plan dans l'adoption et l'acceptation, ainsi que dans le développement et le déploiement des technologies des mondes virtuels.</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4. Des liens renforcés entre les initiatives en matière de mondes virtuels dans le cadre d'Horizon Europe, du programme Digital Europe et d'autres programmes aux niveaux européen, national et régional.</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5. Des programmes de sensibilisation et d'information à grande échelle</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6. Adoption accrue de mondes virtuels ouverts, accessibles et inclusifs, interdisciplinaires, sûrs et respectant les valeurs éthiques et le cadre juridique européen.</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8. Méthodes de normalisation pour les technologies des mondes virtuels et à l'appui du cadre réglementaire de l'UE. </a:t>
            </a:r>
          </a:p>
        </p:txBody>
      </p:sp>
    </p:spTree>
    <p:extLst>
      <p:ext uri="{BB962C8B-B14F-4D97-AF65-F5344CB8AC3E}">
        <p14:creationId xmlns:p14="http://schemas.microsoft.com/office/powerpoint/2010/main" val="3814768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26626" y="959352"/>
            <a:ext cx="8670587" cy="484200"/>
          </a:xfrm>
          <a:prstGeom prst="rect">
            <a:avLst/>
          </a:prstGeom>
          <a:noFill/>
          <a:ln>
            <a:noFill/>
          </a:ln>
        </p:spPr>
        <p:txBody>
          <a:bodyPr spcFirstLastPara="1" wrap="square" lIns="0" tIns="0" rIns="0" bIns="0" anchor="t" anchorCtr="0">
            <a:noAutofit/>
          </a:bodyPr>
          <a:lstStyle/>
          <a:p>
            <a:r>
              <a:rPr lang="fr-FR" sz="1800" dirty="0"/>
              <a:t>Réseau de pôles d'innovation du système Industrie 5.0 dans des vallées régionales d'innovation </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058067" y="128355"/>
            <a:ext cx="5085933" cy="600164"/>
          </a:xfrm>
          <a:prstGeom prst="rect">
            <a:avLst/>
          </a:prstGeom>
          <a:noFill/>
        </p:spPr>
        <p:txBody>
          <a:bodyPr wrap="square" rtlCol="0">
            <a:spAutoFit/>
          </a:bodyPr>
          <a:lstStyle/>
          <a:p>
            <a:pPr algn="r" fontAlgn="base"/>
            <a:r>
              <a:rPr lang="fr-FR" sz="1100" b="1" dirty="0"/>
              <a:t>Référence : </a:t>
            </a:r>
            <a:r>
              <a:rPr lang="en-US" sz="1100" b="1" dirty="0"/>
              <a:t>HORIZON-CL4-INDUSTRY-2025-01-HUMAN-65: Network of Industry 5.0 system innovation hubs in connected Regional Innovation Valleys (IA)</a:t>
            </a:r>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68408" y="1497026"/>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kern="0">
                <a:solidFill>
                  <a:schemeClr val="bg2"/>
                </a:solidFill>
              </a:rPr>
              <a:t>Démontrer </a:t>
            </a:r>
            <a:r>
              <a:rPr lang="fr-FR" sz="1300" kern="0" dirty="0">
                <a:solidFill>
                  <a:schemeClr val="bg2"/>
                </a:solidFill>
              </a:rPr>
              <a:t>le succès des incitations à la transformation systémique vers l'industrie 5.0 et à l'adoption de nouvelles technologies avancées pour s'adapter à la double transition et au-delà, en stimulant la compétitivité des industries de l'UE.</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Développer des conditions, des processus et des outils favorables à la transformation systémique et à l'amélioration des capacités d'apprentissage organisationnel et de l'agilité pour les environnements de l'industrie 5.0.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 Accroître la capacité des industries à s'adapter rapidement au changement dans des chaînes de valeur et des environnements incertains et axés sur la complexité, en contribuant à la réalisation des objectifs de l'industrie 5.0 en matière de centrage sur l'humain, de durabilité et de résilience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 Augmentation des investissements des entreprises dans le centrage sur l'humain, la durabilité et la résilience.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bg2"/>
                </a:solidFill>
              </a:rPr>
              <a:t>Les propositions doivent impliquer une expertise appropriée en SHS en particulier dans la pensée systémique ou la dynamique des systèmes et sa mise en œuvre, pour soutenir le développement de l'approche des centres d'innovation systémique et la fourniture de services pertinents, y compris pour l'identification des défis transformateurs et des incitations à l'innovation systémique.</a:t>
            </a:r>
          </a:p>
        </p:txBody>
      </p:sp>
    </p:spTree>
    <p:extLst>
      <p:ext uri="{BB962C8B-B14F-4D97-AF65-F5344CB8AC3E}">
        <p14:creationId xmlns:p14="http://schemas.microsoft.com/office/powerpoint/2010/main" val="409379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58CA87A9-3988-4044-96D5-2DBC748E37D3}"/>
              </a:ext>
            </a:extLst>
          </p:cNvPr>
          <p:cNvSpPr>
            <a:spLocks noGrp="1"/>
          </p:cNvSpPr>
          <p:nvPr>
            <p:ph type="dt" sz="half" idx="10"/>
          </p:nvPr>
        </p:nvSpPr>
        <p:spPr/>
        <p:txBody>
          <a:bodyPr/>
          <a:lstStyle/>
          <a:p>
            <a:pPr algn="r"/>
            <a:r>
              <a:rPr lang="fr-FR" cap="all"/>
              <a:t>10/11/2021</a:t>
            </a:r>
          </a:p>
        </p:txBody>
      </p:sp>
      <p:sp>
        <p:nvSpPr>
          <p:cNvPr id="4" name="Espace réservé du numéro de diapositive 3">
            <a:extLst>
              <a:ext uri="{FF2B5EF4-FFF2-40B4-BE49-F238E27FC236}">
                <a16:creationId xmlns:a16="http://schemas.microsoft.com/office/drawing/2014/main" id="{F5F3C4D6-89D9-BC41-9EF7-F6B14413664A}"/>
              </a:ext>
            </a:extLst>
          </p:cNvPr>
          <p:cNvSpPr>
            <a:spLocks noGrp="1"/>
          </p:cNvSpPr>
          <p:nvPr>
            <p:ph type="sldNum" sz="quarter" idx="12"/>
          </p:nvPr>
        </p:nvSpPr>
        <p:spPr/>
        <p:txBody>
          <a:bodyPr/>
          <a:lstStyle/>
          <a:p>
            <a:fld id="{733122C9-A0B9-462F-8757-0847AD287B63}" type="slidenum">
              <a:rPr lang="fr-FR" smtClean="0"/>
              <a:pPr/>
              <a:t>3</a:t>
            </a:fld>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683225" y="1652194"/>
            <a:ext cx="7668384" cy="2077200"/>
          </a:xfrm>
        </p:spPr>
        <p:txBody>
          <a:bodyPr/>
          <a:lstStyle/>
          <a:p>
            <a:r>
              <a:rPr lang="fr-FR" dirty="0"/>
              <a:t>Horizon Europe : Quelles opportunités</a:t>
            </a:r>
          </a:p>
          <a:p>
            <a:r>
              <a:rPr lang="fr-FR" dirty="0"/>
              <a:t>pour la recherche en SHS dans le cluster 4 ?</a:t>
            </a:r>
            <a:endParaRPr lang="fr-FR" i="1" dirty="0"/>
          </a:p>
        </p:txBody>
      </p:sp>
    </p:spTree>
    <p:extLst>
      <p:ext uri="{BB962C8B-B14F-4D97-AF65-F5344CB8AC3E}">
        <p14:creationId xmlns:p14="http://schemas.microsoft.com/office/powerpoint/2010/main" val="365717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37" name="Espace réservé du texte 9">
            <a:extLst>
              <a:ext uri="{FF2B5EF4-FFF2-40B4-BE49-F238E27FC236}">
                <a16:creationId xmlns:a16="http://schemas.microsoft.com/office/drawing/2014/main" id="{9A2698E8-72CE-F24A-AEEA-E83768C08881}"/>
              </a:ext>
            </a:extLst>
          </p:cNvPr>
          <p:cNvSpPr txBox="1">
            <a:spLocks/>
          </p:cNvSpPr>
          <p:nvPr/>
        </p:nvSpPr>
        <p:spPr>
          <a:xfrm>
            <a:off x="3563888" y="324000"/>
            <a:ext cx="5220112" cy="36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1100" b="1">
                <a:solidFill>
                  <a:schemeClr val="bg2"/>
                </a:solidFill>
              </a:rPr>
              <a:t>Présentation générale</a:t>
            </a:r>
          </a:p>
          <a:p>
            <a:pPr marL="180975" algn="r"/>
            <a:r>
              <a:rPr lang="fr-FR" sz="1100" b="1">
                <a:solidFill>
                  <a:schemeClr val="bg2"/>
                </a:solidFill>
              </a:rPr>
              <a:t>HORIZON EUROPE</a:t>
            </a:r>
          </a:p>
        </p:txBody>
      </p:sp>
      <p:pic>
        <p:nvPicPr>
          <p:cNvPr id="3" name="Image 2">
            <a:extLst>
              <a:ext uri="{FF2B5EF4-FFF2-40B4-BE49-F238E27FC236}">
                <a16:creationId xmlns:a16="http://schemas.microsoft.com/office/drawing/2014/main" id="{EAEB39B5-7328-034A-BA47-60884C25FD4C}"/>
              </a:ext>
            </a:extLst>
          </p:cNvPr>
          <p:cNvPicPr>
            <a:picLocks noChangeAspect="1"/>
          </p:cNvPicPr>
          <p:nvPr/>
        </p:nvPicPr>
        <p:blipFill>
          <a:blip r:embed="rId3">
            <a:lum contrast="20000"/>
          </a:blip>
          <a:stretch>
            <a:fillRect/>
          </a:stretch>
        </p:blipFill>
        <p:spPr>
          <a:xfrm>
            <a:off x="381903" y="1384866"/>
            <a:ext cx="5364000" cy="316052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D4F15913-4E25-0C40-BB20-2FF39D9DDE43}"/>
              </a:ext>
            </a:extLst>
          </p:cNvPr>
          <p:cNvSpPr/>
          <p:nvPr/>
        </p:nvSpPr>
        <p:spPr>
          <a:xfrm>
            <a:off x="5745903" y="1487504"/>
            <a:ext cx="3121005" cy="2939266"/>
          </a:xfrm>
          <a:prstGeom prst="rect">
            <a:avLst/>
          </a:prstGeom>
        </p:spPr>
        <p:txBody>
          <a:bodyPr wrap="square">
            <a:spAutoFit/>
          </a:bodyPr>
          <a:lstStyle/>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2021 – 2027</a:t>
            </a:r>
          </a:p>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95,5 Mds €</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Renforcer les </a:t>
            </a:r>
            <a:r>
              <a:rPr lang="fr-FR" sz="1200" b="1" i="1">
                <a:solidFill>
                  <a:schemeClr val="bg2"/>
                </a:solidFill>
              </a:rPr>
              <a:t>bases scientifiques et technologiques </a:t>
            </a:r>
            <a:r>
              <a:rPr lang="fr-FR" sz="1200" i="1">
                <a:solidFill>
                  <a:schemeClr val="bg2"/>
                </a:solidFill>
              </a:rPr>
              <a:t>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Stimuler sa capacité d’</a:t>
            </a:r>
            <a:r>
              <a:rPr lang="fr-FR" sz="1200" b="1" i="1">
                <a:solidFill>
                  <a:schemeClr val="bg2"/>
                </a:solidFill>
              </a:rPr>
              <a:t>innovation</a:t>
            </a:r>
            <a:r>
              <a:rPr lang="fr-FR" sz="1200" i="1">
                <a:solidFill>
                  <a:schemeClr val="bg2"/>
                </a:solidFill>
              </a:rPr>
              <a:t>, sa </a:t>
            </a:r>
            <a:r>
              <a:rPr lang="fr-FR" sz="1200" b="1" i="1">
                <a:solidFill>
                  <a:schemeClr val="bg2"/>
                </a:solidFill>
              </a:rPr>
              <a:t>compétitivité </a:t>
            </a:r>
            <a:r>
              <a:rPr lang="fr-FR" sz="1200" i="1">
                <a:solidFill>
                  <a:schemeClr val="bg2"/>
                </a:solidFill>
              </a:rPr>
              <a:t>et la création d’</a:t>
            </a:r>
            <a:r>
              <a:rPr lang="fr-FR" sz="1200" b="1" i="1">
                <a:solidFill>
                  <a:schemeClr val="bg2"/>
                </a:solidFill>
              </a:rPr>
              <a:t>emplois</a:t>
            </a:r>
            <a:r>
              <a:rPr lang="fr-FR" sz="1200" i="1">
                <a:solidFill>
                  <a:schemeClr val="bg2"/>
                </a:solidFill>
              </a:rPr>
              <a:t>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Concrétiser les </a:t>
            </a:r>
            <a:r>
              <a:rPr lang="fr-FR" sz="1200" b="1" i="1">
                <a:solidFill>
                  <a:schemeClr val="bg2"/>
                </a:solidFill>
              </a:rPr>
              <a:t>priorités politiques </a:t>
            </a:r>
            <a:r>
              <a:rPr lang="fr-FR" sz="1200" i="1">
                <a:solidFill>
                  <a:schemeClr val="bg2"/>
                </a:solidFill>
              </a:rPr>
              <a:t>stratégiques 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Contribuer à répondre aux </a:t>
            </a:r>
            <a:r>
              <a:rPr lang="fr-FR" sz="1200" b="1" i="1">
                <a:solidFill>
                  <a:schemeClr val="bg2"/>
                </a:solidFill>
              </a:rPr>
              <a:t>problématiques mondiales</a:t>
            </a:r>
            <a:r>
              <a:rPr lang="fr-FR" sz="1200" i="1">
                <a:solidFill>
                  <a:schemeClr val="bg2"/>
                </a:solidFill>
              </a:rPr>
              <a:t>, dont les objectifs de </a:t>
            </a:r>
            <a:r>
              <a:rPr lang="fr-FR" sz="1200" b="1" i="1">
                <a:solidFill>
                  <a:schemeClr val="bg2"/>
                </a:solidFill>
              </a:rPr>
              <a:t>développement durable </a:t>
            </a:r>
            <a:r>
              <a:rPr lang="fr-FR" sz="1200" i="1">
                <a:solidFill>
                  <a:schemeClr val="bg2"/>
                </a:solidFill>
              </a:rPr>
              <a:t>des Nations Unies.</a:t>
            </a:r>
            <a:endParaRPr lang="en-US" sz="1200" i="1">
              <a:solidFill>
                <a:schemeClr val="bg2"/>
              </a:solidFill>
            </a:endParaRPr>
          </a:p>
        </p:txBody>
      </p:sp>
      <p:sp>
        <p:nvSpPr>
          <p:cNvPr id="7" name="Rectangle 6">
            <a:extLst>
              <a:ext uri="{FF2B5EF4-FFF2-40B4-BE49-F238E27FC236}">
                <a16:creationId xmlns:a16="http://schemas.microsoft.com/office/drawing/2014/main" id="{4E01FD08-2E2D-DF4A-BEE9-151742CDEDC2}"/>
              </a:ext>
            </a:extLst>
          </p:cNvPr>
          <p:cNvSpPr/>
          <p:nvPr/>
        </p:nvSpPr>
        <p:spPr>
          <a:xfrm>
            <a:off x="330967" y="870310"/>
            <a:ext cx="8660851" cy="400110"/>
          </a:xfrm>
          <a:prstGeom prst="rect">
            <a:avLst/>
          </a:prstGeom>
        </p:spPr>
        <p:txBody>
          <a:bodyPr wrap="square" lIns="91440" tIns="45720" rIns="91440" bIns="45720" anchor="t">
            <a:spAutoFit/>
          </a:bodyPr>
          <a:lstStyle/>
          <a:p>
            <a:pPr fontAlgn="base"/>
            <a:r>
              <a:rPr lang="fr-FR" b="1">
                <a:solidFill>
                  <a:srgbClr val="000091"/>
                </a:solidFill>
                <a:effectLst>
                  <a:outerShdw blurRad="50800" dist="38100" dir="2700000" algn="tl" rotWithShape="0">
                    <a:prstClr val="black">
                      <a:alpha val="40000"/>
                    </a:prstClr>
                  </a:outerShdw>
                </a:effectLst>
                <a:latin typeface="Arial"/>
                <a:cs typeface="Arial"/>
              </a:rPr>
              <a:t>LE PROGRAMME-CADRE DE L'UE POUR LA</a:t>
            </a:r>
            <a:r>
              <a:rPr lang="fr-FR" sz="2000" b="1">
                <a:solidFill>
                  <a:srgbClr val="000091"/>
                </a:solidFill>
                <a:effectLst>
                  <a:outerShdw blurRad="50800" dist="38100" dir="2700000" algn="tl" rotWithShape="0">
                    <a:prstClr val="black">
                      <a:alpha val="40000"/>
                    </a:prstClr>
                  </a:outerShdw>
                </a:effectLst>
                <a:latin typeface="Arial"/>
                <a:cs typeface="Arial"/>
              </a:rPr>
              <a:t> </a:t>
            </a:r>
            <a:r>
              <a:rPr lang="fr-FR" b="1">
                <a:solidFill>
                  <a:srgbClr val="000091"/>
                </a:solidFill>
                <a:effectLst>
                  <a:outerShdw blurRad="50800" dist="38100" dir="2700000" algn="tl" rotWithShape="0">
                    <a:prstClr val="black">
                      <a:alpha val="40000"/>
                    </a:prstClr>
                  </a:outerShdw>
                </a:effectLst>
                <a:latin typeface="Arial"/>
                <a:cs typeface="Arial"/>
              </a:rPr>
              <a:t>RECHERCHE ET L'INNOVATION</a:t>
            </a:r>
          </a:p>
        </p:txBody>
      </p:sp>
      <p:sp>
        <p:nvSpPr>
          <p:cNvPr id="2" name="Rectangle : coins arrondis 1">
            <a:extLst>
              <a:ext uri="{FF2B5EF4-FFF2-40B4-BE49-F238E27FC236}">
                <a16:creationId xmlns:a16="http://schemas.microsoft.com/office/drawing/2014/main" id="{2454C3F1-BB9F-41FB-99F7-C227D59B7564}"/>
              </a:ext>
            </a:extLst>
          </p:cNvPr>
          <p:cNvSpPr/>
          <p:nvPr/>
        </p:nvSpPr>
        <p:spPr>
          <a:xfrm>
            <a:off x="2442851" y="2422826"/>
            <a:ext cx="1274820" cy="253629"/>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3541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592F23F-D43B-4E31-AADF-7985E3BDB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3405"/>
            <a:ext cx="9144000" cy="178918"/>
          </a:xfrm>
          <a:prstGeom prst="rect">
            <a:avLst/>
          </a:prstGeom>
        </p:spPr>
      </p:pic>
      <p:grpSp>
        <p:nvGrpSpPr>
          <p:cNvPr id="6" name="Groupe 5">
            <a:extLst>
              <a:ext uri="{FF2B5EF4-FFF2-40B4-BE49-F238E27FC236}">
                <a16:creationId xmlns:a16="http://schemas.microsoft.com/office/drawing/2014/main" id="{80CCAF3C-8D1F-0E48-BB02-E6A48056263F}"/>
              </a:ext>
            </a:extLst>
          </p:cNvPr>
          <p:cNvGrpSpPr>
            <a:grpSpLocks noChangeAspect="1"/>
          </p:cNvGrpSpPr>
          <p:nvPr/>
        </p:nvGrpSpPr>
        <p:grpSpPr>
          <a:xfrm>
            <a:off x="1331640" y="1275606"/>
            <a:ext cx="6230357" cy="2959419"/>
            <a:chOff x="1581913" y="1232725"/>
            <a:chExt cx="6230357" cy="2959418"/>
          </a:xfrm>
        </p:grpSpPr>
        <p:sp>
          <p:nvSpPr>
            <p:cNvPr id="10" name="object 2">
              <a:extLst>
                <a:ext uri="{FF2B5EF4-FFF2-40B4-BE49-F238E27FC236}">
                  <a16:creationId xmlns:a16="http://schemas.microsoft.com/office/drawing/2014/main" id="{3BEFA91F-FF77-D144-8B39-2BA7DB763E8A}"/>
                </a:ext>
              </a:extLst>
            </p:cNvPr>
            <p:cNvSpPr/>
            <p:nvPr/>
          </p:nvSpPr>
          <p:spPr>
            <a:xfrm>
              <a:off x="7117898" y="3444213"/>
              <a:ext cx="647700" cy="638651"/>
            </a:xfrm>
            <a:custGeom>
              <a:avLst/>
              <a:gdLst/>
              <a:ahLst/>
              <a:cxnLst/>
              <a:rect l="l" t="t" r="r" b="b"/>
              <a:pathLst>
                <a:path w="863600" h="851535">
                  <a:moveTo>
                    <a:pt x="414106" y="0"/>
                  </a:moveTo>
                  <a:lnTo>
                    <a:pt x="368141" y="4674"/>
                  </a:lnTo>
                  <a:lnTo>
                    <a:pt x="321997" y="14387"/>
                  </a:lnTo>
                  <a:lnTo>
                    <a:pt x="277114" y="28927"/>
                  </a:lnTo>
                  <a:lnTo>
                    <a:pt x="234895" y="47747"/>
                  </a:lnTo>
                  <a:lnTo>
                    <a:pt x="195527" y="70529"/>
                  </a:lnTo>
                  <a:lnTo>
                    <a:pt x="159199" y="96953"/>
                  </a:lnTo>
                  <a:lnTo>
                    <a:pt x="126097" y="126702"/>
                  </a:lnTo>
                  <a:lnTo>
                    <a:pt x="96410" y="159455"/>
                  </a:lnTo>
                  <a:lnTo>
                    <a:pt x="70326" y="194895"/>
                  </a:lnTo>
                  <a:lnTo>
                    <a:pt x="48033" y="232702"/>
                  </a:lnTo>
                  <a:lnTo>
                    <a:pt x="29718" y="272558"/>
                  </a:lnTo>
                  <a:lnTo>
                    <a:pt x="15569" y="314144"/>
                  </a:lnTo>
                  <a:lnTo>
                    <a:pt x="5775" y="357141"/>
                  </a:lnTo>
                  <a:lnTo>
                    <a:pt x="522" y="401231"/>
                  </a:lnTo>
                  <a:lnTo>
                    <a:pt x="0" y="446094"/>
                  </a:lnTo>
                  <a:lnTo>
                    <a:pt x="4394" y="491411"/>
                  </a:lnTo>
                  <a:lnTo>
                    <a:pt x="13895" y="536865"/>
                  </a:lnTo>
                  <a:lnTo>
                    <a:pt x="28272" y="581013"/>
                  </a:lnTo>
                  <a:lnTo>
                    <a:pt x="47008" y="622506"/>
                  </a:lnTo>
                  <a:lnTo>
                    <a:pt x="69782" y="661160"/>
                  </a:lnTo>
                  <a:lnTo>
                    <a:pt x="96272" y="696792"/>
                  </a:lnTo>
                  <a:lnTo>
                    <a:pt x="126158" y="729218"/>
                  </a:lnTo>
                  <a:lnTo>
                    <a:pt x="159118" y="758255"/>
                  </a:lnTo>
                  <a:lnTo>
                    <a:pt x="194830" y="783720"/>
                  </a:lnTo>
                  <a:lnTo>
                    <a:pt x="232974" y="805429"/>
                  </a:lnTo>
                  <a:lnTo>
                    <a:pt x="273228" y="823200"/>
                  </a:lnTo>
                  <a:lnTo>
                    <a:pt x="315271" y="836848"/>
                  </a:lnTo>
                  <a:lnTo>
                    <a:pt x="358781" y="846191"/>
                  </a:lnTo>
                  <a:lnTo>
                    <a:pt x="403437" y="851044"/>
                  </a:lnTo>
                  <a:lnTo>
                    <a:pt x="448919" y="851226"/>
                  </a:lnTo>
                  <a:lnTo>
                    <a:pt x="494904" y="846552"/>
                  </a:lnTo>
                  <a:lnTo>
                    <a:pt x="541072" y="836839"/>
                  </a:lnTo>
                  <a:lnTo>
                    <a:pt x="585931" y="822299"/>
                  </a:lnTo>
                  <a:lnTo>
                    <a:pt x="628130" y="803478"/>
                  </a:lnTo>
                  <a:lnTo>
                    <a:pt x="667481" y="780697"/>
                  </a:lnTo>
                  <a:lnTo>
                    <a:pt x="703796" y="754272"/>
                  </a:lnTo>
                  <a:lnTo>
                    <a:pt x="736887" y="724524"/>
                  </a:lnTo>
                  <a:lnTo>
                    <a:pt x="766567" y="691770"/>
                  </a:lnTo>
                  <a:lnTo>
                    <a:pt x="792648" y="656330"/>
                  </a:lnTo>
                  <a:lnTo>
                    <a:pt x="814941" y="618523"/>
                  </a:lnTo>
                  <a:lnTo>
                    <a:pt x="833259" y="578667"/>
                  </a:lnTo>
                  <a:lnTo>
                    <a:pt x="847415" y="537081"/>
                  </a:lnTo>
                  <a:lnTo>
                    <a:pt x="857219" y="494084"/>
                  </a:lnTo>
                  <a:lnTo>
                    <a:pt x="862485" y="449995"/>
                  </a:lnTo>
                  <a:lnTo>
                    <a:pt x="863025" y="405132"/>
                  </a:lnTo>
                  <a:lnTo>
                    <a:pt x="858651" y="359814"/>
                  </a:lnTo>
                  <a:lnTo>
                    <a:pt x="849174" y="314361"/>
                  </a:lnTo>
                  <a:lnTo>
                    <a:pt x="834773" y="270212"/>
                  </a:lnTo>
                  <a:lnTo>
                    <a:pt x="816017" y="228719"/>
                  </a:lnTo>
                  <a:lnTo>
                    <a:pt x="793226" y="190065"/>
                  </a:lnTo>
                  <a:lnTo>
                    <a:pt x="766722" y="154434"/>
                  </a:lnTo>
                  <a:lnTo>
                    <a:pt x="736826" y="122007"/>
                  </a:lnTo>
                  <a:lnTo>
                    <a:pt x="703859" y="92970"/>
                  </a:lnTo>
                  <a:lnTo>
                    <a:pt x="668144" y="67505"/>
                  </a:lnTo>
                  <a:lnTo>
                    <a:pt x="630000" y="45796"/>
                  </a:lnTo>
                  <a:lnTo>
                    <a:pt x="589749" y="28025"/>
                  </a:lnTo>
                  <a:lnTo>
                    <a:pt x="547713" y="14377"/>
                  </a:lnTo>
                  <a:lnTo>
                    <a:pt x="504213" y="5035"/>
                  </a:lnTo>
                  <a:lnTo>
                    <a:pt x="459570" y="181"/>
                  </a:lnTo>
                  <a:lnTo>
                    <a:pt x="414106" y="0"/>
                  </a:lnTo>
                  <a:close/>
                </a:path>
              </a:pathLst>
            </a:custGeom>
            <a:solidFill>
              <a:srgbClr val="78B9EB"/>
            </a:solidFill>
          </p:spPr>
          <p:txBody>
            <a:bodyPr wrap="square" lIns="0" tIns="0" rIns="0" bIns="0" rtlCol="0"/>
            <a:lstStyle/>
            <a:p>
              <a:endParaRPr sz="1350"/>
            </a:p>
          </p:txBody>
        </p:sp>
        <p:sp>
          <p:nvSpPr>
            <p:cNvPr id="11" name="object 4">
              <a:extLst>
                <a:ext uri="{FF2B5EF4-FFF2-40B4-BE49-F238E27FC236}">
                  <a16:creationId xmlns:a16="http://schemas.microsoft.com/office/drawing/2014/main" id="{4F3468B0-9954-8F41-87B4-B622B42644F7}"/>
                </a:ext>
              </a:extLst>
            </p:cNvPr>
            <p:cNvSpPr/>
            <p:nvPr/>
          </p:nvSpPr>
          <p:spPr>
            <a:xfrm>
              <a:off x="7128789" y="1339979"/>
              <a:ext cx="647700" cy="638651"/>
            </a:xfrm>
            <a:custGeom>
              <a:avLst/>
              <a:gdLst/>
              <a:ahLst/>
              <a:cxnLst/>
              <a:rect l="l" t="t" r="r" b="b"/>
              <a:pathLst>
                <a:path w="863600" h="851535">
                  <a:moveTo>
                    <a:pt x="414106" y="0"/>
                  </a:moveTo>
                  <a:lnTo>
                    <a:pt x="368120" y="4658"/>
                  </a:lnTo>
                  <a:lnTo>
                    <a:pt x="321953" y="14349"/>
                  </a:lnTo>
                  <a:lnTo>
                    <a:pt x="277094" y="28889"/>
                  </a:lnTo>
                  <a:lnTo>
                    <a:pt x="234895" y="47709"/>
                  </a:lnTo>
                  <a:lnTo>
                    <a:pt x="195544" y="70491"/>
                  </a:lnTo>
                  <a:lnTo>
                    <a:pt x="159229" y="96915"/>
                  </a:lnTo>
                  <a:lnTo>
                    <a:pt x="126138" y="126664"/>
                  </a:lnTo>
                  <a:lnTo>
                    <a:pt x="96458" y="159417"/>
                  </a:lnTo>
                  <a:lnTo>
                    <a:pt x="70377" y="194857"/>
                  </a:lnTo>
                  <a:lnTo>
                    <a:pt x="48084" y="232664"/>
                  </a:lnTo>
                  <a:lnTo>
                    <a:pt x="29765" y="272520"/>
                  </a:lnTo>
                  <a:lnTo>
                    <a:pt x="15610" y="314106"/>
                  </a:lnTo>
                  <a:lnTo>
                    <a:pt x="5805" y="357103"/>
                  </a:lnTo>
                  <a:lnTo>
                    <a:pt x="539" y="401193"/>
                  </a:lnTo>
                  <a:lnTo>
                    <a:pt x="0" y="446055"/>
                  </a:lnTo>
                  <a:lnTo>
                    <a:pt x="4374" y="491373"/>
                  </a:lnTo>
                  <a:lnTo>
                    <a:pt x="13851" y="536827"/>
                  </a:lnTo>
                  <a:lnTo>
                    <a:pt x="28252" y="580997"/>
                  </a:lnTo>
                  <a:lnTo>
                    <a:pt x="47008" y="622506"/>
                  </a:lnTo>
                  <a:lnTo>
                    <a:pt x="69799" y="661171"/>
                  </a:lnTo>
                  <a:lnTo>
                    <a:pt x="96303" y="696808"/>
                  </a:lnTo>
                  <a:lnTo>
                    <a:pt x="126199" y="729236"/>
                  </a:lnTo>
                  <a:lnTo>
                    <a:pt x="159165" y="758272"/>
                  </a:lnTo>
                  <a:lnTo>
                    <a:pt x="194881" y="783732"/>
                  </a:lnTo>
                  <a:lnTo>
                    <a:pt x="233025" y="805436"/>
                  </a:lnTo>
                  <a:lnTo>
                    <a:pt x="273275" y="823198"/>
                  </a:lnTo>
                  <a:lnTo>
                    <a:pt x="315311" y="836838"/>
                  </a:lnTo>
                  <a:lnTo>
                    <a:pt x="358811" y="846172"/>
                  </a:lnTo>
                  <a:lnTo>
                    <a:pt x="403454" y="851018"/>
                  </a:lnTo>
                  <a:lnTo>
                    <a:pt x="448919" y="851194"/>
                  </a:lnTo>
                  <a:lnTo>
                    <a:pt x="494884" y="846515"/>
                  </a:lnTo>
                  <a:lnTo>
                    <a:pt x="541028" y="836801"/>
                  </a:lnTo>
                  <a:lnTo>
                    <a:pt x="585910" y="822260"/>
                  </a:lnTo>
                  <a:lnTo>
                    <a:pt x="628130" y="803440"/>
                  </a:lnTo>
                  <a:lnTo>
                    <a:pt x="667497" y="780658"/>
                  </a:lnTo>
                  <a:lnTo>
                    <a:pt x="703826" y="754234"/>
                  </a:lnTo>
                  <a:lnTo>
                    <a:pt x="736928" y="724485"/>
                  </a:lnTo>
                  <a:lnTo>
                    <a:pt x="766614" y="691732"/>
                  </a:lnTo>
                  <a:lnTo>
                    <a:pt x="792698" y="656292"/>
                  </a:lnTo>
                  <a:lnTo>
                    <a:pt x="814992" y="618485"/>
                  </a:lnTo>
                  <a:lnTo>
                    <a:pt x="833307" y="578629"/>
                  </a:lnTo>
                  <a:lnTo>
                    <a:pt x="847455" y="537043"/>
                  </a:lnTo>
                  <a:lnTo>
                    <a:pt x="857250" y="494046"/>
                  </a:lnTo>
                  <a:lnTo>
                    <a:pt x="862502" y="449956"/>
                  </a:lnTo>
                  <a:lnTo>
                    <a:pt x="863025" y="405094"/>
                  </a:lnTo>
                  <a:lnTo>
                    <a:pt x="858630" y="359776"/>
                  </a:lnTo>
                  <a:lnTo>
                    <a:pt x="849130" y="314323"/>
                  </a:lnTo>
                  <a:lnTo>
                    <a:pt x="834753" y="270176"/>
                  </a:lnTo>
                  <a:lnTo>
                    <a:pt x="816017" y="228687"/>
                  </a:lnTo>
                  <a:lnTo>
                    <a:pt x="793243" y="190039"/>
                  </a:lnTo>
                  <a:lnTo>
                    <a:pt x="766752" y="154415"/>
                  </a:lnTo>
                  <a:lnTo>
                    <a:pt x="736867" y="121997"/>
                  </a:lnTo>
                  <a:lnTo>
                    <a:pt x="703907" y="92969"/>
                  </a:lnTo>
                  <a:lnTo>
                    <a:pt x="668194" y="67511"/>
                  </a:lnTo>
                  <a:lnTo>
                    <a:pt x="630051" y="45808"/>
                  </a:lnTo>
                  <a:lnTo>
                    <a:pt x="589797" y="28042"/>
                  </a:lnTo>
                  <a:lnTo>
                    <a:pt x="547754" y="14396"/>
                  </a:lnTo>
                  <a:lnTo>
                    <a:pt x="504244" y="5051"/>
                  </a:lnTo>
                  <a:lnTo>
                    <a:pt x="459587" y="192"/>
                  </a:lnTo>
                  <a:lnTo>
                    <a:pt x="414106" y="0"/>
                  </a:lnTo>
                  <a:close/>
                </a:path>
              </a:pathLst>
            </a:custGeom>
            <a:solidFill>
              <a:srgbClr val="0D4193"/>
            </a:solidFill>
          </p:spPr>
          <p:txBody>
            <a:bodyPr wrap="square" lIns="0" tIns="0" rIns="0" bIns="0" rtlCol="0"/>
            <a:lstStyle/>
            <a:p>
              <a:endParaRPr sz="1350"/>
            </a:p>
          </p:txBody>
        </p:sp>
        <p:sp>
          <p:nvSpPr>
            <p:cNvPr id="12" name="object 5">
              <a:extLst>
                <a:ext uri="{FF2B5EF4-FFF2-40B4-BE49-F238E27FC236}">
                  <a16:creationId xmlns:a16="http://schemas.microsoft.com/office/drawing/2014/main" id="{F43DEB32-60FA-1941-8F4C-CF14B73D4DF1}"/>
                </a:ext>
              </a:extLst>
            </p:cNvPr>
            <p:cNvSpPr/>
            <p:nvPr/>
          </p:nvSpPr>
          <p:spPr>
            <a:xfrm>
              <a:off x="7290053" y="1481329"/>
              <a:ext cx="324612" cy="324611"/>
            </a:xfrm>
            <a:prstGeom prst="rect">
              <a:avLst/>
            </a:prstGeom>
            <a:blipFill>
              <a:blip r:embed="rId3" cstate="print"/>
              <a:stretch>
                <a:fillRect/>
              </a:stretch>
            </a:blipFill>
          </p:spPr>
          <p:txBody>
            <a:bodyPr wrap="square" lIns="0" tIns="0" rIns="0" bIns="0" rtlCol="0"/>
            <a:lstStyle/>
            <a:p>
              <a:endParaRPr sz="1350"/>
            </a:p>
          </p:txBody>
        </p:sp>
        <p:sp>
          <p:nvSpPr>
            <p:cNvPr id="13" name="object 6">
              <a:extLst>
                <a:ext uri="{FF2B5EF4-FFF2-40B4-BE49-F238E27FC236}">
                  <a16:creationId xmlns:a16="http://schemas.microsoft.com/office/drawing/2014/main" id="{03D490C6-D693-524C-A9E7-764DA6E357EF}"/>
                </a:ext>
              </a:extLst>
            </p:cNvPr>
            <p:cNvSpPr/>
            <p:nvPr/>
          </p:nvSpPr>
          <p:spPr>
            <a:xfrm>
              <a:off x="7164570" y="2359696"/>
              <a:ext cx="647700" cy="638651"/>
            </a:xfrm>
            <a:custGeom>
              <a:avLst/>
              <a:gdLst/>
              <a:ahLst/>
              <a:cxnLst/>
              <a:rect l="l" t="t" r="r" b="b"/>
              <a:pathLst>
                <a:path w="863600" h="851535">
                  <a:moveTo>
                    <a:pt x="414106" y="0"/>
                  </a:moveTo>
                  <a:lnTo>
                    <a:pt x="368141" y="4674"/>
                  </a:lnTo>
                  <a:lnTo>
                    <a:pt x="321997" y="14387"/>
                  </a:lnTo>
                  <a:lnTo>
                    <a:pt x="277114" y="28927"/>
                  </a:lnTo>
                  <a:lnTo>
                    <a:pt x="234895" y="47747"/>
                  </a:lnTo>
                  <a:lnTo>
                    <a:pt x="195527" y="70529"/>
                  </a:lnTo>
                  <a:lnTo>
                    <a:pt x="159199" y="96953"/>
                  </a:lnTo>
                  <a:lnTo>
                    <a:pt x="126097" y="126702"/>
                  </a:lnTo>
                  <a:lnTo>
                    <a:pt x="96410" y="159455"/>
                  </a:lnTo>
                  <a:lnTo>
                    <a:pt x="70326" y="194895"/>
                  </a:lnTo>
                  <a:lnTo>
                    <a:pt x="48033" y="232702"/>
                  </a:lnTo>
                  <a:lnTo>
                    <a:pt x="29718" y="272558"/>
                  </a:lnTo>
                  <a:lnTo>
                    <a:pt x="15569" y="314144"/>
                  </a:lnTo>
                  <a:lnTo>
                    <a:pt x="5775" y="357141"/>
                  </a:lnTo>
                  <a:lnTo>
                    <a:pt x="522" y="401231"/>
                  </a:lnTo>
                  <a:lnTo>
                    <a:pt x="0" y="446094"/>
                  </a:lnTo>
                  <a:lnTo>
                    <a:pt x="4394" y="491411"/>
                  </a:lnTo>
                  <a:lnTo>
                    <a:pt x="13895" y="536865"/>
                  </a:lnTo>
                  <a:lnTo>
                    <a:pt x="28273" y="581012"/>
                  </a:lnTo>
                  <a:lnTo>
                    <a:pt x="47014" y="622500"/>
                  </a:lnTo>
                  <a:lnTo>
                    <a:pt x="69794" y="661148"/>
                  </a:lnTo>
                  <a:lnTo>
                    <a:pt x="96292" y="696772"/>
                  </a:lnTo>
                  <a:lnTo>
                    <a:pt x="126186" y="729190"/>
                  </a:lnTo>
                  <a:lnTo>
                    <a:pt x="159154" y="758219"/>
                  </a:lnTo>
                  <a:lnTo>
                    <a:pt x="194874" y="783676"/>
                  </a:lnTo>
                  <a:lnTo>
                    <a:pt x="233025" y="805379"/>
                  </a:lnTo>
                  <a:lnTo>
                    <a:pt x="273283" y="823145"/>
                  </a:lnTo>
                  <a:lnTo>
                    <a:pt x="315327" y="836792"/>
                  </a:lnTo>
                  <a:lnTo>
                    <a:pt x="358835" y="846136"/>
                  </a:lnTo>
                  <a:lnTo>
                    <a:pt x="403486" y="850996"/>
                  </a:lnTo>
                  <a:lnTo>
                    <a:pt x="448957" y="851188"/>
                  </a:lnTo>
                  <a:lnTo>
                    <a:pt x="494926" y="846530"/>
                  </a:lnTo>
                  <a:lnTo>
                    <a:pt x="541072" y="836839"/>
                  </a:lnTo>
                  <a:lnTo>
                    <a:pt x="585931" y="822299"/>
                  </a:lnTo>
                  <a:lnTo>
                    <a:pt x="628130" y="803478"/>
                  </a:lnTo>
                  <a:lnTo>
                    <a:pt x="667481" y="780697"/>
                  </a:lnTo>
                  <a:lnTo>
                    <a:pt x="703796" y="754272"/>
                  </a:lnTo>
                  <a:lnTo>
                    <a:pt x="736887" y="724524"/>
                  </a:lnTo>
                  <a:lnTo>
                    <a:pt x="766567" y="691770"/>
                  </a:lnTo>
                  <a:lnTo>
                    <a:pt x="792648" y="656330"/>
                  </a:lnTo>
                  <a:lnTo>
                    <a:pt x="814941" y="618523"/>
                  </a:lnTo>
                  <a:lnTo>
                    <a:pt x="833259" y="578667"/>
                  </a:lnTo>
                  <a:lnTo>
                    <a:pt x="847415" y="537081"/>
                  </a:lnTo>
                  <a:lnTo>
                    <a:pt x="857219" y="494084"/>
                  </a:lnTo>
                  <a:lnTo>
                    <a:pt x="862485" y="449995"/>
                  </a:lnTo>
                  <a:lnTo>
                    <a:pt x="863025" y="405132"/>
                  </a:lnTo>
                  <a:lnTo>
                    <a:pt x="858651" y="359814"/>
                  </a:lnTo>
                  <a:lnTo>
                    <a:pt x="849174" y="314361"/>
                  </a:lnTo>
                  <a:lnTo>
                    <a:pt x="834773" y="270212"/>
                  </a:lnTo>
                  <a:lnTo>
                    <a:pt x="816017" y="228719"/>
                  </a:lnTo>
                  <a:lnTo>
                    <a:pt x="793226" y="190065"/>
                  </a:lnTo>
                  <a:lnTo>
                    <a:pt x="766722" y="154434"/>
                  </a:lnTo>
                  <a:lnTo>
                    <a:pt x="736826" y="122007"/>
                  </a:lnTo>
                  <a:lnTo>
                    <a:pt x="703859" y="92970"/>
                  </a:lnTo>
                  <a:lnTo>
                    <a:pt x="668144" y="67505"/>
                  </a:lnTo>
                  <a:lnTo>
                    <a:pt x="630000" y="45796"/>
                  </a:lnTo>
                  <a:lnTo>
                    <a:pt x="589749" y="28025"/>
                  </a:lnTo>
                  <a:lnTo>
                    <a:pt x="547713" y="14377"/>
                  </a:lnTo>
                  <a:lnTo>
                    <a:pt x="504213" y="5035"/>
                  </a:lnTo>
                  <a:lnTo>
                    <a:pt x="459570" y="181"/>
                  </a:lnTo>
                  <a:lnTo>
                    <a:pt x="414106" y="0"/>
                  </a:lnTo>
                  <a:close/>
                </a:path>
              </a:pathLst>
            </a:custGeom>
            <a:solidFill>
              <a:srgbClr val="FFC000"/>
            </a:solidFill>
          </p:spPr>
          <p:txBody>
            <a:bodyPr wrap="square" lIns="0" tIns="0" rIns="0" bIns="0" rtlCol="0"/>
            <a:lstStyle/>
            <a:p>
              <a:endParaRPr sz="1350"/>
            </a:p>
          </p:txBody>
        </p:sp>
        <p:sp>
          <p:nvSpPr>
            <p:cNvPr id="14" name="object 7">
              <a:extLst>
                <a:ext uri="{FF2B5EF4-FFF2-40B4-BE49-F238E27FC236}">
                  <a16:creationId xmlns:a16="http://schemas.microsoft.com/office/drawing/2014/main" id="{92F7853F-28E9-3246-8AC9-761E98532BEB}"/>
                </a:ext>
              </a:extLst>
            </p:cNvPr>
            <p:cNvSpPr/>
            <p:nvPr/>
          </p:nvSpPr>
          <p:spPr>
            <a:xfrm>
              <a:off x="7244333" y="3558159"/>
              <a:ext cx="406908" cy="405764"/>
            </a:xfrm>
            <a:prstGeom prst="rect">
              <a:avLst/>
            </a:prstGeom>
            <a:blipFill>
              <a:blip r:embed="rId4" cstate="print"/>
              <a:stretch>
                <a:fillRect/>
              </a:stretch>
            </a:blipFill>
          </p:spPr>
          <p:txBody>
            <a:bodyPr wrap="square" lIns="0" tIns="0" rIns="0" bIns="0" rtlCol="0"/>
            <a:lstStyle/>
            <a:p>
              <a:endParaRPr sz="1350"/>
            </a:p>
          </p:txBody>
        </p:sp>
        <p:sp>
          <p:nvSpPr>
            <p:cNvPr id="15" name="object 8">
              <a:extLst>
                <a:ext uri="{FF2B5EF4-FFF2-40B4-BE49-F238E27FC236}">
                  <a16:creationId xmlns:a16="http://schemas.microsoft.com/office/drawing/2014/main" id="{B94C8CB6-CBAA-6B43-BB1A-71F69BB95644}"/>
                </a:ext>
              </a:extLst>
            </p:cNvPr>
            <p:cNvSpPr/>
            <p:nvPr/>
          </p:nvSpPr>
          <p:spPr>
            <a:xfrm>
              <a:off x="6731127" y="2707577"/>
              <a:ext cx="494824" cy="0"/>
            </a:xfrm>
            <a:custGeom>
              <a:avLst/>
              <a:gdLst/>
              <a:ahLst/>
              <a:cxnLst/>
              <a:rect l="l" t="t" r="r" b="b"/>
              <a:pathLst>
                <a:path w="659765">
                  <a:moveTo>
                    <a:pt x="0" y="0"/>
                  </a:moveTo>
                  <a:lnTo>
                    <a:pt x="659383" y="0"/>
                  </a:lnTo>
                </a:path>
              </a:pathLst>
            </a:custGeom>
            <a:ln w="36067">
              <a:solidFill>
                <a:srgbClr val="FFC000"/>
              </a:solidFill>
            </a:ln>
          </p:spPr>
          <p:txBody>
            <a:bodyPr wrap="square" lIns="0" tIns="0" rIns="0" bIns="0" rtlCol="0"/>
            <a:lstStyle/>
            <a:p>
              <a:endParaRPr sz="1350"/>
            </a:p>
          </p:txBody>
        </p:sp>
        <p:sp>
          <p:nvSpPr>
            <p:cNvPr id="16" name="object 9">
              <a:extLst>
                <a:ext uri="{FF2B5EF4-FFF2-40B4-BE49-F238E27FC236}">
                  <a16:creationId xmlns:a16="http://schemas.microsoft.com/office/drawing/2014/main" id="{32873A07-D12D-7548-A35C-2B85A76FD01D}"/>
                </a:ext>
              </a:extLst>
            </p:cNvPr>
            <p:cNvSpPr/>
            <p:nvPr/>
          </p:nvSpPr>
          <p:spPr>
            <a:xfrm>
              <a:off x="6731126" y="3849338"/>
              <a:ext cx="405765" cy="0"/>
            </a:xfrm>
            <a:custGeom>
              <a:avLst/>
              <a:gdLst/>
              <a:ahLst/>
              <a:cxnLst/>
              <a:rect l="l" t="t" r="r" b="b"/>
              <a:pathLst>
                <a:path w="541020">
                  <a:moveTo>
                    <a:pt x="0" y="0"/>
                  </a:moveTo>
                  <a:lnTo>
                    <a:pt x="540511" y="0"/>
                  </a:lnTo>
                </a:path>
              </a:pathLst>
            </a:custGeom>
            <a:ln w="23622">
              <a:solidFill>
                <a:srgbClr val="78B9EB"/>
              </a:solidFill>
            </a:ln>
          </p:spPr>
          <p:txBody>
            <a:bodyPr wrap="square" lIns="0" tIns="0" rIns="0" bIns="0" rtlCol="0"/>
            <a:lstStyle/>
            <a:p>
              <a:endParaRPr sz="1350"/>
            </a:p>
          </p:txBody>
        </p:sp>
        <p:sp>
          <p:nvSpPr>
            <p:cNvPr id="17" name="object 10">
              <a:extLst>
                <a:ext uri="{FF2B5EF4-FFF2-40B4-BE49-F238E27FC236}">
                  <a16:creationId xmlns:a16="http://schemas.microsoft.com/office/drawing/2014/main" id="{4A5B7FF4-ED57-624F-A3C1-DB5ECBE15A44}"/>
                </a:ext>
              </a:extLst>
            </p:cNvPr>
            <p:cNvSpPr/>
            <p:nvPr/>
          </p:nvSpPr>
          <p:spPr>
            <a:xfrm>
              <a:off x="4806315" y="3279266"/>
              <a:ext cx="1925003" cy="912495"/>
            </a:xfrm>
            <a:custGeom>
              <a:avLst/>
              <a:gdLst/>
              <a:ahLst/>
              <a:cxnLst/>
              <a:rect l="l" t="t" r="r" b="b"/>
              <a:pathLst>
                <a:path w="2566670" h="1216660">
                  <a:moveTo>
                    <a:pt x="0" y="1216152"/>
                  </a:moveTo>
                  <a:lnTo>
                    <a:pt x="2566416" y="1216152"/>
                  </a:lnTo>
                  <a:lnTo>
                    <a:pt x="2566416" y="0"/>
                  </a:lnTo>
                  <a:lnTo>
                    <a:pt x="0" y="0"/>
                  </a:lnTo>
                  <a:lnTo>
                    <a:pt x="0" y="1216152"/>
                  </a:lnTo>
                  <a:close/>
                </a:path>
              </a:pathLst>
            </a:custGeom>
            <a:solidFill>
              <a:srgbClr val="99CCFF"/>
            </a:solidFill>
          </p:spPr>
          <p:txBody>
            <a:bodyPr wrap="square" lIns="0" tIns="0" rIns="0" bIns="0" rtlCol="0"/>
            <a:lstStyle/>
            <a:p>
              <a:endParaRPr sz="1350"/>
            </a:p>
          </p:txBody>
        </p:sp>
        <p:sp>
          <p:nvSpPr>
            <p:cNvPr id="18" name="object 11">
              <a:extLst>
                <a:ext uri="{FF2B5EF4-FFF2-40B4-BE49-F238E27FC236}">
                  <a16:creationId xmlns:a16="http://schemas.microsoft.com/office/drawing/2014/main" id="{8EF9E687-2353-4041-9691-F4B20A57481A}"/>
                </a:ext>
              </a:extLst>
            </p:cNvPr>
            <p:cNvSpPr txBox="1"/>
            <p:nvPr/>
          </p:nvSpPr>
          <p:spPr>
            <a:xfrm>
              <a:off x="4806315" y="3540443"/>
              <a:ext cx="1925003" cy="378469"/>
            </a:xfrm>
            <a:prstGeom prst="rect">
              <a:avLst/>
            </a:prstGeom>
          </p:spPr>
          <p:txBody>
            <a:bodyPr vert="horz" wrap="square" lIns="0" tIns="9049" rIns="0" bIns="0" rtlCol="0">
              <a:spAutoFit/>
            </a:bodyPr>
            <a:lstStyle/>
            <a:p>
              <a:pPr marL="962501" marR="62389" indent="404336">
                <a:spcBef>
                  <a:spcPts val="71"/>
                </a:spcBef>
              </a:pPr>
              <a:r>
                <a:rPr sz="1200" b="1" spc="-4">
                  <a:solidFill>
                    <a:srgbClr val="FFFFFF"/>
                  </a:solidFill>
                  <a:latin typeface="Arial"/>
                  <a:cs typeface="Arial"/>
                </a:rPr>
                <a:t>Im</a:t>
              </a:r>
              <a:r>
                <a:rPr sz="1200" b="1" spc="-11">
                  <a:solidFill>
                    <a:srgbClr val="FFFFFF"/>
                  </a:solidFill>
                  <a:latin typeface="Arial"/>
                  <a:cs typeface="Arial"/>
                </a:rPr>
                <a:t>p</a:t>
              </a:r>
              <a:r>
                <a:rPr sz="1200" b="1" spc="-4">
                  <a:solidFill>
                    <a:srgbClr val="FFFFFF"/>
                  </a:solidFill>
                  <a:latin typeface="Arial"/>
                  <a:cs typeface="Arial"/>
                </a:rPr>
                <a:t>act  éco</a:t>
              </a:r>
              <a:r>
                <a:rPr sz="1200" b="1" spc="-8">
                  <a:solidFill>
                    <a:srgbClr val="FFFFFF"/>
                  </a:solidFill>
                  <a:latin typeface="Arial"/>
                  <a:cs typeface="Arial"/>
                </a:rPr>
                <a:t>n</a:t>
              </a:r>
              <a:r>
                <a:rPr sz="1200" b="1" spc="-4">
                  <a:solidFill>
                    <a:srgbClr val="FFFFFF"/>
                  </a:solidFill>
                  <a:latin typeface="Arial"/>
                  <a:cs typeface="Arial"/>
                </a:rPr>
                <a:t>o</a:t>
              </a:r>
              <a:r>
                <a:rPr sz="1200" b="1" spc="-11">
                  <a:solidFill>
                    <a:srgbClr val="FFFFFF"/>
                  </a:solidFill>
                  <a:latin typeface="Arial"/>
                  <a:cs typeface="Arial"/>
                </a:rPr>
                <a:t>m</a:t>
              </a:r>
              <a:r>
                <a:rPr sz="1200" b="1" spc="-4">
                  <a:solidFill>
                    <a:srgbClr val="FFFFFF"/>
                  </a:solidFill>
                  <a:latin typeface="Arial"/>
                  <a:cs typeface="Arial"/>
                </a:rPr>
                <a:t>iq</a:t>
              </a:r>
              <a:r>
                <a:rPr sz="1200" b="1" spc="-11">
                  <a:solidFill>
                    <a:srgbClr val="FFFFFF"/>
                  </a:solidFill>
                  <a:latin typeface="Arial"/>
                  <a:cs typeface="Arial"/>
                </a:rPr>
                <a:t>u</a:t>
              </a:r>
              <a:r>
                <a:rPr sz="1200" b="1" spc="-4">
                  <a:solidFill>
                    <a:srgbClr val="FFFFFF"/>
                  </a:solidFill>
                  <a:latin typeface="Arial"/>
                  <a:cs typeface="Arial"/>
                </a:rPr>
                <a:t>e</a:t>
              </a:r>
              <a:endParaRPr sz="1200">
                <a:latin typeface="Arial"/>
                <a:cs typeface="Arial"/>
              </a:endParaRPr>
            </a:p>
          </p:txBody>
        </p:sp>
        <p:sp>
          <p:nvSpPr>
            <p:cNvPr id="19" name="object 12">
              <a:extLst>
                <a:ext uri="{FF2B5EF4-FFF2-40B4-BE49-F238E27FC236}">
                  <a16:creationId xmlns:a16="http://schemas.microsoft.com/office/drawing/2014/main" id="{D075DAA3-3DCA-C240-B8C1-0A2383C29E6D}"/>
                </a:ext>
              </a:extLst>
            </p:cNvPr>
            <p:cNvSpPr/>
            <p:nvPr/>
          </p:nvSpPr>
          <p:spPr>
            <a:xfrm>
              <a:off x="4818888" y="1242441"/>
              <a:ext cx="1921669" cy="887254"/>
            </a:xfrm>
            <a:custGeom>
              <a:avLst/>
              <a:gdLst/>
              <a:ahLst/>
              <a:cxnLst/>
              <a:rect l="l" t="t" r="r" b="b"/>
              <a:pathLst>
                <a:path w="2562225" h="1183005">
                  <a:moveTo>
                    <a:pt x="0" y="1182624"/>
                  </a:moveTo>
                  <a:lnTo>
                    <a:pt x="2561843" y="1182624"/>
                  </a:lnTo>
                  <a:lnTo>
                    <a:pt x="2561843" y="0"/>
                  </a:lnTo>
                  <a:lnTo>
                    <a:pt x="0" y="0"/>
                  </a:lnTo>
                  <a:lnTo>
                    <a:pt x="0" y="1182624"/>
                  </a:lnTo>
                  <a:close/>
                </a:path>
              </a:pathLst>
            </a:custGeom>
            <a:solidFill>
              <a:srgbClr val="0D4193"/>
            </a:solidFill>
          </p:spPr>
          <p:txBody>
            <a:bodyPr wrap="square" lIns="0" tIns="0" rIns="0" bIns="0" rtlCol="0"/>
            <a:lstStyle/>
            <a:p>
              <a:endParaRPr sz="1350"/>
            </a:p>
          </p:txBody>
        </p:sp>
        <p:sp>
          <p:nvSpPr>
            <p:cNvPr id="20" name="object 13">
              <a:extLst>
                <a:ext uri="{FF2B5EF4-FFF2-40B4-BE49-F238E27FC236}">
                  <a16:creationId xmlns:a16="http://schemas.microsoft.com/office/drawing/2014/main" id="{87151F50-0C24-904E-A805-1B78E5BA962E}"/>
                </a:ext>
              </a:extLst>
            </p:cNvPr>
            <p:cNvSpPr txBox="1"/>
            <p:nvPr/>
          </p:nvSpPr>
          <p:spPr>
            <a:xfrm>
              <a:off x="6173152" y="1490282"/>
              <a:ext cx="508635" cy="193803"/>
            </a:xfrm>
            <a:prstGeom prst="rect">
              <a:avLst/>
            </a:prstGeom>
          </p:spPr>
          <p:txBody>
            <a:bodyPr vert="horz" wrap="square" lIns="0" tIns="9049" rIns="0" bIns="0" rtlCol="0">
              <a:spAutoFit/>
            </a:bodyPr>
            <a:lstStyle/>
            <a:p>
              <a:pPr marL="9525">
                <a:spcBef>
                  <a:spcPts val="71"/>
                </a:spcBef>
              </a:pPr>
              <a:r>
                <a:rPr sz="1200" b="1" spc="-4">
                  <a:solidFill>
                    <a:srgbClr val="FFFFFF"/>
                  </a:solidFill>
                  <a:latin typeface="Arial"/>
                  <a:cs typeface="Arial"/>
                </a:rPr>
                <a:t>Im</a:t>
              </a:r>
              <a:r>
                <a:rPr sz="1200" b="1" spc="-11">
                  <a:solidFill>
                    <a:srgbClr val="FFFFFF"/>
                  </a:solidFill>
                  <a:latin typeface="Arial"/>
                  <a:cs typeface="Arial"/>
                </a:rPr>
                <a:t>p</a:t>
              </a:r>
              <a:r>
                <a:rPr sz="1200" b="1" spc="-4">
                  <a:solidFill>
                    <a:srgbClr val="FFFFFF"/>
                  </a:solidFill>
                  <a:latin typeface="Arial"/>
                  <a:cs typeface="Arial"/>
                </a:rPr>
                <a:t>act</a:t>
              </a:r>
              <a:endParaRPr sz="1200">
                <a:latin typeface="Arial"/>
                <a:cs typeface="Arial"/>
              </a:endParaRPr>
            </a:p>
          </p:txBody>
        </p:sp>
        <p:sp>
          <p:nvSpPr>
            <p:cNvPr id="21" name="object 14">
              <a:extLst>
                <a:ext uri="{FF2B5EF4-FFF2-40B4-BE49-F238E27FC236}">
                  <a16:creationId xmlns:a16="http://schemas.microsoft.com/office/drawing/2014/main" id="{79EFD6C5-4257-BC4B-BA26-976052E1977B}"/>
                </a:ext>
              </a:extLst>
            </p:cNvPr>
            <p:cNvSpPr txBox="1"/>
            <p:nvPr/>
          </p:nvSpPr>
          <p:spPr>
            <a:xfrm>
              <a:off x="5818822" y="1673447"/>
              <a:ext cx="862489" cy="193803"/>
            </a:xfrm>
            <a:prstGeom prst="rect">
              <a:avLst/>
            </a:prstGeom>
          </p:spPr>
          <p:txBody>
            <a:bodyPr vert="horz" wrap="square" lIns="0" tIns="9049" rIns="0" bIns="0" rtlCol="0">
              <a:spAutoFit/>
            </a:bodyPr>
            <a:lstStyle/>
            <a:p>
              <a:pPr marL="9525">
                <a:spcBef>
                  <a:spcPts val="71"/>
                </a:spcBef>
              </a:pPr>
              <a:r>
                <a:rPr sz="1200" b="1" spc="-4">
                  <a:solidFill>
                    <a:srgbClr val="FFFFFF"/>
                  </a:solidFill>
                  <a:latin typeface="Arial"/>
                  <a:cs typeface="Arial"/>
                </a:rPr>
                <a:t>scienti</a:t>
              </a:r>
              <a:r>
                <a:rPr sz="1200" b="1" spc="-11">
                  <a:solidFill>
                    <a:srgbClr val="FFFFFF"/>
                  </a:solidFill>
                  <a:latin typeface="Arial"/>
                  <a:cs typeface="Arial"/>
                </a:rPr>
                <a:t>f</a:t>
              </a:r>
              <a:r>
                <a:rPr sz="1200" b="1" spc="-4">
                  <a:solidFill>
                    <a:srgbClr val="FFFFFF"/>
                  </a:solidFill>
                  <a:latin typeface="Arial"/>
                  <a:cs typeface="Arial"/>
                </a:rPr>
                <a:t>iq</a:t>
              </a:r>
              <a:r>
                <a:rPr sz="1200" b="1" spc="-11">
                  <a:solidFill>
                    <a:srgbClr val="FFFFFF"/>
                  </a:solidFill>
                  <a:latin typeface="Arial"/>
                  <a:cs typeface="Arial"/>
                </a:rPr>
                <a:t>u</a:t>
              </a:r>
              <a:r>
                <a:rPr sz="1200" b="1" spc="-4">
                  <a:solidFill>
                    <a:srgbClr val="FFFFFF"/>
                  </a:solidFill>
                  <a:latin typeface="Arial"/>
                  <a:cs typeface="Arial"/>
                </a:rPr>
                <a:t>e</a:t>
              </a:r>
              <a:endParaRPr sz="1200">
                <a:latin typeface="Arial"/>
                <a:cs typeface="Arial"/>
              </a:endParaRPr>
            </a:p>
          </p:txBody>
        </p:sp>
        <p:sp>
          <p:nvSpPr>
            <p:cNvPr id="22" name="object 15">
              <a:extLst>
                <a:ext uri="{FF2B5EF4-FFF2-40B4-BE49-F238E27FC236}">
                  <a16:creationId xmlns:a16="http://schemas.microsoft.com/office/drawing/2014/main" id="{94D99CD4-CF4B-4646-860D-CFCC96F4A6B9}"/>
                </a:ext>
              </a:extLst>
            </p:cNvPr>
            <p:cNvSpPr/>
            <p:nvPr/>
          </p:nvSpPr>
          <p:spPr>
            <a:xfrm>
              <a:off x="4806315" y="2245995"/>
              <a:ext cx="1925003" cy="910114"/>
            </a:xfrm>
            <a:custGeom>
              <a:avLst/>
              <a:gdLst/>
              <a:ahLst/>
              <a:cxnLst/>
              <a:rect l="l" t="t" r="r" b="b"/>
              <a:pathLst>
                <a:path w="2566670" h="1213485">
                  <a:moveTo>
                    <a:pt x="0" y="1213103"/>
                  </a:moveTo>
                  <a:lnTo>
                    <a:pt x="2566416" y="1213103"/>
                  </a:lnTo>
                  <a:lnTo>
                    <a:pt x="2566416" y="0"/>
                  </a:lnTo>
                  <a:lnTo>
                    <a:pt x="0" y="0"/>
                  </a:lnTo>
                  <a:lnTo>
                    <a:pt x="0" y="1213103"/>
                  </a:lnTo>
                  <a:close/>
                </a:path>
              </a:pathLst>
            </a:custGeom>
            <a:solidFill>
              <a:srgbClr val="F8A907"/>
            </a:solidFill>
          </p:spPr>
          <p:txBody>
            <a:bodyPr wrap="square" lIns="0" tIns="0" rIns="0" bIns="0" rtlCol="0"/>
            <a:lstStyle/>
            <a:p>
              <a:endParaRPr sz="1350"/>
            </a:p>
          </p:txBody>
        </p:sp>
        <p:sp>
          <p:nvSpPr>
            <p:cNvPr id="23" name="object 16">
              <a:extLst>
                <a:ext uri="{FF2B5EF4-FFF2-40B4-BE49-F238E27FC236}">
                  <a16:creationId xmlns:a16="http://schemas.microsoft.com/office/drawing/2014/main" id="{577BC2BA-5C16-6B4C-9CB8-AEE9EDB87E07}"/>
                </a:ext>
              </a:extLst>
            </p:cNvPr>
            <p:cNvSpPr txBox="1"/>
            <p:nvPr/>
          </p:nvSpPr>
          <p:spPr>
            <a:xfrm>
              <a:off x="6087427" y="2505323"/>
              <a:ext cx="585788" cy="378469"/>
            </a:xfrm>
            <a:prstGeom prst="rect">
              <a:avLst/>
            </a:prstGeom>
          </p:spPr>
          <p:txBody>
            <a:bodyPr vert="horz" wrap="square" lIns="0" tIns="9049" rIns="0" bIns="0" rtlCol="0">
              <a:spAutoFit/>
            </a:bodyPr>
            <a:lstStyle/>
            <a:p>
              <a:pPr marL="85725">
                <a:spcBef>
                  <a:spcPts val="71"/>
                </a:spcBef>
              </a:pPr>
              <a:r>
                <a:rPr sz="1200" b="1" spc="-4">
                  <a:solidFill>
                    <a:srgbClr val="FFFFFF"/>
                  </a:solidFill>
                  <a:latin typeface="Arial"/>
                  <a:cs typeface="Arial"/>
                </a:rPr>
                <a:t>I</a:t>
              </a:r>
              <a:r>
                <a:rPr sz="1200" b="1" spc="-8">
                  <a:solidFill>
                    <a:srgbClr val="FFFFFF"/>
                  </a:solidFill>
                  <a:latin typeface="Arial"/>
                  <a:cs typeface="Arial"/>
                </a:rPr>
                <a:t>m</a:t>
              </a:r>
              <a:r>
                <a:rPr sz="1200" b="1" spc="-4">
                  <a:solidFill>
                    <a:srgbClr val="FFFFFF"/>
                  </a:solidFill>
                  <a:latin typeface="Arial"/>
                  <a:cs typeface="Arial"/>
                </a:rPr>
                <a:t>p</a:t>
              </a:r>
              <a:r>
                <a:rPr sz="1200" b="1" spc="-8">
                  <a:solidFill>
                    <a:srgbClr val="FFFFFF"/>
                  </a:solidFill>
                  <a:latin typeface="Arial"/>
                  <a:cs typeface="Arial"/>
                </a:rPr>
                <a:t>a</a:t>
              </a:r>
              <a:r>
                <a:rPr sz="1200" b="1" spc="-4">
                  <a:solidFill>
                    <a:srgbClr val="FFFFFF"/>
                  </a:solidFill>
                  <a:latin typeface="Arial"/>
                  <a:cs typeface="Arial"/>
                </a:rPr>
                <a:t>ct</a:t>
              </a:r>
              <a:endParaRPr sz="1200">
                <a:latin typeface="Arial"/>
                <a:cs typeface="Arial"/>
              </a:endParaRPr>
            </a:p>
            <a:p>
              <a:pPr marL="9525">
                <a:spcBef>
                  <a:spcPts val="4"/>
                </a:spcBef>
              </a:pPr>
              <a:r>
                <a:rPr sz="1200" b="1" spc="-4">
                  <a:solidFill>
                    <a:srgbClr val="FFFFFF"/>
                  </a:solidFill>
                  <a:latin typeface="Arial"/>
                  <a:cs typeface="Arial"/>
                </a:rPr>
                <a:t>sociétal</a:t>
              </a:r>
              <a:endParaRPr sz="1200">
                <a:latin typeface="Arial"/>
                <a:cs typeface="Arial"/>
              </a:endParaRPr>
            </a:p>
          </p:txBody>
        </p:sp>
        <p:sp>
          <p:nvSpPr>
            <p:cNvPr id="24" name="object 17">
              <a:extLst>
                <a:ext uri="{FF2B5EF4-FFF2-40B4-BE49-F238E27FC236}">
                  <a16:creationId xmlns:a16="http://schemas.microsoft.com/office/drawing/2014/main" id="{E3BFCAD6-206C-514A-A704-AFED65B9EF0C}"/>
                </a:ext>
              </a:extLst>
            </p:cNvPr>
            <p:cNvSpPr/>
            <p:nvPr/>
          </p:nvSpPr>
          <p:spPr>
            <a:xfrm>
              <a:off x="1619059" y="3261550"/>
              <a:ext cx="4153853" cy="930593"/>
            </a:xfrm>
            <a:custGeom>
              <a:avLst/>
              <a:gdLst/>
              <a:ahLst/>
              <a:cxnLst/>
              <a:rect l="l" t="t" r="r" b="b"/>
              <a:pathLst>
                <a:path w="5538470" h="1240789">
                  <a:moveTo>
                    <a:pt x="4917948" y="0"/>
                  </a:moveTo>
                  <a:lnTo>
                    <a:pt x="0" y="0"/>
                  </a:lnTo>
                  <a:lnTo>
                    <a:pt x="0" y="1240536"/>
                  </a:lnTo>
                  <a:lnTo>
                    <a:pt x="4917948" y="1240536"/>
                  </a:lnTo>
                  <a:lnTo>
                    <a:pt x="5538216" y="620268"/>
                  </a:lnTo>
                  <a:lnTo>
                    <a:pt x="4917948" y="0"/>
                  </a:lnTo>
                  <a:close/>
                </a:path>
              </a:pathLst>
            </a:custGeom>
            <a:solidFill>
              <a:srgbClr val="99CCFF"/>
            </a:solidFill>
          </p:spPr>
          <p:txBody>
            <a:bodyPr wrap="square" lIns="0" tIns="0" rIns="0" bIns="0" rtlCol="0"/>
            <a:lstStyle/>
            <a:p>
              <a:endParaRPr sz="1350"/>
            </a:p>
          </p:txBody>
        </p:sp>
        <p:sp>
          <p:nvSpPr>
            <p:cNvPr id="25" name="object 18">
              <a:extLst>
                <a:ext uri="{FF2B5EF4-FFF2-40B4-BE49-F238E27FC236}">
                  <a16:creationId xmlns:a16="http://schemas.microsoft.com/office/drawing/2014/main" id="{F8B4B57A-003F-444F-98C5-EC51FF46AE06}"/>
                </a:ext>
              </a:extLst>
            </p:cNvPr>
            <p:cNvSpPr/>
            <p:nvPr/>
          </p:nvSpPr>
          <p:spPr>
            <a:xfrm>
              <a:off x="1619059" y="3261550"/>
              <a:ext cx="4153853" cy="930593"/>
            </a:xfrm>
            <a:custGeom>
              <a:avLst/>
              <a:gdLst/>
              <a:ahLst/>
              <a:cxnLst/>
              <a:rect l="l" t="t" r="r" b="b"/>
              <a:pathLst>
                <a:path w="5538470" h="1240789">
                  <a:moveTo>
                    <a:pt x="0" y="0"/>
                  </a:moveTo>
                  <a:lnTo>
                    <a:pt x="4917948" y="0"/>
                  </a:lnTo>
                  <a:lnTo>
                    <a:pt x="5538216" y="620268"/>
                  </a:lnTo>
                  <a:lnTo>
                    <a:pt x="4917948" y="1240536"/>
                  </a:lnTo>
                  <a:lnTo>
                    <a:pt x="0" y="1240536"/>
                  </a:lnTo>
                  <a:lnTo>
                    <a:pt x="0" y="0"/>
                  </a:lnTo>
                  <a:close/>
                </a:path>
              </a:pathLst>
            </a:custGeom>
            <a:ln w="38100">
              <a:solidFill>
                <a:srgbClr val="FFFFFF"/>
              </a:solidFill>
            </a:ln>
          </p:spPr>
          <p:txBody>
            <a:bodyPr wrap="square" lIns="0" tIns="0" rIns="0" bIns="0" rtlCol="0"/>
            <a:lstStyle/>
            <a:p>
              <a:endParaRPr sz="1350"/>
            </a:p>
          </p:txBody>
        </p:sp>
        <p:sp>
          <p:nvSpPr>
            <p:cNvPr id="26" name="object 19">
              <a:extLst>
                <a:ext uri="{FF2B5EF4-FFF2-40B4-BE49-F238E27FC236}">
                  <a16:creationId xmlns:a16="http://schemas.microsoft.com/office/drawing/2014/main" id="{BDE6EA7B-1626-C447-A20E-C38DFF79429E}"/>
                </a:ext>
              </a:extLst>
            </p:cNvPr>
            <p:cNvSpPr/>
            <p:nvPr/>
          </p:nvSpPr>
          <p:spPr>
            <a:xfrm>
              <a:off x="1608773" y="1232725"/>
              <a:ext cx="4160520" cy="908685"/>
            </a:xfrm>
            <a:custGeom>
              <a:avLst/>
              <a:gdLst/>
              <a:ahLst/>
              <a:cxnLst/>
              <a:rect l="l" t="t" r="r" b="b"/>
              <a:pathLst>
                <a:path w="5547360" h="1211580">
                  <a:moveTo>
                    <a:pt x="4941570" y="0"/>
                  </a:moveTo>
                  <a:lnTo>
                    <a:pt x="0" y="0"/>
                  </a:lnTo>
                  <a:lnTo>
                    <a:pt x="0" y="1211579"/>
                  </a:lnTo>
                  <a:lnTo>
                    <a:pt x="4941570" y="1211579"/>
                  </a:lnTo>
                  <a:lnTo>
                    <a:pt x="5547360" y="605789"/>
                  </a:lnTo>
                  <a:lnTo>
                    <a:pt x="4941570" y="0"/>
                  </a:lnTo>
                  <a:close/>
                </a:path>
              </a:pathLst>
            </a:custGeom>
            <a:solidFill>
              <a:srgbClr val="0D4193"/>
            </a:solidFill>
          </p:spPr>
          <p:txBody>
            <a:bodyPr wrap="square" lIns="0" tIns="0" rIns="0" bIns="0" rtlCol="0"/>
            <a:lstStyle/>
            <a:p>
              <a:endParaRPr sz="1350"/>
            </a:p>
          </p:txBody>
        </p:sp>
        <p:sp>
          <p:nvSpPr>
            <p:cNvPr id="27" name="object 20">
              <a:extLst>
                <a:ext uri="{FF2B5EF4-FFF2-40B4-BE49-F238E27FC236}">
                  <a16:creationId xmlns:a16="http://schemas.microsoft.com/office/drawing/2014/main" id="{8A05123F-9688-3646-A87C-D9442FCB1919}"/>
                </a:ext>
              </a:extLst>
            </p:cNvPr>
            <p:cNvSpPr/>
            <p:nvPr/>
          </p:nvSpPr>
          <p:spPr>
            <a:xfrm>
              <a:off x="1608773" y="1232725"/>
              <a:ext cx="4160520" cy="908685"/>
            </a:xfrm>
            <a:custGeom>
              <a:avLst/>
              <a:gdLst/>
              <a:ahLst/>
              <a:cxnLst/>
              <a:rect l="l" t="t" r="r" b="b"/>
              <a:pathLst>
                <a:path w="5547360" h="1211580">
                  <a:moveTo>
                    <a:pt x="0" y="0"/>
                  </a:moveTo>
                  <a:lnTo>
                    <a:pt x="4941570" y="0"/>
                  </a:lnTo>
                  <a:lnTo>
                    <a:pt x="5547360" y="605789"/>
                  </a:lnTo>
                  <a:lnTo>
                    <a:pt x="4941570" y="1211579"/>
                  </a:lnTo>
                  <a:lnTo>
                    <a:pt x="0" y="1211579"/>
                  </a:lnTo>
                  <a:lnTo>
                    <a:pt x="0" y="0"/>
                  </a:lnTo>
                  <a:close/>
                </a:path>
              </a:pathLst>
            </a:custGeom>
            <a:ln w="38099">
              <a:solidFill>
                <a:srgbClr val="FFFFFF"/>
              </a:solidFill>
            </a:ln>
          </p:spPr>
          <p:txBody>
            <a:bodyPr wrap="square" lIns="0" tIns="0" rIns="0" bIns="0" rtlCol="0"/>
            <a:lstStyle/>
            <a:p>
              <a:endParaRPr sz="1350"/>
            </a:p>
          </p:txBody>
        </p:sp>
        <p:sp>
          <p:nvSpPr>
            <p:cNvPr id="28" name="object 21">
              <a:extLst>
                <a:ext uri="{FF2B5EF4-FFF2-40B4-BE49-F238E27FC236}">
                  <a16:creationId xmlns:a16="http://schemas.microsoft.com/office/drawing/2014/main" id="{281D9349-C40E-5145-9F8A-03DAC7BDC7BF}"/>
                </a:ext>
              </a:extLst>
            </p:cNvPr>
            <p:cNvSpPr/>
            <p:nvPr/>
          </p:nvSpPr>
          <p:spPr>
            <a:xfrm>
              <a:off x="1608773" y="2247709"/>
              <a:ext cx="4244340" cy="908685"/>
            </a:xfrm>
            <a:custGeom>
              <a:avLst/>
              <a:gdLst/>
              <a:ahLst/>
              <a:cxnLst/>
              <a:rect l="l" t="t" r="r" b="b"/>
              <a:pathLst>
                <a:path w="5659120" h="1211579">
                  <a:moveTo>
                    <a:pt x="5052822" y="0"/>
                  </a:moveTo>
                  <a:lnTo>
                    <a:pt x="0" y="0"/>
                  </a:lnTo>
                  <a:lnTo>
                    <a:pt x="0" y="1211579"/>
                  </a:lnTo>
                  <a:lnTo>
                    <a:pt x="5052822" y="1211579"/>
                  </a:lnTo>
                  <a:lnTo>
                    <a:pt x="5658612" y="605789"/>
                  </a:lnTo>
                  <a:lnTo>
                    <a:pt x="5052822" y="0"/>
                  </a:lnTo>
                  <a:close/>
                </a:path>
              </a:pathLst>
            </a:custGeom>
            <a:solidFill>
              <a:srgbClr val="F8A907"/>
            </a:solidFill>
          </p:spPr>
          <p:txBody>
            <a:bodyPr wrap="square" lIns="0" tIns="0" rIns="0" bIns="0" rtlCol="0"/>
            <a:lstStyle/>
            <a:p>
              <a:endParaRPr sz="1350"/>
            </a:p>
          </p:txBody>
        </p:sp>
        <p:sp>
          <p:nvSpPr>
            <p:cNvPr id="29" name="object 22">
              <a:extLst>
                <a:ext uri="{FF2B5EF4-FFF2-40B4-BE49-F238E27FC236}">
                  <a16:creationId xmlns:a16="http://schemas.microsoft.com/office/drawing/2014/main" id="{79DB3A95-D524-4547-81B1-25B7D9E50029}"/>
                </a:ext>
              </a:extLst>
            </p:cNvPr>
            <p:cNvSpPr/>
            <p:nvPr/>
          </p:nvSpPr>
          <p:spPr>
            <a:xfrm>
              <a:off x="1608773" y="2247709"/>
              <a:ext cx="4244340" cy="908685"/>
            </a:xfrm>
            <a:custGeom>
              <a:avLst/>
              <a:gdLst/>
              <a:ahLst/>
              <a:cxnLst/>
              <a:rect l="l" t="t" r="r" b="b"/>
              <a:pathLst>
                <a:path w="5659120" h="1211579">
                  <a:moveTo>
                    <a:pt x="0" y="0"/>
                  </a:moveTo>
                  <a:lnTo>
                    <a:pt x="5052822" y="0"/>
                  </a:lnTo>
                  <a:lnTo>
                    <a:pt x="5658612" y="605789"/>
                  </a:lnTo>
                  <a:lnTo>
                    <a:pt x="5052822" y="1211579"/>
                  </a:lnTo>
                  <a:lnTo>
                    <a:pt x="0" y="1211579"/>
                  </a:lnTo>
                  <a:lnTo>
                    <a:pt x="0" y="0"/>
                  </a:lnTo>
                  <a:close/>
                </a:path>
              </a:pathLst>
            </a:custGeom>
            <a:ln w="38100">
              <a:solidFill>
                <a:srgbClr val="FFFFFF"/>
              </a:solidFill>
            </a:ln>
          </p:spPr>
          <p:txBody>
            <a:bodyPr wrap="square" lIns="0" tIns="0" rIns="0" bIns="0" rtlCol="0"/>
            <a:lstStyle/>
            <a:p>
              <a:endParaRPr sz="1350"/>
            </a:p>
          </p:txBody>
        </p:sp>
        <p:sp>
          <p:nvSpPr>
            <p:cNvPr id="30" name="object 23">
              <a:extLst>
                <a:ext uri="{FF2B5EF4-FFF2-40B4-BE49-F238E27FC236}">
                  <a16:creationId xmlns:a16="http://schemas.microsoft.com/office/drawing/2014/main" id="{D3D61FBD-00CE-CD41-A4C7-779DD0D4D00D}"/>
                </a:ext>
              </a:extLst>
            </p:cNvPr>
            <p:cNvSpPr/>
            <p:nvPr/>
          </p:nvSpPr>
          <p:spPr>
            <a:xfrm>
              <a:off x="1618487" y="1330451"/>
              <a:ext cx="3709035" cy="210503"/>
            </a:xfrm>
            <a:custGeom>
              <a:avLst/>
              <a:gdLst/>
              <a:ahLst/>
              <a:cxnLst/>
              <a:rect l="l" t="t" r="r" b="b"/>
              <a:pathLst>
                <a:path w="4945380" h="280669">
                  <a:moveTo>
                    <a:pt x="4805171" y="0"/>
                  </a:moveTo>
                  <a:lnTo>
                    <a:pt x="0" y="0"/>
                  </a:lnTo>
                  <a:lnTo>
                    <a:pt x="0" y="280415"/>
                  </a:lnTo>
                  <a:lnTo>
                    <a:pt x="4805171" y="280415"/>
                  </a:lnTo>
                  <a:lnTo>
                    <a:pt x="4945380" y="140208"/>
                  </a:lnTo>
                  <a:lnTo>
                    <a:pt x="4805171" y="0"/>
                  </a:lnTo>
                  <a:close/>
                </a:path>
              </a:pathLst>
            </a:custGeom>
            <a:solidFill>
              <a:srgbClr val="FFFFFF"/>
            </a:solidFill>
          </p:spPr>
          <p:txBody>
            <a:bodyPr wrap="square" lIns="0" tIns="0" rIns="0" bIns="0" rtlCol="0"/>
            <a:lstStyle/>
            <a:p>
              <a:endParaRPr sz="1350"/>
            </a:p>
          </p:txBody>
        </p:sp>
        <p:sp>
          <p:nvSpPr>
            <p:cNvPr id="31" name="object 24">
              <a:extLst>
                <a:ext uri="{FF2B5EF4-FFF2-40B4-BE49-F238E27FC236}">
                  <a16:creationId xmlns:a16="http://schemas.microsoft.com/office/drawing/2014/main" id="{77B771BC-7910-FD48-B4B5-28133A1C93DE}"/>
                </a:ext>
              </a:extLst>
            </p:cNvPr>
            <p:cNvSpPr txBox="1"/>
            <p:nvPr/>
          </p:nvSpPr>
          <p:spPr>
            <a:xfrm>
              <a:off x="1677771" y="1355027"/>
              <a:ext cx="2727484"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1. </a:t>
              </a:r>
              <a:r>
                <a:rPr sz="900" spc="-4">
                  <a:solidFill>
                    <a:srgbClr val="404952"/>
                  </a:solidFill>
                  <a:latin typeface="Arial"/>
                  <a:cs typeface="Arial"/>
                </a:rPr>
                <a:t>Créer de nouvelles connaissances de haute</a:t>
              </a:r>
              <a:r>
                <a:rPr sz="900" spc="-64">
                  <a:solidFill>
                    <a:srgbClr val="404952"/>
                  </a:solidFill>
                  <a:latin typeface="Arial"/>
                  <a:cs typeface="Arial"/>
                </a:rPr>
                <a:t> </a:t>
              </a:r>
              <a:r>
                <a:rPr sz="900" spc="-4">
                  <a:solidFill>
                    <a:srgbClr val="404952"/>
                  </a:solidFill>
                  <a:latin typeface="Arial"/>
                  <a:cs typeface="Arial"/>
                </a:rPr>
                <a:t>qualité</a:t>
              </a:r>
              <a:endParaRPr sz="900">
                <a:latin typeface="Arial"/>
                <a:cs typeface="Arial"/>
              </a:endParaRPr>
            </a:p>
          </p:txBody>
        </p:sp>
        <p:sp>
          <p:nvSpPr>
            <p:cNvPr id="32" name="object 25">
              <a:extLst>
                <a:ext uri="{FF2B5EF4-FFF2-40B4-BE49-F238E27FC236}">
                  <a16:creationId xmlns:a16="http://schemas.microsoft.com/office/drawing/2014/main" id="{D6038AB7-1637-5D4E-BA20-3F8A3EB2E370}"/>
                </a:ext>
              </a:extLst>
            </p:cNvPr>
            <p:cNvSpPr/>
            <p:nvPr/>
          </p:nvSpPr>
          <p:spPr>
            <a:xfrm>
              <a:off x="1618487" y="1595628"/>
              <a:ext cx="3709035" cy="210503"/>
            </a:xfrm>
            <a:custGeom>
              <a:avLst/>
              <a:gdLst/>
              <a:ahLst/>
              <a:cxnLst/>
              <a:rect l="l" t="t" r="r" b="b"/>
              <a:pathLst>
                <a:path w="4945380" h="280669">
                  <a:moveTo>
                    <a:pt x="4805171" y="0"/>
                  </a:moveTo>
                  <a:lnTo>
                    <a:pt x="0" y="0"/>
                  </a:lnTo>
                  <a:lnTo>
                    <a:pt x="0" y="280416"/>
                  </a:lnTo>
                  <a:lnTo>
                    <a:pt x="4805171" y="280416"/>
                  </a:lnTo>
                  <a:lnTo>
                    <a:pt x="4945380" y="140208"/>
                  </a:lnTo>
                  <a:lnTo>
                    <a:pt x="4805171" y="0"/>
                  </a:lnTo>
                  <a:close/>
                </a:path>
              </a:pathLst>
            </a:custGeom>
            <a:solidFill>
              <a:srgbClr val="FFFFFF"/>
            </a:solidFill>
          </p:spPr>
          <p:txBody>
            <a:bodyPr wrap="square" lIns="0" tIns="0" rIns="0" bIns="0" rtlCol="0"/>
            <a:lstStyle/>
            <a:p>
              <a:endParaRPr sz="1350"/>
            </a:p>
          </p:txBody>
        </p:sp>
        <p:sp>
          <p:nvSpPr>
            <p:cNvPr id="33" name="object 26">
              <a:extLst>
                <a:ext uri="{FF2B5EF4-FFF2-40B4-BE49-F238E27FC236}">
                  <a16:creationId xmlns:a16="http://schemas.microsoft.com/office/drawing/2014/main" id="{7E8A79B1-840C-4D4B-BD40-BB1AD397DC43}"/>
                </a:ext>
              </a:extLst>
            </p:cNvPr>
            <p:cNvSpPr txBox="1"/>
            <p:nvPr/>
          </p:nvSpPr>
          <p:spPr>
            <a:xfrm>
              <a:off x="1677771" y="1619060"/>
              <a:ext cx="2898458" cy="148117"/>
            </a:xfrm>
            <a:prstGeom prst="rect">
              <a:avLst/>
            </a:prstGeom>
          </p:spPr>
          <p:txBody>
            <a:bodyPr vert="horz" wrap="square" lIns="0" tIns="9525" rIns="0" bIns="0" rtlCol="0">
              <a:spAutoFit/>
            </a:bodyPr>
            <a:lstStyle/>
            <a:p>
              <a:pPr marL="9525">
                <a:spcBef>
                  <a:spcPts val="75"/>
                </a:spcBef>
              </a:pPr>
              <a:r>
                <a:rPr sz="900">
                  <a:latin typeface="Arial"/>
                  <a:cs typeface="Arial"/>
                </a:rPr>
                <a:t>2. </a:t>
              </a:r>
              <a:r>
                <a:rPr sz="900">
                  <a:solidFill>
                    <a:srgbClr val="404952"/>
                  </a:solidFill>
                  <a:latin typeface="Arial"/>
                  <a:cs typeface="Arial"/>
                </a:rPr>
                <a:t>Renforcer </a:t>
              </a:r>
              <a:r>
                <a:rPr sz="900" spc="-4">
                  <a:solidFill>
                    <a:srgbClr val="404952"/>
                  </a:solidFill>
                  <a:latin typeface="Arial"/>
                  <a:cs typeface="Arial"/>
                </a:rPr>
                <a:t>le capital </a:t>
              </a:r>
              <a:r>
                <a:rPr sz="900">
                  <a:solidFill>
                    <a:srgbClr val="404952"/>
                  </a:solidFill>
                  <a:latin typeface="Arial"/>
                  <a:cs typeface="Arial"/>
                </a:rPr>
                <a:t>humain </a:t>
              </a:r>
              <a:r>
                <a:rPr sz="900" spc="-4">
                  <a:solidFill>
                    <a:srgbClr val="404952"/>
                  </a:solidFill>
                  <a:latin typeface="Arial"/>
                  <a:cs typeface="Arial"/>
                </a:rPr>
                <a:t>dans le domaine de la</a:t>
              </a:r>
              <a:r>
                <a:rPr sz="900" spc="-120">
                  <a:solidFill>
                    <a:srgbClr val="404952"/>
                  </a:solidFill>
                  <a:latin typeface="Arial"/>
                  <a:cs typeface="Arial"/>
                </a:rPr>
                <a:t> </a:t>
              </a:r>
              <a:r>
                <a:rPr sz="900">
                  <a:solidFill>
                    <a:srgbClr val="404952"/>
                  </a:solidFill>
                  <a:latin typeface="Arial"/>
                  <a:cs typeface="Arial"/>
                </a:rPr>
                <a:t>R&amp;I</a:t>
              </a:r>
              <a:endParaRPr sz="900">
                <a:latin typeface="Arial"/>
                <a:cs typeface="Arial"/>
              </a:endParaRPr>
            </a:p>
          </p:txBody>
        </p:sp>
        <p:sp>
          <p:nvSpPr>
            <p:cNvPr id="34" name="object 27">
              <a:extLst>
                <a:ext uri="{FF2B5EF4-FFF2-40B4-BE49-F238E27FC236}">
                  <a16:creationId xmlns:a16="http://schemas.microsoft.com/office/drawing/2014/main" id="{C3D7BDE7-C0C1-4641-A7E6-838E4568B52D}"/>
                </a:ext>
              </a:extLst>
            </p:cNvPr>
            <p:cNvSpPr/>
            <p:nvPr/>
          </p:nvSpPr>
          <p:spPr>
            <a:xfrm>
              <a:off x="1618487" y="1856232"/>
              <a:ext cx="3709035" cy="210503"/>
            </a:xfrm>
            <a:custGeom>
              <a:avLst/>
              <a:gdLst/>
              <a:ahLst/>
              <a:cxnLst/>
              <a:rect l="l" t="t" r="r" b="b"/>
              <a:pathLst>
                <a:path w="4945380" h="280669">
                  <a:moveTo>
                    <a:pt x="4805171" y="0"/>
                  </a:moveTo>
                  <a:lnTo>
                    <a:pt x="0" y="0"/>
                  </a:lnTo>
                  <a:lnTo>
                    <a:pt x="0" y="280415"/>
                  </a:lnTo>
                  <a:lnTo>
                    <a:pt x="4805171" y="280415"/>
                  </a:lnTo>
                  <a:lnTo>
                    <a:pt x="4945380" y="140208"/>
                  </a:lnTo>
                  <a:lnTo>
                    <a:pt x="4805171" y="0"/>
                  </a:lnTo>
                  <a:close/>
                </a:path>
              </a:pathLst>
            </a:custGeom>
            <a:solidFill>
              <a:srgbClr val="FFFFFF"/>
            </a:solidFill>
          </p:spPr>
          <p:txBody>
            <a:bodyPr wrap="square" lIns="0" tIns="0" rIns="0" bIns="0" rtlCol="0"/>
            <a:lstStyle/>
            <a:p>
              <a:endParaRPr sz="1350"/>
            </a:p>
          </p:txBody>
        </p:sp>
        <p:sp>
          <p:nvSpPr>
            <p:cNvPr id="35" name="object 28">
              <a:extLst>
                <a:ext uri="{FF2B5EF4-FFF2-40B4-BE49-F238E27FC236}">
                  <a16:creationId xmlns:a16="http://schemas.microsoft.com/office/drawing/2014/main" id="{74804D2C-D459-A246-8781-0C2A2C4E36A2}"/>
                </a:ext>
              </a:extLst>
            </p:cNvPr>
            <p:cNvSpPr/>
            <p:nvPr/>
          </p:nvSpPr>
          <p:spPr>
            <a:xfrm>
              <a:off x="1618488" y="2308859"/>
              <a:ext cx="3871436" cy="250508"/>
            </a:xfrm>
            <a:custGeom>
              <a:avLst/>
              <a:gdLst/>
              <a:ahLst/>
              <a:cxnLst/>
              <a:rect l="l" t="t" r="r" b="b"/>
              <a:pathLst>
                <a:path w="5161915" h="334010">
                  <a:moveTo>
                    <a:pt x="4994910" y="0"/>
                  </a:moveTo>
                  <a:lnTo>
                    <a:pt x="0" y="0"/>
                  </a:lnTo>
                  <a:lnTo>
                    <a:pt x="0" y="333756"/>
                  </a:lnTo>
                  <a:lnTo>
                    <a:pt x="4994910" y="333756"/>
                  </a:lnTo>
                  <a:lnTo>
                    <a:pt x="5161788" y="166878"/>
                  </a:lnTo>
                  <a:lnTo>
                    <a:pt x="4994910" y="0"/>
                  </a:lnTo>
                  <a:close/>
                </a:path>
              </a:pathLst>
            </a:custGeom>
            <a:solidFill>
              <a:srgbClr val="FFFFFF"/>
            </a:solidFill>
          </p:spPr>
          <p:txBody>
            <a:bodyPr wrap="square" lIns="0" tIns="0" rIns="0" bIns="0" rtlCol="0"/>
            <a:lstStyle/>
            <a:p>
              <a:endParaRPr sz="1350"/>
            </a:p>
          </p:txBody>
        </p:sp>
        <p:sp>
          <p:nvSpPr>
            <p:cNvPr id="36" name="object 29">
              <a:extLst>
                <a:ext uri="{FF2B5EF4-FFF2-40B4-BE49-F238E27FC236}">
                  <a16:creationId xmlns:a16="http://schemas.microsoft.com/office/drawing/2014/main" id="{D1EE9EEE-A786-F040-B98F-E27EC2209A62}"/>
                </a:ext>
              </a:extLst>
            </p:cNvPr>
            <p:cNvSpPr txBox="1"/>
            <p:nvPr/>
          </p:nvSpPr>
          <p:spPr>
            <a:xfrm>
              <a:off x="1677771" y="1880044"/>
              <a:ext cx="3503295" cy="563616"/>
            </a:xfrm>
            <a:prstGeom prst="rect">
              <a:avLst/>
            </a:prstGeom>
          </p:spPr>
          <p:txBody>
            <a:bodyPr vert="horz" wrap="square" lIns="0" tIns="9525" rIns="0" bIns="0" rtlCol="0">
              <a:spAutoFit/>
            </a:bodyPr>
            <a:lstStyle/>
            <a:p>
              <a:pPr marL="136208" indent="-127159">
                <a:spcBef>
                  <a:spcPts val="75"/>
                </a:spcBef>
                <a:buAutoNum type="arabicPeriod" startAt="3"/>
                <a:tabLst>
                  <a:tab pos="136684" algn="l"/>
                </a:tabLst>
              </a:pPr>
              <a:r>
                <a:rPr sz="900" spc="-4">
                  <a:solidFill>
                    <a:srgbClr val="404952"/>
                  </a:solidFill>
                  <a:latin typeface="Arial"/>
                  <a:cs typeface="Arial"/>
                </a:rPr>
                <a:t>Favoriser la propagation des connaissances </a:t>
              </a:r>
              <a:r>
                <a:rPr sz="900">
                  <a:solidFill>
                    <a:srgbClr val="404952"/>
                  </a:solidFill>
                  <a:latin typeface="Arial"/>
                  <a:cs typeface="Arial"/>
                </a:rPr>
                <a:t>et </a:t>
              </a:r>
              <a:r>
                <a:rPr sz="900" spc="-4">
                  <a:solidFill>
                    <a:srgbClr val="404952"/>
                  </a:solidFill>
                  <a:latin typeface="Arial"/>
                  <a:cs typeface="Arial"/>
                </a:rPr>
                <a:t>la </a:t>
              </a:r>
              <a:r>
                <a:rPr sz="900">
                  <a:solidFill>
                    <a:srgbClr val="404952"/>
                  </a:solidFill>
                  <a:latin typeface="Arial"/>
                  <a:cs typeface="Arial"/>
                </a:rPr>
                <a:t>science</a:t>
              </a:r>
              <a:r>
                <a:rPr sz="900" spc="-49">
                  <a:solidFill>
                    <a:srgbClr val="404952"/>
                  </a:solidFill>
                  <a:latin typeface="Arial"/>
                  <a:cs typeface="Arial"/>
                </a:rPr>
                <a:t> </a:t>
              </a:r>
              <a:r>
                <a:rPr sz="900" spc="-4">
                  <a:solidFill>
                    <a:srgbClr val="404952"/>
                  </a:solidFill>
                  <a:latin typeface="Arial"/>
                  <a:cs typeface="Arial"/>
                </a:rPr>
                <a:t>ouverte</a:t>
              </a:r>
              <a:endParaRPr sz="900">
                <a:latin typeface="Arial"/>
                <a:cs typeface="Arial"/>
              </a:endParaRPr>
            </a:p>
            <a:p>
              <a:pPr>
                <a:lnSpc>
                  <a:spcPct val="100000"/>
                </a:lnSpc>
                <a:buClr>
                  <a:srgbClr val="404952"/>
                </a:buClr>
                <a:buFont typeface="Arial"/>
                <a:buAutoNum type="arabicPeriod" startAt="3"/>
              </a:pPr>
              <a:endParaRPr sz="975">
                <a:latin typeface="Arial"/>
                <a:cs typeface="Arial"/>
              </a:endParaRPr>
            </a:p>
            <a:p>
              <a:pPr>
                <a:spcBef>
                  <a:spcPts val="30"/>
                </a:spcBef>
                <a:buClr>
                  <a:srgbClr val="404952"/>
                </a:buClr>
                <a:buFont typeface="Arial"/>
                <a:buAutoNum type="arabicPeriod" startAt="3"/>
              </a:pPr>
              <a:endParaRPr sz="825">
                <a:latin typeface="Arial"/>
                <a:cs typeface="Arial"/>
              </a:endParaRPr>
            </a:p>
            <a:p>
              <a:pPr marL="136208" indent="-127159">
                <a:buAutoNum type="arabicPeriod" startAt="3"/>
                <a:tabLst>
                  <a:tab pos="136684" algn="l"/>
                </a:tabLst>
              </a:pPr>
              <a:r>
                <a:rPr sz="900" spc="-4">
                  <a:solidFill>
                    <a:srgbClr val="404952"/>
                  </a:solidFill>
                  <a:latin typeface="Arial"/>
                  <a:cs typeface="Arial"/>
                </a:rPr>
                <a:t>Répondre </a:t>
              </a:r>
              <a:r>
                <a:rPr sz="900">
                  <a:solidFill>
                    <a:srgbClr val="404952"/>
                  </a:solidFill>
                  <a:latin typeface="Arial"/>
                  <a:cs typeface="Arial"/>
                </a:rPr>
                <a:t>aux </a:t>
              </a:r>
              <a:r>
                <a:rPr sz="900" spc="-4">
                  <a:solidFill>
                    <a:srgbClr val="404952"/>
                  </a:solidFill>
                  <a:latin typeface="Arial"/>
                  <a:cs typeface="Arial"/>
                </a:rPr>
                <a:t>priorités stratégiques </a:t>
              </a:r>
              <a:r>
                <a:rPr sz="900">
                  <a:solidFill>
                    <a:srgbClr val="404952"/>
                  </a:solidFill>
                  <a:latin typeface="Arial"/>
                  <a:cs typeface="Arial"/>
                </a:rPr>
                <a:t>de </a:t>
              </a:r>
              <a:r>
                <a:rPr sz="900" spc="-4">
                  <a:solidFill>
                    <a:srgbClr val="404952"/>
                  </a:solidFill>
                  <a:latin typeface="Arial"/>
                  <a:cs typeface="Arial"/>
                </a:rPr>
                <a:t>l’UE </a:t>
              </a:r>
              <a:r>
                <a:rPr sz="900">
                  <a:solidFill>
                    <a:srgbClr val="404952"/>
                  </a:solidFill>
                  <a:latin typeface="Arial"/>
                  <a:cs typeface="Arial"/>
                </a:rPr>
                <a:t>et aux</a:t>
              </a:r>
              <a:r>
                <a:rPr sz="900" spc="-71">
                  <a:solidFill>
                    <a:srgbClr val="404952"/>
                  </a:solidFill>
                  <a:latin typeface="Arial"/>
                  <a:cs typeface="Arial"/>
                </a:rPr>
                <a:t> </a:t>
              </a:r>
              <a:r>
                <a:rPr sz="900" spc="-4">
                  <a:solidFill>
                    <a:srgbClr val="404952"/>
                  </a:solidFill>
                  <a:latin typeface="Arial"/>
                  <a:cs typeface="Arial"/>
                </a:rPr>
                <a:t>problématiques</a:t>
              </a:r>
              <a:endParaRPr sz="900">
                <a:latin typeface="Arial"/>
                <a:cs typeface="Arial"/>
              </a:endParaRPr>
            </a:p>
          </p:txBody>
        </p:sp>
        <p:sp>
          <p:nvSpPr>
            <p:cNvPr id="37" name="object 30">
              <a:extLst>
                <a:ext uri="{FF2B5EF4-FFF2-40B4-BE49-F238E27FC236}">
                  <a16:creationId xmlns:a16="http://schemas.microsoft.com/office/drawing/2014/main" id="{5E61FA43-321A-B647-A50C-86928D1A9CC0}"/>
                </a:ext>
              </a:extLst>
            </p:cNvPr>
            <p:cNvSpPr txBox="1"/>
            <p:nvPr/>
          </p:nvSpPr>
          <p:spPr>
            <a:xfrm>
              <a:off x="1677771" y="2421160"/>
              <a:ext cx="1291590" cy="148117"/>
            </a:xfrm>
            <a:prstGeom prst="rect">
              <a:avLst/>
            </a:prstGeom>
          </p:spPr>
          <p:txBody>
            <a:bodyPr vert="horz" wrap="square" lIns="0" tIns="9525" rIns="0" bIns="0" rtlCol="0">
              <a:spAutoFit/>
            </a:bodyPr>
            <a:lstStyle/>
            <a:p>
              <a:pPr marL="9525">
                <a:spcBef>
                  <a:spcPts val="75"/>
                </a:spcBef>
              </a:pPr>
              <a:r>
                <a:rPr sz="900" spc="-4">
                  <a:solidFill>
                    <a:srgbClr val="404952"/>
                  </a:solidFill>
                  <a:latin typeface="Arial"/>
                  <a:cs typeface="Arial"/>
                </a:rPr>
                <a:t>mondiales grâce à la</a:t>
              </a:r>
              <a:r>
                <a:rPr sz="900" spc="-56">
                  <a:solidFill>
                    <a:srgbClr val="404952"/>
                  </a:solidFill>
                  <a:latin typeface="Arial"/>
                  <a:cs typeface="Arial"/>
                </a:rPr>
                <a:t> </a:t>
              </a:r>
              <a:r>
                <a:rPr sz="900">
                  <a:solidFill>
                    <a:srgbClr val="404952"/>
                  </a:solidFill>
                  <a:latin typeface="Arial"/>
                  <a:cs typeface="Arial"/>
                </a:rPr>
                <a:t>R&amp;I</a:t>
              </a:r>
              <a:endParaRPr sz="900">
                <a:latin typeface="Arial"/>
                <a:cs typeface="Arial"/>
              </a:endParaRPr>
            </a:p>
          </p:txBody>
        </p:sp>
        <p:sp>
          <p:nvSpPr>
            <p:cNvPr id="38" name="object 31">
              <a:extLst>
                <a:ext uri="{FF2B5EF4-FFF2-40B4-BE49-F238E27FC236}">
                  <a16:creationId xmlns:a16="http://schemas.microsoft.com/office/drawing/2014/main" id="{6AB23D1D-809A-514B-9849-EDE04660257B}"/>
                </a:ext>
              </a:extLst>
            </p:cNvPr>
            <p:cNvSpPr/>
            <p:nvPr/>
          </p:nvSpPr>
          <p:spPr>
            <a:xfrm>
              <a:off x="1620773" y="2619756"/>
              <a:ext cx="3869055" cy="181928"/>
            </a:xfrm>
            <a:custGeom>
              <a:avLst/>
              <a:gdLst/>
              <a:ahLst/>
              <a:cxnLst/>
              <a:rect l="l" t="t" r="r" b="b"/>
              <a:pathLst>
                <a:path w="5158740" h="242570">
                  <a:moveTo>
                    <a:pt x="5037582" y="0"/>
                  </a:moveTo>
                  <a:lnTo>
                    <a:pt x="0" y="0"/>
                  </a:lnTo>
                  <a:lnTo>
                    <a:pt x="0" y="242315"/>
                  </a:lnTo>
                  <a:lnTo>
                    <a:pt x="5037582" y="242315"/>
                  </a:lnTo>
                  <a:lnTo>
                    <a:pt x="5158740" y="121157"/>
                  </a:lnTo>
                  <a:lnTo>
                    <a:pt x="5037582" y="0"/>
                  </a:lnTo>
                  <a:close/>
                </a:path>
              </a:pathLst>
            </a:custGeom>
            <a:solidFill>
              <a:srgbClr val="FFFFFF"/>
            </a:solidFill>
          </p:spPr>
          <p:txBody>
            <a:bodyPr wrap="square" lIns="0" tIns="0" rIns="0" bIns="0" rtlCol="0"/>
            <a:lstStyle/>
            <a:p>
              <a:endParaRPr sz="1350"/>
            </a:p>
          </p:txBody>
        </p:sp>
        <p:sp>
          <p:nvSpPr>
            <p:cNvPr id="39" name="object 32">
              <a:extLst>
                <a:ext uri="{FF2B5EF4-FFF2-40B4-BE49-F238E27FC236}">
                  <a16:creationId xmlns:a16="http://schemas.microsoft.com/office/drawing/2014/main" id="{0B771647-FD00-3D48-B09B-8545F037DDFA}"/>
                </a:ext>
              </a:extLst>
            </p:cNvPr>
            <p:cNvSpPr txBox="1"/>
            <p:nvPr/>
          </p:nvSpPr>
          <p:spPr>
            <a:xfrm>
              <a:off x="1679829" y="2629853"/>
              <a:ext cx="3673793"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5. </a:t>
              </a:r>
              <a:r>
                <a:rPr sz="900" spc="-4">
                  <a:solidFill>
                    <a:srgbClr val="404952"/>
                  </a:solidFill>
                  <a:latin typeface="Arial"/>
                  <a:cs typeface="Arial"/>
                </a:rPr>
                <a:t>Procurer des avantages </a:t>
              </a:r>
              <a:r>
                <a:rPr sz="900">
                  <a:solidFill>
                    <a:srgbClr val="404952"/>
                  </a:solidFill>
                  <a:latin typeface="Arial"/>
                  <a:cs typeface="Arial"/>
                </a:rPr>
                <a:t>et </a:t>
              </a:r>
              <a:r>
                <a:rPr sz="900" spc="-4">
                  <a:solidFill>
                    <a:srgbClr val="404952"/>
                  </a:solidFill>
                  <a:latin typeface="Arial"/>
                  <a:cs typeface="Arial"/>
                </a:rPr>
                <a:t>garantir un impact </a:t>
              </a:r>
              <a:r>
                <a:rPr sz="900" spc="-8">
                  <a:solidFill>
                    <a:srgbClr val="404952"/>
                  </a:solidFill>
                  <a:latin typeface="Arial"/>
                  <a:cs typeface="Arial"/>
                </a:rPr>
                <a:t>via </a:t>
              </a:r>
              <a:r>
                <a:rPr sz="900" spc="-4">
                  <a:solidFill>
                    <a:srgbClr val="404952"/>
                  </a:solidFill>
                  <a:latin typeface="Arial"/>
                  <a:cs typeface="Arial"/>
                </a:rPr>
                <a:t>des missions de</a:t>
              </a:r>
              <a:r>
                <a:rPr sz="900" spc="-26">
                  <a:solidFill>
                    <a:srgbClr val="404952"/>
                  </a:solidFill>
                  <a:latin typeface="Arial"/>
                  <a:cs typeface="Arial"/>
                </a:rPr>
                <a:t> </a:t>
              </a:r>
              <a:r>
                <a:rPr sz="900">
                  <a:solidFill>
                    <a:srgbClr val="404952"/>
                  </a:solidFill>
                  <a:latin typeface="Arial"/>
                  <a:cs typeface="Arial"/>
                </a:rPr>
                <a:t>R&amp;I</a:t>
              </a:r>
              <a:endParaRPr sz="900">
                <a:latin typeface="Arial"/>
                <a:cs typeface="Arial"/>
              </a:endParaRPr>
            </a:p>
          </p:txBody>
        </p:sp>
        <p:sp>
          <p:nvSpPr>
            <p:cNvPr id="40" name="object 33">
              <a:extLst>
                <a:ext uri="{FF2B5EF4-FFF2-40B4-BE49-F238E27FC236}">
                  <a16:creationId xmlns:a16="http://schemas.microsoft.com/office/drawing/2014/main" id="{4BD27AB6-5D6E-9847-B8C4-DFED75077E21}"/>
                </a:ext>
              </a:extLst>
            </p:cNvPr>
            <p:cNvSpPr/>
            <p:nvPr/>
          </p:nvSpPr>
          <p:spPr>
            <a:xfrm>
              <a:off x="1608201" y="2862072"/>
              <a:ext cx="3881914" cy="200025"/>
            </a:xfrm>
            <a:custGeom>
              <a:avLst/>
              <a:gdLst/>
              <a:ahLst/>
              <a:cxnLst/>
              <a:rect l="l" t="t" r="r" b="b"/>
              <a:pathLst>
                <a:path w="5175885" h="266700">
                  <a:moveTo>
                    <a:pt x="5042154" y="0"/>
                  </a:moveTo>
                  <a:lnTo>
                    <a:pt x="0" y="0"/>
                  </a:lnTo>
                  <a:lnTo>
                    <a:pt x="0" y="266699"/>
                  </a:lnTo>
                  <a:lnTo>
                    <a:pt x="5042154" y="266699"/>
                  </a:lnTo>
                  <a:lnTo>
                    <a:pt x="5175504" y="133349"/>
                  </a:lnTo>
                  <a:lnTo>
                    <a:pt x="5042154" y="0"/>
                  </a:lnTo>
                  <a:close/>
                </a:path>
              </a:pathLst>
            </a:custGeom>
            <a:solidFill>
              <a:srgbClr val="FFFFFF"/>
            </a:solidFill>
          </p:spPr>
          <p:txBody>
            <a:bodyPr wrap="square" lIns="0" tIns="0" rIns="0" bIns="0" rtlCol="0"/>
            <a:lstStyle/>
            <a:p>
              <a:endParaRPr sz="1350"/>
            </a:p>
          </p:txBody>
        </p:sp>
        <p:sp>
          <p:nvSpPr>
            <p:cNvPr id="41" name="object 34">
              <a:extLst>
                <a:ext uri="{FF2B5EF4-FFF2-40B4-BE49-F238E27FC236}">
                  <a16:creationId xmlns:a16="http://schemas.microsoft.com/office/drawing/2014/main" id="{23D8C1E6-CD58-064E-A8CF-289BAAD38A7A}"/>
                </a:ext>
              </a:extLst>
            </p:cNvPr>
            <p:cNvSpPr txBox="1"/>
            <p:nvPr/>
          </p:nvSpPr>
          <p:spPr>
            <a:xfrm>
              <a:off x="1667485" y="2881122"/>
              <a:ext cx="2661761"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6. Renforcer </a:t>
              </a:r>
              <a:r>
                <a:rPr sz="900" spc="-4">
                  <a:solidFill>
                    <a:srgbClr val="404952"/>
                  </a:solidFill>
                  <a:latin typeface="Arial"/>
                  <a:cs typeface="Arial"/>
                </a:rPr>
                <a:t>la pénétration de la </a:t>
              </a:r>
              <a:r>
                <a:rPr sz="900">
                  <a:solidFill>
                    <a:srgbClr val="404952"/>
                  </a:solidFill>
                  <a:latin typeface="Arial"/>
                  <a:cs typeface="Arial"/>
                </a:rPr>
                <a:t>R&amp;I dans </a:t>
              </a:r>
              <a:r>
                <a:rPr sz="900" spc="-4">
                  <a:solidFill>
                    <a:srgbClr val="404952"/>
                  </a:solidFill>
                  <a:latin typeface="Arial"/>
                  <a:cs typeface="Arial"/>
                </a:rPr>
                <a:t>la</a:t>
              </a:r>
              <a:r>
                <a:rPr sz="900" spc="-83">
                  <a:solidFill>
                    <a:srgbClr val="404952"/>
                  </a:solidFill>
                  <a:latin typeface="Arial"/>
                  <a:cs typeface="Arial"/>
                </a:rPr>
                <a:t> </a:t>
              </a:r>
              <a:r>
                <a:rPr sz="900" spc="-4">
                  <a:solidFill>
                    <a:srgbClr val="404952"/>
                  </a:solidFill>
                  <a:latin typeface="Arial"/>
                  <a:cs typeface="Arial"/>
                </a:rPr>
                <a:t>société</a:t>
              </a:r>
              <a:endParaRPr sz="900">
                <a:latin typeface="Arial"/>
                <a:cs typeface="Arial"/>
              </a:endParaRPr>
            </a:p>
          </p:txBody>
        </p:sp>
        <p:sp>
          <p:nvSpPr>
            <p:cNvPr id="42" name="object 35">
              <a:extLst>
                <a:ext uri="{FF2B5EF4-FFF2-40B4-BE49-F238E27FC236}">
                  <a16:creationId xmlns:a16="http://schemas.microsoft.com/office/drawing/2014/main" id="{E7E0DE7C-32C4-0F40-B40E-F0EB7DCC6A0B}"/>
                </a:ext>
              </a:extLst>
            </p:cNvPr>
            <p:cNvSpPr/>
            <p:nvPr/>
          </p:nvSpPr>
          <p:spPr>
            <a:xfrm>
              <a:off x="1587628" y="3368422"/>
              <a:ext cx="3739991" cy="185261"/>
            </a:xfrm>
            <a:custGeom>
              <a:avLst/>
              <a:gdLst/>
              <a:ahLst/>
              <a:cxnLst/>
              <a:rect l="l" t="t" r="r" b="b"/>
              <a:pathLst>
                <a:path w="4986655" h="247014">
                  <a:moveTo>
                    <a:pt x="4863084" y="0"/>
                  </a:moveTo>
                  <a:lnTo>
                    <a:pt x="0" y="0"/>
                  </a:lnTo>
                  <a:lnTo>
                    <a:pt x="0" y="246888"/>
                  </a:lnTo>
                  <a:lnTo>
                    <a:pt x="4863084" y="246888"/>
                  </a:lnTo>
                  <a:lnTo>
                    <a:pt x="4986528" y="123444"/>
                  </a:lnTo>
                  <a:lnTo>
                    <a:pt x="4863084" y="0"/>
                  </a:lnTo>
                  <a:close/>
                </a:path>
              </a:pathLst>
            </a:custGeom>
            <a:solidFill>
              <a:srgbClr val="FFFFFF"/>
            </a:solidFill>
          </p:spPr>
          <p:txBody>
            <a:bodyPr wrap="square" lIns="0" tIns="0" rIns="0" bIns="0" rtlCol="0"/>
            <a:lstStyle/>
            <a:p>
              <a:endParaRPr sz="1350"/>
            </a:p>
          </p:txBody>
        </p:sp>
        <p:sp>
          <p:nvSpPr>
            <p:cNvPr id="43" name="object 36">
              <a:extLst>
                <a:ext uri="{FF2B5EF4-FFF2-40B4-BE49-F238E27FC236}">
                  <a16:creationId xmlns:a16="http://schemas.microsoft.com/office/drawing/2014/main" id="{939FAEAF-B4C2-5342-9C74-87D61CAFE99C}"/>
                </a:ext>
              </a:extLst>
            </p:cNvPr>
            <p:cNvSpPr/>
            <p:nvPr/>
          </p:nvSpPr>
          <p:spPr>
            <a:xfrm>
              <a:off x="1587628" y="3368422"/>
              <a:ext cx="3739991" cy="185261"/>
            </a:xfrm>
            <a:custGeom>
              <a:avLst/>
              <a:gdLst/>
              <a:ahLst/>
              <a:cxnLst/>
              <a:rect l="l" t="t" r="r" b="b"/>
              <a:pathLst>
                <a:path w="4986655" h="247014">
                  <a:moveTo>
                    <a:pt x="0" y="0"/>
                  </a:moveTo>
                  <a:lnTo>
                    <a:pt x="4863084" y="0"/>
                  </a:lnTo>
                  <a:lnTo>
                    <a:pt x="4986528" y="123444"/>
                  </a:lnTo>
                  <a:lnTo>
                    <a:pt x="4863084" y="246888"/>
                  </a:lnTo>
                  <a:lnTo>
                    <a:pt x="0" y="246888"/>
                  </a:lnTo>
                  <a:lnTo>
                    <a:pt x="0" y="0"/>
                  </a:lnTo>
                  <a:close/>
                </a:path>
              </a:pathLst>
            </a:custGeom>
            <a:ln w="9144">
              <a:solidFill>
                <a:srgbClr val="FFFFFF"/>
              </a:solidFill>
            </a:ln>
          </p:spPr>
          <p:txBody>
            <a:bodyPr wrap="square" lIns="0" tIns="0" rIns="0" bIns="0" rtlCol="0"/>
            <a:lstStyle/>
            <a:p>
              <a:endParaRPr sz="1350"/>
            </a:p>
          </p:txBody>
        </p:sp>
        <p:sp>
          <p:nvSpPr>
            <p:cNvPr id="44" name="object 37">
              <a:extLst>
                <a:ext uri="{FF2B5EF4-FFF2-40B4-BE49-F238E27FC236}">
                  <a16:creationId xmlns:a16="http://schemas.microsoft.com/office/drawing/2014/main" id="{03B71626-4068-6C46-8E9A-32870AFE5E21}"/>
                </a:ext>
              </a:extLst>
            </p:cNvPr>
            <p:cNvSpPr txBox="1"/>
            <p:nvPr/>
          </p:nvSpPr>
          <p:spPr>
            <a:xfrm>
              <a:off x="1646683" y="3380422"/>
              <a:ext cx="2496026"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7. Générer une croissance basée sur</a:t>
              </a:r>
              <a:r>
                <a:rPr sz="900" spc="-139">
                  <a:solidFill>
                    <a:srgbClr val="404952"/>
                  </a:solidFill>
                  <a:latin typeface="Arial"/>
                  <a:cs typeface="Arial"/>
                </a:rPr>
                <a:t> </a:t>
              </a:r>
              <a:r>
                <a:rPr sz="900" spc="-4">
                  <a:solidFill>
                    <a:srgbClr val="404952"/>
                  </a:solidFill>
                  <a:latin typeface="Arial"/>
                  <a:cs typeface="Arial"/>
                </a:rPr>
                <a:t>l’innovation</a:t>
              </a:r>
              <a:endParaRPr sz="900">
                <a:latin typeface="Arial"/>
                <a:cs typeface="Arial"/>
              </a:endParaRPr>
            </a:p>
          </p:txBody>
        </p:sp>
        <p:sp>
          <p:nvSpPr>
            <p:cNvPr id="45" name="object 38">
              <a:extLst>
                <a:ext uri="{FF2B5EF4-FFF2-40B4-BE49-F238E27FC236}">
                  <a16:creationId xmlns:a16="http://schemas.microsoft.com/office/drawing/2014/main" id="{AA8C63CC-FA33-744A-8FDA-561422D2880D}"/>
                </a:ext>
              </a:extLst>
            </p:cNvPr>
            <p:cNvSpPr/>
            <p:nvPr/>
          </p:nvSpPr>
          <p:spPr>
            <a:xfrm>
              <a:off x="1581913" y="3614167"/>
              <a:ext cx="3745706" cy="185261"/>
            </a:xfrm>
            <a:custGeom>
              <a:avLst/>
              <a:gdLst/>
              <a:ahLst/>
              <a:cxnLst/>
              <a:rect l="l" t="t" r="r" b="b"/>
              <a:pathLst>
                <a:path w="4994275" h="247014">
                  <a:moveTo>
                    <a:pt x="4870704" y="0"/>
                  </a:moveTo>
                  <a:lnTo>
                    <a:pt x="0" y="0"/>
                  </a:lnTo>
                  <a:lnTo>
                    <a:pt x="0" y="246887"/>
                  </a:lnTo>
                  <a:lnTo>
                    <a:pt x="4870704" y="246887"/>
                  </a:lnTo>
                  <a:lnTo>
                    <a:pt x="4994148" y="123443"/>
                  </a:lnTo>
                  <a:lnTo>
                    <a:pt x="4870704" y="0"/>
                  </a:lnTo>
                  <a:close/>
                </a:path>
              </a:pathLst>
            </a:custGeom>
            <a:solidFill>
              <a:srgbClr val="FFFFFF"/>
            </a:solidFill>
          </p:spPr>
          <p:txBody>
            <a:bodyPr wrap="square" lIns="0" tIns="0" rIns="0" bIns="0" rtlCol="0"/>
            <a:lstStyle/>
            <a:p>
              <a:endParaRPr sz="1350"/>
            </a:p>
          </p:txBody>
        </p:sp>
        <p:sp>
          <p:nvSpPr>
            <p:cNvPr id="46" name="object 39">
              <a:extLst>
                <a:ext uri="{FF2B5EF4-FFF2-40B4-BE49-F238E27FC236}">
                  <a16:creationId xmlns:a16="http://schemas.microsoft.com/office/drawing/2014/main" id="{6990B233-A6F5-6545-9549-66B7F9A477F8}"/>
                </a:ext>
              </a:extLst>
            </p:cNvPr>
            <p:cNvSpPr/>
            <p:nvPr/>
          </p:nvSpPr>
          <p:spPr>
            <a:xfrm>
              <a:off x="1581913" y="3614167"/>
              <a:ext cx="3745706" cy="185261"/>
            </a:xfrm>
            <a:custGeom>
              <a:avLst/>
              <a:gdLst/>
              <a:ahLst/>
              <a:cxnLst/>
              <a:rect l="l" t="t" r="r" b="b"/>
              <a:pathLst>
                <a:path w="4994275" h="247014">
                  <a:moveTo>
                    <a:pt x="0" y="0"/>
                  </a:moveTo>
                  <a:lnTo>
                    <a:pt x="4870704" y="0"/>
                  </a:lnTo>
                  <a:lnTo>
                    <a:pt x="4994148" y="123443"/>
                  </a:lnTo>
                  <a:lnTo>
                    <a:pt x="4870704" y="246887"/>
                  </a:lnTo>
                  <a:lnTo>
                    <a:pt x="0" y="246887"/>
                  </a:lnTo>
                  <a:lnTo>
                    <a:pt x="0" y="0"/>
                  </a:lnTo>
                  <a:close/>
                </a:path>
              </a:pathLst>
            </a:custGeom>
            <a:ln w="9144">
              <a:solidFill>
                <a:srgbClr val="FFFFFF"/>
              </a:solidFill>
            </a:ln>
          </p:spPr>
          <p:txBody>
            <a:bodyPr wrap="square" lIns="0" tIns="0" rIns="0" bIns="0" rtlCol="0"/>
            <a:lstStyle/>
            <a:p>
              <a:endParaRPr sz="1350"/>
            </a:p>
          </p:txBody>
        </p:sp>
        <p:sp>
          <p:nvSpPr>
            <p:cNvPr id="47" name="object 40">
              <a:extLst>
                <a:ext uri="{FF2B5EF4-FFF2-40B4-BE49-F238E27FC236}">
                  <a16:creationId xmlns:a16="http://schemas.microsoft.com/office/drawing/2014/main" id="{EB338F34-034E-C044-97D8-988686E54E2B}"/>
                </a:ext>
              </a:extLst>
            </p:cNvPr>
            <p:cNvSpPr txBox="1"/>
            <p:nvPr/>
          </p:nvSpPr>
          <p:spPr>
            <a:xfrm>
              <a:off x="1641195" y="3626168"/>
              <a:ext cx="2993708"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8. </a:t>
              </a:r>
              <a:r>
                <a:rPr sz="900" spc="-4">
                  <a:solidFill>
                    <a:srgbClr val="404952"/>
                  </a:solidFill>
                  <a:latin typeface="Arial"/>
                  <a:cs typeface="Arial"/>
                </a:rPr>
                <a:t>Créer des </a:t>
              </a:r>
              <a:r>
                <a:rPr sz="900">
                  <a:solidFill>
                    <a:srgbClr val="404952"/>
                  </a:solidFill>
                  <a:latin typeface="Arial"/>
                  <a:cs typeface="Arial"/>
                </a:rPr>
                <a:t>emplois </a:t>
              </a:r>
              <a:r>
                <a:rPr sz="900" spc="-4">
                  <a:solidFill>
                    <a:srgbClr val="404952"/>
                  </a:solidFill>
                  <a:latin typeface="Arial"/>
                  <a:cs typeface="Arial"/>
                </a:rPr>
                <a:t>plus nombreux </a:t>
              </a:r>
              <a:r>
                <a:rPr sz="900">
                  <a:solidFill>
                    <a:srgbClr val="404952"/>
                  </a:solidFill>
                  <a:latin typeface="Arial"/>
                  <a:cs typeface="Arial"/>
                </a:rPr>
                <a:t>et </a:t>
              </a:r>
              <a:r>
                <a:rPr sz="900" spc="-4">
                  <a:solidFill>
                    <a:srgbClr val="404952"/>
                  </a:solidFill>
                  <a:latin typeface="Arial"/>
                  <a:cs typeface="Arial"/>
                </a:rPr>
                <a:t>de </a:t>
              </a:r>
              <a:r>
                <a:rPr sz="900">
                  <a:solidFill>
                    <a:srgbClr val="404952"/>
                  </a:solidFill>
                  <a:latin typeface="Arial"/>
                  <a:cs typeface="Arial"/>
                </a:rPr>
                <a:t>meilleure</a:t>
              </a:r>
              <a:r>
                <a:rPr sz="900" spc="-113">
                  <a:solidFill>
                    <a:srgbClr val="404952"/>
                  </a:solidFill>
                  <a:latin typeface="Arial"/>
                  <a:cs typeface="Arial"/>
                </a:rPr>
                <a:t> </a:t>
              </a:r>
              <a:r>
                <a:rPr sz="900" spc="-4">
                  <a:solidFill>
                    <a:srgbClr val="404952"/>
                  </a:solidFill>
                  <a:latin typeface="Arial"/>
                  <a:cs typeface="Arial"/>
                </a:rPr>
                <a:t>qualité</a:t>
              </a:r>
              <a:endParaRPr sz="900">
                <a:latin typeface="Arial"/>
                <a:cs typeface="Arial"/>
              </a:endParaRPr>
            </a:p>
          </p:txBody>
        </p:sp>
        <p:sp>
          <p:nvSpPr>
            <p:cNvPr id="48" name="object 41">
              <a:extLst>
                <a:ext uri="{FF2B5EF4-FFF2-40B4-BE49-F238E27FC236}">
                  <a16:creationId xmlns:a16="http://schemas.microsoft.com/office/drawing/2014/main" id="{3921E9FE-942E-EB4A-AAFC-730760BFD0EE}"/>
                </a:ext>
              </a:extLst>
            </p:cNvPr>
            <p:cNvSpPr/>
            <p:nvPr/>
          </p:nvSpPr>
          <p:spPr>
            <a:xfrm>
              <a:off x="1581913" y="3859911"/>
              <a:ext cx="3745706" cy="185261"/>
            </a:xfrm>
            <a:custGeom>
              <a:avLst/>
              <a:gdLst/>
              <a:ahLst/>
              <a:cxnLst/>
              <a:rect l="l" t="t" r="r" b="b"/>
              <a:pathLst>
                <a:path w="4994275" h="247014">
                  <a:moveTo>
                    <a:pt x="4870704" y="0"/>
                  </a:moveTo>
                  <a:lnTo>
                    <a:pt x="0" y="0"/>
                  </a:lnTo>
                  <a:lnTo>
                    <a:pt x="0" y="246887"/>
                  </a:lnTo>
                  <a:lnTo>
                    <a:pt x="4870704" y="246887"/>
                  </a:lnTo>
                  <a:lnTo>
                    <a:pt x="4994148" y="123443"/>
                  </a:lnTo>
                  <a:lnTo>
                    <a:pt x="4870704" y="0"/>
                  </a:lnTo>
                  <a:close/>
                </a:path>
              </a:pathLst>
            </a:custGeom>
            <a:solidFill>
              <a:srgbClr val="FFFFFF"/>
            </a:solidFill>
          </p:spPr>
          <p:txBody>
            <a:bodyPr wrap="square" lIns="0" tIns="0" rIns="0" bIns="0" rtlCol="0"/>
            <a:lstStyle/>
            <a:p>
              <a:endParaRPr sz="1350"/>
            </a:p>
          </p:txBody>
        </p:sp>
        <p:sp>
          <p:nvSpPr>
            <p:cNvPr id="49" name="object 42">
              <a:extLst>
                <a:ext uri="{FF2B5EF4-FFF2-40B4-BE49-F238E27FC236}">
                  <a16:creationId xmlns:a16="http://schemas.microsoft.com/office/drawing/2014/main" id="{E0B286FC-3E58-9C49-BC1C-09F0B9F6282A}"/>
                </a:ext>
              </a:extLst>
            </p:cNvPr>
            <p:cNvSpPr/>
            <p:nvPr/>
          </p:nvSpPr>
          <p:spPr>
            <a:xfrm>
              <a:off x="1581913" y="3859911"/>
              <a:ext cx="3745706" cy="185261"/>
            </a:xfrm>
            <a:custGeom>
              <a:avLst/>
              <a:gdLst/>
              <a:ahLst/>
              <a:cxnLst/>
              <a:rect l="l" t="t" r="r" b="b"/>
              <a:pathLst>
                <a:path w="4994275" h="247014">
                  <a:moveTo>
                    <a:pt x="0" y="0"/>
                  </a:moveTo>
                  <a:lnTo>
                    <a:pt x="4870704" y="0"/>
                  </a:lnTo>
                  <a:lnTo>
                    <a:pt x="4994148" y="123443"/>
                  </a:lnTo>
                  <a:lnTo>
                    <a:pt x="4870704" y="246887"/>
                  </a:lnTo>
                  <a:lnTo>
                    <a:pt x="0" y="246887"/>
                  </a:lnTo>
                  <a:lnTo>
                    <a:pt x="0" y="0"/>
                  </a:lnTo>
                  <a:close/>
                </a:path>
              </a:pathLst>
            </a:custGeom>
            <a:ln w="9144">
              <a:solidFill>
                <a:srgbClr val="FFFFFF"/>
              </a:solidFill>
            </a:ln>
          </p:spPr>
          <p:txBody>
            <a:bodyPr wrap="square" lIns="0" tIns="0" rIns="0" bIns="0" rtlCol="0"/>
            <a:lstStyle/>
            <a:p>
              <a:endParaRPr sz="1350"/>
            </a:p>
          </p:txBody>
        </p:sp>
        <p:sp>
          <p:nvSpPr>
            <p:cNvPr id="50" name="object 43">
              <a:extLst>
                <a:ext uri="{FF2B5EF4-FFF2-40B4-BE49-F238E27FC236}">
                  <a16:creationId xmlns:a16="http://schemas.microsoft.com/office/drawing/2014/main" id="{21988FAE-3038-F847-98AE-15C4F7DA72A3}"/>
                </a:ext>
              </a:extLst>
            </p:cNvPr>
            <p:cNvSpPr txBox="1"/>
            <p:nvPr/>
          </p:nvSpPr>
          <p:spPr>
            <a:xfrm>
              <a:off x="1641195" y="3872103"/>
              <a:ext cx="2624138" cy="148117"/>
            </a:xfrm>
            <a:prstGeom prst="rect">
              <a:avLst/>
            </a:prstGeom>
          </p:spPr>
          <p:txBody>
            <a:bodyPr vert="horz" wrap="square" lIns="0" tIns="9525" rIns="0" bIns="0" rtlCol="0">
              <a:spAutoFit/>
            </a:bodyPr>
            <a:lstStyle/>
            <a:p>
              <a:pPr marL="9525">
                <a:spcBef>
                  <a:spcPts val="75"/>
                </a:spcBef>
              </a:pPr>
              <a:r>
                <a:rPr sz="900">
                  <a:solidFill>
                    <a:srgbClr val="404952"/>
                  </a:solidFill>
                  <a:latin typeface="Arial"/>
                  <a:cs typeface="Arial"/>
                </a:rPr>
                <a:t>9. Susciter </a:t>
              </a:r>
              <a:r>
                <a:rPr sz="900" spc="-4">
                  <a:solidFill>
                    <a:srgbClr val="404952"/>
                  </a:solidFill>
                  <a:latin typeface="Arial"/>
                  <a:cs typeface="Arial"/>
                </a:rPr>
                <a:t>des investissements en faveur de la</a:t>
              </a:r>
              <a:r>
                <a:rPr sz="900" spc="-56">
                  <a:solidFill>
                    <a:srgbClr val="404952"/>
                  </a:solidFill>
                  <a:latin typeface="Arial"/>
                  <a:cs typeface="Arial"/>
                </a:rPr>
                <a:t> </a:t>
              </a:r>
              <a:r>
                <a:rPr sz="900">
                  <a:solidFill>
                    <a:srgbClr val="404952"/>
                  </a:solidFill>
                  <a:latin typeface="Arial"/>
                  <a:cs typeface="Arial"/>
                </a:rPr>
                <a:t>R&amp;I</a:t>
              </a:r>
              <a:endParaRPr sz="900">
                <a:latin typeface="Arial"/>
                <a:cs typeface="Arial"/>
              </a:endParaRPr>
            </a:p>
          </p:txBody>
        </p:sp>
        <p:sp>
          <p:nvSpPr>
            <p:cNvPr id="51" name="object 44">
              <a:extLst>
                <a:ext uri="{FF2B5EF4-FFF2-40B4-BE49-F238E27FC236}">
                  <a16:creationId xmlns:a16="http://schemas.microsoft.com/office/drawing/2014/main" id="{F7B6BD31-6BBF-7246-8767-19AA8FC1067E}"/>
                </a:ext>
              </a:extLst>
            </p:cNvPr>
            <p:cNvSpPr/>
            <p:nvPr/>
          </p:nvSpPr>
          <p:spPr>
            <a:xfrm>
              <a:off x="6669977" y="1686496"/>
              <a:ext cx="577691" cy="0"/>
            </a:xfrm>
            <a:custGeom>
              <a:avLst/>
              <a:gdLst/>
              <a:ahLst/>
              <a:cxnLst/>
              <a:rect l="l" t="t" r="r" b="b"/>
              <a:pathLst>
                <a:path w="770254">
                  <a:moveTo>
                    <a:pt x="0" y="0"/>
                  </a:moveTo>
                  <a:lnTo>
                    <a:pt x="769874" y="0"/>
                  </a:lnTo>
                </a:path>
              </a:pathLst>
            </a:custGeom>
            <a:ln w="19812">
              <a:solidFill>
                <a:srgbClr val="0D4193"/>
              </a:solidFill>
            </a:ln>
          </p:spPr>
          <p:txBody>
            <a:bodyPr wrap="square" lIns="0" tIns="0" rIns="0" bIns="0" rtlCol="0"/>
            <a:lstStyle/>
            <a:p>
              <a:endParaRPr sz="1350"/>
            </a:p>
          </p:txBody>
        </p:sp>
        <p:sp>
          <p:nvSpPr>
            <p:cNvPr id="52" name="object 45">
              <a:extLst>
                <a:ext uri="{FF2B5EF4-FFF2-40B4-BE49-F238E27FC236}">
                  <a16:creationId xmlns:a16="http://schemas.microsoft.com/office/drawing/2014/main" id="{C4F80380-0432-E949-BDD6-1064C4F9FE36}"/>
                </a:ext>
              </a:extLst>
            </p:cNvPr>
            <p:cNvSpPr/>
            <p:nvPr/>
          </p:nvSpPr>
          <p:spPr>
            <a:xfrm>
              <a:off x="7270623" y="2458593"/>
              <a:ext cx="433197" cy="434339"/>
            </a:xfrm>
            <a:prstGeom prst="rect">
              <a:avLst/>
            </a:prstGeom>
            <a:blipFill>
              <a:blip r:embed="rId5" cstate="print"/>
              <a:stretch>
                <a:fillRect/>
              </a:stretch>
            </a:blipFill>
          </p:spPr>
          <p:txBody>
            <a:bodyPr wrap="square" lIns="0" tIns="0" rIns="0" bIns="0" rtlCol="0"/>
            <a:lstStyle/>
            <a:p>
              <a:endParaRPr sz="1350"/>
            </a:p>
          </p:txBody>
        </p:sp>
      </p:grpSp>
      <p:sp>
        <p:nvSpPr>
          <p:cNvPr id="53" name="ZoneTexte 52">
            <a:extLst>
              <a:ext uri="{FF2B5EF4-FFF2-40B4-BE49-F238E27FC236}">
                <a16:creationId xmlns:a16="http://schemas.microsoft.com/office/drawing/2014/main" id="{6A0C8FA0-0D83-C747-8061-A28CEFED84D0}"/>
              </a:ext>
            </a:extLst>
          </p:cNvPr>
          <p:cNvSpPr txBox="1"/>
          <p:nvPr/>
        </p:nvSpPr>
        <p:spPr>
          <a:xfrm>
            <a:off x="5813326" y="323857"/>
            <a:ext cx="3102131" cy="523220"/>
          </a:xfrm>
          <a:prstGeom prst="rect">
            <a:avLst/>
          </a:prstGeom>
          <a:noFill/>
        </p:spPr>
        <p:txBody>
          <a:bodyPr wrap="none" rtlCol="0">
            <a:spAutoFit/>
          </a:bodyPr>
          <a:lstStyle/>
          <a:p>
            <a:r>
              <a:rPr lang="fr-FR" sz="1400" b="1">
                <a:solidFill>
                  <a:schemeClr val="tx2"/>
                </a:solidFill>
              </a:rPr>
              <a:t>HORIZON EUROPE</a:t>
            </a:r>
          </a:p>
          <a:p>
            <a:r>
              <a:rPr lang="fr-FR" sz="1400" b="1">
                <a:solidFill>
                  <a:schemeClr val="tx2"/>
                </a:solidFill>
              </a:rPr>
              <a:t>Un programme centré sur l’impact</a:t>
            </a:r>
          </a:p>
        </p:txBody>
      </p:sp>
      <p:sp>
        <p:nvSpPr>
          <p:cNvPr id="54" name="ZoneTexte 1">
            <a:extLst>
              <a:ext uri="{FF2B5EF4-FFF2-40B4-BE49-F238E27FC236}">
                <a16:creationId xmlns:a16="http://schemas.microsoft.com/office/drawing/2014/main" id="{A5486E07-3CBD-4EEE-B4FA-53D8F08B5AC2}"/>
              </a:ext>
            </a:extLst>
          </p:cNvPr>
          <p:cNvSpPr txBox="1"/>
          <p:nvPr/>
        </p:nvSpPr>
        <p:spPr>
          <a:xfrm>
            <a:off x="331044" y="4856251"/>
            <a:ext cx="7417415" cy="246221"/>
          </a:xfrm>
          <a:prstGeom prst="rect">
            <a:avLst/>
          </a:prstGeom>
          <a:noFill/>
        </p:spPr>
        <p:txBody>
          <a:bodyPr wrap="non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a:solidFill>
                  <a:schemeClr val="tx2"/>
                </a:solidFill>
              </a:rPr>
              <a:t>Annexe 4 de </a:t>
            </a:r>
            <a:r>
              <a:rPr lang="en-US" sz="1000" i="1">
                <a:solidFill>
                  <a:schemeClr val="tx2"/>
                </a:solidFill>
                <a:hlinkClick r:id="rId6">
                  <a:extLst>
                    <a:ext uri="{A12FA001-AC4F-418D-AE19-62706E023703}">
                      <ahyp:hlinkClr xmlns:ahyp="http://schemas.microsoft.com/office/drawing/2018/hyperlinkcolor" val="tx"/>
                    </a:ext>
                  </a:extLst>
                </a:hlinkClick>
              </a:rPr>
              <a:t>A new horizon for Europe. Impact assessment of the 9th EU framework programme for research and innovation</a:t>
            </a:r>
            <a:r>
              <a:rPr lang="en-US" sz="1000" i="1">
                <a:solidFill>
                  <a:schemeClr val="tx2"/>
                </a:solidFill>
              </a:rPr>
              <a:t>.</a:t>
            </a:r>
            <a:endParaRPr lang="fr-FR">
              <a:solidFill>
                <a:schemeClr val="tx2"/>
              </a:solidFill>
            </a:endParaRPr>
          </a:p>
        </p:txBody>
      </p:sp>
    </p:spTree>
    <p:extLst>
      <p:ext uri="{BB962C8B-B14F-4D97-AF65-F5344CB8AC3E}">
        <p14:creationId xmlns:p14="http://schemas.microsoft.com/office/powerpoint/2010/main" val="94659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ext uri="{D42A27DB-BD31-4B8C-83A1-F6EECF244321}">
                <p14:modId xmlns:p14="http://schemas.microsoft.com/office/powerpoint/2010/main" val="2659959015"/>
              </p:ext>
            </p:extLst>
          </p:nvPr>
        </p:nvGraphicFramePr>
        <p:xfrm>
          <a:off x="352203" y="970221"/>
          <a:ext cx="8614864" cy="3794760"/>
        </p:xfrm>
        <a:graphic>
          <a:graphicData uri="http://schemas.openxmlformats.org/drawingml/2006/table">
            <a:tbl>
              <a:tblPr firstRow="1" bandRow="1">
                <a:tableStyleId>{9DCAF9ED-07DC-4A11-8D7F-57B35C25682E}</a:tableStyleId>
              </a:tblPr>
              <a:tblGrid>
                <a:gridCol w="8614864">
                  <a:extLst>
                    <a:ext uri="{9D8B030D-6E8A-4147-A177-3AD203B41FA5}">
                      <a16:colId xmlns:a16="http://schemas.microsoft.com/office/drawing/2014/main" val="75169683"/>
                    </a:ext>
                  </a:extLst>
                </a:gridCol>
              </a:tblGrid>
              <a:tr h="3733799">
                <a:tc>
                  <a:txBody>
                    <a:bodyPr/>
                    <a:lstStyle/>
                    <a:p>
                      <a:pPr marL="12065" marR="437515" lvl="0" indent="0">
                        <a:spcAft>
                          <a:spcPts val="1200"/>
                        </a:spcAft>
                        <a:buClr>
                          <a:srgbClr val="EA5433"/>
                        </a:buClr>
                        <a:buSzPct val="90000"/>
                        <a:buNone/>
                      </a:pPr>
                      <a:r>
                        <a:rPr lang="fr-FR" sz="1800" u="none" dirty="0">
                          <a:solidFill>
                            <a:schemeClr val="tx2"/>
                          </a:solidFill>
                          <a:latin typeface="+mn-lt"/>
                        </a:rPr>
                        <a:t>Trois types de projets collaboratifs</a:t>
                      </a:r>
                      <a:r>
                        <a:rPr lang="fr-FR" sz="1800" b="0" u="none" dirty="0">
                          <a:solidFill>
                            <a:schemeClr val="tx2"/>
                          </a:solidFill>
                          <a:latin typeface="+mn-lt"/>
                        </a:rPr>
                        <a:t> (instruments de financement)</a:t>
                      </a:r>
                      <a:endParaRPr lang="fr-FR" sz="1800" b="0" dirty="0">
                        <a:solidFill>
                          <a:schemeClr val="tx2"/>
                        </a:solidFill>
                        <a:latin typeface="+mn-lt"/>
                      </a:endParaRPr>
                    </a:p>
                    <a:p>
                      <a:pPr marL="12065" marR="437515" lvl="0" indent="0">
                        <a:spcAft>
                          <a:spcPts val="600"/>
                        </a:spcAft>
                        <a:buClr>
                          <a:srgbClr val="EA5433"/>
                        </a:buClr>
                        <a:buSzPct val="90000"/>
                        <a:buNone/>
                      </a:pPr>
                      <a:r>
                        <a:rPr lang="fr-FR" sz="1800" b="1" u="none" dirty="0">
                          <a:solidFill>
                            <a:schemeClr val="bg2"/>
                          </a:solidFill>
                          <a:latin typeface="+mn-lt"/>
                        </a:rPr>
                        <a:t>RIA – </a:t>
                      </a:r>
                      <a:r>
                        <a:rPr lang="fr-FR" sz="1800" b="1" u="none" dirty="0" err="1">
                          <a:solidFill>
                            <a:schemeClr val="bg2"/>
                          </a:solidFill>
                          <a:latin typeface="+mn-lt"/>
                        </a:rPr>
                        <a:t>Research</a:t>
                      </a:r>
                      <a:r>
                        <a:rPr lang="fr-FR" sz="1800" b="1" u="none" dirty="0">
                          <a:solidFill>
                            <a:schemeClr val="bg2"/>
                          </a:solidFill>
                          <a:latin typeface="+mn-lt"/>
                        </a:rPr>
                        <a:t> and Innovation Actions</a:t>
                      </a:r>
                    </a:p>
                    <a:p>
                      <a:pPr marL="297815" marR="437515" lvl="0" indent="-285750">
                        <a:spcAft>
                          <a:spcPts val="600"/>
                        </a:spcAft>
                        <a:buClr>
                          <a:srgbClr val="EA5433"/>
                        </a:buClr>
                        <a:buSzPct val="90000"/>
                        <a:buFont typeface=".Lucida Grande UI Regular"/>
                        <a:buChar char="⇢"/>
                      </a:pPr>
                      <a:r>
                        <a:rPr lang="fr-FR" sz="1600" b="0" u="none" dirty="0">
                          <a:solidFill>
                            <a:schemeClr val="tx2"/>
                          </a:solidFill>
                          <a:latin typeface="+mn-lt"/>
                        </a:rPr>
                        <a:t>Projets visant à </a:t>
                      </a:r>
                      <a:r>
                        <a:rPr lang="fr-FR" sz="1600" b="1" u="none" dirty="0">
                          <a:solidFill>
                            <a:schemeClr val="tx2"/>
                          </a:solidFill>
                          <a:latin typeface="+mn-lt"/>
                        </a:rPr>
                        <a:t>établir de nouvelles connaissances </a:t>
                      </a:r>
                      <a:r>
                        <a:rPr lang="fr-FR" sz="1600" b="0" u="none" dirty="0">
                          <a:solidFill>
                            <a:schemeClr val="tx2"/>
                          </a:solidFill>
                          <a:latin typeface="+mn-lt"/>
                        </a:rPr>
                        <a:t>et/ou à </a:t>
                      </a:r>
                      <a:r>
                        <a:rPr lang="fr-FR" sz="1600" b="1" u="none" dirty="0">
                          <a:solidFill>
                            <a:schemeClr val="tx2"/>
                          </a:solidFill>
                          <a:latin typeface="+mn-lt"/>
                        </a:rPr>
                        <a:t>explorer la faisabilité</a:t>
                      </a:r>
                      <a:r>
                        <a:rPr lang="fr-FR" sz="1600" b="0" u="none" dirty="0">
                          <a:solidFill>
                            <a:schemeClr val="tx2"/>
                          </a:solidFill>
                          <a:latin typeface="+mn-lt"/>
                        </a:rPr>
                        <a:t> d'une technologie, d'un produit, d'un procédé ou d'un service : </a:t>
                      </a:r>
                      <a:r>
                        <a:rPr lang="fr-FR" sz="1400" b="0" i="1" u="none" strike="noStrike" noProof="0" dirty="0">
                          <a:solidFill>
                            <a:schemeClr val="tx2"/>
                          </a:solidFill>
                        </a:rPr>
                        <a:t>recherche fondamentale et appliquée, développement de technologie, essais d’un prototype à petite échelle...</a:t>
                      </a:r>
                      <a:endParaRPr lang="fr-FR" sz="1400" i="1" dirty="0">
                        <a:solidFill>
                          <a:schemeClr val="tx2"/>
                        </a:solidFill>
                      </a:endParaRPr>
                    </a:p>
                    <a:p>
                      <a:pPr marL="12065" marR="437515" lvl="0" indent="0">
                        <a:spcAft>
                          <a:spcPts val="600"/>
                        </a:spcAft>
                        <a:buClr>
                          <a:srgbClr val="EA5433"/>
                        </a:buClr>
                        <a:buSzPct val="90000"/>
                        <a:buNone/>
                      </a:pPr>
                      <a:r>
                        <a:rPr lang="fr-FR" sz="1800" b="1" u="none" dirty="0">
                          <a:solidFill>
                            <a:schemeClr val="bg2"/>
                          </a:solidFill>
                          <a:latin typeface="+mn-lt"/>
                        </a:rPr>
                        <a:t>IA – Innovation Actions</a:t>
                      </a:r>
                      <a:endParaRPr lang="fr-FR" b="1" dirty="0">
                        <a:solidFill>
                          <a:schemeClr val="bg2"/>
                        </a:solidFill>
                      </a:endParaRPr>
                    </a:p>
                    <a:p>
                      <a:pPr marL="297815" marR="437515" lvl="0" indent="-285750">
                        <a:spcAft>
                          <a:spcPts val="600"/>
                        </a:spcAft>
                        <a:buClr>
                          <a:srgbClr val="EA5433"/>
                        </a:buClr>
                        <a:buSzPct val="90000"/>
                        <a:buFont typeface=".Lucida Grande UI Regular"/>
                        <a:buChar char="⇢"/>
                      </a:pPr>
                      <a:r>
                        <a:rPr lang="fr-FR" sz="1600" b="0" u="none" dirty="0">
                          <a:solidFill>
                            <a:schemeClr val="tx2"/>
                          </a:solidFill>
                          <a:latin typeface="+mn-lt"/>
                        </a:rPr>
                        <a:t>Projets visant</a:t>
                      </a:r>
                      <a:r>
                        <a:rPr lang="fr-FR" sz="1600" b="1" u="none" dirty="0">
                          <a:solidFill>
                            <a:schemeClr val="tx2"/>
                          </a:solidFill>
                          <a:latin typeface="+mn-lt"/>
                        </a:rPr>
                        <a:t> </a:t>
                      </a:r>
                      <a:r>
                        <a:rPr lang="fr-FR" sz="1600" b="0" i="0" u="none" strike="noStrike" noProof="0" dirty="0">
                          <a:solidFill>
                            <a:schemeClr val="tx2"/>
                          </a:solidFill>
                        </a:rPr>
                        <a:t>à produire des </a:t>
                      </a:r>
                      <a:r>
                        <a:rPr lang="fr-FR" sz="1600" b="1" i="0" u="none" strike="noStrike" noProof="0" dirty="0">
                          <a:solidFill>
                            <a:schemeClr val="tx2"/>
                          </a:solidFill>
                        </a:rPr>
                        <a:t>plans, arrangements ou concepts pour un produit, procédé ou service </a:t>
                      </a:r>
                      <a:r>
                        <a:rPr lang="fr-FR" sz="1600" b="0" i="0" u="none" strike="noStrike" noProof="0" dirty="0">
                          <a:solidFill>
                            <a:schemeClr val="tx2"/>
                          </a:solidFill>
                        </a:rPr>
                        <a:t>nouveau ou amélioré : </a:t>
                      </a:r>
                      <a:r>
                        <a:rPr lang="fr-FR" sz="1400" b="0" i="1" u="none" strike="noStrike" noProof="0" dirty="0">
                          <a:solidFill>
                            <a:schemeClr val="tx2"/>
                          </a:solidFill>
                          <a:latin typeface="Arial"/>
                        </a:rPr>
                        <a:t>prototypage, essais, démonstration ou pilotes, validation du produit à grande échelle, première commercialisation...</a:t>
                      </a:r>
                      <a:endParaRPr lang="fr-FR" sz="1400" b="0" i="1" u="none" dirty="0">
                        <a:solidFill>
                          <a:schemeClr val="tx2"/>
                        </a:solidFill>
                        <a:latin typeface="+mn-lt"/>
                      </a:endParaRPr>
                    </a:p>
                    <a:p>
                      <a:pPr marL="12065" marR="437515" lvl="0" indent="0">
                        <a:spcAft>
                          <a:spcPts val="600"/>
                        </a:spcAft>
                        <a:buClr>
                          <a:srgbClr val="EA5433"/>
                        </a:buClr>
                        <a:buSzPct val="90000"/>
                        <a:buNone/>
                      </a:pPr>
                      <a:r>
                        <a:rPr lang="fr-FR" sz="1800" b="1" u="none" dirty="0">
                          <a:solidFill>
                            <a:schemeClr val="bg2"/>
                          </a:solidFill>
                          <a:latin typeface="+mn-lt"/>
                        </a:rPr>
                        <a:t>CSA – Coordination and Support Actions </a:t>
                      </a:r>
                    </a:p>
                    <a:p>
                      <a:pPr marL="297815" marR="437515" lvl="0" indent="-285750">
                        <a:spcAft>
                          <a:spcPts val="600"/>
                        </a:spcAft>
                        <a:buClr>
                          <a:srgbClr val="EA5433"/>
                        </a:buClr>
                        <a:buSzPct val="90000"/>
                        <a:buFont typeface=".Lucida Grande UI Regular"/>
                        <a:buChar char="⇢"/>
                      </a:pPr>
                      <a:r>
                        <a:rPr lang="fr-FR" sz="1600" b="0" u="none" dirty="0">
                          <a:solidFill>
                            <a:schemeClr val="tx2"/>
                          </a:solidFill>
                          <a:latin typeface="+mn-lt"/>
                        </a:rPr>
                        <a:t>Projets consistant principalement en des </a:t>
                      </a:r>
                      <a:r>
                        <a:rPr lang="fr-FR" sz="1600" b="1" u="none" dirty="0">
                          <a:solidFill>
                            <a:schemeClr val="tx2"/>
                          </a:solidFill>
                          <a:latin typeface="+mn-lt"/>
                        </a:rPr>
                        <a:t>mesures d'accompagnement</a:t>
                      </a:r>
                      <a:r>
                        <a:rPr lang="fr-FR" sz="1600" b="0" u="none" dirty="0">
                          <a:solidFill>
                            <a:schemeClr val="tx2"/>
                          </a:solidFill>
                          <a:latin typeface="+mn-lt"/>
                        </a:rPr>
                        <a:t> : </a:t>
                      </a:r>
                      <a:r>
                        <a:rPr lang="fr-FR" sz="1400" b="0" i="1" u="none" dirty="0">
                          <a:solidFill>
                            <a:schemeClr val="tx2"/>
                          </a:solidFill>
                          <a:latin typeface="+mn-lt"/>
                        </a:rPr>
                        <a:t>mise en réseau des acteurs, actions de communication et sensibilisation, dialogue politique, production d'études/rapports, planification stratégique...</a:t>
                      </a:r>
                      <a:endParaRPr lang="fr-FR" sz="1400" b="1" i="1" u="none" dirty="0">
                        <a:solidFill>
                          <a:schemeClr val="tx2"/>
                        </a:solidFill>
                        <a:latin typeface="+mn-lt"/>
                      </a:endParaRP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8" name="Espace réservé du texte 3">
            <a:extLst>
              <a:ext uri="{FF2B5EF4-FFF2-40B4-BE49-F238E27FC236}">
                <a16:creationId xmlns:a16="http://schemas.microsoft.com/office/drawing/2014/main" id="{9A25DE01-D36B-8F42-854E-5671275F997D}"/>
              </a:ext>
            </a:extLst>
          </p:cNvPr>
          <p:cNvSpPr txBox="1">
            <a:spLocks/>
          </p:cNvSpPr>
          <p:nvPr/>
        </p:nvSpPr>
        <p:spPr>
          <a:xfrm>
            <a:off x="4863403" y="334234"/>
            <a:ext cx="3902934" cy="5263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1600" b="1">
                <a:solidFill>
                  <a:schemeClr val="tx2"/>
                </a:solidFill>
                <a:cs typeface="Segoe UI"/>
              </a:rPr>
              <a:t>Comprendre HORIZON EUROPE</a:t>
            </a:r>
          </a:p>
          <a:p>
            <a:pPr marL="180975" algn="r"/>
            <a:r>
              <a:rPr lang="fr-FR" sz="1600" b="1">
                <a:solidFill>
                  <a:schemeClr val="tx2"/>
                </a:solidFill>
              </a:rPr>
              <a:t>Instruments de financement</a:t>
            </a:r>
          </a:p>
        </p:txBody>
      </p:sp>
    </p:spTree>
    <p:extLst>
      <p:ext uri="{BB962C8B-B14F-4D97-AF65-F5344CB8AC3E}">
        <p14:creationId xmlns:p14="http://schemas.microsoft.com/office/powerpoint/2010/main" val="146651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79646" y="2031168"/>
            <a:ext cx="1541621" cy="206306"/>
          </a:xfrm>
          <a:prstGeom prst="rect">
            <a:avLst/>
          </a:prstGeom>
        </p:spPr>
        <p:txBody>
          <a:bodyPr vert="horz" wrap="square" lIns="0" tIns="10001" rIns="0" bIns="0" rtlCol="0">
            <a:spAutoFit/>
          </a:bodyPr>
          <a:lstStyle/>
          <a:p>
            <a:pPr marL="9525" marR="0" lvl="0" indent="0" algn="l" defTabSz="914400" rtl="0" eaLnBrk="1" fontAlgn="auto" latinLnBrk="0" hangingPunct="1">
              <a:lnSpc>
                <a:spcPct val="100000"/>
              </a:lnSpc>
              <a:spcBef>
                <a:spcPts val="79"/>
              </a:spcBef>
              <a:spcAft>
                <a:spcPts val="0"/>
              </a:spcAft>
              <a:buClrTx/>
              <a:buSzTx/>
              <a:buFontTx/>
              <a:buNone/>
              <a:tabLst/>
              <a:defRPr/>
            </a:pPr>
            <a:r>
              <a:rPr kumimoji="0" sz="1275" b="1" i="0" u="none" strike="noStrike" kern="1200" cap="none" spc="-4" normalizeH="0" baseline="0" noProof="0">
                <a:ln>
                  <a:noFill/>
                </a:ln>
                <a:solidFill>
                  <a:srgbClr val="FFFFFF"/>
                </a:solidFill>
                <a:effectLst/>
                <a:uLnTx/>
                <a:uFillTx/>
                <a:latin typeface="Arial"/>
                <a:ea typeface="+mn-ea"/>
                <a:cs typeface="Arial"/>
              </a:rPr>
              <a:t>Planifier </a:t>
            </a:r>
            <a:r>
              <a:rPr kumimoji="0" sz="1275" b="0" i="0" u="none" strike="noStrike" kern="1200" cap="none" spc="0" normalizeH="0" baseline="0" noProof="0">
                <a:ln>
                  <a:noFill/>
                </a:ln>
                <a:solidFill>
                  <a:srgbClr val="FFFFFF"/>
                </a:solidFill>
                <a:effectLst/>
                <a:uLnTx/>
                <a:uFillTx/>
                <a:latin typeface="Arial"/>
                <a:ea typeface="+mn-ea"/>
                <a:cs typeface="Arial"/>
              </a:rPr>
              <a:t>la</a:t>
            </a:r>
            <a:r>
              <a:rPr kumimoji="0" sz="1275" b="0" i="0" u="none" strike="noStrike" kern="1200" cap="none" spc="-41" normalizeH="0" baseline="0" noProof="0">
                <a:ln>
                  <a:noFill/>
                </a:ln>
                <a:solidFill>
                  <a:srgbClr val="FFFFFF"/>
                </a:solidFill>
                <a:effectLst/>
                <a:uLnTx/>
                <a:uFillTx/>
                <a:latin typeface="Arial"/>
                <a:ea typeface="+mn-ea"/>
                <a:cs typeface="Arial"/>
              </a:rPr>
              <a:t> </a:t>
            </a:r>
            <a:r>
              <a:rPr kumimoji="0" sz="1275" b="0" i="0" u="none" strike="noStrike" kern="1200" cap="none" spc="0" normalizeH="0" baseline="0" noProof="0">
                <a:ln>
                  <a:noFill/>
                </a:ln>
                <a:solidFill>
                  <a:srgbClr val="FFFFFF"/>
                </a:solidFill>
                <a:effectLst/>
                <a:uLnTx/>
                <a:uFillTx/>
                <a:latin typeface="Arial"/>
                <a:ea typeface="+mn-ea"/>
                <a:cs typeface="Arial"/>
              </a:rPr>
              <a:t>rédaction</a:t>
            </a:r>
            <a:endParaRPr kumimoji="0" sz="1275" b="0" i="0" u="none" strike="noStrike" kern="1200" cap="none" spc="0" normalizeH="0" baseline="0" noProof="0">
              <a:ln>
                <a:noFill/>
              </a:ln>
              <a:solidFill>
                <a:srgbClr val="000000"/>
              </a:solidFill>
              <a:effectLst/>
              <a:uLnTx/>
              <a:uFillTx/>
              <a:latin typeface="Arial"/>
              <a:ea typeface="+mn-ea"/>
              <a:cs typeface="Arial"/>
            </a:endParaRPr>
          </a:p>
        </p:txBody>
      </p:sp>
      <p:sp>
        <p:nvSpPr>
          <p:cNvPr id="7" name="object 7"/>
          <p:cNvSpPr txBox="1"/>
          <p:nvPr/>
        </p:nvSpPr>
        <p:spPr>
          <a:xfrm>
            <a:off x="1212152" y="2903315"/>
            <a:ext cx="1746885" cy="1520160"/>
          </a:xfrm>
          <a:prstGeom prst="rect">
            <a:avLst/>
          </a:prstGeom>
        </p:spPr>
        <p:txBody>
          <a:bodyPr vert="horz" wrap="square" lIns="0" tIns="38100" rIns="0" bIns="0" rtlCol="0">
            <a:spAutoFit/>
          </a:bodyPr>
          <a:lstStyle/>
          <a:p>
            <a:pPr marL="9525" marR="210026" lvl="0" indent="0" algn="l" defTabSz="914400" rtl="0" eaLnBrk="1" fontAlgn="auto" latinLnBrk="0" hangingPunct="1">
              <a:lnSpc>
                <a:spcPts val="1313"/>
              </a:lnSpc>
              <a:spcBef>
                <a:spcPts val="300"/>
              </a:spcBef>
              <a:spcAft>
                <a:spcPts val="0"/>
              </a:spcAft>
              <a:buClrTx/>
              <a:buSzTx/>
              <a:buFontTx/>
              <a:buNone/>
              <a:tabLst/>
              <a:defRPr/>
            </a:pPr>
            <a:r>
              <a:rPr kumimoji="0" sz="1275" b="0" i="0" u="none" strike="noStrike" kern="1200" cap="none" spc="0" normalizeH="0" baseline="0" noProof="0">
                <a:ln>
                  <a:noFill/>
                </a:ln>
                <a:solidFill>
                  <a:srgbClr val="FFFFFF"/>
                </a:solidFill>
                <a:effectLst/>
                <a:uLnTx/>
                <a:uFillTx/>
                <a:latin typeface="Arial"/>
                <a:ea typeface="+mn-ea"/>
                <a:cs typeface="Arial"/>
              </a:rPr>
              <a:t>Créer une </a:t>
            </a:r>
            <a:r>
              <a:rPr kumimoji="0" sz="1275" b="1" i="0" u="none" strike="noStrike" kern="1200" cap="none" spc="0" normalizeH="0" baseline="0" noProof="0">
                <a:ln>
                  <a:noFill/>
                </a:ln>
                <a:solidFill>
                  <a:srgbClr val="FFFFFF"/>
                </a:solidFill>
                <a:effectLst/>
                <a:uLnTx/>
                <a:uFillTx/>
                <a:latin typeface="Arial"/>
                <a:ea typeface="+mn-ea"/>
                <a:cs typeface="Arial"/>
              </a:rPr>
              <a:t>équipe</a:t>
            </a:r>
            <a:r>
              <a:rPr kumimoji="0" sz="1275" b="1" i="0" u="none" strike="noStrike" kern="1200" cap="none" spc="-86" normalizeH="0" baseline="0" noProof="0">
                <a:ln>
                  <a:noFill/>
                </a:ln>
                <a:solidFill>
                  <a:srgbClr val="FFFFFF"/>
                </a:solidFill>
                <a:effectLst/>
                <a:uLnTx/>
                <a:uFillTx/>
                <a:latin typeface="Arial"/>
                <a:ea typeface="+mn-ea"/>
                <a:cs typeface="Arial"/>
              </a:rPr>
              <a:t> </a:t>
            </a:r>
            <a:r>
              <a:rPr kumimoji="0" sz="1275" b="1" i="0" u="none" strike="noStrike" kern="1200" cap="none" spc="0" normalizeH="0" baseline="0" noProof="0">
                <a:ln>
                  <a:noFill/>
                </a:ln>
                <a:solidFill>
                  <a:srgbClr val="FFFFFF"/>
                </a:solidFill>
                <a:effectLst/>
                <a:uLnTx/>
                <a:uFillTx/>
                <a:latin typeface="Arial"/>
                <a:ea typeface="+mn-ea"/>
                <a:cs typeface="Arial"/>
              </a:rPr>
              <a:t>de  rédaction</a:t>
            </a:r>
            <a:endParaRPr kumimoji="0" sz="1275"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25"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650" b="0" i="0" u="none" strike="noStrike" kern="1200" cap="none" spc="0" normalizeH="0" baseline="0" noProof="0">
              <a:ln>
                <a:noFill/>
              </a:ln>
              <a:solidFill>
                <a:srgbClr val="000000"/>
              </a:solidFill>
              <a:effectLst/>
              <a:uLnTx/>
              <a:uFillTx/>
              <a:latin typeface="Arial"/>
              <a:ea typeface="+mn-ea"/>
              <a:cs typeface="Arial"/>
            </a:endParaRPr>
          </a:p>
          <a:p>
            <a:pPr marL="241935" marR="3810" lvl="0" indent="0" algn="l" defTabSz="914400" rtl="0" eaLnBrk="1" fontAlgn="auto" latinLnBrk="0" hangingPunct="1">
              <a:lnSpc>
                <a:spcPct val="86100"/>
              </a:lnSpc>
              <a:spcBef>
                <a:spcPts val="0"/>
              </a:spcBef>
              <a:spcAft>
                <a:spcPts val="0"/>
              </a:spcAft>
              <a:buClrTx/>
              <a:buSzTx/>
              <a:buFontTx/>
              <a:buNone/>
              <a:tabLst/>
              <a:defRPr/>
            </a:pPr>
            <a:r>
              <a:rPr kumimoji="0" sz="1275" b="1" i="0" u="none" strike="noStrike" kern="1200" cap="none" spc="0" normalizeH="0" baseline="0" noProof="0">
                <a:ln>
                  <a:noFill/>
                </a:ln>
                <a:solidFill>
                  <a:srgbClr val="FFFFFF"/>
                </a:solidFill>
                <a:effectLst/>
                <a:uLnTx/>
                <a:uFillTx/>
                <a:latin typeface="Arial"/>
                <a:ea typeface="+mn-ea"/>
                <a:cs typeface="Arial"/>
              </a:rPr>
              <a:t>Responsabilise</a:t>
            </a:r>
            <a:r>
              <a:rPr kumimoji="0" sz="1275" b="0" i="0" u="none" strike="noStrike" kern="1200" cap="none" spc="0" normalizeH="0" baseline="0" noProof="0">
                <a:ln>
                  <a:noFill/>
                </a:ln>
                <a:solidFill>
                  <a:srgbClr val="FFFFFF"/>
                </a:solidFill>
                <a:effectLst/>
                <a:uLnTx/>
                <a:uFillTx/>
                <a:latin typeface="Arial"/>
                <a:ea typeface="+mn-ea"/>
                <a:cs typeface="Arial"/>
              </a:rPr>
              <a:t>r</a:t>
            </a:r>
            <a:r>
              <a:rPr kumimoji="0" sz="1275" b="0" i="0" u="none" strike="noStrike" kern="1200" cap="none" spc="-83" normalizeH="0" baseline="0" noProof="0">
                <a:ln>
                  <a:noFill/>
                </a:ln>
                <a:solidFill>
                  <a:srgbClr val="FFFFFF"/>
                </a:solidFill>
                <a:effectLst/>
                <a:uLnTx/>
                <a:uFillTx/>
                <a:latin typeface="Arial"/>
                <a:ea typeface="+mn-ea"/>
                <a:cs typeface="Arial"/>
              </a:rPr>
              <a:t> </a:t>
            </a:r>
            <a:r>
              <a:rPr kumimoji="0" sz="1275" b="0" i="0" u="none" strike="noStrike" kern="1200" cap="none" spc="0" normalizeH="0" baseline="0" noProof="0">
                <a:ln>
                  <a:noFill/>
                </a:ln>
                <a:solidFill>
                  <a:srgbClr val="FFFFFF"/>
                </a:solidFill>
                <a:effectLst/>
                <a:uLnTx/>
                <a:uFillTx/>
                <a:latin typeface="Arial"/>
                <a:ea typeface="+mn-ea"/>
                <a:cs typeface="Arial"/>
              </a:rPr>
              <a:t>les  leaders de </a:t>
            </a:r>
            <a:r>
              <a:rPr kumimoji="0" sz="1275" b="0" i="0" u="none" strike="noStrike" kern="1200" cap="none" spc="-8" normalizeH="0" baseline="0" noProof="0">
                <a:ln>
                  <a:noFill/>
                </a:ln>
                <a:solidFill>
                  <a:srgbClr val="FFFFFF"/>
                </a:solidFill>
                <a:effectLst/>
                <a:uLnTx/>
                <a:uFillTx/>
                <a:latin typeface="Arial"/>
                <a:ea typeface="+mn-ea"/>
                <a:cs typeface="Arial"/>
              </a:rPr>
              <a:t>Work  </a:t>
            </a:r>
            <a:r>
              <a:rPr kumimoji="0" sz="1275" b="0" i="0" u="none" strike="noStrike" kern="1200" cap="none" spc="0" normalizeH="0" baseline="0" noProof="0">
                <a:ln>
                  <a:noFill/>
                </a:ln>
                <a:solidFill>
                  <a:srgbClr val="FFFFFF"/>
                </a:solidFill>
                <a:effectLst/>
                <a:uLnTx/>
                <a:uFillTx/>
                <a:latin typeface="Arial"/>
                <a:ea typeface="+mn-ea"/>
                <a:cs typeface="Arial"/>
              </a:rPr>
              <a:t>Packages et rôles  spécifiques</a:t>
            </a:r>
            <a:endParaRPr kumimoji="0" sz="1275" b="0" i="0" u="none" strike="noStrike" kern="1200" cap="none" spc="0" normalizeH="0" baseline="0" noProof="0">
              <a:ln>
                <a:noFill/>
              </a:ln>
              <a:solidFill>
                <a:srgbClr val="000000"/>
              </a:solidFill>
              <a:effectLst/>
              <a:uLnTx/>
              <a:uFillTx/>
              <a:latin typeface="Arial"/>
              <a:ea typeface="+mn-ea"/>
              <a:cs typeface="Arial"/>
            </a:endParaRPr>
          </a:p>
        </p:txBody>
      </p:sp>
      <p:pic>
        <p:nvPicPr>
          <p:cNvPr id="3" name="Image 2">
            <a:extLst>
              <a:ext uri="{FF2B5EF4-FFF2-40B4-BE49-F238E27FC236}">
                <a16:creationId xmlns:a16="http://schemas.microsoft.com/office/drawing/2014/main" id="{C7C6990E-C2F1-7043-A47B-1CC1A29AB3E3}"/>
              </a:ext>
            </a:extLst>
          </p:cNvPr>
          <p:cNvPicPr>
            <a:picLocks noChangeAspect="1"/>
          </p:cNvPicPr>
          <p:nvPr/>
        </p:nvPicPr>
        <p:blipFill>
          <a:blip r:embed="rId2"/>
          <a:stretch>
            <a:fillRect/>
          </a:stretch>
        </p:blipFill>
        <p:spPr>
          <a:xfrm>
            <a:off x="375379" y="1283315"/>
            <a:ext cx="7941166" cy="3240000"/>
          </a:xfrm>
          <a:prstGeom prst="rect">
            <a:avLst/>
          </a:prstGeom>
        </p:spPr>
      </p:pic>
      <p:sp>
        <p:nvSpPr>
          <p:cNvPr id="8" name="object 2">
            <a:extLst>
              <a:ext uri="{FF2B5EF4-FFF2-40B4-BE49-F238E27FC236}">
                <a16:creationId xmlns:a16="http://schemas.microsoft.com/office/drawing/2014/main" id="{7FACA5FA-47B5-4940-9C10-9942BB8500CA}"/>
              </a:ext>
            </a:extLst>
          </p:cNvPr>
          <p:cNvSpPr txBox="1">
            <a:spLocks noGrp="1"/>
          </p:cNvSpPr>
          <p:nvPr>
            <p:ph type="title"/>
          </p:nvPr>
        </p:nvSpPr>
        <p:spPr>
          <a:xfrm>
            <a:off x="3313174" y="379843"/>
            <a:ext cx="5472608" cy="255839"/>
          </a:xfrm>
          <a:prstGeom prst="rect">
            <a:avLst/>
          </a:prstGeom>
        </p:spPr>
        <p:txBody>
          <a:bodyPr vert="horz" wrap="square" lIns="0" tIns="9525" rIns="0" bIns="0" rtlCol="0" anchor="t" anchorCtr="0">
            <a:spAutoFit/>
          </a:bodyPr>
          <a:lstStyle/>
          <a:p>
            <a:pPr marL="9525" algn="r">
              <a:lnSpc>
                <a:spcPct val="100000"/>
              </a:lnSpc>
              <a:spcBef>
                <a:spcPts val="75"/>
              </a:spcBef>
              <a:tabLst>
                <a:tab pos="785336" algn="l"/>
              </a:tabLst>
            </a:pPr>
            <a:r>
              <a:rPr lang="fr-FR" sz="1600" b="1" spc="-4">
                <a:solidFill>
                  <a:schemeClr val="tx2"/>
                </a:solidFill>
                <a:latin typeface="+mn-lt"/>
              </a:rPr>
              <a:t>Coordinateur ou partenaire ?</a:t>
            </a:r>
            <a:endParaRPr sz="1600" b="1" i="1" spc="-4">
              <a:solidFill>
                <a:schemeClr val="tx2"/>
              </a:solidFill>
              <a:latin typeface="+mn-lt"/>
            </a:endParaRPr>
          </a:p>
        </p:txBody>
      </p:sp>
    </p:spTree>
    <p:extLst>
      <p:ext uri="{BB962C8B-B14F-4D97-AF65-F5344CB8AC3E}">
        <p14:creationId xmlns:p14="http://schemas.microsoft.com/office/powerpoint/2010/main" val="239266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F637B852-74AC-F04B-98C3-C3CB8C5C492A}"/>
              </a:ext>
            </a:extLst>
          </p:cNvPr>
          <p:cNvSpPr>
            <a:spLocks noGrp="1"/>
          </p:cNvSpPr>
          <p:nvPr>
            <p:ph type="title"/>
          </p:nvPr>
        </p:nvSpPr>
        <p:spPr>
          <a:xfrm>
            <a:off x="359999" y="975949"/>
            <a:ext cx="8424000" cy="512604"/>
          </a:xfrm>
        </p:spPr>
        <p:txBody>
          <a:bodyPr/>
          <a:lstStyle/>
          <a:p>
            <a:r>
              <a:rPr lang="fr-FR" sz="2400">
                <a:solidFill>
                  <a:schemeClr val="bg2"/>
                </a:solidFill>
                <a:effectLst>
                  <a:outerShdw blurRad="38100" dist="38100" dir="2700000" algn="tl">
                    <a:srgbClr val="000000">
                      <a:alpha val="43137"/>
                    </a:srgbClr>
                  </a:outerShdw>
                </a:effectLst>
              </a:rPr>
              <a:t>Commencer par être partenaire d’un projet</a:t>
            </a:r>
            <a:endParaRPr lang="fr-FR">
              <a:solidFill>
                <a:schemeClr val="bg2"/>
              </a:solidFill>
            </a:endParaRPr>
          </a:p>
        </p:txBody>
      </p:sp>
      <p:sp>
        <p:nvSpPr>
          <p:cNvPr id="16" name="Espace réservé du texte 3">
            <a:extLst>
              <a:ext uri="{FF2B5EF4-FFF2-40B4-BE49-F238E27FC236}">
                <a16:creationId xmlns:a16="http://schemas.microsoft.com/office/drawing/2014/main" id="{9EBE058E-80BC-B649-82C3-F78227308AC6}"/>
              </a:ext>
            </a:extLst>
          </p:cNvPr>
          <p:cNvSpPr>
            <a:spLocks noGrp="1"/>
          </p:cNvSpPr>
          <p:nvPr>
            <p:ph type="body" idx="2"/>
          </p:nvPr>
        </p:nvSpPr>
        <p:spPr>
          <a:xfrm>
            <a:off x="4863402" y="340957"/>
            <a:ext cx="3902934" cy="360000"/>
          </a:xfrm>
        </p:spPr>
        <p:txBody>
          <a:bodyPr/>
          <a:lstStyle/>
          <a:p>
            <a:pPr marL="180975" indent="0">
              <a:buNone/>
            </a:pPr>
            <a:r>
              <a:rPr lang="fr-FR" sz="1100">
                <a:solidFill>
                  <a:srgbClr val="000091"/>
                </a:solidFill>
                <a:cs typeface="Segoe UI"/>
              </a:rPr>
              <a:t>Comprendre HORIZON EUROPE</a:t>
            </a:r>
          </a:p>
          <a:p>
            <a:pPr marL="180975" indent="0">
              <a:buNone/>
            </a:pPr>
            <a:r>
              <a:rPr lang="fr-FR" sz="1100"/>
              <a:t>Partenaire</a:t>
            </a:r>
          </a:p>
        </p:txBody>
      </p:sp>
      <p:sp>
        <p:nvSpPr>
          <p:cNvPr id="7" name="ZoneTexte 6">
            <a:extLst>
              <a:ext uri="{FF2B5EF4-FFF2-40B4-BE49-F238E27FC236}">
                <a16:creationId xmlns:a16="http://schemas.microsoft.com/office/drawing/2014/main" id="{7698E5A8-3D5A-C542-92B7-C504EEE8848E}"/>
              </a:ext>
            </a:extLst>
          </p:cNvPr>
          <p:cNvSpPr txBox="1"/>
          <p:nvPr/>
        </p:nvSpPr>
        <p:spPr>
          <a:xfrm>
            <a:off x="342332" y="1377602"/>
            <a:ext cx="8406337" cy="1600438"/>
          </a:xfrm>
          <a:prstGeom prst="rect">
            <a:avLst/>
          </a:prstGeom>
          <a:noFill/>
        </p:spPr>
        <p:txBody>
          <a:bodyPr wrap="square" rtlCol="0">
            <a:spAutoFit/>
          </a:bodyPr>
          <a:lstStyle/>
          <a:p>
            <a:pPr>
              <a:buClr>
                <a:schemeClr val="accent4"/>
              </a:buClr>
            </a:pPr>
            <a:r>
              <a:rPr lang="fr-FR" sz="1800" b="1">
                <a:solidFill>
                  <a:schemeClr val="tx2"/>
                </a:solidFill>
              </a:rPr>
              <a:t>Pourquoi ?</a:t>
            </a:r>
            <a:endParaRPr lang="fr-FR" sz="1800">
              <a:solidFill>
                <a:schemeClr val="bg2"/>
              </a:solidFill>
            </a:endParaRPr>
          </a:p>
          <a:p>
            <a:pPr marL="285750" indent="-285750">
              <a:buClr>
                <a:schemeClr val="accent4"/>
              </a:buClr>
              <a:buFont typeface="Arial" panose="020B0604020202020204" pitchFamily="34" charset="0"/>
              <a:buChar char="•"/>
            </a:pPr>
            <a:r>
              <a:rPr lang="fr-FR" sz="1600" b="1">
                <a:solidFill>
                  <a:schemeClr val="bg2"/>
                </a:solidFill>
              </a:rPr>
              <a:t>Découvrir le fonctionnement </a:t>
            </a:r>
            <a:r>
              <a:rPr lang="fr-FR" sz="1600">
                <a:solidFill>
                  <a:schemeClr val="bg2"/>
                </a:solidFill>
              </a:rPr>
              <a:t>des projets européens</a:t>
            </a:r>
          </a:p>
          <a:p>
            <a:pPr marL="285750" indent="-285750">
              <a:buClr>
                <a:schemeClr val="accent4"/>
              </a:buClr>
              <a:buFont typeface="Arial" panose="020B0604020202020204" pitchFamily="34" charset="0"/>
              <a:buChar char="•"/>
            </a:pPr>
            <a:r>
              <a:rPr lang="fr-FR" sz="1600">
                <a:solidFill>
                  <a:schemeClr val="bg2"/>
                </a:solidFill>
              </a:rPr>
              <a:t>A travers un </a:t>
            </a:r>
            <a:r>
              <a:rPr lang="fr-FR" sz="1600" b="1">
                <a:solidFill>
                  <a:schemeClr val="bg2"/>
                </a:solidFill>
              </a:rPr>
              <a:t>engagement raisonnable</a:t>
            </a:r>
          </a:p>
          <a:p>
            <a:pPr marL="285750" indent="-285750">
              <a:buClr>
                <a:schemeClr val="accent4"/>
              </a:buClr>
              <a:buFont typeface="Arial" panose="020B0604020202020204" pitchFamily="34" charset="0"/>
              <a:buChar char="•"/>
            </a:pPr>
            <a:r>
              <a:rPr lang="fr-FR" sz="1600">
                <a:solidFill>
                  <a:schemeClr val="bg2"/>
                </a:solidFill>
              </a:rPr>
              <a:t>Disposer d’un </a:t>
            </a:r>
            <a:r>
              <a:rPr lang="fr-FR" sz="1600" b="1">
                <a:solidFill>
                  <a:schemeClr val="bg2"/>
                </a:solidFill>
              </a:rPr>
              <a:t>budget significatif</a:t>
            </a:r>
          </a:p>
          <a:p>
            <a:pPr marL="285750" indent="-285750">
              <a:buClr>
                <a:schemeClr val="accent4"/>
              </a:buClr>
              <a:buFont typeface="Arial" panose="020B0604020202020204" pitchFamily="34" charset="0"/>
              <a:buChar char="•"/>
            </a:pPr>
            <a:r>
              <a:rPr lang="fr-FR" sz="1600">
                <a:solidFill>
                  <a:schemeClr val="bg2"/>
                </a:solidFill>
              </a:rPr>
              <a:t>Pour travailler sur </a:t>
            </a:r>
            <a:r>
              <a:rPr lang="fr-FR" sz="1600" b="1">
                <a:solidFill>
                  <a:schemeClr val="bg2"/>
                </a:solidFill>
              </a:rPr>
              <a:t>vos thématiques de recherche</a:t>
            </a:r>
          </a:p>
          <a:p>
            <a:pPr marL="285750" indent="-285750">
              <a:buClr>
                <a:schemeClr val="accent4"/>
              </a:buClr>
              <a:buFont typeface="Arial" panose="020B0604020202020204" pitchFamily="34" charset="0"/>
              <a:buChar char="•"/>
            </a:pPr>
            <a:r>
              <a:rPr lang="fr-FR" sz="1600">
                <a:solidFill>
                  <a:schemeClr val="bg2"/>
                </a:solidFill>
              </a:rPr>
              <a:t>Dans </a:t>
            </a:r>
            <a:r>
              <a:rPr lang="fr-FR" sz="1600" b="1">
                <a:solidFill>
                  <a:schemeClr val="bg2"/>
                </a:solidFill>
              </a:rPr>
              <a:t>l’interdisciplinarité</a:t>
            </a:r>
            <a:r>
              <a:rPr lang="fr-FR" sz="1600">
                <a:solidFill>
                  <a:schemeClr val="bg2"/>
                </a:solidFill>
              </a:rPr>
              <a:t> et avec des </a:t>
            </a:r>
            <a:r>
              <a:rPr lang="fr-FR" sz="1600" b="1">
                <a:solidFill>
                  <a:schemeClr val="bg2"/>
                </a:solidFill>
              </a:rPr>
              <a:t>acteurs non-académiques</a:t>
            </a:r>
          </a:p>
        </p:txBody>
      </p:sp>
      <p:sp>
        <p:nvSpPr>
          <p:cNvPr id="18" name="ZoneTexte 17">
            <a:extLst>
              <a:ext uri="{FF2B5EF4-FFF2-40B4-BE49-F238E27FC236}">
                <a16:creationId xmlns:a16="http://schemas.microsoft.com/office/drawing/2014/main" id="{D5EFCB45-9762-2046-A9B0-0FF47DF54DE9}"/>
              </a:ext>
            </a:extLst>
          </p:cNvPr>
          <p:cNvSpPr txBox="1"/>
          <p:nvPr/>
        </p:nvSpPr>
        <p:spPr>
          <a:xfrm>
            <a:off x="342332" y="3141548"/>
            <a:ext cx="8406337" cy="1107996"/>
          </a:xfrm>
          <a:prstGeom prst="rect">
            <a:avLst/>
          </a:prstGeom>
          <a:noFill/>
        </p:spPr>
        <p:txBody>
          <a:bodyPr wrap="square" rtlCol="0">
            <a:spAutoFit/>
          </a:bodyPr>
          <a:lstStyle/>
          <a:p>
            <a:pPr>
              <a:buClr>
                <a:schemeClr val="accent4"/>
              </a:buClr>
            </a:pPr>
            <a:r>
              <a:rPr lang="fr-FR" sz="1800" b="1" dirty="0">
                <a:solidFill>
                  <a:schemeClr val="tx2"/>
                </a:solidFill>
              </a:rPr>
              <a:t>Comment ?</a:t>
            </a:r>
            <a:endParaRPr lang="fr-FR" sz="1800" dirty="0">
              <a:solidFill>
                <a:schemeClr val="bg2"/>
              </a:solidFill>
            </a:endParaRPr>
          </a:p>
          <a:p>
            <a:pPr marL="285750" indent="-285750">
              <a:buClr>
                <a:schemeClr val="accent4"/>
              </a:buClr>
              <a:buFont typeface="Arial" panose="020B0604020202020204" pitchFamily="34" charset="0"/>
              <a:buChar char="•"/>
            </a:pPr>
            <a:r>
              <a:rPr lang="fr-FR" sz="1600" b="1" dirty="0">
                <a:solidFill>
                  <a:schemeClr val="bg2"/>
                </a:solidFill>
              </a:rPr>
              <a:t>Identifier un/des appels</a:t>
            </a:r>
          </a:p>
          <a:p>
            <a:pPr marL="285750" indent="-285750">
              <a:buClr>
                <a:schemeClr val="accent4"/>
              </a:buClr>
              <a:buFont typeface="Arial" panose="020B0604020202020204" pitchFamily="34" charset="0"/>
              <a:buChar char="•"/>
            </a:pPr>
            <a:r>
              <a:rPr lang="fr-FR" sz="1600" dirty="0">
                <a:solidFill>
                  <a:schemeClr val="bg2"/>
                </a:solidFill>
              </a:rPr>
              <a:t>Vous saisissez ces informations </a:t>
            </a:r>
            <a:r>
              <a:rPr lang="fr-FR" sz="1600" b="1" dirty="0">
                <a:solidFill>
                  <a:schemeClr val="bg2"/>
                </a:solidFill>
              </a:rPr>
              <a:t>directement sur le portail </a:t>
            </a:r>
            <a:r>
              <a:rPr lang="fr-FR" sz="1600" i="1" dirty="0">
                <a:solidFill>
                  <a:schemeClr val="accent4"/>
                </a:solidFill>
              </a:rPr>
              <a:t>« </a:t>
            </a:r>
            <a:r>
              <a:rPr lang="fr-FR" sz="1600" i="1" dirty="0" err="1">
                <a:solidFill>
                  <a:schemeClr val="accent4"/>
                </a:solidFill>
              </a:rPr>
              <a:t>Funding</a:t>
            </a:r>
            <a:r>
              <a:rPr lang="fr-FR" sz="1600" i="1" dirty="0">
                <a:solidFill>
                  <a:schemeClr val="accent4"/>
                </a:solidFill>
              </a:rPr>
              <a:t> &amp; Tenders »</a:t>
            </a:r>
          </a:p>
          <a:p>
            <a:pPr marL="285750" indent="-285750">
              <a:buClr>
                <a:schemeClr val="accent4"/>
              </a:buClr>
              <a:buFont typeface="Arial" panose="020B0604020202020204" pitchFamily="34" charset="0"/>
              <a:buChar char="•"/>
            </a:pPr>
            <a:r>
              <a:rPr lang="fr-FR" sz="1600" dirty="0">
                <a:solidFill>
                  <a:schemeClr val="bg2"/>
                </a:solidFill>
              </a:rPr>
              <a:t>Vous activez </a:t>
            </a:r>
            <a:r>
              <a:rPr lang="fr-FR" sz="1600" b="1" dirty="0">
                <a:solidFill>
                  <a:schemeClr val="bg2"/>
                </a:solidFill>
              </a:rPr>
              <a:t>vos propres réseaux</a:t>
            </a:r>
          </a:p>
        </p:txBody>
      </p:sp>
      <p:pic>
        <p:nvPicPr>
          <p:cNvPr id="19" name="Image 18">
            <a:extLst>
              <a:ext uri="{FF2B5EF4-FFF2-40B4-BE49-F238E27FC236}">
                <a16:creationId xmlns:a16="http://schemas.microsoft.com/office/drawing/2014/main" id="{35F2EAF7-309E-1B45-9AAA-33644DBCFD8B}"/>
              </a:ext>
            </a:extLst>
          </p:cNvPr>
          <p:cNvPicPr>
            <a:picLocks noChangeAspect="1"/>
          </p:cNvPicPr>
          <p:nvPr/>
        </p:nvPicPr>
        <p:blipFill rotWithShape="1">
          <a:blip r:embed="rId3">
            <a:duotone>
              <a:schemeClr val="accent4">
                <a:shade val="45000"/>
                <a:satMod val="135000"/>
              </a:schemeClr>
              <a:prstClr val="white"/>
            </a:duotone>
          </a:blip>
          <a:srcRect l="21375"/>
          <a:stretch/>
        </p:blipFill>
        <p:spPr>
          <a:xfrm>
            <a:off x="6588669" y="3141548"/>
            <a:ext cx="2160000" cy="753861"/>
          </a:xfrm>
          <a:prstGeom prst="rect">
            <a:avLst/>
          </a:prstGeom>
        </p:spPr>
      </p:pic>
    </p:spTree>
    <p:extLst>
      <p:ext uri="{BB962C8B-B14F-4D97-AF65-F5344CB8AC3E}">
        <p14:creationId xmlns:p14="http://schemas.microsoft.com/office/powerpoint/2010/main" val="195130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F637B852-74AC-F04B-98C3-C3CB8C5C492A}"/>
              </a:ext>
            </a:extLst>
          </p:cNvPr>
          <p:cNvSpPr>
            <a:spLocks noGrp="1"/>
          </p:cNvSpPr>
          <p:nvPr>
            <p:ph type="title"/>
          </p:nvPr>
        </p:nvSpPr>
        <p:spPr>
          <a:xfrm>
            <a:off x="359999" y="975949"/>
            <a:ext cx="8424000" cy="512604"/>
          </a:xfrm>
        </p:spPr>
        <p:txBody>
          <a:bodyPr/>
          <a:lstStyle/>
          <a:p>
            <a:r>
              <a:rPr lang="fr-FR" sz="2400">
                <a:solidFill>
                  <a:schemeClr val="bg2"/>
                </a:solidFill>
                <a:effectLst>
                  <a:outerShdw blurRad="38100" dist="38100" dir="2700000" algn="tl">
                    <a:srgbClr val="000000">
                      <a:alpha val="43137"/>
                    </a:srgbClr>
                  </a:outerShdw>
                </a:effectLst>
              </a:rPr>
              <a:t>Commencer par être partenaire d’un projet</a:t>
            </a:r>
            <a:endParaRPr lang="fr-FR">
              <a:solidFill>
                <a:schemeClr val="bg2"/>
              </a:solidFill>
            </a:endParaRPr>
          </a:p>
        </p:txBody>
      </p:sp>
      <p:sp>
        <p:nvSpPr>
          <p:cNvPr id="16" name="Espace réservé du texte 3">
            <a:extLst>
              <a:ext uri="{FF2B5EF4-FFF2-40B4-BE49-F238E27FC236}">
                <a16:creationId xmlns:a16="http://schemas.microsoft.com/office/drawing/2014/main" id="{9EBE058E-80BC-B649-82C3-F78227308AC6}"/>
              </a:ext>
            </a:extLst>
          </p:cNvPr>
          <p:cNvSpPr>
            <a:spLocks noGrp="1"/>
          </p:cNvSpPr>
          <p:nvPr>
            <p:ph type="body" idx="2"/>
          </p:nvPr>
        </p:nvSpPr>
        <p:spPr>
          <a:xfrm>
            <a:off x="4863402" y="340957"/>
            <a:ext cx="3902934" cy="360000"/>
          </a:xfrm>
        </p:spPr>
        <p:txBody>
          <a:bodyPr/>
          <a:lstStyle/>
          <a:p>
            <a:pPr marL="180975" indent="0">
              <a:buNone/>
            </a:pPr>
            <a:r>
              <a:rPr lang="fr-FR" sz="1100">
                <a:solidFill>
                  <a:srgbClr val="000091"/>
                </a:solidFill>
                <a:cs typeface="Segoe UI"/>
              </a:rPr>
              <a:t>Comprendre HORIZON EUROPE</a:t>
            </a:r>
          </a:p>
          <a:p>
            <a:pPr marL="180975" indent="0">
              <a:buNone/>
            </a:pPr>
            <a:r>
              <a:rPr lang="fr-FR" sz="1100"/>
              <a:t>Partenaire</a:t>
            </a:r>
          </a:p>
        </p:txBody>
      </p:sp>
      <p:pic>
        <p:nvPicPr>
          <p:cNvPr id="3" name="Image 2">
            <a:extLst>
              <a:ext uri="{FF2B5EF4-FFF2-40B4-BE49-F238E27FC236}">
                <a16:creationId xmlns:a16="http://schemas.microsoft.com/office/drawing/2014/main" id="{FA4A808B-97CD-4B43-8D02-6380BD041874}"/>
              </a:ext>
            </a:extLst>
          </p:cNvPr>
          <p:cNvPicPr>
            <a:picLocks noChangeAspect="1"/>
          </p:cNvPicPr>
          <p:nvPr/>
        </p:nvPicPr>
        <p:blipFill>
          <a:blip r:embed="rId3"/>
          <a:stretch>
            <a:fillRect/>
          </a:stretch>
        </p:blipFill>
        <p:spPr>
          <a:xfrm>
            <a:off x="360001" y="1357631"/>
            <a:ext cx="3960000" cy="2313703"/>
          </a:xfrm>
          <a:prstGeom prst="rect">
            <a:avLst/>
          </a:prstGeom>
        </p:spPr>
      </p:pic>
      <p:pic>
        <p:nvPicPr>
          <p:cNvPr id="5" name="Image 4">
            <a:extLst>
              <a:ext uri="{FF2B5EF4-FFF2-40B4-BE49-F238E27FC236}">
                <a16:creationId xmlns:a16="http://schemas.microsoft.com/office/drawing/2014/main" id="{35867E87-1E17-5142-ABBF-09888ABF3342}"/>
              </a:ext>
            </a:extLst>
          </p:cNvPr>
          <p:cNvPicPr>
            <a:picLocks noChangeAspect="1"/>
          </p:cNvPicPr>
          <p:nvPr/>
        </p:nvPicPr>
        <p:blipFill>
          <a:blip r:embed="rId4"/>
          <a:stretch>
            <a:fillRect/>
          </a:stretch>
        </p:blipFill>
        <p:spPr>
          <a:xfrm>
            <a:off x="359999" y="3671334"/>
            <a:ext cx="3960000" cy="1027244"/>
          </a:xfrm>
          <a:prstGeom prst="rect">
            <a:avLst/>
          </a:prstGeom>
        </p:spPr>
      </p:pic>
      <p:sp>
        <p:nvSpPr>
          <p:cNvPr id="6" name="Rectangle à coins arrondis 5">
            <a:extLst>
              <a:ext uri="{FF2B5EF4-FFF2-40B4-BE49-F238E27FC236}">
                <a16:creationId xmlns:a16="http://schemas.microsoft.com/office/drawing/2014/main" id="{73F92004-813B-904B-846C-BF36E0E86D35}"/>
              </a:ext>
            </a:extLst>
          </p:cNvPr>
          <p:cNvSpPr/>
          <p:nvPr/>
        </p:nvSpPr>
        <p:spPr>
          <a:xfrm>
            <a:off x="434340" y="3760470"/>
            <a:ext cx="3691890" cy="90297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a droite 8">
            <a:extLst>
              <a:ext uri="{FF2B5EF4-FFF2-40B4-BE49-F238E27FC236}">
                <a16:creationId xmlns:a16="http://schemas.microsoft.com/office/drawing/2014/main" id="{47459090-7B12-2244-8480-C960EFF40FCC}"/>
              </a:ext>
            </a:extLst>
          </p:cNvPr>
          <p:cNvSpPr/>
          <p:nvPr/>
        </p:nvSpPr>
        <p:spPr>
          <a:xfrm rot="19720278">
            <a:off x="354330" y="4446270"/>
            <a:ext cx="342900" cy="342900"/>
          </a:xfrm>
          <a:prstGeom prst="rightArrow">
            <a:avLst/>
          </a:pr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021F7D4-A011-594E-AB38-0F09E4D56E56}"/>
              </a:ext>
            </a:extLst>
          </p:cNvPr>
          <p:cNvSpPr/>
          <p:nvPr/>
        </p:nvSpPr>
        <p:spPr>
          <a:xfrm>
            <a:off x="2280285" y="4851101"/>
            <a:ext cx="4866798" cy="338554"/>
          </a:xfrm>
          <a:prstGeom prst="rect">
            <a:avLst/>
          </a:prstGeom>
        </p:spPr>
        <p:txBody>
          <a:bodyPr wrap="square">
            <a:spAutoFit/>
          </a:bodyPr>
          <a:lstStyle/>
          <a:p>
            <a:pPr>
              <a:buClr>
                <a:schemeClr val="accent4"/>
              </a:buClr>
            </a:pPr>
            <a:r>
              <a:rPr lang="fr-FR" sz="1600" dirty="0">
                <a:solidFill>
                  <a:schemeClr val="bg2"/>
                </a:solidFill>
              </a:rPr>
              <a:t>directement sur le portail « </a:t>
            </a:r>
            <a:r>
              <a:rPr lang="fr-FR" sz="1600" dirty="0" err="1">
                <a:solidFill>
                  <a:schemeClr val="bg2"/>
                </a:solidFill>
              </a:rPr>
              <a:t>Funding</a:t>
            </a:r>
            <a:r>
              <a:rPr lang="fr-FR" sz="1600" dirty="0">
                <a:solidFill>
                  <a:schemeClr val="bg2"/>
                </a:solidFill>
              </a:rPr>
              <a:t> &amp; Tenders »</a:t>
            </a:r>
          </a:p>
        </p:txBody>
      </p:sp>
      <p:sp>
        <p:nvSpPr>
          <p:cNvPr id="2" name="Rectangle 1">
            <a:extLst>
              <a:ext uri="{FF2B5EF4-FFF2-40B4-BE49-F238E27FC236}">
                <a16:creationId xmlns:a16="http://schemas.microsoft.com/office/drawing/2014/main" id="{5256220C-FC46-4A80-B179-2D456C63B7FF}"/>
              </a:ext>
            </a:extLst>
          </p:cNvPr>
          <p:cNvSpPr/>
          <p:nvPr/>
        </p:nvSpPr>
        <p:spPr>
          <a:xfrm>
            <a:off x="4716018" y="1931873"/>
            <a:ext cx="4572000" cy="1477328"/>
          </a:xfrm>
          <a:prstGeom prst="rect">
            <a:avLst/>
          </a:prstGeom>
        </p:spPr>
        <p:txBody>
          <a:bodyPr>
            <a:spAutoFit/>
          </a:bodyPr>
          <a:lstStyle/>
          <a:p>
            <a:r>
              <a:rPr lang="fr-FR" b="1" i="1" dirty="0">
                <a:solidFill>
                  <a:schemeClr val="bg2"/>
                </a:solidFill>
              </a:rPr>
              <a:t>N’oubliez pas : </a:t>
            </a:r>
          </a:p>
          <a:p>
            <a:r>
              <a:rPr lang="fr-FR" b="1" dirty="0">
                <a:solidFill>
                  <a:schemeClr val="bg2"/>
                </a:solidFill>
              </a:rPr>
              <a:t>Votre Réseau</a:t>
            </a:r>
          </a:p>
          <a:p>
            <a:r>
              <a:rPr lang="fr-FR" b="1" dirty="0">
                <a:solidFill>
                  <a:schemeClr val="bg2"/>
                </a:solidFill>
              </a:rPr>
              <a:t>Les </a:t>
            </a:r>
            <a:r>
              <a:rPr lang="fr-FR" b="1" dirty="0" err="1">
                <a:solidFill>
                  <a:schemeClr val="bg2"/>
                </a:solidFill>
              </a:rPr>
              <a:t>brockerage</a:t>
            </a:r>
            <a:r>
              <a:rPr lang="fr-FR" b="1" dirty="0">
                <a:solidFill>
                  <a:schemeClr val="bg2"/>
                </a:solidFill>
              </a:rPr>
              <a:t> </a:t>
            </a:r>
            <a:r>
              <a:rPr lang="fr-FR" b="1" dirty="0" err="1">
                <a:solidFill>
                  <a:schemeClr val="bg2"/>
                </a:solidFill>
              </a:rPr>
              <a:t>events</a:t>
            </a:r>
            <a:r>
              <a:rPr lang="fr-FR" b="1" dirty="0">
                <a:solidFill>
                  <a:schemeClr val="bg2"/>
                </a:solidFill>
              </a:rPr>
              <a:t> organisés par les PCN ou la commission</a:t>
            </a:r>
          </a:p>
          <a:p>
            <a:r>
              <a:rPr lang="fr-FR" b="1" dirty="0">
                <a:solidFill>
                  <a:schemeClr val="bg2"/>
                </a:solidFill>
              </a:rPr>
              <a:t>Via Entreprise Europe Network…</a:t>
            </a:r>
          </a:p>
        </p:txBody>
      </p:sp>
    </p:spTree>
    <p:extLst>
      <p:ext uri="{BB962C8B-B14F-4D97-AF65-F5344CB8AC3E}">
        <p14:creationId xmlns:p14="http://schemas.microsoft.com/office/powerpoint/2010/main" val="1390061799"/>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2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8" ma:contentTypeDescription="Crée un document." ma:contentTypeScope="" ma:versionID="7a670008cd4788fe40014a43fe8e281c">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c5a8c13dbcf55376fb6a8b35e70c187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9A921D-E5DE-4F90-A2B0-30298C1736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59723C-0D02-4985-BAB9-28FDDD76700D}">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elements/1.1/"/>
    <ds:schemaRef ds:uri="http://purl.org/dc/terms/"/>
    <ds:schemaRef ds:uri="98d9d0a2-ff8a-4bd0-a3bb-9fb67e21c525"/>
    <ds:schemaRef ds:uri="9cbc025d-47c5-44cb-89f3-c4e18166c5a1"/>
  </ds:schemaRefs>
</ds:datastoreItem>
</file>

<file path=customXml/itemProps3.xml><?xml version="1.0" encoding="utf-8"?>
<ds:datastoreItem xmlns:ds="http://schemas.openxmlformats.org/officeDocument/2006/customXml" ds:itemID="{D321B69B-8D99-4064-BCBE-47B88E7C8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OPÉRATEURS</Template>
  <TotalTime>4099</TotalTime>
  <Words>3727</Words>
  <Application>Microsoft Office PowerPoint</Application>
  <PresentationFormat>Affichage à l'écran (16:9)</PresentationFormat>
  <Paragraphs>207</Paragraphs>
  <Slides>22</Slides>
  <Notes>17</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22</vt:i4>
      </vt:variant>
    </vt:vector>
  </HeadingPairs>
  <TitlesOfParts>
    <vt:vector size="32" baseType="lpstr">
      <vt:lpstr>.Lucida Grande UI Regular</vt:lpstr>
      <vt:lpstr>Arial</vt:lpstr>
      <vt:lpstr>Calibri</vt:lpstr>
      <vt:lpstr>Police système</vt:lpstr>
      <vt:lpstr>Police système Courant</vt:lpstr>
      <vt:lpstr>Segoe UI Light</vt:lpstr>
      <vt:lpstr>Wingdings</vt:lpstr>
      <vt:lpstr>OPÉRATEURS</vt:lpstr>
      <vt:lpstr>2_OPÉRATEURS</vt:lpstr>
      <vt:lpstr>OPÉRATEURS</vt:lpstr>
      <vt:lpstr>Présentation PowerPoint</vt:lpstr>
      <vt:lpstr>Pourquoi participer à / monter un projet européen ?</vt:lpstr>
      <vt:lpstr>Présentation PowerPoint</vt:lpstr>
      <vt:lpstr>Présentation PowerPoint</vt:lpstr>
      <vt:lpstr>Présentation PowerPoint</vt:lpstr>
      <vt:lpstr>Présentation PowerPoint</vt:lpstr>
      <vt:lpstr>Coordinateur ou partenaire ?</vt:lpstr>
      <vt:lpstr>Commencer par être partenaire d’un projet</vt:lpstr>
      <vt:lpstr>Commencer par être partenaire d’un projet</vt:lpstr>
      <vt:lpstr>Présentation PowerPoint</vt:lpstr>
      <vt:lpstr> Approches intégrées pour le reconditionnement (Partenariat Made in Europe)</vt:lpstr>
      <vt:lpstr> Augmentation physique et cognitive dans la fabrication avancée (Partenariat Made in Europe) </vt:lpstr>
      <vt:lpstr>Amélioration de la logistique et des opérations sur les chantiers de construction</vt:lpstr>
      <vt:lpstr>Matériaux communs pour l'Europe</vt:lpstr>
      <vt:lpstr>Développement de solutions de remplacement sûres et durables aux substances perfluoroalkyles et polyfluoroalkyles (PFAS)</vt:lpstr>
      <vt:lpstr>Accélérer l'adoption de l'analyse du cycle de vie pour les produits chimiques et matériaux sûrs et durables dès la conception et les produits qui en résultent</vt:lpstr>
      <vt:lpstr>Méthodes d'évaluation des capacités et des risques de l'IA à usage général</vt:lpstr>
      <vt:lpstr>Modèles de fondation de l'IA en science</vt:lpstr>
      <vt:lpstr>Technologies de base pour les mondes virtuels</vt:lpstr>
      <vt:lpstr>L'IA générative pour les mondes virtuels : des technologies avancées pour de meilleures performances et une expérience hyperpersonnalisée et immersive</vt:lpstr>
      <vt:lpstr>Soutien spécifique au Partenariat pour les mondes virtuels et à l'initiative Web 4.0</vt:lpstr>
      <vt:lpstr>Réseau de pôles d'innovation du système Industrie 5.0 dans des vallées régionales d'innovation </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Carolina GUTIERREZ-RUIZ</cp:lastModifiedBy>
  <cp:revision>203</cp:revision>
  <dcterms:created xsi:type="dcterms:W3CDTF">2020-10-27T08:44:50Z</dcterms:created>
  <dcterms:modified xsi:type="dcterms:W3CDTF">2026-03-10T09:24:16Z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