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55" r:id="rId5"/>
    <p:sldMasterId id="2147483667" r:id="rId6"/>
  </p:sldMasterIdLst>
  <p:notesMasterIdLst>
    <p:notesMasterId r:id="rId33"/>
  </p:notesMasterIdLst>
  <p:handoutMasterIdLst>
    <p:handoutMasterId r:id="rId34"/>
  </p:handoutMasterIdLst>
  <p:sldIdLst>
    <p:sldId id="399" r:id="rId7"/>
    <p:sldId id="483" r:id="rId8"/>
    <p:sldId id="492" r:id="rId9"/>
    <p:sldId id="628" r:id="rId10"/>
    <p:sldId id="558" r:id="rId11"/>
    <p:sldId id="629" r:id="rId12"/>
    <p:sldId id="481" r:id="rId13"/>
    <p:sldId id="404" r:id="rId14"/>
    <p:sldId id="440" r:id="rId15"/>
    <p:sldId id="697" r:id="rId16"/>
    <p:sldId id="699" r:id="rId17"/>
    <p:sldId id="714" r:id="rId18"/>
    <p:sldId id="715" r:id="rId19"/>
    <p:sldId id="696" r:id="rId20"/>
    <p:sldId id="644" r:id="rId21"/>
    <p:sldId id="710" r:id="rId22"/>
    <p:sldId id="713" r:id="rId23"/>
    <p:sldId id="665" r:id="rId24"/>
    <p:sldId id="671" r:id="rId25"/>
    <p:sldId id="672" r:id="rId26"/>
    <p:sldId id="673" r:id="rId27"/>
    <p:sldId id="705" r:id="rId28"/>
    <p:sldId id="613" r:id="rId29"/>
    <p:sldId id="611" r:id="rId30"/>
    <p:sldId id="709" r:id="rId31"/>
    <p:sldId id="615" r:id="rId3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118" roundtripDataSignature="AMtx7miPYWrwpuyBnyEJ5ueRHruxzpsHF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A06603-9BCB-DC72-87A7-B07579E4A3D2}" name="Florent GOIFFON" initials="FG" userId="S::florent.goiffon@collaboratif-dne.fr::b7f31834-e297-4753-a31b-96c29fed42cf" providerId="AD"/>
  <p188:author id="{B7580C07-CCC1-5265-041C-2FFBDA032C6C}" name="Alexandra TORERO-IBAD" initials="AT" userId="S::alexandra.torero-ibad@collaboratif-dne.fr::25d8c62a-6b0d-4a2b-8b4b-5128e6ae843a" providerId="AD"/>
  <p188:author id="{9D2E181C-F17D-9A14-F562-DB1E1D89C02F}" name="Sylvie GANGLOFF" initials="SG" userId="S::sylvie.gangloff@collaboratif-dne.fr::d6914ae8-1b39-442f-bc7b-1e30cce071f5" providerId="AD"/>
  <p188:author id="{A36691CE-8DF7-3A15-6F02-FDE530BD5671}" name="Margot BURIDENT" initials="MB" userId="S::margot.burident@collaboratif-dne.fr::c281ca76-7ca7-4de7-bc03-98a390b0c00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lorent GOIFFON" initials="FG" lastIdx="4" clrIdx="0">
    <p:extLst>
      <p:ext uri="{19B8F6BF-5375-455C-9EA6-DF929625EA0E}">
        <p15:presenceInfo xmlns:p15="http://schemas.microsoft.com/office/powerpoint/2012/main" userId="S::florent.goiffon@collaboratif-dne.fr::b7f31834-e297-4753-a31b-96c29fed42cf" providerId="AD"/>
      </p:ext>
    </p:extLst>
  </p:cmAuthor>
  <p:cmAuthor id="2" name="Carolina GUTIERREZ-RUIZ" initials="CGR" lastIdx="1" clrIdx="1">
    <p:extLst>
      <p:ext uri="{19B8F6BF-5375-455C-9EA6-DF929625EA0E}">
        <p15:presenceInfo xmlns:p15="http://schemas.microsoft.com/office/powerpoint/2012/main" userId="S::carolina.gutierrez-ruiz@collaboratif-dne.fr::8df11140-8871-4f98-b60f-705e14cfaa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6BD"/>
    <a:srgbClr val="3333F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340" autoAdjust="0"/>
  </p:normalViewPr>
  <p:slideViewPr>
    <p:cSldViewPr snapToGrid="0">
      <p:cViewPr varScale="1">
        <p:scale>
          <a:sx n="136" d="100"/>
          <a:sy n="136" d="100"/>
        </p:scale>
        <p:origin x="894" y="108"/>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handoutMaster" Target="handoutMasters/handoutMaster1.xml"/><Relationship Id="rId120"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12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19"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12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118" Type="http://customschemas.google.com/relationships/presentationmetadata" Target="metadata"/><Relationship Id="rId8" Type="http://schemas.openxmlformats.org/officeDocument/2006/relationships/slide" Target="slides/slide2.xml"/><Relationship Id="rId12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124" Type="http://schemas.microsoft.com/office/2018/10/relationships/authors" Targe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4-03-04T16:45:30.150" idx="1">
    <p:pos x="208" y="3363"/>
    <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2C7461-6AEE-40EB-BC9E-5FD293BACC63}"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fr-FR"/>
        </a:p>
      </dgm:t>
    </dgm:pt>
    <dgm:pt modelId="{FA5557B3-CC79-4BC0-8EC3-E16AF99096B6}">
      <dgm:prSet phldrT="[Texte]"/>
      <dgm:spPr/>
      <dgm:t>
        <a:bodyPr/>
        <a:lstStyle/>
        <a:p>
          <a:r>
            <a:rPr lang="en-GB" noProof="0"/>
            <a:t>Specific conditions</a:t>
          </a:r>
        </a:p>
      </dgm:t>
    </dgm:pt>
    <dgm:pt modelId="{73FB83A8-C019-4C14-BC81-3FA44855A30B}" type="parTrans" cxnId="{79C45EEA-BD11-45A9-83B7-E2290F89E722}">
      <dgm:prSet/>
      <dgm:spPr/>
      <dgm:t>
        <a:bodyPr/>
        <a:lstStyle/>
        <a:p>
          <a:endParaRPr lang="fr-FR"/>
        </a:p>
      </dgm:t>
    </dgm:pt>
    <dgm:pt modelId="{969C41D9-4BE8-4C1B-A522-2BE30E7BD800}" type="sibTrans" cxnId="{79C45EEA-BD11-45A9-83B7-E2290F89E722}">
      <dgm:prSet/>
      <dgm:spPr/>
      <dgm:t>
        <a:bodyPr/>
        <a:lstStyle/>
        <a:p>
          <a:endParaRPr lang="fr-FR"/>
        </a:p>
      </dgm:t>
    </dgm:pt>
    <dgm:pt modelId="{F6A7689F-973B-4854-B95A-FDA97A2164C5}">
      <dgm:prSet phldrT="[Texte]"/>
      <dgm:spPr/>
      <dgm:t>
        <a:bodyPr/>
        <a:lstStyle/>
        <a:p>
          <a:pPr>
            <a:buFont typeface="Arial" panose="020B0604020202020204" pitchFamily="34" charset="0"/>
            <a:buChar char="•"/>
          </a:pPr>
          <a:r>
            <a:rPr lang="fr-FR" b="1"/>
            <a:t>Montant par projet</a:t>
          </a:r>
          <a:endParaRPr lang="en-GB" b="1" noProof="0"/>
        </a:p>
      </dgm:t>
    </dgm:pt>
    <dgm:pt modelId="{5E9DBBCD-E47F-4D73-AAF8-FD5B9210F68F}" type="parTrans" cxnId="{4AA7ABF3-2161-4E03-A3C8-8C85A6E0E367}">
      <dgm:prSet/>
      <dgm:spPr/>
      <dgm:t>
        <a:bodyPr/>
        <a:lstStyle/>
        <a:p>
          <a:endParaRPr lang="fr-FR"/>
        </a:p>
      </dgm:t>
    </dgm:pt>
    <dgm:pt modelId="{7547F247-2B93-4153-921E-F4BEECC5AE02}" type="sibTrans" cxnId="{4AA7ABF3-2161-4E03-A3C8-8C85A6E0E367}">
      <dgm:prSet/>
      <dgm:spPr/>
      <dgm:t>
        <a:bodyPr/>
        <a:lstStyle/>
        <a:p>
          <a:endParaRPr lang="fr-FR"/>
        </a:p>
      </dgm:t>
    </dgm:pt>
    <dgm:pt modelId="{E6825342-56C5-4C2F-BE68-D9A9735A6391}">
      <dgm:prSet phldrT="[Texte]"/>
      <dgm:spPr/>
      <dgm:t>
        <a:bodyPr/>
        <a:lstStyle/>
        <a:p>
          <a:r>
            <a:rPr lang="en-GB" noProof="0"/>
            <a:t>Expected outcome</a:t>
          </a:r>
        </a:p>
      </dgm:t>
    </dgm:pt>
    <dgm:pt modelId="{B5D49D8A-5B8B-45F4-8BC8-060F695315DB}" type="parTrans" cxnId="{F3D050AB-476A-481B-AF2F-569BCDD1E259}">
      <dgm:prSet/>
      <dgm:spPr/>
      <dgm:t>
        <a:bodyPr/>
        <a:lstStyle/>
        <a:p>
          <a:endParaRPr lang="fr-FR"/>
        </a:p>
      </dgm:t>
    </dgm:pt>
    <dgm:pt modelId="{D7FBA7E1-DC35-42C9-A4FB-C9D78CE21DE1}" type="sibTrans" cxnId="{F3D050AB-476A-481B-AF2F-569BCDD1E259}">
      <dgm:prSet/>
      <dgm:spPr/>
      <dgm:t>
        <a:bodyPr/>
        <a:lstStyle/>
        <a:p>
          <a:endParaRPr lang="fr-FR"/>
        </a:p>
      </dgm:t>
    </dgm:pt>
    <dgm:pt modelId="{0C7A042E-5EBA-4661-A68D-5BD70663FDE4}">
      <dgm:prSet phldrT="[Texte]"/>
      <dgm:spPr/>
      <dgm:t>
        <a:bodyPr/>
        <a:lstStyle/>
        <a:p>
          <a:r>
            <a:rPr lang="fr-FR"/>
            <a:t>Résultats escomptés : </a:t>
          </a:r>
          <a:r>
            <a:rPr lang="fr-FR" b="1"/>
            <a:t>les conséquences de l’utilisation des résultats du projet</a:t>
          </a:r>
        </a:p>
      </dgm:t>
    </dgm:pt>
    <dgm:pt modelId="{65A54BEA-0197-44A9-A25A-E4B7052DAA5D}" type="parTrans" cxnId="{83AB1023-8E07-4835-8116-732D6D77E6A7}">
      <dgm:prSet/>
      <dgm:spPr/>
      <dgm:t>
        <a:bodyPr/>
        <a:lstStyle/>
        <a:p>
          <a:endParaRPr lang="fr-FR"/>
        </a:p>
      </dgm:t>
    </dgm:pt>
    <dgm:pt modelId="{BBA92095-DCD1-44AB-83E6-319CC5C27C86}" type="sibTrans" cxnId="{83AB1023-8E07-4835-8116-732D6D77E6A7}">
      <dgm:prSet/>
      <dgm:spPr/>
      <dgm:t>
        <a:bodyPr/>
        <a:lstStyle/>
        <a:p>
          <a:endParaRPr lang="fr-FR"/>
        </a:p>
      </dgm:t>
    </dgm:pt>
    <dgm:pt modelId="{79375110-D6CC-4948-8CC5-87FD8BDA9694}">
      <dgm:prSet phldrT="[Texte]"/>
      <dgm:spPr/>
      <dgm:t>
        <a:bodyPr/>
        <a:lstStyle/>
        <a:p>
          <a:r>
            <a:rPr lang="fr-FR"/>
            <a:t>Scope</a:t>
          </a:r>
        </a:p>
      </dgm:t>
    </dgm:pt>
    <dgm:pt modelId="{C5C38374-570C-4811-90B1-548C410AA844}" type="parTrans" cxnId="{72925196-FC4E-42E9-B4BC-CFA77F5E65DD}">
      <dgm:prSet/>
      <dgm:spPr/>
      <dgm:t>
        <a:bodyPr/>
        <a:lstStyle/>
        <a:p>
          <a:endParaRPr lang="fr-FR"/>
        </a:p>
      </dgm:t>
    </dgm:pt>
    <dgm:pt modelId="{39BBDF55-09BE-4C79-B88D-47FC223B004F}" type="sibTrans" cxnId="{72925196-FC4E-42E9-B4BC-CFA77F5E65DD}">
      <dgm:prSet/>
      <dgm:spPr/>
      <dgm:t>
        <a:bodyPr/>
        <a:lstStyle/>
        <a:p>
          <a:endParaRPr lang="fr-FR"/>
        </a:p>
      </dgm:t>
    </dgm:pt>
    <dgm:pt modelId="{E29FA73B-B87E-4E24-920D-AD79D5D2A88E}">
      <dgm:prSet phldrT="[Texte]"/>
      <dgm:spPr/>
      <dgm:t>
        <a:bodyPr/>
        <a:lstStyle/>
        <a:p>
          <a:r>
            <a:rPr lang="fr-FR" b="1">
              <a:latin typeface="Arial"/>
              <a:cs typeface="Arial"/>
            </a:rPr>
            <a:t>Champ et portée du projet </a:t>
          </a:r>
          <a:r>
            <a:rPr lang="fr-FR" b="0">
              <a:latin typeface="Arial"/>
              <a:cs typeface="Arial"/>
            </a:rPr>
            <a:t>: ambition, objectifs, méthodologie, concepts</a:t>
          </a:r>
          <a:endParaRPr lang="fr-FR" b="0"/>
        </a:p>
      </dgm:t>
    </dgm:pt>
    <dgm:pt modelId="{4DB40801-ED15-4380-8067-9C16F3A93BA5}" type="parTrans" cxnId="{5C42D315-E7CE-4381-AC3D-5DC7BC29F781}">
      <dgm:prSet/>
      <dgm:spPr/>
      <dgm:t>
        <a:bodyPr/>
        <a:lstStyle/>
        <a:p>
          <a:endParaRPr lang="fr-FR"/>
        </a:p>
      </dgm:t>
    </dgm:pt>
    <dgm:pt modelId="{D9850E0A-9FE3-4006-A8DC-3F3ACE8B4CBB}" type="sibTrans" cxnId="{5C42D315-E7CE-4381-AC3D-5DC7BC29F781}">
      <dgm:prSet/>
      <dgm:spPr/>
      <dgm:t>
        <a:bodyPr/>
        <a:lstStyle/>
        <a:p>
          <a:endParaRPr lang="fr-FR"/>
        </a:p>
      </dgm:t>
    </dgm:pt>
    <dgm:pt modelId="{E5586662-92D7-484C-9FA4-BCC382A9323E}">
      <dgm:prSet phldrT="[Texte]"/>
      <dgm:spPr/>
      <dgm:t>
        <a:bodyPr/>
        <a:lstStyle/>
        <a:p>
          <a:pPr>
            <a:buFont typeface="Arial" panose="020B0604020202020204" pitchFamily="34" charset="0"/>
            <a:buChar char="•"/>
          </a:pPr>
          <a:r>
            <a:rPr lang="fr-FR"/>
            <a:t>Enveloppe globale</a:t>
          </a:r>
          <a:endParaRPr lang="en-GB" noProof="0"/>
        </a:p>
      </dgm:t>
    </dgm:pt>
    <dgm:pt modelId="{F856D053-3B0D-49BF-A653-5311FF1F93D7}" type="parTrans" cxnId="{176D399D-FA4F-4C79-9AE8-17EB8A7D13ED}">
      <dgm:prSet/>
      <dgm:spPr/>
      <dgm:t>
        <a:bodyPr/>
        <a:lstStyle/>
        <a:p>
          <a:endParaRPr lang="fr-FR"/>
        </a:p>
      </dgm:t>
    </dgm:pt>
    <dgm:pt modelId="{935B2BE3-F72D-4CD1-99B2-4EE3307824A9}" type="sibTrans" cxnId="{176D399D-FA4F-4C79-9AE8-17EB8A7D13ED}">
      <dgm:prSet/>
      <dgm:spPr/>
      <dgm:t>
        <a:bodyPr/>
        <a:lstStyle/>
        <a:p>
          <a:endParaRPr lang="fr-FR"/>
        </a:p>
      </dgm:t>
    </dgm:pt>
    <dgm:pt modelId="{653C58C9-30E3-4BAC-B168-9384FFC159EC}">
      <dgm:prSet phldrT="[Texte]"/>
      <dgm:spPr/>
      <dgm:t>
        <a:bodyPr/>
        <a:lstStyle/>
        <a:p>
          <a:pPr>
            <a:buFont typeface="Arial" panose="020B0604020202020204" pitchFamily="34" charset="0"/>
            <a:buChar char="•"/>
          </a:pPr>
          <a:r>
            <a:rPr lang="fr-FR"/>
            <a:t>Type d’action (</a:t>
          </a:r>
          <a:r>
            <a:rPr lang="fr-FR" b="1"/>
            <a:t>RIA, IA, CSA</a:t>
          </a:r>
          <a:r>
            <a:rPr lang="fr-FR"/>
            <a:t>)</a:t>
          </a:r>
          <a:endParaRPr lang="en-GB" noProof="0"/>
        </a:p>
      </dgm:t>
    </dgm:pt>
    <dgm:pt modelId="{58992B51-93F0-4717-AC5C-2E7D4F7013FC}" type="parTrans" cxnId="{CDC8B6D0-F824-4BC4-A0B7-CE11DB07E1D0}">
      <dgm:prSet/>
      <dgm:spPr/>
      <dgm:t>
        <a:bodyPr/>
        <a:lstStyle/>
        <a:p>
          <a:endParaRPr lang="fr-FR"/>
        </a:p>
      </dgm:t>
    </dgm:pt>
    <dgm:pt modelId="{4D7D4A5A-74B4-4CE8-B749-990239CF3C35}" type="sibTrans" cxnId="{CDC8B6D0-F824-4BC4-A0B7-CE11DB07E1D0}">
      <dgm:prSet/>
      <dgm:spPr/>
      <dgm:t>
        <a:bodyPr/>
        <a:lstStyle/>
        <a:p>
          <a:endParaRPr lang="fr-FR"/>
        </a:p>
      </dgm:t>
    </dgm:pt>
    <dgm:pt modelId="{0A138857-F308-47FA-A433-91238498F285}">
      <dgm:prSet phldrT="[Texte]"/>
      <dgm:spPr/>
      <dgm:t>
        <a:bodyPr/>
        <a:lstStyle/>
        <a:p>
          <a:pPr>
            <a:buFont typeface="Arial" panose="020B0604020202020204" pitchFamily="34" charset="0"/>
            <a:buChar char="•"/>
          </a:pPr>
          <a:r>
            <a:rPr lang="fr-FR" b="1"/>
            <a:t>Conditions particulières </a:t>
          </a:r>
          <a:r>
            <a:rPr lang="fr-FR"/>
            <a:t>d’éligibilité : par exemple participation de certaines entités ou de certains pays</a:t>
          </a:r>
          <a:endParaRPr lang="en-GB" noProof="0"/>
        </a:p>
      </dgm:t>
    </dgm:pt>
    <dgm:pt modelId="{4191F272-FC23-46F2-9F52-AE2661FC159E}" type="parTrans" cxnId="{CF1577F8-5F69-49DC-B91C-D25043129CF0}">
      <dgm:prSet/>
      <dgm:spPr/>
      <dgm:t>
        <a:bodyPr/>
        <a:lstStyle/>
        <a:p>
          <a:endParaRPr lang="fr-FR"/>
        </a:p>
      </dgm:t>
    </dgm:pt>
    <dgm:pt modelId="{EC6A0728-C8BE-4095-BDF1-9DABB753164B}" type="sibTrans" cxnId="{CF1577F8-5F69-49DC-B91C-D25043129CF0}">
      <dgm:prSet/>
      <dgm:spPr/>
      <dgm:t>
        <a:bodyPr/>
        <a:lstStyle/>
        <a:p>
          <a:endParaRPr lang="fr-FR"/>
        </a:p>
      </dgm:t>
    </dgm:pt>
    <dgm:pt modelId="{A22FB7DE-476E-4C8B-97CC-73259508444D}">
      <dgm:prSet phldrT="[Texte]"/>
      <dgm:spPr/>
      <dgm:t>
        <a:bodyPr/>
        <a:lstStyle/>
        <a:p>
          <a:r>
            <a:rPr lang="fr-FR"/>
            <a:t>Contribution attendue </a:t>
          </a:r>
          <a:r>
            <a:rPr lang="fr-FR" b="1"/>
            <a:t>à tous les </a:t>
          </a:r>
          <a:r>
            <a:rPr lang="fr-FR" b="1" i="1" err="1"/>
            <a:t>outcomes</a:t>
          </a:r>
          <a:r>
            <a:rPr lang="fr-FR" b="1"/>
            <a:t> ou uniquement à certains </a:t>
          </a:r>
          <a:r>
            <a:rPr lang="fr-FR"/>
            <a:t>d’entre eux</a:t>
          </a:r>
        </a:p>
      </dgm:t>
    </dgm:pt>
    <dgm:pt modelId="{C09D3A8C-DB9A-41F7-BC1A-9C2FA22C6FCD}" type="parTrans" cxnId="{4D96262A-D4C6-4514-9E03-855A63A918C8}">
      <dgm:prSet/>
      <dgm:spPr/>
      <dgm:t>
        <a:bodyPr/>
        <a:lstStyle/>
        <a:p>
          <a:endParaRPr lang="fr-FR"/>
        </a:p>
      </dgm:t>
    </dgm:pt>
    <dgm:pt modelId="{6C045584-32AC-48CB-969B-98BCA419D399}" type="sibTrans" cxnId="{4D96262A-D4C6-4514-9E03-855A63A918C8}">
      <dgm:prSet/>
      <dgm:spPr/>
      <dgm:t>
        <a:bodyPr/>
        <a:lstStyle/>
        <a:p>
          <a:endParaRPr lang="fr-FR"/>
        </a:p>
      </dgm:t>
    </dgm:pt>
    <dgm:pt modelId="{FA3EF171-905B-4B51-A246-07DA1CA0F416}">
      <dgm:prSet phldrT="[Texte]"/>
      <dgm:spPr/>
      <dgm:t>
        <a:bodyPr/>
        <a:lstStyle/>
        <a:p>
          <a:r>
            <a:rPr lang="fr-FR" b="0"/>
            <a:t>Notes de bas de page</a:t>
          </a:r>
        </a:p>
      </dgm:t>
    </dgm:pt>
    <dgm:pt modelId="{D117FF37-9AA5-40A0-B6C7-483E736AA331}" type="parTrans" cxnId="{F7A5F99A-3BD2-4CA0-9E98-5D1A46A7691F}">
      <dgm:prSet/>
      <dgm:spPr/>
      <dgm:t>
        <a:bodyPr/>
        <a:lstStyle/>
        <a:p>
          <a:endParaRPr lang="fr-FR"/>
        </a:p>
      </dgm:t>
    </dgm:pt>
    <dgm:pt modelId="{3131117C-33CA-40B7-88E2-C873167579B6}" type="sibTrans" cxnId="{F7A5F99A-3BD2-4CA0-9E98-5D1A46A7691F}">
      <dgm:prSet/>
      <dgm:spPr/>
      <dgm:t>
        <a:bodyPr/>
        <a:lstStyle/>
        <a:p>
          <a:endParaRPr lang="fr-FR"/>
        </a:p>
      </dgm:t>
    </dgm:pt>
    <dgm:pt modelId="{6534F7D5-4A3F-43EC-8C68-B036FFC8D6FF}">
      <dgm:prSet phldrT="[Texte]"/>
      <dgm:spPr/>
      <dgm:t>
        <a:bodyPr/>
        <a:lstStyle/>
        <a:p>
          <a:r>
            <a:rPr lang="fr-FR" b="0"/>
            <a:t>Textes de référence, projets déjà financés, appels passés : </a:t>
          </a:r>
          <a:r>
            <a:rPr lang="fr-FR" b="1"/>
            <a:t>indispensable à l’état de l’art </a:t>
          </a:r>
        </a:p>
      </dgm:t>
    </dgm:pt>
    <dgm:pt modelId="{8251B7A2-390D-4672-8577-E3446793CC91}" type="parTrans" cxnId="{6F188AC9-723A-4366-85C8-FE2E4F4BE3AA}">
      <dgm:prSet/>
      <dgm:spPr/>
      <dgm:t>
        <a:bodyPr/>
        <a:lstStyle/>
        <a:p>
          <a:endParaRPr lang="fr-FR"/>
        </a:p>
      </dgm:t>
    </dgm:pt>
    <dgm:pt modelId="{9CE69F97-74FE-4B18-A094-12A4B1525038}" type="sibTrans" cxnId="{6F188AC9-723A-4366-85C8-FE2E4F4BE3AA}">
      <dgm:prSet/>
      <dgm:spPr/>
      <dgm:t>
        <a:bodyPr/>
        <a:lstStyle/>
        <a:p>
          <a:endParaRPr lang="fr-FR"/>
        </a:p>
      </dgm:t>
    </dgm:pt>
    <dgm:pt modelId="{A085072F-7707-43F1-8E01-D167C2CA7BEB}">
      <dgm:prSet phldrT="[Texte]"/>
      <dgm:spPr/>
      <dgm:t>
        <a:bodyPr/>
        <a:lstStyle/>
        <a:p>
          <a:r>
            <a:rPr lang="fr-FR" b="0"/>
            <a:t>Et autour du topic…</a:t>
          </a:r>
        </a:p>
      </dgm:t>
    </dgm:pt>
    <dgm:pt modelId="{505D7565-B0BC-4747-8EC1-9A2CB64420E3}" type="parTrans" cxnId="{3AD2B146-D93A-4A52-9359-A18CFB429ACB}">
      <dgm:prSet/>
      <dgm:spPr/>
      <dgm:t>
        <a:bodyPr/>
        <a:lstStyle/>
        <a:p>
          <a:endParaRPr lang="fr-FR"/>
        </a:p>
      </dgm:t>
    </dgm:pt>
    <dgm:pt modelId="{66EC2952-E58A-4E62-ADAE-4D16116D8328}" type="sibTrans" cxnId="{3AD2B146-D93A-4A52-9359-A18CFB429ACB}">
      <dgm:prSet/>
      <dgm:spPr/>
      <dgm:t>
        <a:bodyPr/>
        <a:lstStyle/>
        <a:p>
          <a:endParaRPr lang="fr-FR"/>
        </a:p>
      </dgm:t>
    </dgm:pt>
    <dgm:pt modelId="{47CD2452-9EB9-4DD4-8B8B-FB24354FBEA8}">
      <dgm:prSet phldrT="[Texte]"/>
      <dgm:spPr/>
      <dgm:t>
        <a:bodyPr/>
        <a:lstStyle/>
        <a:p>
          <a:r>
            <a:rPr lang="fr-FR" b="0"/>
            <a:t>Consulter les autres parties du programme travail du cluster 2 :</a:t>
          </a:r>
        </a:p>
      </dgm:t>
    </dgm:pt>
    <dgm:pt modelId="{F2BA16CD-5213-424E-B0DB-0134BDAFFCE4}" type="parTrans" cxnId="{6E089536-97A6-4855-920A-08B634739106}">
      <dgm:prSet/>
      <dgm:spPr/>
      <dgm:t>
        <a:bodyPr/>
        <a:lstStyle/>
        <a:p>
          <a:endParaRPr lang="fr-FR"/>
        </a:p>
      </dgm:t>
    </dgm:pt>
    <dgm:pt modelId="{BAFF5F6F-B2E9-4715-9C11-FF74BC80665B}" type="sibTrans" cxnId="{6E089536-97A6-4855-920A-08B634739106}">
      <dgm:prSet/>
      <dgm:spPr/>
      <dgm:t>
        <a:bodyPr/>
        <a:lstStyle/>
        <a:p>
          <a:endParaRPr lang="fr-FR"/>
        </a:p>
      </dgm:t>
    </dgm:pt>
    <dgm:pt modelId="{905A4E2E-0E13-46F7-B2B9-2C2908B110B0}">
      <dgm:prSet phldrT="[Texte]"/>
      <dgm:spPr/>
      <dgm:t>
        <a:bodyPr/>
        <a:lstStyle/>
        <a:p>
          <a:r>
            <a:rPr lang="fr-FR" b="1"/>
            <a:t>Introduction générale </a:t>
          </a:r>
          <a:r>
            <a:rPr lang="fr-FR" b="0"/>
            <a:t>: objectifs du cluster, </a:t>
          </a:r>
          <a:r>
            <a:rPr lang="fr-FR" b="1"/>
            <a:t>priorités politiques liées</a:t>
          </a:r>
          <a:r>
            <a:rPr lang="fr-FR" b="0"/>
            <a:t>, complémentarité avec d’autres clusters d’Horizon Europe, synergies avec d’autres financements européens)</a:t>
          </a:r>
        </a:p>
      </dgm:t>
    </dgm:pt>
    <dgm:pt modelId="{6D35E974-4688-42B9-A7F3-FC2B1C2FB180}" type="parTrans" cxnId="{751D7178-EB06-4EC9-8558-B95D9DF41E62}">
      <dgm:prSet/>
      <dgm:spPr/>
      <dgm:t>
        <a:bodyPr/>
        <a:lstStyle/>
        <a:p>
          <a:endParaRPr lang="fr-FR"/>
        </a:p>
      </dgm:t>
    </dgm:pt>
    <dgm:pt modelId="{86FB6F6C-D6C7-4451-A3FE-22A97DA79EE7}" type="sibTrans" cxnId="{751D7178-EB06-4EC9-8558-B95D9DF41E62}">
      <dgm:prSet/>
      <dgm:spPr/>
      <dgm:t>
        <a:bodyPr/>
        <a:lstStyle/>
        <a:p>
          <a:endParaRPr lang="fr-FR"/>
        </a:p>
      </dgm:t>
    </dgm:pt>
    <dgm:pt modelId="{A2896972-D631-4C20-A7D9-7E0E98A5A738}">
      <dgm:prSet phldrT="[Texte]"/>
      <dgm:spPr/>
      <dgm:t>
        <a:bodyPr/>
        <a:lstStyle/>
        <a:p>
          <a:r>
            <a:rPr lang="fr-FR" b="1"/>
            <a:t>Introduction de la destination </a:t>
          </a:r>
          <a:r>
            <a:rPr lang="fr-FR" b="0"/>
            <a:t>: contexte, objectifs, </a:t>
          </a:r>
          <a:r>
            <a:rPr lang="fr-FR" b="1"/>
            <a:t>impacts à moyen et long terme auxquels les projets doivent contribuer</a:t>
          </a:r>
        </a:p>
      </dgm:t>
    </dgm:pt>
    <dgm:pt modelId="{C77FFFDE-02DB-4DAD-88E5-135E68811E8C}" type="parTrans" cxnId="{C19746BA-47A4-49D6-813A-EC71DAA19280}">
      <dgm:prSet/>
      <dgm:spPr/>
      <dgm:t>
        <a:bodyPr/>
        <a:lstStyle/>
        <a:p>
          <a:endParaRPr lang="fr-FR"/>
        </a:p>
      </dgm:t>
    </dgm:pt>
    <dgm:pt modelId="{4D931E93-E9B0-46C3-8B93-B2AA5CF85D39}" type="sibTrans" cxnId="{C19746BA-47A4-49D6-813A-EC71DAA19280}">
      <dgm:prSet/>
      <dgm:spPr/>
      <dgm:t>
        <a:bodyPr/>
        <a:lstStyle/>
        <a:p>
          <a:endParaRPr lang="fr-FR"/>
        </a:p>
      </dgm:t>
    </dgm:pt>
    <dgm:pt modelId="{A3B638C9-2F73-4740-A276-588DEE42BC26}" type="pres">
      <dgm:prSet presAssocID="{EE2C7461-6AEE-40EB-BC9E-5FD293BACC63}" presName="linear" presStyleCnt="0">
        <dgm:presLayoutVars>
          <dgm:animLvl val="lvl"/>
          <dgm:resizeHandles val="exact"/>
        </dgm:presLayoutVars>
      </dgm:prSet>
      <dgm:spPr/>
    </dgm:pt>
    <dgm:pt modelId="{678686B3-F3DF-430A-BF8C-1B0CF1AC1C9E}" type="pres">
      <dgm:prSet presAssocID="{FA5557B3-CC79-4BC0-8EC3-E16AF99096B6}" presName="parentText" presStyleLbl="node1" presStyleIdx="0" presStyleCnt="5">
        <dgm:presLayoutVars>
          <dgm:chMax val="0"/>
          <dgm:bulletEnabled val="1"/>
        </dgm:presLayoutVars>
      </dgm:prSet>
      <dgm:spPr/>
    </dgm:pt>
    <dgm:pt modelId="{6D4A3155-109D-4AE8-91E2-4EDBF1E0C7D5}" type="pres">
      <dgm:prSet presAssocID="{FA5557B3-CC79-4BC0-8EC3-E16AF99096B6}" presName="childText" presStyleLbl="revTx" presStyleIdx="0" presStyleCnt="5">
        <dgm:presLayoutVars>
          <dgm:bulletEnabled val="1"/>
        </dgm:presLayoutVars>
      </dgm:prSet>
      <dgm:spPr/>
    </dgm:pt>
    <dgm:pt modelId="{4978B425-886E-4C22-9FD1-975DC7B5B1CC}" type="pres">
      <dgm:prSet presAssocID="{E6825342-56C5-4C2F-BE68-D9A9735A6391}" presName="parentText" presStyleLbl="node1" presStyleIdx="1" presStyleCnt="5">
        <dgm:presLayoutVars>
          <dgm:chMax val="0"/>
          <dgm:bulletEnabled val="1"/>
        </dgm:presLayoutVars>
      </dgm:prSet>
      <dgm:spPr/>
    </dgm:pt>
    <dgm:pt modelId="{F1168B7D-7C6D-4C02-A941-CF7FD07486FC}" type="pres">
      <dgm:prSet presAssocID="{E6825342-56C5-4C2F-BE68-D9A9735A6391}" presName="childText" presStyleLbl="revTx" presStyleIdx="1" presStyleCnt="5">
        <dgm:presLayoutVars>
          <dgm:bulletEnabled val="1"/>
        </dgm:presLayoutVars>
      </dgm:prSet>
      <dgm:spPr/>
    </dgm:pt>
    <dgm:pt modelId="{923BCEB7-327E-4EA3-AB54-3FA49A18D374}" type="pres">
      <dgm:prSet presAssocID="{79375110-D6CC-4948-8CC5-87FD8BDA9694}" presName="parentText" presStyleLbl="node1" presStyleIdx="2" presStyleCnt="5">
        <dgm:presLayoutVars>
          <dgm:chMax val="0"/>
          <dgm:bulletEnabled val="1"/>
        </dgm:presLayoutVars>
      </dgm:prSet>
      <dgm:spPr/>
    </dgm:pt>
    <dgm:pt modelId="{5FD5E8B1-BDD7-4A6E-BED5-02A9E950399A}" type="pres">
      <dgm:prSet presAssocID="{79375110-D6CC-4948-8CC5-87FD8BDA9694}" presName="childText" presStyleLbl="revTx" presStyleIdx="2" presStyleCnt="5">
        <dgm:presLayoutVars>
          <dgm:bulletEnabled val="1"/>
        </dgm:presLayoutVars>
      </dgm:prSet>
      <dgm:spPr/>
    </dgm:pt>
    <dgm:pt modelId="{CC65D01B-A5ED-480E-96B0-D03287DA1288}" type="pres">
      <dgm:prSet presAssocID="{FA3EF171-905B-4B51-A246-07DA1CA0F416}" presName="parentText" presStyleLbl="node1" presStyleIdx="3" presStyleCnt="5">
        <dgm:presLayoutVars>
          <dgm:chMax val="0"/>
          <dgm:bulletEnabled val="1"/>
        </dgm:presLayoutVars>
      </dgm:prSet>
      <dgm:spPr/>
    </dgm:pt>
    <dgm:pt modelId="{1D52BD48-8151-42FB-B608-7CF6486C2515}" type="pres">
      <dgm:prSet presAssocID="{FA3EF171-905B-4B51-A246-07DA1CA0F416}" presName="childText" presStyleLbl="revTx" presStyleIdx="3" presStyleCnt="5">
        <dgm:presLayoutVars>
          <dgm:bulletEnabled val="1"/>
        </dgm:presLayoutVars>
      </dgm:prSet>
      <dgm:spPr/>
    </dgm:pt>
    <dgm:pt modelId="{7C98CC5D-3FCB-45BA-A0A9-289CDEBE1D2A}" type="pres">
      <dgm:prSet presAssocID="{A085072F-7707-43F1-8E01-D167C2CA7BEB}" presName="parentText" presStyleLbl="node1" presStyleIdx="4" presStyleCnt="5">
        <dgm:presLayoutVars>
          <dgm:chMax val="0"/>
          <dgm:bulletEnabled val="1"/>
        </dgm:presLayoutVars>
      </dgm:prSet>
      <dgm:spPr/>
    </dgm:pt>
    <dgm:pt modelId="{07A1113A-EED6-4D91-961D-7861B5EC8BF5}" type="pres">
      <dgm:prSet presAssocID="{A085072F-7707-43F1-8E01-D167C2CA7BEB}" presName="childText" presStyleLbl="revTx" presStyleIdx="4" presStyleCnt="5">
        <dgm:presLayoutVars>
          <dgm:bulletEnabled val="1"/>
        </dgm:presLayoutVars>
      </dgm:prSet>
      <dgm:spPr/>
    </dgm:pt>
  </dgm:ptLst>
  <dgm:cxnLst>
    <dgm:cxn modelId="{A7D21D08-3766-4802-ADE0-AEAB63888D5C}" type="presOf" srcId="{EE2C7461-6AEE-40EB-BC9E-5FD293BACC63}" destId="{A3B638C9-2F73-4740-A276-588DEE42BC26}" srcOrd="0" destOrd="0" presId="urn:microsoft.com/office/officeart/2005/8/layout/vList2"/>
    <dgm:cxn modelId="{3458660D-2CF2-407B-A13A-2DAD287A540B}" type="presOf" srcId="{6534F7D5-4A3F-43EC-8C68-B036FFC8D6FF}" destId="{1D52BD48-8151-42FB-B608-7CF6486C2515}" srcOrd="0" destOrd="0" presId="urn:microsoft.com/office/officeart/2005/8/layout/vList2"/>
    <dgm:cxn modelId="{8461B10E-3D91-4690-B618-53CBC4C3D27C}" type="presOf" srcId="{653C58C9-30E3-4BAC-B168-9384FFC159EC}" destId="{6D4A3155-109D-4AE8-91E2-4EDBF1E0C7D5}" srcOrd="0" destOrd="2" presId="urn:microsoft.com/office/officeart/2005/8/layout/vList2"/>
    <dgm:cxn modelId="{BEC98813-7B67-4DA6-8854-15941B82F220}" type="presOf" srcId="{905A4E2E-0E13-46F7-B2B9-2C2908B110B0}" destId="{07A1113A-EED6-4D91-961D-7861B5EC8BF5}" srcOrd="0" destOrd="1" presId="urn:microsoft.com/office/officeart/2005/8/layout/vList2"/>
    <dgm:cxn modelId="{5C42D315-E7CE-4381-AC3D-5DC7BC29F781}" srcId="{79375110-D6CC-4948-8CC5-87FD8BDA9694}" destId="{E29FA73B-B87E-4E24-920D-AD79D5D2A88E}" srcOrd="0" destOrd="0" parTransId="{4DB40801-ED15-4380-8067-9C16F3A93BA5}" sibTransId="{D9850E0A-9FE3-4006-A8DC-3F3ACE8B4CBB}"/>
    <dgm:cxn modelId="{83AB1023-8E07-4835-8116-732D6D77E6A7}" srcId="{E6825342-56C5-4C2F-BE68-D9A9735A6391}" destId="{0C7A042E-5EBA-4661-A68D-5BD70663FDE4}" srcOrd="0" destOrd="0" parTransId="{65A54BEA-0197-44A9-A25A-E4B7052DAA5D}" sibTransId="{BBA92095-DCD1-44AB-83E6-319CC5C27C86}"/>
    <dgm:cxn modelId="{4D96262A-D4C6-4514-9E03-855A63A918C8}" srcId="{E6825342-56C5-4C2F-BE68-D9A9735A6391}" destId="{A22FB7DE-476E-4C8B-97CC-73259508444D}" srcOrd="1" destOrd="0" parTransId="{C09D3A8C-DB9A-41F7-BC1A-9C2FA22C6FCD}" sibTransId="{6C045584-32AC-48CB-969B-98BCA419D399}"/>
    <dgm:cxn modelId="{6E089536-97A6-4855-920A-08B634739106}" srcId="{A085072F-7707-43F1-8E01-D167C2CA7BEB}" destId="{47CD2452-9EB9-4DD4-8B8B-FB24354FBEA8}" srcOrd="0" destOrd="0" parTransId="{F2BA16CD-5213-424E-B0DB-0134BDAFFCE4}" sibTransId="{BAFF5F6F-B2E9-4715-9C11-FF74BC80665B}"/>
    <dgm:cxn modelId="{47BF1F5B-A3CF-4C3D-A55A-36D7D0B9D986}" type="presOf" srcId="{E5586662-92D7-484C-9FA4-BCC382A9323E}" destId="{6D4A3155-109D-4AE8-91E2-4EDBF1E0C7D5}" srcOrd="0" destOrd="1" presId="urn:microsoft.com/office/officeart/2005/8/layout/vList2"/>
    <dgm:cxn modelId="{3AD2B146-D93A-4A52-9359-A18CFB429ACB}" srcId="{EE2C7461-6AEE-40EB-BC9E-5FD293BACC63}" destId="{A085072F-7707-43F1-8E01-D167C2CA7BEB}" srcOrd="4" destOrd="0" parTransId="{505D7565-B0BC-4747-8EC1-9A2CB64420E3}" sibTransId="{66EC2952-E58A-4E62-ADAE-4D16116D8328}"/>
    <dgm:cxn modelId="{0D045874-1022-4DDA-8FDC-36DC8CB43ABF}" type="presOf" srcId="{A2896972-D631-4C20-A7D9-7E0E98A5A738}" destId="{07A1113A-EED6-4D91-961D-7861B5EC8BF5}" srcOrd="0" destOrd="2" presId="urn:microsoft.com/office/officeart/2005/8/layout/vList2"/>
    <dgm:cxn modelId="{0B55FC77-9CA7-4917-BD2F-1E7EACE8BB69}" type="presOf" srcId="{0A138857-F308-47FA-A433-91238498F285}" destId="{6D4A3155-109D-4AE8-91E2-4EDBF1E0C7D5}" srcOrd="0" destOrd="3" presId="urn:microsoft.com/office/officeart/2005/8/layout/vList2"/>
    <dgm:cxn modelId="{751D7178-EB06-4EC9-8558-B95D9DF41E62}" srcId="{47CD2452-9EB9-4DD4-8B8B-FB24354FBEA8}" destId="{905A4E2E-0E13-46F7-B2B9-2C2908B110B0}" srcOrd="0" destOrd="0" parTransId="{6D35E974-4688-42B9-A7F3-FC2B1C2FB180}" sibTransId="{86FB6F6C-D6C7-4451-A3FE-22A97DA79EE7}"/>
    <dgm:cxn modelId="{72925196-FC4E-42E9-B4BC-CFA77F5E65DD}" srcId="{EE2C7461-6AEE-40EB-BC9E-5FD293BACC63}" destId="{79375110-D6CC-4948-8CC5-87FD8BDA9694}" srcOrd="2" destOrd="0" parTransId="{C5C38374-570C-4811-90B1-548C410AA844}" sibTransId="{39BBDF55-09BE-4C79-B88D-47FC223B004F}"/>
    <dgm:cxn modelId="{F7A5F99A-3BD2-4CA0-9E98-5D1A46A7691F}" srcId="{EE2C7461-6AEE-40EB-BC9E-5FD293BACC63}" destId="{FA3EF171-905B-4B51-A246-07DA1CA0F416}" srcOrd="3" destOrd="0" parTransId="{D117FF37-9AA5-40A0-B6C7-483E736AA331}" sibTransId="{3131117C-33CA-40B7-88E2-C873167579B6}"/>
    <dgm:cxn modelId="{176D399D-FA4F-4C79-9AE8-17EB8A7D13ED}" srcId="{FA5557B3-CC79-4BC0-8EC3-E16AF99096B6}" destId="{E5586662-92D7-484C-9FA4-BCC382A9323E}" srcOrd="1" destOrd="0" parTransId="{F856D053-3B0D-49BF-A653-5311FF1F93D7}" sibTransId="{935B2BE3-F72D-4CD1-99B2-4EE3307824A9}"/>
    <dgm:cxn modelId="{FF4FD19E-11A8-46B0-B5EB-DCCFEED0AA05}" type="presOf" srcId="{FA3EF171-905B-4B51-A246-07DA1CA0F416}" destId="{CC65D01B-A5ED-480E-96B0-D03287DA1288}" srcOrd="0" destOrd="0" presId="urn:microsoft.com/office/officeart/2005/8/layout/vList2"/>
    <dgm:cxn modelId="{0C41AFA8-5828-4DFD-8E1A-966FC48669B4}" type="presOf" srcId="{E29FA73B-B87E-4E24-920D-AD79D5D2A88E}" destId="{5FD5E8B1-BDD7-4A6E-BED5-02A9E950399A}" srcOrd="0" destOrd="0" presId="urn:microsoft.com/office/officeart/2005/8/layout/vList2"/>
    <dgm:cxn modelId="{F3D050AB-476A-481B-AF2F-569BCDD1E259}" srcId="{EE2C7461-6AEE-40EB-BC9E-5FD293BACC63}" destId="{E6825342-56C5-4C2F-BE68-D9A9735A6391}" srcOrd="1" destOrd="0" parTransId="{B5D49D8A-5B8B-45F4-8BC8-060F695315DB}" sibTransId="{D7FBA7E1-DC35-42C9-A4FB-C9D78CE21DE1}"/>
    <dgm:cxn modelId="{885447B2-414C-4023-8FB8-DA5D94710D00}" type="presOf" srcId="{FA5557B3-CC79-4BC0-8EC3-E16AF99096B6}" destId="{678686B3-F3DF-430A-BF8C-1B0CF1AC1C9E}" srcOrd="0" destOrd="0" presId="urn:microsoft.com/office/officeart/2005/8/layout/vList2"/>
    <dgm:cxn modelId="{4ED158B5-A722-4BD6-8187-27616D43750B}" type="presOf" srcId="{F6A7689F-973B-4854-B95A-FDA97A2164C5}" destId="{6D4A3155-109D-4AE8-91E2-4EDBF1E0C7D5}" srcOrd="0" destOrd="0" presId="urn:microsoft.com/office/officeart/2005/8/layout/vList2"/>
    <dgm:cxn modelId="{C19746BA-47A4-49D6-813A-EC71DAA19280}" srcId="{47CD2452-9EB9-4DD4-8B8B-FB24354FBEA8}" destId="{A2896972-D631-4C20-A7D9-7E0E98A5A738}" srcOrd="1" destOrd="0" parTransId="{C77FFFDE-02DB-4DAD-88E5-135E68811E8C}" sibTransId="{4D931E93-E9B0-46C3-8B93-B2AA5CF85D39}"/>
    <dgm:cxn modelId="{AEC718C6-0202-4460-A3D4-4466355BE4C7}" type="presOf" srcId="{A085072F-7707-43F1-8E01-D167C2CA7BEB}" destId="{7C98CC5D-3FCB-45BA-A0A9-289CDEBE1D2A}" srcOrd="0" destOrd="0" presId="urn:microsoft.com/office/officeart/2005/8/layout/vList2"/>
    <dgm:cxn modelId="{17FD3CC6-2AD8-422E-AD2A-811F86208FB7}" type="presOf" srcId="{A22FB7DE-476E-4C8B-97CC-73259508444D}" destId="{F1168B7D-7C6D-4C02-A941-CF7FD07486FC}" srcOrd="0" destOrd="1" presId="urn:microsoft.com/office/officeart/2005/8/layout/vList2"/>
    <dgm:cxn modelId="{6F188AC9-723A-4366-85C8-FE2E4F4BE3AA}" srcId="{FA3EF171-905B-4B51-A246-07DA1CA0F416}" destId="{6534F7D5-4A3F-43EC-8C68-B036FFC8D6FF}" srcOrd="0" destOrd="0" parTransId="{8251B7A2-390D-4672-8577-E3446793CC91}" sibTransId="{9CE69F97-74FE-4B18-A094-12A4B1525038}"/>
    <dgm:cxn modelId="{15EB6ECB-392D-42D3-8928-41C46544C8AF}" type="presOf" srcId="{E6825342-56C5-4C2F-BE68-D9A9735A6391}" destId="{4978B425-886E-4C22-9FD1-975DC7B5B1CC}" srcOrd="0" destOrd="0" presId="urn:microsoft.com/office/officeart/2005/8/layout/vList2"/>
    <dgm:cxn modelId="{1910D1CB-50EC-446A-AE67-26C00A132DE4}" type="presOf" srcId="{47CD2452-9EB9-4DD4-8B8B-FB24354FBEA8}" destId="{07A1113A-EED6-4D91-961D-7861B5EC8BF5}" srcOrd="0" destOrd="0" presId="urn:microsoft.com/office/officeart/2005/8/layout/vList2"/>
    <dgm:cxn modelId="{CDC8B6D0-F824-4BC4-A0B7-CE11DB07E1D0}" srcId="{FA5557B3-CC79-4BC0-8EC3-E16AF99096B6}" destId="{653C58C9-30E3-4BAC-B168-9384FFC159EC}" srcOrd="2" destOrd="0" parTransId="{58992B51-93F0-4717-AC5C-2E7D4F7013FC}" sibTransId="{4D7D4A5A-74B4-4CE8-B749-990239CF3C35}"/>
    <dgm:cxn modelId="{EEFF93E2-19AE-49A1-A561-D14683D81699}" type="presOf" srcId="{79375110-D6CC-4948-8CC5-87FD8BDA9694}" destId="{923BCEB7-327E-4EA3-AB54-3FA49A18D374}" srcOrd="0" destOrd="0" presId="urn:microsoft.com/office/officeart/2005/8/layout/vList2"/>
    <dgm:cxn modelId="{79C45EEA-BD11-45A9-83B7-E2290F89E722}" srcId="{EE2C7461-6AEE-40EB-BC9E-5FD293BACC63}" destId="{FA5557B3-CC79-4BC0-8EC3-E16AF99096B6}" srcOrd="0" destOrd="0" parTransId="{73FB83A8-C019-4C14-BC81-3FA44855A30B}" sibTransId="{969C41D9-4BE8-4C1B-A522-2BE30E7BD800}"/>
    <dgm:cxn modelId="{E8B209EF-5712-48E8-AEC6-82C7C848109D}" type="presOf" srcId="{0C7A042E-5EBA-4661-A68D-5BD70663FDE4}" destId="{F1168B7D-7C6D-4C02-A941-CF7FD07486FC}" srcOrd="0" destOrd="0" presId="urn:microsoft.com/office/officeart/2005/8/layout/vList2"/>
    <dgm:cxn modelId="{4AA7ABF3-2161-4E03-A3C8-8C85A6E0E367}" srcId="{FA5557B3-CC79-4BC0-8EC3-E16AF99096B6}" destId="{F6A7689F-973B-4854-B95A-FDA97A2164C5}" srcOrd="0" destOrd="0" parTransId="{5E9DBBCD-E47F-4D73-AAF8-FD5B9210F68F}" sibTransId="{7547F247-2B93-4153-921E-F4BEECC5AE02}"/>
    <dgm:cxn modelId="{CF1577F8-5F69-49DC-B91C-D25043129CF0}" srcId="{FA5557B3-CC79-4BC0-8EC3-E16AF99096B6}" destId="{0A138857-F308-47FA-A433-91238498F285}" srcOrd="3" destOrd="0" parTransId="{4191F272-FC23-46F2-9F52-AE2661FC159E}" sibTransId="{EC6A0728-C8BE-4095-BDF1-9DABB753164B}"/>
    <dgm:cxn modelId="{0B8EBD51-B3C8-4B1C-9E86-889153D92466}" type="presParOf" srcId="{A3B638C9-2F73-4740-A276-588DEE42BC26}" destId="{678686B3-F3DF-430A-BF8C-1B0CF1AC1C9E}" srcOrd="0" destOrd="0" presId="urn:microsoft.com/office/officeart/2005/8/layout/vList2"/>
    <dgm:cxn modelId="{58AE1A60-DEA3-416B-9FBE-8A62CC99EB69}" type="presParOf" srcId="{A3B638C9-2F73-4740-A276-588DEE42BC26}" destId="{6D4A3155-109D-4AE8-91E2-4EDBF1E0C7D5}" srcOrd="1" destOrd="0" presId="urn:microsoft.com/office/officeart/2005/8/layout/vList2"/>
    <dgm:cxn modelId="{35A58C10-C80A-403D-9FE0-1FC73BCD097D}" type="presParOf" srcId="{A3B638C9-2F73-4740-A276-588DEE42BC26}" destId="{4978B425-886E-4C22-9FD1-975DC7B5B1CC}" srcOrd="2" destOrd="0" presId="urn:microsoft.com/office/officeart/2005/8/layout/vList2"/>
    <dgm:cxn modelId="{C3D88BF1-928D-478F-8A25-CBCBF43A3072}" type="presParOf" srcId="{A3B638C9-2F73-4740-A276-588DEE42BC26}" destId="{F1168B7D-7C6D-4C02-A941-CF7FD07486FC}" srcOrd="3" destOrd="0" presId="urn:microsoft.com/office/officeart/2005/8/layout/vList2"/>
    <dgm:cxn modelId="{2443B7D5-616B-4261-A6CF-A3990AEC7AB7}" type="presParOf" srcId="{A3B638C9-2F73-4740-A276-588DEE42BC26}" destId="{923BCEB7-327E-4EA3-AB54-3FA49A18D374}" srcOrd="4" destOrd="0" presId="urn:microsoft.com/office/officeart/2005/8/layout/vList2"/>
    <dgm:cxn modelId="{8A7F2D4C-1135-4CBA-89FB-B231D194B9F2}" type="presParOf" srcId="{A3B638C9-2F73-4740-A276-588DEE42BC26}" destId="{5FD5E8B1-BDD7-4A6E-BED5-02A9E950399A}" srcOrd="5" destOrd="0" presId="urn:microsoft.com/office/officeart/2005/8/layout/vList2"/>
    <dgm:cxn modelId="{6378FE96-24D8-42A5-B583-8F6B0ED9BD45}" type="presParOf" srcId="{A3B638C9-2F73-4740-A276-588DEE42BC26}" destId="{CC65D01B-A5ED-480E-96B0-D03287DA1288}" srcOrd="6" destOrd="0" presId="urn:microsoft.com/office/officeart/2005/8/layout/vList2"/>
    <dgm:cxn modelId="{6FE42BD4-587D-4F20-BDFC-176D1DE12035}" type="presParOf" srcId="{A3B638C9-2F73-4740-A276-588DEE42BC26}" destId="{1D52BD48-8151-42FB-B608-7CF6486C2515}" srcOrd="7" destOrd="0" presId="urn:microsoft.com/office/officeart/2005/8/layout/vList2"/>
    <dgm:cxn modelId="{DE06603A-718A-4385-8177-59BC0C4479CD}" type="presParOf" srcId="{A3B638C9-2F73-4740-A276-588DEE42BC26}" destId="{7C98CC5D-3FCB-45BA-A0A9-289CDEBE1D2A}" srcOrd="8" destOrd="0" presId="urn:microsoft.com/office/officeart/2005/8/layout/vList2"/>
    <dgm:cxn modelId="{F0F6A253-5027-4E3D-9C4F-4124275C971C}" type="presParOf" srcId="{A3B638C9-2F73-4740-A276-588DEE42BC26}" destId="{07A1113A-EED6-4D91-961D-7861B5EC8BF5}"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8686B3-F3DF-430A-BF8C-1B0CF1AC1C9E}">
      <dsp:nvSpPr>
        <dsp:cNvPr id="0" name=""/>
        <dsp:cNvSpPr/>
      </dsp:nvSpPr>
      <dsp:spPr>
        <a:xfrm>
          <a:off x="0" y="152992"/>
          <a:ext cx="8375072" cy="3042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noProof="0"/>
            <a:t>Specific conditions</a:t>
          </a:r>
        </a:p>
      </dsp:txBody>
      <dsp:txXfrm>
        <a:off x="14850" y="167842"/>
        <a:ext cx="8345372" cy="274500"/>
      </dsp:txXfrm>
    </dsp:sp>
    <dsp:sp modelId="{6D4A3155-109D-4AE8-91E2-4EDBF1E0C7D5}">
      <dsp:nvSpPr>
        <dsp:cNvPr id="0" name=""/>
        <dsp:cNvSpPr/>
      </dsp:nvSpPr>
      <dsp:spPr>
        <a:xfrm>
          <a:off x="0" y="457192"/>
          <a:ext cx="8375072" cy="659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909" tIns="16510" rIns="92456" bIns="16510" numCol="1" spcCol="1270" anchor="t" anchorCtr="0">
          <a:noAutofit/>
        </a:bodyPr>
        <a:lstStyle/>
        <a:p>
          <a:pPr marL="57150" lvl="1" indent="-57150" algn="l" defTabSz="444500">
            <a:lnSpc>
              <a:spcPct val="90000"/>
            </a:lnSpc>
            <a:spcBef>
              <a:spcPct val="0"/>
            </a:spcBef>
            <a:spcAft>
              <a:spcPct val="20000"/>
            </a:spcAft>
            <a:buFont typeface="Arial" panose="020B0604020202020204" pitchFamily="34" charset="0"/>
            <a:buChar char="•"/>
          </a:pPr>
          <a:r>
            <a:rPr lang="fr-FR" sz="1000" b="1" kern="1200"/>
            <a:t>Montant par projet</a:t>
          </a:r>
          <a:endParaRPr lang="en-GB" sz="1000" b="1" kern="1200" noProof="0"/>
        </a:p>
        <a:p>
          <a:pPr marL="57150" lvl="1" indent="-57150" algn="l" defTabSz="444500">
            <a:lnSpc>
              <a:spcPct val="90000"/>
            </a:lnSpc>
            <a:spcBef>
              <a:spcPct val="0"/>
            </a:spcBef>
            <a:spcAft>
              <a:spcPct val="20000"/>
            </a:spcAft>
            <a:buFont typeface="Arial" panose="020B0604020202020204" pitchFamily="34" charset="0"/>
            <a:buChar char="•"/>
          </a:pPr>
          <a:r>
            <a:rPr lang="fr-FR" sz="1000" kern="1200"/>
            <a:t>Enveloppe globale</a:t>
          </a:r>
          <a:endParaRPr lang="en-GB" sz="1000" kern="1200" noProof="0"/>
        </a:p>
        <a:p>
          <a:pPr marL="57150" lvl="1" indent="-57150" algn="l" defTabSz="444500">
            <a:lnSpc>
              <a:spcPct val="90000"/>
            </a:lnSpc>
            <a:spcBef>
              <a:spcPct val="0"/>
            </a:spcBef>
            <a:spcAft>
              <a:spcPct val="20000"/>
            </a:spcAft>
            <a:buFont typeface="Arial" panose="020B0604020202020204" pitchFamily="34" charset="0"/>
            <a:buChar char="•"/>
          </a:pPr>
          <a:r>
            <a:rPr lang="fr-FR" sz="1000" kern="1200"/>
            <a:t>Type d’action (</a:t>
          </a:r>
          <a:r>
            <a:rPr lang="fr-FR" sz="1000" b="1" kern="1200"/>
            <a:t>RIA, IA, CSA</a:t>
          </a:r>
          <a:r>
            <a:rPr lang="fr-FR" sz="1000" kern="1200"/>
            <a:t>)</a:t>
          </a:r>
          <a:endParaRPr lang="en-GB" sz="1000" kern="1200" noProof="0"/>
        </a:p>
        <a:p>
          <a:pPr marL="57150" lvl="1" indent="-57150" algn="l" defTabSz="444500">
            <a:lnSpc>
              <a:spcPct val="90000"/>
            </a:lnSpc>
            <a:spcBef>
              <a:spcPct val="0"/>
            </a:spcBef>
            <a:spcAft>
              <a:spcPct val="20000"/>
            </a:spcAft>
            <a:buFont typeface="Arial" panose="020B0604020202020204" pitchFamily="34" charset="0"/>
            <a:buChar char="•"/>
          </a:pPr>
          <a:r>
            <a:rPr lang="fr-FR" sz="1000" b="1" kern="1200"/>
            <a:t>Conditions particulières </a:t>
          </a:r>
          <a:r>
            <a:rPr lang="fr-FR" sz="1000" kern="1200"/>
            <a:t>d’éligibilité : par exemple participation de certaines entités ou de certains pays</a:t>
          </a:r>
          <a:endParaRPr lang="en-GB" sz="1000" kern="1200" noProof="0"/>
        </a:p>
      </dsp:txBody>
      <dsp:txXfrm>
        <a:off x="0" y="457192"/>
        <a:ext cx="8375072" cy="659295"/>
      </dsp:txXfrm>
    </dsp:sp>
    <dsp:sp modelId="{4978B425-886E-4C22-9FD1-975DC7B5B1CC}">
      <dsp:nvSpPr>
        <dsp:cNvPr id="0" name=""/>
        <dsp:cNvSpPr/>
      </dsp:nvSpPr>
      <dsp:spPr>
        <a:xfrm>
          <a:off x="0" y="1116487"/>
          <a:ext cx="8375072" cy="3042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noProof="0"/>
            <a:t>Expected outcome</a:t>
          </a:r>
        </a:p>
      </dsp:txBody>
      <dsp:txXfrm>
        <a:off x="14850" y="1131337"/>
        <a:ext cx="8345372" cy="274500"/>
      </dsp:txXfrm>
    </dsp:sp>
    <dsp:sp modelId="{F1168B7D-7C6D-4C02-A941-CF7FD07486FC}">
      <dsp:nvSpPr>
        <dsp:cNvPr id="0" name=""/>
        <dsp:cNvSpPr/>
      </dsp:nvSpPr>
      <dsp:spPr>
        <a:xfrm>
          <a:off x="0" y="1420687"/>
          <a:ext cx="8375072" cy="329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909" tIns="16510" rIns="92456" bIns="16510" numCol="1" spcCol="1270" anchor="t" anchorCtr="0">
          <a:noAutofit/>
        </a:bodyPr>
        <a:lstStyle/>
        <a:p>
          <a:pPr marL="57150" lvl="1" indent="-57150" algn="l" defTabSz="444500">
            <a:lnSpc>
              <a:spcPct val="90000"/>
            </a:lnSpc>
            <a:spcBef>
              <a:spcPct val="0"/>
            </a:spcBef>
            <a:spcAft>
              <a:spcPct val="20000"/>
            </a:spcAft>
            <a:buChar char="•"/>
          </a:pPr>
          <a:r>
            <a:rPr lang="fr-FR" sz="1000" kern="1200"/>
            <a:t>Résultats escomptés : </a:t>
          </a:r>
          <a:r>
            <a:rPr lang="fr-FR" sz="1000" b="1" kern="1200"/>
            <a:t>les conséquences de l’utilisation des résultats du projet</a:t>
          </a:r>
        </a:p>
        <a:p>
          <a:pPr marL="57150" lvl="1" indent="-57150" algn="l" defTabSz="444500">
            <a:lnSpc>
              <a:spcPct val="90000"/>
            </a:lnSpc>
            <a:spcBef>
              <a:spcPct val="0"/>
            </a:spcBef>
            <a:spcAft>
              <a:spcPct val="20000"/>
            </a:spcAft>
            <a:buChar char="•"/>
          </a:pPr>
          <a:r>
            <a:rPr lang="fr-FR" sz="1000" kern="1200"/>
            <a:t>Contribution attendue </a:t>
          </a:r>
          <a:r>
            <a:rPr lang="fr-FR" sz="1000" b="1" kern="1200"/>
            <a:t>à tous les </a:t>
          </a:r>
          <a:r>
            <a:rPr lang="fr-FR" sz="1000" b="1" i="1" kern="1200" err="1"/>
            <a:t>outcomes</a:t>
          </a:r>
          <a:r>
            <a:rPr lang="fr-FR" sz="1000" b="1" kern="1200"/>
            <a:t> ou uniquement à certains </a:t>
          </a:r>
          <a:r>
            <a:rPr lang="fr-FR" sz="1000" kern="1200"/>
            <a:t>d’entre eux</a:t>
          </a:r>
        </a:p>
      </dsp:txBody>
      <dsp:txXfrm>
        <a:off x="0" y="1420687"/>
        <a:ext cx="8375072" cy="329647"/>
      </dsp:txXfrm>
    </dsp:sp>
    <dsp:sp modelId="{923BCEB7-327E-4EA3-AB54-3FA49A18D374}">
      <dsp:nvSpPr>
        <dsp:cNvPr id="0" name=""/>
        <dsp:cNvSpPr/>
      </dsp:nvSpPr>
      <dsp:spPr>
        <a:xfrm>
          <a:off x="0" y="1750334"/>
          <a:ext cx="8375072" cy="3042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FR" sz="1300" kern="1200"/>
            <a:t>Scope</a:t>
          </a:r>
        </a:p>
      </dsp:txBody>
      <dsp:txXfrm>
        <a:off x="14850" y="1765184"/>
        <a:ext cx="8345372" cy="274500"/>
      </dsp:txXfrm>
    </dsp:sp>
    <dsp:sp modelId="{5FD5E8B1-BDD7-4A6E-BED5-02A9E950399A}">
      <dsp:nvSpPr>
        <dsp:cNvPr id="0" name=""/>
        <dsp:cNvSpPr/>
      </dsp:nvSpPr>
      <dsp:spPr>
        <a:xfrm>
          <a:off x="0" y="2054534"/>
          <a:ext cx="8375072" cy="215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909" tIns="16510" rIns="92456" bIns="16510" numCol="1" spcCol="1270" anchor="t" anchorCtr="0">
          <a:noAutofit/>
        </a:bodyPr>
        <a:lstStyle/>
        <a:p>
          <a:pPr marL="57150" lvl="1" indent="-57150" algn="l" defTabSz="444500">
            <a:lnSpc>
              <a:spcPct val="90000"/>
            </a:lnSpc>
            <a:spcBef>
              <a:spcPct val="0"/>
            </a:spcBef>
            <a:spcAft>
              <a:spcPct val="20000"/>
            </a:spcAft>
            <a:buChar char="•"/>
          </a:pPr>
          <a:r>
            <a:rPr lang="fr-FR" sz="1000" b="1" kern="1200">
              <a:latin typeface="Arial"/>
              <a:cs typeface="Arial"/>
            </a:rPr>
            <a:t>Champ et portée du projet </a:t>
          </a:r>
          <a:r>
            <a:rPr lang="fr-FR" sz="1000" b="0" kern="1200">
              <a:latin typeface="Arial"/>
              <a:cs typeface="Arial"/>
            </a:rPr>
            <a:t>: ambition, objectifs, méthodologie, concepts</a:t>
          </a:r>
          <a:endParaRPr lang="fr-FR" sz="1000" b="0" kern="1200"/>
        </a:p>
      </dsp:txBody>
      <dsp:txXfrm>
        <a:off x="0" y="2054534"/>
        <a:ext cx="8375072" cy="215280"/>
      </dsp:txXfrm>
    </dsp:sp>
    <dsp:sp modelId="{CC65D01B-A5ED-480E-96B0-D03287DA1288}">
      <dsp:nvSpPr>
        <dsp:cNvPr id="0" name=""/>
        <dsp:cNvSpPr/>
      </dsp:nvSpPr>
      <dsp:spPr>
        <a:xfrm>
          <a:off x="0" y="2269814"/>
          <a:ext cx="8375072" cy="3042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FR" sz="1300" b="0" kern="1200"/>
            <a:t>Notes de bas de page</a:t>
          </a:r>
        </a:p>
      </dsp:txBody>
      <dsp:txXfrm>
        <a:off x="14850" y="2284664"/>
        <a:ext cx="8345372" cy="274500"/>
      </dsp:txXfrm>
    </dsp:sp>
    <dsp:sp modelId="{1D52BD48-8151-42FB-B608-7CF6486C2515}">
      <dsp:nvSpPr>
        <dsp:cNvPr id="0" name=""/>
        <dsp:cNvSpPr/>
      </dsp:nvSpPr>
      <dsp:spPr>
        <a:xfrm>
          <a:off x="0" y="2574014"/>
          <a:ext cx="8375072" cy="215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909" tIns="16510" rIns="92456" bIns="16510" numCol="1" spcCol="1270" anchor="t" anchorCtr="0">
          <a:noAutofit/>
        </a:bodyPr>
        <a:lstStyle/>
        <a:p>
          <a:pPr marL="57150" lvl="1" indent="-57150" algn="l" defTabSz="444500">
            <a:lnSpc>
              <a:spcPct val="90000"/>
            </a:lnSpc>
            <a:spcBef>
              <a:spcPct val="0"/>
            </a:spcBef>
            <a:spcAft>
              <a:spcPct val="20000"/>
            </a:spcAft>
            <a:buChar char="•"/>
          </a:pPr>
          <a:r>
            <a:rPr lang="fr-FR" sz="1000" b="0" kern="1200"/>
            <a:t>Textes de référence, projets déjà financés, appels passés : </a:t>
          </a:r>
          <a:r>
            <a:rPr lang="fr-FR" sz="1000" b="1" kern="1200"/>
            <a:t>indispensable à l’état de l’art </a:t>
          </a:r>
        </a:p>
      </dsp:txBody>
      <dsp:txXfrm>
        <a:off x="0" y="2574014"/>
        <a:ext cx="8375072" cy="215280"/>
      </dsp:txXfrm>
    </dsp:sp>
    <dsp:sp modelId="{7C98CC5D-3FCB-45BA-A0A9-289CDEBE1D2A}">
      <dsp:nvSpPr>
        <dsp:cNvPr id="0" name=""/>
        <dsp:cNvSpPr/>
      </dsp:nvSpPr>
      <dsp:spPr>
        <a:xfrm>
          <a:off x="0" y="2789294"/>
          <a:ext cx="8375072" cy="3042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FR" sz="1300" b="0" kern="1200"/>
            <a:t>Et autour du topic…</a:t>
          </a:r>
        </a:p>
      </dsp:txBody>
      <dsp:txXfrm>
        <a:off x="14850" y="2804144"/>
        <a:ext cx="8345372" cy="274500"/>
      </dsp:txXfrm>
    </dsp:sp>
    <dsp:sp modelId="{07A1113A-EED6-4D91-961D-7861B5EC8BF5}">
      <dsp:nvSpPr>
        <dsp:cNvPr id="0" name=""/>
        <dsp:cNvSpPr/>
      </dsp:nvSpPr>
      <dsp:spPr>
        <a:xfrm>
          <a:off x="0" y="3093494"/>
          <a:ext cx="8375072" cy="618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909" tIns="16510" rIns="92456" bIns="16510" numCol="1" spcCol="1270" anchor="t" anchorCtr="0">
          <a:noAutofit/>
        </a:bodyPr>
        <a:lstStyle/>
        <a:p>
          <a:pPr marL="57150" lvl="1" indent="-57150" algn="l" defTabSz="444500">
            <a:lnSpc>
              <a:spcPct val="90000"/>
            </a:lnSpc>
            <a:spcBef>
              <a:spcPct val="0"/>
            </a:spcBef>
            <a:spcAft>
              <a:spcPct val="20000"/>
            </a:spcAft>
            <a:buChar char="•"/>
          </a:pPr>
          <a:r>
            <a:rPr lang="fr-FR" sz="1000" b="0" kern="1200"/>
            <a:t>Consulter les autres parties du programme travail du cluster 2 :</a:t>
          </a:r>
        </a:p>
        <a:p>
          <a:pPr marL="114300" lvl="2" indent="-57150" algn="l" defTabSz="444500">
            <a:lnSpc>
              <a:spcPct val="90000"/>
            </a:lnSpc>
            <a:spcBef>
              <a:spcPct val="0"/>
            </a:spcBef>
            <a:spcAft>
              <a:spcPct val="20000"/>
            </a:spcAft>
            <a:buChar char="•"/>
          </a:pPr>
          <a:r>
            <a:rPr lang="fr-FR" sz="1000" b="1" kern="1200"/>
            <a:t>Introduction générale </a:t>
          </a:r>
          <a:r>
            <a:rPr lang="fr-FR" sz="1000" b="0" kern="1200"/>
            <a:t>: objectifs du cluster, </a:t>
          </a:r>
          <a:r>
            <a:rPr lang="fr-FR" sz="1000" b="1" kern="1200"/>
            <a:t>priorités politiques liées</a:t>
          </a:r>
          <a:r>
            <a:rPr lang="fr-FR" sz="1000" b="0" kern="1200"/>
            <a:t>, complémentarité avec d’autres clusters d’Horizon Europe, synergies avec d’autres financements européens)</a:t>
          </a:r>
        </a:p>
        <a:p>
          <a:pPr marL="114300" lvl="2" indent="-57150" algn="l" defTabSz="444500">
            <a:lnSpc>
              <a:spcPct val="90000"/>
            </a:lnSpc>
            <a:spcBef>
              <a:spcPct val="0"/>
            </a:spcBef>
            <a:spcAft>
              <a:spcPct val="20000"/>
            </a:spcAft>
            <a:buChar char="•"/>
          </a:pPr>
          <a:r>
            <a:rPr lang="fr-FR" sz="1000" b="1" kern="1200"/>
            <a:t>Introduction de la destination </a:t>
          </a:r>
          <a:r>
            <a:rPr lang="fr-FR" sz="1000" b="0" kern="1200"/>
            <a:t>: contexte, objectifs, </a:t>
          </a:r>
          <a:r>
            <a:rPr lang="fr-FR" sz="1000" b="1" kern="1200"/>
            <a:t>impacts à moyen et long terme auxquels les projets doivent contribuer</a:t>
          </a:r>
        </a:p>
      </dsp:txBody>
      <dsp:txXfrm>
        <a:off x="0" y="3093494"/>
        <a:ext cx="8375072" cy="61893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A73A9C0-40D5-9847-B686-C66A09238CA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8126EBFD-41AA-FE46-B1E9-C524C1EE1C0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879BB1-10A8-5240-88E7-0FE7C0588E6C}" type="datetimeFigureOut">
              <a:rPr lang="fr-FR" smtClean="0"/>
              <a:t>08/03/2024</a:t>
            </a:fld>
            <a:endParaRPr lang="fr-FR"/>
          </a:p>
        </p:txBody>
      </p:sp>
      <p:sp>
        <p:nvSpPr>
          <p:cNvPr id="4" name="Espace réservé du pied de page 3">
            <a:extLst>
              <a:ext uri="{FF2B5EF4-FFF2-40B4-BE49-F238E27FC236}">
                <a16:creationId xmlns:a16="http://schemas.microsoft.com/office/drawing/2014/main" id="{BEC2F47A-3A28-744F-A442-D85A462A8CE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B83E5F2-EC50-704E-8A99-BF3B6E9A807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E2FB11-2BF4-3A48-A408-19C827CD84FD}" type="slidenum">
              <a:rPr lang="fr-FR" smtClean="0"/>
              <a:t>‹N°›</a:t>
            </a:fld>
            <a:endParaRPr lang="fr-FR"/>
          </a:p>
        </p:txBody>
      </p:sp>
    </p:spTree>
    <p:extLst>
      <p:ext uri="{BB962C8B-B14F-4D97-AF65-F5344CB8AC3E}">
        <p14:creationId xmlns:p14="http://schemas.microsoft.com/office/powerpoint/2010/main" val="4140605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Arial"/>
                <a:ea typeface="Arial"/>
                <a:cs typeface="Arial"/>
                <a:sym typeface="Arial"/>
              </a:rPr>
              <a:t>‹N°›</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1293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31170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4" name="Google Shape;314;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51108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4" name="Google Shape;314;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06366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indent="0">
              <a:buSzPts val="1100"/>
            </a:pPr>
            <a:endParaRPr lang="fr-FR" sz="1000" i="1">
              <a:solidFill>
                <a:srgbClr val="444342"/>
              </a:solidFill>
            </a:endParaRPr>
          </a:p>
        </p:txBody>
      </p:sp>
      <p:sp>
        <p:nvSpPr>
          <p:cNvPr id="148" name="Google Shape;148;p9: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4869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smtClean="0">
                <a:solidFill>
                  <a:schemeClr val="dk1"/>
                </a:solidFill>
                <a:latin typeface="Arial"/>
                <a:ea typeface="Arial"/>
                <a:cs typeface="Arial"/>
                <a:sym typeface="Arial"/>
              </a:rPr>
              <a:t>13</a:t>
            </a:fld>
            <a:endParaRPr lang="fr-F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92502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97302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49634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35243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01786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65721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391166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2.jpg"/><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2.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uverture">
  <p:cSld name="Couverture">
    <p:spTree>
      <p:nvGrpSpPr>
        <p:cNvPr id="1" name="Shape 15"/>
        <p:cNvGrpSpPr/>
        <p:nvPr/>
      </p:nvGrpSpPr>
      <p:grpSpPr>
        <a:xfrm>
          <a:off x="0" y="0"/>
          <a:ext cx="0" cy="0"/>
          <a:chOff x="0" y="0"/>
          <a:chExt cx="0" cy="0"/>
        </a:xfrm>
      </p:grpSpPr>
      <p:sp>
        <p:nvSpPr>
          <p:cNvPr id="16" name="Google Shape;16;p32"/>
          <p:cNvSpPr txBox="1">
            <a:spLocks noGrp="1"/>
          </p:cNvSpPr>
          <p:nvPr>
            <p:ph type="dt" idx="10"/>
          </p:nvPr>
        </p:nvSpPr>
        <p:spPr>
          <a:xfrm>
            <a:off x="0" y="496350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2"/>
          <p:cNvSpPr txBox="1">
            <a:spLocks noGrp="1"/>
          </p:cNvSpPr>
          <p:nvPr>
            <p:ph type="ftr" idx="11"/>
          </p:nvPr>
        </p:nvSpPr>
        <p:spPr>
          <a:xfrm>
            <a:off x="720000" y="3919897"/>
            <a:ext cx="3240000" cy="9000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1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8" name="Google Shape;18;p32"/>
          <p:cNvSpPr txBox="1">
            <a:spLocks noGrp="1"/>
          </p:cNvSpPr>
          <p:nvPr>
            <p:ph type="sldNum" idx="12"/>
          </p:nvPr>
        </p:nvSpPr>
        <p:spPr>
          <a:xfrm>
            <a:off x="0" y="496350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
        <p:nvSpPr>
          <p:cNvPr id="19" name="Google Shape;19;p32"/>
          <p:cNvSpPr txBox="1">
            <a:spLocks noGrp="1"/>
          </p:cNvSpPr>
          <p:nvPr>
            <p:ph type="title"/>
          </p:nvPr>
        </p:nvSpPr>
        <p:spPr>
          <a:xfrm>
            <a:off x="0" y="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00"/>
              <a:buFont typeface="Arial"/>
              <a:buNone/>
              <a:defRPr sz="1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0" name="Google Shape;20;p32"/>
          <p:cNvPicPr preferRelativeResize="0"/>
          <p:nvPr/>
        </p:nvPicPr>
        <p:blipFill rotWithShape="1">
          <a:blip r:embed="rId2">
            <a:alphaModFix/>
          </a:blip>
          <a:srcRect/>
          <a:stretch/>
        </p:blipFill>
        <p:spPr>
          <a:xfrm>
            <a:off x="-12760" y="0"/>
            <a:ext cx="9152690" cy="5152965"/>
          </a:xfrm>
          <a:prstGeom prst="rect">
            <a:avLst/>
          </a:prstGeom>
          <a:noFill/>
          <a:ln>
            <a:noFill/>
          </a:ln>
        </p:spPr>
      </p:pic>
      <p:pic>
        <p:nvPicPr>
          <p:cNvPr id="7" name="Image 6">
            <a:extLst>
              <a:ext uri="{FF2B5EF4-FFF2-40B4-BE49-F238E27FC236}">
                <a16:creationId xmlns:a16="http://schemas.microsoft.com/office/drawing/2014/main" id="{F9B5E18D-426F-462E-80C1-F3D6FBC12408}"/>
              </a:ext>
            </a:extLst>
          </p:cNvPr>
          <p:cNvPicPr>
            <a:picLocks noChangeAspect="1"/>
          </p:cNvPicPr>
          <p:nvPr userDrawn="1"/>
        </p:nvPicPr>
        <p:blipFill>
          <a:blip r:embed="rId3"/>
          <a:stretch>
            <a:fillRect/>
          </a:stretch>
        </p:blipFill>
        <p:spPr>
          <a:xfrm>
            <a:off x="276151" y="252139"/>
            <a:ext cx="1615792" cy="118679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1111091"/>
            <a:ext cx="8442808" cy="3574645"/>
          </a:xfr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1111092"/>
            <a:ext cx="7560840" cy="3574645"/>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1810873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a:t>Titre</a:t>
            </a:r>
          </a:p>
        </p:txBody>
      </p:sp>
      <p:sp>
        <p:nvSpPr>
          <p:cNvPr id="10" name="Espace réservé du texte 9"/>
          <p:cNvSpPr>
            <a:spLocks noGrp="1"/>
          </p:cNvSpPr>
          <p:nvPr>
            <p:ph type="body" sz="quarter" idx="13" hasCustomPrompt="1"/>
          </p:nvPr>
        </p:nvSpPr>
        <p:spPr bwMode="gray">
          <a:xfrm>
            <a:off x="3923928" y="324000"/>
            <a:ext cx="486007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a:t>Titre</a:t>
            </a:r>
          </a:p>
          <a:p>
            <a:pPr lvl="1"/>
            <a:r>
              <a:rPr lang="fr-FR"/>
              <a:t>Sous-titre</a:t>
            </a:r>
          </a:p>
        </p:txBody>
      </p:sp>
      <p:sp>
        <p:nvSpPr>
          <p:cNvPr id="12" name="Espace réservé du texte 11"/>
          <p:cNvSpPr>
            <a:spLocks noGrp="1"/>
          </p:cNvSpPr>
          <p:nvPr>
            <p:ph type="body" sz="quarter" idx="14" hasCustomPrompt="1"/>
          </p:nvPr>
        </p:nvSpPr>
        <p:spPr bwMode="gray">
          <a:xfrm>
            <a:off x="359999" y="1995686"/>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3" name="Espace réservé du texte 11"/>
          <p:cNvSpPr>
            <a:spLocks noGrp="1"/>
          </p:cNvSpPr>
          <p:nvPr>
            <p:ph type="body" sz="quarter" idx="15" hasCustomPrompt="1"/>
          </p:nvPr>
        </p:nvSpPr>
        <p:spPr bwMode="gray">
          <a:xfrm>
            <a:off x="3312000" y="1995686"/>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4" name="Espace réservé du texte 11"/>
          <p:cNvSpPr>
            <a:spLocks noGrp="1"/>
          </p:cNvSpPr>
          <p:nvPr>
            <p:ph type="body" sz="quarter" idx="16" hasCustomPrompt="1"/>
          </p:nvPr>
        </p:nvSpPr>
        <p:spPr bwMode="gray">
          <a:xfrm>
            <a:off x="6264000" y="1995686"/>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1770874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1116000"/>
            <a:ext cx="8424000" cy="720000"/>
          </a:xfrm>
        </p:spPr>
        <p:txBody>
          <a:bodyPr/>
          <a:lstStyle/>
          <a:p>
            <a:r>
              <a:rPr lang="fr-FR" noProof="0"/>
              <a:t>Titre</a:t>
            </a:r>
            <a:endParaRPr lang="fr-FR"/>
          </a:p>
        </p:txBody>
      </p:sp>
      <p:sp>
        <p:nvSpPr>
          <p:cNvPr id="9" name="Espace réservé du contenu 8"/>
          <p:cNvSpPr>
            <a:spLocks noGrp="1"/>
          </p:cNvSpPr>
          <p:nvPr>
            <p:ph sz="quarter" idx="14" hasCustomPrompt="1"/>
          </p:nvPr>
        </p:nvSpPr>
        <p:spPr bwMode="gray">
          <a:xfrm>
            <a:off x="359998" y="2027849"/>
            <a:ext cx="8424000" cy="2574000"/>
          </a:xfrm>
        </p:spPr>
        <p:txBody>
          <a:bodyPr/>
          <a:lstStyle>
            <a:lvl1pPr>
              <a:defRPr/>
            </a:lvl1pPr>
            <a:lvl2pPr>
              <a:defRPr/>
            </a:lvl2pPr>
            <a:lvl3pPr>
              <a:defRPr/>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5" name="Espace réservé du texte 9"/>
          <p:cNvSpPr>
            <a:spLocks noGrp="1"/>
          </p:cNvSpPr>
          <p:nvPr>
            <p:ph type="body" sz="quarter" idx="13" hasCustomPrompt="1"/>
          </p:nvPr>
        </p:nvSpPr>
        <p:spPr bwMode="gray">
          <a:xfrm>
            <a:off x="3563888" y="324000"/>
            <a:ext cx="522011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a:t>Titre</a:t>
            </a:r>
          </a:p>
          <a:p>
            <a:pPr lvl="1"/>
            <a:r>
              <a:rPr lang="fr-FR"/>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7596336" y="4793698"/>
            <a:ext cx="1170000" cy="3498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3494911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8" name="Image 7">
            <a:extLst>
              <a:ext uri="{FF2B5EF4-FFF2-40B4-BE49-F238E27FC236}">
                <a16:creationId xmlns:a16="http://schemas.microsoft.com/office/drawing/2014/main" id="{9571B293-EB6B-9149-9E08-668EB7F040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60" y="0"/>
            <a:ext cx="9152690" cy="5152965"/>
          </a:xfrm>
          <a:prstGeom prst="rect">
            <a:avLst/>
          </a:prstGeom>
        </p:spPr>
      </p:pic>
      <p:pic>
        <p:nvPicPr>
          <p:cNvPr id="2" name="Imag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528" y="303622"/>
            <a:ext cx="1609381" cy="1116000"/>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59" y="0"/>
            <a:ext cx="9152690" cy="5152964"/>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8" name="Espace réservé du numéro de diapositive 7"/>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pic>
        <p:nvPicPr>
          <p:cNvPr id="12" name="Image 11"/>
          <p:cNvPicPr>
            <a:picLocks noChangeAspect="1"/>
          </p:cNvPicPr>
          <p:nvPr userDrawn="1"/>
        </p:nvPicPr>
        <p:blipFill>
          <a:blip r:embed="rId3"/>
          <a:stretch>
            <a:fillRect/>
          </a:stretch>
        </p:blipFill>
        <p:spPr>
          <a:xfrm>
            <a:off x="323528" y="1851671"/>
            <a:ext cx="1468036" cy="1516966"/>
          </a:xfrm>
          <a:prstGeom prst="rect">
            <a:avLst/>
          </a:prstGeom>
        </p:spPr>
      </p:pic>
      <p:sp>
        <p:nvSpPr>
          <p:cNvPr id="11" name="Espace réservé du texte 10"/>
          <p:cNvSpPr>
            <a:spLocks noGrp="1"/>
          </p:cNvSpPr>
          <p:nvPr>
            <p:ph type="body" sz="quarter" idx="13" hasCustomPrompt="1"/>
          </p:nvPr>
        </p:nvSpPr>
        <p:spPr bwMode="gray">
          <a:xfrm>
            <a:off x="1115616" y="2346046"/>
            <a:ext cx="7668384" cy="2077200"/>
          </a:xfrm>
        </p:spPr>
        <p:txBody>
          <a:bodyPr/>
          <a:lstStyle>
            <a:lvl1pPr>
              <a:lnSpc>
                <a:spcPct val="90000"/>
              </a:lnSpc>
              <a:spcAft>
                <a:spcPts val="0"/>
              </a:spcAft>
              <a:defRPr sz="3250" b="1" cap="none" baseline="0">
                <a:solidFill>
                  <a:schemeClr val="tx2"/>
                </a:solidFill>
              </a:defRPr>
            </a:lvl1pPr>
            <a:lvl2pPr marL="0" indent="0">
              <a:spcBef>
                <a:spcPts val="500"/>
              </a:spcBef>
              <a:spcAft>
                <a:spcPts val="0"/>
              </a:spcAft>
              <a:buNone/>
              <a:defRPr sz="1850"/>
            </a:lvl2pPr>
          </a:lstStyle>
          <a:p>
            <a:pPr lvl="0"/>
            <a:r>
              <a:rPr lang="fr-FR" dirty="0"/>
              <a:t>Titre</a:t>
            </a:r>
          </a:p>
          <a:p>
            <a:pPr lvl="1"/>
            <a:r>
              <a:rPr lang="fr-FR" dirty="0"/>
              <a:t>Sous-titre</a:t>
            </a:r>
          </a:p>
        </p:txBody>
      </p:sp>
      <p:pic>
        <p:nvPicPr>
          <p:cNvPr id="3" name="Imag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8400" y="195486"/>
            <a:ext cx="778732" cy="540000"/>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dirty="0"/>
              <a:t>Titre</a:t>
            </a:r>
          </a:p>
        </p:txBody>
      </p:sp>
      <p:sp>
        <p:nvSpPr>
          <p:cNvPr id="8" name="Espace réservé du texte 7"/>
          <p:cNvSpPr>
            <a:spLocks noGrp="1"/>
          </p:cNvSpPr>
          <p:nvPr>
            <p:ph type="body" sz="quarter" idx="13" hasCustomPrompt="1"/>
          </p:nvPr>
        </p:nvSpPr>
        <p:spPr bwMode="gray">
          <a:xfrm>
            <a:off x="359998" y="1994054"/>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dirty="0"/>
              <a:t>Titre de la partie</a:t>
            </a:r>
          </a:p>
          <a:p>
            <a:pPr lvl="1"/>
            <a:r>
              <a:rPr lang="fr-FR" dirty="0"/>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641030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1111091"/>
            <a:ext cx="8442808" cy="3574645"/>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1111092"/>
            <a:ext cx="7560840" cy="3574645"/>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dirty="0"/>
              <a:t>Titre</a:t>
            </a:r>
          </a:p>
        </p:txBody>
      </p:sp>
      <p:sp>
        <p:nvSpPr>
          <p:cNvPr id="10" name="Espace réservé du texte 9"/>
          <p:cNvSpPr>
            <a:spLocks noGrp="1"/>
          </p:cNvSpPr>
          <p:nvPr>
            <p:ph type="body" sz="quarter" idx="13" hasCustomPrompt="1"/>
          </p:nvPr>
        </p:nvSpPr>
        <p:spPr bwMode="gray">
          <a:xfrm>
            <a:off x="3923928" y="324000"/>
            <a:ext cx="486007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995686"/>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995686"/>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995686"/>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8404549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1116000"/>
            <a:ext cx="8424000" cy="720000"/>
          </a:xfrm>
        </p:spPr>
        <p:txBody>
          <a:bodyPr/>
          <a:lstStyle/>
          <a:p>
            <a:r>
              <a:rPr lang="fr-FR" noProof="0" dirty="0"/>
              <a:t>Titre</a:t>
            </a:r>
            <a:endParaRPr lang="fr-FR" dirty="0"/>
          </a:p>
        </p:txBody>
      </p:sp>
      <p:sp>
        <p:nvSpPr>
          <p:cNvPr id="9" name="Espace réservé du contenu 8"/>
          <p:cNvSpPr>
            <a:spLocks noGrp="1"/>
          </p:cNvSpPr>
          <p:nvPr>
            <p:ph sz="quarter" idx="14" hasCustomPrompt="1"/>
          </p:nvPr>
        </p:nvSpPr>
        <p:spPr bwMode="gray">
          <a:xfrm>
            <a:off x="359998" y="2027849"/>
            <a:ext cx="8424000" cy="2574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563888" y="324000"/>
            <a:ext cx="522011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7596336" y="4793698"/>
            <a:ext cx="1170000" cy="3498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00" b="1" i="0">
                <a:solidFill>
                  <a:srgbClr val="00009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3/8/2024</a:t>
            </a:fld>
            <a:endParaRPr lang="en-US"/>
          </a:p>
        </p:txBody>
      </p:sp>
      <p:sp>
        <p:nvSpPr>
          <p:cNvPr id="6" name="Holder 6"/>
          <p:cNvSpPr>
            <a:spLocks noGrp="1"/>
          </p:cNvSpPr>
          <p:nvPr>
            <p:ph type="sldNum" sz="quarter" idx="7"/>
          </p:nvPr>
        </p:nvSpPr>
        <p:spPr/>
        <p:txBody>
          <a:bodyPr lIns="0" tIns="0" rIns="0" bIns="0"/>
          <a:lstStyle>
            <a:lvl1pPr>
              <a:defRPr sz="1600" b="0" i="0">
                <a:solidFill>
                  <a:srgbClr val="000091"/>
                </a:solidFill>
                <a:latin typeface="Microsoft Sans Serif"/>
                <a:cs typeface="Microsoft Sans Serif"/>
              </a:defRPr>
            </a:lvl1pPr>
          </a:lstStyle>
          <a:p>
            <a:pPr marL="38100">
              <a:lnSpc>
                <a:spcPts val="1864"/>
              </a:lnSpc>
            </a:pPr>
            <a:fld id="{81D60167-4931-47E6-BA6A-407CBD079E47}" type="slidenum">
              <a:rPr spc="-5" dirty="0"/>
              <a:t>‹N°›</a:t>
            </a:fld>
            <a:endParaRPr spc="-5" dirty="0"/>
          </a:p>
        </p:txBody>
      </p:sp>
    </p:spTree>
    <p:extLst>
      <p:ext uri="{BB962C8B-B14F-4D97-AF65-F5344CB8AC3E}">
        <p14:creationId xmlns:p14="http://schemas.microsoft.com/office/powerpoint/2010/main" val="1894944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34"/>
          <p:cNvSpPr txBox="1">
            <a:spLocks noGrp="1"/>
          </p:cNvSpPr>
          <p:nvPr>
            <p:ph type="title"/>
          </p:nvPr>
        </p:nvSpPr>
        <p:spPr>
          <a:xfrm>
            <a:off x="415366" y="842448"/>
            <a:ext cx="8313267" cy="956786"/>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1350" b="1" i="0">
                <a:solidFill>
                  <a:srgbClr val="0D4193"/>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0" name="Google Shape;30;p34"/>
          <p:cNvSpPr txBox="1">
            <a:spLocks noGrp="1"/>
          </p:cNvSpPr>
          <p:nvPr>
            <p:ph type="body" idx="1"/>
          </p:nvPr>
        </p:nvSpPr>
        <p:spPr>
          <a:xfrm>
            <a:off x="4744592" y="999267"/>
            <a:ext cx="4208780" cy="12763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sz="1650" b="1" i="0">
                <a:solidFill>
                  <a:srgbClr val="0D4193"/>
                </a:solidFill>
                <a:latin typeface="Arial"/>
                <a:ea typeface="Arial"/>
                <a:cs typeface="Arial"/>
                <a:sym typeface="Arial"/>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1" name="Google Shape;31;p34"/>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2" name="Google Shape;32;p34"/>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FR"/>
              <a:t>06/07/2021</a:t>
            </a:r>
          </a:p>
        </p:txBody>
      </p:sp>
      <p:sp>
        <p:nvSpPr>
          <p:cNvPr id="33" name="Google Shape;33;p34"/>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pic>
        <p:nvPicPr>
          <p:cNvPr id="7" name="Image 6">
            <a:extLst>
              <a:ext uri="{FF2B5EF4-FFF2-40B4-BE49-F238E27FC236}">
                <a16:creationId xmlns:a16="http://schemas.microsoft.com/office/drawing/2014/main" id="{F9C50D24-FF04-4921-A157-B1D815BE1C84}"/>
              </a:ext>
            </a:extLst>
          </p:cNvPr>
          <p:cNvPicPr>
            <a:picLocks noChangeAspect="1"/>
          </p:cNvPicPr>
          <p:nvPr userDrawn="1"/>
        </p:nvPicPr>
        <p:blipFill>
          <a:blip r:embed="rId2"/>
          <a:stretch>
            <a:fillRect/>
          </a:stretch>
        </p:blipFill>
        <p:spPr>
          <a:xfrm>
            <a:off x="325770" y="96196"/>
            <a:ext cx="1016000" cy="74625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et contenu">
  <p:cSld name="Titre et contenu">
    <p:spTree>
      <p:nvGrpSpPr>
        <p:cNvPr id="1" name="Shape 34"/>
        <p:cNvGrpSpPr/>
        <p:nvPr/>
      </p:nvGrpSpPr>
      <p:grpSpPr>
        <a:xfrm>
          <a:off x="0" y="0"/>
          <a:ext cx="0" cy="0"/>
          <a:chOff x="0" y="0"/>
          <a:chExt cx="0" cy="0"/>
        </a:xfrm>
      </p:grpSpPr>
      <p:sp>
        <p:nvSpPr>
          <p:cNvPr id="35" name="Google Shape;35;p35"/>
          <p:cNvSpPr txBox="1">
            <a:spLocks noGrp="1"/>
          </p:cNvSpPr>
          <p:nvPr>
            <p:ph type="title"/>
          </p:nvPr>
        </p:nvSpPr>
        <p:spPr>
          <a:xfrm>
            <a:off x="359999" y="1116000"/>
            <a:ext cx="8424000" cy="72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5"/>
          <p:cNvSpPr txBox="1">
            <a:spLocks noGrp="1"/>
          </p:cNvSpPr>
          <p:nvPr>
            <p:ph type="body" idx="1"/>
          </p:nvPr>
        </p:nvSpPr>
        <p:spPr>
          <a:xfrm>
            <a:off x="359998" y="2027849"/>
            <a:ext cx="8424000" cy="2574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050"/>
              <a:buNone/>
              <a:defRPr/>
            </a:lvl1pPr>
            <a:lvl2pPr marL="914400" lvl="1" indent="-288925" algn="l">
              <a:lnSpc>
                <a:spcPct val="100000"/>
              </a:lnSpc>
              <a:spcBef>
                <a:spcPts val="600"/>
              </a:spcBef>
              <a:spcAft>
                <a:spcPts val="0"/>
              </a:spcAft>
              <a:buClr>
                <a:schemeClr val="dk1"/>
              </a:buClr>
              <a:buSzPts val="950"/>
              <a:buChar char="•"/>
              <a:defRPr/>
            </a:lvl2pPr>
            <a:lvl3pPr marL="1371600" lvl="2" indent="-282575" algn="l">
              <a:lnSpc>
                <a:spcPct val="100000"/>
              </a:lnSpc>
              <a:spcBef>
                <a:spcPts val="600"/>
              </a:spcBef>
              <a:spcAft>
                <a:spcPts val="0"/>
              </a:spcAft>
              <a:buClr>
                <a:schemeClr val="dk1"/>
              </a:buClr>
              <a:buSzPts val="850"/>
              <a:buChar char="•"/>
              <a:defRPr/>
            </a:lvl3pPr>
            <a:lvl4pPr marL="1828800" lvl="3" indent="-276225" algn="l">
              <a:lnSpc>
                <a:spcPct val="100000"/>
              </a:lnSpc>
              <a:spcBef>
                <a:spcPts val="100"/>
              </a:spcBef>
              <a:spcAft>
                <a:spcPts val="0"/>
              </a:spcAft>
              <a:buClr>
                <a:schemeClr val="dk1"/>
              </a:buClr>
              <a:buSzPts val="750"/>
              <a:buChar char="•"/>
              <a:defRPr/>
            </a:lvl4pPr>
            <a:lvl5pPr marL="2286000" lvl="4" indent="-273050" algn="l">
              <a:lnSpc>
                <a:spcPct val="100000"/>
              </a:lnSpc>
              <a:spcBef>
                <a:spcPts val="100"/>
              </a:spcBef>
              <a:spcAft>
                <a:spcPts val="0"/>
              </a:spcAft>
              <a:buClr>
                <a:schemeClr val="dk1"/>
              </a:buClr>
              <a:buSzPts val="7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7" name="Google Shape;37;p35"/>
          <p:cNvSpPr txBox="1">
            <a:spLocks noGrp="1"/>
          </p:cNvSpPr>
          <p:nvPr>
            <p:ph type="body" idx="2"/>
          </p:nvPr>
        </p:nvSpPr>
        <p:spPr>
          <a:xfrm>
            <a:off x="4863402" y="255613"/>
            <a:ext cx="3902934" cy="360000"/>
          </a:xfrm>
          <a:prstGeom prst="rect">
            <a:avLst/>
          </a:prstGeom>
          <a:noFill/>
          <a:ln>
            <a:noFill/>
          </a:ln>
        </p:spPr>
        <p:txBody>
          <a:bodyPr spcFirstLastPara="1" wrap="square" lIns="0" tIns="0" rIns="0" bIns="0" anchor="t" anchorCtr="0">
            <a:noAutofit/>
          </a:bodyPr>
          <a:lstStyle>
            <a:lvl1pPr marL="457200" lvl="0" indent="-276225" algn="r">
              <a:lnSpc>
                <a:spcPct val="100000"/>
              </a:lnSpc>
              <a:spcBef>
                <a:spcPts val="0"/>
              </a:spcBef>
              <a:spcAft>
                <a:spcPts val="0"/>
              </a:spcAft>
              <a:buClr>
                <a:schemeClr val="dk2"/>
              </a:buClr>
              <a:buSzPts val="750"/>
              <a:buFont typeface="Arial"/>
              <a:buAutoNum type="arabicPeriod"/>
              <a:defRPr sz="750" b="1"/>
            </a:lvl1pPr>
            <a:lvl2pPr marL="914400" lvl="1" indent="-276225" algn="r">
              <a:lnSpc>
                <a:spcPct val="100000"/>
              </a:lnSpc>
              <a:spcBef>
                <a:spcPts val="0"/>
              </a:spcBef>
              <a:spcAft>
                <a:spcPts val="0"/>
              </a:spcAft>
              <a:buClr>
                <a:schemeClr val="dk1"/>
              </a:buClr>
              <a:buSzPts val="750"/>
              <a:buFont typeface="Arial"/>
              <a:buAutoNum type="alphaLcPeriod"/>
              <a:defRPr sz="750"/>
            </a:lvl2pPr>
            <a:lvl3pPr marL="1371600" lvl="2" indent="-342900" algn="l">
              <a:lnSpc>
                <a:spcPct val="100000"/>
              </a:lnSpc>
              <a:spcBef>
                <a:spcPts val="100"/>
              </a:spcBef>
              <a:spcAft>
                <a:spcPts val="0"/>
              </a:spcAft>
              <a:buClr>
                <a:schemeClr val="dk1"/>
              </a:buClr>
              <a:buSzPts val="1800"/>
              <a:buChar char="•"/>
              <a:defRPr/>
            </a:lvl3pPr>
            <a:lvl4pPr marL="1828800" lvl="3" indent="-342900" algn="l">
              <a:lnSpc>
                <a:spcPct val="100000"/>
              </a:lnSpc>
              <a:spcBef>
                <a:spcPts val="100"/>
              </a:spcBef>
              <a:spcAft>
                <a:spcPts val="0"/>
              </a:spcAft>
              <a:buClr>
                <a:schemeClr val="dk1"/>
              </a:buClr>
              <a:buSzPts val="1800"/>
              <a:buChar char="•"/>
              <a:defRPr/>
            </a:lvl4pPr>
            <a:lvl5pPr marL="2286000" lvl="4" indent="-342900" algn="l">
              <a:lnSpc>
                <a:spcPct val="100000"/>
              </a:lnSpc>
              <a:spcBef>
                <a:spcPts val="10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8" name="Google Shape;38;p35"/>
          <p:cNvSpPr txBox="1">
            <a:spLocks noGrp="1"/>
          </p:cNvSpPr>
          <p:nvPr>
            <p:ph type="dt" idx="10"/>
          </p:nvPr>
        </p:nvSpPr>
        <p:spPr>
          <a:xfrm>
            <a:off x="6426336" y="4876006"/>
            <a:ext cx="1170000" cy="26749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FR"/>
              <a:t>06/07/2021</a:t>
            </a:r>
          </a:p>
        </p:txBody>
      </p:sp>
      <p:sp>
        <p:nvSpPr>
          <p:cNvPr id="39" name="Google Shape;39;p35"/>
          <p:cNvSpPr txBox="1">
            <a:spLocks noGrp="1"/>
          </p:cNvSpPr>
          <p:nvPr>
            <p:ph type="sldNum" idx="12"/>
          </p:nvPr>
        </p:nvSpPr>
        <p:spPr>
          <a:xfrm>
            <a:off x="7596336" y="4793698"/>
            <a:ext cx="1170000" cy="34980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pic>
        <p:nvPicPr>
          <p:cNvPr id="7" name="Image 6">
            <a:extLst>
              <a:ext uri="{FF2B5EF4-FFF2-40B4-BE49-F238E27FC236}">
                <a16:creationId xmlns:a16="http://schemas.microsoft.com/office/drawing/2014/main" id="{5B6673F9-1C91-4B0C-800E-B4CF8EAB11BF}"/>
              </a:ext>
            </a:extLst>
          </p:cNvPr>
          <p:cNvPicPr>
            <a:picLocks noChangeAspect="1"/>
          </p:cNvPicPr>
          <p:nvPr userDrawn="1"/>
        </p:nvPicPr>
        <p:blipFill>
          <a:blip r:embed="rId2"/>
          <a:stretch>
            <a:fillRect/>
          </a:stretch>
        </p:blipFill>
        <p:spPr>
          <a:xfrm>
            <a:off x="325770" y="96196"/>
            <a:ext cx="1016000" cy="74625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Titre et sous-titr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C9E55479-C1F7-1A4C-8A97-BDB48ABA6889}"/>
              </a:ext>
            </a:extLst>
          </p:cNvPr>
          <p:cNvPicPr>
            <a:picLocks noChangeAspect="1"/>
          </p:cNvPicPr>
          <p:nvPr userDrawn="1"/>
        </p:nvPicPr>
        <p:blipFill>
          <a:blip r:embed="rId2"/>
          <a:stretch>
            <a:fillRect/>
          </a:stretch>
        </p:blipFill>
        <p:spPr>
          <a:xfrm>
            <a:off x="0" y="843558"/>
            <a:ext cx="9144000" cy="3938016"/>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a:xfrm>
            <a:off x="6426336" y="4876006"/>
            <a:ext cx="1170000" cy="267494"/>
          </a:xfrm>
          <a:prstGeom prst="rect">
            <a:avLst/>
          </a:prstGeom>
        </p:spPr>
        <p:txBody>
          <a:bodyPr/>
          <a:lstStyle>
            <a:lvl1pPr>
              <a:defRPr/>
            </a:lvl1pPr>
          </a:lstStyle>
          <a:p>
            <a:pPr algn="r"/>
            <a:r>
              <a:rPr lang="fr-FR" cap="all"/>
              <a:t>06/07/2021</a:t>
            </a:r>
          </a:p>
        </p:txBody>
      </p:sp>
      <p:sp>
        <p:nvSpPr>
          <p:cNvPr id="8" name="Espace réservé du numéro de diapositive 7"/>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
        <p:nvSpPr>
          <p:cNvPr id="11" name="Espace réservé du texte 10"/>
          <p:cNvSpPr>
            <a:spLocks noGrp="1"/>
          </p:cNvSpPr>
          <p:nvPr>
            <p:ph type="body" sz="quarter" idx="13" hasCustomPrompt="1"/>
          </p:nvPr>
        </p:nvSpPr>
        <p:spPr bwMode="gray">
          <a:xfrm>
            <a:off x="1115616" y="2346046"/>
            <a:ext cx="7668384" cy="2077200"/>
          </a:xfrm>
        </p:spPr>
        <p:txBody>
          <a:bodyPr/>
          <a:lstStyle>
            <a:lvl1pPr>
              <a:lnSpc>
                <a:spcPct val="90000"/>
              </a:lnSpc>
              <a:spcAft>
                <a:spcPts val="0"/>
              </a:spcAft>
              <a:defRPr sz="3250" b="1" cap="none" baseline="0">
                <a:solidFill>
                  <a:schemeClr val="bg1"/>
                </a:solidFill>
              </a:defRPr>
            </a:lvl1pPr>
            <a:lvl2pPr marL="0" indent="0">
              <a:spcBef>
                <a:spcPts val="500"/>
              </a:spcBef>
              <a:spcAft>
                <a:spcPts val="0"/>
              </a:spcAft>
              <a:buNone/>
              <a:defRPr sz="1850">
                <a:solidFill>
                  <a:srgbClr val="FFDD00"/>
                </a:solidFill>
              </a:defRPr>
            </a:lvl2pPr>
          </a:lstStyle>
          <a:p>
            <a:pPr lvl="0"/>
            <a:r>
              <a:rPr lang="fr-FR"/>
              <a:t>Titre</a:t>
            </a:r>
          </a:p>
          <a:p>
            <a:pPr lvl="1"/>
            <a:r>
              <a:rPr lang="fr-FR"/>
              <a:t>Sous-titre</a:t>
            </a:r>
          </a:p>
        </p:txBody>
      </p:sp>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83630"/>
          <a:stretch/>
        </p:blipFill>
        <p:spPr>
          <a:xfrm>
            <a:off x="-8690" y="0"/>
            <a:ext cx="9152690" cy="843558"/>
          </a:xfrm>
          <a:prstGeom prst="rect">
            <a:avLst/>
          </a:prstGeom>
        </p:spPr>
      </p:pic>
      <p:pic>
        <p:nvPicPr>
          <p:cNvPr id="10" name="Image 9">
            <a:extLst>
              <a:ext uri="{FF2B5EF4-FFF2-40B4-BE49-F238E27FC236}">
                <a16:creationId xmlns:a16="http://schemas.microsoft.com/office/drawing/2014/main" id="{E21B11BE-13AD-4EC1-B8FD-88EF2681102C}"/>
              </a:ext>
            </a:extLst>
          </p:cNvPr>
          <p:cNvPicPr>
            <a:picLocks noChangeAspect="1"/>
          </p:cNvPicPr>
          <p:nvPr userDrawn="1"/>
        </p:nvPicPr>
        <p:blipFill>
          <a:blip r:embed="rId4"/>
          <a:stretch>
            <a:fillRect/>
          </a:stretch>
        </p:blipFill>
        <p:spPr>
          <a:xfrm>
            <a:off x="240709" y="74882"/>
            <a:ext cx="1016000" cy="746252"/>
          </a:xfrm>
          <a:prstGeom prst="rect">
            <a:avLst/>
          </a:prstGeom>
        </p:spPr>
      </p:pic>
    </p:spTree>
    <p:extLst>
      <p:ext uri="{BB962C8B-B14F-4D97-AF65-F5344CB8AC3E}">
        <p14:creationId xmlns:p14="http://schemas.microsoft.com/office/powerpoint/2010/main" val="2792536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1111091"/>
            <a:ext cx="8442808" cy="3574645"/>
          </a:xfr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1111092"/>
            <a:ext cx="7560840" cy="3574645"/>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876006"/>
            <a:ext cx="1170000" cy="267494"/>
          </a:xfrm>
          <a:prstGeom prst="rect">
            <a:avLst/>
          </a:prstGeom>
        </p:spPr>
        <p:txBody>
          <a:bodyPr/>
          <a:lstStyle>
            <a:lvl1pPr>
              <a:defRPr/>
            </a:lvl1pPr>
          </a:lstStyle>
          <a:p>
            <a:pPr algn="r"/>
            <a:r>
              <a:rPr lang="fr-FR" cap="all"/>
              <a:t>06/07/2021</a:t>
            </a:r>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pic>
        <p:nvPicPr>
          <p:cNvPr id="6" name="Image 5">
            <a:extLst>
              <a:ext uri="{FF2B5EF4-FFF2-40B4-BE49-F238E27FC236}">
                <a16:creationId xmlns:a16="http://schemas.microsoft.com/office/drawing/2014/main" id="{02B9B3A5-9B57-4B8E-A719-F71745B88D92}"/>
              </a:ext>
            </a:extLst>
          </p:cNvPr>
          <p:cNvPicPr>
            <a:picLocks noChangeAspect="1"/>
          </p:cNvPicPr>
          <p:nvPr userDrawn="1"/>
        </p:nvPicPr>
        <p:blipFill>
          <a:blip r:embed="rId2"/>
          <a:stretch>
            <a:fillRect/>
          </a:stretch>
        </p:blipFill>
        <p:spPr>
          <a:xfrm>
            <a:off x="325770" y="96196"/>
            <a:ext cx="1016000" cy="746252"/>
          </a:xfrm>
          <a:prstGeom prst="rect">
            <a:avLst/>
          </a:prstGeom>
        </p:spPr>
      </p:pic>
    </p:spTree>
    <p:extLst>
      <p:ext uri="{BB962C8B-B14F-4D97-AF65-F5344CB8AC3E}">
        <p14:creationId xmlns:p14="http://schemas.microsoft.com/office/powerpoint/2010/main" val="3815123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1111091"/>
            <a:ext cx="8442808" cy="3574645"/>
          </a:xfr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1111092"/>
            <a:ext cx="7560840" cy="3574645"/>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pic>
        <p:nvPicPr>
          <p:cNvPr id="6" name="Image 5">
            <a:extLst>
              <a:ext uri="{FF2B5EF4-FFF2-40B4-BE49-F238E27FC236}">
                <a16:creationId xmlns:a16="http://schemas.microsoft.com/office/drawing/2014/main" id="{A91E8784-8AC5-4C5D-A490-C6ECB3873B4A}"/>
              </a:ext>
            </a:extLst>
          </p:cNvPr>
          <p:cNvPicPr>
            <a:picLocks noChangeAspect="1"/>
          </p:cNvPicPr>
          <p:nvPr userDrawn="1"/>
        </p:nvPicPr>
        <p:blipFill>
          <a:blip r:embed="rId2"/>
          <a:stretch>
            <a:fillRect/>
          </a:stretch>
        </p:blipFill>
        <p:spPr>
          <a:xfrm>
            <a:off x="325770" y="96196"/>
            <a:ext cx="1016000" cy="746252"/>
          </a:xfrm>
          <a:prstGeom prst="rect">
            <a:avLst/>
          </a:prstGeom>
        </p:spPr>
      </p:pic>
    </p:spTree>
    <p:extLst>
      <p:ext uri="{BB962C8B-B14F-4D97-AF65-F5344CB8AC3E}">
        <p14:creationId xmlns:p14="http://schemas.microsoft.com/office/powerpoint/2010/main" val="1363457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XX/XX/XXXX</a:t>
            </a:r>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pic>
        <p:nvPicPr>
          <p:cNvPr id="8" name="Image 7">
            <a:extLst>
              <a:ext uri="{FF2B5EF4-FFF2-40B4-BE49-F238E27FC236}">
                <a16:creationId xmlns:a16="http://schemas.microsoft.com/office/drawing/2014/main" id="{9571B293-EB6B-9149-9E08-668EB7F040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60" y="-99465"/>
            <a:ext cx="9152690" cy="5152965"/>
          </a:xfrm>
          <a:prstGeom prst="rect">
            <a:avLst/>
          </a:prstGeom>
        </p:spPr>
      </p:pic>
      <p:pic>
        <p:nvPicPr>
          <p:cNvPr id="9" name="Image 8" descr="Une image contenant nature, ciel nocturne&#10;&#10;Description générée automatiquement">
            <a:extLst>
              <a:ext uri="{FF2B5EF4-FFF2-40B4-BE49-F238E27FC236}">
                <a16:creationId xmlns:a16="http://schemas.microsoft.com/office/drawing/2014/main" id="{49A634D5-92FA-4760-9488-2222A25E1EF5}"/>
              </a:ext>
            </a:extLst>
          </p:cNvPr>
          <p:cNvPicPr>
            <a:picLocks noChangeAspect="1"/>
          </p:cNvPicPr>
          <p:nvPr userDrawn="1"/>
        </p:nvPicPr>
        <p:blipFill>
          <a:blip r:embed="rId3"/>
          <a:stretch>
            <a:fillRect/>
          </a:stretch>
        </p:blipFill>
        <p:spPr>
          <a:xfrm>
            <a:off x="-12760" y="1704841"/>
            <a:ext cx="9156760" cy="2811125"/>
          </a:xfrm>
          <a:prstGeom prst="rect">
            <a:avLst/>
          </a:prstGeom>
        </p:spPr>
      </p:pic>
      <p:pic>
        <p:nvPicPr>
          <p:cNvPr id="11" name="Image 10">
            <a:extLst>
              <a:ext uri="{FF2B5EF4-FFF2-40B4-BE49-F238E27FC236}">
                <a16:creationId xmlns:a16="http://schemas.microsoft.com/office/drawing/2014/main" id="{88677A4B-A0C8-4DFF-AC8B-474FB9D2B58C}"/>
              </a:ext>
            </a:extLst>
          </p:cNvPr>
          <p:cNvPicPr>
            <a:picLocks noChangeAspect="1"/>
          </p:cNvPicPr>
          <p:nvPr userDrawn="1"/>
        </p:nvPicPr>
        <p:blipFill>
          <a:blip r:embed="rId4"/>
          <a:stretch>
            <a:fillRect/>
          </a:stretch>
        </p:blipFill>
        <p:spPr>
          <a:xfrm>
            <a:off x="899592" y="2670595"/>
            <a:ext cx="4104376" cy="945371"/>
          </a:xfrm>
          <a:prstGeom prst="rect">
            <a:avLst/>
          </a:prstGeom>
        </p:spPr>
      </p:pic>
      <p:pic>
        <p:nvPicPr>
          <p:cNvPr id="10" name="Image 9">
            <a:extLst>
              <a:ext uri="{FF2B5EF4-FFF2-40B4-BE49-F238E27FC236}">
                <a16:creationId xmlns:a16="http://schemas.microsoft.com/office/drawing/2014/main" id="{CDED7322-6954-4F31-AA99-84FFEE899CEA}"/>
              </a:ext>
            </a:extLst>
          </p:cNvPr>
          <p:cNvPicPr>
            <a:picLocks noChangeAspect="1"/>
          </p:cNvPicPr>
          <p:nvPr userDrawn="1"/>
        </p:nvPicPr>
        <p:blipFill>
          <a:blip r:embed="rId5"/>
          <a:stretch>
            <a:fillRect/>
          </a:stretch>
        </p:blipFill>
        <p:spPr>
          <a:xfrm>
            <a:off x="318682" y="180000"/>
            <a:ext cx="1662232" cy="1220910"/>
          </a:xfrm>
          <a:prstGeom prst="rect">
            <a:avLst/>
          </a:prstGeom>
        </p:spPr>
      </p:pic>
    </p:spTree>
    <p:extLst>
      <p:ext uri="{BB962C8B-B14F-4D97-AF65-F5344CB8AC3E}">
        <p14:creationId xmlns:p14="http://schemas.microsoft.com/office/powerpoint/2010/main" val="1061107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3630"/>
          <a:stretch/>
        </p:blipFill>
        <p:spPr>
          <a:xfrm>
            <a:off x="-8690" y="0"/>
            <a:ext cx="9152690" cy="843558"/>
          </a:xfrm>
          <a:prstGeom prst="rect">
            <a:avLst/>
          </a:prstGeom>
        </p:spPr>
      </p:pic>
      <p:pic>
        <p:nvPicPr>
          <p:cNvPr id="9" name="Image 8">
            <a:extLst>
              <a:ext uri="{FF2B5EF4-FFF2-40B4-BE49-F238E27FC236}">
                <a16:creationId xmlns:a16="http://schemas.microsoft.com/office/drawing/2014/main" id="{C9E55479-C1F7-1A4C-8A97-BDB48ABA6889}"/>
              </a:ext>
            </a:extLst>
          </p:cNvPr>
          <p:cNvPicPr>
            <a:picLocks noChangeAspect="1"/>
          </p:cNvPicPr>
          <p:nvPr userDrawn="1"/>
        </p:nvPicPr>
        <p:blipFill>
          <a:blip r:embed="rId3"/>
          <a:stretch>
            <a:fillRect/>
          </a:stretch>
        </p:blipFill>
        <p:spPr>
          <a:xfrm>
            <a:off x="0" y="843558"/>
            <a:ext cx="9144000" cy="3938016"/>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8" name="Espace réservé du numéro de diapositive 7"/>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
        <p:nvSpPr>
          <p:cNvPr id="11" name="Espace réservé du texte 10"/>
          <p:cNvSpPr>
            <a:spLocks noGrp="1"/>
          </p:cNvSpPr>
          <p:nvPr>
            <p:ph type="body" sz="quarter" idx="13" hasCustomPrompt="1"/>
          </p:nvPr>
        </p:nvSpPr>
        <p:spPr bwMode="gray">
          <a:xfrm>
            <a:off x="1115616" y="2346046"/>
            <a:ext cx="7668384" cy="2077200"/>
          </a:xfrm>
        </p:spPr>
        <p:txBody>
          <a:bodyPr/>
          <a:lstStyle>
            <a:lvl1pPr>
              <a:lnSpc>
                <a:spcPct val="90000"/>
              </a:lnSpc>
              <a:spcAft>
                <a:spcPts val="0"/>
              </a:spcAft>
              <a:defRPr sz="3250" b="1" cap="none" baseline="0">
                <a:solidFill>
                  <a:schemeClr val="bg1"/>
                </a:solidFill>
              </a:defRPr>
            </a:lvl1pPr>
            <a:lvl2pPr marL="0" indent="0">
              <a:spcBef>
                <a:spcPts val="500"/>
              </a:spcBef>
              <a:spcAft>
                <a:spcPts val="0"/>
              </a:spcAft>
              <a:buNone/>
              <a:defRPr sz="1850">
                <a:solidFill>
                  <a:srgbClr val="FFDD00"/>
                </a:solidFill>
              </a:defRPr>
            </a:lvl2pPr>
          </a:lstStyle>
          <a:p>
            <a:pPr lvl="0"/>
            <a:r>
              <a:rPr lang="fr-FR"/>
              <a:t>Titre</a:t>
            </a:r>
          </a:p>
          <a:p>
            <a:pPr lvl="1"/>
            <a:r>
              <a:rPr lang="fr-FR"/>
              <a:t>Sous-titre</a:t>
            </a:r>
          </a:p>
        </p:txBody>
      </p:sp>
      <p:pic>
        <p:nvPicPr>
          <p:cNvPr id="10" name="Image 9">
            <a:extLst>
              <a:ext uri="{FF2B5EF4-FFF2-40B4-BE49-F238E27FC236}">
                <a16:creationId xmlns:a16="http://schemas.microsoft.com/office/drawing/2014/main" id="{E21864E9-114E-4DE9-A2A5-F32D649E9273}"/>
              </a:ext>
            </a:extLst>
          </p:cNvPr>
          <p:cNvPicPr>
            <a:picLocks noChangeAspect="1"/>
          </p:cNvPicPr>
          <p:nvPr userDrawn="1"/>
        </p:nvPicPr>
        <p:blipFill>
          <a:blip r:embed="rId4"/>
          <a:stretch>
            <a:fillRect/>
          </a:stretch>
        </p:blipFill>
        <p:spPr>
          <a:xfrm>
            <a:off x="325770" y="96196"/>
            <a:ext cx="1016000" cy="746252"/>
          </a:xfrm>
          <a:prstGeom prst="rect">
            <a:avLst/>
          </a:prstGeom>
        </p:spPr>
      </p:pic>
    </p:spTree>
    <p:extLst>
      <p:ext uri="{BB962C8B-B14F-4D97-AF65-F5344CB8AC3E}">
        <p14:creationId xmlns:p14="http://schemas.microsoft.com/office/powerpoint/2010/main" val="2661224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a:t>Titre</a:t>
            </a:r>
          </a:p>
        </p:txBody>
      </p:sp>
      <p:sp>
        <p:nvSpPr>
          <p:cNvPr id="8" name="Espace réservé du texte 7"/>
          <p:cNvSpPr>
            <a:spLocks noGrp="1"/>
          </p:cNvSpPr>
          <p:nvPr>
            <p:ph type="body" sz="quarter" idx="13" hasCustomPrompt="1"/>
          </p:nvPr>
        </p:nvSpPr>
        <p:spPr bwMode="gray">
          <a:xfrm>
            <a:off x="359998" y="1994054"/>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a:t>Titre de la partie</a:t>
            </a:r>
          </a:p>
          <a:p>
            <a:pPr lvl="1"/>
            <a:r>
              <a:rPr lang="fr-FR"/>
              <a:t>Deuxième niveau</a:t>
            </a:r>
          </a:p>
        </p:txBody>
      </p:sp>
      <p:sp>
        <p:nvSpPr>
          <p:cNvPr id="9" name="Espace réservé du texte 7"/>
          <p:cNvSpPr>
            <a:spLocks noGrp="1"/>
          </p:cNvSpPr>
          <p:nvPr>
            <p:ph type="body" sz="quarter" idx="14" hasCustomPrompt="1"/>
          </p:nvPr>
        </p:nvSpPr>
        <p:spPr bwMode="gray">
          <a:xfrm>
            <a:off x="3312000"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a:t>Titre de la partie</a:t>
            </a:r>
          </a:p>
          <a:p>
            <a:pPr lvl="1"/>
            <a:r>
              <a:rPr lang="fr-FR"/>
              <a:t>Deuxième niveau</a:t>
            </a:r>
          </a:p>
        </p:txBody>
      </p:sp>
      <p:sp>
        <p:nvSpPr>
          <p:cNvPr id="10" name="Espace réservé du texte 7"/>
          <p:cNvSpPr>
            <a:spLocks noGrp="1"/>
          </p:cNvSpPr>
          <p:nvPr>
            <p:ph type="body" sz="quarter" idx="15" hasCustomPrompt="1"/>
          </p:nvPr>
        </p:nvSpPr>
        <p:spPr bwMode="gray">
          <a:xfrm>
            <a:off x="6263999"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a:t>Titre de la partie</a:t>
            </a:r>
          </a:p>
          <a:p>
            <a:pPr lvl="1"/>
            <a:r>
              <a:rPr lang="fr-FR"/>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2465615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9.png"/><Relationship Id="rId4" Type="http://schemas.openxmlformats.org/officeDocument/2006/relationships/slideLayout" Target="../slideLayouts/slideLayout16.xml"/><Relationship Id="rId9"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1"/>
          <p:cNvPicPr preferRelativeResize="0"/>
          <p:nvPr/>
        </p:nvPicPr>
        <p:blipFill rotWithShape="1">
          <a:blip r:embed="rId8">
            <a:alphaModFix/>
          </a:blip>
          <a:srcRect/>
          <a:stretch/>
        </p:blipFill>
        <p:spPr>
          <a:xfrm>
            <a:off x="14559" y="6773"/>
            <a:ext cx="9152690" cy="5152964"/>
          </a:xfrm>
          <a:prstGeom prst="rect">
            <a:avLst/>
          </a:prstGeom>
          <a:noFill/>
          <a:ln>
            <a:noFill/>
          </a:ln>
        </p:spPr>
      </p:pic>
      <p:sp>
        <p:nvSpPr>
          <p:cNvPr id="11" name="Google Shape;11;p31"/>
          <p:cNvSpPr txBox="1">
            <a:spLocks noGrp="1"/>
          </p:cNvSpPr>
          <p:nvPr>
            <p:ph type="title"/>
          </p:nvPr>
        </p:nvSpPr>
        <p:spPr>
          <a:xfrm>
            <a:off x="359999" y="1131590"/>
            <a:ext cx="8424000" cy="7200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2"/>
              </a:buClr>
              <a:buSzPts val="255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31"/>
          <p:cNvSpPr txBox="1">
            <a:spLocks noGrp="1"/>
          </p:cNvSpPr>
          <p:nvPr>
            <p:ph type="body" idx="1"/>
          </p:nvPr>
        </p:nvSpPr>
        <p:spPr>
          <a:xfrm>
            <a:off x="359999" y="1995686"/>
            <a:ext cx="8424000" cy="2574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1pPr>
            <a:lvl2pPr marL="914400" marR="0" lvl="1" indent="-288925" algn="l" rtl="0">
              <a:lnSpc>
                <a:spcPct val="100000"/>
              </a:lnSpc>
              <a:spcBef>
                <a:spcPts val="600"/>
              </a:spcBef>
              <a:spcAft>
                <a:spcPts val="0"/>
              </a:spcAft>
              <a:buClr>
                <a:schemeClr val="dk1"/>
              </a:buClr>
              <a:buSzPts val="950"/>
              <a:buFont typeface="Arial"/>
              <a:buChar char="•"/>
              <a:defRPr sz="950" b="0" i="0" u="none" strike="noStrike" cap="none">
                <a:solidFill>
                  <a:schemeClr val="dk1"/>
                </a:solidFill>
                <a:latin typeface="Arial"/>
                <a:ea typeface="Arial"/>
                <a:cs typeface="Arial"/>
                <a:sym typeface="Arial"/>
              </a:defRPr>
            </a:lvl2pPr>
            <a:lvl3pPr marL="1371600" marR="0" lvl="2" indent="-282575" algn="l" rtl="0">
              <a:lnSpc>
                <a:spcPct val="100000"/>
              </a:lnSpc>
              <a:spcBef>
                <a:spcPts val="600"/>
              </a:spcBef>
              <a:spcAft>
                <a:spcPts val="0"/>
              </a:spcAft>
              <a:buClr>
                <a:schemeClr val="dk1"/>
              </a:buClr>
              <a:buSzPts val="850"/>
              <a:buFont typeface="Arial"/>
              <a:buChar char="•"/>
              <a:defRPr sz="850" b="0" i="0" u="none" strike="noStrike" cap="none">
                <a:solidFill>
                  <a:schemeClr val="dk1"/>
                </a:solidFill>
                <a:latin typeface="Arial"/>
                <a:ea typeface="Arial"/>
                <a:cs typeface="Arial"/>
                <a:sym typeface="Arial"/>
              </a:defRPr>
            </a:lvl3pPr>
            <a:lvl4pPr marL="1828800" marR="0" lvl="3" indent="-276225" algn="l" rtl="0">
              <a:lnSpc>
                <a:spcPct val="100000"/>
              </a:lnSpc>
              <a:spcBef>
                <a:spcPts val="10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4pPr>
            <a:lvl5pPr marL="2286000" marR="0" lvl="4"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 name="Google Shape;13;p31"/>
          <p:cNvSpPr txBox="1">
            <a:spLocks noGrp="1"/>
          </p:cNvSpPr>
          <p:nvPr>
            <p:ph type="dt" idx="10"/>
          </p:nvPr>
        </p:nvSpPr>
        <p:spPr>
          <a:xfrm>
            <a:off x="6426336" y="4783500"/>
            <a:ext cx="1170000" cy="36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7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fr-FR"/>
              <a:t>06/07/2021</a:t>
            </a:r>
          </a:p>
        </p:txBody>
      </p:sp>
      <p:sp>
        <p:nvSpPr>
          <p:cNvPr id="14" name="Google Shape;14;p31"/>
          <p:cNvSpPr txBox="1">
            <a:spLocks noGrp="1"/>
          </p:cNvSpPr>
          <p:nvPr>
            <p:ph type="sldNum" idx="12"/>
          </p:nvPr>
        </p:nvSpPr>
        <p:spPr>
          <a:xfrm>
            <a:off x="7596336" y="4783500"/>
            <a:ext cx="1170000" cy="3600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pic>
        <p:nvPicPr>
          <p:cNvPr id="7" name="Image 6">
            <a:extLst>
              <a:ext uri="{FF2B5EF4-FFF2-40B4-BE49-F238E27FC236}">
                <a16:creationId xmlns:a16="http://schemas.microsoft.com/office/drawing/2014/main" id="{DBBD1213-7DBC-4720-9377-57336607DE48}"/>
              </a:ext>
            </a:extLst>
          </p:cNvPr>
          <p:cNvPicPr>
            <a:picLocks noChangeAspect="1"/>
          </p:cNvPicPr>
          <p:nvPr userDrawn="1"/>
        </p:nvPicPr>
        <p:blipFill>
          <a:blip r:embed="rId9"/>
          <a:stretch>
            <a:fillRect/>
          </a:stretch>
        </p:blipFill>
        <p:spPr>
          <a:xfrm>
            <a:off x="325770" y="96196"/>
            <a:ext cx="1016000" cy="746252"/>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62"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6D15CC7-BC12-A746-B153-F1F8A3C7E677}"/>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690" y="0"/>
            <a:ext cx="9152690" cy="5152964"/>
          </a:xfrm>
          <a:prstGeom prst="rect">
            <a:avLst/>
          </a:prstGeom>
        </p:spPr>
      </p:pic>
      <p:sp>
        <p:nvSpPr>
          <p:cNvPr id="2" name="Espace réservé du titre 1"/>
          <p:cNvSpPr>
            <a:spLocks noGrp="1"/>
          </p:cNvSpPr>
          <p:nvPr>
            <p:ph type="title"/>
          </p:nvPr>
        </p:nvSpPr>
        <p:spPr bwMode="gray">
          <a:xfrm>
            <a:off x="359999" y="1131590"/>
            <a:ext cx="8424000" cy="720000"/>
          </a:xfrm>
          <a:prstGeom prst="rect">
            <a:avLst/>
          </a:prstGeom>
        </p:spPr>
        <p:txBody>
          <a:bodyPr vert="horz" lIns="0" tIns="0" rIns="0" bIns="0" rtlCol="0" anchor="t" anchorCtr="0">
            <a:noAutofit/>
          </a:bodyPr>
          <a:lstStyle/>
          <a:p>
            <a:r>
              <a:rPr lang="fr-FR" noProof="0"/>
              <a:t>Titre</a:t>
            </a:r>
          </a:p>
        </p:txBody>
      </p:sp>
      <p:sp>
        <p:nvSpPr>
          <p:cNvPr id="3" name="Espace réservé du texte 2"/>
          <p:cNvSpPr>
            <a:spLocks noGrp="1"/>
          </p:cNvSpPr>
          <p:nvPr>
            <p:ph type="body" idx="1"/>
          </p:nvPr>
        </p:nvSpPr>
        <p:spPr bwMode="gray">
          <a:xfrm>
            <a:off x="359999" y="1995686"/>
            <a:ext cx="8424000" cy="2574000"/>
          </a:xfrm>
          <a:prstGeom prst="rect">
            <a:avLst/>
          </a:prstGeom>
        </p:spPr>
        <p:txBody>
          <a:bodyPr vert="horz" lIns="0" tIns="0" rIns="0" bIns="0" rtlCol="0" anchor="t" anchorCtr="0">
            <a:noAutofit/>
          </a:body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r>
              <a:rPr lang="fr-FR" cap="all"/>
              <a:t>XX/XX/XXXX</a:t>
            </a:r>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pic>
        <p:nvPicPr>
          <p:cNvPr id="7" name="Image 6">
            <a:extLst>
              <a:ext uri="{FF2B5EF4-FFF2-40B4-BE49-F238E27FC236}">
                <a16:creationId xmlns:a16="http://schemas.microsoft.com/office/drawing/2014/main" id="{5CD0669F-1CB9-44CA-9F63-7A325C8FF3C8}"/>
              </a:ext>
            </a:extLst>
          </p:cNvPr>
          <p:cNvPicPr>
            <a:picLocks noChangeAspect="1"/>
          </p:cNvPicPr>
          <p:nvPr userDrawn="1"/>
        </p:nvPicPr>
        <p:blipFill>
          <a:blip r:embed="rId9"/>
          <a:stretch>
            <a:fillRect/>
          </a:stretch>
        </p:blipFill>
        <p:spPr>
          <a:xfrm>
            <a:off x="325770" y="96196"/>
            <a:ext cx="1016000" cy="746252"/>
          </a:xfrm>
          <a:prstGeom prst="rect">
            <a:avLst/>
          </a:prstGeom>
        </p:spPr>
      </p:pic>
    </p:spTree>
    <p:extLst>
      <p:ext uri="{BB962C8B-B14F-4D97-AF65-F5344CB8AC3E}">
        <p14:creationId xmlns:p14="http://schemas.microsoft.com/office/powerpoint/2010/main" val="3993831259"/>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Lst>
  <p:hf hdr="0"/>
  <p:txStyles>
    <p:title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6D15CC7-BC12-A746-B153-F1F8A3C7E677}"/>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4400" y="0"/>
            <a:ext cx="9152690" cy="5152964"/>
          </a:xfrm>
          <a:prstGeom prst="rect">
            <a:avLst/>
          </a:prstGeom>
        </p:spPr>
      </p:pic>
      <p:sp>
        <p:nvSpPr>
          <p:cNvPr id="2" name="Espace réservé du titre 1"/>
          <p:cNvSpPr>
            <a:spLocks noGrp="1"/>
          </p:cNvSpPr>
          <p:nvPr>
            <p:ph type="title"/>
          </p:nvPr>
        </p:nvSpPr>
        <p:spPr bwMode="gray">
          <a:xfrm>
            <a:off x="359999" y="113159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995686"/>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r>
              <a:rPr lang="fr-FR" cap="all" dirty="0"/>
              <a:t>XX/XX/XXXX</a:t>
            </a:r>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pic>
        <p:nvPicPr>
          <p:cNvPr id="4" name="Image 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36886" y="195486"/>
            <a:ext cx="778730" cy="54000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 id="2147483813" r:id="rId7"/>
  </p:sldLayoutIdLst>
  <p:hf hdr="0"/>
  <p:txStyles>
    <p:title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2" userDrawn="1">
          <p15:clr>
            <a:srgbClr val="F26B43"/>
          </p15:clr>
        </p15:guide>
        <p15:guide id="2" pos="21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19.xml"/><Relationship Id="rId5" Type="http://schemas.openxmlformats.org/officeDocument/2006/relationships/image" Target="../media/image16.sv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18.emf"/><Relationship Id="rId5" Type="http://schemas.openxmlformats.org/officeDocument/2006/relationships/image" Target="../media/image16.sv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www.horizon-europe.gouv.fr/minimisation-environmental-and-optimisation-socio-economic-impacts-deployment-operation-and-33094"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horizon-europe.gouv.fr/market-uptake-measures-renewable-energy-systems-33100"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horizon-europe.gouv.fr/smart-grid-ready-buildings-33112"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horizon-europe.gouv.fr/policies-and-governance-shaping-future-transport-and-mobility-systems-35705"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horizon-europe.gouv.fr/effects-disruptive-changes-transport-towards-resilient-safe-and-energy-efficient-mobility-35711"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horizon-europe.gouv.fr/new-framework-improve-traffic-safety-culture-eu-35714"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hyperlink" Target="https://www.horizon-europe.gouv.fr/cluster-2" TargetMode="External"/><Relationship Id="rId3" Type="http://schemas.openxmlformats.org/officeDocument/2006/relationships/image" Target="../media/image19.png"/><Relationship Id="rId7" Type="http://schemas.openxmlformats.org/officeDocument/2006/relationships/hyperlink" Target="mailto:pcn-shs@recherche.gouv.fr"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2.tiff"/><Relationship Id="rId5" Type="http://schemas.openxmlformats.org/officeDocument/2006/relationships/image" Target="../media/image21.tiff"/><Relationship Id="rId4" Type="http://schemas.openxmlformats.org/officeDocument/2006/relationships/image" Target="../media/image20.tiff"/></Relationships>
</file>

<file path=ppt/slides/_rels/slide25.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3.jpg"/><Relationship Id="rId7"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www.horizon-europe.gouv.fr/climat-energie-et-mobilite-27668" TargetMode="External"/><Relationship Id="rId5" Type="http://schemas.openxmlformats.org/officeDocument/2006/relationships/hyperlink" Target="mailto:pcn-transport@recherche.gouv.fr" TargetMode="External"/><Relationship Id="rId10" Type="http://schemas.openxmlformats.org/officeDocument/2006/relationships/image" Target="../media/image27.png"/><Relationship Id="rId4" Type="http://schemas.openxmlformats.org/officeDocument/2006/relationships/hyperlink" Target="mailto:pcn-climat-energie@recherche.gouv.fr" TargetMode="External"/><Relationship Id="rId9"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C6B1EB-F707-8543-A6EF-5F13D8892D00}"/>
              </a:ext>
            </a:extLst>
          </p:cNvPr>
          <p:cNvSpPr>
            <a:spLocks noGrp="1"/>
          </p:cNvSpPr>
          <p:nvPr>
            <p:ph type="title"/>
          </p:nvPr>
        </p:nvSpPr>
        <p:spPr/>
        <p:txBody>
          <a:bodyPr/>
          <a:lstStyle/>
          <a:p>
            <a:endParaRPr lang="fr-FR"/>
          </a:p>
        </p:txBody>
      </p:sp>
      <p:sp>
        <p:nvSpPr>
          <p:cNvPr id="5" name="Espace réservé du texte 4">
            <a:extLst>
              <a:ext uri="{FF2B5EF4-FFF2-40B4-BE49-F238E27FC236}">
                <a16:creationId xmlns:a16="http://schemas.microsoft.com/office/drawing/2014/main" id="{CCB067EF-6338-C34E-8BD8-AE93FAC383B5}"/>
              </a:ext>
            </a:extLst>
          </p:cNvPr>
          <p:cNvSpPr>
            <a:spLocks noGrp="1"/>
          </p:cNvSpPr>
          <p:nvPr>
            <p:ph type="body" sz="quarter" idx="13"/>
          </p:nvPr>
        </p:nvSpPr>
        <p:spPr>
          <a:xfrm>
            <a:off x="1126770" y="1458591"/>
            <a:ext cx="7668384" cy="2608827"/>
          </a:xfrm>
        </p:spPr>
        <p:txBody>
          <a:bodyPr/>
          <a:lstStyle/>
          <a:p>
            <a:pPr>
              <a:lnSpc>
                <a:spcPct val="100000"/>
              </a:lnSpc>
            </a:pPr>
            <a:r>
              <a:rPr lang="fr-FR" sz="3600" b="0" dirty="0"/>
              <a:t>HORIZON EUROPE</a:t>
            </a:r>
            <a:endParaRPr lang="fr-FR" dirty="0"/>
          </a:p>
          <a:p>
            <a:pPr>
              <a:lnSpc>
                <a:spcPct val="100000"/>
              </a:lnSpc>
              <a:spcBef>
                <a:spcPts val="1200"/>
              </a:spcBef>
            </a:pPr>
            <a:r>
              <a:rPr lang="fr-FR" sz="3600" dirty="0"/>
              <a:t>GUIDE : LES SHS DANS LE CLUSTER 5 CLIMAT, ENERGIE ET MOBILITE</a:t>
            </a:r>
            <a:r>
              <a:rPr lang="fr-FR" sz="2000" b="0" dirty="0"/>
              <a:t>                                    </a:t>
            </a:r>
          </a:p>
          <a:p>
            <a:pPr>
              <a:lnSpc>
                <a:spcPct val="100000"/>
              </a:lnSpc>
              <a:spcBef>
                <a:spcPts val="1200"/>
              </a:spcBef>
            </a:pPr>
            <a:r>
              <a:rPr lang="fr-FR" sz="2000" b="0" dirty="0"/>
              <a:t>                                                       - édition de mars 2024 -</a:t>
            </a:r>
            <a:endParaRPr lang="fr-FR" dirty="0"/>
          </a:p>
        </p:txBody>
      </p:sp>
    </p:spTree>
    <p:extLst>
      <p:ext uri="{BB962C8B-B14F-4D97-AF65-F5344CB8AC3E}">
        <p14:creationId xmlns:p14="http://schemas.microsoft.com/office/powerpoint/2010/main" val="1233764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359999" y="1131590"/>
            <a:ext cx="8424000" cy="3438096"/>
          </a:xfrm>
        </p:spPr>
        <p:txBody>
          <a:bodyPr/>
          <a:lstStyle/>
          <a:p>
            <a:pPr algn="just"/>
            <a:r>
              <a:rPr lang="fr-FR" sz="1800" b="1" dirty="0">
                <a:solidFill>
                  <a:schemeClr val="tx2"/>
                </a:solidFill>
                <a:latin typeface="+mj-lt"/>
              </a:rPr>
              <a:t>Impact attendu :</a:t>
            </a:r>
          </a:p>
          <a:p>
            <a:pPr algn="just"/>
            <a:endParaRPr lang="fr-FR" sz="1400" dirty="0">
              <a:solidFill>
                <a:schemeClr val="tx2"/>
              </a:solidFill>
              <a:latin typeface="+mj-lt"/>
            </a:endParaRPr>
          </a:p>
          <a:p>
            <a:pPr marL="171450" indent="-171450" algn="just">
              <a:buFont typeface="Wingdings" panose="05000000000000000000" pitchFamily="2" charset="2"/>
              <a:buChar char="ü"/>
            </a:pPr>
            <a:r>
              <a:rPr lang="fr-FR" sz="1400" dirty="0">
                <a:solidFill>
                  <a:schemeClr val="tx2"/>
                </a:solidFill>
                <a:latin typeface="+mj-lt"/>
              </a:rPr>
              <a:t>Analyses et recommandations pour une transition juste et l'engagement et la participation des citoyens :</a:t>
            </a:r>
          </a:p>
          <a:p>
            <a:pPr marL="171450" indent="-171450" algn="just">
              <a:buFont typeface="Wingdings" panose="05000000000000000000" pitchFamily="2" charset="2"/>
              <a:buChar char="ü"/>
            </a:pPr>
            <a:r>
              <a:rPr lang="fr-FR" sz="1400" b="1" dirty="0">
                <a:solidFill>
                  <a:schemeClr val="tx2"/>
                </a:solidFill>
                <a:latin typeface="+mj-lt"/>
              </a:rPr>
              <a:t>Moyens pour les citoyens de s'engager </a:t>
            </a:r>
            <a:r>
              <a:rPr lang="fr-FR" sz="1400" dirty="0">
                <a:solidFill>
                  <a:schemeClr val="tx2"/>
                </a:solidFill>
                <a:latin typeface="+mj-lt"/>
              </a:rPr>
              <a:t>dans la transformation vers une société climatiquement neutre (en matière d'énergie et de mobilité).</a:t>
            </a:r>
          </a:p>
          <a:p>
            <a:pPr marL="171450" indent="-171450" algn="just">
              <a:buFont typeface="Wingdings" panose="05000000000000000000" pitchFamily="2" charset="2"/>
              <a:buChar char="ü"/>
            </a:pPr>
            <a:r>
              <a:rPr lang="fr-FR" sz="1400" b="1" dirty="0">
                <a:solidFill>
                  <a:schemeClr val="tx2"/>
                </a:solidFill>
                <a:latin typeface="+mj-lt"/>
              </a:rPr>
              <a:t>Promotion d’une transition juste </a:t>
            </a:r>
            <a:r>
              <a:rPr lang="fr-FR" sz="1400" dirty="0">
                <a:solidFill>
                  <a:schemeClr val="tx2"/>
                </a:solidFill>
                <a:latin typeface="+mj-lt"/>
              </a:rPr>
              <a:t>grâce à des voies de transformation et des réponses efficaces au changement climatique (atténuation et adaptation), et grâce à des transformations comportementales, en prenant en compte les vulnérabilités, divergences et risques existants.</a:t>
            </a:r>
          </a:p>
        </p:txBody>
      </p:sp>
      <p:sp>
        <p:nvSpPr>
          <p:cNvPr id="4" name="Espace réservé du pied de page 3"/>
          <p:cNvSpPr>
            <a:spLocks noGrp="1"/>
          </p:cNvSpPr>
          <p:nvPr>
            <p:ph type="ftr" sz="quarter" idx="5"/>
          </p:nvPr>
        </p:nvSpPr>
        <p:spPr/>
        <p:txBody>
          <a:bodyPr/>
          <a:lstStyle/>
          <a:p>
            <a:endParaRPr lang="fr-FR" dirty="0"/>
          </a:p>
        </p:txBody>
      </p:sp>
      <p:sp>
        <p:nvSpPr>
          <p:cNvPr id="6" name="Espace réservé du numéro de diapositive 5"/>
          <p:cNvSpPr>
            <a:spLocks noGrp="1"/>
          </p:cNvSpPr>
          <p:nvPr>
            <p:ph type="sldNum" sz="quarter" idx="7"/>
          </p:nvPr>
        </p:nvSpPr>
        <p:spPr/>
        <p:txBody>
          <a:bodyPr/>
          <a:lstStyle/>
          <a:p>
            <a:pPr marL="38100">
              <a:lnSpc>
                <a:spcPts val="1864"/>
              </a:lnSpc>
            </a:pPr>
            <a:fld id="{81D60167-4931-47E6-BA6A-407CBD079E47}" type="slidenum">
              <a:rPr lang="fr-FR" spc="-5" smtClean="0"/>
              <a:t>10</a:t>
            </a:fld>
            <a:endParaRPr lang="fr-FR" spc="-5" dirty="0"/>
          </a:p>
        </p:txBody>
      </p:sp>
      <p:sp>
        <p:nvSpPr>
          <p:cNvPr id="8" name="Rectangle 7"/>
          <p:cNvSpPr/>
          <p:nvPr/>
        </p:nvSpPr>
        <p:spPr>
          <a:xfrm>
            <a:off x="1184573" y="95392"/>
            <a:ext cx="7848872"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r>
              <a:rPr lang="fr-FR" sz="3200" dirty="0">
                <a:solidFill>
                  <a:schemeClr val="tx2"/>
                </a:solidFill>
                <a:latin typeface="Calibri" panose="020F0502020204030204" pitchFamily="34" charset="0"/>
                <a:cs typeface="Calibri" panose="020F0502020204030204" pitchFamily="34" charset="0"/>
              </a:rPr>
              <a:t>Les SHS dans les thématiques du climat, de l’ énergie et de la mobilité</a:t>
            </a:r>
          </a:p>
        </p:txBody>
      </p:sp>
    </p:spTree>
    <p:extLst>
      <p:ext uri="{BB962C8B-B14F-4D97-AF65-F5344CB8AC3E}">
        <p14:creationId xmlns:p14="http://schemas.microsoft.com/office/powerpoint/2010/main" val="472797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359999" y="1131590"/>
            <a:ext cx="8424000" cy="3438096"/>
          </a:xfrm>
        </p:spPr>
        <p:txBody>
          <a:bodyPr/>
          <a:lstStyle/>
          <a:p>
            <a:pPr algn="just"/>
            <a:r>
              <a:rPr lang="fr-FR" sz="1800" b="1" dirty="0">
                <a:solidFill>
                  <a:schemeClr val="tx2"/>
                </a:solidFill>
              </a:rPr>
              <a:t>Les disciplines SHS qui peuvent être mobilisées :</a:t>
            </a:r>
          </a:p>
          <a:p>
            <a:pPr algn="just"/>
            <a:r>
              <a:rPr lang="fr-FR" sz="1600" b="1" dirty="0">
                <a:solidFill>
                  <a:schemeClr val="tx2"/>
                </a:solidFill>
              </a:rPr>
              <a:t>Sciences sociales, éducation, commerce et droit</a:t>
            </a:r>
          </a:p>
          <a:p>
            <a:pPr algn="just"/>
            <a:r>
              <a:rPr lang="fr-FR" sz="1400" u="sng" dirty="0">
                <a:solidFill>
                  <a:schemeClr val="tx2"/>
                </a:solidFill>
              </a:rPr>
              <a:t>Sciences sociales et comportementales </a:t>
            </a:r>
            <a:r>
              <a:rPr lang="fr-FR" sz="1400" dirty="0">
                <a:solidFill>
                  <a:schemeClr val="tx2"/>
                </a:solidFill>
              </a:rPr>
              <a:t>: économie, sciences politiques, sociologie, démographie, anthropologie, ethnologie, psychologie, géographie</a:t>
            </a:r>
          </a:p>
          <a:p>
            <a:pPr algn="just"/>
            <a:r>
              <a:rPr lang="fr-FR" sz="1400" u="sng" dirty="0">
                <a:solidFill>
                  <a:schemeClr val="tx2"/>
                </a:solidFill>
              </a:rPr>
              <a:t>Sciences de l'éducation </a:t>
            </a:r>
            <a:r>
              <a:rPr lang="fr-FR" sz="1400" dirty="0">
                <a:solidFill>
                  <a:schemeClr val="tx2"/>
                </a:solidFill>
              </a:rPr>
              <a:t>: élaboration de programmes d'études dans les matières non professionnelles et professionnelles</a:t>
            </a:r>
          </a:p>
          <a:p>
            <a:pPr algn="just"/>
            <a:r>
              <a:rPr lang="fr-FR" sz="1400" u="sng" dirty="0">
                <a:solidFill>
                  <a:schemeClr val="tx2"/>
                </a:solidFill>
              </a:rPr>
              <a:t>Commerce et administration </a:t>
            </a:r>
            <a:r>
              <a:rPr lang="fr-FR" sz="1400" dirty="0">
                <a:solidFill>
                  <a:schemeClr val="tx2"/>
                </a:solidFill>
              </a:rPr>
              <a:t>: commerce de détail, marketing, vente, relations publiques, finance, banque, assurance, analyse des investissements, comptabilité, audit, gestion, administration publique et institutionnelle</a:t>
            </a:r>
          </a:p>
          <a:p>
            <a:pPr algn="just"/>
            <a:r>
              <a:rPr lang="fr-FR" sz="1400" u="sng" dirty="0">
                <a:solidFill>
                  <a:schemeClr val="tx2"/>
                </a:solidFill>
              </a:rPr>
              <a:t>Droit</a:t>
            </a:r>
            <a:r>
              <a:rPr lang="fr-FR" sz="1400" dirty="0">
                <a:solidFill>
                  <a:schemeClr val="tx2"/>
                </a:solidFill>
              </a:rPr>
              <a:t> : droit, jurisprudence</a:t>
            </a:r>
          </a:p>
          <a:p>
            <a:pPr algn="just"/>
            <a:r>
              <a:rPr lang="fr-FR" sz="1600" b="1" dirty="0">
                <a:solidFill>
                  <a:schemeClr val="tx2"/>
                </a:solidFill>
              </a:rPr>
              <a:t>Humanités, sciences humaines</a:t>
            </a:r>
          </a:p>
          <a:p>
            <a:pPr algn="just"/>
            <a:r>
              <a:rPr lang="fr-FR" sz="1400" u="sng" dirty="0">
                <a:solidFill>
                  <a:schemeClr val="tx2"/>
                </a:solidFill>
              </a:rPr>
              <a:t>Sciences humaines </a:t>
            </a:r>
            <a:r>
              <a:rPr lang="fr-FR" sz="1400" dirty="0">
                <a:solidFill>
                  <a:schemeClr val="tx2"/>
                </a:solidFill>
              </a:rPr>
              <a:t>: civilisations étrangères, histoire, philosophie éthique</a:t>
            </a:r>
          </a:p>
          <a:p>
            <a:pPr algn="just"/>
            <a:r>
              <a:rPr lang="fr-FR" sz="1400" u="sng" dirty="0">
                <a:solidFill>
                  <a:schemeClr val="tx2"/>
                </a:solidFill>
              </a:rPr>
              <a:t>Arts</a:t>
            </a:r>
            <a:r>
              <a:rPr lang="fr-FR" sz="1400" dirty="0">
                <a:solidFill>
                  <a:schemeClr val="tx2"/>
                </a:solidFill>
              </a:rPr>
              <a:t> : design, artisanat</a:t>
            </a:r>
          </a:p>
        </p:txBody>
      </p:sp>
      <p:sp>
        <p:nvSpPr>
          <p:cNvPr id="4" name="Espace réservé du pied de page 3"/>
          <p:cNvSpPr>
            <a:spLocks noGrp="1"/>
          </p:cNvSpPr>
          <p:nvPr>
            <p:ph type="ftr" sz="quarter" idx="5"/>
          </p:nvPr>
        </p:nvSpPr>
        <p:spPr/>
        <p:txBody>
          <a:bodyPr/>
          <a:lstStyle/>
          <a:p>
            <a:endParaRPr lang="fr-FR" dirty="0"/>
          </a:p>
        </p:txBody>
      </p:sp>
      <p:sp>
        <p:nvSpPr>
          <p:cNvPr id="6" name="Espace réservé du numéro de diapositive 5"/>
          <p:cNvSpPr>
            <a:spLocks noGrp="1"/>
          </p:cNvSpPr>
          <p:nvPr>
            <p:ph type="sldNum" sz="quarter" idx="7"/>
          </p:nvPr>
        </p:nvSpPr>
        <p:spPr/>
        <p:txBody>
          <a:bodyPr/>
          <a:lstStyle/>
          <a:p>
            <a:pPr marL="38100">
              <a:lnSpc>
                <a:spcPts val="1864"/>
              </a:lnSpc>
            </a:pPr>
            <a:fld id="{81D60167-4931-47E6-BA6A-407CBD079E47}" type="slidenum">
              <a:rPr lang="fr-FR" spc="-5" smtClean="0"/>
              <a:t>11</a:t>
            </a:fld>
            <a:endParaRPr lang="fr-FR" spc="-5" dirty="0"/>
          </a:p>
        </p:txBody>
      </p:sp>
      <p:sp>
        <p:nvSpPr>
          <p:cNvPr id="8" name="Rectangle 7"/>
          <p:cNvSpPr/>
          <p:nvPr/>
        </p:nvSpPr>
        <p:spPr>
          <a:xfrm>
            <a:off x="1184573" y="95392"/>
            <a:ext cx="7848872"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r>
              <a:rPr lang="fr-FR" sz="3200" dirty="0">
                <a:solidFill>
                  <a:schemeClr val="tx2"/>
                </a:solidFill>
                <a:latin typeface="Calibri" panose="020F0502020204030204" pitchFamily="34" charset="0"/>
                <a:cs typeface="Calibri" panose="020F0502020204030204" pitchFamily="34" charset="0"/>
              </a:rPr>
              <a:t>Les SHS dans les thématiques du climat, de l’ énergie et de la mobilité</a:t>
            </a:r>
          </a:p>
        </p:txBody>
      </p:sp>
    </p:spTree>
    <p:extLst>
      <p:ext uri="{BB962C8B-B14F-4D97-AF65-F5344CB8AC3E}">
        <p14:creationId xmlns:p14="http://schemas.microsoft.com/office/powerpoint/2010/main" val="2366521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8F7B4B-1901-4E86-812E-0F7EDC5F1D8C}"/>
              </a:ext>
            </a:extLst>
          </p:cNvPr>
          <p:cNvSpPr>
            <a:spLocks noGrp="1"/>
          </p:cNvSpPr>
          <p:nvPr>
            <p:ph type="title"/>
          </p:nvPr>
        </p:nvSpPr>
        <p:spPr/>
        <p:txBody>
          <a:bodyPr/>
          <a:lstStyle/>
          <a:p>
            <a:r>
              <a:rPr lang="fr-FR" dirty="0"/>
              <a:t>BEST PRACTICES</a:t>
            </a:r>
          </a:p>
        </p:txBody>
      </p:sp>
      <p:sp>
        <p:nvSpPr>
          <p:cNvPr id="4" name="Espace réservé du pied de page 3">
            <a:extLst>
              <a:ext uri="{FF2B5EF4-FFF2-40B4-BE49-F238E27FC236}">
                <a16:creationId xmlns:a16="http://schemas.microsoft.com/office/drawing/2014/main" id="{B4848B2A-CF43-413C-985C-5593AC950E27}"/>
              </a:ext>
            </a:extLst>
          </p:cNvPr>
          <p:cNvSpPr>
            <a:spLocks noGrp="1"/>
          </p:cNvSpPr>
          <p:nvPr>
            <p:ph type="ftr" sz="quarter" idx="5"/>
          </p:nvPr>
        </p:nvSpPr>
        <p:spPr/>
        <p:txBody>
          <a:bodyPr/>
          <a:lstStyle/>
          <a:p>
            <a:endParaRPr lang="fr-FR"/>
          </a:p>
        </p:txBody>
      </p:sp>
      <p:sp>
        <p:nvSpPr>
          <p:cNvPr id="5" name="Espace réservé de la date 4">
            <a:extLst>
              <a:ext uri="{FF2B5EF4-FFF2-40B4-BE49-F238E27FC236}">
                <a16:creationId xmlns:a16="http://schemas.microsoft.com/office/drawing/2014/main" id="{F3DB03BE-A9DF-4B4E-8CA8-B3AFF5E16564}"/>
              </a:ext>
            </a:extLst>
          </p:cNvPr>
          <p:cNvSpPr>
            <a:spLocks noGrp="1"/>
          </p:cNvSpPr>
          <p:nvPr>
            <p:ph type="dt" sz="half" idx="6"/>
          </p:nvPr>
        </p:nvSpPr>
        <p:spPr/>
        <p:txBody>
          <a:bodyPr/>
          <a:lstStyle/>
          <a:p>
            <a:fld id="{43F50709-9ECD-42F2-BA5C-BCA38EB4B519}" type="datetime1">
              <a:rPr lang="en-US" smtClean="0"/>
              <a:t>3/8/2024</a:t>
            </a:fld>
            <a:endParaRPr lang="en-US"/>
          </a:p>
        </p:txBody>
      </p:sp>
      <p:sp>
        <p:nvSpPr>
          <p:cNvPr id="6" name="Espace réservé du numéro de diapositive 5">
            <a:extLst>
              <a:ext uri="{FF2B5EF4-FFF2-40B4-BE49-F238E27FC236}">
                <a16:creationId xmlns:a16="http://schemas.microsoft.com/office/drawing/2014/main" id="{7ACD809D-EA47-4818-B1F1-7C25BAC2E877}"/>
              </a:ext>
            </a:extLst>
          </p:cNvPr>
          <p:cNvSpPr>
            <a:spLocks noGrp="1"/>
          </p:cNvSpPr>
          <p:nvPr>
            <p:ph type="sldNum" sz="quarter" idx="7"/>
          </p:nvPr>
        </p:nvSpPr>
        <p:spPr/>
        <p:txBody>
          <a:bodyPr/>
          <a:lstStyle/>
          <a:p>
            <a:pPr marL="38100">
              <a:lnSpc>
                <a:spcPts val="1864"/>
              </a:lnSpc>
            </a:pPr>
            <a:fld id="{81D60167-4931-47E6-BA6A-407CBD079E47}" type="slidenum">
              <a:rPr lang="fr-FR" spc="-5" smtClean="0"/>
              <a:t>12</a:t>
            </a:fld>
            <a:endParaRPr lang="fr-FR" spc="-5" dirty="0"/>
          </a:p>
        </p:txBody>
      </p:sp>
      <p:pic>
        <p:nvPicPr>
          <p:cNvPr id="12" name="Image 11">
            <a:extLst>
              <a:ext uri="{FF2B5EF4-FFF2-40B4-BE49-F238E27FC236}">
                <a16:creationId xmlns:a16="http://schemas.microsoft.com/office/drawing/2014/main" id="{8656ED9D-0382-4F98-9B89-490E3A4E7CBC}"/>
              </a:ext>
            </a:extLst>
          </p:cNvPr>
          <p:cNvPicPr>
            <a:picLocks noChangeAspect="1"/>
          </p:cNvPicPr>
          <p:nvPr/>
        </p:nvPicPr>
        <p:blipFill rotWithShape="1">
          <a:blip r:embed="rId2"/>
          <a:srcRect t="4923" r="3445" b="36684"/>
          <a:stretch/>
        </p:blipFill>
        <p:spPr>
          <a:xfrm>
            <a:off x="313266" y="1645920"/>
            <a:ext cx="2934668" cy="2890912"/>
          </a:xfrm>
          <a:prstGeom prst="rect">
            <a:avLst/>
          </a:prstGeom>
        </p:spPr>
      </p:pic>
      <p:pic>
        <p:nvPicPr>
          <p:cNvPr id="14" name="Image 13">
            <a:extLst>
              <a:ext uri="{FF2B5EF4-FFF2-40B4-BE49-F238E27FC236}">
                <a16:creationId xmlns:a16="http://schemas.microsoft.com/office/drawing/2014/main" id="{9A2AA491-9A7C-44EB-B96A-8AED80D0FBC3}"/>
              </a:ext>
            </a:extLst>
          </p:cNvPr>
          <p:cNvPicPr>
            <a:picLocks noChangeAspect="1"/>
          </p:cNvPicPr>
          <p:nvPr/>
        </p:nvPicPr>
        <p:blipFill rotWithShape="1">
          <a:blip r:embed="rId3"/>
          <a:srcRect t="38838" r="2580" b="11111"/>
          <a:stretch/>
        </p:blipFill>
        <p:spPr>
          <a:xfrm>
            <a:off x="4375052" y="1863968"/>
            <a:ext cx="2855741" cy="2339065"/>
          </a:xfrm>
          <a:prstGeom prst="rect">
            <a:avLst/>
          </a:prstGeom>
        </p:spPr>
      </p:pic>
      <p:pic>
        <p:nvPicPr>
          <p:cNvPr id="18" name="Graphique 17" descr="Une coupe de trophée">
            <a:extLst>
              <a:ext uri="{FF2B5EF4-FFF2-40B4-BE49-F238E27FC236}">
                <a16:creationId xmlns:a16="http://schemas.microsoft.com/office/drawing/2014/main" id="{5207FB63-C37F-4A50-AB64-4CA6B38B600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59390" y="907366"/>
            <a:ext cx="640081" cy="640081"/>
          </a:xfrm>
          <a:prstGeom prst="rect">
            <a:avLst/>
          </a:prstGeom>
        </p:spPr>
      </p:pic>
    </p:spTree>
    <p:extLst>
      <p:ext uri="{BB962C8B-B14F-4D97-AF65-F5344CB8AC3E}">
        <p14:creationId xmlns:p14="http://schemas.microsoft.com/office/powerpoint/2010/main" val="1803403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8F7B4B-1901-4E86-812E-0F7EDC5F1D8C}"/>
              </a:ext>
            </a:extLst>
          </p:cNvPr>
          <p:cNvSpPr>
            <a:spLocks noGrp="1"/>
          </p:cNvSpPr>
          <p:nvPr>
            <p:ph type="title"/>
          </p:nvPr>
        </p:nvSpPr>
        <p:spPr/>
        <p:txBody>
          <a:bodyPr/>
          <a:lstStyle/>
          <a:p>
            <a:r>
              <a:rPr lang="fr-FR" dirty="0"/>
              <a:t>BEST PRACTICES</a:t>
            </a:r>
          </a:p>
        </p:txBody>
      </p:sp>
      <p:pic>
        <p:nvPicPr>
          <p:cNvPr id="9" name="Image 8">
            <a:extLst>
              <a:ext uri="{FF2B5EF4-FFF2-40B4-BE49-F238E27FC236}">
                <a16:creationId xmlns:a16="http://schemas.microsoft.com/office/drawing/2014/main" id="{A8BB3CE3-10E5-4C9C-A7EF-F0BC5770DEAB}"/>
              </a:ext>
            </a:extLst>
          </p:cNvPr>
          <p:cNvPicPr>
            <a:picLocks noChangeAspect="1"/>
          </p:cNvPicPr>
          <p:nvPr/>
        </p:nvPicPr>
        <p:blipFill>
          <a:blip r:embed="rId3"/>
          <a:stretch>
            <a:fillRect/>
          </a:stretch>
        </p:blipFill>
        <p:spPr>
          <a:xfrm>
            <a:off x="3757585" y="1859141"/>
            <a:ext cx="2993395" cy="1847248"/>
          </a:xfrm>
          <a:prstGeom prst="rect">
            <a:avLst/>
          </a:prstGeom>
        </p:spPr>
      </p:pic>
      <p:sp>
        <p:nvSpPr>
          <p:cNvPr id="3" name="Espace réservé du texte 2">
            <a:extLst>
              <a:ext uri="{FF2B5EF4-FFF2-40B4-BE49-F238E27FC236}">
                <a16:creationId xmlns:a16="http://schemas.microsoft.com/office/drawing/2014/main" id="{685A310F-5A0F-43D4-B75F-98B3896941EC}"/>
              </a:ext>
            </a:extLst>
          </p:cNvPr>
          <p:cNvSpPr>
            <a:spLocks noGrp="1"/>
          </p:cNvSpPr>
          <p:nvPr>
            <p:ph type="body" idx="1"/>
          </p:nvPr>
        </p:nvSpPr>
        <p:spPr>
          <a:xfrm rot="17699704" flipH="1" flipV="1">
            <a:off x="-309491" y="5192737"/>
            <a:ext cx="640081" cy="307731"/>
          </a:xfrm>
        </p:spPr>
        <p:txBody>
          <a:bodyPr/>
          <a:lstStyle/>
          <a:p>
            <a:endParaRPr lang="fr-FR" dirty="0"/>
          </a:p>
        </p:txBody>
      </p:sp>
      <p:sp>
        <p:nvSpPr>
          <p:cNvPr id="4" name="Espace réservé du pied de page 3">
            <a:extLst>
              <a:ext uri="{FF2B5EF4-FFF2-40B4-BE49-F238E27FC236}">
                <a16:creationId xmlns:a16="http://schemas.microsoft.com/office/drawing/2014/main" id="{B4848B2A-CF43-413C-985C-5593AC950E27}"/>
              </a:ext>
            </a:extLst>
          </p:cNvPr>
          <p:cNvSpPr>
            <a:spLocks noGrp="1"/>
          </p:cNvSpPr>
          <p:nvPr>
            <p:ph type="ftr" sz="quarter" idx="5"/>
          </p:nvPr>
        </p:nvSpPr>
        <p:spPr/>
        <p:txBody>
          <a:bodyPr/>
          <a:lstStyle/>
          <a:p>
            <a:endParaRPr lang="fr-FR"/>
          </a:p>
        </p:txBody>
      </p:sp>
      <p:sp>
        <p:nvSpPr>
          <p:cNvPr id="5" name="Espace réservé de la date 4">
            <a:extLst>
              <a:ext uri="{FF2B5EF4-FFF2-40B4-BE49-F238E27FC236}">
                <a16:creationId xmlns:a16="http://schemas.microsoft.com/office/drawing/2014/main" id="{F3DB03BE-A9DF-4B4E-8CA8-B3AFF5E16564}"/>
              </a:ext>
            </a:extLst>
          </p:cNvPr>
          <p:cNvSpPr>
            <a:spLocks noGrp="1"/>
          </p:cNvSpPr>
          <p:nvPr>
            <p:ph type="dt" sz="half" idx="6"/>
          </p:nvPr>
        </p:nvSpPr>
        <p:spPr/>
        <p:txBody>
          <a:bodyPr/>
          <a:lstStyle/>
          <a:p>
            <a:fld id="{43F50709-9ECD-42F2-BA5C-BCA38EB4B519}" type="datetime1">
              <a:rPr lang="en-US" smtClean="0"/>
              <a:t>3/8/2024</a:t>
            </a:fld>
            <a:endParaRPr lang="en-US"/>
          </a:p>
        </p:txBody>
      </p:sp>
      <p:sp>
        <p:nvSpPr>
          <p:cNvPr id="6" name="Espace réservé du numéro de diapositive 5">
            <a:extLst>
              <a:ext uri="{FF2B5EF4-FFF2-40B4-BE49-F238E27FC236}">
                <a16:creationId xmlns:a16="http://schemas.microsoft.com/office/drawing/2014/main" id="{7ACD809D-EA47-4818-B1F1-7C25BAC2E877}"/>
              </a:ext>
            </a:extLst>
          </p:cNvPr>
          <p:cNvSpPr>
            <a:spLocks noGrp="1"/>
          </p:cNvSpPr>
          <p:nvPr>
            <p:ph type="sldNum" sz="quarter" idx="7"/>
          </p:nvPr>
        </p:nvSpPr>
        <p:spPr/>
        <p:txBody>
          <a:bodyPr/>
          <a:lstStyle/>
          <a:p>
            <a:pPr marL="38100">
              <a:lnSpc>
                <a:spcPts val="1864"/>
              </a:lnSpc>
            </a:pPr>
            <a:fld id="{81D60167-4931-47E6-BA6A-407CBD079E47}" type="slidenum">
              <a:rPr lang="fr-FR" spc="-5" smtClean="0"/>
              <a:t>13</a:t>
            </a:fld>
            <a:endParaRPr lang="fr-FR" spc="-5" dirty="0"/>
          </a:p>
        </p:txBody>
      </p:sp>
      <p:pic>
        <p:nvPicPr>
          <p:cNvPr id="18" name="Graphique 17" descr="Une coupe de trophée">
            <a:extLst>
              <a:ext uri="{FF2B5EF4-FFF2-40B4-BE49-F238E27FC236}">
                <a16:creationId xmlns:a16="http://schemas.microsoft.com/office/drawing/2014/main" id="{5207FB63-C37F-4A50-AB64-4CA6B38B600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24220" y="900332"/>
            <a:ext cx="640081" cy="640081"/>
          </a:xfrm>
          <a:prstGeom prst="rect">
            <a:avLst/>
          </a:prstGeom>
        </p:spPr>
      </p:pic>
      <p:pic>
        <p:nvPicPr>
          <p:cNvPr id="8" name="Image 7">
            <a:extLst>
              <a:ext uri="{FF2B5EF4-FFF2-40B4-BE49-F238E27FC236}">
                <a16:creationId xmlns:a16="http://schemas.microsoft.com/office/drawing/2014/main" id="{93BB66B3-F527-40EF-A34A-40195F7036FB}"/>
              </a:ext>
            </a:extLst>
          </p:cNvPr>
          <p:cNvPicPr>
            <a:picLocks noChangeAspect="1"/>
          </p:cNvPicPr>
          <p:nvPr/>
        </p:nvPicPr>
        <p:blipFill rotWithShape="1">
          <a:blip r:embed="rId6"/>
          <a:srcRect t="6017" b="28889"/>
          <a:stretch/>
        </p:blipFill>
        <p:spPr>
          <a:xfrm>
            <a:off x="337623" y="1498209"/>
            <a:ext cx="3055947" cy="3240245"/>
          </a:xfrm>
          <a:prstGeom prst="rect">
            <a:avLst/>
          </a:prstGeom>
        </p:spPr>
      </p:pic>
    </p:spTree>
    <p:extLst>
      <p:ext uri="{BB962C8B-B14F-4D97-AF65-F5344CB8AC3E}">
        <p14:creationId xmlns:p14="http://schemas.microsoft.com/office/powerpoint/2010/main" val="257337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A988B5C9-B838-C1AA-14D3-9ACE13FC4FE6}"/>
              </a:ext>
            </a:extLst>
          </p:cNvPr>
          <p:cNvSpPr>
            <a:spLocks noGrp="1"/>
          </p:cNvSpPr>
          <p:nvPr>
            <p:ph type="sldNum" idx="12"/>
          </p:nvPr>
        </p:nvSpPr>
        <p:spPr/>
        <p:txBody>
          <a:bodyPr/>
          <a:lstStyle/>
          <a:p>
            <a:fld id="{733122C9-A0B9-462F-8757-0847AD287B63}" type="slidenum">
              <a:rPr lang="fr-FR" smtClean="0"/>
              <a:pPr/>
              <a:t>14</a:t>
            </a:fld>
            <a:endParaRPr lang="fr-FR"/>
          </a:p>
        </p:txBody>
      </p:sp>
      <p:sp>
        <p:nvSpPr>
          <p:cNvPr id="7" name="Google Shape;201;p18">
            <a:extLst>
              <a:ext uri="{FF2B5EF4-FFF2-40B4-BE49-F238E27FC236}">
                <a16:creationId xmlns:a16="http://schemas.microsoft.com/office/drawing/2014/main" id="{2C307C68-8F07-81BE-419C-37F56E23CE70}"/>
              </a:ext>
            </a:extLst>
          </p:cNvPr>
          <p:cNvSpPr txBox="1">
            <a:spLocks/>
          </p:cNvSpPr>
          <p:nvPr/>
        </p:nvSpPr>
        <p:spPr>
          <a:xfrm>
            <a:off x="3563888" y="323999"/>
            <a:ext cx="5220112" cy="55280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700"/>
            </a:pPr>
            <a:r>
              <a:rPr lang="en-US" sz="1100" dirty="0"/>
              <a:t>Cluster 5: Climate, Energy and Mobility</a:t>
            </a:r>
            <a:endParaRPr lang="fr-FR" sz="1100" dirty="0"/>
          </a:p>
          <a:p>
            <a:pPr>
              <a:buSzPts val="700"/>
            </a:pPr>
            <a:r>
              <a:rPr lang="fr-FR" sz="1100" dirty="0">
                <a:solidFill>
                  <a:schemeClr val="bg2"/>
                </a:solidFill>
              </a:rPr>
              <a:t>Programme de travail </a:t>
            </a:r>
            <a:r>
              <a:rPr lang="fr-FR" sz="1100" dirty="0">
                <a:solidFill>
                  <a:schemeClr val="accent4"/>
                </a:solidFill>
              </a:rPr>
              <a:t>2023-</a:t>
            </a:r>
            <a:r>
              <a:rPr lang="fr-FR" sz="1100" b="1" dirty="0">
                <a:solidFill>
                  <a:schemeClr val="accent4"/>
                </a:solidFill>
              </a:rPr>
              <a:t>2024</a:t>
            </a:r>
          </a:p>
          <a:p>
            <a:pPr marL="0" indent="0">
              <a:buSzPts val="700"/>
              <a:buFont typeface="Arial"/>
              <a:buNone/>
            </a:pPr>
            <a:endParaRPr lang="fr-FR" sz="1100" i="1" dirty="0">
              <a:solidFill>
                <a:schemeClr val="bg2"/>
              </a:solidFill>
            </a:endParaRPr>
          </a:p>
        </p:txBody>
      </p:sp>
      <p:sp>
        <p:nvSpPr>
          <p:cNvPr id="8" name="ZoneTexte 3">
            <a:extLst>
              <a:ext uri="{FF2B5EF4-FFF2-40B4-BE49-F238E27FC236}">
                <a16:creationId xmlns:a16="http://schemas.microsoft.com/office/drawing/2014/main" id="{B7C7DAF3-D894-CB11-CC7B-CE434B41E2C9}"/>
              </a:ext>
            </a:extLst>
          </p:cNvPr>
          <p:cNvSpPr txBox="1"/>
          <p:nvPr/>
        </p:nvSpPr>
        <p:spPr>
          <a:xfrm>
            <a:off x="359997" y="1580626"/>
            <a:ext cx="8424000" cy="1969770"/>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spcAft>
                <a:spcPts val="600"/>
              </a:spcAft>
              <a:buClr>
                <a:schemeClr val="accent4"/>
              </a:buClr>
              <a:buFont typeface="Arial"/>
              <a:buAutoNum type="arabicParenR"/>
            </a:pPr>
            <a:endParaRPr lang="en-GB" sz="1150" b="1" dirty="0">
              <a:solidFill>
                <a:schemeClr val="bg2"/>
              </a:solidFill>
            </a:endParaRPr>
          </a:p>
          <a:p>
            <a:pPr marL="342900" indent="-342900">
              <a:spcAft>
                <a:spcPts val="600"/>
              </a:spcAft>
              <a:buClr>
                <a:schemeClr val="accent4"/>
              </a:buClr>
              <a:buFont typeface="Arial"/>
              <a:buAutoNum type="arabicParenR"/>
            </a:pPr>
            <a:r>
              <a:rPr lang="en-GB" sz="1150" b="1" dirty="0">
                <a:solidFill>
                  <a:schemeClr val="bg2"/>
                </a:solidFill>
              </a:rPr>
              <a:t>Minimisation of environmental, and optimisation of socio-economic impacts in the deployment, operation and decommissioning of offshore wind farms (21/01/2025)</a:t>
            </a:r>
          </a:p>
          <a:p>
            <a:pPr marL="342900" indent="-342900">
              <a:spcAft>
                <a:spcPts val="600"/>
              </a:spcAft>
              <a:buClr>
                <a:schemeClr val="accent4"/>
              </a:buClr>
              <a:buAutoNum type="arabicParenR"/>
            </a:pPr>
            <a:r>
              <a:rPr lang="en-US" sz="1150" b="1" dirty="0">
                <a:solidFill>
                  <a:schemeClr val="bg2"/>
                </a:solidFill>
              </a:rPr>
              <a:t>Market Uptake Measures of renewable energy systems (21/01/2025)</a:t>
            </a:r>
          </a:p>
          <a:p>
            <a:pPr marL="342900" indent="-342900">
              <a:spcAft>
                <a:spcPts val="600"/>
              </a:spcAft>
              <a:buClr>
                <a:schemeClr val="accent4"/>
              </a:buClr>
              <a:buAutoNum type="arabicParenR"/>
            </a:pPr>
            <a:r>
              <a:rPr lang="en-US" sz="1150" b="1" dirty="0">
                <a:solidFill>
                  <a:schemeClr val="bg1">
                    <a:lumMod val="65000"/>
                  </a:schemeClr>
                </a:solidFill>
              </a:rPr>
              <a:t>Smart grid-ready buildings (18/04/2024)</a:t>
            </a:r>
          </a:p>
          <a:p>
            <a:pPr marL="342900" indent="-342900">
              <a:spcAft>
                <a:spcPts val="600"/>
              </a:spcAft>
              <a:buClr>
                <a:schemeClr val="accent4"/>
              </a:buClr>
              <a:buAutoNum type="arabicParenR"/>
            </a:pPr>
            <a:r>
              <a:rPr lang="en-US" sz="1150" b="1" dirty="0">
                <a:solidFill>
                  <a:schemeClr val="bg2"/>
                </a:solidFill>
              </a:rPr>
              <a:t>Policies and governance shaping the future transport and mobility systems (05/09/2024)</a:t>
            </a:r>
          </a:p>
          <a:p>
            <a:pPr marL="342900" indent="-342900">
              <a:spcAft>
                <a:spcPts val="600"/>
              </a:spcAft>
              <a:buClr>
                <a:schemeClr val="accent4"/>
              </a:buClr>
              <a:buAutoNum type="arabicParenR"/>
            </a:pPr>
            <a:r>
              <a:rPr lang="en-US" sz="1150" b="1" dirty="0">
                <a:solidFill>
                  <a:schemeClr val="bg2"/>
                </a:solidFill>
              </a:rPr>
              <a:t>Effects of disruptive changes in transport: towards resilient, safe and energy efficient mobility (05/09/2024)</a:t>
            </a:r>
          </a:p>
          <a:p>
            <a:pPr marL="342900" indent="-342900">
              <a:spcAft>
                <a:spcPts val="600"/>
              </a:spcAft>
              <a:buClr>
                <a:schemeClr val="accent4"/>
              </a:buClr>
              <a:buAutoNum type="arabicParenR"/>
            </a:pPr>
            <a:r>
              <a:rPr lang="en-US" sz="1150" b="1" dirty="0">
                <a:solidFill>
                  <a:schemeClr val="bg2"/>
                </a:solidFill>
              </a:rPr>
              <a:t>A new framework to improve traffic safety culture in the EU (05/09/2024)</a:t>
            </a:r>
            <a:endParaRPr lang="en-GB" sz="1150" b="1" dirty="0">
              <a:solidFill>
                <a:schemeClr val="bg2"/>
              </a:solidFill>
            </a:endParaRPr>
          </a:p>
        </p:txBody>
      </p:sp>
      <p:sp>
        <p:nvSpPr>
          <p:cNvPr id="10" name="Titre 9">
            <a:extLst>
              <a:ext uri="{FF2B5EF4-FFF2-40B4-BE49-F238E27FC236}">
                <a16:creationId xmlns:a16="http://schemas.microsoft.com/office/drawing/2014/main" id="{F294A105-7EA6-7B83-F545-2A96E11BF214}"/>
              </a:ext>
            </a:extLst>
          </p:cNvPr>
          <p:cNvSpPr>
            <a:spLocks noGrp="1"/>
          </p:cNvSpPr>
          <p:nvPr>
            <p:ph type="title"/>
          </p:nvPr>
        </p:nvSpPr>
        <p:spPr>
          <a:xfrm>
            <a:off x="359999" y="1116000"/>
            <a:ext cx="8424000" cy="386735"/>
          </a:xfrm>
        </p:spPr>
        <p:txBody>
          <a:bodyPr/>
          <a:lstStyle/>
          <a:p>
            <a:r>
              <a:rPr lang="fr-FR" dirty="0"/>
              <a:t>Liste des </a:t>
            </a:r>
            <a:r>
              <a:rPr lang="fr-FR" i="1" dirty="0"/>
              <a:t>topics</a:t>
            </a:r>
            <a:r>
              <a:rPr lang="fr-FR" dirty="0"/>
              <a:t> 2024 « climat, énergie et mobilité »</a:t>
            </a:r>
          </a:p>
        </p:txBody>
      </p:sp>
      <p:sp>
        <p:nvSpPr>
          <p:cNvPr id="9" name="Accolade ouvrante 8">
            <a:extLst>
              <a:ext uri="{FF2B5EF4-FFF2-40B4-BE49-F238E27FC236}">
                <a16:creationId xmlns:a16="http://schemas.microsoft.com/office/drawing/2014/main" id="{7436BF8E-7661-4E59-AE6D-74828CDF1EB4}"/>
              </a:ext>
            </a:extLst>
          </p:cNvPr>
          <p:cNvSpPr/>
          <p:nvPr/>
        </p:nvSpPr>
        <p:spPr>
          <a:xfrm>
            <a:off x="200802" y="1945249"/>
            <a:ext cx="45719" cy="790917"/>
          </a:xfrm>
          <a:prstGeom prst="leftBrace">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fr-FR"/>
          </a:p>
        </p:txBody>
      </p:sp>
      <p:sp>
        <p:nvSpPr>
          <p:cNvPr id="11" name="Accolade ouvrante 10">
            <a:extLst>
              <a:ext uri="{FF2B5EF4-FFF2-40B4-BE49-F238E27FC236}">
                <a16:creationId xmlns:a16="http://schemas.microsoft.com/office/drawing/2014/main" id="{272284F0-B4DD-4D48-915E-6441D631DB19}"/>
              </a:ext>
            </a:extLst>
          </p:cNvPr>
          <p:cNvSpPr/>
          <p:nvPr/>
        </p:nvSpPr>
        <p:spPr>
          <a:xfrm>
            <a:off x="196945" y="2834639"/>
            <a:ext cx="56273" cy="618979"/>
          </a:xfrm>
          <a:prstGeom prst="leftBrace">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fr-FR"/>
          </a:p>
        </p:txBody>
      </p:sp>
      <p:sp>
        <p:nvSpPr>
          <p:cNvPr id="13" name="ZoneTexte 12">
            <a:extLst>
              <a:ext uri="{FF2B5EF4-FFF2-40B4-BE49-F238E27FC236}">
                <a16:creationId xmlns:a16="http://schemas.microsoft.com/office/drawing/2014/main" id="{0690CAC3-7728-4C5F-9304-7179A734BE45}"/>
              </a:ext>
            </a:extLst>
          </p:cNvPr>
          <p:cNvSpPr txBox="1"/>
          <p:nvPr/>
        </p:nvSpPr>
        <p:spPr>
          <a:xfrm rot="16200000">
            <a:off x="-214666" y="2155949"/>
            <a:ext cx="675553" cy="246221"/>
          </a:xfrm>
          <a:prstGeom prst="rect">
            <a:avLst/>
          </a:prstGeom>
          <a:noFill/>
        </p:spPr>
        <p:txBody>
          <a:bodyPr wrap="square" rtlCol="0">
            <a:spAutoFit/>
          </a:bodyPr>
          <a:lstStyle/>
          <a:p>
            <a:pPr>
              <a:tabLst>
                <a:tab pos="361950" algn="l"/>
              </a:tabLst>
            </a:pPr>
            <a:r>
              <a:rPr lang="fr-FR" sz="1000" cap="small" dirty="0">
                <a:solidFill>
                  <a:schemeClr val="accent4"/>
                </a:solidFill>
              </a:rPr>
              <a:t>Energie</a:t>
            </a:r>
          </a:p>
        </p:txBody>
      </p:sp>
      <p:sp>
        <p:nvSpPr>
          <p:cNvPr id="14" name="ZoneTexte 13">
            <a:extLst>
              <a:ext uri="{FF2B5EF4-FFF2-40B4-BE49-F238E27FC236}">
                <a16:creationId xmlns:a16="http://schemas.microsoft.com/office/drawing/2014/main" id="{9DB17DE2-55A1-4225-BD12-FB80357E4C8F}"/>
              </a:ext>
            </a:extLst>
          </p:cNvPr>
          <p:cNvSpPr txBox="1"/>
          <p:nvPr/>
        </p:nvSpPr>
        <p:spPr>
          <a:xfrm rot="16200000">
            <a:off x="-254009" y="3072230"/>
            <a:ext cx="754239" cy="246221"/>
          </a:xfrm>
          <a:prstGeom prst="rect">
            <a:avLst/>
          </a:prstGeom>
          <a:noFill/>
        </p:spPr>
        <p:txBody>
          <a:bodyPr wrap="square" rtlCol="0">
            <a:spAutoFit/>
          </a:bodyPr>
          <a:lstStyle/>
          <a:p>
            <a:pPr algn="ctr">
              <a:tabLst>
                <a:tab pos="361950" algn="l"/>
              </a:tabLst>
            </a:pPr>
            <a:r>
              <a:rPr lang="fr-FR" sz="1000" cap="small" dirty="0">
                <a:solidFill>
                  <a:schemeClr val="accent4"/>
                </a:solidFill>
              </a:rPr>
              <a:t>Mobilité</a:t>
            </a:r>
          </a:p>
        </p:txBody>
      </p:sp>
    </p:spTree>
    <p:extLst>
      <p:ext uri="{BB962C8B-B14F-4D97-AF65-F5344CB8AC3E}">
        <p14:creationId xmlns:p14="http://schemas.microsoft.com/office/powerpoint/2010/main" val="2402800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5539C84D-12BC-4687-B815-B58579D87A6D}"/>
              </a:ext>
            </a:extLst>
          </p:cNvPr>
          <p:cNvSpPr>
            <a:spLocks noGrp="1"/>
          </p:cNvSpPr>
          <p:nvPr>
            <p:ph type="pic" sz="quarter" idx="13"/>
          </p:nvPr>
        </p:nvSpPr>
        <p:spPr/>
      </p:sp>
      <p:sp>
        <p:nvSpPr>
          <p:cNvPr id="3" name="Titre 2">
            <a:extLst>
              <a:ext uri="{FF2B5EF4-FFF2-40B4-BE49-F238E27FC236}">
                <a16:creationId xmlns:a16="http://schemas.microsoft.com/office/drawing/2014/main" id="{99FC6F76-2DF2-46D3-8585-A2F8D6262AF0}"/>
              </a:ext>
            </a:extLst>
          </p:cNvPr>
          <p:cNvSpPr>
            <a:spLocks noGrp="1"/>
          </p:cNvSpPr>
          <p:nvPr>
            <p:ph type="title"/>
          </p:nvPr>
        </p:nvSpPr>
        <p:spPr/>
        <p:txBody>
          <a:bodyPr/>
          <a:lstStyle/>
          <a:p>
            <a:pPr marL="0" indent="0">
              <a:buNone/>
            </a:pPr>
            <a:r>
              <a:rPr lang="fr-FR"/>
              <a:t>TOPICS 2024</a:t>
            </a:r>
          </a:p>
        </p:txBody>
      </p:sp>
      <p:sp>
        <p:nvSpPr>
          <p:cNvPr id="5" name="Espace réservé du numéro de diapositive 4">
            <a:extLst>
              <a:ext uri="{FF2B5EF4-FFF2-40B4-BE49-F238E27FC236}">
                <a16:creationId xmlns:a16="http://schemas.microsoft.com/office/drawing/2014/main" id="{E431E761-EF62-4496-91D2-4C2DCC4E9BB1}"/>
              </a:ext>
            </a:extLst>
          </p:cNvPr>
          <p:cNvSpPr>
            <a:spLocks noGrp="1"/>
          </p:cNvSpPr>
          <p:nvPr>
            <p:ph type="sldNum" sz="quarter" idx="12"/>
          </p:nvPr>
        </p:nvSpPr>
        <p:spPr/>
        <p:txBody>
          <a:bodyPr/>
          <a:lstStyle/>
          <a:p>
            <a:fld id="{733122C9-A0B9-462F-8757-0847AD287B63}" type="slidenum">
              <a:rPr lang="fr-FR" smtClean="0"/>
              <a:pPr/>
              <a:t>15</a:t>
            </a:fld>
            <a:endParaRPr lang="fr-FR"/>
          </a:p>
        </p:txBody>
      </p:sp>
    </p:spTree>
    <p:extLst>
      <p:ext uri="{BB962C8B-B14F-4D97-AF65-F5344CB8AC3E}">
        <p14:creationId xmlns:p14="http://schemas.microsoft.com/office/powerpoint/2010/main" val="4154206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pPr lvl="0">
              <a:buSzPts val="2500"/>
            </a:pPr>
            <a:r>
              <a:rPr lang="en-GB" sz="2000" dirty="0">
                <a:solidFill>
                  <a:schemeClr val="bg2"/>
                </a:solidFill>
                <a:hlinkClick r:id="rId3">
                  <a:extLst>
                    <a:ext uri="{A12FA001-AC4F-418D-AE19-62706E023703}">
                      <ahyp:hlinkClr xmlns:ahyp="http://schemas.microsoft.com/office/drawing/2018/hyperlinkcolor" val="tx"/>
                    </a:ext>
                  </a:extLst>
                </a:hlinkClick>
              </a:rPr>
              <a:t>Minimisation of environmental, and optimisation of socio-economic impacts in the deployment, operation and decommissioning of offshore wind farms</a:t>
            </a:r>
            <a:endParaRPr lang="en-GB" sz="2000" dirty="0">
              <a:solidFill>
                <a:schemeClr val="bg2"/>
              </a:solidFill>
            </a:endParaRPr>
          </a:p>
        </p:txBody>
      </p:sp>
      <p:sp>
        <p:nvSpPr>
          <p:cNvPr id="200" name="Google Shape;200;p18"/>
          <p:cNvSpPr txBox="1">
            <a:spLocks noGrp="1"/>
          </p:cNvSpPr>
          <p:nvPr>
            <p:ph type="body" idx="1"/>
          </p:nvPr>
        </p:nvSpPr>
        <p:spPr>
          <a:xfrm>
            <a:off x="359999" y="2299369"/>
            <a:ext cx="8424000" cy="2494303"/>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dirty="0">
                <a:solidFill>
                  <a:schemeClr val="accent4"/>
                </a:solidFill>
              </a:rPr>
              <a:t>Attendus (tous)</a:t>
            </a:r>
            <a:endParaRPr lang="fr-FR" sz="1500" dirty="0">
              <a:solidFill>
                <a:schemeClr val="accent4"/>
              </a:solidFill>
            </a:endParaRPr>
          </a:p>
          <a:p>
            <a:pPr indent="-323850">
              <a:lnSpc>
                <a:spcPct val="110000"/>
              </a:lnSpc>
              <a:spcBef>
                <a:spcPts val="300"/>
              </a:spcBef>
              <a:buClr>
                <a:schemeClr val="bg2"/>
              </a:buClr>
              <a:buSzPts val="1500"/>
              <a:buChar char="•"/>
            </a:pPr>
            <a:r>
              <a:rPr lang="fr-FR" sz="1200" dirty="0"/>
              <a:t>Amélioration de la durabilité par la </a:t>
            </a:r>
            <a:r>
              <a:rPr lang="fr-FR" sz="1200" b="1" dirty="0"/>
              <a:t>prise en compte des aspects économiques, sociaux et environnementaux des parcs éoliens </a:t>
            </a:r>
            <a:r>
              <a:rPr lang="fr-FR" sz="1200" b="1" i="1" dirty="0"/>
              <a:t>offshore</a:t>
            </a:r>
            <a:r>
              <a:rPr lang="fr-FR" sz="1200" b="1" dirty="0"/>
              <a:t> </a:t>
            </a:r>
            <a:r>
              <a:rPr lang="fr-FR" sz="1200" dirty="0"/>
              <a:t>(pollution de l'air, gestion des déchets, santé et sécurité, opportunités d'emploi, préoccupations liées à la faune et à la flore, </a:t>
            </a:r>
            <a:r>
              <a:rPr lang="fr-FR" sz="1200" dirty="0" err="1"/>
              <a:t>etc</a:t>
            </a:r>
            <a:r>
              <a:rPr lang="fr-FR" sz="1200" dirty="0"/>
              <a:t>).</a:t>
            </a:r>
          </a:p>
          <a:p>
            <a:pPr indent="-323850">
              <a:lnSpc>
                <a:spcPct val="110000"/>
              </a:lnSpc>
              <a:spcBef>
                <a:spcPts val="300"/>
              </a:spcBef>
              <a:buClr>
                <a:schemeClr val="bg2"/>
              </a:buClr>
              <a:buSzPts val="1500"/>
              <a:buChar char="•"/>
            </a:pPr>
            <a:r>
              <a:rPr lang="fr-FR" sz="1200" dirty="0"/>
              <a:t>Amélioration de la durabilité globale de la production à grande échelle de parcs éoliens en mer, sur la base d'une </a:t>
            </a:r>
            <a:r>
              <a:rPr lang="fr-FR" sz="1200" b="1" dirty="0"/>
              <a:t>analyse du cycle de vie intégrant les aspects sociaux, économiques et environnementaux</a:t>
            </a:r>
            <a:r>
              <a:rPr lang="fr-FR" sz="1200" dirty="0"/>
              <a:t>, ainsi qu'une meilleure circularité des éoliennes </a:t>
            </a:r>
            <a:r>
              <a:rPr lang="fr-FR" sz="1200" i="1" dirty="0"/>
              <a:t>offshore</a:t>
            </a:r>
            <a:r>
              <a:rPr lang="fr-FR" sz="1200" dirty="0"/>
              <a:t>.</a:t>
            </a:r>
          </a:p>
          <a:p>
            <a:pPr indent="-323850">
              <a:lnSpc>
                <a:spcPct val="110000"/>
              </a:lnSpc>
              <a:spcBef>
                <a:spcPts val="300"/>
              </a:spcBef>
              <a:buClr>
                <a:schemeClr val="bg2"/>
              </a:buClr>
              <a:buSzPts val="1500"/>
              <a:buChar char="•"/>
            </a:pPr>
            <a:r>
              <a:rPr lang="fr-FR" sz="1200" dirty="0"/>
              <a:t>Meilleure compréhension des impacts négatifs et positifs des parcs éoliens </a:t>
            </a:r>
            <a:r>
              <a:rPr lang="fr-FR" sz="1200" i="1" dirty="0"/>
              <a:t>offshore</a:t>
            </a:r>
            <a:r>
              <a:rPr lang="fr-FR" sz="1200" dirty="0"/>
              <a:t> tout au long de leur durée de vie.</a:t>
            </a:r>
          </a:p>
          <a:p>
            <a:pPr indent="-323850">
              <a:lnSpc>
                <a:spcPct val="110000"/>
              </a:lnSpc>
              <a:spcBef>
                <a:spcPts val="300"/>
              </a:spcBef>
              <a:buClr>
                <a:schemeClr val="bg2"/>
              </a:buClr>
              <a:buSzPts val="1500"/>
              <a:buChar char="•"/>
            </a:pPr>
            <a:r>
              <a:rPr lang="fr-FR" sz="1200" dirty="0"/>
              <a:t>Solutions innovantes et rentables pour la construction et le démantèlement des parcs éoliens en mer visant également à minimiser les impacts potentiels sur la biodiversité et les espèces et habitats protégés. </a:t>
            </a:r>
            <a:endParaRPr lang="fr-FR" sz="1200" dirty="0">
              <a:solidFill>
                <a:srgbClr val="000091"/>
              </a:solidFill>
            </a:endParaRPr>
          </a:p>
          <a:p>
            <a:pPr marL="0" indent="0">
              <a:buClr>
                <a:schemeClr val="dk1"/>
              </a:buClr>
              <a:buSzPts val="1100"/>
            </a:pPr>
            <a:endParaRPr lang="fr-FR" sz="1500" b="1" dirty="0">
              <a:solidFill>
                <a:schemeClr val="accent4"/>
              </a:solidFill>
            </a:endParaRPr>
          </a:p>
          <a:p>
            <a:pPr marL="0" indent="0">
              <a:buClr>
                <a:schemeClr val="dk1"/>
              </a:buClr>
              <a:buSzPts val="1100"/>
            </a:pPr>
            <a:endParaRPr lang="fr-FR" sz="1500" b="1" dirty="0">
              <a:solidFill>
                <a:schemeClr val="accent4"/>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59999" y="1815338"/>
            <a:ext cx="8424000" cy="41524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dirty="0">
                <a:solidFill>
                  <a:schemeClr val="tx1">
                    <a:lumMod val="65000"/>
                    <a:lumOff val="35000"/>
                  </a:schemeClr>
                </a:solidFill>
              </a:rPr>
              <a:t>Minimisation des impacts environnementaux et optimisation des impacts socio-économiques lors du déploiement, de l'exploitation et du démantèlement des parcs éoliens offshore.</a:t>
            </a:r>
          </a:p>
        </p:txBody>
      </p:sp>
      <p:sp>
        <p:nvSpPr>
          <p:cNvPr id="8" name="ZoneTexte 7">
            <a:extLst>
              <a:ext uri="{FF2B5EF4-FFF2-40B4-BE49-F238E27FC236}">
                <a16:creationId xmlns:a16="http://schemas.microsoft.com/office/drawing/2014/main" id="{1DD7D585-CC4D-0A2E-7E80-11C5E590F665}"/>
              </a:ext>
            </a:extLst>
          </p:cNvPr>
          <p:cNvSpPr txBox="1"/>
          <p:nvPr/>
        </p:nvSpPr>
        <p:spPr>
          <a:xfrm>
            <a:off x="3889710" y="54694"/>
            <a:ext cx="4894289" cy="861774"/>
          </a:xfrm>
          <a:prstGeom prst="rect">
            <a:avLst/>
          </a:prstGeom>
          <a:noFill/>
        </p:spPr>
        <p:txBody>
          <a:bodyPr wrap="square" lIns="91440" tIns="45720" rIns="91440" bIns="45720" rtlCol="0" anchor="t">
            <a:spAutoFit/>
          </a:bodyPr>
          <a:lstStyle/>
          <a:p>
            <a:pPr algn="r"/>
            <a:r>
              <a:rPr lang="fr-FR" sz="1200" b="1" dirty="0"/>
              <a:t>Référence : </a:t>
            </a:r>
            <a:r>
              <a:rPr lang="fr-FR" sz="1200" b="1" u="sng" dirty="0"/>
              <a:t>HORIZON-CL5-2024-D3-02-08</a:t>
            </a:r>
            <a:r>
              <a:rPr lang="en-US" sz="1200" dirty="0"/>
              <a:t> </a:t>
            </a:r>
          </a:p>
          <a:p>
            <a:pPr algn="r"/>
            <a:r>
              <a:rPr lang="fr-FR" sz="1200" dirty="0"/>
              <a:t>Budget global : </a:t>
            </a:r>
            <a:r>
              <a:rPr lang="fr-FR" sz="1200" b="1" dirty="0"/>
              <a:t>10 M€ - </a:t>
            </a:r>
            <a:r>
              <a:rPr lang="fr-FR" sz="1200" dirty="0"/>
              <a:t>Budget par projet :</a:t>
            </a:r>
            <a:r>
              <a:rPr lang="fr-FR" sz="1200" b="1" dirty="0"/>
              <a:t> 5 M€</a:t>
            </a:r>
            <a:r>
              <a:rPr lang="en-US" sz="1200" dirty="0"/>
              <a:t> </a:t>
            </a:r>
          </a:p>
          <a:p>
            <a:pPr algn="r"/>
            <a:r>
              <a:rPr lang="fr-FR" sz="1200" dirty="0"/>
              <a:t>Type de projet : </a:t>
            </a:r>
            <a:r>
              <a:rPr lang="fr-FR" sz="1200" b="1" dirty="0"/>
              <a:t>Action de Recherche et Innovation (RIA)</a:t>
            </a:r>
          </a:p>
          <a:p>
            <a:pPr algn="r"/>
            <a:r>
              <a:rPr lang="fr-FR" sz="1200" dirty="0"/>
              <a:t>Date limite de soumission : </a:t>
            </a:r>
            <a:r>
              <a:rPr lang="fr-FR" sz="1200" b="1" dirty="0"/>
              <a:t>21/01/2025</a:t>
            </a:r>
            <a:endParaRPr lang="en-US" dirty="0"/>
          </a:p>
        </p:txBody>
      </p:sp>
    </p:spTree>
    <p:extLst>
      <p:ext uri="{BB962C8B-B14F-4D97-AF65-F5344CB8AC3E}">
        <p14:creationId xmlns:p14="http://schemas.microsoft.com/office/powerpoint/2010/main" val="2130982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314675"/>
          </a:xfrm>
          <a:prstGeom prst="rect">
            <a:avLst/>
          </a:prstGeom>
          <a:noFill/>
          <a:ln>
            <a:noFill/>
          </a:ln>
        </p:spPr>
        <p:txBody>
          <a:bodyPr spcFirstLastPara="1" wrap="square" lIns="0" tIns="0" rIns="0" bIns="0" anchor="t" anchorCtr="0">
            <a:noAutofit/>
          </a:bodyPr>
          <a:lstStyle/>
          <a:p>
            <a:pPr lvl="0">
              <a:buSzPts val="2500"/>
            </a:pPr>
            <a:r>
              <a:rPr lang="en-US" sz="2000" dirty="0">
                <a:solidFill>
                  <a:schemeClr val="bg2"/>
                </a:solidFill>
                <a:hlinkClick r:id="rId3">
                  <a:extLst>
                    <a:ext uri="{A12FA001-AC4F-418D-AE19-62706E023703}">
                      <ahyp:hlinkClr xmlns:ahyp="http://schemas.microsoft.com/office/drawing/2018/hyperlinkcolor" val="tx"/>
                    </a:ext>
                  </a:extLst>
                </a:hlinkClick>
              </a:rPr>
              <a:t>Market Uptake Measures of renewable energy systems</a:t>
            </a:r>
            <a:endParaRPr sz="2000" dirty="0">
              <a:solidFill>
                <a:schemeClr val="bg2"/>
              </a:solidFill>
            </a:endParaRPr>
          </a:p>
        </p:txBody>
      </p:sp>
      <p:sp>
        <p:nvSpPr>
          <p:cNvPr id="200" name="Google Shape;200;p18"/>
          <p:cNvSpPr txBox="1">
            <a:spLocks noGrp="1"/>
          </p:cNvSpPr>
          <p:nvPr>
            <p:ph type="body" idx="1"/>
          </p:nvPr>
        </p:nvSpPr>
        <p:spPr>
          <a:xfrm>
            <a:off x="359999" y="1599715"/>
            <a:ext cx="8424000" cy="3103903"/>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dirty="0">
                <a:solidFill>
                  <a:schemeClr val="accent4"/>
                </a:solidFill>
              </a:rPr>
              <a:t>Attendus </a:t>
            </a:r>
            <a:endParaRPr lang="fr-FR" sz="1500" dirty="0">
              <a:solidFill>
                <a:schemeClr val="accent4"/>
              </a:solidFill>
            </a:endParaRPr>
          </a:p>
          <a:p>
            <a:pPr marL="133350" indent="0">
              <a:lnSpc>
                <a:spcPct val="110000"/>
              </a:lnSpc>
              <a:spcBef>
                <a:spcPts val="300"/>
              </a:spcBef>
              <a:buClr>
                <a:schemeClr val="bg2"/>
              </a:buClr>
              <a:buSzPts val="1500"/>
            </a:pPr>
            <a:r>
              <a:rPr lang="fr-FR" sz="1200" b="1" dirty="0"/>
              <a:t>Au moins deux des points suivants </a:t>
            </a:r>
            <a:r>
              <a:rPr lang="fr-FR" sz="1200" dirty="0"/>
              <a:t>:</a:t>
            </a:r>
          </a:p>
          <a:p>
            <a:pPr indent="-323850">
              <a:lnSpc>
                <a:spcPct val="110000"/>
              </a:lnSpc>
              <a:spcBef>
                <a:spcPts val="300"/>
              </a:spcBef>
              <a:buClr>
                <a:schemeClr val="bg2"/>
              </a:buClr>
              <a:buSzPts val="1500"/>
              <a:buChar char="•"/>
            </a:pPr>
            <a:r>
              <a:rPr lang="fr-FR" sz="1200" dirty="0"/>
              <a:t>Faciliter l'adoption plus large des systèmes d'énergie renouvelable (SER) dans les secteurs de l'énergie, de l'industrie et du résidentiel, afin d'augmenter la part des énergies renouvelables dans la consommation finale d'énergie d'ici 2030 et au-delà.</a:t>
            </a:r>
          </a:p>
          <a:p>
            <a:pPr indent="-323850">
              <a:lnSpc>
                <a:spcPct val="110000"/>
              </a:lnSpc>
              <a:spcBef>
                <a:spcPts val="300"/>
              </a:spcBef>
              <a:buClr>
                <a:schemeClr val="bg2"/>
              </a:buClr>
              <a:buSzPts val="1500"/>
              <a:buChar char="•"/>
            </a:pPr>
            <a:r>
              <a:rPr lang="fr-FR" sz="1200" dirty="0"/>
              <a:t>Contribuer à la mise à disposition d'outils et de méthodologies validés en </a:t>
            </a:r>
            <a:r>
              <a:rPr lang="fr-FR" sz="1200" i="1" dirty="0"/>
              <a:t>open source </a:t>
            </a:r>
            <a:r>
              <a:rPr lang="fr-FR" sz="1200" dirty="0"/>
              <a:t>pour les décideurs politiques et les parties prenantes afin de développer une politique plus éclairée en matière de SER et d'</a:t>
            </a:r>
            <a:r>
              <a:rPr lang="fr-FR" sz="1200" b="1" dirty="0"/>
              <a:t>analyser la dynamique du marché </a:t>
            </a:r>
            <a:r>
              <a:rPr lang="fr-FR" sz="1200" dirty="0"/>
              <a:t>en incluant toutes les énergies renouvelables.</a:t>
            </a:r>
          </a:p>
          <a:p>
            <a:pPr indent="-323850">
              <a:lnSpc>
                <a:spcPct val="110000"/>
              </a:lnSpc>
              <a:spcBef>
                <a:spcPts val="300"/>
              </a:spcBef>
              <a:buClr>
                <a:schemeClr val="bg2"/>
              </a:buClr>
              <a:buSzPts val="1500"/>
              <a:buChar char="•"/>
            </a:pPr>
            <a:r>
              <a:rPr lang="fr-FR" sz="1200" dirty="0"/>
              <a:t>Contribuer au </a:t>
            </a:r>
            <a:r>
              <a:rPr lang="fr-FR" sz="1200" b="1" dirty="0"/>
              <a:t>développement des marchés et des cadres financiers respectifs </a:t>
            </a:r>
            <a:r>
              <a:rPr lang="fr-FR" sz="1200" dirty="0"/>
              <a:t>qui peuvent fonctionner de manière efficace et compatible avec les incitations tout en acceptant des parts massives d'énergies renouvelables.</a:t>
            </a:r>
          </a:p>
          <a:p>
            <a:pPr indent="-323850">
              <a:lnSpc>
                <a:spcPct val="110000"/>
              </a:lnSpc>
              <a:spcBef>
                <a:spcPts val="300"/>
              </a:spcBef>
              <a:buClr>
                <a:schemeClr val="bg2"/>
              </a:buClr>
              <a:buSzPts val="1500"/>
              <a:buChar char="•"/>
            </a:pPr>
            <a:r>
              <a:rPr lang="fr-FR" sz="1200" dirty="0"/>
              <a:t>Améliorer l'</a:t>
            </a:r>
            <a:r>
              <a:rPr lang="fr-FR" sz="1200" b="1" dirty="0"/>
              <a:t>acceptabilité sociale </a:t>
            </a:r>
            <a:r>
              <a:rPr lang="fr-FR" sz="1200" dirty="0"/>
              <a:t>des installations et des équipements d'énergie renouvelable. </a:t>
            </a:r>
          </a:p>
          <a:p>
            <a:pPr indent="-323850">
              <a:lnSpc>
                <a:spcPct val="110000"/>
              </a:lnSpc>
              <a:spcBef>
                <a:spcPts val="300"/>
              </a:spcBef>
              <a:buClr>
                <a:srgbClr val="123076"/>
              </a:buClr>
              <a:buSzPts val="1500"/>
              <a:buChar char="•"/>
            </a:pPr>
            <a:endParaRPr lang="fr-FR" sz="1500" dirty="0">
              <a:solidFill>
                <a:srgbClr val="000091"/>
              </a:solidFill>
            </a:endParaRPr>
          </a:p>
          <a:p>
            <a:pPr marL="0" indent="0">
              <a:buClr>
                <a:schemeClr val="dk1"/>
              </a:buClr>
              <a:buSzPts val="1100"/>
            </a:pPr>
            <a:endParaRPr lang="fr-FR" sz="1500" b="1" dirty="0">
              <a:solidFill>
                <a:schemeClr val="accent4"/>
              </a:solidFill>
            </a:endParaRPr>
          </a:p>
          <a:p>
            <a:pPr marL="0" indent="0">
              <a:buClr>
                <a:schemeClr val="dk1"/>
              </a:buClr>
              <a:buSzPts val="1100"/>
            </a:pPr>
            <a:endParaRPr lang="fr-FR" sz="1500" b="1" dirty="0">
              <a:solidFill>
                <a:schemeClr val="accent4"/>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59999" y="1309260"/>
            <a:ext cx="8424000" cy="29551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dirty="0">
                <a:solidFill>
                  <a:schemeClr val="tx1">
                    <a:lumMod val="65000"/>
                    <a:lumOff val="35000"/>
                  </a:schemeClr>
                </a:solidFill>
              </a:rPr>
              <a:t>Mesures d'adoption par le marché des systèmes d'énergie renouvelable</a:t>
            </a:r>
          </a:p>
        </p:txBody>
      </p:sp>
      <p:sp>
        <p:nvSpPr>
          <p:cNvPr id="8" name="ZoneTexte 7">
            <a:extLst>
              <a:ext uri="{FF2B5EF4-FFF2-40B4-BE49-F238E27FC236}">
                <a16:creationId xmlns:a16="http://schemas.microsoft.com/office/drawing/2014/main" id="{1DD7D585-CC4D-0A2E-7E80-11C5E590F665}"/>
              </a:ext>
            </a:extLst>
          </p:cNvPr>
          <p:cNvSpPr txBox="1"/>
          <p:nvPr/>
        </p:nvSpPr>
        <p:spPr>
          <a:xfrm>
            <a:off x="3889710" y="109247"/>
            <a:ext cx="4894289" cy="861774"/>
          </a:xfrm>
          <a:prstGeom prst="rect">
            <a:avLst/>
          </a:prstGeom>
          <a:noFill/>
        </p:spPr>
        <p:txBody>
          <a:bodyPr wrap="square" lIns="91440" tIns="45720" rIns="91440" bIns="45720" rtlCol="0" anchor="t">
            <a:spAutoFit/>
          </a:bodyPr>
          <a:lstStyle/>
          <a:p>
            <a:pPr algn="r"/>
            <a:r>
              <a:rPr lang="fr-FR" sz="1200" b="1" dirty="0"/>
              <a:t>Référence : </a:t>
            </a:r>
            <a:r>
              <a:rPr lang="fr-FR" sz="1200" b="1" u="sng" dirty="0"/>
              <a:t>HORIZON-CL5-2024-D3-02-10</a:t>
            </a:r>
            <a:r>
              <a:rPr lang="en-US" sz="1200" dirty="0"/>
              <a:t> </a:t>
            </a:r>
          </a:p>
          <a:p>
            <a:pPr algn="r"/>
            <a:r>
              <a:rPr lang="fr-FR" sz="1200" dirty="0"/>
              <a:t>Budget global : </a:t>
            </a:r>
            <a:r>
              <a:rPr lang="fr-FR" sz="1200" b="1" dirty="0"/>
              <a:t>8 M€ - </a:t>
            </a:r>
            <a:r>
              <a:rPr lang="fr-FR" sz="1200" dirty="0"/>
              <a:t>Budget par projet :</a:t>
            </a:r>
            <a:r>
              <a:rPr lang="fr-FR" sz="1200" b="1" dirty="0"/>
              <a:t> 2 M€</a:t>
            </a:r>
            <a:r>
              <a:rPr lang="en-US" sz="1200" dirty="0"/>
              <a:t> </a:t>
            </a:r>
          </a:p>
          <a:p>
            <a:pPr algn="r"/>
            <a:r>
              <a:rPr lang="fr-FR" sz="1200" dirty="0"/>
              <a:t>Type de projet : </a:t>
            </a:r>
            <a:r>
              <a:rPr lang="fr-FR" sz="1200" b="1" dirty="0"/>
              <a:t>Action de coordination et de soutien (CSA)</a:t>
            </a:r>
          </a:p>
          <a:p>
            <a:pPr algn="r"/>
            <a:r>
              <a:rPr lang="fr-FR" sz="1200" dirty="0"/>
              <a:t>Date limite de soumission : </a:t>
            </a:r>
            <a:r>
              <a:rPr lang="fr-FR" sz="1200" b="1" dirty="0"/>
              <a:t>21/01/2025</a:t>
            </a:r>
            <a:endParaRPr lang="en-US" dirty="0"/>
          </a:p>
        </p:txBody>
      </p:sp>
    </p:spTree>
    <p:extLst>
      <p:ext uri="{BB962C8B-B14F-4D97-AF65-F5344CB8AC3E}">
        <p14:creationId xmlns:p14="http://schemas.microsoft.com/office/powerpoint/2010/main" val="212949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314675"/>
          </a:xfrm>
          <a:prstGeom prst="rect">
            <a:avLst/>
          </a:prstGeom>
          <a:noFill/>
          <a:ln>
            <a:noFill/>
          </a:ln>
        </p:spPr>
        <p:txBody>
          <a:bodyPr spcFirstLastPara="1" wrap="square" lIns="0" tIns="0" rIns="0" bIns="0" anchor="t" anchorCtr="0">
            <a:noAutofit/>
          </a:bodyPr>
          <a:lstStyle/>
          <a:p>
            <a:pPr lvl="0">
              <a:buSzPts val="2500"/>
            </a:pPr>
            <a:r>
              <a:rPr lang="fr-FR" sz="2000" dirty="0">
                <a:solidFill>
                  <a:schemeClr val="bg2"/>
                </a:solidFill>
                <a:hlinkClick r:id="rId3">
                  <a:extLst>
                    <a:ext uri="{A12FA001-AC4F-418D-AE19-62706E023703}">
                      <ahyp:hlinkClr xmlns:ahyp="http://schemas.microsoft.com/office/drawing/2018/hyperlinkcolor" val="tx"/>
                    </a:ext>
                  </a:extLst>
                </a:hlinkClick>
              </a:rPr>
              <a:t>Smart </a:t>
            </a:r>
            <a:r>
              <a:rPr lang="fr-FR" sz="2000" dirty="0" err="1">
                <a:solidFill>
                  <a:schemeClr val="bg2"/>
                </a:solidFill>
                <a:hlinkClick r:id="rId3">
                  <a:extLst>
                    <a:ext uri="{A12FA001-AC4F-418D-AE19-62706E023703}">
                      <ahyp:hlinkClr xmlns:ahyp="http://schemas.microsoft.com/office/drawing/2018/hyperlinkcolor" val="tx"/>
                    </a:ext>
                  </a:extLst>
                </a:hlinkClick>
              </a:rPr>
              <a:t>grid-ready</a:t>
            </a:r>
            <a:r>
              <a:rPr lang="fr-FR" sz="2000" dirty="0">
                <a:solidFill>
                  <a:schemeClr val="bg2"/>
                </a:solidFill>
                <a:hlinkClick r:id="rId3">
                  <a:extLst>
                    <a:ext uri="{A12FA001-AC4F-418D-AE19-62706E023703}">
                      <ahyp:hlinkClr xmlns:ahyp="http://schemas.microsoft.com/office/drawing/2018/hyperlinkcolor" val="tx"/>
                    </a:ext>
                  </a:extLst>
                </a:hlinkClick>
              </a:rPr>
              <a:t> buildings </a:t>
            </a:r>
            <a:endParaRPr sz="2000" dirty="0">
              <a:solidFill>
                <a:schemeClr val="bg2"/>
              </a:solidFill>
            </a:endParaRPr>
          </a:p>
        </p:txBody>
      </p:sp>
      <p:sp>
        <p:nvSpPr>
          <p:cNvPr id="200" name="Google Shape;200;p18"/>
          <p:cNvSpPr txBox="1">
            <a:spLocks noGrp="1"/>
          </p:cNvSpPr>
          <p:nvPr>
            <p:ph type="body" idx="1"/>
          </p:nvPr>
        </p:nvSpPr>
        <p:spPr>
          <a:xfrm>
            <a:off x="359999" y="1599715"/>
            <a:ext cx="8424000" cy="3103903"/>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dirty="0">
                <a:solidFill>
                  <a:schemeClr val="accent4"/>
                </a:solidFill>
              </a:rPr>
              <a:t>Attendus (tous)</a:t>
            </a:r>
            <a:endParaRPr lang="fr-FR" sz="1500" dirty="0">
              <a:solidFill>
                <a:schemeClr val="accent4"/>
              </a:solidFill>
            </a:endParaRPr>
          </a:p>
          <a:p>
            <a:pPr indent="-323850">
              <a:lnSpc>
                <a:spcPct val="110000"/>
              </a:lnSpc>
              <a:spcBef>
                <a:spcPts val="300"/>
              </a:spcBef>
              <a:buClr>
                <a:schemeClr val="bg2"/>
              </a:buClr>
              <a:buSzPts val="1500"/>
              <a:buChar char="•"/>
            </a:pPr>
            <a:r>
              <a:rPr lang="fr-FR" sz="1200" dirty="0"/>
              <a:t>Amélioration de l'intégration des bâtiments avec les vecteurs énergétiques (par exemple, le réseau électrique, les réseaux de chauffage urbain) et les </a:t>
            </a:r>
            <a:r>
              <a:rPr lang="fr-FR" sz="1200" b="1" dirty="0"/>
              <a:t>services non énergétiques </a:t>
            </a:r>
            <a:r>
              <a:rPr lang="fr-FR" sz="1200" dirty="0"/>
              <a:t>(par exemple, la mobilité).</a:t>
            </a:r>
          </a:p>
          <a:p>
            <a:pPr indent="-323850">
              <a:lnSpc>
                <a:spcPct val="110000"/>
              </a:lnSpc>
              <a:spcBef>
                <a:spcPts val="300"/>
              </a:spcBef>
              <a:buClr>
                <a:schemeClr val="bg2"/>
              </a:buClr>
              <a:buSzPts val="1500"/>
              <a:buChar char="•"/>
            </a:pPr>
            <a:r>
              <a:rPr lang="fr-FR" sz="1200" dirty="0"/>
              <a:t>Amélioration de la flexibilité des bâtiments pour la gestion du réseau.</a:t>
            </a:r>
          </a:p>
          <a:p>
            <a:pPr indent="-323850">
              <a:lnSpc>
                <a:spcPct val="110000"/>
              </a:lnSpc>
              <a:spcBef>
                <a:spcPts val="300"/>
              </a:spcBef>
              <a:buClr>
                <a:schemeClr val="bg2"/>
              </a:buClr>
              <a:buSzPts val="1500"/>
              <a:buChar char="•"/>
            </a:pPr>
            <a:r>
              <a:rPr lang="fr-FR" sz="1200" dirty="0"/>
              <a:t>Amélioration de la contribution des bâtiments à la robustesse du réseau énergétique en ce qui concerne les dépendances à l'égard des approvisionnements en énergie.</a:t>
            </a:r>
          </a:p>
          <a:p>
            <a:pPr indent="-323850">
              <a:lnSpc>
                <a:spcPct val="110000"/>
              </a:lnSpc>
              <a:spcBef>
                <a:spcPts val="300"/>
              </a:spcBef>
              <a:buClr>
                <a:schemeClr val="bg2"/>
              </a:buClr>
              <a:buSzPts val="1500"/>
              <a:buChar char="•"/>
            </a:pPr>
            <a:r>
              <a:rPr lang="fr-FR" sz="1200" dirty="0"/>
              <a:t>Augmentation de la production et du stockage d'énergie renouvelable au niveau des bâtiments.</a:t>
            </a:r>
          </a:p>
          <a:p>
            <a:pPr indent="-323850">
              <a:lnSpc>
                <a:spcPct val="110000"/>
              </a:lnSpc>
              <a:spcBef>
                <a:spcPts val="300"/>
              </a:spcBef>
              <a:buClr>
                <a:schemeClr val="bg2"/>
              </a:buClr>
              <a:buSzPts val="1500"/>
              <a:buChar char="•"/>
            </a:pPr>
            <a:r>
              <a:rPr lang="fr-FR" sz="1200" b="1" dirty="0"/>
              <a:t>Autonomisation des utilisateurs finaux </a:t>
            </a:r>
            <a:r>
              <a:rPr lang="fr-FR" sz="1200" dirty="0"/>
              <a:t>grâce à un contrôle accru des services et contrats énergétiques de leurs bâtiments (consommation, production, stockage, flexibilité).</a:t>
            </a:r>
          </a:p>
          <a:p>
            <a:pPr indent="-323850">
              <a:lnSpc>
                <a:spcPct val="110000"/>
              </a:lnSpc>
              <a:spcBef>
                <a:spcPts val="300"/>
              </a:spcBef>
              <a:buClr>
                <a:schemeClr val="bg2"/>
              </a:buClr>
              <a:buSzPts val="1500"/>
              <a:buChar char="•"/>
            </a:pPr>
            <a:r>
              <a:rPr lang="fr-FR" sz="1200" dirty="0"/>
              <a:t>Amélioration de la préparation intelligente des bâtiments, évaluée par l'indicateur de préparation intelligente.</a:t>
            </a:r>
            <a:endParaRPr lang="fr-FR" sz="1500" dirty="0">
              <a:solidFill>
                <a:srgbClr val="000091"/>
              </a:solidFill>
            </a:endParaRPr>
          </a:p>
          <a:p>
            <a:pPr marL="0" indent="0">
              <a:buClr>
                <a:schemeClr val="dk1"/>
              </a:buClr>
              <a:buSzPts val="1100"/>
            </a:pPr>
            <a:endParaRPr lang="fr-FR" sz="1500" b="1" dirty="0">
              <a:solidFill>
                <a:schemeClr val="accent4"/>
              </a:solidFill>
            </a:endParaRPr>
          </a:p>
          <a:p>
            <a:pPr marL="0" indent="0">
              <a:buClr>
                <a:schemeClr val="dk1"/>
              </a:buClr>
              <a:buSzPts val="1100"/>
            </a:pPr>
            <a:endParaRPr lang="fr-FR" sz="1500" b="1" dirty="0">
              <a:solidFill>
                <a:schemeClr val="accent4"/>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522559" y="1370220"/>
            <a:ext cx="8424000" cy="29551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a:solidFill>
                  <a:schemeClr val="tx1">
                    <a:lumMod val="65000"/>
                    <a:lumOff val="35000"/>
                  </a:schemeClr>
                </a:solidFill>
              </a:rPr>
              <a:t>Bâtiments prêts pour les réseaux intelligents</a:t>
            </a:r>
            <a:endParaRPr lang="fr-FR" sz="1400" b="0" i="1" dirty="0">
              <a:solidFill>
                <a:schemeClr val="tx1">
                  <a:lumMod val="65000"/>
                  <a:lumOff val="35000"/>
                </a:schemeClr>
              </a:solidFill>
            </a:endParaRPr>
          </a:p>
        </p:txBody>
      </p:sp>
      <p:sp>
        <p:nvSpPr>
          <p:cNvPr id="8" name="ZoneTexte 7">
            <a:extLst>
              <a:ext uri="{FF2B5EF4-FFF2-40B4-BE49-F238E27FC236}">
                <a16:creationId xmlns:a16="http://schemas.microsoft.com/office/drawing/2014/main" id="{1DD7D585-CC4D-0A2E-7E80-11C5E590F665}"/>
              </a:ext>
            </a:extLst>
          </p:cNvPr>
          <p:cNvSpPr txBox="1"/>
          <p:nvPr/>
        </p:nvSpPr>
        <p:spPr>
          <a:xfrm>
            <a:off x="3889710" y="109247"/>
            <a:ext cx="4894289" cy="861774"/>
          </a:xfrm>
          <a:prstGeom prst="rect">
            <a:avLst/>
          </a:prstGeom>
          <a:noFill/>
        </p:spPr>
        <p:txBody>
          <a:bodyPr wrap="square" lIns="91440" tIns="45720" rIns="91440" bIns="45720" rtlCol="0" anchor="t">
            <a:spAutoFit/>
          </a:bodyPr>
          <a:lstStyle/>
          <a:p>
            <a:pPr algn="r"/>
            <a:r>
              <a:rPr lang="fr-FR" sz="1200" b="1" dirty="0"/>
              <a:t>Référence : </a:t>
            </a:r>
            <a:r>
              <a:rPr lang="fr-FR" sz="1200" b="1" u="sng" dirty="0"/>
              <a:t>HORIZON-CL5-2024-D4-01-02</a:t>
            </a:r>
            <a:r>
              <a:rPr lang="en-US" sz="1200" dirty="0"/>
              <a:t> </a:t>
            </a:r>
          </a:p>
          <a:p>
            <a:pPr algn="r"/>
            <a:r>
              <a:rPr lang="fr-FR" sz="1200" dirty="0"/>
              <a:t>Budget global : </a:t>
            </a:r>
            <a:r>
              <a:rPr lang="fr-FR" sz="1200" b="1" dirty="0"/>
              <a:t>10 M€ - </a:t>
            </a:r>
            <a:r>
              <a:rPr lang="fr-FR" sz="1200" dirty="0"/>
              <a:t>Budget par projet :</a:t>
            </a:r>
            <a:r>
              <a:rPr lang="fr-FR" sz="1200" b="1" dirty="0"/>
              <a:t> 5 M€</a:t>
            </a:r>
            <a:r>
              <a:rPr lang="en-US" sz="1200" dirty="0"/>
              <a:t> </a:t>
            </a:r>
          </a:p>
          <a:p>
            <a:pPr algn="r"/>
            <a:r>
              <a:rPr lang="fr-FR" sz="1200" dirty="0"/>
              <a:t>Type de projet : </a:t>
            </a:r>
            <a:r>
              <a:rPr lang="fr-FR" sz="1200" b="1" dirty="0"/>
              <a:t>Action de coordination et de soutien (IA)</a:t>
            </a:r>
          </a:p>
          <a:p>
            <a:pPr algn="r"/>
            <a:r>
              <a:rPr lang="fr-FR" sz="1200" dirty="0"/>
              <a:t>Date limite de soumission : </a:t>
            </a:r>
            <a:r>
              <a:rPr lang="fr-FR" sz="1200" b="1" dirty="0"/>
              <a:t>18/04/2024</a:t>
            </a:r>
            <a:endParaRPr lang="en-US" dirty="0"/>
          </a:p>
        </p:txBody>
      </p:sp>
    </p:spTree>
    <p:extLst>
      <p:ext uri="{BB962C8B-B14F-4D97-AF65-F5344CB8AC3E}">
        <p14:creationId xmlns:p14="http://schemas.microsoft.com/office/powerpoint/2010/main" val="619542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52617"/>
            <a:ext cx="8424000" cy="484200"/>
          </a:xfrm>
          <a:prstGeom prst="rect">
            <a:avLst/>
          </a:prstGeom>
          <a:noFill/>
          <a:ln>
            <a:noFill/>
          </a:ln>
        </p:spPr>
        <p:txBody>
          <a:bodyPr spcFirstLastPara="1" wrap="square" lIns="0" tIns="0" rIns="0" bIns="0" anchor="t" anchorCtr="0">
            <a:noAutofit/>
          </a:bodyPr>
          <a:lstStyle/>
          <a:p>
            <a:pPr lvl="0">
              <a:buSzPts val="2500"/>
            </a:pPr>
            <a:r>
              <a:rPr lang="en-US" sz="2000" dirty="0">
                <a:solidFill>
                  <a:schemeClr val="bg2"/>
                </a:solidFill>
                <a:hlinkClick r:id="rId3">
                  <a:extLst>
                    <a:ext uri="{A12FA001-AC4F-418D-AE19-62706E023703}">
                      <ahyp:hlinkClr xmlns:ahyp="http://schemas.microsoft.com/office/drawing/2018/hyperlinkcolor" val="tx"/>
                    </a:ext>
                  </a:extLst>
                </a:hlinkClick>
              </a:rPr>
              <a:t>Policies and governance shaping the future transport and mobility systems</a:t>
            </a:r>
            <a:endParaRPr sz="2000" dirty="0">
              <a:solidFill>
                <a:schemeClr val="bg2"/>
              </a:solidFill>
            </a:endParaRPr>
          </a:p>
        </p:txBody>
      </p:sp>
      <p:sp>
        <p:nvSpPr>
          <p:cNvPr id="200" name="Google Shape;200;p18"/>
          <p:cNvSpPr txBox="1">
            <a:spLocks noGrp="1"/>
          </p:cNvSpPr>
          <p:nvPr>
            <p:ph type="body" idx="1"/>
          </p:nvPr>
        </p:nvSpPr>
        <p:spPr>
          <a:xfrm>
            <a:off x="359999" y="1680580"/>
            <a:ext cx="8424000" cy="3057146"/>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dirty="0">
                <a:solidFill>
                  <a:schemeClr val="accent4"/>
                </a:solidFill>
              </a:rPr>
              <a:t>Attendus </a:t>
            </a:r>
            <a:endParaRPr lang="fr-FR" sz="1500" dirty="0">
              <a:solidFill>
                <a:schemeClr val="accent4"/>
              </a:solidFill>
            </a:endParaRPr>
          </a:p>
          <a:p>
            <a:pPr indent="-323850">
              <a:lnSpc>
                <a:spcPct val="110000"/>
              </a:lnSpc>
              <a:spcBef>
                <a:spcPts val="300"/>
              </a:spcBef>
              <a:buClr>
                <a:schemeClr val="bg2"/>
              </a:buClr>
              <a:buSzPts val="1500"/>
              <a:buChar char="•"/>
            </a:pPr>
            <a:r>
              <a:rPr lang="fr-FR" sz="1200" b="1" dirty="0"/>
              <a:t>Une meilleure compréhension des effets de la gouvernance, des politiques et des incitations</a:t>
            </a:r>
            <a:r>
              <a:rPr lang="fr-FR" sz="1200" dirty="0"/>
              <a:t>, mais aussi </a:t>
            </a:r>
            <a:r>
              <a:rPr lang="fr-FR" sz="1200" b="1" dirty="0"/>
              <a:t>de l'utilisation des sols et de l'aménagement du territoire</a:t>
            </a:r>
            <a:r>
              <a:rPr lang="fr-FR" sz="1200" dirty="0"/>
              <a:t>, </a:t>
            </a:r>
            <a:r>
              <a:rPr lang="fr-FR" sz="1200" b="1" dirty="0"/>
              <a:t>sur le choix des individus, des familles ou des groupes sociaux </a:t>
            </a:r>
            <a:r>
              <a:rPr lang="fr-FR" sz="1200" dirty="0"/>
              <a:t>de différents types d'utiliser un mode de transport et/ou de mobilité spécifique.</a:t>
            </a:r>
          </a:p>
          <a:p>
            <a:pPr indent="-323850">
              <a:lnSpc>
                <a:spcPct val="110000"/>
              </a:lnSpc>
              <a:spcBef>
                <a:spcPts val="300"/>
              </a:spcBef>
              <a:buClr>
                <a:schemeClr val="bg2"/>
              </a:buClr>
              <a:buSzPts val="1500"/>
              <a:buChar char="•"/>
            </a:pPr>
            <a:r>
              <a:rPr lang="fr-FR" sz="1200" dirty="0"/>
              <a:t>Renforcement de </a:t>
            </a:r>
            <a:r>
              <a:rPr lang="fr-FR" sz="1200" b="1" dirty="0"/>
              <a:t>l'engagement public </a:t>
            </a:r>
            <a:r>
              <a:rPr lang="fr-FR" sz="1200" dirty="0"/>
              <a:t>dans l'élaboration de politiques de transport et de mobilité </a:t>
            </a:r>
            <a:r>
              <a:rPr lang="fr-FR" sz="1200" dirty="0" err="1"/>
              <a:t>co-créées</a:t>
            </a:r>
            <a:r>
              <a:rPr lang="fr-FR" sz="1200" dirty="0"/>
              <a:t>.</a:t>
            </a:r>
          </a:p>
          <a:p>
            <a:pPr indent="-323850">
              <a:lnSpc>
                <a:spcPct val="110000"/>
              </a:lnSpc>
              <a:spcBef>
                <a:spcPts val="300"/>
              </a:spcBef>
              <a:buClr>
                <a:schemeClr val="bg2"/>
              </a:buClr>
              <a:buSzPts val="1500"/>
              <a:buChar char="•"/>
            </a:pPr>
            <a:r>
              <a:rPr lang="fr-FR" sz="1200" b="1" dirty="0"/>
              <a:t>Interventions politiques efficaces, </a:t>
            </a:r>
            <a:r>
              <a:rPr lang="fr-FR" sz="1200" b="1" dirty="0" err="1"/>
              <a:t>co-créées</a:t>
            </a:r>
            <a:r>
              <a:rPr lang="fr-FR" sz="1200" b="1" dirty="0"/>
              <a:t> avec les groupes cibles</a:t>
            </a:r>
            <a:r>
              <a:rPr lang="fr-FR" sz="1200" dirty="0"/>
              <a:t> et s'appuyant sur des politiques de haute qualité ; renforcement des modèles de coopération entre la recherche et les politiques afin de renforcer l'impact et la confiance dans la science.</a:t>
            </a:r>
          </a:p>
          <a:p>
            <a:pPr indent="-323850">
              <a:lnSpc>
                <a:spcPct val="110000"/>
              </a:lnSpc>
              <a:spcBef>
                <a:spcPts val="300"/>
              </a:spcBef>
              <a:buClr>
                <a:schemeClr val="bg2"/>
              </a:buClr>
              <a:buSzPts val="1500"/>
              <a:buChar char="•"/>
            </a:pPr>
            <a:r>
              <a:rPr lang="fr-FR" sz="1200" dirty="0"/>
              <a:t>Des politiques de transport et de mobilité nationales, régionales et transnationales plus efficaces et plus durables, s'appuyant sur des approches reconnues et fondées sur une approche systémique.</a:t>
            </a:r>
          </a:p>
          <a:p>
            <a:pPr indent="-323850">
              <a:lnSpc>
                <a:spcPct val="110000"/>
              </a:lnSpc>
              <a:spcBef>
                <a:spcPts val="300"/>
              </a:spcBef>
              <a:buClr>
                <a:schemeClr val="bg2"/>
              </a:buClr>
              <a:buSzPts val="1500"/>
              <a:buChar char="•"/>
            </a:pPr>
            <a:r>
              <a:rPr lang="fr-FR" sz="1200" dirty="0"/>
              <a:t>Une meilleure exploitation du potentiel des données numérisées sur la mobilité tout </a:t>
            </a:r>
            <a:r>
              <a:rPr lang="fr-FR" sz="1200" b="1" dirty="0"/>
              <a:t>en protégeant la vie privée des citoyens</a:t>
            </a:r>
            <a:r>
              <a:rPr lang="fr-FR" sz="1200" dirty="0"/>
              <a:t>. </a:t>
            </a:r>
          </a:p>
          <a:p>
            <a:pPr indent="-323850">
              <a:lnSpc>
                <a:spcPct val="110000"/>
              </a:lnSpc>
              <a:spcBef>
                <a:spcPts val="300"/>
              </a:spcBef>
              <a:buClr>
                <a:schemeClr val="bg2"/>
              </a:buClr>
              <a:buSzPts val="1500"/>
              <a:buChar char="•"/>
            </a:pPr>
            <a:r>
              <a:rPr lang="fr-FR" sz="1200" dirty="0"/>
              <a:t>Des concepts et des recommandations politiques intégrant durablement le transport de passagers et de marchandises afin de créer un </a:t>
            </a:r>
            <a:r>
              <a:rPr lang="fr-FR" sz="1200" b="1" dirty="0"/>
              <a:t>système de mobilité holistique </a:t>
            </a:r>
            <a:r>
              <a:rPr lang="fr-FR" sz="1200" dirty="0"/>
              <a:t>à l'épreuve du temps. </a:t>
            </a:r>
          </a:p>
          <a:p>
            <a:pPr indent="-323850">
              <a:lnSpc>
                <a:spcPct val="110000"/>
              </a:lnSpc>
              <a:spcBef>
                <a:spcPts val="300"/>
              </a:spcBef>
              <a:buClr>
                <a:srgbClr val="123076"/>
              </a:buClr>
              <a:buSzPts val="1500"/>
              <a:buChar char="•"/>
            </a:pPr>
            <a:endParaRPr lang="fr-FR" sz="1500" dirty="0">
              <a:solidFill>
                <a:srgbClr val="000091"/>
              </a:solidFill>
            </a:endParaRPr>
          </a:p>
          <a:p>
            <a:pPr marL="0" indent="0">
              <a:buClr>
                <a:schemeClr val="dk1"/>
              </a:buClr>
              <a:buSzPts val="1100"/>
            </a:pPr>
            <a:endParaRPr lang="fr-FR" sz="1500" b="1" dirty="0">
              <a:solidFill>
                <a:schemeClr val="accent4"/>
              </a:solidFill>
            </a:endParaRPr>
          </a:p>
          <a:p>
            <a:pPr marL="0" indent="0">
              <a:buClr>
                <a:schemeClr val="dk1"/>
              </a:buClr>
              <a:buSzPts val="1100"/>
            </a:pPr>
            <a:endParaRPr lang="fr-FR" sz="1500" b="1" dirty="0">
              <a:solidFill>
                <a:schemeClr val="accent4"/>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59999" y="1518881"/>
            <a:ext cx="8424000" cy="29551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dirty="0">
                <a:solidFill>
                  <a:schemeClr val="tx1">
                    <a:lumMod val="65000"/>
                    <a:lumOff val="35000"/>
                  </a:schemeClr>
                </a:solidFill>
              </a:rPr>
              <a:t>Les politiques et la gouvernance qui façonnent les futurs systèmes de transport et de mobilité</a:t>
            </a:r>
          </a:p>
        </p:txBody>
      </p:sp>
      <p:sp>
        <p:nvSpPr>
          <p:cNvPr id="8" name="ZoneTexte 7">
            <a:extLst>
              <a:ext uri="{FF2B5EF4-FFF2-40B4-BE49-F238E27FC236}">
                <a16:creationId xmlns:a16="http://schemas.microsoft.com/office/drawing/2014/main" id="{1DD7D585-CC4D-0A2E-7E80-11C5E590F665}"/>
              </a:ext>
            </a:extLst>
          </p:cNvPr>
          <p:cNvSpPr txBox="1"/>
          <p:nvPr/>
        </p:nvSpPr>
        <p:spPr>
          <a:xfrm>
            <a:off x="3889710" y="109247"/>
            <a:ext cx="4894289" cy="861774"/>
          </a:xfrm>
          <a:prstGeom prst="rect">
            <a:avLst/>
          </a:prstGeom>
          <a:noFill/>
        </p:spPr>
        <p:txBody>
          <a:bodyPr wrap="square" lIns="91440" tIns="45720" rIns="91440" bIns="45720" rtlCol="0" anchor="t">
            <a:spAutoFit/>
          </a:bodyPr>
          <a:lstStyle/>
          <a:p>
            <a:pPr algn="r"/>
            <a:r>
              <a:rPr lang="fr-FR" sz="1200" b="1" dirty="0"/>
              <a:t>Référence : </a:t>
            </a:r>
            <a:r>
              <a:rPr lang="fr-FR" sz="1200" b="1" u="sng" dirty="0"/>
              <a:t>HORIZON-CL5-2024-D6-01-09</a:t>
            </a:r>
            <a:r>
              <a:rPr lang="en-US" sz="1200" dirty="0"/>
              <a:t> </a:t>
            </a:r>
          </a:p>
          <a:p>
            <a:pPr algn="r"/>
            <a:r>
              <a:rPr lang="fr-FR" sz="1200" dirty="0"/>
              <a:t>Budget global : </a:t>
            </a:r>
            <a:r>
              <a:rPr lang="fr-FR" sz="1200" b="1" dirty="0"/>
              <a:t>3 M€ - </a:t>
            </a:r>
            <a:r>
              <a:rPr lang="fr-FR" sz="1200" dirty="0"/>
              <a:t>Budget par projet :</a:t>
            </a:r>
            <a:r>
              <a:rPr lang="fr-FR" sz="1200" b="1" dirty="0"/>
              <a:t> 3 M€</a:t>
            </a:r>
            <a:r>
              <a:rPr lang="en-US" sz="1200" dirty="0"/>
              <a:t> </a:t>
            </a:r>
          </a:p>
          <a:p>
            <a:pPr algn="r"/>
            <a:r>
              <a:rPr lang="fr-FR" sz="1200" dirty="0"/>
              <a:t>Type de projet : </a:t>
            </a:r>
            <a:r>
              <a:rPr lang="fr-FR" sz="1200" b="1" dirty="0"/>
              <a:t>Action de Recherche et Innovation (RIA)</a:t>
            </a:r>
          </a:p>
          <a:p>
            <a:pPr algn="r"/>
            <a:r>
              <a:rPr lang="fr-FR" sz="1200" dirty="0"/>
              <a:t>Date limite de soumission : </a:t>
            </a:r>
            <a:r>
              <a:rPr lang="fr-FR" sz="1200" b="1" dirty="0"/>
              <a:t>05/09/2024</a:t>
            </a:r>
            <a:endParaRPr lang="en-US" b="1" dirty="0"/>
          </a:p>
        </p:txBody>
      </p:sp>
    </p:spTree>
    <p:extLst>
      <p:ext uri="{BB962C8B-B14F-4D97-AF65-F5344CB8AC3E}">
        <p14:creationId xmlns:p14="http://schemas.microsoft.com/office/powerpoint/2010/main" val="3287803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idx="1"/>
          </p:nvPr>
        </p:nvSpPr>
        <p:spPr>
          <a:xfrm>
            <a:off x="6846803" y="492710"/>
            <a:ext cx="1950706" cy="371518"/>
          </a:xfrm>
        </p:spPr>
        <p:txBody>
          <a:bodyPr/>
          <a:lstStyle/>
          <a:p>
            <a:pPr algn="r"/>
            <a:r>
              <a:rPr lang="fr-FR" sz="1600">
                <a:solidFill>
                  <a:schemeClr val="bg2"/>
                </a:solidFill>
              </a:rPr>
              <a:t>SOMMAIRE</a:t>
            </a:r>
            <a:endParaRPr lang="fr-FR" sz="1600"/>
          </a:p>
        </p:txBody>
      </p:sp>
      <p:sp>
        <p:nvSpPr>
          <p:cNvPr id="3" name="Espace réservé du numéro de diapositive 2"/>
          <p:cNvSpPr>
            <a:spLocks noGrp="1"/>
          </p:cNvSpPr>
          <p:nvPr>
            <p:ph type="sldNum" idx="12"/>
          </p:nvPr>
        </p:nvSpPr>
        <p:spPr/>
        <p:txBody>
          <a:bodyPr/>
          <a:lstStyle/>
          <a:p>
            <a:fld id="{733122C9-A0B9-462F-8757-0847AD287B63}" type="slidenum">
              <a:rPr lang="fr-FR" smtClean="0"/>
              <a:pPr/>
              <a:t>2</a:t>
            </a:fld>
            <a:endParaRPr lang="fr-FR"/>
          </a:p>
        </p:txBody>
      </p:sp>
      <p:sp>
        <p:nvSpPr>
          <p:cNvPr id="4" name="Titre 3">
            <a:extLst>
              <a:ext uri="{FF2B5EF4-FFF2-40B4-BE49-F238E27FC236}">
                <a16:creationId xmlns:a16="http://schemas.microsoft.com/office/drawing/2014/main" id="{25747747-55A0-07AE-BC20-34F964C8FC1D}"/>
              </a:ext>
            </a:extLst>
          </p:cNvPr>
          <p:cNvSpPr>
            <a:spLocks noGrp="1"/>
          </p:cNvSpPr>
          <p:nvPr>
            <p:ph type="title"/>
          </p:nvPr>
        </p:nvSpPr>
        <p:spPr>
          <a:xfrm>
            <a:off x="415096" y="1084720"/>
            <a:ext cx="8389469" cy="3598185"/>
          </a:xfrm>
        </p:spPr>
        <p:txBody>
          <a:bodyPr/>
          <a:lstStyle/>
          <a:p>
            <a:pPr marL="71755">
              <a:spcBef>
                <a:spcPts val="600"/>
              </a:spcBef>
              <a:spcAft>
                <a:spcPts val="600"/>
              </a:spcAft>
            </a:pPr>
            <a:r>
              <a:rPr lang="fr-FR" sz="1500" dirty="0">
                <a:solidFill>
                  <a:schemeClr val="bg2"/>
                </a:solidFill>
              </a:rPr>
              <a:t>Avant-propos </a:t>
            </a:r>
            <a:r>
              <a:rPr lang="fr-FR" sz="1500" b="0" dirty="0">
                <a:solidFill>
                  <a:schemeClr val="bg2">
                    <a:lumMod val="40000"/>
                    <a:lumOff val="60000"/>
                  </a:schemeClr>
                </a:solidFill>
              </a:rPr>
              <a:t>– p. 3</a:t>
            </a:r>
            <a:br>
              <a:rPr lang="fr-FR" sz="1500" b="0" dirty="0"/>
            </a:br>
            <a:br>
              <a:rPr lang="fr-FR" sz="1500" dirty="0"/>
            </a:br>
            <a:r>
              <a:rPr lang="fr-FR" sz="1500" dirty="0">
                <a:solidFill>
                  <a:schemeClr val="bg2"/>
                </a:solidFill>
              </a:rPr>
              <a:t>Comment lire ce guide </a:t>
            </a:r>
            <a:r>
              <a:rPr lang="fr-FR" sz="1500" b="0" dirty="0">
                <a:solidFill>
                  <a:schemeClr val="bg2">
                    <a:lumMod val="40000"/>
                    <a:lumOff val="60000"/>
                  </a:schemeClr>
                </a:solidFill>
              </a:rPr>
              <a:t>– p. 4-6</a:t>
            </a:r>
            <a:br>
              <a:rPr lang="fr-FR" sz="1500" b="0" dirty="0"/>
            </a:br>
            <a:br>
              <a:rPr lang="fr-FR" sz="1500" dirty="0"/>
            </a:br>
            <a:r>
              <a:rPr lang="fr-FR" sz="1500" dirty="0">
                <a:solidFill>
                  <a:schemeClr val="bg2"/>
                </a:solidFill>
              </a:rPr>
              <a:t>Introduction : Les SHS dans Horizon Europe </a:t>
            </a:r>
            <a:r>
              <a:rPr lang="fr-FR" sz="1500" b="0" dirty="0">
                <a:solidFill>
                  <a:schemeClr val="bg2">
                    <a:lumMod val="40000"/>
                    <a:lumOff val="60000"/>
                  </a:schemeClr>
                </a:solidFill>
              </a:rPr>
              <a:t>– p. 7-8</a:t>
            </a:r>
            <a:br>
              <a:rPr lang="fr-FR" sz="1500" b="0" dirty="0"/>
            </a:br>
            <a:br>
              <a:rPr lang="fr-FR" sz="1500" b="0" dirty="0"/>
            </a:br>
            <a:r>
              <a:rPr lang="fr-FR" sz="1500" dirty="0">
                <a:solidFill>
                  <a:schemeClr val="bg2"/>
                </a:solidFill>
              </a:rPr>
              <a:t>Les SHS dans le cluster 5 Climat, Energie et Mobilité </a:t>
            </a:r>
            <a:r>
              <a:rPr lang="fr-FR" sz="1500" b="0" dirty="0">
                <a:solidFill>
                  <a:schemeClr val="bg2">
                    <a:lumMod val="40000"/>
                    <a:lumOff val="60000"/>
                  </a:schemeClr>
                </a:solidFill>
              </a:rPr>
              <a:t>– p. 9-22</a:t>
            </a:r>
            <a:br>
              <a:rPr lang="fr-FR" sz="1500" b="0" dirty="0">
                <a:solidFill>
                  <a:schemeClr val="bg2">
                    <a:lumMod val="40000"/>
                    <a:lumOff val="60000"/>
                  </a:schemeClr>
                </a:solidFill>
              </a:rPr>
            </a:br>
            <a:r>
              <a:rPr lang="fr-FR" sz="1500" b="0" dirty="0">
                <a:solidFill>
                  <a:schemeClr val="bg2">
                    <a:lumMod val="40000"/>
                    <a:lumOff val="60000"/>
                  </a:schemeClr>
                </a:solidFill>
              </a:rPr>
              <a:t>	</a:t>
            </a:r>
            <a:r>
              <a:rPr lang="fr-FR" sz="1500" b="0" dirty="0">
                <a:solidFill>
                  <a:schemeClr val="bg2"/>
                </a:solidFill>
              </a:rPr>
              <a:t>Introduction, meilleures pratiques et liste des topics 2024 </a:t>
            </a:r>
            <a:r>
              <a:rPr lang="fr-FR" sz="1500" b="0" dirty="0">
                <a:solidFill>
                  <a:schemeClr val="bg2">
                    <a:lumMod val="40000"/>
                    <a:lumOff val="60000"/>
                  </a:schemeClr>
                </a:solidFill>
              </a:rPr>
              <a:t>– p. 10-14</a:t>
            </a:r>
            <a:br>
              <a:rPr lang="fr-FR" sz="1500" b="0" dirty="0">
                <a:solidFill>
                  <a:schemeClr val="bg2">
                    <a:lumMod val="40000"/>
                    <a:lumOff val="60000"/>
                  </a:schemeClr>
                </a:solidFill>
              </a:rPr>
            </a:br>
            <a:r>
              <a:rPr lang="fr-FR" sz="1500" b="0" dirty="0">
                <a:solidFill>
                  <a:schemeClr val="bg2">
                    <a:lumMod val="40000"/>
                    <a:lumOff val="60000"/>
                  </a:schemeClr>
                </a:solidFill>
              </a:rPr>
              <a:t>	</a:t>
            </a:r>
            <a:r>
              <a:rPr lang="fr-FR" sz="1500" b="0" dirty="0">
                <a:solidFill>
                  <a:schemeClr val="bg2"/>
                </a:solidFill>
              </a:rPr>
              <a:t>Topics 2024 </a:t>
            </a:r>
            <a:r>
              <a:rPr lang="fr-FR" sz="1500" b="0" dirty="0">
                <a:solidFill>
                  <a:schemeClr val="bg2">
                    <a:lumMod val="40000"/>
                    <a:lumOff val="60000"/>
                  </a:schemeClr>
                </a:solidFill>
              </a:rPr>
              <a:t>– p. 15-22</a:t>
            </a:r>
            <a:br>
              <a:rPr lang="fr-FR" sz="1500" b="0" dirty="0">
                <a:solidFill>
                  <a:schemeClr val="bg2">
                    <a:lumMod val="40000"/>
                    <a:lumOff val="60000"/>
                  </a:schemeClr>
                </a:solidFill>
              </a:rPr>
            </a:br>
            <a:r>
              <a:rPr lang="fr-FR" sz="1500" b="0" dirty="0">
                <a:solidFill>
                  <a:schemeClr val="bg2">
                    <a:lumMod val="40000"/>
                    <a:lumOff val="60000"/>
                  </a:schemeClr>
                </a:solidFill>
              </a:rPr>
              <a:t>	</a:t>
            </a:r>
            <a:br>
              <a:rPr lang="fr-FR" sz="1500" b="0" dirty="0">
                <a:solidFill>
                  <a:schemeClr val="bg2">
                    <a:lumMod val="40000"/>
                    <a:lumOff val="60000"/>
                  </a:schemeClr>
                </a:solidFill>
              </a:rPr>
            </a:br>
            <a:br>
              <a:rPr lang="fr-FR" sz="1500" b="0" dirty="0">
                <a:solidFill>
                  <a:schemeClr val="bg2">
                    <a:lumMod val="40000"/>
                    <a:lumOff val="60000"/>
                  </a:schemeClr>
                </a:solidFill>
              </a:rPr>
            </a:br>
            <a:r>
              <a:rPr lang="fr-FR" sz="1500" dirty="0">
                <a:solidFill>
                  <a:schemeClr val="bg2"/>
                </a:solidFill>
              </a:rPr>
              <a:t>Contacts</a:t>
            </a:r>
            <a:r>
              <a:rPr lang="fr-FR" sz="1500" b="0" dirty="0">
                <a:solidFill>
                  <a:schemeClr val="bg2">
                    <a:lumMod val="40000"/>
                    <a:lumOff val="60000"/>
                  </a:schemeClr>
                </a:solidFill>
              </a:rPr>
              <a:t> – p. 23-26</a:t>
            </a:r>
            <a:br>
              <a:rPr lang="fr-FR" sz="1500" b="0" dirty="0"/>
            </a:br>
            <a:br>
              <a:rPr lang="fr-FR" sz="1500" b="0" dirty="0"/>
            </a:br>
            <a:endParaRPr lang="fr-FR" sz="1500" b="0" dirty="0">
              <a:solidFill>
                <a:schemeClr val="bg2">
                  <a:lumMod val="40000"/>
                  <a:lumOff val="60000"/>
                </a:schemeClr>
              </a:solidFill>
            </a:endParaRPr>
          </a:p>
        </p:txBody>
      </p:sp>
    </p:spTree>
    <p:extLst>
      <p:ext uri="{BB962C8B-B14F-4D97-AF65-F5344CB8AC3E}">
        <p14:creationId xmlns:p14="http://schemas.microsoft.com/office/powerpoint/2010/main" val="2708504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0"/>
            <a:ext cx="8424000" cy="484849"/>
          </a:xfrm>
          <a:prstGeom prst="rect">
            <a:avLst/>
          </a:prstGeom>
          <a:noFill/>
          <a:ln>
            <a:noFill/>
          </a:ln>
        </p:spPr>
        <p:txBody>
          <a:bodyPr spcFirstLastPara="1" wrap="square" lIns="0" tIns="0" rIns="0" bIns="0" anchor="t" anchorCtr="0">
            <a:noAutofit/>
          </a:bodyPr>
          <a:lstStyle/>
          <a:p>
            <a:pPr lvl="0">
              <a:buSzPts val="2500"/>
            </a:pPr>
            <a:r>
              <a:rPr lang="en-US" sz="2000" dirty="0">
                <a:solidFill>
                  <a:schemeClr val="bg2"/>
                </a:solidFill>
                <a:hlinkClick r:id="rId3">
                  <a:extLst>
                    <a:ext uri="{A12FA001-AC4F-418D-AE19-62706E023703}">
                      <ahyp:hlinkClr xmlns:ahyp="http://schemas.microsoft.com/office/drawing/2018/hyperlinkcolor" val="tx"/>
                    </a:ext>
                  </a:extLst>
                </a:hlinkClick>
              </a:rPr>
              <a:t>Effects of disruptive changes in transport: towards resilient, safe and energy efficient mobility</a:t>
            </a:r>
            <a:endParaRPr sz="2000" dirty="0">
              <a:solidFill>
                <a:schemeClr val="bg2"/>
              </a:solidFill>
            </a:endParaRPr>
          </a:p>
        </p:txBody>
      </p:sp>
      <p:sp>
        <p:nvSpPr>
          <p:cNvPr id="200" name="Google Shape;200;p18"/>
          <p:cNvSpPr txBox="1">
            <a:spLocks noGrp="1"/>
          </p:cNvSpPr>
          <p:nvPr>
            <p:ph type="body" idx="1"/>
          </p:nvPr>
        </p:nvSpPr>
        <p:spPr>
          <a:xfrm>
            <a:off x="359999" y="1972713"/>
            <a:ext cx="8424000" cy="2889157"/>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dirty="0">
                <a:solidFill>
                  <a:schemeClr val="accent4"/>
                </a:solidFill>
              </a:rPr>
              <a:t>Attendus (tous)</a:t>
            </a:r>
            <a:endParaRPr lang="fr-FR" sz="1500" dirty="0">
              <a:solidFill>
                <a:schemeClr val="accent4"/>
              </a:solidFill>
            </a:endParaRPr>
          </a:p>
          <a:p>
            <a:pPr indent="-323850">
              <a:lnSpc>
                <a:spcPct val="110000"/>
              </a:lnSpc>
              <a:spcBef>
                <a:spcPts val="300"/>
              </a:spcBef>
              <a:buClr>
                <a:schemeClr val="bg2"/>
              </a:buClr>
              <a:buSzPts val="1500"/>
              <a:buChar char="•"/>
            </a:pPr>
            <a:r>
              <a:rPr lang="fr-FR" sz="1200" dirty="0"/>
              <a:t>Des systèmes de transport résilients, c'est-à-dire préparés à des changements perturbateurs de différente nature, ce qui permet d'améliorer constamment la sécurité du trafic.</a:t>
            </a:r>
          </a:p>
          <a:p>
            <a:pPr indent="-323850">
              <a:lnSpc>
                <a:spcPct val="110000"/>
              </a:lnSpc>
              <a:spcBef>
                <a:spcPts val="300"/>
              </a:spcBef>
              <a:buClr>
                <a:schemeClr val="bg2"/>
              </a:buClr>
              <a:buSzPts val="1500"/>
              <a:buChar char="•"/>
            </a:pPr>
            <a:r>
              <a:rPr lang="fr-FR" sz="1200" dirty="0"/>
              <a:t>Intégration en tant que principe de la résilience aux événements inattendus (pandémies, catastrophes naturelles, décisions politiques, conflits, perturbations de l'énergie et des carburants, vulnérabilité de l'approvisionnement en matières premières et en composants, etc.) dans la conception et le développement des futurs systèmes de transport.</a:t>
            </a:r>
          </a:p>
          <a:p>
            <a:pPr indent="-323850">
              <a:lnSpc>
                <a:spcPct val="110000"/>
              </a:lnSpc>
              <a:spcBef>
                <a:spcPts val="300"/>
              </a:spcBef>
              <a:buClr>
                <a:schemeClr val="bg2"/>
              </a:buClr>
              <a:buSzPts val="1500"/>
              <a:buChar char="•"/>
            </a:pPr>
            <a:r>
              <a:rPr lang="fr-FR" sz="1200" dirty="0"/>
              <a:t>Meilleure compréhension de la manière dont les changements soudains dans la disponibilité des moyens de transport (par exemple à la suite d'événements météorologiques dramatiques ou de l'interdiction de certains véhicules dans une ville en raison des émissions) affectent la sécurité des utilisateurs des systèmes de transport, et </a:t>
            </a:r>
            <a:r>
              <a:rPr lang="fr-FR" sz="1200" b="1" dirty="0"/>
              <a:t>des effets psychologiques sous-jacents des réactions des utilisateurs. </a:t>
            </a:r>
          </a:p>
          <a:p>
            <a:pPr indent="-323850">
              <a:lnSpc>
                <a:spcPct val="110000"/>
              </a:lnSpc>
              <a:spcBef>
                <a:spcPts val="300"/>
              </a:spcBef>
              <a:buClr>
                <a:srgbClr val="123076"/>
              </a:buClr>
              <a:buSzPts val="1500"/>
              <a:buChar char="•"/>
            </a:pPr>
            <a:endParaRPr lang="fr-FR" sz="1500" dirty="0">
              <a:solidFill>
                <a:srgbClr val="000091"/>
              </a:solidFill>
            </a:endParaRPr>
          </a:p>
          <a:p>
            <a:pPr marL="0" indent="0">
              <a:buClr>
                <a:schemeClr val="dk1"/>
              </a:buClr>
              <a:buSzPts val="1100"/>
            </a:pPr>
            <a:endParaRPr lang="fr-FR" sz="1500" b="1" dirty="0">
              <a:solidFill>
                <a:schemeClr val="accent4"/>
              </a:solidFill>
            </a:endParaRPr>
          </a:p>
          <a:p>
            <a:pPr marL="0" indent="0">
              <a:buClr>
                <a:schemeClr val="dk1"/>
              </a:buClr>
              <a:buSzPts val="1100"/>
            </a:pPr>
            <a:endParaRPr lang="fr-FR" sz="1500" b="1" dirty="0">
              <a:solidFill>
                <a:schemeClr val="accent4"/>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59999" y="1566536"/>
            <a:ext cx="8424000" cy="29551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dirty="0">
                <a:solidFill>
                  <a:schemeClr val="tx1">
                    <a:lumMod val="65000"/>
                    <a:lumOff val="35000"/>
                  </a:schemeClr>
                </a:solidFill>
              </a:rPr>
              <a:t>Effets des changements perturbateurs dans les transports : vers une mobilité résiliente, sûre et économe en énergie</a:t>
            </a:r>
          </a:p>
        </p:txBody>
      </p:sp>
      <p:sp>
        <p:nvSpPr>
          <p:cNvPr id="8" name="ZoneTexte 7">
            <a:extLst>
              <a:ext uri="{FF2B5EF4-FFF2-40B4-BE49-F238E27FC236}">
                <a16:creationId xmlns:a16="http://schemas.microsoft.com/office/drawing/2014/main" id="{1DD7D585-CC4D-0A2E-7E80-11C5E590F665}"/>
              </a:ext>
            </a:extLst>
          </p:cNvPr>
          <p:cNvSpPr txBox="1"/>
          <p:nvPr/>
        </p:nvSpPr>
        <p:spPr>
          <a:xfrm>
            <a:off x="3889710" y="109246"/>
            <a:ext cx="4894289" cy="861774"/>
          </a:xfrm>
          <a:prstGeom prst="rect">
            <a:avLst/>
          </a:prstGeom>
          <a:noFill/>
        </p:spPr>
        <p:txBody>
          <a:bodyPr wrap="square" lIns="91440" tIns="45720" rIns="91440" bIns="45720" rtlCol="0" anchor="t">
            <a:spAutoFit/>
          </a:bodyPr>
          <a:lstStyle/>
          <a:p>
            <a:pPr algn="r"/>
            <a:r>
              <a:rPr lang="fr-FR" sz="1200" b="1" dirty="0"/>
              <a:t>Référence : </a:t>
            </a:r>
            <a:r>
              <a:rPr lang="fr-FR" sz="1200" b="1" u="sng" dirty="0"/>
              <a:t>HORIZON-CL5-2024-D6-01-11</a:t>
            </a:r>
            <a:r>
              <a:rPr lang="en-US" sz="1200" dirty="0"/>
              <a:t> </a:t>
            </a:r>
          </a:p>
          <a:p>
            <a:pPr algn="r"/>
            <a:r>
              <a:rPr lang="fr-FR" sz="1200" dirty="0"/>
              <a:t>Budget global : </a:t>
            </a:r>
            <a:r>
              <a:rPr lang="fr-FR" sz="1200" b="1" dirty="0"/>
              <a:t>7 M€ - </a:t>
            </a:r>
            <a:r>
              <a:rPr lang="fr-FR" sz="1200" dirty="0"/>
              <a:t>Budget par projet :</a:t>
            </a:r>
            <a:r>
              <a:rPr lang="fr-FR" sz="1200" b="1" dirty="0"/>
              <a:t> 3,5 M€</a:t>
            </a:r>
            <a:r>
              <a:rPr lang="en-US" sz="1200" dirty="0"/>
              <a:t> </a:t>
            </a:r>
          </a:p>
          <a:p>
            <a:pPr algn="r"/>
            <a:r>
              <a:rPr lang="fr-FR" sz="1200" dirty="0"/>
              <a:t>Type de projet : </a:t>
            </a:r>
            <a:r>
              <a:rPr lang="fr-FR" sz="1200" b="1" dirty="0"/>
              <a:t>Action de Recherche et Innovation (RIA)</a:t>
            </a:r>
          </a:p>
          <a:p>
            <a:pPr algn="r"/>
            <a:r>
              <a:rPr lang="fr-FR" sz="1200" dirty="0"/>
              <a:t>Date limite de soumission : </a:t>
            </a:r>
            <a:r>
              <a:rPr lang="fr-FR" sz="1200" b="1" dirty="0"/>
              <a:t>05/09/2024 </a:t>
            </a:r>
            <a:endParaRPr lang="en-US" dirty="0"/>
          </a:p>
        </p:txBody>
      </p:sp>
    </p:spTree>
    <p:extLst>
      <p:ext uri="{BB962C8B-B14F-4D97-AF65-F5344CB8AC3E}">
        <p14:creationId xmlns:p14="http://schemas.microsoft.com/office/powerpoint/2010/main" val="3026239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314675"/>
          </a:xfrm>
          <a:prstGeom prst="rect">
            <a:avLst/>
          </a:prstGeom>
          <a:noFill/>
          <a:ln>
            <a:noFill/>
          </a:ln>
        </p:spPr>
        <p:txBody>
          <a:bodyPr spcFirstLastPara="1" wrap="square" lIns="0" tIns="0" rIns="0" bIns="0" anchor="t" anchorCtr="0">
            <a:noAutofit/>
          </a:bodyPr>
          <a:lstStyle/>
          <a:p>
            <a:pPr lvl="0">
              <a:buSzPts val="2500"/>
            </a:pPr>
            <a:r>
              <a:rPr lang="en-US" sz="2000" dirty="0">
                <a:solidFill>
                  <a:schemeClr val="bg2"/>
                </a:solidFill>
                <a:hlinkClick r:id="rId3">
                  <a:extLst>
                    <a:ext uri="{A12FA001-AC4F-418D-AE19-62706E023703}">
                      <ahyp:hlinkClr xmlns:ahyp="http://schemas.microsoft.com/office/drawing/2018/hyperlinkcolor" val="tx"/>
                    </a:ext>
                  </a:extLst>
                </a:hlinkClick>
              </a:rPr>
              <a:t>A new framework to improve traffic safety culture in the EU</a:t>
            </a:r>
            <a:endParaRPr sz="2000" dirty="0">
              <a:solidFill>
                <a:schemeClr val="bg2"/>
              </a:solidFill>
            </a:endParaRPr>
          </a:p>
        </p:txBody>
      </p:sp>
      <p:sp>
        <p:nvSpPr>
          <p:cNvPr id="200" name="Google Shape;200;p18"/>
          <p:cNvSpPr txBox="1">
            <a:spLocks noGrp="1"/>
          </p:cNvSpPr>
          <p:nvPr>
            <p:ph type="body" idx="1"/>
          </p:nvPr>
        </p:nvSpPr>
        <p:spPr>
          <a:xfrm>
            <a:off x="359999" y="1536191"/>
            <a:ext cx="8424000" cy="3243627"/>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dirty="0">
                <a:solidFill>
                  <a:schemeClr val="accent4"/>
                </a:solidFill>
              </a:rPr>
              <a:t>Attendus </a:t>
            </a:r>
            <a:endParaRPr lang="fr-FR" sz="1500" dirty="0">
              <a:solidFill>
                <a:schemeClr val="accent4"/>
              </a:solidFill>
            </a:endParaRPr>
          </a:p>
          <a:p>
            <a:pPr indent="-323850">
              <a:lnSpc>
                <a:spcPct val="110000"/>
              </a:lnSpc>
              <a:spcBef>
                <a:spcPts val="300"/>
              </a:spcBef>
              <a:buClr>
                <a:schemeClr val="bg2"/>
              </a:buClr>
              <a:buSzPts val="1500"/>
              <a:buChar char="•"/>
            </a:pPr>
            <a:r>
              <a:rPr lang="fr-FR" sz="1200" b="1" dirty="0"/>
              <a:t>Développement d'une culture positive de la sécurité routière dans l'ensemble de l'UE</a:t>
            </a:r>
            <a:r>
              <a:rPr lang="fr-FR" sz="1200" dirty="0"/>
              <a:t>, qui soutient l'objectif du projet Vision zéro et l’Approche pour un système sûr, et qui est conforme aux ODD des Nations unies et à la déclaration de Stockholm de 2020, à la résolution de l'Assemblée générale des Nations unies et au Plan d'action mondial pour la deuxième décennie de la sécurité routière</a:t>
            </a:r>
          </a:p>
          <a:p>
            <a:pPr indent="-323850">
              <a:lnSpc>
                <a:spcPct val="110000"/>
              </a:lnSpc>
              <a:spcBef>
                <a:spcPts val="300"/>
              </a:spcBef>
              <a:buClr>
                <a:schemeClr val="bg2"/>
              </a:buClr>
              <a:buSzPts val="1500"/>
              <a:buChar char="•"/>
            </a:pPr>
            <a:r>
              <a:rPr lang="fr-FR" sz="1200" dirty="0"/>
              <a:t>Mesures correctives contre les effets néfastes et non temporaires de la pandémie de COVID-19 sur certains facteurs de risque en matière de sécurité routière, comme le passage de moyens de transport collectifs à des moyens de transport individuels. Facilitation d'un changement visant à accroître l'efficacité des dépenses publiques liées à la sécurité routière dans toute l'Europe, ainsi qu'un changement vers des choix de mobilité plus efficaces sur le plan énergétique.</a:t>
            </a:r>
          </a:p>
          <a:p>
            <a:pPr indent="-323850">
              <a:lnSpc>
                <a:spcPct val="110000"/>
              </a:lnSpc>
              <a:spcBef>
                <a:spcPts val="300"/>
              </a:spcBef>
              <a:buClr>
                <a:schemeClr val="bg2"/>
              </a:buClr>
              <a:buSzPts val="1500"/>
              <a:buChar char="•"/>
            </a:pPr>
            <a:r>
              <a:rPr lang="fr-FR" sz="1200" b="1" dirty="0"/>
              <a:t>Élaboration et évaluation de stratégies visant à transformer la culture de la sécurité routière des usagers de la route et des parties prenantes </a:t>
            </a:r>
            <a:r>
              <a:rPr lang="fr-FR" sz="1200" dirty="0"/>
              <a:t>sur la base d'un modèle valide qui identifie les éléments clés définissant la culture de la sécurité routière, y compris, par exemple, les normes sociales, les attitudes, le contrôle perçu, les valeurs et les hypothèses du système (y compris son efficacité énergétique et sa consommation).</a:t>
            </a: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59999" y="1304205"/>
            <a:ext cx="8424000" cy="29551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dirty="0">
                <a:solidFill>
                  <a:schemeClr val="tx1">
                    <a:lumMod val="65000"/>
                    <a:lumOff val="35000"/>
                  </a:schemeClr>
                </a:solidFill>
              </a:rPr>
              <a:t>Un nouveau cadre pour améliorer la culture de la sécurité routière dans l'UE</a:t>
            </a:r>
          </a:p>
        </p:txBody>
      </p:sp>
      <p:sp>
        <p:nvSpPr>
          <p:cNvPr id="8" name="ZoneTexte 7">
            <a:extLst>
              <a:ext uri="{FF2B5EF4-FFF2-40B4-BE49-F238E27FC236}">
                <a16:creationId xmlns:a16="http://schemas.microsoft.com/office/drawing/2014/main" id="{1DD7D585-CC4D-0A2E-7E80-11C5E590F665}"/>
              </a:ext>
            </a:extLst>
          </p:cNvPr>
          <p:cNvSpPr txBox="1"/>
          <p:nvPr/>
        </p:nvSpPr>
        <p:spPr>
          <a:xfrm>
            <a:off x="3889710" y="109247"/>
            <a:ext cx="4894289" cy="861774"/>
          </a:xfrm>
          <a:prstGeom prst="rect">
            <a:avLst/>
          </a:prstGeom>
          <a:noFill/>
        </p:spPr>
        <p:txBody>
          <a:bodyPr wrap="square" lIns="91440" tIns="45720" rIns="91440" bIns="45720" rtlCol="0" anchor="t">
            <a:spAutoFit/>
          </a:bodyPr>
          <a:lstStyle/>
          <a:p>
            <a:pPr algn="r"/>
            <a:r>
              <a:rPr lang="fr-FR" sz="1200" b="1" dirty="0"/>
              <a:t>Référence : </a:t>
            </a:r>
            <a:r>
              <a:rPr lang="fr-FR" sz="1200" b="1" u="sng" dirty="0"/>
              <a:t>HORIZON-CL5-2024-D6-01-12</a:t>
            </a:r>
            <a:r>
              <a:rPr lang="en-US" sz="1200" dirty="0"/>
              <a:t> </a:t>
            </a:r>
          </a:p>
          <a:p>
            <a:pPr algn="r"/>
            <a:r>
              <a:rPr lang="fr-FR" sz="1200" dirty="0"/>
              <a:t>Budget global : </a:t>
            </a:r>
            <a:r>
              <a:rPr lang="fr-FR" sz="1200" b="1" dirty="0"/>
              <a:t>7 M€ - </a:t>
            </a:r>
            <a:r>
              <a:rPr lang="fr-FR" sz="1200" dirty="0"/>
              <a:t>Budget par projet :</a:t>
            </a:r>
            <a:r>
              <a:rPr lang="fr-FR" sz="1200" b="1" dirty="0"/>
              <a:t> 3,5 M€</a:t>
            </a:r>
            <a:r>
              <a:rPr lang="en-US" sz="1200" dirty="0"/>
              <a:t> </a:t>
            </a:r>
          </a:p>
          <a:p>
            <a:pPr algn="r"/>
            <a:r>
              <a:rPr lang="fr-FR" sz="1200" dirty="0"/>
              <a:t>Type de projet : </a:t>
            </a:r>
            <a:r>
              <a:rPr lang="fr-FR" sz="1200" b="1" dirty="0"/>
              <a:t>Action de Recherche et Innovation (RIA)</a:t>
            </a:r>
          </a:p>
          <a:p>
            <a:pPr algn="r"/>
            <a:r>
              <a:rPr lang="fr-FR" sz="1200" dirty="0"/>
              <a:t>Date limite de soumission : </a:t>
            </a:r>
            <a:r>
              <a:rPr lang="fr-FR" sz="1200" b="1" dirty="0"/>
              <a:t>05/09/2024</a:t>
            </a:r>
            <a:endParaRPr lang="en-US" dirty="0"/>
          </a:p>
        </p:txBody>
      </p:sp>
    </p:spTree>
    <p:extLst>
      <p:ext uri="{BB962C8B-B14F-4D97-AF65-F5344CB8AC3E}">
        <p14:creationId xmlns:p14="http://schemas.microsoft.com/office/powerpoint/2010/main" val="2746051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314675"/>
          </a:xfrm>
          <a:prstGeom prst="rect">
            <a:avLst/>
          </a:prstGeom>
          <a:noFill/>
          <a:ln>
            <a:noFill/>
          </a:ln>
        </p:spPr>
        <p:txBody>
          <a:bodyPr spcFirstLastPara="1" wrap="square" lIns="0" tIns="0" rIns="0" bIns="0" anchor="t" anchorCtr="0">
            <a:noAutofit/>
          </a:bodyPr>
          <a:lstStyle/>
          <a:p>
            <a:pPr lvl="0">
              <a:buSzPts val="2500"/>
            </a:pPr>
            <a:r>
              <a:rPr lang="en-US" sz="2000" dirty="0">
                <a:solidFill>
                  <a:schemeClr val="bg2"/>
                </a:solidFill>
              </a:rPr>
              <a:t>A new framework to improve traffic safety culture in the EU</a:t>
            </a:r>
            <a:endParaRPr sz="2000" dirty="0">
              <a:solidFill>
                <a:schemeClr val="bg2"/>
              </a:solidFill>
            </a:endParaRPr>
          </a:p>
        </p:txBody>
      </p:sp>
      <p:sp>
        <p:nvSpPr>
          <p:cNvPr id="200" name="Google Shape;200;p18"/>
          <p:cNvSpPr txBox="1">
            <a:spLocks noGrp="1"/>
          </p:cNvSpPr>
          <p:nvPr>
            <p:ph type="body" idx="1"/>
          </p:nvPr>
        </p:nvSpPr>
        <p:spPr>
          <a:xfrm>
            <a:off x="359999" y="1536191"/>
            <a:ext cx="8424000" cy="3243627"/>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dirty="0">
                <a:solidFill>
                  <a:schemeClr val="accent4"/>
                </a:solidFill>
              </a:rPr>
              <a:t>Attendus (suite)</a:t>
            </a:r>
            <a:endParaRPr lang="fr-FR" sz="1500" dirty="0">
              <a:solidFill>
                <a:schemeClr val="accent4"/>
              </a:solidFill>
            </a:endParaRPr>
          </a:p>
          <a:p>
            <a:pPr indent="-323850">
              <a:lnSpc>
                <a:spcPct val="110000"/>
              </a:lnSpc>
              <a:spcBef>
                <a:spcPts val="300"/>
              </a:spcBef>
              <a:buClr>
                <a:schemeClr val="bg2"/>
              </a:buClr>
              <a:buSzPts val="1500"/>
              <a:buChar char="•"/>
            </a:pPr>
            <a:r>
              <a:rPr lang="fr-FR" sz="1200" dirty="0"/>
              <a:t>Concepts et lignes directrices </a:t>
            </a:r>
            <a:r>
              <a:rPr lang="fr-FR" sz="1200" b="1" dirty="0"/>
              <a:t>pour que le concept de culture de la sécurité routière fasse partie intégrante du travail des acteurs de la sécurité routière dans tous les systèmes socio-économiques des sociétés européennes</a:t>
            </a:r>
            <a:r>
              <a:rPr lang="fr-FR" sz="1200" dirty="0"/>
              <a:t>.</a:t>
            </a:r>
          </a:p>
          <a:p>
            <a:pPr indent="-323850">
              <a:lnSpc>
                <a:spcPct val="110000"/>
              </a:lnSpc>
              <a:spcBef>
                <a:spcPts val="300"/>
              </a:spcBef>
              <a:buClr>
                <a:schemeClr val="bg2"/>
              </a:buClr>
              <a:buSzPts val="1500"/>
              <a:buChar char="•"/>
            </a:pPr>
            <a:r>
              <a:rPr lang="fr-FR" sz="1200" b="1" dirty="0"/>
              <a:t>Meilleure compréhension du lien entre les résultats de la sécurité routière et la culture de la sécurité </a:t>
            </a:r>
            <a:r>
              <a:rPr lang="fr-FR" sz="1200" dirty="0"/>
              <a:t>; mise en œuvre pilote de l'</a:t>
            </a:r>
            <a:r>
              <a:rPr lang="fr-FR" sz="1200" b="1" dirty="0"/>
              <a:t>éducation à la sécurité routière </a:t>
            </a:r>
            <a:r>
              <a:rPr lang="fr-FR" sz="1200" dirty="0"/>
              <a:t>au niveau de l'école secondaire et également pour les décideurs et les praticiens dans les États membres de l'UE/pays associés. </a:t>
            </a:r>
            <a:endParaRPr lang="fr-FR" sz="1200" b="1" dirty="0">
              <a:solidFill>
                <a:schemeClr val="accent4"/>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59999" y="1304205"/>
            <a:ext cx="8424000" cy="29551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dirty="0">
                <a:solidFill>
                  <a:schemeClr val="tx1">
                    <a:lumMod val="65000"/>
                    <a:lumOff val="35000"/>
                  </a:schemeClr>
                </a:solidFill>
              </a:rPr>
              <a:t>Un nouveau cadre pour améliorer la culture de la sécurité routière dans l'UE</a:t>
            </a:r>
          </a:p>
        </p:txBody>
      </p:sp>
      <p:sp>
        <p:nvSpPr>
          <p:cNvPr id="8" name="ZoneTexte 7">
            <a:extLst>
              <a:ext uri="{FF2B5EF4-FFF2-40B4-BE49-F238E27FC236}">
                <a16:creationId xmlns:a16="http://schemas.microsoft.com/office/drawing/2014/main" id="{1DD7D585-CC4D-0A2E-7E80-11C5E590F665}"/>
              </a:ext>
            </a:extLst>
          </p:cNvPr>
          <p:cNvSpPr txBox="1"/>
          <p:nvPr/>
        </p:nvSpPr>
        <p:spPr>
          <a:xfrm>
            <a:off x="3889710" y="109247"/>
            <a:ext cx="4894289" cy="861774"/>
          </a:xfrm>
          <a:prstGeom prst="rect">
            <a:avLst/>
          </a:prstGeom>
          <a:noFill/>
        </p:spPr>
        <p:txBody>
          <a:bodyPr wrap="square" lIns="91440" tIns="45720" rIns="91440" bIns="45720" rtlCol="0" anchor="t">
            <a:spAutoFit/>
          </a:bodyPr>
          <a:lstStyle/>
          <a:p>
            <a:pPr algn="r"/>
            <a:r>
              <a:rPr lang="fr-FR" sz="1200" b="1" dirty="0"/>
              <a:t>Référence : </a:t>
            </a:r>
            <a:r>
              <a:rPr lang="fr-FR" sz="1200" b="1" u="sng" dirty="0"/>
              <a:t>HORIZON-CL5-2024-D6-01-12</a:t>
            </a:r>
            <a:r>
              <a:rPr lang="en-US" sz="1200" dirty="0"/>
              <a:t> </a:t>
            </a:r>
          </a:p>
          <a:p>
            <a:pPr algn="r"/>
            <a:r>
              <a:rPr lang="fr-FR" sz="1200" dirty="0"/>
              <a:t>Budget global : </a:t>
            </a:r>
            <a:r>
              <a:rPr lang="fr-FR" sz="1200" b="1" dirty="0"/>
              <a:t>7 M€ - </a:t>
            </a:r>
            <a:r>
              <a:rPr lang="fr-FR" sz="1200" dirty="0"/>
              <a:t>Budget par projet :</a:t>
            </a:r>
            <a:r>
              <a:rPr lang="fr-FR" sz="1200" b="1" dirty="0"/>
              <a:t> 3,5 M€</a:t>
            </a:r>
            <a:r>
              <a:rPr lang="en-US" sz="1200" dirty="0"/>
              <a:t> </a:t>
            </a:r>
          </a:p>
          <a:p>
            <a:pPr algn="r"/>
            <a:r>
              <a:rPr lang="fr-FR" sz="1200" dirty="0"/>
              <a:t>Type de projet : </a:t>
            </a:r>
            <a:r>
              <a:rPr lang="fr-FR" sz="1200" b="1" dirty="0"/>
              <a:t>Action de Recherche et Innovation (RIA)</a:t>
            </a:r>
          </a:p>
          <a:p>
            <a:pPr algn="r"/>
            <a:r>
              <a:rPr lang="fr-FR" sz="1200" dirty="0"/>
              <a:t>Date limite de soumission : </a:t>
            </a:r>
            <a:r>
              <a:rPr lang="fr-FR" sz="1200" b="1" dirty="0"/>
              <a:t>05/09/2024</a:t>
            </a:r>
            <a:endParaRPr lang="en-US" dirty="0"/>
          </a:p>
        </p:txBody>
      </p:sp>
    </p:spTree>
    <p:extLst>
      <p:ext uri="{BB962C8B-B14F-4D97-AF65-F5344CB8AC3E}">
        <p14:creationId xmlns:p14="http://schemas.microsoft.com/office/powerpoint/2010/main" val="3584937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7F53CB-87F1-451F-BFC5-7784D4C8DFBC}"/>
              </a:ext>
            </a:extLst>
          </p:cNvPr>
          <p:cNvSpPr>
            <a:spLocks noGrp="1"/>
          </p:cNvSpPr>
          <p:nvPr>
            <p:ph type="title"/>
          </p:nvPr>
        </p:nvSpPr>
        <p:spPr/>
        <p:txBody>
          <a:bodyPr/>
          <a:lstStyle/>
          <a:p>
            <a:endParaRPr lang="fr-FR"/>
          </a:p>
        </p:txBody>
      </p:sp>
      <p:sp>
        <p:nvSpPr>
          <p:cNvPr id="3" name="Espace réservé du numéro de diapositive 2">
            <a:extLst>
              <a:ext uri="{FF2B5EF4-FFF2-40B4-BE49-F238E27FC236}">
                <a16:creationId xmlns:a16="http://schemas.microsoft.com/office/drawing/2014/main" id="{CD4A553F-332F-4B68-BE47-46B3E9FD2D49}"/>
              </a:ext>
            </a:extLst>
          </p:cNvPr>
          <p:cNvSpPr>
            <a:spLocks noGrp="1"/>
          </p:cNvSpPr>
          <p:nvPr>
            <p:ph type="sldNum" sz="quarter" idx="12"/>
          </p:nvPr>
        </p:nvSpPr>
        <p:spPr/>
        <p:txBody>
          <a:bodyPr/>
          <a:lstStyle/>
          <a:p>
            <a:fld id="{733122C9-A0B9-462F-8757-0847AD287B63}" type="slidenum">
              <a:rPr lang="fr-FR" smtClean="0"/>
              <a:pPr/>
              <a:t>23</a:t>
            </a:fld>
            <a:endParaRPr lang="fr-FR"/>
          </a:p>
        </p:txBody>
      </p:sp>
      <p:sp>
        <p:nvSpPr>
          <p:cNvPr id="4" name="Espace réservé du texte 3">
            <a:extLst>
              <a:ext uri="{FF2B5EF4-FFF2-40B4-BE49-F238E27FC236}">
                <a16:creationId xmlns:a16="http://schemas.microsoft.com/office/drawing/2014/main" id="{55F5C202-EB4B-439F-BB92-7200689329DE}"/>
              </a:ext>
            </a:extLst>
          </p:cNvPr>
          <p:cNvSpPr>
            <a:spLocks noGrp="1"/>
          </p:cNvSpPr>
          <p:nvPr>
            <p:ph type="body" sz="quarter" idx="13"/>
          </p:nvPr>
        </p:nvSpPr>
        <p:spPr/>
        <p:txBody>
          <a:bodyPr/>
          <a:lstStyle/>
          <a:p>
            <a:r>
              <a:rPr lang="fr-FR" dirty="0"/>
              <a:t>CONTACTS</a:t>
            </a:r>
          </a:p>
        </p:txBody>
      </p:sp>
    </p:spTree>
    <p:extLst>
      <p:ext uri="{BB962C8B-B14F-4D97-AF65-F5344CB8AC3E}">
        <p14:creationId xmlns:p14="http://schemas.microsoft.com/office/powerpoint/2010/main" val="1298558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7" name="Google Shape;317;p30"/>
          <p:cNvSpPr txBox="1">
            <a:spLocks noGrp="1"/>
          </p:cNvSpPr>
          <p:nvPr>
            <p:ph type="body" idx="1"/>
          </p:nvPr>
        </p:nvSpPr>
        <p:spPr>
          <a:xfrm>
            <a:off x="359999" y="1027320"/>
            <a:ext cx="8647694" cy="3673924"/>
          </a:xfrm>
          <a:prstGeom prst="rect">
            <a:avLst/>
          </a:prstGeom>
          <a:noFill/>
          <a:ln>
            <a:noFill/>
          </a:ln>
        </p:spPr>
        <p:txBody>
          <a:bodyPr spcFirstLastPara="1" wrap="square" lIns="0" tIns="0" rIns="0" bIns="0" anchor="t" anchorCtr="0">
            <a:noAutofit/>
          </a:bodyPr>
          <a:lstStyle/>
          <a:p>
            <a:pPr marL="0" indent="0">
              <a:spcBef>
                <a:spcPts val="600"/>
              </a:spcBef>
              <a:spcAft>
                <a:spcPts val="600"/>
              </a:spcAft>
            </a:pPr>
            <a:r>
              <a:rPr lang="fr-FR" sz="2000" b="1"/>
              <a:t>Le Point de Contact National Cluster 2 - SHS</a:t>
            </a:r>
          </a:p>
          <a:p>
            <a:pPr marL="228600" lvl="0" indent="0" algn="l">
              <a:lnSpc>
                <a:spcPct val="100000"/>
              </a:lnSpc>
              <a:buClr>
                <a:schemeClr val="accent4"/>
              </a:buClr>
              <a:buSzPct val="80000"/>
            </a:pPr>
            <a:endParaRPr lang="fr-FR" sz="1400" b="1"/>
          </a:p>
          <a:p>
            <a:pPr marL="228600" lvl="0" indent="0" algn="l">
              <a:lnSpc>
                <a:spcPct val="100000"/>
              </a:lnSpc>
              <a:buClr>
                <a:schemeClr val="accent4"/>
              </a:buClr>
              <a:buSzPct val="80000"/>
            </a:pPr>
            <a:endParaRPr lang="fr-FR" sz="1400" b="1"/>
          </a:p>
          <a:p>
            <a:pPr marL="228600" lvl="0" indent="0" algn="l">
              <a:lnSpc>
                <a:spcPct val="100000"/>
              </a:lnSpc>
              <a:buClr>
                <a:schemeClr val="accent4"/>
              </a:buClr>
              <a:buSzPct val="80000"/>
            </a:pPr>
            <a:endParaRPr lang="fr-FR" sz="1400" b="1"/>
          </a:p>
          <a:p>
            <a:pPr marL="228600" lvl="0" indent="0" algn="l">
              <a:lnSpc>
                <a:spcPct val="100000"/>
              </a:lnSpc>
              <a:buClr>
                <a:schemeClr val="accent4"/>
              </a:buClr>
              <a:buSzPct val="80000"/>
            </a:pPr>
            <a:endParaRPr lang="fr-FR" sz="1400" b="1"/>
          </a:p>
        </p:txBody>
      </p:sp>
      <p:pic>
        <p:nvPicPr>
          <p:cNvPr id="16386" name="Picture 2" descr="/var/folders/8j/9b5kksxs04n_0fl5tt05ywbs255cp_/T/com.microsoft.Powerpoint/WebArchiveCopyPasteTempFiles/xkWhIAAAAASUVORK5CYII=">
            <a:extLst>
              <a:ext uri="{FF2B5EF4-FFF2-40B4-BE49-F238E27FC236}">
                <a16:creationId xmlns:a16="http://schemas.microsoft.com/office/drawing/2014/main" id="{230F454A-6917-DC4E-867D-8DF57E66EA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2757" y="843455"/>
            <a:ext cx="2084692" cy="900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au 1">
            <a:extLst>
              <a:ext uri="{FF2B5EF4-FFF2-40B4-BE49-F238E27FC236}">
                <a16:creationId xmlns:a16="http://schemas.microsoft.com/office/drawing/2014/main" id="{D15D388A-ECF3-114F-99D7-721FC359B2F0}"/>
              </a:ext>
            </a:extLst>
          </p:cNvPr>
          <p:cNvGraphicFramePr>
            <a:graphicFrameLocks noGrp="1"/>
          </p:cNvGraphicFramePr>
          <p:nvPr>
            <p:extLst>
              <p:ext uri="{D42A27DB-BD31-4B8C-83A1-F6EECF244321}">
                <p14:modId xmlns:p14="http://schemas.microsoft.com/office/powerpoint/2010/main" val="1238150435"/>
              </p:ext>
            </p:extLst>
          </p:nvPr>
        </p:nvGraphicFramePr>
        <p:xfrm>
          <a:off x="548640" y="1427195"/>
          <a:ext cx="8238808" cy="2936054"/>
        </p:xfrm>
        <a:graphic>
          <a:graphicData uri="http://schemas.openxmlformats.org/drawingml/2006/table">
            <a:tbl>
              <a:tblPr firstRow="1" bandRow="1">
                <a:tableStyleId>{2D5ABB26-0587-4C30-8999-92F81FD0307C}</a:tableStyleId>
              </a:tblPr>
              <a:tblGrid>
                <a:gridCol w="3268287">
                  <a:extLst>
                    <a:ext uri="{9D8B030D-6E8A-4147-A177-3AD203B41FA5}">
                      <a16:colId xmlns:a16="http://schemas.microsoft.com/office/drawing/2014/main" val="833197995"/>
                    </a:ext>
                  </a:extLst>
                </a:gridCol>
                <a:gridCol w="1832941">
                  <a:extLst>
                    <a:ext uri="{9D8B030D-6E8A-4147-A177-3AD203B41FA5}">
                      <a16:colId xmlns:a16="http://schemas.microsoft.com/office/drawing/2014/main" val="348020799"/>
                    </a:ext>
                  </a:extLst>
                </a:gridCol>
                <a:gridCol w="3137580">
                  <a:extLst>
                    <a:ext uri="{9D8B030D-6E8A-4147-A177-3AD203B41FA5}">
                      <a16:colId xmlns:a16="http://schemas.microsoft.com/office/drawing/2014/main" val="2221850590"/>
                    </a:ext>
                  </a:extLst>
                </a:gridCol>
              </a:tblGrid>
              <a:tr h="576956">
                <a:tc>
                  <a:txBody>
                    <a:bodyPr/>
                    <a:lstStyle/>
                    <a:p>
                      <a:r>
                        <a:rPr lang="fr-FR" sz="1400" b="1" dirty="0">
                          <a:solidFill>
                            <a:schemeClr val="bg2"/>
                          </a:solidFill>
                        </a:rPr>
                        <a:t>Julien Ténédos</a:t>
                      </a:r>
                      <a:r>
                        <a:rPr lang="fr-FR" sz="1400" dirty="0">
                          <a:solidFill>
                            <a:schemeClr val="bg2"/>
                          </a:solidFil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400" i="1" dirty="0">
                          <a:solidFill>
                            <a:schemeClr val="bg2"/>
                          </a:solidFill>
                        </a:rPr>
                        <a:t>Coordinateur Clusters 2-3, référent interface cluster 1</a:t>
                      </a:r>
                    </a:p>
                  </a:txBody>
                  <a:tcPr/>
                </a:tc>
                <a:tc>
                  <a:txBody>
                    <a:bodyPr/>
                    <a:lstStyle/>
                    <a:p>
                      <a:endParaRPr lang="fr-FR" dirty="0">
                        <a:solidFill>
                          <a:schemeClr val="bg2"/>
                        </a:solidFill>
                      </a:endParaRPr>
                    </a:p>
                    <a:p>
                      <a:r>
                        <a:rPr lang="fr-FR" dirty="0">
                          <a:solidFill>
                            <a:schemeClr val="bg2"/>
                          </a:solidFill>
                        </a:rPr>
                        <a:t>MESR (100%)</a:t>
                      </a:r>
                    </a:p>
                    <a:p>
                      <a:endParaRPr lang="fr-FR" dirty="0">
                        <a:solidFill>
                          <a:schemeClr val="bg2"/>
                        </a:solidFill>
                      </a:endParaRPr>
                    </a:p>
                  </a:txBody>
                  <a:tcPr/>
                </a:tc>
                <a:tc>
                  <a:txBody>
                    <a:bodyPr/>
                    <a:lstStyle/>
                    <a:p>
                      <a:endParaRPr lang="fr-FR">
                        <a:solidFill>
                          <a:schemeClr val="bg2"/>
                        </a:solidFill>
                      </a:endParaRPr>
                    </a:p>
                  </a:txBody>
                  <a:tcPr/>
                </a:tc>
                <a:extLst>
                  <a:ext uri="{0D108BD9-81ED-4DB2-BD59-A6C34878D82A}">
                    <a16:rowId xmlns:a16="http://schemas.microsoft.com/office/drawing/2014/main" val="935794927"/>
                  </a:ext>
                </a:extLst>
              </a:tr>
              <a:tr h="57695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400" b="1" dirty="0">
                          <a:solidFill>
                            <a:schemeClr val="bg2"/>
                          </a:solidFill>
                        </a:rPr>
                        <a:t>Margot Burident</a:t>
                      </a:r>
                      <a:endParaRPr lang="fr-FR" sz="1200" b="1" dirty="0">
                        <a:solidFill>
                          <a:schemeClr val="bg2"/>
                        </a:solidFill>
                      </a:endParaRPr>
                    </a:p>
                    <a:p>
                      <a:r>
                        <a:rPr lang="fr-FR" i="1" dirty="0">
                          <a:solidFill>
                            <a:schemeClr val="bg2"/>
                          </a:solidFill>
                        </a:rPr>
                        <a:t>Membre, référente interface cluster 4</a:t>
                      </a:r>
                    </a:p>
                  </a:txBody>
                  <a:tcPr/>
                </a:tc>
                <a:tc>
                  <a:txBody>
                    <a:bodyPr/>
                    <a:lstStyle/>
                    <a:p>
                      <a:r>
                        <a:rPr lang="fr-FR" dirty="0">
                          <a:solidFill>
                            <a:schemeClr val="bg2"/>
                          </a:solidFill>
                        </a:rPr>
                        <a:t>MESR (40%)</a:t>
                      </a:r>
                    </a:p>
                  </a:txBody>
                  <a:tcPr/>
                </a:tc>
                <a:tc>
                  <a:txBody>
                    <a:bodyPr/>
                    <a:lstStyle/>
                    <a:p>
                      <a:endParaRPr lang="fr-FR">
                        <a:solidFill>
                          <a:schemeClr val="bg2"/>
                        </a:solidFill>
                      </a:endParaRPr>
                    </a:p>
                  </a:txBody>
                  <a:tcPr/>
                </a:tc>
                <a:extLst>
                  <a:ext uri="{0D108BD9-81ED-4DB2-BD59-A6C34878D82A}">
                    <a16:rowId xmlns:a16="http://schemas.microsoft.com/office/drawing/2014/main" val="2316629235"/>
                  </a:ext>
                </a:extLst>
              </a:tr>
              <a:tr h="74582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400" b="1" dirty="0">
                          <a:solidFill>
                            <a:schemeClr val="bg2"/>
                          </a:solidFill>
                        </a:rPr>
                        <a:t>Sylvie Gangloff</a:t>
                      </a:r>
                      <a:endParaRPr lang="fr-FR" sz="1200" b="1" dirty="0">
                        <a:solidFill>
                          <a:schemeClr val="bg2"/>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i="1" dirty="0">
                          <a:solidFill>
                            <a:schemeClr val="bg2"/>
                          </a:solidFill>
                        </a:rPr>
                        <a:t>Membre, référente interface cluster 3</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fr-FR" dirty="0">
                        <a:solidFill>
                          <a:schemeClr val="bg2"/>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dirty="0">
                          <a:solidFill>
                            <a:schemeClr val="bg2"/>
                          </a:solidFill>
                        </a:rPr>
                        <a:t>MESR (40%)</a:t>
                      </a:r>
                    </a:p>
                  </a:txBody>
                  <a:tcPr/>
                </a:tc>
                <a:tc>
                  <a:txBody>
                    <a:bodyPr/>
                    <a:lstStyle/>
                    <a:p>
                      <a:endParaRPr lang="fr-FR" dirty="0">
                        <a:solidFill>
                          <a:schemeClr val="bg2"/>
                        </a:solidFill>
                      </a:endParaRPr>
                    </a:p>
                  </a:txBody>
                  <a:tcPr/>
                </a:tc>
                <a:extLst>
                  <a:ext uri="{0D108BD9-81ED-4DB2-BD59-A6C34878D82A}">
                    <a16:rowId xmlns:a16="http://schemas.microsoft.com/office/drawing/2014/main" val="551391505"/>
                  </a:ext>
                </a:extLst>
              </a:tr>
              <a:tr h="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b="1" i="1" dirty="0">
                          <a:solidFill>
                            <a:schemeClr val="bg2"/>
                          </a:solidFill>
                        </a:rPr>
                        <a:t>Carolina </a:t>
                      </a:r>
                      <a:r>
                        <a:rPr lang="fr-FR" b="1" i="1" dirty="0" err="1">
                          <a:solidFill>
                            <a:schemeClr val="bg2"/>
                          </a:solidFill>
                        </a:rPr>
                        <a:t>Camila</a:t>
                      </a:r>
                      <a:r>
                        <a:rPr lang="fr-FR" b="1" i="1" dirty="0">
                          <a:solidFill>
                            <a:schemeClr val="bg2"/>
                          </a:solidFill>
                        </a:rPr>
                        <a:t> Gutiérrez Ruiz</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fr-FR" dirty="0">
                        <a:solidFill>
                          <a:schemeClr val="bg2"/>
                        </a:solidFill>
                      </a:endParaRPr>
                    </a:p>
                  </a:txBody>
                  <a:tcPr/>
                </a:tc>
                <a:tc>
                  <a:txBody>
                    <a:bodyPr/>
                    <a:lstStyle/>
                    <a:p>
                      <a:endParaRPr lang="fr-FR">
                        <a:solidFill>
                          <a:schemeClr val="bg2"/>
                        </a:solidFill>
                      </a:endParaRPr>
                    </a:p>
                  </a:txBody>
                  <a:tcPr/>
                </a:tc>
                <a:extLst>
                  <a:ext uri="{0D108BD9-81ED-4DB2-BD59-A6C34878D82A}">
                    <a16:rowId xmlns:a16="http://schemas.microsoft.com/office/drawing/2014/main" val="2885318520"/>
                  </a:ext>
                </a:extLst>
              </a:tr>
              <a:tr h="57695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i="1" dirty="0">
                          <a:solidFill>
                            <a:schemeClr val="bg2"/>
                          </a:solidFill>
                        </a:rPr>
                        <a:t>Membre, </a:t>
                      </a:r>
                      <a:r>
                        <a:rPr lang="fr-FR" b="0" i="0" dirty="0">
                          <a:solidFill>
                            <a:schemeClr val="bg2"/>
                          </a:solidFill>
                        </a:rPr>
                        <a:t>référente interface cluster 5</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dirty="0">
                          <a:solidFill>
                            <a:schemeClr val="bg2"/>
                          </a:solidFill>
                        </a:rPr>
                        <a:t>MESR (40%)</a:t>
                      </a:r>
                    </a:p>
                  </a:txBody>
                  <a:tcPr/>
                </a:tc>
                <a:tc>
                  <a:txBody>
                    <a:bodyPr/>
                    <a:lstStyle/>
                    <a:p>
                      <a:endParaRPr lang="fr-FR" dirty="0">
                        <a:solidFill>
                          <a:schemeClr val="bg2"/>
                        </a:solidFill>
                      </a:endParaRPr>
                    </a:p>
                  </a:txBody>
                  <a:tcPr/>
                </a:tc>
                <a:extLst>
                  <a:ext uri="{0D108BD9-81ED-4DB2-BD59-A6C34878D82A}">
                    <a16:rowId xmlns:a16="http://schemas.microsoft.com/office/drawing/2014/main" val="1746046136"/>
                  </a:ext>
                </a:extLst>
              </a:tr>
            </a:tbl>
          </a:graphicData>
        </a:graphic>
      </p:graphicFrame>
      <p:pic>
        <p:nvPicPr>
          <p:cNvPr id="3" name="Image 2">
            <a:extLst>
              <a:ext uri="{FF2B5EF4-FFF2-40B4-BE49-F238E27FC236}">
                <a16:creationId xmlns:a16="http://schemas.microsoft.com/office/drawing/2014/main" id="{F7F4D34E-37B5-0C42-B44B-2A9097B1849E}"/>
              </a:ext>
            </a:extLst>
          </p:cNvPr>
          <p:cNvPicPr>
            <a:picLocks noChangeAspect="1"/>
          </p:cNvPicPr>
          <p:nvPr/>
        </p:nvPicPr>
        <p:blipFill>
          <a:blip r:embed="rId4"/>
          <a:stretch>
            <a:fillRect/>
          </a:stretch>
        </p:blipFill>
        <p:spPr>
          <a:xfrm>
            <a:off x="5833982" y="1367612"/>
            <a:ext cx="784462" cy="840495"/>
          </a:xfrm>
          <a:prstGeom prst="rect">
            <a:avLst/>
          </a:prstGeom>
        </p:spPr>
      </p:pic>
      <p:pic>
        <p:nvPicPr>
          <p:cNvPr id="4" name="Image 3">
            <a:extLst>
              <a:ext uri="{FF2B5EF4-FFF2-40B4-BE49-F238E27FC236}">
                <a16:creationId xmlns:a16="http://schemas.microsoft.com/office/drawing/2014/main" id="{3DA7B343-4BBF-2D40-B82C-A20C61609E04}"/>
              </a:ext>
            </a:extLst>
          </p:cNvPr>
          <p:cNvPicPr>
            <a:picLocks noChangeAspect="1"/>
          </p:cNvPicPr>
          <p:nvPr/>
        </p:nvPicPr>
        <p:blipFill>
          <a:blip r:embed="rId5"/>
          <a:stretch>
            <a:fillRect/>
          </a:stretch>
        </p:blipFill>
        <p:spPr>
          <a:xfrm>
            <a:off x="6922347" y="2188819"/>
            <a:ext cx="753964" cy="807819"/>
          </a:xfrm>
          <a:prstGeom prst="rect">
            <a:avLst/>
          </a:prstGeom>
        </p:spPr>
      </p:pic>
      <p:pic>
        <p:nvPicPr>
          <p:cNvPr id="5" name="Image 4">
            <a:extLst>
              <a:ext uri="{FF2B5EF4-FFF2-40B4-BE49-F238E27FC236}">
                <a16:creationId xmlns:a16="http://schemas.microsoft.com/office/drawing/2014/main" id="{ABDDD36F-D1DA-E545-9E84-1B43F5B14633}"/>
              </a:ext>
            </a:extLst>
          </p:cNvPr>
          <p:cNvPicPr>
            <a:picLocks noChangeAspect="1"/>
          </p:cNvPicPr>
          <p:nvPr/>
        </p:nvPicPr>
        <p:blipFill>
          <a:blip r:embed="rId6"/>
          <a:stretch>
            <a:fillRect/>
          </a:stretch>
        </p:blipFill>
        <p:spPr>
          <a:xfrm>
            <a:off x="5560907" y="2802608"/>
            <a:ext cx="747532" cy="800927"/>
          </a:xfrm>
          <a:prstGeom prst="rect">
            <a:avLst/>
          </a:prstGeom>
        </p:spPr>
      </p:pic>
      <p:sp>
        <p:nvSpPr>
          <p:cNvPr id="8" name="Rectangle 7">
            <a:extLst>
              <a:ext uri="{FF2B5EF4-FFF2-40B4-BE49-F238E27FC236}">
                <a16:creationId xmlns:a16="http://schemas.microsoft.com/office/drawing/2014/main" id="{B58FFE1C-CEB6-CD4B-BD5E-07C9AB1592D6}"/>
              </a:ext>
            </a:extLst>
          </p:cNvPr>
          <p:cNvSpPr/>
          <p:nvPr/>
        </p:nvSpPr>
        <p:spPr>
          <a:xfrm>
            <a:off x="116695" y="4835723"/>
            <a:ext cx="2666114" cy="307777"/>
          </a:xfrm>
          <a:prstGeom prst="rect">
            <a:avLst/>
          </a:prstGeom>
        </p:spPr>
        <p:txBody>
          <a:bodyPr wrap="none">
            <a:spAutoFit/>
          </a:bodyPr>
          <a:lstStyle/>
          <a:p>
            <a:pPr marL="228600">
              <a:spcBef>
                <a:spcPts val="600"/>
              </a:spcBef>
              <a:spcAft>
                <a:spcPts val="600"/>
              </a:spcAft>
              <a:buClr>
                <a:schemeClr val="accent4"/>
              </a:buClr>
              <a:buSzPct val="80000"/>
            </a:pPr>
            <a:r>
              <a:rPr lang="fr-FR">
                <a:solidFill>
                  <a:srgbClr val="3333FF"/>
                </a:solidFill>
                <a:hlinkClick r:id="rId7">
                  <a:extLst>
                    <a:ext uri="{A12FA001-AC4F-418D-AE19-62706E023703}">
                      <ahyp:hlinkClr xmlns:ahyp="http://schemas.microsoft.com/office/drawing/2018/hyperlinkcolor" val="tx"/>
                    </a:ext>
                  </a:extLst>
                </a:hlinkClick>
              </a:rPr>
              <a:t>pcn-shs@recherche.gouv.fr</a:t>
            </a:r>
            <a:r>
              <a:rPr lang="fr-FR">
                <a:solidFill>
                  <a:srgbClr val="3333FF"/>
                </a:solidFill>
              </a:rPr>
              <a:t> </a:t>
            </a:r>
          </a:p>
        </p:txBody>
      </p:sp>
      <p:sp>
        <p:nvSpPr>
          <p:cNvPr id="13" name="ZoneTexte 12">
            <a:extLst>
              <a:ext uri="{FF2B5EF4-FFF2-40B4-BE49-F238E27FC236}">
                <a16:creationId xmlns:a16="http://schemas.microsoft.com/office/drawing/2014/main" id="{3F879105-51DB-6722-4DED-E6099F4B202B}"/>
              </a:ext>
            </a:extLst>
          </p:cNvPr>
          <p:cNvSpPr txBox="1"/>
          <p:nvPr/>
        </p:nvSpPr>
        <p:spPr>
          <a:xfrm>
            <a:off x="4943889" y="4852240"/>
            <a:ext cx="3955014" cy="307777"/>
          </a:xfrm>
          <a:prstGeom prst="rect">
            <a:avLst/>
          </a:prstGeom>
          <a:noFill/>
        </p:spPr>
        <p:txBody>
          <a:bodyPr wrap="square">
            <a:spAutoFit/>
          </a:bodyPr>
          <a:lstStyle/>
          <a:p>
            <a:pPr marL="228600">
              <a:spcBef>
                <a:spcPts val="600"/>
              </a:spcBef>
              <a:spcAft>
                <a:spcPts val="600"/>
              </a:spcAft>
              <a:buClr>
                <a:schemeClr val="accent4"/>
              </a:buClr>
              <a:buSzPct val="80000"/>
            </a:pPr>
            <a:r>
              <a:rPr lang="fr-FR" sz="1400">
                <a:solidFill>
                  <a:srgbClr val="3333FF"/>
                </a:solidFill>
                <a:hlinkClick r:id="rId8">
                  <a:extLst>
                    <a:ext uri="{A12FA001-AC4F-418D-AE19-62706E023703}">
                      <ahyp:hlinkClr xmlns:ahyp="http://schemas.microsoft.com/office/drawing/2018/hyperlinkcolor" val="tx"/>
                    </a:ext>
                  </a:extLst>
                </a:hlinkClick>
              </a:rPr>
              <a:t>https://www.horizon-europe.gouv.fr/cluster-2</a:t>
            </a:r>
            <a:r>
              <a:rPr lang="fr-FR" sz="1400">
                <a:solidFill>
                  <a:srgbClr val="3333FF"/>
                </a:solidFill>
              </a:rPr>
              <a:t> </a:t>
            </a:r>
            <a:endParaRPr lang="fr-FR" sz="1200">
              <a:solidFill>
                <a:srgbClr val="3333FF"/>
              </a:solidFill>
            </a:endParaRPr>
          </a:p>
        </p:txBody>
      </p:sp>
      <p:sp>
        <p:nvSpPr>
          <p:cNvPr id="12" name="Google Shape;135;p16">
            <a:extLst>
              <a:ext uri="{FF2B5EF4-FFF2-40B4-BE49-F238E27FC236}">
                <a16:creationId xmlns:a16="http://schemas.microsoft.com/office/drawing/2014/main" id="{96D19D58-FC36-415E-88F5-3899E39FA596}"/>
              </a:ext>
            </a:extLst>
          </p:cNvPr>
          <p:cNvSpPr txBox="1">
            <a:spLocks noGrp="1"/>
          </p:cNvSpPr>
          <p:nvPr>
            <p:ph type="body" idx="2"/>
          </p:nvPr>
        </p:nvSpPr>
        <p:spPr>
          <a:xfrm>
            <a:off x="3618030" y="348063"/>
            <a:ext cx="5220112" cy="360000"/>
          </a:xfrm>
          <a:prstGeom prst="rect">
            <a:avLst/>
          </a:prstGeom>
          <a:noFill/>
          <a:ln>
            <a:noFill/>
          </a:ln>
        </p:spPr>
        <p:txBody>
          <a:bodyPr spcFirstLastPara="1" wrap="square" lIns="0" tIns="0" rIns="0" bIns="0" anchor="t" anchorCtr="0">
            <a:noAutofit/>
          </a:bodyPr>
          <a:lstStyle/>
          <a:p>
            <a:pPr marL="0" indent="0">
              <a:buNone/>
            </a:pPr>
            <a:r>
              <a:rPr lang="fr-FR" sz="1100">
                <a:solidFill>
                  <a:schemeClr val="accent4"/>
                </a:solidFill>
              </a:rPr>
              <a:t>Le PCN Cluster 2 : CONTACTS</a:t>
            </a:r>
          </a:p>
        </p:txBody>
      </p:sp>
    </p:spTree>
    <p:extLst>
      <p:ext uri="{BB962C8B-B14F-4D97-AF65-F5344CB8AC3E}">
        <p14:creationId xmlns:p14="http://schemas.microsoft.com/office/powerpoint/2010/main" val="454484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10" name="Image 9">
            <a:extLst>
              <a:ext uri="{FF2B5EF4-FFF2-40B4-BE49-F238E27FC236}">
                <a16:creationId xmlns:a16="http://schemas.microsoft.com/office/drawing/2014/main" id="{76813141-F0E8-4820-8D4A-87AF901F491A}"/>
              </a:ext>
            </a:extLst>
          </p:cNvPr>
          <p:cNvPicPr>
            <a:picLocks noChangeAspect="1"/>
          </p:cNvPicPr>
          <p:nvPr/>
        </p:nvPicPr>
        <p:blipFill>
          <a:blip r:embed="rId3"/>
          <a:stretch>
            <a:fillRect/>
          </a:stretch>
        </p:blipFill>
        <p:spPr>
          <a:xfrm>
            <a:off x="6124566" y="1427195"/>
            <a:ext cx="743088" cy="813859"/>
          </a:xfrm>
          <a:prstGeom prst="rect">
            <a:avLst/>
          </a:prstGeom>
        </p:spPr>
      </p:pic>
      <p:graphicFrame>
        <p:nvGraphicFramePr>
          <p:cNvPr id="2" name="Tableau 1">
            <a:extLst>
              <a:ext uri="{FF2B5EF4-FFF2-40B4-BE49-F238E27FC236}">
                <a16:creationId xmlns:a16="http://schemas.microsoft.com/office/drawing/2014/main" id="{D15D388A-ECF3-114F-99D7-721FC359B2F0}"/>
              </a:ext>
            </a:extLst>
          </p:cNvPr>
          <p:cNvGraphicFramePr>
            <a:graphicFrameLocks noGrp="1"/>
          </p:cNvGraphicFramePr>
          <p:nvPr>
            <p:extLst>
              <p:ext uri="{D42A27DB-BD31-4B8C-83A1-F6EECF244321}">
                <p14:modId xmlns:p14="http://schemas.microsoft.com/office/powerpoint/2010/main" val="2567765470"/>
              </p:ext>
            </p:extLst>
          </p:nvPr>
        </p:nvGraphicFramePr>
        <p:xfrm>
          <a:off x="372533" y="1427195"/>
          <a:ext cx="8414915" cy="3108960"/>
        </p:xfrm>
        <a:graphic>
          <a:graphicData uri="http://schemas.openxmlformats.org/drawingml/2006/table">
            <a:tbl>
              <a:tblPr firstRow="1" bandRow="1">
                <a:tableStyleId>{2D5ABB26-0587-4C30-8999-92F81FD0307C}</a:tableStyleId>
              </a:tblPr>
              <a:tblGrid>
                <a:gridCol w="2647114">
                  <a:extLst>
                    <a:ext uri="{9D8B030D-6E8A-4147-A177-3AD203B41FA5}">
                      <a16:colId xmlns:a16="http://schemas.microsoft.com/office/drawing/2014/main" val="833197995"/>
                    </a:ext>
                  </a:extLst>
                </a:gridCol>
                <a:gridCol w="2630221">
                  <a:extLst>
                    <a:ext uri="{9D8B030D-6E8A-4147-A177-3AD203B41FA5}">
                      <a16:colId xmlns:a16="http://schemas.microsoft.com/office/drawing/2014/main" val="348020799"/>
                    </a:ext>
                  </a:extLst>
                </a:gridCol>
                <a:gridCol w="3137580">
                  <a:extLst>
                    <a:ext uri="{9D8B030D-6E8A-4147-A177-3AD203B41FA5}">
                      <a16:colId xmlns:a16="http://schemas.microsoft.com/office/drawing/2014/main" val="2221850590"/>
                    </a:ext>
                  </a:extLst>
                </a:gridCol>
              </a:tblGrid>
              <a:tr h="707628">
                <a:tc>
                  <a:txBody>
                    <a:bodyPr/>
                    <a:lstStyle/>
                    <a:p>
                      <a:r>
                        <a:rPr lang="fr-FR" sz="1400" b="1" dirty="0">
                          <a:solidFill>
                            <a:schemeClr val="bg2"/>
                          </a:solidFill>
                        </a:rPr>
                        <a:t>Benjamin WINIGER</a:t>
                      </a:r>
                      <a:r>
                        <a:rPr lang="fr-FR" sz="1400" dirty="0">
                          <a:solidFill>
                            <a:schemeClr val="bg2"/>
                          </a:solidFil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400" i="1" dirty="0">
                          <a:solidFill>
                            <a:schemeClr val="bg2"/>
                          </a:solidFill>
                        </a:rPr>
                        <a:t>Coordinateur Cluster 5 (PCN Climat &amp; Energie et Transport)</a:t>
                      </a:r>
                    </a:p>
                  </a:txBody>
                  <a:tcPr/>
                </a:tc>
                <a:tc>
                  <a:txBody>
                    <a:bodyPr/>
                    <a:lstStyle/>
                    <a:p>
                      <a:r>
                        <a:rPr lang="fr-FR" dirty="0">
                          <a:solidFill>
                            <a:schemeClr val="bg2"/>
                          </a:solidFill>
                        </a:rPr>
                        <a:t>MESR (100%)</a:t>
                      </a:r>
                    </a:p>
                    <a:p>
                      <a:endParaRPr lang="fr-FR" dirty="0">
                        <a:solidFill>
                          <a:schemeClr val="bg2"/>
                        </a:solidFill>
                      </a:endParaRPr>
                    </a:p>
                  </a:txBody>
                  <a:tcPr/>
                </a:tc>
                <a:tc>
                  <a:txBody>
                    <a:bodyPr/>
                    <a:lstStyle/>
                    <a:p>
                      <a:endParaRPr lang="fr-FR" dirty="0">
                        <a:solidFill>
                          <a:schemeClr val="bg2"/>
                        </a:solidFill>
                      </a:endParaRPr>
                    </a:p>
                  </a:txBody>
                  <a:tcPr/>
                </a:tc>
                <a:extLst>
                  <a:ext uri="{0D108BD9-81ED-4DB2-BD59-A6C34878D82A}">
                    <a16:rowId xmlns:a16="http://schemas.microsoft.com/office/drawing/2014/main" val="935794927"/>
                  </a:ext>
                </a:extLst>
              </a:tr>
              <a:tr h="20517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fr-FR" sz="1200" b="1" dirty="0">
                        <a:solidFill>
                          <a:schemeClr val="bg2"/>
                        </a:solidFill>
                      </a:endParaRPr>
                    </a:p>
                  </a:txBody>
                  <a:tcPr/>
                </a:tc>
                <a:tc>
                  <a:txBody>
                    <a:bodyPr/>
                    <a:lstStyle/>
                    <a:p>
                      <a:endParaRPr lang="fr-FR" dirty="0">
                        <a:solidFill>
                          <a:schemeClr val="bg2"/>
                        </a:solidFill>
                      </a:endParaRPr>
                    </a:p>
                  </a:txBody>
                  <a:tcPr/>
                </a:tc>
                <a:tc>
                  <a:txBody>
                    <a:bodyPr/>
                    <a:lstStyle/>
                    <a:p>
                      <a:endParaRPr lang="fr-FR" dirty="0">
                        <a:solidFill>
                          <a:schemeClr val="bg2"/>
                        </a:solidFill>
                      </a:endParaRPr>
                    </a:p>
                  </a:txBody>
                  <a:tcPr/>
                </a:tc>
                <a:extLst>
                  <a:ext uri="{0D108BD9-81ED-4DB2-BD59-A6C34878D82A}">
                    <a16:rowId xmlns:a16="http://schemas.microsoft.com/office/drawing/2014/main" val="2316629235"/>
                  </a:ext>
                </a:extLst>
              </a:tr>
              <a:tr h="55998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400" b="1" dirty="0" err="1">
                          <a:solidFill>
                            <a:schemeClr val="bg2"/>
                          </a:solidFill>
                        </a:rPr>
                        <a:t>Albannie</a:t>
                      </a:r>
                      <a:r>
                        <a:rPr lang="fr-FR" sz="1400" b="1" dirty="0">
                          <a:solidFill>
                            <a:schemeClr val="bg2"/>
                          </a:solidFill>
                        </a:rPr>
                        <a:t> CAGNAC</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i="1" dirty="0">
                          <a:solidFill>
                            <a:schemeClr val="bg2"/>
                          </a:solidFill>
                        </a:rPr>
                        <a:t>Membre PCN Climat &amp; Energie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fr-FR" i="1" dirty="0">
                        <a:solidFill>
                          <a:schemeClr val="bg2"/>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dirty="0">
                          <a:solidFill>
                            <a:schemeClr val="bg2"/>
                          </a:solidFill>
                        </a:rPr>
                        <a:t>MESR (40%)</a:t>
                      </a:r>
                    </a:p>
                  </a:txBody>
                  <a:tcPr/>
                </a:tc>
                <a:tc>
                  <a:txBody>
                    <a:bodyPr/>
                    <a:lstStyle/>
                    <a:p>
                      <a:endParaRPr lang="fr-FR" dirty="0">
                        <a:solidFill>
                          <a:schemeClr val="bg2"/>
                        </a:solidFill>
                      </a:endParaRPr>
                    </a:p>
                  </a:txBody>
                  <a:tcPr/>
                </a:tc>
                <a:extLst>
                  <a:ext uri="{0D108BD9-81ED-4DB2-BD59-A6C34878D82A}">
                    <a16:rowId xmlns:a16="http://schemas.microsoft.com/office/drawing/2014/main" val="551391505"/>
                  </a:ext>
                </a:extLst>
              </a:tr>
              <a:tr h="51816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400" b="1" dirty="0">
                          <a:solidFill>
                            <a:schemeClr val="bg2"/>
                          </a:solidFill>
                        </a:rPr>
                        <a:t>Zoé BUYLE-BODIN</a:t>
                      </a:r>
                    </a:p>
                    <a:p>
                      <a:r>
                        <a:rPr lang="fr-FR" i="1" dirty="0">
                          <a:solidFill>
                            <a:schemeClr val="bg2"/>
                          </a:solidFill>
                        </a:rPr>
                        <a:t>Membre PCN Climat &amp; Energie</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dirty="0">
                          <a:solidFill>
                            <a:schemeClr val="bg2"/>
                          </a:solidFill>
                        </a:rPr>
                        <a:t>MESR (40%)</a:t>
                      </a:r>
                    </a:p>
                  </a:txBody>
                  <a:tcPr/>
                </a:tc>
                <a:tc>
                  <a:txBody>
                    <a:bodyPr/>
                    <a:lstStyle/>
                    <a:p>
                      <a:endParaRPr lang="fr-FR" dirty="0">
                        <a:solidFill>
                          <a:schemeClr val="bg2"/>
                        </a:solidFill>
                      </a:endParaRPr>
                    </a:p>
                  </a:txBody>
                  <a:tcPr/>
                </a:tc>
                <a:extLst>
                  <a:ext uri="{0D108BD9-81ED-4DB2-BD59-A6C34878D82A}">
                    <a16:rowId xmlns:a16="http://schemas.microsoft.com/office/drawing/2014/main" val="2885318520"/>
                  </a:ext>
                </a:extLst>
              </a:tr>
              <a:tr h="30389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fr-FR" sz="1400" b="1" dirty="0">
                        <a:solidFill>
                          <a:schemeClr val="bg2"/>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fr-FR" dirty="0">
                        <a:solidFill>
                          <a:schemeClr val="bg2"/>
                        </a:solidFill>
                      </a:endParaRPr>
                    </a:p>
                  </a:txBody>
                  <a:tcPr/>
                </a:tc>
                <a:tc>
                  <a:txBody>
                    <a:bodyPr/>
                    <a:lstStyle/>
                    <a:p>
                      <a:endParaRPr lang="fr-FR" dirty="0">
                        <a:solidFill>
                          <a:schemeClr val="bg2"/>
                        </a:solidFill>
                      </a:endParaRPr>
                    </a:p>
                  </a:txBody>
                  <a:tcPr/>
                </a:tc>
                <a:extLst>
                  <a:ext uri="{0D108BD9-81ED-4DB2-BD59-A6C34878D82A}">
                    <a16:rowId xmlns:a16="http://schemas.microsoft.com/office/drawing/2014/main" val="1746046136"/>
                  </a:ext>
                </a:extLst>
              </a:tr>
              <a:tr h="25908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fr-FR" i="1" dirty="0">
                        <a:solidFill>
                          <a:schemeClr val="bg2"/>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fr-FR" i="1" dirty="0">
                        <a:solidFill>
                          <a:schemeClr val="bg2"/>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fr-FR" dirty="0">
                        <a:solidFill>
                          <a:schemeClr val="bg2"/>
                        </a:solidFill>
                      </a:endParaRPr>
                    </a:p>
                  </a:txBody>
                  <a:tcPr/>
                </a:tc>
                <a:tc>
                  <a:txBody>
                    <a:bodyPr/>
                    <a:lstStyle/>
                    <a:p>
                      <a:endParaRPr lang="fr-FR" dirty="0">
                        <a:solidFill>
                          <a:schemeClr val="bg2"/>
                        </a:solidFill>
                      </a:endParaRPr>
                    </a:p>
                  </a:txBody>
                  <a:tcPr/>
                </a:tc>
                <a:extLst>
                  <a:ext uri="{0D108BD9-81ED-4DB2-BD59-A6C34878D82A}">
                    <a16:rowId xmlns:a16="http://schemas.microsoft.com/office/drawing/2014/main" val="357365570"/>
                  </a:ext>
                </a:extLst>
              </a:tr>
            </a:tbl>
          </a:graphicData>
        </a:graphic>
      </p:graphicFrame>
      <p:sp>
        <p:nvSpPr>
          <p:cNvPr id="8" name="Rectangle 7">
            <a:extLst>
              <a:ext uri="{FF2B5EF4-FFF2-40B4-BE49-F238E27FC236}">
                <a16:creationId xmlns:a16="http://schemas.microsoft.com/office/drawing/2014/main" id="{B58FFE1C-CEB6-CD4B-BD5E-07C9AB1592D6}"/>
              </a:ext>
            </a:extLst>
          </p:cNvPr>
          <p:cNvSpPr/>
          <p:nvPr/>
        </p:nvSpPr>
        <p:spPr>
          <a:xfrm>
            <a:off x="116695" y="4835723"/>
            <a:ext cx="6336991" cy="307777"/>
          </a:xfrm>
          <a:prstGeom prst="rect">
            <a:avLst/>
          </a:prstGeom>
        </p:spPr>
        <p:txBody>
          <a:bodyPr wrap="none">
            <a:spAutoFit/>
          </a:bodyPr>
          <a:lstStyle/>
          <a:p>
            <a:pPr marL="228600">
              <a:spcBef>
                <a:spcPts val="600"/>
              </a:spcBef>
              <a:spcAft>
                <a:spcPts val="600"/>
              </a:spcAft>
              <a:buClr>
                <a:schemeClr val="accent4"/>
              </a:buClr>
              <a:buSzPct val="80000"/>
            </a:pPr>
            <a:r>
              <a:rPr lang="fr-FR" dirty="0">
                <a:solidFill>
                  <a:schemeClr val="bg2">
                    <a:lumMod val="60000"/>
                    <a:lumOff val="40000"/>
                  </a:schemeClr>
                </a:solidFill>
                <a:hlinkClick r:id="rId4">
                  <a:extLst>
                    <a:ext uri="{A12FA001-AC4F-418D-AE19-62706E023703}">
                      <ahyp:hlinkClr xmlns:ahyp="http://schemas.microsoft.com/office/drawing/2018/hyperlinkcolor" val="tx"/>
                    </a:ext>
                  </a:extLst>
                </a:hlinkClick>
              </a:rPr>
              <a:t>pcn-climat-energie@recherche.gouv.fr</a:t>
            </a:r>
            <a:r>
              <a:rPr lang="fr-FR" dirty="0">
                <a:solidFill>
                  <a:schemeClr val="bg2">
                    <a:lumMod val="60000"/>
                    <a:lumOff val="40000"/>
                  </a:schemeClr>
                </a:solidFill>
              </a:rPr>
              <a:t> et </a:t>
            </a:r>
            <a:r>
              <a:rPr lang="fr-FR" dirty="0">
                <a:solidFill>
                  <a:schemeClr val="bg2">
                    <a:lumMod val="60000"/>
                    <a:lumOff val="40000"/>
                  </a:schemeClr>
                </a:solidFill>
                <a:hlinkClick r:id="rId5">
                  <a:extLst>
                    <a:ext uri="{A12FA001-AC4F-418D-AE19-62706E023703}">
                      <ahyp:hlinkClr xmlns:ahyp="http://schemas.microsoft.com/office/drawing/2018/hyperlinkcolor" val="tx"/>
                    </a:ext>
                  </a:extLst>
                </a:hlinkClick>
              </a:rPr>
              <a:t>pcn-transport@recherche.gouv.fr</a:t>
            </a:r>
            <a:r>
              <a:rPr lang="fr-FR" dirty="0">
                <a:solidFill>
                  <a:schemeClr val="bg2">
                    <a:lumMod val="60000"/>
                    <a:lumOff val="40000"/>
                  </a:schemeClr>
                </a:solidFill>
              </a:rPr>
              <a:t> </a:t>
            </a:r>
          </a:p>
        </p:txBody>
      </p:sp>
      <p:sp>
        <p:nvSpPr>
          <p:cNvPr id="13" name="ZoneTexte 12">
            <a:extLst>
              <a:ext uri="{FF2B5EF4-FFF2-40B4-BE49-F238E27FC236}">
                <a16:creationId xmlns:a16="http://schemas.microsoft.com/office/drawing/2014/main" id="{3F879105-51DB-6722-4DED-E6099F4B202B}"/>
              </a:ext>
            </a:extLst>
          </p:cNvPr>
          <p:cNvSpPr txBox="1"/>
          <p:nvPr/>
        </p:nvSpPr>
        <p:spPr>
          <a:xfrm>
            <a:off x="6304557" y="4847392"/>
            <a:ext cx="1441936" cy="307777"/>
          </a:xfrm>
          <a:prstGeom prst="rect">
            <a:avLst/>
          </a:prstGeom>
          <a:noFill/>
        </p:spPr>
        <p:txBody>
          <a:bodyPr wrap="square">
            <a:spAutoFit/>
          </a:bodyPr>
          <a:lstStyle/>
          <a:p>
            <a:pPr marL="228600">
              <a:spcBef>
                <a:spcPts val="600"/>
              </a:spcBef>
              <a:spcAft>
                <a:spcPts val="600"/>
              </a:spcAft>
              <a:buClr>
                <a:schemeClr val="accent4"/>
              </a:buClr>
              <a:buSzPct val="80000"/>
            </a:pPr>
            <a:r>
              <a:rPr lang="fr-FR" sz="1400" dirty="0">
                <a:solidFill>
                  <a:schemeClr val="bg2">
                    <a:lumMod val="60000"/>
                    <a:lumOff val="40000"/>
                  </a:schemeClr>
                </a:solidFill>
                <a:hlinkClick r:id="rId6">
                  <a:extLst>
                    <a:ext uri="{A12FA001-AC4F-418D-AE19-62706E023703}">
                      <ahyp:hlinkClr xmlns:ahyp="http://schemas.microsoft.com/office/drawing/2018/hyperlinkcolor" val="tx"/>
                    </a:ext>
                  </a:extLst>
                </a:hlinkClick>
              </a:rPr>
              <a:t>Site web</a:t>
            </a:r>
            <a:endParaRPr lang="fr-FR" sz="1200" dirty="0">
              <a:solidFill>
                <a:schemeClr val="bg2">
                  <a:lumMod val="60000"/>
                  <a:lumOff val="40000"/>
                </a:schemeClr>
              </a:solidFill>
            </a:endParaRPr>
          </a:p>
        </p:txBody>
      </p:sp>
      <p:sp>
        <p:nvSpPr>
          <p:cNvPr id="12" name="Google Shape;135;p16">
            <a:extLst>
              <a:ext uri="{FF2B5EF4-FFF2-40B4-BE49-F238E27FC236}">
                <a16:creationId xmlns:a16="http://schemas.microsoft.com/office/drawing/2014/main" id="{96D19D58-FC36-415E-88F5-3899E39FA596}"/>
              </a:ext>
            </a:extLst>
          </p:cNvPr>
          <p:cNvSpPr txBox="1">
            <a:spLocks noGrp="1"/>
          </p:cNvSpPr>
          <p:nvPr>
            <p:ph type="body" idx="2"/>
          </p:nvPr>
        </p:nvSpPr>
        <p:spPr>
          <a:xfrm>
            <a:off x="3618030" y="348063"/>
            <a:ext cx="5220112" cy="360000"/>
          </a:xfrm>
          <a:prstGeom prst="rect">
            <a:avLst/>
          </a:prstGeom>
          <a:noFill/>
          <a:ln>
            <a:noFill/>
          </a:ln>
        </p:spPr>
        <p:txBody>
          <a:bodyPr spcFirstLastPara="1" wrap="square" lIns="0" tIns="0" rIns="0" bIns="0" anchor="t" anchorCtr="0">
            <a:noAutofit/>
          </a:bodyPr>
          <a:lstStyle/>
          <a:p>
            <a:pPr marL="0" indent="0">
              <a:buNone/>
            </a:pPr>
            <a:r>
              <a:rPr lang="fr-FR" sz="1100" dirty="0">
                <a:solidFill>
                  <a:schemeClr val="accent4"/>
                </a:solidFill>
              </a:rPr>
              <a:t>Les PCN cluster 5 : CONTACTS</a:t>
            </a:r>
          </a:p>
        </p:txBody>
      </p:sp>
      <p:pic>
        <p:nvPicPr>
          <p:cNvPr id="20" name="Image 19">
            <a:extLst>
              <a:ext uri="{FF2B5EF4-FFF2-40B4-BE49-F238E27FC236}">
                <a16:creationId xmlns:a16="http://schemas.microsoft.com/office/drawing/2014/main" id="{18259ED5-F543-4A6E-B0F3-7B215B688237}"/>
              </a:ext>
            </a:extLst>
          </p:cNvPr>
          <p:cNvPicPr>
            <a:picLocks noChangeAspect="1"/>
          </p:cNvPicPr>
          <p:nvPr/>
        </p:nvPicPr>
        <p:blipFill>
          <a:blip r:embed="rId7"/>
          <a:stretch>
            <a:fillRect/>
          </a:stretch>
        </p:blipFill>
        <p:spPr>
          <a:xfrm>
            <a:off x="6916311" y="1126111"/>
            <a:ext cx="1072219" cy="571098"/>
          </a:xfrm>
          <a:prstGeom prst="rect">
            <a:avLst/>
          </a:prstGeom>
        </p:spPr>
      </p:pic>
      <p:pic>
        <p:nvPicPr>
          <p:cNvPr id="22" name="Image 21">
            <a:extLst>
              <a:ext uri="{FF2B5EF4-FFF2-40B4-BE49-F238E27FC236}">
                <a16:creationId xmlns:a16="http://schemas.microsoft.com/office/drawing/2014/main" id="{B570A2C3-299E-4050-B1EB-B8CFA7FD391A}"/>
              </a:ext>
            </a:extLst>
          </p:cNvPr>
          <p:cNvPicPr>
            <a:picLocks noChangeAspect="1"/>
          </p:cNvPicPr>
          <p:nvPr/>
        </p:nvPicPr>
        <p:blipFill>
          <a:blip r:embed="rId8"/>
          <a:stretch>
            <a:fillRect/>
          </a:stretch>
        </p:blipFill>
        <p:spPr>
          <a:xfrm>
            <a:off x="8037187" y="1138306"/>
            <a:ext cx="883456" cy="470557"/>
          </a:xfrm>
          <a:prstGeom prst="rect">
            <a:avLst/>
          </a:prstGeom>
        </p:spPr>
      </p:pic>
      <p:sp>
        <p:nvSpPr>
          <p:cNvPr id="317" name="Google Shape;317;p30"/>
          <p:cNvSpPr txBox="1">
            <a:spLocks noGrp="1"/>
          </p:cNvSpPr>
          <p:nvPr>
            <p:ph type="body" idx="1"/>
          </p:nvPr>
        </p:nvSpPr>
        <p:spPr>
          <a:xfrm>
            <a:off x="359999" y="1027320"/>
            <a:ext cx="8647694" cy="3673924"/>
          </a:xfrm>
          <a:prstGeom prst="rect">
            <a:avLst/>
          </a:prstGeom>
          <a:noFill/>
          <a:ln>
            <a:noFill/>
          </a:ln>
        </p:spPr>
        <p:txBody>
          <a:bodyPr spcFirstLastPara="1" wrap="square" lIns="0" tIns="0" rIns="0" bIns="0" anchor="t" anchorCtr="0">
            <a:noAutofit/>
          </a:bodyPr>
          <a:lstStyle/>
          <a:p>
            <a:pPr marL="0" indent="0">
              <a:spcBef>
                <a:spcPts val="600"/>
              </a:spcBef>
              <a:spcAft>
                <a:spcPts val="600"/>
              </a:spcAft>
            </a:pPr>
            <a:r>
              <a:rPr lang="fr-FR" sz="2000" b="1" dirty="0"/>
              <a:t>Les Points de Contact Nationaux Cluster 5</a:t>
            </a:r>
          </a:p>
          <a:p>
            <a:pPr marL="0" indent="0">
              <a:spcBef>
                <a:spcPts val="600"/>
              </a:spcBef>
              <a:spcAft>
                <a:spcPts val="600"/>
              </a:spcAft>
            </a:pPr>
            <a:endParaRPr lang="fr-FR" sz="2000" b="1" dirty="0"/>
          </a:p>
          <a:p>
            <a:pPr marL="228600" lvl="0" indent="0" algn="l">
              <a:lnSpc>
                <a:spcPct val="100000"/>
              </a:lnSpc>
              <a:buClr>
                <a:schemeClr val="accent4"/>
              </a:buClr>
              <a:buSzPct val="80000"/>
            </a:pPr>
            <a:endParaRPr lang="fr-FR" sz="1400" b="1" dirty="0"/>
          </a:p>
          <a:p>
            <a:pPr marL="228600" lvl="0" indent="0" algn="l">
              <a:lnSpc>
                <a:spcPct val="100000"/>
              </a:lnSpc>
              <a:buClr>
                <a:schemeClr val="accent4"/>
              </a:buClr>
              <a:buSzPct val="80000"/>
            </a:pPr>
            <a:endParaRPr lang="fr-FR" sz="1400" b="1" dirty="0"/>
          </a:p>
        </p:txBody>
      </p:sp>
      <p:pic>
        <p:nvPicPr>
          <p:cNvPr id="3" name="Image 2">
            <a:extLst>
              <a:ext uri="{FF2B5EF4-FFF2-40B4-BE49-F238E27FC236}">
                <a16:creationId xmlns:a16="http://schemas.microsoft.com/office/drawing/2014/main" id="{3A04A55A-854D-4363-B4F5-079555FD1AD3}"/>
              </a:ext>
            </a:extLst>
          </p:cNvPr>
          <p:cNvPicPr>
            <a:picLocks noChangeAspect="1"/>
          </p:cNvPicPr>
          <p:nvPr/>
        </p:nvPicPr>
        <p:blipFill>
          <a:blip r:embed="rId9"/>
          <a:stretch>
            <a:fillRect/>
          </a:stretch>
        </p:blipFill>
        <p:spPr>
          <a:xfrm>
            <a:off x="6099250" y="2434907"/>
            <a:ext cx="810819" cy="694372"/>
          </a:xfrm>
          <a:prstGeom prst="rect">
            <a:avLst/>
          </a:prstGeom>
        </p:spPr>
      </p:pic>
      <p:pic>
        <p:nvPicPr>
          <p:cNvPr id="5" name="Image 4">
            <a:extLst>
              <a:ext uri="{FF2B5EF4-FFF2-40B4-BE49-F238E27FC236}">
                <a16:creationId xmlns:a16="http://schemas.microsoft.com/office/drawing/2014/main" id="{E5A6A372-D8A9-451E-8C60-4C1A227354A1}"/>
              </a:ext>
            </a:extLst>
          </p:cNvPr>
          <p:cNvPicPr>
            <a:picLocks noChangeAspect="1"/>
          </p:cNvPicPr>
          <p:nvPr/>
        </p:nvPicPr>
        <p:blipFill>
          <a:blip r:embed="rId10"/>
          <a:stretch>
            <a:fillRect/>
          </a:stretch>
        </p:blipFill>
        <p:spPr>
          <a:xfrm>
            <a:off x="6224692" y="3420533"/>
            <a:ext cx="673117" cy="966701"/>
          </a:xfrm>
          <a:prstGeom prst="rect">
            <a:avLst/>
          </a:prstGeom>
        </p:spPr>
      </p:pic>
    </p:spTree>
    <p:extLst>
      <p:ext uri="{BB962C8B-B14F-4D97-AF65-F5344CB8AC3E}">
        <p14:creationId xmlns:p14="http://schemas.microsoft.com/office/powerpoint/2010/main" val="32996896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D6CBFD-0CC5-4E22-B117-0F52B92A417D}"/>
              </a:ext>
            </a:extLst>
          </p:cNvPr>
          <p:cNvSpPr>
            <a:spLocks noGrp="1"/>
          </p:cNvSpPr>
          <p:nvPr>
            <p:ph type="title"/>
          </p:nvPr>
        </p:nvSpPr>
        <p:spPr/>
        <p:txBody>
          <a:bodyPr/>
          <a:lstStyle/>
          <a:p>
            <a:endParaRPr lang="fr-FR"/>
          </a:p>
        </p:txBody>
      </p:sp>
      <p:sp>
        <p:nvSpPr>
          <p:cNvPr id="4" name="Espace réservé du numéro de diapositive 3">
            <a:extLst>
              <a:ext uri="{FF2B5EF4-FFF2-40B4-BE49-F238E27FC236}">
                <a16:creationId xmlns:a16="http://schemas.microsoft.com/office/drawing/2014/main" id="{87998ADE-8124-4B3E-92FB-8AF003B293A3}"/>
              </a:ext>
            </a:extLst>
          </p:cNvPr>
          <p:cNvSpPr>
            <a:spLocks noGrp="1"/>
          </p:cNvSpPr>
          <p:nvPr>
            <p:ph type="sldNum" sz="quarter" idx="12"/>
          </p:nvPr>
        </p:nvSpPr>
        <p:spPr/>
        <p:txBody>
          <a:bodyPr/>
          <a:lstStyle/>
          <a:p>
            <a:fld id="{733122C9-A0B9-462F-8757-0847AD287B63}" type="slidenum">
              <a:rPr lang="fr-FR" smtClean="0"/>
              <a:pPr/>
              <a:t>26</a:t>
            </a:fld>
            <a:endParaRPr lang="fr-FR"/>
          </a:p>
        </p:txBody>
      </p:sp>
    </p:spTree>
    <p:extLst>
      <p:ext uri="{BB962C8B-B14F-4D97-AF65-F5344CB8AC3E}">
        <p14:creationId xmlns:p14="http://schemas.microsoft.com/office/powerpoint/2010/main" val="3235867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8483AE-7AEE-4029-A447-15229B693C9B}"/>
              </a:ext>
            </a:extLst>
          </p:cNvPr>
          <p:cNvSpPr>
            <a:spLocks noGrp="1"/>
          </p:cNvSpPr>
          <p:nvPr>
            <p:ph type="title"/>
          </p:nvPr>
        </p:nvSpPr>
        <p:spPr>
          <a:xfrm>
            <a:off x="368301" y="1000974"/>
            <a:ext cx="8580389" cy="3983136"/>
          </a:xfrm>
          <a:solidFill>
            <a:schemeClr val="bg1"/>
          </a:solidFill>
        </p:spPr>
        <p:txBody>
          <a:bodyPr/>
          <a:lstStyle/>
          <a:p>
            <a:pPr>
              <a:spcBef>
                <a:spcPts val="600"/>
              </a:spcBef>
              <a:spcAft>
                <a:spcPts val="600"/>
              </a:spcAft>
            </a:pPr>
            <a:r>
              <a:rPr lang="fr-FR" sz="1400" b="0" dirty="0">
                <a:solidFill>
                  <a:schemeClr val="bg2"/>
                </a:solidFill>
              </a:rPr>
              <a:t>Horizon Europe est le programme-cadre de l'Union européenne pour la recherche et l'innovation. Il couvre la période 2021-2027 et est doté d'un budget de 95,5 milliards d'euros.</a:t>
            </a:r>
            <a:br>
              <a:rPr lang="fr-FR" sz="1400" b="0" dirty="0"/>
            </a:br>
            <a:br>
              <a:rPr lang="fr-FR" sz="1400" b="0" dirty="0"/>
            </a:br>
            <a:r>
              <a:rPr lang="fr-FR" sz="1400" b="0" dirty="0">
                <a:solidFill>
                  <a:schemeClr val="bg2"/>
                </a:solidFill>
              </a:rPr>
              <a:t>Le présent guide a été réalisé par les membres du </a:t>
            </a:r>
            <a:r>
              <a:rPr lang="fr-FR" sz="1400" dirty="0">
                <a:solidFill>
                  <a:schemeClr val="bg2"/>
                </a:solidFill>
              </a:rPr>
              <a:t>Point de Contact National </a:t>
            </a:r>
            <a:r>
              <a:rPr lang="fr-FR" sz="1400" b="0" dirty="0">
                <a:solidFill>
                  <a:schemeClr val="bg2"/>
                </a:solidFill>
              </a:rPr>
              <a:t>(PCN) français Horizon Europe en charge du </a:t>
            </a:r>
            <a:r>
              <a:rPr lang="fr-FR" sz="1400" dirty="0">
                <a:solidFill>
                  <a:schemeClr val="bg2"/>
                </a:solidFill>
              </a:rPr>
              <a:t>Cluster 2 "Culture, créativité et société inclusive".</a:t>
            </a:r>
            <a:br>
              <a:rPr lang="fr-FR" sz="1400" b="0" dirty="0"/>
            </a:br>
            <a:br>
              <a:rPr lang="fr-FR" sz="1400" b="0" dirty="0"/>
            </a:br>
            <a:r>
              <a:rPr lang="fr-FR" sz="1400" dirty="0">
                <a:solidFill>
                  <a:schemeClr val="bg2"/>
                </a:solidFill>
              </a:rPr>
              <a:t>Ce guide s'adresse à tous les acteurs français</a:t>
            </a:r>
            <a:r>
              <a:rPr lang="fr-FR" sz="1400" b="0" dirty="0">
                <a:solidFill>
                  <a:schemeClr val="bg2"/>
                </a:solidFill>
              </a:rPr>
              <a:t> du monde la </a:t>
            </a:r>
            <a:r>
              <a:rPr lang="fr-FR" sz="1400" dirty="0">
                <a:solidFill>
                  <a:schemeClr val="bg2"/>
                </a:solidFill>
              </a:rPr>
              <a:t>recherche</a:t>
            </a:r>
            <a:r>
              <a:rPr lang="fr-FR" sz="1400" b="0" dirty="0">
                <a:solidFill>
                  <a:schemeClr val="bg2"/>
                </a:solidFill>
              </a:rPr>
              <a:t> en </a:t>
            </a:r>
            <a:r>
              <a:rPr lang="fr-FR" sz="1400" dirty="0">
                <a:solidFill>
                  <a:schemeClr val="bg2"/>
                </a:solidFill>
              </a:rPr>
              <a:t>sciences humaines et sociales</a:t>
            </a:r>
            <a:r>
              <a:rPr lang="fr-FR" sz="1400" b="0" dirty="0">
                <a:solidFill>
                  <a:schemeClr val="bg2"/>
                </a:solidFill>
              </a:rPr>
              <a:t>, en leur proposant une </a:t>
            </a:r>
            <a:r>
              <a:rPr lang="fr-FR" sz="1400" dirty="0">
                <a:solidFill>
                  <a:schemeClr val="bg2"/>
                </a:solidFill>
              </a:rPr>
              <a:t>synthèse en français </a:t>
            </a:r>
            <a:r>
              <a:rPr lang="fr-FR" sz="1400" b="0" dirty="0">
                <a:solidFill>
                  <a:schemeClr val="bg2"/>
                </a:solidFill>
              </a:rPr>
              <a:t>des éléments clés des </a:t>
            </a:r>
            <a:r>
              <a:rPr lang="fr-FR" sz="1400" dirty="0">
                <a:solidFill>
                  <a:schemeClr val="bg2"/>
                </a:solidFill>
              </a:rPr>
              <a:t>appels 2023 et 2024</a:t>
            </a:r>
            <a:r>
              <a:rPr lang="fr-FR" sz="1400" b="0" dirty="0">
                <a:solidFill>
                  <a:schemeClr val="bg2"/>
                </a:solidFill>
              </a:rPr>
              <a:t> du cluster 5 qui attendent une </a:t>
            </a:r>
            <a:r>
              <a:rPr lang="fr-FR" sz="1400" dirty="0">
                <a:solidFill>
                  <a:schemeClr val="bg2"/>
                </a:solidFill>
              </a:rPr>
              <a:t>contribution significative de la recherche en SHS</a:t>
            </a:r>
            <a:r>
              <a:rPr lang="fr-FR" sz="1400" b="0" dirty="0">
                <a:solidFill>
                  <a:schemeClr val="bg2"/>
                </a:solidFill>
              </a:rPr>
              <a:t>.</a:t>
            </a:r>
            <a:br>
              <a:rPr lang="fr-FR" sz="1400" b="0" dirty="0"/>
            </a:br>
            <a:br>
              <a:rPr lang="fr-FR" sz="1400" b="0" dirty="0"/>
            </a:br>
            <a:r>
              <a:rPr lang="fr-FR" sz="1400" b="0" dirty="0">
                <a:solidFill>
                  <a:schemeClr val="bg2"/>
                </a:solidFill>
              </a:rPr>
              <a:t>Les synthèses et traductions proposées dans ce guide n'engagent que la responsabilité de leurs auteurs et en aucune manière celle de la Commission européenne.</a:t>
            </a:r>
            <a:br>
              <a:rPr lang="fr-FR" sz="1400" b="0" dirty="0"/>
            </a:br>
            <a:br>
              <a:rPr lang="fr-FR" sz="1400" b="0" dirty="0"/>
            </a:br>
            <a:br>
              <a:rPr lang="fr-FR" sz="1400" b="0" dirty="0"/>
            </a:br>
            <a:br>
              <a:rPr lang="fr-FR" sz="1400" b="0" dirty="0"/>
            </a:br>
            <a:br>
              <a:rPr lang="fr-FR" sz="1400" b="0" dirty="0"/>
            </a:br>
            <a:endParaRPr lang="fr-FR" sz="1400" b="0" dirty="0">
              <a:solidFill>
                <a:srgbClr val="000091"/>
              </a:solidFill>
            </a:endParaRPr>
          </a:p>
        </p:txBody>
      </p:sp>
      <p:sp>
        <p:nvSpPr>
          <p:cNvPr id="4" name="Espace réservé du numéro de diapositive 3">
            <a:extLst>
              <a:ext uri="{FF2B5EF4-FFF2-40B4-BE49-F238E27FC236}">
                <a16:creationId xmlns:a16="http://schemas.microsoft.com/office/drawing/2014/main" id="{8A734627-A195-4C55-8E1A-5EBA3A6CBEF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a:t>3</a:t>
            </a:fld>
            <a:endParaRPr lang="fr-FR"/>
          </a:p>
        </p:txBody>
      </p:sp>
      <p:sp>
        <p:nvSpPr>
          <p:cNvPr id="5" name="ZoneTexte 4">
            <a:extLst>
              <a:ext uri="{FF2B5EF4-FFF2-40B4-BE49-F238E27FC236}">
                <a16:creationId xmlns:a16="http://schemas.microsoft.com/office/drawing/2014/main" id="{CD12D4A1-DA16-4C98-A341-89CC763F855C}"/>
              </a:ext>
            </a:extLst>
          </p:cNvPr>
          <p:cNvSpPr txBox="1"/>
          <p:nvPr/>
        </p:nvSpPr>
        <p:spPr>
          <a:xfrm>
            <a:off x="5986463" y="433820"/>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fr-FR" sz="1600" b="1">
                <a:solidFill>
                  <a:srgbClr val="000091"/>
                </a:solidFill>
              </a:rPr>
              <a:t>AVANT-PROPOS</a:t>
            </a:r>
          </a:p>
        </p:txBody>
      </p:sp>
      <p:pic>
        <p:nvPicPr>
          <p:cNvPr id="7" name="Image 6">
            <a:extLst>
              <a:ext uri="{FF2B5EF4-FFF2-40B4-BE49-F238E27FC236}">
                <a16:creationId xmlns:a16="http://schemas.microsoft.com/office/drawing/2014/main" id="{7347AF9C-73F6-42FD-A34D-6430361CC833}"/>
              </a:ext>
            </a:extLst>
          </p:cNvPr>
          <p:cNvPicPr>
            <a:picLocks noChangeAspect="1"/>
          </p:cNvPicPr>
          <p:nvPr/>
        </p:nvPicPr>
        <p:blipFill>
          <a:blip r:embed="rId2"/>
          <a:stretch>
            <a:fillRect/>
          </a:stretch>
        </p:blipFill>
        <p:spPr>
          <a:xfrm>
            <a:off x="368301" y="138125"/>
            <a:ext cx="1016000" cy="746252"/>
          </a:xfrm>
          <a:prstGeom prst="rect">
            <a:avLst/>
          </a:prstGeom>
        </p:spPr>
      </p:pic>
    </p:spTree>
    <p:extLst>
      <p:ext uri="{BB962C8B-B14F-4D97-AF65-F5344CB8AC3E}">
        <p14:creationId xmlns:p14="http://schemas.microsoft.com/office/powerpoint/2010/main" val="306305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D9159C81-C6C3-42AA-8A22-5661781C7DFB}"/>
              </a:ext>
            </a:extLst>
          </p:cNvPr>
          <p:cNvSpPr>
            <a:spLocks noGrp="1"/>
          </p:cNvSpPr>
          <p:nvPr>
            <p:ph type="pic" sz="quarter" idx="13"/>
          </p:nvPr>
        </p:nvSpPr>
        <p:spPr/>
      </p:sp>
      <p:sp>
        <p:nvSpPr>
          <p:cNvPr id="3" name="Titre 2">
            <a:extLst>
              <a:ext uri="{FF2B5EF4-FFF2-40B4-BE49-F238E27FC236}">
                <a16:creationId xmlns:a16="http://schemas.microsoft.com/office/drawing/2014/main" id="{B66DD9BF-F751-4125-947D-FB91868BFCCB}"/>
              </a:ext>
            </a:extLst>
          </p:cNvPr>
          <p:cNvSpPr>
            <a:spLocks noGrp="1"/>
          </p:cNvSpPr>
          <p:nvPr>
            <p:ph type="title"/>
          </p:nvPr>
        </p:nvSpPr>
        <p:spPr/>
        <p:txBody>
          <a:bodyPr/>
          <a:lstStyle/>
          <a:p>
            <a:pPr marL="0" indent="0">
              <a:buNone/>
            </a:pPr>
            <a:r>
              <a:rPr lang="fr-FR"/>
              <a:t>Comment lire ce guide</a:t>
            </a:r>
          </a:p>
        </p:txBody>
      </p:sp>
      <p:sp>
        <p:nvSpPr>
          <p:cNvPr id="4" name="Espace réservé du numéro de diapositive 3">
            <a:extLst>
              <a:ext uri="{FF2B5EF4-FFF2-40B4-BE49-F238E27FC236}">
                <a16:creationId xmlns:a16="http://schemas.microsoft.com/office/drawing/2014/main" id="{89E431E2-4468-43B0-AD80-CFB606D6415E}"/>
              </a:ext>
            </a:extLst>
          </p:cNvPr>
          <p:cNvSpPr>
            <a:spLocks noGrp="1"/>
          </p:cNvSpPr>
          <p:nvPr>
            <p:ph type="sldNum" sz="quarter" idx="12"/>
          </p:nvPr>
        </p:nvSpPr>
        <p:spPr/>
        <p:txBody>
          <a:bodyPr/>
          <a:lstStyle/>
          <a:p>
            <a:fld id="{733122C9-A0B9-462F-8757-0847AD287B63}" type="slidenum">
              <a:rPr lang="fr-FR" smtClean="0"/>
              <a:pPr/>
              <a:t>4</a:t>
            </a:fld>
            <a:endParaRPr lang="fr-FR"/>
          </a:p>
        </p:txBody>
      </p:sp>
    </p:spTree>
    <p:extLst>
      <p:ext uri="{BB962C8B-B14F-4D97-AF65-F5344CB8AC3E}">
        <p14:creationId xmlns:p14="http://schemas.microsoft.com/office/powerpoint/2010/main" val="1957015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e 67">
            <a:extLst>
              <a:ext uri="{FF2B5EF4-FFF2-40B4-BE49-F238E27FC236}">
                <a16:creationId xmlns:a16="http://schemas.microsoft.com/office/drawing/2014/main" id="{52B383D3-F99F-4A69-B680-863135557617}"/>
              </a:ext>
            </a:extLst>
          </p:cNvPr>
          <p:cNvGrpSpPr/>
          <p:nvPr/>
        </p:nvGrpSpPr>
        <p:grpSpPr>
          <a:xfrm>
            <a:off x="4310180" y="1650195"/>
            <a:ext cx="4156288" cy="2347081"/>
            <a:chOff x="4213416" y="1586996"/>
            <a:chExt cx="4156288" cy="2347081"/>
          </a:xfrm>
        </p:grpSpPr>
        <p:pic>
          <p:nvPicPr>
            <p:cNvPr id="4" name="Image 3">
              <a:extLst>
                <a:ext uri="{FF2B5EF4-FFF2-40B4-BE49-F238E27FC236}">
                  <a16:creationId xmlns:a16="http://schemas.microsoft.com/office/drawing/2014/main" id="{AA654413-D693-8DA6-44F0-65930155F385}"/>
                </a:ext>
              </a:extLst>
            </p:cNvPr>
            <p:cNvPicPr>
              <a:picLocks noChangeAspect="1"/>
            </p:cNvPicPr>
            <p:nvPr/>
          </p:nvPicPr>
          <p:blipFill>
            <a:blip r:embed="rId2"/>
            <a:stretch>
              <a:fillRect/>
            </a:stretch>
          </p:blipFill>
          <p:spPr>
            <a:xfrm>
              <a:off x="4213416" y="1586996"/>
              <a:ext cx="4156288" cy="23470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 coins arrondis 8">
              <a:extLst>
                <a:ext uri="{FF2B5EF4-FFF2-40B4-BE49-F238E27FC236}">
                  <a16:creationId xmlns:a16="http://schemas.microsoft.com/office/drawing/2014/main" id="{4DD86547-7EAA-5A28-E419-9530E1E29E57}"/>
                </a:ext>
              </a:extLst>
            </p:cNvPr>
            <p:cNvSpPr/>
            <p:nvPr/>
          </p:nvSpPr>
          <p:spPr>
            <a:xfrm>
              <a:off x="6291560" y="1644101"/>
              <a:ext cx="1994746" cy="307750"/>
            </a:xfrm>
            <a:prstGeom prst="roundRect">
              <a:avLst/>
            </a:prstGeom>
            <a:no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 coins arrondis 14">
              <a:extLst>
                <a:ext uri="{FF2B5EF4-FFF2-40B4-BE49-F238E27FC236}">
                  <a16:creationId xmlns:a16="http://schemas.microsoft.com/office/drawing/2014/main" id="{56D3C43D-D05D-463A-8E5A-6F0E7AC7FCE9}"/>
                </a:ext>
              </a:extLst>
            </p:cNvPr>
            <p:cNvSpPr/>
            <p:nvPr/>
          </p:nvSpPr>
          <p:spPr>
            <a:xfrm>
              <a:off x="4281377" y="3578904"/>
              <a:ext cx="4004929" cy="300167"/>
            </a:xfrm>
            <a:prstGeom prst="roundRect">
              <a:avLst/>
            </a:prstGeom>
            <a:no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 coins arrondis 27">
              <a:extLst>
                <a:ext uri="{FF2B5EF4-FFF2-40B4-BE49-F238E27FC236}">
                  <a16:creationId xmlns:a16="http://schemas.microsoft.com/office/drawing/2014/main" id="{B8147E5B-BEFB-44DE-BF8C-86BEFBAB537E}"/>
                </a:ext>
              </a:extLst>
            </p:cNvPr>
            <p:cNvSpPr/>
            <p:nvPr/>
          </p:nvSpPr>
          <p:spPr>
            <a:xfrm>
              <a:off x="4352259" y="2011184"/>
              <a:ext cx="3934047" cy="484594"/>
            </a:xfrm>
            <a:prstGeom prst="roundRect">
              <a:avLst/>
            </a:prstGeom>
            <a:no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 coins arrondis 28">
              <a:extLst>
                <a:ext uri="{FF2B5EF4-FFF2-40B4-BE49-F238E27FC236}">
                  <a16:creationId xmlns:a16="http://schemas.microsoft.com/office/drawing/2014/main" id="{4BA76FDA-DCB1-4E59-BF45-8754C59C160C}"/>
                </a:ext>
              </a:extLst>
            </p:cNvPr>
            <p:cNvSpPr/>
            <p:nvPr/>
          </p:nvSpPr>
          <p:spPr>
            <a:xfrm>
              <a:off x="4281377" y="2555112"/>
              <a:ext cx="4004929" cy="946276"/>
            </a:xfrm>
            <a:prstGeom prst="roundRect">
              <a:avLst/>
            </a:prstGeom>
            <a:no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Espace réservé du texte 2">
            <a:extLst>
              <a:ext uri="{FF2B5EF4-FFF2-40B4-BE49-F238E27FC236}">
                <a16:creationId xmlns:a16="http://schemas.microsoft.com/office/drawing/2014/main" id="{1BE4CA21-1FF2-DE57-09D2-E56D75FFC432}"/>
              </a:ext>
            </a:extLst>
          </p:cNvPr>
          <p:cNvSpPr>
            <a:spLocks noGrp="1"/>
          </p:cNvSpPr>
          <p:nvPr>
            <p:ph type="body" idx="1"/>
          </p:nvPr>
        </p:nvSpPr>
        <p:spPr>
          <a:xfrm>
            <a:off x="282809" y="108253"/>
            <a:ext cx="4228682" cy="1407950"/>
          </a:xfrm>
          <a:solidFill>
            <a:schemeClr val="bg1"/>
          </a:solidFill>
          <a:ln w="12700">
            <a:solidFill>
              <a:schemeClr val="bg2"/>
            </a:solidFill>
          </a:ln>
        </p:spPr>
        <p:txBody>
          <a:bodyPr lIns="90000" tIns="46800" rIns="90000" bIns="46800"/>
          <a:lstStyle/>
          <a:p>
            <a:pPr marL="0"/>
            <a:r>
              <a:rPr lang="fr-FR" sz="1400" dirty="0">
                <a:solidFill>
                  <a:srgbClr val="000091"/>
                </a:solidFill>
              </a:rPr>
              <a:t>Ce guide reprend une sélection d’appels (</a:t>
            </a:r>
            <a:r>
              <a:rPr lang="fr-FR" sz="1400" i="1" dirty="0">
                <a:solidFill>
                  <a:srgbClr val="000091"/>
                </a:solidFill>
              </a:rPr>
              <a:t>topics</a:t>
            </a:r>
            <a:r>
              <a:rPr lang="fr-FR" sz="1400" dirty="0">
                <a:solidFill>
                  <a:srgbClr val="000091"/>
                </a:solidFill>
              </a:rPr>
              <a:t>) du nouveau programme de travail du Cluster 5.</a:t>
            </a:r>
          </a:p>
          <a:p>
            <a:pPr marL="0">
              <a:spcAft>
                <a:spcPts val="600"/>
              </a:spcAft>
            </a:pPr>
            <a:r>
              <a:rPr lang="fr-FR" sz="1400" dirty="0"/>
              <a:t>Ils sont regroupés </a:t>
            </a:r>
            <a:r>
              <a:rPr lang="fr-FR" sz="1400" b="1" dirty="0"/>
              <a:t>par année </a:t>
            </a:r>
            <a:r>
              <a:rPr lang="fr-FR" sz="1400" dirty="0">
                <a:solidFill>
                  <a:schemeClr val="accent4"/>
                </a:solidFill>
              </a:rPr>
              <a:t>(2023, 2024).</a:t>
            </a:r>
            <a:endParaRPr lang="fr-FR" sz="1400" dirty="0"/>
          </a:p>
        </p:txBody>
      </p:sp>
      <p:sp>
        <p:nvSpPr>
          <p:cNvPr id="6" name="Google Shape;135;p16">
            <a:extLst>
              <a:ext uri="{FF2B5EF4-FFF2-40B4-BE49-F238E27FC236}">
                <a16:creationId xmlns:a16="http://schemas.microsoft.com/office/drawing/2014/main" id="{AB2C7F04-0584-D41E-A9C5-956D7064D36F}"/>
              </a:ext>
            </a:extLst>
          </p:cNvPr>
          <p:cNvSpPr txBox="1">
            <a:spLocks noGrp="1"/>
          </p:cNvSpPr>
          <p:nvPr>
            <p:ph type="body" idx="2"/>
          </p:nvPr>
        </p:nvSpPr>
        <p:spPr>
          <a:xfrm>
            <a:off x="7669761" y="348063"/>
            <a:ext cx="1168381" cy="360000"/>
          </a:xfrm>
          <a:prstGeom prst="rect">
            <a:avLst/>
          </a:prstGeom>
          <a:noFill/>
          <a:ln>
            <a:noFill/>
          </a:ln>
        </p:spPr>
        <p:txBody>
          <a:bodyPr spcFirstLastPara="1" wrap="square" lIns="0" tIns="0" rIns="0" bIns="0" anchor="t" anchorCtr="0">
            <a:noAutofit/>
          </a:bodyPr>
          <a:lstStyle/>
          <a:p>
            <a:pPr marL="0" indent="0">
              <a:buNone/>
            </a:pPr>
            <a:r>
              <a:rPr lang="fr-FR" sz="1100">
                <a:solidFill>
                  <a:schemeClr val="accent4"/>
                </a:solidFill>
              </a:rPr>
              <a:t>LIRE CE GUIDE</a:t>
            </a:r>
            <a:endParaRPr lang="fr-FR">
              <a:solidFill>
                <a:schemeClr val="accent4"/>
              </a:solidFill>
            </a:endParaRPr>
          </a:p>
        </p:txBody>
      </p:sp>
      <p:sp>
        <p:nvSpPr>
          <p:cNvPr id="7" name="ZoneTexte 6">
            <a:extLst>
              <a:ext uri="{FF2B5EF4-FFF2-40B4-BE49-F238E27FC236}">
                <a16:creationId xmlns:a16="http://schemas.microsoft.com/office/drawing/2014/main" id="{A84CEA1A-6456-4320-8806-705BAADAE0CC}"/>
              </a:ext>
            </a:extLst>
          </p:cNvPr>
          <p:cNvSpPr txBox="1"/>
          <p:nvPr/>
        </p:nvSpPr>
        <p:spPr>
          <a:xfrm>
            <a:off x="5009669" y="765434"/>
            <a:ext cx="3900867" cy="461665"/>
          </a:xfrm>
          <a:prstGeom prst="rect">
            <a:avLst/>
          </a:prstGeom>
          <a:solidFill>
            <a:schemeClr val="bg1"/>
          </a:solidFill>
          <a:ln w="12700">
            <a:solidFill>
              <a:schemeClr val="accent4"/>
            </a:solidFill>
          </a:ln>
        </p:spPr>
        <p:txBody>
          <a:bodyPr wrap="square" rtlCol="0">
            <a:spAutoFit/>
          </a:bodyPr>
          <a:lstStyle/>
          <a:p>
            <a:pPr lvl="0">
              <a:spcAft>
                <a:spcPts val="200"/>
              </a:spcAft>
              <a:buClr>
                <a:srgbClr val="EA5433"/>
              </a:buClr>
              <a:buSzPct val="80000"/>
            </a:pPr>
            <a:r>
              <a:rPr lang="fr-FR" sz="1200" b="1">
                <a:solidFill>
                  <a:srgbClr val="000091"/>
                </a:solidFill>
              </a:rPr>
              <a:t>Référence</a:t>
            </a:r>
            <a:r>
              <a:rPr lang="fr-FR" sz="1200">
                <a:solidFill>
                  <a:srgbClr val="000091"/>
                </a:solidFill>
              </a:rPr>
              <a:t> du topic, son </a:t>
            </a:r>
            <a:r>
              <a:rPr lang="fr-FR" sz="1200" b="1">
                <a:solidFill>
                  <a:srgbClr val="000091"/>
                </a:solidFill>
              </a:rPr>
              <a:t>enveloppe</a:t>
            </a:r>
            <a:r>
              <a:rPr lang="fr-FR" sz="1200">
                <a:solidFill>
                  <a:srgbClr val="000091"/>
                </a:solidFill>
              </a:rPr>
              <a:t> globale, le </a:t>
            </a:r>
            <a:r>
              <a:rPr lang="fr-FR" sz="1200" b="1">
                <a:solidFill>
                  <a:srgbClr val="000091"/>
                </a:solidFill>
              </a:rPr>
              <a:t>budget</a:t>
            </a:r>
            <a:r>
              <a:rPr lang="fr-FR" sz="1200">
                <a:solidFill>
                  <a:srgbClr val="000091"/>
                </a:solidFill>
              </a:rPr>
              <a:t> attendu </a:t>
            </a:r>
            <a:r>
              <a:rPr lang="fr-FR" sz="1200" b="1">
                <a:solidFill>
                  <a:srgbClr val="000091"/>
                </a:solidFill>
              </a:rPr>
              <a:t>par projet</a:t>
            </a:r>
            <a:r>
              <a:rPr lang="fr-FR" sz="1200">
                <a:solidFill>
                  <a:srgbClr val="000091"/>
                </a:solidFill>
              </a:rPr>
              <a:t>, le </a:t>
            </a:r>
            <a:r>
              <a:rPr lang="fr-FR" sz="1200" b="1">
                <a:solidFill>
                  <a:srgbClr val="000091"/>
                </a:solidFill>
              </a:rPr>
              <a:t>type d'action </a:t>
            </a:r>
            <a:r>
              <a:rPr lang="fr-FR" sz="1200">
                <a:solidFill>
                  <a:srgbClr val="000091"/>
                </a:solidFill>
              </a:rPr>
              <a:t>soutenu.</a:t>
            </a:r>
          </a:p>
        </p:txBody>
      </p:sp>
      <p:cxnSp>
        <p:nvCxnSpPr>
          <p:cNvPr id="12" name="Connecteur droit avec flèche 11">
            <a:extLst>
              <a:ext uri="{FF2B5EF4-FFF2-40B4-BE49-F238E27FC236}">
                <a16:creationId xmlns:a16="http://schemas.microsoft.com/office/drawing/2014/main" id="{635CC81C-863C-4330-8C4A-5CBB4A7FF9F8}"/>
              </a:ext>
            </a:extLst>
          </p:cNvPr>
          <p:cNvCxnSpPr>
            <a:cxnSpLocks/>
            <a:stCxn id="7" idx="2"/>
            <a:endCxn id="9" idx="0"/>
          </p:cNvCxnSpPr>
          <p:nvPr/>
        </p:nvCxnSpPr>
        <p:spPr>
          <a:xfrm>
            <a:off x="6960103" y="1227099"/>
            <a:ext cx="425594" cy="480201"/>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5" name="ZoneTexte 4">
            <a:extLst>
              <a:ext uri="{FF2B5EF4-FFF2-40B4-BE49-F238E27FC236}">
                <a16:creationId xmlns:a16="http://schemas.microsoft.com/office/drawing/2014/main" id="{A80B739A-8158-4234-8354-73C772DB6421}"/>
              </a:ext>
            </a:extLst>
          </p:cNvPr>
          <p:cNvSpPr txBox="1"/>
          <p:nvPr/>
        </p:nvSpPr>
        <p:spPr>
          <a:xfrm>
            <a:off x="5327073" y="4235707"/>
            <a:ext cx="3583463" cy="461665"/>
          </a:xfrm>
          <a:prstGeom prst="rect">
            <a:avLst/>
          </a:prstGeom>
          <a:noFill/>
          <a:ln w="12700">
            <a:solidFill>
              <a:schemeClr val="accent4"/>
            </a:solidFill>
          </a:ln>
        </p:spPr>
        <p:txBody>
          <a:bodyPr wrap="square" rtlCol="0">
            <a:spAutoFit/>
          </a:bodyPr>
          <a:lstStyle/>
          <a:p>
            <a:pPr lvl="0">
              <a:spcAft>
                <a:spcPts val="200"/>
              </a:spcAft>
              <a:buClr>
                <a:srgbClr val="EA5433"/>
              </a:buClr>
              <a:buSzPct val="80000"/>
            </a:pPr>
            <a:r>
              <a:rPr lang="fr-FR" sz="1200" b="1">
                <a:solidFill>
                  <a:srgbClr val="000091"/>
                </a:solidFill>
              </a:rPr>
              <a:t>Références </a:t>
            </a:r>
            <a:r>
              <a:rPr lang="fr-FR" sz="1200">
                <a:solidFill>
                  <a:srgbClr val="000091"/>
                </a:solidFill>
              </a:rPr>
              <a:t>le cas échéant,</a:t>
            </a:r>
            <a:r>
              <a:rPr lang="fr-FR" sz="1200" b="1">
                <a:solidFill>
                  <a:srgbClr val="000091"/>
                </a:solidFill>
              </a:rPr>
              <a:t> des topics liés passés ou en cours.</a:t>
            </a:r>
            <a:endParaRPr lang="fr-FR">
              <a:solidFill>
                <a:srgbClr val="000091"/>
              </a:solidFill>
            </a:endParaRPr>
          </a:p>
        </p:txBody>
      </p:sp>
      <p:cxnSp>
        <p:nvCxnSpPr>
          <p:cNvPr id="13" name="Connecteur droit avec flèche 12">
            <a:extLst>
              <a:ext uri="{FF2B5EF4-FFF2-40B4-BE49-F238E27FC236}">
                <a16:creationId xmlns:a16="http://schemas.microsoft.com/office/drawing/2014/main" id="{756E4A26-9287-434B-8930-8BCE46702F5F}"/>
              </a:ext>
            </a:extLst>
          </p:cNvPr>
          <p:cNvCxnSpPr>
            <a:cxnSpLocks/>
            <a:stCxn id="5" idx="0"/>
            <a:endCxn id="15" idx="2"/>
          </p:cNvCxnSpPr>
          <p:nvPr/>
        </p:nvCxnSpPr>
        <p:spPr>
          <a:xfrm flipH="1" flipV="1">
            <a:off x="6380606" y="3942270"/>
            <a:ext cx="738199" cy="293437"/>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17" name="ZoneTexte 16">
            <a:extLst>
              <a:ext uri="{FF2B5EF4-FFF2-40B4-BE49-F238E27FC236}">
                <a16:creationId xmlns:a16="http://schemas.microsoft.com/office/drawing/2014/main" id="{42542E2A-A483-4B32-B627-39215B528C0F}"/>
              </a:ext>
            </a:extLst>
          </p:cNvPr>
          <p:cNvSpPr txBox="1"/>
          <p:nvPr/>
        </p:nvSpPr>
        <p:spPr>
          <a:xfrm>
            <a:off x="677532" y="1930315"/>
            <a:ext cx="2808305" cy="461665"/>
          </a:xfrm>
          <a:prstGeom prst="rect">
            <a:avLst/>
          </a:prstGeom>
          <a:noFill/>
          <a:ln w="12700">
            <a:solidFill>
              <a:schemeClr val="accent4"/>
            </a:solidFill>
          </a:ln>
        </p:spPr>
        <p:txBody>
          <a:bodyPr wrap="square" rtlCol="0">
            <a:spAutoFit/>
          </a:bodyPr>
          <a:lstStyle/>
          <a:p>
            <a:r>
              <a:rPr lang="fr-FR" sz="1200" b="1">
                <a:solidFill>
                  <a:schemeClr val="bg2"/>
                </a:solidFill>
              </a:rPr>
              <a:t>Titre</a:t>
            </a:r>
            <a:r>
              <a:rPr lang="fr-FR" sz="1200">
                <a:solidFill>
                  <a:schemeClr val="bg2"/>
                </a:solidFill>
              </a:rPr>
              <a:t> officiel en anglais et </a:t>
            </a:r>
            <a:r>
              <a:rPr lang="fr-FR" sz="1200" b="1">
                <a:solidFill>
                  <a:schemeClr val="bg2"/>
                </a:solidFill>
              </a:rPr>
              <a:t>traduction</a:t>
            </a:r>
            <a:r>
              <a:rPr lang="fr-FR" sz="1200">
                <a:solidFill>
                  <a:schemeClr val="bg2"/>
                </a:solidFill>
              </a:rPr>
              <a:t> (parfois simplifiée) en français</a:t>
            </a:r>
            <a:endParaRPr lang="fr-FR"/>
          </a:p>
        </p:txBody>
      </p:sp>
      <p:sp>
        <p:nvSpPr>
          <p:cNvPr id="18" name="ZoneTexte 17">
            <a:extLst>
              <a:ext uri="{FF2B5EF4-FFF2-40B4-BE49-F238E27FC236}">
                <a16:creationId xmlns:a16="http://schemas.microsoft.com/office/drawing/2014/main" id="{2B3A6F42-9362-4D40-86C2-128768552854}"/>
              </a:ext>
            </a:extLst>
          </p:cNvPr>
          <p:cNvSpPr txBox="1"/>
          <p:nvPr/>
        </p:nvSpPr>
        <p:spPr>
          <a:xfrm>
            <a:off x="677532" y="2934632"/>
            <a:ext cx="2808305" cy="646331"/>
          </a:xfrm>
          <a:prstGeom prst="rect">
            <a:avLst/>
          </a:prstGeom>
          <a:noFill/>
          <a:ln w="12700">
            <a:solidFill>
              <a:schemeClr val="accent4"/>
            </a:solidFill>
          </a:ln>
        </p:spPr>
        <p:txBody>
          <a:bodyPr wrap="square" rtlCol="0">
            <a:spAutoFit/>
          </a:bodyPr>
          <a:lstStyle/>
          <a:p>
            <a:pPr lvl="0">
              <a:spcAft>
                <a:spcPts val="200"/>
              </a:spcAft>
              <a:buClr>
                <a:srgbClr val="EA5433"/>
              </a:buClr>
              <a:buSzPct val="80000"/>
            </a:pPr>
            <a:r>
              <a:rPr lang="fr-FR" sz="1200" b="1">
                <a:solidFill>
                  <a:srgbClr val="000091"/>
                </a:solidFill>
              </a:rPr>
              <a:t>Synthèse</a:t>
            </a:r>
            <a:r>
              <a:rPr lang="fr-FR" sz="1200">
                <a:solidFill>
                  <a:srgbClr val="000091"/>
                </a:solidFill>
              </a:rPr>
              <a:t> des </a:t>
            </a:r>
            <a:r>
              <a:rPr lang="fr-FR" sz="1200" b="1">
                <a:solidFill>
                  <a:srgbClr val="000091"/>
                </a:solidFill>
              </a:rPr>
              <a:t>attentes </a:t>
            </a:r>
            <a:r>
              <a:rPr lang="fr-FR" sz="1200">
                <a:solidFill>
                  <a:srgbClr val="000091"/>
                </a:solidFill>
              </a:rPr>
              <a:t>et, le cas échéant, de certains </a:t>
            </a:r>
            <a:r>
              <a:rPr lang="fr-FR" sz="1200" b="1">
                <a:solidFill>
                  <a:srgbClr val="000091"/>
                </a:solidFill>
              </a:rPr>
              <a:t>points d'attention spécifiques</a:t>
            </a:r>
            <a:r>
              <a:rPr lang="fr-FR" sz="1200">
                <a:solidFill>
                  <a:srgbClr val="000091"/>
                </a:solidFill>
              </a:rPr>
              <a:t>.</a:t>
            </a:r>
          </a:p>
        </p:txBody>
      </p:sp>
      <p:cxnSp>
        <p:nvCxnSpPr>
          <p:cNvPr id="20" name="Connecteur droit avec flèche 19">
            <a:extLst>
              <a:ext uri="{FF2B5EF4-FFF2-40B4-BE49-F238E27FC236}">
                <a16:creationId xmlns:a16="http://schemas.microsoft.com/office/drawing/2014/main" id="{654CFB15-251B-4DCC-8D6A-40D0460F67D2}"/>
              </a:ext>
            </a:extLst>
          </p:cNvPr>
          <p:cNvCxnSpPr>
            <a:cxnSpLocks/>
            <a:stCxn id="17" idx="3"/>
            <a:endCxn id="28" idx="1"/>
          </p:cNvCxnSpPr>
          <p:nvPr/>
        </p:nvCxnSpPr>
        <p:spPr>
          <a:xfrm>
            <a:off x="3485837" y="2161148"/>
            <a:ext cx="963186" cy="155532"/>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cxnSp>
        <p:nvCxnSpPr>
          <p:cNvPr id="21" name="Connecteur droit avec flèche 20">
            <a:extLst>
              <a:ext uri="{FF2B5EF4-FFF2-40B4-BE49-F238E27FC236}">
                <a16:creationId xmlns:a16="http://schemas.microsoft.com/office/drawing/2014/main" id="{ED282BA6-0D27-4EF4-9505-52C4CD439E33}"/>
              </a:ext>
            </a:extLst>
          </p:cNvPr>
          <p:cNvCxnSpPr>
            <a:cxnSpLocks/>
            <a:stCxn id="18" idx="3"/>
            <a:endCxn id="29" idx="1"/>
          </p:cNvCxnSpPr>
          <p:nvPr/>
        </p:nvCxnSpPr>
        <p:spPr>
          <a:xfrm flipV="1">
            <a:off x="3485837" y="3091449"/>
            <a:ext cx="892304" cy="166349"/>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03359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5" name="Google Shape;135;p16"/>
          <p:cNvSpPr txBox="1">
            <a:spLocks noGrp="1"/>
          </p:cNvSpPr>
          <p:nvPr>
            <p:ph type="body" idx="2"/>
          </p:nvPr>
        </p:nvSpPr>
        <p:spPr>
          <a:xfrm>
            <a:off x="3618030" y="348063"/>
            <a:ext cx="5220112" cy="360000"/>
          </a:xfrm>
          <a:prstGeom prst="rect">
            <a:avLst/>
          </a:prstGeom>
          <a:noFill/>
          <a:ln>
            <a:noFill/>
          </a:ln>
        </p:spPr>
        <p:txBody>
          <a:bodyPr spcFirstLastPara="1" wrap="square" lIns="0" tIns="0" rIns="0" bIns="0" anchor="t" anchorCtr="0">
            <a:noAutofit/>
          </a:bodyPr>
          <a:lstStyle/>
          <a:p>
            <a:pPr marL="0" indent="0">
              <a:buNone/>
            </a:pPr>
            <a:r>
              <a:rPr lang="fr-FR" sz="1100">
                <a:solidFill>
                  <a:schemeClr val="accent4"/>
                </a:solidFill>
              </a:rPr>
              <a:t>LIRE UN TOPIC</a:t>
            </a:r>
            <a:endParaRPr lang="fr-FR">
              <a:solidFill>
                <a:schemeClr val="accent4"/>
              </a:solidFill>
            </a:endParaRPr>
          </a:p>
        </p:txBody>
      </p:sp>
      <p:graphicFrame>
        <p:nvGraphicFramePr>
          <p:cNvPr id="3" name="Diagramme 2">
            <a:extLst>
              <a:ext uri="{FF2B5EF4-FFF2-40B4-BE49-F238E27FC236}">
                <a16:creationId xmlns:a16="http://schemas.microsoft.com/office/drawing/2014/main" id="{69A535A2-8BE6-483C-8671-15D01853005B}"/>
              </a:ext>
            </a:extLst>
          </p:cNvPr>
          <p:cNvGraphicFramePr/>
          <p:nvPr>
            <p:extLst>
              <p:ext uri="{D42A27DB-BD31-4B8C-83A1-F6EECF244321}">
                <p14:modId xmlns:p14="http://schemas.microsoft.com/office/powerpoint/2010/main" val="2595159984"/>
              </p:ext>
            </p:extLst>
          </p:nvPr>
        </p:nvGraphicFramePr>
        <p:xfrm>
          <a:off x="401783" y="928256"/>
          <a:ext cx="8375072" cy="38654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6363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endParaRPr lang="fr-FR"/>
          </a:p>
        </p:txBody>
      </p:sp>
      <p:sp>
        <p:nvSpPr>
          <p:cNvPr id="4" name="Espace réservé du numéro de diapositive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7</a:t>
            </a:fld>
            <a:endParaRPr lang="fr-FR"/>
          </a:p>
        </p:txBody>
      </p:sp>
      <p:sp>
        <p:nvSpPr>
          <p:cNvPr id="6" name="Espace réservé du texte 5"/>
          <p:cNvSpPr>
            <a:spLocks noGrp="1"/>
          </p:cNvSpPr>
          <p:nvPr>
            <p:ph type="body" sz="quarter" idx="13"/>
          </p:nvPr>
        </p:nvSpPr>
        <p:spPr>
          <a:xfrm>
            <a:off x="541770" y="2369367"/>
            <a:ext cx="8060459" cy="664297"/>
          </a:xfrm>
        </p:spPr>
        <p:txBody>
          <a:bodyPr/>
          <a:lstStyle/>
          <a:p>
            <a:pPr marL="0"/>
            <a:r>
              <a:rPr lang="fr-FR"/>
              <a:t>LES SHS DANS HORIZON EUROPE</a:t>
            </a:r>
          </a:p>
        </p:txBody>
      </p:sp>
    </p:spTree>
    <p:extLst>
      <p:ext uri="{BB962C8B-B14F-4D97-AF65-F5344CB8AC3E}">
        <p14:creationId xmlns:p14="http://schemas.microsoft.com/office/powerpoint/2010/main" val="205235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3" name="Image 2">
            <a:extLst>
              <a:ext uri="{FF2B5EF4-FFF2-40B4-BE49-F238E27FC236}">
                <a16:creationId xmlns:a16="http://schemas.microsoft.com/office/drawing/2014/main" id="{EAEB39B5-7328-034A-BA47-60884C25FD4C}"/>
              </a:ext>
            </a:extLst>
          </p:cNvPr>
          <p:cNvPicPr>
            <a:picLocks noChangeAspect="1"/>
          </p:cNvPicPr>
          <p:nvPr/>
        </p:nvPicPr>
        <p:blipFill>
          <a:blip r:embed="rId3"/>
          <a:stretch>
            <a:fillRect/>
          </a:stretch>
        </p:blipFill>
        <p:spPr>
          <a:xfrm>
            <a:off x="3195664" y="1466394"/>
            <a:ext cx="5498877" cy="3240000"/>
          </a:xfrm>
          <a:prstGeom prst="rect">
            <a:avLst/>
          </a:prstGeom>
          <a:ln>
            <a:noFill/>
          </a:ln>
          <a:effectLst>
            <a:outerShdw blurRad="292100" dist="139700" dir="2700000" algn="tl" rotWithShape="0">
              <a:srgbClr val="333333">
                <a:alpha val="65000"/>
              </a:srgbClr>
            </a:outerShdw>
          </a:effectLst>
        </p:spPr>
      </p:pic>
      <p:sp>
        <p:nvSpPr>
          <p:cNvPr id="37" name="Espace réservé du texte 9">
            <a:extLst>
              <a:ext uri="{FF2B5EF4-FFF2-40B4-BE49-F238E27FC236}">
                <a16:creationId xmlns:a16="http://schemas.microsoft.com/office/drawing/2014/main" id="{9A2698E8-72CE-F24A-AEEA-E83768C08881}"/>
              </a:ext>
            </a:extLst>
          </p:cNvPr>
          <p:cNvSpPr txBox="1">
            <a:spLocks/>
          </p:cNvSpPr>
          <p:nvPr/>
        </p:nvSpPr>
        <p:spPr>
          <a:xfrm>
            <a:off x="3474428" y="308747"/>
            <a:ext cx="5220112" cy="360000"/>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80975" algn="r"/>
            <a:r>
              <a:rPr lang="fr-FR" sz="2400" b="1">
                <a:solidFill>
                  <a:schemeClr val="bg2"/>
                </a:solidFill>
              </a:rPr>
              <a:t>HORIZON EUROPE</a:t>
            </a:r>
          </a:p>
        </p:txBody>
      </p:sp>
      <p:sp>
        <p:nvSpPr>
          <p:cNvPr id="6" name="Rectangle 5">
            <a:extLst>
              <a:ext uri="{FF2B5EF4-FFF2-40B4-BE49-F238E27FC236}">
                <a16:creationId xmlns:a16="http://schemas.microsoft.com/office/drawing/2014/main" id="{D4F15913-4E25-0C40-BB20-2FF39D9DDE43}"/>
              </a:ext>
            </a:extLst>
          </p:cNvPr>
          <p:cNvSpPr/>
          <p:nvPr/>
        </p:nvSpPr>
        <p:spPr>
          <a:xfrm>
            <a:off x="229422" y="1506150"/>
            <a:ext cx="2986128" cy="2939266"/>
          </a:xfrm>
          <a:prstGeom prst="rect">
            <a:avLst/>
          </a:prstGeom>
        </p:spPr>
        <p:txBody>
          <a:bodyPr wrap="square">
            <a:spAutoFit/>
          </a:bodyPr>
          <a:lstStyle/>
          <a:p>
            <a:pPr marL="285750" indent="-285750" fontAlgn="base">
              <a:spcBef>
                <a:spcPts val="300"/>
              </a:spcBef>
              <a:spcAft>
                <a:spcPts val="300"/>
              </a:spcAft>
              <a:buClr>
                <a:schemeClr val="accent4"/>
              </a:buClr>
              <a:buSzPct val="80000"/>
              <a:buFont typeface="Police système"/>
              <a:buChar char="↘"/>
            </a:pPr>
            <a:r>
              <a:rPr lang="fr-FR" b="1">
                <a:solidFill>
                  <a:srgbClr val="000091"/>
                </a:solidFill>
                <a:latin typeface="Arial" panose="020B0604020202020204" pitchFamily="34" charset="0"/>
              </a:rPr>
              <a:t>2021 – 2027</a:t>
            </a:r>
          </a:p>
          <a:p>
            <a:pPr marL="285750" indent="-285750" fontAlgn="base">
              <a:spcBef>
                <a:spcPts val="300"/>
              </a:spcBef>
              <a:spcAft>
                <a:spcPts val="300"/>
              </a:spcAft>
              <a:buClr>
                <a:schemeClr val="accent4"/>
              </a:buClr>
              <a:buSzPct val="80000"/>
              <a:buFont typeface="Police système"/>
              <a:buChar char="↘"/>
            </a:pPr>
            <a:r>
              <a:rPr lang="fr-FR" b="1">
                <a:solidFill>
                  <a:srgbClr val="000091"/>
                </a:solidFill>
                <a:latin typeface="Arial" panose="020B0604020202020204" pitchFamily="34" charset="0"/>
              </a:rPr>
              <a:t>95,5 Mds €</a:t>
            </a:r>
          </a:p>
          <a:p>
            <a:pPr marL="285750" indent="-285750" fontAlgn="base">
              <a:spcBef>
                <a:spcPts val="300"/>
              </a:spcBef>
              <a:spcAft>
                <a:spcPts val="300"/>
              </a:spcAft>
              <a:buClr>
                <a:schemeClr val="accent4"/>
              </a:buClr>
              <a:buSzPct val="80000"/>
              <a:buFont typeface="Police système"/>
              <a:buChar char="↘"/>
            </a:pPr>
            <a:r>
              <a:rPr lang="fr-FR" sz="1200" i="1">
                <a:solidFill>
                  <a:schemeClr val="bg2"/>
                </a:solidFill>
              </a:rPr>
              <a:t>Renforcer les </a:t>
            </a:r>
            <a:r>
              <a:rPr lang="fr-FR" sz="1200" b="1" i="1">
                <a:solidFill>
                  <a:schemeClr val="bg2"/>
                </a:solidFill>
              </a:rPr>
              <a:t>bases scientifiques et technologiques </a:t>
            </a:r>
            <a:r>
              <a:rPr lang="fr-FR" sz="1200" i="1">
                <a:solidFill>
                  <a:schemeClr val="bg2"/>
                </a:solidFill>
              </a:rPr>
              <a:t>de l'Union ;</a:t>
            </a:r>
            <a:r>
              <a:rPr lang="en-US" sz="1200" i="1">
                <a:solidFill>
                  <a:schemeClr val="bg2"/>
                </a:solidFill>
              </a:rPr>
              <a:t>​</a:t>
            </a:r>
          </a:p>
          <a:p>
            <a:pPr marL="285750" indent="-285750" fontAlgn="base">
              <a:spcBef>
                <a:spcPts val="300"/>
              </a:spcBef>
              <a:spcAft>
                <a:spcPts val="300"/>
              </a:spcAft>
              <a:buClr>
                <a:schemeClr val="accent4"/>
              </a:buClr>
              <a:buSzPct val="80000"/>
              <a:buFont typeface="Police système"/>
              <a:buChar char="↘"/>
            </a:pPr>
            <a:r>
              <a:rPr lang="fr-FR" sz="1200" i="1">
                <a:solidFill>
                  <a:schemeClr val="bg2"/>
                </a:solidFill>
              </a:rPr>
              <a:t>Stimuler sa capacité d’</a:t>
            </a:r>
            <a:r>
              <a:rPr lang="fr-FR" sz="1200" b="1" i="1">
                <a:solidFill>
                  <a:schemeClr val="bg2"/>
                </a:solidFill>
              </a:rPr>
              <a:t>innovation</a:t>
            </a:r>
            <a:r>
              <a:rPr lang="fr-FR" sz="1200" i="1">
                <a:solidFill>
                  <a:schemeClr val="bg2"/>
                </a:solidFill>
              </a:rPr>
              <a:t>, sa </a:t>
            </a:r>
            <a:r>
              <a:rPr lang="fr-FR" sz="1200" b="1" i="1">
                <a:solidFill>
                  <a:schemeClr val="bg2"/>
                </a:solidFill>
              </a:rPr>
              <a:t>compétitivité </a:t>
            </a:r>
            <a:r>
              <a:rPr lang="fr-FR" sz="1200" i="1">
                <a:solidFill>
                  <a:schemeClr val="bg2"/>
                </a:solidFill>
              </a:rPr>
              <a:t>et la création d’</a:t>
            </a:r>
            <a:r>
              <a:rPr lang="fr-FR" sz="1200" b="1" i="1">
                <a:solidFill>
                  <a:schemeClr val="bg2"/>
                </a:solidFill>
              </a:rPr>
              <a:t>emplois</a:t>
            </a:r>
            <a:r>
              <a:rPr lang="fr-FR" sz="1200" i="1">
                <a:solidFill>
                  <a:schemeClr val="bg2"/>
                </a:solidFill>
              </a:rPr>
              <a:t> ;</a:t>
            </a:r>
            <a:r>
              <a:rPr lang="en-US" sz="1200" i="1">
                <a:solidFill>
                  <a:schemeClr val="bg2"/>
                </a:solidFill>
              </a:rPr>
              <a:t>​</a:t>
            </a:r>
          </a:p>
          <a:p>
            <a:pPr marL="285750" indent="-285750" fontAlgn="base">
              <a:spcBef>
                <a:spcPts val="300"/>
              </a:spcBef>
              <a:spcAft>
                <a:spcPts val="300"/>
              </a:spcAft>
              <a:buClr>
                <a:schemeClr val="accent4"/>
              </a:buClr>
              <a:buSzPct val="80000"/>
              <a:buFont typeface="Police système"/>
              <a:buChar char="↘"/>
            </a:pPr>
            <a:r>
              <a:rPr lang="fr-FR" sz="1200" i="1">
                <a:solidFill>
                  <a:schemeClr val="bg2"/>
                </a:solidFill>
              </a:rPr>
              <a:t>Concrétiser les </a:t>
            </a:r>
            <a:r>
              <a:rPr lang="fr-FR" sz="1200" b="1" i="1">
                <a:solidFill>
                  <a:schemeClr val="bg2"/>
                </a:solidFill>
              </a:rPr>
              <a:t>priorités politiques </a:t>
            </a:r>
            <a:r>
              <a:rPr lang="fr-FR" sz="1200" i="1">
                <a:solidFill>
                  <a:schemeClr val="bg2"/>
                </a:solidFill>
              </a:rPr>
              <a:t>stratégiques de l'Union ;</a:t>
            </a:r>
            <a:r>
              <a:rPr lang="en-US" sz="1200" i="1">
                <a:solidFill>
                  <a:schemeClr val="bg2"/>
                </a:solidFill>
              </a:rPr>
              <a:t>​</a:t>
            </a:r>
          </a:p>
          <a:p>
            <a:pPr marL="285750" indent="-285750" fontAlgn="base">
              <a:spcBef>
                <a:spcPts val="300"/>
              </a:spcBef>
              <a:spcAft>
                <a:spcPts val="300"/>
              </a:spcAft>
              <a:buClr>
                <a:schemeClr val="accent4"/>
              </a:buClr>
              <a:buSzPct val="80000"/>
              <a:buFont typeface="Police système"/>
              <a:buChar char="↘"/>
            </a:pPr>
            <a:r>
              <a:rPr lang="fr-FR" sz="1200" i="1">
                <a:solidFill>
                  <a:schemeClr val="bg2"/>
                </a:solidFill>
              </a:rPr>
              <a:t>Contribuer à répondre aux </a:t>
            </a:r>
            <a:r>
              <a:rPr lang="fr-FR" sz="1200" b="1" i="1">
                <a:solidFill>
                  <a:schemeClr val="bg2"/>
                </a:solidFill>
              </a:rPr>
              <a:t>problématiques mondiales</a:t>
            </a:r>
            <a:r>
              <a:rPr lang="fr-FR" sz="1200" i="1">
                <a:solidFill>
                  <a:schemeClr val="bg2"/>
                </a:solidFill>
              </a:rPr>
              <a:t>, dont les objectifs de </a:t>
            </a:r>
            <a:r>
              <a:rPr lang="fr-FR" sz="1200" b="1" i="1">
                <a:solidFill>
                  <a:schemeClr val="bg2"/>
                </a:solidFill>
              </a:rPr>
              <a:t>développement durable </a:t>
            </a:r>
            <a:r>
              <a:rPr lang="fr-FR" sz="1200" i="1">
                <a:solidFill>
                  <a:schemeClr val="bg2"/>
                </a:solidFill>
              </a:rPr>
              <a:t>des Nations Unies.</a:t>
            </a:r>
            <a:endParaRPr lang="en-US" sz="1200" i="1">
              <a:solidFill>
                <a:schemeClr val="bg2"/>
              </a:solidFill>
            </a:endParaRPr>
          </a:p>
        </p:txBody>
      </p:sp>
      <p:sp>
        <p:nvSpPr>
          <p:cNvPr id="7" name="Rectangle 6">
            <a:extLst>
              <a:ext uri="{FF2B5EF4-FFF2-40B4-BE49-F238E27FC236}">
                <a16:creationId xmlns:a16="http://schemas.microsoft.com/office/drawing/2014/main" id="{4E01FD08-2E2D-DF4A-BEE9-151742CDEDC2}"/>
              </a:ext>
            </a:extLst>
          </p:cNvPr>
          <p:cNvSpPr/>
          <p:nvPr/>
        </p:nvSpPr>
        <p:spPr>
          <a:xfrm>
            <a:off x="298995" y="978198"/>
            <a:ext cx="8395545" cy="307777"/>
          </a:xfrm>
          <a:prstGeom prst="rect">
            <a:avLst/>
          </a:prstGeom>
        </p:spPr>
        <p:txBody>
          <a:bodyPr wrap="square" lIns="91440" tIns="45720" rIns="91440" bIns="45720" anchor="t">
            <a:spAutoFit/>
          </a:bodyPr>
          <a:lstStyle/>
          <a:p>
            <a:pPr fontAlgn="base"/>
            <a:r>
              <a:rPr lang="fr-FR" b="1">
                <a:solidFill>
                  <a:schemeClr val="accent4"/>
                </a:solidFill>
                <a:effectLst>
                  <a:outerShdw blurRad="50800" dist="38100" dir="2700000" algn="tl" rotWithShape="0">
                    <a:prstClr val="black">
                      <a:alpha val="40000"/>
                    </a:prstClr>
                  </a:outerShdw>
                </a:effectLst>
              </a:rPr>
              <a:t>LE PROGRAMME-CADRE DE L'UNION EUROPÉENNE POUR LA RECHERCHE ET L'INNOVATION</a:t>
            </a:r>
          </a:p>
        </p:txBody>
      </p:sp>
      <p:sp>
        <p:nvSpPr>
          <p:cNvPr id="12" name="Rectangle à coins arrondis 11">
            <a:extLst>
              <a:ext uri="{FF2B5EF4-FFF2-40B4-BE49-F238E27FC236}">
                <a16:creationId xmlns:a16="http://schemas.microsoft.com/office/drawing/2014/main" id="{4DE91148-A0AE-584E-995B-26A42C99968A}"/>
              </a:ext>
            </a:extLst>
          </p:cNvPr>
          <p:cNvSpPr/>
          <p:nvPr/>
        </p:nvSpPr>
        <p:spPr>
          <a:xfrm>
            <a:off x="4930219" y="1442302"/>
            <a:ext cx="1998482" cy="1890975"/>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02605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C6B1EB-F707-8543-A6EF-5F13D8892D00}"/>
              </a:ext>
            </a:extLst>
          </p:cNvPr>
          <p:cNvSpPr>
            <a:spLocks noGrp="1"/>
          </p:cNvSpPr>
          <p:nvPr>
            <p:ph type="title"/>
          </p:nvPr>
        </p:nvSpPr>
        <p:spPr/>
        <p:txBody>
          <a:bodyPr/>
          <a:lstStyle/>
          <a:p>
            <a:endParaRPr lang="fr-FR"/>
          </a:p>
        </p:txBody>
      </p:sp>
      <p:sp>
        <p:nvSpPr>
          <p:cNvPr id="5" name="Espace réservé du texte 4">
            <a:extLst>
              <a:ext uri="{FF2B5EF4-FFF2-40B4-BE49-F238E27FC236}">
                <a16:creationId xmlns:a16="http://schemas.microsoft.com/office/drawing/2014/main" id="{CCB067EF-6338-C34E-8BD8-AE93FAC383B5}"/>
              </a:ext>
            </a:extLst>
          </p:cNvPr>
          <p:cNvSpPr>
            <a:spLocks noGrp="1"/>
          </p:cNvSpPr>
          <p:nvPr>
            <p:ph type="body" sz="quarter" idx="13"/>
          </p:nvPr>
        </p:nvSpPr>
        <p:spPr>
          <a:xfrm>
            <a:off x="491930" y="2359938"/>
            <a:ext cx="8160140" cy="875097"/>
          </a:xfrm>
        </p:spPr>
        <p:txBody>
          <a:bodyPr/>
          <a:lstStyle/>
          <a:p>
            <a:pPr marL="0"/>
            <a:r>
              <a:rPr lang="fr-FR" dirty="0"/>
              <a:t>Les SHS dans le cluster 5 Climat, Energie et Mobilité</a:t>
            </a:r>
          </a:p>
        </p:txBody>
      </p:sp>
    </p:spTree>
    <p:extLst>
      <p:ext uri="{BB962C8B-B14F-4D97-AF65-F5344CB8AC3E}">
        <p14:creationId xmlns:p14="http://schemas.microsoft.com/office/powerpoint/2010/main" val="626032941"/>
      </p:ext>
    </p:extLst>
  </p:cSld>
  <p:clrMapOvr>
    <a:masterClrMapping/>
  </p:clrMapOvr>
</p:sld>
</file>

<file path=ppt/theme/theme1.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3.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ODL-PPT-HE-Fond-2022" id="{D52ECCF5-7B04-4AA0-AC8B-90002D37C5B2}" vid="{03606852-ABB4-4ADE-8587-30FFF94B0315}"/>
    </a:ext>
  </a:extLst>
</a:theme>
</file>

<file path=ppt/theme/theme4.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C697B5B71E7BA4B9D3640E35F4DEE70" ma:contentTypeVersion="17" ma:contentTypeDescription="Crée un document." ma:contentTypeScope="" ma:versionID="ae21b39a66c014313c809a55c13ed926">
  <xsd:schema xmlns:xsd="http://www.w3.org/2001/XMLSchema" xmlns:xs="http://www.w3.org/2001/XMLSchema" xmlns:p="http://schemas.microsoft.com/office/2006/metadata/properties" xmlns:ns2="9cbc025d-47c5-44cb-89f3-c4e18166c5a1" xmlns:ns3="98d9d0a2-ff8a-4bd0-a3bb-9fb67e21c525" targetNamespace="http://schemas.microsoft.com/office/2006/metadata/properties" ma:root="true" ma:fieldsID="e411cd81475d228f9627042a845f33bd" ns2:_="" ns3:_="">
    <xsd:import namespace="9cbc025d-47c5-44cb-89f3-c4e18166c5a1"/>
    <xsd:import namespace="98d9d0a2-ff8a-4bd0-a3bb-9fb67e21c52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bc025d-47c5-44cb-89f3-c4e18166c5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2a5a789a-0080-4889-9b37-6d1526ad7742"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8d9d0a2-ff8a-4bd0-a3bb-9fb67e21c525" elementFormDefault="qualified">
    <xsd:import namespace="http://schemas.microsoft.com/office/2006/documentManagement/types"/>
    <xsd:import namespace="http://schemas.microsoft.com/office/infopath/2007/PartnerControls"/>
    <xsd:element name="SharedWithUsers" ma:index="15"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Partagé avec détails" ma:internalName="SharedWithDetails" ma:readOnly="true">
      <xsd:simpleType>
        <xsd:restriction base="dms:Note">
          <xsd:maxLength value="255"/>
        </xsd:restriction>
      </xsd:simpleType>
    </xsd:element>
    <xsd:element name="TaxCatchAll" ma:index="21" nillable="true" ma:displayName="Taxonomy Catch All Column" ma:hidden="true" ma:list="{a9c40da3-b055-417a-9d37-0936ae6c91d7}" ma:internalName="TaxCatchAll" ma:showField="CatchAllData" ma:web="98d9d0a2-ff8a-4bd0-a3bb-9fb67e21c5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cbc025d-47c5-44cb-89f3-c4e18166c5a1">
      <Terms xmlns="http://schemas.microsoft.com/office/infopath/2007/PartnerControls"/>
    </lcf76f155ced4ddcb4097134ff3c332f>
    <TaxCatchAll xmlns="98d9d0a2-ff8a-4bd0-a3bb-9fb67e21c525" xsi:nil="true"/>
  </documentManagement>
</p:properties>
</file>

<file path=customXml/itemProps1.xml><?xml version="1.0" encoding="utf-8"?>
<ds:datastoreItem xmlns:ds="http://schemas.openxmlformats.org/officeDocument/2006/customXml" ds:itemID="{97B1B9AB-E5B6-4954-9BAA-89545274C120}">
  <ds:schemaRefs>
    <ds:schemaRef ds:uri="http://schemas.microsoft.com/sharepoint/v3/contenttype/forms"/>
  </ds:schemaRefs>
</ds:datastoreItem>
</file>

<file path=customXml/itemProps2.xml><?xml version="1.0" encoding="utf-8"?>
<ds:datastoreItem xmlns:ds="http://schemas.openxmlformats.org/officeDocument/2006/customXml" ds:itemID="{05FEDBDD-E65B-4983-8F07-E8A728E24D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bc025d-47c5-44cb-89f3-c4e18166c5a1"/>
    <ds:schemaRef ds:uri="98d9d0a2-ff8a-4bd0-a3bb-9fb67e21c5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E7FAEC2-2851-440E-85C5-E89ED916874E}">
  <ds:schemaRefs>
    <ds:schemaRef ds:uri="http://purl.org/dc/elements/1.1/"/>
    <ds:schemaRef ds:uri="http://schemas.microsoft.com/office/2006/metadata/properties"/>
    <ds:schemaRef ds:uri="http://purl.org/dc/dcmitype/"/>
    <ds:schemaRef ds:uri="http://www.w3.org/XML/1998/namespace"/>
    <ds:schemaRef ds:uri="http://purl.org/dc/terms/"/>
    <ds:schemaRef ds:uri="http://schemas.microsoft.com/office/2006/documentManagement/types"/>
    <ds:schemaRef ds:uri="9cbc025d-47c5-44cb-89f3-c4e18166c5a1"/>
    <ds:schemaRef ds:uri="http://schemas.microsoft.com/office/infopath/2007/PartnerControls"/>
    <ds:schemaRef ds:uri="http://schemas.openxmlformats.org/package/2006/metadata/core-properties"/>
    <ds:schemaRef ds:uri="98d9d0a2-ff8a-4bd0-a3bb-9fb67e21c525"/>
  </ds:schemaRefs>
</ds:datastoreItem>
</file>

<file path=docProps/app.xml><?xml version="1.0" encoding="utf-8"?>
<Properties xmlns="http://schemas.openxmlformats.org/officeDocument/2006/extended-properties" xmlns:vt="http://schemas.openxmlformats.org/officeDocument/2006/docPropsVTypes">
  <TotalTime>918</TotalTime>
  <Words>2612</Words>
  <Application>Microsoft Office PowerPoint</Application>
  <PresentationFormat>Affichage à l'écran (16:9)</PresentationFormat>
  <Paragraphs>204</Paragraphs>
  <Slides>26</Slides>
  <Notes>12</Notes>
  <HiddenSlides>0</HiddenSlides>
  <MMClips>0</MMClips>
  <ScaleCrop>false</ScaleCrop>
  <HeadingPairs>
    <vt:vector size="6" baseType="variant">
      <vt:variant>
        <vt:lpstr>Polices utilisées</vt:lpstr>
      </vt:variant>
      <vt:variant>
        <vt:i4>5</vt:i4>
      </vt:variant>
      <vt:variant>
        <vt:lpstr>Thème</vt:lpstr>
      </vt:variant>
      <vt:variant>
        <vt:i4>3</vt:i4>
      </vt:variant>
      <vt:variant>
        <vt:lpstr>Titres des diapositives</vt:lpstr>
      </vt:variant>
      <vt:variant>
        <vt:i4>26</vt:i4>
      </vt:variant>
    </vt:vector>
  </HeadingPairs>
  <TitlesOfParts>
    <vt:vector size="34" baseType="lpstr">
      <vt:lpstr>Arial</vt:lpstr>
      <vt:lpstr>Calibri</vt:lpstr>
      <vt:lpstr>Microsoft Sans Serif</vt:lpstr>
      <vt:lpstr>Police système</vt:lpstr>
      <vt:lpstr>Wingdings</vt:lpstr>
      <vt:lpstr>OPÉRATEURS</vt:lpstr>
      <vt:lpstr>1_OPÉRATEURS</vt:lpstr>
      <vt:lpstr>OPÉRATEURS</vt:lpstr>
      <vt:lpstr>Présentation PowerPoint</vt:lpstr>
      <vt:lpstr>Avant-propos – p. 3  Comment lire ce guide – p. 4-6  Introduction : Les SHS dans Horizon Europe – p. 7-8  Les SHS dans le cluster 5 Climat, Energie et Mobilité – p. 9-22  Introduction, meilleures pratiques et liste des topics 2024 – p. 10-14  Topics 2024 – p. 15-22    Contacts – p. 23-26  </vt:lpstr>
      <vt:lpstr>Horizon Europe est le programme-cadre de l'Union européenne pour la recherche et l'innovation. Il couvre la période 2021-2027 et est doté d'un budget de 95,5 milliards d'euros.  Le présent guide a été réalisé par les membres du Point de Contact National (PCN) français Horizon Europe en charge du Cluster 2 "Culture, créativité et société inclusive".  Ce guide s'adresse à tous les acteurs français du monde la recherche en sciences humaines et sociales, en leur proposant une synthèse en français des éléments clés des appels 2023 et 2024 du cluster 5 qui attendent une contribution significative de la recherche en SHS.  Les synthèses et traductions proposées dans ce guide n'engagent que la responsabilité de leurs auteurs et en aucune manière celle de la Commission européenne.     </vt:lpstr>
      <vt:lpstr>Comment lire ce guide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BEST PRACTICES</vt:lpstr>
      <vt:lpstr>BEST PRACTICES</vt:lpstr>
      <vt:lpstr>Liste des topics 2024 « climat, énergie et mobilité »</vt:lpstr>
      <vt:lpstr>TOPICS 2024</vt:lpstr>
      <vt:lpstr>Minimisation of environmental, and optimisation of socio-economic impacts in the deployment, operation and decommissioning of offshore wind farms</vt:lpstr>
      <vt:lpstr>Market Uptake Measures of renewable energy systems</vt:lpstr>
      <vt:lpstr>Smart grid-ready buildings </vt:lpstr>
      <vt:lpstr>Policies and governance shaping the future transport and mobility systems</vt:lpstr>
      <vt:lpstr>Effects of disruptive changes in transport: towards resilient, safe and energy efficient mobility</vt:lpstr>
      <vt:lpstr>A new framework to improve traffic safety culture in the EU</vt:lpstr>
      <vt:lpstr>A new framework to improve traffic safety culture in the EU</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creator>Sylvie Gangloff</dc:creator>
  <cp:lastModifiedBy>Carolina GUTIERREZ-RUIZ</cp:lastModifiedBy>
  <cp:revision>784</cp:revision>
  <dcterms:modified xsi:type="dcterms:W3CDTF">2024-03-08T11:09:15Z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0x010100BC697B5B71E7BA4B9D3640E35F4DEE70</vt:lpwstr>
  </property>
  <property fmtid="{D5CDD505-2E9C-101B-9397-08002B2CF9AE}" pid="3" name="MediaServiceImageTags">
    <vt:lpwstr/>
  </property>
</Properties>
</file>