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23" r:id="rId5"/>
    <p:sldMasterId id="2147483648" r:id="rId6"/>
  </p:sldMasterIdLst>
  <p:notesMasterIdLst>
    <p:notesMasterId r:id="rId74"/>
  </p:notesMasterIdLst>
  <p:handoutMasterIdLst>
    <p:handoutMasterId r:id="rId75"/>
  </p:handoutMasterIdLst>
  <p:sldIdLst>
    <p:sldId id="331" r:id="rId7"/>
    <p:sldId id="820" r:id="rId8"/>
    <p:sldId id="743" r:id="rId9"/>
    <p:sldId id="741" r:id="rId10"/>
    <p:sldId id="748" r:id="rId11"/>
    <p:sldId id="692" r:id="rId12"/>
    <p:sldId id="678" r:id="rId13"/>
    <p:sldId id="551" r:id="rId14"/>
    <p:sldId id="672" r:id="rId15"/>
    <p:sldId id="779" r:id="rId16"/>
    <p:sldId id="780" r:id="rId17"/>
    <p:sldId id="776" r:id="rId18"/>
    <p:sldId id="762" r:id="rId19"/>
    <p:sldId id="763" r:id="rId20"/>
    <p:sldId id="765" r:id="rId21"/>
    <p:sldId id="764" r:id="rId22"/>
    <p:sldId id="778" r:id="rId23"/>
    <p:sldId id="755" r:id="rId24"/>
    <p:sldId id="767" r:id="rId25"/>
    <p:sldId id="768" r:id="rId26"/>
    <p:sldId id="761" r:id="rId27"/>
    <p:sldId id="728" r:id="rId28"/>
    <p:sldId id="640" r:id="rId29"/>
    <p:sldId id="732" r:id="rId30"/>
    <p:sldId id="721" r:id="rId31"/>
    <p:sldId id="699" r:id="rId32"/>
    <p:sldId id="716" r:id="rId33"/>
    <p:sldId id="701" r:id="rId34"/>
    <p:sldId id="702" r:id="rId35"/>
    <p:sldId id="722" r:id="rId36"/>
    <p:sldId id="754" r:id="rId37"/>
    <p:sldId id="733" r:id="rId38"/>
    <p:sldId id="649" r:id="rId39"/>
    <p:sldId id="730" r:id="rId40"/>
    <p:sldId id="719" r:id="rId41"/>
    <p:sldId id="574" r:id="rId42"/>
    <p:sldId id="774" r:id="rId43"/>
    <p:sldId id="576" r:id="rId44"/>
    <p:sldId id="577" r:id="rId45"/>
    <p:sldId id="608" r:id="rId46"/>
    <p:sldId id="580" r:id="rId47"/>
    <p:sldId id="758" r:id="rId48"/>
    <p:sldId id="583" r:id="rId49"/>
    <p:sldId id="735" r:id="rId50"/>
    <p:sldId id="785" r:id="rId51"/>
    <p:sldId id="806" r:id="rId52"/>
    <p:sldId id="807" r:id="rId53"/>
    <p:sldId id="803" r:id="rId54"/>
    <p:sldId id="805" r:id="rId55"/>
    <p:sldId id="800" r:id="rId56"/>
    <p:sldId id="802" r:id="rId57"/>
    <p:sldId id="808" r:id="rId58"/>
    <p:sldId id="809" r:id="rId59"/>
    <p:sldId id="818" r:id="rId60"/>
    <p:sldId id="813" r:id="rId61"/>
    <p:sldId id="814" r:id="rId62"/>
    <p:sldId id="815" r:id="rId63"/>
    <p:sldId id="817" r:id="rId64"/>
    <p:sldId id="864" r:id="rId65"/>
    <p:sldId id="869" r:id="rId66"/>
    <p:sldId id="870" r:id="rId67"/>
    <p:sldId id="871" r:id="rId68"/>
    <p:sldId id="865" r:id="rId69"/>
    <p:sldId id="868" r:id="rId70"/>
    <p:sldId id="686" r:id="rId71"/>
    <p:sldId id="689" r:id="rId72"/>
    <p:sldId id="720" r:id="rId73"/>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31"/>
            <p14:sldId id="820"/>
            <p14:sldId id="743"/>
            <p14:sldId id="741"/>
            <p14:sldId id="748"/>
            <p14:sldId id="692"/>
            <p14:sldId id="678"/>
            <p14:sldId id="551"/>
            <p14:sldId id="672"/>
            <p14:sldId id="779"/>
            <p14:sldId id="780"/>
            <p14:sldId id="776"/>
            <p14:sldId id="762"/>
            <p14:sldId id="763"/>
            <p14:sldId id="765"/>
            <p14:sldId id="764"/>
            <p14:sldId id="778"/>
            <p14:sldId id="755"/>
            <p14:sldId id="767"/>
            <p14:sldId id="768"/>
            <p14:sldId id="761"/>
            <p14:sldId id="728"/>
            <p14:sldId id="640"/>
            <p14:sldId id="732"/>
            <p14:sldId id="721"/>
            <p14:sldId id="699"/>
            <p14:sldId id="716"/>
            <p14:sldId id="701"/>
            <p14:sldId id="702"/>
            <p14:sldId id="722"/>
            <p14:sldId id="754"/>
            <p14:sldId id="733"/>
            <p14:sldId id="649"/>
            <p14:sldId id="730"/>
            <p14:sldId id="719"/>
            <p14:sldId id="574"/>
            <p14:sldId id="774"/>
            <p14:sldId id="576"/>
            <p14:sldId id="577"/>
            <p14:sldId id="608"/>
            <p14:sldId id="580"/>
            <p14:sldId id="758"/>
            <p14:sldId id="583"/>
            <p14:sldId id="735"/>
            <p14:sldId id="785"/>
            <p14:sldId id="806"/>
            <p14:sldId id="807"/>
            <p14:sldId id="803"/>
            <p14:sldId id="805"/>
            <p14:sldId id="800"/>
            <p14:sldId id="802"/>
            <p14:sldId id="808"/>
            <p14:sldId id="809"/>
            <p14:sldId id="818"/>
            <p14:sldId id="813"/>
            <p14:sldId id="814"/>
            <p14:sldId id="815"/>
            <p14:sldId id="817"/>
            <p14:sldId id="864"/>
            <p14:sldId id="869"/>
            <p14:sldId id="870"/>
            <p14:sldId id="871"/>
            <p14:sldId id="865"/>
            <p14:sldId id="868"/>
            <p14:sldId id="686"/>
            <p14:sldId id="689"/>
            <p14:sldId id="72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56CA06-582C-3ACA-88AE-4CC8AE207244}" name="Carolina GUTIERREZ-RUIZ" initials="CG" userId="S::carolina.gutierrez-ruiz@collaboratif-dne.fr::8df11140-8871-4f98-b60f-705e14cfaa48" providerId="AD"/>
  <p188:author id="{9D2E181C-F17D-9A14-F562-DB1E1D89C02F}" name="Sylvie GANGLOFF" initials="SG" userId="S::sylvie.gangloff@collaboratif-dne.fr::d6914ae8-1b39-442f-bc7b-1e30cce071f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uline Tetu" initials="PT" lastIdx="1" clrIdx="0">
    <p:extLst>
      <p:ext uri="{19B8F6BF-5375-455C-9EA6-DF929625EA0E}">
        <p15:presenceInfo xmlns:p15="http://schemas.microsoft.com/office/powerpoint/2012/main" userId="S-1-5-21-1298294687-850850472-384033778-21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0"/>
    <a:srgbClr val="B9B9B9"/>
    <a:srgbClr val="EC130E"/>
    <a:srgbClr val="0C5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4660"/>
  </p:normalViewPr>
  <p:slideViewPr>
    <p:cSldViewPr snapToGrid="0">
      <p:cViewPr varScale="1">
        <p:scale>
          <a:sx n="79" d="100"/>
          <a:sy n="79" d="100"/>
        </p:scale>
        <p:origin x="924" y="4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1" y="0"/>
            <a:ext cx="2946347" cy="498215"/>
          </a:xfrm>
          <a:prstGeom prst="rect">
            <a:avLst/>
          </a:prstGeom>
        </p:spPr>
        <p:txBody>
          <a:bodyPr vert="horz" lIns="91458" tIns="45729" rIns="91458" bIns="45729"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51343" y="0"/>
            <a:ext cx="2946347" cy="498215"/>
          </a:xfrm>
          <a:prstGeom prst="rect">
            <a:avLst/>
          </a:prstGeom>
        </p:spPr>
        <p:txBody>
          <a:bodyPr vert="horz" lIns="91458" tIns="45729" rIns="91458" bIns="45729" rtlCol="0"/>
          <a:lstStyle>
            <a:lvl1pPr algn="r">
              <a:defRPr sz="1200"/>
            </a:lvl1pPr>
          </a:lstStyle>
          <a:p>
            <a:fld id="{4F0C479D-4687-E740-9789-857CF0267E23}" type="datetimeFigureOut">
              <a:rPr lang="fr-FR" smtClean="0"/>
              <a:t>02/03/2026</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1" y="9431600"/>
            <a:ext cx="2946347" cy="498214"/>
          </a:xfrm>
          <a:prstGeom prst="rect">
            <a:avLst/>
          </a:prstGeom>
        </p:spPr>
        <p:txBody>
          <a:bodyPr vert="horz" lIns="91458" tIns="45729" rIns="91458" bIns="45729"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51343" y="9431600"/>
            <a:ext cx="2946347" cy="498214"/>
          </a:xfrm>
          <a:prstGeom prst="rect">
            <a:avLst/>
          </a:prstGeom>
        </p:spPr>
        <p:txBody>
          <a:bodyPr vert="horz" lIns="91458" tIns="45729" rIns="91458" bIns="45729"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347" cy="496491"/>
          </a:xfrm>
          <a:prstGeom prst="rect">
            <a:avLst/>
          </a:prstGeom>
        </p:spPr>
        <p:txBody>
          <a:bodyPr vert="horz" lIns="91458" tIns="45729" rIns="91458" bIns="45729"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51343" y="0"/>
            <a:ext cx="2946347" cy="496491"/>
          </a:xfrm>
          <a:prstGeom prst="rect">
            <a:avLst/>
          </a:prstGeom>
        </p:spPr>
        <p:txBody>
          <a:bodyPr vert="horz" lIns="91458" tIns="45729" rIns="91458" bIns="45729" rtlCol="0"/>
          <a:lstStyle>
            <a:lvl1pPr algn="r">
              <a:defRPr sz="1200">
                <a:latin typeface="Arial" pitchFamily="34" charset="0"/>
              </a:defRPr>
            </a:lvl1pPr>
          </a:lstStyle>
          <a:p>
            <a:fld id="{D680E798-53FF-4C51-A981-953463752515}" type="datetimeFigureOut">
              <a:rPr lang="fr-FR" smtClean="0"/>
              <a:pPr/>
              <a:t>02/03/2026</a:t>
            </a:fld>
            <a:endParaRPr lang="fr-FR"/>
          </a:p>
        </p:txBody>
      </p:sp>
      <p:sp>
        <p:nvSpPr>
          <p:cNvPr id="4" name="Espace réservé de l'image des diapositives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58" tIns="45729" rIns="91458" bIns="45729" rtlCol="0" anchor="ctr"/>
          <a:lstStyle/>
          <a:p>
            <a:endParaRPr lang="fr-FR"/>
          </a:p>
        </p:txBody>
      </p:sp>
      <p:sp>
        <p:nvSpPr>
          <p:cNvPr id="5" name="Espace réservé des commentaires 4"/>
          <p:cNvSpPr>
            <a:spLocks noGrp="1"/>
          </p:cNvSpPr>
          <p:nvPr>
            <p:ph type="body" sz="quarter" idx="3"/>
          </p:nvPr>
        </p:nvSpPr>
        <p:spPr>
          <a:xfrm>
            <a:off x="679927" y="4716662"/>
            <a:ext cx="5439410" cy="4468416"/>
          </a:xfrm>
          <a:prstGeom prst="rect">
            <a:avLst/>
          </a:prstGeom>
        </p:spPr>
        <p:txBody>
          <a:bodyPr vert="horz" lIns="91458" tIns="45729" rIns="91458" bIns="4572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1599"/>
            <a:ext cx="2946347" cy="496491"/>
          </a:xfrm>
          <a:prstGeom prst="rect">
            <a:avLst/>
          </a:prstGeom>
        </p:spPr>
        <p:txBody>
          <a:bodyPr vert="horz" lIns="91458" tIns="45729" rIns="91458" bIns="45729"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51343" y="9431599"/>
            <a:ext cx="2946347" cy="496491"/>
          </a:xfrm>
          <a:prstGeom prst="rect">
            <a:avLst/>
          </a:prstGeom>
        </p:spPr>
        <p:txBody>
          <a:bodyPr vert="horz" lIns="91458" tIns="45729" rIns="91458" bIns="45729"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a:t>
            </a:fld>
            <a:endParaRPr lang="fr-FR"/>
          </a:p>
        </p:txBody>
      </p:sp>
    </p:spTree>
    <p:extLst>
      <p:ext uri="{BB962C8B-B14F-4D97-AF65-F5344CB8AC3E}">
        <p14:creationId xmlns:p14="http://schemas.microsoft.com/office/powerpoint/2010/main" val="308888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2642446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4818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9719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5488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6593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9688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0949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414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2715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941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8729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5283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4228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4441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a:p>
        </p:txBody>
      </p:sp>
    </p:spTree>
    <p:extLst>
      <p:ext uri="{BB962C8B-B14F-4D97-AF65-F5344CB8AC3E}">
        <p14:creationId xmlns:p14="http://schemas.microsoft.com/office/powerpoint/2010/main" val="2068887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62843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3461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097EB816-A397-E459-A481-BE5ACCA76B0B}"/>
            </a:ext>
          </a:extLst>
        </p:cNvPr>
        <p:cNvGrpSpPr/>
        <p:nvPr/>
      </p:nvGrpSpPr>
      <p:grpSpPr>
        <a:xfrm>
          <a:off x="0" y="0"/>
          <a:ext cx="0" cy="0"/>
          <a:chOff x="0" y="0"/>
          <a:chExt cx="0" cy="0"/>
        </a:xfrm>
      </p:grpSpPr>
      <p:sp>
        <p:nvSpPr>
          <p:cNvPr id="194" name="Google Shape;194;p18:notes">
            <a:extLst>
              <a:ext uri="{FF2B5EF4-FFF2-40B4-BE49-F238E27FC236}">
                <a16:creationId xmlns:a16="http://schemas.microsoft.com/office/drawing/2014/main" id="{8A717FA7-65A9-9B99-4E2B-B187B1D20702}"/>
              </a:ext>
            </a:extLst>
          </p:cNvPr>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a:extLst>
              <a:ext uri="{FF2B5EF4-FFF2-40B4-BE49-F238E27FC236}">
                <a16:creationId xmlns:a16="http://schemas.microsoft.com/office/drawing/2014/main" id="{CE7A6E1D-6726-6C06-2EC1-AB0698C72F8F}"/>
              </a:ext>
            </a:extLst>
          </p:cNvPr>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7277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833AD193-3754-F6C9-A665-EF59C1D2470F}"/>
            </a:ext>
          </a:extLst>
        </p:cNvPr>
        <p:cNvGrpSpPr/>
        <p:nvPr/>
      </p:nvGrpSpPr>
      <p:grpSpPr>
        <a:xfrm>
          <a:off x="0" y="0"/>
          <a:ext cx="0" cy="0"/>
          <a:chOff x="0" y="0"/>
          <a:chExt cx="0" cy="0"/>
        </a:xfrm>
      </p:grpSpPr>
      <p:sp>
        <p:nvSpPr>
          <p:cNvPr id="194" name="Google Shape;194;p18:notes">
            <a:extLst>
              <a:ext uri="{FF2B5EF4-FFF2-40B4-BE49-F238E27FC236}">
                <a16:creationId xmlns:a16="http://schemas.microsoft.com/office/drawing/2014/main" id="{34C104F8-E1D9-828E-E93C-6B0DAD77C4F5}"/>
              </a:ext>
            </a:extLst>
          </p:cNvPr>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a:extLst>
              <a:ext uri="{FF2B5EF4-FFF2-40B4-BE49-F238E27FC236}">
                <a16:creationId xmlns:a16="http://schemas.microsoft.com/office/drawing/2014/main" id="{945E6F56-EDB4-892A-8BD1-F4ECCA7C5F7F}"/>
              </a:ext>
            </a:extLst>
          </p:cNvPr>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8593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641D1D89-6DC9-1A29-2F84-4135FB918D00}"/>
            </a:ext>
          </a:extLst>
        </p:cNvPr>
        <p:cNvGrpSpPr/>
        <p:nvPr/>
      </p:nvGrpSpPr>
      <p:grpSpPr>
        <a:xfrm>
          <a:off x="0" y="0"/>
          <a:ext cx="0" cy="0"/>
          <a:chOff x="0" y="0"/>
          <a:chExt cx="0" cy="0"/>
        </a:xfrm>
      </p:grpSpPr>
      <p:sp>
        <p:nvSpPr>
          <p:cNvPr id="194" name="Google Shape;194;p18:notes">
            <a:extLst>
              <a:ext uri="{FF2B5EF4-FFF2-40B4-BE49-F238E27FC236}">
                <a16:creationId xmlns:a16="http://schemas.microsoft.com/office/drawing/2014/main" id="{B8F1EA2B-4C07-7E39-4C7C-3FF7A03DC5BC}"/>
              </a:ext>
            </a:extLst>
          </p:cNvPr>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a:extLst>
              <a:ext uri="{FF2B5EF4-FFF2-40B4-BE49-F238E27FC236}">
                <a16:creationId xmlns:a16="http://schemas.microsoft.com/office/drawing/2014/main" id="{8D15C754-4B71-0BE0-F5DF-64541DC11BCA}"/>
              </a:ext>
            </a:extLst>
          </p:cNvPr>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4276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2CA229F0-E567-A238-7E05-2DD16D167A47}"/>
            </a:ext>
          </a:extLst>
        </p:cNvPr>
        <p:cNvGrpSpPr/>
        <p:nvPr/>
      </p:nvGrpSpPr>
      <p:grpSpPr>
        <a:xfrm>
          <a:off x="0" y="0"/>
          <a:ext cx="0" cy="0"/>
          <a:chOff x="0" y="0"/>
          <a:chExt cx="0" cy="0"/>
        </a:xfrm>
      </p:grpSpPr>
      <p:sp>
        <p:nvSpPr>
          <p:cNvPr id="194" name="Google Shape;194;p18:notes">
            <a:extLst>
              <a:ext uri="{FF2B5EF4-FFF2-40B4-BE49-F238E27FC236}">
                <a16:creationId xmlns:a16="http://schemas.microsoft.com/office/drawing/2014/main" id="{3660606C-865C-9338-39A3-15DADA61C07D}"/>
              </a:ext>
            </a:extLst>
          </p:cNvPr>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a:extLst>
              <a:ext uri="{FF2B5EF4-FFF2-40B4-BE49-F238E27FC236}">
                <a16:creationId xmlns:a16="http://schemas.microsoft.com/office/drawing/2014/main" id="{971FAD81-4E93-2814-43E9-5162375C2F57}"/>
              </a:ext>
            </a:extLst>
          </p:cNvPr>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861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80244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D3F74CC6-8C8D-D57D-56F4-6200EB347127}"/>
            </a:ext>
          </a:extLst>
        </p:cNvPr>
        <p:cNvGrpSpPr/>
        <p:nvPr/>
      </p:nvGrpSpPr>
      <p:grpSpPr>
        <a:xfrm>
          <a:off x="0" y="0"/>
          <a:ext cx="0" cy="0"/>
          <a:chOff x="0" y="0"/>
          <a:chExt cx="0" cy="0"/>
        </a:xfrm>
      </p:grpSpPr>
      <p:sp>
        <p:nvSpPr>
          <p:cNvPr id="194" name="Google Shape;194;p18:notes">
            <a:extLst>
              <a:ext uri="{FF2B5EF4-FFF2-40B4-BE49-F238E27FC236}">
                <a16:creationId xmlns:a16="http://schemas.microsoft.com/office/drawing/2014/main" id="{242D18B5-90C5-95ED-7D63-AA887B57C670}"/>
              </a:ext>
            </a:extLst>
          </p:cNvPr>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a:extLst>
              <a:ext uri="{FF2B5EF4-FFF2-40B4-BE49-F238E27FC236}">
                <a16:creationId xmlns:a16="http://schemas.microsoft.com/office/drawing/2014/main" id="{08AE3FC5-EBE0-EF9F-E7E5-1CC21D6ED3CC}"/>
              </a:ext>
            </a:extLst>
          </p:cNvPr>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33575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AB6F8BF1-51A7-0A58-4B6F-22242F9E6574}"/>
            </a:ext>
          </a:extLst>
        </p:cNvPr>
        <p:cNvGrpSpPr/>
        <p:nvPr/>
      </p:nvGrpSpPr>
      <p:grpSpPr>
        <a:xfrm>
          <a:off x="0" y="0"/>
          <a:ext cx="0" cy="0"/>
          <a:chOff x="0" y="0"/>
          <a:chExt cx="0" cy="0"/>
        </a:xfrm>
      </p:grpSpPr>
      <p:sp>
        <p:nvSpPr>
          <p:cNvPr id="194" name="Google Shape;194;p18:notes">
            <a:extLst>
              <a:ext uri="{FF2B5EF4-FFF2-40B4-BE49-F238E27FC236}">
                <a16:creationId xmlns:a16="http://schemas.microsoft.com/office/drawing/2014/main" id="{1B2AFF87-35FA-174D-E338-58389EBEE51F}"/>
              </a:ext>
            </a:extLst>
          </p:cNvPr>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a:extLst>
              <a:ext uri="{FF2B5EF4-FFF2-40B4-BE49-F238E27FC236}">
                <a16:creationId xmlns:a16="http://schemas.microsoft.com/office/drawing/2014/main" id="{A5F41CA2-61B5-AE04-2AEE-63DD4893CB8B}"/>
              </a:ext>
            </a:extLst>
          </p:cNvPr>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1668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0311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33</a:t>
            </a:fld>
            <a:endParaRPr lang="fr-FR"/>
          </a:p>
        </p:txBody>
      </p:sp>
    </p:spTree>
    <p:extLst>
      <p:ext uri="{BB962C8B-B14F-4D97-AF65-F5344CB8AC3E}">
        <p14:creationId xmlns:p14="http://schemas.microsoft.com/office/powerpoint/2010/main" val="27217226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0177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960" y="4344789"/>
            <a:ext cx="5487682" cy="4116116"/>
          </a:xfrm>
          <a:prstGeom prst="rect">
            <a:avLst/>
          </a:prstGeom>
          <a:noFill/>
          <a:ln>
            <a:noFill/>
          </a:ln>
        </p:spPr>
        <p:txBody>
          <a:bodyPr spcFirstLastPara="1" wrap="square" lIns="91443" tIns="45709" rIns="91443" bIns="45709" anchor="t" anchorCtr="0">
            <a:noAutofit/>
          </a:bodyPr>
          <a:lstStyle/>
          <a:p>
            <a:pPr>
              <a:buSzPts val="1400"/>
            </a:pPr>
            <a:endParaRPr/>
          </a:p>
        </p:txBody>
      </p:sp>
      <p:sp>
        <p:nvSpPr>
          <p:cNvPr id="195" name="Google Shape;195;p18:notes"/>
          <p:cNvSpPr>
            <a:spLocks noGrp="1" noRot="1" noChangeAspect="1"/>
          </p:cNvSpPr>
          <p:nvPr>
            <p:ph type="sldImg" idx="2"/>
          </p:nvPr>
        </p:nvSpPr>
        <p:spPr>
          <a:xfrm>
            <a:off x="381000" y="685800"/>
            <a:ext cx="6097588"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3048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9416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0526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8734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1236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a:t>
            </a:fld>
            <a:endParaRPr lang="fr-FR"/>
          </a:p>
        </p:txBody>
      </p:sp>
    </p:spTree>
    <p:extLst>
      <p:ext uri="{BB962C8B-B14F-4D97-AF65-F5344CB8AC3E}">
        <p14:creationId xmlns:p14="http://schemas.microsoft.com/office/powerpoint/2010/main" val="36414971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0234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7898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960" y="4344789"/>
            <a:ext cx="5487682" cy="4116116"/>
          </a:xfrm>
          <a:prstGeom prst="rect">
            <a:avLst/>
          </a:prstGeom>
          <a:noFill/>
          <a:ln>
            <a:noFill/>
          </a:ln>
        </p:spPr>
        <p:txBody>
          <a:bodyPr spcFirstLastPara="1" wrap="square" lIns="91443" tIns="45709" rIns="91443" bIns="45709" anchor="t" anchorCtr="0">
            <a:noAutofit/>
          </a:bodyPr>
          <a:lstStyle/>
          <a:p>
            <a:pPr>
              <a:buSzPts val="1400"/>
            </a:pPr>
            <a:endParaRPr/>
          </a:p>
        </p:txBody>
      </p:sp>
      <p:sp>
        <p:nvSpPr>
          <p:cNvPr id="195" name="Google Shape;195;p18:notes"/>
          <p:cNvSpPr>
            <a:spLocks noGrp="1" noRot="1" noChangeAspect="1"/>
          </p:cNvSpPr>
          <p:nvPr>
            <p:ph type="sldImg" idx="2"/>
          </p:nvPr>
        </p:nvSpPr>
        <p:spPr>
          <a:xfrm>
            <a:off x="381000" y="685800"/>
            <a:ext cx="6097588"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9455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18019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2984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45</a:t>
            </a:fld>
            <a:endParaRPr lang="fr-FR"/>
          </a:p>
        </p:txBody>
      </p:sp>
    </p:spTree>
    <p:extLst>
      <p:ext uri="{BB962C8B-B14F-4D97-AF65-F5344CB8AC3E}">
        <p14:creationId xmlns:p14="http://schemas.microsoft.com/office/powerpoint/2010/main" val="4901846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24182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3860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372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699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96325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64650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87912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62266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99592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1079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10596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87480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25000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78350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64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139164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64145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05184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indent="0"/>
            <a:endParaRPr lang="en-US" b="1" dirty="0"/>
          </a:p>
        </p:txBody>
      </p:sp>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16940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16204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8: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endParaRPr lang="en-US" b="1"/>
          </a:p>
        </p:txBody>
      </p:sp>
      <p:sp>
        <p:nvSpPr>
          <p:cNvPr id="195" name="Google Shape;195;p18: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39252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65</a:t>
            </a:fld>
            <a:endParaRPr lang="fr-FR"/>
          </a:p>
        </p:txBody>
      </p:sp>
    </p:spTree>
    <p:extLst>
      <p:ext uri="{BB962C8B-B14F-4D97-AF65-F5344CB8AC3E}">
        <p14:creationId xmlns:p14="http://schemas.microsoft.com/office/powerpoint/2010/main" val="19213763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66</a:t>
            </a:fld>
            <a:endParaRPr lang="fr-FR"/>
          </a:p>
        </p:txBody>
      </p:sp>
    </p:spTree>
    <p:extLst>
      <p:ext uri="{BB962C8B-B14F-4D97-AF65-F5344CB8AC3E}">
        <p14:creationId xmlns:p14="http://schemas.microsoft.com/office/powerpoint/2010/main" val="20292993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79927" y="4716662"/>
            <a:ext cx="5439410" cy="4468416"/>
          </a:xfrm>
          <a:prstGeom prst="rect">
            <a:avLst/>
          </a:prstGeom>
          <a:noFill/>
          <a:ln>
            <a:noFill/>
          </a:ln>
        </p:spPr>
        <p:txBody>
          <a:bodyPr spcFirstLastPara="1" wrap="square" lIns="91443" tIns="45709" rIns="91443" bIns="45709" anchor="t" anchorCtr="0">
            <a:noAutofit/>
          </a:bodyPr>
          <a:lstStyle/>
          <a:p>
            <a:pPr>
              <a:buSzPts val="1400"/>
            </a:pPr>
            <a:endParaRPr/>
          </a:p>
        </p:txBody>
      </p:sp>
      <p:sp>
        <p:nvSpPr>
          <p:cNvPr id="314" name="Google Shape;314;p30:notes"/>
          <p:cNvSpPr>
            <a:spLocks noGrp="1" noRot="1" noChangeAspect="1"/>
          </p:cNvSpPr>
          <p:nvPr>
            <p:ph type="sldImg" idx="2"/>
          </p:nvPr>
        </p:nvSpPr>
        <p:spPr>
          <a:xfrm>
            <a:off x="90488" y="744538"/>
            <a:ext cx="6618287"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766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270979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119298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a:p>
        </p:txBody>
      </p:sp>
    </p:spTree>
    <p:extLst>
      <p:ext uri="{BB962C8B-B14F-4D97-AF65-F5344CB8AC3E}">
        <p14:creationId xmlns:p14="http://schemas.microsoft.com/office/powerpoint/2010/main" val="1566000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3.xml"/><Relationship Id="rId5" Type="http://schemas.openxmlformats.org/officeDocument/2006/relationships/image" Target="../media/image2.jpg"/><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pic>
        <p:nvPicPr>
          <p:cNvPr id="10" name="Image 9">
            <a:extLst>
              <a:ext uri="{FF2B5EF4-FFF2-40B4-BE49-F238E27FC236}">
                <a16:creationId xmlns:a16="http://schemas.microsoft.com/office/drawing/2014/main" id="{21D71419-FF29-43DD-A644-B695C0C9CD39}"/>
              </a:ext>
            </a:extLst>
          </p:cNvPr>
          <p:cNvPicPr>
            <a:picLocks noChangeAspect="1"/>
          </p:cNvPicPr>
          <p:nvPr userDrawn="1"/>
        </p:nvPicPr>
        <p:blipFill>
          <a:blip r:embed="rId5"/>
          <a:stretch>
            <a:fillRect/>
          </a:stretch>
        </p:blipFill>
        <p:spPr>
          <a:xfrm>
            <a:off x="180000" y="227686"/>
            <a:ext cx="1722944" cy="1429469"/>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E15A831A-71EF-431A-9537-EE10D14CF621}"/>
              </a:ext>
            </a:extLst>
          </p:cNvPr>
          <p:cNvPicPr>
            <a:picLocks noChangeAspect="1"/>
          </p:cNvPicPr>
          <p:nvPr userDrawn="1"/>
        </p:nvPicPr>
        <p:blipFill>
          <a:blip r:embed="rId2"/>
          <a:stretch>
            <a:fillRect/>
          </a:stretch>
        </p:blipFill>
        <p:spPr>
          <a:xfrm>
            <a:off x="180000" y="90000"/>
            <a:ext cx="997694" cy="731134"/>
          </a:xfrm>
          <a:prstGeom prst="rect">
            <a:avLst/>
          </a:prstGeom>
        </p:spPr>
      </p:pic>
      <p:pic>
        <p:nvPicPr>
          <p:cNvPr id="3" name="Image 2">
            <a:extLst>
              <a:ext uri="{FF2B5EF4-FFF2-40B4-BE49-F238E27FC236}">
                <a16:creationId xmlns:a16="http://schemas.microsoft.com/office/drawing/2014/main" id="{1EFE7376-4300-43E4-90FD-F95D7AF627BF}"/>
              </a:ext>
            </a:extLst>
          </p:cNvPr>
          <p:cNvPicPr>
            <a:picLocks noChangeAspect="1"/>
          </p:cNvPicPr>
          <p:nvPr userDrawn="1"/>
        </p:nvPicPr>
        <p:blipFill>
          <a:blip r:embed="rId3"/>
          <a:stretch>
            <a:fillRect/>
          </a:stretch>
        </p:blipFill>
        <p:spPr>
          <a:xfrm>
            <a:off x="161258" y="0"/>
            <a:ext cx="1016436" cy="843303"/>
          </a:xfrm>
          <a:prstGeom prst="rect">
            <a:avLst/>
          </a:prstGeom>
        </p:spPr>
      </p:pic>
    </p:spTree>
    <p:extLst>
      <p:ext uri="{BB962C8B-B14F-4D97-AF65-F5344CB8AC3E}">
        <p14:creationId xmlns:p14="http://schemas.microsoft.com/office/powerpoint/2010/main" val="115004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0"/>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pic>
        <p:nvPicPr>
          <p:cNvPr id="10" name="Image 9">
            <a:extLst>
              <a:ext uri="{FF2B5EF4-FFF2-40B4-BE49-F238E27FC236}">
                <a16:creationId xmlns:a16="http://schemas.microsoft.com/office/drawing/2014/main" id="{CCF79105-4594-476F-BACF-E5D4491A58DE}"/>
              </a:ext>
            </a:extLst>
          </p:cNvPr>
          <p:cNvPicPr>
            <a:picLocks noChangeAspect="1"/>
          </p:cNvPicPr>
          <p:nvPr userDrawn="1"/>
        </p:nvPicPr>
        <p:blipFill>
          <a:blip r:embed="rId5"/>
          <a:stretch>
            <a:fillRect/>
          </a:stretch>
        </p:blipFill>
        <p:spPr>
          <a:xfrm>
            <a:off x="180000" y="201614"/>
            <a:ext cx="1515437" cy="1257307"/>
          </a:xfrm>
          <a:prstGeom prst="rect">
            <a:avLst/>
          </a:prstGeom>
        </p:spPr>
      </p:pic>
    </p:spTree>
    <p:extLst>
      <p:ext uri="{BB962C8B-B14F-4D97-AF65-F5344CB8AC3E}">
        <p14:creationId xmlns:p14="http://schemas.microsoft.com/office/powerpoint/2010/main" val="1550760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0" name="Image 9">
            <a:extLst>
              <a:ext uri="{FF2B5EF4-FFF2-40B4-BE49-F238E27FC236}">
                <a16:creationId xmlns:a16="http://schemas.microsoft.com/office/drawing/2014/main" id="{1B279EDB-D15D-4F83-8CF3-2DA247A813F1}"/>
              </a:ext>
            </a:extLst>
          </p:cNvPr>
          <p:cNvPicPr>
            <a:picLocks noChangeAspect="1"/>
          </p:cNvPicPr>
          <p:nvPr userDrawn="1"/>
        </p:nvPicPr>
        <p:blipFill>
          <a:blip r:embed="rId4"/>
          <a:stretch>
            <a:fillRect/>
          </a:stretch>
        </p:blipFill>
        <p:spPr>
          <a:xfrm>
            <a:off x="213617" y="0"/>
            <a:ext cx="923136" cy="765895"/>
          </a:xfrm>
          <a:prstGeom prst="rect">
            <a:avLst/>
          </a:prstGeom>
        </p:spPr>
      </p:pic>
    </p:spTree>
    <p:extLst>
      <p:ext uri="{BB962C8B-B14F-4D97-AF65-F5344CB8AC3E}">
        <p14:creationId xmlns:p14="http://schemas.microsoft.com/office/powerpoint/2010/main" val="1842423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3" name="Image 12">
            <a:extLst>
              <a:ext uri="{FF2B5EF4-FFF2-40B4-BE49-F238E27FC236}">
                <a16:creationId xmlns:a16="http://schemas.microsoft.com/office/drawing/2014/main" id="{0B3C5431-48BB-4224-AADB-32D40C7CA5EA}"/>
              </a:ext>
            </a:extLst>
          </p:cNvPr>
          <p:cNvPicPr>
            <a:picLocks noChangeAspect="1"/>
          </p:cNvPicPr>
          <p:nvPr userDrawn="1"/>
        </p:nvPicPr>
        <p:blipFill>
          <a:blip r:embed="rId2"/>
          <a:stretch>
            <a:fillRect/>
          </a:stretch>
        </p:blipFill>
        <p:spPr>
          <a:xfrm>
            <a:off x="179999" y="67235"/>
            <a:ext cx="923136" cy="765895"/>
          </a:xfrm>
          <a:prstGeom prst="rect">
            <a:avLst/>
          </a:prstGeom>
        </p:spPr>
      </p:pic>
    </p:spTree>
    <p:extLst>
      <p:ext uri="{BB962C8B-B14F-4D97-AF65-F5344CB8AC3E}">
        <p14:creationId xmlns:p14="http://schemas.microsoft.com/office/powerpoint/2010/main" val="225785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1CE2151E-939C-41D2-8115-09B06241AF31}"/>
              </a:ext>
            </a:extLst>
          </p:cNvPr>
          <p:cNvPicPr>
            <a:picLocks noChangeAspect="1"/>
          </p:cNvPicPr>
          <p:nvPr userDrawn="1"/>
        </p:nvPicPr>
        <p:blipFill>
          <a:blip r:embed="rId2"/>
          <a:stretch>
            <a:fillRect/>
          </a:stretch>
        </p:blipFill>
        <p:spPr>
          <a:xfrm>
            <a:off x="213617" y="0"/>
            <a:ext cx="923136" cy="765895"/>
          </a:xfrm>
          <a:prstGeom prst="rect">
            <a:avLst/>
          </a:prstGeom>
        </p:spPr>
      </p:pic>
    </p:spTree>
    <p:extLst>
      <p:ext uri="{BB962C8B-B14F-4D97-AF65-F5344CB8AC3E}">
        <p14:creationId xmlns:p14="http://schemas.microsoft.com/office/powerpoint/2010/main" val="2615204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9" name="Image 8">
            <a:extLst>
              <a:ext uri="{FF2B5EF4-FFF2-40B4-BE49-F238E27FC236}">
                <a16:creationId xmlns:a16="http://schemas.microsoft.com/office/drawing/2014/main" id="{2CBF40C1-1749-4553-BD5B-0142995891B1}"/>
              </a:ext>
            </a:extLst>
          </p:cNvPr>
          <p:cNvPicPr>
            <a:picLocks noChangeAspect="1"/>
          </p:cNvPicPr>
          <p:nvPr userDrawn="1"/>
        </p:nvPicPr>
        <p:blipFill>
          <a:blip r:embed="rId2"/>
          <a:stretch>
            <a:fillRect/>
          </a:stretch>
        </p:blipFill>
        <p:spPr>
          <a:xfrm>
            <a:off x="200170" y="13447"/>
            <a:ext cx="923136" cy="765895"/>
          </a:xfrm>
          <a:prstGeom prst="rect">
            <a:avLst/>
          </a:prstGeom>
        </p:spPr>
      </p:pic>
    </p:spTree>
    <p:extLst>
      <p:ext uri="{BB962C8B-B14F-4D97-AF65-F5344CB8AC3E}">
        <p14:creationId xmlns:p14="http://schemas.microsoft.com/office/powerpoint/2010/main" val="2023356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type="body" idx="1"/>
          </p:nvPr>
        </p:nvSpPr>
        <p:spPr/>
        <p:txBody>
          <a:bodyPr lIns="0" tIns="0" rIns="0" bIns="0"/>
          <a:lstStyle>
            <a:lvl1pPr>
              <a:defRPr sz="1800" b="1" i="0">
                <a:solidFill>
                  <a:srgbClr val="00639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r>
              <a:rPr lang="fr-FR" spc="4"/>
              <a:t>een.ec.europa.eu</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6" name="Holder 6"/>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pic>
        <p:nvPicPr>
          <p:cNvPr id="7" name="Image 6">
            <a:extLst>
              <a:ext uri="{FF2B5EF4-FFF2-40B4-BE49-F238E27FC236}">
                <a16:creationId xmlns:a16="http://schemas.microsoft.com/office/drawing/2014/main" id="{4A8829A8-ED5B-4177-B969-4F6295257273}"/>
              </a:ext>
            </a:extLst>
          </p:cNvPr>
          <p:cNvPicPr>
            <a:picLocks noChangeAspect="1"/>
          </p:cNvPicPr>
          <p:nvPr userDrawn="1"/>
        </p:nvPicPr>
        <p:blipFill>
          <a:blip r:embed="rId2"/>
          <a:stretch>
            <a:fillRect/>
          </a:stretch>
        </p:blipFill>
        <p:spPr>
          <a:xfrm>
            <a:off x="200169" y="87405"/>
            <a:ext cx="923136" cy="765895"/>
          </a:xfrm>
          <a:prstGeom prst="rect">
            <a:avLst/>
          </a:prstGeom>
        </p:spPr>
      </p:pic>
    </p:spTree>
    <p:extLst>
      <p:ext uri="{BB962C8B-B14F-4D97-AF65-F5344CB8AC3E}">
        <p14:creationId xmlns:p14="http://schemas.microsoft.com/office/powerpoint/2010/main" val="1916725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191434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pic>
        <p:nvPicPr>
          <p:cNvPr id="3" name="Image 2">
            <a:extLst>
              <a:ext uri="{FF2B5EF4-FFF2-40B4-BE49-F238E27FC236}">
                <a16:creationId xmlns:a16="http://schemas.microsoft.com/office/drawing/2014/main" id="{1B298ADF-5F11-46C9-8A76-F4E9BAE33DD3}"/>
              </a:ext>
            </a:extLst>
          </p:cNvPr>
          <p:cNvPicPr>
            <a:picLocks noChangeAspect="1"/>
          </p:cNvPicPr>
          <p:nvPr userDrawn="1"/>
        </p:nvPicPr>
        <p:blipFill>
          <a:blip r:embed="rId3"/>
          <a:stretch>
            <a:fillRect/>
          </a:stretch>
        </p:blipFill>
        <p:spPr>
          <a:xfrm>
            <a:off x="180000" y="76553"/>
            <a:ext cx="1593476" cy="1322054"/>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0AAF1385-3772-4F3A-8593-8EC85302F664}"/>
              </a:ext>
            </a:extLst>
          </p:cNvPr>
          <p:cNvPicPr>
            <a:picLocks noChangeAspect="1"/>
          </p:cNvPicPr>
          <p:nvPr userDrawn="1"/>
        </p:nvPicPr>
        <p:blipFill>
          <a:blip r:embed="rId2"/>
          <a:stretch>
            <a:fillRect/>
          </a:stretch>
        </p:blipFill>
        <p:spPr>
          <a:xfrm>
            <a:off x="213617" y="0"/>
            <a:ext cx="923136" cy="7658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4" name="Image 3">
            <a:extLst>
              <a:ext uri="{FF2B5EF4-FFF2-40B4-BE49-F238E27FC236}">
                <a16:creationId xmlns:a16="http://schemas.microsoft.com/office/drawing/2014/main" id="{8F25AA36-ED15-407A-A299-6810E295A430}"/>
              </a:ext>
            </a:extLst>
          </p:cNvPr>
          <p:cNvPicPr>
            <a:picLocks noChangeAspect="1"/>
          </p:cNvPicPr>
          <p:nvPr userDrawn="1"/>
        </p:nvPicPr>
        <p:blipFill>
          <a:blip r:embed="rId4"/>
          <a:stretch>
            <a:fillRect/>
          </a:stretch>
        </p:blipFill>
        <p:spPr>
          <a:xfrm>
            <a:off x="180000" y="90000"/>
            <a:ext cx="997694" cy="731134"/>
          </a:xfrm>
          <a:prstGeom prst="rect">
            <a:avLst/>
          </a:prstGeom>
        </p:spPr>
      </p:pic>
      <p:pic>
        <p:nvPicPr>
          <p:cNvPr id="10" name="Image 9">
            <a:extLst>
              <a:ext uri="{FF2B5EF4-FFF2-40B4-BE49-F238E27FC236}">
                <a16:creationId xmlns:a16="http://schemas.microsoft.com/office/drawing/2014/main" id="{DF2FE1A9-2067-401E-8FA0-3A75C152F2AA}"/>
              </a:ext>
            </a:extLst>
          </p:cNvPr>
          <p:cNvPicPr>
            <a:picLocks noChangeAspect="1"/>
          </p:cNvPicPr>
          <p:nvPr userDrawn="1"/>
        </p:nvPicPr>
        <p:blipFill>
          <a:blip r:embed="rId5"/>
          <a:stretch>
            <a:fillRect/>
          </a:stretch>
        </p:blipFill>
        <p:spPr>
          <a:xfrm>
            <a:off x="217279" y="38831"/>
            <a:ext cx="923136" cy="765895"/>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5"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5"/>
          <p:cNvSpPr txBox="1">
            <a:spLocks noGrp="1"/>
          </p:cNvSpPr>
          <p:nvPr>
            <p:ph type="body" idx="2"/>
          </p:nvPr>
        </p:nvSpPr>
        <p:spPr>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35"/>
          <p:cNvSpPr txBox="1">
            <a:spLocks noGrp="1"/>
          </p:cNvSpPr>
          <p:nvPr>
            <p:ph type="dt" idx="10"/>
          </p:nvPr>
        </p:nvSpPr>
        <p:spPr>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9" name="Google Shape;39;p35"/>
          <p:cNvSpPr txBox="1">
            <a:spLocks noGrp="1"/>
          </p:cNvSpPr>
          <p:nvPr>
            <p:ph type="sldNum" idx="12"/>
          </p:nvPr>
        </p:nvSpPr>
        <p:spPr>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E15A831A-71EF-431A-9537-EE10D14CF621}"/>
              </a:ext>
            </a:extLst>
          </p:cNvPr>
          <p:cNvPicPr>
            <a:picLocks noChangeAspect="1"/>
          </p:cNvPicPr>
          <p:nvPr userDrawn="1"/>
        </p:nvPicPr>
        <p:blipFill>
          <a:blip r:embed="rId2"/>
          <a:stretch>
            <a:fillRect/>
          </a:stretch>
        </p:blipFill>
        <p:spPr>
          <a:xfrm>
            <a:off x="180000" y="90000"/>
            <a:ext cx="997694" cy="731134"/>
          </a:xfrm>
          <a:prstGeom prst="rect">
            <a:avLst/>
          </a:prstGeom>
        </p:spPr>
      </p:pic>
      <p:pic>
        <p:nvPicPr>
          <p:cNvPr id="3" name="Image 2">
            <a:extLst>
              <a:ext uri="{FF2B5EF4-FFF2-40B4-BE49-F238E27FC236}">
                <a16:creationId xmlns:a16="http://schemas.microsoft.com/office/drawing/2014/main" id="{1EFE7376-4300-43E4-90FD-F95D7AF627BF}"/>
              </a:ext>
            </a:extLst>
          </p:cNvPr>
          <p:cNvPicPr>
            <a:picLocks noChangeAspect="1"/>
          </p:cNvPicPr>
          <p:nvPr userDrawn="1"/>
        </p:nvPicPr>
        <p:blipFill>
          <a:blip r:embed="rId3"/>
          <a:stretch>
            <a:fillRect/>
          </a:stretch>
        </p:blipFill>
        <p:spPr>
          <a:xfrm>
            <a:off x="161258" y="0"/>
            <a:ext cx="1016436" cy="843303"/>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2"/>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10" name="Image 9">
            <a:extLst>
              <a:ext uri="{FF2B5EF4-FFF2-40B4-BE49-F238E27FC236}">
                <a16:creationId xmlns:a16="http://schemas.microsoft.com/office/drawing/2014/main" id="{C624890D-F252-40E9-898F-5632681FE15E}"/>
              </a:ext>
            </a:extLst>
          </p:cNvPr>
          <p:cNvPicPr>
            <a:picLocks noChangeAspect="1"/>
          </p:cNvPicPr>
          <p:nvPr userDrawn="1"/>
        </p:nvPicPr>
        <p:blipFill>
          <a:blip r:embed="rId4"/>
          <a:stretch>
            <a:fillRect/>
          </a:stretch>
        </p:blipFill>
        <p:spPr>
          <a:xfrm>
            <a:off x="180000" y="90000"/>
            <a:ext cx="997694" cy="731134"/>
          </a:xfrm>
          <a:prstGeom prst="rect">
            <a:avLst/>
          </a:prstGeom>
        </p:spPr>
      </p:pic>
      <p:pic>
        <p:nvPicPr>
          <p:cNvPr id="12" name="Image 11">
            <a:extLst>
              <a:ext uri="{FF2B5EF4-FFF2-40B4-BE49-F238E27FC236}">
                <a16:creationId xmlns:a16="http://schemas.microsoft.com/office/drawing/2014/main" id="{C53EC2F6-2220-4B79-9524-8EF0CD394A07}"/>
              </a:ext>
            </a:extLst>
          </p:cNvPr>
          <p:cNvPicPr>
            <a:picLocks noChangeAspect="1"/>
          </p:cNvPicPr>
          <p:nvPr userDrawn="1"/>
        </p:nvPicPr>
        <p:blipFill>
          <a:blip r:embed="rId5"/>
          <a:stretch>
            <a:fillRect/>
          </a:stretch>
        </p:blipFill>
        <p:spPr>
          <a:xfrm>
            <a:off x="213617" y="0"/>
            <a:ext cx="923136" cy="765895"/>
          </a:xfrm>
          <a:prstGeom prst="rect">
            <a:avLst/>
          </a:prstGeom>
        </p:spPr>
      </p:pic>
    </p:spTree>
    <p:extLst>
      <p:ext uri="{BB962C8B-B14F-4D97-AF65-F5344CB8AC3E}">
        <p14:creationId xmlns:p14="http://schemas.microsoft.com/office/powerpoint/2010/main" val="2792536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CF7B80A3-0710-4F75-92C8-60FD111BDC99}"/>
              </a:ext>
            </a:extLst>
          </p:cNvPr>
          <p:cNvPicPr>
            <a:picLocks noChangeAspect="1"/>
          </p:cNvPicPr>
          <p:nvPr userDrawn="1"/>
        </p:nvPicPr>
        <p:blipFill>
          <a:blip r:embed="rId2"/>
          <a:stretch>
            <a:fillRect/>
          </a:stretch>
        </p:blipFill>
        <p:spPr>
          <a:xfrm>
            <a:off x="180000" y="90000"/>
            <a:ext cx="997694" cy="731134"/>
          </a:xfrm>
          <a:prstGeom prst="rect">
            <a:avLst/>
          </a:prstGeom>
        </p:spPr>
      </p:pic>
      <p:pic>
        <p:nvPicPr>
          <p:cNvPr id="10" name="Image 9">
            <a:extLst>
              <a:ext uri="{FF2B5EF4-FFF2-40B4-BE49-F238E27FC236}">
                <a16:creationId xmlns:a16="http://schemas.microsoft.com/office/drawing/2014/main" id="{3882DF52-4B2A-4BD6-A6C1-2E6A94336388}"/>
              </a:ext>
            </a:extLst>
          </p:cNvPr>
          <p:cNvPicPr>
            <a:picLocks noChangeAspect="1"/>
          </p:cNvPicPr>
          <p:nvPr userDrawn="1"/>
        </p:nvPicPr>
        <p:blipFill>
          <a:blip r:embed="rId3"/>
          <a:stretch>
            <a:fillRect/>
          </a:stretch>
        </p:blipFill>
        <p:spPr>
          <a:xfrm>
            <a:off x="180000" y="55239"/>
            <a:ext cx="923136" cy="765895"/>
          </a:xfrm>
          <a:prstGeom prst="rect">
            <a:avLst/>
          </a:prstGeom>
        </p:spPr>
      </p:pic>
    </p:spTree>
    <p:extLst>
      <p:ext uri="{BB962C8B-B14F-4D97-AF65-F5344CB8AC3E}">
        <p14:creationId xmlns:p14="http://schemas.microsoft.com/office/powerpoint/2010/main" val="3815123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endParaRPr lang="fr-FR" spc="4" dirty="0"/>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
        <p:nvSpPr>
          <p:cNvPr id="6" name="Espace réservé de la date 1">
            <a:extLst>
              <a:ext uri="{FF2B5EF4-FFF2-40B4-BE49-F238E27FC236}">
                <a16:creationId xmlns:a16="http://schemas.microsoft.com/office/drawing/2014/main" id="{7D09E86F-6253-4164-BB44-E07B94B67787}"/>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pic>
        <p:nvPicPr>
          <p:cNvPr id="7" name="Image 6">
            <a:extLst>
              <a:ext uri="{FF2B5EF4-FFF2-40B4-BE49-F238E27FC236}">
                <a16:creationId xmlns:a16="http://schemas.microsoft.com/office/drawing/2014/main" id="{D777A0FE-7EB4-48E7-80F0-E21D4696E66E}"/>
              </a:ext>
            </a:extLst>
          </p:cNvPr>
          <p:cNvPicPr>
            <a:picLocks noChangeAspect="1"/>
          </p:cNvPicPr>
          <p:nvPr userDrawn="1"/>
        </p:nvPicPr>
        <p:blipFill>
          <a:blip r:embed="rId2"/>
          <a:stretch>
            <a:fillRect/>
          </a:stretch>
        </p:blipFill>
        <p:spPr>
          <a:xfrm>
            <a:off x="90000" y="59512"/>
            <a:ext cx="988687" cy="724534"/>
          </a:xfrm>
          <a:prstGeom prst="rect">
            <a:avLst/>
          </a:prstGeom>
        </p:spPr>
      </p:pic>
    </p:spTree>
    <p:extLst>
      <p:ext uri="{BB962C8B-B14F-4D97-AF65-F5344CB8AC3E}">
        <p14:creationId xmlns:p14="http://schemas.microsoft.com/office/powerpoint/2010/main" val="2753690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13" name="Image 12">
            <a:extLst>
              <a:ext uri="{FF2B5EF4-FFF2-40B4-BE49-F238E27FC236}">
                <a16:creationId xmlns:a16="http://schemas.microsoft.com/office/drawing/2014/main" id="{F3893B61-155E-45F2-9D4E-C8E550BDE536}"/>
              </a:ext>
            </a:extLst>
          </p:cNvPr>
          <p:cNvPicPr>
            <a:picLocks noChangeAspect="1"/>
          </p:cNvPicPr>
          <p:nvPr userDrawn="1"/>
        </p:nvPicPr>
        <p:blipFill>
          <a:blip r:embed="rId2"/>
          <a:stretch>
            <a:fillRect/>
          </a:stretch>
        </p:blipFill>
        <p:spPr>
          <a:xfrm>
            <a:off x="180000" y="90000"/>
            <a:ext cx="997694" cy="731134"/>
          </a:xfrm>
          <a:prstGeom prst="rect">
            <a:avLst/>
          </a:prstGeom>
        </p:spPr>
      </p:pic>
      <p:pic>
        <p:nvPicPr>
          <p:cNvPr id="14" name="Image 13">
            <a:extLst>
              <a:ext uri="{FF2B5EF4-FFF2-40B4-BE49-F238E27FC236}">
                <a16:creationId xmlns:a16="http://schemas.microsoft.com/office/drawing/2014/main" id="{AA36904B-E6C4-4C6B-9CBA-8606D757E688}"/>
              </a:ext>
            </a:extLst>
          </p:cNvPr>
          <p:cNvPicPr>
            <a:picLocks noChangeAspect="1"/>
          </p:cNvPicPr>
          <p:nvPr userDrawn="1"/>
        </p:nvPicPr>
        <p:blipFill>
          <a:blip r:embed="rId3"/>
          <a:stretch>
            <a:fillRect/>
          </a:stretch>
        </p:blipFill>
        <p:spPr>
          <a:xfrm>
            <a:off x="217279" y="55239"/>
            <a:ext cx="923136" cy="765895"/>
          </a:xfrm>
          <a:prstGeom prst="rect">
            <a:avLst/>
          </a:prstGeom>
        </p:spPr>
      </p:pic>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6" name="Image 5">
            <a:extLst>
              <a:ext uri="{FF2B5EF4-FFF2-40B4-BE49-F238E27FC236}">
                <a16:creationId xmlns:a16="http://schemas.microsoft.com/office/drawing/2014/main" id="{BE167F38-ED0D-4809-B09B-BA8F0293AB8F}"/>
              </a:ext>
            </a:extLst>
          </p:cNvPr>
          <p:cNvPicPr>
            <a:picLocks noChangeAspect="1"/>
          </p:cNvPicPr>
          <p:nvPr userDrawn="1"/>
        </p:nvPicPr>
        <p:blipFill>
          <a:blip r:embed="rId2"/>
          <a:stretch>
            <a:fillRect/>
          </a:stretch>
        </p:blipFill>
        <p:spPr>
          <a:xfrm>
            <a:off x="180000" y="90000"/>
            <a:ext cx="997694" cy="731134"/>
          </a:xfrm>
          <a:prstGeom prst="rect">
            <a:avLst/>
          </a:prstGeom>
        </p:spPr>
      </p:pic>
      <p:pic>
        <p:nvPicPr>
          <p:cNvPr id="10" name="Image 9">
            <a:extLst>
              <a:ext uri="{FF2B5EF4-FFF2-40B4-BE49-F238E27FC236}">
                <a16:creationId xmlns:a16="http://schemas.microsoft.com/office/drawing/2014/main" id="{3026321A-2EEC-438F-AC1C-4E7B86F05833}"/>
              </a:ext>
            </a:extLst>
          </p:cNvPr>
          <p:cNvPicPr>
            <a:picLocks noChangeAspect="1"/>
          </p:cNvPicPr>
          <p:nvPr userDrawn="1"/>
        </p:nvPicPr>
        <p:blipFill>
          <a:blip r:embed="rId3"/>
          <a:stretch>
            <a:fillRect/>
          </a:stretch>
        </p:blipFill>
        <p:spPr>
          <a:xfrm>
            <a:off x="180000" y="69829"/>
            <a:ext cx="923136" cy="765895"/>
          </a:xfrm>
          <a:prstGeom prst="rect">
            <a:avLst/>
          </a:prstGeom>
        </p:spPr>
      </p:pic>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9" name="Image 8">
            <a:extLst>
              <a:ext uri="{FF2B5EF4-FFF2-40B4-BE49-F238E27FC236}">
                <a16:creationId xmlns:a16="http://schemas.microsoft.com/office/drawing/2014/main" id="{D502C641-A2AA-47A5-B2F1-1ACEA0C0E148}"/>
              </a:ext>
            </a:extLst>
          </p:cNvPr>
          <p:cNvPicPr>
            <a:picLocks noChangeAspect="1"/>
          </p:cNvPicPr>
          <p:nvPr userDrawn="1"/>
        </p:nvPicPr>
        <p:blipFill>
          <a:blip r:embed="rId2"/>
          <a:stretch>
            <a:fillRect/>
          </a:stretch>
        </p:blipFill>
        <p:spPr>
          <a:xfrm>
            <a:off x="180000" y="90000"/>
            <a:ext cx="997694" cy="731134"/>
          </a:xfrm>
          <a:prstGeom prst="rect">
            <a:avLst/>
          </a:prstGeom>
        </p:spPr>
      </p:pic>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endParaRPr lang="fr-FR" spc="4"/>
          </a:p>
        </p:txBody>
      </p:sp>
      <p:sp>
        <p:nvSpPr>
          <p:cNvPr id="5" name="Holder 5"/>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
        <p:nvSpPr>
          <p:cNvPr id="6" name="Espace réservé de la date 1">
            <a:extLst>
              <a:ext uri="{FF2B5EF4-FFF2-40B4-BE49-F238E27FC236}">
                <a16:creationId xmlns:a16="http://schemas.microsoft.com/office/drawing/2014/main" id="{7D09E86F-6253-4164-BB44-E07B94B67787}"/>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pic>
        <p:nvPicPr>
          <p:cNvPr id="7" name="Image 6">
            <a:extLst>
              <a:ext uri="{FF2B5EF4-FFF2-40B4-BE49-F238E27FC236}">
                <a16:creationId xmlns:a16="http://schemas.microsoft.com/office/drawing/2014/main" id="{F0B18EC6-8A9E-4B65-9CED-D8B03A77E72E}"/>
              </a:ext>
            </a:extLst>
          </p:cNvPr>
          <p:cNvPicPr>
            <a:picLocks noChangeAspect="1"/>
          </p:cNvPicPr>
          <p:nvPr userDrawn="1"/>
        </p:nvPicPr>
        <p:blipFill>
          <a:blip r:embed="rId2"/>
          <a:stretch>
            <a:fillRect/>
          </a:stretch>
        </p:blipFill>
        <p:spPr>
          <a:xfrm>
            <a:off x="133618" y="116666"/>
            <a:ext cx="997694" cy="731134"/>
          </a:xfrm>
          <a:prstGeom prst="rect">
            <a:avLst/>
          </a:prstGeom>
        </p:spPr>
      </p:pic>
      <p:pic>
        <p:nvPicPr>
          <p:cNvPr id="8" name="Image 7">
            <a:extLst>
              <a:ext uri="{FF2B5EF4-FFF2-40B4-BE49-F238E27FC236}">
                <a16:creationId xmlns:a16="http://schemas.microsoft.com/office/drawing/2014/main" id="{A1D01BBE-4E9B-4F7E-8BDB-85A3AF2E0E88}"/>
              </a:ext>
            </a:extLst>
          </p:cNvPr>
          <p:cNvPicPr>
            <a:picLocks noChangeAspect="1"/>
          </p:cNvPicPr>
          <p:nvPr userDrawn="1"/>
        </p:nvPicPr>
        <p:blipFill>
          <a:blip r:embed="rId3"/>
          <a:stretch>
            <a:fillRect/>
          </a:stretch>
        </p:blipFill>
        <p:spPr>
          <a:xfrm>
            <a:off x="170897" y="81905"/>
            <a:ext cx="923136" cy="765895"/>
          </a:xfrm>
          <a:prstGeom prst="rect">
            <a:avLst/>
          </a:prstGeom>
        </p:spPr>
      </p:pic>
    </p:spTree>
    <p:extLst>
      <p:ext uri="{BB962C8B-B14F-4D97-AF65-F5344CB8AC3E}">
        <p14:creationId xmlns:p14="http://schemas.microsoft.com/office/powerpoint/2010/main" val="253954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500" b="0" i="0">
                <a:solidFill>
                  <a:schemeClr val="bg1"/>
                </a:solidFill>
                <a:latin typeface="Segoe UI Light"/>
                <a:cs typeface="Segoe UI Light"/>
              </a:defRPr>
            </a:lvl1pPr>
          </a:lstStyle>
          <a:p>
            <a:endParaRPr/>
          </a:p>
        </p:txBody>
      </p:sp>
      <p:sp>
        <p:nvSpPr>
          <p:cNvPr id="3" name="Holder 3"/>
          <p:cNvSpPr>
            <a:spLocks noGrp="1"/>
          </p:cNvSpPr>
          <p:nvPr>
            <p:ph sz="half" idx="2"/>
          </p:nvPr>
        </p:nvSpPr>
        <p:spPr>
          <a:xfrm>
            <a:off x="457200" y="1183005"/>
            <a:ext cx="3977640" cy="16158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16158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75" b="0" i="0">
                <a:solidFill>
                  <a:srgbClr val="005579"/>
                </a:solidFill>
                <a:latin typeface="Calibri"/>
                <a:cs typeface="Calibri"/>
              </a:defRPr>
            </a:lvl1pPr>
          </a:lstStyle>
          <a:p>
            <a:pPr marL="9525">
              <a:lnSpc>
                <a:spcPts val="1020"/>
              </a:lnSpc>
            </a:pPr>
            <a:endParaRPr lang="fr-FR" spc="4"/>
          </a:p>
        </p:txBody>
      </p:sp>
      <p:sp>
        <p:nvSpPr>
          <p:cNvPr id="7" name="Holder 7"/>
          <p:cNvSpPr>
            <a:spLocks noGrp="1"/>
          </p:cNvSpPr>
          <p:nvPr>
            <p:ph type="sldNum" sz="quarter" idx="7"/>
          </p:nvPr>
        </p:nvSpPr>
        <p:spPr/>
        <p:txBody>
          <a:bodyPr lIns="0" tIns="0" rIns="0" bIns="0"/>
          <a:lstStyle>
            <a:lvl1pPr>
              <a:defRPr sz="900" b="0" i="0">
                <a:solidFill>
                  <a:srgbClr val="888888"/>
                </a:solidFill>
                <a:latin typeface="Arial"/>
                <a:cs typeface="Arial"/>
              </a:defRPr>
            </a:lvl1pPr>
          </a:lstStyle>
          <a:p>
            <a:pPr marL="28575">
              <a:lnSpc>
                <a:spcPts val="1069"/>
              </a:lnSpc>
            </a:pPr>
            <a:fld id="{81D60167-4931-47E6-BA6A-407CBD079E47}" type="slidenum">
              <a:rPr lang="fr-FR" spc="-4" smtClean="0"/>
              <a:pPr marL="28575">
                <a:lnSpc>
                  <a:spcPts val="1069"/>
                </a:lnSpc>
              </a:pPr>
              <a:t>‹N°›</a:t>
            </a:fld>
            <a:endParaRPr lang="fr-FR" spc="-4"/>
          </a:p>
        </p:txBody>
      </p:sp>
      <p:sp>
        <p:nvSpPr>
          <p:cNvPr id="8" name="Espace réservé de la date 1">
            <a:extLst>
              <a:ext uri="{FF2B5EF4-FFF2-40B4-BE49-F238E27FC236}">
                <a16:creationId xmlns:a16="http://schemas.microsoft.com/office/drawing/2014/main" id="{7842EC7C-49AE-4A74-980C-11CB608B5DA0}"/>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pic>
        <p:nvPicPr>
          <p:cNvPr id="9" name="Image 8">
            <a:extLst>
              <a:ext uri="{FF2B5EF4-FFF2-40B4-BE49-F238E27FC236}">
                <a16:creationId xmlns:a16="http://schemas.microsoft.com/office/drawing/2014/main" id="{D5B4AB29-DEF2-4DA7-A007-359587C0D46F}"/>
              </a:ext>
            </a:extLst>
          </p:cNvPr>
          <p:cNvPicPr>
            <a:picLocks noChangeAspect="1"/>
          </p:cNvPicPr>
          <p:nvPr userDrawn="1"/>
        </p:nvPicPr>
        <p:blipFill>
          <a:blip r:embed="rId2"/>
          <a:stretch>
            <a:fillRect/>
          </a:stretch>
        </p:blipFill>
        <p:spPr>
          <a:xfrm>
            <a:off x="180000" y="90000"/>
            <a:ext cx="997694" cy="731134"/>
          </a:xfrm>
          <a:prstGeom prst="rect">
            <a:avLst/>
          </a:prstGeom>
        </p:spPr>
      </p:pic>
      <p:pic>
        <p:nvPicPr>
          <p:cNvPr id="10" name="Image 9">
            <a:extLst>
              <a:ext uri="{FF2B5EF4-FFF2-40B4-BE49-F238E27FC236}">
                <a16:creationId xmlns:a16="http://schemas.microsoft.com/office/drawing/2014/main" id="{D6058018-1A4A-45F7-9662-B151D35A6A0E}"/>
              </a:ext>
            </a:extLst>
          </p:cNvPr>
          <p:cNvPicPr>
            <a:picLocks noChangeAspect="1"/>
          </p:cNvPicPr>
          <p:nvPr userDrawn="1"/>
        </p:nvPicPr>
        <p:blipFill>
          <a:blip r:embed="rId3"/>
          <a:stretch>
            <a:fillRect/>
          </a:stretch>
        </p:blipFill>
        <p:spPr>
          <a:xfrm>
            <a:off x="180000" y="55239"/>
            <a:ext cx="923136" cy="765895"/>
          </a:xfrm>
          <a:prstGeom prst="rect">
            <a:avLst/>
          </a:prstGeom>
        </p:spPr>
      </p:pic>
    </p:spTree>
    <p:extLst>
      <p:ext uri="{BB962C8B-B14F-4D97-AF65-F5344CB8AC3E}">
        <p14:creationId xmlns:p14="http://schemas.microsoft.com/office/powerpoint/2010/main" val="106318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
        <p:nvSpPr>
          <p:cNvPr id="5" name="Espace réservé de la date 1">
            <a:extLst>
              <a:ext uri="{FF2B5EF4-FFF2-40B4-BE49-F238E27FC236}">
                <a16:creationId xmlns:a16="http://schemas.microsoft.com/office/drawing/2014/main" id="{41CC1752-6F6F-44F2-B841-9E6BE2857B3A}"/>
              </a:ext>
            </a:extLst>
          </p:cNvPr>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10/11/2021</a:t>
            </a:r>
          </a:p>
        </p:txBody>
      </p:sp>
    </p:spTree>
    <p:extLst>
      <p:ext uri="{BB962C8B-B14F-4D97-AF65-F5344CB8AC3E}">
        <p14:creationId xmlns:p14="http://schemas.microsoft.com/office/powerpoint/2010/main" val="125154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8"/>
        <p:cNvGrpSpPr/>
        <p:nvPr/>
      </p:nvGrpSpPr>
      <p:grpSpPr>
        <a:xfrm>
          <a:off x="0" y="0"/>
          <a:ext cx="0" cy="0"/>
          <a:chOff x="0" y="0"/>
          <a:chExt cx="0" cy="0"/>
        </a:xfrm>
      </p:grpSpPr>
      <p:sp>
        <p:nvSpPr>
          <p:cNvPr id="29" name="Google Shape;29;p34"/>
          <p:cNvSpPr txBox="1">
            <a:spLocks noGrp="1"/>
          </p:cNvSpPr>
          <p:nvPr>
            <p:ph type="title"/>
          </p:nvPr>
        </p:nvSpPr>
        <p:spPr>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body" idx="1"/>
          </p:nvPr>
        </p:nvSpPr>
        <p:spPr>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sym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08960" y="4783455"/>
            <a:ext cx="2926080" cy="257175"/>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34"/>
          <p:cNvSpPr txBox="1">
            <a:spLocks noGrp="1"/>
          </p:cNvSpPr>
          <p:nvPr>
            <p:ph type="dt" idx="10"/>
          </p:nvPr>
        </p:nvSpPr>
        <p:spPr>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fr-FR"/>
              <a:t>06/07/2021</a:t>
            </a:r>
          </a:p>
        </p:txBody>
      </p:sp>
      <p:sp>
        <p:nvSpPr>
          <p:cNvPr id="33" name="Google Shape;33;p34"/>
          <p:cNvSpPr txBox="1">
            <a:spLocks noGrp="1"/>
          </p:cNvSpPr>
          <p:nvPr>
            <p:ph type="sldNum" idx="12"/>
          </p:nvPr>
        </p:nvSpPr>
        <p:spPr>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7" name="Image 6">
            <a:extLst>
              <a:ext uri="{FF2B5EF4-FFF2-40B4-BE49-F238E27FC236}">
                <a16:creationId xmlns:a16="http://schemas.microsoft.com/office/drawing/2014/main" id="{0AAF1385-3772-4F3A-8593-8EC85302F664}"/>
              </a:ext>
            </a:extLst>
          </p:cNvPr>
          <p:cNvPicPr>
            <a:picLocks noChangeAspect="1"/>
          </p:cNvPicPr>
          <p:nvPr userDrawn="1"/>
        </p:nvPicPr>
        <p:blipFill>
          <a:blip r:embed="rId2"/>
          <a:stretch>
            <a:fillRect/>
          </a:stretch>
        </p:blipFill>
        <p:spPr>
          <a:xfrm>
            <a:off x="213617" y="0"/>
            <a:ext cx="923136" cy="765895"/>
          </a:xfrm>
          <a:prstGeom prst="rect">
            <a:avLst/>
          </a:prstGeom>
        </p:spPr>
      </p:pic>
    </p:spTree>
    <p:extLst>
      <p:ext uri="{BB962C8B-B14F-4D97-AF65-F5344CB8AC3E}">
        <p14:creationId xmlns:p14="http://schemas.microsoft.com/office/powerpoint/2010/main" val="2543082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jpg"/><Relationship Id="rId5" Type="http://schemas.openxmlformats.org/officeDocument/2006/relationships/slideLayout" Target="../slideLayouts/slideLayout15.xml"/><Relationship Id="rId10" Type="http://schemas.openxmlformats.org/officeDocument/2006/relationships/image" Target="../media/image7.png"/><Relationship Id="rId4" Type="http://schemas.openxmlformats.org/officeDocument/2006/relationships/slideLayout" Target="../slideLayouts/slideLayout14.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10/11/2021</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7" name="Image 6">
            <a:extLst>
              <a:ext uri="{FF2B5EF4-FFF2-40B4-BE49-F238E27FC236}">
                <a16:creationId xmlns:a16="http://schemas.microsoft.com/office/drawing/2014/main" id="{A2307B0F-77B4-4ED4-9281-6D54304AE3C9}"/>
              </a:ext>
            </a:extLst>
          </p:cNvPr>
          <p:cNvPicPr>
            <a:picLocks noChangeAspect="1"/>
          </p:cNvPicPr>
          <p:nvPr userDrawn="1"/>
        </p:nvPicPr>
        <p:blipFill>
          <a:blip r:embed="rId13"/>
          <a:stretch>
            <a:fillRect/>
          </a:stretch>
        </p:blipFill>
        <p:spPr>
          <a:xfrm>
            <a:off x="186723" y="73959"/>
            <a:ext cx="923136" cy="765895"/>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813" r:id="rId6"/>
    <p:sldLayoutId id="2147483815" r:id="rId7"/>
    <p:sldLayoutId id="2147483816" r:id="rId8"/>
    <p:sldLayoutId id="2147483834" r:id="rId9"/>
    <p:sldLayoutId id="2147483835" r:id="rId10"/>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pic>
        <p:nvPicPr>
          <p:cNvPr id="7" name="Image 6">
            <a:extLst>
              <a:ext uri="{FF2B5EF4-FFF2-40B4-BE49-F238E27FC236}">
                <a16:creationId xmlns:a16="http://schemas.microsoft.com/office/drawing/2014/main" id="{4934E15C-A5B9-4B6E-94BD-FD36FFC6FCBA}"/>
              </a:ext>
            </a:extLst>
          </p:cNvPr>
          <p:cNvPicPr>
            <a:picLocks noChangeAspect="1"/>
          </p:cNvPicPr>
          <p:nvPr userDrawn="1"/>
        </p:nvPicPr>
        <p:blipFill>
          <a:blip r:embed="rId10"/>
          <a:stretch>
            <a:fillRect/>
          </a:stretch>
        </p:blipFill>
        <p:spPr>
          <a:xfrm>
            <a:off x="180000" y="90000"/>
            <a:ext cx="997694" cy="731134"/>
          </a:xfrm>
          <a:prstGeom prst="rect">
            <a:avLst/>
          </a:prstGeom>
        </p:spPr>
      </p:pic>
      <p:pic>
        <p:nvPicPr>
          <p:cNvPr id="8" name="Image 7">
            <a:extLst>
              <a:ext uri="{FF2B5EF4-FFF2-40B4-BE49-F238E27FC236}">
                <a16:creationId xmlns:a16="http://schemas.microsoft.com/office/drawing/2014/main" id="{556AF640-9366-48E6-AC4F-A6EC79EF2726}"/>
              </a:ext>
            </a:extLst>
          </p:cNvPr>
          <p:cNvPicPr>
            <a:picLocks noChangeAspect="1"/>
          </p:cNvPicPr>
          <p:nvPr userDrawn="1"/>
        </p:nvPicPr>
        <p:blipFill>
          <a:blip r:embed="rId11"/>
          <a:stretch>
            <a:fillRect/>
          </a:stretch>
        </p:blipFill>
        <p:spPr>
          <a:xfrm>
            <a:off x="217279" y="41792"/>
            <a:ext cx="923136" cy="765895"/>
          </a:xfrm>
          <a:prstGeom prst="rect">
            <a:avLst/>
          </a:prstGeom>
        </p:spPr>
      </p:pic>
    </p:spTree>
    <p:extLst>
      <p:ext uri="{BB962C8B-B14F-4D97-AF65-F5344CB8AC3E}">
        <p14:creationId xmlns:p14="http://schemas.microsoft.com/office/powerpoint/2010/main" val="379445465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31" r:id="rId6"/>
    <p:sldLayoutId id="2147483833"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8">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83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s://www.echoes-eccch.eu/" TargetMode="External"/><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hyperlink" Target="https://home-affairs.ec.europa.eu/policies/migration-and-asylum/pact-migration-and-asylum_en" TargetMode="External"/><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1.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8" Type="http://schemas.openxmlformats.org/officeDocument/2006/relationships/hyperlink" Target="https://www.horizon-europe.gouv.fr/les-webinaires-organises-par-le-pcn-juridique-financier-24623" TargetMode="External"/><Relationship Id="rId3" Type="http://schemas.openxmlformats.org/officeDocument/2006/relationships/hyperlink" Target="https://ec.europa.eu/info/funding-tenders/opportunities/docs/2021-2027/horizon/wp-call/2026-2027/wp-5-culture-creativity-and-inclusive-society_horizon-2026-2027_en.pdf" TargetMode="External"/><Relationship Id="rId7" Type="http://schemas.openxmlformats.org/officeDocument/2006/relationships/hyperlink" Target="https://www.horizon-europe.gouv.fr/boite-outils-et-temoignages-30216" TargetMode="External"/><Relationship Id="rId2" Type="http://schemas.openxmlformats.org/officeDocument/2006/relationships/notesSlide" Target="../notesSlides/notesSlide66.xml"/><Relationship Id="rId1" Type="http://schemas.openxmlformats.org/officeDocument/2006/relationships/slideLayout" Target="../slideLayouts/slideLayout20.xml"/><Relationship Id="rId6" Type="http://schemas.openxmlformats.org/officeDocument/2006/relationships/hyperlink" Target="https://www.horizon-europe.gouv.fr/cluster-2" TargetMode="External"/><Relationship Id="rId11" Type="http://schemas.openxmlformats.org/officeDocument/2006/relationships/hyperlink" Target="https://www.horizon-europe.gouv.fr/webinaire-sur-le-financement-par-sommes-forfaitaires-29783" TargetMode="External"/><Relationship Id="rId5" Type="http://schemas.openxmlformats.org/officeDocument/2006/relationships/hyperlink" Target="https://cordis.europa.eu/fr" TargetMode="External"/><Relationship Id="rId10" Type="http://schemas.openxmlformats.org/officeDocument/2006/relationships/hyperlink" Target="https://www.horizon-europe.gouv.fr/faq-lump-sum" TargetMode="External"/><Relationship Id="rId4" Type="http://schemas.openxmlformats.org/officeDocument/2006/relationships/hyperlink" Target="https://ec.europa.eu/info/funding-tenders/opportunities/portal/screen/home" TargetMode="External"/><Relationship Id="rId9" Type="http://schemas.openxmlformats.org/officeDocument/2006/relationships/hyperlink" Target="https://research-and-innovation.ec.europa.eu/research-area/social-sciences-and-humanities_en" TargetMode="External"/></Relationships>
</file>

<file path=ppt/slides/_rels/slide6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hyperlink" Target="https://www.horizon-europe.gouv.fr/cluster-2" TargetMode="External"/><Relationship Id="rId2" Type="http://schemas.openxmlformats.org/officeDocument/2006/relationships/notesSlide" Target="../notesSlides/notesSlide67.xml"/><Relationship Id="rId1" Type="http://schemas.openxmlformats.org/officeDocument/2006/relationships/slideLayout" Target="../slideLayouts/slideLayout20.xml"/><Relationship Id="rId6" Type="http://schemas.openxmlformats.org/officeDocument/2006/relationships/hyperlink" Target="mailto:pcn-shs@recherche.gouv.fr" TargetMode="External"/><Relationship Id="rId5" Type="http://schemas.openxmlformats.org/officeDocument/2006/relationships/image" Target="../media/image13.tiff"/><Relationship Id="rId4" Type="http://schemas.openxmlformats.org/officeDocument/2006/relationships/image" Target="../media/image12.tif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669493" y="1191952"/>
            <a:ext cx="7411643" cy="3202302"/>
          </a:xfrm>
        </p:spPr>
        <p:txBody>
          <a:bodyPr/>
          <a:lstStyle/>
          <a:p>
            <a:pPr algn="ctr"/>
            <a:endParaRPr lang="fr-FR" sz="4000" b="0" dirty="0">
              <a:latin typeface="Arial"/>
              <a:cs typeface="Arial"/>
            </a:endParaRPr>
          </a:p>
          <a:p>
            <a:pPr algn="ctr"/>
            <a:r>
              <a:rPr lang="fr-FR" sz="3600" dirty="0">
                <a:cs typeface="Arial"/>
              </a:rPr>
              <a:t>Les appels à projets en Sciences humaines et sociales</a:t>
            </a:r>
          </a:p>
          <a:p>
            <a:pPr algn="ctr"/>
            <a:endParaRPr lang="fr-FR" sz="3600" dirty="0">
              <a:cs typeface="Arial"/>
            </a:endParaRPr>
          </a:p>
          <a:p>
            <a:pPr algn="ctr"/>
            <a:r>
              <a:rPr lang="fr-FR" sz="4000" dirty="0">
                <a:cs typeface="Arial"/>
              </a:rPr>
              <a:t>2026</a:t>
            </a:r>
          </a:p>
          <a:p>
            <a:pPr algn="ctr"/>
            <a:endParaRPr lang="fr-FR" sz="4000" dirty="0">
              <a:latin typeface="Arial"/>
              <a:cs typeface="Arial"/>
            </a:endParaRPr>
          </a:p>
        </p:txBody>
      </p:sp>
      <p:pic>
        <p:nvPicPr>
          <p:cNvPr id="7" name="Image 6">
            <a:extLst>
              <a:ext uri="{FF2B5EF4-FFF2-40B4-BE49-F238E27FC236}">
                <a16:creationId xmlns:a16="http://schemas.microsoft.com/office/drawing/2014/main" id="{496AA956-D6D6-468C-BCDF-48BC000EA46A}"/>
              </a:ext>
            </a:extLst>
          </p:cNvPr>
          <p:cNvPicPr>
            <a:picLocks noChangeAspect="1"/>
          </p:cNvPicPr>
          <p:nvPr/>
        </p:nvPicPr>
        <p:blipFill>
          <a:blip r:embed="rId3"/>
          <a:stretch>
            <a:fillRect/>
          </a:stretch>
        </p:blipFill>
        <p:spPr>
          <a:xfrm>
            <a:off x="7052160" y="1"/>
            <a:ext cx="1526575" cy="802887"/>
          </a:xfrm>
          <a:prstGeom prst="rect">
            <a:avLst/>
          </a:prstGeom>
        </p:spPr>
      </p:pic>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91930" y="1691236"/>
            <a:ext cx="8160140" cy="2994052"/>
          </a:xfrm>
        </p:spPr>
        <p:txBody>
          <a:bodyPr/>
          <a:lstStyle/>
          <a:p>
            <a:pPr marL="0"/>
            <a:r>
              <a:rPr lang="fr-FR" sz="3200" dirty="0"/>
              <a:t>Destination 1 du Cluster 2</a:t>
            </a:r>
          </a:p>
          <a:p>
            <a:pPr marL="0"/>
            <a:r>
              <a:rPr lang="fr-FR" sz="3200" dirty="0"/>
              <a:t>Démocratie et Gouvernance </a:t>
            </a:r>
          </a:p>
          <a:p>
            <a:pPr marL="0"/>
            <a:endParaRPr lang="fr-FR" sz="3200" dirty="0"/>
          </a:p>
          <a:p>
            <a:pPr marL="0"/>
            <a:r>
              <a:rPr lang="fr-FR" sz="3200" dirty="0"/>
              <a:t>Appels 2026 – </a:t>
            </a:r>
            <a:r>
              <a:rPr lang="fr-FR" sz="2400" dirty="0"/>
              <a:t>Ouverture le 12 mai 2026 (soumission le 23 septembre 2026)</a:t>
            </a:r>
          </a:p>
        </p:txBody>
      </p:sp>
    </p:spTree>
    <p:extLst>
      <p:ext uri="{BB962C8B-B14F-4D97-AF65-F5344CB8AC3E}">
        <p14:creationId xmlns:p14="http://schemas.microsoft.com/office/powerpoint/2010/main" val="1972368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49"/>
            <a:ext cx="8337736" cy="3982835"/>
          </a:xfrm>
          <a:prstGeom prst="rect">
            <a:avLst/>
          </a:prstGeom>
          <a:noFill/>
          <a:ln>
            <a:noFill/>
          </a:ln>
        </p:spPr>
        <p:txBody>
          <a:bodyPr spcFirstLastPara="1" wrap="square" lIns="0" tIns="0" rIns="0" bIns="0" anchor="t" anchorCtr="0">
            <a:noAutofit/>
          </a:bodyPr>
          <a:lstStyle/>
          <a:p>
            <a:pPr marL="88900" indent="0"/>
            <a:r>
              <a:rPr lang="fr-FR" sz="1700" b="1" dirty="0">
                <a:solidFill>
                  <a:schemeClr val="accent4"/>
                </a:solidFill>
              </a:rPr>
              <a:t>Les appels 2026 en « </a:t>
            </a:r>
            <a:r>
              <a:rPr lang="fr-FR" sz="1700" b="1" dirty="0" err="1">
                <a:solidFill>
                  <a:schemeClr val="accent4"/>
                </a:solidFill>
              </a:rPr>
              <a:t>Democracy</a:t>
            </a:r>
            <a:r>
              <a:rPr lang="fr-FR" sz="1700" b="1" dirty="0">
                <a:solidFill>
                  <a:schemeClr val="accent4"/>
                </a:solidFill>
              </a:rPr>
              <a:t> and </a:t>
            </a:r>
            <a:r>
              <a:rPr lang="fr-FR" sz="1700" b="1" dirty="0" err="1">
                <a:solidFill>
                  <a:schemeClr val="accent4"/>
                </a:solidFill>
              </a:rPr>
              <a:t>Governance</a:t>
            </a:r>
            <a:r>
              <a:rPr lang="fr-FR" sz="1700" b="1" dirty="0">
                <a:solidFill>
                  <a:schemeClr val="accent4"/>
                </a:solidFill>
              </a:rPr>
              <a:t> » (deadline : 23.09.2026)</a:t>
            </a:r>
          </a:p>
          <a:p>
            <a:pPr marL="88900" indent="0"/>
            <a:endParaRPr lang="fr-FR" sz="1600" b="1" dirty="0">
              <a:solidFill>
                <a:schemeClr val="accent4"/>
              </a:solidFill>
            </a:endParaRPr>
          </a:p>
          <a:p>
            <a:pPr marL="434975" indent="-342900">
              <a:buSzPct val="99000"/>
              <a:buFont typeface="+mj-lt"/>
              <a:buAutoNum type="arabicPeriod"/>
            </a:pPr>
            <a:r>
              <a:rPr lang="en-GB" sz="1600" dirty="0"/>
              <a:t>Tackling gender-based violence against politically active women and LGBTIQ people	</a:t>
            </a:r>
            <a:endParaRPr lang="fr-FR" sz="1600" dirty="0"/>
          </a:p>
          <a:p>
            <a:pPr marL="434975" indent="-342900">
              <a:buSzPct val="99000"/>
              <a:buFont typeface="+mj-lt"/>
              <a:buAutoNum type="arabicPeriod"/>
            </a:pPr>
            <a:r>
              <a:rPr lang="en-GB" sz="1600" dirty="0"/>
              <a:t>Understanding the forms of local democracy in low-income and low-middle income countries	</a:t>
            </a:r>
            <a:endParaRPr lang="fr-FR" sz="1600" dirty="0"/>
          </a:p>
          <a:p>
            <a:pPr marL="434975" indent="-342900">
              <a:buSzPct val="99000"/>
              <a:buFont typeface="+mj-lt"/>
              <a:buAutoNum type="arabicPeriod"/>
            </a:pPr>
            <a:r>
              <a:rPr lang="en-GB" sz="1600" dirty="0"/>
              <a:t>Government in transition – how governments change the way they work and prepare the civil service for the future	</a:t>
            </a:r>
            <a:endParaRPr lang="fr-FR" sz="1600" dirty="0"/>
          </a:p>
          <a:p>
            <a:pPr marL="434975" indent="-342900">
              <a:buSzPct val="99000"/>
              <a:buFont typeface="+mj-lt"/>
              <a:buAutoNum type="arabicPeriod"/>
            </a:pPr>
            <a:r>
              <a:rPr lang="en-GB" sz="1600" dirty="0"/>
              <a:t>Sustainable paths to media viability	(IA)</a:t>
            </a:r>
            <a:endParaRPr lang="fr-FR" sz="1600" dirty="0"/>
          </a:p>
          <a:p>
            <a:pPr marL="434975" indent="-342900">
              <a:buSzPct val="99000"/>
              <a:buFont typeface="+mj-lt"/>
              <a:buAutoNum type="arabicPeriod"/>
            </a:pPr>
            <a:r>
              <a:rPr lang="en-GB" sz="1600" dirty="0"/>
              <a:t>Research and Innovation Network for a Union of Equality (CSA)	</a:t>
            </a:r>
            <a:endParaRPr lang="fr-FR" sz="1600" dirty="0"/>
          </a:p>
          <a:p>
            <a:pPr marL="434975" indent="-342900">
              <a:buSzPct val="99000"/>
              <a:buFont typeface="+mj-lt"/>
              <a:buAutoNum type="arabicPeriod"/>
            </a:pPr>
            <a:r>
              <a:rPr lang="en-GB" sz="1600" dirty="0"/>
              <a:t>Governing global commons sustainably	</a:t>
            </a:r>
            <a:endParaRPr lang="fr-FR" sz="1600" dirty="0"/>
          </a:p>
          <a:p>
            <a:pPr marL="434975" indent="-342900">
              <a:buSzPct val="99000"/>
              <a:buFont typeface="+mj-lt"/>
              <a:buAutoNum type="arabicPeriod"/>
            </a:pPr>
            <a:r>
              <a:rPr lang="en-GB" sz="1600" dirty="0"/>
              <a:t>Supporting post-conflict democracy and reconstruction	</a:t>
            </a:r>
            <a:endParaRPr lang="fr-FR" sz="1600" dirty="0"/>
          </a:p>
          <a:p>
            <a:pPr marL="434975" indent="-342900">
              <a:buSzPct val="99000"/>
              <a:buFont typeface="+mj-lt"/>
              <a:buAutoNum type="arabicPeriod"/>
            </a:pPr>
            <a:r>
              <a:rPr lang="en-GB" sz="1600" dirty="0"/>
              <a:t>Electoral integrity in the digital context	</a:t>
            </a:r>
            <a:endParaRPr lang="fr-FR" sz="1600" dirty="0"/>
          </a:p>
          <a:p>
            <a:pPr marL="434975" indent="-342900">
              <a:buSzPct val="99000"/>
              <a:buFont typeface="+mj-lt"/>
              <a:buAutoNum type="arabicPeriod"/>
            </a:pPr>
            <a:r>
              <a:rPr lang="en-GB" sz="1600" dirty="0"/>
              <a:t>Citizenship education as part of lifelong learning (4 </a:t>
            </a:r>
            <a:r>
              <a:rPr lang="en-GB" sz="1600" dirty="0" err="1"/>
              <a:t>projets</a:t>
            </a:r>
            <a:r>
              <a:rPr lang="en-GB" sz="1600" dirty="0"/>
              <a:t>)</a:t>
            </a:r>
            <a:endParaRPr lang="fr-FR" sz="1600" dirty="0"/>
          </a:p>
          <a:p>
            <a:pPr marL="434975" indent="-342900">
              <a:buSzPct val="99000"/>
              <a:buFont typeface="+mj-lt"/>
              <a:buAutoNum type="arabicPeriod"/>
            </a:pPr>
            <a:r>
              <a:rPr lang="en-GB" sz="1600" dirty="0"/>
              <a:t>Digital and media literacy as drivers for democratic and civic resilience	</a:t>
            </a:r>
            <a:endParaRPr lang="fr-FR" sz="1600" dirty="0"/>
          </a:p>
          <a:p>
            <a:pPr marL="88900" indent="0"/>
            <a:endParaRPr lang="fr-FR" sz="1600" b="1"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446276"/>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369055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r>
              <a:rPr lang="fr-FR" sz="1600" b="1" dirty="0">
                <a:solidFill>
                  <a:schemeClr val="accent4"/>
                </a:solidFill>
              </a:rPr>
              <a:t>Les violences contre les mouvements féministes et LGBTIQ</a:t>
            </a:r>
            <a:endParaRPr lang="en-US" sz="1600" dirty="0">
              <a:solidFill>
                <a:schemeClr val="accent4"/>
              </a:solidFill>
            </a:endParaRPr>
          </a:p>
          <a:p>
            <a:endParaRPr lang="fr-FR" sz="1600" b="1" dirty="0">
              <a:solidFill>
                <a:schemeClr val="accent4"/>
              </a:solidFill>
            </a:endParaRPr>
          </a:p>
          <a:p>
            <a:pPr marL="514350" indent="-285750">
              <a:buFont typeface="Courier New" panose="02070309020205020404" pitchFamily="49" charset="0"/>
              <a:buChar char="o"/>
            </a:pPr>
            <a:r>
              <a:rPr lang="fr-FR" sz="1600" dirty="0">
                <a:solidFill>
                  <a:srgbClr val="000091"/>
                </a:solidFill>
              </a:rPr>
              <a:t>Compréhension du phénomène, analyses afin de mettre en place des actions de prévention, de concevoir des recommandations de politiques publiques, des guides pour les médias</a:t>
            </a:r>
            <a:endParaRPr lang="fr-FR" sz="1600" dirty="0"/>
          </a:p>
          <a:p>
            <a:pPr marL="514350" indent="-285750">
              <a:buFont typeface="Courier New" panose="02070309020205020404" pitchFamily="49" charset="0"/>
              <a:buChar char="o"/>
            </a:pPr>
            <a:r>
              <a:rPr lang="fr-FR" sz="1600" dirty="0">
                <a:solidFill>
                  <a:srgbClr val="000091"/>
                </a:solidFill>
              </a:rPr>
              <a:t>Moyens pour encourager les collaborations entre les mouvements féministes et LGBTIQ et les médias, les partis politiques, les écoles, les organisations humanitaires</a:t>
            </a:r>
            <a:endParaRPr lang="fr-FR" sz="1600" dirty="0"/>
          </a:p>
          <a:p>
            <a:pPr marL="514350" indent="-285750">
              <a:buFont typeface="Courier New" panose="02070309020205020404" pitchFamily="49" charset="0"/>
              <a:buChar char="o"/>
            </a:pPr>
            <a:r>
              <a:rPr lang="fr-FR" sz="1600" dirty="0">
                <a:solidFill>
                  <a:srgbClr val="000091"/>
                </a:solidFill>
              </a:rPr>
              <a:t>Analyse des différentes formes de cette violence : physiques, sexuelles, campagnes de désinformation…</a:t>
            </a:r>
            <a:endParaRPr lang="fr-FR" sz="1600" dirty="0"/>
          </a:p>
          <a:p>
            <a:pPr marL="514350" indent="-285750">
              <a:buFont typeface="Courier New" panose="02070309020205020404" pitchFamily="49" charset="0"/>
              <a:buChar char="o"/>
            </a:pPr>
            <a:r>
              <a:rPr lang="fr-FR" sz="1600" dirty="0">
                <a:solidFill>
                  <a:srgbClr val="000091"/>
                </a:solidFill>
              </a:rPr>
              <a:t>Focus sur le harcèlement en ligne, les </a:t>
            </a:r>
            <a:r>
              <a:rPr lang="fr-FR" sz="1600" i="1" dirty="0" err="1">
                <a:solidFill>
                  <a:srgbClr val="000091"/>
                </a:solidFill>
              </a:rPr>
              <a:t>deepfakes</a:t>
            </a:r>
            <a:r>
              <a:rPr lang="fr-FR" sz="1600" dirty="0">
                <a:solidFill>
                  <a:srgbClr val="000091"/>
                </a:solidFill>
              </a:rPr>
              <a:t>… </a:t>
            </a:r>
            <a:endParaRPr lang="fr-FR" sz="1600" dirty="0"/>
          </a:p>
          <a:p>
            <a:endParaRPr lang="fr-FR" sz="1600" dirty="0"/>
          </a:p>
          <a:p>
            <a:r>
              <a:rPr lang="fr-FR" sz="1600" dirty="0">
                <a:solidFill>
                  <a:srgbClr val="000091"/>
                </a:solidFill>
              </a:rPr>
              <a:t>Etudes des représentations : </a:t>
            </a:r>
            <a:endParaRPr lang="fr-FR" sz="1600" dirty="0"/>
          </a:p>
          <a:p>
            <a:pPr marL="514350" indent="-285750">
              <a:buFont typeface="Courier New" panose="02070309020205020404" pitchFamily="49" charset="0"/>
              <a:buChar char="o"/>
            </a:pPr>
            <a:r>
              <a:rPr lang="fr-FR" sz="1600" dirty="0">
                <a:solidFill>
                  <a:srgbClr val="000091"/>
                </a:solidFill>
              </a:rPr>
              <a:t>Les narratifs et les stéréotypes véhiculés </a:t>
            </a:r>
            <a:endParaRPr lang="fr-FR" sz="1600" dirty="0"/>
          </a:p>
          <a:p>
            <a:pPr marL="514350" indent="-285750">
              <a:buFont typeface="Courier New" panose="02070309020205020404" pitchFamily="49" charset="0"/>
              <a:buChar char="o"/>
            </a:pPr>
            <a:r>
              <a:rPr lang="fr-FR" sz="1600" dirty="0">
                <a:solidFill>
                  <a:srgbClr val="000091"/>
                </a:solidFill>
              </a:rPr>
              <a:t>Les moyens de contrecarrer la propagation de la misogynie et de narratifs nuisibles</a:t>
            </a:r>
            <a:endParaRPr lang="fr-FR" sz="1600" dirty="0"/>
          </a:p>
          <a:p>
            <a:pPr marL="514350" indent="-285750">
              <a:buFont typeface="Courier New" panose="02070309020205020404" pitchFamily="49" charset="0"/>
              <a:buChar char="o"/>
            </a:pPr>
            <a:r>
              <a:rPr lang="fr-FR" sz="1600" dirty="0">
                <a:solidFill>
                  <a:srgbClr val="000091"/>
                </a:solidFill>
              </a:rPr>
              <a:t>Prendre en compte divers domaines : cinéma, télévision, littérature… </a:t>
            </a:r>
            <a:endParaRPr lang="fr-FR" dirty="0"/>
          </a:p>
          <a:p>
            <a:pPr marL="88900" indent="0"/>
            <a:endParaRPr lang="fr-FR" sz="1600" b="1"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815608"/>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a:r>
              <a:rPr lang="en-US" sz="1200" dirty="0">
                <a:solidFill>
                  <a:schemeClr val="bg2"/>
                </a:solidFill>
              </a:rPr>
              <a:t>HORIZON-CL2-2026-01-DEMOCRACY-01</a:t>
            </a:r>
          </a:p>
          <a:p>
            <a:pPr algn="r"/>
            <a:r>
              <a:rPr lang="en-GB" sz="1200" dirty="0">
                <a:solidFill>
                  <a:schemeClr val="bg2"/>
                </a:solidFill>
              </a:rPr>
              <a:t>Tackling gender-based violence against politically active women and LGBTIQ people </a:t>
            </a:r>
            <a:r>
              <a:rPr lang="en-US" sz="1200" dirty="0">
                <a:solidFill>
                  <a:srgbClr val="002060"/>
                </a:solidFill>
              </a:rPr>
              <a:t>​</a:t>
            </a:r>
            <a:endParaRPr lang="en-US" dirty="0"/>
          </a:p>
        </p:txBody>
      </p:sp>
    </p:spTree>
    <p:extLst>
      <p:ext uri="{BB962C8B-B14F-4D97-AF65-F5344CB8AC3E}">
        <p14:creationId xmlns:p14="http://schemas.microsoft.com/office/powerpoint/2010/main" val="1391210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49"/>
            <a:ext cx="8337736" cy="4043595"/>
          </a:xfrm>
          <a:prstGeom prst="rect">
            <a:avLst/>
          </a:prstGeom>
          <a:noFill/>
          <a:ln>
            <a:noFill/>
          </a:ln>
        </p:spPr>
        <p:txBody>
          <a:bodyPr spcFirstLastPara="1" wrap="square" lIns="0" tIns="0" rIns="0" bIns="0" anchor="t" anchorCtr="0">
            <a:noAutofit/>
          </a:bodyPr>
          <a:lstStyle/>
          <a:p>
            <a:pPr marL="0" indent="0"/>
            <a:r>
              <a:rPr lang="fr-FR" sz="1600" b="1" dirty="0">
                <a:solidFill>
                  <a:schemeClr val="accent4"/>
                </a:solidFill>
              </a:rPr>
              <a:t>Aborder les démocraties locales dans les pays à faibles revenus</a:t>
            </a:r>
            <a:endParaRPr lang="fr-FR" sz="1600" dirty="0"/>
          </a:p>
          <a:p>
            <a:pPr marL="0" indent="0"/>
            <a:endParaRPr lang="fr-FR" sz="1600" dirty="0"/>
          </a:p>
          <a:p>
            <a:pPr marL="0" indent="0"/>
            <a:r>
              <a:rPr lang="fr-FR" sz="1600" dirty="0"/>
              <a:t>Contexte, constats : nombreuses régions dans le monde connaissent une régression des droits de l’homme, l’administration centrale s’est parfois effondrée et les Européens doivent coopérer avec les autorités locales.  </a:t>
            </a:r>
          </a:p>
          <a:p>
            <a:pPr marL="0" indent="0"/>
            <a:r>
              <a:rPr lang="fr-FR" sz="1600" dirty="0"/>
              <a:t>Les projets doivent donner des indications à nos autorités nationales et européennes sur la </a:t>
            </a:r>
            <a:r>
              <a:rPr lang="fr-FR" sz="1600" b="1" dirty="0"/>
              <a:t>manière d’aborder cette coopération avec les autorités locales et de promouvoir les pratiques démocratiques</a:t>
            </a:r>
          </a:p>
          <a:p>
            <a:pPr marL="0" indent="0"/>
            <a:endParaRPr lang="fr-FR" sz="1600" dirty="0"/>
          </a:p>
          <a:p>
            <a:pPr marL="0" indent="0"/>
            <a:r>
              <a:rPr lang="fr-FR" sz="1600" dirty="0"/>
              <a:t>Attendus complémentaires</a:t>
            </a:r>
          </a:p>
          <a:p>
            <a:pPr marL="285750" lvl="0" indent="-285750">
              <a:buFont typeface="Courier New" panose="02070309020205020404" pitchFamily="49" charset="0"/>
              <a:buChar char="o"/>
            </a:pPr>
            <a:r>
              <a:rPr lang="fr-FR" sz="1600" dirty="0"/>
              <a:t>Analyse du lien entre le fonctionnement efficace des services publiques et le sentiment pro démocratique</a:t>
            </a:r>
          </a:p>
          <a:p>
            <a:pPr marL="285750" lvl="0" indent="-285750">
              <a:buFont typeface="Courier New" panose="02070309020205020404" pitchFamily="49" charset="0"/>
              <a:buChar char="o"/>
            </a:pPr>
            <a:r>
              <a:rPr lang="fr-FR" sz="1600" dirty="0"/>
              <a:t>Le rôle de la société civile dans la promotion des droits de l’homme</a:t>
            </a:r>
          </a:p>
          <a:p>
            <a:pPr marL="88900" indent="0"/>
            <a:endParaRPr lang="fr-FR" sz="1600" dirty="0">
              <a:solidFill>
                <a:schemeClr val="accent4"/>
              </a:solidFill>
            </a:endParaRPr>
          </a:p>
          <a:p>
            <a:pPr marL="88900" lvl="0" indent="0"/>
            <a:r>
              <a:rPr lang="fr-FR" sz="1600" b="1" dirty="0"/>
              <a:t>Coopération avec la région Amérique latine-Caraïbe attendue</a:t>
            </a:r>
          </a:p>
          <a:p>
            <a:pPr marL="88900" indent="0"/>
            <a:endParaRPr lang="fr-FR" sz="16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815608"/>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chemeClr val="bg2"/>
                </a:solidFill>
              </a:rPr>
              <a:t>HORIZON-CL2-2026-01-DEMOCRACY-02 - Understanding the forms of local democracy in low-income and low-middle income countries</a:t>
            </a:r>
            <a:endParaRPr lang="fr-FR" sz="12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194291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0" indent="0"/>
            <a:r>
              <a:rPr lang="fr-FR" sz="1700" b="1" dirty="0">
                <a:solidFill>
                  <a:schemeClr val="accent4"/>
                </a:solidFill>
              </a:rPr>
              <a:t>Réformer le fonctionnement des administrations, les services publiques</a:t>
            </a:r>
            <a:endParaRPr lang="fr-FR" sz="1700" dirty="0">
              <a:solidFill>
                <a:schemeClr val="accent4"/>
              </a:solidFill>
            </a:endParaRPr>
          </a:p>
          <a:p>
            <a:pPr marL="0" indent="0"/>
            <a:r>
              <a:rPr lang="fr-FR" sz="1600" dirty="0"/>
              <a:t> </a:t>
            </a:r>
          </a:p>
          <a:p>
            <a:pPr marL="0" indent="0"/>
            <a:r>
              <a:rPr lang="fr-FR" sz="1600" dirty="0"/>
              <a:t>Contexte : crises multiples, désengagement de la population sur les processus démocratiques → il faut réformer le mode de fonctionnement des administrations</a:t>
            </a:r>
          </a:p>
          <a:p>
            <a:pPr marL="342900" lvl="0" indent="-342900">
              <a:buSzPct val="99000"/>
              <a:buFont typeface="+mj-lt"/>
              <a:buAutoNum type="arabicPeriod"/>
            </a:pPr>
            <a:r>
              <a:rPr lang="fr-FR" sz="1600" dirty="0"/>
              <a:t>Réformes en matière de gouvernance : planification, prises de décisions</a:t>
            </a:r>
          </a:p>
          <a:p>
            <a:pPr marL="342900" lvl="0" indent="-342900">
              <a:buSzPct val="99000"/>
              <a:buFont typeface="+mj-lt"/>
              <a:buAutoNum type="arabicPeriod"/>
            </a:pPr>
            <a:r>
              <a:rPr lang="fr-FR" sz="1600" dirty="0"/>
              <a:t>Reformes afin de garantir un fonctionnement efficace des services publiques</a:t>
            </a:r>
          </a:p>
          <a:p>
            <a:pPr marL="342900" lvl="0" indent="-342900">
              <a:buSzPct val="99000"/>
              <a:buFont typeface="+mj-lt"/>
              <a:buAutoNum type="arabicPeriod"/>
            </a:pPr>
            <a:r>
              <a:rPr lang="fr-FR" sz="1600" dirty="0"/>
              <a:t>Gestion de la fonction publique, des ressources humaines</a:t>
            </a:r>
          </a:p>
          <a:p>
            <a:pPr marL="0" indent="0"/>
            <a:r>
              <a:rPr lang="fr-FR" sz="1600" dirty="0"/>
              <a:t> </a:t>
            </a:r>
          </a:p>
          <a:p>
            <a:pPr marL="285750" indent="-285750">
              <a:buFont typeface="Wingdings" panose="05000000000000000000" pitchFamily="2" charset="2"/>
              <a:buChar char="Ø"/>
            </a:pPr>
            <a:r>
              <a:rPr lang="fr-FR" sz="1600" dirty="0"/>
              <a:t>Fournir un état des lieux du fonctionnement des services publiques dans les pays MS/AC</a:t>
            </a:r>
          </a:p>
          <a:p>
            <a:pPr marL="285750" indent="-285750">
              <a:buFont typeface="Wingdings" panose="05000000000000000000" pitchFamily="2" charset="2"/>
              <a:buChar char="Ø"/>
            </a:pPr>
            <a:r>
              <a:rPr lang="fr-FR" sz="1600" dirty="0"/>
              <a:t>Recommandations de politiques publiques (au niveau MS/AC), préparer des fiches sur les bonnes pratiques, les tendances…, préparer un MOOC…  </a:t>
            </a:r>
          </a:p>
          <a:p>
            <a:pPr marL="285750" indent="-285750">
              <a:buFont typeface="Wingdings" panose="05000000000000000000" pitchFamily="2" charset="2"/>
              <a:buChar char="Ø"/>
            </a:pPr>
            <a:endParaRPr lang="fr-FR" sz="1600" dirty="0"/>
          </a:p>
          <a:p>
            <a:pPr marL="0" indent="0"/>
            <a:r>
              <a:rPr lang="fr-FR" sz="1600" dirty="0"/>
              <a:t>Focus sur les réformes au niveau national mais exemples de bonnes pratiques locales encouragées</a:t>
            </a:r>
          </a:p>
          <a:p>
            <a:pPr marL="285750" indent="-285750">
              <a:buFont typeface="Wingdings" panose="05000000000000000000" pitchFamily="2" charset="2"/>
              <a:buChar char="Ø"/>
            </a:pPr>
            <a:endParaRPr lang="fr-FR" sz="1600" dirty="0"/>
          </a:p>
          <a:p>
            <a:r>
              <a:rPr lang="fr-FR" dirty="0"/>
              <a:t> </a:t>
            </a:r>
          </a:p>
          <a:p>
            <a:pPr marL="0" indent="0"/>
            <a:endParaRPr lang="fr-FR" sz="1600" b="1" dirty="0">
              <a:solidFill>
                <a:schemeClr val="accent4"/>
              </a:solidFill>
            </a:endParaRPr>
          </a:p>
          <a:p>
            <a:pPr marL="0" indent="0"/>
            <a:r>
              <a:rPr lang="fr-FR" sz="1600" dirty="0"/>
              <a:t> </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189767" y="128355"/>
            <a:ext cx="5594233" cy="615553"/>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GB" sz="1100" dirty="0">
                <a:solidFill>
                  <a:schemeClr val="bg2"/>
                </a:solidFill>
              </a:rPr>
              <a:t>HORIZON-CL2-2026-01-DEMOCRACY-03: Government in transition – how governments change the way they work and prepare the civil service for the future </a:t>
            </a:r>
            <a:r>
              <a:rPr lang="en-US" sz="1200" dirty="0">
                <a:solidFill>
                  <a:srgbClr val="002060"/>
                </a:solidFill>
              </a:rPr>
              <a:t>​</a:t>
            </a:r>
          </a:p>
        </p:txBody>
      </p:sp>
    </p:spTree>
    <p:extLst>
      <p:ext uri="{BB962C8B-B14F-4D97-AF65-F5344CB8AC3E}">
        <p14:creationId xmlns:p14="http://schemas.microsoft.com/office/powerpoint/2010/main" val="3011053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61507" y="964019"/>
            <a:ext cx="8224718" cy="4051126"/>
          </a:xfrm>
          <a:prstGeom prst="rect">
            <a:avLst/>
          </a:prstGeom>
          <a:noFill/>
          <a:ln>
            <a:noFill/>
          </a:ln>
        </p:spPr>
        <p:txBody>
          <a:bodyPr spcFirstLastPara="1" wrap="square" lIns="0" tIns="0" rIns="0" bIns="0" anchor="t" anchorCtr="0">
            <a:noAutofit/>
          </a:bodyPr>
          <a:lstStyle/>
          <a:p>
            <a:pPr marL="0" indent="0"/>
            <a:r>
              <a:rPr lang="fr-FR" sz="1600" b="1" dirty="0">
                <a:solidFill>
                  <a:schemeClr val="accent4"/>
                </a:solidFill>
              </a:rPr>
              <a:t>Un </a:t>
            </a:r>
            <a:r>
              <a:rPr lang="fr-FR" sz="1700" b="1" dirty="0">
                <a:solidFill>
                  <a:schemeClr val="accent4"/>
                </a:solidFill>
              </a:rPr>
              <a:t>écosystème médiatique fiable, professionnel et viable (IA)</a:t>
            </a:r>
          </a:p>
          <a:p>
            <a:pPr marL="0" indent="0"/>
            <a:endParaRPr lang="fr-FR" sz="1600" b="1" dirty="0">
              <a:solidFill>
                <a:schemeClr val="accent4"/>
              </a:solidFill>
            </a:endParaRPr>
          </a:p>
          <a:p>
            <a:pPr marL="0" indent="0"/>
            <a:r>
              <a:rPr lang="fr-FR" sz="1600" dirty="0"/>
              <a:t>Contexte : désinformation; écosystème médiatique poussant les médias à une recherche de lecteurs, de </a:t>
            </a:r>
            <a:r>
              <a:rPr lang="fr-FR" sz="1600" dirty="0" err="1"/>
              <a:t>views</a:t>
            </a:r>
            <a:endParaRPr lang="fr-FR" sz="1600" dirty="0"/>
          </a:p>
          <a:p>
            <a:pPr marL="285750" lvl="0" indent="-285750">
              <a:buFont typeface="Courier New" panose="02070309020205020404" pitchFamily="49" charset="0"/>
              <a:buChar char="o"/>
            </a:pPr>
            <a:r>
              <a:rPr lang="fr-FR" sz="1600" dirty="0"/>
              <a:t>Aider les citoyens à </a:t>
            </a:r>
            <a:r>
              <a:rPr lang="fr-FR" sz="1600" b="1" dirty="0"/>
              <a:t>faire la différence entre un journalisme de qualité (sourcé, documenté) et une prise de position </a:t>
            </a:r>
            <a:r>
              <a:rPr lang="fr-FR" sz="1600" dirty="0"/>
              <a:t>(</a:t>
            </a:r>
            <a:r>
              <a:rPr lang="fr-FR" sz="1600" i="1" dirty="0" err="1"/>
              <a:t>empowerment</a:t>
            </a:r>
            <a:r>
              <a:rPr lang="fr-FR" sz="1600" dirty="0"/>
              <a:t>, prise de décision éclairée)</a:t>
            </a:r>
          </a:p>
          <a:p>
            <a:pPr marL="285750" indent="-285750">
              <a:buFont typeface="Courier New" panose="02070309020205020404" pitchFamily="49" charset="0"/>
              <a:buChar char="o"/>
            </a:pPr>
            <a:r>
              <a:rPr lang="fr-FR" sz="1600" b="1" dirty="0"/>
              <a:t>Viabilité financière </a:t>
            </a:r>
            <a:r>
              <a:rPr lang="fr-FR" sz="1600" dirty="0"/>
              <a:t>d’un contenu journalistique fiable : développer des modèles économiques pour les médias; identifier des outils IA qui permettent aux médias de développer des services attractifs </a:t>
            </a:r>
          </a:p>
          <a:p>
            <a:pPr marL="285750" indent="-285750">
              <a:buFont typeface="Courier New" panose="02070309020205020404" pitchFamily="49" charset="0"/>
              <a:buChar char="o"/>
            </a:pPr>
            <a:r>
              <a:rPr lang="fr-FR" sz="1600" dirty="0"/>
              <a:t>Mettre en place des </a:t>
            </a:r>
            <a:r>
              <a:rPr lang="fr-FR" sz="1600" b="1" dirty="0"/>
              <a:t>collaborations avec les nouveaux créateurs de contenus </a:t>
            </a:r>
            <a:r>
              <a:rPr lang="fr-FR" sz="1600" dirty="0"/>
              <a:t>comme les influenceurs afin de promouvoir la transparence et le sérieux de leur rôle dans le partage de l’information</a:t>
            </a:r>
          </a:p>
          <a:p>
            <a:pPr marL="0" indent="0"/>
            <a:endParaRPr lang="fr-FR" sz="1600" dirty="0"/>
          </a:p>
          <a:p>
            <a:pPr marL="0" indent="0"/>
            <a:r>
              <a:rPr lang="fr-FR" sz="1600" dirty="0"/>
              <a:t>Collaborer dès le début avec les organismes de presse</a:t>
            </a:r>
          </a:p>
          <a:p>
            <a:endParaRPr lang="fr-FR" dirty="0"/>
          </a:p>
          <a:p>
            <a:pPr lvl="0"/>
            <a:endParaRPr lang="fr-FR" sz="1600" dirty="0"/>
          </a:p>
          <a:p>
            <a:pPr marL="0" indent="0"/>
            <a:endParaRPr lang="fr-FR" sz="1600" b="1" dirty="0">
              <a:solidFill>
                <a:schemeClr val="accent4"/>
              </a:solidFill>
            </a:endParaRPr>
          </a:p>
          <a:p>
            <a:pPr marL="0" indent="0"/>
            <a:r>
              <a:rPr lang="fr-FR" sz="1600" dirty="0"/>
              <a:t> </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10270" y="128355"/>
            <a:ext cx="5473730" cy="630942"/>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GB" sz="1200" dirty="0">
                <a:solidFill>
                  <a:schemeClr val="bg2"/>
                </a:solidFill>
              </a:rPr>
              <a:t>HORIZON-CL2-2026-01-DEMOCRACY-04: </a:t>
            </a:r>
          </a:p>
          <a:p>
            <a:pPr algn="r" fontAlgn="base"/>
            <a:r>
              <a:rPr lang="en-GB" sz="1200" dirty="0">
                <a:solidFill>
                  <a:schemeClr val="bg2"/>
                </a:solidFill>
              </a:rPr>
              <a:t>Sustainable paths to media viability</a:t>
            </a:r>
            <a:r>
              <a:rPr lang="en-US" sz="1200" dirty="0">
                <a:solidFill>
                  <a:srgbClr val="002060"/>
                </a:solidFill>
              </a:rPr>
              <a:t>​</a:t>
            </a:r>
          </a:p>
        </p:txBody>
      </p:sp>
    </p:spTree>
    <p:extLst>
      <p:ext uri="{BB962C8B-B14F-4D97-AF65-F5344CB8AC3E}">
        <p14:creationId xmlns:p14="http://schemas.microsoft.com/office/powerpoint/2010/main" val="2588678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0" indent="0"/>
            <a:r>
              <a:rPr lang="fr-FR" sz="1600" b="1" dirty="0">
                <a:solidFill>
                  <a:schemeClr val="accent4"/>
                </a:solidFill>
              </a:rPr>
              <a:t>Etablir un réseau </a:t>
            </a:r>
            <a:r>
              <a:rPr lang="en-GB" sz="1600" b="1" dirty="0">
                <a:solidFill>
                  <a:schemeClr val="accent4"/>
                </a:solidFill>
              </a:rPr>
              <a:t>“Union of Equality” (CSA)</a:t>
            </a:r>
          </a:p>
          <a:p>
            <a:pPr marL="0" indent="0"/>
            <a:endParaRPr lang="fr-FR" sz="800" b="1" dirty="0">
              <a:solidFill>
                <a:schemeClr val="accent4"/>
              </a:solidFill>
            </a:endParaRPr>
          </a:p>
          <a:p>
            <a:pPr marL="0" indent="0"/>
            <a:r>
              <a:rPr lang="fr-FR" sz="1600" b="1" dirty="0">
                <a:solidFill>
                  <a:schemeClr val="bg2"/>
                </a:solidFill>
              </a:rPr>
              <a:t>Réseau regroupant des chercheurs, des représentants des institutions publiques, des organisations de la société civile, des </a:t>
            </a:r>
            <a:r>
              <a:rPr lang="fr-FR" sz="1600" b="1" i="1" dirty="0">
                <a:solidFill>
                  <a:schemeClr val="bg2"/>
                </a:solidFill>
              </a:rPr>
              <a:t>stakeholders</a:t>
            </a:r>
            <a:r>
              <a:rPr lang="fr-FR" sz="1600" b="1" dirty="0">
                <a:solidFill>
                  <a:schemeClr val="bg2"/>
                </a:solidFill>
              </a:rPr>
              <a:t> du privé… </a:t>
            </a:r>
          </a:p>
          <a:p>
            <a:pPr marL="0" indent="0"/>
            <a:r>
              <a:rPr lang="fr-FR" sz="1600" b="1" dirty="0">
                <a:solidFill>
                  <a:schemeClr val="bg2"/>
                </a:solidFill>
              </a:rPr>
              <a:t>Favoriser les échanges d’analyses, de recommandations sur une approche inclusive de la démocratie, pour lutter contre la désinformation et les polarisations</a:t>
            </a:r>
          </a:p>
          <a:p>
            <a:pPr marL="0" indent="0"/>
            <a:endParaRPr lang="fr-FR" sz="1600" b="1" dirty="0">
              <a:solidFill>
                <a:schemeClr val="accent4"/>
              </a:solidFill>
            </a:endParaRPr>
          </a:p>
          <a:p>
            <a:pPr marL="285750" indent="-285750">
              <a:buFont typeface="Courier New" panose="02070309020205020404" pitchFamily="49" charset="0"/>
              <a:buChar char="o"/>
            </a:pPr>
            <a:r>
              <a:rPr lang="fr-FR" sz="1600" dirty="0">
                <a:solidFill>
                  <a:schemeClr val="bg2"/>
                </a:solidFill>
              </a:rPr>
              <a:t>Fournir aux décideurs des méthodes et moyens d’intégrer des perspectives inclusives et intersectionnelles dans leurs politiques publiques</a:t>
            </a:r>
          </a:p>
          <a:p>
            <a:pPr marL="285750" indent="-285750">
              <a:buFont typeface="Courier New" panose="02070309020205020404" pitchFamily="49" charset="0"/>
              <a:buChar char="o"/>
            </a:pPr>
            <a:r>
              <a:rPr lang="fr-FR" sz="1600" dirty="0">
                <a:solidFill>
                  <a:schemeClr val="bg2"/>
                </a:solidFill>
              </a:rPr>
              <a:t>Conseils aux chercheurs pour transformer leurs analyses en recommandations pratiques, concrètes afin d’éclairer de manière efficace les politiques publiques</a:t>
            </a:r>
          </a:p>
          <a:p>
            <a:pPr marL="285750" indent="-285750">
              <a:buFont typeface="Courier New" panose="02070309020205020404" pitchFamily="49" charset="0"/>
              <a:buChar char="o"/>
            </a:pPr>
            <a:r>
              <a:rPr lang="fr-FR" sz="1600" dirty="0">
                <a:solidFill>
                  <a:schemeClr val="bg2"/>
                </a:solidFill>
              </a:rPr>
              <a:t>Capitaliser sur les projets financés sur fonds européens pour donner les moyens aux citoyens de plus participer au processus démocratique et aux prises de décisions</a:t>
            </a:r>
          </a:p>
          <a:p>
            <a:pPr marL="0" indent="0"/>
            <a:r>
              <a:rPr lang="fr-FR" sz="1600" dirty="0"/>
              <a:t> </a:t>
            </a:r>
          </a:p>
          <a:p>
            <a:pPr marL="88900" indent="0"/>
            <a:r>
              <a:rPr lang="fr-FR" sz="1600" dirty="0">
                <a:solidFill>
                  <a:schemeClr val="accent4"/>
                </a:solidFill>
              </a:rPr>
              <a:t>Mettre en place : une plateforme d’échanges, des living </a:t>
            </a:r>
            <a:r>
              <a:rPr lang="fr-FR" sz="1600" dirty="0" err="1">
                <a:solidFill>
                  <a:schemeClr val="accent4"/>
                </a:solidFill>
              </a:rPr>
              <a:t>labs</a:t>
            </a:r>
            <a:r>
              <a:rPr lang="fr-FR" sz="1600" dirty="0">
                <a:solidFill>
                  <a:schemeClr val="accent4"/>
                </a:solidFill>
              </a:rPr>
              <a:t>, un forum annuel</a:t>
            </a:r>
          </a:p>
          <a:p>
            <a:pPr marL="88900" indent="0"/>
            <a:r>
              <a:rPr lang="en-GB" sz="1600" b="1" dirty="0">
                <a:solidFill>
                  <a:schemeClr val="accent4"/>
                </a:solidFill>
              </a:rPr>
              <a:t>CSA – 4 </a:t>
            </a:r>
            <a:r>
              <a:rPr lang="en-GB" sz="1600" b="1" dirty="0" err="1">
                <a:solidFill>
                  <a:schemeClr val="accent4"/>
                </a:solidFill>
              </a:rPr>
              <a:t>ans</a:t>
            </a:r>
            <a:r>
              <a:rPr lang="en-GB" sz="1600" b="1" dirty="0">
                <a:solidFill>
                  <a:schemeClr val="accent4"/>
                </a:solidFill>
              </a:rPr>
              <a:t> minimum</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10270" y="128355"/>
            <a:ext cx="5473730" cy="815608"/>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GB" sz="1200" dirty="0">
                <a:solidFill>
                  <a:schemeClr val="bg2"/>
                </a:solidFill>
              </a:rPr>
              <a:t>HORIZON-CL2-2026-01-DEMOCRACY-05: </a:t>
            </a:r>
          </a:p>
          <a:p>
            <a:pPr algn="r" fontAlgn="base"/>
            <a:r>
              <a:rPr lang="en-GB" sz="1200" dirty="0">
                <a:solidFill>
                  <a:schemeClr val="bg2"/>
                </a:solidFill>
              </a:rPr>
              <a:t>Research and Innovation Network for a Union of Equality</a:t>
            </a:r>
            <a:endParaRPr lang="fr-FR" sz="12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1928703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0" indent="0"/>
            <a:r>
              <a:rPr lang="fr-FR" sz="1600" b="1" dirty="0">
                <a:solidFill>
                  <a:schemeClr val="accent4"/>
                </a:solidFill>
              </a:rPr>
              <a:t>Gouvernance globale : Gérer les biens communs mondiaux</a:t>
            </a:r>
          </a:p>
          <a:p>
            <a:pPr marL="0" indent="0"/>
            <a:r>
              <a:rPr lang="fr-FR" sz="1600" dirty="0"/>
              <a:t> </a:t>
            </a:r>
          </a:p>
          <a:p>
            <a:pPr marL="0" indent="0"/>
            <a:r>
              <a:rPr lang="fr-FR" sz="1600" dirty="0"/>
              <a:t>Les biens communs : les océans, les régions polaires, l’environnement et la biodiversité de façon générale sont menacés </a:t>
            </a:r>
          </a:p>
          <a:p>
            <a:pPr marL="0" indent="0"/>
            <a:r>
              <a:rPr lang="fr-FR" sz="1600" dirty="0"/>
              <a:t>Il faut les gérer collectivement le plus efficacement possible </a:t>
            </a:r>
          </a:p>
          <a:p>
            <a:pPr marL="285750" lvl="0" indent="-285750">
              <a:buFont typeface="Courier New" panose="02070309020205020404" pitchFamily="49" charset="0"/>
              <a:buChar char="o"/>
            </a:pPr>
            <a:r>
              <a:rPr lang="fr-FR" sz="1600" dirty="0"/>
              <a:t>Améliorer la </a:t>
            </a:r>
            <a:r>
              <a:rPr lang="fr-FR" sz="1600" b="1" dirty="0"/>
              <a:t>gouvernance globale </a:t>
            </a:r>
            <a:r>
              <a:rPr lang="fr-FR" sz="1600" dirty="0"/>
              <a:t>et durable ; revoir les traités. Exemple : mise à jour du droit de la mer, du </a:t>
            </a:r>
            <a:r>
              <a:rPr lang="fr-FR" sz="1600" i="1" dirty="0" err="1"/>
              <a:t>Intergovernmental</a:t>
            </a:r>
            <a:r>
              <a:rPr lang="fr-FR" sz="1600" i="1" dirty="0"/>
              <a:t> panel on </a:t>
            </a:r>
            <a:r>
              <a:rPr lang="fr-FR" sz="1600" i="1" dirty="0" err="1"/>
              <a:t>Climate</a:t>
            </a:r>
            <a:r>
              <a:rPr lang="fr-FR" sz="1600" i="1" dirty="0"/>
              <a:t> change</a:t>
            </a:r>
            <a:r>
              <a:rPr lang="fr-FR" sz="1600" dirty="0"/>
              <a:t> (IPCC)… </a:t>
            </a:r>
          </a:p>
          <a:p>
            <a:pPr marL="285750" lvl="0" indent="-285750">
              <a:buFont typeface="Courier New" panose="02070309020205020404" pitchFamily="49" charset="0"/>
              <a:buChar char="o"/>
            </a:pPr>
            <a:r>
              <a:rPr lang="fr-FR" sz="1600" dirty="0"/>
              <a:t>Améliorer l’influence des scientifiques dans les prises des décisions en politique, la </a:t>
            </a:r>
            <a:r>
              <a:rPr lang="fr-FR" sz="1600" b="1" dirty="0"/>
              <a:t>diplomatie scientifique</a:t>
            </a:r>
          </a:p>
          <a:p>
            <a:pPr marL="0" indent="0"/>
            <a:r>
              <a:rPr lang="fr-FR" sz="1600" dirty="0"/>
              <a:t> </a:t>
            </a:r>
          </a:p>
          <a:p>
            <a:pPr marL="0" indent="0"/>
            <a:r>
              <a:rPr lang="fr-FR" sz="1600" dirty="0"/>
              <a:t>Choisir un des 3 domaines : </a:t>
            </a:r>
            <a:r>
              <a:rPr lang="fr-FR" sz="1600" b="1" dirty="0"/>
              <a:t>1. Gouvernance climatique, 2. Gouvernance de la biodiversité. 3. Gouvernance de l’espace </a:t>
            </a:r>
            <a:r>
              <a:rPr lang="fr-FR" sz="1600" dirty="0"/>
              <a:t>au-delà des juridictions nationales (y inclus les océans, l’espace – et notamment la Lune, et le cyberespace)</a:t>
            </a:r>
          </a:p>
          <a:p>
            <a:pPr marL="0" indent="0"/>
            <a:endParaRPr lang="fr-FR" sz="1600" dirty="0"/>
          </a:p>
          <a:p>
            <a:pPr marL="285750" indent="-285750">
              <a:buFont typeface="Wingdings" panose="05000000000000000000" pitchFamily="2" charset="2"/>
              <a:buChar char="Ø"/>
            </a:pPr>
            <a:r>
              <a:rPr lang="fr-FR" sz="1600" b="1" dirty="0"/>
              <a:t>Volet Juridique important</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710867" y="186720"/>
            <a:ext cx="5089228" cy="815608"/>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GB" sz="1200" dirty="0">
                <a:solidFill>
                  <a:schemeClr val="bg2"/>
                </a:solidFill>
              </a:rPr>
              <a:t>HORIZON-CL2-2026-01-DEMOCRACY-06: </a:t>
            </a:r>
          </a:p>
          <a:p>
            <a:pPr algn="r" fontAlgn="base"/>
            <a:r>
              <a:rPr lang="en-GB" sz="1200" dirty="0">
                <a:solidFill>
                  <a:schemeClr val="bg2"/>
                </a:solidFill>
              </a:rPr>
              <a:t>Governing global commons sustainably</a:t>
            </a:r>
            <a:endParaRPr lang="fr-FR" sz="1200" b="1"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58587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88900" indent="0"/>
            <a:r>
              <a:rPr lang="fr-FR" sz="1700" b="1" dirty="0">
                <a:solidFill>
                  <a:schemeClr val="accent4"/>
                </a:solidFill>
              </a:rPr>
              <a:t>Démocraties post-conflits et reconstruction</a:t>
            </a:r>
            <a:endParaRPr lang="fr-FR" sz="1700" dirty="0"/>
          </a:p>
          <a:p>
            <a:pPr marL="88900" lvl="0" indent="0"/>
            <a:endParaRPr lang="fr-FR" sz="1700" b="1" dirty="0"/>
          </a:p>
          <a:p>
            <a:pPr marL="374650" lvl="0" indent="-285750">
              <a:buFont typeface="Courier New" panose="02070309020205020404" pitchFamily="49" charset="0"/>
              <a:buChar char="o"/>
            </a:pPr>
            <a:r>
              <a:rPr lang="fr-FR" sz="1600" dirty="0"/>
              <a:t>Formuler des recommandations politiques afin de reconstruire les institutions démocratiques, promouvoir le dialogue social et instaurer une paix durable</a:t>
            </a:r>
          </a:p>
          <a:p>
            <a:pPr marL="374650" lvl="0" indent="-285750">
              <a:buFont typeface="Courier New" panose="02070309020205020404" pitchFamily="49" charset="0"/>
              <a:buChar char="o"/>
            </a:pPr>
            <a:r>
              <a:rPr lang="fr-FR" sz="1600" dirty="0"/>
              <a:t>Recommandations de coopération internationale</a:t>
            </a:r>
          </a:p>
          <a:p>
            <a:pPr marL="374650" lvl="0" indent="-285750">
              <a:buFont typeface="Courier New" panose="02070309020205020404" pitchFamily="49" charset="0"/>
              <a:buChar char="o"/>
            </a:pPr>
            <a:r>
              <a:rPr lang="fr-FR" sz="1600" dirty="0"/>
              <a:t>Évaluer le rôle de la société civile; élaborer des conseils et outils à destination des éducateurs, des journalistes, des administrateurs</a:t>
            </a:r>
          </a:p>
          <a:p>
            <a:pPr marL="374650" lvl="0" indent="-285750">
              <a:buFont typeface="Courier New" panose="02070309020205020404" pitchFamily="49" charset="0"/>
              <a:buChar char="o"/>
            </a:pPr>
            <a:r>
              <a:rPr lang="fr-FR" sz="1600" dirty="0"/>
              <a:t>Concevoir des programmes de soutien et de réintégration dans la société pour les vétérans (et autres personnes impactées)</a:t>
            </a:r>
          </a:p>
          <a:p>
            <a:pPr marL="374650" lvl="0" indent="-285750">
              <a:buFont typeface="Courier New" panose="02070309020205020404" pitchFamily="49" charset="0"/>
              <a:buChar char="o"/>
            </a:pPr>
            <a:r>
              <a:rPr lang="fr-FR" sz="1600" dirty="0"/>
              <a:t>Réévaluer et aborder les fractures internes, les narratifs… </a:t>
            </a:r>
          </a:p>
          <a:p>
            <a:pPr marL="88900" lvl="0" indent="0"/>
            <a:endParaRPr lang="fr-FR" sz="1600" dirty="0"/>
          </a:p>
          <a:p>
            <a:pPr marL="88900" lvl="0" indent="0"/>
            <a:r>
              <a:rPr lang="fr-FR" sz="1600" dirty="0"/>
              <a:t>Forte attente en termes d’interdisciplinarité et de participation de tous les acteurs concernés: ONG, autorités locales, médias, écoles, institutions culturelles…</a:t>
            </a:r>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1000274"/>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chemeClr val="bg2"/>
                </a:solidFill>
              </a:rPr>
              <a:t>HORIZON-CL2-2026-01-DEMOCRACY-07</a:t>
            </a:r>
          </a:p>
          <a:p>
            <a:pPr algn="r" fontAlgn="base"/>
            <a:r>
              <a:rPr lang="en-GB" sz="1200" dirty="0">
                <a:solidFill>
                  <a:schemeClr val="bg2"/>
                </a:solidFill>
              </a:rPr>
              <a:t>Supporting post-conflict democracy and reconstruction</a:t>
            </a:r>
            <a:endParaRPr lang="fr-FR" sz="1200" dirty="0">
              <a:solidFill>
                <a:schemeClr val="bg2"/>
              </a:solidFill>
            </a:endParaRPr>
          </a:p>
          <a:p>
            <a:pPr algn="r" fontAlgn="base"/>
            <a:endParaRPr lang="en-US" sz="12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1574232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0" indent="0"/>
            <a:r>
              <a:rPr lang="fr-FR" sz="1600" b="1" dirty="0">
                <a:solidFill>
                  <a:schemeClr val="accent4"/>
                </a:solidFill>
              </a:rPr>
              <a:t>Sécuriser des élections régulières à l’ère du numérique et de l’IA</a:t>
            </a:r>
          </a:p>
          <a:p>
            <a:pPr marL="0" indent="0"/>
            <a:r>
              <a:rPr lang="fr-FR" sz="1600" dirty="0"/>
              <a:t> </a:t>
            </a:r>
          </a:p>
          <a:p>
            <a:pPr marL="0" indent="0"/>
            <a:r>
              <a:rPr lang="fr-FR" sz="1600" dirty="0">
                <a:solidFill>
                  <a:schemeClr val="bg2"/>
                </a:solidFill>
              </a:rPr>
              <a:t>Contexte : développement d’outils numériques, désinformation et manipulations électorales, ingérences étrangères (Russie); FIMI amplifiés par les outils basés sur l’IA</a:t>
            </a:r>
          </a:p>
          <a:p>
            <a:pPr marL="0" indent="0"/>
            <a:endParaRPr lang="fr-FR" sz="1600" dirty="0">
              <a:solidFill>
                <a:schemeClr val="bg2"/>
              </a:solidFill>
            </a:endParaRPr>
          </a:p>
          <a:p>
            <a:pPr marL="0" indent="0"/>
            <a:r>
              <a:rPr lang="fr-FR" sz="1600" dirty="0">
                <a:solidFill>
                  <a:schemeClr val="bg2"/>
                </a:solidFill>
              </a:rPr>
              <a:t>Analyses: </a:t>
            </a:r>
          </a:p>
          <a:p>
            <a:pPr marL="285750" indent="-285750">
              <a:buFont typeface="Courier New" panose="02070309020205020404" pitchFamily="49" charset="0"/>
              <a:buChar char="o"/>
            </a:pPr>
            <a:r>
              <a:rPr lang="fr-FR" sz="1600" dirty="0">
                <a:solidFill>
                  <a:schemeClr val="bg2"/>
                </a:solidFill>
              </a:rPr>
              <a:t>Recours responsable à l’IA dans les élections et les campagnes électorales : intégrité, inclusivité, accessibilité, transparence… (risques et avantages)</a:t>
            </a:r>
          </a:p>
          <a:p>
            <a:pPr marL="285750" indent="-285750">
              <a:buFont typeface="Courier New" panose="02070309020205020404" pitchFamily="49" charset="0"/>
              <a:buChar char="o"/>
            </a:pPr>
            <a:r>
              <a:rPr lang="fr-FR" sz="1600" dirty="0">
                <a:solidFill>
                  <a:schemeClr val="bg2"/>
                </a:solidFill>
              </a:rPr>
              <a:t>Influence des contenus générés par l’IA sur les opinions publiques, sur les narratifs, sur le déroulement des campagnes électorales </a:t>
            </a:r>
          </a:p>
          <a:p>
            <a:pPr marL="285750" indent="-285750">
              <a:buFont typeface="Courier New" panose="02070309020205020404" pitchFamily="49" charset="0"/>
              <a:buChar char="o"/>
            </a:pPr>
            <a:r>
              <a:rPr lang="fr-FR" sz="1600" dirty="0"/>
              <a:t>Mesures cryptographiques appropriées</a:t>
            </a:r>
            <a:endParaRPr lang="fr-FR" sz="1600" dirty="0">
              <a:solidFill>
                <a:schemeClr val="bg2"/>
              </a:solidFill>
            </a:endParaRPr>
          </a:p>
          <a:p>
            <a:pPr marL="0" indent="0"/>
            <a:r>
              <a:rPr lang="fr-FR" sz="1600" dirty="0">
                <a:solidFill>
                  <a:schemeClr val="bg2"/>
                </a:solidFill>
              </a:rPr>
              <a:t>…</a:t>
            </a:r>
          </a:p>
          <a:p>
            <a:pPr marL="285750" indent="-285750">
              <a:buFont typeface="Wingdings" panose="05000000000000000000" pitchFamily="2" charset="2"/>
              <a:buChar char="Ø"/>
            </a:pPr>
            <a:r>
              <a:rPr lang="fr-FR" sz="1600" dirty="0">
                <a:solidFill>
                  <a:schemeClr val="bg2"/>
                </a:solidFill>
              </a:rPr>
              <a:t>Informer les décideurs, rédiger des guides, proposer des méthodes (audit, transparence des algorithmes…)</a:t>
            </a:r>
          </a:p>
          <a:p>
            <a:pPr marL="285750" indent="-285750">
              <a:buFont typeface="Wingdings" panose="05000000000000000000" pitchFamily="2" charset="2"/>
              <a:buChar char="Ø"/>
            </a:pPr>
            <a:r>
              <a:rPr lang="fr-FR" sz="1600" dirty="0">
                <a:solidFill>
                  <a:schemeClr val="bg2"/>
                </a:solidFill>
              </a:rPr>
              <a:t>Impliquer le </a:t>
            </a:r>
            <a:r>
              <a:rPr lang="en-GB" sz="1600" dirty="0"/>
              <a:t>European Cooperation Network on elections et le JRC</a:t>
            </a:r>
            <a:endParaRPr lang="fr-FR" sz="1600" dirty="0">
              <a:solidFill>
                <a:schemeClr val="bg2"/>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10270" y="128355"/>
            <a:ext cx="5473730" cy="630942"/>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GB" sz="1200" dirty="0">
                <a:solidFill>
                  <a:schemeClr val="bg2"/>
                </a:solidFill>
              </a:rPr>
              <a:t>HORIZON-CL2-2026-01-DEMOCRACY-08: </a:t>
            </a:r>
          </a:p>
          <a:p>
            <a:pPr algn="r" fontAlgn="base"/>
            <a:r>
              <a:rPr lang="en-GB" sz="1200" dirty="0">
                <a:solidFill>
                  <a:schemeClr val="bg2"/>
                </a:solidFill>
              </a:rPr>
              <a:t>Electoral integrity in the digital context </a:t>
            </a:r>
            <a:r>
              <a:rPr lang="en-US" sz="1100" dirty="0">
                <a:solidFill>
                  <a:schemeClr val="bg2"/>
                </a:solidFill>
              </a:rPr>
              <a:t>​</a:t>
            </a:r>
          </a:p>
        </p:txBody>
      </p:sp>
    </p:spTree>
    <p:extLst>
      <p:ext uri="{BB962C8B-B14F-4D97-AF65-F5344CB8AC3E}">
        <p14:creationId xmlns:p14="http://schemas.microsoft.com/office/powerpoint/2010/main" val="1319320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49"/>
            <a:ext cx="8337736" cy="3982835"/>
          </a:xfrm>
          <a:prstGeom prst="rect">
            <a:avLst/>
          </a:prstGeom>
          <a:noFill/>
          <a:ln>
            <a:noFill/>
          </a:ln>
        </p:spPr>
        <p:txBody>
          <a:bodyPr spcFirstLastPara="1" wrap="square" lIns="0" tIns="0" rIns="0" bIns="0" anchor="t" anchorCtr="0">
            <a:noAutofit/>
          </a:bodyPr>
          <a:lstStyle/>
          <a:p>
            <a:pPr marL="182563" indent="0"/>
            <a:r>
              <a:rPr lang="fr-FR" sz="2000" dirty="0"/>
              <a:t>Les appels sur </a:t>
            </a:r>
            <a:r>
              <a:rPr lang="fr-FR" sz="2000" b="1" dirty="0">
                <a:solidFill>
                  <a:schemeClr val="accent4"/>
                </a:solidFill>
              </a:rPr>
              <a:t>clusters</a:t>
            </a:r>
            <a:r>
              <a:rPr lang="fr-FR" sz="2000" dirty="0"/>
              <a:t> sont des </a:t>
            </a:r>
            <a:r>
              <a:rPr lang="fr-FR" sz="2000" b="1" dirty="0"/>
              <a:t>appels thématiques </a:t>
            </a:r>
            <a:r>
              <a:rPr lang="fr-FR" sz="2000" dirty="0"/>
              <a:t>qui portent sur des </a:t>
            </a:r>
            <a:r>
              <a:rPr lang="fr-FR" sz="2000" b="1" dirty="0">
                <a:solidFill>
                  <a:schemeClr val="accent4"/>
                </a:solidFill>
              </a:rPr>
              <a:t>enjeux de société contemporains : </a:t>
            </a:r>
            <a:br>
              <a:rPr lang="fr-FR" sz="2000" b="1" dirty="0">
                <a:solidFill>
                  <a:schemeClr val="accent4"/>
                </a:solidFill>
              </a:rPr>
            </a:br>
            <a:br>
              <a:rPr lang="fr-FR" sz="2000" dirty="0"/>
            </a:br>
            <a:r>
              <a:rPr lang="fr-FR" sz="2000" b="1" dirty="0"/>
              <a:t>On y réalise de la recherche fondamentale, participative et appliquée</a:t>
            </a:r>
            <a:br>
              <a:rPr lang="fr-FR" sz="2000" dirty="0"/>
            </a:br>
            <a:br>
              <a:rPr lang="fr-FR" sz="2000" dirty="0"/>
            </a:br>
            <a:r>
              <a:rPr lang="fr-FR" sz="2000" dirty="0"/>
              <a:t>Afin de produire des </a:t>
            </a:r>
            <a:r>
              <a:rPr lang="fr-FR" sz="2000" b="1" dirty="0"/>
              <a:t>connaissances</a:t>
            </a:r>
            <a:r>
              <a:rPr lang="fr-FR" sz="2000" dirty="0"/>
              <a:t>; de proposer des moyens, de créer des </a:t>
            </a:r>
            <a:r>
              <a:rPr lang="fr-FR" sz="2000" b="1" dirty="0"/>
              <a:t>outils</a:t>
            </a:r>
            <a:r>
              <a:rPr lang="fr-FR" sz="2000" dirty="0"/>
              <a:t>, des produits; de tester des </a:t>
            </a:r>
            <a:r>
              <a:rPr lang="fr-FR" sz="2000" b="1" dirty="0"/>
              <a:t>innovations technologiques </a:t>
            </a:r>
          </a:p>
          <a:p>
            <a:pPr marL="182563" indent="0"/>
            <a:endParaRPr lang="fr-FR" sz="2000" dirty="0"/>
          </a:p>
          <a:p>
            <a:pPr marL="182563" indent="0"/>
            <a:r>
              <a:rPr lang="fr-FR" sz="2000" b="1" dirty="0">
                <a:solidFill>
                  <a:schemeClr val="accent4"/>
                </a:solidFill>
              </a:rPr>
              <a:t>Impact = 1/3 de la note, Excellence 1/3, Mise en œuvre 1/3</a:t>
            </a:r>
          </a:p>
          <a:p>
            <a:pPr marL="88900" indent="0"/>
            <a:endParaRPr lang="fr-FR" sz="1600" b="1"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446276"/>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890094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0" indent="0"/>
            <a:r>
              <a:rPr lang="fr-FR" sz="1600" b="1" dirty="0">
                <a:solidFill>
                  <a:schemeClr val="accent4"/>
                </a:solidFill>
              </a:rPr>
              <a:t>Education citoyenne tout au long de la vie </a:t>
            </a:r>
          </a:p>
          <a:p>
            <a:pPr marL="0" indent="0"/>
            <a:endParaRPr lang="fr-FR" sz="1600" dirty="0">
              <a:solidFill>
                <a:schemeClr val="bg2"/>
              </a:solidFill>
            </a:endParaRPr>
          </a:p>
          <a:p>
            <a:pPr marL="0" indent="0"/>
            <a:r>
              <a:rPr lang="fr-FR" sz="1600" dirty="0">
                <a:solidFill>
                  <a:schemeClr val="bg2"/>
                </a:solidFill>
              </a:rPr>
              <a:t>Comment l'enseignement et la formation professionnels (EFP), y compris l'apprentissage, ou les programmes de formation pour adultes, peuvent améliorer la conscience politique, l'engagement démocratique et civique des citoyens, la connaissance et l'attachement aux valeurs démocratiques, telles que le respect de la dignité humaine, la liberté, l'égalité et l'État de droit. </a:t>
            </a:r>
          </a:p>
          <a:p>
            <a:pPr marL="0" indent="0"/>
            <a:r>
              <a:rPr lang="fr-FR" sz="1600" dirty="0">
                <a:solidFill>
                  <a:schemeClr val="bg2"/>
                </a:solidFill>
              </a:rPr>
              <a:t>Les projets doivent porter soit sur l'EFP soit sur des programmes d'éducation des adultes.</a:t>
            </a:r>
          </a:p>
          <a:p>
            <a:pPr marL="0" indent="0"/>
            <a:endParaRPr lang="fr-FR" sz="1600" dirty="0">
              <a:solidFill>
                <a:schemeClr val="bg2"/>
              </a:solidFill>
            </a:endParaRPr>
          </a:p>
          <a:p>
            <a:pPr marL="0" indent="0"/>
            <a:r>
              <a:rPr lang="fr-FR" sz="1600" dirty="0">
                <a:solidFill>
                  <a:schemeClr val="bg2"/>
                </a:solidFill>
              </a:rPr>
              <a:t>Cible : adultes</a:t>
            </a:r>
          </a:p>
          <a:p>
            <a:pPr marL="0" indent="0"/>
            <a:endParaRPr lang="fr-FR" sz="1600" b="1" dirty="0">
              <a:solidFill>
                <a:schemeClr val="accent4"/>
              </a:solidFill>
            </a:endParaRPr>
          </a:p>
          <a:p>
            <a:pPr marL="285750" indent="-285750">
              <a:buFont typeface="Wingdings" panose="05000000000000000000" pitchFamily="2" charset="2"/>
              <a:buChar char="Ø"/>
            </a:pPr>
            <a:r>
              <a:rPr lang="fr-FR" sz="1600" dirty="0">
                <a:solidFill>
                  <a:schemeClr val="bg2"/>
                </a:solidFill>
              </a:rPr>
              <a:t>Outils et recommandations pour les décideurs politiques (aux niveaux local, régional, national et européen), les éducateurs et les autres acteurs concernés</a:t>
            </a:r>
          </a:p>
          <a:p>
            <a:pPr marL="0" indent="0"/>
            <a:endParaRPr lang="fr-FR" sz="1600" b="1" dirty="0">
              <a:solidFill>
                <a:schemeClr val="accent4"/>
              </a:solidFill>
            </a:endParaRPr>
          </a:p>
          <a:p>
            <a:pPr marL="0" indent="0"/>
            <a:endParaRPr lang="fr-FR" sz="1600" b="1" dirty="0">
              <a:solidFill>
                <a:schemeClr val="accent4"/>
              </a:solidFill>
            </a:endParaRPr>
          </a:p>
          <a:p>
            <a:pPr marL="0" indent="0"/>
            <a:endParaRPr lang="fr-FR" sz="1600" b="1" dirty="0">
              <a:solidFill>
                <a:schemeClr val="accent4"/>
              </a:solidFill>
            </a:endParaRPr>
          </a:p>
          <a:p>
            <a:pPr marL="0" indent="0"/>
            <a:endParaRPr lang="fr-FR" sz="1600" b="1" dirty="0">
              <a:solidFill>
                <a:schemeClr val="accent4"/>
              </a:solidFill>
            </a:endParaRPr>
          </a:p>
          <a:p>
            <a:pPr marL="0" indent="0" algn="r"/>
            <a:r>
              <a:rPr lang="fr-FR" sz="1600" dirty="0">
                <a:solidFill>
                  <a:schemeClr val="bg2"/>
                </a:solidFill>
              </a:rPr>
              <a:t>4 projets sélectionnés </a:t>
            </a:r>
          </a:p>
          <a:p>
            <a:pPr marL="0" indent="0"/>
            <a:r>
              <a:rPr lang="fr-FR" sz="1600" dirty="0"/>
              <a:t> </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10270" y="128355"/>
            <a:ext cx="5473730" cy="815608"/>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GB" sz="1200" dirty="0">
                <a:solidFill>
                  <a:schemeClr val="bg2"/>
                </a:solidFill>
              </a:rPr>
              <a:t>HORIZON-CL2-2026-01-DEMOCRACY-09: </a:t>
            </a:r>
          </a:p>
          <a:p>
            <a:pPr algn="r"/>
            <a:r>
              <a:rPr lang="en-GB" sz="1200" dirty="0">
                <a:solidFill>
                  <a:schemeClr val="bg2"/>
                </a:solidFill>
              </a:rPr>
              <a:t>Citizenship education as part of lifelong learning</a:t>
            </a:r>
            <a:endParaRPr lang="fr-FR" sz="12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520966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88900" indent="0"/>
            <a:r>
              <a:rPr lang="fr-FR" sz="1700" b="1" dirty="0">
                <a:solidFill>
                  <a:schemeClr val="accent4"/>
                </a:solidFill>
              </a:rPr>
              <a:t>Aider les citoyens (</a:t>
            </a:r>
            <a:r>
              <a:rPr lang="fr-FR" sz="1700" b="1" i="1" dirty="0" err="1">
                <a:solidFill>
                  <a:schemeClr val="accent4"/>
                </a:solidFill>
              </a:rPr>
              <a:t>empowerment</a:t>
            </a:r>
            <a:r>
              <a:rPr lang="fr-FR" sz="1700" b="1" dirty="0">
                <a:solidFill>
                  <a:schemeClr val="accent4"/>
                </a:solidFill>
              </a:rPr>
              <a:t>) à mieux appréhender les informations</a:t>
            </a:r>
            <a:endParaRPr lang="fr-FR" sz="1700" dirty="0">
              <a:solidFill>
                <a:schemeClr val="accent4"/>
              </a:solidFill>
            </a:endParaRPr>
          </a:p>
          <a:p>
            <a:pPr marL="88900" indent="0"/>
            <a:r>
              <a:rPr lang="fr-FR" sz="1600" dirty="0"/>
              <a:t> </a:t>
            </a:r>
          </a:p>
          <a:p>
            <a:pPr marL="88900" lvl="0" indent="0"/>
            <a:r>
              <a:rPr lang="fr-FR" sz="1600" b="1" dirty="0"/>
              <a:t>Améliorer la résilience démocratique à travers une meilleure pratique des médias et réseaux sociaux </a:t>
            </a:r>
          </a:p>
          <a:p>
            <a:pPr marL="88900" indent="0"/>
            <a:r>
              <a:rPr lang="fr-FR" sz="1600" b="1" dirty="0" err="1"/>
              <a:t>Empowerment</a:t>
            </a:r>
            <a:r>
              <a:rPr lang="fr-FR" sz="1600" b="1" dirty="0"/>
              <a:t> : amener les citoyens à appréhender les informations sur les réseaux avec discernement</a:t>
            </a:r>
            <a:endParaRPr lang="fr-FR" sz="1600" dirty="0"/>
          </a:p>
          <a:p>
            <a:pPr marL="88900" lvl="0" indent="0"/>
            <a:endParaRPr lang="fr-FR" sz="1600" dirty="0"/>
          </a:p>
          <a:p>
            <a:pPr marL="374650" lvl="0" indent="-285750">
              <a:buFont typeface="Courier New" panose="02070309020205020404" pitchFamily="49" charset="0"/>
              <a:buChar char="o"/>
            </a:pPr>
            <a:r>
              <a:rPr lang="fr-FR" sz="1600" dirty="0"/>
              <a:t>Analyse des pratiques et des comportements ; comment les individus explorent Internet et évaluent les informations</a:t>
            </a:r>
          </a:p>
          <a:p>
            <a:pPr marL="374650" lvl="0" indent="-285750">
              <a:buFont typeface="Courier New" panose="02070309020205020404" pitchFamily="49" charset="0"/>
              <a:buChar char="o"/>
            </a:pPr>
            <a:r>
              <a:rPr lang="fr-FR" sz="1600" dirty="0"/>
              <a:t>Evaluer le rôle des algorithmes</a:t>
            </a:r>
          </a:p>
          <a:p>
            <a:pPr marL="374650" lvl="0" indent="-285750">
              <a:buFont typeface="Courier New" panose="02070309020205020404" pitchFamily="49" charset="0"/>
              <a:buChar char="o"/>
            </a:pPr>
            <a:r>
              <a:rPr lang="fr-FR" sz="1600" dirty="0"/>
              <a:t>Développer l’esprit critique (</a:t>
            </a:r>
            <a:r>
              <a:rPr lang="fr-FR" sz="1600" i="1" dirty="0" err="1"/>
              <a:t>critical</a:t>
            </a:r>
            <a:r>
              <a:rPr lang="fr-FR" sz="1600" i="1" dirty="0"/>
              <a:t> </a:t>
            </a:r>
            <a:r>
              <a:rPr lang="fr-FR" sz="1600" i="1" dirty="0" err="1"/>
              <a:t>thinking</a:t>
            </a:r>
            <a:r>
              <a:rPr lang="fr-FR" sz="1600" dirty="0"/>
              <a:t>) </a:t>
            </a:r>
          </a:p>
          <a:p>
            <a:pPr marL="374650" indent="-285750">
              <a:buFont typeface="Courier New" panose="02070309020205020404" pitchFamily="49" charset="0"/>
              <a:buChar char="o"/>
            </a:pPr>
            <a:r>
              <a:rPr lang="fr-FR" sz="1600" dirty="0"/>
              <a:t>Evaluer les initiatives déjà prises de développement d’un rapport critique aux médias (</a:t>
            </a:r>
            <a:r>
              <a:rPr lang="fr-FR" sz="1600" i="1" dirty="0"/>
              <a:t>media </a:t>
            </a:r>
            <a:r>
              <a:rPr lang="fr-FR" sz="1600" i="1" dirty="0" err="1"/>
              <a:t>literacy</a:t>
            </a:r>
            <a:r>
              <a:rPr lang="fr-FR" sz="1600" dirty="0"/>
              <a:t>) </a:t>
            </a:r>
          </a:p>
          <a:p>
            <a:pPr marL="88900" indent="0"/>
            <a:endParaRPr lang="fr-FR" sz="1600" dirty="0"/>
          </a:p>
          <a:p>
            <a:pPr marL="88900" indent="0"/>
            <a:r>
              <a:rPr lang="fr-FR" sz="1600" dirty="0"/>
              <a:t>Bcp de littérature grise (rapports…) et projets européens sur le sujet</a:t>
            </a:r>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630942"/>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chemeClr val="bg2"/>
                </a:solidFill>
              </a:rPr>
              <a:t>HORIZON-CL2-2026-01-DEMOCRACY-10</a:t>
            </a:r>
          </a:p>
          <a:p>
            <a:pPr algn="r" fontAlgn="base"/>
            <a:r>
              <a:rPr lang="en-US" sz="1200" dirty="0">
                <a:solidFill>
                  <a:schemeClr val="bg2"/>
                </a:solidFill>
              </a:rPr>
              <a:t>Digital and media literacy as drivers for democratic and civic resilience </a:t>
            </a:r>
            <a:r>
              <a:rPr lang="en-US" sz="1200" dirty="0">
                <a:solidFill>
                  <a:srgbClr val="002060"/>
                </a:solidFill>
              </a:rPr>
              <a:t>​</a:t>
            </a:r>
          </a:p>
        </p:txBody>
      </p:sp>
    </p:spTree>
    <p:extLst>
      <p:ext uri="{BB962C8B-B14F-4D97-AF65-F5344CB8AC3E}">
        <p14:creationId xmlns:p14="http://schemas.microsoft.com/office/powerpoint/2010/main" val="360294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196948" y="987879"/>
            <a:ext cx="8337736" cy="3943350"/>
          </a:xfrm>
          <a:prstGeom prst="rect">
            <a:avLst/>
          </a:prstGeom>
          <a:noFill/>
          <a:ln>
            <a:noFill/>
          </a:ln>
        </p:spPr>
        <p:txBody>
          <a:bodyPr spcFirstLastPara="1" wrap="square" lIns="0" tIns="0" rIns="0" bIns="0" anchor="t" anchorCtr="0">
            <a:noAutofit/>
          </a:bodyPr>
          <a:lstStyle/>
          <a:p>
            <a:pPr marL="88900" indent="0"/>
            <a:r>
              <a:rPr lang="fr-FR" sz="1700" b="1" dirty="0">
                <a:solidFill>
                  <a:schemeClr val="accent4"/>
                </a:solidFill>
              </a:rPr>
              <a:t>Les appels 2027 en </a:t>
            </a:r>
            <a:r>
              <a:rPr lang="fr-FR" sz="1700" b="1" dirty="0" err="1">
                <a:solidFill>
                  <a:schemeClr val="accent4"/>
                </a:solidFill>
              </a:rPr>
              <a:t>democracy</a:t>
            </a:r>
            <a:r>
              <a:rPr lang="fr-FR" sz="1700" b="1" dirty="0">
                <a:solidFill>
                  <a:schemeClr val="accent4"/>
                </a:solidFill>
              </a:rPr>
              <a:t> and </a:t>
            </a:r>
            <a:r>
              <a:rPr lang="fr-FR" sz="1700" b="1" dirty="0" err="1">
                <a:solidFill>
                  <a:schemeClr val="accent4"/>
                </a:solidFill>
              </a:rPr>
              <a:t>Governance</a:t>
            </a:r>
            <a:r>
              <a:rPr lang="fr-FR" sz="1700" b="1" dirty="0">
                <a:solidFill>
                  <a:schemeClr val="accent4"/>
                </a:solidFill>
              </a:rPr>
              <a:t> (deadline : 23.09.2027)</a:t>
            </a:r>
          </a:p>
          <a:p>
            <a:pPr marL="88900" indent="0"/>
            <a:endParaRPr lang="fr-FR" sz="900" b="1" dirty="0">
              <a:solidFill>
                <a:schemeClr val="accent4"/>
              </a:solidFill>
            </a:endParaRPr>
          </a:p>
          <a:p>
            <a:pPr marL="434975" indent="-342900">
              <a:buSzPct val="99000"/>
              <a:buFont typeface="+mj-lt"/>
              <a:buAutoNum type="arabicPeriod"/>
            </a:pPr>
            <a:r>
              <a:rPr lang="en-US" sz="1600" dirty="0"/>
              <a:t>Advisory support and network for countering and preventing </a:t>
            </a:r>
            <a:r>
              <a:rPr lang="en-US" sz="1600" dirty="0" err="1"/>
              <a:t>radicalisation</a:t>
            </a:r>
            <a:r>
              <a:rPr lang="en-US" sz="1600" dirty="0"/>
              <a:t>, extremism, hate speech and polarization (CSA)	</a:t>
            </a:r>
            <a:endParaRPr lang="fr-FR" sz="1600" dirty="0"/>
          </a:p>
          <a:p>
            <a:pPr marL="434975" indent="-342900">
              <a:buSzPct val="99000"/>
              <a:buFont typeface="+mj-lt"/>
              <a:buAutoNum type="arabicPeriod"/>
            </a:pPr>
            <a:r>
              <a:rPr lang="en-US" sz="1600" dirty="0"/>
              <a:t>Women’s, LGBTIQ and minority rights in a context of autocracy, conflict and geopolitical shift</a:t>
            </a:r>
            <a:endParaRPr lang="fr-FR" sz="1600" dirty="0"/>
          </a:p>
          <a:p>
            <a:pPr marL="434975" indent="-342900">
              <a:buSzPct val="99000"/>
              <a:buFont typeface="+mj-lt"/>
              <a:buAutoNum type="arabicPeriod"/>
            </a:pPr>
            <a:r>
              <a:rPr lang="en-US" sz="1600" dirty="0"/>
              <a:t>Student and family engagement for developing a culture of democratic/civic participation</a:t>
            </a:r>
            <a:endParaRPr lang="fr-FR" sz="1600" dirty="0"/>
          </a:p>
          <a:p>
            <a:pPr marL="434975" indent="-342900">
              <a:buSzPct val="99000"/>
              <a:buFont typeface="+mj-lt"/>
              <a:buAutoNum type="arabicPeriod"/>
            </a:pPr>
            <a:r>
              <a:rPr lang="en-US" sz="1600" dirty="0"/>
              <a:t>Addressing the impact of artificial intelligence, cyberviolence, and </a:t>
            </a:r>
            <a:r>
              <a:rPr lang="en-US" sz="1600" dirty="0" err="1"/>
              <a:t>deepfakes</a:t>
            </a:r>
            <a:r>
              <a:rPr lang="en-US" sz="1600" dirty="0"/>
              <a:t> on equality, democracy and inclusive societies (5 projects) 	</a:t>
            </a:r>
            <a:endParaRPr lang="fr-FR" sz="1600" dirty="0"/>
          </a:p>
          <a:p>
            <a:pPr marL="434975" indent="-342900">
              <a:buSzPct val="99000"/>
              <a:buFont typeface="+mj-lt"/>
              <a:buAutoNum type="arabicPeriod"/>
            </a:pPr>
            <a:r>
              <a:rPr lang="en-US" sz="1600" dirty="0"/>
              <a:t>Development aid and democratic governance	</a:t>
            </a:r>
            <a:endParaRPr lang="fr-FR" sz="1600" dirty="0"/>
          </a:p>
          <a:p>
            <a:pPr marL="434975" indent="-342900">
              <a:buSzPct val="99000"/>
              <a:buFont typeface="+mj-lt"/>
              <a:buAutoNum type="arabicPeriod"/>
            </a:pPr>
            <a:r>
              <a:rPr lang="en-US" sz="1600" dirty="0"/>
              <a:t>Identifying user-focused solutions to support news media freedom</a:t>
            </a:r>
            <a:endParaRPr lang="fr-FR" sz="1600" dirty="0"/>
          </a:p>
          <a:p>
            <a:pPr marL="434975" indent="-342900">
              <a:buSzPct val="99000"/>
              <a:buFont typeface="+mj-lt"/>
              <a:buAutoNum type="arabicPeriod"/>
            </a:pPr>
            <a:r>
              <a:rPr lang="en-US" sz="1600" dirty="0"/>
              <a:t>The role of private companies in democracy	</a:t>
            </a:r>
            <a:endParaRPr lang="fr-FR" sz="1600" dirty="0"/>
          </a:p>
          <a:p>
            <a:pPr marL="434975" indent="-342900">
              <a:buSzPct val="99000"/>
              <a:buFont typeface="+mj-lt"/>
              <a:buAutoNum type="arabicPeriod"/>
            </a:pPr>
            <a:r>
              <a:rPr lang="en-US" sz="1600" dirty="0"/>
              <a:t>Global Human Rights and EU values	</a:t>
            </a:r>
            <a:endParaRPr lang="fr-FR" sz="1600" dirty="0"/>
          </a:p>
          <a:p>
            <a:pPr marL="434975" indent="-342900">
              <a:buSzPct val="99000"/>
              <a:buFont typeface="+mj-lt"/>
              <a:buAutoNum type="arabicPeriod"/>
            </a:pPr>
            <a:r>
              <a:rPr lang="en-US" sz="1600" dirty="0"/>
              <a:t>Open topic on reinvigorating and shielding European democracy (two-stages – 6 projects – deadline : 04.05.2027)</a:t>
            </a:r>
            <a:endParaRPr lang="fr-FR" sz="1600" b="1"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446276"/>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2168649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28135" y="1327094"/>
            <a:ext cx="8160140" cy="2694648"/>
          </a:xfrm>
        </p:spPr>
        <p:txBody>
          <a:bodyPr/>
          <a:lstStyle/>
          <a:p>
            <a:pPr marL="0"/>
            <a:r>
              <a:rPr lang="fr-FR" sz="3200" dirty="0"/>
              <a:t>Destination 2 du Cluster 2</a:t>
            </a:r>
          </a:p>
          <a:p>
            <a:pPr marL="0"/>
            <a:r>
              <a:rPr lang="fr-FR" sz="3200" dirty="0"/>
              <a:t>Patrimoine culturel européen et industries culturelles et créatives</a:t>
            </a:r>
          </a:p>
          <a:p>
            <a:pPr marL="0"/>
            <a:endParaRPr lang="fr-FR" sz="3200" dirty="0"/>
          </a:p>
          <a:p>
            <a:pPr marL="0"/>
            <a:r>
              <a:rPr lang="fr-FR" sz="3200" dirty="0"/>
              <a:t>Appels 2026</a:t>
            </a:r>
          </a:p>
          <a:p>
            <a:pPr marL="0"/>
            <a:endParaRPr lang="fr-FR" dirty="0"/>
          </a:p>
        </p:txBody>
      </p:sp>
    </p:spTree>
    <p:extLst>
      <p:ext uri="{BB962C8B-B14F-4D97-AF65-F5344CB8AC3E}">
        <p14:creationId xmlns:p14="http://schemas.microsoft.com/office/powerpoint/2010/main" val="2291756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49"/>
            <a:ext cx="8337736" cy="3982835"/>
          </a:xfrm>
          <a:prstGeom prst="rect">
            <a:avLst/>
          </a:prstGeom>
          <a:noFill/>
          <a:ln>
            <a:noFill/>
          </a:ln>
        </p:spPr>
        <p:txBody>
          <a:bodyPr spcFirstLastPara="1" wrap="square" lIns="0" tIns="0" rIns="0" bIns="0" anchor="t" anchorCtr="0">
            <a:noAutofit/>
          </a:bodyPr>
          <a:lstStyle/>
          <a:p>
            <a:pPr marL="88900" indent="0"/>
            <a:r>
              <a:rPr lang="fr-FR" sz="1700" b="1" dirty="0">
                <a:solidFill>
                  <a:schemeClr val="accent4"/>
                </a:solidFill>
              </a:rPr>
              <a:t>Les appels 2026 en </a:t>
            </a:r>
            <a:r>
              <a:rPr lang="fr-FR" sz="1700" b="1" dirty="0" err="1">
                <a:solidFill>
                  <a:schemeClr val="accent4"/>
                </a:solidFill>
              </a:rPr>
              <a:t>Heritage</a:t>
            </a:r>
            <a:r>
              <a:rPr lang="fr-FR" sz="1700" b="1" dirty="0">
                <a:solidFill>
                  <a:schemeClr val="accent4"/>
                </a:solidFill>
              </a:rPr>
              <a:t> (deadline : 23.09.2026)</a:t>
            </a:r>
          </a:p>
          <a:p>
            <a:pPr marL="88900" indent="0"/>
            <a:endParaRPr lang="fr-FR" sz="1700" b="1" dirty="0">
              <a:solidFill>
                <a:schemeClr val="accent4"/>
              </a:solidFill>
            </a:endParaRPr>
          </a:p>
          <a:p>
            <a:pPr marL="342900" indent="-342900">
              <a:buSzPct val="99000"/>
              <a:buFont typeface="+mj-lt"/>
              <a:buAutoNum type="arabicPeriod"/>
            </a:pPr>
            <a:r>
              <a:rPr lang="fr-FR" sz="1600" dirty="0">
                <a:solidFill>
                  <a:schemeClr val="bg2"/>
                </a:solidFill>
              </a:rPr>
              <a:t>Améliorer les compétences relationnelles et stimuler l'innovation et la compétitivité grâce à l'Art et l'intelligence artistique </a:t>
            </a:r>
          </a:p>
          <a:p>
            <a:pPr marL="342900" indent="-342900">
              <a:buSzPct val="99000"/>
              <a:buFont typeface="+mj-lt"/>
              <a:buAutoNum type="arabicPeriod"/>
            </a:pPr>
            <a:r>
              <a:rPr lang="fr-FR" sz="1600" dirty="0">
                <a:solidFill>
                  <a:schemeClr val="bg2"/>
                </a:solidFill>
              </a:rPr>
              <a:t>Stimuler les start-ups créatives pour une innovation disruptive (IA)</a:t>
            </a:r>
          </a:p>
          <a:p>
            <a:pPr marL="342900" indent="-342900">
              <a:buSzPct val="99000"/>
              <a:buFont typeface="+mj-lt"/>
              <a:buAutoNum type="arabicPeriod"/>
            </a:pPr>
            <a:r>
              <a:rPr lang="fr-FR" sz="1600" dirty="0">
                <a:solidFill>
                  <a:schemeClr val="bg2"/>
                </a:solidFill>
              </a:rPr>
              <a:t>Intégration de l'IA dans les pratiques du secteur des ICC : catalyser l'innovation et la compétitivité  (IA)</a:t>
            </a:r>
          </a:p>
          <a:p>
            <a:pPr marL="342900" indent="-342900">
              <a:buSzPct val="99000"/>
              <a:buFont typeface="+mj-lt"/>
              <a:buAutoNum type="arabicPeriod"/>
            </a:pPr>
            <a:r>
              <a:rPr lang="fr-FR" sz="1600" dirty="0">
                <a:solidFill>
                  <a:schemeClr val="bg2"/>
                </a:solidFill>
              </a:rPr>
              <a:t>Vers un marché équitable et transparent pour les contenus culturels et créatifs à l'ère de l'IA générative</a:t>
            </a:r>
          </a:p>
          <a:p>
            <a:pPr marL="342900" indent="-342900">
              <a:buSzPct val="99000"/>
              <a:buFont typeface="+mj-lt"/>
              <a:buAutoNum type="arabicPeriod"/>
            </a:pPr>
            <a:r>
              <a:rPr lang="fr-FR" sz="1600" dirty="0">
                <a:solidFill>
                  <a:schemeClr val="bg2"/>
                </a:solidFill>
              </a:rPr>
              <a:t>Favoriser les partenariats mondiaux dans les politiques culturelles et l'innovation des ICC, via des alliances créatives</a:t>
            </a:r>
          </a:p>
          <a:p>
            <a:pPr marL="342900" indent="-342900">
              <a:buSzPct val="99000"/>
              <a:buFont typeface="+mj-lt"/>
              <a:buAutoNum type="arabicPeriod"/>
            </a:pPr>
            <a:r>
              <a:rPr lang="fr-FR" sz="1600" dirty="0">
                <a:solidFill>
                  <a:schemeClr val="bg2"/>
                </a:solidFill>
              </a:rPr>
              <a:t>Préserver la diversité linguistique en Europe</a:t>
            </a:r>
          </a:p>
          <a:p>
            <a:pPr marL="342900" indent="-342900">
              <a:buSzPct val="99000"/>
              <a:buFont typeface="+mj-lt"/>
              <a:buAutoNum type="arabicPeriod"/>
            </a:pPr>
            <a:r>
              <a:rPr lang="fr-FR" sz="1600" dirty="0">
                <a:solidFill>
                  <a:schemeClr val="bg2"/>
                </a:solidFill>
              </a:rPr>
              <a:t>Prévenir et lutter contre le trafic illicite de biens culturels (CSA)</a:t>
            </a:r>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446276"/>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946948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60000" y="957351"/>
            <a:ext cx="8548239" cy="829883"/>
          </a:xfrm>
          <a:prstGeom prst="rect">
            <a:avLst/>
          </a:prstGeom>
          <a:noFill/>
          <a:ln>
            <a:noFill/>
          </a:ln>
        </p:spPr>
        <p:txBody>
          <a:bodyPr spcFirstLastPara="1" wrap="square" lIns="0" tIns="0" rIns="0" bIns="0" anchor="t" anchorCtr="0">
            <a:noAutofit/>
          </a:bodyPr>
          <a:lstStyle/>
          <a:p>
            <a:r>
              <a:rPr lang="fr-FR" sz="1800" dirty="0">
                <a:solidFill>
                  <a:schemeClr val="accent4"/>
                </a:solidFill>
              </a:rPr>
              <a:t>Intelligence artistique : comment utiliser les arts et les pratiques artistiques afin d'améliorer les compétences non techniques (et stimuler la compétitivité et l’innovation) </a:t>
            </a:r>
            <a:br>
              <a:rPr lang="fr-FR" sz="1800" dirty="0"/>
            </a:br>
            <a:endParaRPr lang="en-US" dirty="0">
              <a:solidFill>
                <a:schemeClr val="accent4"/>
              </a:solidFill>
            </a:endParaRPr>
          </a:p>
        </p:txBody>
      </p:sp>
      <p:sp>
        <p:nvSpPr>
          <p:cNvPr id="200" name="Google Shape;200;p18"/>
          <p:cNvSpPr txBox="1">
            <a:spLocks noGrp="1"/>
          </p:cNvSpPr>
          <p:nvPr>
            <p:ph type="body" idx="1"/>
          </p:nvPr>
        </p:nvSpPr>
        <p:spPr>
          <a:xfrm>
            <a:off x="113848" y="1787234"/>
            <a:ext cx="8794392" cy="3142213"/>
          </a:xfrm>
          <a:prstGeom prst="rect">
            <a:avLst/>
          </a:prstGeom>
          <a:noFill/>
          <a:ln>
            <a:noFill/>
          </a:ln>
        </p:spPr>
        <p:txBody>
          <a:bodyPr spcFirstLastPara="1" wrap="square" lIns="0" tIns="0" rIns="0" bIns="0" anchor="t" anchorCtr="0">
            <a:noAutofit/>
          </a:bodyPr>
          <a:lstStyle/>
          <a:p>
            <a:pPr marL="642620" indent="-285750" fontAlgn="base">
              <a:buFont typeface="Arial" panose="020B0604020202020204" pitchFamily="34" charset="0"/>
              <a:buChar char="•"/>
            </a:pPr>
            <a:r>
              <a:rPr lang="fr-FR" sz="1600" dirty="0"/>
              <a:t>Quelles collaborations possibles entre l'art, la science et/ou la technologie afin de stimuler l'innovation ? Analyser le potentiel, fournir des informations, des indicateurs (quanti et </a:t>
            </a:r>
            <a:r>
              <a:rPr lang="fr-FR" sz="1600" dirty="0" err="1"/>
              <a:t>quali</a:t>
            </a:r>
            <a:r>
              <a:rPr lang="fr-FR" sz="1600" dirty="0"/>
              <a:t>)</a:t>
            </a:r>
          </a:p>
          <a:p>
            <a:pPr marL="642620" lvl="0" indent="-285750" fontAlgn="base">
              <a:buFont typeface="Arial" panose="020B0604020202020204" pitchFamily="34" charset="0"/>
              <a:buChar char="•"/>
            </a:pPr>
            <a:r>
              <a:rPr lang="fr-FR" sz="1600" b="1" dirty="0"/>
              <a:t>Fournir des outils</a:t>
            </a:r>
            <a:r>
              <a:rPr lang="fr-FR" sz="1600" dirty="0"/>
              <a:t>, des méthodes aux acteurs concernés</a:t>
            </a:r>
          </a:p>
          <a:p>
            <a:pPr marL="642620" indent="-285750" fontAlgn="base">
              <a:buFont typeface="Arial" panose="020B0604020202020204" pitchFamily="34" charset="0"/>
              <a:buChar char="•"/>
            </a:pPr>
            <a:r>
              <a:rPr lang="fr-FR" sz="1600" dirty="0"/>
              <a:t>Renforcer les réseaux existants -  entre arts,  sciences et les technologies ; permettre aux artistes de s'engager dans les STEM​</a:t>
            </a:r>
          </a:p>
          <a:p>
            <a:pPr marL="642620" lvl="0" indent="-285750" fontAlgn="base">
              <a:buFont typeface="Arial" panose="020B0604020202020204" pitchFamily="34" charset="0"/>
              <a:buChar char="•"/>
            </a:pPr>
            <a:r>
              <a:rPr lang="fr-FR" sz="1600" b="1" dirty="0"/>
              <a:t>Tester des méthodologies </a:t>
            </a:r>
            <a:r>
              <a:rPr lang="fr-FR" sz="1600" dirty="0"/>
              <a:t>intégrant les arts et les pratiques artistiques afin d'améliorer les compétences non techniques dans les secteurs public et privé : formation, apprentissage, environnement d'entreprise, administration...​</a:t>
            </a:r>
          </a:p>
          <a:p>
            <a:pPr marL="642620" lvl="0" indent="-285750" fontAlgn="base">
              <a:buFont typeface="Arial" panose="020B0604020202020204" pitchFamily="34" charset="0"/>
              <a:buChar char="•"/>
            </a:pPr>
            <a:r>
              <a:rPr lang="fr-FR" sz="1600" dirty="0"/>
              <a:t>Mettre en place</a:t>
            </a:r>
            <a:r>
              <a:rPr lang="fr-FR" sz="1600" b="1" dirty="0"/>
              <a:t> 3 démonstrateurs pilotes </a:t>
            </a:r>
            <a:r>
              <a:rPr lang="fr-FR" sz="1600" dirty="0"/>
              <a:t>engageant des artistes dans des équipes interdisciplinaires en lien avec les </a:t>
            </a:r>
            <a:r>
              <a:rPr lang="fr-FR" sz="1600" b="1" dirty="0"/>
              <a:t>technologies VR, IA, XR</a:t>
            </a:r>
            <a:r>
              <a:rPr lang="fr-FR" sz="1600" dirty="0"/>
              <a:t>...</a:t>
            </a:r>
            <a:r>
              <a:rPr lang="fr-FR" dirty="0"/>
              <a:t>​</a:t>
            </a:r>
          </a:p>
        </p:txBody>
      </p:sp>
      <p:sp>
        <p:nvSpPr>
          <p:cNvPr id="7" name="ZoneTexte 6">
            <a:extLst>
              <a:ext uri="{FF2B5EF4-FFF2-40B4-BE49-F238E27FC236}">
                <a16:creationId xmlns:a16="http://schemas.microsoft.com/office/drawing/2014/main" id="{6A591A7C-4AC1-E233-3326-EB0768076F14}"/>
              </a:ext>
            </a:extLst>
          </p:cNvPr>
          <p:cNvSpPr txBox="1"/>
          <p:nvPr/>
        </p:nvSpPr>
        <p:spPr>
          <a:xfrm>
            <a:off x="3217333" y="47225"/>
            <a:ext cx="5823427" cy="984885"/>
          </a:xfrm>
          <a:prstGeom prst="rect">
            <a:avLst/>
          </a:prstGeom>
          <a:noFill/>
        </p:spPr>
        <p:txBody>
          <a:bodyPr wrap="square" lIns="91440" tIns="45720" rIns="91440" bIns="45720" rtlCol="0" anchor="t">
            <a:spAutoFit/>
          </a:bodyPr>
          <a:lstStyle/>
          <a:p>
            <a:pPr algn="r"/>
            <a:endParaRPr lang="en-GB" sz="1100" dirty="0">
              <a:solidFill>
                <a:schemeClr val="bg2"/>
              </a:solidFill>
              <a:ea typeface="+mn-lt"/>
              <a:cs typeface="+mn-lt"/>
            </a:endParaRPr>
          </a:p>
          <a:p>
            <a:pPr algn="r"/>
            <a:r>
              <a:rPr lang="en-GB" sz="1200" dirty="0">
                <a:solidFill>
                  <a:schemeClr val="bg2"/>
                </a:solidFill>
                <a:ea typeface="+mn-lt"/>
                <a:cs typeface="+mn-lt"/>
              </a:rPr>
              <a:t>HORIZON-CL2-2026-01-HERITAGE-01: “Artistic intelligence” : harnessing the power of the arts to address complex challenges, enhance soft skills and boost innovation and competitiveness</a:t>
            </a:r>
            <a:endParaRPr lang="en-US" sz="1200" dirty="0">
              <a:solidFill>
                <a:schemeClr val="bg2"/>
              </a:solidFill>
              <a:cs typeface="Arial"/>
            </a:endParaRPr>
          </a:p>
          <a:p>
            <a:pPr algn="r"/>
            <a:endParaRPr lang="en-GB" sz="1100" dirty="0">
              <a:solidFill>
                <a:schemeClr val="bg2"/>
              </a:solidFill>
              <a:cs typeface="Arial"/>
            </a:endParaRPr>
          </a:p>
        </p:txBody>
      </p:sp>
      <p:sp>
        <p:nvSpPr>
          <p:cNvPr id="2" name="Rectangle 2">
            <a:extLst>
              <a:ext uri="{FF2B5EF4-FFF2-40B4-BE49-F238E27FC236}">
                <a16:creationId xmlns:a16="http://schemas.microsoft.com/office/drawing/2014/main" id="{65E1279D-50DE-43C8-B763-9BD72968AEF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2187A9ED-0BB3-4734-9F46-2E751977EB78}"/>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69013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3DF8D05E-7EA7-4339-8265-7EE69F542E01}"/>
            </a:ext>
          </a:extLst>
        </p:cNvPr>
        <p:cNvGrpSpPr/>
        <p:nvPr/>
      </p:nvGrpSpPr>
      <p:grpSpPr>
        <a:xfrm>
          <a:off x="0" y="0"/>
          <a:ext cx="0" cy="0"/>
          <a:chOff x="0" y="0"/>
          <a:chExt cx="0" cy="0"/>
        </a:xfrm>
      </p:grpSpPr>
      <p:sp>
        <p:nvSpPr>
          <p:cNvPr id="197" name="Google Shape;197;p18">
            <a:extLst>
              <a:ext uri="{FF2B5EF4-FFF2-40B4-BE49-F238E27FC236}">
                <a16:creationId xmlns:a16="http://schemas.microsoft.com/office/drawing/2014/main" id="{66F73529-C21B-875B-D47A-1C118306E04F}"/>
              </a:ext>
            </a:extLst>
          </p:cNvPr>
          <p:cNvSpPr txBox="1">
            <a:spLocks noGrp="1"/>
          </p:cNvSpPr>
          <p:nvPr>
            <p:ph type="title"/>
          </p:nvPr>
        </p:nvSpPr>
        <p:spPr>
          <a:xfrm>
            <a:off x="360000" y="957352"/>
            <a:ext cx="8548239" cy="484200"/>
          </a:xfrm>
          <a:prstGeom prst="rect">
            <a:avLst/>
          </a:prstGeom>
          <a:noFill/>
          <a:ln>
            <a:noFill/>
          </a:ln>
        </p:spPr>
        <p:txBody>
          <a:bodyPr spcFirstLastPara="1" wrap="square" lIns="0" tIns="0" rIns="0" bIns="0" anchor="t" anchorCtr="0">
            <a:noAutofit/>
          </a:bodyPr>
          <a:lstStyle/>
          <a:p>
            <a:r>
              <a:rPr lang="fr-FR" sz="1700" dirty="0">
                <a:solidFill>
                  <a:schemeClr val="accent4"/>
                </a:solidFill>
              </a:rPr>
              <a:t>Stimuler les start-ups créatives pour une innovation disruptive (IA)</a:t>
            </a:r>
            <a:endParaRPr lang="en-US" dirty="0">
              <a:solidFill>
                <a:schemeClr val="accent4"/>
              </a:solidFill>
            </a:endParaRPr>
          </a:p>
        </p:txBody>
      </p:sp>
      <p:sp>
        <p:nvSpPr>
          <p:cNvPr id="200" name="Google Shape;200;p18">
            <a:extLst>
              <a:ext uri="{FF2B5EF4-FFF2-40B4-BE49-F238E27FC236}">
                <a16:creationId xmlns:a16="http://schemas.microsoft.com/office/drawing/2014/main" id="{B41646BC-81FB-C5B9-1532-6B913AC69A16}"/>
              </a:ext>
            </a:extLst>
          </p:cNvPr>
          <p:cNvSpPr txBox="1">
            <a:spLocks noGrp="1"/>
          </p:cNvSpPr>
          <p:nvPr>
            <p:ph type="body" idx="1"/>
          </p:nvPr>
        </p:nvSpPr>
        <p:spPr>
          <a:xfrm>
            <a:off x="113847" y="1316818"/>
            <a:ext cx="8918631" cy="3826682"/>
          </a:xfrm>
          <a:prstGeom prst="rect">
            <a:avLst/>
          </a:prstGeom>
          <a:noFill/>
          <a:ln>
            <a:noFill/>
          </a:ln>
        </p:spPr>
        <p:txBody>
          <a:bodyPr spcFirstLastPara="1" wrap="square" lIns="0" tIns="0" rIns="0" bIns="0" anchor="t" anchorCtr="0">
            <a:noAutofit/>
          </a:bodyPr>
          <a:lstStyle/>
          <a:p>
            <a:pPr marL="463550" indent="-285750">
              <a:buFont typeface="Courier New" panose="02070309020205020404" pitchFamily="49" charset="0"/>
              <a:buChar char="o"/>
            </a:pPr>
            <a:r>
              <a:rPr lang="fr-FR" sz="1600" dirty="0">
                <a:solidFill>
                  <a:schemeClr val="bg2"/>
                </a:solidFill>
              </a:rPr>
              <a:t>Etude des facteurs favorisant la croissance des start-ups créatives avec un potentiel d'innovation disruptive et recensement de ces start-ups</a:t>
            </a:r>
          </a:p>
          <a:p>
            <a:pPr marL="463550" indent="-285750">
              <a:buFont typeface="Courier New" panose="02070309020205020404" pitchFamily="49" charset="0"/>
              <a:buChar char="o"/>
            </a:pPr>
            <a:r>
              <a:rPr lang="fr-FR" sz="1600" dirty="0">
                <a:solidFill>
                  <a:schemeClr val="bg2"/>
                </a:solidFill>
              </a:rPr>
              <a:t>Tester des méthodes favorisant la croissance des start-ups créatives présentant un potentiel d’innovation disruptive et mettre en pratique ces méthodes pour l'industrie et les investisseurs</a:t>
            </a:r>
          </a:p>
          <a:p>
            <a:pPr marL="177800" indent="0"/>
            <a:endParaRPr lang="fr-FR" sz="1600" dirty="0">
              <a:solidFill>
                <a:schemeClr val="bg2"/>
              </a:solidFill>
            </a:endParaRPr>
          </a:p>
          <a:p>
            <a:pPr marL="463550" indent="-285750">
              <a:buFont typeface="Wingdings" panose="05000000000000000000" pitchFamily="2" charset="2"/>
              <a:buChar char="Ø"/>
            </a:pPr>
            <a:r>
              <a:rPr lang="fr-FR" sz="1600" dirty="0">
                <a:solidFill>
                  <a:schemeClr val="bg2"/>
                </a:solidFill>
              </a:rPr>
              <a:t>Mettre études et recommandations à disposition des décideurs politiques, des investisseurs, des organismes de financement et de soutien aux entreprises...</a:t>
            </a:r>
            <a:endParaRPr lang="en-US" sz="1600" dirty="0">
              <a:solidFill>
                <a:schemeClr val="bg2"/>
              </a:solidFill>
            </a:endParaRPr>
          </a:p>
          <a:p>
            <a:pPr marL="177800" indent="0"/>
            <a:endParaRPr lang="fr-FR" sz="1600" b="1" dirty="0">
              <a:solidFill>
                <a:schemeClr val="bg2"/>
              </a:solidFill>
            </a:endParaRPr>
          </a:p>
          <a:p>
            <a:pPr marL="177800" indent="0"/>
            <a:r>
              <a:rPr lang="fr-FR" sz="1600" b="1" dirty="0">
                <a:solidFill>
                  <a:schemeClr val="bg2"/>
                </a:solidFill>
              </a:rPr>
              <a:t>Deux options au choix  </a:t>
            </a:r>
            <a:r>
              <a:rPr lang="fr-FR" sz="1600" dirty="0">
                <a:solidFill>
                  <a:schemeClr val="bg2"/>
                </a:solidFill>
              </a:rPr>
              <a:t>: </a:t>
            </a:r>
          </a:p>
          <a:p>
            <a:pPr marL="463550" indent="-285750">
              <a:buFont typeface="Courier New" panose="02070309020205020404" pitchFamily="49" charset="0"/>
              <a:buChar char="o"/>
            </a:pPr>
            <a:r>
              <a:rPr lang="fr-FR" sz="1600" dirty="0">
                <a:solidFill>
                  <a:schemeClr val="bg2"/>
                </a:solidFill>
              </a:rPr>
              <a:t>Les méthodes développées sont démontrées par au moins une start-up créative puis reproduites dans un État membre ou un pays associé (</a:t>
            </a:r>
            <a:r>
              <a:rPr lang="fr-FR" sz="1600" dirty="0" err="1">
                <a:solidFill>
                  <a:schemeClr val="bg2"/>
                </a:solidFill>
              </a:rPr>
              <a:t>scale</a:t>
            </a:r>
            <a:r>
              <a:rPr lang="fr-FR" sz="1600" dirty="0">
                <a:solidFill>
                  <a:schemeClr val="bg2"/>
                </a:solidFill>
              </a:rPr>
              <a:t>-up).</a:t>
            </a:r>
          </a:p>
          <a:p>
            <a:pPr marL="463550" indent="-285750">
              <a:buFont typeface="Courier New" panose="02070309020205020404" pitchFamily="49" charset="0"/>
              <a:buChar char="o"/>
            </a:pPr>
            <a:r>
              <a:rPr lang="fr-FR" sz="1600" dirty="0">
                <a:solidFill>
                  <a:schemeClr val="bg2"/>
                </a:solidFill>
              </a:rPr>
              <a:t>Les méthodes développées sont démontrées par au moins une start-up ou une entreprise en phase de croissance créative puis mises sur le marché (innovation de rupture</a:t>
            </a:r>
            <a:r>
              <a:rPr lang="fr-FR" sz="1400" dirty="0">
                <a:solidFill>
                  <a:schemeClr val="bg2"/>
                </a:solidFill>
              </a:rPr>
              <a:t>) </a:t>
            </a:r>
          </a:p>
          <a:p>
            <a:endParaRPr lang="fr-FR" sz="1400" dirty="0">
              <a:solidFill>
                <a:schemeClr val="bg2"/>
              </a:solidFill>
            </a:endParaRPr>
          </a:p>
        </p:txBody>
      </p:sp>
      <p:sp>
        <p:nvSpPr>
          <p:cNvPr id="7" name="ZoneTexte 6">
            <a:extLst>
              <a:ext uri="{FF2B5EF4-FFF2-40B4-BE49-F238E27FC236}">
                <a16:creationId xmlns:a16="http://schemas.microsoft.com/office/drawing/2014/main" id="{E6102501-76EB-00AC-796F-E3B329F0625A}"/>
              </a:ext>
            </a:extLst>
          </p:cNvPr>
          <p:cNvSpPr txBox="1"/>
          <p:nvPr/>
        </p:nvSpPr>
        <p:spPr>
          <a:xfrm>
            <a:off x="3844051" y="43934"/>
            <a:ext cx="5188427" cy="969496"/>
          </a:xfrm>
          <a:prstGeom prst="rect">
            <a:avLst/>
          </a:prstGeom>
          <a:noFill/>
        </p:spPr>
        <p:txBody>
          <a:bodyPr wrap="square" lIns="91440" tIns="45720" rIns="91440" bIns="45720" rtlCol="0" anchor="t">
            <a:spAutoFit/>
          </a:bodyPr>
          <a:lstStyle/>
          <a:p>
            <a:pPr algn="r"/>
            <a:endParaRPr lang="en-GB" sz="1100" dirty="0">
              <a:solidFill>
                <a:schemeClr val="bg2"/>
              </a:solidFill>
              <a:ea typeface="+mn-lt"/>
              <a:cs typeface="+mn-lt"/>
            </a:endParaRPr>
          </a:p>
          <a:p>
            <a:pPr algn="r"/>
            <a:r>
              <a:rPr lang="en-GB" sz="1200" dirty="0">
                <a:solidFill>
                  <a:schemeClr val="bg2"/>
                </a:solidFill>
                <a:ea typeface="+mn-lt"/>
                <a:cs typeface="+mn-lt"/>
              </a:rPr>
              <a:t>HORIZON-CL2-2026-01-HERITAGE-02: </a:t>
            </a:r>
          </a:p>
          <a:p>
            <a:pPr algn="r"/>
            <a:r>
              <a:rPr lang="en-GB" sz="1200" dirty="0">
                <a:solidFill>
                  <a:schemeClr val="bg2"/>
                </a:solidFill>
                <a:ea typeface="+mn-lt"/>
                <a:cs typeface="+mn-lt"/>
              </a:rPr>
              <a:t>Boosting creative </a:t>
            </a:r>
            <a:r>
              <a:rPr lang="en-GB" sz="1200" dirty="0" err="1">
                <a:solidFill>
                  <a:schemeClr val="bg2"/>
                </a:solidFill>
                <a:ea typeface="+mn-lt"/>
                <a:cs typeface="+mn-lt"/>
              </a:rPr>
              <a:t>startups</a:t>
            </a:r>
            <a:r>
              <a:rPr lang="en-GB" sz="1200" dirty="0">
                <a:solidFill>
                  <a:schemeClr val="bg2"/>
                </a:solidFill>
                <a:ea typeface="+mn-lt"/>
                <a:cs typeface="+mn-lt"/>
              </a:rPr>
              <a:t> for disruptive innovation</a:t>
            </a:r>
            <a:endParaRPr lang="en-US" sz="1200" dirty="0">
              <a:solidFill>
                <a:schemeClr val="bg2"/>
              </a:solidFill>
              <a:ea typeface="+mn-lt"/>
              <a:cs typeface="+mn-lt"/>
            </a:endParaRPr>
          </a:p>
          <a:p>
            <a:pPr algn="r"/>
            <a:endParaRPr lang="en-GB" sz="1100" dirty="0">
              <a:solidFill>
                <a:schemeClr val="bg2"/>
              </a:solidFill>
              <a:cs typeface="Arial"/>
            </a:endParaRPr>
          </a:p>
          <a:p>
            <a:pPr algn="r"/>
            <a:endParaRPr lang="en-GB" sz="1100" dirty="0">
              <a:solidFill>
                <a:schemeClr val="bg2"/>
              </a:solidFill>
              <a:cs typeface="Arial"/>
            </a:endParaRPr>
          </a:p>
        </p:txBody>
      </p:sp>
      <p:sp>
        <p:nvSpPr>
          <p:cNvPr id="2" name="Rectangle 2">
            <a:extLst>
              <a:ext uri="{FF2B5EF4-FFF2-40B4-BE49-F238E27FC236}">
                <a16:creationId xmlns:a16="http://schemas.microsoft.com/office/drawing/2014/main" id="{C7457394-1982-BD16-D31A-F6B7F795E726}"/>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C480A33B-6EC3-6505-22D7-BC1121021F0E}"/>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7862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E94288D6-94E6-5258-B5D7-CC057B5089ED}"/>
            </a:ext>
          </a:extLst>
        </p:cNvPr>
        <p:cNvGrpSpPr/>
        <p:nvPr/>
      </p:nvGrpSpPr>
      <p:grpSpPr>
        <a:xfrm>
          <a:off x="0" y="0"/>
          <a:ext cx="0" cy="0"/>
          <a:chOff x="0" y="0"/>
          <a:chExt cx="0" cy="0"/>
        </a:xfrm>
      </p:grpSpPr>
      <p:sp>
        <p:nvSpPr>
          <p:cNvPr id="197" name="Google Shape;197;p18">
            <a:extLst>
              <a:ext uri="{FF2B5EF4-FFF2-40B4-BE49-F238E27FC236}">
                <a16:creationId xmlns:a16="http://schemas.microsoft.com/office/drawing/2014/main" id="{DD6956B0-268C-F85E-DD31-875DFA278B97}"/>
              </a:ext>
            </a:extLst>
          </p:cNvPr>
          <p:cNvSpPr txBox="1">
            <a:spLocks noGrp="1"/>
          </p:cNvSpPr>
          <p:nvPr>
            <p:ph type="title"/>
          </p:nvPr>
        </p:nvSpPr>
        <p:spPr>
          <a:xfrm>
            <a:off x="360000" y="957352"/>
            <a:ext cx="8548239" cy="484200"/>
          </a:xfrm>
          <a:prstGeom prst="rect">
            <a:avLst/>
          </a:prstGeom>
          <a:noFill/>
          <a:ln>
            <a:noFill/>
          </a:ln>
        </p:spPr>
        <p:txBody>
          <a:bodyPr spcFirstLastPara="1" wrap="square" lIns="0" tIns="0" rIns="0" bIns="0" anchor="t" anchorCtr="0">
            <a:noAutofit/>
          </a:bodyPr>
          <a:lstStyle/>
          <a:p>
            <a:r>
              <a:rPr lang="fr-FR" sz="1700" dirty="0">
                <a:solidFill>
                  <a:schemeClr val="accent4"/>
                </a:solidFill>
              </a:rPr>
              <a:t>Intégration de l'IA dans les pratiques du secteur des ICC : catalyser l'innovation et la compétitivité (IA)</a:t>
            </a:r>
            <a:endParaRPr lang="en-US" dirty="0">
              <a:solidFill>
                <a:schemeClr val="accent4"/>
              </a:solidFill>
            </a:endParaRPr>
          </a:p>
        </p:txBody>
      </p:sp>
      <p:sp>
        <p:nvSpPr>
          <p:cNvPr id="200" name="Google Shape;200;p18">
            <a:extLst>
              <a:ext uri="{FF2B5EF4-FFF2-40B4-BE49-F238E27FC236}">
                <a16:creationId xmlns:a16="http://schemas.microsoft.com/office/drawing/2014/main" id="{B36D45A8-6ADF-1D31-048D-D9AE0DEDCC0A}"/>
              </a:ext>
            </a:extLst>
          </p:cNvPr>
          <p:cNvSpPr txBox="1">
            <a:spLocks noGrp="1"/>
          </p:cNvSpPr>
          <p:nvPr>
            <p:ph type="body" idx="1"/>
          </p:nvPr>
        </p:nvSpPr>
        <p:spPr>
          <a:xfrm>
            <a:off x="125316" y="1449047"/>
            <a:ext cx="8787524" cy="3827717"/>
          </a:xfrm>
          <a:prstGeom prst="rect">
            <a:avLst/>
          </a:prstGeom>
          <a:noFill/>
          <a:ln>
            <a:noFill/>
          </a:ln>
        </p:spPr>
        <p:txBody>
          <a:bodyPr spcFirstLastPara="1" wrap="square" lIns="0" tIns="0" rIns="0" bIns="0" anchor="t" anchorCtr="0">
            <a:noAutofit/>
          </a:bodyPr>
          <a:lstStyle/>
          <a:p>
            <a:pPr marL="228600" indent="0"/>
            <a:r>
              <a:rPr lang="fr-FR" sz="1600" dirty="0">
                <a:solidFill>
                  <a:schemeClr val="bg2"/>
                </a:solidFill>
                <a:ea typeface="Segoe UI Emoji"/>
              </a:rPr>
              <a:t>Formuler des recommandations, méthodes et outils favorisant l'intégration </a:t>
            </a:r>
            <a:r>
              <a:rPr lang="fr-FR" sz="1600" dirty="0">
                <a:solidFill>
                  <a:schemeClr val="bg2"/>
                </a:solidFill>
              </a:rPr>
              <a:t>complète de l'IA dans les pratiques des ICC. Des outils :</a:t>
            </a:r>
            <a:endParaRPr lang="en-US" sz="1600" dirty="0">
              <a:solidFill>
                <a:schemeClr val="bg2"/>
              </a:solidFill>
            </a:endParaRPr>
          </a:p>
          <a:p>
            <a:pPr marL="514350" indent="-285750">
              <a:buFont typeface="Courier New" panose="02070309020205020404" pitchFamily="49" charset="0"/>
              <a:buChar char="o"/>
            </a:pPr>
            <a:r>
              <a:rPr lang="fr-FR" sz="1600" dirty="0">
                <a:solidFill>
                  <a:schemeClr val="bg2"/>
                </a:solidFill>
                <a:ea typeface="Segoe UI Emoji"/>
              </a:rPr>
              <a:t>coconstruits avec les ICC</a:t>
            </a:r>
            <a:endParaRPr lang="fr-FR" sz="1600" dirty="0">
              <a:solidFill>
                <a:schemeClr val="bg2"/>
              </a:solidFill>
            </a:endParaRPr>
          </a:p>
          <a:p>
            <a:pPr marL="514350" indent="-285750">
              <a:buFont typeface="Courier New" panose="02070309020205020404" pitchFamily="49" charset="0"/>
              <a:buChar char="o"/>
            </a:pPr>
            <a:r>
              <a:rPr lang="fr-FR" sz="1600" dirty="0">
                <a:solidFill>
                  <a:schemeClr val="bg2"/>
                </a:solidFill>
                <a:ea typeface="Segoe UI Emoji"/>
              </a:rPr>
              <a:t>favorisant des expressions créatives innovantes </a:t>
            </a:r>
            <a:endParaRPr lang="fr-FR" sz="1600" dirty="0">
              <a:solidFill>
                <a:schemeClr val="bg2"/>
              </a:solidFill>
            </a:endParaRPr>
          </a:p>
          <a:p>
            <a:pPr marL="514350" indent="-285750">
              <a:buFont typeface="Courier New" panose="02070309020205020404" pitchFamily="49" charset="0"/>
              <a:buChar char="o"/>
            </a:pPr>
            <a:r>
              <a:rPr lang="fr-FR" sz="1600" dirty="0">
                <a:solidFill>
                  <a:schemeClr val="bg2"/>
                </a:solidFill>
                <a:ea typeface="Segoe UI Emoji"/>
              </a:rPr>
              <a:t>améliorant les modèles commerciaux</a:t>
            </a:r>
            <a:endParaRPr lang="fr-FR" sz="1600" dirty="0">
              <a:solidFill>
                <a:schemeClr val="bg2"/>
              </a:solidFill>
            </a:endParaRPr>
          </a:p>
          <a:p>
            <a:pPr marL="514350" indent="-285750">
              <a:buFont typeface="Courier New" panose="02070309020205020404" pitchFamily="49" charset="0"/>
              <a:buChar char="o"/>
            </a:pPr>
            <a:r>
              <a:rPr lang="fr-FR" sz="1600" dirty="0">
                <a:solidFill>
                  <a:schemeClr val="bg2"/>
                </a:solidFill>
                <a:ea typeface="Segoe UI Emoji"/>
              </a:rPr>
              <a:t>éthiques et inclusifs</a:t>
            </a:r>
            <a:endParaRPr lang="fr-FR" sz="1600" dirty="0">
              <a:solidFill>
                <a:schemeClr val="bg2"/>
              </a:solidFill>
            </a:endParaRPr>
          </a:p>
          <a:p>
            <a:endParaRPr lang="fr-FR" sz="1600" dirty="0">
              <a:solidFill>
                <a:schemeClr val="bg2"/>
              </a:solidFill>
              <a:ea typeface="Segoe UI Emoji"/>
            </a:endParaRPr>
          </a:p>
          <a:p>
            <a:r>
              <a:rPr lang="fr-FR" sz="1600" dirty="0">
                <a:solidFill>
                  <a:schemeClr val="bg2"/>
                </a:solidFill>
                <a:ea typeface="Segoe UI Emoji"/>
              </a:rPr>
              <a:t>Deux orientations thématiques possibles (les projets peuvent porter sur les deux). Développer et tester des solutions : </a:t>
            </a:r>
            <a:endParaRPr lang="fr-FR" sz="1600" dirty="0">
              <a:solidFill>
                <a:schemeClr val="bg2"/>
              </a:solidFill>
            </a:endParaRPr>
          </a:p>
          <a:p>
            <a:pPr marL="514350" indent="-285750">
              <a:buFont typeface="Courier New" panose="02070309020205020404" pitchFamily="49" charset="0"/>
              <a:buChar char="o"/>
            </a:pPr>
            <a:r>
              <a:rPr lang="fr-FR" sz="1600" dirty="0">
                <a:solidFill>
                  <a:schemeClr val="bg2"/>
                </a:solidFill>
                <a:ea typeface="Segoe UI Emoji"/>
              </a:rPr>
              <a:t>comblant des lacunes identifiées dans divers segments des chaînes de valeur sectorielle</a:t>
            </a:r>
            <a:endParaRPr lang="fr-FR" sz="1600" dirty="0">
              <a:solidFill>
                <a:schemeClr val="bg2"/>
              </a:solidFill>
            </a:endParaRPr>
          </a:p>
          <a:p>
            <a:pPr marL="514350" indent="-285750">
              <a:buFont typeface="Courier New" panose="02070309020205020404" pitchFamily="49" charset="0"/>
              <a:buChar char="o"/>
            </a:pPr>
            <a:r>
              <a:rPr lang="fr-FR" sz="1600" dirty="0">
                <a:solidFill>
                  <a:schemeClr val="bg2"/>
                </a:solidFill>
                <a:ea typeface="Segoe UI Emoji"/>
              </a:rPr>
              <a:t>favorisant la diversité culturelle et </a:t>
            </a:r>
            <a:r>
              <a:rPr lang="fr-FR" sz="1600" dirty="0">
                <a:solidFill>
                  <a:schemeClr val="bg2"/>
                </a:solidFill>
              </a:rPr>
              <a:t>linguistique, améliorant l'accessibilité. Accent sur l'implication des publics défavorisés, en particulier les jeunes, les personnes âgées...</a:t>
            </a:r>
            <a:endParaRPr lang="en-US" sz="1600" dirty="0">
              <a:solidFill>
                <a:schemeClr val="bg2"/>
              </a:solidFill>
            </a:endParaRPr>
          </a:p>
          <a:p>
            <a:endParaRPr lang="fr-FR" sz="1600" dirty="0">
              <a:solidFill>
                <a:schemeClr val="bg2"/>
              </a:solidFill>
            </a:endParaRPr>
          </a:p>
          <a:p>
            <a:r>
              <a:rPr lang="fr-FR" sz="1600" dirty="0">
                <a:solidFill>
                  <a:schemeClr val="bg2"/>
                </a:solidFill>
              </a:rPr>
              <a:t>Lien à faire avec la KIC ICC					Innova</a:t>
            </a:r>
          </a:p>
          <a:p>
            <a:endParaRPr lang="fr-FR" sz="1300" dirty="0">
              <a:solidFill>
                <a:schemeClr val="bg2"/>
              </a:solidFill>
            </a:endParaRPr>
          </a:p>
          <a:p>
            <a:endParaRPr lang="fr-FR" sz="1300" dirty="0">
              <a:solidFill>
                <a:schemeClr val="bg2"/>
              </a:solidFill>
            </a:endParaRPr>
          </a:p>
        </p:txBody>
      </p:sp>
      <p:sp>
        <p:nvSpPr>
          <p:cNvPr id="7" name="ZoneTexte 6">
            <a:extLst>
              <a:ext uri="{FF2B5EF4-FFF2-40B4-BE49-F238E27FC236}">
                <a16:creationId xmlns:a16="http://schemas.microsoft.com/office/drawing/2014/main" id="{0E67E1F2-960A-1337-5817-3E1DEAA8D408}"/>
              </a:ext>
            </a:extLst>
          </p:cNvPr>
          <p:cNvSpPr txBox="1"/>
          <p:nvPr/>
        </p:nvSpPr>
        <p:spPr>
          <a:xfrm>
            <a:off x="4361607" y="47225"/>
            <a:ext cx="4679153" cy="1138773"/>
          </a:xfrm>
          <a:prstGeom prst="rect">
            <a:avLst/>
          </a:prstGeom>
          <a:noFill/>
        </p:spPr>
        <p:txBody>
          <a:bodyPr wrap="square" lIns="91440" tIns="45720" rIns="91440" bIns="45720" rtlCol="0" anchor="t">
            <a:spAutoFit/>
          </a:bodyPr>
          <a:lstStyle/>
          <a:p>
            <a:pPr algn="r"/>
            <a:endParaRPr lang="en-GB" sz="1100" dirty="0">
              <a:solidFill>
                <a:schemeClr val="bg2"/>
              </a:solidFill>
              <a:ea typeface="+mn-lt"/>
              <a:cs typeface="+mn-lt"/>
            </a:endParaRPr>
          </a:p>
          <a:p>
            <a:pPr algn="r"/>
            <a:r>
              <a:rPr lang="en-GB" sz="1200" dirty="0">
                <a:solidFill>
                  <a:schemeClr val="bg2"/>
                </a:solidFill>
                <a:ea typeface="+mn-lt"/>
                <a:cs typeface="+mn-lt"/>
              </a:rPr>
              <a:t>HORIZON-CL2-2026-01-HERITAGE-03: AI integration in CCSI work practice: catalysing innovation and competitiveness</a:t>
            </a:r>
            <a:endParaRPr lang="en-US" sz="1200" dirty="0">
              <a:solidFill>
                <a:schemeClr val="bg2"/>
              </a:solidFill>
            </a:endParaRPr>
          </a:p>
          <a:p>
            <a:pPr algn="r"/>
            <a:endParaRPr lang="en-GB" sz="1100" b="1" dirty="0">
              <a:solidFill>
                <a:schemeClr val="bg2"/>
              </a:solidFill>
              <a:ea typeface="+mn-lt"/>
              <a:cs typeface="+mn-lt"/>
            </a:endParaRPr>
          </a:p>
          <a:p>
            <a:pPr algn="r"/>
            <a:endParaRPr lang="en-GB" sz="1100" b="1" dirty="0">
              <a:solidFill>
                <a:schemeClr val="bg2"/>
              </a:solidFill>
              <a:cs typeface="Arial"/>
            </a:endParaRPr>
          </a:p>
          <a:p>
            <a:pPr algn="r"/>
            <a:endParaRPr lang="en-GB" sz="1100" dirty="0">
              <a:solidFill>
                <a:schemeClr val="bg2"/>
              </a:solidFill>
              <a:cs typeface="Arial"/>
            </a:endParaRPr>
          </a:p>
        </p:txBody>
      </p:sp>
      <p:sp>
        <p:nvSpPr>
          <p:cNvPr id="2" name="Rectangle 2">
            <a:extLst>
              <a:ext uri="{FF2B5EF4-FFF2-40B4-BE49-F238E27FC236}">
                <a16:creationId xmlns:a16="http://schemas.microsoft.com/office/drawing/2014/main" id="{773DD83D-1087-8F2E-4A06-3BB23FC29F6F}"/>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591BBF60-F5BA-9264-B46D-9130D71E1B70}"/>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4875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1D5DA04C-A4BC-B713-F98D-46ABC26FB7F9}"/>
            </a:ext>
          </a:extLst>
        </p:cNvPr>
        <p:cNvGrpSpPr/>
        <p:nvPr/>
      </p:nvGrpSpPr>
      <p:grpSpPr>
        <a:xfrm>
          <a:off x="0" y="0"/>
          <a:ext cx="0" cy="0"/>
          <a:chOff x="0" y="0"/>
          <a:chExt cx="0" cy="0"/>
        </a:xfrm>
      </p:grpSpPr>
      <p:sp>
        <p:nvSpPr>
          <p:cNvPr id="197" name="Google Shape;197;p18">
            <a:extLst>
              <a:ext uri="{FF2B5EF4-FFF2-40B4-BE49-F238E27FC236}">
                <a16:creationId xmlns:a16="http://schemas.microsoft.com/office/drawing/2014/main" id="{43EF18BA-8E61-6CA4-76AC-2400850C017D}"/>
              </a:ext>
            </a:extLst>
          </p:cNvPr>
          <p:cNvSpPr txBox="1">
            <a:spLocks noGrp="1"/>
          </p:cNvSpPr>
          <p:nvPr>
            <p:ph type="title"/>
          </p:nvPr>
        </p:nvSpPr>
        <p:spPr>
          <a:xfrm>
            <a:off x="360000" y="957352"/>
            <a:ext cx="8548239" cy="484200"/>
          </a:xfrm>
          <a:prstGeom prst="rect">
            <a:avLst/>
          </a:prstGeom>
          <a:noFill/>
          <a:ln>
            <a:noFill/>
          </a:ln>
        </p:spPr>
        <p:txBody>
          <a:bodyPr spcFirstLastPara="1" wrap="square" lIns="0" tIns="0" rIns="0" bIns="0" anchor="t" anchorCtr="0">
            <a:noAutofit/>
          </a:bodyPr>
          <a:lstStyle/>
          <a:p>
            <a:r>
              <a:rPr lang="fr-FR" sz="1700">
                <a:solidFill>
                  <a:schemeClr val="accent4"/>
                </a:solidFill>
              </a:rPr>
              <a:t>Vers un marché équitable et transparent pour les contenus culturels et créatifs à l'ère de l'IA générative</a:t>
            </a:r>
            <a:endParaRPr lang="en-US">
              <a:solidFill>
                <a:schemeClr val="accent4"/>
              </a:solidFill>
            </a:endParaRPr>
          </a:p>
        </p:txBody>
      </p:sp>
      <p:sp>
        <p:nvSpPr>
          <p:cNvPr id="200" name="Google Shape;200;p18">
            <a:extLst>
              <a:ext uri="{FF2B5EF4-FFF2-40B4-BE49-F238E27FC236}">
                <a16:creationId xmlns:a16="http://schemas.microsoft.com/office/drawing/2014/main" id="{72EB7A6E-7F17-987F-03DB-B65CD1887C40}"/>
              </a:ext>
            </a:extLst>
          </p:cNvPr>
          <p:cNvSpPr txBox="1">
            <a:spLocks noGrp="1"/>
          </p:cNvSpPr>
          <p:nvPr>
            <p:ph type="body" idx="1"/>
          </p:nvPr>
        </p:nvSpPr>
        <p:spPr>
          <a:xfrm>
            <a:off x="51233" y="1537855"/>
            <a:ext cx="9030941" cy="3520801"/>
          </a:xfrm>
          <a:prstGeom prst="rect">
            <a:avLst/>
          </a:prstGeom>
          <a:noFill/>
          <a:ln>
            <a:noFill/>
          </a:ln>
        </p:spPr>
        <p:txBody>
          <a:bodyPr spcFirstLastPara="1" wrap="square" lIns="0" tIns="0" rIns="0" bIns="0" anchor="t" anchorCtr="0">
            <a:noAutofit/>
          </a:bodyPr>
          <a:lstStyle/>
          <a:p>
            <a:pPr marL="514350" indent="-285750">
              <a:buFont typeface="Courier New" panose="02070309020205020404" pitchFamily="49" charset="0"/>
              <a:buChar char="o"/>
            </a:pPr>
            <a:r>
              <a:rPr lang="fr-FR" sz="1600" dirty="0">
                <a:solidFill>
                  <a:schemeClr val="bg2"/>
                </a:solidFill>
              </a:rPr>
              <a:t>Fournir une analyse approfondie des dimensions socio-économiques et des impacts de l'IA générative sur les secteurs culturels et créatifs : droits et à la rémunération des créateurs, protection du droit d'auteur, perception du public, dynamique du marché...</a:t>
            </a:r>
          </a:p>
          <a:p>
            <a:pPr marL="514350" indent="-285750">
              <a:buFont typeface="Courier New" panose="02070309020205020404" pitchFamily="49" charset="0"/>
              <a:buChar char="o"/>
            </a:pPr>
            <a:endParaRPr lang="fr-FR" sz="1600" dirty="0">
              <a:solidFill>
                <a:schemeClr val="bg2"/>
              </a:solidFill>
            </a:endParaRPr>
          </a:p>
          <a:p>
            <a:pPr marL="514350" indent="-285750">
              <a:buFont typeface="Courier New" panose="02070309020205020404" pitchFamily="49" charset="0"/>
              <a:buChar char="o"/>
            </a:pPr>
            <a:r>
              <a:rPr lang="fr-FR" sz="1600" dirty="0">
                <a:solidFill>
                  <a:schemeClr val="bg2"/>
                </a:solidFill>
              </a:rPr>
              <a:t>Développer des solutions visant à garantir la transparence dans l'IA générative comprenant des </a:t>
            </a:r>
            <a:r>
              <a:rPr lang="fr-FR" sz="1600" b="1" dirty="0">
                <a:solidFill>
                  <a:schemeClr val="bg2"/>
                </a:solidFill>
              </a:rPr>
              <a:t>systèmes de détection de la provenance des contenus créatifs générés et manipulés par l'IA </a:t>
            </a:r>
            <a:r>
              <a:rPr lang="fr-FR" sz="1600" dirty="0">
                <a:solidFill>
                  <a:schemeClr val="bg2"/>
                </a:solidFill>
              </a:rPr>
              <a:t>; des outils et des infrastructures qui renforcent la </a:t>
            </a:r>
            <a:r>
              <a:rPr lang="fr-FR" sz="1600" b="1" dirty="0">
                <a:solidFill>
                  <a:schemeClr val="bg2"/>
                </a:solidFill>
              </a:rPr>
              <a:t>gestion des droits, le consentement des créateurs, le contrôle et la rémunération</a:t>
            </a:r>
          </a:p>
          <a:p>
            <a:pPr marL="514350" indent="-285750">
              <a:buFont typeface="Courier New" panose="02070309020205020404" pitchFamily="49" charset="0"/>
              <a:buChar char="o"/>
            </a:pPr>
            <a:endParaRPr lang="fr-FR" sz="1600" dirty="0">
              <a:solidFill>
                <a:schemeClr val="bg2"/>
              </a:solidFill>
            </a:endParaRPr>
          </a:p>
          <a:p>
            <a:pPr marL="514350" indent="-285750">
              <a:buFont typeface="Courier New" panose="02070309020205020404" pitchFamily="49" charset="0"/>
              <a:buChar char="o"/>
            </a:pPr>
            <a:r>
              <a:rPr lang="fr-FR" sz="1600" dirty="0">
                <a:solidFill>
                  <a:schemeClr val="bg2"/>
                </a:solidFill>
              </a:rPr>
              <a:t>Mettre en  place des recommandations, des </a:t>
            </a:r>
            <a:r>
              <a:rPr lang="fr-FR" sz="1600" b="1" dirty="0">
                <a:solidFill>
                  <a:schemeClr val="bg2"/>
                </a:solidFill>
              </a:rPr>
              <a:t>normes</a:t>
            </a:r>
            <a:r>
              <a:rPr lang="fr-FR" sz="1600" dirty="0">
                <a:solidFill>
                  <a:schemeClr val="bg2"/>
                </a:solidFill>
              </a:rPr>
              <a:t> et des solutions qui intègrent des considérations culturelles et éthiques dans le développement de l'IA pour les ICC </a:t>
            </a:r>
          </a:p>
          <a:p>
            <a:endParaRPr lang="fr-FR" sz="1500" i="1" dirty="0">
              <a:solidFill>
                <a:schemeClr val="bg2"/>
              </a:solidFill>
            </a:endParaRPr>
          </a:p>
        </p:txBody>
      </p:sp>
      <p:sp>
        <p:nvSpPr>
          <p:cNvPr id="7" name="ZoneTexte 6">
            <a:extLst>
              <a:ext uri="{FF2B5EF4-FFF2-40B4-BE49-F238E27FC236}">
                <a16:creationId xmlns:a16="http://schemas.microsoft.com/office/drawing/2014/main" id="{7A913008-72A2-78A2-5042-E5F46BBC20C0}"/>
              </a:ext>
            </a:extLst>
          </p:cNvPr>
          <p:cNvSpPr txBox="1"/>
          <p:nvPr/>
        </p:nvSpPr>
        <p:spPr>
          <a:xfrm>
            <a:off x="3083443" y="47225"/>
            <a:ext cx="5957318" cy="1308050"/>
          </a:xfrm>
          <a:prstGeom prst="rect">
            <a:avLst/>
          </a:prstGeom>
          <a:noFill/>
        </p:spPr>
        <p:txBody>
          <a:bodyPr wrap="square" lIns="91440" tIns="45720" rIns="91440" bIns="45720" rtlCol="0" anchor="t">
            <a:spAutoFit/>
          </a:bodyPr>
          <a:lstStyle/>
          <a:p>
            <a:pPr algn="r"/>
            <a:endParaRPr lang="en-GB" sz="1100" dirty="0">
              <a:solidFill>
                <a:schemeClr val="bg2"/>
              </a:solidFill>
              <a:ea typeface="+mn-lt"/>
              <a:cs typeface="+mn-lt"/>
            </a:endParaRPr>
          </a:p>
          <a:p>
            <a:pPr algn="r"/>
            <a:r>
              <a:rPr lang="en-GB" sz="1200" dirty="0">
                <a:solidFill>
                  <a:schemeClr val="bg2"/>
                </a:solidFill>
                <a:ea typeface="+mn-lt"/>
                <a:cs typeface="+mn-lt"/>
              </a:rPr>
              <a:t>HORIZON-CL2-2026-01-HERITAGE-04: Towards a fair and transparent market for cultural and creative content in the era of generative AI</a:t>
            </a:r>
            <a:endParaRPr lang="en-US" sz="1200" dirty="0">
              <a:solidFill>
                <a:schemeClr val="bg2"/>
              </a:solidFill>
              <a:ea typeface="+mn-lt"/>
              <a:cs typeface="+mn-lt"/>
            </a:endParaRPr>
          </a:p>
          <a:p>
            <a:pPr algn="r"/>
            <a:endParaRPr lang="en-GB" sz="1100" b="1" dirty="0">
              <a:solidFill>
                <a:schemeClr val="bg2"/>
              </a:solidFill>
              <a:cs typeface="Arial"/>
            </a:endParaRPr>
          </a:p>
          <a:p>
            <a:pPr algn="r"/>
            <a:endParaRPr lang="en-GB" sz="1100" b="1" dirty="0">
              <a:solidFill>
                <a:schemeClr val="bg2"/>
              </a:solidFill>
              <a:ea typeface="+mn-lt"/>
              <a:cs typeface="+mn-lt"/>
            </a:endParaRPr>
          </a:p>
          <a:p>
            <a:pPr algn="r"/>
            <a:endParaRPr lang="en-GB" sz="1100" b="1" dirty="0">
              <a:solidFill>
                <a:schemeClr val="bg2"/>
              </a:solidFill>
              <a:cs typeface="Arial"/>
            </a:endParaRPr>
          </a:p>
          <a:p>
            <a:pPr algn="r"/>
            <a:endParaRPr lang="en-GB" sz="1100" dirty="0">
              <a:solidFill>
                <a:schemeClr val="bg2"/>
              </a:solidFill>
              <a:cs typeface="Arial"/>
            </a:endParaRPr>
          </a:p>
        </p:txBody>
      </p:sp>
      <p:sp>
        <p:nvSpPr>
          <p:cNvPr id="2" name="Rectangle 2">
            <a:extLst>
              <a:ext uri="{FF2B5EF4-FFF2-40B4-BE49-F238E27FC236}">
                <a16:creationId xmlns:a16="http://schemas.microsoft.com/office/drawing/2014/main" id="{4F3448A5-D6BE-D1B6-ADED-279E18BC35C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485E337A-C6A2-28D0-BEB5-75753938CF05}"/>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56842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94FAB374-FCCC-9776-9863-5029E0C595B4}"/>
            </a:ext>
          </a:extLst>
        </p:cNvPr>
        <p:cNvGrpSpPr/>
        <p:nvPr/>
      </p:nvGrpSpPr>
      <p:grpSpPr>
        <a:xfrm>
          <a:off x="0" y="0"/>
          <a:ext cx="0" cy="0"/>
          <a:chOff x="0" y="0"/>
          <a:chExt cx="0" cy="0"/>
        </a:xfrm>
      </p:grpSpPr>
      <p:sp>
        <p:nvSpPr>
          <p:cNvPr id="197" name="Google Shape;197;p18">
            <a:extLst>
              <a:ext uri="{FF2B5EF4-FFF2-40B4-BE49-F238E27FC236}">
                <a16:creationId xmlns:a16="http://schemas.microsoft.com/office/drawing/2014/main" id="{DDC5EEE7-743D-8EC7-02A8-665DD9241FB6}"/>
              </a:ext>
            </a:extLst>
          </p:cNvPr>
          <p:cNvSpPr txBox="1">
            <a:spLocks noGrp="1"/>
          </p:cNvSpPr>
          <p:nvPr>
            <p:ph type="title"/>
          </p:nvPr>
        </p:nvSpPr>
        <p:spPr>
          <a:xfrm>
            <a:off x="293739" y="899374"/>
            <a:ext cx="8548239" cy="484200"/>
          </a:xfrm>
          <a:prstGeom prst="rect">
            <a:avLst/>
          </a:prstGeom>
          <a:noFill/>
          <a:ln>
            <a:noFill/>
          </a:ln>
        </p:spPr>
        <p:txBody>
          <a:bodyPr spcFirstLastPara="1" wrap="square" lIns="0" tIns="0" rIns="0" bIns="0" anchor="t" anchorCtr="0">
            <a:noAutofit/>
          </a:bodyPr>
          <a:lstStyle/>
          <a:p>
            <a:r>
              <a:rPr lang="fr-FR" sz="1700" dirty="0">
                <a:solidFill>
                  <a:schemeClr val="accent4"/>
                </a:solidFill>
              </a:rPr>
              <a:t>Favoriser les partenariats mondiaux dans les politiques culturelles et l'innovation des ICC, via des alliances créatives</a:t>
            </a:r>
            <a:endParaRPr lang="en-US" dirty="0">
              <a:solidFill>
                <a:schemeClr val="accent4"/>
              </a:solidFill>
            </a:endParaRPr>
          </a:p>
        </p:txBody>
      </p:sp>
      <p:sp>
        <p:nvSpPr>
          <p:cNvPr id="200" name="Google Shape;200;p18">
            <a:extLst>
              <a:ext uri="{FF2B5EF4-FFF2-40B4-BE49-F238E27FC236}">
                <a16:creationId xmlns:a16="http://schemas.microsoft.com/office/drawing/2014/main" id="{030DC9EE-198D-8048-AFC2-B517FD6D9E09}"/>
              </a:ext>
            </a:extLst>
          </p:cNvPr>
          <p:cNvSpPr txBox="1">
            <a:spLocks noGrp="1"/>
          </p:cNvSpPr>
          <p:nvPr>
            <p:ph type="body" idx="1"/>
          </p:nvPr>
        </p:nvSpPr>
        <p:spPr>
          <a:xfrm>
            <a:off x="293739" y="1488014"/>
            <a:ext cx="8548239" cy="3661750"/>
          </a:xfrm>
          <a:prstGeom prst="rect">
            <a:avLst/>
          </a:prstGeom>
          <a:noFill/>
          <a:ln>
            <a:noFill/>
          </a:ln>
        </p:spPr>
        <p:txBody>
          <a:bodyPr spcFirstLastPara="1" wrap="square" lIns="0" tIns="0" rIns="0" bIns="0" anchor="t" anchorCtr="0">
            <a:noAutofit/>
          </a:bodyPr>
          <a:lstStyle/>
          <a:p>
            <a:pPr marL="514350" indent="-285750">
              <a:buFont typeface="Courier New" panose="02070309020205020404" pitchFamily="49" charset="0"/>
              <a:buChar char="o"/>
            </a:pPr>
            <a:r>
              <a:rPr lang="fr-FR" sz="1500" dirty="0">
                <a:solidFill>
                  <a:schemeClr val="bg2"/>
                </a:solidFill>
              </a:rPr>
              <a:t>Etablir des collaborations internationales afin d'échanger en matière de politique culturelle et de stimuler les ICC européennes</a:t>
            </a:r>
          </a:p>
          <a:p>
            <a:pPr marL="514350" indent="-285750">
              <a:buFont typeface="Courier New" panose="02070309020205020404" pitchFamily="49" charset="0"/>
              <a:buChar char="o"/>
            </a:pPr>
            <a:r>
              <a:rPr lang="fr-FR" sz="1500" dirty="0">
                <a:solidFill>
                  <a:schemeClr val="bg2"/>
                </a:solidFill>
              </a:rPr>
              <a:t>Analyser les modèles de politique culturelle, les écosystèmes, les stratégies de promotion des ICC dans les différentes régions du monde, identifier les bonnes pratiques</a:t>
            </a:r>
          </a:p>
          <a:p>
            <a:pPr marL="228600" indent="0"/>
            <a:endParaRPr lang="fr-FR" sz="1500" dirty="0">
              <a:solidFill>
                <a:schemeClr val="bg2"/>
              </a:solidFill>
            </a:endParaRPr>
          </a:p>
          <a:p>
            <a:pPr marL="228600" indent="0"/>
            <a:r>
              <a:rPr lang="fr-FR" sz="1500" dirty="0">
                <a:solidFill>
                  <a:schemeClr val="bg2"/>
                </a:solidFill>
              </a:rPr>
              <a:t>Deux axes distincts mais interdépendants (en choisir un)</a:t>
            </a:r>
          </a:p>
          <a:p>
            <a:pPr marL="228600" indent="0"/>
            <a:endParaRPr lang="fr-FR" sz="1500" dirty="0">
              <a:solidFill>
                <a:schemeClr val="bg2"/>
              </a:solidFill>
            </a:endParaRPr>
          </a:p>
          <a:p>
            <a:pPr marL="228600" indent="0"/>
            <a:r>
              <a:rPr lang="fr-FR" sz="1500" b="1" dirty="0">
                <a:solidFill>
                  <a:schemeClr val="bg2"/>
                </a:solidFill>
              </a:rPr>
              <a:t>Thème 1 : Les ICC au-delà des frontières : </a:t>
            </a:r>
            <a:r>
              <a:rPr lang="fr-FR" sz="1500" dirty="0">
                <a:solidFill>
                  <a:schemeClr val="bg2"/>
                </a:solidFill>
              </a:rPr>
              <a:t>établir des projets pilotes visant à démontrer le potentiel de la coopération interrégionale pour les ICC  en abordant les défis et les opportunités spécifiques à chaque région (l'Afrique, l'Extrême-Orient, l'Asie du Sud-Est et l'Amérique latine)</a:t>
            </a:r>
          </a:p>
          <a:p>
            <a:pPr marL="228600" indent="0"/>
            <a:endParaRPr lang="fr-FR" sz="1500" b="1" dirty="0">
              <a:solidFill>
                <a:schemeClr val="bg2"/>
              </a:solidFill>
            </a:endParaRPr>
          </a:p>
          <a:p>
            <a:pPr marL="228600" indent="0"/>
            <a:r>
              <a:rPr lang="fr-FR" sz="1500" b="1" dirty="0">
                <a:solidFill>
                  <a:schemeClr val="bg2"/>
                </a:solidFill>
              </a:rPr>
              <a:t>Thème 2 : Relations culturelles internationales pour une résilience mondiale : </a:t>
            </a:r>
            <a:r>
              <a:rPr lang="fr-FR" sz="1500" dirty="0">
                <a:solidFill>
                  <a:schemeClr val="bg2"/>
                </a:solidFill>
              </a:rPr>
              <a:t>Mettre en place des projets pilotes visant à tester des formes innovantes de relations culturelles internationales favorisant le dialogue interculturel entre des communautés en proie à des tensions</a:t>
            </a:r>
            <a:endParaRPr lang="fr-FR" sz="1400" dirty="0">
              <a:solidFill>
                <a:schemeClr val="bg2"/>
              </a:solidFill>
            </a:endParaRPr>
          </a:p>
        </p:txBody>
      </p:sp>
      <p:sp>
        <p:nvSpPr>
          <p:cNvPr id="7" name="ZoneTexte 6">
            <a:extLst>
              <a:ext uri="{FF2B5EF4-FFF2-40B4-BE49-F238E27FC236}">
                <a16:creationId xmlns:a16="http://schemas.microsoft.com/office/drawing/2014/main" id="{46E19F45-A6DA-851A-E62F-5F97271A05FE}"/>
              </a:ext>
            </a:extLst>
          </p:cNvPr>
          <p:cNvSpPr txBox="1"/>
          <p:nvPr/>
        </p:nvSpPr>
        <p:spPr>
          <a:xfrm>
            <a:off x="3810000" y="-2470"/>
            <a:ext cx="5280456" cy="1477328"/>
          </a:xfrm>
          <a:prstGeom prst="rect">
            <a:avLst/>
          </a:prstGeom>
          <a:noFill/>
        </p:spPr>
        <p:txBody>
          <a:bodyPr wrap="square" lIns="91440" tIns="45720" rIns="91440" bIns="45720" rtlCol="0" anchor="t">
            <a:spAutoFit/>
          </a:bodyPr>
          <a:lstStyle/>
          <a:p>
            <a:pPr algn="r"/>
            <a:endParaRPr lang="en-GB" sz="1100" dirty="0">
              <a:solidFill>
                <a:schemeClr val="bg2"/>
              </a:solidFill>
              <a:ea typeface="+mn-lt"/>
              <a:cs typeface="+mn-lt"/>
            </a:endParaRPr>
          </a:p>
          <a:p>
            <a:pPr algn="r"/>
            <a:r>
              <a:rPr lang="en-GB" sz="1200" dirty="0">
                <a:solidFill>
                  <a:schemeClr val="bg2"/>
                </a:solidFill>
                <a:ea typeface="+mn-lt"/>
                <a:cs typeface="+mn-lt"/>
              </a:rPr>
              <a:t>HORIZON-CL2-2026-01-HERITAGE-05: Creative alliances: </a:t>
            </a:r>
          </a:p>
          <a:p>
            <a:pPr algn="r"/>
            <a:r>
              <a:rPr lang="en-GB" sz="1200" dirty="0">
                <a:solidFill>
                  <a:schemeClr val="bg2"/>
                </a:solidFill>
                <a:ea typeface="+mn-lt"/>
                <a:cs typeface="+mn-lt"/>
              </a:rPr>
              <a:t>Fostering global partnerships in cultural policies and CCI innovation</a:t>
            </a:r>
            <a:endParaRPr lang="en-US" sz="1200" dirty="0">
              <a:solidFill>
                <a:schemeClr val="bg2"/>
              </a:solidFill>
              <a:cs typeface="Arial"/>
            </a:endParaRPr>
          </a:p>
          <a:p>
            <a:pPr algn="r"/>
            <a:endParaRPr lang="en-GB" sz="1100" dirty="0">
              <a:solidFill>
                <a:schemeClr val="bg2"/>
              </a:solidFill>
              <a:ea typeface="+mn-lt"/>
              <a:cs typeface="+mn-lt"/>
            </a:endParaRPr>
          </a:p>
          <a:p>
            <a:pPr algn="r"/>
            <a:endParaRPr lang="en-GB" sz="1100" b="1" dirty="0">
              <a:solidFill>
                <a:schemeClr val="bg2"/>
              </a:solidFill>
              <a:cs typeface="Arial"/>
            </a:endParaRPr>
          </a:p>
          <a:p>
            <a:pPr algn="r"/>
            <a:endParaRPr lang="en-GB" sz="1100" b="1" dirty="0">
              <a:solidFill>
                <a:schemeClr val="bg2"/>
              </a:solidFill>
              <a:ea typeface="+mn-lt"/>
              <a:cs typeface="+mn-lt"/>
            </a:endParaRPr>
          </a:p>
          <a:p>
            <a:pPr algn="r"/>
            <a:endParaRPr lang="en-GB" sz="1100" b="1" dirty="0">
              <a:solidFill>
                <a:schemeClr val="bg2"/>
              </a:solidFill>
              <a:cs typeface="Arial"/>
            </a:endParaRPr>
          </a:p>
          <a:p>
            <a:pPr algn="r"/>
            <a:endParaRPr lang="en-GB" sz="1100" dirty="0">
              <a:solidFill>
                <a:schemeClr val="bg2"/>
              </a:solidFill>
              <a:cs typeface="Arial"/>
            </a:endParaRPr>
          </a:p>
        </p:txBody>
      </p:sp>
      <p:sp>
        <p:nvSpPr>
          <p:cNvPr id="2" name="Rectangle 2">
            <a:extLst>
              <a:ext uri="{FF2B5EF4-FFF2-40B4-BE49-F238E27FC236}">
                <a16:creationId xmlns:a16="http://schemas.microsoft.com/office/drawing/2014/main" id="{F0BEFBD2-6AFE-8C72-9056-AF155167993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633BACDD-76A0-5984-58F9-A6C026722A67}"/>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659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49"/>
            <a:ext cx="8337736" cy="3982835"/>
          </a:xfrm>
          <a:prstGeom prst="rect">
            <a:avLst/>
          </a:prstGeom>
          <a:noFill/>
          <a:ln>
            <a:noFill/>
          </a:ln>
        </p:spPr>
        <p:txBody>
          <a:bodyPr spcFirstLastPara="1" wrap="square" lIns="0" tIns="0" rIns="0" bIns="0" anchor="t" anchorCtr="0">
            <a:noAutofit/>
          </a:bodyPr>
          <a:lstStyle/>
          <a:p>
            <a:pPr marL="182563" lvl="0" indent="0" fontAlgn="base"/>
            <a:r>
              <a:rPr lang="fr-FR" sz="2000" b="1" dirty="0"/>
              <a:t>Les six clusters (appels thématiques, projets collaboratifs)</a:t>
            </a:r>
          </a:p>
          <a:p>
            <a:pPr marL="182563" lvl="0" indent="0" fontAlgn="base"/>
            <a:endParaRPr lang="fr-FR" sz="2000" b="1" dirty="0"/>
          </a:p>
          <a:p>
            <a:pPr marL="468313" indent="-285750" fontAlgn="base">
              <a:buFont typeface="Courier New" panose="02070309020205020404" pitchFamily="49" charset="0"/>
              <a:buChar char="o"/>
            </a:pPr>
            <a:r>
              <a:rPr lang="fr-FR" sz="2000" dirty="0"/>
              <a:t>Santé (1) </a:t>
            </a:r>
          </a:p>
          <a:p>
            <a:pPr marL="468313" indent="-285750" fontAlgn="base">
              <a:buFont typeface="Courier New" panose="02070309020205020404" pitchFamily="49" charset="0"/>
              <a:buChar char="o"/>
            </a:pPr>
            <a:r>
              <a:rPr lang="fr-FR" sz="2000" dirty="0">
                <a:solidFill>
                  <a:schemeClr val="accent4"/>
                </a:solidFill>
              </a:rPr>
              <a:t>Culture, créativité et société inclusive (2) </a:t>
            </a:r>
          </a:p>
          <a:p>
            <a:pPr marL="468313" indent="-285750" fontAlgn="base">
              <a:buFont typeface="Courier New" panose="02070309020205020404" pitchFamily="49" charset="0"/>
              <a:buChar char="o"/>
            </a:pPr>
            <a:r>
              <a:rPr lang="fr-FR" sz="2000" dirty="0"/>
              <a:t>Sécurité civile pour la société civile (3) </a:t>
            </a:r>
          </a:p>
          <a:p>
            <a:pPr marL="468313" indent="-285750" fontAlgn="base">
              <a:buFont typeface="Courier New" panose="02070309020205020404" pitchFamily="49" charset="0"/>
              <a:buChar char="o"/>
            </a:pPr>
            <a:r>
              <a:rPr lang="fr-FR" sz="2000" dirty="0"/>
              <a:t>Numérique, industrie et espace (4) </a:t>
            </a:r>
          </a:p>
          <a:p>
            <a:pPr marL="468313" indent="-285750" fontAlgn="base">
              <a:buFont typeface="Courier New" panose="02070309020205020404" pitchFamily="49" charset="0"/>
              <a:buChar char="o"/>
            </a:pPr>
            <a:r>
              <a:rPr lang="fr-FR" sz="2000" dirty="0"/>
              <a:t>Climat, énergie et mobilité (5) </a:t>
            </a:r>
          </a:p>
          <a:p>
            <a:pPr marL="468313" indent="-285750" fontAlgn="base">
              <a:buFont typeface="Courier New" panose="02070309020205020404" pitchFamily="49" charset="0"/>
              <a:buChar char="o"/>
            </a:pPr>
            <a:r>
              <a:rPr lang="fr-FR" sz="2000" dirty="0"/>
              <a:t>Alimentation, bioéconomie, ressources naturelles, agriculture et environnement (6)</a:t>
            </a:r>
          </a:p>
          <a:p>
            <a:pPr marL="88900" indent="0"/>
            <a:endParaRPr lang="fr-FR" sz="1600" b="1"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446276"/>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623116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1AB2EA7F-8A4B-9D16-12D1-257EC03FE692}"/>
            </a:ext>
          </a:extLst>
        </p:cNvPr>
        <p:cNvGrpSpPr/>
        <p:nvPr/>
      </p:nvGrpSpPr>
      <p:grpSpPr>
        <a:xfrm>
          <a:off x="0" y="0"/>
          <a:ext cx="0" cy="0"/>
          <a:chOff x="0" y="0"/>
          <a:chExt cx="0" cy="0"/>
        </a:xfrm>
      </p:grpSpPr>
      <p:sp>
        <p:nvSpPr>
          <p:cNvPr id="197" name="Google Shape;197;p18">
            <a:extLst>
              <a:ext uri="{FF2B5EF4-FFF2-40B4-BE49-F238E27FC236}">
                <a16:creationId xmlns:a16="http://schemas.microsoft.com/office/drawing/2014/main" id="{1EAF9BC9-8643-CA62-6D2F-52B76953A725}"/>
              </a:ext>
            </a:extLst>
          </p:cNvPr>
          <p:cNvSpPr txBox="1">
            <a:spLocks noGrp="1"/>
          </p:cNvSpPr>
          <p:nvPr>
            <p:ph type="title"/>
          </p:nvPr>
        </p:nvSpPr>
        <p:spPr>
          <a:xfrm>
            <a:off x="293739" y="1055716"/>
            <a:ext cx="8548239" cy="266008"/>
          </a:xfrm>
          <a:prstGeom prst="rect">
            <a:avLst/>
          </a:prstGeom>
          <a:noFill/>
          <a:ln>
            <a:noFill/>
          </a:ln>
        </p:spPr>
        <p:txBody>
          <a:bodyPr spcFirstLastPara="1" wrap="square" lIns="0" tIns="0" rIns="0" bIns="0" anchor="t" anchorCtr="0">
            <a:noAutofit/>
          </a:bodyPr>
          <a:lstStyle/>
          <a:p>
            <a:r>
              <a:rPr lang="fr-FR" sz="1800" dirty="0">
                <a:solidFill>
                  <a:schemeClr val="accent4"/>
                </a:solidFill>
              </a:rPr>
              <a:t>Diversité linguistique et multilinguisme en Europe  </a:t>
            </a:r>
          </a:p>
        </p:txBody>
      </p:sp>
      <p:sp>
        <p:nvSpPr>
          <p:cNvPr id="200" name="Google Shape;200;p18">
            <a:extLst>
              <a:ext uri="{FF2B5EF4-FFF2-40B4-BE49-F238E27FC236}">
                <a16:creationId xmlns:a16="http://schemas.microsoft.com/office/drawing/2014/main" id="{FA3CDECA-C77B-7E96-14DD-1E1CFDDB572E}"/>
              </a:ext>
            </a:extLst>
          </p:cNvPr>
          <p:cNvSpPr txBox="1">
            <a:spLocks noGrp="1"/>
          </p:cNvSpPr>
          <p:nvPr>
            <p:ph type="body" idx="1"/>
          </p:nvPr>
        </p:nvSpPr>
        <p:spPr>
          <a:xfrm>
            <a:off x="182879" y="1421475"/>
            <a:ext cx="8659099" cy="3728289"/>
          </a:xfrm>
          <a:prstGeom prst="rect">
            <a:avLst/>
          </a:prstGeom>
          <a:noFill/>
          <a:ln>
            <a:noFill/>
          </a:ln>
        </p:spPr>
        <p:txBody>
          <a:bodyPr spcFirstLastPara="1" wrap="square" lIns="0" tIns="0" rIns="0" bIns="0" anchor="t" anchorCtr="0">
            <a:noAutofit/>
          </a:bodyPr>
          <a:lstStyle/>
          <a:p>
            <a:pPr marL="735012" lvl="0" indent="-285750" fontAlgn="base">
              <a:buFont typeface="Courier New" panose="02070309020205020404" pitchFamily="49" charset="0"/>
              <a:buChar char="o"/>
            </a:pPr>
            <a:r>
              <a:rPr lang="fr-FR" sz="1700" dirty="0"/>
              <a:t>Encourager le multilinguisme dans la société par la promotion de bonnes pratiques </a:t>
            </a:r>
          </a:p>
          <a:p>
            <a:pPr marL="735012" lvl="0" indent="-285750" fontAlgn="base">
              <a:buFont typeface="Courier New" panose="02070309020205020404" pitchFamily="49" charset="0"/>
              <a:buChar char="o"/>
            </a:pPr>
            <a:r>
              <a:rPr lang="fr-FR" sz="1700" dirty="0"/>
              <a:t>Fournir des données et recommandations pour l’élaboration de politiques </a:t>
            </a:r>
          </a:p>
          <a:p>
            <a:pPr marL="735012" lvl="0" indent="-285750" fontAlgn="base">
              <a:buFont typeface="Courier New" panose="02070309020205020404" pitchFamily="49" charset="0"/>
              <a:buChar char="o"/>
            </a:pPr>
            <a:r>
              <a:rPr lang="fr-FR" sz="1700" dirty="0"/>
              <a:t>Favoriser </a:t>
            </a:r>
            <a:r>
              <a:rPr lang="fr-FR" sz="1700" b="1" dirty="0"/>
              <a:t>l'engagement des citoyens </a:t>
            </a:r>
            <a:r>
              <a:rPr lang="fr-FR" sz="1700" dirty="0"/>
              <a:t>dans la gestion durable de leur </a:t>
            </a:r>
            <a:r>
              <a:rPr lang="fr-FR" sz="1700" b="1" dirty="0"/>
              <a:t>patrimoine linguistique </a:t>
            </a:r>
            <a:r>
              <a:rPr lang="fr-FR" sz="1700" dirty="0"/>
              <a:t>; favoriser le dialogue intergénérationnel et les activités éducatives.</a:t>
            </a:r>
          </a:p>
          <a:p>
            <a:pPr marL="735012" indent="-285750" fontAlgn="base">
              <a:buFont typeface="Courier New" panose="02070309020205020404" pitchFamily="49" charset="0"/>
              <a:buChar char="o"/>
            </a:pPr>
            <a:endParaRPr lang="fr-FR" sz="1700" dirty="0"/>
          </a:p>
          <a:p>
            <a:pPr marL="735012" lvl="0" indent="-285750">
              <a:buFont typeface="Courier New" panose="02070309020205020404" pitchFamily="49" charset="0"/>
              <a:buChar char="o"/>
            </a:pPr>
            <a:r>
              <a:rPr lang="fr-FR" sz="1700" dirty="0"/>
              <a:t>Réaliser une fine cartographie de la diversité linguistique en Europe</a:t>
            </a:r>
          </a:p>
          <a:p>
            <a:pPr marL="735012" lvl="0" indent="-285750">
              <a:buFont typeface="Courier New" panose="02070309020205020404" pitchFamily="49" charset="0"/>
              <a:buChar char="o"/>
            </a:pPr>
            <a:r>
              <a:rPr lang="fr-FR" sz="1700" dirty="0"/>
              <a:t>Identifier les évolutions affectant cette diversité : population plus âgée, tourisme, crise du logement, migration ; évaluer le multilinguisme en ligne, le rôle de la transmission orale…</a:t>
            </a:r>
          </a:p>
          <a:p>
            <a:pPr marL="735012" lvl="0" indent="-285750">
              <a:buFont typeface="Arial" panose="020B0604020202020204" pitchFamily="34" charset="0"/>
              <a:buChar char="•"/>
            </a:pPr>
            <a:endParaRPr lang="fr-FR" sz="1700" dirty="0"/>
          </a:p>
          <a:p>
            <a:pPr marL="449262" indent="0"/>
            <a:r>
              <a:rPr lang="fr-FR" sz="1700" dirty="0"/>
              <a:t>Multiples références à des rapports, initiatives, projets, centres de recherche à prendre en compte</a:t>
            </a:r>
          </a:p>
          <a:p>
            <a:pPr marL="449262" indent="0"/>
            <a:r>
              <a:rPr lang="fr-FR" sz="1700" dirty="0"/>
              <a:t>							        </a:t>
            </a:r>
            <a:r>
              <a:rPr lang="fr-FR" sz="1700" i="1" dirty="0"/>
              <a:t>2 projets à 5,75 M</a:t>
            </a:r>
          </a:p>
          <a:p>
            <a:pPr marL="449262" lvl="0" indent="0"/>
            <a:endParaRPr lang="fr-FR" sz="1600" dirty="0"/>
          </a:p>
        </p:txBody>
      </p:sp>
      <p:sp>
        <p:nvSpPr>
          <p:cNvPr id="7" name="ZoneTexte 6">
            <a:extLst>
              <a:ext uri="{FF2B5EF4-FFF2-40B4-BE49-F238E27FC236}">
                <a16:creationId xmlns:a16="http://schemas.microsoft.com/office/drawing/2014/main" id="{5DD061EA-D0CA-5E34-CC29-613026E297C7}"/>
              </a:ext>
            </a:extLst>
          </p:cNvPr>
          <p:cNvSpPr txBox="1"/>
          <p:nvPr/>
        </p:nvSpPr>
        <p:spPr>
          <a:xfrm>
            <a:off x="4156002" y="43934"/>
            <a:ext cx="4959031" cy="1646605"/>
          </a:xfrm>
          <a:prstGeom prst="rect">
            <a:avLst/>
          </a:prstGeom>
          <a:noFill/>
        </p:spPr>
        <p:txBody>
          <a:bodyPr wrap="square" lIns="91440" tIns="45720" rIns="91440" bIns="45720" rtlCol="0" anchor="t">
            <a:spAutoFit/>
          </a:bodyPr>
          <a:lstStyle/>
          <a:p>
            <a:pPr algn="r"/>
            <a:endParaRPr lang="en-GB" sz="1100" dirty="0">
              <a:solidFill>
                <a:schemeClr val="bg2"/>
              </a:solidFill>
              <a:ea typeface="+mn-lt"/>
              <a:cs typeface="+mn-lt"/>
            </a:endParaRPr>
          </a:p>
          <a:p>
            <a:pPr algn="r"/>
            <a:r>
              <a:rPr lang="en-GB" sz="1200" dirty="0">
                <a:solidFill>
                  <a:schemeClr val="bg2"/>
                </a:solidFill>
                <a:ea typeface="+mn-lt"/>
                <a:cs typeface="+mn-lt"/>
              </a:rPr>
              <a:t>HORIZON-CL2-2026-01-HERITAGE-06:</a:t>
            </a:r>
          </a:p>
          <a:p>
            <a:pPr algn="r"/>
            <a:r>
              <a:rPr lang="en-GB" sz="1200" dirty="0">
                <a:solidFill>
                  <a:schemeClr val="bg2"/>
                </a:solidFill>
                <a:ea typeface="+mn-lt"/>
                <a:cs typeface="+mn-lt"/>
              </a:rPr>
              <a:t> Safeguarding linguistic diversity in Europe</a:t>
            </a:r>
          </a:p>
          <a:p>
            <a:pPr algn="r"/>
            <a:endParaRPr lang="en-GB" sz="1100" b="1" dirty="0">
              <a:solidFill>
                <a:schemeClr val="bg2"/>
              </a:solidFill>
              <a:cs typeface="Arial"/>
            </a:endParaRPr>
          </a:p>
          <a:p>
            <a:pPr algn="r"/>
            <a:endParaRPr lang="en-GB" sz="1100" b="1" dirty="0">
              <a:solidFill>
                <a:schemeClr val="bg2"/>
              </a:solidFill>
              <a:ea typeface="+mn-lt"/>
              <a:cs typeface="+mn-lt"/>
            </a:endParaRPr>
          </a:p>
          <a:p>
            <a:pPr algn="r"/>
            <a:endParaRPr lang="en-GB" sz="1100" b="1" dirty="0">
              <a:solidFill>
                <a:schemeClr val="bg2"/>
              </a:solidFill>
              <a:cs typeface="Arial"/>
            </a:endParaRPr>
          </a:p>
          <a:p>
            <a:pPr algn="r"/>
            <a:endParaRPr lang="en-GB" sz="1100" b="1" dirty="0">
              <a:solidFill>
                <a:schemeClr val="bg2"/>
              </a:solidFill>
              <a:ea typeface="+mn-lt"/>
              <a:cs typeface="+mn-lt"/>
            </a:endParaRPr>
          </a:p>
          <a:p>
            <a:pPr algn="r"/>
            <a:endParaRPr lang="en-GB" sz="1100" b="1" dirty="0">
              <a:solidFill>
                <a:schemeClr val="bg2"/>
              </a:solidFill>
              <a:cs typeface="Arial"/>
            </a:endParaRPr>
          </a:p>
          <a:p>
            <a:pPr algn="r"/>
            <a:endParaRPr lang="en-GB" sz="1100" dirty="0">
              <a:solidFill>
                <a:schemeClr val="bg2"/>
              </a:solidFill>
              <a:cs typeface="Arial"/>
            </a:endParaRPr>
          </a:p>
        </p:txBody>
      </p:sp>
      <p:sp>
        <p:nvSpPr>
          <p:cNvPr id="2" name="Rectangle 2">
            <a:extLst>
              <a:ext uri="{FF2B5EF4-FFF2-40B4-BE49-F238E27FC236}">
                <a16:creationId xmlns:a16="http://schemas.microsoft.com/office/drawing/2014/main" id="{7C58F8CC-9B64-2094-9942-691C1CC32291}"/>
              </a:ext>
            </a:extLst>
          </p:cNvPr>
          <p:cNvSpPr>
            <a:spLocks noChangeArrowheads="1"/>
          </p:cNvSpPr>
          <p:nvPr/>
        </p:nvSpPr>
        <p:spPr bwMode="auto">
          <a:xfrm>
            <a:off x="-2650435" y="-41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8CDC0B34-85E2-99CE-BD62-831C420BF4AB}"/>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38237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004EF1A2-4BEF-F951-19C2-FFC4C717C218}"/>
            </a:ext>
          </a:extLst>
        </p:cNvPr>
        <p:cNvGrpSpPr/>
        <p:nvPr/>
      </p:nvGrpSpPr>
      <p:grpSpPr>
        <a:xfrm>
          <a:off x="0" y="0"/>
          <a:ext cx="0" cy="0"/>
          <a:chOff x="0" y="0"/>
          <a:chExt cx="0" cy="0"/>
        </a:xfrm>
      </p:grpSpPr>
      <p:sp>
        <p:nvSpPr>
          <p:cNvPr id="197" name="Google Shape;197;p18">
            <a:extLst>
              <a:ext uri="{FF2B5EF4-FFF2-40B4-BE49-F238E27FC236}">
                <a16:creationId xmlns:a16="http://schemas.microsoft.com/office/drawing/2014/main" id="{8B15B3AD-CC5C-FE9C-7D63-4340E13982FD}"/>
              </a:ext>
            </a:extLst>
          </p:cNvPr>
          <p:cNvSpPr txBox="1">
            <a:spLocks noGrp="1"/>
          </p:cNvSpPr>
          <p:nvPr>
            <p:ph type="title"/>
          </p:nvPr>
        </p:nvSpPr>
        <p:spPr>
          <a:xfrm>
            <a:off x="293739" y="957352"/>
            <a:ext cx="8548239" cy="484200"/>
          </a:xfrm>
          <a:prstGeom prst="rect">
            <a:avLst/>
          </a:prstGeom>
          <a:noFill/>
          <a:ln>
            <a:noFill/>
          </a:ln>
        </p:spPr>
        <p:txBody>
          <a:bodyPr spcFirstLastPara="1" wrap="square" lIns="0" tIns="0" rIns="0" bIns="0" anchor="t" anchorCtr="0">
            <a:noAutofit/>
          </a:bodyPr>
          <a:lstStyle/>
          <a:p>
            <a:r>
              <a:rPr lang="fr-FR" sz="1700" dirty="0">
                <a:solidFill>
                  <a:schemeClr val="accent4"/>
                </a:solidFill>
              </a:rPr>
              <a:t>Prévenir et lutter contre le trafic illicite de biens culturels (CSA)</a:t>
            </a:r>
            <a:endParaRPr lang="en-US" dirty="0">
              <a:solidFill>
                <a:schemeClr val="accent4"/>
              </a:solidFill>
              <a:highlight>
                <a:srgbClr val="FFFF00"/>
              </a:highlight>
            </a:endParaRPr>
          </a:p>
        </p:txBody>
      </p:sp>
      <p:sp>
        <p:nvSpPr>
          <p:cNvPr id="200" name="Google Shape;200;p18">
            <a:extLst>
              <a:ext uri="{FF2B5EF4-FFF2-40B4-BE49-F238E27FC236}">
                <a16:creationId xmlns:a16="http://schemas.microsoft.com/office/drawing/2014/main" id="{62D3FF5F-9D25-A930-96F2-A0AA6072A79E}"/>
              </a:ext>
            </a:extLst>
          </p:cNvPr>
          <p:cNvSpPr txBox="1">
            <a:spLocks noGrp="1"/>
          </p:cNvSpPr>
          <p:nvPr>
            <p:ph type="body" idx="1"/>
          </p:nvPr>
        </p:nvSpPr>
        <p:spPr>
          <a:xfrm>
            <a:off x="1538" y="1380485"/>
            <a:ext cx="9130331" cy="3769279"/>
          </a:xfrm>
          <a:prstGeom prst="rect">
            <a:avLst/>
          </a:prstGeom>
          <a:noFill/>
          <a:ln>
            <a:noFill/>
          </a:ln>
        </p:spPr>
        <p:txBody>
          <a:bodyPr spcFirstLastPara="1" wrap="square" lIns="0" tIns="0" rIns="0" bIns="0" anchor="t" anchorCtr="0">
            <a:noAutofit/>
          </a:bodyPr>
          <a:lstStyle/>
          <a:p>
            <a:pPr marL="714375" indent="-356870">
              <a:buFont typeface="Courier New" panose="02070309020205020404" pitchFamily="49" charset="0"/>
              <a:buChar char="o"/>
            </a:pPr>
            <a:r>
              <a:rPr lang="fr-FR" sz="1700" dirty="0">
                <a:solidFill>
                  <a:schemeClr val="bg2"/>
                </a:solidFill>
              </a:rPr>
              <a:t>Données sur la </a:t>
            </a:r>
            <a:r>
              <a:rPr lang="fr-FR" sz="1700" b="1" dirty="0">
                <a:solidFill>
                  <a:schemeClr val="bg2"/>
                </a:solidFill>
              </a:rPr>
              <a:t>coopération transfrontalière</a:t>
            </a:r>
            <a:r>
              <a:rPr lang="fr-FR" sz="1700" dirty="0">
                <a:solidFill>
                  <a:schemeClr val="bg2"/>
                </a:solidFill>
              </a:rPr>
              <a:t> et le système répressif</a:t>
            </a:r>
          </a:p>
          <a:p>
            <a:pPr marL="714375" indent="-356870">
              <a:buFont typeface="Courier New" panose="02070309020205020404" pitchFamily="49" charset="0"/>
              <a:buChar char="o"/>
            </a:pPr>
            <a:r>
              <a:rPr lang="fr-FR" sz="1700" dirty="0">
                <a:solidFill>
                  <a:schemeClr val="bg2"/>
                </a:solidFill>
              </a:rPr>
              <a:t>Mettre en place des </a:t>
            </a:r>
            <a:r>
              <a:rPr lang="fr-FR" sz="1700" b="1" dirty="0">
                <a:solidFill>
                  <a:schemeClr val="bg2"/>
                </a:solidFill>
              </a:rPr>
              <a:t>formations</a:t>
            </a:r>
            <a:r>
              <a:rPr lang="fr-FR" sz="1700" dirty="0">
                <a:solidFill>
                  <a:schemeClr val="bg2"/>
                </a:solidFill>
              </a:rPr>
              <a:t> concrètes et des outils adaptés aux besoins des utilisateurs </a:t>
            </a:r>
          </a:p>
          <a:p>
            <a:pPr marL="714375" indent="-356870">
              <a:buFont typeface="Courier New" panose="02070309020205020404" pitchFamily="49" charset="0"/>
              <a:buChar char="o"/>
            </a:pPr>
            <a:r>
              <a:rPr lang="fr-FR" sz="1700" dirty="0">
                <a:solidFill>
                  <a:schemeClr val="bg2"/>
                </a:solidFill>
              </a:rPr>
              <a:t>Solutions concrètes pour lutter contre la menace que représentent pour le patrimoine les </a:t>
            </a:r>
            <a:r>
              <a:rPr lang="fr-FR" sz="1700" b="1" dirty="0">
                <a:solidFill>
                  <a:schemeClr val="bg2"/>
                </a:solidFill>
              </a:rPr>
              <a:t>fouilles illicites </a:t>
            </a:r>
            <a:r>
              <a:rPr lang="fr-FR" sz="1700" dirty="0">
                <a:solidFill>
                  <a:schemeClr val="bg2"/>
                </a:solidFill>
              </a:rPr>
              <a:t>et l'utilisation de détecteurs de métaux</a:t>
            </a:r>
          </a:p>
          <a:p>
            <a:pPr marL="714375" indent="-356870">
              <a:buFont typeface="Courier New" panose="02070309020205020404" pitchFamily="49" charset="0"/>
              <a:buChar char="o"/>
            </a:pPr>
            <a:endParaRPr lang="fr-FR" sz="1700" dirty="0">
              <a:solidFill>
                <a:schemeClr val="bg2"/>
              </a:solidFill>
            </a:endParaRPr>
          </a:p>
          <a:p>
            <a:pPr marL="714375" indent="-356870">
              <a:buFont typeface="Courier New" panose="02070309020205020404" pitchFamily="49" charset="0"/>
              <a:buChar char="o"/>
            </a:pPr>
            <a:r>
              <a:rPr lang="fr-FR" sz="1700" dirty="0">
                <a:solidFill>
                  <a:schemeClr val="bg2"/>
                </a:solidFill>
              </a:rPr>
              <a:t>L'écosystème de formation doit s'appuyer sur les résultats et les conclusions de projets nationaux et financés par l'UE pertinents, tels que l'OPFA-CULT</a:t>
            </a:r>
          </a:p>
          <a:p>
            <a:pPr marL="714375" indent="-356870">
              <a:buFont typeface="Courier New" panose="02070309020205020404" pitchFamily="49" charset="0"/>
              <a:buChar char="o"/>
            </a:pPr>
            <a:r>
              <a:rPr lang="fr-FR" sz="1700" dirty="0">
                <a:solidFill>
                  <a:schemeClr val="bg2"/>
                </a:solidFill>
              </a:rPr>
              <a:t>Faire le lien avec </a:t>
            </a:r>
            <a:r>
              <a:rPr lang="fr-FR" sz="1700" dirty="0">
                <a:solidFill>
                  <a:schemeClr val="bg2"/>
                </a:solidFill>
                <a:hlinkClick r:id="rId3">
                  <a:extLst>
                    <a:ext uri="{A12FA001-AC4F-418D-AE19-62706E023703}">
                      <ahyp:hlinkClr xmlns:ahyp="http://schemas.microsoft.com/office/drawing/2018/hyperlinkcolor" val="tx"/>
                    </a:ext>
                  </a:extLst>
                </a:hlinkClick>
              </a:rPr>
              <a:t>le cloud européen sur le patrimoine culturel.</a:t>
            </a:r>
            <a:endParaRPr lang="fr-FR" sz="1700" dirty="0">
              <a:solidFill>
                <a:schemeClr val="bg2"/>
              </a:solidFill>
            </a:endParaRPr>
          </a:p>
          <a:p>
            <a:pPr marL="714375" indent="-356870">
              <a:buFont typeface="Courier New" panose="02070309020205020404" pitchFamily="49" charset="0"/>
              <a:buChar char="o"/>
            </a:pPr>
            <a:r>
              <a:rPr lang="fr-FR" sz="1700" dirty="0">
                <a:solidFill>
                  <a:schemeClr val="bg2"/>
                </a:solidFill>
              </a:rPr>
              <a:t>Le modèle doit être validé et opérationnel avant la fin du projet financé</a:t>
            </a:r>
          </a:p>
          <a:p>
            <a:pPr marL="714375" indent="-356870">
              <a:buFont typeface="Courier New" panose="02070309020205020404" pitchFamily="49" charset="0"/>
              <a:buChar char="o"/>
            </a:pPr>
            <a:r>
              <a:rPr lang="fr-FR" sz="1700" dirty="0">
                <a:solidFill>
                  <a:schemeClr val="bg2"/>
                </a:solidFill>
              </a:rPr>
              <a:t>Les bénéficiaires peuvent planifier leurs activités en choisissant d'apporter un soutien financier à des tiers afin d'aider les praticiens (FTP)</a:t>
            </a:r>
          </a:p>
          <a:p>
            <a:pPr marL="714375" indent="-356870">
              <a:buChar char="•"/>
            </a:pPr>
            <a:endParaRPr lang="fr-FR" sz="1600" dirty="0">
              <a:solidFill>
                <a:schemeClr val="bg2"/>
              </a:solidFill>
            </a:endParaRPr>
          </a:p>
          <a:p>
            <a:pPr marL="514350" indent="-285750">
              <a:buChar char="•"/>
            </a:pPr>
            <a:endParaRPr lang="fr-FR" sz="1500" dirty="0">
              <a:solidFill>
                <a:schemeClr val="bg2"/>
              </a:solidFill>
            </a:endParaRPr>
          </a:p>
        </p:txBody>
      </p:sp>
      <p:sp>
        <p:nvSpPr>
          <p:cNvPr id="7" name="ZoneTexte 6">
            <a:extLst>
              <a:ext uri="{FF2B5EF4-FFF2-40B4-BE49-F238E27FC236}">
                <a16:creationId xmlns:a16="http://schemas.microsoft.com/office/drawing/2014/main" id="{AAD2EB28-0CCA-18FA-DBA1-C67062E5ED27}"/>
              </a:ext>
            </a:extLst>
          </p:cNvPr>
          <p:cNvSpPr txBox="1"/>
          <p:nvPr/>
        </p:nvSpPr>
        <p:spPr>
          <a:xfrm>
            <a:off x="3615267" y="0"/>
            <a:ext cx="5145195" cy="1661993"/>
          </a:xfrm>
          <a:prstGeom prst="rect">
            <a:avLst/>
          </a:prstGeom>
          <a:noFill/>
        </p:spPr>
        <p:txBody>
          <a:bodyPr wrap="square" lIns="91440" tIns="45720" rIns="91440" bIns="45720" rtlCol="0" anchor="t">
            <a:spAutoFit/>
          </a:bodyPr>
          <a:lstStyle/>
          <a:p>
            <a:pPr algn="r"/>
            <a:endParaRPr lang="en-GB" sz="1200" dirty="0">
              <a:solidFill>
                <a:schemeClr val="bg2"/>
              </a:solidFill>
              <a:ea typeface="+mn-lt"/>
              <a:cs typeface="+mn-lt"/>
            </a:endParaRPr>
          </a:p>
          <a:p>
            <a:pPr algn="r"/>
            <a:r>
              <a:rPr lang="en-GB" sz="1200" dirty="0">
                <a:solidFill>
                  <a:schemeClr val="bg2"/>
                </a:solidFill>
                <a:ea typeface="+mn-lt"/>
                <a:cs typeface="+mn-lt"/>
              </a:rPr>
              <a:t>HORIZON-CL2-2026-01-HERITAGE-07: </a:t>
            </a:r>
          </a:p>
          <a:p>
            <a:pPr algn="r"/>
            <a:r>
              <a:rPr lang="en-GB" sz="1200" dirty="0">
                <a:solidFill>
                  <a:schemeClr val="bg2"/>
                </a:solidFill>
                <a:ea typeface="+mn-lt"/>
                <a:cs typeface="+mn-lt"/>
              </a:rPr>
              <a:t>Preventing and fighting illicit trafficking of cultural goods (CSA)</a:t>
            </a:r>
            <a:endParaRPr lang="en-US" sz="1200" dirty="0">
              <a:solidFill>
                <a:schemeClr val="bg2"/>
              </a:solidFill>
              <a:cs typeface="Arial"/>
            </a:endParaRPr>
          </a:p>
          <a:p>
            <a:pPr algn="r"/>
            <a:endParaRPr lang="en-GB" sz="1100" b="1" dirty="0">
              <a:solidFill>
                <a:schemeClr val="bg2"/>
              </a:solidFill>
              <a:cs typeface="Arial"/>
            </a:endParaRPr>
          </a:p>
          <a:p>
            <a:pPr algn="r"/>
            <a:endParaRPr lang="en-GB" sz="1100" b="1" dirty="0">
              <a:solidFill>
                <a:schemeClr val="bg2"/>
              </a:solidFill>
              <a:ea typeface="+mn-lt"/>
              <a:cs typeface="+mn-lt"/>
            </a:endParaRPr>
          </a:p>
          <a:p>
            <a:pPr algn="r"/>
            <a:endParaRPr lang="en-GB" sz="1100" b="1" dirty="0">
              <a:solidFill>
                <a:schemeClr val="bg2"/>
              </a:solidFill>
              <a:cs typeface="Arial"/>
            </a:endParaRPr>
          </a:p>
          <a:p>
            <a:pPr algn="r"/>
            <a:endParaRPr lang="en-GB" sz="1100" b="1" dirty="0">
              <a:solidFill>
                <a:schemeClr val="bg2"/>
              </a:solidFill>
              <a:ea typeface="+mn-lt"/>
              <a:cs typeface="+mn-lt"/>
            </a:endParaRPr>
          </a:p>
          <a:p>
            <a:pPr algn="r"/>
            <a:endParaRPr lang="en-GB" sz="1100" b="1" dirty="0">
              <a:solidFill>
                <a:schemeClr val="bg2"/>
              </a:solidFill>
              <a:cs typeface="Arial"/>
            </a:endParaRPr>
          </a:p>
          <a:p>
            <a:pPr algn="r"/>
            <a:endParaRPr lang="en-GB" sz="1100" dirty="0">
              <a:solidFill>
                <a:schemeClr val="bg2"/>
              </a:solidFill>
              <a:cs typeface="Arial"/>
            </a:endParaRPr>
          </a:p>
        </p:txBody>
      </p:sp>
      <p:sp>
        <p:nvSpPr>
          <p:cNvPr id="2" name="Rectangle 2">
            <a:extLst>
              <a:ext uri="{FF2B5EF4-FFF2-40B4-BE49-F238E27FC236}">
                <a16:creationId xmlns:a16="http://schemas.microsoft.com/office/drawing/2014/main" id="{C15AEEDC-448E-7760-47D0-C85A86ED1F4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49178" tIns="45720" rIns="138069" bIns="0" numCol="1" anchor="ctr" anchorCtr="0" compatLnSpc="1">
            <a:prstTxWarp prst="textNoShape">
              <a:avLst/>
            </a:prstTxWarp>
            <a:spAutoFit/>
          </a:bodyPr>
          <a:lstStyle/>
          <a:p>
            <a:endParaRPr lang="fr-FR"/>
          </a:p>
        </p:txBody>
      </p:sp>
      <p:sp>
        <p:nvSpPr>
          <p:cNvPr id="4" name="Rectangle 3">
            <a:extLst>
              <a:ext uri="{FF2B5EF4-FFF2-40B4-BE49-F238E27FC236}">
                <a16:creationId xmlns:a16="http://schemas.microsoft.com/office/drawing/2014/main" id="{BBA335FC-5C94-FB41-27A0-3F4D33300C9F}"/>
              </a:ext>
            </a:extLst>
          </p:cNvPr>
          <p:cNvSpPr>
            <a:spLocks noChangeArrowheads="1"/>
          </p:cNvSpPr>
          <p:nvPr/>
        </p:nvSpPr>
        <p:spPr bwMode="auto">
          <a:xfrm>
            <a:off x="-7088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60929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257175" y="936000"/>
            <a:ext cx="8440561" cy="4708981"/>
          </a:xfrm>
          <a:prstGeom prst="rect">
            <a:avLst/>
          </a:prstGeom>
          <a:noFill/>
          <a:ln>
            <a:noFill/>
          </a:ln>
        </p:spPr>
        <p:txBody>
          <a:bodyPr spcFirstLastPara="1" wrap="square" lIns="0" tIns="0" rIns="0" bIns="0" anchor="t" anchorCtr="0">
            <a:spAutoFit/>
          </a:bodyPr>
          <a:lstStyle/>
          <a:p>
            <a:pPr marL="88900" indent="0"/>
            <a:r>
              <a:rPr lang="fr-FR" sz="1700" b="1" dirty="0">
                <a:solidFill>
                  <a:schemeClr val="accent4"/>
                </a:solidFill>
              </a:rPr>
              <a:t>Les appels 2027 en </a:t>
            </a:r>
            <a:r>
              <a:rPr lang="fr-FR" sz="1700" b="1" dirty="0" err="1">
                <a:solidFill>
                  <a:schemeClr val="accent4"/>
                </a:solidFill>
              </a:rPr>
              <a:t>Heritage</a:t>
            </a:r>
            <a:r>
              <a:rPr lang="fr-FR" sz="1700" b="1" dirty="0">
                <a:solidFill>
                  <a:schemeClr val="accent4"/>
                </a:solidFill>
              </a:rPr>
              <a:t> (deadline : 23.09.2027)</a:t>
            </a:r>
          </a:p>
          <a:p>
            <a:pPr marL="88900" indent="0"/>
            <a:endParaRPr lang="fr-FR" sz="1600" b="1" dirty="0">
              <a:solidFill>
                <a:schemeClr val="accent4"/>
              </a:solidFill>
            </a:endParaRPr>
          </a:p>
          <a:p>
            <a:pPr marL="431800" indent="-342900">
              <a:buSzPct val="99000"/>
              <a:buFont typeface="+mj-lt"/>
              <a:buAutoNum type="arabicPeriod"/>
            </a:pPr>
            <a:r>
              <a:rPr lang="fr-FR" sz="1600" dirty="0">
                <a:solidFill>
                  <a:schemeClr val="bg2"/>
                </a:solidFill>
              </a:rPr>
              <a:t>Vers un écosystème européen d'innovation consolidé, axé sur la culture et la créativité (CSA – 1 projet à 5 M)</a:t>
            </a:r>
          </a:p>
          <a:p>
            <a:pPr marL="431800" indent="-342900">
              <a:buSzPct val="99000"/>
              <a:buFont typeface="+mj-lt"/>
              <a:buAutoNum type="arabicPeriod"/>
            </a:pPr>
            <a:r>
              <a:rPr lang="fr-FR" sz="1600" dirty="0">
                <a:solidFill>
                  <a:schemeClr val="bg2"/>
                </a:solidFill>
              </a:rPr>
              <a:t>Plateforme de soutien AI4Creatives : une révolution équitable de l’IA (CSA,1 projet à 5 M)</a:t>
            </a:r>
          </a:p>
          <a:p>
            <a:pPr marL="431800" indent="-342900">
              <a:buSzPct val="99000"/>
              <a:buFont typeface="+mj-lt"/>
              <a:buAutoNum type="arabicPeriod"/>
            </a:pPr>
            <a:r>
              <a:rPr lang="fr-FR" sz="1600" dirty="0">
                <a:solidFill>
                  <a:schemeClr val="bg2"/>
                </a:solidFill>
              </a:rPr>
              <a:t>Élaborer des voies vers une économie circulaire</a:t>
            </a:r>
          </a:p>
          <a:p>
            <a:pPr marL="431800" indent="-342900">
              <a:buSzPct val="99000"/>
              <a:buFont typeface="+mj-lt"/>
              <a:buAutoNum type="arabicPeriod"/>
            </a:pPr>
            <a:r>
              <a:rPr lang="fr-FR" sz="1600" dirty="0">
                <a:solidFill>
                  <a:schemeClr val="bg2"/>
                </a:solidFill>
              </a:rPr>
              <a:t>Culture, patrimoine et ICC au service de la santé et du bien-être (4 projets)</a:t>
            </a:r>
          </a:p>
          <a:p>
            <a:pPr marL="431800" indent="-342900">
              <a:buSzPct val="99000"/>
              <a:buFont typeface="+mj-lt"/>
              <a:buAutoNum type="arabicPeriod"/>
            </a:pPr>
            <a:r>
              <a:rPr lang="fr-FR" sz="1600" dirty="0">
                <a:solidFill>
                  <a:schemeClr val="bg2"/>
                </a:solidFill>
              </a:rPr>
              <a:t>Repenser l'économie créative : interaction entre les secteurs créatifs et l'économie sociale</a:t>
            </a:r>
          </a:p>
          <a:p>
            <a:pPr marL="431800" indent="-342900">
              <a:buSzPct val="99000"/>
              <a:buFont typeface="+mj-lt"/>
              <a:buAutoNum type="arabicPeriod"/>
            </a:pPr>
            <a:r>
              <a:rPr lang="fr-FR" sz="1600" dirty="0">
                <a:solidFill>
                  <a:schemeClr val="bg2"/>
                </a:solidFill>
              </a:rPr>
              <a:t>Assurer la pérennité du tourisme culturel durable</a:t>
            </a:r>
          </a:p>
          <a:p>
            <a:pPr marL="431800" indent="-342900">
              <a:buSzPct val="99000"/>
              <a:buFont typeface="+mj-lt"/>
              <a:buAutoNum type="arabicPeriod"/>
            </a:pPr>
            <a:r>
              <a:rPr lang="fr-FR" sz="1600" dirty="0">
                <a:solidFill>
                  <a:schemeClr val="bg2"/>
                </a:solidFill>
              </a:rPr>
              <a:t>Impact sociétal du patrimoine culturel (5 projets)</a:t>
            </a:r>
          </a:p>
          <a:p>
            <a:pPr marL="431800" indent="-342900">
              <a:buSzPct val="99000"/>
              <a:buFont typeface="+mj-lt"/>
              <a:buAutoNum type="arabicPeriod"/>
            </a:pPr>
            <a:r>
              <a:rPr lang="fr-FR" sz="1600" dirty="0">
                <a:solidFill>
                  <a:schemeClr val="bg2"/>
                </a:solidFill>
              </a:rPr>
              <a:t>Sauvegarde et transmission du patrimoine culturel immatériel</a:t>
            </a:r>
          </a:p>
          <a:p>
            <a:pPr marL="431800" indent="-342900">
              <a:buSzPct val="99000"/>
              <a:buFont typeface="+mj-lt"/>
              <a:buAutoNum type="arabicPeriod"/>
            </a:pPr>
            <a:r>
              <a:rPr lang="fr-FR" sz="1600" dirty="0">
                <a:solidFill>
                  <a:schemeClr val="bg2"/>
                </a:solidFill>
              </a:rPr>
              <a:t>Exploiter pleinement le potentiel du patrimoine culturel, des arts et des ICC (Open Topic – </a:t>
            </a:r>
            <a:r>
              <a:rPr lang="fr-FR" sz="1600" dirty="0" err="1">
                <a:solidFill>
                  <a:schemeClr val="bg2"/>
                </a:solidFill>
              </a:rPr>
              <a:t>Two</a:t>
            </a:r>
            <a:r>
              <a:rPr lang="fr-FR" sz="1600" dirty="0">
                <a:solidFill>
                  <a:schemeClr val="bg2"/>
                </a:solidFill>
              </a:rPr>
              <a:t> stages (évaluation à l’aveugle) – 5 projets </a:t>
            </a:r>
            <a:r>
              <a:rPr lang="en-GB" sz="1600" dirty="0"/>
              <a:t>– deadline : 04.05.2027)</a:t>
            </a:r>
            <a:endParaRPr lang="fr-FR" sz="1600" dirty="0"/>
          </a:p>
          <a:p>
            <a:pPr marL="431800" indent="-342900">
              <a:buSzPct val="99000"/>
              <a:buFont typeface="+mj-lt"/>
              <a:buAutoNum type="arabicPeriod"/>
            </a:pPr>
            <a:endParaRPr lang="fr-FR" sz="1600" dirty="0">
              <a:solidFill>
                <a:schemeClr val="bg2"/>
              </a:solidFill>
            </a:endParaRPr>
          </a:p>
          <a:p>
            <a:pPr marL="88900" indent="0"/>
            <a:endParaRPr lang="fr-FR" sz="1700" b="1" dirty="0">
              <a:solidFill>
                <a:srgbClr val="EA5433"/>
              </a:solidFill>
            </a:endParaRPr>
          </a:p>
          <a:p>
            <a:pPr marL="92075" indent="0"/>
            <a:r>
              <a:rPr lang="en-GB" sz="1600" dirty="0"/>
              <a:t>	</a:t>
            </a:r>
            <a:endParaRPr lang="fr-FR" sz="1600" dirty="0"/>
          </a:p>
          <a:p>
            <a:pPr marL="88900" indent="0"/>
            <a:endParaRPr lang="fr-FR" sz="1600" b="1"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446276"/>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3884238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28135" y="1618407"/>
            <a:ext cx="8141707" cy="2888857"/>
          </a:xfrm>
        </p:spPr>
        <p:txBody>
          <a:bodyPr/>
          <a:lstStyle/>
          <a:p>
            <a:pPr marL="0"/>
            <a:r>
              <a:rPr lang="fr-FR" sz="3200" dirty="0"/>
              <a:t>Destination 3 du Cluster 2</a:t>
            </a:r>
          </a:p>
          <a:p>
            <a:pPr marL="0"/>
            <a:r>
              <a:rPr lang="fr-FR" sz="3200" dirty="0"/>
              <a:t>Transformations sociales et économiques</a:t>
            </a:r>
          </a:p>
          <a:p>
            <a:pPr marL="0"/>
            <a:endParaRPr lang="fr-FR" sz="3200" dirty="0"/>
          </a:p>
          <a:p>
            <a:pPr marL="0"/>
            <a:r>
              <a:rPr lang="fr-FR" sz="3200" dirty="0"/>
              <a:t>Appels 2026</a:t>
            </a:r>
          </a:p>
          <a:p>
            <a:pPr marL="0"/>
            <a:endParaRPr lang="fr-FR" dirty="0"/>
          </a:p>
        </p:txBody>
      </p:sp>
    </p:spTree>
    <p:extLst>
      <p:ext uri="{BB962C8B-B14F-4D97-AF65-F5344CB8AC3E}">
        <p14:creationId xmlns:p14="http://schemas.microsoft.com/office/powerpoint/2010/main" val="274857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49"/>
            <a:ext cx="8337736" cy="3982835"/>
          </a:xfrm>
          <a:prstGeom prst="rect">
            <a:avLst/>
          </a:prstGeom>
          <a:noFill/>
          <a:ln>
            <a:noFill/>
          </a:ln>
        </p:spPr>
        <p:txBody>
          <a:bodyPr spcFirstLastPara="1" wrap="square" lIns="0" tIns="0" rIns="0" bIns="0" anchor="t" anchorCtr="0">
            <a:noAutofit/>
          </a:bodyPr>
          <a:lstStyle/>
          <a:p>
            <a:pPr marL="92075" indent="0"/>
            <a:r>
              <a:rPr lang="en-GB" sz="1600" b="1" dirty="0">
                <a:solidFill>
                  <a:schemeClr val="accent4"/>
                </a:solidFill>
              </a:rPr>
              <a:t>Transformation: les </a:t>
            </a:r>
            <a:r>
              <a:rPr lang="en-GB" sz="1600" b="1" dirty="0" err="1">
                <a:solidFill>
                  <a:schemeClr val="accent4"/>
                </a:solidFill>
              </a:rPr>
              <a:t>appels</a:t>
            </a:r>
            <a:r>
              <a:rPr lang="en-GB" sz="1600" b="1" dirty="0">
                <a:solidFill>
                  <a:schemeClr val="accent4"/>
                </a:solidFill>
              </a:rPr>
              <a:t> 2026 </a:t>
            </a:r>
            <a:r>
              <a:rPr lang="fr-FR" sz="1600" b="1" dirty="0">
                <a:solidFill>
                  <a:schemeClr val="accent4"/>
                </a:solidFill>
              </a:rPr>
              <a:t>(deadline : 23.09.2026)</a:t>
            </a:r>
            <a:endParaRPr lang="en-GB" sz="1600" b="1" dirty="0">
              <a:solidFill>
                <a:schemeClr val="accent4"/>
              </a:solidFill>
            </a:endParaRPr>
          </a:p>
          <a:p>
            <a:pPr marL="92075" indent="0"/>
            <a:endParaRPr lang="en-GB" sz="800" dirty="0">
              <a:solidFill>
                <a:schemeClr val="bg1"/>
              </a:solidFill>
            </a:endParaRPr>
          </a:p>
          <a:p>
            <a:pPr marL="434975" indent="-342900">
              <a:buSzPct val="99000"/>
              <a:buFont typeface="+mj-lt"/>
              <a:buAutoNum type="arabicPeriod" startAt="2"/>
            </a:pPr>
            <a:r>
              <a:rPr lang="en-GB" sz="1500" dirty="0"/>
              <a:t>Open topic: Strengthen Europe's social model and sustainable competitiveness through productivity</a:t>
            </a:r>
            <a:endParaRPr lang="fr-FR" sz="1500" dirty="0"/>
          </a:p>
          <a:p>
            <a:pPr marL="434975" indent="-342900">
              <a:buSzPct val="99000"/>
              <a:buFont typeface="+mj-lt"/>
              <a:buAutoNum type="arabicPeriod" startAt="2"/>
            </a:pPr>
            <a:r>
              <a:rPr lang="en-GB" sz="1500" dirty="0"/>
              <a:t>Tackling child poverty and ensuring disadvantaged children's access to Early Childhood Education and Care</a:t>
            </a:r>
            <a:endParaRPr lang="fr-FR" sz="1500" dirty="0"/>
          </a:p>
          <a:p>
            <a:pPr marL="434975" indent="-342900">
              <a:buSzPct val="99000"/>
              <a:buFont typeface="+mj-lt"/>
              <a:buAutoNum type="arabicPeriod" startAt="2"/>
            </a:pPr>
            <a:r>
              <a:rPr lang="en-GB" sz="1500" dirty="0"/>
              <a:t>The impact of the use of digital tools outside school and for communication on educational outcomes and mental health	</a:t>
            </a:r>
            <a:endParaRPr lang="fr-FR" sz="1500" dirty="0"/>
          </a:p>
          <a:p>
            <a:pPr marL="434975" indent="-342900">
              <a:buSzPct val="99000"/>
              <a:buFont typeface="+mj-lt"/>
              <a:buAutoNum type="arabicPeriod" startAt="2"/>
            </a:pPr>
            <a:r>
              <a:rPr lang="en-GB" sz="1500" dirty="0"/>
              <a:t>Contribution of basic skills to productivity, innovation, competitiveness and economic growth</a:t>
            </a:r>
            <a:endParaRPr lang="fr-FR" sz="1500" dirty="0"/>
          </a:p>
          <a:p>
            <a:pPr marL="434975" indent="-342900">
              <a:buSzPct val="99000"/>
              <a:buFont typeface="+mj-lt"/>
              <a:buAutoNum type="arabicPeriod" startAt="2"/>
            </a:pPr>
            <a:r>
              <a:rPr lang="en-GB" sz="1500" dirty="0"/>
              <a:t>Making Europe a global magnet for talent - Attracting and retaining students, researchers and high-skilled workers from outside the EU	</a:t>
            </a:r>
            <a:endParaRPr lang="fr-FR" sz="1500" dirty="0"/>
          </a:p>
          <a:p>
            <a:pPr marL="434975" indent="-342900">
              <a:buSzPct val="99000"/>
              <a:buFont typeface="+mj-lt"/>
              <a:buAutoNum type="arabicPeriod" startAt="2"/>
            </a:pPr>
            <a:r>
              <a:rPr lang="en-GB" sz="1500" dirty="0"/>
              <a:t>Fostering competences for the green transition	</a:t>
            </a:r>
            <a:endParaRPr lang="fr-FR" sz="1500" dirty="0"/>
          </a:p>
          <a:p>
            <a:pPr marL="434975" indent="-342900">
              <a:buSzPct val="99000"/>
              <a:buFont typeface="+mj-lt"/>
              <a:buAutoNum type="arabicPeriod" startAt="2"/>
            </a:pPr>
            <a:r>
              <a:rPr lang="en-GB" sz="1500" dirty="0"/>
              <a:t>Strengthened implementation of the EU Pact on Migration and Asylum and a focus on inclusion, integration, and health	</a:t>
            </a:r>
            <a:endParaRPr lang="fr-FR" sz="1500" dirty="0"/>
          </a:p>
          <a:p>
            <a:pPr marL="434975" indent="-342900">
              <a:buSzPct val="99000"/>
              <a:buFont typeface="+mj-lt"/>
              <a:buAutoNum type="arabicPeriod" startAt="2"/>
            </a:pPr>
            <a:r>
              <a:rPr lang="en-GB" sz="1500" dirty="0"/>
              <a:t>Rethinking long-term care policy in the face of EU demographic shifts	</a:t>
            </a:r>
            <a:endParaRPr lang="fr-FR" sz="1500" dirty="0"/>
          </a:p>
          <a:p>
            <a:pPr marL="434975" indent="-342900">
              <a:buSzPct val="99000"/>
              <a:buFont typeface="+mj-lt"/>
              <a:buAutoNum type="arabicPeriod" startAt="2"/>
            </a:pPr>
            <a:r>
              <a:rPr lang="en-GB" sz="1500" dirty="0"/>
              <a:t>Fostering cooperation and integration between SSH and STEM research and innovation in the EU (CSA)</a:t>
            </a:r>
            <a:r>
              <a:rPr lang="en-GB" sz="1600" dirty="0"/>
              <a:t>	</a:t>
            </a:r>
            <a:endParaRPr lang="fr-FR" sz="1600" dirty="0"/>
          </a:p>
          <a:p>
            <a:pPr marL="88900" indent="0"/>
            <a:endParaRPr lang="en-US" sz="1600" b="1" dirty="0">
              <a:solidFill>
                <a:schemeClr val="bg2"/>
              </a:solidFill>
              <a:highlight>
                <a:srgbClr val="FF00FF"/>
              </a:highlight>
            </a:endParaRPr>
          </a:p>
          <a:p>
            <a:pPr marL="88900" indent="0"/>
            <a:endParaRPr lang="fr-FR" sz="1600" b="1"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446276"/>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2229875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36319"/>
            <a:ext cx="8424000" cy="684417"/>
          </a:xfrm>
          <a:prstGeom prst="rect">
            <a:avLst/>
          </a:prstGeom>
          <a:solidFill>
            <a:schemeClr val="bg1"/>
          </a:solidFill>
          <a:ln>
            <a:noFill/>
          </a:ln>
        </p:spPr>
        <p:txBody>
          <a:bodyPr spcFirstLastPara="1" wrap="square" lIns="0" tIns="0" rIns="0" bIns="0" anchor="t" anchorCtr="0">
            <a:noAutofit/>
          </a:bodyPr>
          <a:lstStyle/>
          <a:p>
            <a:pPr lvl="0">
              <a:buSzPts val="2500"/>
            </a:pPr>
            <a:r>
              <a:rPr lang="fr-FR" sz="2000" dirty="0">
                <a:solidFill>
                  <a:schemeClr val="accent4"/>
                </a:solidFill>
              </a:rPr>
              <a:t>Modèle social européen, compétitivité durable et productivité</a:t>
            </a:r>
            <a:br>
              <a:rPr lang="fr-FR" sz="2000" dirty="0">
                <a:solidFill>
                  <a:schemeClr val="accent4"/>
                </a:solidFill>
              </a:rPr>
            </a:br>
            <a:r>
              <a:rPr lang="fr-FR" sz="2000" dirty="0">
                <a:solidFill>
                  <a:schemeClr val="accent4"/>
                </a:solidFill>
              </a:rPr>
              <a:t>Open Topic</a:t>
            </a:r>
            <a:endParaRPr lang="en-US" sz="2000" dirty="0">
              <a:solidFill>
                <a:schemeClr val="accent4"/>
              </a:solidFill>
            </a:endParaRPr>
          </a:p>
        </p:txBody>
      </p:sp>
      <p:sp>
        <p:nvSpPr>
          <p:cNvPr id="200" name="Google Shape;200;p18"/>
          <p:cNvSpPr txBox="1">
            <a:spLocks noGrp="1"/>
          </p:cNvSpPr>
          <p:nvPr>
            <p:ph type="body" idx="1"/>
          </p:nvPr>
        </p:nvSpPr>
        <p:spPr>
          <a:xfrm>
            <a:off x="251520" y="1927480"/>
            <a:ext cx="8419785" cy="3001998"/>
          </a:xfrm>
          <a:prstGeom prst="rect">
            <a:avLst/>
          </a:prstGeom>
          <a:solidFill>
            <a:schemeClr val="bg1"/>
          </a:solidFill>
          <a:ln>
            <a:noFill/>
          </a:ln>
        </p:spPr>
        <p:txBody>
          <a:bodyPr spcFirstLastPara="1" wrap="square" lIns="0" tIns="0" rIns="0" bIns="0" anchor="t" anchorCtr="0">
            <a:noAutofit/>
          </a:bodyPr>
          <a:lstStyle/>
          <a:p>
            <a:pPr marL="468313" lvl="0" indent="-285750">
              <a:buFont typeface="Courier New" panose="02070309020205020404" pitchFamily="49" charset="0"/>
              <a:buChar char="o"/>
            </a:pPr>
            <a:r>
              <a:rPr lang="fr-FR" sz="1800" dirty="0"/>
              <a:t>Revisiter le concept de « compétitivité durable » - prendre en compte les changements géopolitiques, les tendances du commerce mondial, la perte de biodiversité…</a:t>
            </a:r>
          </a:p>
          <a:p>
            <a:pPr marL="468313" lvl="0" indent="-285750">
              <a:buFont typeface="Courier New" panose="02070309020205020404" pitchFamily="49" charset="0"/>
              <a:buChar char="o"/>
            </a:pPr>
            <a:r>
              <a:rPr lang="fr-FR" sz="1800" dirty="0"/>
              <a:t>Tensions entre la promotion de la compétitivité et le maintien du modèle social européen</a:t>
            </a:r>
          </a:p>
          <a:p>
            <a:pPr marL="468313" lvl="0" indent="-285750">
              <a:buFont typeface="Courier New" panose="02070309020205020404" pitchFamily="49" charset="0"/>
              <a:buChar char="o"/>
            </a:pPr>
            <a:r>
              <a:rPr lang="fr-FR" sz="1800" dirty="0"/>
              <a:t>Recommandations pour améliorer la productivité</a:t>
            </a:r>
          </a:p>
          <a:p>
            <a:pPr marL="182563" indent="0"/>
            <a:endParaRPr lang="fr-FR" sz="1800" dirty="0"/>
          </a:p>
          <a:p>
            <a:pPr marL="182563" indent="0"/>
            <a:r>
              <a:rPr lang="fr-FR" sz="1800" dirty="0"/>
              <a:t>Contexte : déclin de la productivité, compétitivité… S’inscrire dans le contexte du rapport Draghi</a:t>
            </a:r>
          </a:p>
          <a:p>
            <a:pPr marL="266700" indent="0">
              <a:buClr>
                <a:srgbClr val="000091"/>
              </a:buClr>
            </a:pPr>
            <a:endParaRPr lang="fr-FR" sz="1800" dirty="0"/>
          </a:p>
          <a:p>
            <a:pPr marL="266700" indent="0">
              <a:buClr>
                <a:srgbClr val="000091"/>
              </a:buClr>
            </a:pPr>
            <a:endParaRPr lang="fr-FR" sz="1800" dirty="0"/>
          </a:p>
          <a:p>
            <a:pPr marL="0" indent="0">
              <a:spcBef>
                <a:spcPts val="300"/>
              </a:spcBef>
              <a:buClr>
                <a:schemeClr val="dk1"/>
              </a:buClr>
              <a:buSzPts val="1100"/>
            </a:pPr>
            <a:endParaRPr lang="fr-FR" sz="1200" dirty="0"/>
          </a:p>
        </p:txBody>
      </p:sp>
      <p:sp>
        <p:nvSpPr>
          <p:cNvPr id="8" name="ZoneTexte 7">
            <a:extLst>
              <a:ext uri="{FF2B5EF4-FFF2-40B4-BE49-F238E27FC236}">
                <a16:creationId xmlns:a16="http://schemas.microsoft.com/office/drawing/2014/main" id="{A516C553-FB11-8979-508C-B3B61CACCE9B}"/>
              </a:ext>
            </a:extLst>
          </p:cNvPr>
          <p:cNvSpPr txBox="1"/>
          <p:nvPr/>
        </p:nvSpPr>
        <p:spPr>
          <a:xfrm>
            <a:off x="3832168" y="214022"/>
            <a:ext cx="4951832" cy="646331"/>
          </a:xfrm>
          <a:prstGeom prst="rect">
            <a:avLst/>
          </a:prstGeom>
          <a:noFill/>
        </p:spPr>
        <p:txBody>
          <a:bodyPr wrap="square" lIns="91440" tIns="45720" rIns="91440" bIns="45720" rtlCol="0" anchor="t">
            <a:spAutoFit/>
          </a:bodyPr>
          <a:lstStyle/>
          <a:p>
            <a:pPr algn="r"/>
            <a:r>
              <a:rPr lang="en-US" sz="1200" b="0" dirty="0">
                <a:solidFill>
                  <a:schemeClr val="bg2"/>
                </a:solidFill>
              </a:rPr>
              <a:t>HORIZON-CL2-2026-01-TRANSFO-02 :​</a:t>
            </a:r>
          </a:p>
          <a:p>
            <a:pPr algn="r"/>
            <a:r>
              <a:rPr lang="en-US" sz="1200" dirty="0">
                <a:solidFill>
                  <a:schemeClr val="bg2"/>
                </a:solidFill>
              </a:rPr>
              <a:t>Open topic: Strengthen Europe’s social model and sustainable competitiveness through productivity</a:t>
            </a:r>
            <a:endParaRPr lang="en-US" sz="1200" b="1" dirty="0">
              <a:solidFill>
                <a:schemeClr val="bg2"/>
              </a:solidFill>
            </a:endParaRPr>
          </a:p>
        </p:txBody>
      </p:sp>
    </p:spTree>
    <p:extLst>
      <p:ext uri="{BB962C8B-B14F-4D97-AF65-F5344CB8AC3E}">
        <p14:creationId xmlns:p14="http://schemas.microsoft.com/office/powerpoint/2010/main" val="2095182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0"/>
            <a:ext cx="8424000" cy="539727"/>
          </a:xfrm>
          <a:prstGeom prst="rect">
            <a:avLst/>
          </a:prstGeom>
          <a:noFill/>
          <a:ln>
            <a:noFill/>
          </a:ln>
        </p:spPr>
        <p:txBody>
          <a:bodyPr spcFirstLastPara="1" wrap="square" lIns="0" tIns="0" rIns="0" bIns="0" anchor="t" anchorCtr="0">
            <a:noAutofit/>
          </a:bodyPr>
          <a:lstStyle/>
          <a:p>
            <a:pPr lvl="0">
              <a:buSzPts val="2500"/>
            </a:pPr>
            <a:r>
              <a:rPr lang="fr-FR" sz="1800" dirty="0">
                <a:solidFill>
                  <a:schemeClr val="accent4"/>
                </a:solidFill>
              </a:rPr>
              <a:t>Garantir l'accès des enfants défavorisés aux services d'accueil et d'éducation de la petite enfance</a:t>
            </a:r>
            <a:br>
              <a:rPr lang="fr-FR" sz="1800" dirty="0">
                <a:solidFill>
                  <a:schemeClr val="accent4"/>
                </a:solidFill>
              </a:rPr>
            </a:br>
            <a:br>
              <a:rPr lang="fr-FR" sz="2000" dirty="0">
                <a:solidFill>
                  <a:schemeClr val="tx2"/>
                </a:solidFill>
              </a:rPr>
            </a:br>
            <a:endParaRPr sz="2000" dirty="0">
              <a:solidFill>
                <a:schemeClr val="tx2"/>
              </a:solidFill>
            </a:endParaRPr>
          </a:p>
        </p:txBody>
      </p:sp>
      <p:sp>
        <p:nvSpPr>
          <p:cNvPr id="200" name="Google Shape;200;p18"/>
          <p:cNvSpPr txBox="1">
            <a:spLocks noGrp="1"/>
          </p:cNvSpPr>
          <p:nvPr>
            <p:ph type="body" idx="1"/>
          </p:nvPr>
        </p:nvSpPr>
        <p:spPr>
          <a:xfrm>
            <a:off x="215590" y="1457739"/>
            <a:ext cx="8559975" cy="3266660"/>
          </a:xfrm>
          <a:prstGeom prst="rect">
            <a:avLst/>
          </a:prstGeom>
          <a:solidFill>
            <a:schemeClr val="bg1"/>
          </a:solidFill>
          <a:ln>
            <a:noFill/>
          </a:ln>
        </p:spPr>
        <p:txBody>
          <a:bodyPr spcFirstLastPara="1" wrap="square" lIns="0" tIns="0" rIns="0" bIns="0" anchor="t" anchorCtr="0">
            <a:noAutofit/>
          </a:bodyPr>
          <a:lstStyle/>
          <a:p>
            <a:pPr marL="419100" indent="-285750">
              <a:lnSpc>
                <a:spcPct val="110000"/>
              </a:lnSpc>
              <a:spcBef>
                <a:spcPts val="300"/>
              </a:spcBef>
              <a:buClr>
                <a:srgbClr val="123076"/>
              </a:buClr>
              <a:buSzPts val="1500"/>
              <a:buFont typeface="Courier New" panose="02070309020205020404" pitchFamily="49" charset="0"/>
              <a:buChar char="o"/>
            </a:pPr>
            <a:endParaRPr lang="fr-FR" sz="900" dirty="0">
              <a:solidFill>
                <a:srgbClr val="000091"/>
              </a:solidFill>
            </a:endParaRPr>
          </a:p>
          <a:p>
            <a:pPr marL="419100" indent="-285750">
              <a:lnSpc>
                <a:spcPct val="110000"/>
              </a:lnSpc>
              <a:spcBef>
                <a:spcPts val="300"/>
              </a:spcBef>
              <a:buClr>
                <a:srgbClr val="123076"/>
              </a:buClr>
              <a:buSzPts val="1500"/>
              <a:buFont typeface="Courier New" panose="02070309020205020404" pitchFamily="49" charset="0"/>
              <a:buChar char="o"/>
            </a:pPr>
            <a:r>
              <a:rPr lang="fr-FR" sz="1600" dirty="0">
                <a:solidFill>
                  <a:srgbClr val="000091"/>
                </a:solidFill>
              </a:rPr>
              <a:t>Evaluer </a:t>
            </a:r>
            <a:r>
              <a:rPr lang="fr-FR" sz="1600" b="1" dirty="0">
                <a:solidFill>
                  <a:srgbClr val="000091"/>
                </a:solidFill>
              </a:rPr>
              <a:t>le coût de la pauvreté infantile </a:t>
            </a:r>
            <a:r>
              <a:rPr lang="fr-FR" sz="1600" dirty="0">
                <a:solidFill>
                  <a:srgbClr val="000091"/>
                </a:solidFill>
              </a:rPr>
              <a:t>et les bénéfices d'un accès des enfants défavorisés à des services d'éducation et d’accueil de la petite enfance (EAJE) de qualité dans l’UE. </a:t>
            </a:r>
          </a:p>
          <a:p>
            <a:pPr marL="419100" indent="26988">
              <a:lnSpc>
                <a:spcPct val="110000"/>
              </a:lnSpc>
              <a:spcBef>
                <a:spcPts val="300"/>
              </a:spcBef>
              <a:buClr>
                <a:srgbClr val="123076"/>
              </a:buClr>
              <a:buSzPts val="1500"/>
              <a:buFont typeface="Wingdings" panose="05000000000000000000" pitchFamily="2" charset="2"/>
              <a:buChar char="ü"/>
            </a:pPr>
            <a:r>
              <a:rPr lang="fr-FR" sz="1600" dirty="0">
                <a:solidFill>
                  <a:srgbClr val="000091"/>
                </a:solidFill>
              </a:rPr>
              <a:t> Comparaisons à l’intérieur d'un même pays et entre pays; coût/rendement à court et à long terme; aspects sociaux, de bien-être et éducatifs de ce coût/rendement</a:t>
            </a:r>
          </a:p>
          <a:p>
            <a:pPr marL="419100" indent="26988">
              <a:lnSpc>
                <a:spcPct val="110000"/>
              </a:lnSpc>
              <a:spcBef>
                <a:spcPts val="300"/>
              </a:spcBef>
              <a:buClr>
                <a:srgbClr val="123076"/>
              </a:buClr>
              <a:buSzPts val="1500"/>
              <a:buFont typeface="Wingdings" panose="05000000000000000000" pitchFamily="2" charset="2"/>
              <a:buChar char="ü"/>
            </a:pPr>
            <a:r>
              <a:rPr lang="fr-FR" sz="1600" dirty="0">
                <a:solidFill>
                  <a:srgbClr val="000091"/>
                </a:solidFill>
              </a:rPr>
              <a:t> Dresser une </a:t>
            </a:r>
            <a:r>
              <a:rPr lang="fr-FR" sz="1600" b="1" dirty="0">
                <a:solidFill>
                  <a:srgbClr val="000091"/>
                </a:solidFill>
              </a:rPr>
              <a:t>carte des politiques les plus efficaces </a:t>
            </a:r>
            <a:r>
              <a:rPr lang="fr-FR" sz="1600" dirty="0">
                <a:solidFill>
                  <a:srgbClr val="000091"/>
                </a:solidFill>
              </a:rPr>
              <a:t>pour réduire le coût de la pauvreté infantile</a:t>
            </a:r>
          </a:p>
          <a:p>
            <a:pPr marL="419100" indent="-285750">
              <a:lnSpc>
                <a:spcPct val="110000"/>
              </a:lnSpc>
              <a:spcBef>
                <a:spcPts val="300"/>
              </a:spcBef>
              <a:buClr>
                <a:srgbClr val="123076"/>
              </a:buClr>
              <a:buSzPts val="1500"/>
              <a:buFont typeface="Courier New" panose="02070309020205020404" pitchFamily="49" charset="0"/>
              <a:buChar char="o"/>
            </a:pPr>
            <a:endParaRPr lang="fr-FR" sz="900" dirty="0">
              <a:solidFill>
                <a:srgbClr val="000091"/>
              </a:solidFill>
            </a:endParaRPr>
          </a:p>
          <a:p>
            <a:pPr marL="419100" indent="-285750">
              <a:lnSpc>
                <a:spcPct val="110000"/>
              </a:lnSpc>
              <a:spcBef>
                <a:spcPts val="300"/>
              </a:spcBef>
              <a:buClr>
                <a:srgbClr val="123076"/>
              </a:buClr>
              <a:buSzPts val="1500"/>
              <a:buFont typeface="Courier New" panose="02070309020205020404" pitchFamily="49" charset="0"/>
              <a:buChar char="o"/>
            </a:pPr>
            <a:r>
              <a:rPr lang="fr-FR" sz="1600" dirty="0">
                <a:solidFill>
                  <a:srgbClr val="000091"/>
                </a:solidFill>
              </a:rPr>
              <a:t>Produire des conseils opérationnels sur les </a:t>
            </a:r>
            <a:r>
              <a:rPr lang="fr-FR" sz="1600" b="1" dirty="0">
                <a:solidFill>
                  <a:srgbClr val="000091"/>
                </a:solidFill>
              </a:rPr>
              <a:t>moyens pour réduire ce coût et pour soutenir la participation des enfants </a:t>
            </a:r>
            <a:r>
              <a:rPr lang="fr-FR" sz="1600" dirty="0">
                <a:solidFill>
                  <a:srgbClr val="000091"/>
                </a:solidFill>
              </a:rPr>
              <a:t>défavorisés à des services d'EAJE de qualité afin de combler le fossé qui les sépare des autres enfants de l’UE</a:t>
            </a:r>
          </a:p>
        </p:txBody>
      </p:sp>
      <p:sp>
        <p:nvSpPr>
          <p:cNvPr id="8" name="ZoneTexte 7">
            <a:extLst>
              <a:ext uri="{FF2B5EF4-FFF2-40B4-BE49-F238E27FC236}">
                <a16:creationId xmlns:a16="http://schemas.microsoft.com/office/drawing/2014/main" id="{A516C553-FB11-8979-508C-B3B61CACCE9B}"/>
              </a:ext>
            </a:extLst>
          </p:cNvPr>
          <p:cNvSpPr txBox="1"/>
          <p:nvPr/>
        </p:nvSpPr>
        <p:spPr>
          <a:xfrm>
            <a:off x="3419872" y="214022"/>
            <a:ext cx="5364127" cy="646331"/>
          </a:xfrm>
          <a:prstGeom prst="rect">
            <a:avLst/>
          </a:prstGeom>
          <a:noFill/>
        </p:spPr>
        <p:txBody>
          <a:bodyPr wrap="square" lIns="91440" tIns="45720" rIns="91440" bIns="45720" rtlCol="0" anchor="t">
            <a:spAutoFit/>
          </a:bodyPr>
          <a:lstStyle/>
          <a:p>
            <a:pPr algn="r" fontAlgn="base"/>
            <a:r>
              <a:rPr lang="fr-FR" sz="1200" dirty="0">
                <a:solidFill>
                  <a:schemeClr val="bg2"/>
                </a:solidFill>
              </a:rPr>
              <a:t>HORIZON-CL2-2026-01-TRANSFO-03: </a:t>
            </a:r>
            <a:r>
              <a:rPr lang="en-US" sz="1200" dirty="0">
                <a:solidFill>
                  <a:schemeClr val="bg2"/>
                </a:solidFill>
              </a:rPr>
              <a:t>Tackling child poverty </a:t>
            </a:r>
          </a:p>
          <a:p>
            <a:pPr algn="r" fontAlgn="base"/>
            <a:r>
              <a:rPr lang="en-US" sz="1200" dirty="0">
                <a:solidFill>
                  <a:schemeClr val="bg2"/>
                </a:solidFill>
              </a:rPr>
              <a:t>and ensuring disadvantaged children's access to ECEC</a:t>
            </a:r>
            <a:r>
              <a:rPr lang="en-US" sz="1200" dirty="0"/>
              <a:t>​</a:t>
            </a:r>
          </a:p>
          <a:p>
            <a:pPr algn="r" fontAlgn="base"/>
            <a:r>
              <a:rPr lang="en-US" sz="1200" dirty="0"/>
              <a:t>​</a:t>
            </a:r>
          </a:p>
        </p:txBody>
      </p:sp>
    </p:spTree>
    <p:extLst>
      <p:ext uri="{BB962C8B-B14F-4D97-AF65-F5344CB8AC3E}">
        <p14:creationId xmlns:p14="http://schemas.microsoft.com/office/powerpoint/2010/main" val="2347250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843602"/>
          </a:xfrm>
          <a:prstGeom prst="rect">
            <a:avLst/>
          </a:prstGeom>
          <a:noFill/>
          <a:ln>
            <a:noFill/>
          </a:ln>
        </p:spPr>
        <p:txBody>
          <a:bodyPr spcFirstLastPara="1" wrap="square" lIns="0" tIns="0" rIns="0" bIns="0" anchor="t" anchorCtr="0">
            <a:noAutofit/>
          </a:bodyPr>
          <a:lstStyle/>
          <a:p>
            <a:pPr lvl="0">
              <a:buSzPts val="2500"/>
            </a:pPr>
            <a:r>
              <a:rPr lang="fr-FR" sz="2000" dirty="0">
                <a:solidFill>
                  <a:schemeClr val="accent4"/>
                </a:solidFill>
              </a:rPr>
              <a:t>L'impact de l'utilisation des outils numériques en dehors de l'école et à des fins de communication sur les résultats scolaires et la santé mentale</a:t>
            </a:r>
            <a:br>
              <a:rPr lang="fr-FR" sz="2000" dirty="0">
                <a:solidFill>
                  <a:schemeClr val="tx2"/>
                </a:solidFill>
                <a:highlight>
                  <a:srgbClr val="FFFF00"/>
                </a:highlight>
              </a:rPr>
            </a:br>
            <a:endParaRPr lang="en-US" sz="2000" dirty="0">
              <a:solidFill>
                <a:schemeClr val="tx2"/>
              </a:solidFill>
              <a:highlight>
                <a:srgbClr val="FFFF00"/>
              </a:highlight>
            </a:endParaRPr>
          </a:p>
        </p:txBody>
      </p:sp>
      <p:sp>
        <p:nvSpPr>
          <p:cNvPr id="200" name="Google Shape;200;p18"/>
          <p:cNvSpPr txBox="1">
            <a:spLocks noGrp="1"/>
          </p:cNvSpPr>
          <p:nvPr>
            <p:ph type="body" idx="1"/>
          </p:nvPr>
        </p:nvSpPr>
        <p:spPr>
          <a:xfrm>
            <a:off x="289518" y="2094807"/>
            <a:ext cx="8432921" cy="2349577"/>
          </a:xfrm>
          <a:prstGeom prst="rect">
            <a:avLst/>
          </a:prstGeom>
          <a:solidFill>
            <a:schemeClr val="bg1"/>
          </a:solidFill>
          <a:ln>
            <a:noFill/>
          </a:ln>
        </p:spPr>
        <p:txBody>
          <a:bodyPr spcFirstLastPara="1" wrap="square" lIns="0" tIns="0" rIns="0" bIns="0" anchor="t" anchorCtr="0">
            <a:noAutofit/>
          </a:bodyPr>
          <a:lstStyle/>
          <a:p>
            <a:pPr marL="285750" indent="-285750">
              <a:spcBef>
                <a:spcPts val="300"/>
              </a:spcBef>
              <a:buClr>
                <a:schemeClr val="dk1"/>
              </a:buClr>
              <a:buSzPts val="1100"/>
              <a:buFont typeface="Courier New" panose="02070309020205020404" pitchFamily="49" charset="0"/>
              <a:buChar char="o"/>
            </a:pPr>
            <a:r>
              <a:rPr lang="fr-FR" sz="1600" dirty="0"/>
              <a:t>Fournir des éléments consistants sur la manière dont les RRSS, les jeux vidéos, smartphones et autres utilisations numériques de loisir, influencent les résultats scolaires. </a:t>
            </a:r>
          </a:p>
          <a:p>
            <a:pPr marL="285750" indent="-285750">
              <a:spcBef>
                <a:spcPts val="300"/>
              </a:spcBef>
              <a:buClr>
                <a:schemeClr val="dk1"/>
              </a:buClr>
              <a:buSzPts val="1100"/>
              <a:buFont typeface="Courier New" panose="02070309020205020404" pitchFamily="49" charset="0"/>
              <a:buChar char="o"/>
            </a:pPr>
            <a:r>
              <a:rPr lang="fr-FR" sz="1600" dirty="0"/>
              <a:t>Produire des </a:t>
            </a:r>
            <a:r>
              <a:rPr lang="fr-FR" sz="1600" b="1" dirty="0"/>
              <a:t>données rigoureuses afin d’informer les pratiques d'enseignement</a:t>
            </a:r>
            <a:r>
              <a:rPr lang="fr-FR" sz="1600" dirty="0"/>
              <a:t>, </a:t>
            </a:r>
            <a:r>
              <a:rPr lang="fr-FR" sz="1600" b="1" dirty="0"/>
              <a:t>les programmes </a:t>
            </a:r>
            <a:r>
              <a:rPr lang="fr-FR" sz="1600" dirty="0"/>
              <a:t>et les actions politiques qui peuvent être efficaces pour </a:t>
            </a:r>
            <a:r>
              <a:rPr lang="fr-FR" sz="1600" b="1" dirty="0"/>
              <a:t>réglementer l’utilisation des outils numériques à l’école. </a:t>
            </a:r>
          </a:p>
          <a:p>
            <a:pPr marL="285750" indent="-285750">
              <a:spcBef>
                <a:spcPts val="300"/>
              </a:spcBef>
              <a:buClr>
                <a:schemeClr val="dk1"/>
              </a:buClr>
              <a:buSzPts val="1100"/>
              <a:buFont typeface="Courier New" panose="02070309020205020404" pitchFamily="49" charset="0"/>
              <a:buChar char="o"/>
            </a:pPr>
            <a:r>
              <a:rPr lang="fr-FR" sz="1600" dirty="0"/>
              <a:t>Élaborer des conseils exploitables pour informer les mesures politiques, les programmes, les évaluations futures sur l’utilisation du numérique sur </a:t>
            </a:r>
            <a:r>
              <a:rPr lang="fr-FR" sz="1600" b="1" dirty="0"/>
              <a:t>leur bien-être et leur santé mentale des élèves. </a:t>
            </a:r>
          </a:p>
          <a:p>
            <a:pPr marL="285750" indent="-285750">
              <a:spcBef>
                <a:spcPts val="300"/>
              </a:spcBef>
              <a:buClr>
                <a:schemeClr val="dk1"/>
              </a:buClr>
              <a:buSzPts val="1100"/>
              <a:buFont typeface="Courier New" panose="02070309020205020404" pitchFamily="49" charset="0"/>
              <a:buChar char="o"/>
            </a:pPr>
            <a:r>
              <a:rPr lang="fr-FR" sz="1600" dirty="0"/>
              <a:t>Mettre en place des protocoles expérimentaux </a:t>
            </a:r>
          </a:p>
          <a:p>
            <a:pPr marL="0" indent="0">
              <a:spcBef>
                <a:spcPts val="300"/>
              </a:spcBef>
              <a:buClr>
                <a:schemeClr val="dk1"/>
              </a:buClr>
              <a:buSzPts val="1100"/>
            </a:pPr>
            <a:endParaRPr lang="fr-FR" sz="1200" dirty="0"/>
          </a:p>
        </p:txBody>
      </p:sp>
      <p:sp>
        <p:nvSpPr>
          <p:cNvPr id="8" name="ZoneTexte 7">
            <a:extLst>
              <a:ext uri="{FF2B5EF4-FFF2-40B4-BE49-F238E27FC236}">
                <a16:creationId xmlns:a16="http://schemas.microsoft.com/office/drawing/2014/main" id="{A516C553-FB11-8979-508C-B3B61CACCE9B}"/>
              </a:ext>
            </a:extLst>
          </p:cNvPr>
          <p:cNvSpPr txBox="1"/>
          <p:nvPr/>
        </p:nvSpPr>
        <p:spPr>
          <a:xfrm>
            <a:off x="3419872" y="214022"/>
            <a:ext cx="5364127" cy="646331"/>
          </a:xfrm>
          <a:prstGeom prst="rect">
            <a:avLst/>
          </a:prstGeom>
          <a:noFill/>
        </p:spPr>
        <p:txBody>
          <a:bodyPr wrap="square" lIns="91440" tIns="45720" rIns="91440" bIns="45720" rtlCol="0" anchor="t">
            <a:spAutoFit/>
          </a:bodyPr>
          <a:lstStyle/>
          <a:p>
            <a:pPr algn="r" fontAlgn="base"/>
            <a:r>
              <a:rPr lang="fr-FR" sz="1200" dirty="0">
                <a:solidFill>
                  <a:schemeClr val="bg2"/>
                </a:solidFill>
              </a:rPr>
              <a:t>HORIZON-CL2-2026-01-TRANSFO-04</a:t>
            </a:r>
            <a:r>
              <a:rPr lang="en-US" sz="1200" dirty="0">
                <a:solidFill>
                  <a:schemeClr val="bg2"/>
                </a:solidFill>
              </a:rPr>
              <a:t>​:The impact of the use of digital tools outside school and for communication on educational outcomes and mental health</a:t>
            </a:r>
            <a:r>
              <a:rPr lang="en-US" sz="1200" dirty="0">
                <a:highlight>
                  <a:srgbClr val="FFFF00"/>
                </a:highlight>
              </a:rPr>
              <a:t>​</a:t>
            </a:r>
          </a:p>
        </p:txBody>
      </p:sp>
    </p:spTree>
    <p:extLst>
      <p:ext uri="{BB962C8B-B14F-4D97-AF65-F5344CB8AC3E}">
        <p14:creationId xmlns:p14="http://schemas.microsoft.com/office/powerpoint/2010/main" val="2486657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0"/>
            <a:ext cx="8424000" cy="607167"/>
          </a:xfrm>
          <a:prstGeom prst="rect">
            <a:avLst/>
          </a:prstGeom>
          <a:noFill/>
          <a:ln>
            <a:noFill/>
          </a:ln>
        </p:spPr>
        <p:txBody>
          <a:bodyPr spcFirstLastPara="1" wrap="square" lIns="0" tIns="0" rIns="0" bIns="0" anchor="t" anchorCtr="0">
            <a:noAutofit/>
          </a:bodyPr>
          <a:lstStyle/>
          <a:p>
            <a:pPr>
              <a:buSzPts val="2500"/>
            </a:pPr>
            <a:r>
              <a:rPr lang="fr-FR" sz="1800" dirty="0">
                <a:solidFill>
                  <a:schemeClr val="accent4"/>
                </a:solidFill>
              </a:rPr>
              <a:t>Contribution des compétences de base à la productivité, à l'innovation, à la compétitivité et à la croissance économique</a:t>
            </a:r>
            <a:br>
              <a:rPr lang="fr-FR" sz="1800" dirty="0">
                <a:solidFill>
                  <a:schemeClr val="accent4"/>
                </a:solidFill>
              </a:rPr>
            </a:br>
            <a:br>
              <a:rPr lang="fr-FR" sz="2000" dirty="0">
                <a:solidFill>
                  <a:schemeClr val="bg2"/>
                </a:solidFill>
              </a:rPr>
            </a:br>
            <a:endParaRPr sz="2000" dirty="0">
              <a:solidFill>
                <a:schemeClr val="bg2"/>
              </a:solidFill>
            </a:endParaRPr>
          </a:p>
        </p:txBody>
      </p:sp>
      <p:sp>
        <p:nvSpPr>
          <p:cNvPr id="200" name="Google Shape;200;p18"/>
          <p:cNvSpPr txBox="1">
            <a:spLocks noGrp="1"/>
          </p:cNvSpPr>
          <p:nvPr>
            <p:ph type="body" idx="1"/>
          </p:nvPr>
        </p:nvSpPr>
        <p:spPr>
          <a:xfrm>
            <a:off x="95144" y="1673320"/>
            <a:ext cx="8426353" cy="2886949"/>
          </a:xfrm>
          <a:prstGeom prst="rect">
            <a:avLst/>
          </a:prstGeom>
          <a:solidFill>
            <a:schemeClr val="bg1"/>
          </a:solidFill>
          <a:ln>
            <a:noFill/>
          </a:ln>
        </p:spPr>
        <p:txBody>
          <a:bodyPr spcFirstLastPara="1" wrap="square" lIns="0" tIns="0" rIns="0" bIns="0" anchor="t" anchorCtr="0">
            <a:noAutofit/>
          </a:bodyPr>
          <a:lstStyle/>
          <a:p>
            <a:pPr marL="357188" indent="-268288">
              <a:lnSpc>
                <a:spcPct val="110000"/>
              </a:lnSpc>
              <a:spcBef>
                <a:spcPts val="300"/>
              </a:spcBef>
              <a:buClr>
                <a:srgbClr val="123076"/>
              </a:buClr>
              <a:buSzPts val="1500"/>
              <a:buFont typeface="Courier New" panose="02070309020205020404" pitchFamily="49" charset="0"/>
              <a:buChar char="o"/>
              <a:tabLst>
                <a:tab pos="357188" algn="l"/>
              </a:tabLst>
            </a:pPr>
            <a:r>
              <a:rPr lang="fr-FR" sz="1600" dirty="0">
                <a:solidFill>
                  <a:srgbClr val="000091"/>
                </a:solidFill>
              </a:rPr>
              <a:t>Compréhension de </a:t>
            </a:r>
            <a:r>
              <a:rPr lang="fr-FR" sz="1600" b="1" dirty="0">
                <a:solidFill>
                  <a:srgbClr val="000091"/>
                </a:solidFill>
              </a:rPr>
              <a:t>l’impact à long terme de l’acquisition des compétences de base sur l’économie</a:t>
            </a:r>
            <a:r>
              <a:rPr lang="fr-FR" sz="1600" dirty="0">
                <a:solidFill>
                  <a:srgbClr val="000091"/>
                </a:solidFill>
              </a:rPr>
              <a:t>, en mettant l'accent sur la croissance, la contribution à l’innovation et la productivité pour soutenir la compétitivité de l’UE</a:t>
            </a:r>
          </a:p>
          <a:p>
            <a:pPr marL="357188" indent="-268288">
              <a:lnSpc>
                <a:spcPct val="110000"/>
              </a:lnSpc>
              <a:spcBef>
                <a:spcPts val="300"/>
              </a:spcBef>
              <a:buClr>
                <a:srgbClr val="123076"/>
              </a:buClr>
              <a:buSzPts val="1500"/>
              <a:buFont typeface="Courier New" panose="02070309020205020404" pitchFamily="49" charset="0"/>
              <a:buChar char="o"/>
              <a:tabLst>
                <a:tab pos="357188" algn="l"/>
              </a:tabLst>
            </a:pPr>
            <a:r>
              <a:rPr lang="fr-FR" sz="1600" dirty="0">
                <a:solidFill>
                  <a:srgbClr val="000091"/>
                </a:solidFill>
              </a:rPr>
              <a:t>Élaborer des conseils pratiques sur la manière dont les </a:t>
            </a:r>
            <a:r>
              <a:rPr lang="fr-FR" sz="1600" b="1" dirty="0">
                <a:solidFill>
                  <a:srgbClr val="000091"/>
                </a:solidFill>
              </a:rPr>
              <a:t>systèmes d'éducation et de formation (FTLV) peuvent favoriser la productivité </a:t>
            </a:r>
            <a:r>
              <a:rPr lang="fr-FR" sz="1600" dirty="0">
                <a:solidFill>
                  <a:srgbClr val="000091"/>
                </a:solidFill>
              </a:rPr>
              <a:t>en réduisant les écarts socio-économiques et les écarts entre les hommes et les femmes en matière de compétences de base</a:t>
            </a:r>
          </a:p>
          <a:p>
            <a:pPr marL="357188" indent="-268288">
              <a:lnSpc>
                <a:spcPct val="110000"/>
              </a:lnSpc>
              <a:spcBef>
                <a:spcPts val="300"/>
              </a:spcBef>
              <a:buClr>
                <a:srgbClr val="123076"/>
              </a:buClr>
              <a:buSzPts val="1500"/>
              <a:buFont typeface="Courier New" panose="02070309020205020404" pitchFamily="49" charset="0"/>
              <a:buChar char="o"/>
              <a:tabLst>
                <a:tab pos="357188" algn="l"/>
              </a:tabLst>
            </a:pPr>
            <a:r>
              <a:rPr lang="fr-FR" sz="1600" dirty="0">
                <a:solidFill>
                  <a:srgbClr val="000091"/>
                </a:solidFill>
              </a:rPr>
              <a:t>Élaborer des conseils pratiques sur la manière dont les systèmes d’éducation et de formation de l’UE peuvent être améliorés afin de promouvoir la productivité, l'innovation, la compétitivité et la croissance</a:t>
            </a:r>
            <a:endParaRPr lang="en-US" sz="1600" dirty="0">
              <a:solidFill>
                <a:srgbClr val="000091"/>
              </a:solidFill>
            </a:endParaRPr>
          </a:p>
          <a:p>
            <a:pPr marL="304800" indent="-171450">
              <a:lnSpc>
                <a:spcPct val="110000"/>
              </a:lnSpc>
              <a:spcBef>
                <a:spcPts val="300"/>
              </a:spcBef>
              <a:buClr>
                <a:srgbClr val="123076"/>
              </a:buClr>
              <a:buSzPts val="1500"/>
              <a:buFont typeface="Courier New" panose="02070309020205020404" pitchFamily="49" charset="0"/>
              <a:buChar char="o"/>
            </a:pPr>
            <a:endParaRPr lang="en-US" sz="1600" dirty="0">
              <a:solidFill>
                <a:srgbClr val="000091"/>
              </a:solidFill>
            </a:endParaRPr>
          </a:p>
        </p:txBody>
      </p:sp>
      <p:sp>
        <p:nvSpPr>
          <p:cNvPr id="8" name="ZoneTexte 7">
            <a:extLst>
              <a:ext uri="{FF2B5EF4-FFF2-40B4-BE49-F238E27FC236}">
                <a16:creationId xmlns:a16="http://schemas.microsoft.com/office/drawing/2014/main" id="{A516C553-FB11-8979-508C-B3B61CACCE9B}"/>
              </a:ext>
            </a:extLst>
          </p:cNvPr>
          <p:cNvSpPr txBox="1"/>
          <p:nvPr/>
        </p:nvSpPr>
        <p:spPr>
          <a:xfrm>
            <a:off x="3275856" y="214022"/>
            <a:ext cx="5508143" cy="461665"/>
          </a:xfrm>
          <a:prstGeom prst="rect">
            <a:avLst/>
          </a:prstGeom>
          <a:noFill/>
        </p:spPr>
        <p:txBody>
          <a:bodyPr wrap="square" lIns="91440" tIns="45720" rIns="91440" bIns="45720" rtlCol="0" anchor="t">
            <a:spAutoFit/>
          </a:bodyPr>
          <a:lstStyle/>
          <a:p>
            <a:pPr algn="r" fontAlgn="base"/>
            <a:r>
              <a:rPr lang="fr-FR" sz="1200" dirty="0">
                <a:solidFill>
                  <a:schemeClr val="bg2"/>
                </a:solidFill>
              </a:rPr>
              <a:t>HORIZON-CL2-2026-01-TRANSFORMATIONS-05 </a:t>
            </a:r>
            <a:r>
              <a:rPr lang="en-US" sz="1200" dirty="0">
                <a:solidFill>
                  <a:schemeClr val="bg2"/>
                </a:solidFill>
              </a:rPr>
              <a:t>:Contribution of basic skills to productivity, innovation, competitiveness and economic growth </a:t>
            </a:r>
            <a:r>
              <a:rPr lang="en-US" sz="1200" dirty="0"/>
              <a:t>​</a:t>
            </a:r>
          </a:p>
        </p:txBody>
      </p:sp>
    </p:spTree>
    <p:extLst>
      <p:ext uri="{BB962C8B-B14F-4D97-AF65-F5344CB8AC3E}">
        <p14:creationId xmlns:p14="http://schemas.microsoft.com/office/powerpoint/2010/main" val="1130578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304585"/>
          </a:xfrm>
          <a:prstGeom prst="rect">
            <a:avLst/>
          </a:prstGeom>
          <a:noFill/>
          <a:ln>
            <a:noFill/>
          </a:ln>
        </p:spPr>
        <p:txBody>
          <a:bodyPr spcFirstLastPara="1" wrap="square" lIns="0" tIns="0" rIns="0" bIns="0" anchor="t" anchorCtr="0">
            <a:noAutofit/>
          </a:bodyPr>
          <a:lstStyle/>
          <a:p>
            <a:pPr lvl="0">
              <a:buSzPts val="2500"/>
            </a:pPr>
            <a:r>
              <a:rPr lang="fr-FR" sz="1800" dirty="0">
                <a:solidFill>
                  <a:schemeClr val="accent4"/>
                </a:solidFill>
              </a:rPr>
              <a:t>Faire de l'Europe un pôle d'attraction mondial pour les talents</a:t>
            </a:r>
            <a:endParaRPr sz="1800" dirty="0">
              <a:solidFill>
                <a:schemeClr val="accent4"/>
              </a:solidFill>
            </a:endParaRPr>
          </a:p>
        </p:txBody>
      </p:sp>
      <p:sp>
        <p:nvSpPr>
          <p:cNvPr id="200" name="Google Shape;200;p18"/>
          <p:cNvSpPr txBox="1">
            <a:spLocks noGrp="1"/>
          </p:cNvSpPr>
          <p:nvPr>
            <p:ph type="body" idx="1"/>
          </p:nvPr>
        </p:nvSpPr>
        <p:spPr>
          <a:xfrm>
            <a:off x="323528" y="1386274"/>
            <a:ext cx="8419785" cy="3490526"/>
          </a:xfrm>
          <a:prstGeom prst="rect">
            <a:avLst/>
          </a:prstGeom>
          <a:solidFill>
            <a:schemeClr val="bg1"/>
          </a:solidFill>
          <a:ln>
            <a:noFill/>
          </a:ln>
        </p:spPr>
        <p:txBody>
          <a:bodyPr spcFirstLastPara="1" wrap="square" lIns="0" tIns="0" rIns="0" bIns="0" anchor="t" anchorCtr="0">
            <a:noAutofit/>
          </a:bodyPr>
          <a:lstStyle/>
          <a:p>
            <a:pPr marL="285750" indent="-285750">
              <a:spcBef>
                <a:spcPts val="300"/>
              </a:spcBef>
              <a:buClr>
                <a:schemeClr val="dk1"/>
              </a:buClr>
              <a:buSzPts val="1100"/>
              <a:buFont typeface="Courier New" panose="02070309020205020404" pitchFamily="49" charset="0"/>
              <a:buChar char="o"/>
            </a:pPr>
            <a:r>
              <a:rPr lang="fr-FR" sz="1600" dirty="0"/>
              <a:t>Analyse des </a:t>
            </a:r>
            <a:r>
              <a:rPr lang="fr-FR" sz="1600" b="1" dirty="0"/>
              <a:t>facteurs susceptibles d'inciter </a:t>
            </a:r>
            <a:r>
              <a:rPr lang="fr-FR" sz="1600" dirty="0"/>
              <a:t>les étudiants, les chercheurs et les travailleurs hautement qualifiés des pays non membres de l'UE à s’installer dans l’UE</a:t>
            </a:r>
          </a:p>
          <a:p>
            <a:pPr marL="623888" indent="-355600">
              <a:spcBef>
                <a:spcPts val="300"/>
              </a:spcBef>
              <a:buClr>
                <a:schemeClr val="dk1"/>
              </a:buClr>
              <a:buSzPts val="1100"/>
              <a:buFont typeface="Wingdings" panose="05000000000000000000" pitchFamily="2" charset="2"/>
              <a:buChar char="Ø"/>
            </a:pPr>
            <a:r>
              <a:rPr lang="fr-FR" sz="1600" dirty="0"/>
              <a:t>Recommandations sur les politiques et les programmes qui pourraient être efficaces </a:t>
            </a:r>
          </a:p>
          <a:p>
            <a:pPr marL="285750" indent="-285750">
              <a:spcBef>
                <a:spcPts val="300"/>
              </a:spcBef>
              <a:buClr>
                <a:schemeClr val="dk1"/>
              </a:buClr>
              <a:buSzPts val="1100"/>
              <a:buFont typeface="Courier New" panose="02070309020205020404" pitchFamily="49" charset="0"/>
              <a:buChar char="o"/>
            </a:pPr>
            <a:endParaRPr lang="fr-FR" sz="1600" dirty="0"/>
          </a:p>
          <a:p>
            <a:pPr marL="285750" indent="-285750">
              <a:spcBef>
                <a:spcPts val="300"/>
              </a:spcBef>
              <a:buClr>
                <a:schemeClr val="dk1"/>
              </a:buClr>
              <a:buSzPts val="1100"/>
              <a:buFont typeface="Courier New" panose="02070309020205020404" pitchFamily="49" charset="0"/>
              <a:buChar char="o"/>
            </a:pPr>
            <a:r>
              <a:rPr lang="fr-FR" sz="1600" dirty="0"/>
              <a:t>Fournir des idées/options politiques fondées sur des données probantes afin</a:t>
            </a:r>
            <a:r>
              <a:rPr lang="fr-FR" sz="1600" b="1" dirty="0"/>
              <a:t> d'améliorer la cohérence des parcours migratoires</a:t>
            </a:r>
            <a:r>
              <a:rPr lang="fr-FR" sz="1600" dirty="0"/>
              <a:t> pour les talents qualifiés dans l'ensemble de l’UE. </a:t>
            </a:r>
          </a:p>
          <a:p>
            <a:pPr marL="0" indent="0">
              <a:spcBef>
                <a:spcPts val="300"/>
              </a:spcBef>
              <a:buClr>
                <a:schemeClr val="dk1"/>
              </a:buClr>
              <a:buSzPts val="1100"/>
            </a:pPr>
            <a:endParaRPr lang="fr-FR" sz="1600" dirty="0"/>
          </a:p>
          <a:p>
            <a:pPr marL="285750" indent="-285750">
              <a:spcBef>
                <a:spcPts val="300"/>
              </a:spcBef>
              <a:buClr>
                <a:schemeClr val="dk1"/>
              </a:buClr>
              <a:buSzPts val="1100"/>
              <a:buFont typeface="Courier New" panose="02070309020205020404" pitchFamily="49" charset="0"/>
              <a:buChar char="o"/>
            </a:pPr>
            <a:r>
              <a:rPr lang="fr-FR" sz="1600" dirty="0"/>
              <a:t>Soutenir le </a:t>
            </a:r>
            <a:r>
              <a:rPr lang="fr-FR" sz="1600" b="1" dirty="0"/>
              <a:t>développement de programmes de mobilité plus rationnels et attrayants</a:t>
            </a:r>
            <a:r>
              <a:rPr lang="fr-FR" sz="1600" dirty="0"/>
              <a:t>, en réduisant les obstacles administratifs et en améliorant les mécanismes de rétention afin de renforcer la compétitivité de l’UE en matière de recherche, d'innovation et d'échanges culturels </a:t>
            </a:r>
          </a:p>
          <a:p>
            <a:pPr marL="0" indent="0">
              <a:spcBef>
                <a:spcPts val="300"/>
              </a:spcBef>
              <a:buClr>
                <a:schemeClr val="dk1"/>
              </a:buClr>
              <a:buSzPts val="1100"/>
            </a:pPr>
            <a:endParaRPr lang="fr-FR" sz="1200" dirty="0"/>
          </a:p>
        </p:txBody>
      </p:sp>
      <p:sp>
        <p:nvSpPr>
          <p:cNvPr id="8" name="ZoneTexte 7">
            <a:extLst>
              <a:ext uri="{FF2B5EF4-FFF2-40B4-BE49-F238E27FC236}">
                <a16:creationId xmlns:a16="http://schemas.microsoft.com/office/drawing/2014/main" id="{A516C553-FB11-8979-508C-B3B61CACCE9B}"/>
              </a:ext>
            </a:extLst>
          </p:cNvPr>
          <p:cNvSpPr txBox="1"/>
          <p:nvPr/>
        </p:nvSpPr>
        <p:spPr>
          <a:xfrm>
            <a:off x="3491880" y="214022"/>
            <a:ext cx="5292119" cy="646331"/>
          </a:xfrm>
          <a:prstGeom prst="rect">
            <a:avLst/>
          </a:prstGeom>
          <a:noFill/>
        </p:spPr>
        <p:txBody>
          <a:bodyPr wrap="square" lIns="91440" tIns="45720" rIns="91440" bIns="45720" rtlCol="0" anchor="t">
            <a:spAutoFit/>
          </a:bodyPr>
          <a:lstStyle/>
          <a:p>
            <a:pPr algn="r" fontAlgn="base"/>
            <a:r>
              <a:rPr lang="fr-FR" sz="1200" dirty="0">
                <a:solidFill>
                  <a:schemeClr val="bg2"/>
                </a:solidFill>
              </a:rPr>
              <a:t>HORIZON-CL2-2026-01-TRANSFORMATIONS-06</a:t>
            </a:r>
            <a:r>
              <a:rPr lang="en-US" sz="1200" dirty="0">
                <a:solidFill>
                  <a:schemeClr val="bg2"/>
                </a:solidFill>
              </a:rPr>
              <a:t>​: Making Europe a global magnet for talent - Attracting and retaining students, researchers and high-skilled workers from outside the EU</a:t>
            </a:r>
            <a:r>
              <a:rPr lang="en-US" sz="1200" dirty="0"/>
              <a:t>​</a:t>
            </a:r>
          </a:p>
        </p:txBody>
      </p:sp>
    </p:spTree>
    <p:extLst>
      <p:ext uri="{BB962C8B-B14F-4D97-AF65-F5344CB8AC3E}">
        <p14:creationId xmlns:p14="http://schemas.microsoft.com/office/powerpoint/2010/main" val="185065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366" y="939338"/>
            <a:ext cx="8313267" cy="3844117"/>
          </a:xfrm>
        </p:spPr>
        <p:txBody>
          <a:bodyPr/>
          <a:lstStyle/>
          <a:p>
            <a:r>
              <a:rPr lang="fr-FR" sz="2000" dirty="0">
                <a:solidFill>
                  <a:schemeClr val="accent4"/>
                </a:solidFill>
              </a:rPr>
              <a:t>Le Cluster 2 – De quoi parle t’on? </a:t>
            </a:r>
            <a:br>
              <a:rPr lang="en-US" sz="2000" dirty="0"/>
            </a:br>
            <a:endParaRPr lang="en-US" sz="2000" dirty="0"/>
          </a:p>
          <a:p>
            <a:pPr marL="342900" indent="-342900">
              <a:buFont typeface="Courier New" panose="02070309020205020404" pitchFamily="49" charset="0"/>
              <a:buChar char="o"/>
            </a:pPr>
            <a:r>
              <a:rPr lang="en-US" sz="2000" b="0" dirty="0">
                <a:solidFill>
                  <a:schemeClr val="tx2"/>
                </a:solidFill>
              </a:rPr>
              <a:t>Des </a:t>
            </a:r>
            <a:r>
              <a:rPr lang="en-US" sz="2000" dirty="0" err="1">
                <a:solidFill>
                  <a:schemeClr val="tx2"/>
                </a:solidFill>
              </a:rPr>
              <a:t>appels</a:t>
            </a:r>
            <a:r>
              <a:rPr lang="en-US" sz="2000" dirty="0">
                <a:solidFill>
                  <a:schemeClr val="tx2"/>
                </a:solidFill>
              </a:rPr>
              <a:t> top-down</a:t>
            </a:r>
            <a:br>
              <a:rPr lang="en-US" sz="2000" dirty="0">
                <a:solidFill>
                  <a:schemeClr val="tx2"/>
                </a:solidFill>
              </a:rPr>
            </a:br>
            <a:r>
              <a:rPr lang="en-US" sz="2000" dirty="0">
                <a:solidFill>
                  <a:schemeClr val="tx2"/>
                </a:solidFill>
                <a:highlight>
                  <a:srgbClr val="FFDD00"/>
                </a:highlight>
              </a:rPr>
              <a:t>Appels </a:t>
            </a:r>
            <a:r>
              <a:rPr lang="en-US" sz="2000" dirty="0" err="1">
                <a:solidFill>
                  <a:schemeClr val="tx2"/>
                </a:solidFill>
                <a:highlight>
                  <a:srgbClr val="FFDD00"/>
                </a:highlight>
              </a:rPr>
              <a:t>très</a:t>
            </a:r>
            <a:r>
              <a:rPr lang="en-US" sz="2000" dirty="0">
                <a:solidFill>
                  <a:schemeClr val="tx2"/>
                </a:solidFill>
                <a:highlight>
                  <a:srgbClr val="FFDD00"/>
                </a:highlight>
              </a:rPr>
              <a:t> </a:t>
            </a:r>
            <a:r>
              <a:rPr lang="en-US" sz="2000" dirty="0" err="1">
                <a:solidFill>
                  <a:schemeClr val="tx2"/>
                </a:solidFill>
                <a:highlight>
                  <a:srgbClr val="FFDD00"/>
                </a:highlight>
              </a:rPr>
              <a:t>prescriptifs</a:t>
            </a:r>
            <a:r>
              <a:rPr lang="en-US" sz="2000" dirty="0">
                <a:solidFill>
                  <a:schemeClr val="tx2"/>
                </a:solidFill>
                <a:highlight>
                  <a:srgbClr val="FFDD00"/>
                </a:highlight>
              </a:rPr>
              <a:t> = </a:t>
            </a:r>
            <a:r>
              <a:rPr lang="en-US" sz="2000" dirty="0" err="1">
                <a:solidFill>
                  <a:schemeClr val="tx2"/>
                </a:solidFill>
                <a:highlight>
                  <a:srgbClr val="FFDD00"/>
                </a:highlight>
              </a:rPr>
              <a:t>répondre</a:t>
            </a:r>
            <a:r>
              <a:rPr lang="en-US" sz="2000" dirty="0">
                <a:solidFill>
                  <a:schemeClr val="tx2"/>
                </a:solidFill>
                <a:highlight>
                  <a:srgbClr val="FFDD00"/>
                </a:highlight>
              </a:rPr>
              <a:t> aux </a:t>
            </a:r>
            <a:r>
              <a:rPr lang="en-US" sz="2000" dirty="0" err="1">
                <a:solidFill>
                  <a:schemeClr val="tx2"/>
                </a:solidFill>
                <a:highlight>
                  <a:srgbClr val="FFDD00"/>
                </a:highlight>
              </a:rPr>
              <a:t>résultats</a:t>
            </a:r>
            <a:r>
              <a:rPr lang="en-US" sz="2000" dirty="0">
                <a:solidFill>
                  <a:schemeClr val="tx2"/>
                </a:solidFill>
                <a:highlight>
                  <a:srgbClr val="FFDD00"/>
                </a:highlight>
              </a:rPr>
              <a:t> </a:t>
            </a:r>
            <a:r>
              <a:rPr lang="en-US" sz="2000" dirty="0" err="1">
                <a:solidFill>
                  <a:schemeClr val="tx2"/>
                </a:solidFill>
                <a:highlight>
                  <a:srgbClr val="FFDD00"/>
                </a:highlight>
              </a:rPr>
              <a:t>attendus</a:t>
            </a:r>
            <a:r>
              <a:rPr lang="en-US" sz="2000" dirty="0">
                <a:solidFill>
                  <a:schemeClr val="tx2"/>
                </a:solidFill>
                <a:highlight>
                  <a:srgbClr val="FFDD00"/>
                </a:highlight>
              </a:rPr>
              <a:t> qui </a:t>
            </a:r>
            <a:r>
              <a:rPr lang="en-US" sz="2000" dirty="0" err="1">
                <a:solidFill>
                  <a:schemeClr val="tx2"/>
                </a:solidFill>
                <a:highlight>
                  <a:srgbClr val="FFDD00"/>
                </a:highlight>
              </a:rPr>
              <a:t>sont</a:t>
            </a:r>
            <a:r>
              <a:rPr lang="en-US" sz="2000" dirty="0">
                <a:solidFill>
                  <a:schemeClr val="tx2"/>
                </a:solidFill>
                <a:highlight>
                  <a:srgbClr val="FFDD00"/>
                </a:highlight>
              </a:rPr>
              <a:t> </a:t>
            </a:r>
            <a:r>
              <a:rPr lang="en-US" sz="2000" dirty="0" err="1">
                <a:solidFill>
                  <a:schemeClr val="tx2"/>
                </a:solidFill>
                <a:highlight>
                  <a:srgbClr val="FFDD00"/>
                </a:highlight>
              </a:rPr>
              <a:t>listés</a:t>
            </a:r>
            <a:r>
              <a:rPr lang="en-US" sz="2000" b="0" dirty="0">
                <a:solidFill>
                  <a:schemeClr val="tx2"/>
                </a:solidFill>
              </a:rPr>
              <a:t>, se conformer aux </a:t>
            </a:r>
            <a:r>
              <a:rPr lang="en-US" sz="2000" b="0" dirty="0" err="1">
                <a:solidFill>
                  <a:schemeClr val="tx2"/>
                </a:solidFill>
              </a:rPr>
              <a:t>modalités</a:t>
            </a:r>
            <a:r>
              <a:rPr lang="en-US" sz="2000" b="0" dirty="0">
                <a:solidFill>
                  <a:schemeClr val="tx2"/>
                </a:solidFill>
              </a:rPr>
              <a:t> </a:t>
            </a:r>
            <a:r>
              <a:rPr lang="en-US" sz="2000" b="0" dirty="0" err="1">
                <a:solidFill>
                  <a:schemeClr val="tx2"/>
                </a:solidFill>
              </a:rPr>
              <a:t>d’exécution</a:t>
            </a:r>
            <a:r>
              <a:rPr lang="en-US" sz="2000" b="0" dirty="0">
                <a:solidFill>
                  <a:schemeClr val="tx2"/>
                </a:solidFill>
              </a:rPr>
              <a:t> </a:t>
            </a:r>
            <a:r>
              <a:rPr lang="en-US" sz="2000" b="0" dirty="0" err="1">
                <a:solidFill>
                  <a:schemeClr val="tx2"/>
                </a:solidFill>
              </a:rPr>
              <a:t>énoncées</a:t>
            </a:r>
            <a:br>
              <a:rPr lang="en-US" sz="2000" dirty="0">
                <a:solidFill>
                  <a:schemeClr val="tx2"/>
                </a:solidFill>
              </a:rPr>
            </a:br>
            <a:endParaRPr lang="en-US" sz="2000" dirty="0">
              <a:solidFill>
                <a:schemeClr val="tx2"/>
              </a:solidFill>
            </a:endParaRPr>
          </a:p>
          <a:p>
            <a:pPr marL="342900" indent="-342900">
              <a:buFont typeface="Courier New" panose="02070309020205020404" pitchFamily="49" charset="0"/>
              <a:buChar char="o"/>
            </a:pPr>
            <a:r>
              <a:rPr lang="en-US" sz="2000" b="0" dirty="0" err="1">
                <a:solidFill>
                  <a:schemeClr val="tx2"/>
                </a:solidFill>
              </a:rPr>
              <a:t>Projets</a:t>
            </a:r>
            <a:r>
              <a:rPr lang="en-US" sz="2000" b="0" dirty="0">
                <a:solidFill>
                  <a:schemeClr val="tx2"/>
                </a:solidFill>
              </a:rPr>
              <a:t> </a:t>
            </a:r>
            <a:r>
              <a:rPr lang="en-US" sz="2000" b="0" dirty="0" err="1">
                <a:solidFill>
                  <a:schemeClr val="tx2"/>
                </a:solidFill>
              </a:rPr>
              <a:t>collaboratifs</a:t>
            </a:r>
            <a:r>
              <a:rPr lang="en-US" sz="2000" b="0" dirty="0">
                <a:solidFill>
                  <a:schemeClr val="tx2"/>
                </a:solidFill>
              </a:rPr>
              <a:t> </a:t>
            </a:r>
            <a:r>
              <a:rPr lang="en-US" sz="2000" b="0" dirty="0" err="1">
                <a:solidFill>
                  <a:schemeClr val="tx2"/>
                </a:solidFill>
              </a:rPr>
              <a:t>transnationaux</a:t>
            </a:r>
            <a:r>
              <a:rPr lang="en-US" sz="2000" b="0" dirty="0">
                <a:solidFill>
                  <a:schemeClr val="tx2"/>
                </a:solidFill>
              </a:rPr>
              <a:t> : pour le Cluster 2, environ de 8 à 14 </a:t>
            </a:r>
            <a:r>
              <a:rPr lang="en-US" sz="2000" b="0" dirty="0" err="1">
                <a:solidFill>
                  <a:schemeClr val="tx2"/>
                </a:solidFill>
              </a:rPr>
              <a:t>partenaires</a:t>
            </a:r>
            <a:r>
              <a:rPr lang="en-US" sz="2000" b="0" dirty="0">
                <a:solidFill>
                  <a:schemeClr val="tx2"/>
                </a:solidFill>
              </a:rPr>
              <a:t>; Participation pays tiers possible</a:t>
            </a:r>
            <a:r>
              <a:rPr lang="en-US" sz="2000" dirty="0">
                <a:solidFill>
                  <a:schemeClr val="tx2"/>
                </a:solidFill>
              </a:rPr>
              <a:t> </a:t>
            </a:r>
            <a:br>
              <a:rPr lang="en-US" sz="2000" dirty="0">
                <a:solidFill>
                  <a:schemeClr val="tx2"/>
                </a:solidFill>
              </a:rPr>
            </a:br>
            <a:endParaRPr lang="fr-FR" sz="2000" dirty="0">
              <a:solidFill>
                <a:schemeClr val="tx2"/>
              </a:solidFill>
            </a:endParaRPr>
          </a:p>
          <a:p>
            <a:pPr marL="342900" indent="-342900">
              <a:spcAft>
                <a:spcPts val="600"/>
              </a:spcAft>
              <a:buFont typeface="Courier New" panose="02070309020205020404" pitchFamily="49" charset="0"/>
              <a:buChar char="o"/>
            </a:pPr>
            <a:r>
              <a:rPr lang="en-US" sz="2000" dirty="0">
                <a:solidFill>
                  <a:schemeClr val="tx2"/>
                </a:solidFill>
              </a:rPr>
              <a:t>3 </a:t>
            </a:r>
            <a:r>
              <a:rPr lang="en-US" sz="2000" dirty="0" err="1">
                <a:solidFill>
                  <a:schemeClr val="tx2"/>
                </a:solidFill>
              </a:rPr>
              <a:t>ans</a:t>
            </a:r>
            <a:r>
              <a:rPr lang="en-US" sz="2000" dirty="0">
                <a:solidFill>
                  <a:schemeClr val="tx2"/>
                </a:solidFill>
              </a:rPr>
              <a:t> </a:t>
            </a:r>
            <a:r>
              <a:rPr lang="en-US" sz="2000" b="0" dirty="0" err="1">
                <a:solidFill>
                  <a:schemeClr val="tx2"/>
                </a:solidFill>
              </a:rPr>
              <a:t>en</a:t>
            </a:r>
            <a:r>
              <a:rPr lang="en-US" sz="2000" b="0" dirty="0">
                <a:solidFill>
                  <a:schemeClr val="tx2"/>
                </a:solidFill>
              </a:rPr>
              <a:t> </a:t>
            </a:r>
            <a:r>
              <a:rPr lang="en-US" sz="2000" b="0" dirty="0" err="1">
                <a:solidFill>
                  <a:schemeClr val="tx2"/>
                </a:solidFill>
              </a:rPr>
              <a:t>moyenne</a:t>
            </a:r>
            <a:r>
              <a:rPr lang="en-US" sz="2000" b="0" dirty="0">
                <a:solidFill>
                  <a:schemeClr val="tx2"/>
                </a:solidFill>
              </a:rPr>
              <a:t> </a:t>
            </a:r>
            <a:r>
              <a:rPr lang="en-US" sz="2000" dirty="0">
                <a:solidFill>
                  <a:schemeClr val="tx2"/>
                </a:solidFill>
              </a:rPr>
              <a:t> </a:t>
            </a:r>
            <a:br>
              <a:rPr lang="en-US" sz="2000" dirty="0">
                <a:solidFill>
                  <a:schemeClr val="tx2"/>
                </a:solidFill>
              </a:rPr>
            </a:br>
            <a:r>
              <a:rPr lang="en-US" sz="2000" dirty="0">
                <a:solidFill>
                  <a:schemeClr val="tx2"/>
                </a:solidFill>
              </a:rPr>
              <a:t>Environ 4 Millions </a:t>
            </a:r>
            <a:r>
              <a:rPr lang="en-US" sz="2000" b="0" dirty="0" err="1">
                <a:solidFill>
                  <a:schemeClr val="tx2"/>
                </a:solidFill>
              </a:rPr>
              <a:t>d’euros</a:t>
            </a:r>
            <a:r>
              <a:rPr lang="en-US" sz="2000" b="0" dirty="0">
                <a:solidFill>
                  <a:schemeClr val="tx2"/>
                </a:solidFill>
              </a:rPr>
              <a:t> par </a:t>
            </a:r>
            <a:r>
              <a:rPr lang="en-US" sz="2000" b="0" dirty="0" err="1">
                <a:solidFill>
                  <a:schemeClr val="tx2"/>
                </a:solidFill>
              </a:rPr>
              <a:t>projet</a:t>
            </a:r>
            <a:r>
              <a:rPr lang="en-US" sz="2000" b="0" dirty="0">
                <a:solidFill>
                  <a:schemeClr val="tx2"/>
                </a:solidFill>
              </a:rPr>
              <a:t> (</a:t>
            </a:r>
            <a:r>
              <a:rPr lang="en-US" sz="2000" b="0" dirty="0" err="1">
                <a:solidFill>
                  <a:schemeClr val="tx2"/>
                </a:solidFill>
              </a:rPr>
              <a:t>sauf</a:t>
            </a:r>
            <a:r>
              <a:rPr lang="en-US" sz="2000" b="0" dirty="0">
                <a:solidFill>
                  <a:schemeClr val="tx2"/>
                </a:solidFill>
              </a:rPr>
              <a:t> exceptions)</a:t>
            </a:r>
            <a:br>
              <a:rPr lang="en-US" sz="2000" b="0" dirty="0">
                <a:solidFill>
                  <a:schemeClr val="tx2"/>
                </a:solidFill>
              </a:rPr>
            </a:br>
            <a:r>
              <a:rPr lang="en-US" sz="2000" b="0" dirty="0" err="1">
                <a:solidFill>
                  <a:schemeClr val="tx2"/>
                </a:solidFill>
              </a:rPr>
              <a:t>Financement</a:t>
            </a:r>
            <a:r>
              <a:rPr lang="en-US" sz="2000" b="0" dirty="0">
                <a:solidFill>
                  <a:schemeClr val="tx2"/>
                </a:solidFill>
              </a:rPr>
              <a:t> = 100%</a:t>
            </a:r>
            <a:br>
              <a:rPr lang="en-US" sz="2000" dirty="0">
                <a:solidFill>
                  <a:schemeClr val="bg2"/>
                </a:solidFill>
              </a:rPr>
            </a:br>
            <a:endParaRPr lang="fr-FR" sz="2000" dirty="0">
              <a:solidFill>
                <a:schemeClr val="bg2"/>
              </a:solidFill>
            </a:endParaRPr>
          </a:p>
          <a:p>
            <a:endParaRPr lang="en-US" dirty="0"/>
          </a:p>
          <a:p>
            <a:endParaRPr lang="en-US" dirty="0"/>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a:t>
            </a:fld>
            <a:endParaRPr lang="fr-FR"/>
          </a:p>
        </p:txBody>
      </p:sp>
    </p:spTree>
    <p:extLst>
      <p:ext uri="{BB962C8B-B14F-4D97-AF65-F5344CB8AC3E}">
        <p14:creationId xmlns:p14="http://schemas.microsoft.com/office/powerpoint/2010/main" val="3740252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fr-FR" sz="1900" dirty="0">
                <a:solidFill>
                  <a:schemeClr val="accent4"/>
                </a:solidFill>
              </a:rPr>
              <a:t>Favoriser l’acquisition de compétences pour assurer une transition verte</a:t>
            </a:r>
            <a:br>
              <a:rPr lang="fr-FR" sz="1900" dirty="0">
                <a:solidFill>
                  <a:schemeClr val="bg2"/>
                </a:solidFill>
              </a:rPr>
            </a:br>
            <a:endParaRPr sz="1900" dirty="0">
              <a:solidFill>
                <a:schemeClr val="bg2"/>
              </a:solidFill>
            </a:endParaRPr>
          </a:p>
        </p:txBody>
      </p:sp>
      <p:sp>
        <p:nvSpPr>
          <p:cNvPr id="200" name="Google Shape;200;p18"/>
          <p:cNvSpPr txBox="1">
            <a:spLocks noGrp="1"/>
          </p:cNvSpPr>
          <p:nvPr>
            <p:ph type="body" idx="1"/>
          </p:nvPr>
        </p:nvSpPr>
        <p:spPr>
          <a:xfrm>
            <a:off x="304799" y="1367882"/>
            <a:ext cx="8349657" cy="3107473"/>
          </a:xfrm>
          <a:prstGeom prst="rect">
            <a:avLst/>
          </a:prstGeom>
          <a:solidFill>
            <a:schemeClr val="bg1"/>
          </a:solidFill>
          <a:ln>
            <a:noFill/>
          </a:ln>
        </p:spPr>
        <p:txBody>
          <a:bodyPr spcFirstLastPara="1" wrap="square" lIns="0" tIns="0" rIns="0" bIns="0" anchor="t" anchorCtr="0">
            <a:noAutofit/>
          </a:bodyPr>
          <a:lstStyle/>
          <a:p>
            <a:pPr marL="357188" indent="-215900">
              <a:lnSpc>
                <a:spcPct val="110000"/>
              </a:lnSpc>
              <a:spcBef>
                <a:spcPts val="300"/>
              </a:spcBef>
              <a:buClr>
                <a:srgbClr val="123076"/>
              </a:buClr>
              <a:buSzPts val="1500"/>
              <a:buFont typeface="Courier New" panose="02070309020205020404" pitchFamily="49" charset="0"/>
              <a:buChar char="o"/>
            </a:pPr>
            <a:r>
              <a:rPr lang="fr-FR" sz="1600" dirty="0"/>
              <a:t>Solide compréhension des </a:t>
            </a:r>
            <a:r>
              <a:rPr lang="fr-FR" sz="1600" b="1" dirty="0"/>
              <a:t>compétences dont les jeunes et les travailleurs ont besoin pour soutenir l'économie de l’UE dans sa transition vers l'écologie.</a:t>
            </a:r>
          </a:p>
          <a:p>
            <a:pPr marL="357188" indent="-215900">
              <a:lnSpc>
                <a:spcPct val="110000"/>
              </a:lnSpc>
              <a:spcBef>
                <a:spcPts val="300"/>
              </a:spcBef>
              <a:buClr>
                <a:srgbClr val="123076"/>
              </a:buClr>
              <a:buSzPts val="1500"/>
              <a:buFont typeface="Courier New" panose="02070309020205020404" pitchFamily="49" charset="0"/>
              <a:buChar char="o"/>
            </a:pPr>
            <a:r>
              <a:rPr lang="fr-FR" sz="1600" dirty="0"/>
              <a:t>Formuler des conseils pratiques à l'intention des décideurs politiques et des établissements d'enseignement et de formation sur les </a:t>
            </a:r>
            <a:r>
              <a:rPr lang="fr-FR" sz="1600" b="1" dirty="0"/>
              <a:t>programmes d'enseignement et de formation </a:t>
            </a:r>
            <a:r>
              <a:rPr lang="fr-FR" sz="1600" dirty="0"/>
              <a:t>susceptibles de promouvoir l'acquisition de ces compétences</a:t>
            </a:r>
          </a:p>
          <a:p>
            <a:pPr marL="357188" indent="-215900">
              <a:lnSpc>
                <a:spcPct val="110000"/>
              </a:lnSpc>
              <a:spcBef>
                <a:spcPts val="300"/>
              </a:spcBef>
              <a:buClr>
                <a:srgbClr val="123076"/>
              </a:buClr>
              <a:buSzPts val="1500"/>
              <a:buFont typeface="Courier New" panose="02070309020205020404" pitchFamily="49" charset="0"/>
              <a:buChar char="o"/>
            </a:pPr>
            <a:r>
              <a:rPr lang="fr-FR" sz="1600" dirty="0"/>
              <a:t>Fournir aux décideurs politiques des conseils sur la manière d'aborder</a:t>
            </a:r>
            <a:r>
              <a:rPr lang="fr-FR" sz="1600" b="1" dirty="0"/>
              <a:t> l'interconnexion </a:t>
            </a:r>
            <a:r>
              <a:rPr lang="fr-FR" sz="1600" dirty="0"/>
              <a:t>entre la promotion des compétences pour la </a:t>
            </a:r>
            <a:r>
              <a:rPr lang="fr-FR" sz="1600" b="1" dirty="0"/>
              <a:t>transition verte </a:t>
            </a:r>
            <a:r>
              <a:rPr lang="fr-FR" sz="1600" dirty="0"/>
              <a:t>et celles pour la </a:t>
            </a:r>
            <a:r>
              <a:rPr lang="fr-FR" sz="1600" b="1" dirty="0"/>
              <a:t>transition numérique</a:t>
            </a:r>
            <a:endParaRPr lang="fr-FR" sz="1600" dirty="0"/>
          </a:p>
          <a:p>
            <a:pPr marL="133350" indent="0">
              <a:lnSpc>
                <a:spcPct val="110000"/>
              </a:lnSpc>
              <a:spcBef>
                <a:spcPts val="300"/>
              </a:spcBef>
              <a:buClr>
                <a:srgbClr val="123076"/>
              </a:buClr>
              <a:buSzPts val="1500"/>
            </a:pPr>
            <a:endParaRPr lang="fr-FR" sz="1600" dirty="0"/>
          </a:p>
          <a:p>
            <a:pPr marL="133350" indent="0">
              <a:lnSpc>
                <a:spcPct val="110000"/>
              </a:lnSpc>
              <a:spcBef>
                <a:spcPts val="300"/>
              </a:spcBef>
              <a:buClr>
                <a:srgbClr val="123076"/>
              </a:buClr>
              <a:buSzPts val="1500"/>
            </a:pPr>
            <a:r>
              <a:rPr lang="fr-FR" sz="1600" dirty="0"/>
              <a:t>Voir aussi : </a:t>
            </a:r>
            <a:r>
              <a:rPr lang="fr-FR" sz="1600" dirty="0" err="1"/>
              <a:t>GreenComp</a:t>
            </a:r>
            <a:r>
              <a:rPr lang="fr-FR" sz="1600" dirty="0"/>
              <a:t>, synergies avec le programme NEB Facility et  </a:t>
            </a:r>
            <a:r>
              <a:rPr lang="en-US" sz="1600" dirty="0"/>
              <a:t>the European Partnership on Social Transformations and Resilience.</a:t>
            </a:r>
            <a:endParaRPr lang="fr-FR" sz="1600" dirty="0">
              <a:solidFill>
                <a:schemeClr val="bg1">
                  <a:lumMod val="50000"/>
                </a:schemeClr>
              </a:solidFill>
            </a:endParaRPr>
          </a:p>
          <a:p>
            <a:pPr marL="304800" indent="-171450">
              <a:lnSpc>
                <a:spcPct val="110000"/>
              </a:lnSpc>
              <a:spcBef>
                <a:spcPts val="300"/>
              </a:spcBef>
              <a:buClr>
                <a:srgbClr val="123076"/>
              </a:buClr>
              <a:buSzPts val="1500"/>
              <a:buFont typeface="Courier New" panose="02070309020205020404" pitchFamily="49" charset="0"/>
              <a:buChar char="o"/>
            </a:pPr>
            <a:endParaRPr lang="fr-FR" sz="1200" dirty="0"/>
          </a:p>
        </p:txBody>
      </p:sp>
      <p:sp>
        <p:nvSpPr>
          <p:cNvPr id="8" name="ZoneTexte 7">
            <a:extLst>
              <a:ext uri="{FF2B5EF4-FFF2-40B4-BE49-F238E27FC236}">
                <a16:creationId xmlns:a16="http://schemas.microsoft.com/office/drawing/2014/main" id="{A516C553-FB11-8979-508C-B3B61CACCE9B}"/>
              </a:ext>
            </a:extLst>
          </p:cNvPr>
          <p:cNvSpPr txBox="1"/>
          <p:nvPr/>
        </p:nvSpPr>
        <p:spPr>
          <a:xfrm>
            <a:off x="3419872" y="214022"/>
            <a:ext cx="5364127" cy="461665"/>
          </a:xfrm>
          <a:prstGeom prst="rect">
            <a:avLst/>
          </a:prstGeom>
          <a:noFill/>
        </p:spPr>
        <p:txBody>
          <a:bodyPr wrap="square" lIns="91440" tIns="45720" rIns="91440" bIns="45720" rtlCol="0" anchor="t">
            <a:spAutoFit/>
          </a:bodyPr>
          <a:lstStyle/>
          <a:p>
            <a:pPr algn="r" fontAlgn="base"/>
            <a:r>
              <a:rPr lang="fr-FR" sz="1200" dirty="0">
                <a:solidFill>
                  <a:schemeClr val="bg2"/>
                </a:solidFill>
              </a:rPr>
              <a:t>HORIZON-CL2-2026-01-TRANSFO-07</a:t>
            </a:r>
            <a:r>
              <a:rPr lang="en-US" sz="1200" dirty="0">
                <a:solidFill>
                  <a:schemeClr val="bg2"/>
                </a:solidFill>
              </a:rPr>
              <a:t>​:</a:t>
            </a:r>
          </a:p>
          <a:p>
            <a:pPr algn="r" fontAlgn="base"/>
            <a:r>
              <a:rPr lang="en-US" sz="1200" dirty="0">
                <a:solidFill>
                  <a:schemeClr val="bg2"/>
                </a:solidFill>
              </a:rPr>
              <a:t>Fostering competences for the green transition </a:t>
            </a:r>
            <a:r>
              <a:rPr lang="en-US" sz="1200" dirty="0"/>
              <a:t>​</a:t>
            </a:r>
          </a:p>
        </p:txBody>
      </p:sp>
    </p:spTree>
    <p:extLst>
      <p:ext uri="{BB962C8B-B14F-4D97-AF65-F5344CB8AC3E}">
        <p14:creationId xmlns:p14="http://schemas.microsoft.com/office/powerpoint/2010/main" val="39030592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971021"/>
            <a:ext cx="8424000" cy="484200"/>
          </a:xfrm>
          <a:prstGeom prst="rect">
            <a:avLst/>
          </a:prstGeom>
          <a:noFill/>
          <a:ln>
            <a:noFill/>
          </a:ln>
        </p:spPr>
        <p:txBody>
          <a:bodyPr spcFirstLastPara="1" wrap="square" lIns="0" tIns="0" rIns="0" bIns="0" anchor="t" anchorCtr="0">
            <a:noAutofit/>
          </a:bodyPr>
          <a:lstStyle/>
          <a:p>
            <a:pPr lvl="0">
              <a:buSzPts val="2500"/>
            </a:pPr>
            <a:r>
              <a:rPr lang="fr-FR" sz="1800" dirty="0">
                <a:solidFill>
                  <a:schemeClr val="accent4"/>
                </a:solidFill>
              </a:rPr>
              <a:t>Implémentation du pacte européen sur les migrations et l'asile</a:t>
            </a:r>
            <a:br>
              <a:rPr lang="fr-FR" sz="2000" dirty="0">
                <a:solidFill>
                  <a:schemeClr val="bg2"/>
                </a:solidFill>
              </a:rPr>
            </a:br>
            <a:endParaRPr sz="2000" dirty="0">
              <a:solidFill>
                <a:schemeClr val="bg2"/>
              </a:solidFill>
            </a:endParaRPr>
          </a:p>
        </p:txBody>
      </p:sp>
      <p:sp>
        <p:nvSpPr>
          <p:cNvPr id="200" name="Google Shape;200;p18"/>
          <p:cNvSpPr txBox="1">
            <a:spLocks noGrp="1"/>
          </p:cNvSpPr>
          <p:nvPr>
            <p:ph type="body" idx="1"/>
          </p:nvPr>
        </p:nvSpPr>
        <p:spPr>
          <a:xfrm>
            <a:off x="359999" y="1293542"/>
            <a:ext cx="8300944" cy="3590692"/>
          </a:xfrm>
          <a:prstGeom prst="rect">
            <a:avLst/>
          </a:prstGeom>
          <a:solidFill>
            <a:schemeClr val="bg1"/>
          </a:solidFill>
          <a:ln>
            <a:noFill/>
          </a:ln>
        </p:spPr>
        <p:txBody>
          <a:bodyPr spcFirstLastPara="1" wrap="square" lIns="0" tIns="0" rIns="0" bIns="0" anchor="t" anchorCtr="0">
            <a:noAutofit/>
          </a:bodyPr>
          <a:lstStyle/>
          <a:p>
            <a:pPr marL="0" indent="0">
              <a:spcBef>
                <a:spcPts val="300"/>
              </a:spcBef>
              <a:buClr>
                <a:schemeClr val="dk1"/>
              </a:buClr>
              <a:buSzPts val="1100"/>
            </a:pPr>
            <a:r>
              <a:rPr lang="fr-FR" sz="1600" dirty="0">
                <a:solidFill>
                  <a:schemeClr val="bg2"/>
                </a:solidFill>
                <a:latin typeface="+mn-lt"/>
              </a:rPr>
              <a:t>Les projets doivent contribuer soit au 1</a:t>
            </a:r>
            <a:r>
              <a:rPr lang="fr-FR" sz="1600" baseline="30000" dirty="0">
                <a:solidFill>
                  <a:schemeClr val="bg2"/>
                </a:solidFill>
                <a:latin typeface="+mn-lt"/>
              </a:rPr>
              <a:t>er</a:t>
            </a:r>
            <a:r>
              <a:rPr lang="fr-FR" sz="1600" dirty="0">
                <a:solidFill>
                  <a:schemeClr val="bg2"/>
                </a:solidFill>
                <a:latin typeface="+mn-lt"/>
              </a:rPr>
              <a:t> et 2</a:t>
            </a:r>
            <a:r>
              <a:rPr lang="fr-FR" sz="1600" baseline="30000" dirty="0">
                <a:solidFill>
                  <a:schemeClr val="bg2"/>
                </a:solidFill>
                <a:latin typeface="+mn-lt"/>
              </a:rPr>
              <a:t>ème</a:t>
            </a:r>
            <a:r>
              <a:rPr lang="fr-FR" sz="1600" dirty="0">
                <a:solidFill>
                  <a:schemeClr val="bg2"/>
                </a:solidFill>
                <a:latin typeface="+mn-lt"/>
              </a:rPr>
              <a:t> attendus combinés (parcours migratoire), soit au 3</a:t>
            </a:r>
            <a:r>
              <a:rPr lang="fr-FR" sz="1600" baseline="30000" dirty="0">
                <a:solidFill>
                  <a:schemeClr val="bg2"/>
                </a:solidFill>
                <a:latin typeface="+mn-lt"/>
              </a:rPr>
              <a:t>ème</a:t>
            </a:r>
            <a:r>
              <a:rPr lang="fr-FR" sz="1600" dirty="0">
                <a:solidFill>
                  <a:schemeClr val="bg2"/>
                </a:solidFill>
                <a:latin typeface="+mn-lt"/>
              </a:rPr>
              <a:t> et 4</a:t>
            </a:r>
            <a:r>
              <a:rPr lang="fr-FR" sz="1600" baseline="30000" dirty="0">
                <a:solidFill>
                  <a:schemeClr val="bg2"/>
                </a:solidFill>
                <a:latin typeface="+mn-lt"/>
              </a:rPr>
              <a:t>ème</a:t>
            </a:r>
            <a:r>
              <a:rPr lang="fr-FR" sz="1600" dirty="0">
                <a:solidFill>
                  <a:schemeClr val="bg2"/>
                </a:solidFill>
                <a:latin typeface="+mn-lt"/>
              </a:rPr>
              <a:t> attendus combinés (intégration):</a:t>
            </a:r>
          </a:p>
          <a:p>
            <a:pPr marL="0" indent="0">
              <a:spcBef>
                <a:spcPts val="300"/>
              </a:spcBef>
              <a:buClr>
                <a:schemeClr val="dk1"/>
              </a:buClr>
              <a:buSzPts val="1100"/>
            </a:pPr>
            <a:endParaRPr lang="fr-FR" sz="1600" dirty="0">
              <a:solidFill>
                <a:schemeClr val="bg2"/>
              </a:solidFill>
              <a:latin typeface="+mn-lt"/>
            </a:endParaRPr>
          </a:p>
          <a:p>
            <a:pPr marL="342900" indent="-342900">
              <a:spcBef>
                <a:spcPts val="300"/>
              </a:spcBef>
              <a:buClr>
                <a:schemeClr val="bg2"/>
              </a:buClr>
              <a:buSzPct val="99000"/>
              <a:buFont typeface="+mj-lt"/>
              <a:buAutoNum type="arabicPeriod"/>
            </a:pPr>
            <a:r>
              <a:rPr lang="fr-FR" sz="1600" b="1" dirty="0">
                <a:solidFill>
                  <a:schemeClr val="bg2"/>
                </a:solidFill>
                <a:latin typeface="+mn-lt"/>
              </a:rPr>
              <a:t>Gestion de l’asile et des migrations, </a:t>
            </a:r>
            <a:r>
              <a:rPr lang="fr-FR" sz="1600" dirty="0">
                <a:solidFill>
                  <a:schemeClr val="bg2"/>
                </a:solidFill>
                <a:latin typeface="+mn-lt"/>
              </a:rPr>
              <a:t>évaluation de l'âge des mineurs </a:t>
            </a:r>
          </a:p>
          <a:p>
            <a:pPr marL="342900" indent="-342900">
              <a:spcBef>
                <a:spcPts val="300"/>
              </a:spcBef>
              <a:buClr>
                <a:schemeClr val="bg2"/>
              </a:buClr>
              <a:buSzPct val="99000"/>
              <a:buFont typeface="+mj-lt"/>
              <a:buAutoNum type="arabicPeriod"/>
            </a:pPr>
            <a:r>
              <a:rPr lang="fr-FR" sz="1600" dirty="0">
                <a:solidFill>
                  <a:schemeClr val="bg2"/>
                </a:solidFill>
                <a:latin typeface="+mn-lt"/>
              </a:rPr>
              <a:t>Répondre à la fois aux </a:t>
            </a:r>
            <a:r>
              <a:rPr lang="fr-FR" sz="1600" b="1" dirty="0">
                <a:solidFill>
                  <a:schemeClr val="bg2"/>
                </a:solidFill>
                <a:latin typeface="+mn-lt"/>
              </a:rPr>
              <a:t>besoins des États membres de l’UE et aux programmes de migration circulaire </a:t>
            </a:r>
            <a:r>
              <a:rPr lang="fr-FR" sz="1600" dirty="0">
                <a:solidFill>
                  <a:schemeClr val="bg2"/>
                </a:solidFill>
                <a:latin typeface="+mn-lt"/>
              </a:rPr>
              <a:t>présentés par certains pays partenaires.</a:t>
            </a:r>
          </a:p>
          <a:p>
            <a:pPr marL="342900" indent="-342900">
              <a:spcBef>
                <a:spcPts val="300"/>
              </a:spcBef>
              <a:buClr>
                <a:schemeClr val="bg2"/>
              </a:buClr>
              <a:buSzPct val="99000"/>
              <a:buFont typeface="+mj-lt"/>
              <a:buAutoNum type="arabicPeriod"/>
            </a:pPr>
            <a:endParaRPr lang="fr-FR" sz="1600" dirty="0">
              <a:solidFill>
                <a:schemeClr val="bg2"/>
              </a:solidFill>
              <a:latin typeface="+mn-lt"/>
            </a:endParaRPr>
          </a:p>
          <a:p>
            <a:pPr marL="342900" indent="-342900">
              <a:spcBef>
                <a:spcPts val="300"/>
              </a:spcBef>
              <a:buClr>
                <a:schemeClr val="bg2"/>
              </a:buClr>
              <a:buSzPct val="99000"/>
              <a:buFont typeface="+mj-lt"/>
              <a:buAutoNum type="arabicPeriod"/>
            </a:pPr>
            <a:r>
              <a:rPr lang="fr-FR" sz="1600" dirty="0">
                <a:solidFill>
                  <a:schemeClr val="bg2"/>
                </a:solidFill>
                <a:latin typeface="+mn-lt"/>
              </a:rPr>
              <a:t>Améliorer </a:t>
            </a:r>
            <a:r>
              <a:rPr lang="fr-FR" sz="1600" b="1" dirty="0">
                <a:solidFill>
                  <a:schemeClr val="bg2"/>
                </a:solidFill>
                <a:latin typeface="+mn-lt"/>
              </a:rPr>
              <a:t>l’équité en matière de santé pour les migrants</a:t>
            </a:r>
            <a:r>
              <a:rPr lang="fr-FR" sz="1600" dirty="0">
                <a:solidFill>
                  <a:schemeClr val="bg2"/>
                </a:solidFill>
                <a:latin typeface="+mn-lt"/>
              </a:rPr>
              <a:t>, y compris les réfugiés, en intégrant </a:t>
            </a:r>
            <a:r>
              <a:rPr lang="fr-FR" sz="1600" dirty="0">
                <a:latin typeface="+mn-lt"/>
              </a:rPr>
              <a:t>des données sanitaires fiables dans les systèmes nationaux, s’attaquant aux inégalités intersectionnelles dans </a:t>
            </a:r>
            <a:r>
              <a:rPr lang="fr-FR" sz="1600" b="1" dirty="0">
                <a:latin typeface="+mn-lt"/>
              </a:rPr>
              <a:t>l'accès aux soins</a:t>
            </a:r>
          </a:p>
          <a:p>
            <a:pPr marL="342900" indent="-342900">
              <a:spcBef>
                <a:spcPts val="300"/>
              </a:spcBef>
              <a:buClr>
                <a:schemeClr val="bg2"/>
              </a:buClr>
              <a:buSzPct val="99000"/>
              <a:buFont typeface="+mj-lt"/>
              <a:buAutoNum type="arabicPeriod"/>
            </a:pPr>
            <a:r>
              <a:rPr lang="fr-FR" sz="1600" dirty="0">
                <a:latin typeface="+mn-lt"/>
              </a:rPr>
              <a:t>Évaluation complète des stratégies d'inclusion sociale et d’intégration à long terme </a:t>
            </a:r>
            <a:r>
              <a:rPr lang="fr-FR" sz="1600" b="1" dirty="0">
                <a:latin typeface="+mn-lt"/>
              </a:rPr>
              <a:t>pour l’accès au marché du travail, le logement, l'éducation</a:t>
            </a:r>
            <a:r>
              <a:rPr lang="fr-FR" sz="1600" dirty="0">
                <a:latin typeface="+mn-lt"/>
              </a:rPr>
              <a:t>, la santé (y compris la santé mentale), la reconnaissance des qualifications et la validation des compétences</a:t>
            </a:r>
            <a:endParaRPr lang="fr-FR" sz="1600" b="1" u="sng" dirty="0">
              <a:solidFill>
                <a:schemeClr val="accent4"/>
              </a:solidFill>
              <a:effectLst/>
              <a:latin typeface="+mn-lt"/>
              <a:ea typeface="Times New Roman" panose="02020603050405020304" pitchFamily="18" charset="0"/>
              <a:hlinkClick r:id="rId3"/>
            </a:endParaRPr>
          </a:p>
          <a:p>
            <a:pPr marL="0" indent="0">
              <a:spcBef>
                <a:spcPts val="300"/>
              </a:spcBef>
              <a:buClr>
                <a:schemeClr val="dk1"/>
              </a:buClr>
              <a:buSzPts val="1100"/>
            </a:pPr>
            <a:endParaRPr lang="fr-FR" sz="1200" b="1" u="sng" dirty="0">
              <a:solidFill>
                <a:schemeClr val="accent4"/>
              </a:solidFill>
              <a:latin typeface="Times New Roman" panose="02020603050405020304" pitchFamily="18" charset="0"/>
              <a:ea typeface="Times New Roman" panose="02020603050405020304" pitchFamily="18" charset="0"/>
              <a:hlinkClick r:id="rId3"/>
            </a:endParaRPr>
          </a:p>
          <a:p>
            <a:pPr marL="0" indent="0">
              <a:spcBef>
                <a:spcPts val="300"/>
              </a:spcBef>
              <a:buClr>
                <a:schemeClr val="dk1"/>
              </a:buClr>
              <a:buSzPts val="1100"/>
            </a:pPr>
            <a:endParaRPr lang="fr-FR" sz="1200" b="1" u="sng" dirty="0">
              <a:solidFill>
                <a:schemeClr val="accent4"/>
              </a:solidFill>
              <a:effectLst/>
              <a:latin typeface="Times New Roman" panose="02020603050405020304" pitchFamily="18" charset="0"/>
              <a:ea typeface="Times New Roman" panose="02020603050405020304" pitchFamily="18" charset="0"/>
              <a:hlinkClick r:id="rId3"/>
            </a:endParaRPr>
          </a:p>
          <a:p>
            <a:pPr marL="0" indent="0">
              <a:spcBef>
                <a:spcPts val="300"/>
              </a:spcBef>
              <a:buClr>
                <a:schemeClr val="dk1"/>
              </a:buClr>
              <a:buSzPts val="1100"/>
            </a:pPr>
            <a:endParaRPr lang="fr-FR" sz="1200" b="1" u="sng" dirty="0">
              <a:solidFill>
                <a:schemeClr val="accent4"/>
              </a:solidFill>
              <a:latin typeface="Times New Roman" panose="02020603050405020304" pitchFamily="18" charset="0"/>
              <a:ea typeface="Times New Roman" panose="02020603050405020304" pitchFamily="18" charset="0"/>
              <a:hlinkClick r:id="rId3"/>
            </a:endParaRPr>
          </a:p>
          <a:p>
            <a:pPr marL="0" indent="0">
              <a:spcBef>
                <a:spcPts val="300"/>
              </a:spcBef>
              <a:buClr>
                <a:schemeClr val="dk1"/>
              </a:buClr>
              <a:buSzPts val="1100"/>
            </a:pPr>
            <a:endParaRPr lang="fr-FR" sz="1200" b="1" u="sng" dirty="0">
              <a:solidFill>
                <a:schemeClr val="accent4"/>
              </a:solidFill>
              <a:effectLst/>
              <a:latin typeface="Times New Roman" panose="02020603050405020304" pitchFamily="18" charset="0"/>
              <a:ea typeface="Times New Roman" panose="02020603050405020304" pitchFamily="18" charset="0"/>
              <a:hlinkClick r:id="rId3"/>
            </a:endParaRPr>
          </a:p>
          <a:p>
            <a:pPr marL="0" indent="0">
              <a:spcBef>
                <a:spcPts val="300"/>
              </a:spcBef>
              <a:buClr>
                <a:schemeClr val="dk1"/>
              </a:buClr>
              <a:buSzPts val="1100"/>
            </a:pPr>
            <a:endParaRPr lang="fr-FR" sz="1200" b="1" u="sng" dirty="0">
              <a:solidFill>
                <a:schemeClr val="accent4"/>
              </a:solidFill>
              <a:latin typeface="Times New Roman" panose="02020603050405020304" pitchFamily="18" charset="0"/>
              <a:ea typeface="Times New Roman" panose="02020603050405020304" pitchFamily="18" charset="0"/>
              <a:hlinkClick r:id="rId3"/>
            </a:endParaRPr>
          </a:p>
          <a:p>
            <a:pPr marL="0" indent="0">
              <a:spcBef>
                <a:spcPts val="300"/>
              </a:spcBef>
              <a:buClr>
                <a:schemeClr val="dk1"/>
              </a:buClr>
              <a:buSzPts val="1100"/>
            </a:pPr>
            <a:endParaRPr lang="fr-FR" sz="1200" b="1" u="sng" dirty="0">
              <a:solidFill>
                <a:schemeClr val="accent4"/>
              </a:solidFill>
              <a:effectLst/>
              <a:latin typeface="Times New Roman" panose="02020603050405020304" pitchFamily="18" charset="0"/>
              <a:ea typeface="Times New Roman" panose="02020603050405020304" pitchFamily="18" charset="0"/>
              <a:hlinkClick r:id="rId3"/>
            </a:endParaRPr>
          </a:p>
          <a:p>
            <a:pPr marL="0" indent="0">
              <a:spcBef>
                <a:spcPts val="300"/>
              </a:spcBef>
              <a:buClr>
                <a:schemeClr val="dk1"/>
              </a:buClr>
              <a:buSzPts val="1100"/>
            </a:pPr>
            <a:endParaRPr lang="fr-FR" sz="1200" b="1" u="sng" dirty="0">
              <a:solidFill>
                <a:schemeClr val="accent4"/>
              </a:solidFill>
              <a:latin typeface="Times New Roman" panose="02020603050405020304" pitchFamily="18" charset="0"/>
              <a:ea typeface="Times New Roman" panose="02020603050405020304" pitchFamily="18" charset="0"/>
              <a:hlinkClick r:id="rId3"/>
            </a:endParaRPr>
          </a:p>
          <a:p>
            <a:pPr marL="0" indent="0">
              <a:spcBef>
                <a:spcPts val="300"/>
              </a:spcBef>
              <a:buClr>
                <a:schemeClr val="dk1"/>
              </a:buClr>
              <a:buSzPts val="1100"/>
            </a:pPr>
            <a:r>
              <a:rPr lang="en-GB" sz="1200" u="sng" dirty="0">
                <a:solidFill>
                  <a:srgbClr val="0000FF"/>
                </a:solidFill>
                <a:effectLst/>
                <a:latin typeface="Times New Roman" panose="02020603050405020304" pitchFamily="18" charset="0"/>
                <a:ea typeface="Times New Roman" panose="02020603050405020304" pitchFamily="18" charset="0"/>
                <a:hlinkClick r:id="rId3"/>
              </a:rPr>
              <a:t>https://home-affairs.ec.europa.eu/policies/migration-and-asylum/pact-migration-and-asylum_en</a:t>
            </a:r>
            <a:endParaRPr lang="en-GB" sz="1000" dirty="0">
              <a:solidFill>
                <a:schemeClr val="bg1">
                  <a:lumMod val="50000"/>
                </a:schemeClr>
              </a:solidFill>
              <a:cs typeface="Arial"/>
            </a:endParaRPr>
          </a:p>
          <a:p>
            <a:pPr indent="-323850">
              <a:lnSpc>
                <a:spcPct val="110000"/>
              </a:lnSpc>
              <a:spcBef>
                <a:spcPts val="300"/>
              </a:spcBef>
              <a:buClr>
                <a:srgbClr val="123076"/>
              </a:buClr>
              <a:buSzPts val="1500"/>
              <a:buChar char="•"/>
            </a:pPr>
            <a:endParaRPr lang="fr-FR" sz="1200" b="1" dirty="0">
              <a:solidFill>
                <a:srgbClr val="000091"/>
              </a:solidFill>
            </a:endParaRPr>
          </a:p>
        </p:txBody>
      </p:sp>
      <p:sp>
        <p:nvSpPr>
          <p:cNvPr id="8" name="ZoneTexte 7">
            <a:extLst>
              <a:ext uri="{FF2B5EF4-FFF2-40B4-BE49-F238E27FC236}">
                <a16:creationId xmlns:a16="http://schemas.microsoft.com/office/drawing/2014/main" id="{A516C553-FB11-8979-508C-B3B61CACCE9B}"/>
              </a:ext>
            </a:extLst>
          </p:cNvPr>
          <p:cNvSpPr txBox="1"/>
          <p:nvPr/>
        </p:nvSpPr>
        <p:spPr>
          <a:xfrm>
            <a:off x="3308987" y="108004"/>
            <a:ext cx="5508143" cy="646331"/>
          </a:xfrm>
          <a:prstGeom prst="rect">
            <a:avLst/>
          </a:prstGeom>
          <a:noFill/>
        </p:spPr>
        <p:txBody>
          <a:bodyPr wrap="square" lIns="91440" tIns="45720" rIns="91440" bIns="45720" rtlCol="0" anchor="t">
            <a:spAutoFit/>
          </a:bodyPr>
          <a:lstStyle/>
          <a:p>
            <a:pPr algn="r" fontAlgn="base"/>
            <a:r>
              <a:rPr lang="fr-FR" sz="1200" dirty="0">
                <a:solidFill>
                  <a:schemeClr val="bg2"/>
                </a:solidFill>
              </a:rPr>
              <a:t>HORIZON-CL2-2026-01-TRANSFO-08</a:t>
            </a:r>
            <a:r>
              <a:rPr lang="en-US" sz="1200" dirty="0">
                <a:solidFill>
                  <a:schemeClr val="bg2"/>
                </a:solidFill>
              </a:rPr>
              <a:t>​:</a:t>
            </a:r>
          </a:p>
          <a:p>
            <a:pPr algn="r" fontAlgn="base"/>
            <a:r>
              <a:rPr lang="en-US" sz="1200" dirty="0">
                <a:solidFill>
                  <a:schemeClr val="bg2"/>
                </a:solidFill>
              </a:rPr>
              <a:t>Strengthened implementation of the EU Pact on Migration and Asylum focusing on inclusion, integration, and health </a:t>
            </a:r>
            <a:r>
              <a:rPr lang="en-US" sz="1200" dirty="0"/>
              <a:t>​</a:t>
            </a:r>
          </a:p>
        </p:txBody>
      </p:sp>
    </p:spTree>
    <p:extLst>
      <p:ext uri="{BB962C8B-B14F-4D97-AF65-F5344CB8AC3E}">
        <p14:creationId xmlns:p14="http://schemas.microsoft.com/office/powerpoint/2010/main" val="737623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226828" y="1020726"/>
            <a:ext cx="8444477" cy="3290924"/>
          </a:xfrm>
          <a:prstGeom prst="rect">
            <a:avLst/>
          </a:prstGeom>
          <a:solidFill>
            <a:schemeClr val="bg1"/>
          </a:solidFill>
          <a:ln>
            <a:noFill/>
          </a:ln>
        </p:spPr>
        <p:txBody>
          <a:bodyPr spcFirstLastPara="1" wrap="square" lIns="0" tIns="0" rIns="0" bIns="0" anchor="t" anchorCtr="0">
            <a:noAutofit/>
          </a:bodyPr>
          <a:lstStyle/>
          <a:p>
            <a:pPr marL="266700" indent="0">
              <a:buClr>
                <a:srgbClr val="000091"/>
              </a:buClr>
            </a:pPr>
            <a:r>
              <a:rPr lang="fr-FR" sz="1800" b="1" dirty="0">
                <a:solidFill>
                  <a:schemeClr val="accent4"/>
                </a:solidFill>
              </a:rPr>
              <a:t>Repenser les politiques en matière de soins de longue durée face aux changements démographiques</a:t>
            </a:r>
          </a:p>
          <a:p>
            <a:pPr marL="266700" indent="0">
              <a:buClr>
                <a:srgbClr val="000091"/>
              </a:buClr>
            </a:pPr>
            <a:endParaRPr lang="fr-FR" sz="1800" dirty="0"/>
          </a:p>
          <a:p>
            <a:pPr marL="266700" indent="0">
              <a:buClr>
                <a:srgbClr val="000091"/>
              </a:buClr>
            </a:pPr>
            <a:r>
              <a:rPr lang="fr-FR" sz="1800" dirty="0"/>
              <a:t>Evaluer les politiques existantes en termes de soins de longue durée (SLD) en Europe</a:t>
            </a:r>
          </a:p>
          <a:p>
            <a:pPr marL="266700" indent="0">
              <a:buClr>
                <a:srgbClr val="000091"/>
              </a:buClr>
            </a:pPr>
            <a:endParaRPr lang="fr-FR" sz="1800" dirty="0"/>
          </a:p>
          <a:p>
            <a:pPr marL="266700" indent="0">
              <a:buClr>
                <a:srgbClr val="000091"/>
              </a:buClr>
            </a:pPr>
            <a:r>
              <a:rPr lang="fr-FR" sz="1800" dirty="0"/>
              <a:t>Fournir des données, évaluer les besoins jusqu’à 2070 : </a:t>
            </a:r>
          </a:p>
          <a:p>
            <a:pPr marL="552450" indent="-285750">
              <a:buClr>
                <a:srgbClr val="000091"/>
              </a:buClr>
              <a:buFont typeface="Courier New" panose="02070309020205020404" pitchFamily="49" charset="0"/>
              <a:buChar char="o"/>
            </a:pPr>
            <a:r>
              <a:rPr lang="fr-FR" sz="1800" dirty="0"/>
              <a:t>Projections, modèles</a:t>
            </a:r>
          </a:p>
          <a:p>
            <a:pPr marL="552450" indent="-285750">
              <a:buClr>
                <a:srgbClr val="000091"/>
              </a:buClr>
              <a:buFont typeface="Courier New" panose="02070309020205020404" pitchFamily="49" charset="0"/>
              <a:buChar char="o"/>
            </a:pPr>
            <a:r>
              <a:rPr lang="fr-FR" sz="1800" dirty="0"/>
              <a:t>Préciser et prendre en compte les paramètres : pression budgétaire, changements démographiques…</a:t>
            </a:r>
          </a:p>
          <a:p>
            <a:pPr marL="552450" indent="-285750">
              <a:buClr>
                <a:srgbClr val="000091"/>
              </a:buClr>
              <a:buFont typeface="Courier New" panose="02070309020205020404" pitchFamily="49" charset="0"/>
              <a:buChar char="o"/>
            </a:pPr>
            <a:r>
              <a:rPr lang="fr-FR" sz="1800" dirty="0"/>
              <a:t>Evaluation de la pénurie de main d’œuvre dans les métiers du soin (causes et conséquences)</a:t>
            </a:r>
            <a:endParaRPr lang="fr-FR" sz="1200" dirty="0"/>
          </a:p>
        </p:txBody>
      </p:sp>
      <p:sp>
        <p:nvSpPr>
          <p:cNvPr id="8" name="ZoneTexte 7">
            <a:extLst>
              <a:ext uri="{FF2B5EF4-FFF2-40B4-BE49-F238E27FC236}">
                <a16:creationId xmlns:a16="http://schemas.microsoft.com/office/drawing/2014/main" id="{A516C553-FB11-8979-508C-B3B61CACCE9B}"/>
              </a:ext>
            </a:extLst>
          </p:cNvPr>
          <p:cNvSpPr txBox="1"/>
          <p:nvPr/>
        </p:nvSpPr>
        <p:spPr>
          <a:xfrm>
            <a:off x="3997694" y="211315"/>
            <a:ext cx="4942249" cy="461665"/>
          </a:xfrm>
          <a:prstGeom prst="rect">
            <a:avLst/>
          </a:prstGeom>
          <a:noFill/>
        </p:spPr>
        <p:txBody>
          <a:bodyPr wrap="square" lIns="91440" tIns="45720" rIns="91440" bIns="45720" rtlCol="0" anchor="t">
            <a:spAutoFit/>
          </a:bodyPr>
          <a:lstStyle/>
          <a:p>
            <a:pPr algn="r"/>
            <a:r>
              <a:rPr lang="en-US" sz="1200" b="0" dirty="0">
                <a:solidFill>
                  <a:schemeClr val="bg2"/>
                </a:solidFill>
              </a:rPr>
              <a:t>HORIZON-CL2-2026-01-TRANSFO-09 :​</a:t>
            </a:r>
          </a:p>
          <a:p>
            <a:pPr algn="r"/>
            <a:r>
              <a:rPr lang="en-GB" sz="1200" dirty="0">
                <a:solidFill>
                  <a:schemeClr val="bg2"/>
                </a:solidFill>
              </a:rPr>
              <a:t>Rethinking long-term care policy in the face of EU demographic shifts</a:t>
            </a:r>
            <a:endParaRPr lang="en-US" sz="1200" b="1" dirty="0">
              <a:solidFill>
                <a:schemeClr val="bg2"/>
              </a:solidFill>
            </a:endParaRPr>
          </a:p>
        </p:txBody>
      </p:sp>
    </p:spTree>
    <p:extLst>
      <p:ext uri="{BB962C8B-B14F-4D97-AF65-F5344CB8AC3E}">
        <p14:creationId xmlns:p14="http://schemas.microsoft.com/office/powerpoint/2010/main" val="1989601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10277" y="963570"/>
            <a:ext cx="8424000" cy="484200"/>
          </a:xfrm>
          <a:prstGeom prst="rect">
            <a:avLst/>
          </a:prstGeom>
          <a:noFill/>
          <a:ln>
            <a:noFill/>
          </a:ln>
        </p:spPr>
        <p:txBody>
          <a:bodyPr spcFirstLastPara="1" wrap="square" lIns="0" tIns="0" rIns="0" bIns="0" anchor="t" anchorCtr="0">
            <a:noAutofit/>
          </a:bodyPr>
          <a:lstStyle/>
          <a:p>
            <a:pPr lvl="0">
              <a:buSzPts val="2500"/>
            </a:pPr>
            <a:r>
              <a:rPr lang="fr-FR" sz="1800" dirty="0">
                <a:solidFill>
                  <a:schemeClr val="accent4"/>
                </a:solidFill>
              </a:rPr>
              <a:t>Favoriser la coopération entre la recherche dans les domaines des SHS et STEM dans l’UE  - CSA</a:t>
            </a:r>
            <a:br>
              <a:rPr lang="fr-FR" sz="2000" dirty="0">
                <a:solidFill>
                  <a:schemeClr val="bg2"/>
                </a:solidFill>
              </a:rPr>
            </a:br>
            <a:br>
              <a:rPr lang="en-US" sz="2000" dirty="0">
                <a:solidFill>
                  <a:schemeClr val="bg2"/>
                </a:solidFill>
              </a:rPr>
            </a:br>
            <a:br>
              <a:rPr lang="en-US" sz="2000" dirty="0">
                <a:solidFill>
                  <a:schemeClr val="bg2"/>
                </a:solidFill>
              </a:rPr>
            </a:br>
            <a:endParaRPr sz="2000" dirty="0">
              <a:solidFill>
                <a:schemeClr val="bg2"/>
              </a:solidFill>
            </a:endParaRPr>
          </a:p>
        </p:txBody>
      </p:sp>
      <p:sp>
        <p:nvSpPr>
          <p:cNvPr id="200" name="Google Shape;200;p18"/>
          <p:cNvSpPr txBox="1">
            <a:spLocks noGrp="1"/>
          </p:cNvSpPr>
          <p:nvPr>
            <p:ph type="body" idx="1"/>
          </p:nvPr>
        </p:nvSpPr>
        <p:spPr>
          <a:xfrm>
            <a:off x="310277" y="1605776"/>
            <a:ext cx="8316458" cy="2657256"/>
          </a:xfrm>
          <a:prstGeom prst="rect">
            <a:avLst/>
          </a:prstGeom>
          <a:solidFill>
            <a:schemeClr val="bg1"/>
          </a:solidFill>
          <a:ln>
            <a:noFill/>
          </a:ln>
        </p:spPr>
        <p:txBody>
          <a:bodyPr spcFirstLastPara="1" wrap="square" lIns="0" tIns="0" rIns="0" bIns="0" anchor="t" anchorCtr="0">
            <a:noAutofit/>
          </a:bodyPr>
          <a:lstStyle/>
          <a:p>
            <a:pPr marL="285750" indent="-285750">
              <a:lnSpc>
                <a:spcPct val="110000"/>
              </a:lnSpc>
              <a:spcBef>
                <a:spcPts val="300"/>
              </a:spcBef>
              <a:buClr>
                <a:srgbClr val="000091"/>
              </a:buClr>
              <a:buFont typeface="Courier New" panose="02070309020205020404" pitchFamily="49" charset="0"/>
              <a:buChar char="o"/>
            </a:pPr>
            <a:r>
              <a:rPr lang="fr-FR" sz="1600" dirty="0">
                <a:solidFill>
                  <a:srgbClr val="000091"/>
                </a:solidFill>
              </a:rPr>
              <a:t>Travailler à une plus grande </a:t>
            </a:r>
            <a:r>
              <a:rPr lang="fr-FR" sz="1600" b="1" dirty="0">
                <a:solidFill>
                  <a:srgbClr val="000091"/>
                </a:solidFill>
              </a:rPr>
              <a:t>intégration de la recherche et de l'innovation en sciences sociales et humaines (SSH) et en sciences, technologie, ingénierie et mathématiques (STEM) dans les initiatives de R&amp;I </a:t>
            </a:r>
            <a:r>
              <a:rPr lang="fr-FR" sz="1600" dirty="0">
                <a:solidFill>
                  <a:srgbClr val="000091"/>
                </a:solidFill>
              </a:rPr>
              <a:t>financées au niveau européen, national et/ou régional, ainsi que dans les politiques de R&amp;I, en encourageant le dialogue, l'apprentissage mutuel et la coopération stratégique entre les bailleurs de fonds de la recherche et les décideurs politiques dans l’UE.</a:t>
            </a:r>
          </a:p>
          <a:p>
            <a:pPr marL="285750" indent="-285750">
              <a:lnSpc>
                <a:spcPct val="110000"/>
              </a:lnSpc>
              <a:spcBef>
                <a:spcPts val="300"/>
              </a:spcBef>
              <a:buClr>
                <a:srgbClr val="000091"/>
              </a:buClr>
              <a:buFont typeface="Courier New" panose="02070309020205020404" pitchFamily="49" charset="0"/>
              <a:buChar char="o"/>
            </a:pPr>
            <a:r>
              <a:rPr lang="fr-FR" sz="1600" dirty="0">
                <a:solidFill>
                  <a:srgbClr val="000091"/>
                </a:solidFill>
              </a:rPr>
              <a:t>Développer un « </a:t>
            </a:r>
            <a:r>
              <a:rPr lang="fr-FR" sz="1600" b="1" dirty="0">
                <a:solidFill>
                  <a:srgbClr val="000091"/>
                </a:solidFill>
              </a:rPr>
              <a:t>cadre de suivi et d'évaluation d'impact </a:t>
            </a:r>
            <a:r>
              <a:rPr lang="fr-FR" sz="1600" dirty="0">
                <a:solidFill>
                  <a:srgbClr val="000091"/>
                </a:solidFill>
              </a:rPr>
              <a:t>» </a:t>
            </a:r>
            <a:r>
              <a:rPr lang="fr-FR" sz="1600" b="1" dirty="0">
                <a:solidFill>
                  <a:srgbClr val="000091"/>
                </a:solidFill>
              </a:rPr>
              <a:t>commun </a:t>
            </a:r>
          </a:p>
          <a:p>
            <a:pPr marL="285750" indent="-285750">
              <a:lnSpc>
                <a:spcPct val="110000"/>
              </a:lnSpc>
              <a:spcBef>
                <a:spcPts val="300"/>
              </a:spcBef>
              <a:buClr>
                <a:srgbClr val="000091"/>
              </a:buClr>
              <a:buFont typeface="Courier New" panose="02070309020205020404" pitchFamily="49" charset="0"/>
              <a:buChar char="o"/>
            </a:pPr>
            <a:r>
              <a:rPr lang="fr-FR" sz="1600" dirty="0">
                <a:solidFill>
                  <a:srgbClr val="000091"/>
                </a:solidFill>
              </a:rPr>
              <a:t>Soutenir la coopération entre les projets et les parties prenantes en SHS et STEM</a:t>
            </a:r>
          </a:p>
          <a:p>
            <a:pPr marL="171450" indent="-171450">
              <a:lnSpc>
                <a:spcPct val="110000"/>
              </a:lnSpc>
              <a:spcBef>
                <a:spcPts val="300"/>
              </a:spcBef>
              <a:buClr>
                <a:srgbClr val="000091"/>
              </a:buClr>
              <a:buFont typeface="Arial" panose="020B0604020202020204" pitchFamily="34" charset="0"/>
              <a:buChar char="•"/>
            </a:pPr>
            <a:endParaRPr lang="fr-FR" sz="1200" dirty="0"/>
          </a:p>
        </p:txBody>
      </p:sp>
      <p:sp>
        <p:nvSpPr>
          <p:cNvPr id="8" name="ZoneTexte 7">
            <a:extLst>
              <a:ext uri="{FF2B5EF4-FFF2-40B4-BE49-F238E27FC236}">
                <a16:creationId xmlns:a16="http://schemas.microsoft.com/office/drawing/2014/main" id="{A516C553-FB11-8979-508C-B3B61CACCE9B}"/>
              </a:ext>
            </a:extLst>
          </p:cNvPr>
          <p:cNvSpPr txBox="1"/>
          <p:nvPr/>
        </p:nvSpPr>
        <p:spPr>
          <a:xfrm>
            <a:off x="3419872" y="199154"/>
            <a:ext cx="5364127" cy="461665"/>
          </a:xfrm>
          <a:prstGeom prst="rect">
            <a:avLst/>
          </a:prstGeom>
          <a:noFill/>
        </p:spPr>
        <p:txBody>
          <a:bodyPr wrap="square" lIns="91440" tIns="45720" rIns="91440" bIns="45720" rtlCol="0" anchor="t">
            <a:spAutoFit/>
          </a:bodyPr>
          <a:lstStyle/>
          <a:p>
            <a:pPr algn="r" fontAlgn="base"/>
            <a:r>
              <a:rPr lang="fr-FR" sz="1200" dirty="0">
                <a:solidFill>
                  <a:schemeClr val="bg2"/>
                </a:solidFill>
              </a:rPr>
              <a:t>HORIZON-CL2-2026-01-TRANSFO-10</a:t>
            </a:r>
            <a:r>
              <a:rPr lang="en-US" sz="1200" dirty="0">
                <a:solidFill>
                  <a:schemeClr val="bg2"/>
                </a:solidFill>
              </a:rPr>
              <a:t>​: Fostering cooperation and integration between SSH and STEM research and innovation in the EU​</a:t>
            </a:r>
          </a:p>
        </p:txBody>
      </p:sp>
    </p:spTree>
    <p:extLst>
      <p:ext uri="{BB962C8B-B14F-4D97-AF65-F5344CB8AC3E}">
        <p14:creationId xmlns:p14="http://schemas.microsoft.com/office/powerpoint/2010/main" val="3113665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49"/>
            <a:ext cx="8337736" cy="3982835"/>
          </a:xfrm>
          <a:prstGeom prst="rect">
            <a:avLst/>
          </a:prstGeom>
          <a:noFill/>
          <a:ln>
            <a:noFill/>
          </a:ln>
        </p:spPr>
        <p:txBody>
          <a:bodyPr spcFirstLastPara="1" wrap="square" lIns="0" tIns="0" rIns="0" bIns="0" anchor="t" anchorCtr="0">
            <a:noAutofit/>
          </a:bodyPr>
          <a:lstStyle/>
          <a:p>
            <a:pPr marL="88900" indent="0"/>
            <a:r>
              <a:rPr lang="fr-FR" sz="1700" b="1" dirty="0">
                <a:solidFill>
                  <a:schemeClr val="accent4"/>
                </a:solidFill>
              </a:rPr>
              <a:t>Les appels 2027 en transformation (deadline : 23.09.2027)</a:t>
            </a:r>
          </a:p>
          <a:p>
            <a:pPr marL="434975" indent="-342900">
              <a:buSzPct val="99000"/>
              <a:buFont typeface="+mj-lt"/>
              <a:buAutoNum type="arabicPeriod"/>
            </a:pPr>
            <a:r>
              <a:rPr lang="en-GB" sz="1500" dirty="0"/>
              <a:t>Impact of access to nature-positive environments in promoting social cohesion and reducing inequalities in urban and peri-urban settings	</a:t>
            </a:r>
            <a:endParaRPr lang="fr-FR" sz="1500" dirty="0"/>
          </a:p>
          <a:p>
            <a:pPr marL="434975" indent="-342900">
              <a:buSzPct val="99000"/>
              <a:buFont typeface="+mj-lt"/>
              <a:buAutoNum type="arabicPeriod"/>
            </a:pPr>
            <a:r>
              <a:rPr lang="en-GB" sz="1500" dirty="0"/>
              <a:t>Impact of in-kind benefits on income distribution and on vulnerable populations</a:t>
            </a:r>
            <a:endParaRPr lang="fr-FR" sz="1500" dirty="0"/>
          </a:p>
          <a:p>
            <a:pPr marL="434975" indent="-342900">
              <a:buSzPct val="99000"/>
              <a:buFont typeface="+mj-lt"/>
              <a:buAutoNum type="arabicPeriod"/>
            </a:pPr>
            <a:r>
              <a:rPr lang="en-GB" sz="1500" dirty="0"/>
              <a:t>Rethinking sustainable competitiveness beyond traditional perspectives: role and contribution of the Social Economy</a:t>
            </a:r>
            <a:endParaRPr lang="fr-FR" sz="1500" dirty="0"/>
          </a:p>
          <a:p>
            <a:pPr marL="434975" indent="-342900">
              <a:buSzPct val="99000"/>
              <a:buFont typeface="+mj-lt"/>
              <a:buAutoNum type="arabicPeriod"/>
            </a:pPr>
            <a:r>
              <a:rPr lang="en-GB" sz="1500" dirty="0"/>
              <a:t>The impact of EU labour mobility on the Member States of the EU</a:t>
            </a:r>
            <a:endParaRPr lang="fr-FR" sz="1500" dirty="0"/>
          </a:p>
          <a:p>
            <a:pPr marL="434975" indent="-342900">
              <a:buSzPct val="99000"/>
              <a:buFont typeface="+mj-lt"/>
              <a:buAutoNum type="arabicPeriod"/>
            </a:pPr>
            <a:r>
              <a:rPr lang="en-GB" sz="1500" dirty="0"/>
              <a:t>The effective use of artificial intelligence in learning environments in pre-primary and primary education</a:t>
            </a:r>
            <a:endParaRPr lang="fr-FR" sz="1500" dirty="0"/>
          </a:p>
          <a:p>
            <a:pPr marL="434975" indent="-342900">
              <a:buSzPct val="99000"/>
              <a:buFont typeface="+mj-lt"/>
              <a:buAutoNum type="arabicPeriod"/>
            </a:pPr>
            <a:r>
              <a:rPr lang="en-GB" sz="1500" dirty="0"/>
              <a:t>Closing the learning gap: uncovering causes and effective policy interventions for declining youth skills in mathematics, reading, and science	</a:t>
            </a:r>
            <a:endParaRPr lang="fr-FR" sz="1500" dirty="0"/>
          </a:p>
          <a:p>
            <a:pPr marL="434975" indent="-342900">
              <a:buSzPct val="99000"/>
              <a:buFont typeface="+mj-lt"/>
              <a:buAutoNum type="arabicPeriod"/>
            </a:pPr>
            <a:r>
              <a:rPr lang="en-GB" sz="1500" dirty="0"/>
              <a:t>Persons with disabilities: opportunities for labour inclusion and social protection through the life course	</a:t>
            </a:r>
            <a:endParaRPr lang="fr-FR" sz="1500" dirty="0"/>
          </a:p>
          <a:p>
            <a:pPr marL="434975" indent="-342900">
              <a:buSzPct val="99000"/>
              <a:buFont typeface="+mj-lt"/>
              <a:buAutoNum type="arabicPeriod"/>
            </a:pPr>
            <a:r>
              <a:rPr lang="en-GB" sz="1500" dirty="0"/>
              <a:t>Scaling and deploying innovations in migration management (IA - 4 </a:t>
            </a:r>
            <a:r>
              <a:rPr lang="en-GB" sz="1500" dirty="0" err="1"/>
              <a:t>projets</a:t>
            </a:r>
            <a:r>
              <a:rPr lang="en-GB" sz="1500" dirty="0"/>
              <a:t>)</a:t>
            </a:r>
            <a:endParaRPr lang="fr-FR" sz="1500" dirty="0"/>
          </a:p>
          <a:p>
            <a:pPr marL="434975" indent="-342900">
              <a:buSzPct val="99000"/>
              <a:buFont typeface="+mj-lt"/>
              <a:buAutoNum type="arabicPeriod"/>
            </a:pPr>
            <a:r>
              <a:rPr lang="en-GB" sz="1500" dirty="0"/>
              <a:t>Improving socio-economic outcomes for persons with dementia and informal caregivers (two-stages – 5 </a:t>
            </a:r>
            <a:r>
              <a:rPr lang="en-GB" sz="1500" dirty="0" err="1"/>
              <a:t>projets</a:t>
            </a:r>
            <a:r>
              <a:rPr lang="en-GB" sz="1500" dirty="0"/>
              <a:t> – deadline : 04.05.2027)</a:t>
            </a:r>
            <a:endParaRPr lang="fr-FR" sz="1500" dirty="0"/>
          </a:p>
          <a:p>
            <a:pPr marL="88900" indent="0"/>
            <a:endParaRPr lang="fr-FR" sz="1700" b="1" dirty="0">
              <a:solidFill>
                <a:schemeClr val="accent4"/>
              </a:solidFill>
            </a:endParaRPr>
          </a:p>
          <a:p>
            <a:pPr marL="92075" indent="0"/>
            <a:r>
              <a:rPr lang="en-GB" sz="1600" dirty="0"/>
              <a:t>	</a:t>
            </a:r>
            <a:endParaRPr lang="fr-FR" sz="1600" dirty="0"/>
          </a:p>
          <a:p>
            <a:pPr marL="88900" indent="0"/>
            <a:endParaRPr lang="fr-FR" sz="1600" b="1"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446276"/>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4097305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28135" y="1618407"/>
            <a:ext cx="8141707" cy="2888857"/>
          </a:xfrm>
        </p:spPr>
        <p:txBody>
          <a:bodyPr/>
          <a:lstStyle/>
          <a:p>
            <a:pPr marL="0"/>
            <a:r>
              <a:rPr lang="fr-FR" sz="3200" dirty="0"/>
              <a:t>Les appels 2026 à dominante SHS dans les autres clusters </a:t>
            </a:r>
          </a:p>
          <a:p>
            <a:pPr marL="0"/>
            <a:endParaRPr lang="fr-FR" sz="3200" dirty="0"/>
          </a:p>
          <a:p>
            <a:pPr marL="0"/>
            <a:endParaRPr lang="fr-FR" dirty="0"/>
          </a:p>
        </p:txBody>
      </p:sp>
    </p:spTree>
    <p:extLst>
      <p:ext uri="{BB962C8B-B14F-4D97-AF65-F5344CB8AC3E}">
        <p14:creationId xmlns:p14="http://schemas.microsoft.com/office/powerpoint/2010/main" val="3617202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92075" indent="0" fontAlgn="base"/>
            <a:r>
              <a:rPr lang="fr-FR" sz="1800" b="1" dirty="0">
                <a:solidFill>
                  <a:schemeClr val="accent4"/>
                </a:solidFill>
              </a:rPr>
              <a:t>Vers des populations et des systèmes de santé résilients au changement climatique, préparés et neutres en carbone</a:t>
            </a:r>
            <a:r>
              <a:rPr lang="en-US" sz="1800" dirty="0">
                <a:solidFill>
                  <a:schemeClr val="accent4"/>
                </a:solidFill>
              </a:rPr>
              <a:t>​</a:t>
            </a:r>
          </a:p>
          <a:p>
            <a:pPr marL="92075" indent="0" fontAlgn="base"/>
            <a:r>
              <a:rPr lang="fr-FR" sz="1600" dirty="0"/>
              <a:t>​</a:t>
            </a:r>
          </a:p>
          <a:p>
            <a:pPr marL="92075" indent="0" fontAlgn="base"/>
            <a:r>
              <a:rPr lang="fr-FR" sz="1600" dirty="0"/>
              <a:t>Contexte: Le secteur de la santé représente près de 5 % des émissions mondiales de gaz à effet de serre et génère une demande importante en énergie et en matériaux, ainsi que des flux polluants dangereux. </a:t>
            </a:r>
          </a:p>
          <a:p>
            <a:pPr marL="92075" indent="0" fontAlgn="base"/>
            <a:r>
              <a:rPr lang="fr-FR" sz="1600" dirty="0"/>
              <a:t>​</a:t>
            </a:r>
          </a:p>
          <a:p>
            <a:pPr marL="377825" indent="-285750" fontAlgn="base">
              <a:buFont typeface="Courier New" panose="02070309020205020404" pitchFamily="49" charset="0"/>
              <a:buChar char="o"/>
            </a:pPr>
            <a:r>
              <a:rPr lang="fr-FR" sz="1600" dirty="0"/>
              <a:t>Produire des données sur les coûts et les avantages pour la santé de mesures d'adaptation au changement climatique, rendre disponibles ces données</a:t>
            </a:r>
          </a:p>
          <a:p>
            <a:pPr marL="377825" indent="-285750" fontAlgn="base">
              <a:buFont typeface="Courier New" panose="02070309020205020404" pitchFamily="49" charset="0"/>
              <a:buChar char="o"/>
            </a:pPr>
            <a:r>
              <a:rPr lang="fr-FR" sz="1600" dirty="0"/>
              <a:t>Recommandations de politiques publiques </a:t>
            </a:r>
          </a:p>
          <a:p>
            <a:pPr marL="377825" indent="-285750" fontAlgn="base">
              <a:buFont typeface="Courier New" panose="02070309020205020404" pitchFamily="49" charset="0"/>
              <a:buChar char="o"/>
            </a:pPr>
            <a:r>
              <a:rPr lang="fr-FR" sz="1600" dirty="0"/>
              <a:t>Autonomisées les populations; les doter des outils nécessaires pour adopter des comportements protecteurs face aux risques climatiques liés à la santé</a:t>
            </a:r>
          </a:p>
          <a:p>
            <a:pPr marL="377825" indent="-285750" fontAlgn="base">
              <a:buFont typeface="Courier New" panose="02070309020205020404" pitchFamily="49" charset="0"/>
              <a:buChar char="o"/>
            </a:pPr>
            <a:endParaRPr lang="fr-FR" sz="1600" dirty="0"/>
          </a:p>
          <a:p>
            <a:pPr marL="92075" indent="0" fontAlgn="base"/>
            <a:r>
              <a:rPr lang="fr-FR" sz="1600" dirty="0"/>
              <a:t>RIA</a:t>
            </a:r>
          </a:p>
          <a:p>
            <a:pPr marL="92075" indent="0" algn="r" fontAlgn="base"/>
            <a:r>
              <a:rPr lang="fr-FR" sz="1600" i="1" dirty="0">
                <a:solidFill>
                  <a:schemeClr val="accent4"/>
                </a:solidFill>
              </a:rPr>
              <a:t>Cluster 1 (Santé) - 16 avril 2026 </a:t>
            </a:r>
            <a:endParaRPr lang="en-US" sz="1600" i="1" dirty="0">
              <a:solidFill>
                <a:schemeClr val="accent4"/>
              </a:solidFill>
            </a:endParaRPr>
          </a:p>
          <a:p>
            <a:pPr marL="92075" indent="0"/>
            <a:endParaRPr lang="fr-FR" sz="1600" dirty="0"/>
          </a:p>
          <a:p>
            <a:pPr marL="0" indent="0"/>
            <a:endParaRPr lang="fr-FR" sz="1600" b="1" dirty="0">
              <a:solidFill>
                <a:schemeClr val="accent4"/>
              </a:solidFill>
            </a:endParaRPr>
          </a:p>
          <a:p>
            <a:pPr marL="0" indent="0"/>
            <a:endParaRPr lang="fr-FR" sz="1600" dirty="0"/>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416595" y="135443"/>
            <a:ext cx="5473730" cy="630942"/>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GB" sz="1200" dirty="0">
                <a:solidFill>
                  <a:schemeClr val="bg2"/>
                </a:solidFill>
              </a:rPr>
              <a:t>HORIZON-HLTH-2026-01-ENVHLTH-04: Towards climate resilient, prepared and carbon neutral populations and healthcare systems</a:t>
            </a:r>
            <a:endParaRPr lang="en-US" sz="1200" dirty="0">
              <a:solidFill>
                <a:schemeClr val="bg2"/>
              </a:solidFill>
            </a:endParaRPr>
          </a:p>
        </p:txBody>
      </p:sp>
    </p:spTree>
    <p:extLst>
      <p:ext uri="{BB962C8B-B14F-4D97-AF65-F5344CB8AC3E}">
        <p14:creationId xmlns:p14="http://schemas.microsoft.com/office/powerpoint/2010/main" val="2260174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2589"/>
            <a:ext cx="8337736" cy="3942311"/>
          </a:xfrm>
          <a:prstGeom prst="rect">
            <a:avLst/>
          </a:prstGeom>
          <a:noFill/>
          <a:ln>
            <a:noFill/>
          </a:ln>
        </p:spPr>
        <p:txBody>
          <a:bodyPr spcFirstLastPara="1" wrap="square" lIns="0" tIns="0" rIns="0" bIns="0" anchor="t" anchorCtr="0">
            <a:noAutofit/>
          </a:bodyPr>
          <a:lstStyle/>
          <a:p>
            <a:pPr marL="0" indent="0" fontAlgn="base"/>
            <a:r>
              <a:rPr lang="fr-FR" sz="1800" b="1" dirty="0">
                <a:solidFill>
                  <a:schemeClr val="accent4"/>
                </a:solidFill>
              </a:rPr>
              <a:t>Prévenir les effets néfastes de l’utilisation des technologies numériques sur la santé mentale des enfants et des jeunes adultes</a:t>
            </a:r>
          </a:p>
          <a:p>
            <a:pPr marL="0" indent="0" fontAlgn="base"/>
            <a:endParaRPr lang="fr-FR" sz="1600" dirty="0"/>
          </a:p>
          <a:p>
            <a:pPr marL="285750" indent="-285750" fontAlgn="base">
              <a:buFont typeface="Courier New" panose="02070309020205020404" pitchFamily="49" charset="0"/>
              <a:buChar char="o"/>
            </a:pPr>
            <a:r>
              <a:rPr lang="fr-FR" sz="1600" dirty="0"/>
              <a:t>Analyse de l'impact (positif ou négatif) des technologies numériques sur la santé mentale des enfants et des jeunes adultes. </a:t>
            </a:r>
          </a:p>
          <a:p>
            <a:pPr marL="285750" indent="-285750" fontAlgn="base">
              <a:buFont typeface="Courier New" panose="02070309020205020404" pitchFamily="49" charset="0"/>
              <a:buChar char="o"/>
            </a:pPr>
            <a:r>
              <a:rPr lang="fr-FR" sz="1600" dirty="0"/>
              <a:t>Analyser et fournir des données neurobiologiques et cognitives/comportementales sur la l’impact des technologies numériques sur la santé mentale, y compris sur le développement du cerveau </a:t>
            </a:r>
          </a:p>
          <a:p>
            <a:pPr marL="285750" indent="-285750" fontAlgn="base">
              <a:buFont typeface="Courier New" panose="02070309020205020404" pitchFamily="49" charset="0"/>
              <a:buChar char="o"/>
            </a:pPr>
            <a:r>
              <a:rPr lang="fr-FR" sz="1600" dirty="0"/>
              <a:t>Nouvelles méthodes visant à promouvoir la santé mentale des enfants et des jeunes adultes tout en atténuant les effets négatifs de l'utilisation des technologies numériques </a:t>
            </a:r>
          </a:p>
          <a:p>
            <a:pPr marL="285750" indent="-285750" fontAlgn="base">
              <a:buFont typeface="Courier New" panose="02070309020205020404" pitchFamily="49" charset="0"/>
              <a:buChar char="o"/>
            </a:pPr>
            <a:r>
              <a:rPr lang="fr-FR" sz="1600" dirty="0"/>
              <a:t>Promouvoir une utilisation positive des technologies numériques (Education à la culture numérique)</a:t>
            </a:r>
          </a:p>
          <a:p>
            <a:pPr marL="285750" indent="-285750" fontAlgn="base">
              <a:buFont typeface="Courier New" panose="02070309020205020404" pitchFamily="49" charset="0"/>
              <a:buChar char="o"/>
            </a:pPr>
            <a:endParaRPr lang="fr-FR" sz="1600" dirty="0"/>
          </a:p>
          <a:p>
            <a:pPr marL="0" indent="0" fontAlgn="base"/>
            <a:r>
              <a:rPr lang="fr-FR" sz="1600" dirty="0"/>
              <a:t>RIA</a:t>
            </a:r>
          </a:p>
          <a:p>
            <a:pPr marL="92075" indent="0" algn="r"/>
            <a:r>
              <a:rPr lang="fr-FR" sz="1600" i="1" dirty="0">
                <a:solidFill>
                  <a:schemeClr val="accent4"/>
                </a:solidFill>
              </a:rPr>
              <a:t>Cluster 1 (Santé) - 16 avril 2026 </a:t>
            </a:r>
            <a:endParaRPr lang="en-US" sz="1600" dirty="0">
              <a:solidFill>
                <a:schemeClr val="accent4"/>
              </a:solidFill>
            </a:endParaRPr>
          </a:p>
          <a:p>
            <a:pPr marL="0" indent="0" algn="r"/>
            <a:endParaRPr lang="fr-FR" sz="1600" i="1" dirty="0">
              <a:solidFill>
                <a:schemeClr val="accent4"/>
              </a:solidFill>
              <a:highlight>
                <a:srgbClr val="FFFF00"/>
              </a:highlight>
            </a:endParaRPr>
          </a:p>
          <a:p>
            <a:pPr marL="0" indent="0"/>
            <a:endParaRPr lang="fr-FR" sz="1600" b="1" dirty="0">
              <a:solidFill>
                <a:schemeClr val="accent4"/>
              </a:solidFill>
            </a:endParaRPr>
          </a:p>
          <a:p>
            <a:pPr marL="0" indent="0"/>
            <a:endParaRPr lang="fr-FR" sz="1600" dirty="0"/>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10270" y="128355"/>
            <a:ext cx="5473730" cy="646331"/>
          </a:xfrm>
          <a:prstGeom prst="rect">
            <a:avLst/>
          </a:prstGeom>
          <a:noFill/>
        </p:spPr>
        <p:txBody>
          <a:bodyPr wrap="square" lIns="91440" tIns="45720" rIns="91440" bIns="45720" rtlCol="0" anchor="t">
            <a:spAutoFit/>
          </a:bodyPr>
          <a:lstStyle/>
          <a:p>
            <a:pPr algn="r" fontAlgn="base"/>
            <a:r>
              <a:rPr lang="en-GB" sz="1200" dirty="0">
                <a:solidFill>
                  <a:schemeClr val="bg2"/>
                </a:solidFill>
              </a:rPr>
              <a:t>HORIZON-HLTH-2026-01-DISEASE-02: Innovative interventions to prevent the harmful effects of using digital technologies on the mental health of children and young adults</a:t>
            </a:r>
            <a:r>
              <a:rPr lang="fr-FR" sz="1100" dirty="0">
                <a:solidFill>
                  <a:schemeClr val="bg2"/>
                </a:solidFill>
              </a:rPr>
              <a:t>​</a:t>
            </a:r>
            <a:endParaRPr lang="fr-FR" sz="1100" i="0" dirty="0">
              <a:solidFill>
                <a:schemeClr val="bg2"/>
              </a:solidFill>
              <a:effectLst/>
            </a:endParaRPr>
          </a:p>
        </p:txBody>
      </p:sp>
    </p:spTree>
    <p:extLst>
      <p:ext uri="{BB962C8B-B14F-4D97-AF65-F5344CB8AC3E}">
        <p14:creationId xmlns:p14="http://schemas.microsoft.com/office/powerpoint/2010/main" val="2114343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60000" y="943963"/>
            <a:ext cx="8337736" cy="3943350"/>
          </a:xfrm>
          <a:prstGeom prst="rect">
            <a:avLst/>
          </a:prstGeom>
          <a:noFill/>
          <a:ln>
            <a:noFill/>
          </a:ln>
        </p:spPr>
        <p:txBody>
          <a:bodyPr spcFirstLastPara="1" wrap="square" lIns="0" tIns="0" rIns="0" bIns="0" anchor="t" anchorCtr="0">
            <a:noAutofit/>
          </a:bodyPr>
          <a:lstStyle/>
          <a:p>
            <a:pPr marL="0" indent="0"/>
            <a:r>
              <a:rPr lang="en-GB" sz="1600" b="1" dirty="0">
                <a:solidFill>
                  <a:schemeClr val="accent4"/>
                </a:solidFill>
              </a:rPr>
              <a:t>Et </a:t>
            </a:r>
            <a:r>
              <a:rPr lang="en-GB" sz="1600" b="1" dirty="0" err="1">
                <a:solidFill>
                  <a:schemeClr val="accent4"/>
                </a:solidFill>
              </a:rPr>
              <a:t>aussi</a:t>
            </a:r>
            <a:r>
              <a:rPr lang="en-GB" sz="1600" b="1" dirty="0">
                <a:solidFill>
                  <a:schemeClr val="accent4"/>
                </a:solidFill>
              </a:rPr>
              <a:t>… </a:t>
            </a:r>
            <a:r>
              <a:rPr lang="en-GB" sz="1600" b="1" dirty="0" err="1">
                <a:solidFill>
                  <a:schemeClr val="accent4"/>
                </a:solidFill>
              </a:rPr>
              <a:t>volet</a:t>
            </a:r>
            <a:r>
              <a:rPr lang="en-GB" sz="1600" b="1" dirty="0">
                <a:solidFill>
                  <a:schemeClr val="accent4"/>
                </a:solidFill>
              </a:rPr>
              <a:t> SHS </a:t>
            </a:r>
            <a:r>
              <a:rPr lang="en-GB" sz="1600" b="1" dirty="0" err="1">
                <a:solidFill>
                  <a:schemeClr val="accent4"/>
                </a:solidFill>
              </a:rPr>
              <a:t>secondaire</a:t>
            </a:r>
            <a:r>
              <a:rPr lang="en-GB" sz="1600" b="1" dirty="0">
                <a:solidFill>
                  <a:schemeClr val="accent4"/>
                </a:solidFill>
              </a:rPr>
              <a:t> </a:t>
            </a:r>
            <a:r>
              <a:rPr lang="en-GB" sz="1600" b="1" dirty="0" err="1">
                <a:solidFill>
                  <a:schemeClr val="accent4"/>
                </a:solidFill>
              </a:rPr>
              <a:t>en</a:t>
            </a:r>
            <a:r>
              <a:rPr lang="en-GB" sz="1600" b="1" dirty="0">
                <a:solidFill>
                  <a:schemeClr val="accent4"/>
                </a:solidFill>
              </a:rPr>
              <a:t> santé-</a:t>
            </a:r>
            <a:r>
              <a:rPr lang="en-GB" sz="1600" b="1" dirty="0" err="1">
                <a:solidFill>
                  <a:schemeClr val="accent4"/>
                </a:solidFill>
              </a:rPr>
              <a:t>biologie</a:t>
            </a:r>
            <a:endParaRPr lang="en-GB" sz="1600" b="1" dirty="0">
              <a:solidFill>
                <a:schemeClr val="accent4"/>
              </a:solidFill>
            </a:endParaRPr>
          </a:p>
          <a:p>
            <a:pPr marL="0" indent="0"/>
            <a:endParaRPr lang="en-GB" sz="1500" b="1" dirty="0">
              <a:solidFill>
                <a:schemeClr val="accent4"/>
              </a:solidFill>
            </a:endParaRPr>
          </a:p>
          <a:p>
            <a:pPr marL="285750" indent="-285750">
              <a:buFont typeface="Courier New" panose="02070309020205020404" pitchFamily="49" charset="0"/>
              <a:buChar char="o"/>
            </a:pPr>
            <a:r>
              <a:rPr lang="en-GB" sz="1500" dirty="0"/>
              <a:t>STAYHLTH-02: Behavioural interventions as primary prevention for Non-Communicable Diseases (NCDs) among young people</a:t>
            </a:r>
          </a:p>
          <a:p>
            <a:pPr marL="285750" indent="-285750">
              <a:buFont typeface="Courier New" panose="02070309020205020404" pitchFamily="49" charset="0"/>
              <a:buChar char="o"/>
            </a:pPr>
            <a:r>
              <a:rPr lang="en-US" sz="1500" dirty="0"/>
              <a:t>ENVHLTH-01: Towards a better understanding and anticipation of the impacts of climate change on health</a:t>
            </a:r>
          </a:p>
          <a:p>
            <a:pPr marL="285750" indent="-285750">
              <a:buFont typeface="Courier New" panose="02070309020205020404" pitchFamily="49" charset="0"/>
              <a:buChar char="o"/>
            </a:pPr>
            <a:r>
              <a:rPr lang="en-GB" sz="1500" dirty="0"/>
              <a:t>DISEASE-02: Innovative interventions to prevent the harmful effects of using digital technologies on the mental health of children and young adults</a:t>
            </a:r>
            <a:r>
              <a:rPr lang="fr-FR" sz="1500" dirty="0"/>
              <a:t>​</a:t>
            </a:r>
          </a:p>
          <a:p>
            <a:pPr marL="285750" indent="-285750">
              <a:buFont typeface="Courier New" panose="02070309020205020404" pitchFamily="49" charset="0"/>
              <a:buChar char="o"/>
            </a:pPr>
            <a:r>
              <a:rPr lang="en-GB" sz="1500" dirty="0"/>
              <a:t>DISEASE-03: Advancing research on the prevention, diagnosis, and management of post-infection long-term conditions</a:t>
            </a:r>
            <a:endParaRPr lang="fr-FR" sz="1500" dirty="0"/>
          </a:p>
          <a:p>
            <a:pPr marL="285750" indent="-285750">
              <a:buFont typeface="Courier New" panose="02070309020205020404" pitchFamily="49" charset="0"/>
              <a:buChar char="o"/>
            </a:pPr>
            <a:r>
              <a:rPr lang="en-GB" sz="1500" dirty="0"/>
              <a:t>DISEASE-09: Multisectoral approach to tackle chronic non-communicable diseases: implementation research maximising collaboration and coordination with sectors and in settings beyond the healthcare system (GACD)</a:t>
            </a:r>
            <a:r>
              <a:rPr lang="fr-FR" sz="1500" dirty="0"/>
              <a:t>​</a:t>
            </a:r>
          </a:p>
          <a:p>
            <a:pPr marL="285750" indent="-285750">
              <a:buFont typeface="Courier New" panose="02070309020205020404" pitchFamily="49" charset="0"/>
              <a:buChar char="o"/>
            </a:pPr>
            <a:r>
              <a:rPr lang="en-GB" sz="1500" dirty="0"/>
              <a:t>DISEASE-11: Understanding of sex and/or gender-specific mechanisms of cardiovascular diseases: determinants, risk factors and pathway</a:t>
            </a:r>
          </a:p>
          <a:p>
            <a:pPr marL="285750" indent="-285750">
              <a:buFont typeface="Courier New" panose="02070309020205020404" pitchFamily="49" charset="0"/>
              <a:buChar char="o"/>
            </a:pPr>
            <a:r>
              <a:rPr lang="en-GB" sz="1500" dirty="0"/>
              <a:t>DISEASE-15: Scaling up innovation in cardiovascular health</a:t>
            </a:r>
            <a:r>
              <a:rPr lang="fr-FR" sz="1500" dirty="0"/>
              <a:t>​ (CSA)</a:t>
            </a:r>
          </a:p>
          <a:p>
            <a:pPr marL="0" indent="0"/>
            <a:endParaRPr lang="en-US" dirty="0"/>
          </a:p>
          <a:p>
            <a:pPr marL="0" indent="0"/>
            <a:endParaRPr lang="fr-FR" dirty="0"/>
          </a:p>
          <a:p>
            <a:pPr marL="0" indent="0"/>
            <a:endParaRPr lang="fr-FR" sz="1600" b="1" dirty="0">
              <a:solidFill>
                <a:schemeClr val="accent4"/>
              </a:solidFill>
            </a:endParaRPr>
          </a:p>
          <a:p>
            <a:pPr marL="0" indent="0"/>
            <a:r>
              <a:rPr lang="fr-FR" sz="1600" dirty="0"/>
              <a:t> </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68459" y="128355"/>
            <a:ext cx="5473730" cy="477054"/>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rgbClr val="002060"/>
                </a:solidFill>
              </a:rPr>
              <a:t>​</a:t>
            </a:r>
            <a:r>
              <a:rPr lang="en-US" sz="1400" dirty="0">
                <a:solidFill>
                  <a:schemeClr val="bg2"/>
                </a:solidFill>
              </a:rPr>
              <a:t>Appels 2026 Cluster 1 – Santé – deadline 16/04/2026</a:t>
            </a:r>
          </a:p>
        </p:txBody>
      </p:sp>
    </p:spTree>
    <p:extLst>
      <p:ext uri="{BB962C8B-B14F-4D97-AF65-F5344CB8AC3E}">
        <p14:creationId xmlns:p14="http://schemas.microsoft.com/office/powerpoint/2010/main" val="2388975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88900" indent="0"/>
            <a:r>
              <a:rPr lang="fr-FR" sz="2000" b="1" dirty="0">
                <a:solidFill>
                  <a:schemeClr val="accent4"/>
                </a:solidFill>
              </a:rPr>
              <a:t>Liens entre addictions et criminalité</a:t>
            </a:r>
          </a:p>
          <a:p>
            <a:pPr marL="88900" indent="0"/>
            <a:endParaRPr lang="fr-FR" sz="1600" b="1" dirty="0">
              <a:solidFill>
                <a:schemeClr val="accent4"/>
              </a:solidFill>
            </a:endParaRPr>
          </a:p>
          <a:p>
            <a:pPr marL="285750" indent="-285750">
              <a:buFont typeface="Courier New" panose="02070309020205020404" pitchFamily="49" charset="0"/>
              <a:buChar char="o"/>
            </a:pPr>
            <a:r>
              <a:rPr lang="fr-FR" sz="1700" b="1" dirty="0"/>
              <a:t>Analyse </a:t>
            </a:r>
            <a:r>
              <a:rPr lang="fr-FR" sz="1700" dirty="0"/>
              <a:t>des liens entre criminalité et addictions (</a:t>
            </a:r>
            <a:r>
              <a:rPr lang="fr-FR" sz="1700" b="1" dirty="0"/>
              <a:t>jeu, drogue, alcool</a:t>
            </a:r>
            <a:r>
              <a:rPr lang="fr-FR" sz="1700" dirty="0"/>
              <a:t>) : crimes commis sous influence ou crimes commis pour payer drogue ou dettes de jeu…</a:t>
            </a:r>
          </a:p>
          <a:p>
            <a:pPr marL="285750" indent="-285750">
              <a:buFont typeface="Courier New" panose="02070309020205020404" pitchFamily="49" charset="0"/>
              <a:buChar char="o"/>
            </a:pPr>
            <a:r>
              <a:rPr lang="fr-FR" sz="1700" dirty="0"/>
              <a:t>Proposer des modes de </a:t>
            </a:r>
            <a:r>
              <a:rPr lang="fr-FR" sz="1700" b="1" dirty="0"/>
              <a:t>collaboration</a:t>
            </a:r>
            <a:r>
              <a:rPr lang="fr-FR" sz="1700" i="1" dirty="0"/>
              <a:t> </a:t>
            </a:r>
            <a:r>
              <a:rPr lang="fr-FR" sz="1700" b="1" dirty="0"/>
              <a:t>entre les différents intervenants</a:t>
            </a:r>
            <a:r>
              <a:rPr lang="fr-FR" sz="1700" dirty="0"/>
              <a:t> : officiers de police, associations, psychologues, entités locales</a:t>
            </a:r>
          </a:p>
          <a:p>
            <a:pPr marL="285750" indent="-285750">
              <a:buFont typeface="Courier New" panose="02070309020205020404" pitchFamily="49" charset="0"/>
              <a:buChar char="o"/>
            </a:pPr>
            <a:r>
              <a:rPr lang="fr-FR" sz="1700" dirty="0"/>
              <a:t>Tester, proposer des techniques de </a:t>
            </a:r>
            <a:r>
              <a:rPr lang="fr-FR" sz="1700" b="1" dirty="0"/>
              <a:t>prévention</a:t>
            </a:r>
            <a:r>
              <a:rPr lang="fr-FR" sz="1700" dirty="0"/>
              <a:t> des addictions et des crimes liés aux addictions (programme de formation pour les officiers de police et les ONG)</a:t>
            </a:r>
          </a:p>
          <a:p>
            <a:pPr marL="285750" indent="-285750">
              <a:buFont typeface="Courier New" panose="02070309020205020404" pitchFamily="49" charset="0"/>
              <a:buChar char="o"/>
            </a:pPr>
            <a:r>
              <a:rPr lang="fr-FR" sz="1700" dirty="0"/>
              <a:t>Suggestions d’amélioration de la gestion des affaires criminelles liées au addictions par le </a:t>
            </a:r>
            <a:r>
              <a:rPr lang="fr-FR" sz="1700" b="1" dirty="0"/>
              <a:t>système de justice </a:t>
            </a:r>
            <a:r>
              <a:rPr lang="fr-FR" sz="1700" dirty="0"/>
              <a:t>européen </a:t>
            </a:r>
          </a:p>
          <a:p>
            <a:pPr marL="92075" indent="0">
              <a:buSzPct val="99000"/>
            </a:pPr>
            <a:endParaRPr lang="en-GB" sz="1600" dirty="0"/>
          </a:p>
          <a:p>
            <a:pPr marL="92075" indent="0" algn="r">
              <a:buSzPct val="99000"/>
            </a:pPr>
            <a:endParaRPr lang="fr-FR" sz="1600" i="1" dirty="0"/>
          </a:p>
          <a:p>
            <a:pPr marL="92075" indent="0">
              <a:buSzPct val="99000"/>
            </a:pPr>
            <a:r>
              <a:rPr lang="fr-FR" sz="1600" dirty="0"/>
              <a:t>RIA</a:t>
            </a:r>
          </a:p>
          <a:p>
            <a:pPr marL="92075" indent="0" algn="r">
              <a:buSzPct val="99000"/>
            </a:pPr>
            <a:r>
              <a:rPr lang="fr-FR" sz="1600" i="1" dirty="0">
                <a:solidFill>
                  <a:schemeClr val="accent4"/>
                </a:solidFill>
              </a:rPr>
              <a:t>Cluster 3 – Deadline: 5 novembre 2026</a:t>
            </a:r>
            <a:endParaRPr lang="en-US" sz="1600" i="1" dirty="0">
              <a:solidFill>
                <a:schemeClr val="accent4"/>
              </a:solidFill>
              <a:highlight>
                <a:srgbClr val="FFFF00"/>
              </a:highlight>
            </a:endParaRPr>
          </a:p>
          <a:p>
            <a:pPr marL="92075" indent="0">
              <a:buSzPct val="99000"/>
            </a:pPr>
            <a:endParaRPr lang="en-GB" sz="1600" dirty="0"/>
          </a:p>
          <a:p>
            <a:r>
              <a:rPr lang="fr-FR" dirty="0"/>
              <a:t> </a:t>
            </a:r>
          </a:p>
          <a:p>
            <a:pPr marL="0" indent="0"/>
            <a:endParaRPr lang="fr-FR" sz="1600" b="1" dirty="0">
              <a:solidFill>
                <a:schemeClr val="accent4"/>
              </a:solidFill>
            </a:endParaRPr>
          </a:p>
          <a:p>
            <a:pPr marL="0" indent="0"/>
            <a:r>
              <a:rPr lang="fr-FR" sz="1600" dirty="0"/>
              <a:t> </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10270" y="128355"/>
            <a:ext cx="5473730" cy="815608"/>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GB" sz="1200" dirty="0">
                <a:solidFill>
                  <a:schemeClr val="bg2"/>
                </a:solidFill>
              </a:rPr>
              <a:t>HORIZON-CL3-2026-01-FCT-04: Crime prevention approaches, online and off-line, tackling the nexus between addictions and crime</a:t>
            </a:r>
          </a:p>
          <a:p>
            <a:pPr algn="r" fontAlgn="base"/>
            <a:r>
              <a:rPr lang="en-US" sz="1200" dirty="0">
                <a:solidFill>
                  <a:srgbClr val="002060"/>
                </a:solidFill>
              </a:rPr>
              <a:t>​</a:t>
            </a:r>
          </a:p>
        </p:txBody>
      </p:sp>
    </p:spTree>
    <p:extLst>
      <p:ext uri="{BB962C8B-B14F-4D97-AF65-F5344CB8AC3E}">
        <p14:creationId xmlns:p14="http://schemas.microsoft.com/office/powerpoint/2010/main" val="79723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49"/>
            <a:ext cx="8337736" cy="3982835"/>
          </a:xfrm>
          <a:prstGeom prst="rect">
            <a:avLst/>
          </a:prstGeom>
          <a:noFill/>
          <a:ln>
            <a:noFill/>
          </a:ln>
        </p:spPr>
        <p:txBody>
          <a:bodyPr spcFirstLastPara="1" wrap="square" lIns="0" tIns="0" rIns="0" bIns="0" anchor="t" anchorCtr="0">
            <a:noAutofit/>
          </a:bodyPr>
          <a:lstStyle/>
          <a:p>
            <a:pPr marL="182563" lvl="0" indent="0" fontAlgn="base"/>
            <a:r>
              <a:rPr lang="fr-FR" sz="1800" dirty="0"/>
              <a:t>Les </a:t>
            </a:r>
            <a:r>
              <a:rPr lang="fr-FR" sz="1800" b="1" dirty="0"/>
              <a:t>appels du cluster 2 </a:t>
            </a:r>
            <a:r>
              <a:rPr lang="fr-FR" sz="1800" dirty="0"/>
              <a:t>portent sur des enjeux de sociétés contemporains: remise en cause de la démocratie et remis en cause de l’Europe, notre et nos identité/s, les transformations de la société : digitalisation et modes de vie, digitalisation et modes de travail, communication et réseaux </a:t>
            </a:r>
            <a:endParaRPr lang="fr-FR" sz="1800" b="1" dirty="0"/>
          </a:p>
          <a:p>
            <a:pPr marL="182563" indent="0" fontAlgn="base"/>
            <a:endParaRPr lang="fr-FR" sz="1800" dirty="0"/>
          </a:p>
          <a:p>
            <a:pPr marL="182563" indent="0" fontAlgn="base"/>
            <a:r>
              <a:rPr lang="fr-FR" sz="1800" dirty="0"/>
              <a:t>Il s’agit d’aider à comprendre, à remédier, à améliorer, à changer</a:t>
            </a:r>
          </a:p>
          <a:p>
            <a:pPr marL="182563" indent="0" fontAlgn="base"/>
            <a:r>
              <a:rPr lang="fr-FR" sz="1800" dirty="0">
                <a:highlight>
                  <a:srgbClr val="FFDD00"/>
                </a:highlight>
              </a:rPr>
              <a:t>Le volet impact est essentiel</a:t>
            </a:r>
          </a:p>
          <a:p>
            <a:pPr marL="182563" indent="0" fontAlgn="base"/>
            <a:endParaRPr lang="fr-FR" sz="1800" dirty="0">
              <a:highlight>
                <a:srgbClr val="FFDD00"/>
              </a:highlight>
            </a:endParaRPr>
          </a:p>
          <a:p>
            <a:pPr marL="468313" indent="-285750" fontAlgn="base">
              <a:buFont typeface="Courier New" panose="02070309020205020404" pitchFamily="49" charset="0"/>
              <a:buChar char="o"/>
            </a:pPr>
            <a:r>
              <a:rPr lang="fr-FR" sz="1800" dirty="0"/>
              <a:t>Proposer des </a:t>
            </a:r>
            <a:r>
              <a:rPr lang="fr-FR" sz="1800" b="1" dirty="0"/>
              <a:t>moyens</a:t>
            </a:r>
            <a:r>
              <a:rPr lang="fr-FR" sz="1800" dirty="0"/>
              <a:t>, des outils, des </a:t>
            </a:r>
            <a:r>
              <a:rPr lang="fr-FR" sz="1800" b="1" dirty="0"/>
              <a:t>méthodes</a:t>
            </a:r>
            <a:r>
              <a:rPr lang="fr-FR" sz="1800" dirty="0"/>
              <a:t> (qui auront été testées) pour adresser ces enjeux</a:t>
            </a:r>
          </a:p>
          <a:p>
            <a:pPr marL="468313" indent="-285750" fontAlgn="base">
              <a:buFont typeface="Courier New" panose="02070309020205020404" pitchFamily="49" charset="0"/>
              <a:buChar char="o"/>
            </a:pPr>
            <a:r>
              <a:rPr lang="fr-FR" sz="1800" dirty="0"/>
              <a:t>Dupliquer de </a:t>
            </a:r>
            <a:r>
              <a:rPr lang="fr-FR" sz="1800" b="1" dirty="0"/>
              <a:t>bonnes pratiques</a:t>
            </a:r>
            <a:r>
              <a:rPr lang="fr-FR" sz="1800" dirty="0"/>
              <a:t> </a:t>
            </a:r>
          </a:p>
          <a:p>
            <a:pPr marL="468313" indent="-285750" fontAlgn="base">
              <a:buFont typeface="Courier New" panose="02070309020205020404" pitchFamily="49" charset="0"/>
              <a:buChar char="o"/>
            </a:pPr>
            <a:r>
              <a:rPr lang="fr-FR" sz="1800" dirty="0"/>
              <a:t>Formuler des </a:t>
            </a:r>
            <a:r>
              <a:rPr lang="fr-FR" sz="1800" b="1" dirty="0"/>
              <a:t>recommandations</a:t>
            </a:r>
            <a:r>
              <a:rPr lang="fr-FR" sz="1800" dirty="0"/>
              <a:t> de politiques publiques </a:t>
            </a:r>
          </a:p>
          <a:p>
            <a:pPr marL="468313" indent="-285750" fontAlgn="base">
              <a:buFont typeface="Courier New" panose="02070309020205020404" pitchFamily="49" charset="0"/>
              <a:buChar char="o"/>
            </a:pPr>
            <a:r>
              <a:rPr lang="fr-FR" sz="1800" dirty="0"/>
              <a:t>Favoriser les </a:t>
            </a:r>
            <a:r>
              <a:rPr lang="fr-FR" sz="1800" b="1" dirty="0"/>
              <a:t>échanges</a:t>
            </a:r>
            <a:r>
              <a:rPr lang="fr-FR" sz="1800" dirty="0"/>
              <a:t> enter chercheurs, acteurs, décideurs…</a:t>
            </a:r>
          </a:p>
          <a:p>
            <a:pPr marL="88900" indent="0"/>
            <a:endParaRPr lang="fr-FR" sz="1600" b="1"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694772" y="128355"/>
            <a:ext cx="5089228" cy="446276"/>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48832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0" indent="0"/>
            <a:r>
              <a:rPr lang="fr-FR" sz="1800" b="1" dirty="0">
                <a:solidFill>
                  <a:schemeClr val="accent4"/>
                </a:solidFill>
              </a:rPr>
              <a:t>Actes de violence commis par des individus isolés à l'encontre de citoyens dans des lieux confinés tels que les écoles</a:t>
            </a:r>
          </a:p>
          <a:p>
            <a:pPr marL="88900" indent="0"/>
            <a:endParaRPr lang="fr-FR" sz="1700" b="1" dirty="0">
              <a:solidFill>
                <a:schemeClr val="accent4"/>
              </a:solidFill>
            </a:endParaRPr>
          </a:p>
          <a:p>
            <a:pPr marL="285750" indent="-285750">
              <a:buSzPct val="99000"/>
              <a:buFont typeface="Courier New" panose="02070309020205020404" pitchFamily="49" charset="0"/>
              <a:buChar char="o"/>
            </a:pPr>
            <a:r>
              <a:rPr lang="fr-FR" sz="1700" b="1" dirty="0"/>
              <a:t>Analyse </a:t>
            </a:r>
            <a:r>
              <a:rPr lang="fr-FR" sz="1700" dirty="0"/>
              <a:t>et dissémination de cette analyse : donner aux professionnels concernés les moyens de comprendre</a:t>
            </a:r>
          </a:p>
          <a:p>
            <a:pPr marL="285750" indent="-285750">
              <a:buSzPct val="99000"/>
              <a:buFont typeface="Courier New" panose="02070309020205020404" pitchFamily="49" charset="0"/>
              <a:buChar char="o"/>
            </a:pPr>
            <a:r>
              <a:rPr lang="fr-FR" sz="1700" b="1" dirty="0"/>
              <a:t>Détecter et traiter les premiers signes d'isolement </a:t>
            </a:r>
            <a:r>
              <a:rPr lang="fr-FR" sz="1700" dirty="0"/>
              <a:t>et de radicalisation: prendre en compte les </a:t>
            </a:r>
            <a:r>
              <a:rPr lang="fr-FR" sz="1700" b="1" dirty="0"/>
              <a:t>vulnérabilités</a:t>
            </a:r>
            <a:r>
              <a:rPr lang="fr-FR" sz="1700" dirty="0"/>
              <a:t> sociales, sociétales, culturelles</a:t>
            </a:r>
          </a:p>
          <a:p>
            <a:pPr marL="285750" lvl="0" indent="-285750">
              <a:buFont typeface="Courier New" panose="02070309020205020404" pitchFamily="49" charset="0"/>
              <a:buChar char="o"/>
            </a:pPr>
            <a:r>
              <a:rPr lang="fr-FR" sz="1700" b="1" dirty="0"/>
              <a:t>Equiper </a:t>
            </a:r>
            <a:r>
              <a:rPr lang="fr-FR" sz="1700" dirty="0"/>
              <a:t>les écoles, lieux de culte, administrations publiques ou autres bâtiments accessibles au public de moyens de pointe pour assurer leur sécurité: moyens technologiques et « sociétaux »; actions de </a:t>
            </a:r>
            <a:r>
              <a:rPr lang="fr-FR" sz="1700" b="1" dirty="0"/>
              <a:t>sensibilisation</a:t>
            </a:r>
            <a:r>
              <a:rPr lang="fr-FR" sz="1700" dirty="0"/>
              <a:t> des personnels aux risques existants, éventuellement mettre en place des programmes de formation</a:t>
            </a:r>
          </a:p>
          <a:p>
            <a:pPr marL="285750" lvl="0" indent="-285750">
              <a:buFont typeface="Courier New" panose="02070309020205020404" pitchFamily="49" charset="0"/>
              <a:buChar char="o"/>
            </a:pPr>
            <a:r>
              <a:rPr lang="fr-FR" sz="1700" dirty="0"/>
              <a:t>Améliorer les </a:t>
            </a:r>
            <a:r>
              <a:rPr lang="fr-FR" sz="1700" b="1" dirty="0"/>
              <a:t>collaborations</a:t>
            </a:r>
            <a:r>
              <a:rPr lang="fr-FR" sz="1700" dirty="0"/>
              <a:t> entre autorités de police et le personnel dans les écoles, administrations…</a:t>
            </a:r>
            <a:endParaRPr lang="en-GB" sz="1600" dirty="0"/>
          </a:p>
          <a:p>
            <a:pPr marL="92075" indent="0" algn="r">
              <a:buSzPct val="99000"/>
            </a:pPr>
            <a:r>
              <a:rPr lang="fr-FR" sz="1600" i="1" dirty="0">
                <a:solidFill>
                  <a:schemeClr val="accent4"/>
                </a:solidFill>
              </a:rPr>
              <a:t>Cluster 3 – Deadline: 5 novembre 2026</a:t>
            </a:r>
            <a:endParaRPr lang="en-US" sz="1600" i="1" dirty="0">
              <a:solidFill>
                <a:schemeClr val="accent4"/>
              </a:solidFill>
              <a:highlight>
                <a:srgbClr val="FFFF00"/>
              </a:highlight>
            </a:endParaRPr>
          </a:p>
          <a:p>
            <a:pPr marL="434975" indent="-342900">
              <a:buSzPct val="99000"/>
              <a:buFont typeface="+mj-lt"/>
              <a:buAutoNum type="arabicPeriod"/>
            </a:pPr>
            <a:endParaRPr lang="en-GB" sz="1600" dirty="0">
              <a:solidFill>
                <a:schemeClr val="accent4"/>
              </a:solidFill>
            </a:endParaRPr>
          </a:p>
          <a:p>
            <a:r>
              <a:rPr lang="fr-FR" dirty="0"/>
              <a:t> </a:t>
            </a:r>
          </a:p>
          <a:p>
            <a:pPr marL="0" indent="0"/>
            <a:endParaRPr lang="fr-FR" sz="1600" b="1" dirty="0">
              <a:solidFill>
                <a:schemeClr val="accent4"/>
              </a:solidFill>
            </a:endParaRPr>
          </a:p>
          <a:p>
            <a:pPr marL="0" indent="0"/>
            <a:r>
              <a:rPr lang="fr-FR" sz="1600" dirty="0"/>
              <a:t> </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10270" y="128355"/>
            <a:ext cx="5473730" cy="815608"/>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GB" sz="1200" dirty="0">
                <a:solidFill>
                  <a:schemeClr val="bg2"/>
                </a:solidFill>
              </a:rPr>
              <a:t>HORIZON-CL3-2026-01-FCT-05: Enhancing the security of citizens against terrorism and lone-actor violence in confined spaces such as schools</a:t>
            </a:r>
          </a:p>
          <a:p>
            <a:pPr algn="r" fontAlgn="base"/>
            <a:r>
              <a:rPr lang="en-US" sz="1200" dirty="0">
                <a:solidFill>
                  <a:srgbClr val="002060"/>
                </a:solidFill>
              </a:rPr>
              <a:t>​</a:t>
            </a:r>
          </a:p>
        </p:txBody>
      </p:sp>
    </p:spTree>
    <p:extLst>
      <p:ext uri="{BB962C8B-B14F-4D97-AF65-F5344CB8AC3E}">
        <p14:creationId xmlns:p14="http://schemas.microsoft.com/office/powerpoint/2010/main" val="944911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0" indent="0"/>
            <a:r>
              <a:rPr lang="fr-FR" sz="1800" b="1" dirty="0">
                <a:solidFill>
                  <a:schemeClr val="accent4"/>
                </a:solidFill>
              </a:rPr>
              <a:t>Identifier et tester les vulnérabilités, les capacités d’adaptation et de gestion de crises des infrastructures critiques </a:t>
            </a:r>
            <a:endParaRPr lang="fr-FR" sz="1800" dirty="0">
              <a:solidFill>
                <a:schemeClr val="accent4"/>
              </a:solidFill>
            </a:endParaRPr>
          </a:p>
          <a:p>
            <a:pPr marL="0" lvl="0" indent="0"/>
            <a:endParaRPr lang="fr-FR" sz="1600" dirty="0"/>
          </a:p>
          <a:p>
            <a:pPr marL="285750" lvl="0" indent="-285750">
              <a:buFont typeface="Courier New" panose="02070309020205020404" pitchFamily="49" charset="0"/>
              <a:buChar char="o"/>
            </a:pPr>
            <a:r>
              <a:rPr lang="fr-FR" sz="1600" dirty="0"/>
              <a:t>Faciliter les tests de résistance des infrastructures critiques : outils, méthodes, aide à la validation, tests virtuels et physiques</a:t>
            </a:r>
          </a:p>
          <a:p>
            <a:pPr marL="285750" lvl="0" indent="-285750">
              <a:buFont typeface="Courier New" panose="02070309020205020404" pitchFamily="49" charset="0"/>
              <a:buChar char="o"/>
            </a:pPr>
            <a:r>
              <a:rPr lang="fr-FR" sz="1600" dirty="0"/>
              <a:t>Test de vulnérabilité, capacité d’adaptation. Construire des scénarios</a:t>
            </a:r>
          </a:p>
          <a:p>
            <a:pPr marL="285750" lvl="0" indent="-285750">
              <a:buFont typeface="Courier New" panose="02070309020205020404" pitchFamily="49" charset="0"/>
              <a:buChar char="o"/>
            </a:pPr>
            <a:r>
              <a:rPr lang="fr-FR" sz="1600" dirty="0"/>
              <a:t>Simuler des collaborations dans des situations de stress</a:t>
            </a:r>
          </a:p>
          <a:p>
            <a:pPr marL="285750" lvl="0" indent="-285750">
              <a:buFont typeface="Courier New" panose="02070309020205020404" pitchFamily="49" charset="0"/>
              <a:buChar char="o"/>
            </a:pPr>
            <a:r>
              <a:rPr lang="fr-FR" sz="1600" dirty="0"/>
              <a:t>Enseignement à tirer des enquêtes post-incidents </a:t>
            </a:r>
          </a:p>
          <a:p>
            <a:pPr marL="0" lvl="0" indent="0"/>
            <a:endParaRPr lang="fr-FR" sz="1600" dirty="0"/>
          </a:p>
          <a:p>
            <a:pPr marL="285750" lvl="0" indent="-285750">
              <a:buFont typeface="Wingdings" panose="05000000000000000000" pitchFamily="2" charset="2"/>
              <a:buChar char="Ø"/>
            </a:pPr>
            <a:r>
              <a:rPr lang="fr-FR" sz="1600" dirty="0"/>
              <a:t>Améliorer les process : dans la gestion des incidents, dans la préparation des personnels </a:t>
            </a:r>
          </a:p>
          <a:p>
            <a:pPr marL="285750" indent="-285750">
              <a:buFont typeface="Wingdings" panose="05000000000000000000" pitchFamily="2" charset="2"/>
              <a:buChar char="Ø"/>
            </a:pPr>
            <a:r>
              <a:rPr lang="fr-FR" sz="1600" dirty="0"/>
              <a:t>Simulations et modélisations, élaboration de scénarios </a:t>
            </a:r>
            <a:r>
              <a:rPr lang="fr-FR" sz="1600" dirty="0" err="1"/>
              <a:t>multi-risques</a:t>
            </a:r>
            <a:r>
              <a:rPr lang="fr-FR" sz="1600" dirty="0"/>
              <a:t> et multi-menaces, analyse de données, y compris les informations géospatiales, impact des facteurs humains…</a:t>
            </a:r>
          </a:p>
          <a:p>
            <a:pPr marL="92075" indent="0" algn="r">
              <a:buSzPct val="99000"/>
            </a:pPr>
            <a:endParaRPr lang="en-GB" sz="1600" dirty="0"/>
          </a:p>
          <a:p>
            <a:pPr marL="92075" indent="0" algn="r">
              <a:buSzPct val="99000"/>
            </a:pPr>
            <a:r>
              <a:rPr lang="fr-FR" sz="1600" dirty="0"/>
              <a:t>Innovation Action</a:t>
            </a:r>
            <a:r>
              <a:rPr lang="fr-FR" sz="1600" i="1" dirty="0"/>
              <a:t>				</a:t>
            </a:r>
            <a:r>
              <a:rPr lang="fr-FR" sz="1600" i="1" dirty="0">
                <a:solidFill>
                  <a:schemeClr val="accent4"/>
                </a:solidFill>
              </a:rPr>
              <a:t>Cluster 3 – Deadline: 5 novembre 2026</a:t>
            </a:r>
            <a:endParaRPr lang="en-US" sz="1600" i="1" dirty="0">
              <a:solidFill>
                <a:schemeClr val="accent4"/>
              </a:solidFill>
            </a:endParaRPr>
          </a:p>
          <a:p>
            <a:pPr marL="92075" indent="0">
              <a:buSzPct val="99000"/>
            </a:pPr>
            <a:endParaRPr lang="fr-FR" sz="1600" dirty="0"/>
          </a:p>
          <a:p>
            <a:r>
              <a:rPr lang="fr-FR" dirty="0"/>
              <a:t> </a:t>
            </a:r>
          </a:p>
          <a:p>
            <a:pPr marL="0" indent="0"/>
            <a:endParaRPr lang="fr-FR" sz="1600" b="1" dirty="0">
              <a:solidFill>
                <a:schemeClr val="accent4"/>
              </a:solidFill>
            </a:endParaRPr>
          </a:p>
          <a:p>
            <a:pPr marL="0" indent="0"/>
            <a:r>
              <a:rPr lang="fr-FR" sz="1600" dirty="0"/>
              <a:t> </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508745" y="155942"/>
            <a:ext cx="5473730" cy="815608"/>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GB" sz="1200" dirty="0">
                <a:solidFill>
                  <a:schemeClr val="bg2"/>
                </a:solidFill>
              </a:rPr>
              <a:t>HORIZON-CL3-2026-01-INFRA-01: </a:t>
            </a:r>
          </a:p>
          <a:p>
            <a:pPr algn="r" fontAlgn="base"/>
            <a:r>
              <a:rPr lang="en-GB" sz="1200" dirty="0">
                <a:solidFill>
                  <a:schemeClr val="bg2"/>
                </a:solidFill>
              </a:rPr>
              <a:t>Tools and processes to support stress tests of critical infrastructure</a:t>
            </a:r>
            <a:endParaRPr lang="fr-FR" sz="1200" dirty="0">
              <a:solidFill>
                <a:schemeClr val="bg2"/>
              </a:solidFill>
            </a:endParaRPr>
          </a:p>
          <a:p>
            <a:pPr algn="r" fontAlgn="base"/>
            <a:r>
              <a:rPr lang="en-US" sz="1200" dirty="0">
                <a:solidFill>
                  <a:srgbClr val="002060"/>
                </a:solidFill>
              </a:rPr>
              <a:t>​</a:t>
            </a:r>
          </a:p>
        </p:txBody>
      </p:sp>
    </p:spTree>
    <p:extLst>
      <p:ext uri="{BB962C8B-B14F-4D97-AF65-F5344CB8AC3E}">
        <p14:creationId xmlns:p14="http://schemas.microsoft.com/office/powerpoint/2010/main" val="968832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0" indent="0"/>
            <a:r>
              <a:rPr lang="fr-FR" sz="1800" b="1" dirty="0">
                <a:solidFill>
                  <a:schemeClr val="accent4"/>
                </a:solidFill>
              </a:rPr>
              <a:t>Renforcer les échanges de connaissances entre l'industrie et le monde universitaire dans le domaine des sciences sociales et humaines (CSA)</a:t>
            </a:r>
          </a:p>
          <a:p>
            <a:pPr marL="285750" indent="-285750">
              <a:buFont typeface="Courier New" panose="02070309020205020404" pitchFamily="49" charset="0"/>
              <a:buChar char="o"/>
            </a:pPr>
            <a:endParaRPr lang="fr-FR" sz="1600" dirty="0">
              <a:solidFill>
                <a:schemeClr val="accent4"/>
              </a:solidFill>
            </a:endParaRPr>
          </a:p>
          <a:p>
            <a:pPr marL="285750" indent="-285750" fontAlgn="base">
              <a:buFont typeface="Courier New" panose="02070309020205020404" pitchFamily="49" charset="0"/>
              <a:buChar char="o"/>
            </a:pPr>
            <a:r>
              <a:rPr lang="fr-FR" sz="1600" dirty="0"/>
              <a:t>Renforcer les capacités d'innovation de l’industrie en exploitant les apports potentiels des SHS - y compris des arts - en matière de recherche et d'innovation et en termes de développement organisationnel</a:t>
            </a:r>
            <a:endParaRPr lang="en-US" sz="1600" dirty="0"/>
          </a:p>
          <a:p>
            <a:pPr marL="285750" indent="-285750" fontAlgn="base">
              <a:buFont typeface="Courier New" panose="02070309020205020404" pitchFamily="49" charset="0"/>
              <a:buChar char="o"/>
            </a:pPr>
            <a:r>
              <a:rPr lang="fr-FR" sz="1600" dirty="0"/>
              <a:t>Travailler à une meilleure compréhension par les chercheurs en SHS des besoins de l’industrie et des possibilités de collaboration </a:t>
            </a:r>
            <a:r>
              <a:rPr lang="en-US" sz="1600" dirty="0"/>
              <a:t>​</a:t>
            </a:r>
          </a:p>
          <a:p>
            <a:pPr marL="285750" indent="-285750" fontAlgn="base">
              <a:buFont typeface="Courier New" panose="02070309020205020404" pitchFamily="49" charset="0"/>
              <a:buChar char="o"/>
            </a:pPr>
            <a:r>
              <a:rPr lang="fr-FR" sz="1600" dirty="0"/>
              <a:t>Développer une méthodologie permettant de comprendre comment les besoins de l’industrie et des PME peuvent être satisfaits grâce à des échanges de connaissances avec des chercheurs en SHS</a:t>
            </a:r>
            <a:endParaRPr lang="en-US" sz="1600" dirty="0"/>
          </a:p>
          <a:p>
            <a:pPr marL="92075" indent="0">
              <a:buSzPct val="99000"/>
            </a:pPr>
            <a:endParaRPr lang="en-GB" sz="1600" dirty="0"/>
          </a:p>
          <a:p>
            <a:pPr marL="92075" indent="0">
              <a:buSzPct val="99000"/>
            </a:pPr>
            <a:r>
              <a:rPr lang="en-GB" sz="1600" dirty="0"/>
              <a:t>CSA</a:t>
            </a:r>
          </a:p>
          <a:p>
            <a:pPr marL="92075" indent="0" algn="r">
              <a:buSzPct val="99000"/>
            </a:pPr>
            <a:r>
              <a:rPr lang="fr-FR" sz="1600" i="1" dirty="0">
                <a:solidFill>
                  <a:schemeClr val="accent4"/>
                </a:solidFill>
              </a:rPr>
              <a:t>Cluster 4 (Industrie, numérique) – 8 avril 2026</a:t>
            </a:r>
            <a:endParaRPr lang="en-US" sz="1600" i="1" dirty="0">
              <a:solidFill>
                <a:schemeClr val="accent4"/>
              </a:solidFill>
            </a:endParaRPr>
          </a:p>
          <a:p>
            <a:pPr marL="92075" indent="0">
              <a:buSzPct val="99000"/>
            </a:pPr>
            <a:endParaRPr lang="fr-FR" sz="1600" dirty="0"/>
          </a:p>
          <a:p>
            <a:r>
              <a:rPr lang="fr-FR" dirty="0"/>
              <a:t> </a:t>
            </a:r>
          </a:p>
          <a:p>
            <a:pPr marL="0" indent="0"/>
            <a:endParaRPr lang="fr-FR" sz="1600" b="1" dirty="0">
              <a:solidFill>
                <a:schemeClr val="accent4"/>
              </a:solidFill>
            </a:endParaRPr>
          </a:p>
          <a:p>
            <a:pPr marL="0" indent="0"/>
            <a:r>
              <a:rPr lang="fr-FR" sz="1600" dirty="0"/>
              <a:t> </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508745" y="155942"/>
            <a:ext cx="5473730" cy="630942"/>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a:r>
              <a:rPr lang="en-GB" sz="1200" dirty="0">
                <a:solidFill>
                  <a:schemeClr val="bg2"/>
                </a:solidFill>
              </a:rPr>
              <a:t>HORIZON-CL4-2026-01-MATERIALS-PRODUCTION-Y1: Enhancing industry-academia knowledge exchange in Social Sciences and Humanities (SSH) </a:t>
            </a:r>
            <a:r>
              <a:rPr lang="en-US" sz="1200" dirty="0">
                <a:solidFill>
                  <a:srgbClr val="002060"/>
                </a:solidFill>
              </a:rPr>
              <a:t>​</a:t>
            </a:r>
          </a:p>
        </p:txBody>
      </p:sp>
    </p:spTree>
    <p:extLst>
      <p:ext uri="{BB962C8B-B14F-4D97-AF65-F5344CB8AC3E}">
        <p14:creationId xmlns:p14="http://schemas.microsoft.com/office/powerpoint/2010/main" val="1099775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0" indent="0"/>
            <a:r>
              <a:rPr lang="fr-FR" sz="1800" b="1" dirty="0">
                <a:solidFill>
                  <a:schemeClr val="accent4"/>
                </a:solidFill>
              </a:rPr>
              <a:t>L’économie du changement climatique et coût de l'inaction</a:t>
            </a:r>
            <a:br>
              <a:rPr lang="en-US" sz="1800" dirty="0"/>
            </a:br>
            <a:endParaRPr lang="fr-FR" sz="1800" b="1" dirty="0">
              <a:solidFill>
                <a:schemeClr val="accent4"/>
              </a:solidFill>
            </a:endParaRPr>
          </a:p>
          <a:p>
            <a:pPr marL="285750" indent="-285750" fontAlgn="base">
              <a:buFont typeface="Courier New" panose="02070309020205020404" pitchFamily="49" charset="0"/>
              <a:buChar char="o"/>
            </a:pPr>
            <a:r>
              <a:rPr lang="fr-FR" sz="1600" dirty="0"/>
              <a:t>Analyse des coûts de l’inaction climatique et de leur répartition, des avantages connexes perdus tels que ceux liés à la santé </a:t>
            </a:r>
          </a:p>
          <a:p>
            <a:pPr marL="285750" indent="-285750" fontAlgn="base">
              <a:buFont typeface="Courier New" panose="02070309020205020404" pitchFamily="49" charset="0"/>
              <a:buChar char="o"/>
            </a:pPr>
            <a:r>
              <a:rPr lang="fr-FR" sz="1600" dirty="0"/>
              <a:t>Travailler à une plus grande cohérence dans la manière dont les disciplines socio-économiques et physiques abordent le changement climatique, conduisant à des évaluations améliorées, plus réalistes et plus spécifiques au contexte, différenciées selon les régions, des impacts socio-économiques du changement climatique</a:t>
            </a:r>
            <a:r>
              <a:rPr lang="en-US" sz="1600" dirty="0"/>
              <a:t>​</a:t>
            </a:r>
          </a:p>
          <a:p>
            <a:pPr marL="285750" indent="-285750" fontAlgn="base">
              <a:buFont typeface="Courier New" panose="02070309020205020404" pitchFamily="49" charset="0"/>
              <a:buChar char="o"/>
            </a:pPr>
            <a:r>
              <a:rPr lang="fr-FR" sz="1600" dirty="0"/>
              <a:t>Implications du changement climatique et des politiques climatiques sur la compétitivité, la sécurité économique et l'autonomie stratégique de l'Europe </a:t>
            </a:r>
          </a:p>
          <a:p>
            <a:pPr marL="285750" indent="-285750" fontAlgn="base">
              <a:buFont typeface="Courier New" panose="02070309020205020404" pitchFamily="49" charset="0"/>
              <a:buChar char="o"/>
            </a:pPr>
            <a:r>
              <a:rPr lang="fr-FR" sz="1600" dirty="0"/>
              <a:t>Evaluation des opportunités, des risques, des avantages et des coûts pour l'économie et les citoyens de l’UE</a:t>
            </a:r>
            <a:endParaRPr lang="en-US" sz="1600" dirty="0"/>
          </a:p>
          <a:p>
            <a:pPr marL="285750" indent="-285750" fontAlgn="base">
              <a:buFont typeface="Courier New" panose="02070309020205020404" pitchFamily="49" charset="0"/>
              <a:buChar char="o"/>
            </a:pPr>
            <a:r>
              <a:rPr lang="fr-FR" sz="1600" dirty="0"/>
              <a:t>Recommandations politiques</a:t>
            </a:r>
          </a:p>
          <a:p>
            <a:pPr marL="92075" indent="0" algn="r">
              <a:buSzPct val="99000"/>
            </a:pPr>
            <a:r>
              <a:rPr lang="fr-FR" sz="1600" i="1" dirty="0">
                <a:solidFill>
                  <a:schemeClr val="accent4"/>
                </a:solidFill>
              </a:rPr>
              <a:t>Cluster 5 (Climat énergie, mobilité) – 15 avril 2026</a:t>
            </a:r>
            <a:endParaRPr lang="en-US" sz="1600" i="1" dirty="0">
              <a:solidFill>
                <a:schemeClr val="accent4"/>
              </a:solidFill>
            </a:endParaRPr>
          </a:p>
          <a:p>
            <a:pPr marL="92075" indent="0">
              <a:buSzPct val="99000"/>
            </a:pPr>
            <a:endParaRPr lang="fr-FR" sz="1600" dirty="0"/>
          </a:p>
          <a:p>
            <a:pPr marL="92075" indent="0" algn="r">
              <a:buSzPct val="99000"/>
            </a:pPr>
            <a:endParaRPr lang="fr-FR" sz="1600" i="1" dirty="0">
              <a:highlight>
                <a:srgbClr val="FFFF00"/>
              </a:highlight>
            </a:endParaRPr>
          </a:p>
          <a:p>
            <a:pPr marL="92075" indent="0" algn="r">
              <a:buSzPct val="99000"/>
            </a:pPr>
            <a:endParaRPr lang="fr-FR" sz="1600" i="1" dirty="0">
              <a:highlight>
                <a:srgbClr val="FFFF00"/>
              </a:highlight>
            </a:endParaRPr>
          </a:p>
          <a:p>
            <a:pPr marL="92075" indent="0" algn="r">
              <a:buSzPct val="99000"/>
            </a:pPr>
            <a:endParaRPr lang="fr-FR" sz="1600" i="1" dirty="0">
              <a:highlight>
                <a:srgbClr val="FFFF00"/>
              </a:highlight>
            </a:endParaRPr>
          </a:p>
          <a:p>
            <a:pPr marL="92075" indent="0">
              <a:buSzPct val="99000"/>
            </a:pPr>
            <a:endParaRPr lang="fr-FR" sz="1600" dirty="0"/>
          </a:p>
          <a:p>
            <a:r>
              <a:rPr lang="fr-FR" dirty="0"/>
              <a:t> </a:t>
            </a:r>
          </a:p>
          <a:p>
            <a:pPr marL="0" indent="0"/>
            <a:endParaRPr lang="fr-FR" sz="1600" b="1" dirty="0">
              <a:solidFill>
                <a:schemeClr val="accent4"/>
              </a:solidFill>
            </a:endParaRPr>
          </a:p>
          <a:p>
            <a:pPr marL="0" indent="0"/>
            <a:r>
              <a:rPr lang="fr-FR" sz="1600" dirty="0"/>
              <a:t> </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508745" y="155942"/>
            <a:ext cx="5473730" cy="630942"/>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a:r>
              <a:rPr lang="fr-FR" sz="1200" dirty="0"/>
              <a:t> </a:t>
            </a:r>
            <a:r>
              <a:rPr lang="fr-FR" sz="1200" dirty="0">
                <a:solidFill>
                  <a:schemeClr val="bg2"/>
                </a:solidFill>
              </a:rPr>
              <a:t>HORIZON-CL5-2026-07-D1-03 </a:t>
            </a:r>
          </a:p>
          <a:p>
            <a:pPr algn="r"/>
            <a:r>
              <a:rPr lang="en-US" sz="1200" dirty="0">
                <a:solidFill>
                  <a:schemeClr val="bg2"/>
                </a:solidFill>
              </a:rPr>
              <a:t>Economics of climate change and cost of inaction</a:t>
            </a:r>
            <a:r>
              <a:rPr lang="en-US" sz="1100" dirty="0"/>
              <a:t>​</a:t>
            </a:r>
            <a:r>
              <a:rPr lang="en-US" sz="1200" dirty="0">
                <a:solidFill>
                  <a:srgbClr val="002060"/>
                </a:solidFill>
              </a:rPr>
              <a:t>​</a:t>
            </a:r>
          </a:p>
        </p:txBody>
      </p:sp>
    </p:spTree>
    <p:extLst>
      <p:ext uri="{BB962C8B-B14F-4D97-AF65-F5344CB8AC3E}">
        <p14:creationId xmlns:p14="http://schemas.microsoft.com/office/powerpoint/2010/main" val="42889862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0" indent="0" fontAlgn="base"/>
            <a:r>
              <a:rPr lang="fr-FR" sz="1800" b="1" dirty="0">
                <a:solidFill>
                  <a:schemeClr val="accent4"/>
                </a:solidFill>
              </a:rPr>
              <a:t>Lutter contre la désinformation et le changement climatique </a:t>
            </a:r>
          </a:p>
          <a:p>
            <a:pPr marL="0" indent="0" fontAlgn="base"/>
            <a:endParaRPr lang="fr-FR" sz="1600" dirty="0"/>
          </a:p>
          <a:p>
            <a:pPr marL="285750" indent="-285750" fontAlgn="base">
              <a:buFont typeface="Courier New" panose="02070309020205020404" pitchFamily="49" charset="0"/>
              <a:buChar char="o"/>
            </a:pPr>
            <a:r>
              <a:rPr lang="fr-FR" sz="1600" dirty="0"/>
              <a:t>Analyser les dynamiques de la désinformation sur le changement climatique</a:t>
            </a:r>
            <a:endParaRPr lang="en-US" sz="1600" dirty="0"/>
          </a:p>
          <a:p>
            <a:pPr marL="285750" indent="-285750" fontAlgn="base">
              <a:buFont typeface="Courier New" panose="02070309020205020404" pitchFamily="49" charset="0"/>
              <a:buChar char="o"/>
            </a:pPr>
            <a:r>
              <a:rPr lang="fr-FR" sz="1600" dirty="0"/>
              <a:t>Développer des outils destinés aux autorités publiques, aux médias et à la société civile afin de détecter et de combattre la propagation de la désinformation</a:t>
            </a:r>
            <a:endParaRPr lang="en-US" sz="1600" dirty="0"/>
          </a:p>
          <a:p>
            <a:pPr marL="285750" indent="-285750" fontAlgn="base">
              <a:buFont typeface="Courier New" panose="02070309020205020404" pitchFamily="49" charset="0"/>
              <a:buChar char="o"/>
            </a:pPr>
            <a:r>
              <a:rPr lang="fr-FR" sz="1600" dirty="0"/>
              <a:t>Produire des supports de communication afin de mieux communiquer avec les citoyens et de les impliquer davantage dans les questions liées au changement climatique</a:t>
            </a:r>
          </a:p>
          <a:p>
            <a:pPr marL="285750" indent="-285750" fontAlgn="base">
              <a:buFont typeface="Courier New" panose="02070309020205020404" pitchFamily="49" charset="0"/>
              <a:buChar char="o"/>
            </a:pPr>
            <a:r>
              <a:rPr lang="fr-FR" sz="1600" dirty="0"/>
              <a:t>Travailler à une redonner confiance dans la science climatique et à une meilleure connaissance du problème conduisant in fine à un changement de comportement durable des citoyens</a:t>
            </a:r>
          </a:p>
          <a:p>
            <a:pPr marL="285750" indent="-285750" fontAlgn="base">
              <a:buFont typeface="Courier New" panose="02070309020205020404" pitchFamily="49" charset="0"/>
              <a:buChar char="o"/>
            </a:pPr>
            <a:endParaRPr lang="fr-FR" sz="1600" dirty="0"/>
          </a:p>
          <a:p>
            <a:pPr marL="0" indent="0" fontAlgn="base"/>
            <a:r>
              <a:rPr lang="fr-FR" sz="1600" dirty="0"/>
              <a:t>Réaliser le projet en ayant recours aux sciences participatives, en impliquant notamment des  journalistes, enseignants, formateurs, ONG… </a:t>
            </a:r>
            <a:endParaRPr lang="fr-FR" sz="1600" i="1" dirty="0"/>
          </a:p>
          <a:p>
            <a:pPr algn="r" fontAlgn="base"/>
            <a:endParaRPr lang="fr-FR" sz="1600" i="1" dirty="0"/>
          </a:p>
          <a:p>
            <a:pPr algn="r" fontAlgn="base"/>
            <a:r>
              <a:rPr lang="fr-FR" sz="1600" i="1" dirty="0">
                <a:solidFill>
                  <a:schemeClr val="accent4"/>
                </a:solidFill>
              </a:rPr>
              <a:t>Cluster 5 (Climat énergie, mobilité) - 15 avril 2026</a:t>
            </a:r>
            <a:endParaRPr lang="en-US" sz="1600" i="1" dirty="0">
              <a:solidFill>
                <a:schemeClr val="accent4"/>
              </a:solidFill>
            </a:endParaRPr>
          </a:p>
          <a:p>
            <a:pPr algn="r" fontAlgn="base"/>
            <a:endParaRPr lang="en-US" sz="1600" i="1" dirty="0">
              <a:highlight>
                <a:srgbClr val="FFFF00"/>
              </a:highlight>
            </a:endParaRP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10270" y="128355"/>
            <a:ext cx="5473730" cy="630942"/>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200" dirty="0">
                <a:solidFill>
                  <a:schemeClr val="bg2"/>
                </a:solidFill>
              </a:rPr>
              <a:t>HORIZON-CL5-2026-07-D1-04: </a:t>
            </a:r>
          </a:p>
          <a:p>
            <a:pPr algn="r" fontAlgn="base"/>
            <a:r>
              <a:rPr lang="en-US" sz="1200" dirty="0">
                <a:solidFill>
                  <a:schemeClr val="bg2"/>
                </a:solidFill>
              </a:rPr>
              <a:t>Fighting disinformation and effectively communicating on climate change ​</a:t>
            </a:r>
          </a:p>
        </p:txBody>
      </p:sp>
    </p:spTree>
    <p:extLst>
      <p:ext uri="{BB962C8B-B14F-4D97-AF65-F5344CB8AC3E}">
        <p14:creationId xmlns:p14="http://schemas.microsoft.com/office/powerpoint/2010/main" val="2374662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449922" y="1048215"/>
            <a:ext cx="8337736" cy="3793798"/>
          </a:xfrm>
          <a:prstGeom prst="rect">
            <a:avLst/>
          </a:prstGeom>
          <a:noFill/>
          <a:ln>
            <a:noFill/>
          </a:ln>
        </p:spPr>
        <p:txBody>
          <a:bodyPr spcFirstLastPara="1" wrap="square" lIns="0" tIns="0" rIns="0" bIns="0" anchor="t" anchorCtr="0">
            <a:noAutofit/>
          </a:bodyPr>
          <a:lstStyle/>
          <a:p>
            <a:pPr marL="0" indent="0"/>
            <a:r>
              <a:rPr lang="fr-FR" sz="1800" b="1" dirty="0">
                <a:solidFill>
                  <a:schemeClr val="accent4"/>
                </a:solidFill>
              </a:rPr>
              <a:t>Développer des algorithmes de prévision basés sur l’IA pour un partage de l'énergie convivial (IA)</a:t>
            </a:r>
          </a:p>
          <a:p>
            <a:pPr marL="0" indent="0"/>
            <a:endParaRPr lang="fr-FR" sz="1600" b="1" dirty="0">
              <a:solidFill>
                <a:schemeClr val="accent4"/>
              </a:solidFill>
            </a:endParaRPr>
          </a:p>
          <a:p>
            <a:pPr marL="285750" indent="-285750" fontAlgn="base">
              <a:buFont typeface="Courier New" panose="02070309020205020404" pitchFamily="49" charset="0"/>
              <a:buChar char="o"/>
            </a:pPr>
            <a:r>
              <a:rPr lang="fr-FR" sz="1600" dirty="0"/>
              <a:t>Développer et tester des algorithmes de prévision basés sur l’IA et qui utilisent des processus d'apprentissage automatique pour optimiser la valeur de l'autoconsommation collective grâce au partage d'énergie pour les communautés et les citoyens</a:t>
            </a:r>
            <a:r>
              <a:rPr lang="en-US" sz="1600" dirty="0"/>
              <a:t>​</a:t>
            </a:r>
          </a:p>
          <a:p>
            <a:pPr marL="285750" indent="-285750" fontAlgn="base">
              <a:buFont typeface="Courier New" panose="02070309020205020404" pitchFamily="49" charset="0"/>
              <a:buChar char="o"/>
            </a:pPr>
            <a:r>
              <a:rPr lang="fr-FR" sz="1600" dirty="0"/>
              <a:t>Améliorer les outils et modèles d'IA pour l'équilibrage et la prévision du réseau afin de garantir la participation des consommateurs à un système énergétique distribué</a:t>
            </a:r>
            <a:endParaRPr lang="en-US" sz="1600" dirty="0"/>
          </a:p>
          <a:p>
            <a:pPr marL="285750" indent="-285750" fontAlgn="base">
              <a:buFont typeface="Courier New" panose="02070309020205020404" pitchFamily="49" charset="0"/>
              <a:buChar char="o"/>
            </a:pPr>
            <a:r>
              <a:rPr lang="fr-FR" sz="1600" dirty="0"/>
              <a:t>Analyser les interactions sociales à l'aide de méthodes avancées telles que les modèles de théorie des jeux afin de mettre en évidence le rôle des consommateurs et des communautés actifs dans les systèmes énergétiques.</a:t>
            </a:r>
            <a:endParaRPr lang="en-US" sz="1600" dirty="0"/>
          </a:p>
          <a:p>
            <a:pPr marL="285750" indent="-285750" fontAlgn="base">
              <a:buFont typeface="Courier New" panose="02070309020205020404" pitchFamily="49" charset="0"/>
              <a:buChar char="o"/>
            </a:pPr>
            <a:r>
              <a:rPr lang="fr-FR" sz="1600" dirty="0"/>
              <a:t>Approfondir la compréhension des besoins et des préoccupations des divers groupes sociaux potentiellement concernés</a:t>
            </a:r>
          </a:p>
          <a:p>
            <a:pPr marL="285750" indent="-285750" fontAlgn="base">
              <a:buFont typeface="Courier New" panose="02070309020205020404" pitchFamily="49" charset="0"/>
              <a:buChar char="o"/>
            </a:pPr>
            <a:endParaRPr lang="en-GB" sz="1600" dirty="0"/>
          </a:p>
          <a:p>
            <a:pPr marL="88900" indent="0" algn="r"/>
            <a:r>
              <a:rPr lang="fr-FR" sz="1600" i="1" dirty="0">
                <a:solidFill>
                  <a:schemeClr val="accent4"/>
                </a:solidFill>
              </a:rPr>
              <a:t>Cluster 5 (Climat énergie, mobilité) - 31 mars 2026</a:t>
            </a:r>
            <a:endParaRPr lang="en-US" sz="1600" i="1" dirty="0">
              <a:solidFill>
                <a:schemeClr val="accent4"/>
              </a:solidFill>
            </a:endParaRP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10270" y="128355"/>
            <a:ext cx="5473730" cy="815608"/>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lvl="0" algn="r"/>
            <a:r>
              <a:rPr lang="en-US" sz="1200" dirty="0">
                <a:solidFill>
                  <a:schemeClr val="bg2"/>
                </a:solidFill>
              </a:rPr>
              <a:t>HORIZON-CL5-2026-03-D3-23: AI-driven forecasting algorithms for Grid and Consumer friendly Energy Sharing – Societal Readiness pilot </a:t>
            </a:r>
            <a:endParaRPr lang="fr-FR" sz="1200" dirty="0">
              <a:solidFill>
                <a:schemeClr val="bg2"/>
              </a:solidFill>
            </a:endParaRPr>
          </a:p>
          <a:p>
            <a:pPr algn="r" fontAlgn="base"/>
            <a:r>
              <a:rPr lang="en-US" sz="1200" dirty="0">
                <a:solidFill>
                  <a:schemeClr val="bg2"/>
                </a:solidFill>
              </a:rPr>
              <a:t>​</a:t>
            </a:r>
          </a:p>
        </p:txBody>
      </p:sp>
    </p:spTree>
    <p:extLst>
      <p:ext uri="{BB962C8B-B14F-4D97-AF65-F5344CB8AC3E}">
        <p14:creationId xmlns:p14="http://schemas.microsoft.com/office/powerpoint/2010/main" val="1033461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0" indent="0"/>
            <a:r>
              <a:rPr lang="fr-FR" sz="1800" b="1" dirty="0">
                <a:solidFill>
                  <a:schemeClr val="accent4"/>
                </a:solidFill>
              </a:rPr>
              <a:t>Les facteurs techniques, sociaux et économiques ayant une incidence sur la performance énergétique des bâtiments intelligents </a:t>
            </a:r>
          </a:p>
          <a:p>
            <a:pPr marL="0" indent="0"/>
            <a:endParaRPr lang="fr-FR" sz="1600" dirty="0"/>
          </a:p>
          <a:p>
            <a:pPr marL="285750" indent="-285750" fontAlgn="base">
              <a:buFont typeface="Courier New" panose="02070309020205020404" pitchFamily="49" charset="0"/>
              <a:buChar char="o"/>
            </a:pPr>
            <a:r>
              <a:rPr lang="fr-FR" sz="1600" dirty="0"/>
              <a:t>Preuves accrues de l’influence de </a:t>
            </a:r>
            <a:r>
              <a:rPr lang="fr-FR" sz="1600" b="1" dirty="0"/>
              <a:t>facteurs tels que les facteurs physiologiques, comportementaux, sociaux, environnementaux et culturels </a:t>
            </a:r>
            <a:r>
              <a:rPr lang="fr-FR" sz="1600" dirty="0"/>
              <a:t>sur la manière dont différents groupes d'utilisateurs et groupes démographiques perçoivent et utilisent les systèmes de construction intelligents, sécurisés, intégrés et efficaces sur le plan énergétique, et sur la manière dont cela affecte le </a:t>
            </a:r>
            <a:r>
              <a:rPr lang="fr-FR" sz="1600" b="1" dirty="0"/>
              <a:t>cycle de vie complet du bâtiment </a:t>
            </a:r>
            <a:r>
              <a:rPr lang="fr-FR" sz="1600" dirty="0"/>
              <a:t>et les économies d'énergie, ainsi que la satisfaction, la santé et le bien-être des occupants </a:t>
            </a:r>
            <a:endParaRPr lang="en-US" sz="1600" dirty="0"/>
          </a:p>
          <a:p>
            <a:pPr marL="285750" indent="-285750" fontAlgn="base">
              <a:buFont typeface="Courier New" panose="02070309020205020404" pitchFamily="49" charset="0"/>
              <a:buChar char="o"/>
            </a:pPr>
            <a:endParaRPr lang="en-US" sz="1600" dirty="0"/>
          </a:p>
          <a:p>
            <a:pPr marL="285750" indent="-285750" fontAlgn="base">
              <a:buFont typeface="Courier New" panose="02070309020205020404" pitchFamily="49" charset="0"/>
              <a:buChar char="o"/>
            </a:pPr>
            <a:r>
              <a:rPr lang="fr-FR" sz="1600" dirty="0"/>
              <a:t>Améliorer la conception et le fonctionnement des systèmes de construction intelligents et des bâtiments intelligents afin de les rendre plus </a:t>
            </a:r>
            <a:r>
              <a:rPr lang="fr-FR" sz="1600" b="1" dirty="0"/>
              <a:t>conviviaux</a:t>
            </a:r>
            <a:r>
              <a:rPr lang="fr-FR" sz="1600" dirty="0"/>
              <a:t> et plus efficaces. </a:t>
            </a:r>
            <a:r>
              <a:rPr lang="en-US" sz="1600" dirty="0"/>
              <a:t>​</a:t>
            </a:r>
          </a:p>
          <a:p>
            <a:pPr marL="285750" indent="-285750" fontAlgn="base">
              <a:buFont typeface="Courier New" panose="02070309020205020404" pitchFamily="49" charset="0"/>
              <a:buChar char="o"/>
            </a:pPr>
            <a:endParaRPr lang="en-US" sz="1600" dirty="0"/>
          </a:p>
          <a:p>
            <a:pPr marL="88900" indent="0" algn="r"/>
            <a:endParaRPr lang="fr-FR" sz="1600" i="1" dirty="0"/>
          </a:p>
          <a:p>
            <a:pPr marL="88900" indent="0" algn="r"/>
            <a:r>
              <a:rPr lang="fr-FR" sz="1600" i="1" dirty="0">
                <a:solidFill>
                  <a:schemeClr val="accent4"/>
                </a:solidFill>
              </a:rPr>
              <a:t>Cluster 5 (Climat énergie, mobilité) – 15 septembre 2026</a:t>
            </a:r>
            <a:endParaRPr lang="en-US" sz="1600" i="1" dirty="0">
              <a:solidFill>
                <a:schemeClr val="accent4"/>
              </a:solidFill>
            </a:endParaRP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100647" y="128355"/>
            <a:ext cx="5683353" cy="1000274"/>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marL="88900" indent="0" algn="r"/>
            <a:r>
              <a:rPr lang="en-US" sz="1200" dirty="0">
                <a:solidFill>
                  <a:schemeClr val="bg2"/>
                </a:solidFill>
              </a:rPr>
              <a:t>HORIZON-CL5-2026-09-D4-01 Researching the technical, social &amp; economic factors impacting the </a:t>
            </a:r>
            <a:r>
              <a:rPr lang="fr-FR" sz="1200" dirty="0" err="1">
                <a:solidFill>
                  <a:schemeClr val="bg2"/>
                </a:solidFill>
              </a:rPr>
              <a:t>energy</a:t>
            </a:r>
            <a:r>
              <a:rPr lang="fr-FR" sz="1200" dirty="0">
                <a:solidFill>
                  <a:schemeClr val="bg2"/>
                </a:solidFill>
              </a:rPr>
              <a:t> performance of Smart Buildings </a:t>
            </a:r>
          </a:p>
          <a:p>
            <a:pPr marL="88900" indent="0" algn="r"/>
            <a:r>
              <a:rPr lang="fr-FR" sz="1200" dirty="0">
                <a:solidFill>
                  <a:schemeClr val="bg2"/>
                </a:solidFill>
              </a:rPr>
              <a:t>(Built4People Partnership)</a:t>
            </a:r>
          </a:p>
          <a:p>
            <a:pPr algn="r" fontAlgn="base"/>
            <a:endParaRPr lang="en-US" sz="1200" dirty="0">
              <a:solidFill>
                <a:schemeClr val="bg2"/>
              </a:solidFill>
            </a:endParaRPr>
          </a:p>
        </p:txBody>
      </p:sp>
    </p:spTree>
    <p:extLst>
      <p:ext uri="{BB962C8B-B14F-4D97-AF65-F5344CB8AC3E}">
        <p14:creationId xmlns:p14="http://schemas.microsoft.com/office/powerpoint/2010/main" val="208786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43905" y="971550"/>
            <a:ext cx="8337736" cy="3943350"/>
          </a:xfrm>
          <a:prstGeom prst="rect">
            <a:avLst/>
          </a:prstGeom>
          <a:noFill/>
          <a:ln>
            <a:noFill/>
          </a:ln>
        </p:spPr>
        <p:txBody>
          <a:bodyPr spcFirstLastPara="1" wrap="square" lIns="0" tIns="0" rIns="0" bIns="0" anchor="t" anchorCtr="0">
            <a:noAutofit/>
          </a:bodyPr>
          <a:lstStyle/>
          <a:p>
            <a:pPr marL="0" indent="0"/>
            <a:r>
              <a:rPr lang="fr-FR" sz="1800" b="1" dirty="0">
                <a:solidFill>
                  <a:schemeClr val="accent4"/>
                </a:solidFill>
              </a:rPr>
              <a:t>Etablir une feuille de route pour le leadership de l’UE dans les mobilités connectées (CCAM)</a:t>
            </a:r>
          </a:p>
          <a:p>
            <a:pPr marL="285750" indent="-285750">
              <a:buFont typeface="Courier New" panose="02070309020205020404" pitchFamily="49" charset="0"/>
              <a:buChar char="o"/>
            </a:pPr>
            <a:endParaRPr lang="fr-FR" sz="1400" b="1" dirty="0"/>
          </a:p>
          <a:p>
            <a:pPr marL="285750" indent="-285750" fontAlgn="base">
              <a:buFont typeface="Courier New" panose="02070309020205020404" pitchFamily="49" charset="0"/>
              <a:buChar char="o"/>
            </a:pPr>
            <a:r>
              <a:rPr lang="fr-FR" sz="1600" b="1" dirty="0"/>
              <a:t>Construire des scénarios qui définissent le rôle de premier plan de l'Europe </a:t>
            </a:r>
            <a:r>
              <a:rPr lang="fr-FR" sz="1600" dirty="0"/>
              <a:t>dans le paysage géopolitique, technologique et économique du CCAM. </a:t>
            </a:r>
            <a:r>
              <a:rPr lang="en-US" sz="1600" dirty="0"/>
              <a:t>​</a:t>
            </a:r>
          </a:p>
          <a:p>
            <a:pPr marL="285750" indent="-285750" fontAlgn="base">
              <a:buFont typeface="Courier New" panose="02070309020205020404" pitchFamily="49" charset="0"/>
              <a:buChar char="o"/>
            </a:pPr>
            <a:r>
              <a:rPr lang="fr-FR" sz="1600" dirty="0"/>
              <a:t>Analyse des </a:t>
            </a:r>
            <a:r>
              <a:rPr lang="fr-FR" sz="1600" b="1" dirty="0"/>
              <a:t>effets socio-économiques </a:t>
            </a:r>
            <a:r>
              <a:rPr lang="fr-FR" sz="1600" dirty="0"/>
              <a:t>des différentes voies de déploiement des CCAM (modélisation économique et des transports innovants et intégrés). Les effets socio-économiques peuvent inclure, sans s'y limiter, les aspects liés à l'emploi et à la croissance, l'équité et la pauvreté en matière de transport.</a:t>
            </a:r>
            <a:r>
              <a:rPr lang="en-US" sz="1600" dirty="0"/>
              <a:t>​</a:t>
            </a:r>
          </a:p>
          <a:p>
            <a:pPr marL="285750" indent="-285750" fontAlgn="base">
              <a:buFont typeface="Courier New" panose="02070309020205020404" pitchFamily="49" charset="0"/>
              <a:buChar char="o"/>
            </a:pPr>
            <a:r>
              <a:rPr lang="fr-FR" sz="1600" dirty="0"/>
              <a:t>Construire des </a:t>
            </a:r>
            <a:r>
              <a:rPr lang="fr-FR" sz="1600" b="1" dirty="0"/>
              <a:t>modèles de gouvernance</a:t>
            </a:r>
            <a:r>
              <a:rPr lang="fr-FR" sz="1600" dirty="0"/>
              <a:t>, des politiques et des stratégies commerciales solides (y compris pour les PME et les micro-entreprises)</a:t>
            </a:r>
            <a:endParaRPr lang="en-US" sz="1600" dirty="0"/>
          </a:p>
          <a:p>
            <a:pPr fontAlgn="base"/>
            <a:endParaRPr lang="en-GB" sz="1600" dirty="0"/>
          </a:p>
          <a:p>
            <a:pPr fontAlgn="base"/>
            <a:endParaRPr lang="en-GB" sz="1600" dirty="0"/>
          </a:p>
          <a:p>
            <a:pPr fontAlgn="base"/>
            <a:endParaRPr lang="en-GB" sz="1600" dirty="0"/>
          </a:p>
          <a:p>
            <a:pPr marL="88900" indent="0" algn="r"/>
            <a:r>
              <a:rPr lang="fr-FR" sz="1600" i="1" dirty="0">
                <a:solidFill>
                  <a:schemeClr val="accent4"/>
                </a:solidFill>
              </a:rPr>
              <a:t>Cluster 5 (Climat énergie, mobilité)-  8 octobre 2026</a:t>
            </a:r>
            <a:endParaRPr lang="en-US" sz="1600" i="1" dirty="0">
              <a:solidFill>
                <a:schemeClr val="accent4"/>
              </a:solidFill>
            </a:endParaRP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009207" y="128355"/>
            <a:ext cx="5774793" cy="600164"/>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100" dirty="0">
                <a:solidFill>
                  <a:schemeClr val="bg2"/>
                </a:solidFill>
              </a:rPr>
              <a:t>HORIZON-CL5-2026-10-D6-02: Geopolitical competition and socioeconomic resilience in CCAM: an innovation and policy roadmap for EU leadership (CCAM Partnership) </a:t>
            </a:r>
          </a:p>
        </p:txBody>
      </p:sp>
    </p:spTree>
    <p:extLst>
      <p:ext uri="{BB962C8B-B14F-4D97-AF65-F5344CB8AC3E}">
        <p14:creationId xmlns:p14="http://schemas.microsoft.com/office/powerpoint/2010/main" val="1368996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60000" y="943963"/>
            <a:ext cx="8337736" cy="3943350"/>
          </a:xfrm>
          <a:prstGeom prst="rect">
            <a:avLst/>
          </a:prstGeom>
          <a:noFill/>
          <a:ln>
            <a:noFill/>
          </a:ln>
        </p:spPr>
        <p:txBody>
          <a:bodyPr spcFirstLastPara="1" wrap="square" lIns="0" tIns="0" rIns="0" bIns="0" anchor="t" anchorCtr="0">
            <a:noAutofit/>
          </a:bodyPr>
          <a:lstStyle/>
          <a:p>
            <a:pPr marL="0" indent="0"/>
            <a:r>
              <a:rPr lang="en-GB" sz="1800" b="1" dirty="0">
                <a:solidFill>
                  <a:schemeClr val="accent4"/>
                </a:solidFill>
              </a:rPr>
              <a:t>Et </a:t>
            </a:r>
            <a:r>
              <a:rPr lang="en-GB" sz="1800" b="1" dirty="0" err="1">
                <a:solidFill>
                  <a:schemeClr val="accent4"/>
                </a:solidFill>
              </a:rPr>
              <a:t>aussi</a:t>
            </a:r>
            <a:r>
              <a:rPr lang="en-GB" sz="1800" b="1" dirty="0">
                <a:solidFill>
                  <a:schemeClr val="accent4"/>
                </a:solidFill>
              </a:rPr>
              <a:t>… </a:t>
            </a:r>
            <a:r>
              <a:rPr lang="en-GB" sz="1800" b="1" dirty="0" err="1">
                <a:solidFill>
                  <a:schemeClr val="accent4"/>
                </a:solidFill>
              </a:rPr>
              <a:t>volets</a:t>
            </a:r>
            <a:r>
              <a:rPr lang="en-GB" sz="1800" b="1" dirty="0">
                <a:solidFill>
                  <a:schemeClr val="accent4"/>
                </a:solidFill>
              </a:rPr>
              <a:t> SHS </a:t>
            </a:r>
            <a:r>
              <a:rPr lang="en-GB" sz="1800" b="1" dirty="0" err="1">
                <a:solidFill>
                  <a:schemeClr val="accent4"/>
                </a:solidFill>
              </a:rPr>
              <a:t>secondaires</a:t>
            </a:r>
            <a:r>
              <a:rPr lang="en-GB" sz="1800" b="1" dirty="0">
                <a:solidFill>
                  <a:schemeClr val="accent4"/>
                </a:solidFill>
              </a:rPr>
              <a:t> </a:t>
            </a:r>
            <a:r>
              <a:rPr lang="en-GB" sz="1800" b="1" dirty="0" err="1">
                <a:solidFill>
                  <a:schemeClr val="accent4"/>
                </a:solidFill>
              </a:rPr>
              <a:t>en</a:t>
            </a:r>
            <a:r>
              <a:rPr lang="en-GB" sz="1800" b="1" dirty="0">
                <a:solidFill>
                  <a:schemeClr val="accent4"/>
                </a:solidFill>
              </a:rPr>
              <a:t> </a:t>
            </a:r>
            <a:r>
              <a:rPr lang="en-GB" sz="1800" b="1" dirty="0" err="1">
                <a:solidFill>
                  <a:schemeClr val="accent4"/>
                </a:solidFill>
              </a:rPr>
              <a:t>sécurité</a:t>
            </a:r>
            <a:r>
              <a:rPr lang="en-GB" sz="1800" b="1" dirty="0">
                <a:solidFill>
                  <a:schemeClr val="accent4"/>
                </a:solidFill>
              </a:rPr>
              <a:t>, </a:t>
            </a:r>
            <a:r>
              <a:rPr lang="en-GB" sz="1800" b="1" dirty="0" err="1">
                <a:solidFill>
                  <a:schemeClr val="accent4"/>
                </a:solidFill>
              </a:rPr>
              <a:t>climat</a:t>
            </a:r>
            <a:r>
              <a:rPr lang="en-GB" sz="1800" b="1" dirty="0">
                <a:solidFill>
                  <a:schemeClr val="accent4"/>
                </a:solidFill>
              </a:rPr>
              <a:t>, </a:t>
            </a:r>
            <a:r>
              <a:rPr lang="en-GB" sz="1800" b="1" dirty="0" err="1">
                <a:solidFill>
                  <a:schemeClr val="accent4"/>
                </a:solidFill>
              </a:rPr>
              <a:t>énergie</a:t>
            </a:r>
            <a:r>
              <a:rPr lang="en-GB" sz="1800" b="1" dirty="0">
                <a:solidFill>
                  <a:schemeClr val="accent4"/>
                </a:solidFill>
              </a:rPr>
              <a:t>, </a:t>
            </a:r>
            <a:r>
              <a:rPr lang="en-GB" sz="1800" b="1" dirty="0" err="1">
                <a:solidFill>
                  <a:schemeClr val="accent4"/>
                </a:solidFill>
              </a:rPr>
              <a:t>mobilité</a:t>
            </a:r>
            <a:r>
              <a:rPr lang="en-GB" sz="1800" b="1" dirty="0">
                <a:solidFill>
                  <a:schemeClr val="accent4"/>
                </a:solidFill>
              </a:rPr>
              <a:t> (</a:t>
            </a:r>
            <a:r>
              <a:rPr lang="en-GB" sz="1800" b="1" dirty="0" err="1">
                <a:solidFill>
                  <a:schemeClr val="accent4"/>
                </a:solidFill>
              </a:rPr>
              <a:t>appels</a:t>
            </a:r>
            <a:r>
              <a:rPr lang="en-GB" sz="1800" b="1" dirty="0">
                <a:solidFill>
                  <a:schemeClr val="accent4"/>
                </a:solidFill>
              </a:rPr>
              <a:t> 2026)</a:t>
            </a:r>
          </a:p>
          <a:p>
            <a:pPr marL="0" indent="0"/>
            <a:endParaRPr lang="en-GB" sz="1400" b="1" dirty="0">
              <a:solidFill>
                <a:schemeClr val="accent4"/>
              </a:solidFill>
            </a:endParaRPr>
          </a:p>
          <a:p>
            <a:pPr marL="0" indent="0" fontAlgn="base"/>
            <a:r>
              <a:rPr lang="en-GB" sz="1600" dirty="0">
                <a:solidFill>
                  <a:schemeClr val="accent4"/>
                </a:solidFill>
              </a:rPr>
              <a:t>Cluster 3</a:t>
            </a:r>
          </a:p>
          <a:p>
            <a:pPr marL="285750" indent="-285750" fontAlgn="base">
              <a:buFont typeface="Courier New" panose="02070309020205020404" pitchFamily="49" charset="0"/>
              <a:buChar char="o"/>
            </a:pPr>
            <a:r>
              <a:rPr lang="en-GB" sz="1600" dirty="0"/>
              <a:t>01-FCT-01 - Improving capabilities of law enforcement to counter climate-related challenges</a:t>
            </a:r>
          </a:p>
          <a:p>
            <a:pPr marL="0" indent="0" fontAlgn="base"/>
            <a:endParaRPr lang="en-GB" sz="1600" dirty="0"/>
          </a:p>
          <a:p>
            <a:pPr marL="0" indent="0" fontAlgn="base"/>
            <a:r>
              <a:rPr lang="en-GB" sz="1600" dirty="0">
                <a:solidFill>
                  <a:schemeClr val="accent4"/>
                </a:solidFill>
              </a:rPr>
              <a:t>Cluster 5</a:t>
            </a:r>
          </a:p>
          <a:p>
            <a:pPr marL="285750" indent="-285750" fontAlgn="base">
              <a:buFont typeface="Courier New" panose="02070309020205020404" pitchFamily="49" charset="0"/>
              <a:buChar char="o"/>
            </a:pPr>
            <a:r>
              <a:rPr lang="en-US" sz="1600" dirty="0"/>
              <a:t>11-D3-02 - Next generation of renewable energy technologies (Two-Stage)</a:t>
            </a:r>
            <a:r>
              <a:rPr lang="en-GB" sz="1600" dirty="0"/>
              <a:t>​</a:t>
            </a:r>
            <a:endParaRPr lang="fr-FR" sz="1600" dirty="0"/>
          </a:p>
          <a:p>
            <a:pPr marL="285750" indent="-285750" fontAlgn="base">
              <a:buFont typeface="Courier New" panose="02070309020205020404" pitchFamily="49" charset="0"/>
              <a:buChar char="o"/>
            </a:pPr>
            <a:r>
              <a:rPr lang="en-US" sz="1600" dirty="0"/>
              <a:t>11-D3-05 - Demonstration of solid biofuel supply and conversion to high efficiency CHP from fully sustainable regional value chains</a:t>
            </a:r>
            <a:r>
              <a:rPr lang="en-GB" sz="1600" dirty="0"/>
              <a:t>​</a:t>
            </a:r>
            <a:endParaRPr lang="fr-FR" sz="1600" dirty="0"/>
          </a:p>
          <a:p>
            <a:pPr marL="285750" indent="-285750" fontAlgn="base">
              <a:buFont typeface="Courier New" panose="02070309020205020404" pitchFamily="49" charset="0"/>
              <a:buChar char="o"/>
            </a:pPr>
            <a:r>
              <a:rPr lang="en-US" sz="1600" dirty="0"/>
              <a:t>11-D3-06 - Demonstration of solid biofuel supply and conversion to high efficiency CHP from fully sustainable regional value chains</a:t>
            </a:r>
            <a:r>
              <a:rPr lang="en-GB" sz="1600" dirty="0"/>
              <a:t>​</a:t>
            </a:r>
            <a:endParaRPr lang="fr-FR" sz="1600" dirty="0"/>
          </a:p>
          <a:p>
            <a:pPr marL="285750" indent="-285750" fontAlgn="base">
              <a:buFont typeface="Courier New" panose="02070309020205020404" pitchFamily="49" charset="0"/>
              <a:buChar char="o"/>
            </a:pPr>
            <a:r>
              <a:rPr lang="en-US" sz="1600" dirty="0"/>
              <a:t>11-D3-06 - Improved system design for innovative PV applications (EUPI-PV </a:t>
            </a:r>
            <a:r>
              <a:rPr lang="fr-FR" sz="1600" dirty="0"/>
              <a:t>Partnership)</a:t>
            </a:r>
          </a:p>
          <a:p>
            <a:pPr marL="285750" indent="-285750" fontAlgn="base">
              <a:buFont typeface="Courier New" panose="02070309020205020404" pitchFamily="49" charset="0"/>
              <a:buChar char="o"/>
            </a:pPr>
            <a:r>
              <a:rPr lang="fr-FR" sz="1600" dirty="0"/>
              <a:t>10-D6-01 - </a:t>
            </a:r>
            <a:r>
              <a:rPr lang="en-US" sz="1600" dirty="0"/>
              <a:t>Flagship-pilot: large-scale demonstrations of CCAM (CCAM Partnership)</a:t>
            </a:r>
            <a:r>
              <a:rPr lang="en-GB" sz="1600" dirty="0"/>
              <a:t>​</a:t>
            </a:r>
            <a:endParaRPr lang="fr-FR" sz="1600" dirty="0"/>
          </a:p>
          <a:p>
            <a:pPr marL="0" indent="0"/>
            <a:endParaRPr lang="en-US" dirty="0"/>
          </a:p>
          <a:p>
            <a:pPr marL="0" indent="0"/>
            <a:endParaRPr lang="fr-FR" dirty="0"/>
          </a:p>
          <a:p>
            <a:pPr marL="0" indent="0"/>
            <a:endParaRPr lang="fr-FR" sz="1600" b="1" dirty="0">
              <a:solidFill>
                <a:schemeClr val="accent4"/>
              </a:solidFill>
            </a:endParaRPr>
          </a:p>
          <a:p>
            <a:pPr marL="0" indent="0"/>
            <a:r>
              <a:rPr lang="fr-FR" sz="1600" dirty="0"/>
              <a:t> </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68459" y="128355"/>
            <a:ext cx="5473730" cy="477054"/>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400" dirty="0">
                <a:solidFill>
                  <a:srgbClr val="002060"/>
                </a:solidFill>
              </a:rPr>
              <a:t>​Cluster 3 (</a:t>
            </a:r>
            <a:r>
              <a:rPr lang="en-US" sz="1400" dirty="0" err="1">
                <a:solidFill>
                  <a:srgbClr val="002060"/>
                </a:solidFill>
              </a:rPr>
              <a:t>Sécurité</a:t>
            </a:r>
            <a:r>
              <a:rPr lang="en-US" sz="1400" dirty="0">
                <a:solidFill>
                  <a:srgbClr val="002060"/>
                </a:solidFill>
              </a:rPr>
              <a:t>) et </a:t>
            </a:r>
            <a:r>
              <a:rPr lang="en-US" sz="1400" dirty="0">
                <a:solidFill>
                  <a:schemeClr val="bg2"/>
                </a:solidFill>
              </a:rPr>
              <a:t>Cluster 5 (</a:t>
            </a:r>
            <a:r>
              <a:rPr lang="en-US" sz="1400" dirty="0" err="1">
                <a:solidFill>
                  <a:schemeClr val="bg2"/>
                </a:solidFill>
              </a:rPr>
              <a:t>Climat,Energie</a:t>
            </a:r>
            <a:r>
              <a:rPr lang="en-US" sz="1400" dirty="0">
                <a:solidFill>
                  <a:schemeClr val="bg2"/>
                </a:solidFill>
              </a:rPr>
              <a:t> et </a:t>
            </a:r>
            <a:r>
              <a:rPr lang="en-US" sz="1400" dirty="0" err="1">
                <a:solidFill>
                  <a:schemeClr val="bg2"/>
                </a:solidFill>
              </a:rPr>
              <a:t>Mobilité</a:t>
            </a:r>
            <a:r>
              <a:rPr lang="en-US" sz="1400" dirty="0">
                <a:solidFill>
                  <a:schemeClr val="bg2"/>
                </a:solidFill>
              </a:rPr>
              <a:t>)</a:t>
            </a:r>
            <a:endParaRPr lang="en-US" sz="1400" dirty="0">
              <a:solidFill>
                <a:schemeClr val="bg2"/>
              </a:solidFill>
              <a:highlight>
                <a:srgbClr val="FFFF00"/>
              </a:highlight>
            </a:endParaRPr>
          </a:p>
        </p:txBody>
      </p:sp>
    </p:spTree>
    <p:extLst>
      <p:ext uri="{BB962C8B-B14F-4D97-AF65-F5344CB8AC3E}">
        <p14:creationId xmlns:p14="http://schemas.microsoft.com/office/powerpoint/2010/main" val="3048046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1800" b="1" dirty="0">
                <a:solidFill>
                  <a:schemeClr val="accent4"/>
                </a:solidFill>
                <a:latin typeface="+mj-lt"/>
              </a:rPr>
              <a:t>Le potentiel de l’action citoyenne pour la protection et la restauration de la nature</a:t>
            </a:r>
            <a:endParaRPr lang="en-US" sz="1800" b="1" dirty="0">
              <a:solidFill>
                <a:schemeClr val="accent4"/>
              </a:solidFill>
              <a:latin typeface="+mn-lt"/>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942522" y="128355"/>
            <a:ext cx="4905145" cy="461665"/>
          </a:xfrm>
          <a:prstGeom prst="rect">
            <a:avLst/>
          </a:prstGeom>
          <a:noFill/>
        </p:spPr>
        <p:txBody>
          <a:bodyPr wrap="square" rtlCol="0">
            <a:spAutoFit/>
          </a:bodyPr>
          <a:lstStyle/>
          <a:p>
            <a:pPr algn="r" fontAlgn="base"/>
            <a:r>
              <a:rPr lang="en-US" sz="1200" dirty="0">
                <a:solidFill>
                  <a:schemeClr val="bg2"/>
                </a:solidFill>
              </a:rPr>
              <a:t>HORIZON-CL6-2026-01-BIODIV-03-two-stage: Unlocking the potential of citizen action for nature protection and restoration</a:t>
            </a:r>
            <a:r>
              <a:rPr lang="en-GB" sz="1200" dirty="0">
                <a:solidFill>
                  <a:schemeClr val="bg2"/>
                </a:solidFill>
              </a:rPr>
              <a:t> </a:t>
            </a:r>
            <a:r>
              <a:rPr lang="en-US" sz="1200" dirty="0"/>
              <a:t>​</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359999" y="1851591"/>
            <a:ext cx="8323084" cy="355394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Courier New" panose="02070309020205020404" pitchFamily="49" charset="0"/>
              <a:buChar char="o"/>
            </a:pPr>
            <a:r>
              <a:rPr lang="fr-FR" sz="1600" kern="0" dirty="0">
                <a:solidFill>
                  <a:schemeClr val="bg2"/>
                </a:solidFill>
              </a:rPr>
              <a:t>Favoriser l'engagement des citoyens en faveur de la conservation et de la restauration de la nature</a:t>
            </a:r>
          </a:p>
          <a:p>
            <a:pPr marL="285750" indent="-285750" algn="just">
              <a:spcBef>
                <a:spcPts val="300"/>
              </a:spcBef>
              <a:buClr>
                <a:srgbClr val="000000"/>
              </a:buClr>
              <a:buSzPts val="1100"/>
              <a:buFont typeface="Courier New" panose="02070309020205020404" pitchFamily="49" charset="0"/>
              <a:buChar char="o"/>
            </a:pPr>
            <a:r>
              <a:rPr lang="fr-FR" sz="1600" kern="0" dirty="0">
                <a:solidFill>
                  <a:schemeClr val="bg2"/>
                </a:solidFill>
              </a:rPr>
              <a:t>Développer, tester et commercialiser des outils destinés aux citoyens pour la conservation des espèces</a:t>
            </a:r>
          </a:p>
          <a:p>
            <a:pPr marL="285750" indent="-285750" algn="just">
              <a:spcBef>
                <a:spcPts val="300"/>
              </a:spcBef>
              <a:buClr>
                <a:srgbClr val="000000"/>
              </a:buClr>
              <a:buSzPts val="1100"/>
              <a:buFont typeface="Courier New" panose="02070309020205020404" pitchFamily="49" charset="0"/>
              <a:buChar char="o"/>
            </a:pPr>
            <a:r>
              <a:rPr lang="fr-FR" sz="1600" kern="0" dirty="0">
                <a:solidFill>
                  <a:schemeClr val="bg2"/>
                </a:solidFill>
              </a:rPr>
              <a:t>Créer des opportunités commerciales dans le domaine de la conservation et de la restauration de la nature</a:t>
            </a:r>
          </a:p>
        </p:txBody>
      </p:sp>
      <p:sp>
        <p:nvSpPr>
          <p:cNvPr id="4" name="ZoneTexte 3">
            <a:extLst>
              <a:ext uri="{FF2B5EF4-FFF2-40B4-BE49-F238E27FC236}">
                <a16:creationId xmlns:a16="http://schemas.microsoft.com/office/drawing/2014/main" id="{53D67479-1AD4-4E63-90A1-166F50A6ADB5}"/>
              </a:ext>
            </a:extLst>
          </p:cNvPr>
          <p:cNvSpPr txBox="1"/>
          <p:nvPr/>
        </p:nvSpPr>
        <p:spPr>
          <a:xfrm>
            <a:off x="5696373" y="4138507"/>
            <a:ext cx="3122507" cy="338554"/>
          </a:xfrm>
          <a:prstGeom prst="rect">
            <a:avLst/>
          </a:prstGeom>
          <a:noFill/>
        </p:spPr>
        <p:txBody>
          <a:bodyPr wrap="square" rtlCol="0">
            <a:spAutoFit/>
          </a:bodyPr>
          <a:lstStyle/>
          <a:p>
            <a:r>
              <a:rPr lang="fr-FR" sz="1600" i="1" dirty="0">
                <a:solidFill>
                  <a:schemeClr val="accent4"/>
                </a:solidFill>
              </a:rPr>
              <a:t>Cluster 6 – 17 septembre 2026</a:t>
            </a:r>
          </a:p>
        </p:txBody>
      </p:sp>
    </p:spTree>
    <p:extLst>
      <p:ext uri="{BB962C8B-B14F-4D97-AF65-F5344CB8AC3E}">
        <p14:creationId xmlns:p14="http://schemas.microsoft.com/office/powerpoint/2010/main" val="122745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366" y="981306"/>
            <a:ext cx="8313267" cy="3672469"/>
          </a:xfrm>
        </p:spPr>
        <p:txBody>
          <a:bodyPr/>
          <a:lstStyle/>
          <a:p>
            <a:r>
              <a:rPr lang="en-US" sz="1800" dirty="0" err="1">
                <a:solidFill>
                  <a:schemeClr val="bg2"/>
                </a:solidFill>
              </a:rPr>
              <a:t>Modalité</a:t>
            </a:r>
            <a:r>
              <a:rPr lang="en-US" sz="1800" dirty="0">
                <a:solidFill>
                  <a:schemeClr val="bg2"/>
                </a:solidFill>
              </a:rPr>
              <a:t>, </a:t>
            </a:r>
            <a:r>
              <a:rPr lang="en-US" sz="1800" dirty="0" err="1">
                <a:solidFill>
                  <a:schemeClr val="bg2"/>
                </a:solidFill>
              </a:rPr>
              <a:t>Méthodologie</a:t>
            </a:r>
            <a:br>
              <a:rPr lang="en-US" sz="1800" dirty="0">
                <a:solidFill>
                  <a:schemeClr val="bg2"/>
                </a:solidFill>
              </a:rPr>
            </a:br>
            <a:endParaRPr lang="fr-FR" sz="1800" b="0" dirty="0">
              <a:solidFill>
                <a:schemeClr val="bg2"/>
              </a:solidFill>
            </a:endParaRPr>
          </a:p>
          <a:p>
            <a:pPr marL="285750" indent="-285750">
              <a:buFont typeface="Courier New" panose="02070309020205020404" pitchFamily="49" charset="0"/>
              <a:buChar char="o"/>
            </a:pPr>
            <a:r>
              <a:rPr lang="fr-FR" sz="1800" b="0" dirty="0">
                <a:solidFill>
                  <a:schemeClr val="accent4"/>
                </a:solidFill>
              </a:rPr>
              <a:t>Recherche fondamentale</a:t>
            </a:r>
            <a:r>
              <a:rPr lang="fr-FR" sz="1800" b="0" dirty="0">
                <a:solidFill>
                  <a:schemeClr val="bg2"/>
                </a:solidFill>
              </a:rPr>
              <a:t>, </a:t>
            </a:r>
            <a:r>
              <a:rPr lang="fr-FR" sz="1800" dirty="0">
                <a:solidFill>
                  <a:schemeClr val="accent4"/>
                </a:solidFill>
              </a:rPr>
              <a:t>analyses scientifiques, </a:t>
            </a:r>
            <a:r>
              <a:rPr lang="fr-FR" sz="1800" b="0" dirty="0">
                <a:solidFill>
                  <a:schemeClr val="accent4"/>
                </a:solidFill>
              </a:rPr>
              <a:t>échanges de </a:t>
            </a:r>
            <a:r>
              <a:rPr lang="fr-FR" sz="1800" dirty="0">
                <a:solidFill>
                  <a:schemeClr val="accent4"/>
                </a:solidFill>
              </a:rPr>
              <a:t>bonnes pratiques</a:t>
            </a:r>
          </a:p>
          <a:p>
            <a:pPr marL="285750" indent="-285750">
              <a:buFont typeface="Courier New" panose="02070309020205020404" pitchFamily="49" charset="0"/>
              <a:buChar char="o"/>
            </a:pPr>
            <a:r>
              <a:rPr lang="fr-FR" sz="1800" b="0" dirty="0">
                <a:solidFill>
                  <a:schemeClr val="bg2"/>
                </a:solidFill>
              </a:rPr>
              <a:t>Mettre en place des </a:t>
            </a:r>
            <a:r>
              <a:rPr lang="fr-FR" sz="1800" dirty="0">
                <a:solidFill>
                  <a:schemeClr val="accent4"/>
                </a:solidFill>
              </a:rPr>
              <a:t>expérimentations</a:t>
            </a:r>
            <a:r>
              <a:rPr lang="fr-FR" sz="1800" b="0" dirty="0">
                <a:solidFill>
                  <a:schemeClr val="bg2"/>
                </a:solidFill>
              </a:rPr>
              <a:t>, des </a:t>
            </a:r>
            <a:r>
              <a:rPr lang="fr-FR" sz="1800" dirty="0">
                <a:solidFill>
                  <a:schemeClr val="accent4"/>
                </a:solidFill>
              </a:rPr>
              <a:t>pilotes</a:t>
            </a:r>
            <a:r>
              <a:rPr lang="fr-FR" sz="1800" b="0" dirty="0">
                <a:solidFill>
                  <a:schemeClr val="accent4"/>
                </a:solidFill>
              </a:rPr>
              <a:t> </a:t>
            </a:r>
            <a:r>
              <a:rPr lang="fr-FR" sz="1800" b="0" dirty="0">
                <a:solidFill>
                  <a:schemeClr val="bg2"/>
                </a:solidFill>
              </a:rPr>
              <a:t>(choix de terrains en Europe, comparaisons)</a:t>
            </a:r>
            <a:br>
              <a:rPr lang="fr-FR" sz="1800" b="0" dirty="0">
                <a:solidFill>
                  <a:schemeClr val="bg2"/>
                </a:solidFill>
              </a:rPr>
            </a:br>
            <a:endParaRPr lang="fr-FR" sz="1800" dirty="0">
              <a:solidFill>
                <a:schemeClr val="bg2"/>
              </a:solidFill>
            </a:endParaRPr>
          </a:p>
          <a:p>
            <a:pPr marL="285750" indent="-285750">
              <a:buFont typeface="Wingdings"/>
              <a:buChar char="Ø"/>
            </a:pPr>
            <a:r>
              <a:rPr lang="fr-FR" sz="1800" b="0" dirty="0">
                <a:solidFill>
                  <a:schemeClr val="bg2"/>
                </a:solidFill>
              </a:rPr>
              <a:t>Implication et engagement des </a:t>
            </a:r>
            <a:r>
              <a:rPr lang="fr-FR" sz="1800" dirty="0">
                <a:solidFill>
                  <a:schemeClr val="bg2"/>
                </a:solidFill>
              </a:rPr>
              <a:t>citoyens</a:t>
            </a:r>
            <a:r>
              <a:rPr lang="fr-FR" sz="1800" b="0" dirty="0">
                <a:solidFill>
                  <a:schemeClr val="bg2"/>
                </a:solidFill>
              </a:rPr>
              <a:t>, de la </a:t>
            </a:r>
            <a:r>
              <a:rPr lang="fr-FR" sz="1800" dirty="0">
                <a:solidFill>
                  <a:schemeClr val="bg2"/>
                </a:solidFill>
              </a:rPr>
              <a:t>société civile</a:t>
            </a:r>
            <a:r>
              <a:rPr lang="fr-FR" sz="1800" b="0" dirty="0">
                <a:solidFill>
                  <a:schemeClr val="bg2"/>
                </a:solidFill>
              </a:rPr>
              <a:t>, des parties prenantes, des utilisateurs finaux (recherche participative, innovation sociale)</a:t>
            </a:r>
            <a:br>
              <a:rPr lang="fr-FR" sz="1800" b="0" dirty="0">
                <a:solidFill>
                  <a:schemeClr val="bg2"/>
                </a:solidFill>
              </a:rPr>
            </a:br>
            <a:endParaRPr lang="fr-FR" sz="1800" dirty="0">
              <a:solidFill>
                <a:schemeClr val="bg2"/>
              </a:solidFill>
            </a:endParaRPr>
          </a:p>
          <a:p>
            <a:pPr marL="285750" indent="-285750">
              <a:buFont typeface="Wingdings"/>
              <a:buChar char="Ø"/>
            </a:pPr>
            <a:r>
              <a:rPr lang="fr-FR" sz="1800" b="0" dirty="0">
                <a:solidFill>
                  <a:schemeClr val="bg2"/>
                </a:solidFill>
              </a:rPr>
              <a:t>Implication</a:t>
            </a:r>
            <a:r>
              <a:rPr lang="fr-FR" sz="1800" dirty="0">
                <a:solidFill>
                  <a:schemeClr val="bg2"/>
                </a:solidFill>
              </a:rPr>
              <a:t> </a:t>
            </a:r>
            <a:r>
              <a:rPr lang="fr-FR" sz="1800" b="0" dirty="0">
                <a:solidFill>
                  <a:schemeClr val="bg2"/>
                </a:solidFill>
              </a:rPr>
              <a:t>des</a:t>
            </a:r>
            <a:r>
              <a:rPr lang="fr-FR" sz="1800" dirty="0">
                <a:solidFill>
                  <a:schemeClr val="bg2"/>
                </a:solidFill>
              </a:rPr>
              <a:t> </a:t>
            </a:r>
            <a:r>
              <a:rPr lang="fr-FR" sz="1800" b="0" dirty="0">
                <a:solidFill>
                  <a:schemeClr val="bg2"/>
                </a:solidFill>
              </a:rPr>
              <a:t>acteurs politiques, praticiens et/ou décideurs, intervenants sociaux sur le terrain, institutions publiques…</a:t>
            </a:r>
            <a:endParaRPr lang="fr-FR" sz="1800" dirty="0">
              <a:solidFill>
                <a:schemeClr val="bg2"/>
              </a:solidFill>
            </a:endParaRPr>
          </a:p>
          <a:p>
            <a:pPr marL="342900" indent="-342900">
              <a:buFont typeface="Wingdings"/>
              <a:buChar char="Ø"/>
            </a:pPr>
            <a:endParaRPr lang="en-US" sz="1800" dirty="0"/>
          </a:p>
          <a:p>
            <a:endParaRPr lang="en-US" dirty="0"/>
          </a:p>
          <a:p>
            <a:endParaRPr lang="en-US" dirty="0"/>
          </a:p>
        </p:txBody>
      </p:sp>
    </p:spTree>
    <p:extLst>
      <p:ext uri="{BB962C8B-B14F-4D97-AF65-F5344CB8AC3E}">
        <p14:creationId xmlns:p14="http://schemas.microsoft.com/office/powerpoint/2010/main" val="16755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59999" y="1057083"/>
            <a:ext cx="8424000" cy="736275"/>
          </a:xfrm>
          <a:prstGeom prst="rect">
            <a:avLst/>
          </a:prstGeom>
          <a:noFill/>
          <a:ln>
            <a:noFill/>
          </a:ln>
        </p:spPr>
        <p:txBody>
          <a:bodyPr spcFirstLastPara="1" wrap="square" lIns="0" tIns="0" rIns="0" bIns="0" anchor="t" anchorCtr="0">
            <a:noAutofit/>
          </a:bodyPr>
          <a:lstStyle/>
          <a:p>
            <a:r>
              <a:rPr kumimoji="0" lang="fr-FR" sz="1800" b="1" i="0" u="none" strike="noStrike" kern="0" cap="none" spc="0" normalizeH="0" baseline="0" noProof="0" dirty="0">
                <a:ln>
                  <a:noFill/>
                </a:ln>
                <a:solidFill>
                  <a:schemeClr val="accent4"/>
                </a:solidFill>
                <a:effectLst/>
                <a:uLnTx/>
                <a:uFillTx/>
                <a:latin typeface="Arial"/>
                <a:cs typeface="Arial"/>
                <a:sym typeface="Arial"/>
              </a:rPr>
              <a:t>Les innovations biosourcées et solutions circulaires : quels avantages pour la société?</a:t>
            </a:r>
            <a:r>
              <a:rPr lang="fr-FR" sz="1800" dirty="0"/>
              <a:t> responsabilité élargie des producteurs (REP) dans les chaînes de valeur prioritaires du plan d'action pour l'économie circulaire </a:t>
            </a:r>
            <a:endParaRPr lang="en-US" sz="18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0951"/>
            <a:ext cx="4894289" cy="461665"/>
          </a:xfrm>
          <a:prstGeom prst="rect">
            <a:avLst/>
          </a:prstGeom>
          <a:noFill/>
        </p:spPr>
        <p:txBody>
          <a:bodyPr wrap="square" rtlCol="0">
            <a:spAutoFit/>
          </a:bodyPr>
          <a:lstStyle/>
          <a:p>
            <a:pPr algn="r" fontAlgn="base"/>
            <a:r>
              <a:rPr lang="en-US" sz="1200" dirty="0">
                <a:solidFill>
                  <a:schemeClr val="bg2"/>
                </a:solidFill>
              </a:rPr>
              <a:t>HORIZON-CL6-2026-01-CIRCBIO-10: Bio-based innovation in society: supporting the sustainable way of living </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419946" y="1793358"/>
            <a:ext cx="8514081" cy="292749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285750" indent="-285750" algn="just">
              <a:spcBef>
                <a:spcPts val="300"/>
              </a:spcBef>
              <a:buClr>
                <a:srgbClr val="000000"/>
              </a:buClr>
              <a:buSzPts val="1100"/>
              <a:buFont typeface="Courier New" panose="02070309020205020404" pitchFamily="49" charset="0"/>
              <a:buChar char="o"/>
            </a:pPr>
            <a:r>
              <a:rPr lang="fr-FR" sz="1600" kern="0" dirty="0">
                <a:solidFill>
                  <a:schemeClr val="bg2"/>
                </a:solidFill>
              </a:rPr>
              <a:t>Opportunités offertes par les secteurs biosourcés et la bioéconomie favorisant un mode de vie plus durable (par exemple, de nouveaux </a:t>
            </a:r>
            <a:r>
              <a:rPr lang="fr-FR" sz="1600" b="1" kern="0" dirty="0">
                <a:solidFill>
                  <a:schemeClr val="bg2"/>
                </a:solidFill>
              </a:rPr>
              <a:t>modèles</a:t>
            </a:r>
            <a:r>
              <a:rPr lang="fr-FR" sz="1600" kern="0" dirty="0">
                <a:solidFill>
                  <a:schemeClr val="bg2"/>
                </a:solidFill>
              </a:rPr>
              <a:t> </a:t>
            </a:r>
            <a:r>
              <a:rPr lang="fr-FR" sz="1600" b="1" kern="0" dirty="0">
                <a:solidFill>
                  <a:schemeClr val="bg2"/>
                </a:solidFill>
              </a:rPr>
              <a:t>socio-économiques</a:t>
            </a:r>
            <a:r>
              <a:rPr lang="fr-FR" sz="1600" kern="0" dirty="0">
                <a:solidFill>
                  <a:schemeClr val="bg2"/>
                </a:solidFill>
              </a:rPr>
              <a:t>), une </a:t>
            </a:r>
            <a:r>
              <a:rPr lang="fr-FR" sz="1600" b="1" kern="0" dirty="0">
                <a:solidFill>
                  <a:schemeClr val="bg2"/>
                </a:solidFill>
              </a:rPr>
              <a:t>circularité</a:t>
            </a:r>
            <a:r>
              <a:rPr lang="fr-FR" sz="1600" kern="0" dirty="0">
                <a:solidFill>
                  <a:schemeClr val="bg2"/>
                </a:solidFill>
              </a:rPr>
              <a:t> accrue, </a:t>
            </a:r>
            <a:r>
              <a:rPr lang="fr-FR" sz="1600" b="1" kern="0" dirty="0">
                <a:solidFill>
                  <a:schemeClr val="bg2"/>
                </a:solidFill>
              </a:rPr>
              <a:t>l'accessibilité</a:t>
            </a:r>
            <a:r>
              <a:rPr lang="fr-FR" sz="1600" kern="0" dirty="0">
                <a:solidFill>
                  <a:schemeClr val="bg2"/>
                </a:solidFill>
              </a:rPr>
              <a:t> financière, la neutralité climatique...</a:t>
            </a:r>
          </a:p>
          <a:p>
            <a:pPr marL="285750" indent="-285750" algn="just">
              <a:spcBef>
                <a:spcPts val="300"/>
              </a:spcBef>
              <a:buClr>
                <a:srgbClr val="000000"/>
              </a:buClr>
              <a:buSzPts val="1100"/>
              <a:buFont typeface="Courier New" panose="02070309020205020404" pitchFamily="49" charset="0"/>
              <a:buChar char="o"/>
            </a:pPr>
            <a:r>
              <a:rPr lang="fr-FR" sz="1600" kern="0" dirty="0">
                <a:solidFill>
                  <a:schemeClr val="bg2"/>
                </a:solidFill>
              </a:rPr>
              <a:t>Favoriser une plus grande implication du public dans l'innovation </a:t>
            </a:r>
            <a:r>
              <a:rPr lang="fr-FR" sz="1600" kern="0" dirty="0" err="1">
                <a:solidFill>
                  <a:schemeClr val="bg2"/>
                </a:solidFill>
              </a:rPr>
              <a:t>bio-sourcée</a:t>
            </a:r>
            <a:endParaRPr lang="fr-FR" sz="1600" kern="0" dirty="0">
              <a:solidFill>
                <a:schemeClr val="bg2"/>
              </a:solidFill>
            </a:endParaRPr>
          </a:p>
          <a:p>
            <a:pPr marL="285750" indent="-285750" algn="just">
              <a:spcBef>
                <a:spcPts val="300"/>
              </a:spcBef>
              <a:buClr>
                <a:srgbClr val="000000"/>
              </a:buClr>
              <a:buSzPts val="1100"/>
              <a:buFont typeface="Courier New" panose="02070309020205020404" pitchFamily="49" charset="0"/>
              <a:buChar char="o"/>
            </a:pPr>
            <a:r>
              <a:rPr lang="fr-FR" sz="1600" kern="0" dirty="0">
                <a:solidFill>
                  <a:schemeClr val="bg2"/>
                </a:solidFill>
              </a:rPr>
              <a:t>Mettre évidence </a:t>
            </a:r>
            <a:r>
              <a:rPr lang="fr-FR" sz="1600" b="1" kern="0" dirty="0">
                <a:solidFill>
                  <a:schemeClr val="bg2"/>
                </a:solidFill>
              </a:rPr>
              <a:t>l’amélioration induite des conditions de vie </a:t>
            </a:r>
            <a:r>
              <a:rPr lang="fr-FR" sz="1600" kern="0" dirty="0">
                <a:solidFill>
                  <a:schemeClr val="bg2"/>
                </a:solidFill>
              </a:rPr>
              <a:t>pour les individus et les communautés: </a:t>
            </a:r>
            <a:r>
              <a:rPr lang="fr-FR" sz="1600" b="1" kern="0" dirty="0">
                <a:solidFill>
                  <a:schemeClr val="bg2"/>
                </a:solidFill>
              </a:rPr>
              <a:t>écosystèmes moins pollués, produits et services plus sains et durables</a:t>
            </a:r>
            <a:r>
              <a:rPr lang="fr-FR" sz="1600" kern="0" dirty="0">
                <a:solidFill>
                  <a:schemeClr val="bg2"/>
                </a:solidFill>
              </a:rPr>
              <a:t>, empreinte carbone réduite et basés sur des solutions circulaires et </a:t>
            </a:r>
            <a:r>
              <a:rPr lang="fr-FR" sz="1600" kern="0" dirty="0" err="1">
                <a:solidFill>
                  <a:schemeClr val="bg2"/>
                </a:solidFill>
              </a:rPr>
              <a:t>bio-sourcées</a:t>
            </a:r>
            <a:r>
              <a:rPr lang="fr-FR" sz="1600" kern="0" dirty="0">
                <a:solidFill>
                  <a:schemeClr val="bg2"/>
                </a:solidFill>
              </a:rPr>
              <a:t>. </a:t>
            </a:r>
          </a:p>
          <a:p>
            <a:pPr marL="285750" indent="-285750" algn="just">
              <a:spcBef>
                <a:spcPts val="300"/>
              </a:spcBef>
              <a:buClr>
                <a:srgbClr val="000000"/>
              </a:buClr>
              <a:buSzPts val="1100"/>
              <a:buFont typeface="Arial" panose="020B0604020202020204" pitchFamily="34" charset="0"/>
              <a:buChar char="•"/>
            </a:pPr>
            <a:endParaRPr lang="fr-FR" sz="1400" kern="0" dirty="0">
              <a:solidFill>
                <a:schemeClr val="tx2"/>
              </a:solidFill>
            </a:endParaRPr>
          </a:p>
          <a:p>
            <a:pPr marL="285750" indent="-285750" algn="just">
              <a:spcBef>
                <a:spcPts val="300"/>
              </a:spcBef>
              <a:buClr>
                <a:srgbClr val="000000"/>
              </a:buClr>
              <a:buSzPts val="1100"/>
              <a:buFont typeface="Arial" panose="020B0604020202020204" pitchFamily="34" charset="0"/>
              <a:buChar char="•"/>
            </a:pPr>
            <a:endParaRPr lang="fr-FR" sz="1400" kern="0" dirty="0">
              <a:solidFill>
                <a:schemeClr val="tx2"/>
              </a:solidFill>
            </a:endParaRPr>
          </a:p>
        </p:txBody>
      </p:sp>
      <p:pic>
        <p:nvPicPr>
          <p:cNvPr id="6" name="Image 5">
            <a:extLst>
              <a:ext uri="{FF2B5EF4-FFF2-40B4-BE49-F238E27FC236}">
                <a16:creationId xmlns:a16="http://schemas.microsoft.com/office/drawing/2014/main" id="{B9705C28-73D8-4981-A5B8-DC106D66A414}"/>
              </a:ext>
            </a:extLst>
          </p:cNvPr>
          <p:cNvPicPr>
            <a:picLocks noChangeAspect="1"/>
          </p:cNvPicPr>
          <p:nvPr/>
        </p:nvPicPr>
        <p:blipFill>
          <a:blip r:embed="rId3"/>
          <a:stretch>
            <a:fillRect/>
          </a:stretch>
        </p:blipFill>
        <p:spPr>
          <a:xfrm>
            <a:off x="48194" y="81280"/>
            <a:ext cx="989586" cy="821026"/>
          </a:xfrm>
          <a:prstGeom prst="rect">
            <a:avLst/>
          </a:prstGeom>
        </p:spPr>
      </p:pic>
      <p:sp>
        <p:nvSpPr>
          <p:cNvPr id="4" name="ZoneTexte 3">
            <a:extLst>
              <a:ext uri="{FF2B5EF4-FFF2-40B4-BE49-F238E27FC236}">
                <a16:creationId xmlns:a16="http://schemas.microsoft.com/office/drawing/2014/main" id="{751D9382-6614-4BD1-8082-449E430E47DE}"/>
              </a:ext>
            </a:extLst>
          </p:cNvPr>
          <p:cNvSpPr txBox="1"/>
          <p:nvPr/>
        </p:nvSpPr>
        <p:spPr>
          <a:xfrm>
            <a:off x="5256108" y="4246880"/>
            <a:ext cx="3589866" cy="338554"/>
          </a:xfrm>
          <a:prstGeom prst="rect">
            <a:avLst/>
          </a:prstGeom>
          <a:noFill/>
        </p:spPr>
        <p:txBody>
          <a:bodyPr wrap="square" rtlCol="0">
            <a:spAutoFit/>
          </a:bodyPr>
          <a:lstStyle/>
          <a:p>
            <a:r>
              <a:rPr lang="fr-FR" sz="1600" i="1" dirty="0">
                <a:solidFill>
                  <a:schemeClr val="accent4"/>
                </a:solidFill>
              </a:rPr>
              <a:t>Cluster 6 – 17 septembre 2026</a:t>
            </a:r>
          </a:p>
        </p:txBody>
      </p:sp>
    </p:spTree>
    <p:extLst>
      <p:ext uri="{BB962C8B-B14F-4D97-AF65-F5344CB8AC3E}">
        <p14:creationId xmlns:p14="http://schemas.microsoft.com/office/powerpoint/2010/main" val="25530256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379936" y="1068257"/>
            <a:ext cx="8255680" cy="720000"/>
          </a:xfrm>
          <a:prstGeom prst="rect">
            <a:avLst/>
          </a:prstGeom>
          <a:noFill/>
          <a:ln>
            <a:noFill/>
          </a:ln>
        </p:spPr>
        <p:txBody>
          <a:bodyPr spcFirstLastPara="1" wrap="square" lIns="0" tIns="0" rIns="0" bIns="0" anchor="t" anchorCtr="0">
            <a:noAutofit/>
          </a:bodyPr>
          <a:lstStyle/>
          <a:p>
            <a:r>
              <a:rPr lang="fr-FR" sz="1800" b="1" dirty="0">
                <a:solidFill>
                  <a:schemeClr val="accent4"/>
                </a:solidFill>
                <a:latin typeface="+mj-lt"/>
              </a:rPr>
              <a:t>Déployer des solutions systémiques circulaires à travers des laboratoires vivants dans les villes et les régions (IA) </a:t>
            </a:r>
            <a:r>
              <a:rPr lang="fr-FR" sz="1800" dirty="0"/>
              <a:t>et la sensibilisation à l'environnement en tant qu'éléments facilitant la transition vers l'économie circulaire</a:t>
            </a:r>
            <a:endParaRPr lang="en-US" sz="18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4249711" y="120951"/>
            <a:ext cx="4894289" cy="646331"/>
          </a:xfrm>
          <a:prstGeom prst="rect">
            <a:avLst/>
          </a:prstGeom>
          <a:noFill/>
        </p:spPr>
        <p:txBody>
          <a:bodyPr wrap="square" rtlCol="0">
            <a:spAutoFit/>
          </a:bodyPr>
          <a:lstStyle/>
          <a:p>
            <a:pPr algn="r" fontAlgn="base"/>
            <a:r>
              <a:rPr lang="en-US" sz="1200" dirty="0">
                <a:solidFill>
                  <a:schemeClr val="bg2"/>
                </a:solidFill>
              </a:rPr>
              <a:t>HORIZON-CL6-2026-01-CIRCBIO-01-two-stage: Deploying circular systemic solutions through living labs in cities and regions (Circular Cities and Regions Initiative topic), </a:t>
            </a:r>
            <a:r>
              <a:rPr lang="fr-FR" sz="1200" dirty="0">
                <a:solidFill>
                  <a:schemeClr val="bg2"/>
                </a:solidFill>
              </a:rPr>
              <a:t>IA</a:t>
            </a:r>
            <a:endParaRPr lang="en-US" sz="1200" dirty="0">
              <a:solidFill>
                <a:schemeClr val="bg2"/>
              </a:solidFill>
            </a:endParaRP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338666" y="1587637"/>
            <a:ext cx="8241059" cy="31259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300"/>
              </a:spcBef>
              <a:buClr>
                <a:srgbClr val="000000"/>
              </a:buClr>
              <a:buSzPts val="1100"/>
            </a:pPr>
            <a:r>
              <a:rPr lang="fr-FR" sz="1600" kern="0" dirty="0">
                <a:solidFill>
                  <a:schemeClr val="bg2"/>
                </a:solidFill>
              </a:rPr>
              <a:t>Objectif : Economie circulaire, réduction des émissions de gaz à effet de serre et des polluants atmosphériques à l'échelle locale et/ou régionale. </a:t>
            </a:r>
          </a:p>
          <a:p>
            <a:pPr marL="285750" indent="-285750" algn="just">
              <a:spcBef>
                <a:spcPts val="300"/>
              </a:spcBef>
              <a:buClr>
                <a:srgbClr val="000000"/>
              </a:buClr>
              <a:buSzPts val="1100"/>
              <a:buFont typeface="Courier New" panose="02070309020205020404" pitchFamily="49" charset="0"/>
              <a:buChar char="o"/>
            </a:pPr>
            <a:r>
              <a:rPr lang="fr-FR" sz="1600" kern="0" dirty="0">
                <a:solidFill>
                  <a:schemeClr val="bg2"/>
                </a:solidFill>
              </a:rPr>
              <a:t>Déploiement à grande échelle et reproduction, évolutivité et visibilité accrues des solutions systémiques circulaires afin d’en multiplier les avantages économiques, sociaux et environnementaux </a:t>
            </a:r>
          </a:p>
          <a:p>
            <a:pPr marL="285750" indent="-285750" algn="just">
              <a:spcBef>
                <a:spcPts val="300"/>
              </a:spcBef>
              <a:buClr>
                <a:srgbClr val="000000"/>
              </a:buClr>
              <a:buSzPts val="1100"/>
              <a:buFont typeface="Courier New" panose="02070309020205020404" pitchFamily="49" charset="0"/>
              <a:buChar char="o"/>
            </a:pPr>
            <a:r>
              <a:rPr lang="fr-FR" sz="1600" b="1" kern="0" dirty="0">
                <a:solidFill>
                  <a:schemeClr val="bg2"/>
                </a:solidFill>
              </a:rPr>
              <a:t>Living </a:t>
            </a:r>
            <a:r>
              <a:rPr lang="fr-FR" sz="1600" b="1" kern="0" dirty="0" err="1">
                <a:solidFill>
                  <a:schemeClr val="bg2"/>
                </a:solidFill>
              </a:rPr>
              <a:t>labs</a:t>
            </a:r>
            <a:r>
              <a:rPr lang="fr-FR" sz="1600" b="1" kern="0" dirty="0">
                <a:solidFill>
                  <a:schemeClr val="bg2"/>
                </a:solidFill>
              </a:rPr>
              <a:t>: Collaboration et transfert de connaissances renforcés entre les autorités publiques (villes et régions), les entreprises, la recherche et les citoyens </a:t>
            </a:r>
            <a:r>
              <a:rPr lang="fr-FR" sz="1600" kern="0" dirty="0">
                <a:solidFill>
                  <a:schemeClr val="bg2"/>
                </a:solidFill>
              </a:rPr>
              <a:t>pour relever les défis environnementaux tels que le changement climatique, l'épuisement des ressources et la perte de biodiversité</a:t>
            </a:r>
          </a:p>
          <a:p>
            <a:pPr marL="0" indent="0" algn="just">
              <a:spcBef>
                <a:spcPts val="300"/>
              </a:spcBef>
              <a:buClr>
                <a:srgbClr val="000000"/>
              </a:buClr>
              <a:buSzPts val="1100"/>
            </a:pPr>
            <a:endParaRPr lang="fr-FR" sz="1600" kern="0" dirty="0">
              <a:solidFill>
                <a:schemeClr val="bg2"/>
              </a:solidFill>
            </a:endParaRPr>
          </a:p>
          <a:p>
            <a:pPr marL="0" indent="0" algn="just">
              <a:spcBef>
                <a:spcPts val="300"/>
              </a:spcBef>
              <a:buClr>
                <a:srgbClr val="000000"/>
              </a:buClr>
              <a:buSzPts val="1100"/>
            </a:pPr>
            <a:r>
              <a:rPr lang="fr-FR" sz="1600" i="1" kern="0" dirty="0">
                <a:solidFill>
                  <a:schemeClr val="bg2"/>
                </a:solidFill>
              </a:rPr>
              <a:t>Dans le cadre de l’initiative « Villes et régions circulaires »</a:t>
            </a:r>
          </a:p>
          <a:p>
            <a:pPr marL="0" indent="0" algn="just">
              <a:spcBef>
                <a:spcPts val="300"/>
              </a:spcBef>
              <a:buClr>
                <a:srgbClr val="000000"/>
              </a:buClr>
              <a:buSzPts val="1100"/>
            </a:pPr>
            <a:endParaRPr lang="fr-FR" sz="1600" i="1" kern="0" dirty="0">
              <a:solidFill>
                <a:schemeClr val="bg2"/>
              </a:solidFill>
            </a:endParaRPr>
          </a:p>
          <a:p>
            <a:pPr marL="0" indent="0" algn="just">
              <a:spcBef>
                <a:spcPts val="300"/>
              </a:spcBef>
              <a:buClr>
                <a:srgbClr val="000000"/>
              </a:buClr>
              <a:buSzPts val="1100"/>
            </a:pPr>
            <a:endParaRPr lang="fr-FR" sz="1600" i="1" kern="0" dirty="0">
              <a:solidFill>
                <a:schemeClr val="bg2"/>
              </a:solidFill>
            </a:endParaRPr>
          </a:p>
          <a:p>
            <a:pPr marL="285750" indent="-285750" algn="just">
              <a:spcBef>
                <a:spcPts val="300"/>
              </a:spcBef>
              <a:buClr>
                <a:srgbClr val="000000"/>
              </a:buClr>
              <a:buSzPts val="1100"/>
              <a:buFont typeface="Arial" panose="020B0604020202020204" pitchFamily="34" charset="0"/>
              <a:buChar char="•"/>
            </a:pPr>
            <a:endParaRPr lang="fr-FR" sz="1400" kern="0" dirty="0">
              <a:solidFill>
                <a:schemeClr val="tx2"/>
              </a:solidFill>
            </a:endParaRPr>
          </a:p>
          <a:p>
            <a:pPr marL="0" indent="0" algn="just">
              <a:spcBef>
                <a:spcPts val="300"/>
              </a:spcBef>
              <a:buClr>
                <a:srgbClr val="000000"/>
              </a:buClr>
              <a:buSzPts val="1100"/>
            </a:pPr>
            <a:endParaRPr lang="fr-FR" sz="1400" kern="0" dirty="0">
              <a:solidFill>
                <a:schemeClr val="tx2"/>
              </a:solidFill>
            </a:endParaRPr>
          </a:p>
        </p:txBody>
      </p:sp>
      <p:pic>
        <p:nvPicPr>
          <p:cNvPr id="6" name="Image 5">
            <a:extLst>
              <a:ext uri="{FF2B5EF4-FFF2-40B4-BE49-F238E27FC236}">
                <a16:creationId xmlns:a16="http://schemas.microsoft.com/office/drawing/2014/main" id="{B708C3CC-AE98-4A75-885D-FB7CC9004185}"/>
              </a:ext>
            </a:extLst>
          </p:cNvPr>
          <p:cNvPicPr>
            <a:picLocks noChangeAspect="1"/>
          </p:cNvPicPr>
          <p:nvPr/>
        </p:nvPicPr>
        <p:blipFill>
          <a:blip r:embed="rId3"/>
          <a:stretch>
            <a:fillRect/>
          </a:stretch>
        </p:blipFill>
        <p:spPr>
          <a:xfrm>
            <a:off x="48194" y="81280"/>
            <a:ext cx="989586" cy="821026"/>
          </a:xfrm>
          <a:prstGeom prst="rect">
            <a:avLst/>
          </a:prstGeom>
        </p:spPr>
      </p:pic>
      <p:sp>
        <p:nvSpPr>
          <p:cNvPr id="4" name="ZoneTexte 3">
            <a:extLst>
              <a:ext uri="{FF2B5EF4-FFF2-40B4-BE49-F238E27FC236}">
                <a16:creationId xmlns:a16="http://schemas.microsoft.com/office/drawing/2014/main" id="{A0B16B03-0938-4C9A-A075-B65ACECAA96D}"/>
              </a:ext>
            </a:extLst>
          </p:cNvPr>
          <p:cNvSpPr txBox="1"/>
          <p:nvPr/>
        </p:nvSpPr>
        <p:spPr>
          <a:xfrm>
            <a:off x="5811520" y="4145280"/>
            <a:ext cx="3251199" cy="584775"/>
          </a:xfrm>
          <a:prstGeom prst="rect">
            <a:avLst/>
          </a:prstGeom>
          <a:noFill/>
        </p:spPr>
        <p:txBody>
          <a:bodyPr wrap="square" rtlCol="0">
            <a:spAutoFit/>
          </a:bodyPr>
          <a:lstStyle/>
          <a:p>
            <a:r>
              <a:rPr lang="en-US" sz="1600" i="1" dirty="0">
                <a:solidFill>
                  <a:schemeClr val="accent4"/>
                </a:solidFill>
              </a:rPr>
              <a:t>16 </a:t>
            </a:r>
            <a:r>
              <a:rPr lang="en-US" sz="1600" i="1" dirty="0" err="1">
                <a:solidFill>
                  <a:schemeClr val="accent4"/>
                </a:solidFill>
              </a:rPr>
              <a:t>avril</a:t>
            </a:r>
            <a:r>
              <a:rPr lang="en-US" sz="1600" i="1" dirty="0">
                <a:solidFill>
                  <a:schemeClr val="accent4"/>
                </a:solidFill>
              </a:rPr>
              <a:t> 2026 (First Stage), 23 </a:t>
            </a:r>
            <a:r>
              <a:rPr lang="en-US" sz="1600" i="1" dirty="0" err="1">
                <a:solidFill>
                  <a:schemeClr val="accent4"/>
                </a:solidFill>
              </a:rPr>
              <a:t>septembre</a:t>
            </a:r>
            <a:r>
              <a:rPr lang="en-US" sz="1600" i="1" dirty="0">
                <a:solidFill>
                  <a:schemeClr val="accent4"/>
                </a:solidFill>
              </a:rPr>
              <a:t> 2026 (Second Stage)</a:t>
            </a:r>
          </a:p>
        </p:txBody>
      </p:sp>
    </p:spTree>
    <p:extLst>
      <p:ext uri="{BB962C8B-B14F-4D97-AF65-F5344CB8AC3E}">
        <p14:creationId xmlns:p14="http://schemas.microsoft.com/office/powerpoint/2010/main" val="25971658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prstGeom prst="rect">
            <a:avLst/>
          </a:prstGeom>
          <a:noFill/>
          <a:ln>
            <a:noFill/>
          </a:ln>
        </p:spPr>
        <p:txBody>
          <a:bodyPr spcFirstLastPara="1" wrap="square" lIns="0" tIns="0" rIns="0" bIns="0" anchor="t" anchorCtr="0">
            <a:noAutofit/>
          </a:bodyPr>
          <a:lstStyle/>
          <a:p>
            <a:r>
              <a:rPr lang="fr-FR" sz="1800" dirty="0"/>
              <a:t> </a:t>
            </a:r>
            <a:endParaRPr lang="en-US" sz="2400" dirty="0"/>
          </a:p>
        </p:txBody>
      </p:sp>
      <p:sp>
        <p:nvSpPr>
          <p:cNvPr id="7" name="ZoneTexte 6">
            <a:extLst>
              <a:ext uri="{FF2B5EF4-FFF2-40B4-BE49-F238E27FC236}">
                <a16:creationId xmlns:a16="http://schemas.microsoft.com/office/drawing/2014/main" id="{6A591A7C-4AC1-E233-3326-EB0768076F14}"/>
              </a:ext>
            </a:extLst>
          </p:cNvPr>
          <p:cNvSpPr txBox="1"/>
          <p:nvPr/>
        </p:nvSpPr>
        <p:spPr>
          <a:xfrm>
            <a:off x="3429001" y="114178"/>
            <a:ext cx="5715000" cy="646331"/>
          </a:xfrm>
          <a:prstGeom prst="rect">
            <a:avLst/>
          </a:prstGeom>
          <a:noFill/>
        </p:spPr>
        <p:txBody>
          <a:bodyPr wrap="square" rtlCol="0">
            <a:spAutoFit/>
          </a:bodyPr>
          <a:lstStyle/>
          <a:p>
            <a:pPr algn="r"/>
            <a:r>
              <a:rPr lang="en-US" sz="1200" dirty="0">
                <a:solidFill>
                  <a:schemeClr val="bg2"/>
                </a:solidFill>
              </a:rPr>
              <a:t>HORIZON-CL6-2026-03-GOVERNANCE-02:</a:t>
            </a:r>
          </a:p>
          <a:p>
            <a:pPr algn="r"/>
            <a:r>
              <a:rPr lang="en-US" sz="1200" dirty="0">
                <a:solidFill>
                  <a:schemeClr val="bg2"/>
                </a:solidFill>
              </a:rPr>
              <a:t> Improving analytical capacity and understanding of social drivers in agriculture to better assess social sustainability in the sector</a:t>
            </a:r>
          </a:p>
        </p:txBody>
      </p:sp>
      <p:sp>
        <p:nvSpPr>
          <p:cNvPr id="5" name="Google Shape;200;p18">
            <a:extLst>
              <a:ext uri="{FF2B5EF4-FFF2-40B4-BE49-F238E27FC236}">
                <a16:creationId xmlns:a16="http://schemas.microsoft.com/office/drawing/2014/main" id="{2EC2C846-A107-4289-AD0A-6DEACBD7CDEE}"/>
              </a:ext>
            </a:extLst>
          </p:cNvPr>
          <p:cNvSpPr txBox="1">
            <a:spLocks/>
          </p:cNvSpPr>
          <p:nvPr/>
        </p:nvSpPr>
        <p:spPr>
          <a:xfrm>
            <a:off x="336815" y="1588410"/>
            <a:ext cx="8454971" cy="22994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9pPr>
          </a:lstStyle>
          <a:p>
            <a:pPr marL="0" indent="0" algn="just">
              <a:spcBef>
                <a:spcPts val="300"/>
              </a:spcBef>
              <a:buClr>
                <a:srgbClr val="000000"/>
              </a:buClr>
              <a:buSzPts val="1100"/>
            </a:pPr>
            <a:r>
              <a:rPr lang="fr-FR" sz="1600" kern="0" dirty="0">
                <a:solidFill>
                  <a:schemeClr val="bg2"/>
                </a:solidFill>
              </a:rPr>
              <a:t>Objectif : assurer une transition juste et durable dans le secteur agricole</a:t>
            </a:r>
          </a:p>
          <a:p>
            <a:pPr marL="0" indent="0" algn="just">
              <a:spcBef>
                <a:spcPts val="300"/>
              </a:spcBef>
              <a:buClr>
                <a:srgbClr val="000000"/>
              </a:buClr>
              <a:buSzPts val="1100"/>
            </a:pPr>
            <a:endParaRPr lang="fr-FR" sz="1600" kern="0" dirty="0">
              <a:solidFill>
                <a:schemeClr val="bg2"/>
              </a:solidFill>
            </a:endParaRPr>
          </a:p>
          <a:p>
            <a:pPr marL="285750" indent="-285750" algn="just">
              <a:spcBef>
                <a:spcPts val="300"/>
              </a:spcBef>
              <a:buClr>
                <a:srgbClr val="000000"/>
              </a:buClr>
              <a:buSzPts val="1100"/>
              <a:buFont typeface="Courier New" panose="02070309020205020404" pitchFamily="49" charset="0"/>
              <a:buChar char="o"/>
            </a:pPr>
            <a:r>
              <a:rPr lang="fr-FR" sz="1600" kern="0" dirty="0">
                <a:solidFill>
                  <a:schemeClr val="bg2"/>
                </a:solidFill>
              </a:rPr>
              <a:t>Analyse des dimensions sociales de l'agriculture: données probantes, meilleurs indicateurs, méthodes et outils pour évaluer la durabilité sociale dans le secteur</a:t>
            </a:r>
          </a:p>
          <a:p>
            <a:pPr marL="285750" indent="-285750" algn="just">
              <a:spcBef>
                <a:spcPts val="300"/>
              </a:spcBef>
              <a:buClr>
                <a:srgbClr val="000000"/>
              </a:buClr>
              <a:buSzPts val="1100"/>
              <a:buFont typeface="Courier New" panose="02070309020205020404" pitchFamily="49" charset="0"/>
              <a:buChar char="o"/>
            </a:pPr>
            <a:r>
              <a:rPr lang="fr-FR" sz="1600" kern="0" dirty="0">
                <a:solidFill>
                  <a:schemeClr val="bg2"/>
                </a:solidFill>
              </a:rPr>
              <a:t>Recommandations de politiques publiques </a:t>
            </a:r>
          </a:p>
          <a:p>
            <a:pPr marL="285750" indent="-285750" algn="just">
              <a:spcBef>
                <a:spcPts val="300"/>
              </a:spcBef>
              <a:buClr>
                <a:srgbClr val="000000"/>
              </a:buClr>
              <a:buSzPts val="1100"/>
              <a:buFont typeface="Courier New" panose="02070309020205020404" pitchFamily="49" charset="0"/>
              <a:buChar char="o"/>
            </a:pPr>
            <a:r>
              <a:rPr lang="fr-FR" sz="1600" kern="0" dirty="0">
                <a:solidFill>
                  <a:schemeClr val="bg2"/>
                </a:solidFill>
              </a:rPr>
              <a:t>Travailler sur une durabilité sociale améliorée du secteur agroalimentaire grâce à de meilleures connaissances et à de meilleures politiques. </a:t>
            </a:r>
          </a:p>
          <a:p>
            <a:pPr marL="285750" indent="-285750" algn="just">
              <a:spcBef>
                <a:spcPts val="300"/>
              </a:spcBef>
              <a:buClr>
                <a:srgbClr val="000000"/>
              </a:buClr>
              <a:buSzPts val="1100"/>
              <a:buFont typeface="Arial" panose="020B0604020202020204" pitchFamily="34" charset="0"/>
              <a:buChar char="•"/>
            </a:pPr>
            <a:endParaRPr lang="fr-FR" sz="1400" kern="0" dirty="0">
              <a:solidFill>
                <a:schemeClr val="tx2"/>
              </a:solidFill>
            </a:endParaRPr>
          </a:p>
          <a:p>
            <a:pPr marL="285750" indent="-285750" algn="just">
              <a:spcBef>
                <a:spcPts val="300"/>
              </a:spcBef>
              <a:buClr>
                <a:srgbClr val="000000"/>
              </a:buClr>
              <a:buSzPts val="1100"/>
              <a:buFont typeface="Arial" panose="020B0604020202020204" pitchFamily="34" charset="0"/>
              <a:buChar char="•"/>
            </a:pPr>
            <a:endParaRPr lang="en-US" sz="1400" kern="0" dirty="0">
              <a:solidFill>
                <a:schemeClr val="tx2"/>
              </a:solidFill>
            </a:endParaRPr>
          </a:p>
        </p:txBody>
      </p:sp>
      <p:sp>
        <p:nvSpPr>
          <p:cNvPr id="10" name="ZoneTexte 9">
            <a:extLst>
              <a:ext uri="{FF2B5EF4-FFF2-40B4-BE49-F238E27FC236}">
                <a16:creationId xmlns:a16="http://schemas.microsoft.com/office/drawing/2014/main" id="{E3BB7137-A3AC-47CE-9804-93512851D89F}"/>
              </a:ext>
            </a:extLst>
          </p:cNvPr>
          <p:cNvSpPr txBox="1"/>
          <p:nvPr/>
        </p:nvSpPr>
        <p:spPr>
          <a:xfrm>
            <a:off x="217303" y="989793"/>
            <a:ext cx="8477250" cy="369332"/>
          </a:xfrm>
          <a:prstGeom prst="rect">
            <a:avLst/>
          </a:prstGeom>
          <a:noFill/>
        </p:spPr>
        <p:txBody>
          <a:bodyPr wrap="square">
            <a:spAutoFit/>
          </a:bodyPr>
          <a:lstStyle/>
          <a:p>
            <a:r>
              <a:rPr lang="fr-FR" b="1" dirty="0">
                <a:solidFill>
                  <a:schemeClr val="accent4"/>
                </a:solidFill>
              </a:rPr>
              <a:t>Les dimensions sociales de l'agriculture</a:t>
            </a:r>
          </a:p>
        </p:txBody>
      </p:sp>
      <p:pic>
        <p:nvPicPr>
          <p:cNvPr id="6" name="Image 5">
            <a:extLst>
              <a:ext uri="{FF2B5EF4-FFF2-40B4-BE49-F238E27FC236}">
                <a16:creationId xmlns:a16="http://schemas.microsoft.com/office/drawing/2014/main" id="{F8200E2B-ED11-4D0B-99C6-8A1774DFB79D}"/>
              </a:ext>
            </a:extLst>
          </p:cNvPr>
          <p:cNvPicPr>
            <a:picLocks noChangeAspect="1"/>
          </p:cNvPicPr>
          <p:nvPr/>
        </p:nvPicPr>
        <p:blipFill>
          <a:blip r:embed="rId3"/>
          <a:stretch>
            <a:fillRect/>
          </a:stretch>
        </p:blipFill>
        <p:spPr>
          <a:xfrm>
            <a:off x="48194" y="81280"/>
            <a:ext cx="989586" cy="821026"/>
          </a:xfrm>
          <a:prstGeom prst="rect">
            <a:avLst/>
          </a:prstGeom>
        </p:spPr>
      </p:pic>
      <p:sp>
        <p:nvSpPr>
          <p:cNvPr id="2" name="ZoneTexte 1">
            <a:extLst>
              <a:ext uri="{FF2B5EF4-FFF2-40B4-BE49-F238E27FC236}">
                <a16:creationId xmlns:a16="http://schemas.microsoft.com/office/drawing/2014/main" id="{3720EFBA-49F8-470D-A443-2C35208E496E}"/>
              </a:ext>
            </a:extLst>
          </p:cNvPr>
          <p:cNvSpPr txBox="1"/>
          <p:nvPr/>
        </p:nvSpPr>
        <p:spPr>
          <a:xfrm>
            <a:off x="5344634" y="4036907"/>
            <a:ext cx="3535206" cy="338554"/>
          </a:xfrm>
          <a:prstGeom prst="rect">
            <a:avLst/>
          </a:prstGeom>
          <a:noFill/>
        </p:spPr>
        <p:txBody>
          <a:bodyPr wrap="square" rtlCol="0">
            <a:spAutoFit/>
          </a:bodyPr>
          <a:lstStyle/>
          <a:p>
            <a:pPr algn="r"/>
            <a:r>
              <a:rPr lang="en-US" sz="1600" i="1" dirty="0">
                <a:solidFill>
                  <a:schemeClr val="accent4"/>
                </a:solidFill>
              </a:rPr>
              <a:t>Cluster 6 - 15 </a:t>
            </a:r>
            <a:r>
              <a:rPr lang="en-US" sz="1600" i="1" dirty="0" err="1">
                <a:solidFill>
                  <a:schemeClr val="accent4"/>
                </a:solidFill>
              </a:rPr>
              <a:t>avril</a:t>
            </a:r>
            <a:r>
              <a:rPr lang="en-US" sz="1600" i="1" dirty="0">
                <a:solidFill>
                  <a:schemeClr val="accent4"/>
                </a:solidFill>
              </a:rPr>
              <a:t> 2026</a:t>
            </a:r>
          </a:p>
        </p:txBody>
      </p:sp>
    </p:spTree>
    <p:extLst>
      <p:ext uri="{BB962C8B-B14F-4D97-AF65-F5344CB8AC3E}">
        <p14:creationId xmlns:p14="http://schemas.microsoft.com/office/powerpoint/2010/main" val="3709554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60000" y="943963"/>
            <a:ext cx="8337736" cy="3943350"/>
          </a:xfrm>
          <a:prstGeom prst="rect">
            <a:avLst/>
          </a:prstGeom>
          <a:noFill/>
          <a:ln>
            <a:noFill/>
          </a:ln>
        </p:spPr>
        <p:txBody>
          <a:bodyPr spcFirstLastPara="1" wrap="square" lIns="0" tIns="0" rIns="0" bIns="0" anchor="t" anchorCtr="0">
            <a:noAutofit/>
          </a:bodyPr>
          <a:lstStyle/>
          <a:p>
            <a:pPr marL="0" indent="0"/>
            <a:r>
              <a:rPr lang="en-GB" sz="1800" b="1" dirty="0">
                <a:solidFill>
                  <a:schemeClr val="accent4"/>
                </a:solidFill>
              </a:rPr>
              <a:t>Et </a:t>
            </a:r>
            <a:r>
              <a:rPr lang="en-GB" sz="1800" b="1" dirty="0" err="1">
                <a:solidFill>
                  <a:schemeClr val="accent4"/>
                </a:solidFill>
              </a:rPr>
              <a:t>aussi</a:t>
            </a:r>
            <a:r>
              <a:rPr lang="en-GB" sz="1800" b="1" dirty="0">
                <a:solidFill>
                  <a:schemeClr val="accent4"/>
                </a:solidFill>
              </a:rPr>
              <a:t>… </a:t>
            </a:r>
            <a:r>
              <a:rPr lang="en-GB" sz="1800" b="1" dirty="0" err="1">
                <a:solidFill>
                  <a:schemeClr val="accent4"/>
                </a:solidFill>
              </a:rPr>
              <a:t>volet</a:t>
            </a:r>
            <a:r>
              <a:rPr lang="en-GB" sz="1800" b="1" dirty="0">
                <a:solidFill>
                  <a:schemeClr val="accent4"/>
                </a:solidFill>
              </a:rPr>
              <a:t> SHS </a:t>
            </a:r>
            <a:r>
              <a:rPr lang="en-GB" sz="1800" b="1" dirty="0" err="1">
                <a:solidFill>
                  <a:schemeClr val="accent4"/>
                </a:solidFill>
              </a:rPr>
              <a:t>secondaire</a:t>
            </a:r>
            <a:r>
              <a:rPr lang="en-GB" sz="1800" b="1" dirty="0">
                <a:solidFill>
                  <a:schemeClr val="accent4"/>
                </a:solidFill>
              </a:rPr>
              <a:t> </a:t>
            </a:r>
            <a:r>
              <a:rPr lang="en-GB" sz="1800" b="1" dirty="0" err="1">
                <a:solidFill>
                  <a:schemeClr val="accent4"/>
                </a:solidFill>
              </a:rPr>
              <a:t>en</a:t>
            </a:r>
            <a:r>
              <a:rPr lang="en-GB" sz="1800" b="1" dirty="0">
                <a:solidFill>
                  <a:schemeClr val="accent4"/>
                </a:solidFill>
              </a:rPr>
              <a:t> alimentation, </a:t>
            </a:r>
            <a:r>
              <a:rPr lang="en-GB" sz="1800" b="1" dirty="0" err="1">
                <a:solidFill>
                  <a:schemeClr val="accent4"/>
                </a:solidFill>
              </a:rPr>
              <a:t>bioéconomie</a:t>
            </a:r>
            <a:r>
              <a:rPr lang="en-GB" sz="1800" b="1" dirty="0">
                <a:solidFill>
                  <a:schemeClr val="accent4"/>
                </a:solidFill>
              </a:rPr>
              <a:t>… (cluster 6)</a:t>
            </a:r>
          </a:p>
          <a:p>
            <a:pPr marL="0" indent="0" fontAlgn="base"/>
            <a:endParaRPr lang="en-GB" sz="1600" dirty="0"/>
          </a:p>
          <a:p>
            <a:pPr marL="285750" indent="-285750" fontAlgn="base">
              <a:buFont typeface="Courier New" panose="02070309020205020404" pitchFamily="49" charset="0"/>
              <a:buChar char="o"/>
            </a:pPr>
            <a:r>
              <a:rPr lang="en-US" sz="1400" dirty="0"/>
              <a:t>01-BIODIV-01-two-stage: Living labs for co-creating solutions for the restoration of ecosystems </a:t>
            </a:r>
          </a:p>
          <a:p>
            <a:pPr marL="285750" indent="-285750" fontAlgn="base">
              <a:buFont typeface="Courier New" panose="02070309020205020404" pitchFamily="49" charset="0"/>
              <a:buChar char="o"/>
            </a:pPr>
            <a:r>
              <a:rPr lang="en-US" sz="1400" dirty="0"/>
              <a:t>01-BIODIV-04-two-stage: Mainstreaming and scaling-up evidence-based Nature-Based Solutions towards a nature positive and climate-resilient economy </a:t>
            </a:r>
          </a:p>
          <a:p>
            <a:pPr marL="285750" indent="-285750" fontAlgn="base">
              <a:buFont typeface="Courier New" panose="02070309020205020404" pitchFamily="49" charset="0"/>
              <a:buChar char="o"/>
            </a:pPr>
            <a:r>
              <a:rPr lang="en-US" sz="1400" dirty="0">
                <a:solidFill>
                  <a:schemeClr val="bg2"/>
                </a:solidFill>
              </a:rPr>
              <a:t>02-COMMUNITIES-01: Boosting sustainable competitiveness in rural areas through innovation</a:t>
            </a:r>
          </a:p>
          <a:p>
            <a:pPr marL="285750" indent="-285750" fontAlgn="base">
              <a:buFont typeface="Courier New" panose="02070309020205020404" pitchFamily="49" charset="0"/>
              <a:buChar char="o"/>
            </a:pPr>
            <a:r>
              <a:rPr lang="en-US" sz="1400" dirty="0"/>
              <a:t>HORIZON-CL6-2026-02-FARM2FORK-09: Sustainable and healthy diets for cardiovascular diseases prevention with the support of digital applications</a:t>
            </a:r>
            <a:endParaRPr lang="en-US" sz="1400" dirty="0">
              <a:solidFill>
                <a:schemeClr val="bg2"/>
              </a:solidFill>
            </a:endParaRPr>
          </a:p>
          <a:p>
            <a:pPr marL="285750" indent="-285750" fontAlgn="base">
              <a:buFont typeface="Courier New" panose="02070309020205020404" pitchFamily="49" charset="0"/>
              <a:buChar char="o"/>
            </a:pPr>
            <a:r>
              <a:rPr lang="en-US" sz="1400" dirty="0">
                <a:solidFill>
                  <a:schemeClr val="bg2"/>
                </a:solidFill>
              </a:rPr>
              <a:t>02-FARM2FORK-02-two-stage: Open topic: Boosting organic farming for a competitive, sustainable and resilient farming sector</a:t>
            </a:r>
          </a:p>
          <a:p>
            <a:pPr marL="285750" indent="-285750" fontAlgn="base">
              <a:buFont typeface="Courier New" panose="02070309020205020404" pitchFamily="49" charset="0"/>
              <a:buChar char="o"/>
            </a:pPr>
            <a:r>
              <a:rPr lang="en-US" sz="1400" dirty="0"/>
              <a:t>02-FARM2FORK-01-two-stage: Open topic: Improving the competitiveness of the agricultural sector by enhancing the efficient and sustainable use of agricultural production factors, IA</a:t>
            </a:r>
          </a:p>
          <a:p>
            <a:pPr marL="285750" indent="-285750" fontAlgn="base">
              <a:buFont typeface="Courier New" panose="02070309020205020404" pitchFamily="49" charset="0"/>
              <a:buChar char="o"/>
            </a:pPr>
            <a:r>
              <a:rPr lang="en-US" sz="1400" dirty="0"/>
              <a:t>2026-02-FARM2FORK-02-two-stage: Open topic: Boosting organic farming for a competitive, sustainable and resilient farming sector</a:t>
            </a:r>
          </a:p>
          <a:p>
            <a:pPr marL="285750" indent="-285750" fontAlgn="base">
              <a:buFont typeface="Courier New" panose="02070309020205020404" pitchFamily="49" charset="0"/>
              <a:buChar char="o"/>
            </a:pPr>
            <a:r>
              <a:rPr lang="en-US" sz="1400" dirty="0">
                <a:solidFill>
                  <a:schemeClr val="bg2"/>
                </a:solidFill>
              </a:rPr>
              <a:t>HORIZON-CL6-2026-02-FARM2FORK-10: Sustainable and healthy diets based on health status and socio-economic risk factors of ageing population, </a:t>
            </a:r>
            <a:r>
              <a:rPr lang="fr-FR" sz="1400" dirty="0">
                <a:solidFill>
                  <a:schemeClr val="bg2"/>
                </a:solidFill>
              </a:rPr>
              <a:t>CSA</a:t>
            </a:r>
            <a:endParaRPr lang="en-US" sz="1400" dirty="0"/>
          </a:p>
          <a:p>
            <a:pPr marL="285750" indent="-285750" fontAlgn="base">
              <a:buFont typeface="Courier New" panose="02070309020205020404" pitchFamily="49" charset="0"/>
              <a:buChar char="o"/>
            </a:pPr>
            <a:endParaRPr lang="en-US" sz="1400" dirty="0"/>
          </a:p>
          <a:p>
            <a:pPr marL="0" indent="0" fontAlgn="base"/>
            <a:endParaRPr lang="en-US" dirty="0">
              <a:solidFill>
                <a:schemeClr val="bg2"/>
              </a:solidFill>
            </a:endParaRPr>
          </a:p>
          <a:p>
            <a:pPr marL="285750" indent="-285750" fontAlgn="base">
              <a:buFont typeface="Courier New" panose="02070309020205020404" pitchFamily="49" charset="0"/>
              <a:buChar char="o"/>
            </a:pPr>
            <a:endParaRPr lang="en-US" dirty="0"/>
          </a:p>
          <a:p>
            <a:pPr marL="0" indent="0"/>
            <a:endParaRPr lang="fr-FR" dirty="0"/>
          </a:p>
          <a:p>
            <a:pPr marL="0" indent="0"/>
            <a:endParaRPr lang="fr-FR" sz="1600" b="1" dirty="0">
              <a:solidFill>
                <a:schemeClr val="accent4"/>
              </a:solidFill>
            </a:endParaRPr>
          </a:p>
          <a:p>
            <a:pPr marL="0" indent="0"/>
            <a:r>
              <a:rPr lang="fr-FR" sz="1600" dirty="0"/>
              <a:t> </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68459" y="128355"/>
            <a:ext cx="5473730" cy="477054"/>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400" dirty="0">
                <a:solidFill>
                  <a:schemeClr val="bg2"/>
                </a:solidFill>
              </a:rPr>
              <a:t>Cluster 6 – Alimentation, agriculture, </a:t>
            </a:r>
            <a:r>
              <a:rPr lang="en-US" sz="1400" dirty="0" err="1">
                <a:solidFill>
                  <a:schemeClr val="bg2"/>
                </a:solidFill>
              </a:rPr>
              <a:t>environnement</a:t>
            </a:r>
            <a:endParaRPr lang="en-US" sz="1400" dirty="0">
              <a:solidFill>
                <a:schemeClr val="bg2"/>
              </a:solidFill>
              <a:highlight>
                <a:srgbClr val="FFFF00"/>
              </a:highlight>
            </a:endParaRPr>
          </a:p>
        </p:txBody>
      </p:sp>
    </p:spTree>
    <p:extLst>
      <p:ext uri="{BB962C8B-B14F-4D97-AF65-F5344CB8AC3E}">
        <p14:creationId xmlns:p14="http://schemas.microsoft.com/office/powerpoint/2010/main" val="39770915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18"/>
          <p:cNvSpPr txBox="1">
            <a:spLocks noGrp="1"/>
          </p:cNvSpPr>
          <p:nvPr>
            <p:ph type="body" idx="1"/>
          </p:nvPr>
        </p:nvSpPr>
        <p:spPr>
          <a:xfrm>
            <a:off x="360000" y="943963"/>
            <a:ext cx="8337736" cy="3943350"/>
          </a:xfrm>
          <a:prstGeom prst="rect">
            <a:avLst/>
          </a:prstGeom>
          <a:noFill/>
          <a:ln>
            <a:noFill/>
          </a:ln>
        </p:spPr>
        <p:txBody>
          <a:bodyPr spcFirstLastPara="1" wrap="square" lIns="0" tIns="0" rIns="0" bIns="0" anchor="t" anchorCtr="0">
            <a:noAutofit/>
          </a:bodyPr>
          <a:lstStyle/>
          <a:p>
            <a:pPr marL="0" indent="0"/>
            <a:r>
              <a:rPr lang="en-GB" sz="1800" b="1" dirty="0">
                <a:solidFill>
                  <a:schemeClr val="accent4"/>
                </a:solidFill>
              </a:rPr>
              <a:t>Et </a:t>
            </a:r>
            <a:r>
              <a:rPr lang="en-GB" sz="1800" b="1" dirty="0" err="1">
                <a:solidFill>
                  <a:schemeClr val="accent4"/>
                </a:solidFill>
              </a:rPr>
              <a:t>aussi</a:t>
            </a:r>
            <a:r>
              <a:rPr lang="en-GB" sz="1800" b="1" dirty="0">
                <a:solidFill>
                  <a:schemeClr val="accent4"/>
                </a:solidFill>
              </a:rPr>
              <a:t>… </a:t>
            </a:r>
            <a:r>
              <a:rPr lang="en-GB" sz="1800" b="1" dirty="0" err="1">
                <a:solidFill>
                  <a:schemeClr val="accent4"/>
                </a:solidFill>
              </a:rPr>
              <a:t>volet</a:t>
            </a:r>
            <a:r>
              <a:rPr lang="en-GB" sz="1800" b="1" dirty="0">
                <a:solidFill>
                  <a:schemeClr val="accent4"/>
                </a:solidFill>
              </a:rPr>
              <a:t> SHS </a:t>
            </a:r>
            <a:r>
              <a:rPr lang="en-GB" sz="1800" b="1" dirty="0" err="1">
                <a:solidFill>
                  <a:schemeClr val="accent4"/>
                </a:solidFill>
              </a:rPr>
              <a:t>secondaire</a:t>
            </a:r>
            <a:r>
              <a:rPr lang="en-GB" sz="1800" b="1" dirty="0">
                <a:solidFill>
                  <a:schemeClr val="accent4"/>
                </a:solidFill>
              </a:rPr>
              <a:t> </a:t>
            </a:r>
            <a:r>
              <a:rPr lang="en-GB" sz="1800" b="1" dirty="0" err="1">
                <a:solidFill>
                  <a:schemeClr val="accent4"/>
                </a:solidFill>
              </a:rPr>
              <a:t>en</a:t>
            </a:r>
            <a:r>
              <a:rPr lang="en-GB" sz="1800" b="1" dirty="0">
                <a:solidFill>
                  <a:schemeClr val="accent4"/>
                </a:solidFill>
              </a:rPr>
              <a:t> alimentation, </a:t>
            </a:r>
            <a:r>
              <a:rPr lang="en-GB" sz="1800" b="1" dirty="0" err="1">
                <a:solidFill>
                  <a:schemeClr val="accent4"/>
                </a:solidFill>
              </a:rPr>
              <a:t>bioéconomie</a:t>
            </a:r>
            <a:r>
              <a:rPr lang="en-GB" sz="1800" b="1" dirty="0">
                <a:solidFill>
                  <a:schemeClr val="accent4"/>
                </a:solidFill>
              </a:rPr>
              <a:t>… (cluster 6)</a:t>
            </a:r>
          </a:p>
          <a:p>
            <a:pPr marL="285750" indent="-285750" fontAlgn="base">
              <a:buFont typeface="Courier New" panose="02070309020205020404" pitchFamily="49" charset="0"/>
              <a:buChar char="o"/>
            </a:pPr>
            <a:endParaRPr lang="en-GB" sz="1600" dirty="0"/>
          </a:p>
          <a:p>
            <a:pPr marL="285750" indent="-285750" fontAlgn="base">
              <a:buFont typeface="Courier New" panose="02070309020205020404" pitchFamily="49" charset="0"/>
              <a:buChar char="o"/>
            </a:pPr>
            <a:r>
              <a:rPr lang="en-US" sz="1400" dirty="0">
                <a:solidFill>
                  <a:schemeClr val="bg2"/>
                </a:solidFill>
              </a:rPr>
              <a:t>01-CIRCBIO-04: Demonstrating and deploying innovative collection, sorting-for-reuse and repair systems for textiles at city/region level (Circular Cities and Regions Initiative topic)</a:t>
            </a:r>
            <a:r>
              <a:rPr lang="en-US" sz="1600" dirty="0">
                <a:solidFill>
                  <a:schemeClr val="bg2"/>
                </a:solidFill>
              </a:rPr>
              <a:t>​</a:t>
            </a:r>
          </a:p>
          <a:p>
            <a:pPr marL="285750" indent="-285750" fontAlgn="base">
              <a:buFont typeface="Courier New" panose="02070309020205020404" pitchFamily="49" charset="0"/>
              <a:buChar char="o"/>
            </a:pPr>
            <a:r>
              <a:rPr lang="en-US" sz="1400" dirty="0"/>
              <a:t>01-CIRCBIO-07: Advancing the European bio-based innovation enabled by biotechnology and biomanufacturing concepts</a:t>
            </a:r>
          </a:p>
          <a:p>
            <a:pPr marL="285750" indent="-285750" fontAlgn="base">
              <a:buFont typeface="Courier New" panose="02070309020205020404" pitchFamily="49" charset="0"/>
              <a:buChar char="o"/>
            </a:pPr>
            <a:r>
              <a:rPr lang="en-US" sz="1400" dirty="0"/>
              <a:t>01-CIRCBIO-08: Supporting pre-normative research for standardization of the bio-based products</a:t>
            </a:r>
          </a:p>
          <a:p>
            <a:pPr marL="285750" indent="-285750" fontAlgn="base">
              <a:buFont typeface="Courier New" panose="02070309020205020404" pitchFamily="49" charset="0"/>
              <a:buChar char="o"/>
            </a:pPr>
            <a:r>
              <a:rPr lang="en-US" sz="1400" dirty="0"/>
              <a:t>01-CIRCBIO-09: Balancing food security, </a:t>
            </a:r>
            <a:r>
              <a:rPr lang="en-US" sz="1400" dirty="0" err="1"/>
              <a:t>bioeconomy</a:t>
            </a:r>
            <a:r>
              <a:rPr lang="en-US" sz="1400" dirty="0"/>
              <a:t>, climate and biodiversity objectives to unlock sustainable value chains</a:t>
            </a:r>
          </a:p>
          <a:p>
            <a:pPr marL="285750" indent="-285750" fontAlgn="base">
              <a:buFont typeface="Courier New" panose="02070309020205020404" pitchFamily="49" charset="0"/>
              <a:buChar char="o"/>
            </a:pPr>
            <a:r>
              <a:rPr lang="en-US" sz="1400" dirty="0"/>
              <a:t>01-ZEROPOLLUTION-02: Bioremediation of Ukraine’s ecosystems contaminated by conflicts</a:t>
            </a:r>
          </a:p>
          <a:p>
            <a:pPr marL="285750" indent="-285750" fontAlgn="base">
              <a:buFont typeface="Courier New" panose="02070309020205020404" pitchFamily="49" charset="0"/>
              <a:buChar char="o"/>
            </a:pPr>
            <a:r>
              <a:rPr lang="en-US" sz="1400" dirty="0"/>
              <a:t>02-CLIMATE-01: Towards more effective, fair and coherent policies for climate change mitigation and adaptation in agriculture and forestry</a:t>
            </a:r>
          </a:p>
          <a:p>
            <a:pPr marL="285750" indent="-285750" fontAlgn="base">
              <a:buFont typeface="Courier New" panose="02070309020205020404" pitchFamily="49" charset="0"/>
              <a:buChar char="o"/>
            </a:pPr>
            <a:r>
              <a:rPr lang="en-US" sz="1400" dirty="0"/>
              <a:t>02-COMMUNITIES-01: Boosting sustainable competitiveness in rural areas through innovation</a:t>
            </a:r>
          </a:p>
          <a:p>
            <a:pPr marL="285750" indent="-285750" fontAlgn="base">
              <a:buFont typeface="Courier New" panose="02070309020205020404" pitchFamily="49" charset="0"/>
              <a:buChar char="o"/>
            </a:pPr>
            <a:r>
              <a:rPr lang="en-US" sz="1400" dirty="0"/>
              <a:t>03-GOVERNANCE-08: Boosting data availability and AI solutions in food for consumers and food service professionals, IA</a:t>
            </a:r>
          </a:p>
          <a:p>
            <a:pPr marL="285750" indent="-285750" fontAlgn="base">
              <a:buFont typeface="Courier New" panose="02070309020205020404" pitchFamily="49" charset="0"/>
              <a:buChar char="o"/>
            </a:pPr>
            <a:r>
              <a:rPr lang="en-US" sz="1400" dirty="0"/>
              <a:t>03-GOVERNANCE-10: Embracing innovation in agriculture by peer-to-peer learning via on farm-demonstrations and cost-benefit analysis</a:t>
            </a:r>
            <a:endParaRPr lang="en-US" sz="1400" dirty="0">
              <a:solidFill>
                <a:schemeClr val="bg2"/>
              </a:solidFill>
            </a:endParaRPr>
          </a:p>
          <a:p>
            <a:pPr marL="0" indent="0" fontAlgn="base"/>
            <a:endParaRPr lang="en-US" dirty="0">
              <a:solidFill>
                <a:schemeClr val="bg2"/>
              </a:solidFill>
            </a:endParaRPr>
          </a:p>
          <a:p>
            <a:pPr marL="285750" indent="-285750" fontAlgn="base">
              <a:buFont typeface="Courier New" panose="02070309020205020404" pitchFamily="49" charset="0"/>
              <a:buChar char="o"/>
            </a:pPr>
            <a:endParaRPr lang="en-US" dirty="0"/>
          </a:p>
          <a:p>
            <a:pPr marL="0" indent="0"/>
            <a:endParaRPr lang="fr-FR" dirty="0"/>
          </a:p>
          <a:p>
            <a:pPr marL="0" indent="0"/>
            <a:endParaRPr lang="fr-FR" sz="1600" b="1" dirty="0">
              <a:solidFill>
                <a:schemeClr val="accent4"/>
              </a:solidFill>
            </a:endParaRPr>
          </a:p>
          <a:p>
            <a:pPr marL="0" indent="0"/>
            <a:r>
              <a:rPr lang="fr-FR" sz="1600" dirty="0"/>
              <a:t> </a:t>
            </a:r>
          </a:p>
          <a:p>
            <a:pPr marL="88900" indent="0"/>
            <a:endParaRPr lang="fr-FR" sz="1600" dirty="0">
              <a:solidFill>
                <a:schemeClr val="accent4"/>
              </a:solidFill>
            </a:endParaRPr>
          </a:p>
        </p:txBody>
      </p:sp>
      <p:sp>
        <p:nvSpPr>
          <p:cNvPr id="7" name="ZoneTexte 6">
            <a:extLst>
              <a:ext uri="{FF2B5EF4-FFF2-40B4-BE49-F238E27FC236}">
                <a16:creationId xmlns:a16="http://schemas.microsoft.com/office/drawing/2014/main" id="{6A591A7C-4AC1-E233-3326-EB0768076F14}"/>
              </a:ext>
            </a:extLst>
          </p:cNvPr>
          <p:cNvSpPr txBox="1"/>
          <p:nvPr/>
        </p:nvSpPr>
        <p:spPr>
          <a:xfrm>
            <a:off x="3368459" y="128355"/>
            <a:ext cx="5473730" cy="477054"/>
          </a:xfrm>
          <a:prstGeom prst="rect">
            <a:avLst/>
          </a:prstGeom>
          <a:noFill/>
        </p:spPr>
        <p:txBody>
          <a:bodyPr wrap="square" lIns="91440" tIns="45720" rIns="91440" bIns="45720" rtlCol="0" anchor="t">
            <a:spAutoFit/>
          </a:bodyPr>
          <a:lstStyle/>
          <a:p>
            <a:pPr algn="r" fontAlgn="base"/>
            <a:endParaRPr lang="en-US" sz="1100" dirty="0">
              <a:solidFill>
                <a:schemeClr val="bg2"/>
              </a:solidFill>
            </a:endParaRPr>
          </a:p>
          <a:p>
            <a:pPr algn="r" fontAlgn="base"/>
            <a:r>
              <a:rPr lang="en-US" sz="1400" dirty="0">
                <a:solidFill>
                  <a:schemeClr val="bg2"/>
                </a:solidFill>
              </a:rPr>
              <a:t>Cluster 6 – Alimentation, agriculture, </a:t>
            </a:r>
            <a:r>
              <a:rPr lang="en-US" sz="1400" dirty="0" err="1">
                <a:solidFill>
                  <a:schemeClr val="bg2"/>
                </a:solidFill>
              </a:rPr>
              <a:t>environnement</a:t>
            </a:r>
            <a:endParaRPr lang="en-US" sz="1400" dirty="0">
              <a:solidFill>
                <a:schemeClr val="bg2"/>
              </a:solidFill>
              <a:highlight>
                <a:srgbClr val="FFFF00"/>
              </a:highlight>
            </a:endParaRPr>
          </a:p>
        </p:txBody>
      </p:sp>
    </p:spTree>
    <p:extLst>
      <p:ext uri="{BB962C8B-B14F-4D97-AF65-F5344CB8AC3E}">
        <p14:creationId xmlns:p14="http://schemas.microsoft.com/office/powerpoint/2010/main" val="22476356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r>
              <a:rPr lang="fr-FR"/>
              <a:t>Pour</a:t>
            </a: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428135" y="1618407"/>
            <a:ext cx="8141707" cy="2888857"/>
          </a:xfrm>
        </p:spPr>
        <p:txBody>
          <a:bodyPr/>
          <a:lstStyle/>
          <a:p>
            <a:pPr marL="0"/>
            <a:endParaRPr lang="fr-FR"/>
          </a:p>
          <a:p>
            <a:pPr marL="0"/>
            <a:endParaRPr lang="fr-FR"/>
          </a:p>
        </p:txBody>
      </p:sp>
      <p:sp>
        <p:nvSpPr>
          <p:cNvPr id="3" name="ZoneTexte 2">
            <a:extLst>
              <a:ext uri="{FF2B5EF4-FFF2-40B4-BE49-F238E27FC236}">
                <a16:creationId xmlns:a16="http://schemas.microsoft.com/office/drawing/2014/main" id="{E666E5F7-B010-0727-0948-F0BA07D6DDE4}"/>
              </a:ext>
            </a:extLst>
          </p:cNvPr>
          <p:cNvSpPr txBox="1"/>
          <p:nvPr/>
        </p:nvSpPr>
        <p:spPr>
          <a:xfrm>
            <a:off x="2087156" y="2331597"/>
            <a:ext cx="52931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4000" dirty="0">
                <a:solidFill>
                  <a:schemeClr val="bg1"/>
                </a:solidFill>
                <a:cs typeface="Arial"/>
              </a:rPr>
              <a:t>Références</a:t>
            </a:r>
            <a:endParaRPr lang="fr-FR" sz="4000" dirty="0">
              <a:solidFill>
                <a:schemeClr val="bg1"/>
              </a:solidFill>
            </a:endParaRPr>
          </a:p>
        </p:txBody>
      </p:sp>
    </p:spTree>
    <p:extLst>
      <p:ext uri="{BB962C8B-B14F-4D97-AF65-F5344CB8AC3E}">
        <p14:creationId xmlns:p14="http://schemas.microsoft.com/office/powerpoint/2010/main" val="36749730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185066E-144C-4016-8BCD-4E52B377F8AC}"/>
              </a:ext>
            </a:extLst>
          </p:cNvPr>
          <p:cNvSpPr>
            <a:spLocks noGrp="1"/>
          </p:cNvSpPr>
          <p:nvPr>
            <p:ph type="body" idx="1"/>
          </p:nvPr>
        </p:nvSpPr>
        <p:spPr>
          <a:xfrm>
            <a:off x="133489" y="987228"/>
            <a:ext cx="8650509" cy="3806470"/>
          </a:xfrm>
        </p:spPr>
        <p:txBody>
          <a:bodyPr/>
          <a:lstStyle/>
          <a:p>
            <a:pPr lvl="0" eaLnBrk="0" fontAlgn="base" hangingPunct="0">
              <a:spcAft>
                <a:spcPts val="600"/>
              </a:spcAft>
              <a:buClr>
                <a:srgbClr val="00B398"/>
              </a:buClr>
            </a:pPr>
            <a:r>
              <a:rPr lang="fr-FR" sz="1800" b="1" dirty="0">
                <a:solidFill>
                  <a:schemeClr val="accent4"/>
                </a:solidFill>
              </a:rPr>
              <a:t>Références, sites internet </a:t>
            </a:r>
          </a:p>
          <a:p>
            <a:pPr marL="552450" indent="-285750" eaLnBrk="0" fontAlgn="base" hangingPunct="0">
              <a:spcAft>
                <a:spcPts val="600"/>
              </a:spcAft>
              <a:buClr>
                <a:schemeClr val="bg2"/>
              </a:buClr>
              <a:buFont typeface="Arial" panose="020B0604020202020204" pitchFamily="34" charset="0"/>
              <a:buChar char="•"/>
            </a:pPr>
            <a:r>
              <a:rPr lang="fr-FR" sz="1700" b="1" dirty="0">
                <a:solidFill>
                  <a:schemeClr val="bg2"/>
                </a:solidFill>
              </a:rPr>
              <a:t>Les appels 2026 – </a:t>
            </a:r>
            <a:r>
              <a:rPr lang="fr-FR" sz="1700" b="1" dirty="0">
                <a:solidFill>
                  <a:schemeClr val="bg2"/>
                </a:solidFill>
                <a:hlinkClick r:id="rId3"/>
              </a:rPr>
              <a:t>Publication officielle</a:t>
            </a:r>
            <a:endParaRPr lang="fr-FR" sz="1700" b="1" dirty="0">
              <a:solidFill>
                <a:schemeClr val="bg2"/>
              </a:solidFill>
            </a:endParaRPr>
          </a:p>
          <a:p>
            <a:pPr marL="552450" indent="-285750" eaLnBrk="0" fontAlgn="base" hangingPunct="0">
              <a:spcAft>
                <a:spcPts val="600"/>
              </a:spcAft>
              <a:buClr>
                <a:schemeClr val="bg2"/>
              </a:buClr>
              <a:buFont typeface="Arial" panose="020B0604020202020204" pitchFamily="34" charset="0"/>
              <a:buChar char="•"/>
            </a:pPr>
            <a:r>
              <a:rPr lang="fr-FR" sz="1700" b="1" dirty="0">
                <a:solidFill>
                  <a:schemeClr val="bg2"/>
                </a:solidFill>
                <a:hlinkClick r:id="rId4">
                  <a:extLst>
                    <a:ext uri="{A12FA001-AC4F-418D-AE19-62706E023703}">
                      <ahyp:hlinkClr xmlns:ahyp="http://schemas.microsoft.com/office/drawing/2018/hyperlinkcolor" val="tx"/>
                    </a:ext>
                  </a:extLst>
                </a:hlinkClick>
              </a:rPr>
              <a:t>Participant portal</a:t>
            </a:r>
            <a:endParaRPr lang="fr-FR" sz="1700" b="1" dirty="0">
              <a:solidFill>
                <a:schemeClr val="bg2"/>
              </a:solidFill>
            </a:endParaRPr>
          </a:p>
          <a:p>
            <a:pPr marL="552450" lvl="0" indent="-285750" eaLnBrk="0" fontAlgn="base" hangingPunct="0">
              <a:spcAft>
                <a:spcPts val="600"/>
              </a:spcAft>
              <a:buClr>
                <a:schemeClr val="bg2"/>
              </a:buClr>
              <a:buFont typeface="Arial" panose="020B0604020202020204" pitchFamily="34" charset="0"/>
              <a:buChar char="•"/>
            </a:pPr>
            <a:r>
              <a:rPr lang="fr-FR" sz="1700" b="1" dirty="0">
                <a:solidFill>
                  <a:schemeClr val="bg2"/>
                </a:solidFill>
              </a:rPr>
              <a:t>Base </a:t>
            </a:r>
            <a:r>
              <a:rPr lang="fr-FR" sz="1700" b="1" dirty="0">
                <a:solidFill>
                  <a:schemeClr val="bg2"/>
                </a:solidFill>
                <a:hlinkClick r:id="rId5">
                  <a:extLst>
                    <a:ext uri="{A12FA001-AC4F-418D-AE19-62706E023703}">
                      <ahyp:hlinkClr xmlns:ahyp="http://schemas.microsoft.com/office/drawing/2018/hyperlinkcolor" val="tx"/>
                    </a:ext>
                  </a:extLst>
                </a:hlinkClick>
              </a:rPr>
              <a:t>CORDIS</a:t>
            </a:r>
            <a:r>
              <a:rPr lang="fr-FR" sz="1700" b="1" dirty="0">
                <a:solidFill>
                  <a:schemeClr val="bg2"/>
                </a:solidFill>
              </a:rPr>
              <a:t> qui recense tous les projets sélectionnés</a:t>
            </a:r>
          </a:p>
          <a:p>
            <a:pPr marL="552450" lvl="0" indent="-285750" eaLnBrk="0" fontAlgn="base" hangingPunct="0">
              <a:spcAft>
                <a:spcPts val="600"/>
              </a:spcAft>
              <a:buClr>
                <a:schemeClr val="bg2"/>
              </a:buClr>
              <a:buFont typeface="Arial" panose="020B0604020202020204" pitchFamily="34" charset="0"/>
              <a:buChar char="•"/>
            </a:pPr>
            <a:r>
              <a:rPr lang="fr-FR" sz="1700" b="1" dirty="0">
                <a:solidFill>
                  <a:schemeClr val="bg2"/>
                </a:solidFill>
                <a:hlinkClick r:id="rId6">
                  <a:extLst>
                    <a:ext uri="{A12FA001-AC4F-418D-AE19-62706E023703}">
                      <ahyp:hlinkClr xmlns:ahyp="http://schemas.microsoft.com/office/drawing/2018/hyperlinkcolor" val="tx"/>
                    </a:ext>
                  </a:extLst>
                </a:hlinkClick>
              </a:rPr>
              <a:t>Site du PCN Cluster 2</a:t>
            </a:r>
            <a:endParaRPr lang="fr-FR" sz="1700" b="1" dirty="0">
              <a:solidFill>
                <a:schemeClr val="bg2"/>
              </a:solidFill>
            </a:endParaRPr>
          </a:p>
          <a:p>
            <a:pPr marL="552450" lvl="0" indent="-285750" eaLnBrk="0" fontAlgn="base" hangingPunct="0">
              <a:spcAft>
                <a:spcPts val="600"/>
              </a:spcAft>
              <a:buClr>
                <a:schemeClr val="bg2"/>
              </a:buClr>
              <a:buFont typeface="Arial" panose="020B0604020202020204" pitchFamily="34" charset="0"/>
              <a:buChar char="•"/>
            </a:pPr>
            <a:r>
              <a:rPr lang="fr-FR" sz="1700" b="1" dirty="0">
                <a:solidFill>
                  <a:schemeClr val="bg2"/>
                </a:solidFill>
              </a:rPr>
              <a:t>Nos </a:t>
            </a:r>
            <a:r>
              <a:rPr lang="fr-FR" sz="1700" b="1" dirty="0">
                <a:solidFill>
                  <a:schemeClr val="bg2"/>
                </a:solidFill>
                <a:hlinkClick r:id="rId7">
                  <a:extLst>
                    <a:ext uri="{A12FA001-AC4F-418D-AE19-62706E023703}">
                      <ahyp:hlinkClr xmlns:ahyp="http://schemas.microsoft.com/office/drawing/2018/hyperlinkcolor" val="tx"/>
                    </a:ext>
                  </a:extLst>
                </a:hlinkClick>
              </a:rPr>
              <a:t>fiches</a:t>
            </a:r>
            <a:r>
              <a:rPr lang="fr-FR" sz="1700" b="1" dirty="0">
                <a:solidFill>
                  <a:schemeClr val="bg2"/>
                </a:solidFill>
              </a:rPr>
              <a:t> pratiques</a:t>
            </a:r>
          </a:p>
          <a:p>
            <a:pPr marL="552450" lvl="0" indent="-285750" eaLnBrk="0" fontAlgn="base" hangingPunct="0">
              <a:spcAft>
                <a:spcPts val="600"/>
              </a:spcAft>
              <a:buClr>
                <a:schemeClr val="bg2"/>
              </a:buClr>
              <a:buFont typeface="Arial" panose="020B0604020202020204" pitchFamily="34" charset="0"/>
              <a:buChar char="•"/>
            </a:pPr>
            <a:r>
              <a:rPr lang="fr-FR" sz="1700" b="1" dirty="0">
                <a:solidFill>
                  <a:schemeClr val="bg2"/>
                </a:solidFill>
              </a:rPr>
              <a:t>Les webinaires du </a:t>
            </a:r>
            <a:r>
              <a:rPr lang="fr-FR" sz="1700" b="1" dirty="0">
                <a:solidFill>
                  <a:schemeClr val="bg2"/>
                </a:solidFill>
                <a:hlinkClick r:id="rId8">
                  <a:extLst>
                    <a:ext uri="{A12FA001-AC4F-418D-AE19-62706E023703}">
                      <ahyp:hlinkClr xmlns:ahyp="http://schemas.microsoft.com/office/drawing/2018/hyperlinkcolor" val="tx"/>
                    </a:ext>
                  </a:extLst>
                </a:hlinkClick>
              </a:rPr>
              <a:t>PCN Juridique et Financier </a:t>
            </a:r>
            <a:endParaRPr lang="fr-FR" sz="1700" b="1" dirty="0">
              <a:solidFill>
                <a:schemeClr val="bg2"/>
              </a:solidFill>
            </a:endParaRPr>
          </a:p>
          <a:p>
            <a:pPr marL="552450" lvl="0" indent="-285750" eaLnBrk="0" fontAlgn="base" hangingPunct="0">
              <a:spcAft>
                <a:spcPts val="600"/>
              </a:spcAft>
              <a:buClr>
                <a:schemeClr val="bg2"/>
              </a:buClr>
              <a:buFont typeface="Arial" panose="020B0604020202020204" pitchFamily="34" charset="0"/>
              <a:buChar char="•"/>
            </a:pPr>
            <a:r>
              <a:rPr lang="fr-FR" sz="1700" b="1" dirty="0">
                <a:solidFill>
                  <a:schemeClr val="bg2"/>
                </a:solidFill>
              </a:rPr>
              <a:t>DG </a:t>
            </a:r>
            <a:r>
              <a:rPr lang="fr-FR" sz="1700" b="1" dirty="0" err="1">
                <a:solidFill>
                  <a:schemeClr val="bg2"/>
                </a:solidFill>
              </a:rPr>
              <a:t>Research</a:t>
            </a:r>
            <a:r>
              <a:rPr lang="fr-FR" sz="1700" b="1" dirty="0">
                <a:solidFill>
                  <a:schemeClr val="bg2"/>
                </a:solidFill>
              </a:rPr>
              <a:t> &amp; Innovation – </a:t>
            </a:r>
            <a:r>
              <a:rPr lang="fr-FR" sz="1700" b="1" dirty="0">
                <a:solidFill>
                  <a:schemeClr val="bg2"/>
                </a:solidFill>
                <a:hlinkClick r:id="rId9">
                  <a:extLst>
                    <a:ext uri="{A12FA001-AC4F-418D-AE19-62706E023703}">
                      <ahyp:hlinkClr xmlns:ahyp="http://schemas.microsoft.com/office/drawing/2018/hyperlinkcolor" val="tx"/>
                    </a:ext>
                  </a:extLst>
                </a:hlinkClick>
              </a:rPr>
              <a:t>SSH</a:t>
            </a:r>
            <a:r>
              <a:rPr lang="fr-FR" sz="1700" b="1" dirty="0">
                <a:solidFill>
                  <a:schemeClr val="bg2"/>
                </a:solidFill>
              </a:rPr>
              <a:t> </a:t>
            </a:r>
          </a:p>
          <a:p>
            <a:pPr marL="266700" lvl="0" indent="0" eaLnBrk="0" fontAlgn="base" hangingPunct="0">
              <a:spcAft>
                <a:spcPts val="600"/>
              </a:spcAft>
              <a:buClr>
                <a:srgbClr val="00B398"/>
              </a:buClr>
            </a:pPr>
            <a:endParaRPr lang="fr-FR" sz="1700" dirty="0">
              <a:solidFill>
                <a:schemeClr val="bg2"/>
              </a:solidFill>
            </a:endParaRPr>
          </a:p>
          <a:p>
            <a:pPr marL="182563" indent="0" eaLnBrk="0" fontAlgn="base" hangingPunct="0">
              <a:spcAft>
                <a:spcPts val="600"/>
              </a:spcAft>
              <a:buClr>
                <a:srgbClr val="00B398"/>
              </a:buClr>
            </a:pPr>
            <a:r>
              <a:rPr lang="fr-FR" sz="1700" dirty="0">
                <a:solidFill>
                  <a:schemeClr val="bg2"/>
                </a:solidFill>
              </a:rPr>
              <a:t>Les appels 2026-2027 du cluster 2 fonctionnent sur sommes forfaitaires (</a:t>
            </a:r>
            <a:r>
              <a:rPr lang="fr-FR" sz="1700" b="1" dirty="0">
                <a:solidFill>
                  <a:schemeClr val="bg2"/>
                </a:solidFill>
              </a:rPr>
              <a:t>lump </a:t>
            </a:r>
            <a:r>
              <a:rPr lang="fr-FR" sz="1700" b="1" dirty="0" err="1">
                <a:solidFill>
                  <a:schemeClr val="bg2"/>
                </a:solidFill>
              </a:rPr>
              <a:t>sum</a:t>
            </a:r>
            <a:r>
              <a:rPr lang="fr-FR" sz="1700" b="1" dirty="0">
                <a:solidFill>
                  <a:schemeClr val="bg2"/>
                </a:solidFill>
              </a:rPr>
              <a:t>)</a:t>
            </a:r>
            <a:r>
              <a:rPr lang="fr-FR" sz="1700" b="1" dirty="0">
                <a:solidFill>
                  <a:schemeClr val="bg2"/>
                </a:solidFill>
                <a:latin typeface="Arial" panose="020B0604020202020204" pitchFamily="34" charset="0"/>
                <a:cs typeface="Arial" panose="020B0604020202020204" pitchFamily="34" charset="0"/>
              </a:rPr>
              <a:t> </a:t>
            </a:r>
            <a:r>
              <a:rPr lang="fr-FR" sz="1700" dirty="0">
                <a:solidFill>
                  <a:schemeClr val="bg2"/>
                </a:solidFill>
                <a:latin typeface="Arial" panose="020B0604020202020204" pitchFamily="34" charset="0"/>
                <a:cs typeface="Arial" panose="020B0604020202020204" pitchFamily="34" charset="0"/>
              </a:rPr>
              <a:t>– Cf </a:t>
            </a:r>
            <a:r>
              <a:rPr lang="fr-FR" sz="1700" dirty="0">
                <a:solidFill>
                  <a:schemeClr val="bg2"/>
                </a:solidFill>
                <a:hlinkClick r:id="rId10">
                  <a:extLst>
                    <a:ext uri="{A12FA001-AC4F-418D-AE19-62706E023703}">
                      <ahyp:hlinkClr xmlns:ahyp="http://schemas.microsoft.com/office/drawing/2018/hyperlinkcolor" val="tx"/>
                    </a:ext>
                  </a:extLst>
                </a:hlinkClick>
              </a:rPr>
              <a:t>FAQ</a:t>
            </a:r>
            <a:r>
              <a:rPr lang="fr-FR" sz="1700" dirty="0">
                <a:solidFill>
                  <a:schemeClr val="bg2"/>
                </a:solidFill>
              </a:rPr>
              <a:t> et </a:t>
            </a:r>
            <a:r>
              <a:rPr lang="fr-FR" sz="1700" dirty="0">
                <a:solidFill>
                  <a:schemeClr val="bg2"/>
                </a:solidFill>
                <a:hlinkClick r:id="rId11">
                  <a:extLst>
                    <a:ext uri="{A12FA001-AC4F-418D-AE19-62706E023703}">
                      <ahyp:hlinkClr xmlns:ahyp="http://schemas.microsoft.com/office/drawing/2018/hyperlinkcolor" val="tx"/>
                    </a:ext>
                  </a:extLst>
                </a:hlinkClick>
              </a:rPr>
              <a:t>webinaire</a:t>
            </a:r>
            <a:r>
              <a:rPr lang="fr-FR" sz="1700" dirty="0">
                <a:solidFill>
                  <a:schemeClr val="bg2"/>
                </a:solidFill>
              </a:rPr>
              <a:t> du PCN </a:t>
            </a:r>
            <a:r>
              <a:rPr lang="fr-FR" sz="1700" dirty="0" err="1">
                <a:solidFill>
                  <a:schemeClr val="bg2"/>
                </a:solidFill>
              </a:rPr>
              <a:t>JurFin</a:t>
            </a:r>
            <a:r>
              <a:rPr lang="fr-FR" sz="1700" dirty="0">
                <a:solidFill>
                  <a:schemeClr val="bg2"/>
                </a:solidFill>
              </a:rPr>
              <a:t> sur le lump </a:t>
            </a:r>
            <a:r>
              <a:rPr lang="fr-FR" sz="1700" dirty="0" err="1">
                <a:solidFill>
                  <a:schemeClr val="bg2"/>
                </a:solidFill>
              </a:rPr>
              <a:t>sum</a:t>
            </a:r>
            <a:endParaRPr lang="fr-FR" sz="1700" dirty="0">
              <a:solidFill>
                <a:schemeClr val="bg2"/>
              </a:solidFill>
            </a:endParaRPr>
          </a:p>
        </p:txBody>
      </p:sp>
      <p:sp>
        <p:nvSpPr>
          <p:cNvPr id="4" name="Espace réservé du texte 3">
            <a:extLst>
              <a:ext uri="{FF2B5EF4-FFF2-40B4-BE49-F238E27FC236}">
                <a16:creationId xmlns:a16="http://schemas.microsoft.com/office/drawing/2014/main" id="{73C77266-21F6-43F3-9ACB-4EE04D958DD4}"/>
              </a:ext>
            </a:extLst>
          </p:cNvPr>
          <p:cNvSpPr>
            <a:spLocks noGrp="1"/>
          </p:cNvSpPr>
          <p:nvPr>
            <p:ph type="body" idx="2"/>
          </p:nvPr>
        </p:nvSpPr>
        <p:spPr/>
        <p:txBody>
          <a:bodyPr/>
          <a:lstStyle/>
          <a:p>
            <a:pPr marL="180975" indent="0">
              <a:buNone/>
            </a:pPr>
            <a:endParaRPr lang="fr-FR" sz="1800">
              <a:solidFill>
                <a:schemeClr val="bg2"/>
              </a:solidFill>
            </a:endParaRPr>
          </a:p>
        </p:txBody>
      </p:sp>
    </p:spTree>
    <p:extLst>
      <p:ext uri="{BB962C8B-B14F-4D97-AF65-F5344CB8AC3E}">
        <p14:creationId xmlns:p14="http://schemas.microsoft.com/office/powerpoint/2010/main" val="35045774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30"/>
          <p:cNvSpPr txBox="1">
            <a:spLocks noGrp="1"/>
          </p:cNvSpPr>
          <p:nvPr>
            <p:ph type="body" idx="1"/>
          </p:nvPr>
        </p:nvSpPr>
        <p:spPr>
          <a:xfrm>
            <a:off x="359999" y="888173"/>
            <a:ext cx="8647694" cy="4123924"/>
          </a:xfrm>
          <a:prstGeom prst="rect">
            <a:avLst/>
          </a:prstGeom>
          <a:noFill/>
          <a:ln>
            <a:noFill/>
          </a:ln>
        </p:spPr>
        <p:txBody>
          <a:bodyPr spcFirstLastPara="1" wrap="square" lIns="0" tIns="0" rIns="0" bIns="0" anchor="t" anchorCtr="0">
            <a:noAutofit/>
          </a:bodyPr>
          <a:lstStyle/>
          <a:p>
            <a:pPr marL="0" indent="0">
              <a:spcBef>
                <a:spcPts val="600"/>
              </a:spcBef>
              <a:spcAft>
                <a:spcPts val="600"/>
              </a:spcAft>
            </a:pPr>
            <a:r>
              <a:rPr lang="fr-FR" sz="2400" b="1" dirty="0">
                <a:effectLst>
                  <a:outerShdw blurRad="38100" dist="38100" dir="2700000" algn="tl">
                    <a:srgbClr val="000000">
                      <a:alpha val="43137"/>
                    </a:srgbClr>
                  </a:outerShdw>
                </a:effectLst>
              </a:rPr>
              <a:t>Le Point de Contact National Cluster 2 - SHS</a:t>
            </a:r>
          </a:p>
          <a:p>
            <a:pPr marL="228600" lvl="0" indent="0" algn="l">
              <a:lnSpc>
                <a:spcPct val="100000"/>
              </a:lnSpc>
              <a:buClr>
                <a:schemeClr val="accent4"/>
              </a:buClr>
              <a:buSzPct val="80000"/>
            </a:pPr>
            <a:endParaRPr lang="fr-FR" sz="1400" b="1" dirty="0"/>
          </a:p>
          <a:p>
            <a:pPr marL="228600" lvl="0" indent="0" algn="l">
              <a:lnSpc>
                <a:spcPct val="100000"/>
              </a:lnSpc>
              <a:buClr>
                <a:schemeClr val="accent4"/>
              </a:buClr>
              <a:buSzPct val="80000"/>
            </a:pPr>
            <a:r>
              <a:rPr lang="fr-FR" sz="1600" dirty="0">
                <a:effectLst>
                  <a:outerShdw blurRad="38100" dist="38100" dir="2700000" algn="tl">
                    <a:srgbClr val="000000">
                      <a:alpha val="43137"/>
                    </a:srgbClr>
                  </a:outerShdw>
                </a:effectLst>
              </a:rPr>
              <a:t>Margot BURIDENT </a:t>
            </a:r>
          </a:p>
          <a:p>
            <a:pPr marL="228600" lvl="0" indent="0" algn="l">
              <a:lnSpc>
                <a:spcPct val="100000"/>
              </a:lnSpc>
              <a:buClr>
                <a:schemeClr val="accent4"/>
              </a:buClr>
              <a:buSzPct val="80000"/>
            </a:pPr>
            <a:r>
              <a:rPr lang="fr-FR" sz="1600" dirty="0">
                <a:effectLst>
                  <a:outerShdw blurRad="38100" dist="38100" dir="2700000" algn="tl">
                    <a:srgbClr val="000000">
                      <a:alpha val="43137"/>
                    </a:srgbClr>
                  </a:outerShdw>
                </a:effectLst>
              </a:rPr>
              <a:t>MESRE (40%) et Université </a:t>
            </a:r>
          </a:p>
          <a:p>
            <a:pPr marL="228600" lvl="0" indent="0" algn="l">
              <a:lnSpc>
                <a:spcPct val="100000"/>
              </a:lnSpc>
              <a:buClr>
                <a:schemeClr val="accent4"/>
              </a:buClr>
              <a:buSzPct val="80000"/>
            </a:pPr>
            <a:r>
              <a:rPr lang="fr-FR" sz="1600" dirty="0">
                <a:effectLst>
                  <a:outerShdw blurRad="38100" dist="38100" dir="2700000" algn="tl">
                    <a:srgbClr val="000000">
                      <a:alpha val="43137"/>
                    </a:srgbClr>
                  </a:outerShdw>
                </a:effectLst>
              </a:rPr>
              <a:t>de Picardie Jules Verne</a:t>
            </a:r>
          </a:p>
          <a:p>
            <a:pPr marL="228600" lvl="0" indent="0" algn="l">
              <a:lnSpc>
                <a:spcPct val="100000"/>
              </a:lnSpc>
              <a:buClr>
                <a:schemeClr val="accent4"/>
              </a:buClr>
              <a:buSzPct val="80000"/>
            </a:pPr>
            <a:endParaRPr lang="fr-FR" sz="1600" dirty="0">
              <a:effectLst>
                <a:outerShdw blurRad="38100" dist="38100" dir="2700000" algn="tl">
                  <a:srgbClr val="000000">
                    <a:alpha val="43137"/>
                  </a:srgbClr>
                </a:outerShdw>
              </a:effectLst>
            </a:endParaRPr>
          </a:p>
          <a:p>
            <a:pPr marL="228600" lvl="0" indent="0">
              <a:buClr>
                <a:schemeClr val="accent4"/>
              </a:buClr>
              <a:buSzPct val="80000"/>
            </a:pPr>
            <a:r>
              <a:rPr lang="fr-FR" sz="1600" dirty="0">
                <a:effectLst>
                  <a:outerShdw blurRad="38100" dist="38100" dir="2700000" algn="tl">
                    <a:srgbClr val="000000">
                      <a:alpha val="43137"/>
                    </a:srgbClr>
                  </a:outerShdw>
                </a:effectLst>
              </a:rPr>
              <a:t>					Sylvie GANGLOFF</a:t>
            </a:r>
          </a:p>
          <a:p>
            <a:pPr marL="228600" lvl="0" indent="0">
              <a:buClr>
                <a:schemeClr val="accent4"/>
              </a:buClr>
              <a:buSzPct val="80000"/>
            </a:pPr>
            <a:r>
              <a:rPr lang="fr-FR" sz="1600" dirty="0">
                <a:effectLst>
                  <a:outerShdw blurRad="38100" dist="38100" dir="2700000" algn="tl">
                    <a:srgbClr val="000000">
                      <a:alpha val="43137"/>
                    </a:srgbClr>
                  </a:outerShdw>
                </a:effectLst>
              </a:rPr>
              <a:t>				</a:t>
            </a:r>
            <a:r>
              <a:rPr lang="fr-FR" sz="1600">
                <a:effectLst>
                  <a:outerShdw blurRad="38100" dist="38100" dir="2700000" algn="tl">
                    <a:srgbClr val="000000">
                      <a:alpha val="43137"/>
                    </a:srgbClr>
                  </a:outerShdw>
                </a:effectLst>
              </a:rPr>
              <a:t>	MESRE </a:t>
            </a:r>
            <a:r>
              <a:rPr lang="fr-FR" sz="1600" dirty="0">
                <a:effectLst>
                  <a:outerShdw blurRad="38100" dist="38100" dir="2700000" algn="tl">
                    <a:srgbClr val="000000">
                      <a:alpha val="43137"/>
                    </a:srgbClr>
                  </a:outerShdw>
                </a:effectLst>
              </a:rPr>
              <a:t>(80%) et Fondation</a:t>
            </a:r>
          </a:p>
          <a:p>
            <a:pPr marL="228600" lvl="0" indent="0">
              <a:buClr>
                <a:schemeClr val="accent4"/>
              </a:buClr>
              <a:buSzPct val="80000"/>
            </a:pPr>
            <a:r>
              <a:rPr lang="fr-FR" sz="1600" dirty="0">
                <a:effectLst>
                  <a:outerShdw blurRad="38100" dist="38100" dir="2700000" algn="tl">
                    <a:srgbClr val="000000">
                      <a:alpha val="43137"/>
                    </a:srgbClr>
                  </a:outerShdw>
                </a:effectLst>
              </a:rPr>
              <a:t>					Maison des sciences de l’homme</a:t>
            </a:r>
          </a:p>
          <a:p>
            <a:pPr marL="228600" lvl="0" indent="0">
              <a:buClr>
                <a:schemeClr val="accent4"/>
              </a:buClr>
              <a:buSzPct val="80000"/>
            </a:pPr>
            <a:r>
              <a:rPr lang="fr-FR" sz="1600" dirty="0">
                <a:effectLst>
                  <a:outerShdw blurRad="38100" dist="38100" dir="2700000" algn="tl">
                    <a:srgbClr val="000000">
                      <a:alpha val="43137"/>
                    </a:srgbClr>
                  </a:outerShdw>
                </a:effectLst>
              </a:rPr>
              <a:t>Carolina GUTIERREZ-RUIZ</a:t>
            </a:r>
          </a:p>
          <a:p>
            <a:pPr marL="228600" lvl="0" indent="0">
              <a:buClr>
                <a:schemeClr val="accent4"/>
              </a:buClr>
              <a:buSzPct val="80000"/>
            </a:pPr>
            <a:r>
              <a:rPr lang="fr-FR" sz="1600" dirty="0">
                <a:effectLst>
                  <a:outerShdw blurRad="38100" dist="38100" dir="2700000" algn="tl">
                    <a:srgbClr val="000000">
                      <a:alpha val="43137"/>
                    </a:srgbClr>
                  </a:outerShdw>
                </a:effectLst>
              </a:rPr>
              <a:t>MESRE (40%) et Université de</a:t>
            </a:r>
          </a:p>
          <a:p>
            <a:pPr marL="228600" lvl="0" indent="0">
              <a:buClr>
                <a:schemeClr val="accent4"/>
              </a:buClr>
              <a:buSzPct val="80000"/>
            </a:pPr>
            <a:r>
              <a:rPr lang="fr-FR" sz="1600" dirty="0">
                <a:effectLst>
                  <a:outerShdw blurRad="38100" dist="38100" dir="2700000" algn="tl">
                    <a:srgbClr val="000000">
                      <a:alpha val="43137"/>
                    </a:srgbClr>
                  </a:outerShdw>
                </a:effectLst>
              </a:rPr>
              <a:t>Lille</a:t>
            </a:r>
          </a:p>
          <a:p>
            <a:pPr marL="228600" lvl="0" indent="0" algn="l">
              <a:lnSpc>
                <a:spcPct val="100000"/>
              </a:lnSpc>
              <a:buClr>
                <a:schemeClr val="accent4"/>
              </a:buClr>
              <a:buSzPct val="80000"/>
            </a:pPr>
            <a:endParaRPr lang="fr-FR" sz="1600" dirty="0">
              <a:effectLst>
                <a:outerShdw blurRad="38100" dist="38100" dir="2700000" algn="tl">
                  <a:srgbClr val="000000">
                    <a:alpha val="43137"/>
                  </a:srgbClr>
                </a:outerShdw>
              </a:effectLst>
            </a:endParaRPr>
          </a:p>
          <a:p>
            <a:pPr marL="228600" lvl="0" indent="0" algn="l">
              <a:lnSpc>
                <a:spcPct val="100000"/>
              </a:lnSpc>
              <a:buClr>
                <a:schemeClr val="accent4"/>
              </a:buClr>
              <a:buSzPct val="80000"/>
            </a:pPr>
            <a:endParaRPr lang="fr-FR" sz="1400" b="1" dirty="0"/>
          </a:p>
          <a:p>
            <a:pPr marL="228600" lvl="0" indent="0" algn="l">
              <a:lnSpc>
                <a:spcPct val="100000"/>
              </a:lnSpc>
              <a:buClr>
                <a:schemeClr val="accent4"/>
              </a:buClr>
              <a:buSzPct val="80000"/>
            </a:pPr>
            <a:r>
              <a:rPr lang="fr-FR" sz="1400" b="1" dirty="0"/>
              <a:t> </a:t>
            </a:r>
          </a:p>
        </p:txBody>
      </p:sp>
      <p:pic>
        <p:nvPicPr>
          <p:cNvPr id="16386" name="Picture 2" descr="/var/folders/8j/9b5kksxs04n_0fl5tt05ywbs255cp_/T/com.microsoft.Powerpoint/WebArchiveCopyPasteTempFiles/xkWhIAAAAASUVORK5CYII=">
            <a:extLst>
              <a:ext uri="{FF2B5EF4-FFF2-40B4-BE49-F238E27FC236}">
                <a16:creationId xmlns:a16="http://schemas.microsoft.com/office/drawing/2014/main" id="{230F454A-6917-DC4E-867D-8DF57E66E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01" y="-1"/>
            <a:ext cx="2084692" cy="88817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3DA7B343-4BBF-2D40-B82C-A20C61609E04}"/>
              </a:ext>
            </a:extLst>
          </p:cNvPr>
          <p:cNvPicPr>
            <a:picLocks noChangeAspect="1"/>
          </p:cNvPicPr>
          <p:nvPr/>
        </p:nvPicPr>
        <p:blipFill>
          <a:blip r:embed="rId4"/>
          <a:stretch>
            <a:fillRect/>
          </a:stretch>
        </p:blipFill>
        <p:spPr>
          <a:xfrm>
            <a:off x="3484563" y="1498935"/>
            <a:ext cx="889000" cy="952500"/>
          </a:xfrm>
          <a:prstGeom prst="rect">
            <a:avLst/>
          </a:prstGeom>
        </p:spPr>
      </p:pic>
      <p:pic>
        <p:nvPicPr>
          <p:cNvPr id="5" name="Image 4">
            <a:extLst>
              <a:ext uri="{FF2B5EF4-FFF2-40B4-BE49-F238E27FC236}">
                <a16:creationId xmlns:a16="http://schemas.microsoft.com/office/drawing/2014/main" id="{ABDDD36F-D1DA-E545-9E84-1B43F5B14633}"/>
              </a:ext>
            </a:extLst>
          </p:cNvPr>
          <p:cNvPicPr>
            <a:picLocks noChangeAspect="1"/>
          </p:cNvPicPr>
          <p:nvPr/>
        </p:nvPicPr>
        <p:blipFill>
          <a:blip r:embed="rId5"/>
          <a:stretch>
            <a:fillRect/>
          </a:stretch>
        </p:blipFill>
        <p:spPr>
          <a:xfrm>
            <a:off x="7607334" y="1982222"/>
            <a:ext cx="889000" cy="952500"/>
          </a:xfrm>
          <a:prstGeom prst="rect">
            <a:avLst/>
          </a:prstGeom>
        </p:spPr>
      </p:pic>
      <p:sp>
        <p:nvSpPr>
          <p:cNvPr id="8" name="Rectangle 7">
            <a:extLst>
              <a:ext uri="{FF2B5EF4-FFF2-40B4-BE49-F238E27FC236}">
                <a16:creationId xmlns:a16="http://schemas.microsoft.com/office/drawing/2014/main" id="{B58FFE1C-CEB6-CD4B-BD5E-07C9AB1592D6}"/>
              </a:ext>
            </a:extLst>
          </p:cNvPr>
          <p:cNvSpPr/>
          <p:nvPr/>
        </p:nvSpPr>
        <p:spPr>
          <a:xfrm>
            <a:off x="361949" y="4322619"/>
            <a:ext cx="8536954" cy="738664"/>
          </a:xfrm>
          <a:prstGeom prst="rect">
            <a:avLst/>
          </a:prstGeom>
        </p:spPr>
        <p:txBody>
          <a:bodyPr wrap="square">
            <a:spAutoFit/>
          </a:bodyPr>
          <a:lstStyle/>
          <a:p>
            <a:pPr marL="228600">
              <a:spcBef>
                <a:spcPts val="600"/>
              </a:spcBef>
              <a:spcAft>
                <a:spcPts val="600"/>
              </a:spcAft>
              <a:buClr>
                <a:schemeClr val="accent4"/>
              </a:buClr>
              <a:buSzPct val="80000"/>
            </a:pPr>
            <a:r>
              <a:rPr lang="fr-FR" sz="1600" dirty="0">
                <a:solidFill>
                  <a:srgbClr val="3333FF"/>
                </a:solidFill>
                <a:hlinkClick r:id="rId6">
                  <a:extLst>
                    <a:ext uri="{A12FA001-AC4F-418D-AE19-62706E023703}">
                      <ahyp:hlinkClr xmlns:ahyp="http://schemas.microsoft.com/office/drawing/2018/hyperlinkcolor" val="tx"/>
                    </a:ext>
                  </a:extLst>
                </a:hlinkClick>
              </a:rPr>
              <a:t>pcn-shs@recherche.gouv.fr</a:t>
            </a:r>
            <a:r>
              <a:rPr lang="fr-FR" sz="1600" dirty="0">
                <a:solidFill>
                  <a:srgbClr val="3333FF"/>
                </a:solidFill>
              </a:rPr>
              <a:t>                           </a:t>
            </a:r>
            <a:r>
              <a:rPr lang="fr-FR" sz="1600" dirty="0">
                <a:solidFill>
                  <a:srgbClr val="3333FF"/>
                </a:solidFill>
                <a:hlinkClick r:id="rId7">
                  <a:extLst>
                    <a:ext uri="{A12FA001-AC4F-418D-AE19-62706E023703}">
                      <ahyp:hlinkClr xmlns:ahyp="http://schemas.microsoft.com/office/drawing/2018/hyperlinkcolor" val="tx"/>
                    </a:ext>
                  </a:extLst>
                </a:hlinkClick>
              </a:rPr>
              <a:t>https://www.horizon-europe.gouv.fr/cluster-2</a:t>
            </a:r>
            <a:r>
              <a:rPr lang="fr-FR" sz="1600" dirty="0">
                <a:solidFill>
                  <a:srgbClr val="3333FF"/>
                </a:solidFill>
              </a:rPr>
              <a:t> </a:t>
            </a:r>
          </a:p>
          <a:p>
            <a:pPr marL="228600">
              <a:spcBef>
                <a:spcPts val="600"/>
              </a:spcBef>
              <a:spcAft>
                <a:spcPts val="600"/>
              </a:spcAft>
              <a:buClr>
                <a:schemeClr val="accent4"/>
              </a:buClr>
              <a:buSzPct val="80000"/>
            </a:pPr>
            <a:r>
              <a:rPr lang="fr-FR" sz="1600" dirty="0">
                <a:solidFill>
                  <a:srgbClr val="3333FF"/>
                </a:solidFill>
              </a:rPr>
              <a:t> </a:t>
            </a:r>
          </a:p>
        </p:txBody>
      </p:sp>
      <p:sp>
        <p:nvSpPr>
          <p:cNvPr id="17" name="ZoneTexte 16">
            <a:extLst>
              <a:ext uri="{FF2B5EF4-FFF2-40B4-BE49-F238E27FC236}">
                <a16:creationId xmlns:a16="http://schemas.microsoft.com/office/drawing/2014/main" id="{009D0DD7-B0CD-F9E7-BE4F-55FE02A272C0}"/>
              </a:ext>
            </a:extLst>
          </p:cNvPr>
          <p:cNvSpPr txBox="1"/>
          <p:nvPr/>
        </p:nvSpPr>
        <p:spPr>
          <a:xfrm>
            <a:off x="3638977" y="345343"/>
            <a:ext cx="5109716" cy="338554"/>
          </a:xfrm>
          <a:prstGeom prst="rect">
            <a:avLst/>
          </a:prstGeom>
          <a:noFill/>
        </p:spPr>
        <p:txBody>
          <a:bodyPr wrap="square">
            <a:spAutoFit/>
          </a:bodyPr>
          <a:lstStyle/>
          <a:p>
            <a:r>
              <a:rPr lang="fr-FR" sz="1600" b="1" dirty="0">
                <a:solidFill>
                  <a:srgbClr val="000091"/>
                </a:solidFill>
              </a:rPr>
              <a:t>Des questions ? Un projet ?</a:t>
            </a:r>
          </a:p>
        </p:txBody>
      </p:sp>
      <p:pic>
        <p:nvPicPr>
          <p:cNvPr id="3" name="Image 2" descr="Une image contenant Visage humain, personne, habits, lèvre&#10;&#10;Description générée automatiquement">
            <a:extLst>
              <a:ext uri="{FF2B5EF4-FFF2-40B4-BE49-F238E27FC236}">
                <a16:creationId xmlns:a16="http://schemas.microsoft.com/office/drawing/2014/main" id="{D50ACC72-FA70-7FBD-F97B-13C07B1165D3}"/>
              </a:ext>
            </a:extLst>
          </p:cNvPr>
          <p:cNvPicPr>
            <a:picLocks noChangeAspect="1"/>
          </p:cNvPicPr>
          <p:nvPr/>
        </p:nvPicPr>
        <p:blipFill>
          <a:blip r:embed="rId8"/>
          <a:stretch>
            <a:fillRect/>
          </a:stretch>
        </p:blipFill>
        <p:spPr>
          <a:xfrm>
            <a:off x="3528936" y="3306339"/>
            <a:ext cx="844627" cy="864136"/>
          </a:xfrm>
          <a:prstGeom prst="rect">
            <a:avLst/>
          </a:prstGeom>
        </p:spPr>
      </p:pic>
    </p:spTree>
    <p:extLst>
      <p:ext uri="{BB962C8B-B14F-4D97-AF65-F5344CB8AC3E}">
        <p14:creationId xmlns:p14="http://schemas.microsoft.com/office/powerpoint/2010/main" val="278138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8569" y="906363"/>
            <a:ext cx="8270934" cy="4233385"/>
          </a:xfrm>
        </p:spPr>
        <p:txBody>
          <a:bodyPr/>
          <a:lstStyle/>
          <a:p>
            <a:r>
              <a:rPr lang="en-US" sz="1800" dirty="0">
                <a:solidFill>
                  <a:srgbClr val="EA5433"/>
                </a:solidFill>
              </a:rPr>
              <a:t>Consortia </a:t>
            </a:r>
            <a:r>
              <a:rPr lang="en-US" sz="1800" dirty="0" err="1">
                <a:solidFill>
                  <a:srgbClr val="EA5433"/>
                </a:solidFill>
              </a:rPr>
              <a:t>interdisciplinaires</a:t>
            </a:r>
            <a:r>
              <a:rPr lang="en-US" sz="1800" dirty="0">
                <a:solidFill>
                  <a:srgbClr val="EA5433"/>
                </a:solidFill>
              </a:rPr>
              <a:t> </a:t>
            </a:r>
            <a:r>
              <a:rPr lang="en-US" sz="1800" b="0" dirty="0">
                <a:solidFill>
                  <a:srgbClr val="EA5433"/>
                </a:solidFill>
              </a:rPr>
              <a:t>et </a:t>
            </a:r>
            <a:r>
              <a:rPr lang="en-US" sz="1800" dirty="0" err="1">
                <a:solidFill>
                  <a:srgbClr val="EA5433"/>
                </a:solidFill>
              </a:rPr>
              <a:t>intersectoriels</a:t>
            </a:r>
            <a:br>
              <a:rPr lang="en-US" sz="2000" dirty="0"/>
            </a:br>
            <a:endParaRPr lang="fr-FR" dirty="0">
              <a:solidFill>
                <a:schemeClr val="bg2"/>
              </a:solidFill>
            </a:endParaRPr>
          </a:p>
          <a:p>
            <a:r>
              <a:rPr lang="en-US" sz="1800" dirty="0" err="1">
                <a:solidFill>
                  <a:schemeClr val="bg2"/>
                </a:solidFill>
              </a:rPr>
              <a:t>A</a:t>
            </a:r>
            <a:r>
              <a:rPr lang="en-US" sz="1700" dirty="0" err="1">
                <a:solidFill>
                  <a:schemeClr val="bg2"/>
                </a:solidFill>
              </a:rPr>
              <a:t>cteurs</a:t>
            </a:r>
            <a:r>
              <a:rPr lang="en-US" sz="1700" dirty="0">
                <a:solidFill>
                  <a:schemeClr val="bg2"/>
                </a:solidFill>
              </a:rPr>
              <a:t> publics et </a:t>
            </a:r>
            <a:r>
              <a:rPr lang="en-US" sz="1700" dirty="0" err="1">
                <a:solidFill>
                  <a:schemeClr val="bg2"/>
                </a:solidFill>
              </a:rPr>
              <a:t>privés</a:t>
            </a:r>
            <a:r>
              <a:rPr lang="en-US" sz="1700" dirty="0">
                <a:solidFill>
                  <a:schemeClr val="bg2"/>
                </a:solidFill>
              </a:rPr>
              <a:t> de la recherche</a:t>
            </a:r>
            <a:br>
              <a:rPr lang="en-US" sz="1700" dirty="0"/>
            </a:br>
            <a:endParaRPr lang="en-US" sz="1700" dirty="0">
              <a:solidFill>
                <a:schemeClr val="bg2"/>
              </a:solidFill>
            </a:endParaRPr>
          </a:p>
          <a:p>
            <a:r>
              <a:rPr lang="en-US" sz="1700" dirty="0" err="1">
                <a:solidFill>
                  <a:schemeClr val="bg2"/>
                </a:solidFill>
              </a:rPr>
              <a:t>Autorités</a:t>
            </a:r>
            <a:r>
              <a:rPr lang="en-US" sz="1700" dirty="0">
                <a:solidFill>
                  <a:schemeClr val="bg2"/>
                </a:solidFill>
              </a:rPr>
              <a:t> </a:t>
            </a:r>
            <a:r>
              <a:rPr lang="en-US" sz="1700" dirty="0" err="1">
                <a:solidFill>
                  <a:schemeClr val="bg2"/>
                </a:solidFill>
              </a:rPr>
              <a:t>publiques</a:t>
            </a:r>
            <a:r>
              <a:rPr lang="en-US" sz="1700" dirty="0">
                <a:solidFill>
                  <a:schemeClr val="bg2"/>
                </a:solidFill>
              </a:rPr>
              <a:t> </a:t>
            </a:r>
            <a:r>
              <a:rPr lang="en-US" sz="1700" dirty="0" err="1">
                <a:solidFill>
                  <a:schemeClr val="bg2"/>
                </a:solidFill>
              </a:rPr>
              <a:t>nationales</a:t>
            </a:r>
            <a:r>
              <a:rPr lang="en-US" sz="1700" dirty="0">
                <a:solidFill>
                  <a:schemeClr val="bg2"/>
                </a:solidFill>
              </a:rPr>
              <a:t>, </a:t>
            </a:r>
            <a:r>
              <a:rPr lang="en-US" sz="1700" dirty="0" err="1">
                <a:solidFill>
                  <a:schemeClr val="bg2"/>
                </a:solidFill>
              </a:rPr>
              <a:t>régionales</a:t>
            </a:r>
            <a:r>
              <a:rPr lang="en-US" sz="1700" dirty="0">
                <a:solidFill>
                  <a:schemeClr val="bg2"/>
                </a:solidFill>
              </a:rPr>
              <a:t>, locales; Industries </a:t>
            </a:r>
            <a:r>
              <a:rPr lang="en-US" sz="1700" dirty="0" err="1">
                <a:solidFill>
                  <a:schemeClr val="bg2"/>
                </a:solidFill>
              </a:rPr>
              <a:t>culturelles</a:t>
            </a:r>
            <a:r>
              <a:rPr lang="en-US" sz="1700" dirty="0">
                <a:solidFill>
                  <a:schemeClr val="bg2"/>
                </a:solidFill>
              </a:rPr>
              <a:t> et </a:t>
            </a:r>
            <a:r>
              <a:rPr lang="en-US" sz="1700" dirty="0" err="1">
                <a:solidFill>
                  <a:schemeClr val="bg2"/>
                </a:solidFill>
              </a:rPr>
              <a:t>créatives</a:t>
            </a:r>
            <a:r>
              <a:rPr lang="en-US" sz="1700" b="0" dirty="0">
                <a:solidFill>
                  <a:schemeClr val="bg2"/>
                </a:solidFill>
              </a:rPr>
              <a:t> : </a:t>
            </a:r>
            <a:r>
              <a:rPr lang="en-US" sz="1700" b="0" dirty="0" err="1">
                <a:solidFill>
                  <a:schemeClr val="bg2"/>
                </a:solidFill>
              </a:rPr>
              <a:t>cas</a:t>
            </a:r>
            <a:r>
              <a:rPr lang="en-US" sz="1700" b="0" dirty="0">
                <a:solidFill>
                  <a:schemeClr val="bg2"/>
                </a:solidFill>
              </a:rPr>
              <a:t> </a:t>
            </a:r>
            <a:r>
              <a:rPr lang="en-US" sz="1700" b="0" dirty="0" err="1">
                <a:solidFill>
                  <a:schemeClr val="bg2"/>
                </a:solidFill>
              </a:rPr>
              <a:t>d’étude</a:t>
            </a:r>
            <a:r>
              <a:rPr lang="en-US" sz="1700" b="0" dirty="0">
                <a:solidFill>
                  <a:schemeClr val="bg2"/>
                </a:solidFill>
              </a:rPr>
              <a:t>, production de </a:t>
            </a:r>
            <a:r>
              <a:rPr lang="en-US" sz="1700" b="0" dirty="0" err="1">
                <a:solidFill>
                  <a:schemeClr val="bg2"/>
                </a:solidFill>
              </a:rPr>
              <a:t>contenus</a:t>
            </a:r>
            <a:r>
              <a:rPr lang="en-US" sz="1700" b="0" dirty="0">
                <a:solidFill>
                  <a:schemeClr val="bg2"/>
                </a:solidFill>
              </a:rPr>
              <a:t>/supports à </a:t>
            </a:r>
            <a:r>
              <a:rPr lang="en-US" sz="1700" b="0" dirty="0" err="1">
                <a:solidFill>
                  <a:schemeClr val="bg2"/>
                </a:solidFill>
              </a:rPr>
              <a:t>visées</a:t>
            </a:r>
            <a:r>
              <a:rPr lang="en-US" sz="1700" b="0" dirty="0">
                <a:solidFill>
                  <a:schemeClr val="bg2"/>
                </a:solidFill>
              </a:rPr>
              <a:t> </a:t>
            </a:r>
            <a:r>
              <a:rPr lang="en-US" sz="1700" b="0" dirty="0" err="1">
                <a:solidFill>
                  <a:schemeClr val="bg2"/>
                </a:solidFill>
              </a:rPr>
              <a:t>pédagogiques</a:t>
            </a:r>
            <a:r>
              <a:rPr lang="en-US" sz="1700" b="0" dirty="0">
                <a:solidFill>
                  <a:schemeClr val="bg2"/>
                </a:solidFill>
              </a:rPr>
              <a:t>...)</a:t>
            </a:r>
            <a:br>
              <a:rPr lang="en-US" sz="1700" b="0" dirty="0"/>
            </a:br>
            <a:r>
              <a:rPr lang="en-US" sz="1700" b="0" dirty="0">
                <a:solidFill>
                  <a:schemeClr val="bg2"/>
                </a:solidFill>
              </a:rPr>
              <a:t> </a:t>
            </a:r>
            <a:br>
              <a:rPr lang="en-US" sz="1700" b="0" dirty="0"/>
            </a:br>
            <a:r>
              <a:rPr lang="en-US" sz="1700" dirty="0">
                <a:solidFill>
                  <a:schemeClr val="bg2"/>
                </a:solidFill>
              </a:rPr>
              <a:t>Associations, </a:t>
            </a:r>
            <a:r>
              <a:rPr lang="en-US" sz="1700" dirty="0" err="1">
                <a:solidFill>
                  <a:schemeClr val="bg2"/>
                </a:solidFill>
              </a:rPr>
              <a:t>agences</a:t>
            </a:r>
            <a:r>
              <a:rPr lang="en-US" sz="1700" dirty="0">
                <a:solidFill>
                  <a:schemeClr val="bg2"/>
                </a:solidFill>
              </a:rPr>
              <a:t> </a:t>
            </a:r>
            <a:r>
              <a:rPr lang="en-US" sz="1700" dirty="0" err="1">
                <a:solidFill>
                  <a:schemeClr val="bg2"/>
                </a:solidFill>
              </a:rPr>
              <a:t>indépendantes</a:t>
            </a:r>
            <a:r>
              <a:rPr lang="en-US" sz="1700" dirty="0">
                <a:solidFill>
                  <a:schemeClr val="bg2"/>
                </a:solidFill>
              </a:rPr>
              <a:t>, </a:t>
            </a:r>
            <a:r>
              <a:rPr lang="en-US" sz="1700" dirty="0" err="1">
                <a:solidFill>
                  <a:schemeClr val="bg2"/>
                </a:solidFill>
              </a:rPr>
              <a:t>plateformes</a:t>
            </a:r>
            <a:r>
              <a:rPr lang="en-US" sz="1700" dirty="0">
                <a:solidFill>
                  <a:schemeClr val="bg2"/>
                </a:solidFill>
              </a:rPr>
              <a:t>/hubs, tiers </a:t>
            </a:r>
            <a:r>
              <a:rPr lang="en-US" sz="1700" dirty="0" err="1">
                <a:solidFill>
                  <a:schemeClr val="bg2"/>
                </a:solidFill>
              </a:rPr>
              <a:t>lieux</a:t>
            </a:r>
            <a:r>
              <a:rPr lang="en-US" sz="1700" dirty="0">
                <a:solidFill>
                  <a:schemeClr val="bg2"/>
                </a:solidFill>
              </a:rPr>
              <a:t>, entrepreneur social :</a:t>
            </a:r>
            <a:r>
              <a:rPr lang="en-US" sz="1700" b="0" dirty="0">
                <a:solidFill>
                  <a:schemeClr val="bg2"/>
                </a:solidFill>
              </a:rPr>
              <a:t> jeunesse, </a:t>
            </a:r>
            <a:r>
              <a:rPr lang="en-US" sz="1700" b="0" dirty="0" err="1">
                <a:solidFill>
                  <a:schemeClr val="bg2"/>
                </a:solidFill>
              </a:rPr>
              <a:t>citoyenneté</a:t>
            </a:r>
            <a:r>
              <a:rPr lang="en-US" sz="1700" b="0" dirty="0">
                <a:solidFill>
                  <a:schemeClr val="bg2"/>
                </a:solidFill>
              </a:rPr>
              <a:t> active, science </a:t>
            </a:r>
            <a:r>
              <a:rPr lang="en-US" sz="1700" b="0" dirty="0" err="1">
                <a:solidFill>
                  <a:schemeClr val="bg2"/>
                </a:solidFill>
              </a:rPr>
              <a:t>citoyenne</a:t>
            </a:r>
            <a:r>
              <a:rPr lang="en-US" sz="1700" b="0" dirty="0">
                <a:solidFill>
                  <a:schemeClr val="bg2"/>
                </a:solidFill>
              </a:rPr>
              <a:t>, migrants...</a:t>
            </a:r>
            <a:br>
              <a:rPr lang="en-US" sz="1700" b="0" dirty="0"/>
            </a:br>
            <a:br>
              <a:rPr lang="en-US" sz="1700" b="0" dirty="0"/>
            </a:br>
            <a:r>
              <a:rPr lang="en-US" sz="1800" b="0" dirty="0" err="1">
                <a:solidFill>
                  <a:schemeClr val="bg2"/>
                </a:solidFill>
              </a:rPr>
              <a:t>Entreprises</a:t>
            </a:r>
            <a:r>
              <a:rPr lang="en-US" sz="1800" b="0" dirty="0">
                <a:solidFill>
                  <a:schemeClr val="bg2"/>
                </a:solidFill>
              </a:rPr>
              <a:t> des </a:t>
            </a:r>
            <a:r>
              <a:rPr lang="en-US" sz="1800" b="0" dirty="0" err="1">
                <a:solidFill>
                  <a:schemeClr val="bg2"/>
                </a:solidFill>
              </a:rPr>
              <a:t>nouvelles</a:t>
            </a:r>
            <a:r>
              <a:rPr lang="en-US" sz="1800" b="0" dirty="0">
                <a:solidFill>
                  <a:schemeClr val="bg2"/>
                </a:solidFill>
              </a:rPr>
              <a:t> technologies : </a:t>
            </a:r>
            <a:r>
              <a:rPr lang="en-US" sz="1800" dirty="0" err="1">
                <a:solidFill>
                  <a:schemeClr val="bg2"/>
                </a:solidFill>
              </a:rPr>
              <a:t>outils</a:t>
            </a:r>
            <a:r>
              <a:rPr lang="en-US" sz="1800" dirty="0">
                <a:solidFill>
                  <a:schemeClr val="bg2"/>
                </a:solidFill>
              </a:rPr>
              <a:t> de formation, de </a:t>
            </a:r>
            <a:r>
              <a:rPr lang="en-US" sz="1800" dirty="0" err="1">
                <a:solidFill>
                  <a:schemeClr val="bg2"/>
                </a:solidFill>
              </a:rPr>
              <a:t>visualisation</a:t>
            </a:r>
            <a:r>
              <a:rPr lang="en-US" sz="1800" b="0" dirty="0">
                <a:solidFill>
                  <a:schemeClr val="bg2"/>
                </a:solidFill>
              </a:rPr>
              <a:t>, </a:t>
            </a:r>
            <a:r>
              <a:rPr lang="en-US" sz="1800" b="0" dirty="0" err="1">
                <a:solidFill>
                  <a:schemeClr val="bg2"/>
                </a:solidFill>
              </a:rPr>
              <a:t>d’analyses</a:t>
            </a:r>
            <a:r>
              <a:rPr lang="en-US" sz="1800" b="0" dirty="0">
                <a:solidFill>
                  <a:schemeClr val="bg2"/>
                </a:solidFill>
              </a:rPr>
              <a:t> de </a:t>
            </a:r>
            <a:r>
              <a:rPr lang="en-US" sz="1800" dirty="0">
                <a:solidFill>
                  <a:schemeClr val="bg2"/>
                </a:solidFill>
              </a:rPr>
              <a:t>big data</a:t>
            </a:r>
            <a:r>
              <a:rPr lang="en-US" sz="1800" b="0" dirty="0">
                <a:solidFill>
                  <a:schemeClr val="bg2"/>
                </a:solidFill>
              </a:rPr>
              <a:t>, de diffusion de </a:t>
            </a:r>
            <a:r>
              <a:rPr lang="en-US" sz="1800" b="0" dirty="0" err="1">
                <a:solidFill>
                  <a:schemeClr val="bg2"/>
                </a:solidFill>
              </a:rPr>
              <a:t>l'information</a:t>
            </a:r>
            <a:r>
              <a:rPr lang="en-US" sz="1800" b="0" dirty="0">
                <a:solidFill>
                  <a:schemeClr val="bg2"/>
                </a:solidFill>
              </a:rPr>
              <a:t>, </a:t>
            </a:r>
            <a:r>
              <a:rPr lang="en-US" sz="1800" b="0" dirty="0" err="1">
                <a:solidFill>
                  <a:schemeClr val="bg2"/>
                </a:solidFill>
              </a:rPr>
              <a:t>jeux</a:t>
            </a:r>
            <a:r>
              <a:rPr lang="en-US" sz="1800" b="0" dirty="0">
                <a:solidFill>
                  <a:schemeClr val="bg2"/>
                </a:solidFill>
              </a:rPr>
              <a:t> </a:t>
            </a:r>
            <a:r>
              <a:rPr lang="en-US" sz="1800" b="0" dirty="0" err="1">
                <a:solidFill>
                  <a:schemeClr val="bg2"/>
                </a:solidFill>
              </a:rPr>
              <a:t>vidéos</a:t>
            </a:r>
            <a:r>
              <a:rPr lang="en-US" sz="1800" b="0" dirty="0">
                <a:solidFill>
                  <a:schemeClr val="bg2"/>
                </a:solidFill>
              </a:rPr>
              <a:t> </a:t>
            </a:r>
            <a:r>
              <a:rPr lang="en-US" sz="1800" b="0" dirty="0" err="1">
                <a:solidFill>
                  <a:schemeClr val="bg2"/>
                </a:solidFill>
              </a:rPr>
              <a:t>ou</a:t>
            </a:r>
            <a:r>
              <a:rPr lang="en-US" sz="1800" b="0" dirty="0">
                <a:solidFill>
                  <a:schemeClr val="bg2"/>
                </a:solidFill>
              </a:rPr>
              <a:t> </a:t>
            </a:r>
            <a:r>
              <a:rPr lang="en-US" sz="1800" b="0" dirty="0" err="1">
                <a:solidFill>
                  <a:schemeClr val="bg2"/>
                </a:solidFill>
              </a:rPr>
              <a:t>documentaires</a:t>
            </a:r>
            <a:r>
              <a:rPr lang="en-US" sz="1800" b="0" dirty="0">
                <a:solidFill>
                  <a:schemeClr val="bg2"/>
                </a:solidFill>
              </a:rPr>
              <a:t> (pour le </a:t>
            </a:r>
            <a:r>
              <a:rPr lang="en-US" sz="1800" b="0" dirty="0" err="1">
                <a:solidFill>
                  <a:schemeClr val="bg2"/>
                </a:solidFill>
              </a:rPr>
              <a:t>volet</a:t>
            </a:r>
            <a:r>
              <a:rPr lang="en-US" sz="1800" b="0" dirty="0">
                <a:solidFill>
                  <a:schemeClr val="bg2"/>
                </a:solidFill>
              </a:rPr>
              <a:t> impact);  intelligence </a:t>
            </a:r>
            <a:r>
              <a:rPr lang="en-US" sz="1800" b="0" dirty="0" err="1">
                <a:solidFill>
                  <a:schemeClr val="bg2"/>
                </a:solidFill>
              </a:rPr>
              <a:t>artificielle</a:t>
            </a:r>
            <a:r>
              <a:rPr lang="en-US" sz="1800" b="0" dirty="0">
                <a:solidFill>
                  <a:schemeClr val="bg2"/>
                </a:solidFill>
              </a:rPr>
              <a:t> pour le </a:t>
            </a:r>
            <a:r>
              <a:rPr lang="en-US" sz="1800" b="0" dirty="0" err="1">
                <a:solidFill>
                  <a:schemeClr val="bg2"/>
                </a:solidFill>
              </a:rPr>
              <a:t>traitement</a:t>
            </a:r>
            <a:r>
              <a:rPr lang="en-US" sz="1800" b="0" dirty="0">
                <a:solidFill>
                  <a:schemeClr val="bg2"/>
                </a:solidFill>
              </a:rPr>
              <a:t> de </a:t>
            </a:r>
            <a:r>
              <a:rPr lang="en-US" sz="1800" b="0" dirty="0" err="1">
                <a:solidFill>
                  <a:schemeClr val="bg2"/>
                </a:solidFill>
              </a:rPr>
              <a:t>données</a:t>
            </a:r>
            <a:r>
              <a:rPr lang="en-US" sz="1800" b="0" dirty="0">
                <a:solidFill>
                  <a:schemeClr val="bg2"/>
                </a:solidFill>
              </a:rPr>
              <a:t> </a:t>
            </a:r>
            <a:r>
              <a:rPr lang="en-US" sz="1800" b="0" dirty="0" err="1">
                <a:solidFill>
                  <a:schemeClr val="bg2"/>
                </a:solidFill>
              </a:rPr>
              <a:t>massives</a:t>
            </a:r>
            <a:r>
              <a:rPr lang="en-US" sz="1800" b="0" dirty="0">
                <a:solidFill>
                  <a:schemeClr val="bg2"/>
                </a:solidFill>
              </a:rPr>
              <a:t>… </a:t>
            </a:r>
            <a:endParaRPr lang="en-US" sz="1700" dirty="0">
              <a:solidFill>
                <a:schemeClr val="bg2"/>
              </a:solidFill>
            </a:endParaRPr>
          </a:p>
          <a:p>
            <a:endParaRPr lang="en-US" sz="1800" b="0" dirty="0">
              <a:solidFill>
                <a:srgbClr val="002060"/>
              </a:solidFill>
            </a:endParaRPr>
          </a:p>
          <a:p>
            <a:endParaRPr lang="en-US" dirty="0"/>
          </a:p>
        </p:txBody>
      </p:sp>
    </p:spTree>
    <p:extLst>
      <p:ext uri="{BB962C8B-B14F-4D97-AF65-F5344CB8AC3E}">
        <p14:creationId xmlns:p14="http://schemas.microsoft.com/office/powerpoint/2010/main" val="18374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280606C-A280-D44B-A36A-3DB1E45AD62C}"/>
              </a:ext>
            </a:extLst>
          </p:cNvPr>
          <p:cNvGraphicFramePr>
            <a:graphicFrameLocks noGrp="1"/>
          </p:cNvGraphicFramePr>
          <p:nvPr>
            <p:extLst>
              <p:ext uri="{D42A27DB-BD31-4B8C-83A1-F6EECF244321}">
                <p14:modId xmlns:p14="http://schemas.microsoft.com/office/powerpoint/2010/main" val="4095711650"/>
              </p:ext>
            </p:extLst>
          </p:nvPr>
        </p:nvGraphicFramePr>
        <p:xfrm>
          <a:off x="352203" y="970221"/>
          <a:ext cx="8614864" cy="3733799"/>
        </p:xfrm>
        <a:graphic>
          <a:graphicData uri="http://schemas.openxmlformats.org/drawingml/2006/table">
            <a:tbl>
              <a:tblPr firstRow="1" bandRow="1">
                <a:tableStyleId>{9DCAF9ED-07DC-4A11-8D7F-57B35C25682E}</a:tableStyleId>
              </a:tblPr>
              <a:tblGrid>
                <a:gridCol w="8614864">
                  <a:extLst>
                    <a:ext uri="{9D8B030D-6E8A-4147-A177-3AD203B41FA5}">
                      <a16:colId xmlns:a16="http://schemas.microsoft.com/office/drawing/2014/main" val="75169683"/>
                    </a:ext>
                  </a:extLst>
                </a:gridCol>
              </a:tblGrid>
              <a:tr h="3733799">
                <a:tc>
                  <a:txBody>
                    <a:bodyPr/>
                    <a:lstStyle/>
                    <a:p>
                      <a:pPr marL="12065" marR="437515" lvl="0" indent="0">
                        <a:spcAft>
                          <a:spcPts val="1200"/>
                        </a:spcAft>
                        <a:buClr>
                          <a:srgbClr val="EA5433"/>
                        </a:buClr>
                        <a:buSzPct val="90000"/>
                        <a:buNone/>
                      </a:pPr>
                      <a:r>
                        <a:rPr lang="fr-FR" sz="1700" u="none" dirty="0">
                          <a:solidFill>
                            <a:schemeClr val="bg2"/>
                          </a:solidFill>
                          <a:latin typeface="+mn-lt"/>
                        </a:rPr>
                        <a:t>Trois types de projets collaboratifs</a:t>
                      </a:r>
                      <a:r>
                        <a:rPr lang="fr-FR" sz="1700" b="0" u="none" dirty="0">
                          <a:solidFill>
                            <a:schemeClr val="bg2"/>
                          </a:solidFill>
                          <a:latin typeface="+mn-lt"/>
                        </a:rPr>
                        <a:t> ("instruments" de financement)</a:t>
                      </a:r>
                      <a:endParaRPr lang="fr-FR" sz="1700" b="0" dirty="0">
                        <a:solidFill>
                          <a:schemeClr val="bg2"/>
                        </a:solidFill>
                        <a:latin typeface="+mn-lt"/>
                      </a:endParaRPr>
                    </a:p>
                    <a:p>
                      <a:pPr marL="12065" marR="437515" lvl="0" indent="0">
                        <a:spcAft>
                          <a:spcPts val="600"/>
                        </a:spcAft>
                        <a:buClr>
                          <a:srgbClr val="EA5433"/>
                        </a:buClr>
                        <a:buSzPct val="90000"/>
                        <a:buNone/>
                      </a:pPr>
                      <a:r>
                        <a:rPr lang="fr-FR" sz="1700" b="1" u="none" dirty="0">
                          <a:solidFill>
                            <a:schemeClr val="accent4"/>
                          </a:solidFill>
                          <a:latin typeface="+mn-lt"/>
                        </a:rPr>
                        <a:t>RIA – </a:t>
                      </a:r>
                      <a:r>
                        <a:rPr lang="fr-FR" sz="1700" b="1" u="none" dirty="0" err="1">
                          <a:solidFill>
                            <a:schemeClr val="accent4"/>
                          </a:solidFill>
                          <a:latin typeface="+mn-lt"/>
                        </a:rPr>
                        <a:t>Research</a:t>
                      </a:r>
                      <a:r>
                        <a:rPr lang="fr-FR" sz="1700" b="1" u="none" dirty="0">
                          <a:solidFill>
                            <a:schemeClr val="accent4"/>
                          </a:solidFill>
                          <a:latin typeface="+mn-lt"/>
                        </a:rPr>
                        <a:t> and Innovation Actions</a:t>
                      </a:r>
                    </a:p>
                    <a:p>
                      <a:pPr marL="297815" marR="437515" lvl="0" indent="-285750">
                        <a:spcAft>
                          <a:spcPts val="600"/>
                        </a:spcAft>
                        <a:buClr>
                          <a:srgbClr val="EA5433"/>
                        </a:buClr>
                        <a:buSzPct val="90000"/>
                        <a:buFont typeface=".Lucida Grande UI Regular"/>
                        <a:buChar char="⇢"/>
                      </a:pPr>
                      <a:r>
                        <a:rPr lang="fr-FR" sz="1700" b="0" u="none" dirty="0">
                          <a:solidFill>
                            <a:schemeClr val="bg2"/>
                          </a:solidFill>
                          <a:latin typeface="+mn-lt"/>
                        </a:rPr>
                        <a:t>Projets visant à </a:t>
                      </a:r>
                      <a:r>
                        <a:rPr lang="fr-FR" sz="1700" b="1" u="none" dirty="0">
                          <a:solidFill>
                            <a:schemeClr val="bg2"/>
                          </a:solidFill>
                          <a:latin typeface="+mn-lt"/>
                        </a:rPr>
                        <a:t>établir de nouvelles connaissances,</a:t>
                      </a:r>
                      <a:r>
                        <a:rPr lang="fr-FR" sz="1700" b="0" u="none" dirty="0">
                          <a:solidFill>
                            <a:schemeClr val="bg2"/>
                          </a:solidFill>
                          <a:latin typeface="+mn-lt"/>
                        </a:rPr>
                        <a:t> à </a:t>
                      </a:r>
                      <a:r>
                        <a:rPr lang="fr-FR" sz="1700" b="1" u="none" dirty="0">
                          <a:solidFill>
                            <a:schemeClr val="bg2"/>
                          </a:solidFill>
                          <a:latin typeface="+mn-lt"/>
                        </a:rPr>
                        <a:t>explorer la faisabilité </a:t>
                      </a:r>
                      <a:r>
                        <a:rPr lang="fr-FR" sz="1700" b="0" u="none" dirty="0">
                          <a:solidFill>
                            <a:schemeClr val="bg2"/>
                          </a:solidFill>
                          <a:latin typeface="+mn-lt"/>
                        </a:rPr>
                        <a:t>d'un procédé politique ou sociétale, à explorer de nouvelles méthodes: </a:t>
                      </a:r>
                      <a:r>
                        <a:rPr lang="fr-FR" sz="1700" b="0" i="1" u="none" strike="noStrike" noProof="0" dirty="0">
                          <a:solidFill>
                            <a:schemeClr val="bg2"/>
                          </a:solidFill>
                        </a:rPr>
                        <a:t>recherche fondamentale et appliquée</a:t>
                      </a:r>
                    </a:p>
                    <a:p>
                      <a:pPr marL="12065" marR="437515" lvl="0" indent="0">
                        <a:spcAft>
                          <a:spcPts val="600"/>
                        </a:spcAft>
                        <a:buClr>
                          <a:srgbClr val="EA5433"/>
                        </a:buClr>
                        <a:buSzPct val="90000"/>
                        <a:buNone/>
                      </a:pPr>
                      <a:r>
                        <a:rPr lang="fr-FR" sz="1700" b="1" u="none" dirty="0">
                          <a:solidFill>
                            <a:schemeClr val="accent4"/>
                          </a:solidFill>
                          <a:latin typeface="+mn-lt"/>
                        </a:rPr>
                        <a:t>IA – Innovation Actions</a:t>
                      </a:r>
                      <a:endParaRPr lang="fr-FR" sz="1700" b="1" dirty="0">
                        <a:solidFill>
                          <a:schemeClr val="accent4"/>
                        </a:solidFill>
                      </a:endParaRPr>
                    </a:p>
                    <a:p>
                      <a:pPr marL="297815" marR="437515" lvl="0" indent="-285750">
                        <a:spcAft>
                          <a:spcPts val="600"/>
                        </a:spcAft>
                        <a:buClr>
                          <a:srgbClr val="EA5433"/>
                        </a:buClr>
                        <a:buSzPct val="90000"/>
                        <a:buFont typeface=".Lucida Grande UI Regular"/>
                        <a:buChar char="⇢"/>
                      </a:pPr>
                      <a:r>
                        <a:rPr lang="fr-FR" sz="1700" b="0" u="none" dirty="0">
                          <a:solidFill>
                            <a:schemeClr val="bg2"/>
                          </a:solidFill>
                          <a:latin typeface="+mn-lt"/>
                        </a:rPr>
                        <a:t>Projets visant</a:t>
                      </a:r>
                      <a:r>
                        <a:rPr lang="fr-FR" sz="1700" b="1" u="none" dirty="0">
                          <a:solidFill>
                            <a:schemeClr val="bg2"/>
                          </a:solidFill>
                          <a:latin typeface="+mn-lt"/>
                        </a:rPr>
                        <a:t> </a:t>
                      </a:r>
                      <a:r>
                        <a:rPr lang="fr-FR" sz="1700" b="0" i="0" u="none" strike="noStrike" noProof="0" dirty="0">
                          <a:solidFill>
                            <a:schemeClr val="bg2"/>
                          </a:solidFill>
                        </a:rPr>
                        <a:t>à produire des </a:t>
                      </a:r>
                      <a:r>
                        <a:rPr lang="fr-FR" sz="1700" b="1" i="0" u="none" strike="noStrike" noProof="0" dirty="0">
                          <a:solidFill>
                            <a:schemeClr val="bg2"/>
                          </a:solidFill>
                        </a:rPr>
                        <a:t>plans, des produits, procédés technologiques ou pas </a:t>
                      </a:r>
                      <a:r>
                        <a:rPr lang="fr-FR" sz="1700" b="0" i="0" u="none" strike="noStrike" noProof="0" dirty="0">
                          <a:solidFill>
                            <a:schemeClr val="bg2"/>
                          </a:solidFill>
                        </a:rPr>
                        <a:t>nouveau ou amélioré : </a:t>
                      </a:r>
                      <a:r>
                        <a:rPr lang="fr-FR" sz="1700" b="0" i="0" u="none" strike="noStrike" noProof="0" dirty="0">
                          <a:solidFill>
                            <a:schemeClr val="bg2"/>
                          </a:solidFill>
                          <a:latin typeface="Arial"/>
                        </a:rPr>
                        <a:t>prototypage, essais, validation du produit à grande échelle, première commercialisation</a:t>
                      </a:r>
                      <a:r>
                        <a:rPr lang="fr-FR" sz="1700" b="0" i="1" u="none" strike="noStrike" noProof="0" dirty="0">
                          <a:solidFill>
                            <a:schemeClr val="bg2"/>
                          </a:solidFill>
                          <a:latin typeface="Arial"/>
                        </a:rPr>
                        <a:t>...</a:t>
                      </a:r>
                      <a:endParaRPr lang="fr-FR" sz="1700" b="0" i="1" u="none" dirty="0">
                        <a:solidFill>
                          <a:schemeClr val="bg2"/>
                        </a:solidFill>
                        <a:latin typeface="+mn-lt"/>
                      </a:endParaRPr>
                    </a:p>
                    <a:p>
                      <a:pPr marL="12065" marR="437515" lvl="0" indent="0">
                        <a:spcAft>
                          <a:spcPts val="600"/>
                        </a:spcAft>
                        <a:buClr>
                          <a:srgbClr val="EA5433"/>
                        </a:buClr>
                        <a:buSzPct val="90000"/>
                        <a:buNone/>
                      </a:pPr>
                      <a:r>
                        <a:rPr lang="fr-FR" sz="1700" b="1" u="none" dirty="0">
                          <a:solidFill>
                            <a:schemeClr val="accent4"/>
                          </a:solidFill>
                          <a:latin typeface="+mn-lt"/>
                        </a:rPr>
                        <a:t>CSA – Coordination and Support Actions </a:t>
                      </a:r>
                    </a:p>
                    <a:p>
                      <a:pPr marL="297815" marR="437515" lvl="0" indent="-285750">
                        <a:spcAft>
                          <a:spcPts val="600"/>
                        </a:spcAft>
                        <a:buClr>
                          <a:srgbClr val="EA5433"/>
                        </a:buClr>
                        <a:buSzPct val="90000"/>
                        <a:buFont typeface=".Lucida Grande UI Regular"/>
                        <a:buChar char="⇢"/>
                      </a:pPr>
                      <a:r>
                        <a:rPr lang="fr-FR" sz="1700" b="1" i="0" u="none" dirty="0">
                          <a:solidFill>
                            <a:schemeClr val="bg2"/>
                          </a:solidFill>
                          <a:latin typeface="+mn-lt"/>
                        </a:rPr>
                        <a:t>Mise en réseau</a:t>
                      </a:r>
                      <a:r>
                        <a:rPr lang="fr-FR" sz="1700" b="0" i="0" u="none" dirty="0">
                          <a:solidFill>
                            <a:schemeClr val="bg2"/>
                          </a:solidFill>
                          <a:latin typeface="+mn-lt"/>
                        </a:rPr>
                        <a:t> de chercheurs, acteurs et praticiens; état de l'art commenté; </a:t>
                      </a:r>
                    </a:p>
                  </a:txBody>
                  <a:tcPr>
                    <a:lnL w="0" cap="flat" cmpd="sng" algn="ctr">
                      <a:noFill/>
                      <a:prstDash val="sysDashDot"/>
                      <a:round/>
                      <a:headEnd type="none" w="med" len="med"/>
                      <a:tailEnd type="none" w="med" len="med"/>
                    </a:lnL>
                    <a:lnR w="0" cap="flat" cmpd="sng" algn="ctr">
                      <a:noFill/>
                      <a:prstDash val="sysDashDot"/>
                      <a:round/>
                      <a:headEnd type="none" w="med" len="med"/>
                      <a:tailEnd type="none" w="med" len="med"/>
                    </a:lnR>
                    <a:lnT w="0" cap="flat" cmpd="sng" algn="ctr">
                      <a:noFill/>
                      <a:prstDash val="sysDashDot"/>
                      <a:round/>
                      <a:headEnd type="none" w="med" len="med"/>
                      <a:tailEnd type="none" w="med" len="med"/>
                    </a:lnT>
                    <a:lnB w="0" cap="flat" cmpd="sng" algn="ctr">
                      <a:noFill/>
                      <a:prstDash val="sysDashDot"/>
                      <a:round/>
                      <a:headEnd type="none" w="med" len="med"/>
                      <a:tailEnd type="none" w="med" len="med"/>
                    </a:lnB>
                    <a:noFill/>
                  </a:tcPr>
                </a:tc>
                <a:extLst>
                  <a:ext uri="{0D108BD9-81ED-4DB2-BD59-A6C34878D82A}">
                    <a16:rowId xmlns:a16="http://schemas.microsoft.com/office/drawing/2014/main" val="3064312639"/>
                  </a:ext>
                </a:extLst>
              </a:tr>
            </a:tbl>
          </a:graphicData>
        </a:graphic>
      </p:graphicFrame>
      <p:sp>
        <p:nvSpPr>
          <p:cNvPr id="8" name="Espace réservé du texte 3">
            <a:extLst>
              <a:ext uri="{FF2B5EF4-FFF2-40B4-BE49-F238E27FC236}">
                <a16:creationId xmlns:a16="http://schemas.microsoft.com/office/drawing/2014/main" id="{9A25DE01-D36B-8F42-854E-5671275F997D}"/>
              </a:ext>
            </a:extLst>
          </p:cNvPr>
          <p:cNvSpPr txBox="1">
            <a:spLocks/>
          </p:cNvSpPr>
          <p:nvPr/>
        </p:nvSpPr>
        <p:spPr>
          <a:xfrm>
            <a:off x="4863403" y="166256"/>
            <a:ext cx="3902934" cy="5818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80975" algn="r"/>
            <a:r>
              <a:rPr lang="fr-FR" sz="1600" b="1" dirty="0">
                <a:solidFill>
                  <a:schemeClr val="bg2"/>
                </a:solidFill>
                <a:cs typeface="Segoe UI"/>
              </a:rPr>
              <a:t>Comprendre HORIZON EUROPE</a:t>
            </a:r>
          </a:p>
          <a:p>
            <a:pPr marL="180975" algn="r"/>
            <a:r>
              <a:rPr lang="fr-FR" sz="1600" b="1" dirty="0">
                <a:solidFill>
                  <a:schemeClr val="bg2"/>
                </a:solidFill>
              </a:rPr>
              <a:t>Instruments de financement</a:t>
            </a:r>
          </a:p>
        </p:txBody>
      </p:sp>
    </p:spTree>
    <p:extLst>
      <p:ext uri="{BB962C8B-B14F-4D97-AF65-F5344CB8AC3E}">
        <p14:creationId xmlns:p14="http://schemas.microsoft.com/office/powerpoint/2010/main" val="19353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5366" y="981306"/>
            <a:ext cx="8281517" cy="3810052"/>
          </a:xfrm>
        </p:spPr>
        <p:txBody>
          <a:bodyPr/>
          <a:lstStyle/>
          <a:p>
            <a:pPr algn="just"/>
            <a:r>
              <a:rPr lang="en-US" sz="1800" b="0" err="1">
                <a:solidFill>
                  <a:schemeClr val="bg2"/>
                </a:solidFill>
              </a:rPr>
              <a:t>Ces</a:t>
            </a:r>
            <a:r>
              <a:rPr lang="en-US" sz="1800" b="0">
                <a:solidFill>
                  <a:schemeClr val="bg2"/>
                </a:solidFill>
              </a:rPr>
              <a:t> </a:t>
            </a:r>
            <a:r>
              <a:rPr lang="en-US" sz="1800" b="0" err="1">
                <a:solidFill>
                  <a:schemeClr val="bg2"/>
                </a:solidFill>
              </a:rPr>
              <a:t>sujets</a:t>
            </a:r>
            <a:r>
              <a:rPr lang="en-US" sz="1800" b="0">
                <a:solidFill>
                  <a:schemeClr val="bg2"/>
                </a:solidFill>
              </a:rPr>
              <a:t> </a:t>
            </a:r>
            <a:r>
              <a:rPr lang="en-US" sz="1800" b="0" err="1">
                <a:solidFill>
                  <a:schemeClr val="bg2"/>
                </a:solidFill>
              </a:rPr>
              <a:t>sont</a:t>
            </a:r>
            <a:r>
              <a:rPr lang="en-US" sz="1800" b="0">
                <a:solidFill>
                  <a:schemeClr val="bg2"/>
                </a:solidFill>
              </a:rPr>
              <a:t> </a:t>
            </a:r>
            <a:r>
              <a:rPr lang="en-US" sz="1800" b="0" err="1">
                <a:solidFill>
                  <a:schemeClr val="bg2"/>
                </a:solidFill>
              </a:rPr>
              <a:t>ventilés</a:t>
            </a:r>
            <a:r>
              <a:rPr lang="en-US" sz="1800" b="0">
                <a:solidFill>
                  <a:schemeClr val="bg2"/>
                </a:solidFill>
              </a:rPr>
              <a:t> </a:t>
            </a:r>
            <a:r>
              <a:rPr lang="en-US" sz="1800" b="0" err="1">
                <a:solidFill>
                  <a:schemeClr val="bg2"/>
                </a:solidFill>
              </a:rPr>
              <a:t>en</a:t>
            </a:r>
            <a:r>
              <a:rPr lang="en-US" sz="1800" b="0">
                <a:solidFill>
                  <a:schemeClr val="bg2"/>
                </a:solidFill>
              </a:rPr>
              <a:t> trois </a:t>
            </a:r>
            <a:r>
              <a:rPr lang="en-US" sz="1800" b="0" err="1">
                <a:solidFill>
                  <a:schemeClr val="bg2"/>
                </a:solidFill>
              </a:rPr>
              <a:t>groupes</a:t>
            </a:r>
            <a:r>
              <a:rPr lang="en-US" sz="1800" b="0">
                <a:solidFill>
                  <a:schemeClr val="bg2"/>
                </a:solidFill>
              </a:rPr>
              <a:t> (</a:t>
            </a:r>
            <a:r>
              <a:rPr lang="en-US" sz="1800" b="0" err="1">
                <a:solidFill>
                  <a:schemeClr val="bg2"/>
                </a:solidFill>
              </a:rPr>
              <a:t>appelés</a:t>
            </a:r>
            <a:r>
              <a:rPr lang="en-US" sz="1800" b="0">
                <a:solidFill>
                  <a:schemeClr val="bg2"/>
                </a:solidFill>
              </a:rPr>
              <a:t> ‘Destination’)</a:t>
            </a:r>
          </a:p>
          <a:p>
            <a:pPr algn="just"/>
            <a:br>
              <a:rPr lang="en-US" sz="1800" b="0"/>
            </a:br>
            <a:r>
              <a:rPr lang="en-US" sz="1800" b="0">
                <a:solidFill>
                  <a:schemeClr val="bg2"/>
                </a:solidFill>
              </a:rPr>
              <a:t>1. </a:t>
            </a:r>
            <a:r>
              <a:rPr lang="en-US" sz="1800">
                <a:solidFill>
                  <a:schemeClr val="bg2"/>
                </a:solidFill>
              </a:rPr>
              <a:t>Democracy</a:t>
            </a:r>
            <a:r>
              <a:rPr lang="en-US" sz="1800" b="0">
                <a:solidFill>
                  <a:schemeClr val="bg2"/>
                </a:solidFill>
              </a:rPr>
              <a:t> : causes (</a:t>
            </a:r>
            <a:r>
              <a:rPr lang="en-US" sz="1800" b="0" err="1">
                <a:solidFill>
                  <a:schemeClr val="bg2"/>
                </a:solidFill>
              </a:rPr>
              <a:t>inégalités</a:t>
            </a:r>
            <a:r>
              <a:rPr lang="en-US" sz="1800" b="0">
                <a:solidFill>
                  <a:schemeClr val="bg2"/>
                </a:solidFill>
              </a:rPr>
              <a:t>, </a:t>
            </a:r>
            <a:r>
              <a:rPr lang="en-US" sz="1800" b="0" err="1">
                <a:solidFill>
                  <a:schemeClr val="bg2"/>
                </a:solidFill>
              </a:rPr>
              <a:t>rôle</a:t>
            </a:r>
            <a:r>
              <a:rPr lang="en-US" sz="1800" b="0">
                <a:solidFill>
                  <a:schemeClr val="bg2"/>
                </a:solidFill>
              </a:rPr>
              <a:t> de </a:t>
            </a:r>
            <a:r>
              <a:rPr lang="en-US" sz="1800" b="0" err="1">
                <a:solidFill>
                  <a:schemeClr val="bg2"/>
                </a:solidFill>
              </a:rPr>
              <a:t>médias</a:t>
            </a:r>
            <a:r>
              <a:rPr lang="en-US" sz="1800" b="0">
                <a:solidFill>
                  <a:schemeClr val="bg2"/>
                </a:solidFill>
              </a:rPr>
              <a:t>, réseaux </a:t>
            </a:r>
            <a:r>
              <a:rPr lang="en-US" sz="1800" b="0" err="1">
                <a:solidFill>
                  <a:schemeClr val="bg2"/>
                </a:solidFill>
              </a:rPr>
              <a:t>sociaux</a:t>
            </a:r>
            <a:r>
              <a:rPr lang="en-US" sz="1800" b="0">
                <a:solidFill>
                  <a:schemeClr val="bg2"/>
                </a:solidFill>
              </a:rPr>
              <a:t>…) et manifestations de la crise des </a:t>
            </a:r>
            <a:r>
              <a:rPr lang="en-US" sz="1800" b="0" err="1">
                <a:solidFill>
                  <a:schemeClr val="bg2"/>
                </a:solidFill>
              </a:rPr>
              <a:t>démocraties</a:t>
            </a:r>
            <a:r>
              <a:rPr lang="en-US" sz="1800" b="0">
                <a:solidFill>
                  <a:schemeClr val="bg2"/>
                </a:solidFill>
              </a:rPr>
              <a:t> (montée des </a:t>
            </a:r>
            <a:r>
              <a:rPr lang="en-US" sz="1800" b="0" err="1">
                <a:solidFill>
                  <a:schemeClr val="bg2"/>
                </a:solidFill>
              </a:rPr>
              <a:t>discours</a:t>
            </a:r>
            <a:r>
              <a:rPr lang="en-US" sz="1800" b="0">
                <a:solidFill>
                  <a:schemeClr val="bg2"/>
                </a:solidFill>
              </a:rPr>
              <a:t> </a:t>
            </a:r>
            <a:r>
              <a:rPr lang="en-US" sz="1800" b="0" err="1">
                <a:solidFill>
                  <a:schemeClr val="bg2"/>
                </a:solidFill>
              </a:rPr>
              <a:t>populistes</a:t>
            </a:r>
            <a:r>
              <a:rPr lang="en-US" sz="1800" b="0">
                <a:solidFill>
                  <a:schemeClr val="bg2"/>
                </a:solidFill>
              </a:rPr>
              <a:t>…), </a:t>
            </a:r>
            <a:r>
              <a:rPr lang="en-US" sz="1800" b="0" err="1">
                <a:solidFill>
                  <a:schemeClr val="bg2"/>
                </a:solidFill>
              </a:rPr>
              <a:t>éventuels</a:t>
            </a:r>
            <a:r>
              <a:rPr lang="en-US" sz="1800" b="0">
                <a:solidFill>
                  <a:schemeClr val="bg2"/>
                </a:solidFill>
              </a:rPr>
              <a:t> </a:t>
            </a:r>
            <a:r>
              <a:rPr lang="en-US" sz="1800" b="0" err="1">
                <a:solidFill>
                  <a:schemeClr val="bg2"/>
                </a:solidFill>
              </a:rPr>
              <a:t>remèdes</a:t>
            </a:r>
            <a:r>
              <a:rPr lang="en-US" sz="1800" b="0">
                <a:solidFill>
                  <a:schemeClr val="bg2"/>
                </a:solidFill>
              </a:rPr>
              <a:t> à </a:t>
            </a:r>
            <a:r>
              <a:rPr lang="en-US" sz="1800" b="0" err="1">
                <a:solidFill>
                  <a:schemeClr val="bg2"/>
                </a:solidFill>
              </a:rPr>
              <a:t>ces</a:t>
            </a:r>
            <a:r>
              <a:rPr lang="en-US" sz="1800" b="0">
                <a:solidFill>
                  <a:schemeClr val="bg2"/>
                </a:solidFill>
              </a:rPr>
              <a:t> </a:t>
            </a:r>
            <a:r>
              <a:rPr lang="en-US" sz="1800" b="0" err="1">
                <a:solidFill>
                  <a:schemeClr val="bg2"/>
                </a:solidFill>
              </a:rPr>
              <a:t>maux</a:t>
            </a:r>
            <a:r>
              <a:rPr lang="en-US" sz="1800" b="0">
                <a:solidFill>
                  <a:schemeClr val="bg2"/>
                </a:solidFill>
              </a:rPr>
              <a:t> (</a:t>
            </a:r>
            <a:r>
              <a:rPr lang="en-US" sz="1800" b="0" err="1">
                <a:solidFill>
                  <a:schemeClr val="bg2"/>
                </a:solidFill>
              </a:rPr>
              <a:t>démocratie</a:t>
            </a:r>
            <a:r>
              <a:rPr lang="en-US" sz="1800" b="0">
                <a:solidFill>
                  <a:schemeClr val="bg2"/>
                </a:solidFill>
              </a:rPr>
              <a:t> participative, revoir les </a:t>
            </a:r>
            <a:r>
              <a:rPr lang="en-US" sz="1800" b="0" err="1">
                <a:solidFill>
                  <a:schemeClr val="bg2"/>
                </a:solidFill>
              </a:rPr>
              <a:t>contenus</a:t>
            </a:r>
            <a:r>
              <a:rPr lang="en-US" sz="1800" b="0">
                <a:solidFill>
                  <a:schemeClr val="bg2"/>
                </a:solidFill>
              </a:rPr>
              <a:t> </a:t>
            </a:r>
            <a:r>
              <a:rPr lang="en-US" sz="1800" b="0" err="1">
                <a:solidFill>
                  <a:schemeClr val="bg2"/>
                </a:solidFill>
              </a:rPr>
              <a:t>éducatifs</a:t>
            </a:r>
            <a:r>
              <a:rPr lang="en-US" sz="1800" b="0">
                <a:solidFill>
                  <a:schemeClr val="bg2"/>
                </a:solidFill>
              </a:rPr>
              <a:t>…); les processus </a:t>
            </a:r>
            <a:r>
              <a:rPr lang="en-US" sz="1800" b="0" err="1">
                <a:solidFill>
                  <a:schemeClr val="bg2"/>
                </a:solidFill>
              </a:rPr>
              <a:t>démocratiques</a:t>
            </a:r>
            <a:r>
              <a:rPr lang="en-US" sz="1800" b="0">
                <a:solidFill>
                  <a:schemeClr val="bg2"/>
                </a:solidFill>
              </a:rPr>
              <a:t> dans </a:t>
            </a:r>
            <a:r>
              <a:rPr lang="en-US" sz="1800" b="0" err="1">
                <a:solidFill>
                  <a:schemeClr val="bg2"/>
                </a:solidFill>
              </a:rPr>
              <a:t>notre</a:t>
            </a:r>
            <a:r>
              <a:rPr lang="en-US" sz="1800" b="0">
                <a:solidFill>
                  <a:schemeClr val="bg2"/>
                </a:solidFill>
              </a:rPr>
              <a:t> </a:t>
            </a:r>
            <a:r>
              <a:rPr lang="en-US" sz="1800" b="0" err="1">
                <a:solidFill>
                  <a:schemeClr val="bg2"/>
                </a:solidFill>
              </a:rPr>
              <a:t>voisinage</a:t>
            </a:r>
            <a:r>
              <a:rPr lang="en-US" sz="1800" b="0">
                <a:solidFill>
                  <a:schemeClr val="bg2"/>
                </a:solidFill>
              </a:rPr>
              <a:t>.</a:t>
            </a:r>
          </a:p>
          <a:p>
            <a:pPr algn="just"/>
            <a:r>
              <a:rPr lang="en-US" sz="1800" b="0">
                <a:solidFill>
                  <a:schemeClr val="bg2"/>
                </a:solidFill>
              </a:rPr>
              <a:t>2. </a:t>
            </a:r>
            <a:r>
              <a:rPr lang="en-US" sz="1800">
                <a:solidFill>
                  <a:schemeClr val="bg2"/>
                </a:solidFill>
              </a:rPr>
              <a:t>Heritage</a:t>
            </a:r>
            <a:r>
              <a:rPr lang="en-US" sz="1800" b="0">
                <a:solidFill>
                  <a:schemeClr val="bg2"/>
                </a:solidFill>
              </a:rPr>
              <a:t>: le </a:t>
            </a:r>
            <a:r>
              <a:rPr lang="en-US" sz="1800" b="0" err="1">
                <a:solidFill>
                  <a:schemeClr val="bg2"/>
                </a:solidFill>
              </a:rPr>
              <a:t>potentiel</a:t>
            </a:r>
            <a:r>
              <a:rPr lang="en-US" sz="1800" b="0">
                <a:solidFill>
                  <a:schemeClr val="bg2"/>
                </a:solidFill>
              </a:rPr>
              <a:t> du </a:t>
            </a:r>
            <a:r>
              <a:rPr lang="en-US" sz="1800" b="0" err="1">
                <a:solidFill>
                  <a:schemeClr val="bg2"/>
                </a:solidFill>
              </a:rPr>
              <a:t>patrimoine</a:t>
            </a:r>
            <a:r>
              <a:rPr lang="en-US" sz="1800" b="0">
                <a:solidFill>
                  <a:schemeClr val="bg2"/>
                </a:solidFill>
              </a:rPr>
              <a:t> </a:t>
            </a:r>
            <a:r>
              <a:rPr lang="en-US" sz="1800" b="0" err="1">
                <a:solidFill>
                  <a:schemeClr val="bg2"/>
                </a:solidFill>
              </a:rPr>
              <a:t>culturel</a:t>
            </a:r>
            <a:r>
              <a:rPr lang="en-US" sz="1800" b="0">
                <a:solidFill>
                  <a:schemeClr val="bg2"/>
                </a:solidFill>
              </a:rPr>
              <a:t>, des arts et des </a:t>
            </a:r>
            <a:r>
              <a:rPr lang="en-US" sz="1800" b="0" err="1">
                <a:solidFill>
                  <a:schemeClr val="bg2"/>
                </a:solidFill>
              </a:rPr>
              <a:t>secteurs</a:t>
            </a:r>
            <a:r>
              <a:rPr lang="en-US" sz="1800" b="0">
                <a:solidFill>
                  <a:schemeClr val="bg2"/>
                </a:solidFill>
              </a:rPr>
              <a:t> </a:t>
            </a:r>
            <a:r>
              <a:rPr lang="en-US" sz="1800" b="0" err="1">
                <a:solidFill>
                  <a:schemeClr val="bg2"/>
                </a:solidFill>
              </a:rPr>
              <a:t>culturels</a:t>
            </a:r>
            <a:r>
              <a:rPr lang="en-US" sz="1800" b="0">
                <a:solidFill>
                  <a:schemeClr val="bg2"/>
                </a:solidFill>
              </a:rPr>
              <a:t> et </a:t>
            </a:r>
            <a:r>
              <a:rPr lang="en-US" sz="1800" b="0" err="1">
                <a:solidFill>
                  <a:schemeClr val="bg2"/>
                </a:solidFill>
              </a:rPr>
              <a:t>créatifs</a:t>
            </a:r>
            <a:r>
              <a:rPr lang="en-US" sz="1800" b="0">
                <a:solidFill>
                  <a:schemeClr val="bg2"/>
                </a:solidFill>
              </a:rPr>
              <a:t> </a:t>
            </a:r>
            <a:r>
              <a:rPr lang="en-US" sz="1800" b="0" err="1">
                <a:solidFill>
                  <a:schemeClr val="bg2"/>
                </a:solidFill>
              </a:rPr>
              <a:t>comme</a:t>
            </a:r>
            <a:r>
              <a:rPr lang="en-US" sz="1800" b="0">
                <a:solidFill>
                  <a:schemeClr val="bg2"/>
                </a:solidFill>
              </a:rPr>
              <a:t> </a:t>
            </a:r>
            <a:r>
              <a:rPr lang="en-US" sz="1800" b="0" err="1">
                <a:solidFill>
                  <a:schemeClr val="bg2"/>
                </a:solidFill>
              </a:rPr>
              <a:t>moteur</a:t>
            </a:r>
            <a:r>
              <a:rPr lang="en-US" sz="1800" b="0">
                <a:solidFill>
                  <a:schemeClr val="bg2"/>
                </a:solidFill>
              </a:rPr>
              <a:t> </a:t>
            </a:r>
            <a:r>
              <a:rPr lang="en-US" sz="1800" b="0" err="1">
                <a:solidFill>
                  <a:schemeClr val="bg2"/>
                </a:solidFill>
              </a:rPr>
              <a:t>d’une</a:t>
            </a:r>
            <a:r>
              <a:rPr lang="en-US" sz="1800" b="0">
                <a:solidFill>
                  <a:schemeClr val="bg2"/>
                </a:solidFill>
              </a:rPr>
              <a:t> innovation durable, </a:t>
            </a:r>
            <a:r>
              <a:rPr lang="en-US" sz="1800" b="0" err="1">
                <a:solidFill>
                  <a:schemeClr val="bg2"/>
                </a:solidFill>
              </a:rPr>
              <a:t>écologique</a:t>
            </a:r>
            <a:r>
              <a:rPr lang="en-US" sz="1800" b="0">
                <a:solidFill>
                  <a:schemeClr val="bg2"/>
                </a:solidFill>
              </a:rPr>
              <a:t> et du sentiment </a:t>
            </a:r>
            <a:r>
              <a:rPr lang="en-US" sz="1800" b="0" err="1">
                <a:solidFill>
                  <a:schemeClr val="bg2"/>
                </a:solidFill>
              </a:rPr>
              <a:t>d’appartenance</a:t>
            </a:r>
            <a:r>
              <a:rPr lang="en-US" sz="1800" b="0">
                <a:solidFill>
                  <a:schemeClr val="bg2"/>
                </a:solidFill>
              </a:rPr>
              <a:t> </a:t>
            </a:r>
            <a:r>
              <a:rPr lang="en-US" sz="1800" b="0" err="1">
                <a:solidFill>
                  <a:schemeClr val="bg2"/>
                </a:solidFill>
              </a:rPr>
              <a:t>européen</a:t>
            </a:r>
            <a:r>
              <a:rPr lang="en-US" sz="1800" b="0">
                <a:solidFill>
                  <a:schemeClr val="bg2"/>
                </a:solidFill>
              </a:rPr>
              <a:t>.</a:t>
            </a:r>
          </a:p>
          <a:p>
            <a:pPr algn="just"/>
            <a:r>
              <a:rPr lang="en-US" sz="1800" b="0">
                <a:solidFill>
                  <a:schemeClr val="bg2"/>
                </a:solidFill>
              </a:rPr>
              <a:t>3. </a:t>
            </a:r>
            <a:r>
              <a:rPr lang="en-US" sz="1800">
                <a:solidFill>
                  <a:schemeClr val="bg2"/>
                </a:solidFill>
              </a:rPr>
              <a:t>Transformation</a:t>
            </a:r>
            <a:r>
              <a:rPr lang="en-US" sz="1800" b="0">
                <a:solidFill>
                  <a:schemeClr val="bg2"/>
                </a:solidFill>
              </a:rPr>
              <a:t>: impacts </a:t>
            </a:r>
            <a:r>
              <a:rPr lang="en-US" sz="1800" b="0" err="1">
                <a:solidFill>
                  <a:schemeClr val="bg2"/>
                </a:solidFill>
              </a:rPr>
              <a:t>sociaux</a:t>
            </a:r>
            <a:r>
              <a:rPr lang="en-US" sz="1800" b="0">
                <a:solidFill>
                  <a:schemeClr val="bg2"/>
                </a:solidFill>
              </a:rPr>
              <a:t>, </a:t>
            </a:r>
            <a:r>
              <a:rPr lang="en-US" sz="1800" b="0" err="1">
                <a:solidFill>
                  <a:schemeClr val="bg2"/>
                </a:solidFill>
              </a:rPr>
              <a:t>éthiques</a:t>
            </a:r>
            <a:r>
              <a:rPr lang="en-US" sz="1800" b="0">
                <a:solidFill>
                  <a:schemeClr val="bg2"/>
                </a:solidFill>
              </a:rPr>
              <a:t>, politiques et </a:t>
            </a:r>
            <a:r>
              <a:rPr lang="en-US" sz="1800" b="0" err="1">
                <a:solidFill>
                  <a:schemeClr val="bg2"/>
                </a:solidFill>
              </a:rPr>
              <a:t>économiques</a:t>
            </a:r>
            <a:r>
              <a:rPr lang="en-US" sz="1800" b="0">
                <a:solidFill>
                  <a:schemeClr val="bg2"/>
                </a:solidFill>
              </a:rPr>
              <a:t> des </a:t>
            </a:r>
            <a:r>
              <a:rPr lang="en-US" sz="1800" b="0" err="1">
                <a:solidFill>
                  <a:schemeClr val="bg2"/>
                </a:solidFill>
              </a:rPr>
              <a:t>changements</a:t>
            </a:r>
            <a:r>
              <a:rPr lang="en-US" sz="1800" b="0">
                <a:solidFill>
                  <a:schemeClr val="bg2"/>
                </a:solidFill>
              </a:rPr>
              <a:t> (</a:t>
            </a:r>
            <a:r>
              <a:rPr lang="en-US" sz="1800" b="0" err="1">
                <a:solidFill>
                  <a:schemeClr val="bg2"/>
                </a:solidFill>
              </a:rPr>
              <a:t>technologie</a:t>
            </a:r>
            <a:r>
              <a:rPr lang="en-US" sz="1800" b="0">
                <a:solidFill>
                  <a:schemeClr val="bg2"/>
                </a:solidFill>
              </a:rPr>
              <a:t>, </a:t>
            </a:r>
            <a:r>
              <a:rPr lang="en-US" sz="1800" b="0" err="1">
                <a:solidFill>
                  <a:schemeClr val="bg2"/>
                </a:solidFill>
              </a:rPr>
              <a:t>mondialisation</a:t>
            </a:r>
            <a:r>
              <a:rPr lang="en-US" sz="1800" b="0">
                <a:solidFill>
                  <a:schemeClr val="bg2"/>
                </a:solidFill>
              </a:rPr>
              <a:t>, migrations); comment </a:t>
            </a:r>
            <a:r>
              <a:rPr lang="en-US" sz="1800" b="0" err="1">
                <a:solidFill>
                  <a:schemeClr val="bg2"/>
                </a:solidFill>
              </a:rPr>
              <a:t>réduire</a:t>
            </a:r>
            <a:r>
              <a:rPr lang="en-US" sz="1800" b="0">
                <a:solidFill>
                  <a:schemeClr val="bg2"/>
                </a:solidFill>
              </a:rPr>
              <a:t> les </a:t>
            </a:r>
            <a:r>
              <a:rPr lang="en-US" sz="1800" b="0" err="1">
                <a:solidFill>
                  <a:schemeClr val="bg2"/>
                </a:solidFill>
              </a:rPr>
              <a:t>vulnérabilités</a:t>
            </a:r>
            <a:r>
              <a:rPr lang="en-US" sz="1800" b="0">
                <a:solidFill>
                  <a:schemeClr val="bg2"/>
                </a:solidFill>
              </a:rPr>
              <a:t>, </a:t>
            </a:r>
            <a:r>
              <a:rPr lang="en-US" sz="1800" b="0" err="1">
                <a:solidFill>
                  <a:schemeClr val="bg2"/>
                </a:solidFill>
              </a:rPr>
              <a:t>protéger</a:t>
            </a:r>
            <a:r>
              <a:rPr lang="en-US" sz="1800" b="0">
                <a:solidFill>
                  <a:schemeClr val="bg2"/>
                </a:solidFill>
              </a:rPr>
              <a:t> </a:t>
            </a:r>
            <a:r>
              <a:rPr lang="en-US" sz="1800" b="0" err="1">
                <a:solidFill>
                  <a:schemeClr val="bg2"/>
                </a:solidFill>
              </a:rPr>
              <a:t>l’emploi</a:t>
            </a:r>
            <a:r>
              <a:rPr lang="en-US" sz="1800" b="0">
                <a:solidFill>
                  <a:schemeClr val="bg2"/>
                </a:solidFill>
              </a:rPr>
              <a:t>, </a:t>
            </a:r>
            <a:r>
              <a:rPr lang="en-US" sz="1800" b="0" err="1">
                <a:solidFill>
                  <a:schemeClr val="bg2"/>
                </a:solidFill>
              </a:rPr>
              <a:t>l’éducation</a:t>
            </a:r>
            <a:r>
              <a:rPr lang="en-US" sz="1800" b="0">
                <a:solidFill>
                  <a:schemeClr val="bg2"/>
                </a:solidFill>
              </a:rPr>
              <a:t> et </a:t>
            </a:r>
            <a:r>
              <a:rPr lang="en-US" sz="1800" b="0" err="1">
                <a:solidFill>
                  <a:schemeClr val="bg2"/>
                </a:solidFill>
              </a:rPr>
              <a:t>l’équité</a:t>
            </a:r>
            <a:r>
              <a:rPr lang="en-US" sz="1800" b="0">
                <a:solidFill>
                  <a:schemeClr val="bg2"/>
                </a:solidFill>
              </a:rPr>
              <a:t> </a:t>
            </a:r>
            <a:r>
              <a:rPr lang="en-US" sz="1800" b="0" err="1">
                <a:solidFill>
                  <a:schemeClr val="bg2"/>
                </a:solidFill>
              </a:rPr>
              <a:t>sociale</a:t>
            </a:r>
            <a:r>
              <a:rPr lang="en-US" sz="1800" b="0">
                <a:solidFill>
                  <a:schemeClr val="bg2"/>
                </a:solidFill>
              </a:rPr>
              <a:t>, </a:t>
            </a:r>
            <a:r>
              <a:rPr lang="en-US" sz="1800" b="0" err="1">
                <a:solidFill>
                  <a:schemeClr val="bg2"/>
                </a:solidFill>
              </a:rPr>
              <a:t>lutter</a:t>
            </a:r>
            <a:r>
              <a:rPr lang="en-US" sz="1800" b="0">
                <a:solidFill>
                  <a:schemeClr val="bg2"/>
                </a:solidFill>
              </a:rPr>
              <a:t> </a:t>
            </a:r>
            <a:r>
              <a:rPr lang="en-US" sz="1800" b="0" err="1">
                <a:solidFill>
                  <a:schemeClr val="bg2"/>
                </a:solidFill>
              </a:rPr>
              <a:t>contre</a:t>
            </a:r>
            <a:r>
              <a:rPr lang="en-US" sz="1800" b="0">
                <a:solidFill>
                  <a:schemeClr val="bg2"/>
                </a:solidFill>
              </a:rPr>
              <a:t> les </a:t>
            </a:r>
            <a:r>
              <a:rPr lang="en-US" sz="1800" b="0" err="1">
                <a:solidFill>
                  <a:schemeClr val="bg2"/>
                </a:solidFill>
              </a:rPr>
              <a:t>inégalités</a:t>
            </a:r>
            <a:r>
              <a:rPr lang="en-US" sz="1800" b="0">
                <a:solidFill>
                  <a:schemeClr val="bg2"/>
                </a:solidFill>
              </a:rPr>
              <a:t>.</a:t>
            </a:r>
          </a:p>
          <a:p>
            <a:endParaRPr lang="en-US" sz="1800" b="0">
              <a:solidFill>
                <a:srgbClr val="002060"/>
              </a:solidFill>
            </a:endParaRPr>
          </a:p>
          <a:p>
            <a:endParaRPr lang="en-US"/>
          </a:p>
        </p:txBody>
      </p:sp>
    </p:spTree>
    <p:extLst>
      <p:ext uri="{BB962C8B-B14F-4D97-AF65-F5344CB8AC3E}">
        <p14:creationId xmlns:p14="http://schemas.microsoft.com/office/powerpoint/2010/main" val="524021633"/>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2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8" ma:contentTypeDescription="Crée un document." ma:contentTypeScope="" ma:versionID="b92c36e7d0a007ba585dc8428b9a7103">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532abf3ac9d8293cd78f570eadcbc9a8"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Props1.xml><?xml version="1.0" encoding="utf-8"?>
<ds:datastoreItem xmlns:ds="http://schemas.openxmlformats.org/officeDocument/2006/customXml" ds:itemID="{D321B69B-8D99-4064-BCBE-47B88E7C8B34}">
  <ds:schemaRefs>
    <ds:schemaRef ds:uri="http://schemas.microsoft.com/sharepoint/v3/contenttype/forms"/>
  </ds:schemaRefs>
</ds:datastoreItem>
</file>

<file path=customXml/itemProps2.xml><?xml version="1.0" encoding="utf-8"?>
<ds:datastoreItem xmlns:ds="http://schemas.openxmlformats.org/officeDocument/2006/customXml" ds:itemID="{6A4B1676-0038-4F89-8A17-614AC0FBAB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c025d-47c5-44cb-89f3-c4e18166c5a1"/>
    <ds:schemaRef ds:uri="98d9d0a2-ff8a-4bd0-a3bb-9fb67e21c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59723C-0D02-4985-BAB9-28FDDD76700D}">
  <ds:schemaRefs>
    <ds:schemaRef ds:uri="http://schemas.microsoft.com/office/infopath/2007/PartnerControl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9cbc025d-47c5-44cb-89f3-c4e18166c5a1"/>
    <ds:schemaRef ds:uri="http://purl.org/dc/terms/"/>
    <ds:schemaRef ds:uri="http://purl.org/dc/elements/1.1/"/>
    <ds:schemaRef ds:uri="98d9d0a2-ff8a-4bd0-a3bb-9fb67e21c52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OPÉRATEURS</Template>
  <TotalTime>3943</TotalTime>
  <Words>8064</Words>
  <Application>Microsoft Office PowerPoint</Application>
  <PresentationFormat>Affichage à l'écran (16:9)</PresentationFormat>
  <Paragraphs>767</Paragraphs>
  <Slides>67</Slides>
  <Notes>67</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67</vt:i4>
      </vt:variant>
    </vt:vector>
  </HeadingPairs>
  <TitlesOfParts>
    <vt:vector size="79" baseType="lpstr">
      <vt:lpstr>.Lucida Grande UI Regular</vt:lpstr>
      <vt:lpstr>Arial</vt:lpstr>
      <vt:lpstr>Calibri</vt:lpstr>
      <vt:lpstr>Courier New</vt:lpstr>
      <vt:lpstr>Segoe UI</vt:lpstr>
      <vt:lpstr>Segoe UI Emoji</vt:lpstr>
      <vt:lpstr>Segoe UI Light</vt:lpstr>
      <vt:lpstr>Times New Roman</vt:lpstr>
      <vt:lpstr>Wingdings</vt:lpstr>
      <vt:lpstr>OPÉRATEURS</vt:lpstr>
      <vt:lpstr>2_OPÉRATEURS</vt:lpstr>
      <vt:lpstr>OPÉRATEURS</vt:lpstr>
      <vt:lpstr>Présentation PowerPoint</vt:lpstr>
      <vt:lpstr>Présentation PowerPoint</vt:lpstr>
      <vt:lpstr>Présentation PowerPoint</vt:lpstr>
      <vt:lpstr>Le Cluster 2 – De quoi parle t’on?   Des appels top-down Appels très prescriptifs = répondre aux résultats attendus qui sont listés, se conformer aux modalités d’exécution énoncées  Projets collaboratifs transnationaux : pour le Cluster 2, environ de 8 à 14 partenaires; Participation pays tiers possible   3 ans en moyenne   Environ 4 Millions d’euros par projet (sauf exceptions) Financement = 100%   </vt:lpstr>
      <vt:lpstr>Présentation PowerPoint</vt:lpstr>
      <vt:lpstr>Modalité, Méthodologie  Recherche fondamentale, analyses scientifiques, échanges de bonnes pratiques Mettre en place des expérimentations, des pilotes (choix de terrains en Europe, comparaisons)  Implication et engagement des citoyens, de la société civile, des parties prenantes, des utilisateurs finaux (recherche participative, innovation sociale)  Implication des acteurs politiques, praticiens et/ou décideurs, intervenants sociaux sur le terrain, institutions publiques…   </vt:lpstr>
      <vt:lpstr>Consortia interdisciplinaires et intersectoriels  Acteurs publics et privés de la recherche  Autorités publiques nationales, régionales, locales; Industries culturelles et créatives : cas d’étude, production de contenus/supports à visées pédagogiques...)   Associations, agences indépendantes, plateformes/hubs, tiers lieux, entrepreneur social : jeunesse, citoyenneté active, science citoyenne, migrants...  Entreprises des nouvelles technologies : outils de formation, de visualisation, d’analyses de big data, de diffusion de l'information, jeux vidéos ou documentaires (pour le volet impact);  intelligence artificielle pour le traitement de données massives…   </vt:lpstr>
      <vt:lpstr>Présentation PowerPoint</vt:lpstr>
      <vt:lpstr>Ces sujets sont ventilés en trois groupes (appelés ‘Destination’)  1. Democracy : causes (inégalités, rôle de médias, réseaux sociaux…) et manifestations de la crise des démocraties (montée des discours populistes…), éventuels remèdes à ces maux (démocratie participative, revoir les contenus éducatifs…); les processus démocratiques dans notre voisinage. 2. Heritage: le potentiel du patrimoine culturel, des arts et des secteurs culturels et créatifs comme moteur d’une innovation durable, écologique et du sentiment d’appartenance européen. 3. Transformation: impacts sociaux, éthiques, politiques et économiques des changements (technologie, mondialisation, migrations); comment réduire les vulnérabilités, protéger l’emploi, l’éducation et l’équité sociale, lutter contre les inégalités.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Intelligence artistique : comment utiliser les arts et les pratiques artistiques afin d'améliorer les compétences non techniques (et stimuler la compétitivité et l’innovation)  </vt:lpstr>
      <vt:lpstr>Stimuler les start-ups créatives pour une innovation disruptive (IA)</vt:lpstr>
      <vt:lpstr>Intégration de l'IA dans les pratiques du secteur des ICC : catalyser l'innovation et la compétitivité (IA)</vt:lpstr>
      <vt:lpstr>Vers un marché équitable et transparent pour les contenus culturels et créatifs à l'ère de l'IA générative</vt:lpstr>
      <vt:lpstr>Favoriser les partenariats mondiaux dans les politiques culturelles et l'innovation des ICC, via des alliances créatives</vt:lpstr>
      <vt:lpstr>Diversité linguistique et multilinguisme en Europe  </vt:lpstr>
      <vt:lpstr>Prévenir et lutter contre le trafic illicite de biens culturels (CSA)</vt:lpstr>
      <vt:lpstr>Présentation PowerPoint</vt:lpstr>
      <vt:lpstr>Présentation PowerPoint</vt:lpstr>
      <vt:lpstr>Présentation PowerPoint</vt:lpstr>
      <vt:lpstr>Modèle social européen, compétitivité durable et productivité Open Topic</vt:lpstr>
      <vt:lpstr>Garantir l'accès des enfants défavorisés aux services d'accueil et d'éducation de la petite enfance  </vt:lpstr>
      <vt:lpstr>L'impact de l'utilisation des outils numériques en dehors de l'école et à des fins de communication sur les résultats scolaires et la santé mentale </vt:lpstr>
      <vt:lpstr>Contribution des compétences de base à la productivité, à l'innovation, à la compétitivité et à la croissance économique  </vt:lpstr>
      <vt:lpstr>Faire de l'Europe un pôle d'attraction mondial pour les talents</vt:lpstr>
      <vt:lpstr>Favoriser l’acquisition de compétences pour assurer une transition verte </vt:lpstr>
      <vt:lpstr>Implémentation du pacte européen sur les migrations et l'asile </vt:lpstr>
      <vt:lpstr>Présentation PowerPoint</vt:lpstr>
      <vt:lpstr>Favoriser la coopération entre la recherche dans les domaines des SHS et STEM dans l’UE  - CSA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potentiel de l’action citoyenne pour la protection et la restauration de la nature</vt:lpstr>
      <vt:lpstr>Les innovations biosourcées et solutions circulaires : quels avantages pour la société? responsabilité élargie des producteurs (REP) dans les chaînes de valeur prioritaires du plan d'action pour l'économie circulaire </vt:lpstr>
      <vt:lpstr>Déployer des solutions systémiques circulaires à travers des laboratoires vivants dans les villes et les régions (IA) et la sensibilisation à l'environnement en tant qu'éléments facilitant la transition vers l'économie circulaire</vt:lpstr>
      <vt:lpstr> </vt:lpstr>
      <vt:lpstr>Présentation PowerPoint</vt:lpstr>
      <vt:lpstr>Présentation PowerPoint</vt:lpstr>
      <vt:lpstr>Pour</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Sylvie Gangloff</cp:lastModifiedBy>
  <cp:revision>782</cp:revision>
  <cp:lastPrinted>2025-01-30T07:47:45Z</cp:lastPrinted>
  <dcterms:created xsi:type="dcterms:W3CDTF">2020-10-27T08:44:50Z</dcterms:created>
  <dcterms:modified xsi:type="dcterms:W3CDTF">2026-03-02T15:42:55Z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