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4"/>
    <p:sldMasterId id="2147483823" r:id="rId5"/>
    <p:sldMasterId id="2147483648" r:id="rId6"/>
  </p:sldMasterIdLst>
  <p:notesMasterIdLst>
    <p:notesMasterId r:id="rId13"/>
  </p:notesMasterIdLst>
  <p:handoutMasterIdLst>
    <p:handoutMasterId r:id="rId14"/>
  </p:handoutMasterIdLst>
  <p:sldIdLst>
    <p:sldId id="331" r:id="rId7"/>
    <p:sldId id="805" r:id="rId8"/>
    <p:sldId id="806" r:id="rId9"/>
    <p:sldId id="800" r:id="rId10"/>
    <p:sldId id="802" r:id="rId11"/>
    <p:sldId id="720" r:id="rId12"/>
  </p:sldIdLst>
  <p:sldSz cx="9144000" cy="5143500" type="screen16x9"/>
  <p:notesSz cx="6799263" cy="9929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PÉRATEURS" id="{0B896E98-F45E-4768-8620-EDDF394BE181}">
          <p14:sldIdLst>
            <p14:sldId id="331"/>
            <p14:sldId id="805"/>
            <p14:sldId id="806"/>
            <p14:sldId id="800"/>
            <p14:sldId id="802"/>
            <p14:sldId id="72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191">
          <p15:clr>
            <a:srgbClr val="A4A3A4"/>
          </p15:clr>
        </p15:guide>
        <p15:guide id="3" orient="horz" pos="854">
          <p15:clr>
            <a:srgbClr val="A4A3A4"/>
          </p15:clr>
        </p15:guide>
        <p15:guide id="4" orient="horz" pos="821">
          <p15:clr>
            <a:srgbClr val="A4A3A4"/>
          </p15:clr>
        </p15:guide>
        <p15:guide id="5" orient="horz" pos="3049">
          <p15:clr>
            <a:srgbClr val="A4A3A4"/>
          </p15:clr>
        </p15:guide>
        <p15:guide id="6" orient="horz" pos="3151">
          <p15:clr>
            <a:srgbClr val="A4A3A4"/>
          </p15:clr>
        </p15:guide>
        <p15:guide id="7" pos="2880">
          <p15:clr>
            <a:srgbClr val="A4A3A4"/>
          </p15:clr>
        </p15:guide>
        <p15:guide id="8" pos="476">
          <p15:clr>
            <a:srgbClr val="A4A3A4"/>
          </p15:clr>
        </p15:guide>
        <p15:guide id="9" pos="5193">
          <p15:clr>
            <a:srgbClr val="A4A3A4"/>
          </p15:clr>
        </p15:guide>
        <p15:guide id="10" pos="546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C56CA06-582C-3ACA-88AE-4CC8AE207244}" name="Carolina GUTIERREZ-RUIZ" initials="CG" userId="S::carolina.gutierrez-ruiz@collaboratif-dne.fr::8df11140-8871-4f98-b60f-705e14cfaa48" providerId="AD"/>
  <p188:author id="{9D2E181C-F17D-9A14-F562-DB1E1D89C02F}" name="Sylvie GANGLOFF" initials="SG" userId="S::sylvie.gangloff@collaboratif-dne.fr::d6914ae8-1b39-442f-bc7b-1e30cce071f5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uline Tetu" initials="PT" lastIdx="1" clrIdx="0">
    <p:extLst>
      <p:ext uri="{19B8F6BF-5375-455C-9EA6-DF929625EA0E}">
        <p15:presenceInfo xmlns:p15="http://schemas.microsoft.com/office/powerpoint/2012/main" userId="S-1-5-21-1298294687-850850472-384033778-2123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B9B9"/>
    <a:srgbClr val="EC130E"/>
    <a:srgbClr val="0C5076"/>
    <a:srgbClr val="FFD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420" y="56"/>
      </p:cViewPr>
      <p:guideLst>
        <p:guide orient="horz" pos="1620"/>
        <p:guide orient="horz" pos="191"/>
        <p:guide orient="horz" pos="854"/>
        <p:guide orient="horz" pos="821"/>
        <p:guide orient="horz" pos="3049"/>
        <p:guide orient="horz" pos="3151"/>
        <p:guide pos="2880"/>
        <p:guide pos="476"/>
        <p:guide pos="5193"/>
        <p:guide pos="546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commentAuthors" Target="commentAuthors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9D897012-7FF6-704A-9088-93ACEFB2208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347" cy="498215"/>
          </a:xfrm>
          <a:prstGeom prst="rect">
            <a:avLst/>
          </a:prstGeom>
        </p:spPr>
        <p:txBody>
          <a:bodyPr vert="horz" lIns="91458" tIns="45729" rIns="91458" bIns="45729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BBEEC68-1116-A24A-AD79-7B70DE510B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1343" y="0"/>
            <a:ext cx="2946347" cy="498215"/>
          </a:xfrm>
          <a:prstGeom prst="rect">
            <a:avLst/>
          </a:prstGeom>
        </p:spPr>
        <p:txBody>
          <a:bodyPr vert="horz" lIns="91458" tIns="45729" rIns="91458" bIns="45729" rtlCol="0"/>
          <a:lstStyle>
            <a:lvl1pPr algn="r">
              <a:defRPr sz="1200"/>
            </a:lvl1pPr>
          </a:lstStyle>
          <a:p>
            <a:fld id="{4F0C479D-4687-E740-9789-857CF0267E23}" type="datetimeFigureOut">
              <a:rPr lang="fr-FR" smtClean="0"/>
              <a:t>10/03/2026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A513078-4837-CD44-8134-B2F5EC62014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31600"/>
            <a:ext cx="2946347" cy="498214"/>
          </a:xfrm>
          <a:prstGeom prst="rect">
            <a:avLst/>
          </a:prstGeom>
        </p:spPr>
        <p:txBody>
          <a:bodyPr vert="horz" lIns="91458" tIns="45729" rIns="91458" bIns="45729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3167E4C-36F1-A146-B373-CD678EBB6C6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1343" y="9431600"/>
            <a:ext cx="2946347" cy="498214"/>
          </a:xfrm>
          <a:prstGeom prst="rect">
            <a:avLst/>
          </a:prstGeom>
        </p:spPr>
        <p:txBody>
          <a:bodyPr vert="horz" lIns="91458" tIns="45729" rIns="91458" bIns="45729" rtlCol="0" anchor="b"/>
          <a:lstStyle>
            <a:lvl1pPr algn="r">
              <a:defRPr sz="1200"/>
            </a:lvl1pPr>
          </a:lstStyle>
          <a:p>
            <a:fld id="{BBC0D87D-3887-3549-A415-10DFF9EDA4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91365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347" cy="496491"/>
          </a:xfrm>
          <a:prstGeom prst="rect">
            <a:avLst/>
          </a:prstGeom>
        </p:spPr>
        <p:txBody>
          <a:bodyPr vert="horz" lIns="91458" tIns="45729" rIns="91458" bIns="45729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343" y="0"/>
            <a:ext cx="2946347" cy="496491"/>
          </a:xfrm>
          <a:prstGeom prst="rect">
            <a:avLst/>
          </a:prstGeom>
        </p:spPr>
        <p:txBody>
          <a:bodyPr vert="horz" lIns="91458" tIns="45729" rIns="91458" bIns="45729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680E798-53FF-4C51-A981-953463752515}" type="datetimeFigureOut">
              <a:rPr lang="fr-FR" smtClean="0"/>
              <a:pPr/>
              <a:t>10/03/2026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58" tIns="45729" rIns="91458" bIns="45729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927" y="4716662"/>
            <a:ext cx="5439410" cy="4468416"/>
          </a:xfrm>
          <a:prstGeom prst="rect">
            <a:avLst/>
          </a:prstGeom>
        </p:spPr>
        <p:txBody>
          <a:bodyPr vert="horz" lIns="91458" tIns="45729" rIns="91458" bIns="45729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431599"/>
            <a:ext cx="2946347" cy="496491"/>
          </a:xfrm>
          <a:prstGeom prst="rect">
            <a:avLst/>
          </a:prstGeom>
        </p:spPr>
        <p:txBody>
          <a:bodyPr vert="horz" lIns="91458" tIns="45729" rIns="91458" bIns="45729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343" y="9431599"/>
            <a:ext cx="2946347" cy="496491"/>
          </a:xfrm>
          <a:prstGeom prst="rect">
            <a:avLst/>
          </a:prstGeom>
        </p:spPr>
        <p:txBody>
          <a:bodyPr vert="horz" lIns="91458" tIns="45729" rIns="91458" bIns="45729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1B06CD8F-B7ED-4A05-9FB1-A01CC0EF02C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662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8888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8:notes"/>
          <p:cNvSpPr txBox="1">
            <a:spLocks noGrp="1"/>
          </p:cNvSpPr>
          <p:nvPr>
            <p:ph type="body" idx="1"/>
          </p:nvPr>
        </p:nvSpPr>
        <p:spPr>
          <a:xfrm>
            <a:off x="679927" y="4716662"/>
            <a:ext cx="5439410" cy="4468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3" tIns="45709" rIns="91443" bIns="45709" anchor="t" anchorCtr="0">
            <a:noAutofit/>
          </a:bodyPr>
          <a:lstStyle/>
          <a:p>
            <a:endParaRPr lang="en-US" b="1"/>
          </a:p>
        </p:txBody>
      </p:sp>
      <p:sp>
        <p:nvSpPr>
          <p:cNvPr id="195" name="Google Shape;19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169913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8:notes"/>
          <p:cNvSpPr txBox="1">
            <a:spLocks noGrp="1"/>
          </p:cNvSpPr>
          <p:nvPr>
            <p:ph type="body" idx="1"/>
          </p:nvPr>
        </p:nvSpPr>
        <p:spPr>
          <a:xfrm>
            <a:off x="679927" y="4716662"/>
            <a:ext cx="5439410" cy="4468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3" tIns="45709" rIns="91443" bIns="45709" anchor="t" anchorCtr="0">
            <a:noAutofit/>
          </a:bodyPr>
          <a:lstStyle/>
          <a:p>
            <a:endParaRPr lang="en-US" b="1"/>
          </a:p>
        </p:txBody>
      </p:sp>
      <p:sp>
        <p:nvSpPr>
          <p:cNvPr id="195" name="Google Shape;19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66844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8:notes"/>
          <p:cNvSpPr txBox="1">
            <a:spLocks noGrp="1"/>
          </p:cNvSpPr>
          <p:nvPr>
            <p:ph type="body" idx="1"/>
          </p:nvPr>
        </p:nvSpPr>
        <p:spPr>
          <a:xfrm>
            <a:off x="679927" y="4716662"/>
            <a:ext cx="5439410" cy="4468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3" tIns="45709" rIns="91443" bIns="45709" anchor="t" anchorCtr="0">
            <a:noAutofit/>
          </a:bodyPr>
          <a:lstStyle/>
          <a:p>
            <a:endParaRPr lang="en-US" b="1"/>
          </a:p>
        </p:txBody>
      </p:sp>
      <p:sp>
        <p:nvSpPr>
          <p:cNvPr id="195" name="Google Shape;19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264650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8:notes"/>
          <p:cNvSpPr txBox="1">
            <a:spLocks noGrp="1"/>
          </p:cNvSpPr>
          <p:nvPr>
            <p:ph type="body" idx="1"/>
          </p:nvPr>
        </p:nvSpPr>
        <p:spPr>
          <a:xfrm>
            <a:off x="679927" y="4716662"/>
            <a:ext cx="5439410" cy="4468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3" tIns="45709" rIns="91443" bIns="45709" anchor="t" anchorCtr="0">
            <a:noAutofit/>
          </a:bodyPr>
          <a:lstStyle/>
          <a:p>
            <a:endParaRPr lang="en-US" b="1"/>
          </a:p>
        </p:txBody>
      </p:sp>
      <p:sp>
        <p:nvSpPr>
          <p:cNvPr id="195" name="Google Shape;19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587912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0:notes"/>
          <p:cNvSpPr txBox="1">
            <a:spLocks noGrp="1"/>
          </p:cNvSpPr>
          <p:nvPr>
            <p:ph type="body" idx="1"/>
          </p:nvPr>
        </p:nvSpPr>
        <p:spPr>
          <a:xfrm>
            <a:off x="679927" y="4716662"/>
            <a:ext cx="5439410" cy="4468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3" tIns="45709" rIns="91443" bIns="45709" anchor="t" anchorCtr="0">
            <a:noAutofit/>
          </a:bodyPr>
          <a:lstStyle/>
          <a:p>
            <a:pPr>
              <a:buSzPts val="1400"/>
            </a:pPr>
            <a:endParaRPr dirty="0"/>
          </a:p>
        </p:txBody>
      </p:sp>
      <p:sp>
        <p:nvSpPr>
          <p:cNvPr id="314" name="Google Shape;314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97664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jp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jp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496350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XX/XX/XXXX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720000" y="3919897"/>
            <a:ext cx="3240000" cy="900000"/>
          </a:xfrm>
          <a:prstGeom prst="rect">
            <a:avLst/>
          </a:prstGeom>
        </p:spPr>
        <p:txBody>
          <a:bodyPr anchor="b" anchorCtr="0"/>
          <a:lstStyle>
            <a:lvl1pPr>
              <a:defRPr sz="1150"/>
            </a:lvl1pPr>
          </a:lstStyle>
          <a:p>
            <a:r>
              <a:rPr lang="fr-FR"/>
              <a:t>Intitulé de la direction/service interministérielle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496350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Titre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571B293-EB6B-9149-9E08-668EB7F040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60" y="0"/>
            <a:ext cx="9152690" cy="5152965"/>
          </a:xfrm>
          <a:prstGeom prst="rect">
            <a:avLst/>
          </a:prstGeom>
        </p:spPr>
      </p:pic>
      <p:pic>
        <p:nvPicPr>
          <p:cNvPr id="9" name="Image 8" descr="Une image contenant nature, ciel nocturne&#10;&#10;Description générée automatiquement">
            <a:extLst>
              <a:ext uri="{FF2B5EF4-FFF2-40B4-BE49-F238E27FC236}">
                <a16:creationId xmlns:a16="http://schemas.microsoft.com/office/drawing/2014/main" id="{49A634D5-92FA-4760-9488-2222A25E1EF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2760" y="1704841"/>
            <a:ext cx="9156760" cy="281112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88677A4B-A0C8-4DFF-AC8B-474FB9D2B58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99592" y="2670595"/>
            <a:ext cx="4104376" cy="945371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21D71419-FF29-43DD-A644-B695C0C9CD3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80000" y="227686"/>
            <a:ext cx="1722944" cy="1429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610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0B3ED864-6123-8B40-8783-2DF8831D71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630"/>
          <a:stretch/>
        </p:blipFill>
        <p:spPr>
          <a:xfrm>
            <a:off x="-8690" y="0"/>
            <a:ext cx="9152690" cy="84355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9E55479-C1F7-1A4C-8A97-BDB48ABA688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843558"/>
            <a:ext cx="9144000" cy="3938016"/>
          </a:xfrm>
          <a:prstGeom prst="rect">
            <a:avLst/>
          </a:prstGeom>
        </p:spPr>
      </p:pic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6426336" y="4876006"/>
            <a:ext cx="1170000" cy="267494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fr-FR" cap="all"/>
              <a:t>XX/XX/XXXX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>
          <a:xfrm>
            <a:off x="7596336" y="4803998"/>
            <a:ext cx="1170000" cy="339502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2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115616" y="2346046"/>
            <a:ext cx="7668384" cy="20772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50" b="1" cap="none" baseline="0">
                <a:solidFill>
                  <a:schemeClr val="bg1"/>
                </a:solidFill>
              </a:defRPr>
            </a:lvl1pPr>
            <a:lvl2pPr marL="0" indent="0">
              <a:spcBef>
                <a:spcPts val="500"/>
              </a:spcBef>
              <a:spcAft>
                <a:spcPts val="0"/>
              </a:spcAft>
              <a:buNone/>
              <a:defRPr sz="1850">
                <a:solidFill>
                  <a:srgbClr val="FFDD00"/>
                </a:solidFill>
              </a:defRPr>
            </a:lvl2pPr>
          </a:lstStyle>
          <a:p>
            <a:pPr lvl="0"/>
            <a:r>
              <a:rPr lang="fr-FR"/>
              <a:t>Titre</a:t>
            </a:r>
          </a:p>
          <a:p>
            <a:pPr lvl="1"/>
            <a:r>
              <a:rPr lang="fr-FR"/>
              <a:t>Sous-titre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1B279EDB-D15D-4F83-8CF3-2DA247A813F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13617" y="0"/>
            <a:ext cx="923136" cy="76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423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1131590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Titre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9998" y="1994054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Titre de la partie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12000" y="1995686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Titre de la partie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63999" y="1995686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Titre de la partie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1" name="Espace réservé de la date 1">
            <a:extLst>
              <a:ext uri="{FF2B5EF4-FFF2-40B4-BE49-F238E27FC236}">
                <a16:creationId xmlns:a16="http://schemas.microsoft.com/office/drawing/2014/main" id="{FB55AB75-56F3-004E-8A4E-57EB4CAB795F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6426336" y="4876006"/>
            <a:ext cx="1170000" cy="267494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fr-FR" cap="all"/>
              <a:t>XX/XX/XXXX</a:t>
            </a:r>
          </a:p>
        </p:txBody>
      </p:sp>
      <p:sp>
        <p:nvSpPr>
          <p:cNvPr id="12" name="Espace réservé du numéro de diapositive 7">
            <a:extLst>
              <a:ext uri="{FF2B5EF4-FFF2-40B4-BE49-F238E27FC236}">
                <a16:creationId xmlns:a16="http://schemas.microsoft.com/office/drawing/2014/main" id="{4527032A-C74F-2941-8AD5-E7F64BD5B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7596336" y="4803998"/>
            <a:ext cx="1170000" cy="339502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2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0B3C5431-48BB-4224-AADB-32D40C7CA5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999" y="67235"/>
            <a:ext cx="923136" cy="76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8571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323528" y="1111091"/>
            <a:ext cx="8442808" cy="3574645"/>
          </a:xfrm>
          <a:solidFill>
            <a:schemeClr val="bg1">
              <a:lumMod val="85000"/>
            </a:schemeClr>
          </a:solidFill>
        </p:spPr>
        <p:txBody>
          <a:bodyPr tIns="1080000" anchor="ctr" anchorCtr="0"/>
          <a:lstStyle>
            <a:lvl1pPr algn="ctr">
              <a:defRPr cap="all" baseline="0"/>
            </a:lvl1pPr>
          </a:lstStyle>
          <a:p>
            <a:r>
              <a:rPr lang="fr-FR"/>
              <a:t>Sélectionner l’icône pour insérer une image, </a:t>
            </a:r>
            <a:br>
              <a:rPr lang="fr-FR"/>
            </a:br>
            <a:r>
              <a:rPr lang="fr-FR"/>
              <a:t>puis disposer l’image en arrière plan </a:t>
            </a:r>
            <a:br>
              <a:rPr lang="fr-FR"/>
            </a:br>
            <a:r>
              <a:rPr lang="fr-FR"/>
              <a:t>(Sélectionner l’image avec le bouton droit de la souris / </a:t>
            </a:r>
            <a:br>
              <a:rPr lang="fr-FR"/>
            </a:br>
            <a:r>
              <a:rPr lang="fr-FR"/>
              <a:t>Mettre à l’arrière plan)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827585" y="1111092"/>
            <a:ext cx="7560840" cy="3574645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noFill/>
          </a:ln>
        </p:spPr>
        <p:txBody>
          <a:bodyPr lIns="0" bIns="360000" anchor="ctr" anchorCtr="0"/>
          <a:lstStyle>
            <a:lvl1pPr marL="396000" indent="-396000">
              <a:buFont typeface="+mj-lt"/>
              <a:buAutoNum type="arabicPeriod"/>
              <a:defRPr sz="3250"/>
            </a:lvl1pPr>
          </a:lstStyle>
          <a:p>
            <a:r>
              <a:rPr lang="fr-FR"/>
              <a:t>Titre</a:t>
            </a:r>
          </a:p>
        </p:txBody>
      </p:sp>
      <p:sp>
        <p:nvSpPr>
          <p:cNvPr id="7" name="Espace réservé de la date 1">
            <a:extLst>
              <a:ext uri="{FF2B5EF4-FFF2-40B4-BE49-F238E27FC236}">
                <a16:creationId xmlns:a16="http://schemas.microsoft.com/office/drawing/2014/main" id="{9748505C-3D2A-D74D-9CDB-23720A2BFF18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6426336" y="4876006"/>
            <a:ext cx="1170000" cy="267494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fr-FR" cap="all"/>
              <a:t>XX/XX/XXXX</a:t>
            </a:r>
          </a:p>
        </p:txBody>
      </p:sp>
      <p:sp>
        <p:nvSpPr>
          <p:cNvPr id="9" name="Espace réservé du numéro de diapositive 7">
            <a:extLst>
              <a:ext uri="{FF2B5EF4-FFF2-40B4-BE49-F238E27FC236}">
                <a16:creationId xmlns:a16="http://schemas.microsoft.com/office/drawing/2014/main" id="{98F10018-47D8-6540-8D30-5845FE974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7596336" y="4803998"/>
            <a:ext cx="1170000" cy="339502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2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CE2151E-939C-41D2-8115-09B06241AF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3617" y="0"/>
            <a:ext cx="923136" cy="76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2040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s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1131590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Titre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923928" y="324000"/>
            <a:ext cx="4860072" cy="360000"/>
          </a:xfrm>
        </p:spPr>
        <p:txBody>
          <a:bodyPr/>
          <a:lstStyle>
            <a:lvl1pPr marL="108000" indent="-108000" algn="r">
              <a:spcAft>
                <a:spcPts val="0"/>
              </a:spcAft>
              <a:buFont typeface="+mj-lt"/>
              <a:buAutoNum type="arabicPeriod"/>
              <a:defRPr sz="750" b="1"/>
            </a:lvl1pPr>
            <a:lvl2pPr marL="108000" indent="-108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/>
            </a:lvl2pPr>
          </a:lstStyle>
          <a:p>
            <a:pPr lvl="0"/>
            <a:r>
              <a:rPr lang="fr-FR"/>
              <a:t>Titre</a:t>
            </a:r>
          </a:p>
          <a:p>
            <a:pPr lvl="1"/>
            <a:r>
              <a:rPr lang="fr-FR"/>
              <a:t>Sous-titre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999" y="1995686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  <a:p>
            <a:pPr lvl="3"/>
            <a:r>
              <a:rPr lang="fr-FR"/>
              <a:t>Texte de niveau 4</a:t>
            </a:r>
          </a:p>
          <a:p>
            <a:pPr lvl="4"/>
            <a:r>
              <a:rPr lang="fr-FR"/>
              <a:t>Texte de niveau 5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312000" y="1995686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  <a:p>
            <a:pPr lvl="3"/>
            <a:r>
              <a:rPr lang="fr-FR"/>
              <a:t>Texte de niveau 4</a:t>
            </a:r>
          </a:p>
          <a:p>
            <a:pPr lvl="4"/>
            <a:r>
              <a:rPr lang="fr-FR"/>
              <a:t>Texte de niveau 5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264000" y="1995686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  <a:p>
            <a:pPr lvl="3"/>
            <a:r>
              <a:rPr lang="fr-FR"/>
              <a:t>Texte de niveau 4</a:t>
            </a:r>
          </a:p>
          <a:p>
            <a:pPr lvl="4"/>
            <a:r>
              <a:rPr lang="fr-FR"/>
              <a:t>Texte de niveau 5</a:t>
            </a:r>
          </a:p>
        </p:txBody>
      </p:sp>
      <p:sp>
        <p:nvSpPr>
          <p:cNvPr id="11" name="Espace réservé de la date 1">
            <a:extLst>
              <a:ext uri="{FF2B5EF4-FFF2-40B4-BE49-F238E27FC236}">
                <a16:creationId xmlns:a16="http://schemas.microsoft.com/office/drawing/2014/main" id="{9F5F8F36-9414-6946-BDAE-0A76E569CDF2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6426336" y="4876006"/>
            <a:ext cx="1170000" cy="267494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fr-FR" cap="all"/>
              <a:t>XX/XX/XXXX</a:t>
            </a:r>
          </a:p>
        </p:txBody>
      </p:sp>
      <p:sp>
        <p:nvSpPr>
          <p:cNvPr id="15" name="Espace réservé du numéro de diapositive 7">
            <a:extLst>
              <a:ext uri="{FF2B5EF4-FFF2-40B4-BE49-F238E27FC236}">
                <a16:creationId xmlns:a16="http://schemas.microsoft.com/office/drawing/2014/main" id="{39B13F4C-6D78-BF47-94DF-EE7823417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7596336" y="4803998"/>
            <a:ext cx="1170000" cy="339502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2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CBF40C1-1749-4553-BD5B-0142995891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0170" y="13447"/>
            <a:ext cx="923136" cy="76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3562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0" i="0">
                <a:solidFill>
                  <a:schemeClr val="bg1"/>
                </a:solidFill>
                <a:latin typeface="Segoe UI Light"/>
                <a:cs typeface="Segoe U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00639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75" b="0" i="0">
                <a:solidFill>
                  <a:srgbClr val="005579"/>
                </a:solidFill>
                <a:latin typeface="Calibri"/>
                <a:cs typeface="Calibri"/>
              </a:defRPr>
            </a:lvl1pPr>
          </a:lstStyle>
          <a:p>
            <a:pPr marL="9525">
              <a:lnSpc>
                <a:spcPts val="1020"/>
              </a:lnSpc>
            </a:pPr>
            <a:r>
              <a:rPr lang="fr-FR" spc="4"/>
              <a:t>een.ec.europa.eu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28575">
              <a:lnSpc>
                <a:spcPts val="1069"/>
              </a:lnSpc>
            </a:pPr>
            <a:fld id="{81D60167-4931-47E6-BA6A-407CBD079E47}" type="slidenum">
              <a:rPr lang="fr-FR" spc="-4" smtClean="0"/>
              <a:pPr marL="28575">
                <a:lnSpc>
                  <a:spcPts val="1069"/>
                </a:lnSpc>
              </a:pPr>
              <a:t>‹N°›</a:t>
            </a:fld>
            <a:endParaRPr lang="fr-FR" spc="-4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A8829A8-ED5B-4177-B969-4F62952572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0169" y="87405"/>
            <a:ext cx="923136" cy="76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7254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914344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uverture">
  <p:cSld name="Couvertur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2"/>
          <p:cNvSpPr txBox="1">
            <a:spLocks noGrp="1"/>
          </p:cNvSpPr>
          <p:nvPr>
            <p:ph type="dt" idx="10"/>
          </p:nvPr>
        </p:nvSpPr>
        <p:spPr>
          <a:xfrm>
            <a:off x="0" y="4963500"/>
            <a:ext cx="180000" cy="180000"/>
          </a:xfrm>
          <a:prstGeom prst="rect">
            <a:avLst/>
          </a:prstGeom>
          <a:noFill/>
          <a:ln w="9525" cap="flat" cmpd="sng">
            <a:solidFill>
              <a:schemeClr val="dk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2"/>
          <p:cNvSpPr txBox="1">
            <a:spLocks noGrp="1"/>
          </p:cNvSpPr>
          <p:nvPr>
            <p:ph type="ftr" idx="11"/>
          </p:nvPr>
        </p:nvSpPr>
        <p:spPr>
          <a:xfrm>
            <a:off x="720000" y="3919897"/>
            <a:ext cx="32400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32"/>
          <p:cNvSpPr txBox="1">
            <a:spLocks noGrp="1"/>
          </p:cNvSpPr>
          <p:nvPr>
            <p:ph type="sldNum" idx="12"/>
          </p:nvPr>
        </p:nvSpPr>
        <p:spPr>
          <a:xfrm>
            <a:off x="0" y="4963500"/>
            <a:ext cx="180000" cy="180000"/>
          </a:xfrm>
          <a:prstGeom prst="rect">
            <a:avLst/>
          </a:prstGeom>
          <a:noFill/>
          <a:ln w="9525" cap="flat" cmpd="sng">
            <a:solidFill>
              <a:schemeClr val="dk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None/>
              <a:defRPr sz="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None/>
              <a:defRPr sz="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None/>
              <a:defRPr sz="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None/>
              <a:defRPr sz="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None/>
              <a:defRPr sz="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None/>
              <a:defRPr sz="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None/>
              <a:defRPr sz="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None/>
              <a:defRPr sz="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None/>
              <a:defRPr sz="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19" name="Google Shape;19;p32"/>
          <p:cNvSpPr txBox="1">
            <a:spLocks noGrp="1"/>
          </p:cNvSpPr>
          <p:nvPr>
            <p:ph type="title"/>
          </p:nvPr>
        </p:nvSpPr>
        <p:spPr>
          <a:xfrm>
            <a:off x="0" y="0"/>
            <a:ext cx="180000" cy="180000"/>
          </a:xfrm>
          <a:prstGeom prst="rect">
            <a:avLst/>
          </a:prstGeom>
          <a:noFill/>
          <a:ln w="9525" cap="flat" cmpd="sng">
            <a:solidFill>
              <a:schemeClr val="dk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None/>
              <a:defRPr sz="1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0" name="Google Shape;20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2760" y="0"/>
            <a:ext cx="9152690" cy="5152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1B298ADF-5F11-46C9-8A76-F4E9BAE33D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0000" y="76553"/>
            <a:ext cx="1593476" cy="13220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>
  <p:cSld name="Titre et contenu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5"/>
          <p:cNvSpPr txBox="1">
            <a:spLocks noGrp="1"/>
          </p:cNvSpPr>
          <p:nvPr>
            <p:ph type="title"/>
          </p:nvPr>
        </p:nvSpPr>
        <p:spPr>
          <a:xfrm>
            <a:off x="359999" y="1116000"/>
            <a:ext cx="8424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5"/>
          <p:cNvSpPr txBox="1">
            <a:spLocks noGrp="1"/>
          </p:cNvSpPr>
          <p:nvPr>
            <p:ph type="body" idx="1"/>
          </p:nvPr>
        </p:nvSpPr>
        <p:spPr>
          <a:xfrm>
            <a:off x="359998" y="2027849"/>
            <a:ext cx="8424000" cy="25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None/>
              <a:defRPr/>
            </a:lvl1pPr>
            <a:lvl2pPr marL="914400" lvl="1" indent="-28892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50"/>
              <a:buChar char="•"/>
              <a:defRPr/>
            </a:lvl2pPr>
            <a:lvl3pPr marL="1371600" lvl="2" indent="-28257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850"/>
              <a:buChar char="•"/>
              <a:defRPr/>
            </a:lvl3pPr>
            <a:lvl4pPr marL="1828800" lvl="3" indent="-276225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50"/>
              <a:buChar char="•"/>
              <a:defRPr/>
            </a:lvl4pPr>
            <a:lvl5pPr marL="2286000" lvl="4" indent="-27305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35"/>
          <p:cNvSpPr txBox="1">
            <a:spLocks noGrp="1"/>
          </p:cNvSpPr>
          <p:nvPr>
            <p:ph type="body" idx="2"/>
          </p:nvPr>
        </p:nvSpPr>
        <p:spPr>
          <a:xfrm>
            <a:off x="4863402" y="255613"/>
            <a:ext cx="3902934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7622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"/>
              <a:buFont typeface="Arial"/>
              <a:buAutoNum type="arabicPeriod"/>
              <a:defRPr sz="750" b="1"/>
            </a:lvl1pPr>
            <a:lvl2pPr marL="914400" lvl="1" indent="-27622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AutoNum type="alphaLcPeriod"/>
              <a:defRPr sz="750"/>
            </a:lvl2pPr>
            <a:lvl3pPr marL="1371600" lvl="2" indent="-3429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35"/>
          <p:cNvSpPr txBox="1">
            <a:spLocks noGrp="1"/>
          </p:cNvSpPr>
          <p:nvPr>
            <p:ph type="dt" idx="10"/>
          </p:nvPr>
        </p:nvSpPr>
        <p:spPr>
          <a:xfrm>
            <a:off x="6426336" y="4876006"/>
            <a:ext cx="1170000" cy="267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06/07/2021</a:t>
            </a:r>
          </a:p>
        </p:txBody>
      </p:sp>
      <p:sp>
        <p:nvSpPr>
          <p:cNvPr id="39" name="Google Shape;39;p35"/>
          <p:cNvSpPr txBox="1">
            <a:spLocks noGrp="1"/>
          </p:cNvSpPr>
          <p:nvPr>
            <p:ph type="sldNum" idx="12"/>
          </p:nvPr>
        </p:nvSpPr>
        <p:spPr>
          <a:xfrm>
            <a:off x="7596336" y="4793698"/>
            <a:ext cx="1170000" cy="349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15A831A-71EF-431A-9537-EE10D14CF6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0000" y="90000"/>
            <a:ext cx="997694" cy="731134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1EFE7376-4300-43E4-90FD-F95D7AF627B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1258" y="0"/>
            <a:ext cx="1016436" cy="84330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323528" y="1111091"/>
            <a:ext cx="8442808" cy="3574645"/>
          </a:xfrm>
          <a:solidFill>
            <a:schemeClr val="bg1">
              <a:lumMod val="85000"/>
            </a:schemeClr>
          </a:solidFill>
        </p:spPr>
        <p:txBody>
          <a:bodyPr tIns="1080000" anchor="ctr" anchorCtr="0"/>
          <a:lstStyle>
            <a:lvl1pPr algn="ctr">
              <a:defRPr cap="all" baseline="0"/>
            </a:lvl1pPr>
          </a:lstStyle>
          <a:p>
            <a:r>
              <a:rPr lang="fr-FR"/>
              <a:t>Sélectionner l’icône pour insérer une image, </a:t>
            </a:r>
            <a:br>
              <a:rPr lang="fr-FR"/>
            </a:br>
            <a:r>
              <a:rPr lang="fr-FR"/>
              <a:t>puis disposer l’image en arrière plan </a:t>
            </a:r>
            <a:br>
              <a:rPr lang="fr-FR"/>
            </a:br>
            <a:r>
              <a:rPr lang="fr-FR"/>
              <a:t>(Sélectionner l’image avec le bouton droit de la souris / </a:t>
            </a:r>
            <a:br>
              <a:rPr lang="fr-FR"/>
            </a:br>
            <a:r>
              <a:rPr lang="fr-FR"/>
              <a:t>Mettre à l’arrière plan)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827585" y="1111092"/>
            <a:ext cx="7560840" cy="3574645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noFill/>
          </a:ln>
        </p:spPr>
        <p:txBody>
          <a:bodyPr lIns="0" bIns="360000" anchor="ctr" anchorCtr="0"/>
          <a:lstStyle>
            <a:lvl1pPr marL="396000" indent="-396000">
              <a:buFont typeface="+mj-lt"/>
              <a:buAutoNum type="arabicPeriod"/>
              <a:defRPr sz="3250"/>
            </a:lvl1pPr>
          </a:lstStyle>
          <a:p>
            <a:r>
              <a:rPr lang="fr-FR"/>
              <a:t>Titre</a:t>
            </a:r>
          </a:p>
        </p:txBody>
      </p:sp>
      <p:sp>
        <p:nvSpPr>
          <p:cNvPr id="7" name="Espace réservé de la date 1">
            <a:extLst>
              <a:ext uri="{FF2B5EF4-FFF2-40B4-BE49-F238E27FC236}">
                <a16:creationId xmlns:a16="http://schemas.microsoft.com/office/drawing/2014/main" id="{9748505C-3D2A-D74D-9CDB-23720A2BFF18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6426336" y="4876006"/>
            <a:ext cx="1170000" cy="26749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r"/>
            <a:r>
              <a:rPr lang="fr-FR" cap="all"/>
              <a:t>06/07/2021</a:t>
            </a:r>
          </a:p>
        </p:txBody>
      </p:sp>
      <p:sp>
        <p:nvSpPr>
          <p:cNvPr id="9" name="Espace réservé du numéro de diapositive 7">
            <a:extLst>
              <a:ext uri="{FF2B5EF4-FFF2-40B4-BE49-F238E27FC236}">
                <a16:creationId xmlns:a16="http://schemas.microsoft.com/office/drawing/2014/main" id="{98F10018-47D8-6540-8D30-5845FE974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7596336" y="4803998"/>
            <a:ext cx="1170000" cy="339502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2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F7B80A3-0710-4F75-92C8-60FD111BDC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0000" y="90000"/>
            <a:ext cx="997694" cy="73113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3882DF52-4B2A-4BD6-A6C1-2E6A9433638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0000" y="55239"/>
            <a:ext cx="923136" cy="76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123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0B3ED864-6123-8B40-8783-2DF8831D71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630"/>
          <a:stretch/>
        </p:blipFill>
        <p:spPr>
          <a:xfrm>
            <a:off x="-8690" y="0"/>
            <a:ext cx="9152690" cy="84355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9E55479-C1F7-1A4C-8A97-BDB48ABA688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843558"/>
            <a:ext cx="9144000" cy="3938016"/>
          </a:xfrm>
          <a:prstGeom prst="rect">
            <a:avLst/>
          </a:prstGeom>
        </p:spPr>
      </p:pic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>
          <a:xfrm>
            <a:off x="6426336" y="4876006"/>
            <a:ext cx="1170000" cy="26749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r"/>
            <a:r>
              <a:rPr lang="fr-FR" cap="all"/>
              <a:t>1011/2021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>
          <a:xfrm>
            <a:off x="7596336" y="4803998"/>
            <a:ext cx="1170000" cy="339502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2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115616" y="2346046"/>
            <a:ext cx="7668384" cy="20772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50" b="1" cap="none" baseline="0">
                <a:solidFill>
                  <a:schemeClr val="bg1"/>
                </a:solidFill>
              </a:defRPr>
            </a:lvl1pPr>
            <a:lvl2pPr marL="0" indent="0">
              <a:spcBef>
                <a:spcPts val="500"/>
              </a:spcBef>
              <a:spcAft>
                <a:spcPts val="0"/>
              </a:spcAft>
              <a:buNone/>
              <a:defRPr sz="1850">
                <a:solidFill>
                  <a:srgbClr val="FFDD00"/>
                </a:solidFill>
              </a:defRPr>
            </a:lvl2pPr>
          </a:lstStyle>
          <a:p>
            <a:pPr lvl="0"/>
            <a:r>
              <a:rPr lang="fr-FR"/>
              <a:t>Titre</a:t>
            </a:r>
          </a:p>
          <a:p>
            <a:pPr lvl="1"/>
            <a:r>
              <a:rPr lang="fr-FR"/>
              <a:t>Sous-titre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F25AA36-ED15-407A-A299-6810E295A4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80000" y="90000"/>
            <a:ext cx="997694" cy="73113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DF2FE1A9-2067-401E-8FA0-3A75C152F2A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17279" y="38831"/>
            <a:ext cx="923136" cy="76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904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1131590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Titre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9998" y="1994054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Titre de la partie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12000" y="1995686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Titre de la partie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63999" y="1995686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Titre de la partie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1" name="Espace réservé de la date 1">
            <a:extLst>
              <a:ext uri="{FF2B5EF4-FFF2-40B4-BE49-F238E27FC236}">
                <a16:creationId xmlns:a16="http://schemas.microsoft.com/office/drawing/2014/main" id="{FB55AB75-56F3-004E-8A4E-57EB4CAB795F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6426336" y="4876006"/>
            <a:ext cx="1170000" cy="26749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r"/>
            <a:r>
              <a:rPr lang="fr-FR" cap="all"/>
              <a:t>10/11/2021</a:t>
            </a:r>
          </a:p>
        </p:txBody>
      </p:sp>
      <p:sp>
        <p:nvSpPr>
          <p:cNvPr id="12" name="Espace réservé du numéro de diapositive 7">
            <a:extLst>
              <a:ext uri="{FF2B5EF4-FFF2-40B4-BE49-F238E27FC236}">
                <a16:creationId xmlns:a16="http://schemas.microsoft.com/office/drawing/2014/main" id="{4527032A-C74F-2941-8AD5-E7F64BD5B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7596336" y="4803998"/>
            <a:ext cx="1170000" cy="339502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2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F3893B61-155E-45F2-9D4E-C8E550BDE5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0000" y="90000"/>
            <a:ext cx="997694" cy="731134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AA36904B-E6C4-4C6B-9CBA-8606D757E68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7279" y="55239"/>
            <a:ext cx="923136" cy="76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030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323528" y="1111091"/>
            <a:ext cx="8442808" cy="3574645"/>
          </a:xfrm>
          <a:solidFill>
            <a:schemeClr val="bg1">
              <a:lumMod val="85000"/>
            </a:schemeClr>
          </a:solidFill>
        </p:spPr>
        <p:txBody>
          <a:bodyPr tIns="1080000" anchor="ctr" anchorCtr="0"/>
          <a:lstStyle>
            <a:lvl1pPr algn="ctr">
              <a:defRPr cap="all" baseline="0"/>
            </a:lvl1pPr>
          </a:lstStyle>
          <a:p>
            <a:r>
              <a:rPr lang="fr-FR"/>
              <a:t>Sélectionner l’icône pour insérer une image, </a:t>
            </a:r>
            <a:br>
              <a:rPr lang="fr-FR"/>
            </a:br>
            <a:r>
              <a:rPr lang="fr-FR"/>
              <a:t>puis disposer l’image en arrière plan </a:t>
            </a:r>
            <a:br>
              <a:rPr lang="fr-FR"/>
            </a:br>
            <a:r>
              <a:rPr lang="fr-FR"/>
              <a:t>(Sélectionner l’image avec le bouton droit de la souris / </a:t>
            </a:r>
            <a:br>
              <a:rPr lang="fr-FR"/>
            </a:br>
            <a:r>
              <a:rPr lang="fr-FR"/>
              <a:t>Mettre à l’arrière plan)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827585" y="1111092"/>
            <a:ext cx="7560840" cy="3574645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noFill/>
          </a:ln>
        </p:spPr>
        <p:txBody>
          <a:bodyPr lIns="0" bIns="360000" anchor="ctr" anchorCtr="0"/>
          <a:lstStyle>
            <a:lvl1pPr marL="396000" indent="-396000">
              <a:buFont typeface="+mj-lt"/>
              <a:buAutoNum type="arabicPeriod"/>
              <a:defRPr sz="3250"/>
            </a:lvl1pPr>
          </a:lstStyle>
          <a:p>
            <a:r>
              <a:rPr lang="fr-FR"/>
              <a:t>Titre</a:t>
            </a:r>
          </a:p>
        </p:txBody>
      </p:sp>
      <p:sp>
        <p:nvSpPr>
          <p:cNvPr id="7" name="Espace réservé de la date 1">
            <a:extLst>
              <a:ext uri="{FF2B5EF4-FFF2-40B4-BE49-F238E27FC236}">
                <a16:creationId xmlns:a16="http://schemas.microsoft.com/office/drawing/2014/main" id="{9748505C-3D2A-D74D-9CDB-23720A2BFF18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6426336" y="4876006"/>
            <a:ext cx="1170000" cy="26749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r"/>
            <a:r>
              <a:rPr lang="fr-FR" cap="all"/>
              <a:t>10/11/2021</a:t>
            </a:r>
          </a:p>
        </p:txBody>
      </p:sp>
      <p:sp>
        <p:nvSpPr>
          <p:cNvPr id="9" name="Espace réservé du numéro de diapositive 7">
            <a:extLst>
              <a:ext uri="{FF2B5EF4-FFF2-40B4-BE49-F238E27FC236}">
                <a16:creationId xmlns:a16="http://schemas.microsoft.com/office/drawing/2014/main" id="{98F10018-47D8-6540-8D30-5845FE974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7596336" y="4803998"/>
            <a:ext cx="1170000" cy="339502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2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E167F38-ED0D-4809-B09B-BA8F0293AB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0000" y="90000"/>
            <a:ext cx="997694" cy="73113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3026321A-2EEC-438F-AC1C-4E7B86F0583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0000" y="69829"/>
            <a:ext cx="923136" cy="76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596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s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1131590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Titre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923928" y="324000"/>
            <a:ext cx="4860072" cy="360000"/>
          </a:xfrm>
        </p:spPr>
        <p:txBody>
          <a:bodyPr/>
          <a:lstStyle>
            <a:lvl1pPr marL="108000" indent="-108000" algn="r">
              <a:spcAft>
                <a:spcPts val="0"/>
              </a:spcAft>
              <a:buFont typeface="+mj-lt"/>
              <a:buAutoNum type="arabicPeriod"/>
              <a:defRPr sz="750" b="1"/>
            </a:lvl1pPr>
            <a:lvl2pPr marL="108000" indent="-108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/>
            </a:lvl2pPr>
          </a:lstStyle>
          <a:p>
            <a:pPr lvl="0"/>
            <a:r>
              <a:rPr lang="fr-FR"/>
              <a:t>Titre</a:t>
            </a:r>
          </a:p>
          <a:p>
            <a:pPr lvl="1"/>
            <a:r>
              <a:rPr lang="fr-FR"/>
              <a:t>Sous-titre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999" y="1995686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  <a:p>
            <a:pPr lvl="3"/>
            <a:r>
              <a:rPr lang="fr-FR"/>
              <a:t>Texte de niveau 4</a:t>
            </a:r>
          </a:p>
          <a:p>
            <a:pPr lvl="4"/>
            <a:r>
              <a:rPr lang="fr-FR"/>
              <a:t>Texte de niveau 5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312000" y="1995686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  <a:p>
            <a:pPr lvl="3"/>
            <a:r>
              <a:rPr lang="fr-FR"/>
              <a:t>Texte de niveau 4</a:t>
            </a:r>
          </a:p>
          <a:p>
            <a:pPr lvl="4"/>
            <a:r>
              <a:rPr lang="fr-FR"/>
              <a:t>Texte de niveau 5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264000" y="1995686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Texte de niveau 1</a:t>
            </a:r>
          </a:p>
          <a:p>
            <a:pPr lvl="1"/>
            <a:r>
              <a:rPr lang="fr-FR"/>
              <a:t>Texte de niveau 2</a:t>
            </a:r>
          </a:p>
          <a:p>
            <a:pPr lvl="2"/>
            <a:r>
              <a:rPr lang="fr-FR"/>
              <a:t>Texte de niveau 3</a:t>
            </a:r>
          </a:p>
          <a:p>
            <a:pPr lvl="3"/>
            <a:r>
              <a:rPr lang="fr-FR"/>
              <a:t>Texte de niveau 4</a:t>
            </a:r>
          </a:p>
          <a:p>
            <a:pPr lvl="4"/>
            <a:r>
              <a:rPr lang="fr-FR"/>
              <a:t>Texte de niveau 5</a:t>
            </a:r>
          </a:p>
        </p:txBody>
      </p:sp>
      <p:sp>
        <p:nvSpPr>
          <p:cNvPr id="11" name="Espace réservé de la date 1">
            <a:extLst>
              <a:ext uri="{FF2B5EF4-FFF2-40B4-BE49-F238E27FC236}">
                <a16:creationId xmlns:a16="http://schemas.microsoft.com/office/drawing/2014/main" id="{9F5F8F36-9414-6946-BDAE-0A76E569CDF2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6426336" y="4876006"/>
            <a:ext cx="1170000" cy="26749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r"/>
            <a:r>
              <a:rPr lang="fr-FR" cap="all"/>
              <a:t>10/11/2021</a:t>
            </a:r>
          </a:p>
        </p:txBody>
      </p:sp>
      <p:sp>
        <p:nvSpPr>
          <p:cNvPr id="15" name="Espace réservé du numéro de diapositive 7">
            <a:extLst>
              <a:ext uri="{FF2B5EF4-FFF2-40B4-BE49-F238E27FC236}">
                <a16:creationId xmlns:a16="http://schemas.microsoft.com/office/drawing/2014/main" id="{39B13F4C-6D78-BF47-94DF-EE7823417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7596336" y="4803998"/>
            <a:ext cx="1170000" cy="339502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2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502C641-A2AA-47A5-B2F1-1ACEA0C0E1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0000" y="90000"/>
            <a:ext cx="997694" cy="731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454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0" i="0">
                <a:solidFill>
                  <a:schemeClr val="bg1"/>
                </a:solidFill>
                <a:latin typeface="Segoe UI Light"/>
                <a:cs typeface="Segoe U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75" b="0" i="0">
                <a:solidFill>
                  <a:srgbClr val="005579"/>
                </a:solidFill>
                <a:latin typeface="Calibri"/>
                <a:cs typeface="Calibri"/>
              </a:defRPr>
            </a:lvl1pPr>
          </a:lstStyle>
          <a:p>
            <a:pPr marL="9525">
              <a:lnSpc>
                <a:spcPts val="1020"/>
              </a:lnSpc>
            </a:pPr>
            <a:endParaRPr lang="fr-FR" spc="4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28575">
              <a:lnSpc>
                <a:spcPts val="1069"/>
              </a:lnSpc>
            </a:pPr>
            <a:fld id="{81D60167-4931-47E6-BA6A-407CBD079E47}" type="slidenum">
              <a:rPr lang="fr-FR" spc="-4" smtClean="0"/>
              <a:pPr marL="28575">
                <a:lnSpc>
                  <a:spcPts val="1069"/>
                </a:lnSpc>
              </a:pPr>
              <a:t>‹N°›</a:t>
            </a:fld>
            <a:endParaRPr lang="fr-FR" spc="-4"/>
          </a:p>
        </p:txBody>
      </p:sp>
      <p:sp>
        <p:nvSpPr>
          <p:cNvPr id="6" name="Espace réservé de la date 1">
            <a:extLst>
              <a:ext uri="{FF2B5EF4-FFF2-40B4-BE49-F238E27FC236}">
                <a16:creationId xmlns:a16="http://schemas.microsoft.com/office/drawing/2014/main" id="{7D09E86F-6253-4164-BB44-E07B94B67787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6426336" y="4876006"/>
            <a:ext cx="1170000" cy="26749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r"/>
            <a:r>
              <a:rPr lang="fr-FR" cap="all"/>
              <a:t>10/11/2021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0B18EC6-8A9E-4B65-9CED-D8B03A77E7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3618" y="116666"/>
            <a:ext cx="997694" cy="73113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1D01BBE-4E9B-4F7E-8BDB-85A3AF2E0E8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0897" y="81905"/>
            <a:ext cx="923136" cy="76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543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0" i="0">
                <a:solidFill>
                  <a:schemeClr val="bg1"/>
                </a:solidFill>
                <a:latin typeface="Segoe UI Light"/>
                <a:cs typeface="Segoe U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1615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1615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75" b="0" i="0">
                <a:solidFill>
                  <a:srgbClr val="005579"/>
                </a:solidFill>
                <a:latin typeface="Calibri"/>
                <a:cs typeface="Calibri"/>
              </a:defRPr>
            </a:lvl1pPr>
          </a:lstStyle>
          <a:p>
            <a:pPr marL="9525">
              <a:lnSpc>
                <a:spcPts val="1020"/>
              </a:lnSpc>
            </a:pPr>
            <a:endParaRPr lang="fr-FR" spc="4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28575">
              <a:lnSpc>
                <a:spcPts val="1069"/>
              </a:lnSpc>
            </a:pPr>
            <a:fld id="{81D60167-4931-47E6-BA6A-407CBD079E47}" type="slidenum">
              <a:rPr lang="fr-FR" spc="-4" smtClean="0"/>
              <a:pPr marL="28575">
                <a:lnSpc>
                  <a:spcPts val="1069"/>
                </a:lnSpc>
              </a:pPr>
              <a:t>‹N°›</a:t>
            </a:fld>
            <a:endParaRPr lang="fr-FR" spc="-4"/>
          </a:p>
        </p:txBody>
      </p:sp>
      <p:sp>
        <p:nvSpPr>
          <p:cNvPr id="8" name="Espace réservé de la date 1">
            <a:extLst>
              <a:ext uri="{FF2B5EF4-FFF2-40B4-BE49-F238E27FC236}">
                <a16:creationId xmlns:a16="http://schemas.microsoft.com/office/drawing/2014/main" id="{7842EC7C-49AE-4A74-980C-11CB608B5DA0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6426336" y="4876006"/>
            <a:ext cx="1170000" cy="26749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r"/>
            <a:r>
              <a:rPr lang="fr-FR" cap="all"/>
              <a:t>10/11/2021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5B4AB29-DEF2-4DA7-A007-359587C0D4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0000" y="90000"/>
            <a:ext cx="997694" cy="73113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D6058018-1A4A-45F7-9662-B151D35A6A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0000" y="55239"/>
            <a:ext cx="923136" cy="76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186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  <p:sp>
        <p:nvSpPr>
          <p:cNvPr id="5" name="Espace réservé de la date 1">
            <a:extLst>
              <a:ext uri="{FF2B5EF4-FFF2-40B4-BE49-F238E27FC236}">
                <a16:creationId xmlns:a16="http://schemas.microsoft.com/office/drawing/2014/main" id="{41CC1752-6F6F-44F2-B841-9E6BE2857B3A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>
          <a:xfrm>
            <a:off x="6426336" y="4876006"/>
            <a:ext cx="1170000" cy="26749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r"/>
            <a:r>
              <a:rPr lang="fr-FR" cap="all"/>
              <a:t>10/11/2021</a:t>
            </a:r>
          </a:p>
        </p:txBody>
      </p:sp>
    </p:spTree>
    <p:extLst>
      <p:ext uri="{BB962C8B-B14F-4D97-AF65-F5344CB8AC3E}">
        <p14:creationId xmlns:p14="http://schemas.microsoft.com/office/powerpoint/2010/main" val="1251548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496350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XX/XX/XXXX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720000" y="3919897"/>
            <a:ext cx="3240000" cy="900000"/>
          </a:xfrm>
          <a:prstGeom prst="rect">
            <a:avLst/>
          </a:prstGeom>
        </p:spPr>
        <p:txBody>
          <a:bodyPr anchor="b" anchorCtr="0"/>
          <a:lstStyle>
            <a:lvl1pPr>
              <a:defRPr sz="1150"/>
            </a:lvl1pPr>
          </a:lstStyle>
          <a:p>
            <a:r>
              <a:rPr lang="fr-FR"/>
              <a:t>Intitulé de la direction/service interministérielle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496350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Titre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571B293-EB6B-9149-9E08-668EB7F040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60" y="0"/>
            <a:ext cx="9152690" cy="5152965"/>
          </a:xfrm>
          <a:prstGeom prst="rect">
            <a:avLst/>
          </a:prstGeom>
        </p:spPr>
      </p:pic>
      <p:pic>
        <p:nvPicPr>
          <p:cNvPr id="9" name="Image 8" descr="Une image contenant nature, ciel nocturne&#10;&#10;Description générée automatiquement">
            <a:extLst>
              <a:ext uri="{FF2B5EF4-FFF2-40B4-BE49-F238E27FC236}">
                <a16:creationId xmlns:a16="http://schemas.microsoft.com/office/drawing/2014/main" id="{49A634D5-92FA-4760-9488-2222A25E1EF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2760" y="1704841"/>
            <a:ext cx="9156760" cy="281112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88677A4B-A0C8-4DFF-AC8B-474FB9D2B58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99592" y="2670595"/>
            <a:ext cx="4104376" cy="945371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CCF79105-4594-476F-BACF-E5D4491A58D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80000" y="201614"/>
            <a:ext cx="1515437" cy="1257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760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2.jpg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8.jpe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66D15CC7-BC12-A746-B153-F1F8A3C7E67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288" y="0"/>
            <a:ext cx="9152690" cy="5152964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359999" y="1131590"/>
            <a:ext cx="8424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59999" y="1995686"/>
            <a:ext cx="8424000" cy="257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  <a:p>
            <a:pPr lvl="3"/>
            <a:r>
              <a:rPr lang="fr-FR" noProof="0"/>
              <a:t>Texte de niveau 4</a:t>
            </a:r>
          </a:p>
          <a:p>
            <a:pPr lvl="4"/>
            <a:r>
              <a:rPr lang="fr-FR" noProof="0"/>
              <a:t>Texte de niveau 5</a:t>
            </a:r>
          </a:p>
        </p:txBody>
      </p:sp>
      <p:sp>
        <p:nvSpPr>
          <p:cNvPr id="15" name="Espace réservé de la date 1">
            <a:extLst>
              <a:ext uri="{FF2B5EF4-FFF2-40B4-BE49-F238E27FC236}">
                <a16:creationId xmlns:a16="http://schemas.microsoft.com/office/drawing/2014/main" id="{516EDC64-47E8-C044-91BA-F715A5EFFEFD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6426336" y="4783500"/>
            <a:ext cx="1170000" cy="360000"/>
          </a:xfrm>
          <a:prstGeom prst="rect">
            <a:avLst/>
          </a:prstGeom>
        </p:spPr>
        <p:txBody>
          <a:bodyPr/>
          <a:lstStyle>
            <a:lvl1pPr>
              <a:defRPr sz="750"/>
            </a:lvl1pPr>
          </a:lstStyle>
          <a:p>
            <a:pPr algn="r"/>
            <a:r>
              <a:rPr lang="fr-FR" cap="all"/>
              <a:t>10/11/2021</a:t>
            </a:r>
          </a:p>
        </p:txBody>
      </p:sp>
      <p:sp>
        <p:nvSpPr>
          <p:cNvPr id="16" name="Espace réservé du numéro de diapositive 7">
            <a:extLst>
              <a:ext uri="{FF2B5EF4-FFF2-40B4-BE49-F238E27FC236}">
                <a16:creationId xmlns:a16="http://schemas.microsoft.com/office/drawing/2014/main" id="{C6D56E85-7DD2-5140-A94B-D4C7F30901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7596336" y="4783500"/>
            <a:ext cx="1170000" cy="360000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2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2307B0F-77B4-4ED4-9281-6D54304AE3C9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86723" y="73959"/>
            <a:ext cx="923136" cy="76589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12" r:id="rId2"/>
    <p:sldLayoutId id="2147483810" r:id="rId3"/>
    <p:sldLayoutId id="2147483811" r:id="rId4"/>
    <p:sldLayoutId id="2147483809" r:id="rId5"/>
    <p:sldLayoutId id="2147483813" r:id="rId6"/>
    <p:sldLayoutId id="2147483815" r:id="rId7"/>
    <p:sldLayoutId id="2147483816" r:id="rId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5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itchFamily="34" charset="0"/>
        <a:buNone/>
        <a:defRPr sz="1050" b="0" kern="1200">
          <a:solidFill>
            <a:schemeClr val="tx2"/>
          </a:solidFill>
          <a:latin typeface="+mn-lt"/>
          <a:ea typeface="+mn-ea"/>
          <a:cs typeface="+mn-cs"/>
        </a:defRPr>
      </a:lvl1pPr>
      <a:lvl2pPr marL="252000" indent="-720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itchFamily="34" charset="0"/>
        <a:buChar char="•"/>
        <a:defRPr sz="95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3pPr>
      <a:lvl4pPr marL="61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4pPr>
      <a:lvl5pPr marL="828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66D15CC7-BC12-A746-B153-F1F8A3C7E677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288" y="0"/>
            <a:ext cx="9152690" cy="5152964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359999" y="1131590"/>
            <a:ext cx="8424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59999" y="1995686"/>
            <a:ext cx="8424000" cy="257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/>
              <a:t>Texte de niveau 1</a:t>
            </a:r>
          </a:p>
          <a:p>
            <a:pPr lvl="1"/>
            <a:r>
              <a:rPr lang="fr-FR" noProof="0"/>
              <a:t>Texte de niveau 2</a:t>
            </a:r>
          </a:p>
          <a:p>
            <a:pPr lvl="2"/>
            <a:r>
              <a:rPr lang="fr-FR" noProof="0"/>
              <a:t>Texte de niveau 3</a:t>
            </a:r>
          </a:p>
          <a:p>
            <a:pPr lvl="3"/>
            <a:r>
              <a:rPr lang="fr-FR" noProof="0"/>
              <a:t>Texte de niveau 4</a:t>
            </a:r>
          </a:p>
          <a:p>
            <a:pPr lvl="4"/>
            <a:r>
              <a:rPr lang="fr-FR" noProof="0"/>
              <a:t>Texte de niveau 5</a:t>
            </a:r>
          </a:p>
        </p:txBody>
      </p:sp>
      <p:sp>
        <p:nvSpPr>
          <p:cNvPr id="15" name="Espace réservé de la date 1">
            <a:extLst>
              <a:ext uri="{FF2B5EF4-FFF2-40B4-BE49-F238E27FC236}">
                <a16:creationId xmlns:a16="http://schemas.microsoft.com/office/drawing/2014/main" id="{516EDC64-47E8-C044-91BA-F715A5EFFEFD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6426336" y="4783500"/>
            <a:ext cx="1170000" cy="360000"/>
          </a:xfrm>
          <a:prstGeom prst="rect">
            <a:avLst/>
          </a:prstGeom>
        </p:spPr>
        <p:txBody>
          <a:bodyPr/>
          <a:lstStyle>
            <a:lvl1pPr>
              <a:defRPr sz="750"/>
            </a:lvl1pPr>
          </a:lstStyle>
          <a:p>
            <a:pPr algn="r"/>
            <a:r>
              <a:rPr lang="fr-FR" cap="all"/>
              <a:t>XX/XX/XXXX</a:t>
            </a:r>
          </a:p>
        </p:txBody>
      </p:sp>
      <p:sp>
        <p:nvSpPr>
          <p:cNvPr id="16" name="Espace réservé du numéro de diapositive 7">
            <a:extLst>
              <a:ext uri="{FF2B5EF4-FFF2-40B4-BE49-F238E27FC236}">
                <a16:creationId xmlns:a16="http://schemas.microsoft.com/office/drawing/2014/main" id="{C6D56E85-7DD2-5140-A94B-D4C7F30901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7596336" y="4783500"/>
            <a:ext cx="1170000" cy="360000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2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934E15C-A5B9-4B6E-94BD-FD36FFC6FCBA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80000" y="90000"/>
            <a:ext cx="997694" cy="73113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556AF640-9366-48E6-AC4F-A6EC79EF2726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217279" y="41792"/>
            <a:ext cx="923136" cy="76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454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31" r:id="rId6"/>
    <p:sldLayoutId id="2147483833" r:id="rId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5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itchFamily="34" charset="0"/>
        <a:buNone/>
        <a:defRPr sz="1050" b="0" kern="1200">
          <a:solidFill>
            <a:schemeClr val="tx2"/>
          </a:solidFill>
          <a:latin typeface="+mn-lt"/>
          <a:ea typeface="+mn-ea"/>
          <a:cs typeface="+mn-cs"/>
        </a:defRPr>
      </a:lvl1pPr>
      <a:lvl2pPr marL="252000" indent="-720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itchFamily="34" charset="0"/>
        <a:buChar char="•"/>
        <a:defRPr sz="95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3pPr>
      <a:lvl4pPr marL="61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4pPr>
      <a:lvl5pPr marL="828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3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559" y="6773"/>
            <a:ext cx="9152690" cy="515296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31"/>
          <p:cNvSpPr txBox="1">
            <a:spLocks noGrp="1"/>
          </p:cNvSpPr>
          <p:nvPr>
            <p:ph type="title"/>
          </p:nvPr>
        </p:nvSpPr>
        <p:spPr>
          <a:xfrm>
            <a:off x="359999" y="1131590"/>
            <a:ext cx="8424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50"/>
              <a:buFont typeface="Arial"/>
              <a:buNone/>
              <a:defRPr sz="255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31"/>
          <p:cNvSpPr txBox="1">
            <a:spLocks noGrp="1"/>
          </p:cNvSpPr>
          <p:nvPr>
            <p:ph type="body" idx="1"/>
          </p:nvPr>
        </p:nvSpPr>
        <p:spPr>
          <a:xfrm>
            <a:off x="359999" y="1995686"/>
            <a:ext cx="8424000" cy="25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889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50"/>
              <a:buFont typeface="Arial"/>
              <a:buChar char="•"/>
              <a:defRPr sz="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825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850"/>
              <a:buFont typeface="Arial"/>
              <a:buChar char="•"/>
              <a:defRPr sz="8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76225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Char char="•"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7305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Char char="•"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31"/>
          <p:cNvSpPr txBox="1">
            <a:spLocks noGrp="1"/>
          </p:cNvSpPr>
          <p:nvPr>
            <p:ph type="dt" idx="10"/>
          </p:nvPr>
        </p:nvSpPr>
        <p:spPr>
          <a:xfrm>
            <a:off x="6426336" y="4783500"/>
            <a:ext cx="117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/>
              <a:t>06/07/2021</a:t>
            </a:r>
          </a:p>
        </p:txBody>
      </p:sp>
      <p:sp>
        <p:nvSpPr>
          <p:cNvPr id="14" name="Google Shape;14;p31"/>
          <p:cNvSpPr txBox="1">
            <a:spLocks noGrp="1"/>
          </p:cNvSpPr>
          <p:nvPr>
            <p:ph type="sldNum" idx="12"/>
          </p:nvPr>
        </p:nvSpPr>
        <p:spPr>
          <a:xfrm>
            <a:off x="7596336" y="4783500"/>
            <a:ext cx="117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4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1.png"/><Relationship Id="rId7" Type="http://schemas.openxmlformats.org/officeDocument/2006/relationships/hyperlink" Target="https://www.horizon-europe.gouv.fr/cluster-2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6" Type="http://schemas.openxmlformats.org/officeDocument/2006/relationships/hyperlink" Target="mailto:pcn-shs@recherche.gouv.fr" TargetMode="External"/><Relationship Id="rId5" Type="http://schemas.openxmlformats.org/officeDocument/2006/relationships/image" Target="../media/image13.tiff"/><Relationship Id="rId4" Type="http://schemas.openxmlformats.org/officeDocument/2006/relationships/image" Target="../media/image1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id="{73608411-CEF7-FF4A-AAEA-BB7C02F93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669493" y="1191952"/>
            <a:ext cx="7411643" cy="3202302"/>
          </a:xfrm>
        </p:spPr>
        <p:txBody>
          <a:bodyPr/>
          <a:lstStyle/>
          <a:p>
            <a:pPr algn="ctr"/>
            <a:endParaRPr lang="fr-FR" sz="4000" b="0" dirty="0">
              <a:latin typeface="Arial"/>
              <a:cs typeface="Arial"/>
            </a:endParaRPr>
          </a:p>
          <a:p>
            <a:pPr algn="ctr"/>
            <a:r>
              <a:rPr lang="fr-FR" sz="3600" dirty="0">
                <a:cs typeface="Arial"/>
              </a:rPr>
              <a:t>Cluster 3 – Civil Security for Society</a:t>
            </a:r>
          </a:p>
          <a:p>
            <a:pPr algn="ctr"/>
            <a:r>
              <a:rPr lang="fr-FR" sz="3600" dirty="0">
                <a:cs typeface="Arial"/>
              </a:rPr>
              <a:t>Les appels en Sciences humaines et sociales </a:t>
            </a:r>
          </a:p>
          <a:p>
            <a:pPr algn="ctr"/>
            <a:r>
              <a:rPr lang="fr-FR" sz="4000" dirty="0">
                <a:cs typeface="Arial"/>
              </a:rPr>
              <a:t>2026</a:t>
            </a:r>
          </a:p>
          <a:p>
            <a:pPr algn="ctr"/>
            <a:endParaRPr lang="fr-FR" sz="4000" dirty="0">
              <a:latin typeface="Arial"/>
              <a:cs typeface="Arial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96AA956-D6D6-468C-BCDF-48BC000EA4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2160" y="1"/>
            <a:ext cx="1526575" cy="802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515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8"/>
          <p:cNvSpPr txBox="1">
            <a:spLocks noGrp="1"/>
          </p:cNvSpPr>
          <p:nvPr>
            <p:ph type="body" idx="1"/>
          </p:nvPr>
        </p:nvSpPr>
        <p:spPr>
          <a:xfrm>
            <a:off x="343905" y="1007533"/>
            <a:ext cx="8337736" cy="3907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fr-FR" sz="2000" b="1" dirty="0">
                <a:solidFill>
                  <a:schemeClr val="accent4"/>
                </a:solidFill>
              </a:rPr>
              <a:t>Lutter contre les nouvelles criminalités liées au changement climatique</a:t>
            </a:r>
            <a:endParaRPr lang="fr-FR" sz="2000" dirty="0">
              <a:solidFill>
                <a:schemeClr val="accent4"/>
              </a:solidFill>
            </a:endParaRPr>
          </a:p>
          <a:p>
            <a:pPr marL="0" indent="0"/>
            <a:endParaRPr lang="fr-FR" sz="1600" b="1" dirty="0">
              <a:solidFill>
                <a:schemeClr val="accent4"/>
              </a:solidFill>
            </a:endParaRPr>
          </a:p>
          <a:p>
            <a:pPr marL="0" indent="0"/>
            <a:r>
              <a:rPr lang="fr-FR" sz="1600" dirty="0"/>
              <a:t>Contexte : la rareté des ressources et le dérèglement climatique suscitent de nouveaux mouvements migratoires et alimentent de nouvelles activités illégales : forages miniers illégaux, déforestation illégale, trafics autour des déchets, détournement d’eau, trafics d’espèces en voie d’extinction, fraudes financières (</a:t>
            </a:r>
            <a:r>
              <a:rPr lang="fr-FR" sz="1600" dirty="0" err="1"/>
              <a:t>greenwashing</a:t>
            </a:r>
            <a:r>
              <a:rPr lang="fr-FR" sz="1600" dirty="0"/>
              <a:t>, détournement des aides…). 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fr-FR" sz="1600" dirty="0"/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fr-FR" sz="1600" b="1" dirty="0"/>
              <a:t>Analyse</a:t>
            </a:r>
            <a:r>
              <a:rPr lang="fr-FR" sz="1600" dirty="0"/>
              <a:t> de ces nouvelles formes de criminalité de leurs conséquences sur l’ordre public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fr-FR" sz="1600" b="1" dirty="0"/>
              <a:t>Former</a:t>
            </a:r>
            <a:r>
              <a:rPr lang="fr-FR" sz="1600" dirty="0"/>
              <a:t> les autorités policières et les doter de moyens technologiques pour lutter contre ce nouveau type d’activités illégales (travailler avec le CEPOL)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fr-FR" sz="1600" b="1" dirty="0"/>
              <a:t>Informer</a:t>
            </a:r>
            <a:r>
              <a:rPr lang="fr-FR" sz="1600" dirty="0"/>
              <a:t> les décideurs politiques</a:t>
            </a:r>
          </a:p>
          <a:p>
            <a:pPr marL="92075" indent="0" algn="r">
              <a:buSzPct val="99000"/>
            </a:pPr>
            <a:r>
              <a:rPr lang="fr-FR" sz="1600" i="1" dirty="0">
                <a:solidFill>
                  <a:schemeClr val="bg2"/>
                </a:solidFill>
              </a:rPr>
              <a:t>TRL = 5</a:t>
            </a:r>
            <a:endParaRPr lang="en-US" sz="1600" i="1" dirty="0">
              <a:solidFill>
                <a:schemeClr val="bg2"/>
              </a:solidFill>
              <a:highlight>
                <a:srgbClr val="FFFF00"/>
              </a:highlight>
            </a:endParaRPr>
          </a:p>
          <a:p>
            <a:pPr marL="92075" indent="0">
              <a:buSzPct val="99000"/>
            </a:pPr>
            <a:endParaRPr lang="en-GB" sz="1600" dirty="0"/>
          </a:p>
          <a:p>
            <a:r>
              <a:rPr lang="fr-FR" dirty="0"/>
              <a:t> </a:t>
            </a:r>
          </a:p>
          <a:p>
            <a:pPr marL="0" indent="0"/>
            <a:endParaRPr lang="fr-FR" sz="1600" b="1" dirty="0">
              <a:solidFill>
                <a:schemeClr val="accent4"/>
              </a:solidFill>
            </a:endParaRPr>
          </a:p>
          <a:p>
            <a:pPr marL="0" indent="0"/>
            <a:r>
              <a:rPr lang="fr-FR" sz="1600" dirty="0"/>
              <a:t> </a:t>
            </a:r>
          </a:p>
          <a:p>
            <a:pPr marL="88900" indent="0"/>
            <a:endParaRPr lang="fr-FR" sz="1600" dirty="0">
              <a:solidFill>
                <a:schemeClr val="accent4"/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A591A7C-4AC1-E233-3326-EB0768076F14}"/>
              </a:ext>
            </a:extLst>
          </p:cNvPr>
          <p:cNvSpPr txBox="1"/>
          <p:nvPr/>
        </p:nvSpPr>
        <p:spPr>
          <a:xfrm>
            <a:off x="3310270" y="128355"/>
            <a:ext cx="5473730" cy="63094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 fontAlgn="base"/>
            <a:endParaRPr lang="en-US" sz="1100" dirty="0">
              <a:solidFill>
                <a:schemeClr val="bg2"/>
              </a:solidFill>
            </a:endParaRPr>
          </a:p>
          <a:p>
            <a:pPr algn="r" fontAlgn="base"/>
            <a:r>
              <a:rPr lang="en-GB" sz="1200" dirty="0">
                <a:solidFill>
                  <a:schemeClr val="bg2"/>
                </a:solidFill>
              </a:rPr>
              <a:t>HORIZON-CL3-2026-01-FCT-01: Improving capabilities of law enforcement to counter climate-related challenges</a:t>
            </a:r>
            <a:r>
              <a:rPr lang="en-US" sz="1200" dirty="0">
                <a:solidFill>
                  <a:srgbClr val="002060"/>
                </a:solidFill>
              </a:rPr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797233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8"/>
          <p:cNvSpPr txBox="1">
            <a:spLocks noGrp="1"/>
          </p:cNvSpPr>
          <p:nvPr>
            <p:ph type="body" idx="1"/>
          </p:nvPr>
        </p:nvSpPr>
        <p:spPr>
          <a:xfrm>
            <a:off x="343905" y="1080656"/>
            <a:ext cx="8337736" cy="3834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88900" indent="0"/>
            <a:r>
              <a:rPr lang="fr-FR" sz="2000" b="1" dirty="0">
                <a:solidFill>
                  <a:schemeClr val="accent4"/>
                </a:solidFill>
              </a:rPr>
              <a:t>Liens entre addictions et criminalité</a:t>
            </a:r>
          </a:p>
          <a:p>
            <a:pPr marL="88900" indent="0"/>
            <a:endParaRPr lang="fr-FR" sz="1600" b="1" dirty="0">
              <a:solidFill>
                <a:schemeClr val="accent4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700" b="1" dirty="0"/>
              <a:t>Analyse </a:t>
            </a:r>
            <a:r>
              <a:rPr lang="fr-FR" sz="1700" dirty="0"/>
              <a:t>des liens entre criminalité et addictions (</a:t>
            </a:r>
            <a:r>
              <a:rPr lang="fr-FR" sz="1700" b="1" dirty="0"/>
              <a:t>jeu, drogue, alcool</a:t>
            </a:r>
            <a:r>
              <a:rPr lang="fr-FR" sz="1700" dirty="0"/>
              <a:t>) : crimes commis sous influence ou crimes commis pour payer drogue ou dettes de jeu.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700" dirty="0"/>
              <a:t>Proposer des modes de </a:t>
            </a:r>
            <a:r>
              <a:rPr lang="fr-FR" sz="1700" b="1" dirty="0"/>
              <a:t>collaboration</a:t>
            </a:r>
            <a:r>
              <a:rPr lang="fr-FR" sz="1700" i="1" dirty="0"/>
              <a:t> </a:t>
            </a:r>
            <a:r>
              <a:rPr lang="fr-FR" sz="1700" b="1" dirty="0"/>
              <a:t>entre les différents intervenants</a:t>
            </a:r>
            <a:r>
              <a:rPr lang="fr-FR" sz="1700" dirty="0"/>
              <a:t> : officiers de police, associations, psychologues, entités locales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700" dirty="0"/>
              <a:t>Tester, proposer des techniques de </a:t>
            </a:r>
            <a:r>
              <a:rPr lang="fr-FR" sz="1700" b="1" dirty="0"/>
              <a:t>prévention</a:t>
            </a:r>
            <a:r>
              <a:rPr lang="fr-FR" sz="1700" dirty="0"/>
              <a:t> des addictions et des crimes liés aux addictions (programme de formation pour les officiers de police et les ONG)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700" dirty="0"/>
              <a:t>Suggestion d’amélioration de la gestion des affaires criminelles liées au addictions par le </a:t>
            </a:r>
            <a:r>
              <a:rPr lang="fr-FR" sz="1700" b="1" dirty="0"/>
              <a:t>système de justice </a:t>
            </a:r>
            <a:r>
              <a:rPr lang="fr-FR" sz="1700" dirty="0"/>
              <a:t>européen </a:t>
            </a:r>
          </a:p>
          <a:p>
            <a:pPr marL="92075" indent="0">
              <a:buSzPct val="99000"/>
            </a:pPr>
            <a:endParaRPr lang="en-GB" sz="1600" dirty="0"/>
          </a:p>
          <a:p>
            <a:pPr marL="92075" indent="0" algn="r">
              <a:buSzPct val="99000"/>
            </a:pPr>
            <a:endParaRPr lang="fr-FR" sz="1600" i="1" dirty="0"/>
          </a:p>
          <a:p>
            <a:pPr marL="92075" indent="0" algn="r">
              <a:buSzPct val="99000"/>
            </a:pPr>
            <a:endParaRPr lang="fr-FR" sz="1600" i="1" dirty="0"/>
          </a:p>
          <a:p>
            <a:pPr marL="92075" indent="0" algn="r">
              <a:buSzPct val="99000"/>
            </a:pPr>
            <a:r>
              <a:rPr lang="fr-FR" sz="1600" i="1" dirty="0">
                <a:solidFill>
                  <a:schemeClr val="bg2"/>
                </a:solidFill>
              </a:rPr>
              <a:t>TRL =5 </a:t>
            </a:r>
            <a:endParaRPr lang="en-US" sz="1600" i="1" dirty="0">
              <a:solidFill>
                <a:schemeClr val="bg2"/>
              </a:solidFill>
              <a:highlight>
                <a:srgbClr val="FFFF00"/>
              </a:highlight>
            </a:endParaRPr>
          </a:p>
          <a:p>
            <a:pPr marL="92075" indent="0">
              <a:buSzPct val="99000"/>
            </a:pPr>
            <a:endParaRPr lang="en-GB" sz="1600" dirty="0"/>
          </a:p>
          <a:p>
            <a:r>
              <a:rPr lang="fr-FR" dirty="0"/>
              <a:t> </a:t>
            </a:r>
          </a:p>
          <a:p>
            <a:pPr marL="0" indent="0"/>
            <a:endParaRPr lang="fr-FR" sz="1600" b="1" dirty="0">
              <a:solidFill>
                <a:schemeClr val="accent4"/>
              </a:solidFill>
            </a:endParaRPr>
          </a:p>
          <a:p>
            <a:pPr marL="0" indent="0"/>
            <a:r>
              <a:rPr lang="fr-FR" sz="1600" dirty="0"/>
              <a:t> </a:t>
            </a:r>
          </a:p>
          <a:p>
            <a:pPr marL="88900" indent="0"/>
            <a:endParaRPr lang="fr-FR" sz="1600" dirty="0">
              <a:solidFill>
                <a:schemeClr val="accent4"/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A591A7C-4AC1-E233-3326-EB0768076F14}"/>
              </a:ext>
            </a:extLst>
          </p:cNvPr>
          <p:cNvSpPr txBox="1"/>
          <p:nvPr/>
        </p:nvSpPr>
        <p:spPr>
          <a:xfrm>
            <a:off x="3310270" y="128355"/>
            <a:ext cx="5473730" cy="81560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 fontAlgn="base"/>
            <a:endParaRPr lang="en-US" sz="1100" dirty="0">
              <a:solidFill>
                <a:schemeClr val="bg2"/>
              </a:solidFill>
            </a:endParaRPr>
          </a:p>
          <a:p>
            <a:pPr algn="r" fontAlgn="base"/>
            <a:r>
              <a:rPr lang="en-GB" sz="1100" dirty="0">
                <a:solidFill>
                  <a:schemeClr val="bg2"/>
                </a:solidFill>
              </a:rPr>
              <a:t>HORIZON-CL3-2026-</a:t>
            </a:r>
            <a:r>
              <a:rPr lang="en-GB" sz="1200" dirty="0">
                <a:solidFill>
                  <a:schemeClr val="bg2"/>
                </a:solidFill>
              </a:rPr>
              <a:t>01-FCT-04: Crime prevention approaches, online and off-line, tackling the nexus between addictions and crime</a:t>
            </a:r>
          </a:p>
          <a:p>
            <a:pPr algn="r" fontAlgn="base"/>
            <a:r>
              <a:rPr lang="en-US" sz="1200" dirty="0">
                <a:solidFill>
                  <a:srgbClr val="002060"/>
                </a:solidFill>
              </a:rPr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3713836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8"/>
          <p:cNvSpPr txBox="1">
            <a:spLocks noGrp="1"/>
          </p:cNvSpPr>
          <p:nvPr>
            <p:ph type="body" idx="1"/>
          </p:nvPr>
        </p:nvSpPr>
        <p:spPr>
          <a:xfrm>
            <a:off x="343905" y="971550"/>
            <a:ext cx="8337736" cy="3943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fr-FR" sz="1800" b="1" dirty="0">
                <a:solidFill>
                  <a:schemeClr val="accent4"/>
                </a:solidFill>
              </a:rPr>
              <a:t>Actes de violence commis par des individus isolés à l'encontre de citoyens dans des lieux confinés tels que les écoles</a:t>
            </a:r>
          </a:p>
          <a:p>
            <a:pPr marL="88900" indent="0"/>
            <a:endParaRPr lang="fr-FR" sz="1700" b="1" dirty="0">
              <a:solidFill>
                <a:schemeClr val="accent4"/>
              </a:solidFill>
            </a:endParaRPr>
          </a:p>
          <a:p>
            <a:pPr marL="285750" indent="-285750">
              <a:buSzPct val="99000"/>
              <a:buFont typeface="Courier New" panose="02070309020205020404" pitchFamily="49" charset="0"/>
              <a:buChar char="o"/>
            </a:pPr>
            <a:r>
              <a:rPr lang="fr-FR" sz="1700" b="1" dirty="0"/>
              <a:t>Analyse </a:t>
            </a:r>
            <a:r>
              <a:rPr lang="fr-FR" sz="1700" dirty="0"/>
              <a:t>et dissémination de cette analyse : Donner aux professionnels concernés les moyens de comprendre</a:t>
            </a:r>
          </a:p>
          <a:p>
            <a:pPr marL="285750" indent="-285750">
              <a:buSzPct val="99000"/>
              <a:buFont typeface="Courier New" panose="02070309020205020404" pitchFamily="49" charset="0"/>
              <a:buChar char="o"/>
            </a:pPr>
            <a:r>
              <a:rPr lang="fr-FR" sz="1700" b="1" dirty="0"/>
              <a:t>Détecter et traiter les premiers signes d'isolement </a:t>
            </a:r>
            <a:r>
              <a:rPr lang="fr-FR" sz="1700" dirty="0"/>
              <a:t>et de radicalisation: prendre en compte les </a:t>
            </a:r>
            <a:r>
              <a:rPr lang="fr-FR" sz="1700" b="1" dirty="0"/>
              <a:t>vulnérabilités</a:t>
            </a:r>
            <a:r>
              <a:rPr lang="fr-FR" sz="1700" dirty="0"/>
              <a:t> sociales, sociétales, culturelles</a:t>
            </a: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fr-FR" sz="1700" b="1" dirty="0"/>
              <a:t>Equiper </a:t>
            </a:r>
            <a:r>
              <a:rPr lang="fr-FR" sz="1700" dirty="0"/>
              <a:t>les écoles, lieux de culte, administrations publiques ou autres bâtiments accessibles au public de moyens de pointe pour assurer leur sécurité: moyens technologiques et « sociétaux »; actions de </a:t>
            </a:r>
            <a:r>
              <a:rPr lang="fr-FR" sz="1700" b="1" dirty="0"/>
              <a:t>sensibilisation</a:t>
            </a:r>
            <a:r>
              <a:rPr lang="fr-FR" sz="1700" dirty="0"/>
              <a:t> des personnels aux risques existants, éventuellement mettre en place des programmes de formation</a:t>
            </a: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fr-FR" sz="1700" dirty="0"/>
              <a:t>Améliorer les </a:t>
            </a:r>
            <a:r>
              <a:rPr lang="fr-FR" sz="1700" b="1" dirty="0"/>
              <a:t>collaborations</a:t>
            </a:r>
            <a:r>
              <a:rPr lang="fr-FR" sz="1700" dirty="0"/>
              <a:t> entre autorités de police et le personnel dans les écoles, administrations…</a:t>
            </a:r>
            <a:endParaRPr lang="en-GB" sz="1600" dirty="0"/>
          </a:p>
          <a:p>
            <a:pPr marL="92075" indent="0" algn="r">
              <a:buSzPct val="99000"/>
            </a:pPr>
            <a:r>
              <a:rPr lang="fr-FR" sz="1600" i="1" dirty="0">
                <a:solidFill>
                  <a:schemeClr val="bg2"/>
                </a:solidFill>
              </a:rPr>
              <a:t>Innovation Action - TRL= 6-8 </a:t>
            </a:r>
            <a:endParaRPr lang="en-US" sz="1600" i="1" dirty="0">
              <a:solidFill>
                <a:schemeClr val="bg2"/>
              </a:solidFill>
              <a:highlight>
                <a:srgbClr val="FFFF00"/>
              </a:highlight>
            </a:endParaRPr>
          </a:p>
          <a:p>
            <a:pPr marL="434975" indent="-342900">
              <a:buSzPct val="99000"/>
              <a:buFont typeface="+mj-lt"/>
              <a:buAutoNum type="arabicPeriod"/>
            </a:pPr>
            <a:endParaRPr lang="en-GB" sz="1600" dirty="0">
              <a:solidFill>
                <a:schemeClr val="accent4"/>
              </a:solidFill>
            </a:endParaRPr>
          </a:p>
          <a:p>
            <a:r>
              <a:rPr lang="fr-FR" dirty="0"/>
              <a:t> </a:t>
            </a:r>
          </a:p>
          <a:p>
            <a:pPr marL="0" indent="0"/>
            <a:endParaRPr lang="fr-FR" sz="1600" b="1" dirty="0">
              <a:solidFill>
                <a:schemeClr val="accent4"/>
              </a:solidFill>
            </a:endParaRPr>
          </a:p>
          <a:p>
            <a:pPr marL="0" indent="0"/>
            <a:r>
              <a:rPr lang="fr-FR" sz="1600" dirty="0"/>
              <a:t> </a:t>
            </a:r>
          </a:p>
          <a:p>
            <a:pPr marL="88900" indent="0"/>
            <a:endParaRPr lang="fr-FR" sz="1600" dirty="0">
              <a:solidFill>
                <a:schemeClr val="accent4"/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A591A7C-4AC1-E233-3326-EB0768076F14}"/>
              </a:ext>
            </a:extLst>
          </p:cNvPr>
          <p:cNvSpPr txBox="1"/>
          <p:nvPr/>
        </p:nvSpPr>
        <p:spPr>
          <a:xfrm>
            <a:off x="3310270" y="128355"/>
            <a:ext cx="5473730" cy="7848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 fontAlgn="base"/>
            <a:endParaRPr lang="en-US" sz="1100" dirty="0">
              <a:solidFill>
                <a:schemeClr val="bg2"/>
              </a:solidFill>
            </a:endParaRPr>
          </a:p>
          <a:p>
            <a:pPr algn="r" fontAlgn="base"/>
            <a:r>
              <a:rPr lang="en-GB" sz="1100" dirty="0">
                <a:solidFill>
                  <a:schemeClr val="bg2"/>
                </a:solidFill>
              </a:rPr>
              <a:t>HORIZON-CL3-2026-01-FCT-05: Enhancing the security of citizens against terrorism and lone-actor violence in confined spaces such as schools</a:t>
            </a:r>
          </a:p>
          <a:p>
            <a:pPr algn="r" fontAlgn="base"/>
            <a:r>
              <a:rPr lang="en-US" sz="1200" dirty="0">
                <a:solidFill>
                  <a:srgbClr val="002060"/>
                </a:solidFill>
              </a:rPr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944911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8"/>
          <p:cNvSpPr txBox="1">
            <a:spLocks noGrp="1"/>
          </p:cNvSpPr>
          <p:nvPr>
            <p:ph type="body" idx="1"/>
          </p:nvPr>
        </p:nvSpPr>
        <p:spPr>
          <a:xfrm>
            <a:off x="343905" y="971550"/>
            <a:ext cx="8337736" cy="3943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fr-FR" sz="1800" b="1" dirty="0">
                <a:solidFill>
                  <a:schemeClr val="accent4"/>
                </a:solidFill>
              </a:rPr>
              <a:t>Identifier et tester les vulnérabilités, les capacités d’adaptation et de gestion de crises des infrastructures critiques </a:t>
            </a:r>
            <a:endParaRPr lang="fr-FR" sz="1800" dirty="0">
              <a:solidFill>
                <a:schemeClr val="accent4"/>
              </a:solidFill>
            </a:endParaRPr>
          </a:p>
          <a:p>
            <a:pPr marL="0" lvl="0" indent="0"/>
            <a:endParaRPr lang="fr-FR" sz="1600" dirty="0"/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fr-FR" sz="1600" dirty="0"/>
              <a:t>Faciliter les tests de résistance des infrastructures critiques : outils, méthodes, aide à la validation, tests virtuels et physiques</a:t>
            </a: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fr-FR" sz="1600" dirty="0"/>
              <a:t>Test de vulnérabilité, capacité d’adaptation. Construire des scénarios</a:t>
            </a: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fr-FR" sz="1600" dirty="0"/>
              <a:t>Simulations de collaborations dans des situations de stress ; </a:t>
            </a: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fr-FR" sz="1600" dirty="0"/>
              <a:t>Enseignement à tirer des enquêtes post-incidents </a:t>
            </a: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fr-FR" sz="1600" dirty="0"/>
              <a:t>Améliorer les process : dans la gestion des incidents, dans la préparation des personnels </a:t>
            </a:r>
          </a:p>
          <a:p>
            <a:pPr marL="0" indent="0"/>
            <a:r>
              <a:rPr lang="fr-FR" sz="1600" dirty="0"/>
              <a:t> 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dirty="0"/>
              <a:t>Simulations et modélisations, élaboration de scénarios </a:t>
            </a:r>
            <a:r>
              <a:rPr lang="fr-FR" sz="1600" dirty="0" err="1"/>
              <a:t>multi-risques</a:t>
            </a:r>
            <a:r>
              <a:rPr lang="fr-FR" sz="1600" dirty="0"/>
              <a:t> et multi-menaces, analyse de données, y compris les informations géospatiales, impact des facteurs humains…</a:t>
            </a:r>
          </a:p>
          <a:p>
            <a:pPr marL="92075" indent="0" algn="r">
              <a:buSzPct val="99000"/>
            </a:pPr>
            <a:endParaRPr lang="en-GB" sz="1600" dirty="0"/>
          </a:p>
          <a:p>
            <a:pPr marL="92075" indent="0" algn="r">
              <a:buSzPct val="99000"/>
            </a:pPr>
            <a:r>
              <a:rPr lang="fr-FR" sz="1600" i="1" dirty="0"/>
              <a:t>Innovation Action - TRL = 6-7 </a:t>
            </a:r>
            <a:endParaRPr lang="en-US" sz="1600" i="1" dirty="0"/>
          </a:p>
          <a:p>
            <a:pPr marL="92075" indent="0">
              <a:buSzPct val="99000"/>
            </a:pPr>
            <a:endParaRPr lang="fr-FR" sz="1600" dirty="0"/>
          </a:p>
          <a:p>
            <a:r>
              <a:rPr lang="fr-FR" dirty="0"/>
              <a:t> </a:t>
            </a:r>
          </a:p>
          <a:p>
            <a:pPr marL="0" indent="0"/>
            <a:endParaRPr lang="fr-FR" sz="1600" b="1" dirty="0">
              <a:solidFill>
                <a:schemeClr val="accent4"/>
              </a:solidFill>
            </a:endParaRPr>
          </a:p>
          <a:p>
            <a:pPr marL="0" indent="0"/>
            <a:r>
              <a:rPr lang="fr-FR" sz="1600" dirty="0"/>
              <a:t> </a:t>
            </a:r>
          </a:p>
          <a:p>
            <a:pPr marL="88900" indent="0"/>
            <a:endParaRPr lang="fr-FR" sz="1600" dirty="0">
              <a:solidFill>
                <a:schemeClr val="accent4"/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A591A7C-4AC1-E233-3326-EB0768076F14}"/>
              </a:ext>
            </a:extLst>
          </p:cNvPr>
          <p:cNvSpPr txBox="1"/>
          <p:nvPr/>
        </p:nvSpPr>
        <p:spPr>
          <a:xfrm>
            <a:off x="3508745" y="155942"/>
            <a:ext cx="5473730" cy="81560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 fontAlgn="base"/>
            <a:endParaRPr lang="en-US" sz="1100" dirty="0">
              <a:solidFill>
                <a:schemeClr val="bg2"/>
              </a:solidFill>
            </a:endParaRPr>
          </a:p>
          <a:p>
            <a:pPr algn="r" fontAlgn="base"/>
            <a:r>
              <a:rPr lang="en-GB" sz="1100" dirty="0">
                <a:solidFill>
                  <a:schemeClr val="bg2"/>
                </a:solidFill>
              </a:rPr>
              <a:t>HORIZON-CL3-2026-</a:t>
            </a:r>
            <a:r>
              <a:rPr lang="en-GB" sz="1200" dirty="0">
                <a:solidFill>
                  <a:schemeClr val="bg2"/>
                </a:solidFill>
              </a:rPr>
              <a:t>01-INFRA-01: </a:t>
            </a:r>
          </a:p>
          <a:p>
            <a:pPr algn="r" fontAlgn="base"/>
            <a:r>
              <a:rPr lang="en-GB" sz="1200" dirty="0">
                <a:solidFill>
                  <a:schemeClr val="bg2"/>
                </a:solidFill>
              </a:rPr>
              <a:t>Tools and processes to support stress tests of critical infrastructure</a:t>
            </a:r>
            <a:endParaRPr lang="fr-FR" sz="1200" dirty="0">
              <a:solidFill>
                <a:schemeClr val="bg2"/>
              </a:solidFill>
            </a:endParaRPr>
          </a:p>
          <a:p>
            <a:pPr algn="r" fontAlgn="base"/>
            <a:r>
              <a:rPr lang="en-US" sz="1200" dirty="0">
                <a:solidFill>
                  <a:srgbClr val="002060"/>
                </a:solidFill>
              </a:rPr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968832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0"/>
          <p:cNvSpPr txBox="1">
            <a:spLocks noGrp="1"/>
          </p:cNvSpPr>
          <p:nvPr>
            <p:ph type="body" idx="1"/>
          </p:nvPr>
        </p:nvSpPr>
        <p:spPr>
          <a:xfrm>
            <a:off x="359999" y="888173"/>
            <a:ext cx="8647694" cy="4123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</a:pPr>
            <a:r>
              <a:rPr lang="fr-F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Point de Contact National Cluster 2 - SHS</a:t>
            </a:r>
          </a:p>
          <a:p>
            <a:pPr marL="228600" lvl="0" indent="0" algn="l">
              <a:lnSpc>
                <a:spcPct val="100000"/>
              </a:lnSpc>
              <a:buClr>
                <a:schemeClr val="accent4"/>
              </a:buClr>
              <a:buSzPct val="80000"/>
            </a:pPr>
            <a:endParaRPr lang="fr-FR" sz="1400" b="1" dirty="0"/>
          </a:p>
          <a:p>
            <a:pPr marL="228600" lvl="0" indent="0" algn="l">
              <a:lnSpc>
                <a:spcPct val="100000"/>
              </a:lnSpc>
              <a:buClr>
                <a:schemeClr val="accent4"/>
              </a:buClr>
              <a:buSzPct val="80000"/>
            </a:pPr>
            <a:r>
              <a:rPr lang="fr-F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Margot </a:t>
            </a:r>
            <a:r>
              <a:rPr lang="fr-FR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Burident</a:t>
            </a:r>
            <a:r>
              <a:rPr lang="fr-F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228600" lvl="0" indent="0" algn="l">
              <a:lnSpc>
                <a:spcPct val="100000"/>
              </a:lnSpc>
              <a:buClr>
                <a:schemeClr val="accent4"/>
              </a:buClr>
              <a:buSzPct val="80000"/>
            </a:pPr>
            <a:r>
              <a:rPr lang="fr-F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Appels SHS dans les </a:t>
            </a:r>
          </a:p>
          <a:p>
            <a:pPr marL="228600" lvl="0" indent="0" algn="l">
              <a:lnSpc>
                <a:spcPct val="100000"/>
              </a:lnSpc>
              <a:buClr>
                <a:schemeClr val="accent4"/>
              </a:buClr>
              <a:buSzPct val="80000"/>
            </a:pPr>
            <a:r>
              <a:rPr lang="fr-F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Clusters 1 et 4</a:t>
            </a:r>
          </a:p>
          <a:p>
            <a:pPr marL="228600" lvl="0" indent="0" algn="l">
              <a:lnSpc>
                <a:spcPct val="100000"/>
              </a:lnSpc>
              <a:buClr>
                <a:schemeClr val="accent4"/>
              </a:buClr>
              <a:buSzPct val="80000"/>
            </a:pPr>
            <a:r>
              <a:rPr lang="fr-F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Sylvie Gangloff</a:t>
            </a:r>
          </a:p>
          <a:p>
            <a:pPr marL="228600" lvl="0" indent="0">
              <a:buClr>
                <a:schemeClr val="accent4"/>
              </a:buClr>
              <a:buSzPct val="80000"/>
            </a:pPr>
            <a:r>
              <a:rPr lang="fr-F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Appels SHS dans le </a:t>
            </a:r>
          </a:p>
          <a:p>
            <a:pPr marL="228600" lvl="0" indent="0">
              <a:buClr>
                <a:schemeClr val="accent4"/>
              </a:buClr>
              <a:buSzPct val="80000"/>
            </a:pPr>
            <a:r>
              <a:rPr lang="fr-F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       Cluster 3</a:t>
            </a:r>
          </a:p>
          <a:p>
            <a:pPr marL="228600" lvl="0" indent="0">
              <a:buClr>
                <a:schemeClr val="accent4"/>
              </a:buClr>
              <a:buSzPct val="80000"/>
            </a:pPr>
            <a:r>
              <a:rPr lang="fr-F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</a:t>
            </a:r>
          </a:p>
          <a:p>
            <a:pPr marL="228600" lvl="0" indent="0">
              <a:buClr>
                <a:schemeClr val="accent4"/>
              </a:buClr>
              <a:buSzPct val="80000"/>
            </a:pPr>
            <a:r>
              <a:rPr lang="fr-F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Carolina Gutierrez-Ruiz</a:t>
            </a:r>
          </a:p>
          <a:p>
            <a:pPr marL="228600" lvl="0" indent="0">
              <a:buClr>
                <a:schemeClr val="accent4"/>
              </a:buClr>
              <a:buSzPct val="80000"/>
            </a:pPr>
            <a:r>
              <a:rPr lang="fr-F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Appels SHS dans les</a:t>
            </a:r>
          </a:p>
          <a:p>
            <a:pPr marL="228600" lvl="0" indent="0">
              <a:buClr>
                <a:schemeClr val="accent4"/>
              </a:buClr>
              <a:buSzPct val="80000"/>
            </a:pPr>
            <a:r>
              <a:rPr lang="fr-F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Clusters 5 et 6</a:t>
            </a:r>
          </a:p>
          <a:p>
            <a:pPr marL="228600" lvl="0" indent="0" algn="l">
              <a:lnSpc>
                <a:spcPct val="100000"/>
              </a:lnSpc>
              <a:buClr>
                <a:schemeClr val="accent4"/>
              </a:buClr>
              <a:buSzPct val="80000"/>
            </a:pPr>
            <a:endParaRPr lang="fr-FR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28600" lvl="0" indent="0" algn="l">
              <a:lnSpc>
                <a:spcPct val="100000"/>
              </a:lnSpc>
              <a:buClr>
                <a:schemeClr val="accent4"/>
              </a:buClr>
              <a:buSzPct val="80000"/>
            </a:pPr>
            <a:endParaRPr lang="fr-FR" sz="1400" b="1" dirty="0"/>
          </a:p>
          <a:p>
            <a:pPr marL="228600" lvl="0" indent="0" algn="l">
              <a:lnSpc>
                <a:spcPct val="100000"/>
              </a:lnSpc>
              <a:buClr>
                <a:schemeClr val="accent4"/>
              </a:buClr>
              <a:buSzPct val="80000"/>
            </a:pPr>
            <a:r>
              <a:rPr lang="fr-FR" sz="1400" b="1" dirty="0"/>
              <a:t> </a:t>
            </a:r>
          </a:p>
        </p:txBody>
      </p:sp>
      <p:pic>
        <p:nvPicPr>
          <p:cNvPr id="16386" name="Picture 2" descr="/var/folders/8j/9b5kksxs04n_0fl5tt05ywbs255cp_/T/com.microsoft.Powerpoint/WebArchiveCopyPasteTempFiles/xkWhIAAAAASUVORK5CYII=">
            <a:extLst>
              <a:ext uri="{FF2B5EF4-FFF2-40B4-BE49-F238E27FC236}">
                <a16:creationId xmlns:a16="http://schemas.microsoft.com/office/drawing/2014/main" id="{230F454A-6917-DC4E-867D-8DF57E66EA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211" y="131403"/>
            <a:ext cx="2084692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3DA7B343-4BBF-2D40-B82C-A20C61609E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4846" y="1455385"/>
            <a:ext cx="889000" cy="9525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ABDDD36F-D1DA-E545-9E84-1B43F5B146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9693" y="2288199"/>
            <a:ext cx="889000" cy="9525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58FFE1C-CEB6-CD4B-BD5E-07C9AB1592D6}"/>
              </a:ext>
            </a:extLst>
          </p:cNvPr>
          <p:cNvSpPr/>
          <p:nvPr/>
        </p:nvSpPr>
        <p:spPr>
          <a:xfrm>
            <a:off x="361949" y="4322619"/>
            <a:ext cx="853695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SzPct val="80000"/>
            </a:pPr>
            <a:r>
              <a:rPr lang="fr-FR" sz="1600" dirty="0">
                <a:solidFill>
                  <a:srgbClr val="3333FF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pcn-shs@recherche.gouv.fr</a:t>
            </a:r>
            <a:r>
              <a:rPr lang="fr-FR" sz="1600" dirty="0">
                <a:solidFill>
                  <a:srgbClr val="3333FF"/>
                </a:solidFill>
              </a:rPr>
              <a:t>                           </a:t>
            </a:r>
            <a:r>
              <a:rPr lang="fr-FR" sz="1600" dirty="0">
                <a:solidFill>
                  <a:srgbClr val="3333FF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https://www.horizon-europe.gouv.fr/cluster-2</a:t>
            </a:r>
            <a:r>
              <a:rPr lang="fr-FR" sz="1600" dirty="0">
                <a:solidFill>
                  <a:srgbClr val="3333FF"/>
                </a:solidFill>
              </a:rPr>
              <a:t> </a:t>
            </a:r>
          </a:p>
          <a:p>
            <a:pPr marL="228600"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SzPct val="80000"/>
            </a:pPr>
            <a:r>
              <a:rPr lang="fr-FR" sz="1600" dirty="0">
                <a:solidFill>
                  <a:srgbClr val="3333FF"/>
                </a:solidFill>
              </a:rPr>
              <a:t> </a:t>
            </a:r>
          </a:p>
        </p:txBody>
      </p:sp>
      <p:pic>
        <p:nvPicPr>
          <p:cNvPr id="3" name="Image 2" descr="Une image contenant Visage humain, personne, habits, lèvre&#10;&#10;Description générée automatiquement">
            <a:extLst>
              <a:ext uri="{FF2B5EF4-FFF2-40B4-BE49-F238E27FC236}">
                <a16:creationId xmlns:a16="http://schemas.microsoft.com/office/drawing/2014/main" id="{D50ACC72-FA70-7FBD-F97B-13C07B1165D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38977" y="3240699"/>
            <a:ext cx="844627" cy="86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380916"/>
      </p:ext>
    </p:extLst>
  </p:cSld>
  <p:clrMapOvr>
    <a:masterClrMapping/>
  </p:clrMapOvr>
</p:sld>
</file>

<file path=ppt/theme/theme1.xml><?xml version="1.0" encoding="utf-8"?>
<a:theme xmlns:a="http://schemas.openxmlformats.org/drawingml/2006/main" name="OPÉRATEURS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1" id="{8FCDB1F8-448A-9B4E-9E75-912673BA5B96}" vid="{365F31D6-8738-E34B-8C61-30CB0CD3BBA7}"/>
    </a:ext>
  </a:extLst>
</a:theme>
</file>

<file path=ppt/theme/theme2.xml><?xml version="1.0" encoding="utf-8"?>
<a:theme xmlns:a="http://schemas.openxmlformats.org/drawingml/2006/main" name="2_OPÉRATEURS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1" id="{8FCDB1F8-448A-9B4E-9E75-912673BA5B96}" vid="{365F31D6-8738-E34B-8C61-30CB0CD3BBA7}"/>
    </a:ext>
  </a:extLst>
</a:theme>
</file>

<file path=ppt/theme/theme3.xml><?xml version="1.0" encoding="utf-8"?>
<a:theme xmlns:a="http://schemas.openxmlformats.org/drawingml/2006/main" name="OPÉRATEURS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C697B5B71E7BA4B9D3640E35F4DEE70" ma:contentTypeVersion="18" ma:contentTypeDescription="Crée un document." ma:contentTypeScope="" ma:versionID="b92c36e7d0a007ba585dc8428b9a7103">
  <xsd:schema xmlns:xsd="http://www.w3.org/2001/XMLSchema" xmlns:xs="http://www.w3.org/2001/XMLSchema" xmlns:p="http://schemas.microsoft.com/office/2006/metadata/properties" xmlns:ns2="9cbc025d-47c5-44cb-89f3-c4e18166c5a1" xmlns:ns3="98d9d0a2-ff8a-4bd0-a3bb-9fb67e21c525" targetNamespace="http://schemas.microsoft.com/office/2006/metadata/properties" ma:root="true" ma:fieldsID="532abf3ac9d8293cd78f570eadcbc9a8" ns2:_="" ns3:_="">
    <xsd:import namespace="9cbc025d-47c5-44cb-89f3-c4e18166c5a1"/>
    <xsd:import namespace="98d9d0a2-ff8a-4bd0-a3bb-9fb67e21c52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bc025d-47c5-44cb-89f3-c4e18166c5a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Balises d’images" ma:readOnly="false" ma:fieldId="{5cf76f15-5ced-4ddc-b409-7134ff3c332f}" ma:taxonomyMulti="true" ma:sspId="2a5a789a-0080-4889-9b37-6d1526ad774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d9d0a2-ff8a-4bd0-a3bb-9fb67e21c525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a9c40da3-b055-417a-9d37-0936ae6c91d7}" ma:internalName="TaxCatchAll" ma:showField="CatchAllData" ma:web="98d9d0a2-ff8a-4bd0-a3bb-9fb67e21c52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cbc025d-47c5-44cb-89f3-c4e18166c5a1">
      <Terms xmlns="http://schemas.microsoft.com/office/infopath/2007/PartnerControls"/>
    </lcf76f155ced4ddcb4097134ff3c332f>
    <TaxCatchAll xmlns="98d9d0a2-ff8a-4bd0-a3bb-9fb67e21c52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856BF9D-ADC7-49A4-9B3A-035634D444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cbc025d-47c5-44cb-89f3-c4e18166c5a1"/>
    <ds:schemaRef ds:uri="98d9d0a2-ff8a-4bd0-a3bb-9fb67e21c52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459723C-0D02-4985-BAB9-28FDDD76700D}">
  <ds:schemaRefs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98d9d0a2-ff8a-4bd0-a3bb-9fb67e21c525"/>
    <ds:schemaRef ds:uri="9cbc025d-47c5-44cb-89f3-c4e18166c5a1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D321B69B-8D99-4064-BCBE-47B88E7C8B3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OPÉRATEURS</Template>
  <TotalTime>3007</TotalTime>
  <Words>605</Words>
  <Application>Microsoft Office PowerPoint</Application>
  <PresentationFormat>Affichage à l'écran (16:9)</PresentationFormat>
  <Paragraphs>86</Paragraphs>
  <Slides>6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6</vt:i4>
      </vt:variant>
    </vt:vector>
  </HeadingPairs>
  <TitlesOfParts>
    <vt:vector size="14" baseType="lpstr">
      <vt:lpstr>Arial</vt:lpstr>
      <vt:lpstr>Calibri</vt:lpstr>
      <vt:lpstr>Courier New</vt:lpstr>
      <vt:lpstr>Segoe UI Light</vt:lpstr>
      <vt:lpstr>Wingdings</vt:lpstr>
      <vt:lpstr>OPÉRATEURS</vt:lpstr>
      <vt:lpstr>2_OPÉRATEURS</vt:lpstr>
      <vt:lpstr>OPÉRATEURS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>Client</Manager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</dc:title>
  <dc:subject>Client</dc:subject>
  <dc:creator>Microsoft Office User</dc:creator>
  <cp:lastModifiedBy>Carolina GUTIERREZ-RUIZ</cp:lastModifiedBy>
  <cp:revision>717</cp:revision>
  <cp:lastPrinted>2025-01-30T07:47:45Z</cp:lastPrinted>
  <dcterms:created xsi:type="dcterms:W3CDTF">2020-10-27T08:44:50Z</dcterms:created>
  <dcterms:modified xsi:type="dcterms:W3CDTF">2026-03-10T09:14:53Z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0x010100BC697B5B71E7BA4B9D3640E35F4DEE70</vt:lpwstr>
  </property>
  <property fmtid="{D5CDD505-2E9C-101B-9397-08002B2CF9AE}" pid="3" name="MediaServiceImageTags">
    <vt:lpwstr/>
  </property>
</Properties>
</file>