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4"/>
    <p:sldMasterId id="2147483799" r:id="rId5"/>
  </p:sldMasterIdLst>
  <p:notesMasterIdLst>
    <p:notesMasterId r:id="rId53"/>
  </p:notesMasterIdLst>
  <p:sldIdLst>
    <p:sldId id="2068" r:id="rId6"/>
    <p:sldId id="4562" r:id="rId7"/>
    <p:sldId id="891" r:id="rId8"/>
    <p:sldId id="647" r:id="rId9"/>
    <p:sldId id="648" r:id="rId10"/>
    <p:sldId id="649" r:id="rId11"/>
    <p:sldId id="2038" r:id="rId12"/>
    <p:sldId id="551" r:id="rId13"/>
    <p:sldId id="4488" r:id="rId14"/>
    <p:sldId id="4566" r:id="rId15"/>
    <p:sldId id="613" r:id="rId16"/>
    <p:sldId id="608" r:id="rId17"/>
    <p:sldId id="4539" r:id="rId18"/>
    <p:sldId id="4541" r:id="rId19"/>
    <p:sldId id="4542" r:id="rId20"/>
    <p:sldId id="630" r:id="rId21"/>
    <p:sldId id="4543" r:id="rId22"/>
    <p:sldId id="4544" r:id="rId23"/>
    <p:sldId id="4545" r:id="rId24"/>
    <p:sldId id="4546" r:id="rId25"/>
    <p:sldId id="633" r:id="rId26"/>
    <p:sldId id="4550" r:id="rId27"/>
    <p:sldId id="4551" r:id="rId28"/>
    <p:sldId id="4552" r:id="rId29"/>
    <p:sldId id="4547" r:id="rId30"/>
    <p:sldId id="4553" r:id="rId31"/>
    <p:sldId id="4554" r:id="rId32"/>
    <p:sldId id="4555" r:id="rId33"/>
    <p:sldId id="4548" r:id="rId34"/>
    <p:sldId id="4556" r:id="rId35"/>
    <p:sldId id="4557" r:id="rId36"/>
    <p:sldId id="4558" r:id="rId37"/>
    <p:sldId id="4549" r:id="rId38"/>
    <p:sldId id="4559" r:id="rId39"/>
    <p:sldId id="4560" r:id="rId40"/>
    <p:sldId id="4561" r:id="rId41"/>
    <p:sldId id="4565" r:id="rId42"/>
    <p:sldId id="2036" r:id="rId43"/>
    <p:sldId id="2037" r:id="rId44"/>
    <p:sldId id="311" r:id="rId45"/>
    <p:sldId id="1963" r:id="rId46"/>
    <p:sldId id="4571" r:id="rId47"/>
    <p:sldId id="4569" r:id="rId48"/>
    <p:sldId id="4567" r:id="rId49"/>
    <p:sldId id="616" r:id="rId50"/>
    <p:sldId id="4564" r:id="rId51"/>
    <p:sldId id="4563" r:id="rId52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2CB3924-C08F-4A4A-A2E0-43CC0843C996}">
          <p14:sldIdLst>
            <p14:sldId id="2068"/>
            <p14:sldId id="4562"/>
            <p14:sldId id="891"/>
            <p14:sldId id="647"/>
            <p14:sldId id="648"/>
            <p14:sldId id="649"/>
            <p14:sldId id="2038"/>
            <p14:sldId id="551"/>
            <p14:sldId id="4488"/>
            <p14:sldId id="4566"/>
            <p14:sldId id="613"/>
            <p14:sldId id="608"/>
            <p14:sldId id="4539"/>
            <p14:sldId id="4541"/>
            <p14:sldId id="4542"/>
            <p14:sldId id="630"/>
            <p14:sldId id="4543"/>
            <p14:sldId id="4544"/>
            <p14:sldId id="4545"/>
            <p14:sldId id="4546"/>
            <p14:sldId id="633"/>
            <p14:sldId id="4550"/>
            <p14:sldId id="4551"/>
            <p14:sldId id="4552"/>
            <p14:sldId id="4547"/>
            <p14:sldId id="4553"/>
            <p14:sldId id="4554"/>
            <p14:sldId id="4555"/>
            <p14:sldId id="4548"/>
            <p14:sldId id="4556"/>
            <p14:sldId id="4557"/>
            <p14:sldId id="4558"/>
            <p14:sldId id="4549"/>
            <p14:sldId id="4559"/>
            <p14:sldId id="4560"/>
            <p14:sldId id="4561"/>
            <p14:sldId id="4565"/>
            <p14:sldId id="2036"/>
            <p14:sldId id="2037"/>
            <p14:sldId id="311"/>
            <p14:sldId id="1963"/>
            <p14:sldId id="4571"/>
            <p14:sldId id="4569"/>
            <p14:sldId id="4567"/>
            <p14:sldId id="616"/>
            <p14:sldId id="4564"/>
            <p14:sldId id="45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CASIAN" initials="CC" lastIdx="1" clrIdx="0">
    <p:extLst>
      <p:ext uri="{19B8F6BF-5375-455C-9EA6-DF929625EA0E}">
        <p15:presenceInfo xmlns:p15="http://schemas.microsoft.com/office/powerpoint/2012/main" userId="S::cristina.casian@collaboratif-dne.fr::3c921049-b1eb-4354-bc92-de451900ef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F0"/>
    <a:srgbClr val="BFE7DB"/>
    <a:srgbClr val="000091"/>
    <a:srgbClr val="F8C6BA"/>
    <a:srgbClr val="EA5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C7CCD-C799-490A-A7A7-E23798C855EA}" v="23" dt="2026-02-11T10:59:12.948"/>
    <p1510:client id="{A15EB628-643F-93D7-081D-4696BB19D849}" v="8" dt="2026-02-10T15:39:52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7" autoAdjust="0"/>
    <p:restoredTop sz="87775" autoAdjust="0"/>
  </p:normalViewPr>
  <p:slideViewPr>
    <p:cSldViewPr snapToGrid="0">
      <p:cViewPr varScale="1">
        <p:scale>
          <a:sx n="140" d="100"/>
          <a:sy n="140" d="100"/>
        </p:scale>
        <p:origin x="504" y="1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D8597-E6ED-4EB9-B1F9-5F77D4DDD563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4F592-5DE2-43E6-91E2-CEDD13F50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32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F592-5DE2-43E6-91E2-CEDD13F5077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616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10821-C1F9-090B-4C60-1B69D00AB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6D2402-4B68-EC9D-EB7D-FC6E093CA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7487730-5007-79FC-4723-7044191FC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601129-421B-C863-3219-1E0E6946A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F592-5DE2-43E6-91E2-CEDD13F5077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180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65984-ABB9-9AFE-42B4-0337E7C68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C68632-B6B3-B181-DB77-222F41931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251CC1-064E-6B20-CB07-F50896499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EFC9A7-A6CE-C63B-0E47-1D8EA639E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F592-5DE2-43E6-91E2-CEDD13F5077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770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6EE65-1EF4-2B2B-DAEB-EEA7B2FD1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8CC2BE2-0EA5-E3EC-3DF1-C7F43B97B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A77F3F-C316-75FA-6FA3-06F12A8F8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39BE60-9B11-3572-62A9-D8A622B76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F592-5DE2-43E6-91E2-CEDD13F5077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072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0EB83-01E9-9217-93BA-D4D5E056F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5A6860B-37AD-D6EC-4B10-8A2051937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14A140F-80AC-3F27-5449-3DD1C65B9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F9B5B7-6A0B-77E3-CD1F-6E909E291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F592-5DE2-43E6-91E2-CEDD13F5077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232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E8A2C-9F30-B48C-D538-A6B7D226B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62A39B-8F21-A942-B48C-04B8A09C9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447687-B67D-8998-3FEF-719CD552D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FEAD94-FBA2-8EC8-D6CE-E493985944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97C0C-2217-4111-944D-4C3BDA8BA9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996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99EF6-C091-23B7-B3EF-9D171B0EE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DB60B1-E1AA-7231-4710-F69C23ED3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F675980-AA00-5E20-1F85-CFCD8FF6C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BE144A-E7C6-564D-A214-F0FC8DDD5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488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A4D25-BD6D-B731-0172-47A4A8108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65822A-3025-00B4-6D4F-CF0BEB119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E28E61E-7B50-BDD4-C4AC-2D892A1B1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51DD7-8D06-9FEA-E460-4F319B442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063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B250D-C6BC-6913-C249-356473E17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DAF88C1-A99E-4191-EAE2-064901100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EBE216-138C-9224-C969-9309BE2C9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04FA44-2693-D99B-0FE2-3B8A5E6A3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881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7DBB0-4278-6898-390E-A5E1EEFE7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6998CA-E4EC-23AD-D66D-FE49035D7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1B8C692-EE92-9A25-3374-EE7383C69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3AC4D2-2B7D-192D-6283-86FB65654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489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39379-28A2-C014-654B-9A2E3AC64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767C4FE-7849-243E-AC0A-678443121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F53535-F0ED-E9CF-4213-2FFC32B22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5E42AE-223F-403D-D1C7-19FA0A521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97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EF226-64AD-63EA-BF28-1C10AF407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7873A9E-CB98-D123-DDBB-C823A4B24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A76532B-0A98-ED17-7B88-21C5D7894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10B8E9-CE45-938D-1013-9E3E02F47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F592-5DE2-43E6-91E2-CEDD13F5077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412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CF8F3-2345-24A9-3A54-46C7FC702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6264CD-67DF-0F1C-FF0B-52EECAF4B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3AADC1E-205F-7F3A-8AA7-65D9C263B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05BE98-DAE6-A865-B235-48F8B16E8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831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DF62C-FDA6-DFD3-7E48-BC8F385A4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CFC63C2-3626-F507-0660-E2E3A51F6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C043D1-9938-C47C-52E3-48BF8C91E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a typeface="Calibri"/>
                <a:cs typeface="Calibri"/>
              </a:rPr>
              <a:t>Pas de TRL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5EBFDA-88AA-0DD3-E49C-C91AC50B56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237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21506-115A-EAE8-3797-A3119C15D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6DF537B-70A9-CE8E-39F6-F9344304B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2756F5-5FAB-CB53-D6F2-4D3C161E5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A6DA9A-DA3B-9503-3E22-765035BF0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7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0A3F8-BA13-19E0-DD36-5B3296ED7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12E4D6-BD88-1E4C-88C8-8A6A87EB1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84B6F14-2367-9A2D-7F0D-FA07C90AB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30B76D-EE46-2592-5EBF-E038A9867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65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209A6-A810-E0C1-E5DA-B04874D07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445312B-A93B-FEC7-DCC4-3E857304C9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81F67A-D804-5677-AD90-2EA397AD5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Technologies/avancées technologiques : </a:t>
            </a:r>
            <a:r>
              <a:rPr lang="en-US" dirty="0">
                <a:cs typeface="Arial"/>
              </a:rPr>
              <a:t>fabrication </a:t>
            </a:r>
            <a:r>
              <a:rPr lang="en-US" dirty="0" err="1">
                <a:cs typeface="Arial"/>
              </a:rPr>
              <a:t>distribuée</a:t>
            </a:r>
            <a:r>
              <a:rPr lang="en-US" dirty="0">
                <a:cs typeface="Arial"/>
              </a:rPr>
              <a:t>, la </a:t>
            </a:r>
            <a:r>
              <a:rPr lang="en-US" dirty="0" err="1">
                <a:cs typeface="Arial"/>
              </a:rPr>
              <a:t>modélisation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informations</a:t>
            </a:r>
            <a:r>
              <a:rPr lang="en-US" dirty="0">
                <a:cs typeface="Arial"/>
              </a:rPr>
              <a:t> du </a:t>
            </a:r>
            <a:r>
              <a:rPr lang="en-US" dirty="0" err="1">
                <a:cs typeface="Arial"/>
              </a:rPr>
              <a:t>bâtiment</a:t>
            </a:r>
            <a:r>
              <a:rPr lang="en-US" dirty="0">
                <a:cs typeface="Arial"/>
              </a:rPr>
              <a:t> et les </a:t>
            </a:r>
            <a:r>
              <a:rPr lang="en-US" dirty="0" err="1">
                <a:cs typeface="Arial"/>
              </a:rPr>
              <a:t>approches</a:t>
            </a:r>
            <a:r>
              <a:rPr lang="en-US" dirty="0">
                <a:cs typeface="Arial"/>
              </a:rPr>
              <a:t> de construction </a:t>
            </a:r>
            <a:r>
              <a:rPr lang="en-US" dirty="0" err="1">
                <a:cs typeface="Arial"/>
              </a:rPr>
              <a:t>modulaire</a:t>
            </a:r>
            <a:endParaRPr lang="fr-FR" dirty="0"/>
          </a:p>
          <a:p>
            <a:r>
              <a:rPr lang="fr-FR" dirty="0"/>
              <a:t>Exemples de domaines d’application : </a:t>
            </a:r>
            <a:r>
              <a:rPr lang="en-US" dirty="0" err="1">
                <a:cs typeface="Arial"/>
              </a:rPr>
              <a:t>résidentiel</a:t>
            </a:r>
            <a:r>
              <a:rPr lang="en-US" dirty="0">
                <a:cs typeface="Arial"/>
              </a:rPr>
              <a:t>, commercial, </a:t>
            </a:r>
            <a:r>
              <a:rPr lang="en-US" dirty="0" err="1">
                <a:cs typeface="Arial"/>
              </a:rPr>
              <a:t>espaces</a:t>
            </a:r>
            <a:r>
              <a:rPr lang="en-US" dirty="0">
                <a:cs typeface="Arial"/>
              </a:rPr>
              <a:t> publics, </a:t>
            </a:r>
            <a:r>
              <a:rPr lang="en-US" dirty="0" err="1">
                <a:cs typeface="Arial"/>
              </a:rPr>
              <a:t>patrimoine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culturel</a:t>
            </a:r>
            <a:r>
              <a:rPr lang="en-US" dirty="0">
                <a:cs typeface="Arial"/>
              </a:rPr>
              <a:t>, education, </a:t>
            </a:r>
            <a:r>
              <a:rPr lang="en-US" dirty="0" err="1">
                <a:cs typeface="Arial"/>
              </a:rPr>
              <a:t>loisirs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50C66C-5318-C8CC-130F-957D564DB3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00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88DAE-CDBF-EAD4-776C-1026208F1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CD67C94-9F80-D560-A361-EB2305D86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48A1C1F-A082-4386-443B-22211B042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FFF47E-596D-CA63-2FD8-85C465995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312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86BB9-1992-8F35-C38D-4CEAC4C97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61D7E0-BAAA-3C16-9445-1BB4188E5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1028D5E-8660-E188-CCC2-A4C5DAEA5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1C9AA8-4BD7-3945-A597-96595F9DE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146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0A44E-E6E0-6039-02D9-9F32D7007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A53674-9C5F-B22A-2453-5F4EDC276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9ED252-3F47-C51E-915F-A29F8D69C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DAD6ED-1722-40FF-D605-8C7B61BCC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858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699" marR="60320"/>
            <a:endParaRPr lang="fr-FR" sz="1200"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40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699" marR="60320"/>
            <a:endParaRPr lang="fr-FR" sz="1200" dirty="0"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4F592-5DE2-43E6-91E2-CEDD13F507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1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2E466-D1A0-821D-94D6-5B3305F60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BF96CD-FC7B-D86E-DF73-FA7C3E91F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ACED102-DF31-3A61-4566-4E5E160C4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C1B429-EE87-7D28-E917-D602DB21F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343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533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F76E5-2BF3-6AD6-7E81-E9F9534AD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7586A04-11D6-14A7-749F-49779E8B9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10A500-340F-320B-91F0-780D4A9A6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09A047-50A4-B7D4-0595-C7DE7DF9E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35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EC9E2-180A-A024-87A5-2E8C5CE70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226B87-37BA-206E-C14F-7B2CB5008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425E05-8EAF-1AA1-D3A5-456101570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6FFD65-2395-8901-B918-AA223EBF8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F592-5DE2-43E6-91E2-CEDD13F50778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69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101 M€ pour 2026</a:t>
            </a:r>
          </a:p>
          <a:p>
            <a:r>
              <a:rPr lang="fr-FR" dirty="0"/>
              <a:t>94 + 15 M€ pour 2027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46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Widera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F592-5DE2-43E6-91E2-CEDD13F5077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0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25B6F-487A-925E-BE86-243ED2910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0EBC969-3D05-5F3F-5B78-02CFE9451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FC4CEE5-7B60-A062-F0A2-F12BB7039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11B643-A686-B114-20BC-9F2DE7666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F592-5DE2-43E6-91E2-CEDD13F5077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80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97C0C-2217-4111-944D-4C3BDA8BA95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02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BCF0A-3ED5-8266-35CE-6CD5ECA06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AD1A691-ABE8-4A73-FA5E-9CBB7161F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BDBC10F-918F-8A89-F208-33F0A1DA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C10E95-74EE-B723-AAFE-223EC2FE3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F592-5DE2-43E6-91E2-CEDD13F5077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12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A7FF9-851C-0289-8C94-731BF557A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EB05E9-CD85-A1E4-90AB-69871FC6C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280CE2-B480-B2D9-9458-3E8E40C0C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EF6DC7-77AC-C31A-532B-4E5F822A4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F592-5DE2-43E6-91E2-CEDD13F5077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85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792"/>
            <a:ext cx="12203587" cy="687062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F02EB48-DC9D-CB5B-91BE-8301E47331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2" y="240000"/>
            <a:ext cx="2254046" cy="18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33" b="1" i="0">
                <a:solidFill>
                  <a:srgbClr val="0000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33" b="0" i="0">
                <a:solidFill>
                  <a:srgbClr val="000091"/>
                </a:solidFill>
                <a:latin typeface="Microsoft Sans Serif"/>
                <a:cs typeface="Microsoft Sans Serif"/>
              </a:defRPr>
            </a:lvl1pPr>
          </a:lstStyle>
          <a:p>
            <a:pPr marL="50797">
              <a:lnSpc>
                <a:spcPts val="2485"/>
              </a:lnSpc>
            </a:pPr>
            <a:fld id="{81D60167-4931-47E6-BA6A-407CBD079E47}" type="slidenum">
              <a:rPr lang="fr-FR" spc="-7" smtClean="0"/>
              <a:pPr marL="50797">
                <a:lnSpc>
                  <a:spcPts val="2485"/>
                </a:lnSpc>
              </a:pPr>
              <a:t>‹N°›</a:t>
            </a:fld>
            <a:endParaRPr lang="fr-FR" spc="-7"/>
          </a:p>
        </p:txBody>
      </p:sp>
    </p:spTree>
    <p:extLst>
      <p:ext uri="{BB962C8B-B14F-4D97-AF65-F5344CB8AC3E}">
        <p14:creationId xmlns:p14="http://schemas.microsoft.com/office/powerpoint/2010/main" val="124589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vierge + rond vert" userDrawn="1">
  <p:cSld name="Page vierge + rond ver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6">
            <a:extLst>
              <a:ext uri="{FF2B5EF4-FFF2-40B4-BE49-F238E27FC236}">
                <a16:creationId xmlns:a16="http://schemas.microsoft.com/office/drawing/2014/main" id="{A32F83E6-4E8E-D2F7-5470-3D224626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10152000" y="6378000"/>
            <a:ext cx="1560000" cy="480000"/>
          </a:xfrm>
        </p:spPr>
        <p:txBody>
          <a:bodyPr/>
          <a:lstStyle/>
          <a:p>
            <a:pPr algn="r">
              <a:defRPr/>
            </a:pPr>
            <a:r>
              <a:rPr lang="en-US" cap="all" noProof="0" dirty="0"/>
              <a:t>13/11/2025</a:t>
            </a:r>
            <a:endParaRPr lang="en-US" noProof="0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F600751E-509D-FBF3-12BE-1D062B798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68E8ED-8D5F-A4DE-E76B-92BDE02272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360" y="1"/>
            <a:ext cx="1372640" cy="11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3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B8FC44F-D6AA-EACC-33EA-D7B209D116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>
              <a:defRPr cap="none"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5068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uverture">
  <p:cSld name="Couvertu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0" y="6618000"/>
            <a:ext cx="240000" cy="24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3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960000" y="5226529"/>
            <a:ext cx="43200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0" y="6618000"/>
            <a:ext cx="240000" cy="24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40000" cy="24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33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014" y="1"/>
            <a:ext cx="12203587" cy="687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8EE6BA-C697-4890-BA68-7CAD720B5F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001" y="230118"/>
            <a:ext cx="2178481" cy="18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42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479999" y="1488000"/>
            <a:ext cx="11232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479997" y="2703799"/>
            <a:ext cx="11232000" cy="3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/>
            </a:lvl1pPr>
            <a:lvl2pPr marL="1219170" lvl="1" indent="-38522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828754" lvl="2" indent="-37675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2438339" lvl="3" indent="-368291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3047924" lvl="4" indent="-36405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2"/>
          </p:nvPr>
        </p:nvSpPr>
        <p:spPr>
          <a:xfrm>
            <a:off x="6484536" y="340817"/>
            <a:ext cx="5203912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6829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AutoNum type="arabicPeriod"/>
              <a:defRPr sz="1000" b="1"/>
            </a:lvl1pPr>
            <a:lvl2pPr marL="1219170" lvl="1" indent="-36829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1000"/>
            </a:lvl2pPr>
            <a:lvl3pPr marL="1828754" lvl="2" indent="-457189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dt" idx="10"/>
          </p:nvPr>
        </p:nvSpPr>
        <p:spPr>
          <a:xfrm>
            <a:off x="8568448" y="6501341"/>
            <a:ext cx="1560000" cy="35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10128448" y="6391597"/>
            <a:ext cx="1560000" cy="46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304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481456"/>
            <a:ext cx="11257077" cy="4766193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481457"/>
            <a:ext cx="10081120" cy="4766193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06/07/2021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50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0"/>
          <a:stretch/>
        </p:blipFill>
        <p:spPr>
          <a:xfrm>
            <a:off x="-11587" y="0"/>
            <a:ext cx="12203587" cy="11247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E55479-C1F7-1A4C-8A97-BDB48ABA6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24744"/>
            <a:ext cx="12192000" cy="5250688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1011/2021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8" y="3128061"/>
            <a:ext cx="10224512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solidFill>
                  <a:srgbClr val="FFDD00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24F59A-3EF8-4BF0-8E6E-12E286B329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001" y="22251"/>
            <a:ext cx="1400249" cy="9765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066A8B7-F06F-4183-8DFD-8D59B6C010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218" y="11589"/>
            <a:ext cx="1265812" cy="10502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AB841DC-F419-6473-B0FE-F2E9BBA049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348448" y="-1"/>
            <a:ext cx="2061739" cy="109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553822" y="1123264"/>
            <a:ext cx="11084356" cy="127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0D4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>
          <a:xfrm>
            <a:off x="6326123" y="1332356"/>
            <a:ext cx="5611707" cy="1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>
                <a:solidFill>
                  <a:srgbClr val="0D4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8792AD1-A778-4850-8C05-68636EF6F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976" y="137161"/>
            <a:ext cx="1378973" cy="9617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A039D07-098E-463A-AF47-C32945EBB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218" y="11589"/>
            <a:ext cx="1265812" cy="10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1EF78B-5182-4339-8FB0-5AEB6CFE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98E7-7398-47D6-B012-7C469E7D2317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5F5230-FD8F-4D31-A443-89231791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2895FC-D7EF-411F-BD9E-8C25CE8B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3177-00CA-4BA2-A9A6-5483DCB2686A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DB961F-3D57-4894-B490-394773F70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436" y="0"/>
            <a:ext cx="1389529" cy="11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658739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4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481456"/>
            <a:ext cx="11257077" cy="4766193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481457"/>
            <a:ext cx="10081120" cy="4766193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17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31904" y="432000"/>
            <a:ext cx="6480096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20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1" y="432000"/>
            <a:ext cx="6960149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01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 preserve="1">
  <p:cSld name="1_TITLE &amp;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528000" y="432000"/>
            <a:ext cx="11136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528000" y="972000"/>
            <a:ext cx="1113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2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2468895"/>
            <a:ext cx="1957381" cy="202262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8" y="3128061"/>
            <a:ext cx="10224512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592E85C-5C3E-FADA-E5C4-F068018B9F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718" y="0"/>
            <a:ext cx="12203587" cy="68706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BBD84B-73DC-6078-C14E-80E216E941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32" y="120000"/>
            <a:ext cx="1273629" cy="10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0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e du titre"/>
          <p:cNvSpPr txBox="1">
            <a:spLocks noGrp="1"/>
          </p:cNvSpPr>
          <p:nvPr>
            <p:ph type="title"/>
          </p:nvPr>
        </p:nvSpPr>
        <p:spPr>
          <a:xfrm>
            <a:off x="210410" y="1243473"/>
            <a:ext cx="11581900" cy="796129"/>
          </a:xfrm>
          <a:prstGeom prst="rect">
            <a:avLst/>
          </a:prstGeom>
        </p:spPr>
        <p:txBody>
          <a:bodyPr lIns="0" tIns="0" rIns="0" bIns="0"/>
          <a:lstStyle>
            <a:lvl1pPr algn="ctr" defTabSz="1219170">
              <a:lnSpc>
                <a:spcPct val="90000"/>
              </a:lnSpc>
              <a:defRPr sz="3300" spc="0">
                <a:solidFill>
                  <a:srgbClr val="0000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263527" y="6378001"/>
            <a:ext cx="424923" cy="417996"/>
          </a:xfrm>
          <a:prstGeom prst="rect">
            <a:avLst/>
          </a:prstGeom>
        </p:spPr>
        <p:txBody>
          <a:bodyPr lIns="121919" tIns="121919" rIns="121919" bIns="121919" anchor="t"/>
          <a:lstStyle>
            <a:lvl1pPr algn="r" defTabSz="1219170">
              <a:defRPr sz="2100">
                <a:solidFill>
                  <a:srgbClr val="0000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52" name="Texte niveau 1…"/>
          <p:cNvSpPr txBox="1">
            <a:spLocks noGrp="1"/>
          </p:cNvSpPr>
          <p:nvPr>
            <p:ph type="body" idx="1"/>
          </p:nvPr>
        </p:nvSpPr>
        <p:spPr>
          <a:xfrm>
            <a:off x="237012" y="2139351"/>
            <a:ext cx="11555299" cy="3933647"/>
          </a:xfrm>
          <a:prstGeom prst="rect">
            <a:avLst/>
          </a:prstGeom>
        </p:spPr>
        <p:txBody>
          <a:bodyPr lIns="0" tIns="0" rIns="0" bIns="0"/>
          <a:lstStyle>
            <a:lvl1pPr marL="0" indent="0" defTabSz="1219170">
              <a:lnSpc>
                <a:spcPct val="100000"/>
              </a:lnSpc>
              <a:spcBef>
                <a:spcPts val="651"/>
              </a:spcBef>
              <a:buSzTx/>
              <a:buNone/>
              <a:defRPr sz="1700">
                <a:solidFill>
                  <a:srgbClr val="0000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91995" indent="-101997" defTabSz="1219170">
              <a:lnSpc>
                <a:spcPct val="100000"/>
              </a:lnSpc>
              <a:spcBef>
                <a:spcPts val="651"/>
              </a:spcBef>
              <a:buSzPct val="100000"/>
              <a:defRPr sz="1700">
                <a:solidFill>
                  <a:srgbClr val="0000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2392" indent="-122397" defTabSz="1219170">
              <a:lnSpc>
                <a:spcPct val="100000"/>
              </a:lnSpc>
              <a:spcBef>
                <a:spcPts val="651"/>
              </a:spcBef>
              <a:buSzPct val="100000"/>
              <a:defRPr sz="1700">
                <a:solidFill>
                  <a:srgbClr val="0000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05990" indent="-135997" defTabSz="1219170">
              <a:lnSpc>
                <a:spcPct val="100000"/>
              </a:lnSpc>
              <a:spcBef>
                <a:spcPts val="651"/>
              </a:spcBef>
              <a:buSzPct val="100000"/>
              <a:defRPr sz="1700">
                <a:solidFill>
                  <a:srgbClr val="0000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52844" indent="-174853" defTabSz="1219170">
              <a:lnSpc>
                <a:spcPct val="100000"/>
              </a:lnSpc>
              <a:spcBef>
                <a:spcPts val="651"/>
              </a:spcBef>
              <a:buSzPct val="100000"/>
              <a:defRPr sz="1700">
                <a:solidFill>
                  <a:srgbClr val="00009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10068169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8161-1710-4B01-8BD2-29DEDEE91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13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718" y="0"/>
            <a:ext cx="12203587" cy="687061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 bwMode="gray">
          <a:xfrm>
            <a:off x="479999" y="1508787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 bwMode="gray">
          <a:xfrm>
            <a:off x="479999" y="2660915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9FDB94-D537-7DF4-CC07-6D2123E4C14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32" y="120000"/>
            <a:ext cx="1273629" cy="10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2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7" r:id="rId10"/>
    <p:sldLayoutId id="2147483798" r:id="rId11"/>
    <p:sldLayoutId id="2147483806" r:id="rId12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412" y="9031"/>
            <a:ext cx="12203587" cy="68706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479999" y="1508787"/>
            <a:ext cx="11232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5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479999" y="2660915"/>
            <a:ext cx="11232000" cy="3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  <a:defRPr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8568448" y="6378000"/>
            <a:ext cx="1560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10128448" y="6378000"/>
            <a:ext cx="1560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E50A54-7EF1-48F1-8FE6-BAFDA5EA626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4111" y="1"/>
            <a:ext cx="1265812" cy="10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963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svg"/><Relationship Id="rId10" Type="http://schemas.openxmlformats.org/officeDocument/2006/relationships/image" Target="../media/image31.sv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1.sv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1.sv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7.svg"/><Relationship Id="rId10" Type="http://schemas.openxmlformats.org/officeDocument/2006/relationships/image" Target="../media/image31.sv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5.sv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1.sv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7.svg"/><Relationship Id="rId10" Type="http://schemas.openxmlformats.org/officeDocument/2006/relationships/image" Target="../media/image31.sv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1.sv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7.svg"/><Relationship Id="rId10" Type="http://schemas.openxmlformats.org/officeDocument/2006/relationships/image" Target="../media/image31.sv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35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27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c.europa.eu/info/funding-tenders/opportunities/portal/screen/work-as-an-expert" TargetMode="External"/><Relationship Id="rId4" Type="http://schemas.openxmlformats.org/officeDocument/2006/relationships/hyperlink" Target="https://www.horizon-europe.gouv.fr/devenez-expert-evaluateur-horizon-europe-aupres-de-la-commission-europeenne-24364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hyperlink" Target="https://anr.fr/fr/detail/call/mrsei-2025-montage-de-reseaux-scientifiques-europeens-ou-internationaux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-europe.gouv.fr/le-diagnostic-partenariat-pour-les-projets-collaboratifs-des-entreprises-28280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k.gov.pl/wydarzenia/energy-efficient-buildings-new-european-bauhaus-brokerage-study-visit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s://www.horizon-europe.gouv.fr/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inkedin.com/company/pcn-alimentation-bio%C3%A9conomie-ressources-naturelles-agriculture-et-environnement/?viewAsMember=true" TargetMode="External"/><Relationship Id="rId5" Type="http://schemas.openxmlformats.org/officeDocument/2006/relationships/hyperlink" Target="https://www.horizon-europe.gouv.fr/faq-les-grands-principes-d-horizon-europe" TargetMode="External"/><Relationship Id="rId4" Type="http://schemas.openxmlformats.org/officeDocument/2006/relationships/hyperlink" Target="https://www.horizon-europe.gouv.fr/ressources-juridiques-et-financieres-24384" TargetMode="External"/><Relationship Id="rId9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svg"/><Relationship Id="rId7" Type="http://schemas.openxmlformats.org/officeDocument/2006/relationships/hyperlink" Target="https://ec.europa.eu/info/funding-tenders/opportunities/docs/2021-2027/experts/standard-briefing-slides-for-experts_he_en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c.europa.eu/info/funding-tenders/opportunities/docs/2021-2027/horizon/temp-form/ef/ef_he-ria-ia_en.pdf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F3904464-9101-87EC-3566-328B5C750480}"/>
              </a:ext>
            </a:extLst>
          </p:cNvPr>
          <p:cNvSpPr txBox="1"/>
          <p:nvPr/>
        </p:nvSpPr>
        <p:spPr>
          <a:xfrm>
            <a:off x="945356" y="2295812"/>
            <a:ext cx="10301287" cy="3477875"/>
          </a:xfrm>
          <a:prstGeom prst="rect">
            <a:avLst/>
          </a:prstGeom>
          <a:solidFill>
            <a:srgbClr val="00009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fr-FR" sz="4400" b="1" i="1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Les appels du New </a:t>
            </a:r>
            <a:r>
              <a:rPr lang="fr-FR" sz="4400" b="1" dirty="0" err="1">
                <a:solidFill>
                  <a:schemeClr val="bg1"/>
                </a:solidFill>
              </a:rPr>
              <a:t>European</a:t>
            </a:r>
            <a:r>
              <a:rPr lang="fr-FR" sz="4400" b="1" dirty="0">
                <a:solidFill>
                  <a:schemeClr val="bg1"/>
                </a:solidFill>
              </a:rPr>
              <a:t> Bauhaus Facility</a:t>
            </a:r>
            <a:endParaRPr lang="en-US" sz="44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cs typeface="Arial"/>
              </a:rPr>
              <a:t>2026-2027</a:t>
            </a:r>
          </a:p>
          <a:p>
            <a:pPr algn="ctr"/>
            <a:endParaRPr lang="fr-FR" sz="4400" dirty="0">
              <a:solidFill>
                <a:schemeClr val="bg1"/>
              </a:solidFill>
              <a:effectLst/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D6D90E8-FD2A-ECA7-C255-F29F210DB84F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2962E9-FC6E-2E81-9F04-7442B651832A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6360EF16-A27B-2FDC-64C6-92DACD4B0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C42508B-A092-B7EF-2C11-768224FB2EC7}"/>
              </a:ext>
            </a:extLst>
          </p:cNvPr>
          <p:cNvSpPr txBox="1"/>
          <p:nvPr/>
        </p:nvSpPr>
        <p:spPr>
          <a:xfrm>
            <a:off x="3660320" y="1516058"/>
            <a:ext cx="4871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solidFill>
                  <a:schemeClr val="tx2"/>
                </a:solidFill>
                <a:cs typeface="Arial"/>
              </a:rPr>
              <a:t>Début de la session à 10h00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E8A93884-2F80-445A-CEA6-8070009F2F75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99658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ECD28-C537-F863-B1E0-D80787E87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AD3BA24-814E-EED4-7524-EFDC5AD721B2}"/>
              </a:ext>
            </a:extLst>
          </p:cNvPr>
          <p:cNvSpPr/>
          <p:nvPr/>
        </p:nvSpPr>
        <p:spPr>
          <a:xfrm>
            <a:off x="239998" y="1842473"/>
            <a:ext cx="11587327" cy="12550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38F814-C355-F10B-EA27-D7B2E2B02730}"/>
              </a:ext>
            </a:extLst>
          </p:cNvPr>
          <p:cNvSpPr txBox="1"/>
          <p:nvPr/>
        </p:nvSpPr>
        <p:spPr>
          <a:xfrm>
            <a:off x="239998" y="1228383"/>
            <a:ext cx="1158732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cs typeface="Times New Roman"/>
              </a:rPr>
              <a:t>HORIZON-NEB-20xx-xx-Destination-0x</a:t>
            </a:r>
            <a:r>
              <a:rPr lang="en-GB" dirty="0">
                <a:cs typeface="Times New Roman"/>
              </a:rPr>
              <a:t> </a:t>
            </a:r>
            <a:r>
              <a:rPr lang="fr-FR" b="1" dirty="0">
                <a:solidFill>
                  <a:schemeClr val="accent4"/>
                </a:solidFill>
              </a:rPr>
              <a:t>Ceci sera une traduction du titre du topic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endParaRPr lang="fr-FR" b="1" noProof="1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2" descr="Ministère de l'Enseignement supérieur, de la Recherche et de l'Espace">
            <a:extLst>
              <a:ext uri="{FF2B5EF4-FFF2-40B4-BE49-F238E27FC236}">
                <a16:creationId xmlns:a16="http://schemas.microsoft.com/office/drawing/2014/main" id="{10193C57-092B-4B6C-9130-4F79DC0A2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413175" cy="11724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24AA2B4-1B0E-3DE3-2EC5-C250356217C7}"/>
              </a:ext>
            </a:extLst>
          </p:cNvPr>
          <p:cNvSpPr txBox="1"/>
          <p:nvPr/>
        </p:nvSpPr>
        <p:spPr>
          <a:xfrm>
            <a:off x="2556435" y="2088791"/>
            <a:ext cx="142169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01/12/2026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8AB845D1-67C7-9E23-12B7-6AB934CD3FA7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855548-ADED-A706-33CD-ED341159319D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6,30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7DAF3BC-E110-962C-FA1B-26F32AA025E2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E0486738-2D8F-0532-72EC-EE622AB4DEEA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38F450DC-8E34-BACA-39D4-49D7C2E70E5A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E6943DED-0E09-C730-A5F9-30F274C6B054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12,60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5E3030C-61BC-6A3B-804A-D10529192B43}"/>
              </a:ext>
            </a:extLst>
          </p:cNvPr>
          <p:cNvSpPr txBox="1"/>
          <p:nvPr/>
        </p:nvSpPr>
        <p:spPr>
          <a:xfrm>
            <a:off x="1023736" y="2043204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2700E9F-864B-9A50-2C31-5EF5E6502F23}"/>
              </a:ext>
            </a:extLst>
          </p:cNvPr>
          <p:cNvSpPr/>
          <p:nvPr/>
        </p:nvSpPr>
        <p:spPr>
          <a:xfrm>
            <a:off x="239998" y="3429000"/>
            <a:ext cx="11616642" cy="2949000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FE93A6A-7E07-EAEC-B575-917A26918E6B}"/>
              </a:ext>
            </a:extLst>
          </p:cNvPr>
          <p:cNvSpPr txBox="1"/>
          <p:nvPr/>
        </p:nvSpPr>
        <p:spPr>
          <a:xfrm>
            <a:off x="229880" y="3734261"/>
            <a:ext cx="1134065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>
                <a:solidFill>
                  <a:schemeClr val="tx2"/>
                </a:solidFill>
                <a:ea typeface="+mn-lt"/>
                <a:cs typeface="+mn-lt"/>
              </a:rPr>
              <a:t>Et ici un résumé des points clés de l’appel.</a:t>
            </a:r>
            <a:endParaRPr lang="en-US" sz="16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E720B52C-21BA-9E0B-2B78-BEDE6A2E0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pic>
        <p:nvPicPr>
          <p:cNvPr id="4" name="Graphique 3" descr="Production avec un remplissage uni">
            <a:extLst>
              <a:ext uri="{FF2B5EF4-FFF2-40B4-BE49-F238E27FC236}">
                <a16:creationId xmlns:a16="http://schemas.microsoft.com/office/drawing/2014/main" id="{18C5074E-4F7A-37D2-FA77-C2F3516BD2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005" y="1837390"/>
            <a:ext cx="629790" cy="62979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21F570EF-8156-67B1-6F8B-5B30764DE6B7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BEAD4B-0C4B-F6A0-D499-AE1A39C58434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84223D81-BAC0-0216-8EF7-46E579E81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655BCB02-5429-66C9-527C-1114B4EE4B4C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10</a:t>
            </a:fld>
            <a:endParaRPr lang="en-US" sz="1000" b="1" dirty="0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BFB27968-52D0-15F7-450F-B8377FC180BF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203AF2F-F704-4D5E-9BE6-323F4AB02012}"/>
              </a:ext>
            </a:extLst>
          </p:cNvPr>
          <p:cNvGrpSpPr/>
          <p:nvPr/>
        </p:nvGrpSpPr>
        <p:grpSpPr>
          <a:xfrm>
            <a:off x="10067312" y="1830583"/>
            <a:ext cx="857608" cy="674876"/>
            <a:chOff x="3986468" y="4487696"/>
            <a:chExt cx="943369" cy="742364"/>
          </a:xfrm>
        </p:grpSpPr>
        <p:pic>
          <p:nvPicPr>
            <p:cNvPr id="14" name="Graphique 13" descr="Prêt avec un remplissage uni">
              <a:extLst>
                <a:ext uri="{FF2B5EF4-FFF2-40B4-BE49-F238E27FC236}">
                  <a16:creationId xmlns:a16="http://schemas.microsoft.com/office/drawing/2014/main" id="{AB9A65A5-B6B5-EC5F-66E8-65ECC6BD7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5E3E04D-D69B-CB3F-53AC-7CCF331EEC07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1AC9D02E-7FD3-587D-89AF-439DB267B47D}"/>
              </a:ext>
            </a:extLst>
          </p:cNvPr>
          <p:cNvSpPr txBox="1"/>
          <p:nvPr/>
        </p:nvSpPr>
        <p:spPr>
          <a:xfrm>
            <a:off x="1023736" y="2637564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RIA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7" name="Graphique 16" descr="Tribunal avec un remplissage uni">
            <a:extLst>
              <a:ext uri="{FF2B5EF4-FFF2-40B4-BE49-F238E27FC236}">
                <a16:creationId xmlns:a16="http://schemas.microsoft.com/office/drawing/2014/main" id="{56B7C1B5-17FC-186A-BEAC-CC02348837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9956" y="2423254"/>
            <a:ext cx="629790" cy="629790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6DC4FDF4-BF1D-E0DD-54DB-928A340EF311}"/>
              </a:ext>
            </a:extLst>
          </p:cNvPr>
          <p:cNvSpPr txBox="1"/>
          <p:nvPr/>
        </p:nvSpPr>
        <p:spPr>
          <a:xfrm>
            <a:off x="9582158" y="2483134"/>
            <a:ext cx="19460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TRL 6-8 </a:t>
            </a:r>
          </a:p>
          <a:p>
            <a:r>
              <a:rPr lang="en-US" b="1" dirty="0">
                <a:cs typeface="Arial"/>
              </a:rPr>
              <a:t>MAA</a:t>
            </a:r>
            <a:endParaRPr lang="en-US" b="1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12478F7-AF78-73A3-9C2A-898C1515A44F}"/>
              </a:ext>
            </a:extLst>
          </p:cNvPr>
          <p:cNvGrpSpPr/>
          <p:nvPr/>
        </p:nvGrpSpPr>
        <p:grpSpPr>
          <a:xfrm>
            <a:off x="10924920" y="2350719"/>
            <a:ext cx="1404875" cy="746812"/>
            <a:chOff x="4265863" y="1750249"/>
            <a:chExt cx="1404875" cy="746812"/>
          </a:xfrm>
        </p:grpSpPr>
        <p:pic>
          <p:nvPicPr>
            <p:cNvPr id="22" name="Graphique 21" descr="Diagramme de flux avec un remplissage uni">
              <a:extLst>
                <a:ext uri="{FF2B5EF4-FFF2-40B4-BE49-F238E27FC236}">
                  <a16:creationId xmlns:a16="http://schemas.microsoft.com/office/drawing/2014/main" id="{9A68B9F3-7E5F-B98F-B12A-CE13E6DC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04756" y="1942274"/>
              <a:ext cx="554787" cy="554787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C4DF4DF-013A-C8CB-1C41-29FC293E9777}"/>
                </a:ext>
              </a:extLst>
            </p:cNvPr>
            <p:cNvSpPr txBox="1"/>
            <p:nvPr/>
          </p:nvSpPr>
          <p:spPr>
            <a:xfrm>
              <a:off x="4265863" y="1750249"/>
              <a:ext cx="140487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b="1" noProof="1">
                  <a:latin typeface="Calibri"/>
                  <a:ea typeface="Calibri"/>
                  <a:cs typeface="Calibri"/>
                </a:rPr>
                <a:t>FSTP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95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6B1EB-F707-8543-A6EF-5F13D889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CA87A9-3988-4044-96D5-2DBC748E3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10/11/2021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B067EF-6338-C34E-8BD8-AE93FAC38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67" y="2202925"/>
            <a:ext cx="10224512" cy="2769600"/>
          </a:xfrm>
        </p:spPr>
        <p:txBody>
          <a:bodyPr/>
          <a:lstStyle/>
          <a:p>
            <a:pPr algn="ctr"/>
            <a:r>
              <a:rPr lang="en-US" dirty="0"/>
              <a:t>Destination 1- </a:t>
            </a:r>
            <a:r>
              <a:rPr lang="en-IE" sz="4267" dirty="0">
                <a:latin typeface="Arial"/>
                <a:cs typeface="Times New Roman"/>
              </a:rPr>
              <a:t>Connecting the green transformation, social inclusion and local democracy</a:t>
            </a:r>
          </a:p>
          <a:p>
            <a:pPr algn="ctr"/>
            <a:r>
              <a:rPr lang="en-US" dirty="0">
                <a:cs typeface="Arial"/>
              </a:rPr>
              <a:t>2026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71D7E2C-AB68-CEDD-EF35-AD22644501D2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2E81B0-C2C7-5BCD-2C89-586C00934A93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1D8B37C3-4989-6E29-2D4F-D00A15D22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ADA4080B-C32B-B85C-6A6F-B8C2AF509CA2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11</a:t>
            </a:fld>
            <a:endParaRPr lang="en-US" sz="1000" b="1" dirty="0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1D68895-CC52-885F-35AD-237E9E9FFFAC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3571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5E98AB-8C63-466D-A18E-ADBBAB71B738}"/>
              </a:ext>
            </a:extLst>
          </p:cNvPr>
          <p:cNvSpPr/>
          <p:nvPr/>
        </p:nvSpPr>
        <p:spPr>
          <a:xfrm>
            <a:off x="436092" y="1532185"/>
            <a:ext cx="110438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cs typeface="Calibri" panose="020F0502020204030204" pitchFamily="34" charset="0"/>
              </a:rPr>
              <a:t>Dans le cadre du programme de travail 2025, cette destination contribue aux effets escomptés suivants, définis dans le plan stratégique d'Horizon Europe 2025-2027 :</a:t>
            </a:r>
          </a:p>
          <a:p>
            <a:endParaRPr lang="fr-FR" sz="24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cs typeface="Calibri" panose="020F0502020204030204" pitchFamily="34" charset="0"/>
              </a:rPr>
              <a:t>8. Réaliser le plein potentiel du patrimoine culturel, des arts et des secteurs culturels et créatifs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cs typeface="Calibri" panose="020F0502020204030204" pitchFamily="34" charset="0"/>
              </a:rPr>
              <a:t>10. Stimuler la croissance inclusive et réduire efficacement les vulnérabilités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cs typeface="Calibri" panose="020F0502020204030204" pitchFamily="34" charset="0"/>
              </a:rPr>
              <a:t>31. Développer durablement les zones rurales, urbaines et côtières.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cs typeface="Calibri" panose="020F0502020204030204" pitchFamily="34" charset="0"/>
              </a:rPr>
              <a:t>32. Développer des modèles et des outils de gouvernance innovants permettant la durabilité et la résilience. </a:t>
            </a: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980E82C4-7AC5-4245-95E2-4E6F29F0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4177" y="319317"/>
            <a:ext cx="2455736" cy="535531"/>
          </a:xfrm>
          <a:prstGeom prst="rect">
            <a:avLst/>
          </a:prstGeom>
        </p:spPr>
        <p:txBody>
          <a:bodyPr spcFirstLastPara="1" vert="horz" wrap="none" lIns="91440" tIns="45720" rIns="91440" bIns="45720" rtlCol="0" anchor="t" anchorCtr="0">
            <a:spAutoFit/>
          </a:bodyPr>
          <a:lstStyle/>
          <a:p>
            <a:pPr algn="r">
              <a:defRPr/>
            </a:pPr>
            <a:r>
              <a:rPr lang="fr-FR" sz="3200" dirty="0">
                <a:solidFill>
                  <a:schemeClr val="tx2"/>
                </a:solidFill>
                <a:latin typeface="Blogger Sans"/>
              </a:rPr>
              <a:t>Destination 1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568F607-AFCF-E32B-78C1-63F29692FB2A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053A1F-2684-2C44-5C0C-764657F969E1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600BC94F-09C4-D9C8-7059-DD2514C12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005C8E61-37F6-9F5E-0F13-E8985F826B1C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12</a:t>
            </a:fld>
            <a:endParaRPr lang="en-US" sz="1000" b="1" dirty="0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F30EF0E8-EB2C-893F-8084-2C8A3118E654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26841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1C857-64B9-2671-0D70-4568392B8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379C117B-3D92-407C-FA3B-2135625CE6B8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6E20BB-30D0-3FA5-520F-239399D6B9D0}"/>
              </a:ext>
            </a:extLst>
          </p:cNvPr>
          <p:cNvSpPr txBox="1"/>
          <p:nvPr/>
        </p:nvSpPr>
        <p:spPr>
          <a:xfrm>
            <a:off x="239998" y="1228383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cs typeface="Times New Roman"/>
              </a:rPr>
              <a:t>HORIZON-NEB-2026-01-PARTICIPATION-01</a:t>
            </a:r>
            <a:r>
              <a:rPr lang="en-GB" dirty="0">
                <a:cs typeface="Times New Roman"/>
              </a:rPr>
              <a:t> </a:t>
            </a:r>
            <a:r>
              <a:rPr lang="fr-FR" b="1" dirty="0">
                <a:solidFill>
                  <a:schemeClr val="accent4"/>
                </a:solidFill>
              </a:rPr>
              <a:t>Lutter contre le sans-abrisme grâce à des modèles « </a:t>
            </a:r>
            <a:r>
              <a:rPr lang="fr-FR" b="1" dirty="0" err="1">
                <a:solidFill>
                  <a:schemeClr val="accent4"/>
                </a:solidFill>
              </a:rPr>
              <a:t>Housing</a:t>
            </a:r>
            <a:r>
              <a:rPr lang="fr-FR" b="1" dirty="0">
                <a:solidFill>
                  <a:schemeClr val="accent4"/>
                </a:solidFill>
              </a:rPr>
              <a:t> First » alignés sur le nouveau Bauhaus européen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endParaRPr lang="fr-FR" b="1" noProof="1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2" descr="Ministère de l'Enseignement supérieur, de la Recherche et de l'Espace">
            <a:extLst>
              <a:ext uri="{FF2B5EF4-FFF2-40B4-BE49-F238E27FC236}">
                <a16:creationId xmlns:a16="http://schemas.microsoft.com/office/drawing/2014/main" id="{0ED1DF9B-1EF5-CBBE-47F1-A4DE7D9F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413175" cy="11724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5CB6FB2-555F-5EEB-2059-3AC1A9AC431D}"/>
              </a:ext>
            </a:extLst>
          </p:cNvPr>
          <p:cNvSpPr txBox="1"/>
          <p:nvPr/>
        </p:nvSpPr>
        <p:spPr>
          <a:xfrm>
            <a:off x="2556435" y="2088791"/>
            <a:ext cx="142169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01/12/2026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6CF09FF7-4E69-5759-2883-7B63E7D835FC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DA17F04-6985-B43A-9910-22EE26939618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6,30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08960527-7A32-42BA-037B-0882E1447F79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766614C5-AC32-28A4-0CB2-F31A5F09F290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6F8C6361-8359-F89D-DA6A-0D672DB1BC1B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1B3CA0B2-C081-A78E-30E7-430540E2F27C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12,60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F259492-4926-0221-6683-9F26981805CC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EFAEECB-CFCC-98EC-F952-DD69A7857761}"/>
              </a:ext>
            </a:extLst>
          </p:cNvPr>
          <p:cNvSpPr/>
          <p:nvPr/>
        </p:nvSpPr>
        <p:spPr>
          <a:xfrm>
            <a:off x="239998" y="2872542"/>
            <a:ext cx="11616642" cy="3505458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44AE23F-2F15-4B48-0819-D5AF2C501D8E}"/>
              </a:ext>
            </a:extLst>
          </p:cNvPr>
          <p:cNvSpPr txBox="1"/>
          <p:nvPr/>
        </p:nvSpPr>
        <p:spPr>
          <a:xfrm>
            <a:off x="239998" y="2759499"/>
            <a:ext cx="11340654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>
                <a:solidFill>
                  <a:schemeClr val="tx2"/>
                </a:solidFill>
                <a:ea typeface="+mn-lt"/>
                <a:cs typeface="+mn-lt"/>
              </a:rPr>
              <a:t>Des modèles validés de « </a:t>
            </a:r>
            <a:r>
              <a:rPr lang="fr-FR" dirty="0" err="1">
                <a:solidFill>
                  <a:schemeClr val="tx2"/>
                </a:solidFill>
                <a:ea typeface="+mn-lt"/>
                <a:cs typeface="+mn-lt"/>
              </a:rPr>
              <a:t>Housing</a:t>
            </a:r>
            <a:r>
              <a:rPr lang="fr-FR" dirty="0">
                <a:solidFill>
                  <a:schemeClr val="tx2"/>
                </a:solidFill>
                <a:ea typeface="+mn-lt"/>
                <a:cs typeface="+mn-lt"/>
              </a:rPr>
              <a:t> First » (priorité au logement) alignés sur le NEB sont mis à la disposition des parties prenantes impliquées dans la lutte contre le sans-abrisme.</a:t>
            </a:r>
            <a:endParaRPr lang="en-US" dirty="0">
              <a:solidFill>
                <a:schemeClr val="tx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cs typeface="Arial"/>
              </a:rPr>
              <a:t>Faire des recommendations politiques grace aux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données</a:t>
            </a:r>
            <a:r>
              <a:rPr lang="en-US" dirty="0">
                <a:solidFill>
                  <a:schemeClr val="tx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recueillies</a:t>
            </a:r>
            <a:r>
              <a:rPr lang="en-US" dirty="0">
                <a:solidFill>
                  <a:schemeClr val="tx2"/>
                </a:solidFill>
                <a:cs typeface="Arial"/>
              </a:rPr>
              <a:t> sur le sans-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abrisme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Valider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au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moins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3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modèles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« Housing First »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alignés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le nouveau Bauhaus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européen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qui :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Fournissent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logements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permanents avec services de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soutien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intégrant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une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dimension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communautaire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des solutions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d'énergie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renouvelable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résilience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climatique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adaptés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aux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besoins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spécifiques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populations sans domicile,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accordant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une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attention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particulière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à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celles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qui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victimes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d'un « sans-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abrisme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caché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»,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telles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que les femmes,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jeunes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les LGBTQIA+,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minorités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ethniques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les migrants et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réfugiés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Surveiller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 sans-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abrisme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parmi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différents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groupes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cibles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s'appuyant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typologie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européenne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du sans-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abrisme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de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l'exclusion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du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logement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cs typeface="Arial"/>
              </a:rPr>
              <a:t>Lien avec le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projet</a:t>
            </a:r>
            <a:r>
              <a:rPr lang="en-US" dirty="0">
                <a:solidFill>
                  <a:schemeClr val="tx2"/>
                </a:solidFill>
                <a:cs typeface="Arial"/>
              </a:rPr>
              <a:t> : </a:t>
            </a:r>
            <a:r>
              <a:rPr lang="en-GB" sz="1600" dirty="0">
                <a:solidFill>
                  <a:schemeClr val="tx2"/>
                </a:solidFill>
                <a:cs typeface="Times New Roman"/>
              </a:rPr>
              <a:t>‘HORIZON-NEB-2026-01-BUSINESS-01</a:t>
            </a:r>
            <a:endParaRPr lang="en-US" sz="16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D890A059-94F3-4DE1-3732-3146FD1A2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pic>
        <p:nvPicPr>
          <p:cNvPr id="4" name="Graphique 3" descr="Production avec un remplissage uni">
            <a:extLst>
              <a:ext uri="{FF2B5EF4-FFF2-40B4-BE49-F238E27FC236}">
                <a16:creationId xmlns:a16="http://schemas.microsoft.com/office/drawing/2014/main" id="{F5F2CDF1-0EB5-AD52-E840-A5D8CF36F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005" y="1901398"/>
            <a:ext cx="629790" cy="62979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C686CC1B-1350-B27B-81C1-BF8427FB4359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3E312C4-B295-F1FD-84DA-7BED7AAFAF95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EEF38EAA-1AE3-E42C-3695-E514BF096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0FA14E90-6F67-25DE-299F-9CE25416F664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13</a:t>
            </a:fld>
            <a:endParaRPr lang="en-US" sz="1000" b="1" dirty="0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F7E4EAAA-F5DC-92CD-E951-C80610E72770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E647201-D5B6-B635-7319-B6C6A38047D8}"/>
              </a:ext>
            </a:extLst>
          </p:cNvPr>
          <p:cNvGrpSpPr/>
          <p:nvPr/>
        </p:nvGrpSpPr>
        <p:grpSpPr>
          <a:xfrm>
            <a:off x="10548884" y="1901398"/>
            <a:ext cx="857608" cy="674876"/>
            <a:chOff x="3986468" y="4487696"/>
            <a:chExt cx="943369" cy="742364"/>
          </a:xfrm>
        </p:grpSpPr>
        <p:pic>
          <p:nvPicPr>
            <p:cNvPr id="14" name="Graphique 13" descr="Prêt avec un remplissage uni">
              <a:extLst>
                <a:ext uri="{FF2B5EF4-FFF2-40B4-BE49-F238E27FC236}">
                  <a16:creationId xmlns:a16="http://schemas.microsoft.com/office/drawing/2014/main" id="{C65F9FD6-3A91-1E57-263B-B9834B3A2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6E58675-AEE2-4A2D-D0F3-49A7487C506F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2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5D0C3-E30C-83DE-F9D2-A43E9CCEE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DF44DDF-A931-3B62-2D59-17A4FB493853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pic>
        <p:nvPicPr>
          <p:cNvPr id="5" name="Picture 2" descr="Ministère de l'Enseignement supérieur, de la Recherche et de l'Espace">
            <a:extLst>
              <a:ext uri="{FF2B5EF4-FFF2-40B4-BE49-F238E27FC236}">
                <a16:creationId xmlns:a16="http://schemas.microsoft.com/office/drawing/2014/main" id="{D028EBD3-82F3-CBEA-AEF3-732E0D6C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413175" cy="11724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894EF88-0932-D1DF-D334-0787A4FA74A1}"/>
              </a:ext>
            </a:extLst>
          </p:cNvPr>
          <p:cNvSpPr txBox="1"/>
          <p:nvPr/>
        </p:nvSpPr>
        <p:spPr>
          <a:xfrm>
            <a:off x="2556435" y="2088791"/>
            <a:ext cx="142169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01/12/2026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5E368CEF-1588-9F2F-8B04-A2C899CB8EBE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E49EA5E-5370-ED5E-91F6-BB7D5E20FEE3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8F75F2F2-737C-D97F-4D71-E7E233EC6A4C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BD75B683-3CE5-3D92-40C0-6CC3582D9052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68579AB6-60F1-3EC1-BE42-759BD33CFED5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A7D9D24-0CCC-4CA7-4905-6F8C43600C6D}"/>
              </a:ext>
            </a:extLst>
          </p:cNvPr>
          <p:cNvSpPr/>
          <p:nvPr/>
        </p:nvSpPr>
        <p:spPr>
          <a:xfrm>
            <a:off x="239998" y="2872542"/>
            <a:ext cx="11623478" cy="3505458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5E89AE4-21A1-D950-5D49-996A96EA8AF3}"/>
              </a:ext>
            </a:extLst>
          </p:cNvPr>
          <p:cNvSpPr txBox="1"/>
          <p:nvPr/>
        </p:nvSpPr>
        <p:spPr>
          <a:xfrm>
            <a:off x="347794" y="2942452"/>
            <a:ext cx="11340654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décideurs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acteurs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impliqués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la transition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écologique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quartiers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s'appuient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approches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architecturales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conceptuelles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éprouvées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conformes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aux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principes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du NEB.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enseignants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l'architecture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du design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mieux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intégrés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processus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d'innovation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de transformation,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d'inclusion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sociale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d'engagement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civique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pour la transition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écologique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quartiers.  </a:t>
            </a:r>
          </a:p>
          <a:p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démonstrations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doivent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avoir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lieu dans au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moins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3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États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membres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ou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pays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associés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ils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seront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évalués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critères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:    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Accélérer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processus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transition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vers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une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économie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propre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leur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acceptabilité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les quartiers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soutenir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différentes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formes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d'innovation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.    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Renforcer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cohésion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sociale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résilience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communautés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le sentiment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d'appartenance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l'engagement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civique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sécurité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civile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... 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Leur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adaptabilité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aux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spécificités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locales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culturelles</a:t>
            </a:r>
            <a:endParaRPr lang="en-US" dirty="0">
              <a:solidFill>
                <a:schemeClr val="tx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cs typeface="Arial"/>
              </a:rPr>
              <a:t>Lien avec le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projet</a:t>
            </a:r>
            <a:r>
              <a:rPr lang="en-US" dirty="0">
                <a:solidFill>
                  <a:schemeClr val="tx2"/>
                </a:solidFill>
                <a:cs typeface="Arial"/>
              </a:rPr>
              <a:t> : </a:t>
            </a:r>
            <a:r>
              <a:rPr lang="en-GB" sz="1400" dirty="0">
                <a:solidFill>
                  <a:schemeClr val="tx2"/>
                </a:solidFill>
                <a:cs typeface="Times New Roman"/>
              </a:rPr>
              <a:t>HORIZON-MISS-2024-NEB-01-03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8DA3EEE0-C61C-93B2-A348-D79F662BA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pic>
        <p:nvPicPr>
          <p:cNvPr id="4" name="Graphique 3" descr="Production avec un remplissage uni">
            <a:extLst>
              <a:ext uri="{FF2B5EF4-FFF2-40B4-BE49-F238E27FC236}">
                <a16:creationId xmlns:a16="http://schemas.microsoft.com/office/drawing/2014/main" id="{2241CE67-2BCB-134C-C1F0-BEE48732D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005" y="1901398"/>
            <a:ext cx="629790" cy="62979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ED95834-AD8A-5BDD-BA2A-F42FDB315AAB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5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FB06843-F7BC-B802-34B5-1FA71F910CA1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10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8DF0A13-FEE1-3798-442E-2A2E9FFC5C92}"/>
              </a:ext>
            </a:extLst>
          </p:cNvPr>
          <p:cNvSpPr txBox="1"/>
          <p:nvPr/>
        </p:nvSpPr>
        <p:spPr>
          <a:xfrm>
            <a:off x="239998" y="1228383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cs typeface="Times New Roman"/>
              </a:rPr>
              <a:t>HORIZON-NEB-2026-01-PARTICIPATION-02</a:t>
            </a:r>
            <a:r>
              <a:rPr lang="en-GB" dirty="0">
                <a:cs typeface="Times New Roman"/>
              </a:rPr>
              <a:t> </a:t>
            </a: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b="1" dirty="0">
                <a:solidFill>
                  <a:schemeClr val="accent4"/>
                </a:solidFill>
              </a:rPr>
              <a:t>Approches architecturales et conceptuelles pour une transition écologique dans les quartiers </a:t>
            </a:r>
            <a:endParaRPr lang="fr-FR" b="1" noProof="1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776CF86-46ED-5579-77D9-042E7573FBE0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493451-FEB8-804F-DDAA-204F9596A919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2FE4F4C5-0D71-E10A-A46F-0B4D00BA2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A9496F6E-683D-A367-C4BD-A9E61AA6C557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14</a:t>
            </a:fld>
            <a:endParaRPr lang="en-US" sz="1000" b="1" dirty="0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75926B78-9D63-A20D-BEA3-2027F7EEBD3F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2F093FB-35D2-7649-936C-B85E1BE8EAD5}"/>
              </a:ext>
            </a:extLst>
          </p:cNvPr>
          <p:cNvGrpSpPr/>
          <p:nvPr/>
        </p:nvGrpSpPr>
        <p:grpSpPr>
          <a:xfrm>
            <a:off x="10548884" y="1901398"/>
            <a:ext cx="857608" cy="674876"/>
            <a:chOff x="3986468" y="4487696"/>
            <a:chExt cx="943369" cy="742364"/>
          </a:xfrm>
        </p:grpSpPr>
        <p:pic>
          <p:nvPicPr>
            <p:cNvPr id="10" name="Graphique 9" descr="Prêt avec un remplissage uni">
              <a:extLst>
                <a:ext uri="{FF2B5EF4-FFF2-40B4-BE49-F238E27FC236}">
                  <a16:creationId xmlns:a16="http://schemas.microsoft.com/office/drawing/2014/main" id="{B8AD25F0-4637-A71F-6113-3F7A74B1F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CC1697B-0F02-FA10-AFF2-4E9F16457A0C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80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D3687-F981-3753-C288-99572DA6D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7FBACDE-DA2D-68AF-8459-89F5A386BDCB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pic>
        <p:nvPicPr>
          <p:cNvPr id="5" name="Picture 2" descr="Ministère de l'Enseignement supérieur, de la Recherche et de l'Espace">
            <a:extLst>
              <a:ext uri="{FF2B5EF4-FFF2-40B4-BE49-F238E27FC236}">
                <a16:creationId xmlns:a16="http://schemas.microsoft.com/office/drawing/2014/main" id="{F9E0E7E4-9B28-26B2-B9D0-11045D3B3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413175" cy="11724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14E4C5B-3EAD-D4E3-1941-D0C133CD7870}"/>
              </a:ext>
            </a:extLst>
          </p:cNvPr>
          <p:cNvSpPr txBox="1"/>
          <p:nvPr/>
        </p:nvSpPr>
        <p:spPr>
          <a:xfrm>
            <a:off x="2556435" y="2088791"/>
            <a:ext cx="142169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01/12/2026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DA202DA3-CE8B-EC59-0A2E-F37D96C404B3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E7835F7-5F65-8FDC-4C09-96A03B2F379D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B22A1858-B40B-D8EE-88B9-92B625E4DAE9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B2021268-FBAF-4CB9-528D-F2808CF79673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D06B6B7D-D676-52AF-D167-73F5C4942557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RIA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E774F3F5-F877-0CDC-A501-A0C8AA37B1FD}"/>
              </a:ext>
            </a:extLst>
          </p:cNvPr>
          <p:cNvSpPr/>
          <p:nvPr/>
        </p:nvSpPr>
        <p:spPr>
          <a:xfrm>
            <a:off x="239998" y="2872542"/>
            <a:ext cx="11587327" cy="3329954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D62BCAA-120E-29AA-8D98-23FA1D9D9AB0}"/>
              </a:ext>
            </a:extLst>
          </p:cNvPr>
          <p:cNvSpPr txBox="1"/>
          <p:nvPr/>
        </p:nvSpPr>
        <p:spPr>
          <a:xfrm>
            <a:off x="347794" y="2942452"/>
            <a:ext cx="11340654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données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solides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façon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dont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les habitants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vivent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leur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quartier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l'impact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expériences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leur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santé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leur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bien-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être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La recherche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éclaire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les politiques,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stratégies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la planification des quartiers et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marchés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publics pour la transition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écologique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résilience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climatique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quartiers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intégrant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données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une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diversité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personnes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de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groupes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y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compris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ceux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situation de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vulnérabilité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et/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ou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marginalisés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 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Évaluer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quelle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mesure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expériences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les impacts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varient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d'un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groupe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sociodémographique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à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l'autre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ainsi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que dans des quartiers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présentant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caractéristiques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différentes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: zones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urbaines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périurbaines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rurales,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côtières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insulaires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) ;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qualité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l'environnement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bâti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l'accessibilité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aux services publics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culturels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;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caractéristiques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sociales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économiques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démographiques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Valider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résultats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au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moins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trois quartiers (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zones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urbaines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périurbaines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rurales)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situés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au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moins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trois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États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membres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et/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ou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pays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associés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différents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.   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9350AC52-4267-97EC-B160-2F06D9F22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7B12435-1434-4A11-5F69-FD2C847D7C25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5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926785F-B2F6-59C9-F4E3-B83D637D2254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15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F6EABBE-714C-F291-29A0-D053264E2E03}"/>
              </a:ext>
            </a:extLst>
          </p:cNvPr>
          <p:cNvSpPr txBox="1"/>
          <p:nvPr/>
        </p:nvSpPr>
        <p:spPr>
          <a:xfrm>
            <a:off x="239998" y="1228383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HORIZON-NEB-2026-01-PARTICIPATION-03 </a:t>
            </a: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b="1" dirty="0">
                <a:solidFill>
                  <a:schemeClr val="accent4"/>
                </a:solidFill>
              </a:rPr>
              <a:t>Comprendre l'expérience des habitants dans les quartiers pour favoriser leur santé et leur bien-être</a:t>
            </a:r>
            <a:endParaRPr lang="fr-FR" b="1" noProof="1">
              <a:latin typeface="Calibri"/>
              <a:ea typeface="Calibri"/>
              <a:cs typeface="Calibri"/>
            </a:endParaRPr>
          </a:p>
        </p:txBody>
      </p:sp>
      <p:pic>
        <p:nvPicPr>
          <p:cNvPr id="34" name="Graphique 33" descr="Tribunal avec un remplissage uni">
            <a:extLst>
              <a:ext uri="{FF2B5EF4-FFF2-40B4-BE49-F238E27FC236}">
                <a16:creationId xmlns:a16="http://schemas.microsoft.com/office/drawing/2014/main" id="{53962A0D-4A7B-49F0-B82C-2AA5C3BA6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956" y="1892902"/>
            <a:ext cx="629790" cy="62979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1AF7F73-CDE2-3AB1-326B-C2BFBC938758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C5E933-1533-E311-64B5-1EE10E7C858F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CEEC1C94-0D55-8C9C-C1B0-9B14A310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7CE94E6C-A231-3DFB-C57A-48A3C01BEE36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15</a:t>
            </a:fld>
            <a:endParaRPr lang="en-US" sz="1000" b="1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E8156B-E678-A300-27D7-9BCAC70CD81E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8C3D80D-D132-66AB-33F9-B6DCC06C5488}"/>
              </a:ext>
            </a:extLst>
          </p:cNvPr>
          <p:cNvGrpSpPr/>
          <p:nvPr/>
        </p:nvGrpSpPr>
        <p:grpSpPr>
          <a:xfrm>
            <a:off x="10548884" y="1901398"/>
            <a:ext cx="857608" cy="674876"/>
            <a:chOff x="3986468" y="4487696"/>
            <a:chExt cx="943369" cy="742364"/>
          </a:xfrm>
        </p:grpSpPr>
        <p:pic>
          <p:nvPicPr>
            <p:cNvPr id="9" name="Graphique 8" descr="Prêt avec un remplissage uni">
              <a:extLst>
                <a:ext uri="{FF2B5EF4-FFF2-40B4-BE49-F238E27FC236}">
                  <a16:creationId xmlns:a16="http://schemas.microsoft.com/office/drawing/2014/main" id="{BA144AB9-30AA-2FD0-0948-CDCB1DD05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CF3F176-2DD4-0BC6-5105-E9C08AD9C38A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4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B4C01-F00D-8A9F-F2B3-E74AF0EA1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2B7D9-EEBF-E9BF-DE4E-8DA20A4D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1F3075-EDDC-5E35-2DAA-3A44777C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10/11/2021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389270-E811-BA30-807D-A2B0EDEFE4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67" y="2202925"/>
            <a:ext cx="10224512" cy="2769600"/>
          </a:xfrm>
        </p:spPr>
        <p:txBody>
          <a:bodyPr/>
          <a:lstStyle/>
          <a:p>
            <a:pPr algn="ctr"/>
            <a:r>
              <a:rPr lang="en-US" dirty="0"/>
              <a:t>Destination 1- </a:t>
            </a:r>
            <a:r>
              <a:rPr lang="en-IE" sz="4267" dirty="0"/>
              <a:t>Connecting the green transformation, social inclusion and local democracy</a:t>
            </a:r>
            <a:endParaRPr lang="en-IE" sz="4267" dirty="0">
              <a:cs typeface="Arial"/>
            </a:endParaRPr>
          </a:p>
          <a:p>
            <a:pPr algn="ctr"/>
            <a:r>
              <a:rPr lang="en-US" dirty="0">
                <a:cs typeface="Arial"/>
              </a:rPr>
              <a:t>2027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1B61C10-2CDB-522C-D61E-E95F8B25F434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1297DF-A1A6-1E47-3DF5-8A66020A36B3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63EA959E-2CCC-49C3-6994-F2228CD19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A2F084-E8E9-82F1-5D3F-671923CF829B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16</a:t>
            </a:fld>
            <a:endParaRPr lang="en-US" sz="1000" b="1" dirty="0"/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BCF75921-A6C5-58C3-DC37-4599B2FA2675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3550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5EB45-339F-3E5D-711C-D03043169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F4AF678E-1816-48FA-9B0A-86F7BC8847C8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pic>
        <p:nvPicPr>
          <p:cNvPr id="5" name="Picture 2" descr="Ministère de l'Enseignement supérieur, de la Recherche et de l'Espace">
            <a:extLst>
              <a:ext uri="{FF2B5EF4-FFF2-40B4-BE49-F238E27FC236}">
                <a16:creationId xmlns:a16="http://schemas.microsoft.com/office/drawing/2014/main" id="{EE460735-9D46-9F5E-94BC-1DE6AA67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413175" cy="11724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0C4DD38-7ADB-EFB3-6DB1-CBEDC3C6B89C}"/>
              </a:ext>
            </a:extLst>
          </p:cNvPr>
          <p:cNvSpPr txBox="1"/>
          <p:nvPr/>
        </p:nvSpPr>
        <p:spPr>
          <a:xfrm>
            <a:off x="2556435" y="2088791"/>
            <a:ext cx="142169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01/12/2027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EDB5294C-BED6-63A2-C9A7-45301F01EDC4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61EFB2B-13AC-1242-274A-39B6CA4E1FFD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5,38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C69729D-8CED-A7AF-8752-57927D011080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22C25346-F7BC-2EB7-13A8-8CE50FD0BE4F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AB3FC075-A8A2-1BC2-8C45-81A6800FC600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F2762B3D-6708-5AA2-E78F-92962212AF41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10,76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97AF0C2-1A69-77BF-F68D-2CEF8D79A92A}"/>
              </a:ext>
            </a:extLst>
          </p:cNvPr>
          <p:cNvSpPr txBox="1"/>
          <p:nvPr/>
        </p:nvSpPr>
        <p:spPr>
          <a:xfrm>
            <a:off x="1103390" y="2097763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C6E5103-BA9B-9757-6CAC-AC1518F9AEB2}"/>
              </a:ext>
            </a:extLst>
          </p:cNvPr>
          <p:cNvSpPr/>
          <p:nvPr/>
        </p:nvSpPr>
        <p:spPr>
          <a:xfrm>
            <a:off x="239998" y="2872541"/>
            <a:ext cx="11750897" cy="369331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D716C8F-F87A-E282-0BE2-3D3C92221EB8}"/>
              </a:ext>
            </a:extLst>
          </p:cNvPr>
          <p:cNvSpPr txBox="1"/>
          <p:nvPr/>
        </p:nvSpPr>
        <p:spPr>
          <a:xfrm>
            <a:off x="347794" y="2942452"/>
            <a:ext cx="11340654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décideurs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politiques et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acteurs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impliqués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la transition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écologique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quartiers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ont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accès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à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outils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conviviaux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fondés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données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recommandations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 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visant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à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soutenir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la participation du public aux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processus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transition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verte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Une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gouvernance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inclusive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fondée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données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preuves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alignée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la NEB, aide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acteurs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quartiers ( les habitants,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promoteurs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les institutions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culturelles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entreprises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etc.) à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équilibrer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intérêts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à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remédier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aux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asymétries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pouvoir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…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Mener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travaux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expérimentaux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gouvernance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inclusive dans au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moins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10 quartiers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urbains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périurbains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ruraux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situés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au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moins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3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États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membres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ou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associés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: 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Équilibrer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intérêts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pouvoir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 entre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différents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acteurs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Inclusion, engagement,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résilience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sentiment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d'appartenance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acteurs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L'intégration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l'utilisation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éthique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technologies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numériques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y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compris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les technologies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civiques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plateformes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données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ouvertes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d'autres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outils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numériques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participatifs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Promouvoir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gouvernance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participative et collaborative, 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15587D85-159E-94F9-76C3-F61AA63D9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0F8BF95-2150-295B-6E89-5550A540C124}"/>
              </a:ext>
            </a:extLst>
          </p:cNvPr>
          <p:cNvSpPr txBox="1"/>
          <p:nvPr/>
        </p:nvSpPr>
        <p:spPr>
          <a:xfrm>
            <a:off x="239998" y="1269782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cs typeface="Times New Roman"/>
              </a:rPr>
              <a:t>HORIZON-NEB-2027-01-</a:t>
            </a:r>
            <a:r>
              <a:rPr lang="en-GB" b="1" dirty="0">
                <a:solidFill>
                  <a:schemeClr val="tx2"/>
                </a:solidFill>
              </a:rPr>
              <a:t>HORIZON-NEB-2027-01-PARTICIPATION-01</a:t>
            </a:r>
            <a:r>
              <a:rPr lang="en-GB" dirty="0"/>
              <a:t>: </a:t>
            </a:r>
            <a:r>
              <a:rPr lang="fr-FR" b="1" dirty="0">
                <a:solidFill>
                  <a:schemeClr val="accent4"/>
                </a:solidFill>
              </a:rPr>
              <a:t>Le potentiel transformateur d'une gouvernance participative et innovante dans la transition écologique des quartiers</a:t>
            </a:r>
            <a:r>
              <a:rPr lang="fr-FR" dirty="0">
                <a:solidFill>
                  <a:schemeClr val="accent4"/>
                </a:solidFill>
              </a:rPr>
              <a:t>     </a:t>
            </a:r>
            <a:endParaRPr lang="fr-FR" b="1" noProof="1">
              <a:latin typeface="Calibri"/>
              <a:ea typeface="Calibri"/>
              <a:cs typeface="Calibri"/>
            </a:endParaRPr>
          </a:p>
        </p:txBody>
      </p:sp>
      <p:pic>
        <p:nvPicPr>
          <p:cNvPr id="30" name="Graphique 29" descr="Production avec un remplissage uni">
            <a:extLst>
              <a:ext uri="{FF2B5EF4-FFF2-40B4-BE49-F238E27FC236}">
                <a16:creationId xmlns:a16="http://schemas.microsoft.com/office/drawing/2014/main" id="{95849ECE-2798-4C30-ADBC-C14ADB462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005" y="1901398"/>
            <a:ext cx="629790" cy="62979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D3AEECB-59A6-6D17-ABC3-2C60F7AC4478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310D16-8EE8-D444-5225-DF12C834D0CE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6B3910C4-8FFA-FC7F-A85A-12A436B95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2FC50FED-8E34-CF44-BCF2-CF4D0D2D5183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17</a:t>
            </a:fld>
            <a:endParaRPr lang="en-US" sz="1000" b="1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B96B33-7F66-F00A-9F64-744125058636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16E9CD6-7196-CD92-FAE0-1630CF8FC339}"/>
              </a:ext>
            </a:extLst>
          </p:cNvPr>
          <p:cNvGrpSpPr/>
          <p:nvPr/>
        </p:nvGrpSpPr>
        <p:grpSpPr>
          <a:xfrm>
            <a:off x="10513735" y="1850245"/>
            <a:ext cx="1404875" cy="746812"/>
            <a:chOff x="4265863" y="1750249"/>
            <a:chExt cx="1404875" cy="746812"/>
          </a:xfrm>
        </p:grpSpPr>
        <p:pic>
          <p:nvPicPr>
            <p:cNvPr id="9" name="Graphique 8" descr="Diagramme de flux avec un remplissage uni">
              <a:extLst>
                <a:ext uri="{FF2B5EF4-FFF2-40B4-BE49-F238E27FC236}">
                  <a16:creationId xmlns:a16="http://schemas.microsoft.com/office/drawing/2014/main" id="{3408A568-701B-F201-6432-FDAFCDB0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04756" y="1942274"/>
              <a:ext cx="554787" cy="554787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B670923-8097-A0D1-1FC7-76ADA9C8D9EC}"/>
                </a:ext>
              </a:extLst>
            </p:cNvPr>
            <p:cNvSpPr txBox="1"/>
            <p:nvPr/>
          </p:nvSpPr>
          <p:spPr>
            <a:xfrm>
              <a:off x="4265863" y="1750249"/>
              <a:ext cx="140487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b="1" noProof="1">
                  <a:latin typeface="Calibri"/>
                  <a:ea typeface="Calibri"/>
                  <a:cs typeface="Calibri"/>
                </a:rPr>
                <a:t>FSTP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419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52F87-DE0D-DE84-CD3A-FD13ED269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AA4E481-6199-CCB1-A022-10BF0F666211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pic>
        <p:nvPicPr>
          <p:cNvPr id="5" name="Picture 2" descr="Ministère de l'Enseignement supérieur, de la Recherche et de l'Espace">
            <a:extLst>
              <a:ext uri="{FF2B5EF4-FFF2-40B4-BE49-F238E27FC236}">
                <a16:creationId xmlns:a16="http://schemas.microsoft.com/office/drawing/2014/main" id="{4EC89CAC-7777-6199-03EC-1935D180C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413175" cy="11724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3ABB162-3E51-9088-1716-5E633C89CEA9}"/>
              </a:ext>
            </a:extLst>
          </p:cNvPr>
          <p:cNvSpPr txBox="1"/>
          <p:nvPr/>
        </p:nvSpPr>
        <p:spPr>
          <a:xfrm>
            <a:off x="2556435" y="2088791"/>
            <a:ext cx="142169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01/12/2027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DDDA5B9B-F950-5364-6598-634039F76841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E108034-5EC3-19DE-5EFE-1581BF434870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9C93D20F-F327-3B2E-2748-7C39901AD044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772403A3-3524-0744-60E5-67CD90942BA1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0DB3B670-E2F7-3588-E453-811F6887462E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A6767DAE-7739-EC0C-9BAC-062121D6E718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D341D65-F8D8-ED9D-140E-8D5E49B58999}"/>
              </a:ext>
            </a:extLst>
          </p:cNvPr>
          <p:cNvSpPr txBox="1"/>
          <p:nvPr/>
        </p:nvSpPr>
        <p:spPr>
          <a:xfrm>
            <a:off x="347794" y="2942452"/>
            <a:ext cx="11340654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autorités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publiques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les parties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prenantes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impliquées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la transition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écologique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quartiers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mettent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œuvre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modèles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quartiers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favorisant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l'intégration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intergénérationnelle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alignés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le NEB.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cs typeface="Arial"/>
              </a:rPr>
              <a:t>Des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outils</a:t>
            </a:r>
            <a:r>
              <a:rPr lang="en-US" dirty="0">
                <a:solidFill>
                  <a:schemeClr val="tx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conviviaux</a:t>
            </a:r>
            <a:r>
              <a:rPr lang="en-US" dirty="0">
                <a:solidFill>
                  <a:schemeClr val="tx2"/>
                </a:solidFill>
                <a:cs typeface="Arial"/>
              </a:rPr>
              <a:t> et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innovant</a:t>
            </a:r>
            <a:r>
              <a:rPr lang="en-US" dirty="0">
                <a:solidFill>
                  <a:schemeClr val="tx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sont</a:t>
            </a:r>
            <a:r>
              <a:rPr lang="en-US" dirty="0">
                <a:solidFill>
                  <a:schemeClr val="tx2"/>
                </a:solidFill>
                <a:cs typeface="Arial"/>
              </a:rPr>
              <a:t> mis à disposition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permettant</a:t>
            </a:r>
            <a:r>
              <a:rPr lang="en-US" dirty="0">
                <a:solidFill>
                  <a:schemeClr val="tx2"/>
                </a:solidFill>
                <a:cs typeface="Arial"/>
              </a:rPr>
              <a:t> la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détection</a:t>
            </a:r>
            <a:r>
              <a:rPr lang="en-US" dirty="0">
                <a:solidFill>
                  <a:schemeClr val="tx2"/>
                </a:solidFill>
                <a:cs typeface="Arial"/>
              </a:rPr>
              <a:t> et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l'amélioration</a:t>
            </a:r>
            <a:r>
              <a:rPr lang="en-US" dirty="0">
                <a:solidFill>
                  <a:schemeClr val="tx2"/>
                </a:solidFill>
                <a:cs typeface="Arial"/>
              </a:rPr>
              <a:t> de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l'environnement</a:t>
            </a:r>
            <a:r>
              <a:rPr lang="en-US" dirty="0">
                <a:solidFill>
                  <a:schemeClr val="tx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bâti</a:t>
            </a:r>
            <a:r>
              <a:rPr lang="en-US" dirty="0">
                <a:solidFill>
                  <a:schemeClr val="tx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inclusif</a:t>
            </a:r>
            <a:r>
              <a:rPr lang="en-US" dirty="0">
                <a:solidFill>
                  <a:schemeClr val="tx2"/>
                </a:solidFill>
                <a:cs typeface="Arial"/>
              </a:rPr>
              <a:t>.</a:t>
            </a:r>
          </a:p>
          <a:p>
            <a:r>
              <a:rPr lang="en-US" dirty="0" err="1">
                <a:solidFill>
                  <a:schemeClr val="tx2"/>
                </a:solidFill>
                <a:cs typeface="Arial"/>
              </a:rPr>
              <a:t>Ces</a:t>
            </a:r>
            <a:r>
              <a:rPr lang="en-US" dirty="0">
                <a:solidFill>
                  <a:schemeClr val="tx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outils</a:t>
            </a:r>
            <a:r>
              <a:rPr lang="en-US" dirty="0">
                <a:solidFill>
                  <a:schemeClr val="tx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devront</a:t>
            </a:r>
            <a:r>
              <a:rPr lang="en-US" dirty="0">
                <a:solidFill>
                  <a:schemeClr val="tx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être</a:t>
            </a:r>
            <a:r>
              <a:rPr lang="en-US" dirty="0">
                <a:solidFill>
                  <a:schemeClr val="tx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développés</a:t>
            </a:r>
            <a:r>
              <a:rPr lang="en-US" dirty="0">
                <a:solidFill>
                  <a:schemeClr val="tx2"/>
                </a:solidFill>
                <a:cs typeface="Arial"/>
              </a:rPr>
              <a:t> à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partir</a:t>
            </a:r>
            <a:r>
              <a:rPr lang="en-US" dirty="0">
                <a:solidFill>
                  <a:schemeClr val="tx2"/>
                </a:solidFill>
                <a:cs typeface="Arial"/>
              </a:rPr>
              <a:t> des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données</a:t>
            </a:r>
            <a:r>
              <a:rPr lang="en-US" dirty="0">
                <a:solidFill>
                  <a:schemeClr val="tx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suivantes</a:t>
            </a:r>
            <a:r>
              <a:rPr lang="en-US" dirty="0">
                <a:solidFill>
                  <a:schemeClr val="tx2"/>
                </a:solidFill>
                <a:cs typeface="Arial"/>
              </a:rPr>
              <a:t> :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Influence/impact de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l'inclusion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intergénérationnelle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les relations entre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différentes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générations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au sein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d'une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communauté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sur les liens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sociaux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cohésion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sociale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...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Transfert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du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patrimoine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culturel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connaissances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qualité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vie, la participation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civique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résilience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 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l'identité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culturelle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ainsi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que le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rôle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la culture et des services publics.</a:t>
            </a:r>
          </a:p>
          <a:p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Démontrer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au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moins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3 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approches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conception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intergénérationnelle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des quartiers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urbains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périurbains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ruraux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situés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au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moins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3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États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membres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ou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pays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associés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qui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améliorent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qualité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vie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différents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groupes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d'âge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: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réaménagement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logements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obstacles et solutions,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mobilité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durable etc...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88F35302-6088-00C6-66A8-B24384456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pic>
        <p:nvPicPr>
          <p:cNvPr id="4" name="Graphique 3" descr="Production avec un remplissage uni">
            <a:extLst>
              <a:ext uri="{FF2B5EF4-FFF2-40B4-BE49-F238E27FC236}">
                <a16:creationId xmlns:a16="http://schemas.microsoft.com/office/drawing/2014/main" id="{E340D44D-2602-D7C6-1075-9E889F1D9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005" y="1901398"/>
            <a:ext cx="629790" cy="62979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F1DAB28-B61F-D48D-1C70-25413A758861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5,25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E6D2922-E07F-7C71-F5D8-83EFFA52FE4B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10,5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BA6AC00-5C65-019F-980A-15B51C9F98C9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cs typeface="Times New Roman"/>
              </a:rPr>
              <a:t>HORIZON-NEB-2027-01-PARTICIPATION-02: </a:t>
            </a: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b="1" dirty="0">
                <a:solidFill>
                  <a:schemeClr val="accent4"/>
                </a:solidFill>
              </a:rPr>
              <a:t>Quartiers et communautés intergénérationnels en phase avec le nouveau Bauhaus européen </a:t>
            </a:r>
            <a:endParaRPr lang="fr-FR" b="1" noProof="1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BDBBFD7-8AAF-0D37-0352-694F08AC2940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58BB1E5-FEE4-E665-56BB-5F79F79C53AE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C7917A89-5A42-459F-112D-AC8C3D961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607555EC-33ED-94E6-1A40-6776E22D611C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18</a:t>
            </a:fld>
            <a:endParaRPr lang="en-US" sz="1000" b="1" dirty="0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A46C81FF-F695-DE6B-916F-A02B963E6D8E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FE1E15C-BE6B-00D3-1733-C730E315C96F}"/>
              </a:ext>
            </a:extLst>
          </p:cNvPr>
          <p:cNvGrpSpPr/>
          <p:nvPr/>
        </p:nvGrpSpPr>
        <p:grpSpPr>
          <a:xfrm>
            <a:off x="10548884" y="1901398"/>
            <a:ext cx="857608" cy="674876"/>
            <a:chOff x="3986468" y="4487696"/>
            <a:chExt cx="943369" cy="742364"/>
          </a:xfrm>
        </p:grpSpPr>
        <p:pic>
          <p:nvPicPr>
            <p:cNvPr id="10" name="Graphique 9" descr="Prêt avec un remplissage uni">
              <a:extLst>
                <a:ext uri="{FF2B5EF4-FFF2-40B4-BE49-F238E27FC236}">
                  <a16:creationId xmlns:a16="http://schemas.microsoft.com/office/drawing/2014/main" id="{8D4F4237-4144-DECF-ACEF-AEC01052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815BAE6-82EA-5328-A979-FECC2F1D4674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040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F263C-37B8-2E3C-AA6A-E032C2FA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1EC84647-E737-B19A-358B-221A4FE4656E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ECB447-10A2-AC88-9AD5-15B7B18B2F1E}"/>
              </a:ext>
            </a:extLst>
          </p:cNvPr>
          <p:cNvSpPr txBox="1"/>
          <p:nvPr/>
        </p:nvSpPr>
        <p:spPr>
          <a:xfrm>
            <a:off x="239998" y="1228383"/>
            <a:ext cx="11587327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700" b="1" dirty="0">
                <a:solidFill>
                  <a:schemeClr val="tx2"/>
                </a:solidFill>
              </a:rPr>
              <a:t>HORIZON-NEB-2027-01-PARTICIPATION-03: </a:t>
            </a:r>
            <a:r>
              <a:rPr lang="fr-FR" sz="1700" b="1" dirty="0">
                <a:solidFill>
                  <a:schemeClr val="accent4"/>
                </a:solidFill>
              </a:rPr>
              <a:t>Nouvelles combinaisons de connaissances et de méthodes de recherche pour traiter les questions sociales et favoriser une transition écologique équitable des quartiers </a:t>
            </a:r>
            <a:endParaRPr lang="fr-FR" sz="1700" b="1" noProof="1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2" descr="Ministère de l'Enseignement supérieur, de la Recherche et de l'Espace">
            <a:extLst>
              <a:ext uri="{FF2B5EF4-FFF2-40B4-BE49-F238E27FC236}">
                <a16:creationId xmlns:a16="http://schemas.microsoft.com/office/drawing/2014/main" id="{DA37C8BC-74DA-1A7E-3FC2-FB2AE7BC4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413175" cy="11724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CEE8F61-C405-2BE2-D4F6-7E25A6FAFBE3}"/>
              </a:ext>
            </a:extLst>
          </p:cNvPr>
          <p:cNvSpPr txBox="1"/>
          <p:nvPr/>
        </p:nvSpPr>
        <p:spPr>
          <a:xfrm>
            <a:off x="2556435" y="2088791"/>
            <a:ext cx="142169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01/12/2027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7DF13693-8292-E127-E733-0948DD24BA3B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1021500-7262-04A7-46A2-3FA947979BE2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3,5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9D2A8747-7CE7-22CA-74C1-1596E59EF710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D8315C2C-34B1-9FA1-3B96-120A11E15394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2D8ED5A9-A6BF-B888-731B-5EEA72CD6876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1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8A64909E-9A46-B143-E8B3-B5163F9AE216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14 M€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F0CA00-F815-C147-A95D-73F5DFDBE0B8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RIA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48536791-3EAF-FC22-E476-3D2ABD71148A}"/>
              </a:ext>
            </a:extLst>
          </p:cNvPr>
          <p:cNvSpPr/>
          <p:nvPr/>
        </p:nvSpPr>
        <p:spPr>
          <a:xfrm>
            <a:off x="239998" y="2872542"/>
            <a:ext cx="11587327" cy="3329954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2A2DF4A-C1BB-CE1E-4154-C5FAF22AB86B}"/>
              </a:ext>
            </a:extLst>
          </p:cNvPr>
          <p:cNvSpPr txBox="1"/>
          <p:nvPr/>
        </p:nvSpPr>
        <p:spPr>
          <a:xfrm>
            <a:off x="347794" y="2942452"/>
            <a:ext cx="11340654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L'expérience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enseignements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tirés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nouvelles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approches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transdisciplinaires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alignées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sur le NEB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soutiennent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prise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décision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l'élaboration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politiques, la conception de services publics et le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développement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solutions pour faire face aux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phénomènes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et/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ou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défis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sociaux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liés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au NEB et assurer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une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transition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verte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les quartiers 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Développer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une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nouvelle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combinaison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connaissances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qui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abordent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les questions de transitions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vertes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sociales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les questions de 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sécurité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...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Définir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  les questions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sociales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à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étudier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identifiant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les liens entre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questions et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phénomènes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sociaux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pertinents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spécificités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locales.   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Intégrer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connaissances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communautés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locales et des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acteurs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non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scientifiques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aux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connaissances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aux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méthodes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de recherche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formelles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. Tester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ou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valider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au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moins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trois quartiers (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zone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urbaine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périurbaine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rurale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)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situés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dans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différents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États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membres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et/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ou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 pays </a:t>
            </a:r>
            <a:r>
              <a:rPr lang="en-US" dirty="0" err="1">
                <a:solidFill>
                  <a:schemeClr val="tx2"/>
                </a:solidFill>
                <a:ea typeface="+mn-lt"/>
                <a:cs typeface="+mn-lt"/>
              </a:rPr>
              <a:t>associés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.   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1E71BC9C-8057-BB3A-1851-B32031739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pic>
        <p:nvPicPr>
          <p:cNvPr id="31" name="Graphique 30" descr="Tribunal avec un remplissage uni">
            <a:extLst>
              <a:ext uri="{FF2B5EF4-FFF2-40B4-BE49-F238E27FC236}">
                <a16:creationId xmlns:a16="http://schemas.microsoft.com/office/drawing/2014/main" id="{F4D0F03F-808C-49A5-8853-F2BD949E7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956" y="1892902"/>
            <a:ext cx="629790" cy="62979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AD2D1392-C57B-915D-43E3-D7F7FABFFF11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FBCABC0-2A18-60F7-5A08-430EFDE07207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3667DDE8-ACA2-F743-5ECB-470AD6E8C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CAF1E2EE-BFB6-8946-75BC-2ECE5EA9A150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19</a:t>
            </a:fld>
            <a:endParaRPr lang="en-US" sz="1000" b="1" dirty="0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369F7FB0-B05D-0F0E-6A90-DF0524BE8B3D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4A2257C-2F77-9347-120D-6064E6D309E1}"/>
              </a:ext>
            </a:extLst>
          </p:cNvPr>
          <p:cNvGrpSpPr/>
          <p:nvPr/>
        </p:nvGrpSpPr>
        <p:grpSpPr>
          <a:xfrm>
            <a:off x="10548884" y="1901398"/>
            <a:ext cx="857608" cy="674876"/>
            <a:chOff x="3986468" y="4487696"/>
            <a:chExt cx="943369" cy="742364"/>
          </a:xfrm>
        </p:grpSpPr>
        <p:pic>
          <p:nvPicPr>
            <p:cNvPr id="10" name="Graphique 9" descr="Prêt avec un remplissage uni">
              <a:extLst>
                <a:ext uri="{FF2B5EF4-FFF2-40B4-BE49-F238E27FC236}">
                  <a16:creationId xmlns:a16="http://schemas.microsoft.com/office/drawing/2014/main" id="{74480DA2-5274-95A7-C97B-CC377A2A0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0E8F59B-39BA-4323-90E6-8DD927CBF05B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060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7CFCF-0AE9-ACC1-3030-47F3080CE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3A5980A5-0D3A-1796-E50F-36926133007C}"/>
              </a:ext>
            </a:extLst>
          </p:cNvPr>
          <p:cNvSpPr txBox="1"/>
          <p:nvPr/>
        </p:nvSpPr>
        <p:spPr>
          <a:xfrm>
            <a:off x="945356" y="2295812"/>
            <a:ext cx="10301287" cy="3477875"/>
          </a:xfrm>
          <a:prstGeom prst="rect">
            <a:avLst/>
          </a:prstGeom>
          <a:solidFill>
            <a:srgbClr val="00009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fr-FR" sz="4400" b="1" i="1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Les appels du New </a:t>
            </a:r>
            <a:r>
              <a:rPr lang="fr-FR" sz="4400" b="1" dirty="0" err="1">
                <a:solidFill>
                  <a:schemeClr val="bg1"/>
                </a:solidFill>
              </a:rPr>
              <a:t>European</a:t>
            </a:r>
            <a:r>
              <a:rPr lang="fr-FR" sz="4400" b="1" dirty="0">
                <a:solidFill>
                  <a:schemeClr val="bg1"/>
                </a:solidFill>
              </a:rPr>
              <a:t> Bauhaus Facility</a:t>
            </a:r>
            <a:endParaRPr lang="en-US" sz="44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cs typeface="Arial"/>
              </a:rPr>
              <a:t>2026-2027</a:t>
            </a:r>
          </a:p>
          <a:p>
            <a:pPr algn="ctr"/>
            <a:endParaRPr lang="fr-FR" sz="4400" dirty="0">
              <a:solidFill>
                <a:schemeClr val="bg1"/>
              </a:solidFill>
              <a:effectLst/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4155261-F2D8-5011-E8FB-CBA43821F03C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2B058FF-9C4F-BFB7-7870-897989DDB519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C2C1362C-4CAC-79D0-1F32-B27D31554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5B935CDC-1807-8BFD-F7DF-4991137187B7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83018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D570B-0EE0-C9FF-9F07-4D372E6B1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55C1E-0D79-21C6-41C4-AE966071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ACB20A-091A-7010-3D3C-5B73EBD9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944951-F764-E382-F326-1B5F178A7E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67" y="2202925"/>
            <a:ext cx="10224512" cy="2769600"/>
          </a:xfrm>
        </p:spPr>
        <p:txBody>
          <a:bodyPr/>
          <a:lstStyle/>
          <a:p>
            <a:pPr algn="ctr"/>
            <a:r>
              <a:rPr lang="en-US" dirty="0"/>
              <a:t>Destination 2 - </a:t>
            </a:r>
            <a:r>
              <a:rPr lang="en-US" sz="4000" dirty="0"/>
              <a:t>REGEN </a:t>
            </a:r>
            <a:br>
              <a:rPr lang="en-US" sz="4000" dirty="0"/>
            </a:br>
            <a:r>
              <a:rPr lang="en-US" sz="4267" dirty="0">
                <a:latin typeface="Arial"/>
                <a:cs typeface="Times New Roman"/>
              </a:rPr>
              <a:t>Circular and regenerative approaches for the built environment</a:t>
            </a:r>
          </a:p>
          <a:p>
            <a:pPr algn="ctr"/>
            <a:r>
              <a:rPr lang="en-US" sz="4267" dirty="0">
                <a:latin typeface="Arial"/>
                <a:cs typeface="Times New Roman"/>
              </a:rPr>
              <a:t>2026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2E4F073-2958-074A-5B51-6B47E1EECE33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3CF7C4-EE69-19F6-2466-588924227D0A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424D2D38-C288-7DEA-512B-F89BC6957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5B89B282-47D3-B946-5BB4-8A7F856D8EE7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20</a:t>
            </a:fld>
            <a:endParaRPr lang="en-US" sz="1000" b="1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A266EA8E-B704-107E-3284-01045C7730E7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5566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A6F10-3B6E-1F8B-399C-ECD3C86A8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A20DC-A494-6FEF-41BF-D8EE393A173C}"/>
              </a:ext>
            </a:extLst>
          </p:cNvPr>
          <p:cNvSpPr/>
          <p:nvPr/>
        </p:nvSpPr>
        <p:spPr>
          <a:xfrm>
            <a:off x="436092" y="1553657"/>
            <a:ext cx="11043821" cy="4185761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defTabSz="1219170"/>
            <a:r>
              <a:rPr lang="fr-FR" sz="2400" dirty="0">
                <a:solidFill>
                  <a:srgbClr val="000091"/>
                </a:solidFill>
                <a:latin typeface="Arial"/>
                <a:cs typeface="Calibri"/>
              </a:rPr>
              <a:t>Dans le cadre du programme de travail 2026-27, cette destination contribue aux effets escomptés suivants, définis dans le plan stratégique d'Horizon Europe 2024-2029 :</a:t>
            </a:r>
          </a:p>
          <a:p>
            <a:pPr defTabSz="1219170"/>
            <a:endParaRPr lang="fr-FR" sz="2400" dirty="0">
              <a:solidFill>
                <a:srgbClr val="000091"/>
              </a:solidFill>
              <a:latin typeface="Arial"/>
              <a:cs typeface="Calibri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91"/>
                </a:solidFill>
                <a:latin typeface="Arial"/>
                <a:ea typeface="+mn-lt"/>
                <a:cs typeface="Arial"/>
              </a:rPr>
              <a:t>2. Vivre et travailler dans un environnement favorable à la santé,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91"/>
                </a:solidFill>
                <a:latin typeface="Arial"/>
                <a:ea typeface="+mn-lt"/>
                <a:cs typeface="Arial"/>
              </a:rPr>
              <a:t>15. Atteindre une position de leader mondial dans les chaînes de valeur industrielles et numériques climatiquement neutres, circulaires et numérisées,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91"/>
                </a:solidFill>
                <a:latin typeface="Arial"/>
                <a:ea typeface="+mn-lt"/>
                <a:cs typeface="Arial"/>
              </a:rPr>
              <a:t>28. Placer la biodiversité sur la voie du rétablissement, et protéger et restaurer les écosystèmes et leurs services,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91"/>
                </a:solidFill>
                <a:latin typeface="Arial"/>
                <a:ea typeface="+mn-lt"/>
                <a:cs typeface="Arial"/>
              </a:rPr>
              <a:t>31. Développer durablement les zones rurales, urbaines et côtières.</a:t>
            </a:r>
            <a:endParaRPr lang="fr-FR" sz="2400" dirty="0">
              <a:solidFill>
                <a:srgbClr val="000091"/>
              </a:solidFill>
              <a:latin typeface="Arial"/>
              <a:cs typeface="Calibri" panose="020F0502020204030204" pitchFamily="34" charset="0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698594B5-1668-76F0-E30E-99F211B8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777" y="290964"/>
            <a:ext cx="2464136" cy="584775"/>
          </a:xfrm>
          <a:prstGeom prst="rect">
            <a:avLst/>
          </a:prstGeom>
        </p:spPr>
        <p:txBody>
          <a:bodyPr spcFirstLastPara="1" vert="horz" wrap="none" lIns="91440" tIns="45720" rIns="91440" bIns="45720" rtlCol="0" anchor="t" anchorCtr="0">
            <a:spAutoFit/>
          </a:bodyPr>
          <a:lstStyle/>
          <a:p>
            <a:pPr algn="r">
              <a:defRPr/>
            </a:pPr>
            <a:r>
              <a:rPr lang="fr-FR" sz="3200" dirty="0">
                <a:solidFill>
                  <a:schemeClr val="tx2"/>
                </a:solidFill>
                <a:latin typeface="Blogger Sans"/>
              </a:rPr>
              <a:t>Destination 2</a:t>
            </a:r>
            <a:endParaRPr lang="fr-FR" noProof="0" dirty="0">
              <a:solidFill>
                <a:schemeClr val="tx2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948DA6E-A617-0B7D-3508-822D399E676B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866688-2E25-DAA7-6C4A-CFE3556E374B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750D13B9-F7F0-A0A0-BFD3-2C5C116BA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2118A835-3E8F-4A5E-0497-08636D00BB64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21</a:t>
            </a:fld>
            <a:endParaRPr lang="en-US" sz="1000" b="1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74660C11-A8DD-B5C0-7B70-5AC560CE5517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84746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F2958-C9C8-B632-3E35-F84FC3553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52B0DDFD-73CE-70E8-7716-B7D25356EE17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1D7067F-2CE4-1BF4-C832-015EA245A5B0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01/12/2026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46558465-EE24-51D1-00E2-B565F74BE3D7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00BF99D0-FE83-3461-20FA-F7EAB5EDAC4B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F87D3FAA-43CA-DEE2-5E08-EB86493FA13A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CE1DAA3C-CE4D-D08C-1838-4C9B43837D4C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6438531E-A734-245E-7DDD-F156243CBDDA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IA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62F87623-66CF-E2FE-0101-77973B7CB5C2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7F5F5D13-5061-A242-ECA9-CA61D26D4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pic>
        <p:nvPicPr>
          <p:cNvPr id="4" name="Graphique 3" descr="Production avec un remplissage uni">
            <a:extLst>
              <a:ext uri="{FF2B5EF4-FFF2-40B4-BE49-F238E27FC236}">
                <a16:creationId xmlns:a16="http://schemas.microsoft.com/office/drawing/2014/main" id="{27119ED3-2033-9052-244D-956EDD89C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005" y="1901398"/>
            <a:ext cx="629790" cy="62979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D97CCA5-C504-95BA-E407-EBAFDA27AE9C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4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EB38BC8-624E-165C-C0CF-86669B937535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12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D2A338C-32DF-66BD-5847-C2954DD621E3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HORIZON-NEB-2026-01-REGEN-01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solutions durables, inclusives, abordables et esthétiques pour le confort thermique dans les bâtiments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64544-099F-631E-1C9D-F2FD7D3A6DA3}"/>
              </a:ext>
            </a:extLst>
          </p:cNvPr>
          <p:cNvSpPr txBox="1"/>
          <p:nvPr/>
        </p:nvSpPr>
        <p:spPr>
          <a:xfrm>
            <a:off x="374476" y="2967909"/>
            <a:ext cx="1145403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Concevoir et </a:t>
            </a:r>
            <a:r>
              <a:rPr lang="en-US" dirty="0" err="1">
                <a:ea typeface="+mn-lt"/>
                <a:cs typeface="+mn-lt"/>
              </a:rPr>
              <a:t>démontrer</a:t>
            </a:r>
            <a:r>
              <a:rPr lang="en-US" dirty="0">
                <a:ea typeface="+mn-lt"/>
                <a:cs typeface="+mn-lt"/>
              </a:rPr>
              <a:t> au </a:t>
            </a:r>
            <a:r>
              <a:rPr lang="en-US" dirty="0" err="1">
                <a:ea typeface="+mn-lt"/>
                <a:cs typeface="+mn-lt"/>
              </a:rPr>
              <a:t>moins</a:t>
            </a:r>
            <a:r>
              <a:rPr lang="en-US" dirty="0">
                <a:ea typeface="+mn-lt"/>
                <a:cs typeface="+mn-lt"/>
              </a:rPr>
              <a:t> 2 solutions pour assurer le </a:t>
            </a:r>
            <a:r>
              <a:rPr lang="en-US" dirty="0" err="1">
                <a:ea typeface="+mn-lt"/>
                <a:cs typeface="+mn-lt"/>
              </a:rPr>
              <a:t>confort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thermique</a:t>
            </a:r>
            <a:r>
              <a:rPr lang="en-US" dirty="0">
                <a:ea typeface="+mn-lt"/>
                <a:cs typeface="+mn-lt"/>
              </a:rPr>
              <a:t> des </a:t>
            </a:r>
            <a:r>
              <a:rPr lang="en-US" dirty="0" err="1">
                <a:ea typeface="+mn-lt"/>
                <a:cs typeface="+mn-lt"/>
              </a:rPr>
              <a:t>bâtiments</a:t>
            </a:r>
            <a:r>
              <a:rPr lang="en-US" dirty="0">
                <a:ea typeface="+mn-lt"/>
                <a:cs typeface="+mn-lt"/>
              </a:rPr>
              <a:t> et les </a:t>
            </a:r>
            <a:r>
              <a:rPr lang="en-US" dirty="0" err="1">
                <a:ea typeface="+mn-lt"/>
                <a:cs typeface="+mn-lt"/>
              </a:rPr>
              <a:t>démontrer</a:t>
            </a:r>
            <a:r>
              <a:rPr lang="en-US" dirty="0">
                <a:ea typeface="+mn-lt"/>
                <a:cs typeface="+mn-lt"/>
              </a:rPr>
              <a:t> sur des </a:t>
            </a:r>
            <a:r>
              <a:rPr lang="en-US" dirty="0" err="1">
                <a:ea typeface="+mn-lt"/>
                <a:cs typeface="+mn-lt"/>
              </a:rPr>
              <a:t>bâtiments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neufs</a:t>
            </a:r>
            <a:r>
              <a:rPr lang="en-US" dirty="0">
                <a:ea typeface="+mn-lt"/>
                <a:cs typeface="+mn-lt"/>
              </a:rPr>
              <a:t> et/</a:t>
            </a:r>
            <a:r>
              <a:rPr lang="en-US" dirty="0" err="1">
                <a:ea typeface="+mn-lt"/>
                <a:cs typeface="+mn-lt"/>
              </a:rPr>
              <a:t>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existants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dont</a:t>
            </a:r>
            <a:r>
              <a:rPr lang="en-US" dirty="0">
                <a:ea typeface="+mn-lt"/>
                <a:cs typeface="+mn-lt"/>
              </a:rPr>
              <a:t> au </a:t>
            </a:r>
            <a:r>
              <a:rPr lang="en-US" dirty="0" err="1">
                <a:ea typeface="+mn-lt"/>
                <a:cs typeface="+mn-lt"/>
              </a:rPr>
              <a:t>moins</a:t>
            </a:r>
            <a:r>
              <a:rPr lang="en-US" dirty="0">
                <a:ea typeface="+mn-lt"/>
                <a:cs typeface="+mn-lt"/>
              </a:rPr>
              <a:t> un </a:t>
            </a:r>
            <a:r>
              <a:rPr lang="en-US" dirty="0" err="1">
                <a:ea typeface="+mn-lt"/>
                <a:cs typeface="+mn-lt"/>
              </a:rPr>
              <a:t>bâtiment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classé</a:t>
            </a:r>
            <a:r>
              <a:rPr lang="en-US" dirty="0">
                <a:ea typeface="+mn-lt"/>
                <a:cs typeface="+mn-lt"/>
              </a:rPr>
              <a:t>, dans au </a:t>
            </a:r>
            <a:r>
              <a:rPr lang="en-US" dirty="0" err="1">
                <a:ea typeface="+mn-lt"/>
                <a:cs typeface="+mn-lt"/>
              </a:rPr>
              <a:t>moins</a:t>
            </a:r>
            <a:r>
              <a:rPr lang="en-US" dirty="0">
                <a:ea typeface="+mn-lt"/>
                <a:cs typeface="+mn-lt"/>
              </a:rPr>
              <a:t> deux zones </a:t>
            </a:r>
            <a:r>
              <a:rPr lang="en-US" dirty="0" err="1">
                <a:ea typeface="+mn-lt"/>
                <a:cs typeface="+mn-lt"/>
              </a:rPr>
              <a:t>climatiques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différentes</a:t>
            </a:r>
            <a:r>
              <a:rPr lang="en-US" dirty="0">
                <a:ea typeface="+mn-lt"/>
                <a:cs typeface="+mn-lt"/>
              </a:rPr>
              <a:t> dans des </a:t>
            </a:r>
            <a:r>
              <a:rPr lang="en-US" dirty="0" err="1">
                <a:ea typeface="+mn-lt"/>
                <a:cs typeface="+mn-lt"/>
              </a:rPr>
              <a:t>Etats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membres</a:t>
            </a:r>
            <a:r>
              <a:rPr lang="en-US" dirty="0">
                <a:ea typeface="+mn-lt"/>
                <a:cs typeface="+mn-lt"/>
              </a:rPr>
              <a:t> et/</a:t>
            </a:r>
            <a:r>
              <a:rPr lang="en-US" dirty="0" err="1">
                <a:ea typeface="+mn-lt"/>
                <a:cs typeface="+mn-lt"/>
              </a:rPr>
              <a:t>ou</a:t>
            </a:r>
            <a:r>
              <a:rPr lang="en-US" dirty="0">
                <a:ea typeface="+mn-lt"/>
                <a:cs typeface="+mn-lt"/>
              </a:rPr>
              <a:t> pays </a:t>
            </a:r>
            <a:r>
              <a:rPr lang="en-US" dirty="0" err="1">
                <a:ea typeface="+mn-lt"/>
                <a:cs typeface="+mn-lt"/>
              </a:rPr>
              <a:t>associés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Evaluer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réduction</a:t>
            </a:r>
            <a:r>
              <a:rPr lang="en-US" dirty="0">
                <a:ea typeface="+mn-lt"/>
                <a:cs typeface="+mn-lt"/>
              </a:rPr>
              <a:t> des </a:t>
            </a:r>
            <a:r>
              <a:rPr lang="en-US" dirty="0" err="1">
                <a:ea typeface="+mn-lt"/>
                <a:cs typeface="+mn-lt"/>
              </a:rPr>
              <a:t>émissions</a:t>
            </a:r>
            <a:r>
              <a:rPr lang="en-US" dirty="0">
                <a:ea typeface="+mn-lt"/>
                <a:cs typeface="+mn-lt"/>
              </a:rPr>
              <a:t> de GES et des </a:t>
            </a:r>
            <a:r>
              <a:rPr lang="en-US" dirty="0" err="1">
                <a:ea typeface="+mn-lt"/>
                <a:cs typeface="+mn-lt"/>
              </a:rPr>
              <a:t>coûts</a:t>
            </a:r>
            <a:r>
              <a:rPr lang="en-US" dirty="0">
                <a:ea typeface="+mn-lt"/>
                <a:cs typeface="+mn-lt"/>
              </a:rPr>
              <a:t> de cycle de vie et </a:t>
            </a:r>
            <a:r>
              <a:rPr lang="en-US" dirty="0" err="1">
                <a:ea typeface="+mn-lt"/>
                <a:cs typeface="+mn-lt"/>
              </a:rPr>
              <a:t>l'amélioration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l'accessibilité</a:t>
            </a:r>
            <a:r>
              <a:rPr lang="en-US" dirty="0">
                <a:ea typeface="+mn-lt"/>
                <a:cs typeface="+mn-lt"/>
              </a:rPr>
              <a:t> financière par rapport aux solutions </a:t>
            </a:r>
            <a:r>
              <a:rPr lang="en-US" dirty="0" err="1">
                <a:ea typeface="+mn-lt"/>
                <a:cs typeface="+mn-lt"/>
              </a:rPr>
              <a:t>existantes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Garantir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leur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accessibilité</a:t>
            </a:r>
            <a:r>
              <a:rPr lang="en-US" dirty="0">
                <a:ea typeface="+mn-lt"/>
                <a:cs typeface="+mn-lt"/>
              </a:rPr>
              <a:t> aux </a:t>
            </a:r>
            <a:r>
              <a:rPr lang="en-US" dirty="0" err="1">
                <a:ea typeface="+mn-lt"/>
                <a:cs typeface="+mn-lt"/>
              </a:rPr>
              <a:t>groupes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vulnérables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dirty="0" err="1">
                <a:ea typeface="+mn-lt"/>
                <a:cs typeface="+mn-lt"/>
              </a:rPr>
              <a:t>leur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esthétisme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Identifier les obstacles à </a:t>
            </a:r>
            <a:r>
              <a:rPr lang="en-US" dirty="0" err="1">
                <a:ea typeface="+mn-lt"/>
                <a:cs typeface="+mn-lt"/>
              </a:rPr>
              <a:t>leur</a:t>
            </a:r>
            <a:r>
              <a:rPr lang="en-US" dirty="0">
                <a:ea typeface="+mn-lt"/>
                <a:cs typeface="+mn-lt"/>
              </a:rPr>
              <a:t> mise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oeuvre et </a:t>
            </a:r>
            <a:r>
              <a:rPr lang="en-US" dirty="0" err="1">
                <a:ea typeface="+mn-lt"/>
                <a:cs typeface="+mn-lt"/>
              </a:rPr>
              <a:t>leur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reproductibilité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dirty="0" err="1">
                <a:ea typeface="+mn-lt"/>
                <a:cs typeface="+mn-lt"/>
              </a:rPr>
              <a:t>élaborer</a:t>
            </a:r>
            <a:r>
              <a:rPr lang="en-US" dirty="0">
                <a:ea typeface="+mn-lt"/>
                <a:cs typeface="+mn-lt"/>
              </a:rPr>
              <a:t> des recommendations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Synergies avec : HORIZON-MISS-2025-01-CLIMA-04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67399-6F1A-BD4F-02E3-E1C462DD86EA}"/>
              </a:ext>
            </a:extLst>
          </p:cNvPr>
          <p:cNvSpPr txBox="1"/>
          <p:nvPr/>
        </p:nvSpPr>
        <p:spPr>
          <a:xfrm>
            <a:off x="9667419" y="2052875"/>
            <a:ext cx="1946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TRL 5-7</a:t>
            </a:r>
            <a:endParaRPr lang="en-US" b="1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CFF12E6-151B-FB71-60F2-D117585A6497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B47E5A-ED0E-5FBA-32F0-E45A9792C79B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7FF5FD8B-694B-DC6F-403F-720563885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2E143860-6410-F851-C030-BAD3F7BFE8D5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22</a:t>
            </a:fld>
            <a:endParaRPr lang="en-US" sz="1000" b="1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AEA8F95F-9982-5AD8-0A22-C038F5795CF4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9E44048-A712-1D54-41D2-DC9B18753DF9}"/>
              </a:ext>
            </a:extLst>
          </p:cNvPr>
          <p:cNvGrpSpPr/>
          <p:nvPr/>
        </p:nvGrpSpPr>
        <p:grpSpPr>
          <a:xfrm>
            <a:off x="10956387" y="1897151"/>
            <a:ext cx="857608" cy="674876"/>
            <a:chOff x="3986468" y="4487696"/>
            <a:chExt cx="943369" cy="742364"/>
          </a:xfrm>
        </p:grpSpPr>
        <p:pic>
          <p:nvPicPr>
            <p:cNvPr id="15" name="Graphique 14" descr="Prêt avec un remplissage uni">
              <a:extLst>
                <a:ext uri="{FF2B5EF4-FFF2-40B4-BE49-F238E27FC236}">
                  <a16:creationId xmlns:a16="http://schemas.microsoft.com/office/drawing/2014/main" id="{89A2F1CB-A4E4-F6E9-43A0-333E8CA0B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BAD3F87-1102-6CFC-1F76-232BE5C31307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29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24C4-A240-337D-41CE-7D6A98A0C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CFB7F784-77D5-46EB-A9AF-D1E2516D8BED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BCC8BD-353A-A595-9A0E-F69F540A826C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01/12/2026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37BC1515-721E-7B84-8A84-AB7918A49664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64D5927B-1794-2A72-F403-FC9FAC7BEE0B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66E6C849-056E-A293-E58B-F55C2B56583B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BEF609D1-86A4-374D-AC56-5566EDD4AC0F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1398659F-40B1-25B5-E942-23892094F349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IA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EF6C745-5011-69C2-8628-221928279353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C7B04086-A082-3D0B-BCF5-8EFDF1A26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pic>
        <p:nvPicPr>
          <p:cNvPr id="4" name="Graphique 3" descr="Production avec un remplissage uni">
            <a:extLst>
              <a:ext uri="{FF2B5EF4-FFF2-40B4-BE49-F238E27FC236}">
                <a16:creationId xmlns:a16="http://schemas.microsoft.com/office/drawing/2014/main" id="{B34A872C-C10A-B4B1-0AFA-529700D91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005" y="1901398"/>
            <a:ext cx="629790" cy="62979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1C0324B-7B99-359C-075F-37E78FE66B7D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C70A19D-A032-0E85-1360-B10C17613F6E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10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E49E61D-977D-ECA4-A4B6-E1C44EF0BD39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HORIZON-NEB-2026-01-REGEN-02​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Faire progresser des solutions durables de maintenance et de réparation pour les bâtiments existants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3B4BA-136B-6B8D-F9EB-649E0BC150E0}"/>
              </a:ext>
            </a:extLst>
          </p:cNvPr>
          <p:cNvSpPr txBox="1"/>
          <p:nvPr/>
        </p:nvSpPr>
        <p:spPr>
          <a:xfrm>
            <a:off x="9554009" y="2019767"/>
            <a:ext cx="1946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TRL 6-8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BAEF7-4EFB-011D-CE45-EBE04DC1A3AC}"/>
              </a:ext>
            </a:extLst>
          </p:cNvPr>
          <p:cNvSpPr txBox="1"/>
          <p:nvPr/>
        </p:nvSpPr>
        <p:spPr>
          <a:xfrm>
            <a:off x="374476" y="2967909"/>
            <a:ext cx="11454038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Elaborer</a:t>
            </a:r>
            <a:r>
              <a:rPr lang="en-US" dirty="0">
                <a:cs typeface="Arial"/>
              </a:rPr>
              <a:t>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un </a:t>
            </a:r>
            <a:r>
              <a:rPr lang="en-US" dirty="0" err="1">
                <a:cs typeface="Arial"/>
              </a:rPr>
              <a:t>outil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d'aide</a:t>
            </a:r>
            <a:r>
              <a:rPr lang="en-US" dirty="0">
                <a:cs typeface="Arial"/>
              </a:rPr>
              <a:t> à la </a:t>
            </a:r>
            <a:r>
              <a:rPr lang="en-US" dirty="0" err="1">
                <a:cs typeface="Arial"/>
              </a:rPr>
              <a:t>décision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prospectif</a:t>
            </a:r>
            <a:r>
              <a:rPr lang="en-US" dirty="0">
                <a:cs typeface="Arial"/>
              </a:rPr>
              <a:t> pour la maintenance et la </a:t>
            </a:r>
            <a:r>
              <a:rPr lang="en-US" dirty="0" err="1">
                <a:cs typeface="Arial"/>
              </a:rPr>
              <a:t>réparation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prédictives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bâtiments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existants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Elaborer</a:t>
            </a:r>
            <a:r>
              <a:rPr lang="en-US" dirty="0">
                <a:cs typeface="Arial"/>
              </a:rPr>
              <a:t>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un ensemble de </a:t>
            </a:r>
            <a:r>
              <a:rPr lang="en-US" dirty="0" err="1">
                <a:cs typeface="Arial"/>
              </a:rPr>
              <a:t>mesures</a:t>
            </a:r>
            <a:r>
              <a:rPr lang="en-US" dirty="0">
                <a:cs typeface="Arial"/>
              </a:rPr>
              <a:t> de maintenance et de </a:t>
            </a:r>
            <a:r>
              <a:rPr lang="en-US" dirty="0" err="1">
                <a:cs typeface="Arial"/>
              </a:rPr>
              <a:t>réparation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visant</a:t>
            </a:r>
            <a:r>
              <a:rPr lang="en-US" dirty="0">
                <a:cs typeface="Arial"/>
              </a:rPr>
              <a:t> à prolonger la durée de vie </a:t>
            </a:r>
            <a:r>
              <a:rPr lang="en-US" dirty="0" err="1">
                <a:cs typeface="Arial"/>
              </a:rPr>
              <a:t>estimée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bâtiments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existants</a:t>
            </a:r>
            <a:r>
              <a:rPr lang="en-US" dirty="0">
                <a:cs typeface="Arial"/>
              </a:rPr>
              <a:t> qui 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Intègre</a:t>
            </a:r>
            <a:r>
              <a:rPr lang="en-US" sz="1400" dirty="0">
                <a:cs typeface="Arial"/>
              </a:rPr>
              <a:t> les principes </a:t>
            </a:r>
            <a:r>
              <a:rPr lang="en-US" sz="1400" dirty="0" err="1">
                <a:cs typeface="Arial"/>
              </a:rPr>
              <a:t>d'économie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circulaire</a:t>
            </a:r>
            <a:r>
              <a:rPr lang="en-US" sz="1400" dirty="0">
                <a:cs typeface="Arial"/>
              </a:rPr>
              <a:t>, de </a:t>
            </a:r>
            <a:r>
              <a:rPr lang="en-US" sz="1400" dirty="0" err="1">
                <a:cs typeface="Arial"/>
              </a:rPr>
              <a:t>durabilité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écologique</a:t>
            </a:r>
            <a:r>
              <a:rPr lang="en-US" sz="1400" dirty="0">
                <a:cs typeface="Arial"/>
              </a:rPr>
              <a:t> et de </a:t>
            </a:r>
            <a:r>
              <a:rPr lang="en-US" sz="1400" dirty="0" err="1">
                <a:cs typeface="Arial"/>
              </a:rPr>
              <a:t>viabilité</a:t>
            </a:r>
            <a:r>
              <a:rPr lang="en-US" sz="1400" dirty="0">
                <a:cs typeface="Arial"/>
              </a:rPr>
              <a:t> financière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Implique</a:t>
            </a:r>
            <a:r>
              <a:rPr lang="en-US" sz="1400" dirty="0">
                <a:cs typeface="Arial"/>
              </a:rPr>
              <a:t> habitants, </a:t>
            </a:r>
            <a:r>
              <a:rPr lang="en-US" sz="1400" dirty="0" err="1">
                <a:cs typeface="Arial"/>
              </a:rPr>
              <a:t>usagers</a:t>
            </a:r>
            <a:r>
              <a:rPr lang="en-US" sz="1400" dirty="0">
                <a:cs typeface="Arial"/>
              </a:rPr>
              <a:t> et propriétaires dans la conception et la mise </a:t>
            </a:r>
            <a:r>
              <a:rPr lang="en-US" sz="1400" dirty="0" err="1">
                <a:cs typeface="Arial"/>
              </a:rPr>
              <a:t>en</a:t>
            </a:r>
            <a:r>
              <a:rPr lang="en-US" sz="1400" dirty="0">
                <a:cs typeface="Arial"/>
              </a:rPr>
              <a:t> oeuvre des </a:t>
            </a:r>
            <a:r>
              <a:rPr lang="en-US" sz="1400" dirty="0" err="1">
                <a:cs typeface="Arial"/>
              </a:rPr>
              <a:t>mesures</a:t>
            </a:r>
            <a:r>
              <a:rPr lang="en-US" sz="1400" dirty="0">
                <a:cs typeface="Arial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Respecte</a:t>
            </a:r>
            <a:r>
              <a:rPr lang="en-US" sz="1400" dirty="0">
                <a:cs typeface="Arial"/>
              </a:rPr>
              <a:t> les exigences </a:t>
            </a:r>
            <a:r>
              <a:rPr lang="en-US" sz="1400" dirty="0" err="1">
                <a:cs typeface="Arial"/>
              </a:rPr>
              <a:t>réglementaires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européennes</a:t>
            </a:r>
            <a:r>
              <a:rPr lang="en-US" sz="1400" dirty="0">
                <a:cs typeface="Arial"/>
              </a:rPr>
              <a:t> et </a:t>
            </a:r>
            <a:r>
              <a:rPr lang="en-US" sz="1400" dirty="0" err="1">
                <a:cs typeface="Arial"/>
              </a:rPr>
              <a:t>nationales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Minimise</a:t>
            </a:r>
            <a:r>
              <a:rPr lang="en-US" sz="1400" dirty="0">
                <a:cs typeface="Arial"/>
              </a:rPr>
              <a:t> les perturbations (bruit, durée des travaux) pour les habitants </a:t>
            </a:r>
            <a:r>
              <a:rPr lang="en-US" sz="1400" dirty="0" err="1">
                <a:cs typeface="Arial"/>
              </a:rPr>
              <a:t>ou</a:t>
            </a:r>
            <a:r>
              <a:rPr lang="en-US" sz="1400" dirty="0">
                <a:cs typeface="Arial"/>
              </a:rPr>
              <a:t> les </a:t>
            </a:r>
            <a:r>
              <a:rPr lang="en-US" sz="1400" dirty="0" err="1">
                <a:cs typeface="Arial"/>
              </a:rPr>
              <a:t>usagers</a:t>
            </a:r>
            <a:r>
              <a:rPr lang="en-US" sz="1400" dirty="0">
                <a:cs typeface="Arial"/>
              </a:rPr>
              <a:t> </a:t>
            </a:r>
          </a:p>
          <a:p>
            <a:pPr lvl="1"/>
            <a:endParaRPr lang="en-US" sz="1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Démontrer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l'efficacité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ces</a:t>
            </a:r>
            <a:r>
              <a:rPr lang="en-US" dirty="0">
                <a:cs typeface="Arial"/>
              </a:rPr>
              <a:t> solutions (</a:t>
            </a:r>
            <a:r>
              <a:rPr lang="en-US" dirty="0" err="1">
                <a:cs typeface="Arial"/>
              </a:rPr>
              <a:t>outil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d'aide</a:t>
            </a:r>
            <a:r>
              <a:rPr lang="en-US" dirty="0">
                <a:cs typeface="Arial"/>
              </a:rPr>
              <a:t> à la </a:t>
            </a:r>
            <a:r>
              <a:rPr lang="en-US" dirty="0" err="1">
                <a:cs typeface="Arial"/>
              </a:rPr>
              <a:t>décision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mesures</a:t>
            </a:r>
            <a:r>
              <a:rPr lang="en-US" dirty="0">
                <a:cs typeface="Arial"/>
              </a:rPr>
              <a:t>) sur 3 </a:t>
            </a:r>
            <a:r>
              <a:rPr lang="en-US" dirty="0" err="1">
                <a:cs typeface="Arial"/>
              </a:rPr>
              <a:t>bâtiments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dont</a:t>
            </a:r>
            <a:r>
              <a:rPr lang="en-US" dirty="0">
                <a:cs typeface="Arial"/>
              </a:rPr>
              <a:t>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un patrimonial et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un projet de </a:t>
            </a:r>
            <a:r>
              <a:rPr lang="en-US" dirty="0" err="1">
                <a:cs typeface="Arial"/>
              </a:rPr>
              <a:t>logement</a:t>
            </a:r>
            <a:r>
              <a:rPr lang="en-US" dirty="0">
                <a:cs typeface="Arial"/>
              </a:rPr>
              <a:t> social, </a:t>
            </a:r>
            <a:r>
              <a:rPr lang="en-US" dirty="0" err="1">
                <a:cs typeface="Arial"/>
              </a:rPr>
              <a:t>situés</a:t>
            </a:r>
            <a:r>
              <a:rPr lang="en-US" dirty="0">
                <a:cs typeface="Arial"/>
              </a:rPr>
              <a:t> dans 3 </a:t>
            </a:r>
            <a:r>
              <a:rPr lang="en-US" dirty="0" err="1">
                <a:cs typeface="Arial"/>
              </a:rPr>
              <a:t>Etats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membres</a:t>
            </a:r>
            <a:r>
              <a:rPr lang="en-US" dirty="0">
                <a:cs typeface="Arial"/>
              </a:rPr>
              <a:t> et/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pays </a:t>
            </a:r>
            <a:r>
              <a:rPr lang="en-US" dirty="0" err="1">
                <a:cs typeface="Arial"/>
              </a:rPr>
              <a:t>associés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Explorer le </a:t>
            </a:r>
            <a:r>
              <a:rPr lang="en-US" dirty="0" err="1">
                <a:cs typeface="Arial"/>
              </a:rPr>
              <a:t>potentiel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d'une</a:t>
            </a:r>
            <a:r>
              <a:rPr lang="en-US" dirty="0">
                <a:cs typeface="Arial"/>
              </a:rPr>
              <a:t> application </a:t>
            </a:r>
            <a:r>
              <a:rPr lang="en-US" dirty="0" err="1">
                <a:cs typeface="Arial"/>
              </a:rPr>
              <a:t>généralisée</a:t>
            </a:r>
            <a:r>
              <a:rPr lang="en-US" dirty="0">
                <a:cs typeface="Arial"/>
              </a:rPr>
              <a:t> de la maintenance </a:t>
            </a:r>
            <a:r>
              <a:rPr lang="en-US" dirty="0" err="1">
                <a:cs typeface="Arial"/>
              </a:rPr>
              <a:t>prédictive</a:t>
            </a:r>
            <a:r>
              <a:rPr lang="en-US" dirty="0">
                <a:cs typeface="Arial"/>
              </a:rPr>
              <a:t> aux </a:t>
            </a:r>
            <a:r>
              <a:rPr lang="en-US" dirty="0" err="1">
                <a:cs typeface="Arial"/>
              </a:rPr>
              <a:t>bâtiments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existants</a:t>
            </a:r>
            <a:r>
              <a:rPr lang="en-US" dirty="0">
                <a:cs typeface="Arial"/>
              </a:rPr>
              <a:t>, identifier les </a:t>
            </a:r>
            <a:r>
              <a:rPr lang="en-US" dirty="0" err="1">
                <a:cs typeface="Arial"/>
              </a:rPr>
              <a:t>freins</a:t>
            </a:r>
            <a:r>
              <a:rPr lang="en-US" dirty="0">
                <a:cs typeface="Arial"/>
              </a:rPr>
              <a:t> à </a:t>
            </a:r>
            <a:r>
              <a:rPr lang="en-US" dirty="0" err="1">
                <a:cs typeface="Arial"/>
              </a:rPr>
              <a:t>sa</a:t>
            </a:r>
            <a:r>
              <a:rPr lang="en-US" dirty="0">
                <a:cs typeface="Arial"/>
              </a:rPr>
              <a:t> mise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oeuvre et proposer des solutions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BB71D49-3B75-3771-9A88-A65AFF0FA836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382447-0911-EC6E-614E-94E27A0850C3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DED64185-C2DA-47E6-023D-C750F1BB7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0F3D6220-4217-745B-356D-08E7F39D3EEA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23</a:t>
            </a:fld>
            <a:endParaRPr lang="en-US" sz="1000" b="1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DC1CCABC-0E82-268B-8E82-D44C7C794365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989F21E-7D2F-D6DC-81BC-A4FD1BC91919}"/>
              </a:ext>
            </a:extLst>
          </p:cNvPr>
          <p:cNvGrpSpPr/>
          <p:nvPr/>
        </p:nvGrpSpPr>
        <p:grpSpPr>
          <a:xfrm>
            <a:off x="10806074" y="1915238"/>
            <a:ext cx="857608" cy="674876"/>
            <a:chOff x="3986468" y="4487696"/>
            <a:chExt cx="943369" cy="742364"/>
          </a:xfrm>
        </p:grpSpPr>
        <p:pic>
          <p:nvPicPr>
            <p:cNvPr id="15" name="Graphique 14" descr="Prêt avec un remplissage uni">
              <a:extLst>
                <a:ext uri="{FF2B5EF4-FFF2-40B4-BE49-F238E27FC236}">
                  <a16:creationId xmlns:a16="http://schemas.microsoft.com/office/drawing/2014/main" id="{9D749688-E756-93D7-6A4C-ACEE372D7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387EEAF-8BBC-D5DC-7597-487EF56BCE62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45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40004-F152-62CD-F3FC-9E57477E7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51D428D-8A0C-B47B-609C-85D879804FD2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2" descr="Ministère de l'Enseignement supérieur, de la Recherche et de l'Espace">
            <a:extLst>
              <a:ext uri="{FF2B5EF4-FFF2-40B4-BE49-F238E27FC236}">
                <a16:creationId xmlns:a16="http://schemas.microsoft.com/office/drawing/2014/main" id="{18490BBC-FE33-78DC-2208-8C806BC8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413175" cy="11724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3086349-3439-8805-19F9-2C2774218573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01/12/2026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51876F4E-85A0-9427-DAAD-1E5FA7784A29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3831A16-E7EA-D42E-07A6-08CB7914CD67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8FC043DD-0ED5-5066-45F0-65EFAF6ECFEA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906BEDC4-652B-920D-9CC5-E29CAE4E17D0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0D885D8D-C88B-29EB-ED56-9BAAB898417B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IA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75992F75-CAA5-8164-DE77-65C44C9B33DE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A96C1FF6-C243-9008-798F-E0A78EA48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pic>
        <p:nvPicPr>
          <p:cNvPr id="4" name="Graphique 3" descr="Production avec un remplissage uni">
            <a:extLst>
              <a:ext uri="{FF2B5EF4-FFF2-40B4-BE49-F238E27FC236}">
                <a16:creationId xmlns:a16="http://schemas.microsoft.com/office/drawing/2014/main" id="{A06C2419-2BB6-A504-B290-0A2CD9CD5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005" y="1901398"/>
            <a:ext cx="629790" cy="62979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DB1FDA1-5B5E-A9BF-A4EB-65A070446FFC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338B400-E67A-9883-27FC-50F50FA9CE16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15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59C1CF8-27DB-DCE1-7336-F12C7453B596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HORIZON-NEB-2026-01-REGEN-03​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solutions innovantes pour un usage durable et esthétique de l’espace vertical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9EFB9-0924-2FA6-A842-D5C8F41CBE7D}"/>
              </a:ext>
            </a:extLst>
          </p:cNvPr>
          <p:cNvSpPr txBox="1"/>
          <p:nvPr/>
        </p:nvSpPr>
        <p:spPr>
          <a:xfrm>
            <a:off x="9554009" y="2019767"/>
            <a:ext cx="1946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TRL 6-8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16153A-C16D-4D87-1AD6-E4873279AB60}"/>
              </a:ext>
            </a:extLst>
          </p:cNvPr>
          <p:cNvSpPr txBox="1"/>
          <p:nvPr/>
        </p:nvSpPr>
        <p:spPr>
          <a:xfrm>
            <a:off x="374476" y="2889017"/>
            <a:ext cx="11454038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Développer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démontrer</a:t>
            </a:r>
            <a:r>
              <a:rPr lang="en-US" dirty="0">
                <a:cs typeface="Arial"/>
              </a:rPr>
              <a:t>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une</a:t>
            </a:r>
            <a:r>
              <a:rPr lang="en-US" dirty="0">
                <a:cs typeface="Arial"/>
              </a:rPr>
              <a:t> solution </a:t>
            </a:r>
            <a:r>
              <a:rPr lang="en-US" dirty="0" err="1">
                <a:cs typeface="Arial"/>
              </a:rPr>
              <a:t>innovante</a:t>
            </a:r>
            <a:r>
              <a:rPr lang="en-US" dirty="0">
                <a:cs typeface="Arial"/>
              </a:rPr>
              <a:t> qui </a:t>
            </a:r>
            <a:r>
              <a:rPr lang="en-US" dirty="0" err="1">
                <a:cs typeface="Arial"/>
              </a:rPr>
              <a:t>exploite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l'espace</a:t>
            </a:r>
            <a:r>
              <a:rPr lang="en-US" dirty="0">
                <a:cs typeface="Arial"/>
              </a:rPr>
              <a:t> vertical </a:t>
            </a:r>
            <a:r>
              <a:rPr lang="en-US" dirty="0" err="1">
                <a:cs typeface="Arial"/>
              </a:rPr>
              <a:t>inutilisé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sous-</a:t>
            </a:r>
            <a:r>
              <a:rPr lang="en-US" dirty="0" err="1">
                <a:cs typeface="Arial"/>
              </a:rPr>
              <a:t>utilisé</a:t>
            </a:r>
            <a:r>
              <a:rPr lang="en-US" dirty="0">
                <a:cs typeface="Arial"/>
              </a:rPr>
              <a:t> au-dessus des </a:t>
            </a:r>
            <a:r>
              <a:rPr lang="en-US" dirty="0" err="1">
                <a:cs typeface="Arial"/>
              </a:rPr>
              <a:t>bâtiments</a:t>
            </a:r>
            <a:r>
              <a:rPr lang="en-US" dirty="0">
                <a:cs typeface="Arial"/>
              </a:rPr>
              <a:t> et/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des rues de manière </a:t>
            </a:r>
            <a:r>
              <a:rPr lang="en-US" dirty="0" err="1">
                <a:cs typeface="Arial"/>
              </a:rPr>
              <a:t>esthétique</a:t>
            </a:r>
            <a:r>
              <a:rPr lang="en-US" dirty="0">
                <a:cs typeface="Arial"/>
              </a:rPr>
              <a:t> et durable</a:t>
            </a: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Intégrer</a:t>
            </a:r>
            <a:r>
              <a:rPr lang="en-US" dirty="0">
                <a:cs typeface="Arial"/>
              </a:rPr>
              <a:t> les principes </a:t>
            </a:r>
            <a:r>
              <a:rPr lang="en-US" dirty="0" err="1">
                <a:cs typeface="Arial"/>
              </a:rPr>
              <a:t>d'économie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circulaire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Evaluer</a:t>
            </a:r>
            <a:r>
              <a:rPr lang="en-US" dirty="0">
                <a:cs typeface="Arial"/>
              </a:rPr>
              <a:t> les impacts </a:t>
            </a:r>
            <a:r>
              <a:rPr lang="en-US" dirty="0" err="1">
                <a:cs typeface="Arial"/>
              </a:rPr>
              <a:t>environnementaux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sociaux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économiques</a:t>
            </a:r>
            <a:r>
              <a:rPr lang="en-US" dirty="0">
                <a:cs typeface="Arial"/>
              </a:rPr>
              <a:t> sur tout le cycle de vie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Le </a:t>
            </a:r>
            <a:r>
              <a:rPr lang="en-US" dirty="0" err="1">
                <a:cs typeface="Arial"/>
              </a:rPr>
              <a:t>cas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échéant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minimiser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atténuer</a:t>
            </a:r>
            <a:r>
              <a:rPr lang="en-US" dirty="0">
                <a:cs typeface="Arial"/>
              </a:rPr>
              <a:t> les </a:t>
            </a:r>
            <a:r>
              <a:rPr lang="en-US" dirty="0" err="1">
                <a:cs typeface="Arial"/>
              </a:rPr>
              <a:t>effets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négatifs</a:t>
            </a:r>
            <a:r>
              <a:rPr lang="en-US" dirty="0">
                <a:cs typeface="Arial"/>
              </a:rPr>
              <a:t> de la densification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Evaluer</a:t>
            </a:r>
            <a:r>
              <a:rPr lang="en-US" dirty="0">
                <a:cs typeface="Arial"/>
              </a:rPr>
              <a:t> le </a:t>
            </a:r>
            <a:r>
              <a:rPr lang="en-US" dirty="0" err="1">
                <a:cs typeface="Arial"/>
              </a:rPr>
              <a:t>potentiel</a:t>
            </a:r>
            <a:r>
              <a:rPr lang="en-US" dirty="0">
                <a:cs typeface="Arial"/>
              </a:rPr>
              <a:t> des solutions pour </a:t>
            </a:r>
            <a:r>
              <a:rPr lang="en-US" dirty="0" err="1">
                <a:cs typeface="Arial"/>
              </a:rPr>
              <a:t>réduire</a:t>
            </a:r>
            <a:r>
              <a:rPr lang="en-US" dirty="0">
                <a:cs typeface="Arial"/>
              </a:rPr>
              <a:t> le </a:t>
            </a:r>
            <a:r>
              <a:rPr lang="en-US" dirty="0" err="1">
                <a:cs typeface="Arial"/>
              </a:rPr>
              <a:t>besoin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d'utilisation</a:t>
            </a:r>
            <a:r>
              <a:rPr lang="en-US" dirty="0">
                <a:cs typeface="Arial"/>
              </a:rPr>
              <a:t> des sols 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Identifier et lever les </a:t>
            </a:r>
            <a:r>
              <a:rPr lang="en-US" dirty="0" err="1">
                <a:cs typeface="Arial"/>
              </a:rPr>
              <a:t>obstables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réglementaires</a:t>
            </a:r>
            <a:r>
              <a:rPr lang="en-US" dirty="0">
                <a:cs typeface="Arial"/>
              </a:rPr>
              <a:t>, techniques et </a:t>
            </a:r>
            <a:r>
              <a:rPr lang="en-US" dirty="0" err="1">
                <a:cs typeface="Arial"/>
              </a:rPr>
              <a:t>sociétaux</a:t>
            </a:r>
            <a:r>
              <a:rPr lang="en-US" dirty="0">
                <a:cs typeface="Arial"/>
              </a:rPr>
              <a:t> à </a:t>
            </a:r>
            <a:r>
              <a:rPr lang="en-US" dirty="0" err="1">
                <a:cs typeface="Arial"/>
              </a:rPr>
              <a:t>leur</a:t>
            </a:r>
            <a:r>
              <a:rPr lang="en-US" dirty="0">
                <a:cs typeface="Arial"/>
              </a:rPr>
              <a:t> mise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oeuvre et proposer des solutions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015B208-2815-F1F9-D08E-3A3255064194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A6D044-3F4E-8BF9-44F6-CD770521C1BB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E56D84FE-57ED-723B-F7AF-F74B9F53A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87772926-3288-5B5B-A384-033A29A15BAA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24</a:t>
            </a:fld>
            <a:endParaRPr lang="en-US" sz="1000" b="1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5F9579C0-0C2C-DF5C-8FBE-0911202FBC36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FBBB550-0E80-F808-8F12-740C34444D60}"/>
              </a:ext>
            </a:extLst>
          </p:cNvPr>
          <p:cNvGrpSpPr/>
          <p:nvPr/>
        </p:nvGrpSpPr>
        <p:grpSpPr>
          <a:xfrm>
            <a:off x="10548884" y="1901398"/>
            <a:ext cx="857608" cy="674876"/>
            <a:chOff x="3986468" y="4487696"/>
            <a:chExt cx="943369" cy="742364"/>
          </a:xfrm>
        </p:grpSpPr>
        <p:pic>
          <p:nvPicPr>
            <p:cNvPr id="16" name="Graphique 15" descr="Prêt avec un remplissage uni">
              <a:extLst>
                <a:ext uri="{FF2B5EF4-FFF2-40B4-BE49-F238E27FC236}">
                  <a16:creationId xmlns:a16="http://schemas.microsoft.com/office/drawing/2014/main" id="{AB40215B-D823-5CBA-3412-D67A407C9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8E36F47-93BA-8E30-1734-6096EFF6F230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6428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6947D-52A5-6FD5-3A66-8D8781BE6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8CA3B-3878-BD78-3A0D-D6A5EC07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4F9E10-452C-9AD4-D0B5-CA9A0AF7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10/11/2021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24D7F2-26E7-3042-1D9B-A23C00905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67" y="2202925"/>
            <a:ext cx="10224512" cy="2769600"/>
          </a:xfrm>
        </p:spPr>
        <p:txBody>
          <a:bodyPr/>
          <a:lstStyle/>
          <a:p>
            <a:pPr algn="ctr"/>
            <a:r>
              <a:rPr lang="en-US" dirty="0"/>
              <a:t>Destination 2 – REGEN</a:t>
            </a:r>
            <a:br>
              <a:rPr lang="en-US" dirty="0"/>
            </a:br>
            <a:r>
              <a:rPr lang="en-US" sz="4267" dirty="0">
                <a:latin typeface="Arial"/>
                <a:cs typeface="Times New Roman"/>
              </a:rPr>
              <a:t>Circular and regenerative approaches for the built environment</a:t>
            </a:r>
          </a:p>
          <a:p>
            <a:pPr algn="ctr"/>
            <a:r>
              <a:rPr lang="en-US" sz="4267" dirty="0">
                <a:latin typeface="Arial"/>
                <a:cs typeface="Times New Roman"/>
              </a:rPr>
              <a:t>2027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C8548D3-43BB-0C1D-3D20-FC4270CE3562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C678C1-7D0D-5F8F-926B-27E2B9B206AD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9DE729A6-A825-3F55-C7D7-19B3C0A3A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D26CBC54-B372-D8FE-21F6-17B88912BE01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25</a:t>
            </a:fld>
            <a:endParaRPr lang="en-US" sz="1000" b="1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82BD4BB2-69CF-BB9B-E1F8-077FA239FB2F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705875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C6C91-8CDE-C4F4-8D91-FE3B573EF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F8FA00F-B4D4-CB21-0159-4095DB497530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6F61F4-6A93-9A6E-C2EA-1B6BD3406C18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01/12/202</a:t>
            </a: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7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9A8C9735-6ABE-089E-DB02-A308C71808BB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64D1C7F7-8D81-4546-2468-586F3BD42F50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D0420FAB-DA67-8C04-0EF0-8AB498F6DA82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682AD904-2811-8640-0DEB-E01E571F78E4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127737A6-35C2-6B2C-9039-C7F86714BDF2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B1C1D640-FE04-19E7-5CA5-0767776F9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49EF653-8875-1187-86FA-3216C210E784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4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5635427-5A9B-C735-D43B-71122404863C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12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471A447-25DC-B215-D311-D857AB0F7888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HORIZON-NEB-2027-01-REGEN-01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Combiner des matériaux, produits et techniques de construction conventionnels et innovants pour des bâtiments durables et esthétiques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7CB357-E922-8890-186B-257128AE84D0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RIA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Graphique 2" descr="Tribunal avec un remplissage uni">
            <a:extLst>
              <a:ext uri="{FF2B5EF4-FFF2-40B4-BE49-F238E27FC236}">
                <a16:creationId xmlns:a16="http://schemas.microsoft.com/office/drawing/2014/main" id="{E2532AEB-CA7C-1BD7-CDFD-2BAFF197B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956" y="1892902"/>
            <a:ext cx="629790" cy="629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07824E-F0DB-6E56-05D4-A9930CFEB1AF}"/>
              </a:ext>
            </a:extLst>
          </p:cNvPr>
          <p:cNvSpPr txBox="1"/>
          <p:nvPr/>
        </p:nvSpPr>
        <p:spPr>
          <a:xfrm>
            <a:off x="9554009" y="1987414"/>
            <a:ext cx="1946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TRL 4-5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FDD7C-D9DD-4A2E-9291-6F8132ACA581}"/>
              </a:ext>
            </a:extLst>
          </p:cNvPr>
          <p:cNvSpPr txBox="1"/>
          <p:nvPr/>
        </p:nvSpPr>
        <p:spPr>
          <a:xfrm>
            <a:off x="374476" y="2909293"/>
            <a:ext cx="11454038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Développer</a:t>
            </a:r>
            <a:r>
              <a:rPr lang="en-US" dirty="0">
                <a:cs typeface="Arial"/>
              </a:rPr>
              <a:t>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une</a:t>
            </a:r>
            <a:r>
              <a:rPr lang="en-US" dirty="0">
                <a:cs typeface="Arial"/>
              </a:rPr>
              <a:t> solution de construction reproductible et </a:t>
            </a:r>
            <a:r>
              <a:rPr lang="en-US" dirty="0" err="1">
                <a:cs typeface="Arial"/>
              </a:rPr>
              <a:t>évolutive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combinant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matériaux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produits</a:t>
            </a:r>
            <a:r>
              <a:rPr lang="en-US" dirty="0">
                <a:cs typeface="Arial"/>
              </a:rPr>
              <a:t> et/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techniques de construction </a:t>
            </a:r>
            <a:r>
              <a:rPr lang="en-US" dirty="0" err="1">
                <a:cs typeface="Arial"/>
              </a:rPr>
              <a:t>innovants</a:t>
            </a:r>
            <a:r>
              <a:rPr lang="en-US" dirty="0">
                <a:cs typeface="Arial"/>
              </a:rPr>
              <a:t> et conventionnels qui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S'applique</a:t>
            </a:r>
            <a:r>
              <a:rPr lang="en-US" sz="1400" dirty="0">
                <a:cs typeface="Arial"/>
              </a:rPr>
              <a:t> aux </a:t>
            </a:r>
            <a:r>
              <a:rPr lang="en-US" sz="1400" dirty="0" err="1">
                <a:cs typeface="Arial"/>
              </a:rPr>
              <a:t>projets</a:t>
            </a:r>
            <a:r>
              <a:rPr lang="en-US" sz="1400" dirty="0">
                <a:cs typeface="Arial"/>
              </a:rPr>
              <a:t> de construction </a:t>
            </a:r>
            <a:r>
              <a:rPr lang="en-US" sz="1400" dirty="0" err="1">
                <a:cs typeface="Arial"/>
              </a:rPr>
              <a:t>neuve</a:t>
            </a:r>
            <a:r>
              <a:rPr lang="en-US" sz="1400" dirty="0">
                <a:cs typeface="Arial"/>
              </a:rPr>
              <a:t> et de </a:t>
            </a:r>
            <a:r>
              <a:rPr lang="en-US" sz="1400" dirty="0" err="1">
                <a:cs typeface="Arial"/>
              </a:rPr>
              <a:t>rénovation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Offre</a:t>
            </a:r>
            <a:r>
              <a:rPr lang="en-US" sz="1400" dirty="0">
                <a:cs typeface="Arial"/>
              </a:rPr>
              <a:t> un </a:t>
            </a:r>
            <a:r>
              <a:rPr lang="en-US" sz="1400" dirty="0" err="1">
                <a:cs typeface="Arial"/>
              </a:rPr>
              <a:t>potentiel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d'optimisation</a:t>
            </a:r>
            <a:r>
              <a:rPr lang="en-US" sz="1400" dirty="0">
                <a:cs typeface="Arial"/>
              </a:rPr>
              <a:t> du processus de construction </a:t>
            </a:r>
            <a:r>
              <a:rPr lang="en-US" sz="1400" dirty="0" err="1">
                <a:cs typeface="Arial"/>
              </a:rPr>
              <a:t>neuve</a:t>
            </a:r>
            <a:r>
              <a:rPr lang="en-US" sz="1400" dirty="0">
                <a:cs typeface="Arial"/>
              </a:rPr>
              <a:t> </a:t>
            </a:r>
            <a:r>
              <a:rPr lang="en-US" sz="1400" dirty="0" err="1">
                <a:cs typeface="Arial"/>
              </a:rPr>
              <a:t>ou</a:t>
            </a:r>
            <a:r>
              <a:rPr lang="en-US" sz="1400" dirty="0">
                <a:cs typeface="Arial"/>
              </a:rPr>
              <a:t> de </a:t>
            </a:r>
            <a:r>
              <a:rPr lang="en-US" sz="1400" dirty="0" err="1">
                <a:cs typeface="Arial"/>
              </a:rPr>
              <a:t>rénovation</a:t>
            </a:r>
            <a:r>
              <a:rPr lang="en-US" sz="1400" dirty="0">
                <a:cs typeface="Arial"/>
              </a:rPr>
              <a:t> (temps, </a:t>
            </a:r>
            <a:r>
              <a:rPr lang="en-US" sz="1400" dirty="0" err="1">
                <a:cs typeface="Arial"/>
              </a:rPr>
              <a:t>coût</a:t>
            </a:r>
            <a:r>
              <a:rPr lang="en-US" sz="1400" dirty="0">
                <a:cs typeface="Arial"/>
              </a:rPr>
              <a:t> et/</a:t>
            </a:r>
            <a:r>
              <a:rPr lang="en-US" sz="1400" dirty="0" err="1">
                <a:cs typeface="Arial"/>
              </a:rPr>
              <a:t>ou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ressources</a:t>
            </a:r>
            <a:r>
              <a:rPr lang="en-US" sz="1400" dirty="0">
                <a:cs typeface="Arial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Conforme aux </a:t>
            </a:r>
            <a:r>
              <a:rPr lang="en-US" sz="1400" dirty="0" err="1">
                <a:cs typeface="Arial"/>
              </a:rPr>
              <a:t>éxigences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réglementaires</a:t>
            </a:r>
            <a:r>
              <a:rPr lang="en-US" sz="1400" dirty="0">
                <a:cs typeface="Arial"/>
              </a:rPr>
              <a:t> (e.g. </a:t>
            </a:r>
            <a:r>
              <a:rPr lang="en-US" sz="1400" dirty="0" err="1">
                <a:cs typeface="Arial"/>
              </a:rPr>
              <a:t>sécurité</a:t>
            </a:r>
            <a:r>
              <a:rPr lang="en-US" sz="1400" dirty="0">
                <a:cs typeface="Arial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Intègre</a:t>
            </a:r>
            <a:r>
              <a:rPr lang="en-US" sz="1400" dirty="0">
                <a:cs typeface="Arial"/>
              </a:rPr>
              <a:t> les principes de </a:t>
            </a:r>
            <a:r>
              <a:rPr lang="en-US" sz="1400" dirty="0" err="1">
                <a:cs typeface="Arial"/>
              </a:rPr>
              <a:t>l'économie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circulaire</a:t>
            </a:r>
            <a:r>
              <a:rPr lang="en-US" sz="1400" dirty="0">
                <a:cs typeface="Arial"/>
              </a:rPr>
              <a:t> </a:t>
            </a: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Valider</a:t>
            </a:r>
            <a:r>
              <a:rPr lang="en-US" dirty="0">
                <a:cs typeface="Arial"/>
              </a:rPr>
              <a:t> la solution </a:t>
            </a:r>
            <a:r>
              <a:rPr lang="en-US" dirty="0" err="1">
                <a:cs typeface="Arial"/>
              </a:rPr>
              <a:t>proposée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évaluer</a:t>
            </a:r>
            <a:r>
              <a:rPr lang="en-US" dirty="0">
                <a:cs typeface="Arial"/>
              </a:rPr>
              <a:t> dans quelle </a:t>
            </a:r>
            <a:r>
              <a:rPr lang="en-US" dirty="0" err="1">
                <a:cs typeface="Arial"/>
              </a:rPr>
              <a:t>mesure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elle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améliore</a:t>
            </a:r>
            <a:r>
              <a:rPr lang="en-US" dirty="0">
                <a:cs typeface="Arial"/>
              </a:rPr>
              <a:t> la </a:t>
            </a:r>
            <a:r>
              <a:rPr lang="en-US" dirty="0" err="1">
                <a:cs typeface="Arial"/>
              </a:rPr>
              <a:t>durabilité</a:t>
            </a:r>
            <a:r>
              <a:rPr lang="en-US" dirty="0">
                <a:cs typeface="Arial"/>
              </a:rPr>
              <a:t>, les performances, la </a:t>
            </a:r>
            <a:r>
              <a:rPr lang="en-US" dirty="0" err="1">
                <a:cs typeface="Arial"/>
              </a:rPr>
              <a:t>résilience</a:t>
            </a:r>
            <a:r>
              <a:rPr lang="en-US" dirty="0">
                <a:cs typeface="Arial"/>
              </a:rPr>
              <a:t> et la </a:t>
            </a:r>
            <a:r>
              <a:rPr lang="en-US" dirty="0" err="1">
                <a:cs typeface="Arial"/>
              </a:rPr>
              <a:t>qualité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architecturale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esthétique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bâtiments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Le </a:t>
            </a:r>
            <a:r>
              <a:rPr lang="en-US" dirty="0" err="1">
                <a:cs typeface="Arial"/>
              </a:rPr>
              <a:t>cas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échéant</a:t>
            </a:r>
            <a:r>
              <a:rPr lang="en-US" dirty="0">
                <a:cs typeface="Arial"/>
              </a:rPr>
              <a:t>, explorer la </a:t>
            </a:r>
            <a:r>
              <a:rPr lang="en-US" dirty="0" err="1">
                <a:cs typeface="Arial"/>
              </a:rPr>
              <a:t>compatibilité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l'intéraction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différents</a:t>
            </a:r>
            <a:r>
              <a:rPr lang="en-US" dirty="0">
                <a:cs typeface="Arial"/>
              </a:rPr>
              <a:t> types de </a:t>
            </a:r>
            <a:r>
              <a:rPr lang="en-US" dirty="0" err="1">
                <a:cs typeface="Arial"/>
              </a:rPr>
              <a:t>matériaux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produits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termes</a:t>
            </a:r>
            <a:r>
              <a:rPr lang="en-US" dirty="0">
                <a:cs typeface="Arial"/>
              </a:rPr>
              <a:t> de performance à long </a:t>
            </a:r>
            <a:r>
              <a:rPr lang="en-US" dirty="0" err="1">
                <a:cs typeface="Arial"/>
              </a:rPr>
              <a:t>terme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35BAD2E-73A1-353C-2EC5-B94B6FBC46F9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C53F03-D9F7-E712-A0DB-058AE763AE92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243534A1-452B-14D2-6C8D-5D72CCEA5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906C30F0-2E26-51C8-7455-7EE41557E8C3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26</a:t>
            </a:fld>
            <a:endParaRPr lang="en-US" sz="1000" b="1" dirty="0"/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DC6BF2FC-DC63-A554-FC7E-572809A243FD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A0E95F8-FDC7-A3AD-7D1E-79F47E08D05A}"/>
              </a:ext>
            </a:extLst>
          </p:cNvPr>
          <p:cNvGrpSpPr/>
          <p:nvPr/>
        </p:nvGrpSpPr>
        <p:grpSpPr>
          <a:xfrm>
            <a:off x="10789789" y="1921423"/>
            <a:ext cx="857608" cy="674876"/>
            <a:chOff x="3986468" y="4487696"/>
            <a:chExt cx="943369" cy="742364"/>
          </a:xfrm>
        </p:grpSpPr>
        <p:pic>
          <p:nvPicPr>
            <p:cNvPr id="16" name="Graphique 15" descr="Prêt avec un remplissage uni">
              <a:extLst>
                <a:ext uri="{FF2B5EF4-FFF2-40B4-BE49-F238E27FC236}">
                  <a16:creationId xmlns:a16="http://schemas.microsoft.com/office/drawing/2014/main" id="{6F52EAAF-A9E6-AA22-67AF-17E5CFF64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102F41C-CE39-0CEB-ED8E-6DFA9B0DFAE8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402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698DE-9160-589B-2835-A8F3D69F1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579FBE4F-C857-F385-0D6A-37FA707D53AC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2" descr="Ministère de l'Enseignement supérieur, de la Recherche et de l'Espace">
            <a:extLst>
              <a:ext uri="{FF2B5EF4-FFF2-40B4-BE49-F238E27FC236}">
                <a16:creationId xmlns:a16="http://schemas.microsoft.com/office/drawing/2014/main" id="{A29D89FC-555F-E9B9-35AF-41A687FB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413175" cy="11724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862B5FA-DD00-9EAA-D677-97ECDFEE99E3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01/12/202</a:t>
            </a: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7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C123A511-FA2F-F2D5-0DEE-4716A8ADFB62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CF3135F-E1C3-54F8-5788-6BA9E87C0158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887E680B-2369-C2DB-039C-E302A99F4400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DA2E8FBE-DD9E-B48F-31B1-E5286DD27394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57E125AB-6103-5BD2-6B8A-F31A4F0F7731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74CB2F13-990D-1395-A9ED-2BDB717D4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B916761-1C68-C143-75F4-9264B66300DB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4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2DD1E99-0926-16FD-C91C-4A3F73870CBF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8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B7A9D92-70E1-2481-8885-6A72365F6361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HORIZON-NEB-2027-01-REGEN-02​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chantiers de construction et de rénovation durables, esthétiques et sains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​​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0DF978-CA27-B3EB-EE04-380B6D0EA2D0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RIA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Graphique 2" descr="Tribunal avec un remplissage uni">
            <a:extLst>
              <a:ext uri="{FF2B5EF4-FFF2-40B4-BE49-F238E27FC236}">
                <a16:creationId xmlns:a16="http://schemas.microsoft.com/office/drawing/2014/main" id="{653DA496-36E7-0EBC-6726-104A07A6B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956" y="1892902"/>
            <a:ext cx="629790" cy="629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866B25-2D15-EF64-1911-22CEF117CC20}"/>
              </a:ext>
            </a:extLst>
          </p:cNvPr>
          <p:cNvSpPr txBox="1"/>
          <p:nvPr/>
        </p:nvSpPr>
        <p:spPr>
          <a:xfrm>
            <a:off x="9616504" y="1997633"/>
            <a:ext cx="1946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TRL 4-5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D98E4-0FAA-2F77-EDE2-6E142767F251}"/>
              </a:ext>
            </a:extLst>
          </p:cNvPr>
          <p:cNvSpPr txBox="1"/>
          <p:nvPr/>
        </p:nvSpPr>
        <p:spPr>
          <a:xfrm>
            <a:off x="374476" y="2904203"/>
            <a:ext cx="11454038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Evaluer</a:t>
            </a:r>
            <a:r>
              <a:rPr lang="en-US" dirty="0">
                <a:cs typeface="Arial"/>
              </a:rPr>
              <a:t> les impacts </a:t>
            </a:r>
            <a:r>
              <a:rPr lang="en-US" dirty="0" err="1">
                <a:cs typeface="Arial"/>
              </a:rPr>
              <a:t>négatifs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chantiers</a:t>
            </a:r>
            <a:r>
              <a:rPr lang="en-US" dirty="0">
                <a:cs typeface="Arial"/>
              </a:rPr>
              <a:t> de construction et de </a:t>
            </a:r>
            <a:r>
              <a:rPr lang="en-US" dirty="0" err="1">
                <a:cs typeface="Arial"/>
              </a:rPr>
              <a:t>rénovation</a:t>
            </a:r>
            <a:r>
              <a:rPr lang="en-US" dirty="0">
                <a:cs typeface="Arial"/>
              </a:rPr>
              <a:t> sur les </a:t>
            </a:r>
            <a:r>
              <a:rPr lang="en-US" dirty="0" err="1">
                <a:cs typeface="Arial"/>
              </a:rPr>
              <a:t>écosystèmes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naturels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environnants</a:t>
            </a:r>
            <a:r>
              <a:rPr lang="en-US" dirty="0">
                <a:cs typeface="Arial"/>
              </a:rPr>
              <a:t>, les </a:t>
            </a:r>
            <a:r>
              <a:rPr lang="en-US" dirty="0" err="1">
                <a:cs typeface="Arial"/>
              </a:rPr>
              <a:t>travailleurs</a:t>
            </a:r>
            <a:r>
              <a:rPr lang="en-US" dirty="0">
                <a:cs typeface="Arial"/>
              </a:rPr>
              <a:t> du </a:t>
            </a:r>
            <a:r>
              <a:rPr lang="en-US" dirty="0" err="1">
                <a:cs typeface="Arial"/>
              </a:rPr>
              <a:t>bâtiment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toutes</a:t>
            </a:r>
            <a:r>
              <a:rPr lang="en-US" dirty="0">
                <a:cs typeface="Arial"/>
              </a:rPr>
              <a:t> les </a:t>
            </a:r>
            <a:r>
              <a:rPr lang="en-US" dirty="0" err="1">
                <a:cs typeface="Arial"/>
              </a:rPr>
              <a:t>personnes</a:t>
            </a:r>
            <a:r>
              <a:rPr lang="en-US" dirty="0">
                <a:cs typeface="Arial"/>
              </a:rPr>
              <a:t> vivant, </a:t>
            </a:r>
            <a:r>
              <a:rPr lang="en-US" dirty="0" err="1">
                <a:cs typeface="Arial"/>
              </a:rPr>
              <a:t>travaillant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passant à </a:t>
            </a:r>
            <a:r>
              <a:rPr lang="en-US" dirty="0" err="1">
                <a:cs typeface="Arial"/>
              </a:rPr>
              <a:t>proximité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Elaborer</a:t>
            </a:r>
            <a:r>
              <a:rPr lang="en-US" dirty="0">
                <a:cs typeface="Arial"/>
              </a:rPr>
              <a:t>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deux solutions pour </a:t>
            </a:r>
            <a:r>
              <a:rPr lang="en-US" dirty="0" err="1">
                <a:cs typeface="Arial"/>
              </a:rPr>
              <a:t>réduire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ces</a:t>
            </a:r>
            <a:r>
              <a:rPr lang="en-US" dirty="0">
                <a:cs typeface="Arial"/>
              </a:rPr>
              <a:t> impacts </a:t>
            </a:r>
            <a:r>
              <a:rPr lang="en-US" dirty="0" err="1">
                <a:cs typeface="Arial"/>
              </a:rPr>
              <a:t>négatifs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tenant </a:t>
            </a:r>
            <a:r>
              <a:rPr lang="en-US" dirty="0" err="1">
                <a:cs typeface="Arial"/>
              </a:rPr>
              <a:t>compte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leur</a:t>
            </a:r>
            <a:r>
              <a:rPr lang="en-US" dirty="0">
                <a:cs typeface="Arial"/>
              </a:rPr>
              <a:t> impact </a:t>
            </a:r>
            <a:r>
              <a:rPr lang="en-US" dirty="0" err="1">
                <a:cs typeface="Arial"/>
              </a:rPr>
              <a:t>visuel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Valider</a:t>
            </a:r>
            <a:r>
              <a:rPr lang="en-US" dirty="0">
                <a:cs typeface="Arial"/>
              </a:rPr>
              <a:t> la solution </a:t>
            </a:r>
            <a:r>
              <a:rPr lang="en-US" dirty="0" err="1">
                <a:cs typeface="Arial"/>
              </a:rPr>
              <a:t>proposée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évaluer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coûts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avantages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Formuler</a:t>
            </a:r>
            <a:r>
              <a:rPr lang="en-US" dirty="0">
                <a:cs typeface="Arial"/>
              </a:rPr>
              <a:t> des recommendations et orientations à </a:t>
            </a:r>
            <a:r>
              <a:rPr lang="en-US" dirty="0" err="1">
                <a:cs typeface="Arial"/>
              </a:rPr>
              <a:t>l'intention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acteurs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l'écosystème</a:t>
            </a:r>
            <a:r>
              <a:rPr lang="en-US" dirty="0">
                <a:cs typeface="Arial"/>
              </a:rPr>
              <a:t> de la construction et </a:t>
            </a:r>
            <a:r>
              <a:rPr lang="en-US" dirty="0" err="1">
                <a:cs typeface="Arial"/>
              </a:rPr>
              <a:t>élaborer</a:t>
            </a:r>
            <a:r>
              <a:rPr lang="en-US" dirty="0">
                <a:cs typeface="Arial"/>
              </a:rPr>
              <a:t> un </a:t>
            </a:r>
            <a:r>
              <a:rPr lang="en-US" dirty="0" err="1">
                <a:cs typeface="Arial"/>
              </a:rPr>
              <a:t>projet</a:t>
            </a:r>
            <a:r>
              <a:rPr lang="en-US" dirty="0">
                <a:cs typeface="Arial"/>
              </a:rPr>
              <a:t> de "</a:t>
            </a:r>
            <a:r>
              <a:rPr lang="en-US" dirty="0" err="1">
                <a:ea typeface="+mn-lt"/>
                <a:cs typeface="+mn-lt"/>
              </a:rPr>
              <a:t>Charte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européenne</a:t>
            </a:r>
            <a:r>
              <a:rPr lang="en-US" dirty="0">
                <a:ea typeface="+mn-lt"/>
                <a:cs typeface="+mn-lt"/>
              </a:rPr>
              <a:t> pour </a:t>
            </a:r>
            <a:r>
              <a:rPr lang="en-US" dirty="0" err="1">
                <a:ea typeface="+mn-lt"/>
                <a:cs typeface="+mn-lt"/>
              </a:rPr>
              <a:t>une</a:t>
            </a:r>
            <a:r>
              <a:rPr lang="en-US" dirty="0">
                <a:ea typeface="+mn-lt"/>
                <a:cs typeface="+mn-lt"/>
              </a:rPr>
              <a:t> gestion saine de </a:t>
            </a:r>
            <a:r>
              <a:rPr lang="en-US" dirty="0" err="1">
                <a:ea typeface="+mn-lt"/>
                <a:cs typeface="+mn-lt"/>
              </a:rPr>
              <a:t>l'environnement</a:t>
            </a:r>
            <a:r>
              <a:rPr lang="en-US" dirty="0">
                <a:ea typeface="+mn-lt"/>
                <a:cs typeface="+mn-lt"/>
              </a:rPr>
              <a:t> et du milieu de travail sur les </a:t>
            </a:r>
            <a:r>
              <a:rPr lang="en-US" dirty="0" err="1">
                <a:ea typeface="+mn-lt"/>
                <a:cs typeface="+mn-lt"/>
              </a:rPr>
              <a:t>chantiers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rénovation</a:t>
            </a:r>
            <a:r>
              <a:rPr lang="en-US" dirty="0">
                <a:ea typeface="+mn-lt"/>
                <a:cs typeface="+mn-lt"/>
              </a:rPr>
              <a:t> et de construction", susceptible d'être </a:t>
            </a:r>
            <a:r>
              <a:rPr lang="en-US" dirty="0" err="1">
                <a:ea typeface="+mn-lt"/>
                <a:cs typeface="+mn-lt"/>
              </a:rPr>
              <a:t>approuvée</a:t>
            </a:r>
            <a:r>
              <a:rPr lang="en-US" dirty="0">
                <a:ea typeface="+mn-lt"/>
                <a:cs typeface="+mn-lt"/>
              </a:rPr>
              <a:t> par les </a:t>
            </a:r>
            <a:r>
              <a:rPr lang="en-US" dirty="0" err="1">
                <a:ea typeface="+mn-lt"/>
                <a:cs typeface="+mn-lt"/>
              </a:rPr>
              <a:t>entreprises</a:t>
            </a:r>
            <a:r>
              <a:rPr lang="en-US" dirty="0">
                <a:ea typeface="+mn-lt"/>
                <a:cs typeface="+mn-lt"/>
              </a:rPr>
              <a:t> et les </a:t>
            </a:r>
            <a:r>
              <a:rPr lang="en-US" dirty="0" err="1">
                <a:ea typeface="+mn-lt"/>
                <a:cs typeface="+mn-lt"/>
              </a:rPr>
              <a:t>organismes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compétents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Arial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A981832-D3EF-38C5-5CD7-E943C94BBB60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9E5D69-36E3-E09C-DAEA-1599FB400536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80E16086-CDA1-1986-5F4F-2A51BA7A1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4" name="Espace réservé du numéro de diapositive 8">
            <a:extLst>
              <a:ext uri="{FF2B5EF4-FFF2-40B4-BE49-F238E27FC236}">
                <a16:creationId xmlns:a16="http://schemas.microsoft.com/office/drawing/2014/main" id="{39DF3625-7C30-F702-C751-0B3A80DD31E4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27</a:t>
            </a:fld>
            <a:endParaRPr lang="en-US" sz="1000" b="1" dirty="0"/>
          </a:p>
        </p:txBody>
      </p:sp>
      <p:sp>
        <p:nvSpPr>
          <p:cNvPr id="15" name="Espace réservé de la date 6">
            <a:extLst>
              <a:ext uri="{FF2B5EF4-FFF2-40B4-BE49-F238E27FC236}">
                <a16:creationId xmlns:a16="http://schemas.microsoft.com/office/drawing/2014/main" id="{3BF5400B-29E9-5277-E625-7496707C862C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0F4A1FA-435E-BBF5-DE4D-21550AF2F2CA}"/>
              </a:ext>
            </a:extLst>
          </p:cNvPr>
          <p:cNvGrpSpPr/>
          <p:nvPr/>
        </p:nvGrpSpPr>
        <p:grpSpPr>
          <a:xfrm>
            <a:off x="10824278" y="1910727"/>
            <a:ext cx="857608" cy="674876"/>
            <a:chOff x="3986468" y="4487696"/>
            <a:chExt cx="943369" cy="742364"/>
          </a:xfrm>
        </p:grpSpPr>
        <p:pic>
          <p:nvPicPr>
            <p:cNvPr id="17" name="Graphique 16" descr="Prêt avec un remplissage uni">
              <a:extLst>
                <a:ext uri="{FF2B5EF4-FFF2-40B4-BE49-F238E27FC236}">
                  <a16:creationId xmlns:a16="http://schemas.microsoft.com/office/drawing/2014/main" id="{265E90EF-7037-4043-6FB5-095D71AF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DBB9DE8-2B85-39B1-4C11-B2AEFDE54C4D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081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D6280-6F70-55B6-7888-F2F0D8E31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22EACAB-4DB6-C1FC-565E-42C12267D959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FE7CFC-EE4B-DD39-3F1B-8F851BF57B98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01/12/2027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D9038C62-BC0C-DF73-DD6F-13DFDFC0629E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B6360BC-8BA4-D26D-22B0-EF0832531BAD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5514926E-419A-B1C2-5172-05C0F05EC301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D3FCB67A-09D3-5B9B-F7AD-EDFB266B6806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8157C129-2A46-AB56-1774-F98F40C8A9B3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IA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4EC01EF7-77D3-9F0C-2AE2-13E986FE1BF5}"/>
              </a:ext>
            </a:extLst>
          </p:cNvPr>
          <p:cNvSpPr/>
          <p:nvPr/>
        </p:nvSpPr>
        <p:spPr>
          <a:xfrm>
            <a:off x="239998" y="2710495"/>
            <a:ext cx="11798031" cy="4147505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3BADD85B-D75D-D5B9-5CEC-C38694B47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pic>
        <p:nvPicPr>
          <p:cNvPr id="4" name="Graphique 3" descr="Production avec un remplissage uni">
            <a:extLst>
              <a:ext uri="{FF2B5EF4-FFF2-40B4-BE49-F238E27FC236}">
                <a16:creationId xmlns:a16="http://schemas.microsoft.com/office/drawing/2014/main" id="{34ECA09D-C330-346F-6140-B8AAE06C2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005" y="1901398"/>
            <a:ext cx="629790" cy="62979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C0CDCBA-11A8-D9BB-B7AA-EFCD5B6E0D36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5.5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19510A0-B179-5B2D-0EE2-6E4BF2F1C44A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11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66B812-07C8-05C8-872A-4E4ACE2ABB28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HORIZON-NEB-2027-01-REGEN-03​​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Revitaliser les quartiers situés autour des corridors ferroviaires et autoroutiers existants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D690D-2193-D08C-3994-FECCA707C496}"/>
              </a:ext>
            </a:extLst>
          </p:cNvPr>
          <p:cNvSpPr txBox="1"/>
          <p:nvPr/>
        </p:nvSpPr>
        <p:spPr>
          <a:xfrm>
            <a:off x="9735856" y="2052033"/>
            <a:ext cx="1946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TRL 6-8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966B2-8A64-10B8-DA52-3D7C03897559}"/>
              </a:ext>
            </a:extLst>
          </p:cNvPr>
          <p:cNvSpPr txBox="1"/>
          <p:nvPr/>
        </p:nvSpPr>
        <p:spPr>
          <a:xfrm>
            <a:off x="374476" y="2742157"/>
            <a:ext cx="11454038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Elaborer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mettre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 oeuvre un ensemble de </a:t>
            </a:r>
            <a:r>
              <a:rPr lang="en-US" dirty="0" err="1">
                <a:cs typeface="Arial"/>
              </a:rPr>
              <a:t>mesures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visant</a:t>
            </a:r>
            <a:r>
              <a:rPr lang="en-US" dirty="0">
                <a:cs typeface="Arial"/>
              </a:rPr>
              <a:t> à </a:t>
            </a:r>
            <a:r>
              <a:rPr lang="en-US" dirty="0" err="1">
                <a:cs typeface="Arial"/>
              </a:rPr>
              <a:t>atténuer</a:t>
            </a:r>
            <a:r>
              <a:rPr lang="en-US" dirty="0">
                <a:cs typeface="Arial"/>
              </a:rPr>
              <a:t> les </a:t>
            </a:r>
            <a:r>
              <a:rPr lang="en-US" dirty="0" err="1">
                <a:cs typeface="Arial"/>
              </a:rPr>
              <a:t>effets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négatifs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lignes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ferroviaires</a:t>
            </a:r>
            <a:r>
              <a:rPr lang="en-US" dirty="0">
                <a:cs typeface="Arial"/>
              </a:rPr>
              <a:t> et autoroutes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service sur les quartiers </a:t>
            </a:r>
            <a:r>
              <a:rPr lang="en-US" dirty="0" err="1">
                <a:cs typeface="Arial"/>
              </a:rPr>
              <a:t>avoisinants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visant</a:t>
            </a:r>
            <a:r>
              <a:rPr lang="en-US" dirty="0">
                <a:cs typeface="Arial"/>
              </a:rPr>
              <a:t> à </a:t>
            </a:r>
            <a:r>
              <a:rPr lang="en-US" dirty="0" err="1">
                <a:cs typeface="Arial"/>
              </a:rPr>
              <a:t>revitaliser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ces</a:t>
            </a:r>
            <a:r>
              <a:rPr lang="en-US" dirty="0">
                <a:cs typeface="Arial"/>
              </a:rPr>
              <a:t> quartiers. </a:t>
            </a:r>
            <a:r>
              <a:rPr lang="en-US" dirty="0" err="1">
                <a:cs typeface="Arial"/>
              </a:rPr>
              <a:t>Mettre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place </a:t>
            </a:r>
            <a:r>
              <a:rPr lang="en-US" dirty="0" err="1">
                <a:cs typeface="Arial"/>
              </a:rPr>
              <a:t>ces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mesures</a:t>
            </a:r>
            <a:r>
              <a:rPr lang="en-US" dirty="0">
                <a:cs typeface="Arial"/>
              </a:rPr>
              <a:t> dans 3 quartiers </a:t>
            </a:r>
            <a:r>
              <a:rPr lang="en-US" dirty="0" err="1">
                <a:cs typeface="Arial"/>
              </a:rPr>
              <a:t>distincts</a:t>
            </a:r>
            <a:r>
              <a:rPr lang="en-US" dirty="0">
                <a:cs typeface="Arial"/>
              </a:rPr>
              <a:t>: un quartier </a:t>
            </a:r>
            <a:r>
              <a:rPr lang="en-US" dirty="0" err="1">
                <a:cs typeface="Arial"/>
              </a:rPr>
              <a:t>urbain</a:t>
            </a:r>
            <a:r>
              <a:rPr lang="en-US" dirty="0">
                <a:cs typeface="Arial"/>
              </a:rPr>
              <a:t>, un quartier </a:t>
            </a:r>
            <a:r>
              <a:rPr lang="en-US" dirty="0" err="1">
                <a:cs typeface="Arial"/>
              </a:rPr>
              <a:t>périurbain</a:t>
            </a:r>
            <a:r>
              <a:rPr lang="en-US" dirty="0">
                <a:cs typeface="Arial"/>
              </a:rPr>
              <a:t> et un quartier rural – </a:t>
            </a:r>
            <a:r>
              <a:rPr lang="en-US" dirty="0" err="1">
                <a:cs typeface="Arial"/>
              </a:rPr>
              <a:t>situés</a:t>
            </a:r>
            <a:r>
              <a:rPr lang="en-US" dirty="0">
                <a:cs typeface="Arial"/>
              </a:rPr>
              <a:t> dans </a:t>
            </a:r>
            <a:r>
              <a:rPr lang="en-US" dirty="0" err="1">
                <a:cs typeface="Arial"/>
              </a:rPr>
              <a:t>différents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Etats</a:t>
            </a:r>
            <a:r>
              <a:rPr lang="en-US" dirty="0">
                <a:cs typeface="Arial"/>
              </a:rPr>
              <a:t> members et/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pays </a:t>
            </a:r>
            <a:r>
              <a:rPr lang="en-US" dirty="0" err="1">
                <a:cs typeface="Arial"/>
              </a:rPr>
              <a:t>associés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Mesurer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évaluer</a:t>
            </a:r>
            <a:r>
              <a:rPr lang="en-US" dirty="0">
                <a:cs typeface="Arial"/>
              </a:rPr>
              <a:t> les </a:t>
            </a:r>
            <a:r>
              <a:rPr lang="en-US" dirty="0" err="1">
                <a:cs typeface="Arial"/>
              </a:rPr>
              <a:t>changements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que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mesures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permettent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terme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d’impacts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environnementaux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écologiques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économiques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sociaux</a:t>
            </a:r>
            <a:r>
              <a:rPr lang="en-US" dirty="0">
                <a:cs typeface="Arial"/>
              </a:rPr>
              <a:t> et sanitaires</a:t>
            </a: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Identifier les obstacles à </a:t>
            </a:r>
            <a:r>
              <a:rPr lang="en-US" dirty="0" err="1">
                <a:cs typeface="Arial"/>
              </a:rPr>
              <a:t>leur</a:t>
            </a:r>
            <a:r>
              <a:rPr lang="en-US" dirty="0">
                <a:cs typeface="Arial"/>
              </a:rPr>
              <a:t> mise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oeuvre, </a:t>
            </a:r>
            <a:r>
              <a:rPr lang="en-US" dirty="0" err="1">
                <a:cs typeface="Arial"/>
              </a:rPr>
              <a:t>notamment</a:t>
            </a:r>
            <a:r>
              <a:rPr lang="en-US" dirty="0">
                <a:cs typeface="Arial"/>
              </a:rPr>
              <a:t> les aspects </a:t>
            </a:r>
            <a:r>
              <a:rPr lang="en-US" dirty="0" err="1">
                <a:cs typeface="Arial"/>
              </a:rPr>
              <a:t>réglementaires</a:t>
            </a:r>
            <a:r>
              <a:rPr lang="en-US" dirty="0">
                <a:cs typeface="Arial"/>
              </a:rPr>
              <a:t>, et proposer des solutions</a:t>
            </a: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Ces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mesures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doivent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être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reproductibles</a:t>
            </a:r>
            <a:r>
              <a:rPr lang="en-US" dirty="0">
                <a:cs typeface="Arial"/>
              </a:rPr>
              <a:t>, grâce à des orientations et </a:t>
            </a:r>
            <a:r>
              <a:rPr lang="en-US" dirty="0" err="1">
                <a:cs typeface="Arial"/>
              </a:rPr>
              <a:t>bonnes</a:t>
            </a:r>
            <a:r>
              <a:rPr lang="en-US" dirty="0">
                <a:cs typeface="Arial"/>
              </a:rPr>
              <a:t> pratiques </a:t>
            </a:r>
            <a:r>
              <a:rPr lang="en-US" dirty="0" err="1">
                <a:cs typeface="Arial"/>
              </a:rPr>
              <a:t>documentées</a:t>
            </a:r>
            <a:r>
              <a:rPr lang="en-US" dirty="0">
                <a:cs typeface="Arial"/>
              </a:rPr>
              <a:t> à destination des </a:t>
            </a:r>
            <a:r>
              <a:rPr lang="en-US" dirty="0" err="1">
                <a:cs typeface="Arial"/>
              </a:rPr>
              <a:t>municipalités</a:t>
            </a:r>
            <a:r>
              <a:rPr lang="en-US" dirty="0">
                <a:cs typeface="Arial"/>
              </a:rPr>
              <a:t> et parties </a:t>
            </a:r>
            <a:r>
              <a:rPr lang="en-US" dirty="0" err="1">
                <a:cs typeface="Arial"/>
              </a:rPr>
              <a:t>prenantes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concernées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Synergies avec : EU-Rail (</a:t>
            </a:r>
            <a:r>
              <a:rPr lang="en-US" dirty="0" err="1">
                <a:cs typeface="Arial"/>
              </a:rPr>
              <a:t>Europe’Rail</a:t>
            </a:r>
            <a:r>
              <a:rPr lang="en-US" dirty="0">
                <a:cs typeface="Arial"/>
              </a:rPr>
              <a:t> Joint Undertaking)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336A41E-74A9-0E2D-86B7-D8F5DCF2CA82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58B54A-C9D3-4DF0-0772-9C1FB8F1025C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0EA4D95C-1B4D-6C97-1628-1E4E93346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4" name="Espace réservé du numéro de diapositive 8">
            <a:extLst>
              <a:ext uri="{FF2B5EF4-FFF2-40B4-BE49-F238E27FC236}">
                <a16:creationId xmlns:a16="http://schemas.microsoft.com/office/drawing/2014/main" id="{0479673B-81F8-4F80-70FA-B0CF4A7D8D7D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28</a:t>
            </a:fld>
            <a:endParaRPr lang="en-US" sz="1000" b="1" dirty="0"/>
          </a:p>
        </p:txBody>
      </p:sp>
      <p:sp>
        <p:nvSpPr>
          <p:cNvPr id="15" name="Espace réservé de la date 6">
            <a:extLst>
              <a:ext uri="{FF2B5EF4-FFF2-40B4-BE49-F238E27FC236}">
                <a16:creationId xmlns:a16="http://schemas.microsoft.com/office/drawing/2014/main" id="{B0A901EE-3A8D-3452-61EA-EE36D7A75449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53A5B44-DA28-68F3-53F7-BE1CD5897890}"/>
              </a:ext>
            </a:extLst>
          </p:cNvPr>
          <p:cNvGrpSpPr/>
          <p:nvPr/>
        </p:nvGrpSpPr>
        <p:grpSpPr>
          <a:xfrm>
            <a:off x="10957319" y="1853727"/>
            <a:ext cx="1404875" cy="746812"/>
            <a:chOff x="4265863" y="1750249"/>
            <a:chExt cx="1404875" cy="746812"/>
          </a:xfrm>
        </p:grpSpPr>
        <p:pic>
          <p:nvPicPr>
            <p:cNvPr id="17" name="Graphique 16" descr="Diagramme de flux avec un remplissage uni">
              <a:extLst>
                <a:ext uri="{FF2B5EF4-FFF2-40B4-BE49-F238E27FC236}">
                  <a16:creationId xmlns:a16="http://schemas.microsoft.com/office/drawing/2014/main" id="{C29C6B83-252E-FADA-E4FC-7AF1D83BD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04756" y="1942274"/>
              <a:ext cx="554787" cy="554787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CF6FEE4-9BB1-36E8-4C5D-22E59275C681}"/>
                </a:ext>
              </a:extLst>
            </p:cNvPr>
            <p:cNvSpPr txBox="1"/>
            <p:nvPr/>
          </p:nvSpPr>
          <p:spPr>
            <a:xfrm>
              <a:off x="4265863" y="1750249"/>
              <a:ext cx="140487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b="1" noProof="1">
                  <a:latin typeface="Calibri"/>
                  <a:ea typeface="Calibri"/>
                  <a:cs typeface="Calibri"/>
                </a:rPr>
                <a:t>FSTP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8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825D1-D140-B71B-5F52-237792F61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36C50-07FC-1163-75D5-FE3CA074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496E92-7EBE-CCD2-B6D3-66FD8C19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10/11/2021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5E876C-8DE0-8208-FF46-532F180986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67" y="2202925"/>
            <a:ext cx="10224512" cy="2769600"/>
          </a:xfrm>
        </p:spPr>
        <p:txBody>
          <a:bodyPr/>
          <a:lstStyle/>
          <a:p>
            <a:pPr algn="ctr"/>
            <a:r>
              <a:rPr lang="fr-FR" dirty="0"/>
              <a:t>Destination 3 – BUSINESS</a:t>
            </a:r>
          </a:p>
          <a:p>
            <a:pPr algn="ctr"/>
            <a:r>
              <a:rPr lang="fr-FR" dirty="0"/>
              <a:t>Innovative </a:t>
            </a:r>
            <a:r>
              <a:rPr lang="fr-FR" dirty="0" err="1"/>
              <a:t>funding</a:t>
            </a:r>
            <a:r>
              <a:rPr lang="fr-FR" dirty="0"/>
              <a:t> and new business </a:t>
            </a:r>
            <a:r>
              <a:rPr lang="fr-FR" dirty="0" err="1"/>
              <a:t>models</a:t>
            </a:r>
            <a:r>
              <a:rPr lang="fr-FR" dirty="0"/>
              <a:t> for the transformation of </a:t>
            </a:r>
            <a:r>
              <a:rPr lang="fr-FR" dirty="0" err="1"/>
              <a:t>neighbourhoods</a:t>
            </a:r>
            <a:endParaRPr lang="fr-FR" i="1" dirty="0"/>
          </a:p>
          <a:p>
            <a:pPr algn="ctr"/>
            <a:r>
              <a:rPr lang="en-US" sz="4267" dirty="0">
                <a:latin typeface="Arial"/>
                <a:cs typeface="Times New Roman"/>
              </a:rPr>
              <a:t>2026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9B0D62E-9643-8386-D91B-6FDF493DA68C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786E1B-3DF8-6E1C-D47C-F976EDBF432B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70EE38A3-C5BD-7E67-B05D-8248F70D7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143643B6-71B8-0124-CC7F-7A93AB14694E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29</a:t>
            </a:fld>
            <a:endParaRPr lang="en-US" sz="1000" b="1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C9AAB69A-4362-A9FF-F3BB-0092EBE29978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66409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F85CA-C476-1FD4-52BC-314B434FD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84815A2-06FF-9A87-10DD-F397CC3108BC}"/>
              </a:ext>
            </a:extLst>
          </p:cNvPr>
          <p:cNvSpPr/>
          <p:nvPr/>
        </p:nvSpPr>
        <p:spPr>
          <a:xfrm>
            <a:off x="5093208" y="104998"/>
            <a:ext cx="6613781" cy="960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defTabSz="1219170">
              <a:defRPr/>
            </a:pPr>
            <a:r>
              <a:rPr lang="en-US" sz="2667" b="1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de Contact National – New European Bauhaus Facility</a:t>
            </a:r>
          </a:p>
        </p:txBody>
      </p:sp>
      <p:sp>
        <p:nvSpPr>
          <p:cNvPr id="21" name="Espace réservé du numéro de diapositive 8">
            <a:extLst>
              <a:ext uri="{FF2B5EF4-FFF2-40B4-BE49-F238E27FC236}">
                <a16:creationId xmlns:a16="http://schemas.microsoft.com/office/drawing/2014/main" id="{ABF54280-492F-56C3-9670-DFBD759DBAFA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3</a:t>
            </a:fld>
            <a:endParaRPr lang="en-US" sz="1000" b="1" dirty="0"/>
          </a:p>
        </p:txBody>
      </p:sp>
      <p:sp>
        <p:nvSpPr>
          <p:cNvPr id="22" name="Espace réservé de la date 6">
            <a:extLst>
              <a:ext uri="{FF2B5EF4-FFF2-40B4-BE49-F238E27FC236}">
                <a16:creationId xmlns:a16="http://schemas.microsoft.com/office/drawing/2014/main" id="{66D11159-94D4-41D7-EF2F-1FBEE9FABA53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97EF4-84D1-0F52-1D77-5C97BC5600D4}"/>
              </a:ext>
            </a:extLst>
          </p:cNvPr>
          <p:cNvSpPr txBox="1"/>
          <p:nvPr/>
        </p:nvSpPr>
        <p:spPr>
          <a:xfrm>
            <a:off x="843051" y="1913479"/>
            <a:ext cx="2991993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792"/>
              </a:lnSpc>
            </a:pPr>
            <a:r>
              <a:rPr lang="fr-FR" sz="1600" dirty="0">
                <a:solidFill>
                  <a:srgbClr val="000091"/>
                </a:solidFill>
                <a:cs typeface="Arial"/>
              </a:rPr>
              <a:t>Margot BURIDENT </a:t>
            </a:r>
            <a:r>
              <a:rPr lang="en-US" sz="1600" dirty="0">
                <a:solidFill>
                  <a:srgbClr val="FFFFFF"/>
                </a:solidFill>
                <a:cs typeface="Arial"/>
              </a:rPr>
              <a:t> </a:t>
            </a:r>
            <a:endParaRPr lang="en-US" sz="1600" dirty="0">
              <a:cs typeface="Arial"/>
            </a:endParaRPr>
          </a:p>
          <a:p>
            <a:pPr>
              <a:lnSpc>
                <a:spcPts val="1792"/>
              </a:lnSpc>
            </a:pPr>
            <a:r>
              <a:rPr lang="fr-FR" sz="1600" dirty="0">
                <a:solidFill>
                  <a:srgbClr val="000091"/>
                </a:solidFill>
                <a:cs typeface="Arial"/>
              </a:rPr>
              <a:t>MESRE (40%) et Université </a:t>
            </a:r>
            <a:r>
              <a:rPr lang="en-US" sz="1600" dirty="0">
                <a:solidFill>
                  <a:srgbClr val="FFFFFF"/>
                </a:solidFill>
                <a:cs typeface="Arial"/>
              </a:rPr>
              <a:t> </a:t>
            </a:r>
            <a:endParaRPr lang="en-US" sz="1600" dirty="0">
              <a:cs typeface="Arial"/>
            </a:endParaRPr>
          </a:p>
          <a:p>
            <a:pPr>
              <a:lnSpc>
                <a:spcPts val="1792"/>
              </a:lnSpc>
            </a:pPr>
            <a:r>
              <a:rPr lang="fr-FR" sz="1600" dirty="0">
                <a:solidFill>
                  <a:srgbClr val="000091"/>
                </a:solidFill>
                <a:cs typeface="Arial"/>
              </a:rPr>
              <a:t>de Picardie Jules Verne</a:t>
            </a:r>
            <a:r>
              <a:rPr lang="en-US" sz="1600" dirty="0">
                <a:solidFill>
                  <a:srgbClr val="FFFFFF"/>
                </a:solidFill>
                <a:cs typeface="Arial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76338-B382-B0AC-C124-68FC9EF4B3D6}"/>
              </a:ext>
            </a:extLst>
          </p:cNvPr>
          <p:cNvSpPr txBox="1"/>
          <p:nvPr/>
        </p:nvSpPr>
        <p:spPr>
          <a:xfrm>
            <a:off x="843051" y="5444606"/>
            <a:ext cx="4871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cs typeface="Arial"/>
              </a:rPr>
              <a:t>pcn-neb@recherche.gouv.fr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A3D2647-2E29-47C3-8929-A1A44FD53223}"/>
              </a:ext>
            </a:extLst>
          </p:cNvPr>
          <p:cNvSpPr txBox="1"/>
          <p:nvPr/>
        </p:nvSpPr>
        <p:spPr>
          <a:xfrm>
            <a:off x="1774932" y="3973248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Maxime DOOMS</a:t>
            </a:r>
          </a:p>
          <a:p>
            <a:r>
              <a:rPr lang="fr-FR" dirty="0">
                <a:solidFill>
                  <a:schemeClr val="tx2"/>
                </a:solidFill>
              </a:rPr>
              <a:t>MESRE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D5FB44-1413-4C02-AF60-90313DC8D108}"/>
              </a:ext>
            </a:extLst>
          </p:cNvPr>
          <p:cNvSpPr txBox="1"/>
          <p:nvPr/>
        </p:nvSpPr>
        <p:spPr>
          <a:xfrm>
            <a:off x="7564880" y="3075221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Sébastien </a:t>
            </a:r>
            <a:r>
              <a:rPr lang="fr-FR" dirty="0" err="1">
                <a:solidFill>
                  <a:schemeClr val="tx2"/>
                </a:solidFill>
              </a:rPr>
              <a:t>Olinger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BPI France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3C4CE78-9AC9-DA9F-BCB8-BFC6DA9A04FF}"/>
              </a:ext>
            </a:extLst>
          </p:cNvPr>
          <p:cNvSpPr/>
          <p:nvPr/>
        </p:nvSpPr>
        <p:spPr>
          <a:xfrm>
            <a:off x="5672664" y="2792123"/>
            <a:ext cx="1371016" cy="135940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44AAE91-3C74-880D-44B0-DFBE1520FCBB}"/>
              </a:ext>
            </a:extLst>
          </p:cNvPr>
          <p:cNvSpPr/>
          <p:nvPr/>
        </p:nvSpPr>
        <p:spPr>
          <a:xfrm>
            <a:off x="3976906" y="3574403"/>
            <a:ext cx="1371016" cy="135940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77CF30-1311-C8AE-4D6E-E77F831C7CA6}"/>
              </a:ext>
            </a:extLst>
          </p:cNvPr>
          <p:cNvSpPr/>
          <p:nvPr/>
        </p:nvSpPr>
        <p:spPr>
          <a:xfrm>
            <a:off x="3976906" y="1695439"/>
            <a:ext cx="1371016" cy="135940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9B9AF54-FF04-30F1-8C2E-E3404787B160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033CC1-10AA-B827-B45F-A1926ED18F45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C31897D0-3AC0-E161-3979-33122A0F7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951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F2B29-DABA-D736-D0E1-557D45FD3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FC5A556F-634B-ADDE-4B08-F8FF62A59B1C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7EE87F-663C-44FB-3B11-78306CD4582E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01/12/202</a:t>
            </a: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6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CB6542BE-4081-34B2-6DCB-290FBAC9DAA9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5647CE4-D5BE-4D13-FAC3-4DF9D48F0F33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FD3F683A-ED05-2D69-80E6-58F65EB16F46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FBC4C54D-4DF6-57A4-183D-55A6E6E1972A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F0BA7638-9BA7-1582-8D5A-2ABB3154D4C6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IA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1343F98D-BA31-AFA8-8498-B2308257CE19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63461D7F-F636-0B4D-DF06-16D4C5A3D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pic>
        <p:nvPicPr>
          <p:cNvPr id="4" name="Graphique 3" descr="Production avec un remplissage uni">
            <a:extLst>
              <a:ext uri="{FF2B5EF4-FFF2-40B4-BE49-F238E27FC236}">
                <a16:creationId xmlns:a16="http://schemas.microsoft.com/office/drawing/2014/main" id="{D71A833E-D3B1-6B62-0C78-8B8B89E74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005" y="1901398"/>
            <a:ext cx="629790" cy="62979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321BACC-BFF3-A626-BCEE-F5B6D438EE1C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3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.5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252F2F7-83F5-9760-A3FB-A09EA74BD5C9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10.5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0B80A55-A992-2205-30AB-EFB8ECBFD44B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HORIZON-NEB-2026-01-BUSINESS-01​​​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lang="fr-FR" b="1" dirty="0">
                <a:solidFill>
                  <a:srgbClr val="EA5433"/>
                </a:solidFill>
                <a:latin typeface="Arial"/>
              </a:rPr>
              <a:t>Lutter contre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sans‑abrisme de manière structurelle, au moyen d’infrastructures sociales et de services coordonnés dans les quartiers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B7D22-3AED-18E7-2914-00288929215B}"/>
              </a:ext>
            </a:extLst>
          </p:cNvPr>
          <p:cNvSpPr txBox="1"/>
          <p:nvPr/>
        </p:nvSpPr>
        <p:spPr>
          <a:xfrm>
            <a:off x="374476" y="2872489"/>
            <a:ext cx="1145403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cs typeface="Arial"/>
              </a:rPr>
              <a:t>Développer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approche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systémique</a:t>
            </a:r>
            <a:r>
              <a:rPr lang="en-US" dirty="0">
                <a:cs typeface="Arial"/>
              </a:rPr>
              <a:t> pour </a:t>
            </a:r>
            <a:r>
              <a:rPr lang="en-US" dirty="0" err="1">
                <a:cs typeface="Arial"/>
              </a:rPr>
              <a:t>atténuer</a:t>
            </a:r>
            <a:r>
              <a:rPr lang="en-US" dirty="0">
                <a:cs typeface="Arial"/>
              </a:rPr>
              <a:t> le sans-</a:t>
            </a:r>
            <a:r>
              <a:rPr lang="en-US" dirty="0" err="1">
                <a:cs typeface="Arial"/>
              </a:rPr>
              <a:t>abrisme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favoriser</a:t>
            </a:r>
            <a:r>
              <a:rPr lang="en-US" dirty="0">
                <a:cs typeface="Arial"/>
              </a:rPr>
              <a:t> la </a:t>
            </a:r>
            <a:r>
              <a:rPr lang="en-US" dirty="0" err="1">
                <a:cs typeface="Arial"/>
              </a:rPr>
              <a:t>réinsertion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sociale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personnes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coordonnant</a:t>
            </a:r>
            <a:r>
              <a:rPr lang="en-US" dirty="0">
                <a:cs typeface="Arial"/>
              </a:rPr>
              <a:t> les infrastructures et services </a:t>
            </a:r>
            <a:r>
              <a:rPr lang="en-US" dirty="0" err="1">
                <a:cs typeface="Arial"/>
              </a:rPr>
              <a:t>sociaux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essentiels</a:t>
            </a:r>
            <a:r>
              <a:rPr lang="en-US" dirty="0">
                <a:cs typeface="Arial"/>
              </a:rPr>
              <a:t> à </a:t>
            </a:r>
            <a:r>
              <a:rPr lang="en-US" dirty="0" err="1">
                <a:cs typeface="Arial"/>
              </a:rPr>
              <a:t>l’echelle</a:t>
            </a:r>
            <a:r>
              <a:rPr lang="en-US" dirty="0">
                <a:cs typeface="Arial"/>
              </a:rPr>
              <a:t> du quartier,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traitant</a:t>
            </a:r>
            <a:r>
              <a:rPr lang="en-US" dirty="0">
                <a:cs typeface="Arial"/>
              </a:rPr>
              <a:t> les points </a:t>
            </a:r>
            <a:r>
              <a:rPr lang="en-US" dirty="0" err="1">
                <a:cs typeface="Arial"/>
              </a:rPr>
              <a:t>suivants</a:t>
            </a:r>
            <a:r>
              <a:rPr lang="en-US" dirty="0">
                <a:cs typeface="Arial"/>
              </a:rPr>
              <a:t>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Analyse du contexte local du quartier et de l'environnement bâti existant en termes de disponibilité et d'accès équitable aux infrastructures et services sociaux pertinents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Évaluation de l'impact et de la corrélation potentielle entre la conception des infrastructures et des services dans l'environnement bâti et le taux de sans-abrisme dans les quartiers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Élaboration de stratégies pour surmonter les difficultés de coordination des infrastructures et services sociaux essentiels à l'échelle du quartier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400" dirty="0"/>
              <a:t>Analyse des points de vue, de la volonté et de la capacité des groupes de personnes sans abri, en particulier celles en situation d'itinérance chronique, à s'engager auprès des infrastructures et services sociaux proposés et à en bénéficier</a:t>
            </a:r>
          </a:p>
          <a:p>
            <a:endParaRPr lang="en-US" sz="14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cs typeface="Arial"/>
              </a:rPr>
              <a:t>Développer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valider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l’approche</a:t>
            </a:r>
            <a:r>
              <a:rPr lang="en-US" dirty="0">
                <a:cs typeface="Arial"/>
              </a:rPr>
              <a:t> dans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5 quartiers </a:t>
            </a:r>
            <a:r>
              <a:rPr lang="en-US" dirty="0" err="1">
                <a:cs typeface="Arial"/>
              </a:rPr>
              <a:t>situés</a:t>
            </a:r>
            <a:r>
              <a:rPr lang="en-US" dirty="0">
                <a:cs typeface="Arial"/>
              </a:rPr>
              <a:t> dans </a:t>
            </a:r>
            <a:r>
              <a:rPr lang="en-US" dirty="0" err="1">
                <a:cs typeface="Arial"/>
              </a:rPr>
              <a:t>différents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Etats</a:t>
            </a:r>
            <a:r>
              <a:rPr lang="en-US" dirty="0">
                <a:cs typeface="Arial"/>
              </a:rPr>
              <a:t> members et/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pays </a:t>
            </a:r>
            <a:r>
              <a:rPr lang="en-US" dirty="0" err="1">
                <a:cs typeface="Arial"/>
              </a:rPr>
              <a:t>associés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Synergies avec : </a:t>
            </a:r>
            <a:r>
              <a:rPr lang="en-US" dirty="0">
                <a:ea typeface="+mn-lt"/>
                <a:cs typeface="+mn-lt"/>
              </a:rPr>
              <a:t>HORIZON-NEB-2026-01-PARTICIPATION-01</a:t>
            </a:r>
          </a:p>
          <a:p>
            <a:endParaRPr lang="en-US" dirty="0">
              <a:ea typeface="+mn-lt"/>
              <a:cs typeface="+mn-lt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9AB55F7-2FD5-ABEC-BC94-F9386807916C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25F534-A7CC-B4F9-4C2F-55EDCC27EA7F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58DD2CAD-CFB6-51DE-2A09-C8E133834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B8F738A5-6DB9-4511-66FE-80C1FB60A38E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30</a:t>
            </a:fld>
            <a:endParaRPr lang="en-US" sz="1000" b="1" dirty="0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EAC59549-E5E8-E819-05EF-85E919BA21EA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CB7697D-B7ED-2FC4-8FF9-3D1CB88605CA}"/>
              </a:ext>
            </a:extLst>
          </p:cNvPr>
          <p:cNvGrpSpPr/>
          <p:nvPr/>
        </p:nvGrpSpPr>
        <p:grpSpPr>
          <a:xfrm>
            <a:off x="10548884" y="1901398"/>
            <a:ext cx="857608" cy="674876"/>
            <a:chOff x="3986468" y="4487696"/>
            <a:chExt cx="943369" cy="742364"/>
          </a:xfrm>
        </p:grpSpPr>
        <p:pic>
          <p:nvPicPr>
            <p:cNvPr id="14" name="Graphique 13" descr="Prêt avec un remplissage uni">
              <a:extLst>
                <a:ext uri="{FF2B5EF4-FFF2-40B4-BE49-F238E27FC236}">
                  <a16:creationId xmlns:a16="http://schemas.microsoft.com/office/drawing/2014/main" id="{7B94747A-8C0F-3787-8940-55AD58FC2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EDB990D-41AB-9C80-05D4-22C086E006A7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845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9099B-397F-3DC0-523A-F32B3D5FD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6D40ED7D-2952-A62E-5950-BECEF46B6179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E968A6-18B9-CA75-180D-F2260559B84F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01/12/2026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3EBC10FE-6487-FE9F-B24E-F1606C44599A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901D485-DE33-E1AA-B5A4-A4A4A9BA96F1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821E82D2-40D0-4D69-C402-FEE28519FCA7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F6277F12-E298-7234-58C3-92B76DD8EBCB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0745F4A4-1998-8620-9E15-F57119DA48EC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2B35445F-ABE3-DD43-5F68-F37BD77AB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B8809F4-B24A-F33C-CF46-83BC5BE1BCFC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3.5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2447700-DA2D-C338-7439-18759468344E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7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AF021C4-0BC2-D97A-F07D-0F32FE1E053C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HORIZON-NEB-2026-01-BUSINESS-02​​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Comprendre les dynamiques des marchés de capitaux afin d’accroître l’investissement dans les projets du Nouveau Bauhaus Européen au sein des quartiers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0BC535-3A55-090E-3849-ECE83FDED8EF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RIA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Graphique 2" descr="Tribunal avec un remplissage uni">
            <a:extLst>
              <a:ext uri="{FF2B5EF4-FFF2-40B4-BE49-F238E27FC236}">
                <a16:creationId xmlns:a16="http://schemas.microsoft.com/office/drawing/2014/main" id="{D93442BD-E415-82E7-C76D-3AFF70635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956" y="1892902"/>
            <a:ext cx="629790" cy="62979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2F06DC2C-AF76-B9D9-118D-B2C1DD2B1476}"/>
              </a:ext>
            </a:extLst>
          </p:cNvPr>
          <p:cNvSpPr txBox="1"/>
          <p:nvPr/>
        </p:nvSpPr>
        <p:spPr>
          <a:xfrm>
            <a:off x="374476" y="2904203"/>
            <a:ext cx="11454038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Analyser</a:t>
            </a:r>
            <a:r>
              <a:rPr lang="en-US" dirty="0">
                <a:cs typeface="Arial"/>
              </a:rPr>
              <a:t> les </a:t>
            </a:r>
            <a:r>
              <a:rPr lang="en-US" dirty="0" err="1">
                <a:cs typeface="Arial"/>
              </a:rPr>
              <a:t>dynamiques</a:t>
            </a:r>
            <a:r>
              <a:rPr lang="en-US" dirty="0">
                <a:cs typeface="Arial"/>
              </a:rPr>
              <a:t> sur les </a:t>
            </a:r>
            <a:r>
              <a:rPr lang="en-US" dirty="0" err="1">
                <a:cs typeface="Arial"/>
              </a:rPr>
              <a:t>marchés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capitaux</a:t>
            </a:r>
            <a:r>
              <a:rPr lang="en-US" dirty="0">
                <a:cs typeface="Arial"/>
              </a:rPr>
              <a:t> qui </a:t>
            </a:r>
            <a:r>
              <a:rPr lang="en-US" dirty="0" err="1">
                <a:cs typeface="Arial"/>
              </a:rPr>
              <a:t>influencent</a:t>
            </a:r>
            <a:r>
              <a:rPr lang="en-US" dirty="0">
                <a:cs typeface="Arial"/>
              </a:rPr>
              <a:t> les </a:t>
            </a:r>
            <a:r>
              <a:rPr lang="en-US" dirty="0" err="1">
                <a:cs typeface="Arial"/>
              </a:rPr>
              <a:t>investissements</a:t>
            </a:r>
            <a:r>
              <a:rPr lang="en-US" dirty="0">
                <a:cs typeface="Arial"/>
              </a:rPr>
              <a:t> dans les </a:t>
            </a:r>
            <a:r>
              <a:rPr lang="en-US" dirty="0" err="1">
                <a:cs typeface="Arial"/>
              </a:rPr>
              <a:t>projets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alignés</a:t>
            </a:r>
            <a:r>
              <a:rPr lang="en-US" dirty="0">
                <a:cs typeface="Arial"/>
              </a:rPr>
              <a:t> sur le NEB pour la transformation des quartiers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Taille, </a:t>
            </a:r>
            <a:r>
              <a:rPr lang="en-US" sz="1400" dirty="0" err="1">
                <a:cs typeface="Arial"/>
              </a:rPr>
              <a:t>échelle</a:t>
            </a:r>
            <a:r>
              <a:rPr lang="en-US" sz="1400" dirty="0">
                <a:cs typeface="Arial"/>
              </a:rPr>
              <a:t>, </a:t>
            </a:r>
            <a:r>
              <a:rPr lang="en-US" sz="1400" dirty="0" err="1">
                <a:cs typeface="Arial"/>
              </a:rPr>
              <a:t>diversité</a:t>
            </a:r>
            <a:r>
              <a:rPr lang="en-US" sz="1400" dirty="0">
                <a:cs typeface="Arial"/>
              </a:rPr>
              <a:t>, obstacles, </a:t>
            </a:r>
            <a:r>
              <a:rPr lang="en-US" sz="1400" dirty="0" err="1">
                <a:cs typeface="Arial"/>
              </a:rPr>
              <a:t>risques</a:t>
            </a:r>
            <a:r>
              <a:rPr lang="en-US" sz="1400" dirty="0">
                <a:cs typeface="Arial"/>
              </a:rPr>
              <a:t>, </a:t>
            </a:r>
            <a:r>
              <a:rPr lang="en-US" sz="1400" dirty="0" err="1">
                <a:cs typeface="Arial"/>
              </a:rPr>
              <a:t>facteurs</a:t>
            </a:r>
            <a:r>
              <a:rPr lang="en-US" sz="1400" dirty="0">
                <a:cs typeface="Arial"/>
              </a:rPr>
              <a:t> de </a:t>
            </a:r>
            <a:r>
              <a:rPr lang="en-US" sz="1400" dirty="0" err="1">
                <a:cs typeface="Arial"/>
              </a:rPr>
              <a:t>l’offre</a:t>
            </a:r>
            <a:r>
              <a:rPr lang="en-US" sz="1400" dirty="0">
                <a:cs typeface="Arial"/>
              </a:rPr>
              <a:t> et de la </a:t>
            </a:r>
            <a:r>
              <a:rPr lang="en-US" sz="1400" dirty="0" err="1">
                <a:cs typeface="Arial"/>
              </a:rPr>
              <a:t>demande</a:t>
            </a:r>
            <a:r>
              <a:rPr lang="en-US" sz="1400" dirty="0">
                <a:cs typeface="Arial"/>
              </a:rPr>
              <a:t> sur les </a:t>
            </a:r>
            <a:r>
              <a:rPr lang="en-US" sz="1400" dirty="0" err="1">
                <a:cs typeface="Arial"/>
              </a:rPr>
              <a:t>marché</a:t>
            </a:r>
            <a:r>
              <a:rPr lang="en-US" sz="1400" dirty="0">
                <a:cs typeface="Arial"/>
              </a:rPr>
              <a:t> des </a:t>
            </a:r>
            <a:r>
              <a:rPr lang="en-US" sz="1400" dirty="0" err="1">
                <a:cs typeface="Arial"/>
              </a:rPr>
              <a:t>capitaux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Contexte</a:t>
            </a:r>
            <a:r>
              <a:rPr lang="en-US" sz="1400" dirty="0">
                <a:cs typeface="Arial"/>
              </a:rPr>
              <a:t> des </a:t>
            </a:r>
            <a:r>
              <a:rPr lang="en-US" sz="1400" dirty="0" err="1">
                <a:cs typeface="Arial"/>
              </a:rPr>
              <a:t>projets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d’investissement</a:t>
            </a:r>
            <a:r>
              <a:rPr lang="en-US" sz="1400" dirty="0">
                <a:cs typeface="Arial"/>
              </a:rPr>
              <a:t> (politique, financier, </a:t>
            </a:r>
            <a:r>
              <a:rPr lang="en-US" sz="1400" dirty="0" err="1">
                <a:cs typeface="Arial"/>
              </a:rPr>
              <a:t>économique</a:t>
            </a:r>
            <a:r>
              <a:rPr lang="en-US" sz="1400" dirty="0">
                <a:cs typeface="Arial"/>
              </a:rPr>
              <a:t>, </a:t>
            </a:r>
            <a:r>
              <a:rPr lang="en-US" sz="1400" dirty="0" err="1">
                <a:cs typeface="Arial"/>
              </a:rPr>
              <a:t>réglementaire</a:t>
            </a:r>
            <a:r>
              <a:rPr lang="en-US" sz="1400" dirty="0">
                <a:cs typeface="Arial"/>
              </a:rPr>
              <a:t>, </a:t>
            </a:r>
            <a:r>
              <a:rPr lang="en-US" sz="1400" dirty="0" err="1">
                <a:cs typeface="Arial"/>
              </a:rPr>
              <a:t>culturel</a:t>
            </a:r>
            <a:r>
              <a:rPr lang="en-US" sz="1400" dirty="0"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Elaborer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une</a:t>
            </a:r>
            <a:r>
              <a:rPr lang="en-US" dirty="0">
                <a:cs typeface="Arial"/>
              </a:rPr>
              <a:t> solution </a:t>
            </a:r>
            <a:r>
              <a:rPr lang="en-US" dirty="0" err="1">
                <a:cs typeface="Arial"/>
              </a:rPr>
              <a:t>d’investissement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novatrice</a:t>
            </a:r>
            <a:r>
              <a:rPr lang="en-US" dirty="0">
                <a:cs typeface="Arial"/>
              </a:rPr>
              <a:t> qui </a:t>
            </a:r>
            <a:r>
              <a:rPr lang="en-US" dirty="0" err="1">
                <a:cs typeface="Arial"/>
              </a:rPr>
              <a:t>permette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d’accroître</a:t>
            </a:r>
            <a:r>
              <a:rPr lang="en-US" dirty="0">
                <a:cs typeface="Arial"/>
              </a:rPr>
              <a:t> les </a:t>
            </a:r>
            <a:r>
              <a:rPr lang="en-US" dirty="0" err="1">
                <a:cs typeface="Arial"/>
              </a:rPr>
              <a:t>investissements</a:t>
            </a:r>
            <a:r>
              <a:rPr lang="en-US" dirty="0">
                <a:cs typeface="Arial"/>
              </a:rPr>
              <a:t> dans les </a:t>
            </a:r>
            <a:r>
              <a:rPr lang="en-US" dirty="0" err="1">
                <a:cs typeface="Arial"/>
              </a:rPr>
              <a:t>projets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alignés</a:t>
            </a:r>
            <a:r>
              <a:rPr lang="en-US" dirty="0">
                <a:cs typeface="Arial"/>
              </a:rPr>
              <a:t> sur le NEB,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tirant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partie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dynamiques</a:t>
            </a:r>
            <a:r>
              <a:rPr lang="en-US" dirty="0">
                <a:cs typeface="Arial"/>
              </a:rPr>
              <a:t> sur les </a:t>
            </a:r>
            <a:r>
              <a:rPr lang="en-US" dirty="0" err="1">
                <a:cs typeface="Arial"/>
              </a:rPr>
              <a:t>marchés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capitaux</a:t>
            </a:r>
            <a:r>
              <a:rPr lang="en-US" dirty="0">
                <a:cs typeface="Arial"/>
              </a:rPr>
              <a:t>. La solution </a:t>
            </a:r>
            <a:r>
              <a:rPr lang="en-US" dirty="0" err="1">
                <a:cs typeface="Arial"/>
              </a:rPr>
              <a:t>devrait</a:t>
            </a:r>
            <a:r>
              <a:rPr lang="en-US" dirty="0">
                <a:cs typeface="Arial"/>
              </a:rPr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Tirer</a:t>
            </a:r>
            <a:r>
              <a:rPr lang="en-US" sz="1400" dirty="0">
                <a:cs typeface="Arial"/>
              </a:rPr>
              <a:t> parti des </a:t>
            </a:r>
            <a:r>
              <a:rPr lang="en-US" sz="1400" dirty="0" err="1">
                <a:cs typeface="Arial"/>
              </a:rPr>
              <a:t>approches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d’investissement</a:t>
            </a:r>
            <a:r>
              <a:rPr lang="en-US" sz="1400" dirty="0">
                <a:cs typeface="Arial"/>
              </a:rPr>
              <a:t> à impact territorial, et </a:t>
            </a:r>
            <a:r>
              <a:rPr lang="en-US" sz="1400" dirty="0" err="1">
                <a:cs typeface="Arial"/>
              </a:rPr>
              <a:t>si</a:t>
            </a:r>
            <a:r>
              <a:rPr lang="en-US" sz="1400" dirty="0">
                <a:cs typeface="Arial"/>
              </a:rPr>
              <a:t> possible les combiner avec </a:t>
            </a:r>
            <a:r>
              <a:rPr lang="en-US" sz="1400" dirty="0" err="1">
                <a:cs typeface="Arial"/>
              </a:rPr>
              <a:t>d’autres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approches</a:t>
            </a:r>
            <a:r>
              <a:rPr lang="en-US" sz="1400" dirty="0">
                <a:cs typeface="Arial"/>
              </a:rPr>
              <a:t>, cadres </a:t>
            </a:r>
            <a:r>
              <a:rPr lang="en-US" sz="1400" dirty="0" err="1">
                <a:cs typeface="Arial"/>
              </a:rPr>
              <a:t>ou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mécanismes</a:t>
            </a:r>
            <a:r>
              <a:rPr lang="en-US" sz="1400" dirty="0">
                <a:cs typeface="Arial"/>
              </a:rPr>
              <a:t> de </a:t>
            </a:r>
            <a:r>
              <a:rPr lang="en-US" sz="1400" dirty="0" err="1">
                <a:cs typeface="Arial"/>
              </a:rPr>
              <a:t>financement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diversifiés</a:t>
            </a:r>
            <a:r>
              <a:rPr lang="en-US" sz="1400" dirty="0">
                <a:cs typeface="Arial"/>
              </a:rPr>
              <a:t> et </a:t>
            </a:r>
            <a:r>
              <a:rPr lang="en-US" sz="1400" dirty="0" err="1">
                <a:cs typeface="Arial"/>
              </a:rPr>
              <a:t>novateurs</a:t>
            </a:r>
            <a:r>
              <a:rPr lang="en-US" sz="1400" dirty="0">
                <a:cs typeface="Arial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Comprendre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quels</a:t>
            </a:r>
            <a:r>
              <a:rPr lang="en-US" sz="1400" dirty="0">
                <a:cs typeface="Arial"/>
              </a:rPr>
              <a:t> types de </a:t>
            </a:r>
            <a:r>
              <a:rPr lang="en-US" sz="1400" dirty="0" err="1">
                <a:cs typeface="Arial"/>
              </a:rPr>
              <a:t>capitaux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peuvent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être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mobilisés</a:t>
            </a:r>
            <a:r>
              <a:rPr lang="en-US" sz="1400" dirty="0">
                <a:cs typeface="Arial"/>
              </a:rPr>
              <a:t> et </a:t>
            </a:r>
            <a:r>
              <a:rPr lang="en-US" sz="1400" dirty="0" err="1">
                <a:cs typeface="Arial"/>
              </a:rPr>
              <a:t>valider</a:t>
            </a:r>
            <a:r>
              <a:rPr lang="en-US" sz="1400" dirty="0">
                <a:cs typeface="Arial"/>
              </a:rPr>
              <a:t> les </a:t>
            </a:r>
            <a:r>
              <a:rPr lang="en-US" sz="1400" dirty="0" err="1">
                <a:cs typeface="Arial"/>
              </a:rPr>
              <a:t>modalités</a:t>
            </a:r>
            <a:r>
              <a:rPr lang="en-US" sz="1400" dirty="0">
                <a:cs typeface="Arial"/>
              </a:rPr>
              <a:t> de </a:t>
            </a:r>
            <a:r>
              <a:rPr lang="en-US" sz="1400" dirty="0" err="1">
                <a:cs typeface="Arial"/>
              </a:rPr>
              <a:t>cette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mobilisation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Formuler</a:t>
            </a:r>
            <a:r>
              <a:rPr lang="en-US" sz="1400" dirty="0">
                <a:cs typeface="Arial"/>
              </a:rPr>
              <a:t> des </a:t>
            </a:r>
            <a:r>
              <a:rPr lang="en-US" sz="1400" dirty="0" err="1">
                <a:cs typeface="Arial"/>
              </a:rPr>
              <a:t>recommandations</a:t>
            </a:r>
            <a:r>
              <a:rPr lang="en-US" sz="1400" dirty="0">
                <a:cs typeface="Arial"/>
              </a:rPr>
              <a:t> pour </a:t>
            </a:r>
            <a:r>
              <a:rPr lang="en-US" sz="1400" dirty="0" err="1">
                <a:cs typeface="Arial"/>
              </a:rPr>
              <a:t>faciliter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l’obtention</a:t>
            </a:r>
            <a:r>
              <a:rPr lang="en-US" sz="1400" dirty="0">
                <a:cs typeface="Arial"/>
              </a:rPr>
              <a:t> de </a:t>
            </a:r>
            <a:r>
              <a:rPr lang="en-US" sz="1400" dirty="0" err="1">
                <a:cs typeface="Arial"/>
              </a:rPr>
              <a:t>financements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futurs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Aider les </a:t>
            </a:r>
            <a:r>
              <a:rPr lang="en-US" sz="1400" dirty="0" err="1">
                <a:cs typeface="Arial"/>
              </a:rPr>
              <a:t>investisseurs</a:t>
            </a:r>
            <a:r>
              <a:rPr lang="en-US" sz="1400" dirty="0">
                <a:cs typeface="Arial"/>
              </a:rPr>
              <a:t> à </a:t>
            </a:r>
            <a:r>
              <a:rPr lang="en-US" sz="1400" dirty="0" err="1">
                <a:cs typeface="Arial"/>
              </a:rPr>
              <a:t>évaluer</a:t>
            </a:r>
            <a:r>
              <a:rPr lang="en-US" sz="1400" dirty="0">
                <a:cs typeface="Arial"/>
              </a:rPr>
              <a:t> le </a:t>
            </a:r>
            <a:r>
              <a:rPr lang="en-US" sz="1400" dirty="0" err="1">
                <a:cs typeface="Arial"/>
              </a:rPr>
              <a:t>potentiel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d’investissement</a:t>
            </a:r>
            <a:r>
              <a:rPr lang="en-US" sz="1400" dirty="0">
                <a:cs typeface="Arial"/>
              </a:rPr>
              <a:t> et les </a:t>
            </a:r>
            <a:r>
              <a:rPr lang="en-US" sz="1400" dirty="0" err="1">
                <a:cs typeface="Arial"/>
              </a:rPr>
              <a:t>rendements</a:t>
            </a:r>
            <a:r>
              <a:rPr lang="en-US" sz="1400" dirty="0">
                <a:cs typeface="Arial"/>
              </a:rPr>
              <a:t> des </a:t>
            </a:r>
            <a:r>
              <a:rPr lang="en-US" sz="1400" dirty="0" err="1">
                <a:cs typeface="Arial"/>
              </a:rPr>
              <a:t>projets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alignés</a:t>
            </a:r>
            <a:r>
              <a:rPr lang="en-US" sz="1400" dirty="0">
                <a:cs typeface="Arial"/>
              </a:rPr>
              <a:t> sur le NEB</a:t>
            </a:r>
          </a:p>
          <a:p>
            <a:pPr lvl="1"/>
            <a:endParaRPr lang="en-US" sz="1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Réaliser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l’analyse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valider</a:t>
            </a:r>
            <a:r>
              <a:rPr lang="en-US" dirty="0">
                <a:cs typeface="Arial"/>
              </a:rPr>
              <a:t> la solution </a:t>
            </a:r>
            <a:r>
              <a:rPr lang="en-US" dirty="0" err="1">
                <a:cs typeface="Arial"/>
              </a:rPr>
              <a:t>développée</a:t>
            </a:r>
            <a:r>
              <a:rPr lang="en-US" dirty="0">
                <a:cs typeface="Arial"/>
              </a:rPr>
              <a:t> dans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3 </a:t>
            </a:r>
            <a:r>
              <a:rPr lang="en-US" dirty="0" err="1">
                <a:cs typeface="Arial"/>
              </a:rPr>
              <a:t>Etats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membres</a:t>
            </a:r>
            <a:r>
              <a:rPr lang="en-US" dirty="0">
                <a:cs typeface="Arial"/>
              </a:rPr>
              <a:t> et/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pays </a:t>
            </a:r>
            <a:r>
              <a:rPr lang="en-US" dirty="0" err="1">
                <a:cs typeface="Arial"/>
              </a:rPr>
              <a:t>associés</a:t>
            </a:r>
            <a:endParaRPr lang="en-US" dirty="0">
              <a:cs typeface="Arial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9EAD71B-30E6-6C75-FA04-B3DD2353C448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100E35-9ED5-9846-9389-22E3E7F48542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C44C7E22-15BA-FCC8-2FEB-08F8BD151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7751EC91-2435-C96A-C9C4-E1BE96E9E787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31</a:t>
            </a:fld>
            <a:endParaRPr lang="en-US" sz="1000" b="1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26479A95-347B-0349-CFD3-FAE302AB2F5F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0D2BC36-8BB2-8099-1557-D824A7C0807B}"/>
              </a:ext>
            </a:extLst>
          </p:cNvPr>
          <p:cNvGrpSpPr/>
          <p:nvPr/>
        </p:nvGrpSpPr>
        <p:grpSpPr>
          <a:xfrm>
            <a:off x="10548884" y="1901398"/>
            <a:ext cx="857608" cy="674876"/>
            <a:chOff x="3986468" y="4487696"/>
            <a:chExt cx="943369" cy="742364"/>
          </a:xfrm>
        </p:grpSpPr>
        <p:pic>
          <p:nvPicPr>
            <p:cNvPr id="15" name="Graphique 14" descr="Prêt avec un remplissage uni">
              <a:extLst>
                <a:ext uri="{FF2B5EF4-FFF2-40B4-BE49-F238E27FC236}">
                  <a16:creationId xmlns:a16="http://schemas.microsoft.com/office/drawing/2014/main" id="{E972CE3D-6DBF-F3AE-B338-604EDEB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379B876-0446-1738-8840-11AEE0B37E7E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572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27BA6-5B12-2B21-C2D9-C26E7C77D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3DF1DB2F-59D3-F1CB-4DAD-94E80A8CF7B6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0276955-0B70-C469-74E2-20BD0BD45A0C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01/12/2026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8B58AF79-1181-1CF0-8220-CC9214F6174E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00B01B1-3F5D-063C-4FAD-BF564B2A7A25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8ECA4699-9462-4666-C495-C27A081F1066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645FAD28-10ED-0298-5668-046F5D021A66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E0802F3C-A825-C88C-9E6B-CCE7760E2267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32E501A4-CF1B-9321-8616-4FEA3E814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F9472F0-D06A-2DC4-B4B9-CF09FAF599FB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4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.5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AF5DE5B-73A4-259D-3F6D-7EA165A55603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9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E8F3567-85BA-9DAA-3CEC-3D769DE194C8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HORIZON-NEB-2026-01-BUSINESS-03​​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Approches pour réutiliser des espaces vacants, obsolètes ou sous‑utilisés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1CB1E0-2C63-35B0-7D5D-5DAC3005CB73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RIA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Graphique 2" descr="Tribunal avec un remplissage uni">
            <a:extLst>
              <a:ext uri="{FF2B5EF4-FFF2-40B4-BE49-F238E27FC236}">
                <a16:creationId xmlns:a16="http://schemas.microsoft.com/office/drawing/2014/main" id="{FEC03906-EDE4-9978-2465-A0BB5A255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956" y="1892902"/>
            <a:ext cx="629790" cy="62979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5E951823-8EA8-5373-334E-C04F4571E738}"/>
              </a:ext>
            </a:extLst>
          </p:cNvPr>
          <p:cNvSpPr txBox="1"/>
          <p:nvPr/>
        </p:nvSpPr>
        <p:spPr>
          <a:xfrm>
            <a:off x="374476" y="2904203"/>
            <a:ext cx="11454038" cy="32624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Elaborer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approche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systématique</a:t>
            </a:r>
            <a:r>
              <a:rPr lang="en-US" dirty="0">
                <a:cs typeface="Arial"/>
              </a:rPr>
              <a:t> et adaptable au </a:t>
            </a:r>
            <a:r>
              <a:rPr lang="en-US" dirty="0" err="1">
                <a:cs typeface="Arial"/>
              </a:rPr>
              <a:t>contexte</a:t>
            </a:r>
            <a:r>
              <a:rPr lang="en-US" dirty="0">
                <a:cs typeface="Arial"/>
              </a:rPr>
              <a:t> pour les </a:t>
            </a:r>
            <a:r>
              <a:rPr lang="en-US" dirty="0" err="1">
                <a:cs typeface="Arial"/>
              </a:rPr>
              <a:t>espaces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vacants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obsolètes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sous-</a:t>
            </a:r>
            <a:r>
              <a:rPr lang="en-US" dirty="0" err="1">
                <a:cs typeface="Arial"/>
              </a:rPr>
              <a:t>utilisés</a:t>
            </a:r>
            <a:r>
              <a:rPr lang="en-US" dirty="0">
                <a:cs typeface="Arial"/>
              </a:rPr>
              <a:t>, y </a:t>
            </a:r>
            <a:r>
              <a:rPr lang="en-US" dirty="0" err="1">
                <a:cs typeface="Arial"/>
              </a:rPr>
              <a:t>compris</a:t>
            </a:r>
            <a:r>
              <a:rPr lang="en-US" dirty="0">
                <a:cs typeface="Arial"/>
              </a:rPr>
              <a:t> les </a:t>
            </a:r>
            <a:r>
              <a:rPr lang="en-US" dirty="0" err="1">
                <a:cs typeface="Arial"/>
              </a:rPr>
              <a:t>bâtiments</a:t>
            </a:r>
            <a:r>
              <a:rPr lang="en-US" dirty="0">
                <a:cs typeface="Arial"/>
              </a:rPr>
              <a:t> et les infrastructures,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couvrant</a:t>
            </a:r>
            <a:r>
              <a:rPr lang="en-US" dirty="0">
                <a:cs typeface="Arial"/>
              </a:rPr>
              <a:t> les points </a:t>
            </a:r>
            <a:r>
              <a:rPr lang="en-US" dirty="0" err="1">
                <a:cs typeface="Arial"/>
              </a:rPr>
              <a:t>suivants</a:t>
            </a:r>
            <a:r>
              <a:rPr lang="en-US" dirty="0">
                <a:cs typeface="Arial"/>
              </a:rPr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Analyse</a:t>
            </a:r>
            <a:r>
              <a:rPr lang="en-US" sz="1400" dirty="0">
                <a:cs typeface="Arial"/>
              </a:rPr>
              <a:t> des </a:t>
            </a:r>
            <a:r>
              <a:rPr lang="en-US" sz="1400" dirty="0" err="1">
                <a:cs typeface="Arial"/>
              </a:rPr>
              <a:t>facteurs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communs</a:t>
            </a:r>
            <a:r>
              <a:rPr lang="en-US" sz="1400" dirty="0">
                <a:cs typeface="Arial"/>
              </a:rPr>
              <a:t> à </a:t>
            </a:r>
            <a:r>
              <a:rPr lang="en-US" sz="1400" dirty="0" err="1">
                <a:cs typeface="Arial"/>
              </a:rPr>
              <a:t>l’origine</a:t>
            </a:r>
            <a:r>
              <a:rPr lang="en-US" sz="1400" dirty="0">
                <a:cs typeface="Arial"/>
              </a:rPr>
              <a:t> de la </a:t>
            </a:r>
            <a:r>
              <a:rPr lang="en-US" sz="1400" dirty="0" err="1">
                <a:cs typeface="Arial"/>
              </a:rPr>
              <a:t>vacance</a:t>
            </a:r>
            <a:r>
              <a:rPr lang="en-US" sz="1400" dirty="0">
                <a:cs typeface="Arial"/>
              </a:rPr>
              <a:t>, obsolescence </a:t>
            </a:r>
            <a:r>
              <a:rPr lang="en-US" sz="1400" dirty="0" err="1">
                <a:cs typeface="Arial"/>
              </a:rPr>
              <a:t>ou</a:t>
            </a:r>
            <a:r>
              <a:rPr lang="en-US" sz="1400" dirty="0">
                <a:cs typeface="Arial"/>
              </a:rPr>
              <a:t> sous-</a:t>
            </a:r>
            <a:r>
              <a:rPr lang="en-US" sz="1400" dirty="0" err="1">
                <a:cs typeface="Arial"/>
              </a:rPr>
              <a:t>utilisation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Identification et </a:t>
            </a:r>
            <a:r>
              <a:rPr lang="en-US" sz="1400" dirty="0" err="1">
                <a:cs typeface="Arial"/>
              </a:rPr>
              <a:t>priorisation</a:t>
            </a:r>
            <a:r>
              <a:rPr lang="en-US" sz="1400" dirty="0">
                <a:cs typeface="Arial"/>
              </a:rPr>
              <a:t> des </a:t>
            </a:r>
            <a:r>
              <a:rPr lang="en-US" sz="1400" dirty="0" err="1">
                <a:cs typeface="Arial"/>
              </a:rPr>
              <a:t>espaces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vacants</a:t>
            </a:r>
            <a:r>
              <a:rPr lang="en-US" sz="1400" dirty="0">
                <a:cs typeface="Arial"/>
              </a:rPr>
              <a:t>, obsoletes </a:t>
            </a:r>
            <a:r>
              <a:rPr lang="en-US" sz="1400" dirty="0" err="1">
                <a:cs typeface="Arial"/>
              </a:rPr>
              <a:t>ou</a:t>
            </a:r>
            <a:r>
              <a:rPr lang="en-US" sz="1400" dirty="0">
                <a:cs typeface="Arial"/>
              </a:rPr>
              <a:t> sous-</a:t>
            </a:r>
            <a:r>
              <a:rPr lang="en-US" sz="1400" dirty="0" err="1">
                <a:cs typeface="Arial"/>
              </a:rPr>
              <a:t>utilisés</a:t>
            </a:r>
            <a:r>
              <a:rPr lang="en-US" sz="1400" dirty="0">
                <a:cs typeface="Arial"/>
              </a:rPr>
              <a:t> dans des quartiers </a:t>
            </a:r>
            <a:r>
              <a:rPr lang="en-US" sz="1400" dirty="0" err="1">
                <a:cs typeface="Arial"/>
              </a:rPr>
              <a:t>ciblés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Evaluation des </a:t>
            </a:r>
            <a:r>
              <a:rPr lang="en-US" sz="1400" dirty="0" err="1">
                <a:cs typeface="Arial"/>
              </a:rPr>
              <a:t>défis</a:t>
            </a:r>
            <a:r>
              <a:rPr lang="en-US" sz="1400" dirty="0">
                <a:cs typeface="Arial"/>
              </a:rPr>
              <a:t> et </a:t>
            </a:r>
            <a:r>
              <a:rPr lang="en-US" sz="1400" dirty="0" err="1">
                <a:cs typeface="Arial"/>
              </a:rPr>
              <a:t>besoins</a:t>
            </a:r>
            <a:r>
              <a:rPr lang="en-US" sz="1400" dirty="0">
                <a:cs typeface="Arial"/>
              </a:rPr>
              <a:t> de la </a:t>
            </a:r>
            <a:r>
              <a:rPr lang="en-US" sz="1400" dirty="0" err="1">
                <a:cs typeface="Arial"/>
              </a:rPr>
              <a:t>communauté</a:t>
            </a:r>
            <a:r>
              <a:rPr lang="en-US" sz="1400" dirty="0">
                <a:cs typeface="Arial"/>
              </a:rPr>
              <a:t> locale, et </a:t>
            </a:r>
            <a:r>
              <a:rPr lang="en-US" sz="1400" dirty="0" err="1">
                <a:cs typeface="Arial"/>
              </a:rPr>
              <a:t>évaluation</a:t>
            </a:r>
            <a:r>
              <a:rPr lang="en-US" sz="1400" dirty="0">
                <a:cs typeface="Arial"/>
              </a:rPr>
              <a:t> des </a:t>
            </a:r>
            <a:r>
              <a:rPr lang="en-US" sz="1400" dirty="0" err="1">
                <a:cs typeface="Arial"/>
              </a:rPr>
              <a:t>espaces</a:t>
            </a:r>
            <a:r>
              <a:rPr lang="en-US" sz="1400" dirty="0">
                <a:cs typeface="Arial"/>
              </a:rPr>
              <a:t> à </a:t>
            </a:r>
            <a:r>
              <a:rPr lang="en-US" sz="1400" dirty="0" err="1">
                <a:cs typeface="Arial"/>
              </a:rPr>
              <a:t>réutilisables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Si les </a:t>
            </a:r>
            <a:r>
              <a:rPr lang="en-US" sz="1400" dirty="0" err="1">
                <a:cs typeface="Arial"/>
              </a:rPr>
              <a:t>espaces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remplissent</a:t>
            </a:r>
            <a:r>
              <a:rPr lang="en-US" sz="1400" dirty="0">
                <a:cs typeface="Arial"/>
              </a:rPr>
              <a:t> déjà des </a:t>
            </a:r>
            <a:r>
              <a:rPr lang="en-US" sz="1400" dirty="0" err="1">
                <a:cs typeface="Arial"/>
              </a:rPr>
              <a:t>fonctions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écologiques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ou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sociales</a:t>
            </a:r>
            <a:r>
              <a:rPr lang="en-US" sz="1400" dirty="0">
                <a:cs typeface="Arial"/>
              </a:rPr>
              <a:t>, identifier les </a:t>
            </a:r>
            <a:r>
              <a:rPr lang="en-US" sz="1400" dirty="0" err="1">
                <a:cs typeface="Arial"/>
              </a:rPr>
              <a:t>mesures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visant</a:t>
            </a:r>
            <a:r>
              <a:rPr lang="en-US" sz="1400" dirty="0">
                <a:cs typeface="Arial"/>
              </a:rPr>
              <a:t> à </a:t>
            </a:r>
            <a:r>
              <a:rPr lang="en-US" sz="1400" dirty="0" err="1">
                <a:cs typeface="Arial"/>
              </a:rPr>
              <a:t>renforcer</a:t>
            </a:r>
            <a:r>
              <a:rPr lang="en-US" sz="1400" dirty="0">
                <a:cs typeface="Arial"/>
              </a:rPr>
              <a:t> la </a:t>
            </a:r>
            <a:r>
              <a:rPr lang="en-US" sz="1400" dirty="0" err="1">
                <a:cs typeface="Arial"/>
              </a:rPr>
              <a:t>gouvernance</a:t>
            </a:r>
            <a:r>
              <a:rPr lang="en-US" sz="1400" dirty="0">
                <a:cs typeface="Arial"/>
              </a:rPr>
              <a:t> et le </a:t>
            </a:r>
            <a:r>
              <a:rPr lang="en-US" sz="1400" dirty="0" err="1">
                <a:cs typeface="Arial"/>
              </a:rPr>
              <a:t>contrôle</a:t>
            </a:r>
            <a:r>
              <a:rPr lang="en-US" sz="1400" dirty="0">
                <a:cs typeface="Arial"/>
              </a:rPr>
              <a:t> des </a:t>
            </a:r>
            <a:r>
              <a:rPr lang="en-US" sz="1400" dirty="0" err="1">
                <a:cs typeface="Arial"/>
              </a:rPr>
              <a:t>espaces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en</a:t>
            </a:r>
            <a:r>
              <a:rPr lang="en-US" sz="1400" dirty="0">
                <a:cs typeface="Arial"/>
              </a:rPr>
              <a:t> collaboration avec la </a:t>
            </a:r>
            <a:r>
              <a:rPr lang="en-US" sz="1400" dirty="0" err="1">
                <a:cs typeface="Arial"/>
              </a:rPr>
              <a:t>communauté</a:t>
            </a:r>
            <a:r>
              <a:rPr lang="en-US" sz="1400" dirty="0">
                <a:cs typeface="Arial"/>
              </a:rPr>
              <a:t>, tout </a:t>
            </a:r>
            <a:r>
              <a:rPr lang="en-US" sz="1400" dirty="0" err="1">
                <a:cs typeface="Arial"/>
              </a:rPr>
              <a:t>en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renforçant</a:t>
            </a:r>
            <a:r>
              <a:rPr lang="en-US" sz="1400" dirty="0">
                <a:cs typeface="Arial"/>
              </a:rPr>
              <a:t> les cadres </a:t>
            </a:r>
            <a:r>
              <a:rPr lang="en-US" sz="1400" dirty="0" err="1">
                <a:cs typeface="Arial"/>
              </a:rPr>
              <a:t>réglementaires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locaux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Utiliser</a:t>
            </a:r>
            <a:r>
              <a:rPr lang="en-US" sz="1400" dirty="0">
                <a:cs typeface="Arial"/>
              </a:rPr>
              <a:t> des </a:t>
            </a:r>
            <a:r>
              <a:rPr lang="en-US" sz="1400" dirty="0" err="1">
                <a:cs typeface="Arial"/>
              </a:rPr>
              <a:t>méthodes</a:t>
            </a:r>
            <a:r>
              <a:rPr lang="en-US" sz="1400" dirty="0">
                <a:cs typeface="Arial"/>
              </a:rPr>
              <a:t> de co-</a:t>
            </a:r>
            <a:r>
              <a:rPr lang="en-US" sz="1400" dirty="0" err="1">
                <a:cs typeface="Arial"/>
              </a:rPr>
              <a:t>création</a:t>
            </a:r>
            <a:r>
              <a:rPr lang="en-US" sz="1400" dirty="0">
                <a:cs typeface="Arial"/>
              </a:rPr>
              <a:t> pour </a:t>
            </a:r>
            <a:r>
              <a:rPr lang="en-US" sz="1400" dirty="0" err="1">
                <a:cs typeface="Arial"/>
              </a:rPr>
              <a:t>impliquer</a:t>
            </a:r>
            <a:r>
              <a:rPr lang="en-US" sz="1400" dirty="0">
                <a:cs typeface="Arial"/>
              </a:rPr>
              <a:t> les </a:t>
            </a:r>
            <a:r>
              <a:rPr lang="en-US" sz="1400" dirty="0" err="1">
                <a:cs typeface="Arial"/>
              </a:rPr>
              <a:t>acteurs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communautaires</a:t>
            </a:r>
            <a:r>
              <a:rPr lang="en-US" sz="1400" dirty="0">
                <a:cs typeface="Arial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Identifier les </a:t>
            </a:r>
            <a:r>
              <a:rPr lang="en-US" sz="1400" dirty="0" err="1">
                <a:cs typeface="Arial"/>
              </a:rPr>
              <a:t>mécanismes</a:t>
            </a:r>
            <a:r>
              <a:rPr lang="en-US" sz="1400" dirty="0">
                <a:cs typeface="Arial"/>
              </a:rPr>
              <a:t> de </a:t>
            </a:r>
            <a:r>
              <a:rPr lang="en-US" sz="1400" dirty="0" err="1">
                <a:cs typeface="Arial"/>
              </a:rPr>
              <a:t>financement</a:t>
            </a:r>
            <a:r>
              <a:rPr lang="en-US" sz="1400" dirty="0">
                <a:cs typeface="Arial"/>
              </a:rPr>
              <a:t> pour </a:t>
            </a:r>
            <a:r>
              <a:rPr lang="en-US" sz="1400" dirty="0" err="1">
                <a:cs typeface="Arial"/>
              </a:rPr>
              <a:t>soutenir</a:t>
            </a:r>
            <a:r>
              <a:rPr lang="en-US" sz="1400" dirty="0">
                <a:cs typeface="Arial"/>
              </a:rPr>
              <a:t> la </a:t>
            </a:r>
            <a:r>
              <a:rPr lang="en-US" sz="1400" dirty="0" err="1">
                <a:cs typeface="Arial"/>
              </a:rPr>
              <a:t>réutilisation</a:t>
            </a:r>
            <a:r>
              <a:rPr lang="en-US" sz="1400" dirty="0">
                <a:cs typeface="Arial"/>
              </a:rPr>
              <a:t> des </a:t>
            </a:r>
            <a:r>
              <a:rPr lang="en-US" sz="1400" dirty="0" err="1">
                <a:cs typeface="Arial"/>
              </a:rPr>
              <a:t>espaces</a:t>
            </a:r>
            <a:endParaRPr lang="en-US" sz="1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Valider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l’approche</a:t>
            </a:r>
            <a:r>
              <a:rPr lang="en-US" dirty="0">
                <a:cs typeface="Arial"/>
              </a:rPr>
              <a:t> dans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3 quartiers </a:t>
            </a:r>
            <a:r>
              <a:rPr lang="en-US" dirty="0" err="1">
                <a:cs typeface="Arial"/>
              </a:rPr>
              <a:t>situés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zones </a:t>
            </a:r>
            <a:r>
              <a:rPr lang="en-US" dirty="0" err="1">
                <a:cs typeface="Arial"/>
              </a:rPr>
              <a:t>urbaines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périurbaines</a:t>
            </a:r>
            <a:r>
              <a:rPr lang="en-US" dirty="0">
                <a:cs typeface="Arial"/>
              </a:rPr>
              <a:t> et rurales dans </a:t>
            </a:r>
            <a:r>
              <a:rPr lang="en-US" dirty="0" err="1">
                <a:cs typeface="Arial"/>
              </a:rPr>
              <a:t>différents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Etats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membres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/pays </a:t>
            </a:r>
            <a:r>
              <a:rPr lang="en-US" dirty="0" err="1">
                <a:cs typeface="Arial"/>
              </a:rPr>
              <a:t>associés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Evaluer</a:t>
            </a:r>
            <a:r>
              <a:rPr lang="en-US" dirty="0">
                <a:cs typeface="Arial"/>
              </a:rPr>
              <a:t> la </a:t>
            </a:r>
            <a:r>
              <a:rPr lang="en-US" dirty="0" err="1">
                <a:cs typeface="Arial"/>
              </a:rPr>
              <a:t>valeur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sociale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culturelle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environnementale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économique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l’approche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Formuler</a:t>
            </a:r>
            <a:r>
              <a:rPr lang="en-US" dirty="0">
                <a:cs typeface="Arial"/>
              </a:rPr>
              <a:t> des recommendations pour </a:t>
            </a:r>
            <a:r>
              <a:rPr lang="en-US" dirty="0" err="1">
                <a:cs typeface="Arial"/>
              </a:rPr>
              <a:t>faciliter</a:t>
            </a:r>
            <a:r>
              <a:rPr lang="en-US" dirty="0">
                <a:cs typeface="Arial"/>
              </a:rPr>
              <a:t> son adaptation à </a:t>
            </a:r>
            <a:r>
              <a:rPr lang="en-US" dirty="0" err="1">
                <a:cs typeface="Arial"/>
              </a:rPr>
              <a:t>différents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contextes</a:t>
            </a:r>
            <a:r>
              <a:rPr lang="en-US" dirty="0">
                <a:cs typeface="Arial"/>
              </a:rPr>
              <a:t> de quartier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E0C1B3D-8572-9436-0EA4-B196636F45DD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8A0986-54BB-1174-6063-3823B89BEEA4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AD5A55A9-7270-471E-7AD1-DB45E7DE3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A9032743-67E5-5D8C-CE27-3BA500033D7A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32</a:t>
            </a:fld>
            <a:endParaRPr lang="en-US" sz="1000" b="1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800E1364-4F91-3D4C-62D9-42E1DCADA90A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DA65DA1-A52F-A9BD-5055-109C33346B14}"/>
              </a:ext>
            </a:extLst>
          </p:cNvPr>
          <p:cNvGrpSpPr/>
          <p:nvPr/>
        </p:nvGrpSpPr>
        <p:grpSpPr>
          <a:xfrm>
            <a:off x="10548884" y="1901398"/>
            <a:ext cx="857608" cy="674876"/>
            <a:chOff x="3986468" y="4487696"/>
            <a:chExt cx="943369" cy="742364"/>
          </a:xfrm>
        </p:grpSpPr>
        <p:pic>
          <p:nvPicPr>
            <p:cNvPr id="15" name="Graphique 14" descr="Prêt avec un remplissage uni">
              <a:extLst>
                <a:ext uri="{FF2B5EF4-FFF2-40B4-BE49-F238E27FC236}">
                  <a16:creationId xmlns:a16="http://schemas.microsoft.com/office/drawing/2014/main" id="{AED2C759-D5D9-2373-3A82-B124E270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F98C29E-0993-1A51-F324-E2A582240E36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885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0BC03-43BC-4E22-08D2-F3139ED2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1D18E-3DF5-061B-71BF-7F7BB2E7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76F3BB-240B-E3D9-C2BE-71945315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10/11/2021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CEB59D-2AB5-7495-EB0B-7F5E0AEB5D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967" y="2202925"/>
            <a:ext cx="10224512" cy="2769600"/>
          </a:xfrm>
        </p:spPr>
        <p:txBody>
          <a:bodyPr/>
          <a:lstStyle/>
          <a:p>
            <a:pPr algn="ctr"/>
            <a:r>
              <a:rPr lang="fr-FR" dirty="0"/>
              <a:t>Destination 3 – BUSINESS</a:t>
            </a:r>
          </a:p>
          <a:p>
            <a:pPr algn="ctr"/>
            <a:r>
              <a:rPr lang="fr-FR" dirty="0"/>
              <a:t>Innovative </a:t>
            </a:r>
            <a:r>
              <a:rPr lang="fr-FR" dirty="0" err="1"/>
              <a:t>funding</a:t>
            </a:r>
            <a:r>
              <a:rPr lang="fr-FR" dirty="0"/>
              <a:t> and new business </a:t>
            </a:r>
            <a:r>
              <a:rPr lang="fr-FR" dirty="0" err="1"/>
              <a:t>models</a:t>
            </a:r>
            <a:r>
              <a:rPr lang="fr-FR" dirty="0"/>
              <a:t> for the transformation of </a:t>
            </a:r>
            <a:r>
              <a:rPr lang="fr-FR" dirty="0" err="1"/>
              <a:t>neighbourhoods</a:t>
            </a:r>
            <a:endParaRPr lang="fr-FR" i="1" dirty="0"/>
          </a:p>
          <a:p>
            <a:pPr algn="ctr"/>
            <a:r>
              <a:rPr lang="en-US" sz="4267" dirty="0">
                <a:latin typeface="Arial"/>
                <a:cs typeface="Times New Roman"/>
              </a:rPr>
              <a:t>2027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ABE5F1-A8BB-4FE4-3665-F338F0666E7E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84BC16-EFEC-7FA7-D246-9EF4AB93F1E1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3B9B772A-B5CB-DF72-80DA-3B7E23CA4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CDB64A06-699C-8B59-DFDC-8CCD3BF556B6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33</a:t>
            </a:fld>
            <a:endParaRPr lang="en-US" sz="1000" b="1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040C0506-CBA3-1B5F-7DE5-47065D523F5C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777814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556CB-E346-9B3B-C117-9962CCD12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6216E20-C1B5-C34E-47E5-A9CC1B804955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9003010-FF34-3DF4-FA79-B37467A71206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01/12/2027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6D21B039-AB66-450D-6091-0B75217D0057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05EB6AE-8ECB-8FD8-B66E-8370EA76C461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F948133E-A3E3-9BF3-E348-C9B4905D955A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6A3195DF-0B99-42F6-CCE4-B113D352D649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32DBEF4-AA41-DCD9-CE50-5395C953741E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IA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DCD13F9E-514D-3F6D-C252-DB33801E584C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B51E644A-D683-C05B-A5D7-E5FB64537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pic>
        <p:nvPicPr>
          <p:cNvPr id="4" name="Graphique 3" descr="Production avec un remplissage uni">
            <a:extLst>
              <a:ext uri="{FF2B5EF4-FFF2-40B4-BE49-F238E27FC236}">
                <a16:creationId xmlns:a16="http://schemas.microsoft.com/office/drawing/2014/main" id="{E6629328-E3EC-3A2B-3981-21E8AF64D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005" y="1901398"/>
            <a:ext cx="629790" cy="62979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4C210F4-C792-9606-FB5B-6C0B3CCF8823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FF00721-2FB9-F423-F233-9C2EB6C9D8F8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10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4386CBE-3F4E-7277-2007-6BBEB1A5A7D4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HORIZON-NEB-2027-01-BUSINESS-01​​​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composants modulaires et personnalisés « en masse », produits hors site de construction pour transformer l’environnement bâti existant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55CEC6FE-32D1-6D7C-FD30-D93DE3FE3C1A}"/>
              </a:ext>
            </a:extLst>
          </p:cNvPr>
          <p:cNvSpPr txBox="1"/>
          <p:nvPr/>
        </p:nvSpPr>
        <p:spPr>
          <a:xfrm>
            <a:off x="374476" y="2904203"/>
            <a:ext cx="1145403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Développer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une</a:t>
            </a:r>
            <a:r>
              <a:rPr lang="en-US" dirty="0">
                <a:cs typeface="Arial"/>
              </a:rPr>
              <a:t> solution </a:t>
            </a:r>
            <a:r>
              <a:rPr lang="en-US" dirty="0" err="1">
                <a:cs typeface="Arial"/>
              </a:rPr>
              <a:t>innovante</a:t>
            </a:r>
            <a:r>
              <a:rPr lang="en-US" dirty="0">
                <a:cs typeface="Arial"/>
              </a:rPr>
              <a:t> pour la </a:t>
            </a:r>
            <a:r>
              <a:rPr lang="en-US" dirty="0" err="1">
                <a:cs typeface="Arial"/>
              </a:rPr>
              <a:t>personnalisation</a:t>
            </a:r>
            <a:r>
              <a:rPr lang="en-US" dirty="0">
                <a:cs typeface="Arial"/>
              </a:rPr>
              <a:t> “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masse” des </a:t>
            </a:r>
            <a:r>
              <a:rPr lang="en-US" dirty="0" err="1">
                <a:cs typeface="Arial"/>
              </a:rPr>
              <a:t>composants</a:t>
            </a:r>
            <a:r>
              <a:rPr lang="en-US" dirty="0">
                <a:cs typeface="Arial"/>
              </a:rPr>
              <a:t> de construction </a:t>
            </a:r>
            <a:r>
              <a:rPr lang="en-US" dirty="0" err="1">
                <a:cs typeface="Arial"/>
              </a:rPr>
              <a:t>modulaires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préfabriqués</a:t>
            </a:r>
            <a:r>
              <a:rPr lang="en-US" dirty="0">
                <a:cs typeface="Arial"/>
              </a:rPr>
              <a:t> hors site,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appliquant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diverses</a:t>
            </a:r>
            <a:r>
              <a:rPr lang="en-US" dirty="0">
                <a:cs typeface="Arial"/>
              </a:rPr>
              <a:t> technologies (fabrication </a:t>
            </a:r>
            <a:r>
              <a:rPr lang="en-US" dirty="0" err="1">
                <a:cs typeface="Arial"/>
              </a:rPr>
              <a:t>distribuée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modélisation</a:t>
            </a:r>
            <a:r>
              <a:rPr lang="en-US" dirty="0">
                <a:cs typeface="Arial"/>
              </a:rPr>
              <a:t>, …)</a:t>
            </a: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Démontrer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l’efficacité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cette</a:t>
            </a:r>
            <a:r>
              <a:rPr lang="en-US" dirty="0">
                <a:cs typeface="Arial"/>
              </a:rPr>
              <a:t> solution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environnement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opérationnel</a:t>
            </a:r>
            <a:r>
              <a:rPr lang="en-US" dirty="0">
                <a:cs typeface="Arial"/>
              </a:rPr>
              <a:t> dans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3 Etat </a:t>
            </a:r>
            <a:r>
              <a:rPr lang="en-US" dirty="0" err="1">
                <a:cs typeface="Arial"/>
              </a:rPr>
              <a:t>membres</a:t>
            </a:r>
            <a:r>
              <a:rPr lang="en-US" dirty="0">
                <a:cs typeface="Arial"/>
              </a:rPr>
              <a:t> et/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pays </a:t>
            </a:r>
            <a:r>
              <a:rPr lang="en-US" dirty="0" err="1">
                <a:cs typeface="Arial"/>
              </a:rPr>
              <a:t>associés</a:t>
            </a:r>
            <a:r>
              <a:rPr lang="en-US" dirty="0">
                <a:cs typeface="Arial"/>
              </a:rPr>
              <a:t>. La </a:t>
            </a:r>
            <a:r>
              <a:rPr lang="en-US" dirty="0" err="1">
                <a:cs typeface="Arial"/>
              </a:rPr>
              <a:t>personnalisation</a:t>
            </a:r>
            <a:r>
              <a:rPr lang="en-US" dirty="0">
                <a:cs typeface="Arial"/>
              </a:rPr>
              <a:t> de masse </a:t>
            </a:r>
            <a:r>
              <a:rPr lang="en-US" dirty="0" err="1">
                <a:cs typeface="Arial"/>
              </a:rPr>
              <a:t>devra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répondre</a:t>
            </a:r>
            <a:r>
              <a:rPr lang="en-US" dirty="0">
                <a:cs typeface="Arial"/>
              </a:rPr>
              <a:t> aux </a:t>
            </a:r>
            <a:r>
              <a:rPr lang="en-US" dirty="0" err="1">
                <a:cs typeface="Arial"/>
              </a:rPr>
              <a:t>besoins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d’au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3 </a:t>
            </a:r>
            <a:r>
              <a:rPr lang="en-US" dirty="0" err="1">
                <a:cs typeface="Arial"/>
              </a:rPr>
              <a:t>domaines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d’application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Evaluer</a:t>
            </a:r>
            <a:r>
              <a:rPr lang="en-US" dirty="0">
                <a:cs typeface="Arial"/>
              </a:rPr>
              <a:t> la </a:t>
            </a:r>
            <a:r>
              <a:rPr lang="en-US" dirty="0" err="1">
                <a:cs typeface="Arial"/>
              </a:rPr>
              <a:t>valeur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économique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esthétique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environnementale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sociale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cuturelle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ainsi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que</a:t>
            </a:r>
            <a:r>
              <a:rPr lang="en-US" dirty="0">
                <a:cs typeface="Arial"/>
              </a:rPr>
              <a:t> la </a:t>
            </a:r>
            <a:r>
              <a:rPr lang="en-US" dirty="0" err="1">
                <a:cs typeface="Arial"/>
              </a:rPr>
              <a:t>rentabilité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l’investissement</a:t>
            </a:r>
            <a:r>
              <a:rPr lang="en-US" dirty="0">
                <a:cs typeface="Arial"/>
              </a:rPr>
              <a:t> dans </a:t>
            </a:r>
            <a:r>
              <a:rPr lang="en-US" dirty="0" err="1">
                <a:cs typeface="Arial"/>
              </a:rPr>
              <a:t>cette</a:t>
            </a:r>
            <a:r>
              <a:rPr lang="en-US" dirty="0">
                <a:cs typeface="Arial"/>
              </a:rPr>
              <a:t> solution</a:t>
            </a: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Développer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démontrer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stratégies</a:t>
            </a:r>
            <a:r>
              <a:rPr lang="en-US" dirty="0">
                <a:cs typeface="Arial"/>
              </a:rPr>
              <a:t> pour </a:t>
            </a:r>
            <a:r>
              <a:rPr lang="en-US" dirty="0" err="1">
                <a:cs typeface="Arial"/>
              </a:rPr>
              <a:t>étendre</a:t>
            </a:r>
            <a:r>
              <a:rPr lang="en-US" dirty="0">
                <a:cs typeface="Arial"/>
              </a:rPr>
              <a:t> et adapter la solution aux </a:t>
            </a:r>
            <a:r>
              <a:rPr lang="en-US" dirty="0" err="1">
                <a:cs typeface="Arial"/>
              </a:rPr>
              <a:t>différents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contextes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locaux</a:t>
            </a:r>
            <a:r>
              <a:rPr lang="en-US" dirty="0">
                <a:cs typeface="Arial"/>
              </a:rPr>
              <a:t> (prendre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compte</a:t>
            </a:r>
            <a:r>
              <a:rPr lang="en-US" dirty="0">
                <a:cs typeface="Arial"/>
              </a:rPr>
              <a:t> performance à long </a:t>
            </a:r>
            <a:r>
              <a:rPr lang="en-US" dirty="0" err="1">
                <a:cs typeface="Arial"/>
              </a:rPr>
              <a:t>terme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durabilité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réparabilité</a:t>
            </a:r>
            <a:r>
              <a:rPr lang="en-US" dirty="0"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C50F3BA-A1E8-F2DB-F184-57A740B0665C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4BCE61-8726-E33C-A9BB-D36AA1DDE3A4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BE30B498-148B-DEAD-6D80-4D3A0E1CE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610E99CC-8CA9-068A-4006-79B0BF861AB5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34</a:t>
            </a:fld>
            <a:endParaRPr lang="en-US" sz="1000" b="1" dirty="0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21882BA0-C5CF-0AFC-F92F-59A07293D73F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8291FCD-1C1D-37FD-7E32-DF625210BBBC}"/>
              </a:ext>
            </a:extLst>
          </p:cNvPr>
          <p:cNvGrpSpPr/>
          <p:nvPr/>
        </p:nvGrpSpPr>
        <p:grpSpPr>
          <a:xfrm>
            <a:off x="10548884" y="1901398"/>
            <a:ext cx="857608" cy="674876"/>
            <a:chOff x="3986468" y="4487696"/>
            <a:chExt cx="943369" cy="742364"/>
          </a:xfrm>
        </p:grpSpPr>
        <p:pic>
          <p:nvPicPr>
            <p:cNvPr id="14" name="Graphique 13" descr="Prêt avec un remplissage uni">
              <a:extLst>
                <a:ext uri="{FF2B5EF4-FFF2-40B4-BE49-F238E27FC236}">
                  <a16:creationId xmlns:a16="http://schemas.microsoft.com/office/drawing/2014/main" id="{8EE61C8A-6FB5-F08D-8C3C-685EB5C97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4BDBE16-EE75-0C53-1DD3-B9B74CE2D5C4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8750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AC5DB-4522-6126-F5D3-64145E845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B269E87-2305-3D7C-FE5B-443F805FFC26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EDCA22C-A0C6-4732-D08C-B2222063FC8B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01/12/202</a:t>
            </a: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7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9FEAF4F8-50D5-1A77-398A-B335D7446C80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05D608A4-9128-9F22-D2A6-7D6289077AE1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71B5EF24-C8BF-3C8F-586A-9B897DDF5B70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C0C6056A-0880-681F-182E-F70D4051A042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CD920B7-AB8E-B269-99A2-C3D7478945D8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C22C7A75-F177-C56D-3DB3-698F21782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77ED458-FDDF-1FA8-B666-766C18179453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3.5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798703-2F21-2213-2F65-CE4CE4BBF9CB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10.5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FA87891-2C2F-DD6E-9CFD-31F6E34C5F7A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HORIZON-NEB-2027-01-BUSINESS-02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modèles innovants d’investissement et de propriété collective au sein des communautés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DBC302-2886-9BBF-CAD0-E318F6349407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RIA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Graphique 2" descr="Tribunal avec un remplissage uni">
            <a:extLst>
              <a:ext uri="{FF2B5EF4-FFF2-40B4-BE49-F238E27FC236}">
                <a16:creationId xmlns:a16="http://schemas.microsoft.com/office/drawing/2014/main" id="{7855112B-D426-212E-8917-C7A9C0F4F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956" y="1892902"/>
            <a:ext cx="629790" cy="62979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597816A-1A01-372F-BA5B-D3EEEACDB984}"/>
              </a:ext>
            </a:extLst>
          </p:cNvPr>
          <p:cNvSpPr txBox="1"/>
          <p:nvPr/>
        </p:nvSpPr>
        <p:spPr>
          <a:xfrm>
            <a:off x="374476" y="2805347"/>
            <a:ext cx="11454038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Elaborer</a:t>
            </a:r>
            <a:r>
              <a:rPr lang="en-US" dirty="0">
                <a:cs typeface="Arial"/>
              </a:rPr>
              <a:t> un </a:t>
            </a:r>
            <a:r>
              <a:rPr lang="en-US" dirty="0" err="1">
                <a:cs typeface="Arial"/>
              </a:rPr>
              <a:t>modèle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d’investissement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propriété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communautaire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collectif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impliquant</a:t>
            </a:r>
            <a:r>
              <a:rPr lang="en-US" dirty="0">
                <a:cs typeface="Arial"/>
              </a:rPr>
              <a:t> divers </a:t>
            </a:r>
            <a:r>
              <a:rPr lang="en-US" dirty="0" err="1">
                <a:cs typeface="Arial"/>
              </a:rPr>
              <a:t>acteurs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communautaires</a:t>
            </a:r>
            <a:r>
              <a:rPr lang="en-US" dirty="0">
                <a:cs typeface="Arial"/>
              </a:rPr>
              <a:t> dans la co-</a:t>
            </a:r>
            <a:r>
              <a:rPr lang="en-US" dirty="0" err="1">
                <a:cs typeface="Arial"/>
              </a:rPr>
              <a:t>création</a:t>
            </a:r>
            <a:r>
              <a:rPr lang="en-US" dirty="0">
                <a:cs typeface="Arial"/>
              </a:rPr>
              <a:t> et la </a:t>
            </a:r>
            <a:r>
              <a:rPr lang="en-US" dirty="0" err="1">
                <a:cs typeface="Arial"/>
              </a:rPr>
              <a:t>revitalisation</a:t>
            </a:r>
            <a:r>
              <a:rPr lang="en-US" dirty="0">
                <a:cs typeface="Arial"/>
              </a:rPr>
              <a:t> des quartiers,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privilégiant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l’une</a:t>
            </a:r>
            <a:r>
              <a:rPr lang="en-US" dirty="0">
                <a:cs typeface="Arial"/>
              </a:rPr>
              <a:t> des options </a:t>
            </a:r>
            <a:r>
              <a:rPr lang="en-US" dirty="0" err="1">
                <a:cs typeface="Arial"/>
              </a:rPr>
              <a:t>suivantes</a:t>
            </a:r>
            <a:r>
              <a:rPr lang="en-US" dirty="0">
                <a:cs typeface="Arial"/>
              </a:rPr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Option A : </a:t>
            </a:r>
            <a:r>
              <a:rPr lang="en-US" sz="1400" dirty="0" err="1">
                <a:cs typeface="Arial"/>
              </a:rPr>
              <a:t>Modèle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d’investissement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en</a:t>
            </a:r>
            <a:r>
              <a:rPr lang="en-US" sz="1400" dirty="0">
                <a:cs typeface="Arial"/>
              </a:rPr>
              <a:t> “capital Communautaire”, </a:t>
            </a:r>
            <a:r>
              <a:rPr lang="fr-FR" sz="1400" dirty="0"/>
              <a:t>offrant aux acteurs communautaires la possibilité d'acquérir des parts dans des actifs locaux coopératifs et communautaires, commerciaux ou de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Arial"/>
              </a:rPr>
              <a:t>Option B : M</a:t>
            </a:r>
            <a:r>
              <a:rPr lang="fr-FR" sz="1400" dirty="0"/>
              <a:t>odèle d'investissement en capital par l'occupation, permettant aux acteurs communautaires de se constituer un patrimoine grâce à leur occupation et leur participation au développement d'un actif local, coopératif et communautaire de logement ou à usage mixte, dans leur lieu de résidence ou de travail habituel</a:t>
            </a:r>
            <a:endParaRPr lang="en-US" sz="1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Développer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valider</a:t>
            </a:r>
            <a:r>
              <a:rPr lang="en-US" dirty="0">
                <a:cs typeface="Arial"/>
              </a:rPr>
              <a:t> le </a:t>
            </a:r>
            <a:r>
              <a:rPr lang="en-US" dirty="0" err="1">
                <a:cs typeface="Arial"/>
              </a:rPr>
              <a:t>modèle</a:t>
            </a:r>
            <a:r>
              <a:rPr lang="en-US" dirty="0">
                <a:cs typeface="Arial"/>
              </a:rPr>
              <a:t> dans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3 quartiers de </a:t>
            </a:r>
            <a:r>
              <a:rPr lang="en-US" dirty="0" err="1">
                <a:cs typeface="Arial"/>
              </a:rPr>
              <a:t>différents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Etats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membres</a:t>
            </a:r>
            <a:r>
              <a:rPr lang="en-US" dirty="0">
                <a:cs typeface="Arial"/>
              </a:rPr>
              <a:t> et/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pays </a:t>
            </a:r>
            <a:r>
              <a:rPr lang="en-US" dirty="0" err="1">
                <a:cs typeface="Arial"/>
              </a:rPr>
              <a:t>associés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Evaluer</a:t>
            </a:r>
            <a:r>
              <a:rPr lang="en-US" dirty="0">
                <a:cs typeface="Arial"/>
              </a:rPr>
              <a:t> les impacts socio-</a:t>
            </a:r>
            <a:r>
              <a:rPr lang="en-US" dirty="0" err="1">
                <a:cs typeface="Arial"/>
              </a:rPr>
              <a:t>économiques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environnementaux</a:t>
            </a:r>
            <a:r>
              <a:rPr lang="en-US" dirty="0">
                <a:cs typeface="Arial"/>
              </a:rPr>
              <a:t> sur les quartiers </a:t>
            </a:r>
            <a:r>
              <a:rPr lang="en-US" dirty="0" err="1">
                <a:cs typeface="Arial"/>
              </a:rPr>
              <a:t>ciblés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leur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environnement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Identifier les </a:t>
            </a:r>
            <a:r>
              <a:rPr lang="en-US" dirty="0" err="1">
                <a:cs typeface="Arial"/>
              </a:rPr>
              <a:t>obstables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systémiques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potentiels</a:t>
            </a:r>
            <a:r>
              <a:rPr lang="en-US" dirty="0">
                <a:cs typeface="Arial"/>
              </a:rPr>
              <a:t> à </a:t>
            </a:r>
            <a:r>
              <a:rPr lang="en-US" dirty="0" err="1">
                <a:cs typeface="Arial"/>
              </a:rPr>
              <a:t>l’adoption</a:t>
            </a:r>
            <a:r>
              <a:rPr lang="en-US" dirty="0">
                <a:cs typeface="Arial"/>
              </a:rPr>
              <a:t> du </a:t>
            </a:r>
            <a:r>
              <a:rPr lang="en-US" dirty="0" err="1">
                <a:cs typeface="Arial"/>
              </a:rPr>
              <a:t>modèle</a:t>
            </a:r>
            <a:r>
              <a:rPr lang="en-US" dirty="0">
                <a:cs typeface="Arial"/>
              </a:rPr>
              <a:t> et proposer des solutions,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pregnant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compte</a:t>
            </a:r>
            <a:r>
              <a:rPr lang="en-US" dirty="0">
                <a:cs typeface="Arial"/>
              </a:rPr>
              <a:t> les </a:t>
            </a:r>
            <a:r>
              <a:rPr lang="en-US" dirty="0" err="1">
                <a:cs typeface="Arial"/>
              </a:rPr>
              <a:t>facteurs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économiques</a:t>
            </a:r>
            <a:r>
              <a:rPr lang="en-US" dirty="0">
                <a:cs typeface="Arial"/>
              </a:rPr>
              <a:t> (</a:t>
            </a:r>
            <a:r>
              <a:rPr lang="en-US" dirty="0" err="1">
                <a:cs typeface="Arial"/>
              </a:rPr>
              <a:t>capitaux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disponibles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dynamique</a:t>
            </a:r>
            <a:r>
              <a:rPr lang="en-US" dirty="0">
                <a:cs typeface="Arial"/>
              </a:rPr>
              <a:t> du </a:t>
            </a:r>
            <a:r>
              <a:rPr lang="en-US" dirty="0" err="1">
                <a:cs typeface="Arial"/>
              </a:rPr>
              <a:t>marché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immobilier</a:t>
            </a:r>
            <a:r>
              <a:rPr lang="en-US" dirty="0">
                <a:cs typeface="Arial"/>
              </a:rPr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Examiner les </a:t>
            </a:r>
            <a:r>
              <a:rPr lang="en-US" dirty="0" err="1">
                <a:cs typeface="Arial"/>
              </a:rPr>
              <a:t>réglementations</a:t>
            </a:r>
            <a:r>
              <a:rPr lang="en-US" dirty="0">
                <a:cs typeface="Arial"/>
              </a:rPr>
              <a:t> et aspects </a:t>
            </a:r>
            <a:r>
              <a:rPr lang="en-US" dirty="0" err="1">
                <a:cs typeface="Arial"/>
              </a:rPr>
              <a:t>juridiques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pertinents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matière </a:t>
            </a:r>
            <a:r>
              <a:rPr lang="en-US" dirty="0" err="1">
                <a:cs typeface="Arial"/>
              </a:rPr>
              <a:t>d’investissement</a:t>
            </a:r>
            <a:r>
              <a:rPr lang="en-US" dirty="0">
                <a:cs typeface="Arial"/>
              </a:rPr>
              <a:t> et de </a:t>
            </a:r>
            <a:r>
              <a:rPr lang="en-US" dirty="0" err="1">
                <a:cs typeface="Arial"/>
              </a:rPr>
              <a:t>propriété</a:t>
            </a:r>
            <a:r>
              <a:rPr lang="en-US" dirty="0">
                <a:cs typeface="Arial"/>
              </a:rPr>
              <a:t> aux </a:t>
            </a:r>
            <a:r>
              <a:rPr lang="en-US" dirty="0" err="1">
                <a:cs typeface="Arial"/>
              </a:rPr>
              <a:t>niveaux</a:t>
            </a:r>
            <a:r>
              <a:rPr lang="en-US" dirty="0">
                <a:cs typeface="Arial"/>
              </a:rPr>
              <a:t> local, regional et national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rial"/>
              </a:rPr>
              <a:t>Formuler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recommandations</a:t>
            </a:r>
            <a:r>
              <a:rPr lang="en-US" dirty="0">
                <a:cs typeface="Arial"/>
              </a:rPr>
              <a:t> pour </a:t>
            </a:r>
            <a:r>
              <a:rPr lang="en-US" dirty="0" err="1">
                <a:cs typeface="Arial"/>
              </a:rPr>
              <a:t>étendre</a:t>
            </a:r>
            <a:r>
              <a:rPr lang="en-US" dirty="0">
                <a:cs typeface="Arial"/>
              </a:rPr>
              <a:t> et adapter le </a:t>
            </a:r>
            <a:r>
              <a:rPr lang="en-US" dirty="0" err="1">
                <a:cs typeface="Arial"/>
              </a:rPr>
              <a:t>modèle</a:t>
            </a:r>
            <a:r>
              <a:rPr lang="en-US" dirty="0">
                <a:cs typeface="Arial"/>
              </a:rPr>
              <a:t> à </a:t>
            </a:r>
            <a:r>
              <a:rPr lang="en-US" dirty="0" err="1">
                <a:cs typeface="Arial"/>
              </a:rPr>
              <a:t>différents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contextes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locaux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culturels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9C379BB-C1C7-D7B2-09AA-BE0384F85B93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7B3638-C08C-D1CD-2E96-5685B91EDE19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2C663594-1CDF-2C29-F779-97C9300B5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588650DC-7703-EF39-D3F7-90F2D6E57E89}"/>
              </a:ext>
            </a:extLst>
          </p:cNvPr>
          <p:cNvSpPr txBox="1">
            <a:spLocks/>
          </p:cNvSpPr>
          <p:nvPr/>
        </p:nvSpPr>
        <p:spPr bwMode="auto">
          <a:xfrm>
            <a:off x="8491154" y="6494944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35</a:t>
            </a:fld>
            <a:endParaRPr lang="en-US" sz="1000" b="1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5E2A8757-EA47-E733-0526-B62E2A17FF61}"/>
              </a:ext>
            </a:extLst>
          </p:cNvPr>
          <p:cNvSpPr txBox="1">
            <a:spLocks/>
          </p:cNvSpPr>
          <p:nvPr/>
        </p:nvSpPr>
        <p:spPr bwMode="auto">
          <a:xfrm>
            <a:off x="10267325" y="6494944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91C8666-7FEF-A865-E5CD-18188F1E1F80}"/>
              </a:ext>
            </a:extLst>
          </p:cNvPr>
          <p:cNvGrpSpPr/>
          <p:nvPr/>
        </p:nvGrpSpPr>
        <p:grpSpPr>
          <a:xfrm>
            <a:off x="10548884" y="1901398"/>
            <a:ext cx="857608" cy="674876"/>
            <a:chOff x="3986468" y="4487696"/>
            <a:chExt cx="943369" cy="742364"/>
          </a:xfrm>
        </p:grpSpPr>
        <p:pic>
          <p:nvPicPr>
            <p:cNvPr id="15" name="Graphique 14" descr="Prêt avec un remplissage uni">
              <a:extLst>
                <a:ext uri="{FF2B5EF4-FFF2-40B4-BE49-F238E27FC236}">
                  <a16:creationId xmlns:a16="http://schemas.microsoft.com/office/drawing/2014/main" id="{C6FDB0A6-5D82-E0FD-1C23-6C4EB5055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0AFCC27-1B92-346A-6093-2BADEF0EF0A8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050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1B93C-F6F5-DD91-A8F3-21A28D166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6E703E9-ABDF-1AF8-B7A8-86DE6FE2CC97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F7E42D6-D356-F963-D6F7-E6F24AB264FE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01/12/202</a:t>
            </a: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7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97A7BC84-92DC-FFED-34E2-551228F2BC48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63D0CC2-49BF-CA3E-7F28-C3A6AA32B15A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005114CB-7F18-23E4-3D63-BDB1DE0DBEDE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9321259A-4B19-3ADE-CA28-BE4A6F427CF1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D1C4291-BF49-3380-2704-EEB11B4B26D8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6D831D55-109C-6042-1EA3-EB476B45A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9518EBA-10DE-4E4A-CEF4-3C8B30C73872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3.5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1F6D8F3-4406-D85D-999B-BA9D78EAF84F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7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39D918B-1C7C-E92A-0B26-23A809EE5729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HORIZON-NEB-2027-01-BUSINESS-03​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Anticiper l’avenir de long terme des quartiers en cohérence avec le Nouveau Bauhaus Européen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B99C274-C696-58D8-A63A-C2FDCC763BAD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RIA</a:t>
            </a:r>
            <a:endParaRPr lang="fr-FR" b="1" noProof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Graphique 2" descr="Tribunal avec un remplissage uni">
            <a:extLst>
              <a:ext uri="{FF2B5EF4-FFF2-40B4-BE49-F238E27FC236}">
                <a16:creationId xmlns:a16="http://schemas.microsoft.com/office/drawing/2014/main" id="{4FB2FC3E-76F4-3B15-775C-208278C3F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956" y="1892902"/>
            <a:ext cx="629790" cy="629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F0D460-FD7F-903B-4E00-1B253DE25E80}"/>
              </a:ext>
            </a:extLst>
          </p:cNvPr>
          <p:cNvSpPr txBox="1"/>
          <p:nvPr/>
        </p:nvSpPr>
        <p:spPr>
          <a:xfrm>
            <a:off x="374476" y="2967909"/>
            <a:ext cx="11454038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/>
              </a:rPr>
              <a:t>Elaborer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valider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approche</a:t>
            </a:r>
            <a:r>
              <a:rPr lang="en-US" dirty="0">
                <a:cs typeface="Arial"/>
              </a:rPr>
              <a:t> prospective et participative pour </a:t>
            </a:r>
            <a:r>
              <a:rPr lang="en-US" dirty="0" err="1">
                <a:cs typeface="Arial"/>
              </a:rPr>
              <a:t>éclairer</a:t>
            </a:r>
            <a:r>
              <a:rPr lang="en-US" dirty="0">
                <a:cs typeface="Arial"/>
              </a:rPr>
              <a:t> la planification, la (re)conception et le </a:t>
            </a:r>
            <a:r>
              <a:rPr lang="en-US" dirty="0" err="1">
                <a:cs typeface="Arial"/>
              </a:rPr>
              <a:t>développement</a:t>
            </a:r>
            <a:r>
              <a:rPr lang="en-US" dirty="0">
                <a:cs typeface="Arial"/>
              </a:rPr>
              <a:t> à long </a:t>
            </a:r>
            <a:r>
              <a:rPr lang="en-US" dirty="0" err="1">
                <a:cs typeface="Arial"/>
              </a:rPr>
              <a:t>terme</a:t>
            </a:r>
            <a:r>
              <a:rPr lang="en-US" dirty="0">
                <a:cs typeface="Arial"/>
              </a:rPr>
              <a:t> des quartiers </a:t>
            </a:r>
            <a:r>
              <a:rPr lang="en-US" dirty="0" err="1">
                <a:cs typeface="Arial"/>
              </a:rPr>
              <a:t>existants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couvrant</a:t>
            </a:r>
            <a:r>
              <a:rPr lang="en-US" dirty="0">
                <a:cs typeface="Arial"/>
              </a:rPr>
              <a:t> au minimum les points </a:t>
            </a:r>
            <a:r>
              <a:rPr lang="en-US" dirty="0" err="1">
                <a:cs typeface="Arial"/>
              </a:rPr>
              <a:t>suivants</a:t>
            </a:r>
            <a:r>
              <a:rPr lang="en-US" dirty="0">
                <a:cs typeface="Arial"/>
              </a:rPr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Analyse</a:t>
            </a:r>
            <a:r>
              <a:rPr lang="en-US" sz="1400" dirty="0">
                <a:cs typeface="Arial"/>
              </a:rPr>
              <a:t> des conditions socio-</a:t>
            </a:r>
            <a:r>
              <a:rPr lang="en-US" sz="1400" dirty="0" err="1">
                <a:cs typeface="Arial"/>
              </a:rPr>
              <a:t>économiques</a:t>
            </a:r>
            <a:r>
              <a:rPr lang="en-US" sz="1400" dirty="0">
                <a:cs typeface="Arial"/>
              </a:rPr>
              <a:t>, </a:t>
            </a:r>
            <a:r>
              <a:rPr lang="en-US" sz="1400" dirty="0" err="1">
                <a:cs typeface="Arial"/>
              </a:rPr>
              <a:t>culturelles</a:t>
            </a:r>
            <a:r>
              <a:rPr lang="en-US" sz="1400" dirty="0">
                <a:cs typeface="Arial"/>
              </a:rPr>
              <a:t>, </a:t>
            </a:r>
            <a:r>
              <a:rPr lang="en-US" sz="1400" dirty="0" err="1">
                <a:cs typeface="Arial"/>
              </a:rPr>
              <a:t>démographiques</a:t>
            </a:r>
            <a:r>
              <a:rPr lang="en-US" sz="1400" dirty="0">
                <a:cs typeface="Arial"/>
              </a:rPr>
              <a:t> et </a:t>
            </a:r>
            <a:r>
              <a:rPr lang="en-US" sz="1400" dirty="0" err="1">
                <a:cs typeface="Arial"/>
              </a:rPr>
              <a:t>climatiques</a:t>
            </a:r>
            <a:r>
              <a:rPr lang="en-US" sz="1400" dirty="0">
                <a:cs typeface="Arial"/>
              </a:rPr>
              <a:t>, des tendances à long </a:t>
            </a:r>
            <a:r>
              <a:rPr lang="en-US" sz="1400" dirty="0" err="1">
                <a:cs typeface="Arial"/>
              </a:rPr>
              <a:t>terme</a:t>
            </a:r>
            <a:r>
              <a:rPr lang="en-US" sz="1400" dirty="0">
                <a:cs typeface="Arial"/>
              </a:rPr>
              <a:t>, </a:t>
            </a:r>
            <a:r>
              <a:rPr lang="en-US" sz="1400" dirty="0" err="1">
                <a:cs typeface="Arial"/>
              </a:rPr>
              <a:t>ainsi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que</a:t>
            </a:r>
            <a:r>
              <a:rPr lang="en-US" sz="1400" dirty="0">
                <a:cs typeface="Arial"/>
              </a:rPr>
              <a:t> les </a:t>
            </a:r>
            <a:r>
              <a:rPr lang="en-US" sz="1400" dirty="0" err="1">
                <a:cs typeface="Arial"/>
              </a:rPr>
              <a:t>facteurs</a:t>
            </a:r>
            <a:r>
              <a:rPr lang="en-US" sz="1400" dirty="0">
                <a:cs typeface="Arial"/>
              </a:rPr>
              <a:t> à </a:t>
            </a:r>
            <a:r>
              <a:rPr lang="en-US" sz="1400" dirty="0" err="1">
                <a:cs typeface="Arial"/>
              </a:rPr>
              <a:t>l’origine</a:t>
            </a:r>
            <a:r>
              <a:rPr lang="en-US" sz="1400" dirty="0">
                <a:cs typeface="Arial"/>
              </a:rPr>
              <a:t> de </a:t>
            </a:r>
            <a:r>
              <a:rPr lang="en-US" sz="1400" dirty="0" err="1">
                <a:cs typeface="Arial"/>
              </a:rPr>
              <a:t>ces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changements</a:t>
            </a:r>
            <a:r>
              <a:rPr lang="en-US" sz="1400" dirty="0">
                <a:cs typeface="Arial"/>
              </a:rPr>
              <a:t> dans les quartiers </a:t>
            </a:r>
            <a:r>
              <a:rPr lang="en-US" sz="1400" dirty="0" err="1">
                <a:cs typeface="Arial"/>
              </a:rPr>
              <a:t>ciblés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Elaboration de </a:t>
            </a:r>
            <a:r>
              <a:rPr lang="en-US" sz="1400" dirty="0" err="1">
                <a:cs typeface="Arial"/>
              </a:rPr>
              <a:t>scénarios</a:t>
            </a:r>
            <a:r>
              <a:rPr lang="en-US" sz="1400" dirty="0">
                <a:cs typeface="Arial"/>
              </a:rPr>
              <a:t> et de visions des </a:t>
            </a:r>
            <a:r>
              <a:rPr lang="en-US" sz="1400" dirty="0" err="1">
                <a:cs typeface="Arial"/>
              </a:rPr>
              <a:t>futurs</a:t>
            </a:r>
            <a:r>
              <a:rPr lang="en-US" sz="1400" dirty="0">
                <a:cs typeface="Arial"/>
              </a:rPr>
              <a:t> possibles pour le quartier (</a:t>
            </a:r>
            <a:r>
              <a:rPr lang="en-US" sz="1400" dirty="0" err="1">
                <a:cs typeface="Arial"/>
              </a:rPr>
              <a:t>objectifs</a:t>
            </a:r>
            <a:r>
              <a:rPr lang="en-US" sz="1400" dirty="0">
                <a:cs typeface="Arial"/>
              </a:rPr>
              <a:t>, </a:t>
            </a:r>
            <a:r>
              <a:rPr lang="en-US" sz="1400" dirty="0" err="1">
                <a:cs typeface="Arial"/>
              </a:rPr>
              <a:t>cibles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mesurables</a:t>
            </a:r>
            <a:r>
              <a:rPr lang="en-US" sz="1400" dirty="0">
                <a:cs typeface="Arial"/>
              </a:rPr>
              <a:t>, </a:t>
            </a:r>
            <a:r>
              <a:rPr lang="en-US" sz="1400" dirty="0" err="1">
                <a:cs typeface="Arial"/>
              </a:rPr>
              <a:t>mesures</a:t>
            </a:r>
            <a:r>
              <a:rPr lang="en-US" sz="1400" dirty="0">
                <a:cs typeface="Arial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/>
              </a:rPr>
              <a:t>Recours</a:t>
            </a:r>
            <a:r>
              <a:rPr lang="en-US" sz="1400" dirty="0">
                <a:cs typeface="Arial"/>
              </a:rPr>
              <a:t> à des </a:t>
            </a:r>
            <a:r>
              <a:rPr lang="en-US" sz="1400" dirty="0" err="1">
                <a:cs typeface="Arial"/>
              </a:rPr>
              <a:t>approches</a:t>
            </a:r>
            <a:r>
              <a:rPr lang="en-US" sz="1400" dirty="0">
                <a:cs typeface="Arial"/>
              </a:rPr>
              <a:t> de co-creation pour </a:t>
            </a:r>
            <a:r>
              <a:rPr lang="en-US" sz="1400" dirty="0" err="1">
                <a:cs typeface="Arial"/>
              </a:rPr>
              <a:t>favoriser</a:t>
            </a:r>
            <a:r>
              <a:rPr lang="en-US" sz="1400" dirty="0">
                <a:cs typeface="Arial"/>
              </a:rPr>
              <a:t> la participation de </a:t>
            </a:r>
            <a:r>
              <a:rPr lang="en-US" sz="1400" dirty="0" err="1">
                <a:cs typeface="Arial"/>
              </a:rPr>
              <a:t>diverses</a:t>
            </a:r>
            <a:r>
              <a:rPr lang="en-US" sz="1400" dirty="0">
                <a:cs typeface="Arial"/>
              </a:rPr>
              <a:t> parties </a:t>
            </a:r>
            <a:r>
              <a:rPr lang="en-US" sz="1400" dirty="0" err="1">
                <a:cs typeface="Arial"/>
              </a:rPr>
              <a:t>prenantes</a:t>
            </a:r>
            <a:r>
              <a:rPr lang="en-US" sz="1400" dirty="0">
                <a:cs typeface="Arial"/>
              </a:rPr>
              <a:t> locales</a:t>
            </a:r>
          </a:p>
          <a:p>
            <a:pPr lvl="1"/>
            <a:endParaRPr lang="en-US" sz="14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/>
              </a:rPr>
              <a:t>Développer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valider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l’approche</a:t>
            </a:r>
            <a:r>
              <a:rPr lang="en-US" dirty="0">
                <a:cs typeface="Arial"/>
              </a:rPr>
              <a:t> de prospective participative dans au </a:t>
            </a:r>
            <a:r>
              <a:rPr lang="en-US" dirty="0" err="1">
                <a:cs typeface="Arial"/>
              </a:rPr>
              <a:t>moins</a:t>
            </a:r>
            <a:r>
              <a:rPr lang="en-US" dirty="0">
                <a:cs typeface="Arial"/>
              </a:rPr>
              <a:t> 3 quartiers </a:t>
            </a:r>
            <a:r>
              <a:rPr lang="en-US" dirty="0" err="1">
                <a:cs typeface="Arial"/>
              </a:rPr>
              <a:t>situés</a:t>
            </a:r>
            <a:r>
              <a:rPr lang="en-US" dirty="0">
                <a:cs typeface="Arial"/>
              </a:rPr>
              <a:t> dans </a:t>
            </a:r>
            <a:r>
              <a:rPr lang="en-US" dirty="0" err="1">
                <a:cs typeface="Arial"/>
              </a:rPr>
              <a:t>différents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Etats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membres</a:t>
            </a:r>
            <a:r>
              <a:rPr lang="en-US" dirty="0">
                <a:cs typeface="Arial"/>
              </a:rPr>
              <a:t> et/</a:t>
            </a:r>
            <a:r>
              <a:rPr lang="en-US" dirty="0" err="1">
                <a:cs typeface="Arial"/>
              </a:rPr>
              <a:t>ou</a:t>
            </a:r>
            <a:r>
              <a:rPr lang="en-US" dirty="0">
                <a:cs typeface="Arial"/>
              </a:rPr>
              <a:t> pays </a:t>
            </a:r>
            <a:r>
              <a:rPr lang="en-US" dirty="0" err="1">
                <a:cs typeface="Arial"/>
              </a:rPr>
              <a:t>associés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/>
              </a:rPr>
              <a:t>Formuler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recommandations</a:t>
            </a:r>
            <a:r>
              <a:rPr lang="en-US" dirty="0">
                <a:cs typeface="Arial"/>
              </a:rPr>
              <a:t> à </a:t>
            </a:r>
            <a:r>
              <a:rPr lang="en-US" dirty="0" err="1">
                <a:cs typeface="Arial"/>
              </a:rPr>
              <a:t>l’intention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autorités</a:t>
            </a:r>
            <a:r>
              <a:rPr lang="en-US" dirty="0">
                <a:cs typeface="Arial"/>
              </a:rPr>
              <a:t> locales, des </a:t>
            </a:r>
            <a:r>
              <a:rPr lang="en-US" dirty="0" err="1">
                <a:cs typeface="Arial"/>
              </a:rPr>
              <a:t>décideurs</a:t>
            </a:r>
            <a:r>
              <a:rPr lang="en-US" dirty="0">
                <a:cs typeface="Arial"/>
              </a:rPr>
              <a:t> et du public sur </a:t>
            </a:r>
            <a:r>
              <a:rPr lang="en-US" dirty="0" err="1">
                <a:cs typeface="Arial"/>
              </a:rPr>
              <a:t>l’application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l’approche</a:t>
            </a:r>
            <a:r>
              <a:rPr lang="en-US" dirty="0">
                <a:cs typeface="Arial"/>
              </a:rPr>
              <a:t> de la prospective participative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Synergies avec : </a:t>
            </a:r>
            <a:r>
              <a:rPr lang="en-US" dirty="0">
                <a:ea typeface="+mn-lt"/>
                <a:cs typeface="+mn-lt"/>
              </a:rPr>
              <a:t>HORIZON-NEB-2027-01-PARTICIPATION-02</a:t>
            </a:r>
          </a:p>
          <a:p>
            <a:endParaRPr lang="en-US" dirty="0">
              <a:ea typeface="+mn-lt"/>
              <a:cs typeface="+mn-lt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F3B3AE8-500A-3882-C54F-8DF0985737E5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4408FE-B714-E299-33FE-FE2EB3B7E889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7B151996-6926-48A9-28CA-EC97AFD7C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5E5C39ED-CBFB-7CB4-CB8C-7EED77277D6C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36</a:t>
            </a:fld>
            <a:endParaRPr lang="en-US" sz="1000" b="1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529C9DF4-88B8-57AC-CD04-91C01C663082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F2962AC-0DDC-4213-CB42-08FC97D97093}"/>
              </a:ext>
            </a:extLst>
          </p:cNvPr>
          <p:cNvGrpSpPr/>
          <p:nvPr/>
        </p:nvGrpSpPr>
        <p:grpSpPr>
          <a:xfrm>
            <a:off x="10548884" y="1901398"/>
            <a:ext cx="857608" cy="674876"/>
            <a:chOff x="3986468" y="4487696"/>
            <a:chExt cx="943369" cy="742364"/>
          </a:xfrm>
        </p:grpSpPr>
        <p:pic>
          <p:nvPicPr>
            <p:cNvPr id="15" name="Graphique 14" descr="Prêt avec un remplissage uni">
              <a:extLst>
                <a:ext uri="{FF2B5EF4-FFF2-40B4-BE49-F238E27FC236}">
                  <a16:creationId xmlns:a16="http://schemas.microsoft.com/office/drawing/2014/main" id="{ADE63DD5-2D6F-795A-CD04-27FB9C248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87473" y="4487696"/>
              <a:ext cx="742364" cy="742364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CA54844-0971-54F6-59B2-0676FA45FCF1}"/>
                </a:ext>
              </a:extLst>
            </p:cNvPr>
            <p:cNvSpPr txBox="1"/>
            <p:nvPr/>
          </p:nvSpPr>
          <p:spPr>
            <a:xfrm>
              <a:off x="3986468" y="4711645"/>
              <a:ext cx="530470" cy="4062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0646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80648-73D8-19DE-892D-569B60443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9E97EA90-3F98-2F8B-D88C-78D9AA92BF72}"/>
              </a:ext>
            </a:extLst>
          </p:cNvPr>
          <p:cNvSpPr/>
          <p:nvPr/>
        </p:nvSpPr>
        <p:spPr>
          <a:xfrm>
            <a:off x="239998" y="1842473"/>
            <a:ext cx="11587327" cy="7476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EF8E662-9FB3-5E7D-294A-637BB261BFD1}"/>
              </a:ext>
            </a:extLst>
          </p:cNvPr>
          <p:cNvSpPr txBox="1"/>
          <p:nvPr/>
        </p:nvSpPr>
        <p:spPr>
          <a:xfrm>
            <a:off x="2556435" y="2088791"/>
            <a:ext cx="20521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15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/09/202</a:t>
            </a: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7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3E0F0643-C87D-D73B-B3B4-E1AF5F05A672}"/>
              </a:ext>
            </a:extLst>
          </p:cNvPr>
          <p:cNvSpPr/>
          <p:nvPr/>
        </p:nvSpPr>
        <p:spPr>
          <a:xfrm>
            <a:off x="5630294" y="2144913"/>
            <a:ext cx="539826" cy="287702"/>
          </a:xfrm>
          <a:prstGeom prst="can">
            <a:avLst>
              <a:gd name="adj" fmla="val 5139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F080B7A-C7F1-E2C8-50C6-8719DC190674}"/>
              </a:ext>
            </a:extLst>
          </p:cNvPr>
          <p:cNvGrpSpPr/>
          <p:nvPr/>
        </p:nvGrpSpPr>
        <p:grpSpPr>
          <a:xfrm>
            <a:off x="7875318" y="2052033"/>
            <a:ext cx="541664" cy="440102"/>
            <a:chOff x="8216842" y="1908812"/>
            <a:chExt cx="541664" cy="440102"/>
          </a:xfrm>
        </p:grpSpPr>
        <p:sp>
          <p:nvSpPr>
            <p:cNvPr id="24" name="Cylindre 23">
              <a:extLst>
                <a:ext uri="{FF2B5EF4-FFF2-40B4-BE49-F238E27FC236}">
                  <a16:creationId xmlns:a16="http://schemas.microsoft.com/office/drawing/2014/main" id="{24325C2E-2659-D980-1C3B-B0A89A033DB1}"/>
                </a:ext>
              </a:extLst>
            </p:cNvPr>
            <p:cNvSpPr/>
            <p:nvPr/>
          </p:nvSpPr>
          <p:spPr>
            <a:xfrm>
              <a:off x="8216842" y="20612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ylindre 24">
              <a:extLst>
                <a:ext uri="{FF2B5EF4-FFF2-40B4-BE49-F238E27FC236}">
                  <a16:creationId xmlns:a16="http://schemas.microsoft.com/office/drawing/2014/main" id="{97AB759F-E03E-91ED-5BA8-3DB70CADE045}"/>
                </a:ext>
              </a:extLst>
            </p:cNvPr>
            <p:cNvSpPr/>
            <p:nvPr/>
          </p:nvSpPr>
          <p:spPr>
            <a:xfrm>
              <a:off x="8218680" y="1908812"/>
              <a:ext cx="539826" cy="287702"/>
            </a:xfrm>
            <a:prstGeom prst="can">
              <a:avLst>
                <a:gd name="adj" fmla="val 5139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9ECA673D-C512-1A7A-F330-BFF37DBA957F}"/>
              </a:ext>
            </a:extLst>
          </p:cNvPr>
          <p:cNvSpPr/>
          <p:nvPr/>
        </p:nvSpPr>
        <p:spPr>
          <a:xfrm>
            <a:off x="239998" y="2872541"/>
            <a:ext cx="11798031" cy="3763229"/>
          </a:xfrm>
          <a:prstGeom prst="roundRect">
            <a:avLst>
              <a:gd name="adj" fmla="val 70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Graphique 42" descr="Calendrier journalier contour">
            <a:extLst>
              <a:ext uri="{FF2B5EF4-FFF2-40B4-BE49-F238E27FC236}">
                <a16:creationId xmlns:a16="http://schemas.microsoft.com/office/drawing/2014/main" id="{8D8173C8-469A-CB1F-4AD6-F8A8FF90D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124" y="2002224"/>
            <a:ext cx="513275" cy="5132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9400B07-FDD9-DC54-DAFF-8256A6474427}"/>
              </a:ext>
            </a:extLst>
          </p:cNvPr>
          <p:cNvSpPr txBox="1"/>
          <p:nvPr/>
        </p:nvSpPr>
        <p:spPr>
          <a:xfrm>
            <a:off x="6409710" y="2082065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7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.5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4D63C0F-54E7-BBA8-FFAC-F46A81B32A38}"/>
              </a:ext>
            </a:extLst>
          </p:cNvPr>
          <p:cNvSpPr txBox="1"/>
          <p:nvPr/>
        </p:nvSpPr>
        <p:spPr>
          <a:xfrm>
            <a:off x="8659806" y="2104098"/>
            <a:ext cx="12885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noProof="1">
                <a:solidFill>
                  <a:srgbClr val="000091"/>
                </a:solidFill>
                <a:latin typeface="Calibri"/>
                <a:ea typeface="Calibri"/>
                <a:cs typeface="Calibri"/>
              </a:rPr>
              <a:t>15</a:t>
            </a: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M€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B50EBCA-6179-E802-175D-9A93507514A6}"/>
              </a:ext>
            </a:extLst>
          </p:cNvPr>
          <p:cNvSpPr txBox="1"/>
          <p:nvPr/>
        </p:nvSpPr>
        <p:spPr>
          <a:xfrm>
            <a:off x="239998" y="1232734"/>
            <a:ext cx="115873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HORIZON-NEB-2027-02-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NEB-SOIL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-01: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Réduire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l’artificialisation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 des sols grâce à un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urbanisme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 et un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aménagement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 territorial durables dans le cadre du Nouveau Bauhaus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Européen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.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5E4C0-CAE7-C49E-A86C-6BD5FA5A2125}"/>
              </a:ext>
            </a:extLst>
          </p:cNvPr>
          <p:cNvSpPr txBox="1"/>
          <p:nvPr/>
        </p:nvSpPr>
        <p:spPr>
          <a:xfrm>
            <a:off x="374476" y="2967909"/>
            <a:ext cx="1145403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Ce topic vise à </a:t>
            </a:r>
            <a:r>
              <a:rPr lang="en-US" dirty="0" err="1">
                <a:cs typeface="Arial"/>
              </a:rPr>
              <a:t>développer</a:t>
            </a:r>
            <a:r>
              <a:rPr lang="en-US" dirty="0">
                <a:cs typeface="Arial"/>
              </a:rPr>
              <a:t> des solutions </a:t>
            </a:r>
            <a:r>
              <a:rPr lang="en-US" dirty="0" err="1">
                <a:cs typeface="Arial"/>
              </a:rPr>
              <a:t>innovantes</a:t>
            </a:r>
            <a:r>
              <a:rPr lang="en-US" dirty="0">
                <a:cs typeface="Arial"/>
              </a:rPr>
              <a:t> pour limiter </a:t>
            </a:r>
            <a:r>
              <a:rPr lang="en-US" dirty="0" err="1">
                <a:cs typeface="Arial"/>
              </a:rPr>
              <a:t>l’artificialisation</a:t>
            </a:r>
            <a:r>
              <a:rPr lang="en-US" dirty="0">
                <a:cs typeface="Arial"/>
              </a:rPr>
              <a:t> des sols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milieu </a:t>
            </a:r>
            <a:r>
              <a:rPr lang="en-US" dirty="0" err="1">
                <a:cs typeface="Arial"/>
              </a:rPr>
              <a:t>urbain</a:t>
            </a:r>
            <a:r>
              <a:rPr lang="en-US" dirty="0">
                <a:cs typeface="Arial"/>
              </a:rPr>
              <a:t> et territorial,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intégrant</a:t>
            </a:r>
            <a:r>
              <a:rPr lang="en-US" dirty="0">
                <a:cs typeface="Arial"/>
              </a:rPr>
              <a:t> les principes du Nouveau Bauhaus </a:t>
            </a:r>
            <a:r>
              <a:rPr lang="en-US" dirty="0" err="1">
                <a:cs typeface="Arial"/>
              </a:rPr>
              <a:t>Européen</a:t>
            </a:r>
            <a:r>
              <a:rPr lang="en-US" dirty="0">
                <a:cs typeface="Arial"/>
              </a:rPr>
              <a:t> : </a:t>
            </a:r>
            <a:r>
              <a:rPr lang="en-US" dirty="0" err="1">
                <a:cs typeface="Arial"/>
              </a:rPr>
              <a:t>durabilité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esthétique</a:t>
            </a:r>
            <a:r>
              <a:rPr lang="en-US" dirty="0">
                <a:cs typeface="Arial"/>
              </a:rPr>
              <a:t> et inclusion.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Les </a:t>
            </a:r>
            <a:r>
              <a:rPr lang="en-US" dirty="0" err="1">
                <a:cs typeface="Arial"/>
              </a:rPr>
              <a:t>projets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attendus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doivent</a:t>
            </a:r>
            <a:r>
              <a:rPr lang="en-US" dirty="0">
                <a:cs typeface="Arial"/>
              </a:rPr>
              <a:t> proposer des </a:t>
            </a:r>
            <a:r>
              <a:rPr lang="en-US" dirty="0" err="1">
                <a:cs typeface="Arial"/>
              </a:rPr>
              <a:t>approches</a:t>
            </a:r>
            <a:r>
              <a:rPr lang="en-US" dirty="0">
                <a:cs typeface="Arial"/>
              </a:rPr>
              <a:t> de conception </a:t>
            </a:r>
            <a:r>
              <a:rPr lang="en-US" dirty="0" err="1">
                <a:cs typeface="Arial"/>
              </a:rPr>
              <a:t>urbaine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territoriale</a:t>
            </a:r>
            <a:r>
              <a:rPr lang="en-US" dirty="0">
                <a:cs typeface="Arial"/>
              </a:rPr>
              <a:t> qui </a:t>
            </a:r>
            <a:r>
              <a:rPr lang="en-US" dirty="0" err="1">
                <a:cs typeface="Arial"/>
              </a:rPr>
              <a:t>préservent</a:t>
            </a:r>
            <a:r>
              <a:rPr lang="en-US" dirty="0">
                <a:cs typeface="Arial"/>
              </a:rPr>
              <a:t> les sols </a:t>
            </a:r>
            <a:r>
              <a:rPr lang="en-US" dirty="0" err="1">
                <a:cs typeface="Arial"/>
              </a:rPr>
              <a:t>naturels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favorisent</a:t>
            </a:r>
            <a:r>
              <a:rPr lang="en-US" dirty="0">
                <a:cs typeface="Arial"/>
              </a:rPr>
              <a:t> la </a:t>
            </a:r>
            <a:r>
              <a:rPr lang="en-US" dirty="0" err="1">
                <a:cs typeface="Arial"/>
              </a:rPr>
              <a:t>biodiversité</a:t>
            </a:r>
            <a:r>
              <a:rPr lang="en-US" dirty="0">
                <a:cs typeface="Arial"/>
              </a:rPr>
              <a:t> et </a:t>
            </a:r>
            <a:r>
              <a:rPr lang="en-US" dirty="0" err="1">
                <a:cs typeface="Arial"/>
              </a:rPr>
              <a:t>améliorent</a:t>
            </a:r>
            <a:r>
              <a:rPr lang="en-US" dirty="0">
                <a:cs typeface="Arial"/>
              </a:rPr>
              <a:t> la </a:t>
            </a:r>
            <a:r>
              <a:rPr lang="en-US" dirty="0" err="1">
                <a:cs typeface="Arial"/>
              </a:rPr>
              <a:t>qualité</a:t>
            </a:r>
            <a:r>
              <a:rPr lang="en-US" dirty="0">
                <a:cs typeface="Arial"/>
              </a:rPr>
              <a:t> de vie.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cs typeface="Arial"/>
              </a:rPr>
              <a:t>L’accent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est</a:t>
            </a:r>
            <a:r>
              <a:rPr lang="en-US" dirty="0">
                <a:cs typeface="Arial"/>
              </a:rPr>
              <a:t> mis sur la participation des parties </a:t>
            </a:r>
            <a:r>
              <a:rPr lang="en-US" dirty="0" err="1">
                <a:cs typeface="Arial"/>
              </a:rPr>
              <a:t>prenantes</a:t>
            </a:r>
            <a:r>
              <a:rPr lang="en-US" dirty="0">
                <a:cs typeface="Arial"/>
              </a:rPr>
              <a:t> (</a:t>
            </a:r>
            <a:r>
              <a:rPr lang="en-US" dirty="0" err="1">
                <a:cs typeface="Arial"/>
              </a:rPr>
              <a:t>citoyens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collectivités</a:t>
            </a:r>
            <a:r>
              <a:rPr lang="en-US" dirty="0">
                <a:cs typeface="Arial"/>
              </a:rPr>
              <a:t>, experts) et la co-</a:t>
            </a:r>
            <a:r>
              <a:rPr lang="en-US" dirty="0" err="1">
                <a:cs typeface="Arial"/>
              </a:rPr>
              <a:t>création</a:t>
            </a:r>
            <a:r>
              <a:rPr lang="en-US" dirty="0">
                <a:cs typeface="Arial"/>
              </a:rPr>
              <a:t> de solutions </a:t>
            </a:r>
            <a:r>
              <a:rPr lang="en-US" dirty="0" err="1">
                <a:cs typeface="Arial"/>
              </a:rPr>
              <a:t>adaptées</a:t>
            </a:r>
            <a:r>
              <a:rPr lang="en-US" dirty="0">
                <a:cs typeface="Arial"/>
              </a:rPr>
              <a:t> aux </a:t>
            </a:r>
            <a:r>
              <a:rPr lang="en-US" dirty="0" err="1">
                <a:cs typeface="Arial"/>
              </a:rPr>
              <a:t>contextes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locaux</a:t>
            </a:r>
            <a:r>
              <a:rPr lang="en-US" dirty="0">
                <a:cs typeface="Arial"/>
              </a:rPr>
              <a:t>. Les propositions </a:t>
            </a:r>
            <a:r>
              <a:rPr lang="en-US" dirty="0" err="1">
                <a:cs typeface="Arial"/>
              </a:rPr>
              <a:t>doivent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démontrer</a:t>
            </a:r>
            <a:r>
              <a:rPr lang="en-US" dirty="0">
                <a:cs typeface="Arial"/>
              </a:rPr>
              <a:t> un impact </a:t>
            </a:r>
            <a:r>
              <a:rPr lang="en-US" dirty="0" err="1">
                <a:cs typeface="Arial"/>
              </a:rPr>
              <a:t>concret</a:t>
            </a:r>
            <a:r>
              <a:rPr lang="en-US" dirty="0">
                <a:cs typeface="Arial"/>
              </a:rPr>
              <a:t> sur la </a:t>
            </a:r>
            <a:r>
              <a:rPr lang="en-US" dirty="0" err="1">
                <a:cs typeface="Arial"/>
              </a:rPr>
              <a:t>réduction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l’imperméabilisation</a:t>
            </a:r>
            <a:r>
              <a:rPr lang="en-US" dirty="0">
                <a:cs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Le cadre politique se base sur les </a:t>
            </a:r>
            <a:r>
              <a:rPr lang="en-US" dirty="0" err="1">
                <a:cs typeface="Arial"/>
              </a:rPr>
              <a:t>objectifs</a:t>
            </a:r>
            <a:r>
              <a:rPr lang="en-US" dirty="0">
                <a:cs typeface="Arial"/>
              </a:rPr>
              <a:t> du </a:t>
            </a:r>
            <a:r>
              <a:rPr lang="en-US" dirty="0" err="1">
                <a:cs typeface="Arial"/>
              </a:rPr>
              <a:t>Pacte</a:t>
            </a:r>
            <a:r>
              <a:rPr lang="en-US" dirty="0">
                <a:cs typeface="Arial"/>
              </a:rPr>
              <a:t> vert </a:t>
            </a:r>
            <a:r>
              <a:rPr lang="en-US" dirty="0" err="1">
                <a:cs typeface="Arial"/>
              </a:rPr>
              <a:t>européen</a:t>
            </a:r>
            <a:r>
              <a:rPr lang="en-US" dirty="0">
                <a:cs typeface="Arial"/>
              </a:rPr>
              <a:t> et de la Mission « Un </a:t>
            </a:r>
            <a:r>
              <a:rPr lang="en-US" dirty="0" err="1">
                <a:cs typeface="Arial"/>
              </a:rPr>
              <a:t>pacte</a:t>
            </a:r>
            <a:r>
              <a:rPr lang="en-US" dirty="0">
                <a:cs typeface="Arial"/>
              </a:rPr>
              <a:t> pour les sols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Europe ». Les actions </a:t>
            </a:r>
            <a:r>
              <a:rPr lang="en-US" dirty="0" err="1">
                <a:cs typeface="Arial"/>
              </a:rPr>
              <a:t>doivent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être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transdisciplinaires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combinant</a:t>
            </a:r>
            <a:r>
              <a:rPr lang="en-US" dirty="0">
                <a:cs typeface="Arial"/>
              </a:rPr>
              <a:t> recherche, innovation et mise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œuvre</a:t>
            </a:r>
            <a:r>
              <a:rPr lang="en-US" dirty="0">
                <a:cs typeface="Arial"/>
              </a:rPr>
              <a:t> pratique, avec </a:t>
            </a:r>
            <a:r>
              <a:rPr lang="en-US" dirty="0" err="1">
                <a:cs typeface="Arial"/>
              </a:rPr>
              <a:t>une</a:t>
            </a:r>
            <a:r>
              <a:rPr lang="en-US" dirty="0">
                <a:cs typeface="Arial"/>
              </a:rPr>
              <a:t> attention </a:t>
            </a:r>
            <a:r>
              <a:rPr lang="en-US" dirty="0" err="1">
                <a:cs typeface="Arial"/>
              </a:rPr>
              <a:t>particulière</a:t>
            </a:r>
            <a:r>
              <a:rPr lang="en-US" dirty="0">
                <a:cs typeface="Arial"/>
              </a:rPr>
              <a:t> aux zones </a:t>
            </a:r>
            <a:r>
              <a:rPr lang="en-US" dirty="0" err="1">
                <a:cs typeface="Arial"/>
              </a:rPr>
              <a:t>urbaines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périurbaines</a:t>
            </a:r>
            <a:r>
              <a:rPr lang="en-US" dirty="0">
                <a:cs typeface="Arial"/>
              </a:rPr>
              <a:t> et rurales.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Arial"/>
              </a:rPr>
              <a:t>Implication des SSHA</a:t>
            </a:r>
            <a:endParaRPr lang="en-US" dirty="0">
              <a:ea typeface="+mn-lt"/>
              <a:cs typeface="+mn-lt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80D20F5-ADBD-B667-FFE3-91CCD86E2033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0851CF-3808-A8E7-3EA0-63343ACBE4A3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1926EA4F-EB4A-D3FE-01EC-9C29CB617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A2E94C6C-6DD7-92D6-FBAA-A8D7771C650B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37</a:t>
            </a:fld>
            <a:endParaRPr lang="en-US" sz="1000" b="1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656D7554-23F6-4831-4872-40F023183885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90F772-752C-0F4D-8A60-56968CA5AC8F}"/>
              </a:ext>
            </a:extLst>
          </p:cNvPr>
          <p:cNvSpPr txBox="1"/>
          <p:nvPr/>
        </p:nvSpPr>
        <p:spPr>
          <a:xfrm>
            <a:off x="1023736" y="2107212"/>
            <a:ext cx="8198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IA</a:t>
            </a: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11" name="Graphique 10" descr="Production avec un remplissage uni">
            <a:extLst>
              <a:ext uri="{FF2B5EF4-FFF2-40B4-BE49-F238E27FC236}">
                <a16:creationId xmlns:a16="http://schemas.microsoft.com/office/drawing/2014/main" id="{E255BE26-5762-FB65-DA86-BE73D039A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005" y="1901398"/>
            <a:ext cx="629790" cy="629790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B94E0D7B-C4F9-0DE6-CB35-FC166600911B}"/>
              </a:ext>
            </a:extLst>
          </p:cNvPr>
          <p:cNvSpPr txBox="1"/>
          <p:nvPr/>
        </p:nvSpPr>
        <p:spPr>
          <a:xfrm>
            <a:off x="10296640" y="1889529"/>
            <a:ext cx="19460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TRL 6-8 </a:t>
            </a:r>
          </a:p>
          <a:p>
            <a:r>
              <a:rPr lang="en-US" b="1" dirty="0">
                <a:cs typeface="Arial"/>
              </a:rPr>
              <a:t>MAA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3452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Point de Contact National Bio-Environnement | Horizon-europe.gouv.fr">
            <a:extLst>
              <a:ext uri="{FF2B5EF4-FFF2-40B4-BE49-F238E27FC236}">
                <a16:creationId xmlns:a16="http://schemas.microsoft.com/office/drawing/2014/main" id="{09F9CE26-D594-0B0D-1D7E-9ADEAED9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923" y="120000"/>
            <a:ext cx="1827668" cy="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1DB3EC8-B475-A0AA-4C94-0C2A59C49A54}"/>
              </a:ext>
            </a:extLst>
          </p:cNvPr>
          <p:cNvSpPr txBox="1">
            <a:spLocks/>
          </p:cNvSpPr>
          <p:nvPr/>
        </p:nvSpPr>
        <p:spPr bwMode="auto">
          <a:xfrm>
            <a:off x="466836" y="1673649"/>
            <a:ext cx="11214280" cy="42285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19170" lvl="1" indent="-385222" algn="l" defTabSz="121917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  <a:defRPr sz="1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76757" algn="l" defTabSz="121917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sz="11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368291" algn="l" defTabSz="121917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364058" algn="l" defTabSz="121917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9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121917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121917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121917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121917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r>
              <a:rPr kumimoji="0" lang="fr-FR" sz="2133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Pourquoi</a:t>
            </a:r>
            <a:endParaRPr kumimoji="0" lang="fr-FR" sz="1333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76198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Wingdings"/>
              <a:buChar char="ü"/>
              <a:tabLst/>
              <a:defRPr/>
            </a:pP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Comprendre </a:t>
            </a:r>
            <a:r>
              <a:rPr kumimoji="0" lang="fr-FR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l’évaluation</a:t>
            </a: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des projets, les attendus</a:t>
            </a:r>
            <a:endParaRPr kumimoji="0" lang="fr-FR" sz="1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76198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Wingdings"/>
              <a:buChar char="ü"/>
              <a:tabLst/>
              <a:defRPr/>
            </a:pP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Être en </a:t>
            </a:r>
            <a:r>
              <a:rPr kumimoji="0" lang="fr-FR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contact direct avec les responsables </a:t>
            </a: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des Directions thématiques de la CE</a:t>
            </a:r>
            <a:endParaRPr kumimoji="0" lang="fr-FR" sz="1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76198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Wingdings"/>
              <a:buChar char="ü"/>
              <a:tabLst/>
              <a:defRPr/>
            </a:pP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Bénéficier d’un </a:t>
            </a:r>
            <a:r>
              <a:rPr kumimoji="0" lang="fr-FR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environnement de travail international </a:t>
            </a: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- réseautage</a:t>
            </a:r>
            <a:endParaRPr kumimoji="0" lang="fr-FR" sz="1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76198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Wingdings"/>
              <a:buChar char="ü"/>
              <a:tabLst/>
              <a:defRPr/>
            </a:pP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Bénéficier d’</a:t>
            </a:r>
            <a:r>
              <a:rPr kumimoji="0" lang="fr-FR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un état de l’art </a:t>
            </a: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à l’instant T dans votre domaine</a:t>
            </a:r>
            <a:endParaRPr kumimoji="0" lang="fr-FR" sz="1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endParaRPr kumimoji="0" lang="fr-FR" sz="1467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r>
              <a:rPr kumimoji="0" lang="fr-FR" sz="2133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Comment</a:t>
            </a:r>
            <a:endParaRPr kumimoji="0" lang="fr-FR" sz="1333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76198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Char char="•"/>
              <a:tabLst/>
              <a:defRPr/>
            </a:pPr>
            <a:r>
              <a:rPr kumimoji="0" lang="fr-FR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Inscription une seule fois </a:t>
            </a: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pour 7 ans </a:t>
            </a:r>
            <a:r>
              <a:rPr kumimoji="0" lang="fr-FR" sz="1867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⇢ </a:t>
            </a:r>
            <a:r>
              <a:rPr kumimoji="0" lang="fr-FR" sz="1867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Mise à jour</a:t>
            </a:r>
            <a:r>
              <a:rPr kumimoji="0" lang="fr-FR" sz="1867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régulière de votre profil</a:t>
            </a:r>
            <a:endParaRPr kumimoji="0" lang="fr-FR" sz="1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76198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Char char="•"/>
              <a:tabLst/>
              <a:defRPr/>
            </a:pP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La CE interroge la base de données à travers des </a:t>
            </a:r>
            <a:r>
              <a:rPr kumimoji="0" lang="fr-FR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mots clés </a:t>
            </a:r>
            <a:r>
              <a:rPr kumimoji="0" lang="fr-FR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pour solliciter les experts et constituer ses panels d'évaluation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endParaRPr kumimoji="0" lang="fr-FR" sz="1467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r>
              <a:rPr kumimoji="0" lang="fr-FR" sz="2133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Liens</a:t>
            </a:r>
            <a:endParaRPr kumimoji="0" lang="fr-FR" sz="2133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76198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,Sans-Serif"/>
              <a:buChar char="•"/>
              <a:tabLst/>
              <a:defRPr/>
            </a:pPr>
            <a:r>
              <a:rPr kumimoji="0" lang="fr-FR" sz="1867" b="0" i="0" u="sng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hlinkClick r:id="rId4" tooltip="https://ec.europa.eu/info/funding-tenders/opportunities/docs/2021-2027/experts/standard-briefing-slides-for-experts_he_en.pdf"/>
              </a:rPr>
              <a:t>Guide pour devenir expert</a:t>
            </a:r>
            <a:endParaRPr kumimoji="0" lang="fr-FR" sz="1867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76198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,Sans-Serif"/>
              <a:buChar char="•"/>
              <a:tabLst/>
              <a:defRPr/>
            </a:pPr>
            <a:r>
              <a:rPr kumimoji="0" lang="fr-FR" sz="1867" b="0" i="0" u="sng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hlinkClick r:id="rId5" tooltip="https://ec.europa.eu/info/funding-tenders/opportunities/portal/screen/work-as-an-expert"/>
              </a:rPr>
              <a:t>S'enregistrer comme expert</a:t>
            </a:r>
            <a:endParaRPr kumimoji="0" lang="fr-FR" sz="1867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endParaRPr kumimoji="0" lang="fr-FR" sz="1867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24A39A6-C462-D682-5532-9275D1B40DDD}"/>
              </a:ext>
            </a:extLst>
          </p:cNvPr>
          <p:cNvSpPr txBox="1">
            <a:spLocks/>
          </p:cNvSpPr>
          <p:nvPr/>
        </p:nvSpPr>
        <p:spPr bwMode="auto">
          <a:xfrm>
            <a:off x="5269583" y="386831"/>
            <a:ext cx="6411533" cy="6834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121917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800"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Devenez expert-évaluateur pour la CE</a:t>
            </a:r>
            <a:endParaRPr kumimoji="0" lang="fr-FR" sz="3400" b="1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j-ea"/>
              <a:cs typeface="Arial"/>
            </a:endParaRP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6CD7D191-7867-132A-9FE9-5CE4237D2EBA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38</a:t>
            </a:fld>
            <a:endParaRPr lang="en-US" sz="1000" b="1"/>
          </a:p>
        </p:txBody>
      </p:sp>
      <p:sp>
        <p:nvSpPr>
          <p:cNvPr id="2" name="Espace réservé de la date 6">
            <a:extLst>
              <a:ext uri="{FF2B5EF4-FFF2-40B4-BE49-F238E27FC236}">
                <a16:creationId xmlns:a16="http://schemas.microsoft.com/office/drawing/2014/main" id="{2B5F396D-2CD6-EE88-5068-9EF1A6CCDF09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14254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Point de Contact National Bio-Environnement | Horizon-europe.gouv.fr">
            <a:extLst>
              <a:ext uri="{FF2B5EF4-FFF2-40B4-BE49-F238E27FC236}">
                <a16:creationId xmlns:a16="http://schemas.microsoft.com/office/drawing/2014/main" id="{09F9CE26-D594-0B0D-1D7E-9ADEAED9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923" y="120000"/>
            <a:ext cx="1827668" cy="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24A39A6-C462-D682-5532-9275D1B40DDD}"/>
              </a:ext>
            </a:extLst>
          </p:cNvPr>
          <p:cNvSpPr txBox="1">
            <a:spLocks/>
          </p:cNvSpPr>
          <p:nvPr/>
        </p:nvSpPr>
        <p:spPr bwMode="auto">
          <a:xfrm>
            <a:off x="6683604" y="386831"/>
            <a:ext cx="4997512" cy="6834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121917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800"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Soutien financier au montage</a:t>
            </a:r>
            <a:endParaRPr kumimoji="0" lang="fr-FR" sz="3400" b="1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j-ea"/>
              <a:cs typeface="Arial"/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4823677-0D3F-8672-B78E-9ED80835DBBE}"/>
              </a:ext>
            </a:extLst>
          </p:cNvPr>
          <p:cNvSpPr txBox="1">
            <a:spLocks/>
          </p:cNvSpPr>
          <p:nvPr/>
        </p:nvSpPr>
        <p:spPr bwMode="auto">
          <a:xfrm>
            <a:off x="479999" y="2144395"/>
            <a:ext cx="11214280" cy="42285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19170" lvl="1" indent="-385222" algn="l" defTabSz="121917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  <a:defRPr sz="1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76757" algn="l" defTabSz="121917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sz="11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368291" algn="l" defTabSz="121917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364058" algn="l" defTabSz="121917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9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121917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121917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121917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121917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r>
              <a:rPr kumimoji="0" lang="fr-FR" sz="2133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Pourquoi</a:t>
            </a:r>
            <a:endParaRPr kumimoji="0" lang="fr-FR" sz="1333" b="0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76198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Wingdings"/>
              <a:buChar char="ü"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Constituer un réseau scientifique européen ou international, coordonné par une équipe française</a:t>
            </a:r>
          </a:p>
          <a:p>
            <a:pPr marL="76198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Wingdings"/>
              <a:buChar char="ü"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Développer des projets interdisciplinaires ambitieux et renforcer la visibilité équipes françaises au niveau international.</a:t>
            </a:r>
          </a:p>
          <a:p>
            <a:pPr marL="76198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Wingdings"/>
              <a:buChar char="ü"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Objectif de candidater à un appel à projet de recherche collaborative dans les 2 ans.</a:t>
            </a:r>
            <a:endParaRPr kumimoji="0" lang="fr-FR" sz="1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endParaRPr kumimoji="0" lang="fr-FR" sz="1467" b="0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r>
              <a:rPr kumimoji="0" lang="fr-FR" sz="2133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Comment</a:t>
            </a:r>
            <a:endParaRPr kumimoji="0" lang="fr-FR" sz="1333" b="0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Processus de dépôt en continu, 2 dates de sélection (xx/02/2026 et </a:t>
            </a:r>
            <a:r>
              <a:rPr kumimoji="0" lang="fr-FR" sz="1867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15/09/2026)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Budget max : </a:t>
            </a:r>
            <a:r>
              <a:rPr kumimoji="0" lang="fr-FR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36 k€ </a:t>
            </a: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pour une durée de </a:t>
            </a:r>
            <a:r>
              <a:rPr kumimoji="0" lang="fr-FR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24 mois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Couts éligibles : frais de mission, de réunion, de réception, etc.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	     prestation de service pour aider à monter le projet européen ou international (jusqu’à 10 k€),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	     frais de personnel (jusqu’à 10 k€)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endParaRPr kumimoji="0" lang="fr-FR" sz="1467" b="0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r>
              <a:rPr kumimoji="0" lang="fr-FR" sz="2133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Liens</a:t>
            </a:r>
            <a:endParaRPr kumimoji="0" lang="fr-FR" sz="2133" b="0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76198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,Sans-Serif"/>
              <a:buChar char="•"/>
              <a:tabLst/>
              <a:defRPr/>
            </a:pPr>
            <a:r>
              <a:rPr kumimoji="0" lang="fr-FR" sz="1867" b="0" i="0" u="sng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hlinkClick r:id="rId4"/>
              </a:rPr>
              <a:t>Site de l’ANR</a:t>
            </a:r>
            <a:endParaRPr kumimoji="0" lang="fr-FR" sz="1867" b="0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050"/>
              <a:buFont typeface="Arial"/>
              <a:buNone/>
              <a:tabLst/>
              <a:defRPr/>
            </a:pPr>
            <a:endParaRPr kumimoji="0" lang="fr-FR" sz="1867" b="0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8F16FE7-FDAB-DC86-1871-47234BAAF3B2}"/>
              </a:ext>
            </a:extLst>
          </p:cNvPr>
          <p:cNvSpPr txBox="1">
            <a:spLocks/>
          </p:cNvSpPr>
          <p:nvPr/>
        </p:nvSpPr>
        <p:spPr bwMode="auto">
          <a:xfrm>
            <a:off x="479999" y="1301265"/>
            <a:ext cx="11232000" cy="6834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121917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800"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Montage de Réseaux Scientifiques Européens ou Internationaux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800"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(MRSEI) – Financement ANR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j-ea"/>
              <a:cs typeface="Arial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BCA9DA5-299D-AFA1-2510-D718CEFC2807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4140BE-24A4-63C5-2ED1-D749E3112B68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06252371-00F8-6ACA-3D1E-3BED28EF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091BD091-4137-DFB1-316E-F28452AA48DA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39</a:t>
            </a:fld>
            <a:endParaRPr lang="en-US" sz="1000" b="1" dirty="0"/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F209C6EB-444C-1740-197B-278CAA91D849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42514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478DE26-ECE3-4BB6-8E54-38590399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468"/>
            <a:ext cx="12190804" cy="6360473"/>
          </a:xfrm>
          <a:prstGeom prst="rect">
            <a:avLst/>
          </a:prstGeom>
        </p:spPr>
      </p:pic>
      <p:sp>
        <p:nvSpPr>
          <p:cNvPr id="3" name="Espace réservé du numéro de diapositive 8">
            <a:extLst>
              <a:ext uri="{FF2B5EF4-FFF2-40B4-BE49-F238E27FC236}">
                <a16:creationId xmlns:a16="http://schemas.microsoft.com/office/drawing/2014/main" id="{DED087B8-6531-A210-2512-B02FAEC8120E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4</a:t>
            </a:fld>
            <a:endParaRPr lang="en-US" sz="1000" b="1" dirty="0"/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07C70DB7-3618-2C44-C146-86AC746FD714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650946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Espace réservé du contenu 5"/>
          <p:cNvSpPr/>
          <p:nvPr/>
        </p:nvSpPr>
        <p:spPr>
          <a:xfrm>
            <a:off x="431520" y="1384204"/>
            <a:ext cx="11256000" cy="4994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t">
            <a:noAutofit/>
          </a:bodyPr>
          <a:lstStyle/>
          <a:p>
            <a:pPr defTabSz="1219170">
              <a:spcBef>
                <a:spcPts val="3200"/>
              </a:spcBef>
              <a:spcAft>
                <a:spcPts val="800"/>
              </a:spcAft>
              <a:tabLst>
                <a:tab pos="0" algn="l"/>
              </a:tabLst>
            </a:pPr>
            <a:endParaRPr lang="fr-FR" sz="1867" b="1" spc="-1">
              <a:solidFill>
                <a:srgbClr val="2F3E97"/>
              </a:solidFill>
              <a:latin typeface="Calibri"/>
            </a:endParaRPr>
          </a:p>
          <a:p>
            <a:pPr defTabSz="1219170">
              <a:spcBef>
                <a:spcPts val="3200"/>
              </a:spcBef>
              <a:spcAft>
                <a:spcPts val="800"/>
              </a:spcAft>
              <a:tabLst>
                <a:tab pos="0" algn="l"/>
              </a:tabLst>
            </a:pPr>
            <a:r>
              <a:rPr lang="fr-FR" sz="1867" b="1" spc="-1">
                <a:solidFill>
                  <a:srgbClr val="2F3E97"/>
                </a:solidFill>
                <a:latin typeface="Calibri"/>
              </a:rPr>
              <a:t>En pratique, le Diag PTI comprend : </a:t>
            </a:r>
            <a:endParaRPr lang="fr-FR" sz="1867" spc="-1">
              <a:solidFill>
                <a:srgbClr val="000000"/>
              </a:solidFill>
              <a:latin typeface="Calibri"/>
            </a:endParaRPr>
          </a:p>
          <a:p>
            <a:pPr marL="381110" indent="-381110" defTabSz="1219170">
              <a:spcBef>
                <a:spcPts val="375"/>
              </a:spcBef>
              <a:spcAft>
                <a:spcPts val="400"/>
              </a:spcAft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fr-FR" sz="1867" spc="-1">
                <a:solidFill>
                  <a:srgbClr val="2F3E97"/>
                </a:solidFill>
                <a:latin typeface="Calibri"/>
              </a:rPr>
              <a:t>Une subvention qui couvre 50 % du montant TTC de la prestation d'un Expert Conseil.</a:t>
            </a:r>
            <a:endParaRPr lang="fr-FR" sz="1867" spc="-1">
              <a:solidFill>
                <a:srgbClr val="000000"/>
              </a:solidFill>
              <a:latin typeface="Calibri"/>
            </a:endParaRPr>
          </a:p>
          <a:p>
            <a:pPr marL="381110" indent="-381110" defTabSz="1219170">
              <a:spcBef>
                <a:spcPts val="375"/>
              </a:spcBef>
              <a:spcAft>
                <a:spcPts val="400"/>
              </a:spcAft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fr-FR" sz="1867" spc="-1">
                <a:solidFill>
                  <a:srgbClr val="2F3E97"/>
                </a:solidFill>
                <a:latin typeface="Calibri"/>
              </a:rPr>
              <a:t>une prestation adaptée aux besoins de l'entreprise : jusqu'à 25k€ HT si l'entreprise est cheffe de file, jusqu'à 5k€ HT si l'entreprise est partenaire.</a:t>
            </a:r>
            <a:endParaRPr lang="fr-FR" sz="1867" spc="-1">
              <a:solidFill>
                <a:srgbClr val="000000"/>
              </a:solidFill>
              <a:latin typeface="Calibri"/>
            </a:endParaRPr>
          </a:p>
          <a:p>
            <a:pPr marL="381110" indent="-381110" defTabSz="1219170">
              <a:spcBef>
                <a:spcPts val="375"/>
              </a:spcBef>
              <a:spcAft>
                <a:spcPts val="400"/>
              </a:spcAft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fr-FR" sz="1867" spc="-1">
                <a:solidFill>
                  <a:srgbClr val="2F3E97"/>
                </a:solidFill>
                <a:latin typeface="Calibri"/>
              </a:rPr>
              <a:t>une demande facilitée en ligne, sur le site de Bpifrance</a:t>
            </a:r>
            <a:endParaRPr lang="fr-FR" sz="1867" spc="-1">
              <a:solidFill>
                <a:srgbClr val="000000"/>
              </a:solidFill>
              <a:latin typeface="Calibri"/>
            </a:endParaRPr>
          </a:p>
          <a:p>
            <a:pPr marL="381110" indent="-381110" defTabSz="1219170">
              <a:spcBef>
                <a:spcPts val="375"/>
              </a:spcBef>
              <a:spcAft>
                <a:spcPts val="400"/>
              </a:spcAft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fr-FR" sz="1867" spc="-1">
                <a:solidFill>
                  <a:srgbClr val="2F3E97"/>
                </a:solidFill>
                <a:latin typeface="Calibri"/>
              </a:rPr>
              <a:t>une réponse rapide sous 2 semaines</a:t>
            </a:r>
          </a:p>
          <a:p>
            <a:pPr defTabSz="1219170">
              <a:spcBef>
                <a:spcPts val="375"/>
              </a:spcBef>
              <a:spcAft>
                <a:spcPts val="400"/>
              </a:spcAft>
              <a:buSzPct val="100058"/>
              <a:tabLst>
                <a:tab pos="0" algn="l"/>
              </a:tabLst>
            </a:pPr>
            <a:endParaRPr lang="fr-FR" sz="1867" spc="-1">
              <a:solidFill>
                <a:srgbClr val="2F3E97"/>
              </a:solidFill>
              <a:latin typeface="Calibri"/>
            </a:endParaRPr>
          </a:p>
          <a:p>
            <a:pPr defTabSz="1219170">
              <a:spcBef>
                <a:spcPts val="375"/>
              </a:spcBef>
              <a:spcAft>
                <a:spcPts val="400"/>
              </a:spcAft>
              <a:buSzPct val="100058"/>
              <a:tabLst>
                <a:tab pos="0" algn="l"/>
              </a:tabLst>
            </a:pPr>
            <a:r>
              <a:rPr lang="fr-FR" sz="1600" spc="-1">
                <a:solidFill>
                  <a:srgbClr val="2F3E97"/>
                </a:solidFill>
                <a:latin typeface="Calibri"/>
              </a:rPr>
              <a:t>Site web : </a:t>
            </a:r>
            <a:r>
              <a:rPr lang="fr-FR" sz="1600" u="sng" spc="-1">
                <a:solidFill>
                  <a:srgbClr val="2F3E97"/>
                </a:solidFill>
                <a:latin typeface="Calibri"/>
              </a:rPr>
              <a:t>https://diaginno.bpifrance.fr/produit/diagnostic-partenariat-technologique</a:t>
            </a:r>
          </a:p>
          <a:p>
            <a:pPr defTabSz="1219170">
              <a:spcBef>
                <a:spcPts val="375"/>
              </a:spcBef>
              <a:spcAft>
                <a:spcPts val="400"/>
              </a:spcAft>
              <a:buSzPct val="100058"/>
              <a:tabLst>
                <a:tab pos="0" algn="l"/>
              </a:tabLst>
            </a:pPr>
            <a:r>
              <a:rPr lang="fr-FR" sz="1600" spc="-1">
                <a:solidFill>
                  <a:srgbClr val="2F3E97"/>
                </a:solidFill>
                <a:latin typeface="Calibri"/>
              </a:rPr>
              <a:t>Replay : </a:t>
            </a:r>
            <a:r>
              <a:rPr lang="fr-FR" sz="1600" u="sng" spc="-1">
                <a:solidFill>
                  <a:srgbClr val="2F3E97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https://www.horizon-europe.gouv.fr/le-diagnostic-partenariat-pour-les-projets-collaboratifs-des-entreprises-28280</a:t>
            </a:r>
            <a:endParaRPr lang="fr-FR" sz="1600" u="sng" spc="-1">
              <a:solidFill>
                <a:srgbClr val="2F3E97"/>
              </a:solidFill>
              <a:latin typeface="Calibri"/>
            </a:endParaRPr>
          </a:p>
          <a:p>
            <a:pPr defTabSz="1219170">
              <a:spcBef>
                <a:spcPts val="375"/>
              </a:spcBef>
              <a:spcAft>
                <a:spcPts val="400"/>
              </a:spcAft>
              <a:buSzPct val="100058"/>
              <a:tabLst>
                <a:tab pos="0" algn="l"/>
              </a:tabLst>
            </a:pPr>
            <a:endParaRPr lang="fr-FR" sz="1600" spc="-1">
              <a:solidFill>
                <a:srgbClr val="2F3E97"/>
              </a:solidFill>
              <a:latin typeface="Calibri"/>
            </a:endParaRPr>
          </a:p>
        </p:txBody>
      </p:sp>
      <p:pic>
        <p:nvPicPr>
          <p:cNvPr id="415" name="Image 8"/>
          <p:cNvPicPr/>
          <p:nvPr/>
        </p:nvPicPr>
        <p:blipFill>
          <a:blip r:embed="rId4"/>
          <a:stretch/>
        </p:blipFill>
        <p:spPr>
          <a:xfrm>
            <a:off x="8591592" y="3809098"/>
            <a:ext cx="2830560" cy="95088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 descr="Le Point de Contact National Bio-Environnement | Horizon-europe.gouv.fr">
            <a:extLst>
              <a:ext uri="{FF2B5EF4-FFF2-40B4-BE49-F238E27FC236}">
                <a16:creationId xmlns:a16="http://schemas.microsoft.com/office/drawing/2014/main" id="{9AE89C89-968E-0040-540E-E4303A45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923" y="120000"/>
            <a:ext cx="1827668" cy="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569F6ED-6AC0-E396-BD2B-62583F155C4E}"/>
              </a:ext>
            </a:extLst>
          </p:cNvPr>
          <p:cNvSpPr txBox="1">
            <a:spLocks/>
          </p:cNvSpPr>
          <p:nvPr/>
        </p:nvSpPr>
        <p:spPr bwMode="auto">
          <a:xfrm>
            <a:off x="6683604" y="386831"/>
            <a:ext cx="4997512" cy="6834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121917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800"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Soutien financier au montage</a:t>
            </a:r>
            <a:endParaRPr kumimoji="0" lang="fr-FR" sz="3400" b="1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j-ea"/>
              <a:cs typeface="Arial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FE7DDFD-0D6D-B5E3-2BC7-FC4C01E8B023}"/>
              </a:ext>
            </a:extLst>
          </p:cNvPr>
          <p:cNvSpPr txBox="1">
            <a:spLocks/>
          </p:cNvSpPr>
          <p:nvPr/>
        </p:nvSpPr>
        <p:spPr bwMode="auto">
          <a:xfrm>
            <a:off x="479999" y="1301265"/>
            <a:ext cx="11232000" cy="6834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121917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1800"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Diagnostic Partenariats Technologiques internationaux (</a:t>
            </a:r>
            <a:r>
              <a:rPr kumimoji="0" lang="fr-FR" sz="2800" b="1" i="0" u="none" strike="noStrike" kern="0" cap="none" spc="0" normalizeH="0" baseline="0" noProof="0" err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DiagPTI</a:t>
            </a:r>
            <a:r>
              <a:rPr lang="fr-FR" sz="2800" kern="0">
                <a:solidFill>
                  <a:srgbClr val="000091"/>
                </a:solidFill>
                <a:latin typeface="Calibri" panose="020F0502020204030204"/>
                <a:cs typeface="Arial"/>
              </a:rPr>
              <a:t>) </a:t>
            </a:r>
            <a:r>
              <a:rPr kumimoji="0" lang="fr-FR" sz="28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– Financement </a:t>
            </a:r>
            <a:r>
              <a:rPr kumimoji="0" lang="fr-FR" sz="2800" b="1" i="0" u="none" strike="noStrike" kern="0" cap="none" spc="0" normalizeH="0" baseline="0" noProof="0" err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BPIFrance</a:t>
            </a:r>
            <a:endParaRPr kumimoji="0" lang="fr-FR" sz="3200" b="1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/>
              <a:ea typeface="+mj-ea"/>
              <a:cs typeface="Arial"/>
            </a:endParaRP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22AA1714-5452-7F2C-853A-E4DB2B5E7779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40</a:t>
            </a:fld>
            <a:endParaRPr lang="en-US" sz="1000" b="1"/>
          </a:p>
        </p:txBody>
      </p:sp>
      <p:sp>
        <p:nvSpPr>
          <p:cNvPr id="2" name="Espace réservé de la date 6">
            <a:extLst>
              <a:ext uri="{FF2B5EF4-FFF2-40B4-BE49-F238E27FC236}">
                <a16:creationId xmlns:a16="http://schemas.microsoft.com/office/drawing/2014/main" id="{E88BDE7C-EB4D-06E1-187D-CCBE0FCAF408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3602C83-1F29-FE4E-0A47-43F8C7F6AE15}"/>
              </a:ext>
            </a:extLst>
          </p:cNvPr>
          <p:cNvSpPr txBox="1"/>
          <p:nvPr/>
        </p:nvSpPr>
        <p:spPr>
          <a:xfrm>
            <a:off x="2862072" y="1453137"/>
            <a:ext cx="6736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horizoneuropencpportal.eu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/neb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AF715-4659-B289-9307-2623A51A6ED8}"/>
              </a:ext>
            </a:extLst>
          </p:cNvPr>
          <p:cNvSpPr/>
          <p:nvPr/>
        </p:nvSpPr>
        <p:spPr>
          <a:xfrm>
            <a:off x="4581331" y="157930"/>
            <a:ext cx="71071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10">
              <a:defRPr/>
            </a:pPr>
            <a:r>
              <a:rPr lang="fr-FR" sz="3200" b="1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CSA des PCN Européens du NEB :</a:t>
            </a:r>
          </a:p>
          <a:p>
            <a:pPr algn="r" defTabSz="1219110">
              <a:defRPr/>
            </a:pPr>
            <a:r>
              <a:rPr lang="fr-FR" sz="2000" b="1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Utile pour vous dans le cadre d’une recherche de partenaire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14B710-7BF1-A75C-267E-0E444E4EA5BA}"/>
              </a:ext>
            </a:extLst>
          </p:cNvPr>
          <p:cNvSpPr txBox="1"/>
          <p:nvPr/>
        </p:nvSpPr>
        <p:spPr>
          <a:xfrm>
            <a:off x="2845691" y="1992028"/>
            <a:ext cx="90001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NEB4All est le réseau officiel des PCN HE du NEB Facility et NEB Policy. Il regroupe 26 partenaires.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2,1 M€, CSA jusque oct. 2026, financé par une Action dédiée ensuite.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NEB4All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entretien le lien entre la recherche et l’innovation et leur mise en œuvre concrète, en s’alignant sur les valeurs du NEB que sont la durabilité, l’esthétique et l’inclusion. 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En soutenant un réseau de Points de Contact Nationaux (NCP), NEB4All renforce la visibilité et l’efficacité de la plateforme NEB et garanti un meilleur service aux candidats et à la société civile.</a:t>
            </a:r>
          </a:p>
        </p:txBody>
      </p:sp>
      <p:pic>
        <p:nvPicPr>
          <p:cNvPr id="3" name="Picture 2" descr="Le Point de Contact National Bio-Environnement | Horizon-europe.gouv.fr">
            <a:extLst>
              <a:ext uri="{FF2B5EF4-FFF2-40B4-BE49-F238E27FC236}">
                <a16:creationId xmlns:a16="http://schemas.microsoft.com/office/drawing/2014/main" id="{B4AEB5A6-5F5B-6175-C54C-64DB2E2D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923" y="120000"/>
            <a:ext cx="1827668" cy="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A2B92D8A-753B-759F-13A9-C0562F986D0B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41</a:t>
            </a:fld>
            <a:endParaRPr lang="en-US" sz="1000" b="1"/>
          </a:p>
        </p:txBody>
      </p:sp>
      <p:pic>
        <p:nvPicPr>
          <p:cNvPr id="11" name="Image 10" descr="Une image contenant Graphique, Polic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6DB69D90-2035-E7B6-CAD0-9BF818591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7" y="1426464"/>
            <a:ext cx="2192788" cy="2505456"/>
          </a:xfrm>
          <a:prstGeom prst="rect">
            <a:avLst/>
          </a:prstGeom>
        </p:spPr>
      </p:pic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AC77534E-F590-23BE-3391-C4675AA198F5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437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8A44C-A4AA-B2E7-7179-1837DBE93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68DC25-7656-4ED7-2CE6-8AF9C4585A9A}"/>
              </a:ext>
            </a:extLst>
          </p:cNvPr>
          <p:cNvSpPr/>
          <p:nvPr/>
        </p:nvSpPr>
        <p:spPr>
          <a:xfrm>
            <a:off x="4581331" y="157930"/>
            <a:ext cx="71071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10">
              <a:defRPr/>
            </a:pPr>
            <a:r>
              <a:rPr lang="fr-FR" sz="3200" b="1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CSA des PCN Européens du NEB :</a:t>
            </a:r>
          </a:p>
          <a:p>
            <a:pPr algn="r" defTabSz="1219110">
              <a:defRPr/>
            </a:pPr>
            <a:r>
              <a:rPr lang="fr-FR" sz="2000" b="1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Evènements</a:t>
            </a:r>
          </a:p>
        </p:txBody>
      </p:sp>
      <p:pic>
        <p:nvPicPr>
          <p:cNvPr id="3" name="Picture 2" descr="Le Point de Contact National Bio-Environnement | Horizon-europe.gouv.fr">
            <a:extLst>
              <a:ext uri="{FF2B5EF4-FFF2-40B4-BE49-F238E27FC236}">
                <a16:creationId xmlns:a16="http://schemas.microsoft.com/office/drawing/2014/main" id="{7094C438-C9CB-25A5-FB8C-5824CC876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923" y="120000"/>
            <a:ext cx="1827668" cy="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A3EB8C76-A4B4-DF7D-13B9-2EDB5FEC9980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42</a:t>
            </a:fld>
            <a:endParaRPr lang="en-US" sz="1000" b="1"/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208C0BA8-BD07-812F-DBFE-2822968FB81D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pic>
        <p:nvPicPr>
          <p:cNvPr id="4" name="Image 3" descr="Une image contenant text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0EEE2676-4A8D-7C38-C7F7-6EB7586B8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1482938"/>
            <a:ext cx="9856080" cy="431435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780FB43-23E9-408A-86CD-58489EF53D91}"/>
              </a:ext>
            </a:extLst>
          </p:cNvPr>
          <p:cNvSpPr txBox="1"/>
          <p:nvPr/>
        </p:nvSpPr>
        <p:spPr>
          <a:xfrm>
            <a:off x="344424" y="5930414"/>
            <a:ext cx="11503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https://</a:t>
            </a:r>
            <a:r>
              <a:rPr lang="fr-FR" dirty="0" err="1">
                <a:solidFill>
                  <a:schemeClr val="tx2"/>
                </a:solidFill>
              </a:rPr>
              <a:t>horizoneuropencpportal.eu</a:t>
            </a:r>
            <a:r>
              <a:rPr lang="fr-FR" dirty="0">
                <a:solidFill>
                  <a:schemeClr val="tx2"/>
                </a:solidFill>
              </a:rPr>
              <a:t>/stage/neb-facility-2026-matchmaking-event-build-your-consortium</a:t>
            </a:r>
          </a:p>
        </p:txBody>
      </p:sp>
    </p:spTree>
    <p:extLst>
      <p:ext uri="{BB962C8B-B14F-4D97-AF65-F5344CB8AC3E}">
        <p14:creationId xmlns:p14="http://schemas.microsoft.com/office/powerpoint/2010/main" val="35320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94C3B-9300-DAEA-FF89-A206524DF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E4DA13-893C-41BB-A209-2B33656D7933}"/>
              </a:ext>
            </a:extLst>
          </p:cNvPr>
          <p:cNvSpPr/>
          <p:nvPr/>
        </p:nvSpPr>
        <p:spPr>
          <a:xfrm>
            <a:off x="4581331" y="157930"/>
            <a:ext cx="71071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10">
              <a:defRPr/>
            </a:pPr>
            <a:r>
              <a:rPr lang="fr-FR" sz="3200" b="1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CSA des PCN Européens du NEB :</a:t>
            </a:r>
          </a:p>
          <a:p>
            <a:pPr algn="r" defTabSz="1219110">
              <a:defRPr/>
            </a:pPr>
            <a:r>
              <a:rPr lang="fr-FR" sz="2000" b="1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Evènements</a:t>
            </a:r>
          </a:p>
        </p:txBody>
      </p:sp>
      <p:pic>
        <p:nvPicPr>
          <p:cNvPr id="3" name="Picture 2" descr="Le Point de Contact National Bio-Environnement | Horizon-europe.gouv.fr">
            <a:extLst>
              <a:ext uri="{FF2B5EF4-FFF2-40B4-BE49-F238E27FC236}">
                <a16:creationId xmlns:a16="http://schemas.microsoft.com/office/drawing/2014/main" id="{88A89083-55F8-43C2-9B4B-6AE5E4B5D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923" y="120000"/>
            <a:ext cx="1827668" cy="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296C87C8-F3EE-5FC5-53E7-BB9CC3B09EE2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43</a:t>
            </a:fld>
            <a:endParaRPr lang="en-US" sz="1000" b="1"/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22BE99F6-32B2-1CAC-2441-01C19C5B7E74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pic>
        <p:nvPicPr>
          <p:cNvPr id="2" name="Image 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252399A-B99C-3522-14E5-4473DAFDE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10" y="1296040"/>
            <a:ext cx="9232660" cy="46696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08FDC9-A256-D806-8E5F-6FDA2F84BA7F}"/>
              </a:ext>
            </a:extLst>
          </p:cNvPr>
          <p:cNvSpPr txBox="1"/>
          <p:nvPr/>
        </p:nvSpPr>
        <p:spPr>
          <a:xfrm>
            <a:off x="450474" y="6008668"/>
            <a:ext cx="11018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https://</a:t>
            </a:r>
            <a:r>
              <a:rPr lang="fr-FR" dirty="0" err="1">
                <a:solidFill>
                  <a:schemeClr val="tx2"/>
                </a:solidFill>
              </a:rPr>
              <a:t>horizoneuropencpportal.eu</a:t>
            </a:r>
            <a:r>
              <a:rPr lang="fr-FR" dirty="0">
                <a:solidFill>
                  <a:schemeClr val="tx2"/>
                </a:solidFill>
              </a:rPr>
              <a:t>/stage/festival-new-european-bauhaus-2026-life-spaces-buildings</a:t>
            </a:r>
          </a:p>
        </p:txBody>
      </p:sp>
    </p:spTree>
    <p:extLst>
      <p:ext uri="{BB962C8B-B14F-4D97-AF65-F5344CB8AC3E}">
        <p14:creationId xmlns:p14="http://schemas.microsoft.com/office/powerpoint/2010/main" val="37467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D1EB0-FD33-69A1-5CB5-E7C0D2A53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876886-8996-5E39-7848-461110A85934}"/>
              </a:ext>
            </a:extLst>
          </p:cNvPr>
          <p:cNvSpPr/>
          <p:nvPr/>
        </p:nvSpPr>
        <p:spPr>
          <a:xfrm>
            <a:off x="4581331" y="157930"/>
            <a:ext cx="71071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10">
              <a:defRPr/>
            </a:pPr>
            <a:r>
              <a:rPr lang="fr-FR" sz="3200" b="1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Réseautage</a:t>
            </a:r>
            <a:endParaRPr lang="fr-FR" sz="3200" b="1" dirty="0">
              <a:solidFill>
                <a:srgbClr val="0000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10">
              <a:defRPr/>
            </a:pPr>
            <a:r>
              <a:rPr lang="fr-FR" sz="2000" b="1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Evènements</a:t>
            </a:r>
          </a:p>
        </p:txBody>
      </p:sp>
      <p:pic>
        <p:nvPicPr>
          <p:cNvPr id="3" name="Picture 2" descr="Le Point de Contact National Bio-Environnement | Horizon-europe.gouv.fr">
            <a:extLst>
              <a:ext uri="{FF2B5EF4-FFF2-40B4-BE49-F238E27FC236}">
                <a16:creationId xmlns:a16="http://schemas.microsoft.com/office/drawing/2014/main" id="{951ACC42-C019-7081-54F3-8517BDE8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923" y="120000"/>
            <a:ext cx="1827668" cy="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49CD0804-D951-A856-2198-3852721CC547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44</a:t>
            </a:fld>
            <a:endParaRPr lang="en-US" sz="1000" b="1"/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748AD69C-D19C-BC8D-2B3F-1D8733081A6B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906013-4697-7DBA-BDA4-B40308A40324}"/>
              </a:ext>
            </a:extLst>
          </p:cNvPr>
          <p:cNvSpPr txBox="1"/>
          <p:nvPr/>
        </p:nvSpPr>
        <p:spPr>
          <a:xfrm>
            <a:off x="491059" y="5928478"/>
            <a:ext cx="11503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sng" dirty="0">
                <a:solidFill>
                  <a:srgbClr val="0000FF"/>
                </a:solidFill>
                <a:effectLst/>
                <a:latin typeface="Marianne"/>
                <a:hlinkClick r:id="rId3"/>
              </a:rPr>
              <a:t>https://www.kpk.gov.pl/wydarzenia/energy-efficient-buildings-new-european-bauhaus-brokerage-study-visit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4" name="Image 13" descr="Une image contenant texte, capture d’écran, soins de santé&#10;&#10;Le contenu généré par l’IA peut être incorrect.">
            <a:extLst>
              <a:ext uri="{FF2B5EF4-FFF2-40B4-BE49-F238E27FC236}">
                <a16:creationId xmlns:a16="http://schemas.microsoft.com/office/drawing/2014/main" id="{B421C3CC-1500-C5A7-0940-E5C8FCF9F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76" y="1285739"/>
            <a:ext cx="8105140" cy="464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85C35-D04C-42F2-9E72-FC1AF923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Ressources utiles: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DC2660-E8D4-414C-A397-9D5E40C5DF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999" y="2180862"/>
            <a:ext cx="11232000" cy="3954937"/>
          </a:xfrm>
        </p:spPr>
        <p:txBody>
          <a:bodyPr/>
          <a:lstStyle/>
          <a:p>
            <a:pPr marL="380981" indent="-380981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 portail français Horizon Europe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https://www.horizon-europe.gouv.fr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, avec des infos par programme, sur les conditions de participation, les actus, etc.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Ressources juridiques et financières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https://www.horizon-europe.gouv.fr/ressources-juridiques-et-financieres-24384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(informations et formation sur les règles de participation du programme-cadre, hotline par téléphone et courriel par le PCN JURFIN)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Pour démarrer sur Horizon Europe, une FAQ dédiée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https://www.horizon-europe.gouv.fr/faq-les-grands-principes-d-horizon-europe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81" indent="-380981">
              <a:buFont typeface="Arial" panose="020B0604020202020204" pitchFamily="34" charset="0"/>
              <a:buChar char="•"/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81" indent="-380981">
              <a:buFont typeface="Arial" panose="020B0604020202020204" pitchFamily="34" charset="0"/>
              <a:buChar char="•"/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58E353-0838-4382-B63B-6BABA882F940}"/>
              </a:ext>
            </a:extLst>
          </p:cNvPr>
          <p:cNvSpPr txBox="1"/>
          <p:nvPr/>
        </p:nvSpPr>
        <p:spPr>
          <a:xfrm>
            <a:off x="5577080" y="475932"/>
            <a:ext cx="6111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Ressources utiles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>
            <a:hlinkClick r:id="rId6"/>
            <a:extLst>
              <a:ext uri="{FF2B5EF4-FFF2-40B4-BE49-F238E27FC236}">
                <a16:creationId xmlns:a16="http://schemas.microsoft.com/office/drawing/2014/main" id="{A7271F2F-DD03-400A-912D-DE2BE16D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677" y="555959"/>
            <a:ext cx="390407" cy="3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e Point de Contact National Bio-Environnement | Horizon-europe.gouv.fr">
            <a:extLst>
              <a:ext uri="{FF2B5EF4-FFF2-40B4-BE49-F238E27FC236}">
                <a16:creationId xmlns:a16="http://schemas.microsoft.com/office/drawing/2014/main" id="{08E3FB41-1CF8-DD14-90FD-1DC7B37EA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923" y="120000"/>
            <a:ext cx="1827668" cy="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EE60E87B-5532-A044-9E3F-D0A7809BA1A6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35A037-617A-F98F-64E6-D9B64565091D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31D045D1-3323-C44A-7611-00977384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15B5FF05-6033-4BDE-FF3D-74FDA2B50A48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45</a:t>
            </a:fld>
            <a:endParaRPr lang="en-US" sz="1000" b="1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625734BE-4F07-397B-DB49-B587C4D5578E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44002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CD5F4-F3C4-D1DA-A009-ADEF50AA6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3F62F1-1F85-C41D-D5F9-08ECC20A6DE8}"/>
              </a:ext>
            </a:extLst>
          </p:cNvPr>
          <p:cNvSpPr/>
          <p:nvPr/>
        </p:nvSpPr>
        <p:spPr>
          <a:xfrm>
            <a:off x="5093208" y="104998"/>
            <a:ext cx="6613781" cy="960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defTabSz="1219170">
              <a:defRPr/>
            </a:pPr>
            <a:r>
              <a:rPr lang="en-US" sz="2667" b="1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de Contact National – New European Bauhaus Facility</a:t>
            </a:r>
          </a:p>
        </p:txBody>
      </p:sp>
      <p:sp>
        <p:nvSpPr>
          <p:cNvPr id="21" name="Espace réservé du numéro de diapositive 8">
            <a:extLst>
              <a:ext uri="{FF2B5EF4-FFF2-40B4-BE49-F238E27FC236}">
                <a16:creationId xmlns:a16="http://schemas.microsoft.com/office/drawing/2014/main" id="{F6FBCD90-A486-6560-69F6-A0BB47710030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46</a:t>
            </a:fld>
            <a:endParaRPr lang="en-US" sz="1000" b="1" dirty="0"/>
          </a:p>
        </p:txBody>
      </p:sp>
      <p:sp>
        <p:nvSpPr>
          <p:cNvPr id="22" name="Espace réservé de la date 6">
            <a:extLst>
              <a:ext uri="{FF2B5EF4-FFF2-40B4-BE49-F238E27FC236}">
                <a16:creationId xmlns:a16="http://schemas.microsoft.com/office/drawing/2014/main" id="{289098D2-8E84-1944-2356-2A409A964127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6A6DC-5891-E035-3FD4-E16C2CF1B925}"/>
              </a:ext>
            </a:extLst>
          </p:cNvPr>
          <p:cNvSpPr txBox="1"/>
          <p:nvPr/>
        </p:nvSpPr>
        <p:spPr>
          <a:xfrm>
            <a:off x="843051" y="1913479"/>
            <a:ext cx="2991993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792"/>
              </a:lnSpc>
            </a:pPr>
            <a:r>
              <a:rPr lang="fr-FR" sz="1600" dirty="0">
                <a:solidFill>
                  <a:srgbClr val="000091"/>
                </a:solidFill>
                <a:cs typeface="Arial"/>
              </a:rPr>
              <a:t>Margot BURIDENT </a:t>
            </a:r>
            <a:r>
              <a:rPr lang="en-US" sz="1600" dirty="0">
                <a:solidFill>
                  <a:srgbClr val="FFFFFF"/>
                </a:solidFill>
                <a:cs typeface="Arial"/>
              </a:rPr>
              <a:t> </a:t>
            </a:r>
            <a:endParaRPr lang="en-US" sz="1600" dirty="0">
              <a:cs typeface="Arial"/>
            </a:endParaRPr>
          </a:p>
          <a:p>
            <a:pPr>
              <a:lnSpc>
                <a:spcPts val="1792"/>
              </a:lnSpc>
            </a:pPr>
            <a:r>
              <a:rPr lang="fr-FR" sz="1600" dirty="0">
                <a:solidFill>
                  <a:srgbClr val="000091"/>
                </a:solidFill>
                <a:cs typeface="Arial"/>
              </a:rPr>
              <a:t>MESRE (40%) et Université </a:t>
            </a:r>
            <a:r>
              <a:rPr lang="en-US" sz="1600" dirty="0">
                <a:solidFill>
                  <a:srgbClr val="FFFFFF"/>
                </a:solidFill>
                <a:cs typeface="Arial"/>
              </a:rPr>
              <a:t> </a:t>
            </a:r>
            <a:endParaRPr lang="en-US" sz="1600" dirty="0">
              <a:cs typeface="Arial"/>
            </a:endParaRPr>
          </a:p>
          <a:p>
            <a:pPr>
              <a:lnSpc>
                <a:spcPts val="1792"/>
              </a:lnSpc>
            </a:pPr>
            <a:r>
              <a:rPr lang="fr-FR" sz="1600" dirty="0">
                <a:solidFill>
                  <a:srgbClr val="000091"/>
                </a:solidFill>
                <a:cs typeface="Arial"/>
              </a:rPr>
              <a:t>de Picardie Jules Verne</a:t>
            </a:r>
            <a:r>
              <a:rPr lang="en-US" sz="1600" dirty="0">
                <a:solidFill>
                  <a:srgbClr val="FFFFFF"/>
                </a:solidFill>
                <a:cs typeface="Arial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0FE67-D0A8-E71A-0300-808D8BE19E7D}"/>
              </a:ext>
            </a:extLst>
          </p:cNvPr>
          <p:cNvSpPr txBox="1"/>
          <p:nvPr/>
        </p:nvSpPr>
        <p:spPr>
          <a:xfrm>
            <a:off x="801307" y="5537980"/>
            <a:ext cx="4871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cs typeface="Arial"/>
              </a:rPr>
              <a:t>pcn-neb@recherche.gouv.fr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2755E3C-7416-9F17-01C5-14CA4B1363BA}"/>
              </a:ext>
            </a:extLst>
          </p:cNvPr>
          <p:cNvSpPr txBox="1"/>
          <p:nvPr/>
        </p:nvSpPr>
        <p:spPr>
          <a:xfrm>
            <a:off x="1774932" y="3973248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Maxime DOOMS</a:t>
            </a:r>
          </a:p>
          <a:p>
            <a:r>
              <a:rPr lang="fr-FR" dirty="0">
                <a:solidFill>
                  <a:schemeClr val="tx2"/>
                </a:solidFill>
              </a:rPr>
              <a:t>MESRE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07C84D-C85C-6D27-962B-0BC9FFCAD2F7}"/>
              </a:ext>
            </a:extLst>
          </p:cNvPr>
          <p:cNvSpPr txBox="1"/>
          <p:nvPr/>
        </p:nvSpPr>
        <p:spPr>
          <a:xfrm>
            <a:off x="7564880" y="3075221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Sébastien </a:t>
            </a:r>
            <a:r>
              <a:rPr lang="fr-FR" dirty="0" err="1">
                <a:solidFill>
                  <a:schemeClr val="tx2"/>
                </a:solidFill>
              </a:rPr>
              <a:t>Olinger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BPI France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10A5936-6016-1F01-2FB7-3ACFF48B5210}"/>
              </a:ext>
            </a:extLst>
          </p:cNvPr>
          <p:cNvSpPr/>
          <p:nvPr/>
        </p:nvSpPr>
        <p:spPr>
          <a:xfrm>
            <a:off x="5672664" y="2792123"/>
            <a:ext cx="1371016" cy="135940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3A37834-446C-0A9D-0A87-6EA6253E3F0F}"/>
              </a:ext>
            </a:extLst>
          </p:cNvPr>
          <p:cNvSpPr/>
          <p:nvPr/>
        </p:nvSpPr>
        <p:spPr>
          <a:xfrm>
            <a:off x="3976906" y="3574403"/>
            <a:ext cx="1371016" cy="135940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021B05A-1BA7-D998-9086-D6EAC8E05246}"/>
              </a:ext>
            </a:extLst>
          </p:cNvPr>
          <p:cNvSpPr/>
          <p:nvPr/>
        </p:nvSpPr>
        <p:spPr>
          <a:xfrm>
            <a:off x="3976906" y="1695439"/>
            <a:ext cx="1371016" cy="135940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CE6AA0B-B5B2-D34E-4BE7-6687FFBD48F9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C051-BFF6-0CBB-93A8-ADA27518124E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755F64A2-CD9F-8658-299D-82EC720EA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507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D5FBC-AABA-552F-BB65-750274688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AFED88DB-708F-152C-DF2C-72F75653EBFC}"/>
              </a:ext>
            </a:extLst>
          </p:cNvPr>
          <p:cNvSpPr txBox="1"/>
          <p:nvPr/>
        </p:nvSpPr>
        <p:spPr>
          <a:xfrm>
            <a:off x="945356" y="2295812"/>
            <a:ext cx="10301287" cy="3477875"/>
          </a:xfrm>
          <a:prstGeom prst="rect">
            <a:avLst/>
          </a:prstGeom>
          <a:solidFill>
            <a:srgbClr val="00009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fr-FR" sz="4400" b="1" i="1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Les appels du New </a:t>
            </a:r>
            <a:r>
              <a:rPr lang="fr-FR" sz="4400" b="1" dirty="0" err="1">
                <a:solidFill>
                  <a:schemeClr val="bg1"/>
                </a:solidFill>
              </a:rPr>
              <a:t>European</a:t>
            </a:r>
            <a:r>
              <a:rPr lang="fr-FR" sz="4400" b="1" dirty="0">
                <a:solidFill>
                  <a:schemeClr val="bg1"/>
                </a:solidFill>
              </a:rPr>
              <a:t> Bauhaus Facility</a:t>
            </a:r>
            <a:endParaRPr lang="en-US" sz="44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cs typeface="Arial"/>
              </a:rPr>
              <a:t>2026-2027</a:t>
            </a:r>
          </a:p>
          <a:p>
            <a:pPr algn="ctr"/>
            <a:endParaRPr lang="fr-FR" sz="4400" dirty="0">
              <a:solidFill>
                <a:schemeClr val="bg1"/>
              </a:solidFill>
              <a:effectLst/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BF879D-F24F-F487-577B-A445DFBF052F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AB9854-9325-A013-8112-D07FF01D0D0C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A3C52080-DDFB-1A96-480F-A70102624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0318FE11-4522-9B2C-0086-5873B0352FBB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39431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52A0B-C2E7-4FEC-84A1-9006642A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999B17-6AAA-4B49-9B1C-D965E3D95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805512-5C16-4325-AB0E-E5DED437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282103"/>
          </a:xfrm>
          <a:prstGeom prst="rect">
            <a:avLst/>
          </a:prstGeom>
        </p:spPr>
      </p:pic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CF79ADBC-516F-030B-FD1F-BEC4733693F5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5</a:t>
            </a:fld>
            <a:endParaRPr lang="en-US" sz="1000" b="1" dirty="0"/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3455E455-900D-EC13-AA74-F6CA80791B9C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1689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14DD2-22F4-4946-A84E-91DD2C4E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AEF4C9-E8D7-4B96-8AC7-3323D746F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CF14BB-6055-4EC8-861C-240AA3DBB5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noProof="0" dirty="0"/>
              <a:t>06/07/2021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B706DC-6993-49FF-BDDF-7A9EEFB6E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95663"/>
          </a:xfrm>
          <a:prstGeom prst="rect">
            <a:avLst/>
          </a:prstGeom>
        </p:spPr>
      </p:pic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C5DBC3C2-831F-F76F-8FAA-9325A76C1061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6</a:t>
            </a:fld>
            <a:endParaRPr lang="en-US" sz="1000" b="1" dirty="0"/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81DB96C4-92F4-7E0D-6E69-A99250D693EA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38175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0624-138C-FE59-0447-BF1EF7850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8122E-E8DC-37FE-FFCF-BA4C317D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A51A00-8EDB-F3A7-2D22-7795E8BCF2F4}"/>
              </a:ext>
            </a:extLst>
          </p:cNvPr>
          <p:cNvSpPr/>
          <p:nvPr/>
        </p:nvSpPr>
        <p:spPr>
          <a:xfrm>
            <a:off x="172526" y="1531914"/>
            <a:ext cx="3266700" cy="470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80000"/>
            </a:pPr>
            <a:r>
              <a:rPr lang="fr-FR" sz="2133" b="1">
                <a:solidFill>
                  <a:srgbClr val="000091"/>
                </a:solidFill>
                <a:cs typeface="Arial" panose="020B0604020202020204" pitchFamily="34" charset="0"/>
              </a:rPr>
              <a:t>2021 – 2027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80000"/>
            </a:pPr>
            <a:r>
              <a:rPr lang="fr-FR" sz="2133" b="1">
                <a:solidFill>
                  <a:srgbClr val="000091"/>
                </a:solidFill>
                <a:cs typeface="Arial" panose="020B0604020202020204" pitchFamily="34" charset="0"/>
              </a:rPr>
              <a:t>95,5 Mds €</a:t>
            </a:r>
          </a:p>
          <a:p>
            <a:pPr marL="380990" indent="-380990" fontAlgn="base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Police système"/>
              <a:buChar char="↘"/>
            </a:pPr>
            <a:r>
              <a:rPr lang="fr-FR" sz="1600" i="1">
                <a:cs typeface="Arial" panose="020B0604020202020204" pitchFamily="34" charset="0"/>
              </a:rPr>
              <a:t>Renforcer les </a:t>
            </a:r>
            <a:r>
              <a:rPr lang="fr-FR" sz="1600" b="1" i="1">
                <a:cs typeface="Arial" panose="020B0604020202020204" pitchFamily="34" charset="0"/>
              </a:rPr>
              <a:t>bases scientifiques et technologiques </a:t>
            </a:r>
            <a:r>
              <a:rPr lang="fr-FR" sz="1600" i="1">
                <a:cs typeface="Arial" panose="020B0604020202020204" pitchFamily="34" charset="0"/>
              </a:rPr>
              <a:t>de l'Union ;</a:t>
            </a:r>
            <a:r>
              <a:rPr lang="en-US" sz="1600" i="1">
                <a:cs typeface="Arial" panose="020B0604020202020204" pitchFamily="34" charset="0"/>
              </a:rPr>
              <a:t>​</a:t>
            </a:r>
          </a:p>
          <a:p>
            <a:pPr marL="380990" indent="-380990" fontAlgn="base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Police système"/>
              <a:buChar char="↘"/>
            </a:pPr>
            <a:r>
              <a:rPr lang="fr-FR" sz="1600" i="1">
                <a:cs typeface="Arial" panose="020B0604020202020204" pitchFamily="34" charset="0"/>
              </a:rPr>
              <a:t>Stimuler sa capacité d’</a:t>
            </a:r>
            <a:r>
              <a:rPr lang="fr-FR" sz="1600" b="1" i="1">
                <a:cs typeface="Arial" panose="020B0604020202020204" pitchFamily="34" charset="0"/>
              </a:rPr>
              <a:t>innovation</a:t>
            </a:r>
            <a:r>
              <a:rPr lang="fr-FR" sz="1600" i="1">
                <a:cs typeface="Arial" panose="020B0604020202020204" pitchFamily="34" charset="0"/>
              </a:rPr>
              <a:t>, sa </a:t>
            </a:r>
            <a:r>
              <a:rPr lang="fr-FR" sz="1600" b="1" i="1">
                <a:cs typeface="Arial" panose="020B0604020202020204" pitchFamily="34" charset="0"/>
              </a:rPr>
              <a:t>compétitivité </a:t>
            </a:r>
            <a:r>
              <a:rPr lang="fr-FR" sz="1600" i="1">
                <a:cs typeface="Arial" panose="020B0604020202020204" pitchFamily="34" charset="0"/>
              </a:rPr>
              <a:t>et la création d’</a:t>
            </a:r>
            <a:r>
              <a:rPr lang="fr-FR" sz="1600" b="1" i="1">
                <a:cs typeface="Arial" panose="020B0604020202020204" pitchFamily="34" charset="0"/>
              </a:rPr>
              <a:t>emplois</a:t>
            </a:r>
            <a:r>
              <a:rPr lang="fr-FR" sz="1600" i="1">
                <a:cs typeface="Arial" panose="020B0604020202020204" pitchFamily="34" charset="0"/>
              </a:rPr>
              <a:t> ;</a:t>
            </a:r>
            <a:r>
              <a:rPr lang="en-US" sz="1600" i="1">
                <a:cs typeface="Arial" panose="020B0604020202020204" pitchFamily="34" charset="0"/>
              </a:rPr>
              <a:t>​</a:t>
            </a:r>
          </a:p>
          <a:p>
            <a:pPr marL="380990" indent="-380990" fontAlgn="base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Police système"/>
              <a:buChar char="↘"/>
            </a:pPr>
            <a:r>
              <a:rPr lang="fr-FR" sz="1600" i="1">
                <a:cs typeface="Arial" panose="020B0604020202020204" pitchFamily="34" charset="0"/>
              </a:rPr>
              <a:t>Concrétiser les </a:t>
            </a:r>
            <a:r>
              <a:rPr lang="fr-FR" sz="1600" b="1" i="1">
                <a:cs typeface="Arial" panose="020B0604020202020204" pitchFamily="34" charset="0"/>
              </a:rPr>
              <a:t>priorités politiques </a:t>
            </a:r>
            <a:r>
              <a:rPr lang="fr-FR" sz="1600" i="1">
                <a:cs typeface="Arial" panose="020B0604020202020204" pitchFamily="34" charset="0"/>
              </a:rPr>
              <a:t>stratégiques de l'Union ;</a:t>
            </a:r>
            <a:r>
              <a:rPr lang="en-US" sz="1600" i="1">
                <a:cs typeface="Arial" panose="020B0604020202020204" pitchFamily="34" charset="0"/>
              </a:rPr>
              <a:t>​</a:t>
            </a:r>
          </a:p>
          <a:p>
            <a:pPr marL="380990" indent="-380990" fontAlgn="base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Police système"/>
              <a:buChar char="↘"/>
            </a:pPr>
            <a:r>
              <a:rPr lang="fr-FR" sz="1600" i="1">
                <a:cs typeface="Arial" panose="020B0604020202020204" pitchFamily="34" charset="0"/>
              </a:rPr>
              <a:t>Contribuer à répondre aux </a:t>
            </a:r>
            <a:r>
              <a:rPr lang="fr-FR" sz="1600" b="1" i="1">
                <a:cs typeface="Arial" panose="020B0604020202020204" pitchFamily="34" charset="0"/>
              </a:rPr>
              <a:t>problématiques mondiales</a:t>
            </a:r>
            <a:r>
              <a:rPr lang="fr-FR" sz="1600" i="1">
                <a:cs typeface="Arial" panose="020B0604020202020204" pitchFamily="34" charset="0"/>
              </a:rPr>
              <a:t>, dont les objectifs de </a:t>
            </a:r>
            <a:r>
              <a:rPr lang="fr-FR" sz="1600" b="1" i="1">
                <a:cs typeface="Arial" panose="020B0604020202020204" pitchFamily="34" charset="0"/>
              </a:rPr>
              <a:t>développement durable </a:t>
            </a:r>
            <a:r>
              <a:rPr lang="fr-FR" sz="1600" i="1">
                <a:cs typeface="Arial" panose="020B0604020202020204" pitchFamily="34" charset="0"/>
              </a:rPr>
              <a:t>des Nations Unies.</a:t>
            </a:r>
            <a:endParaRPr lang="en-US" sz="1600" i="1">
              <a:cs typeface="Arial" panose="020B0604020202020204" pitchFamily="34" charset="0"/>
            </a:endParaRPr>
          </a:p>
        </p:txBody>
      </p:sp>
      <p:pic>
        <p:nvPicPr>
          <p:cNvPr id="4" name="Google Shape;424;g92d5759a33_0_0">
            <a:extLst>
              <a:ext uri="{FF2B5EF4-FFF2-40B4-BE49-F238E27FC236}">
                <a16:creationId xmlns:a16="http://schemas.microsoft.com/office/drawing/2014/main" id="{9554C07D-E237-BF52-DD91-DE195DD2FFF3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9226" y="1500208"/>
            <a:ext cx="8411562" cy="47123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87E6EA3-4394-9659-EA17-8D47BBD282BE}"/>
              </a:ext>
            </a:extLst>
          </p:cNvPr>
          <p:cNvSpPr txBox="1">
            <a:spLocks/>
          </p:cNvSpPr>
          <p:nvPr/>
        </p:nvSpPr>
        <p:spPr bwMode="gray">
          <a:xfrm>
            <a:off x="1819867" y="332509"/>
            <a:ext cx="9887871" cy="837798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3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" sz="3600">
                <a:solidFill>
                  <a:srgbClr val="000091"/>
                </a:solidFill>
                <a:latin typeface="+mn-lt"/>
                <a:ea typeface="+mn-ea"/>
                <a:cs typeface="+mn-cs"/>
              </a:rPr>
              <a:t>La structure d’Horizon Europe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6AD1AC8-2D6D-9DB8-482C-F02EA59D8493}"/>
              </a:ext>
            </a:extLst>
          </p:cNvPr>
          <p:cNvSpPr/>
          <p:nvPr/>
        </p:nvSpPr>
        <p:spPr>
          <a:xfrm>
            <a:off x="6705926" y="3584449"/>
            <a:ext cx="2145466" cy="6694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13E1B1A2-1EA8-2559-0237-CB883A2E5F4A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7</a:t>
            </a:fld>
            <a:endParaRPr lang="en-US" sz="1000" b="1"/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F495E0CF-A1D4-84A6-9986-B5E148EE37D8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/>
              <a:t>16/01/2026</a:t>
            </a:r>
            <a:endParaRPr lang="en-US" sz="1000" b="1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ABFD51D-D1E0-0CAE-DBAB-4E0CE9874E30}"/>
              </a:ext>
            </a:extLst>
          </p:cNvPr>
          <p:cNvSpPr/>
          <p:nvPr/>
        </p:nvSpPr>
        <p:spPr>
          <a:xfrm>
            <a:off x="6685899" y="2916936"/>
            <a:ext cx="2145466" cy="3566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C259B76-DF62-0581-B3A1-670173E95D57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8A78A-104F-84E1-369D-E1B1C382693D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CD1F2D61-8ACA-DF1D-BA62-51D4C377E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5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280606C-A280-D44B-A36A-3DB1E45AD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2959"/>
              </p:ext>
            </p:extLst>
          </p:nvPr>
        </p:nvGraphicFramePr>
        <p:xfrm>
          <a:off x="469604" y="1293628"/>
          <a:ext cx="11486485" cy="5059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486485">
                  <a:extLst>
                    <a:ext uri="{9D8B030D-6E8A-4147-A177-3AD203B41FA5}">
                      <a16:colId xmlns:a16="http://schemas.microsoft.com/office/drawing/2014/main" val="75169683"/>
                    </a:ext>
                  </a:extLst>
                </a:gridCol>
              </a:tblGrid>
              <a:tr h="5059680">
                <a:tc>
                  <a:txBody>
                    <a:bodyPr/>
                    <a:lstStyle/>
                    <a:p>
                      <a:pPr marL="12065" marR="437515" lvl="0" indent="0">
                        <a:spcAft>
                          <a:spcPts val="1200"/>
                        </a:spcAft>
                        <a:buClr>
                          <a:srgbClr val="EA5433"/>
                        </a:buClr>
                        <a:buSzPct val="90000"/>
                        <a:buNone/>
                      </a:pPr>
                      <a:r>
                        <a:rPr lang="fr-FR" sz="1800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Trois types de projets collaboratifs</a:t>
                      </a:r>
                      <a:endParaRPr lang="fr-FR" sz="1800" b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12065" marR="437515" lvl="0" indent="0"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None/>
                      </a:pPr>
                      <a:r>
                        <a:rPr lang="fr-FR" sz="1800" b="1" u="none" noProof="0" dirty="0">
                          <a:solidFill>
                            <a:schemeClr val="bg2"/>
                          </a:solidFill>
                          <a:latin typeface="+mn-lt"/>
                        </a:rPr>
                        <a:t>RIA</a:t>
                      </a:r>
                      <a:r>
                        <a:rPr lang="fr-FR" sz="1800" b="1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 – </a:t>
                      </a:r>
                      <a:r>
                        <a:rPr lang="fr-FR" sz="1800" b="1" u="none" noProof="0" dirty="0" err="1">
                          <a:solidFill>
                            <a:schemeClr val="tx2"/>
                          </a:solidFill>
                          <a:latin typeface="+mn-lt"/>
                        </a:rPr>
                        <a:t>Research</a:t>
                      </a:r>
                      <a:r>
                        <a:rPr lang="fr-FR" sz="1800" b="1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 and Innovation Actions</a:t>
                      </a:r>
                    </a:p>
                    <a:p>
                      <a:pPr marL="297815" marR="437515" lvl="0" indent="-285750"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 typeface=".Lucida Grande UI Regular"/>
                        <a:buChar char="⇢"/>
                      </a:pPr>
                      <a:r>
                        <a:rPr lang="fr-FR" sz="1800" b="0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Projets visant à </a:t>
                      </a:r>
                      <a:r>
                        <a:rPr lang="fr-FR" sz="1800" b="1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établir de nouvelles connaissances </a:t>
                      </a:r>
                      <a:r>
                        <a:rPr lang="fr-FR" sz="1800" b="0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et/ou à </a:t>
                      </a:r>
                      <a:r>
                        <a:rPr lang="fr-FR" sz="1800" b="1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explorer la faisabilité</a:t>
                      </a:r>
                      <a:r>
                        <a:rPr lang="fr-FR" sz="1800" b="0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 d'une technologie, d'un produit, d'un procédé ou d'un service : </a:t>
                      </a:r>
                      <a:r>
                        <a:rPr lang="fr-FR" sz="1600" b="0" i="1" u="none" strike="noStrike" noProof="0" dirty="0">
                          <a:solidFill>
                            <a:schemeClr val="tx2"/>
                          </a:solidFill>
                        </a:rPr>
                        <a:t>recherche fondamentale et appliquée, développement de technologie, essais d’un prototype à petite échelle...</a:t>
                      </a:r>
                      <a:endParaRPr lang="fr-FR" sz="1600" i="1" noProof="0" dirty="0">
                        <a:solidFill>
                          <a:schemeClr val="tx2"/>
                        </a:solidFill>
                      </a:endParaRPr>
                    </a:p>
                    <a:p>
                      <a:pPr marL="12065" marR="437515" lvl="0" indent="0"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None/>
                      </a:pPr>
                      <a:r>
                        <a:rPr lang="fr-FR" sz="1800" b="1" u="none" noProof="0" dirty="0">
                          <a:solidFill>
                            <a:schemeClr val="bg2"/>
                          </a:solidFill>
                          <a:latin typeface="+mn-lt"/>
                        </a:rPr>
                        <a:t>IA</a:t>
                      </a:r>
                      <a:r>
                        <a:rPr lang="fr-FR" sz="1800" b="1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 – Innovation Actions</a:t>
                      </a:r>
                      <a:endParaRPr lang="fr-FR" sz="2400" b="1" noProof="0" dirty="0">
                        <a:solidFill>
                          <a:schemeClr val="tx2"/>
                        </a:solidFill>
                      </a:endParaRPr>
                    </a:p>
                    <a:p>
                      <a:pPr marL="297815" marR="437515" lvl="0" indent="-285750"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 typeface=".Lucida Grande UI Regular"/>
                        <a:buChar char="⇢"/>
                      </a:pPr>
                      <a:r>
                        <a:rPr lang="fr-FR" sz="1800" b="0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Projets visant</a:t>
                      </a:r>
                      <a:r>
                        <a:rPr lang="fr-FR" sz="1800" b="1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0" u="none" strike="noStrike" noProof="0" dirty="0">
                          <a:solidFill>
                            <a:schemeClr val="tx2"/>
                          </a:solidFill>
                        </a:rPr>
                        <a:t>à produire des </a:t>
                      </a:r>
                      <a:r>
                        <a:rPr lang="fr-FR" sz="1800" b="1" i="0" u="none" strike="noStrike" noProof="0" dirty="0">
                          <a:solidFill>
                            <a:schemeClr val="tx2"/>
                          </a:solidFill>
                        </a:rPr>
                        <a:t>plans, arrangements ou concepts pour un produit, procédé ou service </a:t>
                      </a:r>
                      <a:r>
                        <a:rPr lang="fr-FR" sz="1800" b="0" i="0" u="none" strike="noStrike" noProof="0" dirty="0">
                          <a:solidFill>
                            <a:schemeClr val="tx2"/>
                          </a:solidFill>
                        </a:rPr>
                        <a:t>nouveau ou amélioré : </a:t>
                      </a:r>
                      <a:r>
                        <a:rPr lang="fr-FR" sz="1600" b="0" i="1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prototypage, essais, démonstration ou pilotes, validation du produit à grande échelle, première commercialisation...</a:t>
                      </a:r>
                      <a:endParaRPr lang="fr-FR" sz="1600" b="0" i="1" u="none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12065" marR="437515" lvl="0" indent="0"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None/>
                      </a:pPr>
                      <a:r>
                        <a:rPr lang="fr-FR" sz="1800" b="1" u="none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CSA – Coordination and Support Actions </a:t>
                      </a:r>
                    </a:p>
                    <a:p>
                      <a:pPr marL="297815" marR="437515" lvl="0" indent="-285750"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 typeface=".Lucida Grande UI Regular"/>
                        <a:buChar char="⇢"/>
                      </a:pPr>
                      <a:r>
                        <a:rPr lang="fr-FR" sz="1800" b="0" u="none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Projets consistant principalement en des </a:t>
                      </a:r>
                      <a:r>
                        <a:rPr lang="fr-FR" sz="1800" b="1" u="none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mesures d'accompagnement</a:t>
                      </a:r>
                      <a:r>
                        <a:rPr lang="fr-FR" sz="1800" b="0" u="none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 : </a:t>
                      </a:r>
                      <a:r>
                        <a:rPr lang="fr-FR" sz="1600" b="0" i="1" u="none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mise en réseau des acteurs, actions de communication et sensibilisation, dialogue politique, production d'études/rapports, planification stratégique…</a:t>
                      </a:r>
                    </a:p>
                    <a:p>
                      <a:pPr marL="12065" marR="437515" lvl="0" indent="0"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Tx/>
                        <a:buNone/>
                      </a:pPr>
                      <a:endParaRPr lang="fr-FR" sz="1600" b="0" i="1" u="none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12065" marR="437515" lvl="0" indent="0"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Tx/>
                        <a:buNone/>
                      </a:pPr>
                      <a:r>
                        <a:rPr lang="fr-FR" sz="1800" b="1" i="1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Eligibilité des projets </a:t>
                      </a:r>
                      <a:r>
                        <a:rPr lang="fr-FR" sz="1800" b="0" i="1" u="none" noProof="0" dirty="0">
                          <a:solidFill>
                            <a:schemeClr val="tx2"/>
                          </a:solidFill>
                          <a:latin typeface="+mn-lt"/>
                        </a:rPr>
                        <a:t>: Au moins 3 structures indépendantes d’au minimum 3 pays différents, dont au moins un dans un état membre, + éventuelles conditions spécifiques imposées dans le topic.</a:t>
                      </a:r>
                    </a:p>
                  </a:txBody>
                  <a:tcPr marL="121920" marR="121920" marT="60960" marB="60960">
                    <a:lnL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312639"/>
                  </a:ext>
                </a:extLst>
              </a:tr>
            </a:tbl>
          </a:graphicData>
        </a:graphic>
      </p:graphicFrame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9A25DE01-D36B-8F42-854E-5671275F997D}"/>
              </a:ext>
            </a:extLst>
          </p:cNvPr>
          <p:cNvSpPr txBox="1">
            <a:spLocks/>
          </p:cNvSpPr>
          <p:nvPr/>
        </p:nvSpPr>
        <p:spPr>
          <a:xfrm>
            <a:off x="6511697" y="255818"/>
            <a:ext cx="5203912" cy="7018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41294" algn="r"/>
            <a:r>
              <a:rPr lang="fr-FR" sz="2133" b="1" dirty="0">
                <a:solidFill>
                  <a:schemeClr val="tx2"/>
                </a:solidFill>
                <a:cs typeface="Segoe UI"/>
              </a:rPr>
              <a:t>Comprendre HORIZON EUROPE</a:t>
            </a:r>
          </a:p>
          <a:p>
            <a:pPr marL="241294" algn="r"/>
            <a:r>
              <a:rPr lang="fr-FR" sz="2133" b="1" dirty="0">
                <a:solidFill>
                  <a:schemeClr val="tx2"/>
                </a:solidFill>
              </a:rPr>
              <a:t>Instruments de financement</a:t>
            </a: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9FE93A2C-3825-9118-D1A7-35B6A1497966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8</a:t>
            </a:fld>
            <a:endParaRPr lang="en-US" sz="1000" b="1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8CF48A7-1BEA-8EDC-AB41-1DE208AD83C0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324124-E05B-D645-6926-03313544D5E0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AA3C3CAA-D7FD-A101-76FF-EF5CA455D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F7FB8DFD-4C64-CB6C-8C70-3FA772C4F5BD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6651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D1217-04B6-F586-E0AC-31798903F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1">
            <a:extLst>
              <a:ext uri="{FF2B5EF4-FFF2-40B4-BE49-F238E27FC236}">
                <a16:creationId xmlns:a16="http://schemas.microsoft.com/office/drawing/2014/main" id="{C4B339A2-A982-084F-50EC-77707F3A0046}"/>
              </a:ext>
            </a:extLst>
          </p:cNvPr>
          <p:cNvSpPr txBox="1">
            <a:spLocks/>
          </p:cNvSpPr>
          <p:nvPr/>
        </p:nvSpPr>
        <p:spPr bwMode="auto">
          <a:xfrm>
            <a:off x="1583499" y="1545103"/>
            <a:ext cx="3599780" cy="1049973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sz="105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994" lvl="1" indent="0">
              <a:buNone/>
              <a:defRPr/>
            </a:pPr>
            <a:r>
              <a:rPr lang="en-US" sz="1867" b="1" dirty="0">
                <a:solidFill>
                  <a:schemeClr val="tx2"/>
                </a:solidFill>
                <a:latin typeface="Marianne"/>
                <a:ea typeface="Marianne"/>
                <a:cs typeface="Marianne"/>
              </a:rPr>
              <a:t>Part A</a:t>
            </a:r>
            <a:r>
              <a:rPr lang="en-US" sz="1867" dirty="0">
                <a:latin typeface="Marianne"/>
                <a:ea typeface="Marianne"/>
                <a:cs typeface="Marianne"/>
              </a:rPr>
              <a:t> – </a:t>
            </a:r>
            <a:r>
              <a:rPr lang="en-US" sz="1867" dirty="0" err="1">
                <a:latin typeface="Marianne"/>
                <a:ea typeface="Marianne"/>
                <a:cs typeface="Marianne"/>
              </a:rPr>
              <a:t>Informations</a:t>
            </a:r>
            <a:r>
              <a:rPr lang="en-US" sz="1867" dirty="0">
                <a:latin typeface="Marianne"/>
                <a:ea typeface="Marianne"/>
                <a:cs typeface="Marianne"/>
              </a:rPr>
              <a:t> </a:t>
            </a:r>
            <a:r>
              <a:rPr lang="en-US" sz="1867" dirty="0" err="1">
                <a:latin typeface="Marianne"/>
                <a:ea typeface="Marianne"/>
                <a:cs typeface="Marianne"/>
              </a:rPr>
              <a:t>légales</a:t>
            </a:r>
            <a:r>
              <a:rPr lang="en-US" sz="1867" dirty="0">
                <a:latin typeface="Marianne"/>
                <a:ea typeface="Marianne"/>
                <a:cs typeface="Marianne"/>
              </a:rPr>
              <a:t> et </a:t>
            </a:r>
            <a:r>
              <a:rPr lang="en-US" sz="1867" dirty="0" err="1">
                <a:latin typeface="Marianne"/>
                <a:ea typeface="Marianne"/>
                <a:cs typeface="Marianne"/>
              </a:rPr>
              <a:t>financières</a:t>
            </a:r>
            <a:endParaRPr lang="en-US" sz="1867" dirty="0">
              <a:latin typeface="Marianne"/>
              <a:ea typeface="Marianne"/>
              <a:cs typeface="Marianne"/>
            </a:endParaRPr>
          </a:p>
          <a:p>
            <a:pPr marL="239994" lvl="1" indent="0">
              <a:buNone/>
              <a:defRPr/>
            </a:pPr>
            <a:r>
              <a:rPr lang="en-US" sz="1867" dirty="0">
                <a:latin typeface="Marianne"/>
                <a:cs typeface="Marianne"/>
              </a:rPr>
              <a:t>En </a:t>
            </a:r>
            <a:r>
              <a:rPr lang="en-US" sz="1867" dirty="0" err="1">
                <a:latin typeface="Marianne"/>
                <a:cs typeface="Marianne"/>
              </a:rPr>
              <a:t>ligne</a:t>
            </a:r>
            <a:r>
              <a:rPr lang="en-US" sz="1867" dirty="0">
                <a:latin typeface="Marianne"/>
                <a:cs typeface="Marianne"/>
              </a:rPr>
              <a:t> – </a:t>
            </a:r>
            <a:r>
              <a:rPr lang="en-US" sz="1867" i="1" dirty="0">
                <a:latin typeface="Marianne"/>
                <a:cs typeface="Marianne"/>
              </a:rPr>
              <a:t>Funding and Tenders</a:t>
            </a:r>
            <a:endParaRPr lang="en-US" sz="1333" i="1" dirty="0">
              <a:latin typeface="Marianne"/>
              <a:cs typeface="Marianne"/>
            </a:endParaRPr>
          </a:p>
        </p:txBody>
      </p:sp>
      <p:pic>
        <p:nvPicPr>
          <p:cNvPr id="6" name="Graphique 5" descr="Document contour">
            <a:extLst>
              <a:ext uri="{FF2B5EF4-FFF2-40B4-BE49-F238E27FC236}">
                <a16:creationId xmlns:a16="http://schemas.microsoft.com/office/drawing/2014/main" id="{12875AAF-2040-8595-6A9A-3184A3A39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768113" y="1524534"/>
            <a:ext cx="1219200" cy="1219200"/>
          </a:xfrm>
          <a:prstGeom prst="rect">
            <a:avLst/>
          </a:prstGeom>
        </p:spPr>
      </p:pic>
      <p:pic>
        <p:nvPicPr>
          <p:cNvPr id="7" name="Graphique 6" descr="Liste contour">
            <a:extLst>
              <a:ext uri="{FF2B5EF4-FFF2-40B4-BE49-F238E27FC236}">
                <a16:creationId xmlns:a16="http://schemas.microsoft.com/office/drawing/2014/main" id="{CE7DB3B2-1D84-C1D9-1F93-9C1329FC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603707" y="1545102"/>
            <a:ext cx="1219200" cy="12192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52D1B42C-41AE-0220-394E-90A2AA7C831D}"/>
              </a:ext>
            </a:extLst>
          </p:cNvPr>
          <p:cNvSpPr txBox="1">
            <a:spLocks/>
          </p:cNvSpPr>
          <p:nvPr/>
        </p:nvSpPr>
        <p:spPr bwMode="auto">
          <a:xfrm>
            <a:off x="6987314" y="1545103"/>
            <a:ext cx="5062237" cy="10499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sz="105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994" lvl="1" indent="0">
              <a:buNone/>
              <a:defRPr/>
            </a:pPr>
            <a:r>
              <a:rPr lang="en-US" sz="1867" b="1" dirty="0">
                <a:solidFill>
                  <a:schemeClr val="tx2"/>
                </a:solidFill>
                <a:latin typeface="Marianne"/>
                <a:ea typeface="Marianne"/>
                <a:cs typeface="Marianne"/>
              </a:rPr>
              <a:t>Part B</a:t>
            </a:r>
            <a:r>
              <a:rPr lang="en-US" sz="1867" dirty="0">
                <a:latin typeface="Marianne"/>
                <a:ea typeface="Marianne"/>
                <a:cs typeface="Marianne"/>
              </a:rPr>
              <a:t> – </a:t>
            </a:r>
            <a:r>
              <a:rPr lang="en-US" sz="1867" dirty="0" err="1">
                <a:latin typeface="Marianne"/>
                <a:ea typeface="Marianne"/>
                <a:cs typeface="Marianne"/>
              </a:rPr>
              <a:t>Partie</a:t>
            </a:r>
            <a:r>
              <a:rPr lang="en-US" sz="1867" dirty="0">
                <a:latin typeface="Marianne"/>
                <a:ea typeface="Marianne"/>
                <a:cs typeface="Marianne"/>
              </a:rPr>
              <a:t> </a:t>
            </a:r>
            <a:r>
              <a:rPr lang="en-US" sz="1867" b="1" dirty="0">
                <a:solidFill>
                  <a:schemeClr val="bg2"/>
                </a:solidFill>
                <a:latin typeface="Marianne"/>
                <a:ea typeface="Marianne"/>
                <a:cs typeface="Marianne"/>
              </a:rPr>
              <a:t>narrative</a:t>
            </a:r>
            <a:endParaRPr lang="en-US" sz="1867" dirty="0">
              <a:latin typeface="Marianne"/>
              <a:ea typeface="Marianne"/>
              <a:cs typeface="Marianne"/>
            </a:endParaRPr>
          </a:p>
          <a:p>
            <a:pPr marL="239994" lvl="1" indent="0">
              <a:buNone/>
              <a:defRPr/>
            </a:pPr>
            <a:r>
              <a:rPr lang="en-US" sz="1867" dirty="0">
                <a:latin typeface="Marianne"/>
                <a:cs typeface="Marianne"/>
              </a:rPr>
              <a:t>PDF, 40* pages</a:t>
            </a:r>
          </a:p>
          <a:p>
            <a:pPr marL="239994" lvl="1" indent="0">
              <a:buNone/>
              <a:defRPr/>
            </a:pPr>
            <a:r>
              <a:rPr lang="en-US" sz="1600" i="1" dirty="0">
                <a:latin typeface="Marianne"/>
                <a:cs typeface="Marianne"/>
              </a:rPr>
              <a:t>*</a:t>
            </a:r>
            <a:r>
              <a:rPr lang="en-US" sz="1600" i="1" dirty="0" err="1">
                <a:latin typeface="Marianne"/>
                <a:cs typeface="Marianne"/>
              </a:rPr>
              <a:t>selon</a:t>
            </a:r>
            <a:r>
              <a:rPr lang="en-US" sz="1600" i="1" dirty="0">
                <a:latin typeface="Marianne"/>
                <a:cs typeface="Marianne"/>
              </a:rPr>
              <a:t> le topic, le format </a:t>
            </a:r>
            <a:r>
              <a:rPr lang="en-US" sz="1600" i="1" dirty="0" err="1">
                <a:latin typeface="Marianne"/>
                <a:cs typeface="Marianne"/>
              </a:rPr>
              <a:t>peut</a:t>
            </a:r>
            <a:r>
              <a:rPr lang="en-US" sz="1600" i="1" dirty="0">
                <a:latin typeface="Marianne"/>
                <a:cs typeface="Marianne"/>
              </a:rPr>
              <a:t> varier</a:t>
            </a:r>
            <a:endParaRPr lang="en-US" sz="1200" i="1" dirty="0">
              <a:latin typeface="Marianne"/>
              <a:cs typeface="Marianne"/>
            </a:endParaRPr>
          </a:p>
        </p:txBody>
      </p:sp>
      <p:sp>
        <p:nvSpPr>
          <p:cNvPr id="10" name="Espace réservé du contenu 11">
            <a:extLst>
              <a:ext uri="{FF2B5EF4-FFF2-40B4-BE49-F238E27FC236}">
                <a16:creationId xmlns:a16="http://schemas.microsoft.com/office/drawing/2014/main" id="{0492E634-1C93-37AF-8861-D52AE7AC95DB}"/>
              </a:ext>
            </a:extLst>
          </p:cNvPr>
          <p:cNvSpPr txBox="1">
            <a:spLocks/>
          </p:cNvSpPr>
          <p:nvPr/>
        </p:nvSpPr>
        <p:spPr bwMode="auto">
          <a:xfrm>
            <a:off x="603707" y="3010197"/>
            <a:ext cx="11232000" cy="1866201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sz="105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867" b="1" dirty="0">
                <a:solidFill>
                  <a:schemeClr val="tx2"/>
                </a:solidFill>
                <a:latin typeface="Marianne"/>
                <a:cs typeface="Marianne"/>
              </a:rPr>
              <a:t>Evaluation</a:t>
            </a:r>
          </a:p>
          <a:p>
            <a:pPr>
              <a:defRPr/>
            </a:pPr>
            <a:r>
              <a:rPr lang="fr-FR" sz="1867" dirty="0">
                <a:latin typeface="Marianne"/>
                <a:cs typeface="Marianne"/>
              </a:rPr>
              <a:t>‘</a:t>
            </a:r>
            <a:r>
              <a:rPr lang="fr-FR" sz="1867" b="1" dirty="0">
                <a:latin typeface="Marianne"/>
                <a:cs typeface="Marianne"/>
              </a:rPr>
              <a:t>Part B</a:t>
            </a:r>
            <a:r>
              <a:rPr lang="fr-FR" sz="1867" dirty="0">
                <a:latin typeface="Marianne"/>
                <a:cs typeface="Marianne"/>
              </a:rPr>
              <a:t>’ : </a:t>
            </a:r>
            <a:r>
              <a:rPr lang="fr-FR" sz="1867" b="1" dirty="0">
                <a:solidFill>
                  <a:schemeClr val="bg2"/>
                </a:solidFill>
                <a:latin typeface="Marianne"/>
                <a:cs typeface="Marianne"/>
              </a:rPr>
              <a:t>excellence, impact, </a:t>
            </a:r>
            <a:r>
              <a:rPr lang="fr-FR" sz="1867" b="1" dirty="0" err="1">
                <a:solidFill>
                  <a:schemeClr val="bg2"/>
                </a:solidFill>
                <a:latin typeface="Marianne"/>
                <a:cs typeface="Marianne"/>
              </a:rPr>
              <a:t>implementation</a:t>
            </a:r>
            <a:r>
              <a:rPr lang="fr-FR" sz="1867" dirty="0">
                <a:latin typeface="Marianne"/>
                <a:cs typeface="Marianne"/>
              </a:rPr>
              <a:t>.</a:t>
            </a:r>
          </a:p>
          <a:p>
            <a:pPr>
              <a:defRPr/>
            </a:pPr>
            <a:r>
              <a:rPr lang="fr-FR" sz="1867" dirty="0">
                <a:latin typeface="Marianne"/>
                <a:cs typeface="Marianne"/>
              </a:rPr>
              <a:t>5/5 pour chaque section, chaque erreur ou </a:t>
            </a:r>
            <a:r>
              <a:rPr lang="fr-FR" sz="1867" dirty="0" err="1">
                <a:latin typeface="Marianne"/>
                <a:cs typeface="Marianne"/>
              </a:rPr>
              <a:t>imprecision</a:t>
            </a:r>
            <a:r>
              <a:rPr lang="fr-FR" sz="1867" dirty="0">
                <a:latin typeface="Marianne"/>
                <a:cs typeface="Marianne"/>
              </a:rPr>
              <a:t> fait perdre des points.</a:t>
            </a:r>
          </a:p>
          <a:p>
            <a:pPr>
              <a:defRPr/>
            </a:pPr>
            <a:r>
              <a:rPr lang="fr-FR" sz="1867" b="1" i="1" u="sng" dirty="0">
                <a:solidFill>
                  <a:schemeClr val="bg1">
                    <a:lumMod val="65000"/>
                  </a:schemeClr>
                </a:solidFill>
                <a:latin typeface="Marianne"/>
                <a:cs typeface="Marianne"/>
              </a:rPr>
              <a:t>nb</a:t>
            </a:r>
            <a:r>
              <a:rPr lang="fr-FR" sz="1867" i="1" dirty="0">
                <a:solidFill>
                  <a:schemeClr val="bg1">
                    <a:lumMod val="65000"/>
                  </a:schemeClr>
                </a:solidFill>
                <a:latin typeface="Marianne"/>
                <a:cs typeface="Marianne"/>
              </a:rPr>
              <a:t>: lors de scores égaux entre deux excellentes propositions, l’ordre d’arbitrage est le suivant: complémentarités techniques, puis pondération des sections, puis équilibre des genres dans le consortium, puis partition géographique…</a:t>
            </a:r>
          </a:p>
          <a:p>
            <a:pPr>
              <a:defRPr/>
            </a:pPr>
            <a:r>
              <a:rPr lang="fr-FR" sz="1867" b="1" i="1" dirty="0">
                <a:solidFill>
                  <a:schemeClr val="bg2"/>
                </a:solidFill>
                <a:latin typeface="Marianne"/>
                <a:cs typeface="Marianne"/>
              </a:rPr>
              <a:t>Sources : formulaire d’évaluation (</a:t>
            </a:r>
            <a:r>
              <a:rPr lang="fr-FR" sz="1867" b="1" i="1" dirty="0">
                <a:solidFill>
                  <a:schemeClr val="bg2"/>
                </a:solidFill>
                <a:latin typeface="Marianne"/>
                <a:cs typeface="Mariann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sz="1867" b="1" i="1" dirty="0">
                <a:solidFill>
                  <a:schemeClr val="bg2"/>
                </a:solidFill>
                <a:latin typeface="Marianne"/>
                <a:cs typeface="Marianne"/>
              </a:rPr>
              <a:t>) – guide d’évaluation (</a:t>
            </a:r>
            <a:r>
              <a:rPr lang="fr-FR" sz="1867" b="1" i="1" dirty="0">
                <a:solidFill>
                  <a:schemeClr val="bg2"/>
                </a:solidFill>
                <a:latin typeface="Marianne"/>
                <a:cs typeface="Mariann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sz="1867" b="1" i="1" dirty="0">
                <a:solidFill>
                  <a:schemeClr val="bg2"/>
                </a:solidFill>
                <a:latin typeface="Marianne"/>
                <a:cs typeface="Marianne"/>
              </a:rPr>
              <a:t>)</a:t>
            </a:r>
          </a:p>
          <a:p>
            <a:pPr>
              <a:defRPr/>
            </a:pPr>
            <a:endParaRPr lang="fr-FR" sz="1867" b="1" dirty="0">
              <a:solidFill>
                <a:schemeClr val="bg2"/>
              </a:solidFill>
              <a:latin typeface="Marianne"/>
              <a:cs typeface="Marianne"/>
            </a:endParaRPr>
          </a:p>
          <a:p>
            <a:pPr>
              <a:defRPr/>
            </a:pPr>
            <a:r>
              <a:rPr lang="fr-FR" sz="1867" b="1" dirty="0">
                <a:latin typeface="Marianne"/>
                <a:cs typeface="Marianne"/>
              </a:rPr>
              <a:t>~ 1an </a:t>
            </a:r>
            <a:r>
              <a:rPr lang="fr-FR" sz="1867" dirty="0">
                <a:latin typeface="Marianne"/>
                <a:cs typeface="Marianne"/>
              </a:rPr>
              <a:t>entre ‘proposal_v0’ et le préfinancement : 3-5 mois de rédaction du dossier, </a:t>
            </a:r>
            <a:r>
              <a:rPr lang="fr-FR" sz="1867" b="1" dirty="0">
                <a:latin typeface="Marianne"/>
                <a:cs typeface="Marianne"/>
              </a:rPr>
              <a:t>évaluation</a:t>
            </a:r>
            <a:r>
              <a:rPr lang="fr-FR" sz="1867" dirty="0">
                <a:latin typeface="Marianne"/>
                <a:cs typeface="Marianne"/>
              </a:rPr>
              <a:t> jusque 5 mois, puis </a:t>
            </a:r>
            <a:r>
              <a:rPr lang="fr-FR" sz="1867" b="1" dirty="0" err="1">
                <a:latin typeface="Marianne"/>
                <a:cs typeface="Marianne"/>
              </a:rPr>
              <a:t>grant</a:t>
            </a:r>
            <a:r>
              <a:rPr lang="fr-FR" sz="1867" b="1" dirty="0">
                <a:latin typeface="Marianne"/>
                <a:cs typeface="Marianne"/>
              </a:rPr>
              <a:t> </a:t>
            </a:r>
            <a:r>
              <a:rPr lang="fr-FR" sz="1867" b="1" dirty="0" err="1">
                <a:latin typeface="Marianne"/>
                <a:cs typeface="Marianne"/>
              </a:rPr>
              <a:t>preparation</a:t>
            </a:r>
            <a:r>
              <a:rPr lang="fr-FR" sz="1867" b="1" dirty="0">
                <a:latin typeface="Marianne"/>
                <a:cs typeface="Marianne"/>
              </a:rPr>
              <a:t> </a:t>
            </a:r>
            <a:r>
              <a:rPr lang="fr-FR" sz="1867" dirty="0">
                <a:latin typeface="Marianne"/>
                <a:cs typeface="Marianne"/>
              </a:rPr>
              <a:t>3 à 4 mois.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F4C84AA4-1750-B18B-D3E2-3F431A4CE1E6}"/>
              </a:ext>
            </a:extLst>
          </p:cNvPr>
          <p:cNvSpPr txBox="1">
            <a:spLocks/>
          </p:cNvSpPr>
          <p:nvPr/>
        </p:nvSpPr>
        <p:spPr>
          <a:xfrm>
            <a:off x="6511697" y="255818"/>
            <a:ext cx="5203912" cy="7018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41294" algn="r"/>
            <a:r>
              <a:rPr lang="fr-FR" sz="2133" b="1" dirty="0">
                <a:solidFill>
                  <a:schemeClr val="tx2"/>
                </a:solidFill>
                <a:cs typeface="Segoe UI"/>
              </a:rPr>
              <a:t>Comprendre HORIZON EUROPE</a:t>
            </a:r>
          </a:p>
          <a:p>
            <a:pPr marL="241294" algn="r"/>
            <a:r>
              <a:rPr lang="fr-FR" sz="2133" b="1" dirty="0">
                <a:solidFill>
                  <a:schemeClr val="tx2"/>
                </a:solidFill>
              </a:rPr>
              <a:t>Comment candidater ?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25B8BF35-F86A-4150-13B9-582A3B061037}"/>
              </a:ext>
            </a:extLst>
          </p:cNvPr>
          <p:cNvSpPr txBox="1">
            <a:spLocks/>
          </p:cNvSpPr>
          <p:nvPr/>
        </p:nvSpPr>
        <p:spPr bwMode="auto">
          <a:xfrm>
            <a:off x="8520469" y="6378000"/>
            <a:ext cx="180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507375F-04A3-7E14-7597-6ECDFC1A49E2}" type="slidenum">
              <a:rPr lang="en-US" sz="1000" b="1"/>
              <a:pPr algn="r">
                <a:defRPr/>
              </a:pPr>
              <a:t>9</a:t>
            </a:fld>
            <a:endParaRPr lang="en-US" sz="1000" b="1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7960F8F-4D93-E403-5FF0-3042361B7C83}"/>
              </a:ext>
            </a:extLst>
          </p:cNvPr>
          <p:cNvGrpSpPr/>
          <p:nvPr/>
        </p:nvGrpSpPr>
        <p:grpSpPr>
          <a:xfrm>
            <a:off x="3217317" y="80109"/>
            <a:ext cx="1445200" cy="1025527"/>
            <a:chOff x="846437" y="-1102350"/>
            <a:chExt cx="1445200" cy="10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779434-FC1E-C187-C2E3-286B1498A398}"/>
                </a:ext>
              </a:extLst>
            </p:cNvPr>
            <p:cNvSpPr/>
            <p:nvPr/>
          </p:nvSpPr>
          <p:spPr>
            <a:xfrm>
              <a:off x="870610" y="-1102350"/>
              <a:ext cx="1421027" cy="102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57AF5DDB-5D8C-7C86-0A48-621EDD588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37" y="-937020"/>
              <a:ext cx="1445200" cy="676633"/>
            </a:xfrm>
            <a:prstGeom prst="rect">
              <a:avLst/>
            </a:prstGeom>
          </p:spPr>
        </p:pic>
      </p:grp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4BBA26D3-2021-12B4-158C-47C416020FD9}"/>
              </a:ext>
            </a:extLst>
          </p:cNvPr>
          <p:cNvSpPr txBox="1">
            <a:spLocks/>
          </p:cNvSpPr>
          <p:nvPr/>
        </p:nvSpPr>
        <p:spPr bwMode="auto">
          <a:xfrm>
            <a:off x="10296640" y="6378000"/>
            <a:ext cx="1560000" cy="48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1" cap="all" dirty="0"/>
              <a:t>12/02/2026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709435219"/>
      </p:ext>
    </p:extLst>
  </p:cSld>
  <p:clrMapOvr>
    <a:masterClrMapping/>
  </p:clrMapOvr>
</p:sld>
</file>

<file path=ppt/theme/theme1.xml><?xml version="1.0" encoding="utf-8"?>
<a:theme xmlns:a="http://schemas.openxmlformats.org/drawingml/2006/main" name="8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63d265-c651-42d9-9341-cb20956a65f9">
      <Terms xmlns="http://schemas.microsoft.com/office/infopath/2007/PartnerControls"/>
    </lcf76f155ced4ddcb4097134ff3c332f>
    <TaxCatchAll xmlns="51dff43a-aedd-4038-af7a-2b06fcb9502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5DE42805F2A4995844B6194CDA4A7" ma:contentTypeVersion="13" ma:contentTypeDescription="Crée un document." ma:contentTypeScope="" ma:versionID="526156cb6630f1f5e5825f2d0ae4b3b1">
  <xsd:schema xmlns:xsd="http://www.w3.org/2001/XMLSchema" xmlns:xs="http://www.w3.org/2001/XMLSchema" xmlns:p="http://schemas.microsoft.com/office/2006/metadata/properties" xmlns:ns2="8563d265-c651-42d9-9341-cb20956a65f9" xmlns:ns3="51dff43a-aedd-4038-af7a-2b06fcb95023" targetNamespace="http://schemas.microsoft.com/office/2006/metadata/properties" ma:root="true" ma:fieldsID="b4f20a32ff12e671c08b755f98c46119" ns2:_="" ns3:_="">
    <xsd:import namespace="8563d265-c651-42d9-9341-cb20956a65f9"/>
    <xsd:import namespace="51dff43a-aedd-4038-af7a-2b06fcb950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3d265-c651-42d9-9341-cb20956a6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5bfe009-0698-4f0a-aaca-d9746fe593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ff43a-aedd-4038-af7a-2b06fcb950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aaed738-b5dc-4164-a5ee-af76bd57c324}" ma:internalName="TaxCatchAll" ma:showField="CatchAllData" ma:web="51dff43a-aedd-4038-af7a-2b06fcb950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25EDA5-DB0E-41EF-BA5F-25CB3963BC8D}">
  <ds:schemaRefs>
    <ds:schemaRef ds:uri="http://schemas.microsoft.com/office/infopath/2007/PartnerControls"/>
    <ds:schemaRef ds:uri="http://purl.org/dc/elements/1.1/"/>
    <ds:schemaRef ds:uri="51dff43a-aedd-4038-af7a-2b06fcb95023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8563d265-c651-42d9-9341-cb20956a65f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2EA573A-51BA-4F59-905C-9F01E7011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63d265-c651-42d9-9341-cb20956a65f9"/>
    <ds:schemaRef ds:uri="51dff43a-aedd-4038-af7a-2b06fcb95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C48207-BB5C-4A78-B60B-0749319AAF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14945</TotalTime>
  <Words>4920</Words>
  <Application>Microsoft Macintosh PowerPoint</Application>
  <PresentationFormat>Grand écran</PresentationFormat>
  <Paragraphs>569</Paragraphs>
  <Slides>47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60" baseType="lpstr">
      <vt:lpstr>.Lucida Grande UI Regular</vt:lpstr>
      <vt:lpstr>Arial</vt:lpstr>
      <vt:lpstr>Arial,Sans-Serif</vt:lpstr>
      <vt:lpstr>Blogger Sans</vt:lpstr>
      <vt:lpstr>Calibri</vt:lpstr>
      <vt:lpstr>Marianne</vt:lpstr>
      <vt:lpstr>Microsoft Sans Serif</vt:lpstr>
      <vt:lpstr>Police système</vt:lpstr>
      <vt:lpstr>Segoe UI</vt:lpstr>
      <vt:lpstr>Times New Roman</vt:lpstr>
      <vt:lpstr>Wingdings</vt:lpstr>
      <vt:lpstr>8_OPÉRATEURS</vt:lpstr>
      <vt:lpstr>OPÉRATEURS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Destination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Destination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Ressources utiles: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Cristina CASIAN</dc:creator>
  <cp:lastModifiedBy>User_</cp:lastModifiedBy>
  <cp:revision>484</cp:revision>
  <cp:lastPrinted>2022-05-12T14:32:04Z</cp:lastPrinted>
  <dcterms:created xsi:type="dcterms:W3CDTF">2022-04-30T11:01:23Z</dcterms:created>
  <dcterms:modified xsi:type="dcterms:W3CDTF">2026-02-12T11:10:25Z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0x0101004865DE42805F2A4995844B6194CDA4A7</vt:lpwstr>
  </property>
  <property fmtid="{D5CDD505-2E9C-101B-9397-08002B2CF9AE}" pid="3" name="MediaServiceImageTags">
    <vt:lpwstr/>
  </property>
  <property fmtid="{D5CDD505-2E9C-101B-9397-08002B2CF9AE}" pid="4" name="MSIP_Label_26615553-48f4-466c-a66f-a3bb9a6459c5_Enabled">
    <vt:lpwstr>true</vt:lpwstr>
  </property>
  <property fmtid="{D5CDD505-2E9C-101B-9397-08002B2CF9AE}" pid="5" name="MSIP_Label_26615553-48f4-466c-a66f-a3bb9a6459c5_SetDate">
    <vt:lpwstr>2026-02-09T16:29:32Z</vt:lpwstr>
  </property>
  <property fmtid="{D5CDD505-2E9C-101B-9397-08002B2CF9AE}" pid="6" name="MSIP_Label_26615553-48f4-466c-a66f-a3bb9a6459c5_Method">
    <vt:lpwstr>Standard</vt:lpwstr>
  </property>
  <property fmtid="{D5CDD505-2E9C-101B-9397-08002B2CF9AE}" pid="7" name="MSIP_Label_26615553-48f4-466c-a66f-a3bb9a6459c5_Name">
    <vt:lpwstr>C1 - Interne</vt:lpwstr>
  </property>
  <property fmtid="{D5CDD505-2E9C-101B-9397-08002B2CF9AE}" pid="8" name="MSIP_Label_26615553-48f4-466c-a66f-a3bb9a6459c5_SiteId">
    <vt:lpwstr>1fbeb981-82a8-4cd1-8a51-a83806530676</vt:lpwstr>
  </property>
  <property fmtid="{D5CDD505-2E9C-101B-9397-08002B2CF9AE}" pid="9" name="MSIP_Label_26615553-48f4-466c-a66f-a3bb9a6459c5_ActionId">
    <vt:lpwstr>15ed9c9c-0dbf-42d3-bf50-efc19e63c70f</vt:lpwstr>
  </property>
  <property fmtid="{D5CDD505-2E9C-101B-9397-08002B2CF9AE}" pid="10" name="MSIP_Label_26615553-48f4-466c-a66f-a3bb9a6459c5_ContentBits">
    <vt:lpwstr>0</vt:lpwstr>
  </property>
  <property fmtid="{D5CDD505-2E9C-101B-9397-08002B2CF9AE}" pid="11" name="MSIP_Label_26615553-48f4-466c-a66f-a3bb9a6459c5_Tag">
    <vt:lpwstr>10, 3, 0, 1</vt:lpwstr>
  </property>
</Properties>
</file>