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670" r:id="rId2"/>
  </p:sldMasterIdLst>
  <p:notesMasterIdLst>
    <p:notesMasterId r:id="rId34"/>
  </p:notesMasterIdLst>
  <p:handoutMasterIdLst>
    <p:handoutMasterId r:id="rId35"/>
  </p:handoutMasterIdLst>
  <p:sldIdLst>
    <p:sldId id="256" r:id="rId3"/>
    <p:sldId id="277" r:id="rId4"/>
    <p:sldId id="294" r:id="rId5"/>
    <p:sldId id="271" r:id="rId6"/>
    <p:sldId id="257" r:id="rId7"/>
    <p:sldId id="258" r:id="rId8"/>
    <p:sldId id="266" r:id="rId9"/>
    <p:sldId id="346" r:id="rId10"/>
    <p:sldId id="355" r:id="rId11"/>
    <p:sldId id="335" r:id="rId12"/>
    <p:sldId id="341" r:id="rId13"/>
    <p:sldId id="340" r:id="rId14"/>
    <p:sldId id="342" r:id="rId15"/>
    <p:sldId id="356" r:id="rId16"/>
    <p:sldId id="336" r:id="rId17"/>
    <p:sldId id="343" r:id="rId18"/>
    <p:sldId id="344" r:id="rId19"/>
    <p:sldId id="347" r:id="rId20"/>
    <p:sldId id="357" r:id="rId21"/>
    <p:sldId id="337" r:id="rId22"/>
    <p:sldId id="345" r:id="rId23"/>
    <p:sldId id="348" r:id="rId24"/>
    <p:sldId id="358" r:id="rId25"/>
    <p:sldId id="338" r:id="rId26"/>
    <p:sldId id="350" r:id="rId27"/>
    <p:sldId id="351" r:id="rId28"/>
    <p:sldId id="359" r:id="rId29"/>
    <p:sldId id="339" r:id="rId30"/>
    <p:sldId id="354" r:id="rId31"/>
    <p:sldId id="353" r:id="rId32"/>
    <p:sldId id="293" r:id="rId33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1"/>
    <a:srgbClr val="C5E2FF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7DB6D7-F43B-3E79-F57A-4AD16EB54DE4}">
  <a:tblStyle styleId="{22838BEF-8BB2-4498-84A7-C5851F593DF1}" styleName="Medium Style 4 - Accent 5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5"/>
              </a:solidFill>
            </a:ln>
          </a:left>
          <a:right>
            <a:ln w="12700">
              <a:solidFill>
                <a:schemeClr val="accent5"/>
              </a:solidFill>
            </a:ln>
          </a:right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  <a:insideH>
            <a:ln w="12700">
              <a:solidFill>
                <a:schemeClr val="accent5"/>
              </a:solidFill>
            </a:ln>
          </a:insideH>
          <a:insideV>
            <a:ln w="12700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  <a:fill>
          <a:solidFill>
            <a:schemeClr val="accent5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accent5"/>
              </a:solidFill>
            </a:ln>
          </a:bottom>
        </a:tcBdr>
        <a:fill>
          <a:solidFill>
            <a:schemeClr val="accent5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A107856-5554-42FB-B03E-39F5DBC370BA}" styleName="Medium Style 4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accent2"/>
              </a:solidFill>
            </a:ln>
          </a:bottom>
        </a:tcBdr>
        <a:fill>
          <a:solidFill>
            <a:schemeClr val="accent2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47DB6D7-F43B-3E79-F57A-4AD16EB54DE4}" styleName="Light Style 2 - Accent 2">
    <a:wholeTbl>
      <a:tcTxStyle>
        <a:fontRef idx="minor"/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</a:tcBdr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</a:tcBdr>
      </a:tcStyle>
    </a:band1V>
    <a:band2V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</a:tcBdr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12700">
              <a:solidFill>
                <a:schemeClr val="accent2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8" autoAdjust="0"/>
    <p:restoredTop sz="92013" autoAdjust="0"/>
  </p:normalViewPr>
  <p:slideViewPr>
    <p:cSldViewPr>
      <p:cViewPr varScale="1">
        <p:scale>
          <a:sx n="75" d="100"/>
          <a:sy n="75" d="100"/>
        </p:scale>
        <p:origin x="84" y="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E1099D5-A293-4099-888B-63B3D7E08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E5B9AC-5631-4D2C-AE55-A3181A4EF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2433-92D8-4416-BA78-6F634BA91BD3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31C05C-184C-4F58-99EE-B45C9B4742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E57CCE-E704-44D8-B644-41AE3839C9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824B9-69BE-48A5-A40B-2A923CC4E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934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2C9DF5-4E15-4263-ACC1-B09FEABB5DA0}" type="datetimeFigureOut">
              <a:rPr lang="fr-FR"/>
              <a:t>15/01/2026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42379DF-95FB-4635-B656-94AEDAA0BE08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LV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4617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3978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593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92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2713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5105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921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4389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237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718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D635A-A414-C518-9A98-FF4AEB943F8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5552EA-1B6B-B447-6CBB-3D4951726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C3B675-4283-AD40-666A-A63A48AABB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GMA – CM - LV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1218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7821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2736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2199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2653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2810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7057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30485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9864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4835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GMA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GMA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5340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968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4251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32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8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99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horizon-europe.gouv.fr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7">
            <a:extLst>
              <a:ext uri="{FF2B5EF4-FFF2-40B4-BE49-F238E27FC236}">
                <a16:creationId xmlns:a16="http://schemas.microsoft.com/office/drawing/2014/main" id="{82F7345B-6D9F-4BC1-95AF-D21BE3D45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1665" b="67778"/>
          <a:stretch/>
        </p:blipFill>
        <p:spPr bwMode="auto">
          <a:xfrm>
            <a:off x="9077083" y="0"/>
            <a:ext cx="3114917" cy="1993611"/>
          </a:xfrm>
          <a:prstGeom prst="rect">
            <a:avLst/>
          </a:prstGeom>
          <a:ln>
            <a:noFill/>
          </a:ln>
        </p:spPr>
      </p:pic>
      <p:pic>
        <p:nvPicPr>
          <p:cNvPr id="19" name="Image 7">
            <a:extLst>
              <a:ext uri="{FF2B5EF4-FFF2-40B4-BE49-F238E27FC236}">
                <a16:creationId xmlns:a16="http://schemas.microsoft.com/office/drawing/2014/main" id="{99DBD7F9-34C5-4CEA-9948-323F4FE67E34}"/>
              </a:ext>
            </a:extLst>
          </p:cNvPr>
          <p:cNvPicPr/>
          <p:nvPr userDrawn="1"/>
        </p:nvPicPr>
        <p:blipFill rotWithShape="1">
          <a:blip r:embed="rId3"/>
          <a:srcRect l="90661" t="88103"/>
          <a:stretch/>
        </p:blipFill>
        <p:spPr bwMode="auto">
          <a:xfrm>
            <a:off x="11052824" y="6049548"/>
            <a:ext cx="1139176" cy="816768"/>
          </a:xfrm>
          <a:prstGeom prst="rect">
            <a:avLst/>
          </a:prstGeom>
          <a:ln>
            <a:noFill/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67E9282-925D-4154-A93B-7A0379F414D5}"/>
              </a:ext>
            </a:extLst>
          </p:cNvPr>
          <p:cNvSpPr txBox="1"/>
          <p:nvPr userDrawn="1"/>
        </p:nvSpPr>
        <p:spPr bwMode="auto">
          <a:xfrm>
            <a:off x="239350" y="6215200"/>
            <a:ext cx="3072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33" b="1" i="0" dirty="0">
                <a:solidFill>
                  <a:schemeClr val="tx2"/>
                </a:solidFill>
                <a:effectLst/>
                <a:latin typeface="Marianne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horizon-europe.gouv.fr</a:t>
            </a:r>
            <a:endParaRPr lang="fr-FR" sz="1333" b="1" dirty="0">
              <a:solidFill>
                <a:schemeClr val="tx2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4D7FADA-3AAF-4A4D-9E19-A6914998E2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97989"/>
            <a:ext cx="12192000" cy="3454400"/>
          </a:xfrm>
          <a:prstGeom prst="rect">
            <a:avLst/>
          </a:prstGeom>
        </p:spPr>
      </p:pic>
      <p:pic>
        <p:nvPicPr>
          <p:cNvPr id="22" name="Image 10">
            <a:extLst>
              <a:ext uri="{FF2B5EF4-FFF2-40B4-BE49-F238E27FC236}">
                <a16:creationId xmlns:a16="http://schemas.microsoft.com/office/drawing/2014/main" id="{A0D6DD40-DD8A-43EA-905A-DAB787AFCF5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/>
        </p:blipFill>
        <p:spPr>
          <a:xfrm>
            <a:off x="286080" y="314400"/>
            <a:ext cx="1897761" cy="15415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65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5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679520" y="164640"/>
            <a:ext cx="1529760" cy="85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Image 7"/>
          <p:cNvPicPr/>
          <p:nvPr/>
        </p:nvPicPr>
        <p:blipFill>
          <a:blip r:embed="rId3"/>
          <a:stretch/>
        </p:blipFill>
        <p:spPr>
          <a:xfrm>
            <a:off x="1679520" y="260640"/>
            <a:ext cx="1433760" cy="818400"/>
          </a:xfrm>
          <a:prstGeom prst="rect">
            <a:avLst/>
          </a:prstGeom>
          <a:ln>
            <a:noFill/>
          </a:ln>
        </p:spPr>
      </p:pic>
      <p:pic>
        <p:nvPicPr>
          <p:cNvPr id="45" name="Image 13"/>
          <p:cNvPicPr/>
          <p:nvPr/>
        </p:nvPicPr>
        <p:blipFill>
          <a:blip r:embed="rId4"/>
          <a:stretch/>
        </p:blipFill>
        <p:spPr>
          <a:xfrm>
            <a:off x="0" y="0"/>
            <a:ext cx="12197280" cy="6864480"/>
          </a:xfrm>
          <a:prstGeom prst="rect">
            <a:avLst/>
          </a:prstGeom>
          <a:ln>
            <a:noFill/>
          </a:ln>
        </p:spPr>
      </p:pic>
      <p:pic>
        <p:nvPicPr>
          <p:cNvPr id="46" name="Image 11"/>
          <p:cNvPicPr/>
          <p:nvPr/>
        </p:nvPicPr>
        <p:blipFill>
          <a:blip r:embed="rId5"/>
          <a:stretch/>
        </p:blipFill>
        <p:spPr>
          <a:xfrm>
            <a:off x="431520" y="2469120"/>
            <a:ext cx="1951200" cy="2016480"/>
          </a:xfrm>
          <a:prstGeom prst="rect">
            <a:avLst/>
          </a:prstGeom>
          <a:ln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1679520" y="240000"/>
            <a:ext cx="1433760" cy="78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 10"/>
          <p:cNvPicPr/>
          <p:nvPr/>
        </p:nvPicPr>
        <p:blipFill>
          <a:blip r:embed="rId6"/>
          <a:stretch/>
        </p:blipFill>
        <p:spPr>
          <a:xfrm>
            <a:off x="431520" y="273600"/>
            <a:ext cx="929280" cy="75456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1DEDB5-190F-4FA6-9360-9AFCD44980C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86" y="183129"/>
            <a:ext cx="1443175" cy="88947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8D068F9-9B9E-45B8-942C-395DCE43DFB7}"/>
              </a:ext>
            </a:extLst>
          </p:cNvPr>
          <p:cNvSpPr txBox="1"/>
          <p:nvPr userDrawn="1"/>
        </p:nvSpPr>
        <p:spPr bwMode="auto">
          <a:xfrm>
            <a:off x="11304000" y="642402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24C482-7621-4927-890C-450ACB972FC4}" type="slidenum">
              <a:rPr lang="fr-FR" sz="1400" smtClean="0">
                <a:solidFill>
                  <a:srgbClr val="000091"/>
                </a:solidFill>
                <a:latin typeface="Marianne" panose="02000000000000000000" pitchFamily="2" charset="0"/>
              </a:rPr>
              <a:pPr algn="r"/>
              <a:t>‹N°›</a:t>
            </a:fld>
            <a:endParaRPr lang="fr-FR" sz="1400" dirty="0">
              <a:solidFill>
                <a:srgbClr val="000091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1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6" indent="-431989" algn="l" defTabSz="1219170" rtl="0" eaLnBrk="1" latinLnBrk="0" hangingPunct="1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tegic-technologies.europa.eu/about/step-scope_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tegic-technologies.europa.eu/about/step-scope_e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-and-innovation.ec.europa.eu/statistics/performance-indicators/regional-innovation-scoreboard_e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po.int/en/web/global-innovation-inde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tegic-technologies.europa.eu/about/step-scope_e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tegic-technologies.europa.eu/about/step-scope_en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hyperlink" Target="https://www.horizon-europe.gouv.fr/ei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www.horizon-europe.gouv.fr/inscription-liste-eic-pathfinder-transition" TargetMode="External"/><Relationship Id="rId5" Type="http://schemas.openxmlformats.org/officeDocument/2006/relationships/image" Target="../media/image11.jpg"/><Relationship Id="rId10" Type="http://schemas.openxmlformats.org/officeDocument/2006/relationships/hyperlink" Target="mailto:pcn-eic-eclaireur@recherche.gouv.fr" TargetMode="External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68C4453-192D-4EBF-84DA-7DA782623F81}"/>
              </a:ext>
            </a:extLst>
          </p:cNvPr>
          <p:cNvSpPr txBox="1"/>
          <p:nvPr/>
        </p:nvSpPr>
        <p:spPr bwMode="auto">
          <a:xfrm>
            <a:off x="1367474" y="3140968"/>
            <a:ext cx="9457051" cy="1446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600"/>
              </a:spcAft>
            </a:pPr>
            <a:r>
              <a:rPr lang="fr-FR" sz="3733" b="1" dirty="0">
                <a:solidFill>
                  <a:schemeClr val="bg1"/>
                </a:solidFill>
                <a:latin typeface="Marianne" panose="02000000000000000000" pitchFamily="2" charset="0"/>
              </a:rPr>
              <a:t>Écosystèmes d’Innovation Européens :</a:t>
            </a:r>
          </a:p>
          <a:p>
            <a:pPr algn="ctr">
              <a:spcAft>
                <a:spcPts val="1600"/>
              </a:spcAft>
            </a:pPr>
            <a:r>
              <a:rPr lang="fr-FR" sz="3733" b="1" dirty="0">
                <a:solidFill>
                  <a:schemeClr val="bg1"/>
                </a:solidFill>
                <a:latin typeface="Marianne" panose="02000000000000000000" pitchFamily="2" charset="0"/>
              </a:rPr>
              <a:t>Le programme de travail 2026-2027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CF48C11B-5DA4-C4B5-676F-755DBB40ED94}"/>
              </a:ext>
            </a:extLst>
          </p:cNvPr>
          <p:cNvSpPr/>
          <p:nvPr/>
        </p:nvSpPr>
        <p:spPr bwMode="auto">
          <a:xfrm>
            <a:off x="1033126" y="1185986"/>
            <a:ext cx="10634869" cy="524565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marL="5280" algn="ctr">
              <a:spcBef>
                <a:spcPts val="1200"/>
              </a:spcBef>
              <a:buClr>
                <a:srgbClr val="000091"/>
              </a:buClr>
              <a:defRPr/>
            </a:pPr>
            <a:r>
              <a:rPr lang="fr-FR" sz="2800" b="1" dirty="0">
                <a:solidFill>
                  <a:srgbClr val="000091"/>
                </a:solidFill>
                <a:latin typeface="Marianne" panose="02000000000000000000" pitchFamily="2" charset="0"/>
              </a:rPr>
              <a:t>Données clés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solidFill>
                  <a:srgbClr val="C00000"/>
                </a:solidFill>
                <a:latin typeface="Marianne" panose="02000000000000000000" pitchFamily="2" charset="0"/>
              </a:rPr>
              <a:t>Ouvert jusqu’au 10 mars 2026.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Action pilote : modèle pour nouveaux </a:t>
            </a:r>
            <a:r>
              <a:rPr lang="fr-FR" sz="2000" i="1" dirty="0">
                <a:latin typeface="Marianne" panose="02000000000000000000" pitchFamily="2" charset="0"/>
              </a:rPr>
              <a:t>hubs</a:t>
            </a:r>
            <a:r>
              <a:rPr lang="fr-FR" sz="2000" dirty="0">
                <a:latin typeface="Marianne" panose="02000000000000000000" pitchFamily="2" charset="0"/>
              </a:rPr>
              <a:t> (meilleures pratiques).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Co-</a:t>
            </a:r>
            <a:r>
              <a:rPr lang="fr-FR" sz="2000" dirty="0" err="1">
                <a:latin typeface="Marianne" panose="02000000000000000000" pitchFamily="2" charset="0"/>
              </a:rPr>
              <a:t>fund</a:t>
            </a:r>
            <a:r>
              <a:rPr lang="fr-FR" sz="2000" dirty="0">
                <a:latin typeface="Marianne" panose="02000000000000000000" pitchFamily="2" charset="0"/>
              </a:rPr>
              <a:t> : subvention </a:t>
            </a:r>
            <a:r>
              <a:rPr lang="fr-FR" sz="2000" b="1" dirty="0">
                <a:latin typeface="Marianne" panose="02000000000000000000" pitchFamily="2" charset="0"/>
              </a:rPr>
              <a:t>50%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  <a:endParaRPr lang="fr-FR" sz="2000" dirty="0">
              <a:solidFill>
                <a:srgbClr val="C00000"/>
              </a:solidFill>
              <a:latin typeface="Marianne" panose="02000000000000000000" pitchFamily="2" charset="0"/>
            </a:endParaRP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1 seule </a:t>
            </a:r>
            <a:r>
              <a:rPr lang="fr-FR" b="1" dirty="0">
                <a:latin typeface="Marianne" panose="02000000000000000000" pitchFamily="2" charset="0"/>
              </a:rPr>
              <a:t>lettre d’intention </a:t>
            </a:r>
            <a:r>
              <a:rPr lang="fr-FR" dirty="0">
                <a:latin typeface="Marianne" panose="02000000000000000000" pitchFamily="2" charset="0"/>
              </a:rPr>
              <a:t>avec les sources de financement alternatives.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Marianne" panose="02000000000000000000" pitchFamily="2" charset="0"/>
              </a:rPr>
              <a:t>1 seul projet</a:t>
            </a:r>
            <a:r>
              <a:rPr lang="fr-FR" sz="2000" dirty="0">
                <a:latin typeface="Marianne" panose="02000000000000000000" pitchFamily="2" charset="0"/>
              </a:rPr>
              <a:t>, 20 M€, </a:t>
            </a:r>
            <a:r>
              <a:rPr lang="fr-FR" sz="2000" b="1" dirty="0">
                <a:latin typeface="Marianne" panose="02000000000000000000" pitchFamily="2" charset="0"/>
              </a:rPr>
              <a:t>2 ans</a:t>
            </a:r>
            <a:r>
              <a:rPr lang="fr-FR" sz="2000" dirty="0">
                <a:latin typeface="Marianne" panose="02000000000000000000" pitchFamily="2" charset="0"/>
              </a:rPr>
              <a:t>, entre </a:t>
            </a:r>
            <a:r>
              <a:rPr lang="fr-FR" sz="2000" b="1" dirty="0">
                <a:latin typeface="Marianne" panose="02000000000000000000" pitchFamily="2" charset="0"/>
              </a:rPr>
              <a:t>10 et 18 </a:t>
            </a:r>
            <a:r>
              <a:rPr lang="fr-FR" sz="2000" b="1" i="1" dirty="0">
                <a:latin typeface="Marianne" panose="02000000000000000000" pitchFamily="2" charset="0"/>
              </a:rPr>
              <a:t>hubs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1 seul </a:t>
            </a:r>
            <a:r>
              <a:rPr lang="fr-FR" i="1" dirty="0">
                <a:latin typeface="Marianne" panose="02000000000000000000" pitchFamily="2" charset="0"/>
              </a:rPr>
              <a:t>hub</a:t>
            </a:r>
            <a:r>
              <a:rPr lang="fr-FR" dirty="0">
                <a:latin typeface="Marianne" panose="02000000000000000000" pitchFamily="2" charset="0"/>
              </a:rPr>
              <a:t> par pays.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latin typeface="Marianne" panose="02000000000000000000" pitchFamily="2" charset="0"/>
              </a:rPr>
              <a:t>2 </a:t>
            </a:r>
            <a:r>
              <a:rPr lang="fr-FR" sz="1600" i="1" dirty="0">
                <a:latin typeface="Marianne" panose="02000000000000000000" pitchFamily="2" charset="0"/>
              </a:rPr>
              <a:t>hubs</a:t>
            </a:r>
            <a:r>
              <a:rPr lang="fr-FR" sz="1600" dirty="0">
                <a:latin typeface="Marianne" panose="02000000000000000000" pitchFamily="2" charset="0"/>
              </a:rPr>
              <a:t> permis par pays &gt; 35 M habitants. (</a:t>
            </a:r>
            <a:r>
              <a:rPr lang="fr-FR" sz="1600" dirty="0" err="1">
                <a:latin typeface="Marianne" panose="02000000000000000000" pitchFamily="2" charset="0"/>
              </a:rPr>
              <a:t>DE,FR,IT,ES,PL,TR,UA,UK</a:t>
            </a:r>
            <a:r>
              <a:rPr lang="fr-FR" sz="1600" dirty="0">
                <a:latin typeface="Marianne" panose="02000000000000000000" pitchFamily="2" charset="0"/>
              </a:rPr>
              <a:t>)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i="1" dirty="0">
                <a:latin typeface="Marianne" panose="02000000000000000000" pitchFamily="2" charset="0"/>
              </a:rPr>
              <a:t>Hub</a:t>
            </a:r>
            <a:r>
              <a:rPr lang="fr-FR" sz="1600" dirty="0">
                <a:latin typeface="Marianne" panose="02000000000000000000" pitchFamily="2" charset="0"/>
              </a:rPr>
              <a:t> : une seule entité (représentative) ou plusieurs</a:t>
            </a:r>
            <a:r>
              <a:rPr lang="fr-FR" sz="1600" i="1" dirty="0">
                <a:latin typeface="Marianne" panose="02000000000000000000" pitchFamily="2" charset="0"/>
              </a:rPr>
              <a:t> 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Minimum 10 pays.</a:t>
            </a:r>
            <a:endParaRPr lang="fr-FR" dirty="0">
              <a:solidFill>
                <a:srgbClr val="C00000"/>
              </a:solidFill>
              <a:latin typeface="Marianne" panose="02000000000000000000" pitchFamily="2" charset="0"/>
            </a:endParaRP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latin typeface="Marianne" panose="02000000000000000000" pitchFamily="2" charset="0"/>
              </a:rPr>
              <a:t>Minimum 2 hubs procédant des pays « </a:t>
            </a:r>
            <a:r>
              <a:rPr lang="fr-FR" sz="1600" b="1" i="1" dirty="0" err="1">
                <a:latin typeface="Marianne" panose="02000000000000000000" pitchFamily="2" charset="0"/>
              </a:rPr>
              <a:t>widening</a:t>
            </a:r>
            <a:r>
              <a:rPr lang="fr-FR" sz="1600" dirty="0">
                <a:latin typeface="Marianne" panose="02000000000000000000" pitchFamily="2" charset="0"/>
              </a:rPr>
              <a:t> » : 15 MS, 14 AC, RUP (</a:t>
            </a:r>
            <a:r>
              <a:rPr lang="fr-FR" sz="1600" dirty="0" err="1">
                <a:latin typeface="Marianne" panose="02000000000000000000" pitchFamily="2" charset="0"/>
              </a:rPr>
              <a:t>FR,ES,PT</a:t>
            </a:r>
            <a:r>
              <a:rPr lang="fr-FR" sz="1600" dirty="0">
                <a:latin typeface="Marianne" panose="02000000000000000000" pitchFamily="2" charset="0"/>
              </a:rPr>
              <a:t>).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Marianne" panose="02000000000000000000" pitchFamily="2" charset="0"/>
              </a:rPr>
              <a:t>Financement en cascade </a:t>
            </a:r>
            <a:r>
              <a:rPr lang="fr-FR" sz="2000" dirty="0">
                <a:latin typeface="Marianne" panose="02000000000000000000" pitchFamily="2" charset="0"/>
              </a:rPr>
              <a:t>possible (subventions &lt; 60 K€).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Surveillance et gestion assurés par le coordinateur.</a:t>
            </a: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61DC28E5-36AA-8966-2F7D-9124B99FF07D}"/>
              </a:ext>
            </a:extLst>
          </p:cNvPr>
          <p:cNvSpPr/>
          <p:nvPr/>
        </p:nvSpPr>
        <p:spPr bwMode="auto">
          <a:xfrm>
            <a:off x="4254847" y="437822"/>
            <a:ext cx="7413148" cy="4708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1. Startup and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Scaleup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Hubs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CF48C11B-5DA4-C4B5-676F-755DBB40ED94}"/>
              </a:ext>
            </a:extLst>
          </p:cNvPr>
          <p:cNvSpPr/>
          <p:nvPr/>
        </p:nvSpPr>
        <p:spPr bwMode="auto">
          <a:xfrm>
            <a:off x="479376" y="1340768"/>
            <a:ext cx="11449272" cy="409149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marL="5280" algn="ctr">
              <a:spcAft>
                <a:spcPts val="1200"/>
              </a:spcAft>
              <a:buClr>
                <a:srgbClr val="000091"/>
              </a:buClr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2" charset="0"/>
              </a:rPr>
              <a:t>Objectifs 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Cible : </a:t>
            </a:r>
            <a:r>
              <a:rPr lang="fr-FR" sz="2000" b="1" i="1" dirty="0">
                <a:latin typeface="Marianne" panose="02000000000000000000" pitchFamily="2" charset="0"/>
              </a:rPr>
              <a:t>startups</a:t>
            </a:r>
            <a:r>
              <a:rPr lang="fr-FR" sz="2000" dirty="0">
                <a:latin typeface="Marianne" panose="02000000000000000000" pitchFamily="2" charset="0"/>
              </a:rPr>
              <a:t> de </a:t>
            </a:r>
            <a:r>
              <a:rPr lang="fr-FR" sz="2000" b="1" i="1" dirty="0" err="1">
                <a:latin typeface="Marianne" panose="02000000000000000000" pitchFamily="2" charset="0"/>
              </a:rPr>
              <a:t>deep</a:t>
            </a:r>
            <a:r>
              <a:rPr lang="fr-FR" sz="2000" b="1" i="1" dirty="0">
                <a:latin typeface="Marianne" panose="02000000000000000000" pitchFamily="2" charset="0"/>
              </a:rPr>
              <a:t> tech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  <a:endParaRPr lang="fr-FR" sz="2000" dirty="0">
              <a:solidFill>
                <a:srgbClr val="C00000"/>
              </a:solidFill>
              <a:latin typeface="Marianne" panose="02000000000000000000" pitchFamily="2" charset="0"/>
            </a:endParaRP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Impact attendu : </a:t>
            </a:r>
            <a:r>
              <a:rPr lang="fr-FR" sz="2000" b="1" dirty="0">
                <a:latin typeface="Marianne" panose="02000000000000000000" pitchFamily="2" charset="0"/>
              </a:rPr>
              <a:t>accélération</a:t>
            </a:r>
            <a:r>
              <a:rPr lang="fr-FR" sz="2000" dirty="0">
                <a:latin typeface="Marianne" panose="02000000000000000000" pitchFamily="2" charset="0"/>
              </a:rPr>
              <a:t> de l’expansion de leurs marchés (« </a:t>
            </a:r>
            <a:r>
              <a:rPr lang="fr-FR" sz="2000" b="1" dirty="0">
                <a:latin typeface="Marianne" panose="02000000000000000000" pitchFamily="2" charset="0"/>
              </a:rPr>
              <a:t>champions globaux </a:t>
            </a:r>
            <a:r>
              <a:rPr lang="fr-FR" sz="2000" dirty="0">
                <a:latin typeface="Marianne" panose="02000000000000000000" pitchFamily="2" charset="0"/>
              </a:rPr>
              <a:t>»). 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Objectif spécifique : collaboration entre les </a:t>
            </a:r>
            <a:r>
              <a:rPr lang="fr-FR" sz="2000" b="1" dirty="0">
                <a:latin typeface="Marianne" panose="02000000000000000000" pitchFamily="2" charset="0"/>
              </a:rPr>
              <a:t>meilleurs </a:t>
            </a:r>
            <a:r>
              <a:rPr lang="fr-FR" sz="2000" b="1" i="1" dirty="0">
                <a:latin typeface="Marianne" panose="02000000000000000000" pitchFamily="2" charset="0"/>
              </a:rPr>
              <a:t>hubs</a:t>
            </a:r>
            <a:r>
              <a:rPr lang="fr-FR" sz="2000" i="1" dirty="0">
                <a:latin typeface="Marianne" panose="02000000000000000000" pitchFamily="2" charset="0"/>
              </a:rPr>
              <a:t>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(Et ceux « </a:t>
            </a:r>
            <a:r>
              <a:rPr lang="fr-FR" i="1" dirty="0" err="1">
                <a:latin typeface="Marianne" panose="02000000000000000000" pitchFamily="2" charset="0"/>
              </a:rPr>
              <a:t>widening</a:t>
            </a:r>
            <a:r>
              <a:rPr lang="fr-FR" dirty="0">
                <a:latin typeface="Marianne" panose="02000000000000000000" pitchFamily="2" charset="0"/>
              </a:rPr>
              <a:t> » : mentorat, formation…)</a:t>
            </a:r>
            <a:r>
              <a:rPr lang="fr-FR" dirty="0">
                <a:solidFill>
                  <a:srgbClr val="C00000"/>
                </a:solidFill>
                <a:latin typeface="Marianne" panose="02000000000000000000" pitchFamily="2" charset="0"/>
              </a:rPr>
              <a:t> </a:t>
            </a:r>
            <a:endParaRPr lang="fr-FR" dirty="0">
              <a:latin typeface="Marianne" panose="02000000000000000000" pitchFamily="2" charset="0"/>
            </a:endParaRP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b="1" dirty="0">
                <a:latin typeface="Marianne" panose="02000000000000000000" pitchFamily="2" charset="0"/>
              </a:rPr>
              <a:t>Accès aux ressources </a:t>
            </a:r>
            <a:r>
              <a:rPr lang="fr-FR" dirty="0">
                <a:latin typeface="Marianne" panose="02000000000000000000" pitchFamily="2" charset="0"/>
              </a:rPr>
              <a:t>: infrastructures, talent, capital, services…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latin typeface="Marianne" panose="02000000000000000000" pitchFamily="2" charset="0"/>
              </a:rPr>
              <a:t>Expansion de l’activité des </a:t>
            </a:r>
            <a:r>
              <a:rPr lang="fr-FR" sz="1600" i="1" dirty="0">
                <a:latin typeface="Marianne" panose="02000000000000000000" pitchFamily="2" charset="0"/>
              </a:rPr>
              <a:t>hubs</a:t>
            </a:r>
            <a:r>
              <a:rPr lang="fr-FR" sz="1600" dirty="0">
                <a:latin typeface="Marianne" panose="02000000000000000000" pitchFamily="2" charset="0"/>
              </a:rPr>
              <a:t>.</a:t>
            </a:r>
            <a:endParaRPr lang="fr-FR" sz="1600" dirty="0">
              <a:solidFill>
                <a:srgbClr val="C00000"/>
              </a:solidFill>
              <a:latin typeface="Marianne" panose="02000000000000000000" pitchFamily="2" charset="0"/>
            </a:endParaRP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latin typeface="Marianne" panose="02000000000000000000" pitchFamily="2" charset="0"/>
              </a:rPr>
              <a:t>Ouverture aux </a:t>
            </a:r>
            <a:r>
              <a:rPr lang="fr-FR" sz="1600" i="1" dirty="0">
                <a:latin typeface="Marianne" panose="02000000000000000000" pitchFamily="2" charset="0"/>
              </a:rPr>
              <a:t>startups</a:t>
            </a:r>
            <a:r>
              <a:rPr lang="fr-FR" sz="1600" dirty="0">
                <a:latin typeface="Marianne" panose="02000000000000000000" pitchFamily="2" charset="0"/>
              </a:rPr>
              <a:t> non locales.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latin typeface="Marianne" panose="02000000000000000000" pitchFamily="2" charset="0"/>
              </a:rPr>
              <a:t>En particulier, aux services / réseaux financés par l’UE: </a:t>
            </a:r>
            <a:r>
              <a:rPr lang="fr-FR" sz="1600" dirty="0" err="1">
                <a:latin typeface="Marianne" panose="02000000000000000000" pitchFamily="2" charset="0"/>
              </a:rPr>
              <a:t>EIC</a:t>
            </a:r>
            <a:r>
              <a:rPr lang="fr-FR" sz="1600" dirty="0">
                <a:latin typeface="Marianne" panose="02000000000000000000" pitchFamily="2" charset="0"/>
              </a:rPr>
              <a:t>, </a:t>
            </a:r>
            <a:r>
              <a:rPr lang="fr-FR" sz="1600" dirty="0" err="1">
                <a:latin typeface="Marianne" panose="02000000000000000000" pitchFamily="2" charset="0"/>
              </a:rPr>
              <a:t>EEN</a:t>
            </a:r>
            <a:r>
              <a:rPr lang="fr-FR" sz="1600" dirty="0">
                <a:latin typeface="Marianne" panose="02000000000000000000" pitchFamily="2" charset="0"/>
              </a:rPr>
              <a:t>, </a:t>
            </a:r>
            <a:r>
              <a:rPr lang="fr-FR" sz="1600" dirty="0" err="1">
                <a:latin typeface="Marianne" panose="02000000000000000000" pitchFamily="2" charset="0"/>
              </a:rPr>
              <a:t>EDIH</a:t>
            </a:r>
            <a:r>
              <a:rPr lang="fr-FR" sz="1600" dirty="0">
                <a:latin typeface="Marianne" panose="02000000000000000000" pitchFamily="2" charset="0"/>
              </a:rPr>
              <a:t>, </a:t>
            </a:r>
            <a:r>
              <a:rPr lang="fr-FR" sz="1600" dirty="0" err="1">
                <a:latin typeface="Marianne" panose="02000000000000000000" pitchFamily="2" charset="0"/>
              </a:rPr>
              <a:t>KIC</a:t>
            </a:r>
            <a:r>
              <a:rPr lang="fr-FR" sz="1600" dirty="0">
                <a:latin typeface="Marianne" panose="02000000000000000000" pitchFamily="2" charset="0"/>
              </a:rPr>
              <a:t> de l’</a:t>
            </a:r>
            <a:r>
              <a:rPr lang="fr-FR" sz="1600" dirty="0" err="1">
                <a:latin typeface="Marianne" panose="02000000000000000000" pitchFamily="2" charset="0"/>
              </a:rPr>
              <a:t>EIT</a:t>
            </a:r>
            <a:r>
              <a:rPr lang="fr-FR" sz="1600" dirty="0">
                <a:latin typeface="Marianne" panose="02000000000000000000" pitchFamily="2" charset="0"/>
              </a:rPr>
              <a:t>, </a:t>
            </a:r>
            <a:r>
              <a:rPr lang="fr-FR" sz="1600" dirty="0" err="1">
                <a:latin typeface="Marianne" panose="02000000000000000000" pitchFamily="2" charset="0"/>
              </a:rPr>
              <a:t>RIV</a:t>
            </a:r>
            <a:r>
              <a:rPr lang="fr-FR" sz="1600" dirty="0">
                <a:latin typeface="Marianne" panose="02000000000000000000" pitchFamily="2" charset="0"/>
              </a:rPr>
              <a:t>…</a:t>
            </a:r>
            <a:endParaRPr lang="fr-FR" sz="1600" dirty="0">
              <a:solidFill>
                <a:srgbClr val="C00000"/>
              </a:solidFill>
              <a:latin typeface="Marianne" panose="02000000000000000000" pitchFamily="2" charset="0"/>
            </a:endParaRPr>
          </a:p>
          <a:p>
            <a:pPr marL="1719780" lvl="3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latin typeface="Marianne" panose="02000000000000000000" pitchFamily="2" charset="0"/>
              </a:rPr>
              <a:t>Sceaux d’excellence.</a:t>
            </a: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61DC28E5-36AA-8966-2F7D-9124B99FF07D}"/>
              </a:ext>
            </a:extLst>
          </p:cNvPr>
          <p:cNvSpPr/>
          <p:nvPr/>
        </p:nvSpPr>
        <p:spPr bwMode="auto">
          <a:xfrm>
            <a:off x="4254847" y="437822"/>
            <a:ext cx="7413148" cy="4708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1. Startup and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Scaleup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Hubs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47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CF48C11B-5DA4-C4B5-676F-755DBB40ED94}"/>
              </a:ext>
            </a:extLst>
          </p:cNvPr>
          <p:cNvSpPr/>
          <p:nvPr/>
        </p:nvSpPr>
        <p:spPr bwMode="auto">
          <a:xfrm>
            <a:off x="479376" y="1560227"/>
            <a:ext cx="11449272" cy="4553154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marL="5280" algn="ctr">
              <a:spcAft>
                <a:spcPts val="1200"/>
              </a:spcAft>
              <a:buClr>
                <a:srgbClr val="000091"/>
              </a:buClr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2" charset="0"/>
              </a:rPr>
              <a:t>Critères de sélection des </a:t>
            </a:r>
            <a:r>
              <a:rPr kumimoji="0" lang="fr-FR" sz="2800" b="1" i="1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2" charset="0"/>
              </a:rPr>
              <a:t>hubs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2" charset="0"/>
              </a:rPr>
              <a:t> 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Marianne" panose="02000000000000000000" pitchFamily="2" charset="0"/>
              </a:rPr>
              <a:t>Parcours solide </a:t>
            </a:r>
            <a:r>
              <a:rPr lang="fr-FR" sz="2000" dirty="0">
                <a:latin typeface="Marianne" panose="02000000000000000000" pitchFamily="2" charset="0"/>
              </a:rPr>
              <a:t>: création de startups, mobilisation de capital-risque, formation sur l’entrepreneuriat.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Établissement de recherche </a:t>
            </a:r>
            <a:r>
              <a:rPr lang="fr-FR" sz="2000" b="1" dirty="0">
                <a:latin typeface="Marianne" panose="02000000000000000000" pitchFamily="2" charset="0"/>
              </a:rPr>
              <a:t>d’excellence </a:t>
            </a:r>
            <a:r>
              <a:rPr lang="fr-FR" sz="2000" b="1" dirty="0" err="1">
                <a:latin typeface="Marianne" panose="02000000000000000000" pitchFamily="2" charset="0"/>
              </a:rPr>
              <a:t>deep</a:t>
            </a:r>
            <a:r>
              <a:rPr lang="fr-FR" sz="2000" b="1" dirty="0">
                <a:latin typeface="Marianne" panose="02000000000000000000" pitchFamily="2" charset="0"/>
              </a:rPr>
              <a:t> tech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Présence sectorielle dans les </a:t>
            </a:r>
            <a:r>
              <a:rPr lang="fr-FR" sz="2000" b="1" dirty="0">
                <a:solidFill>
                  <a:srgbClr val="0033CC"/>
                </a:solidFill>
                <a:latin typeface="Marianne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technologies stratégiques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Capacité de </a:t>
            </a:r>
            <a:r>
              <a:rPr lang="fr-FR" sz="2000" b="1" dirty="0">
                <a:latin typeface="Marianne" panose="02000000000000000000" pitchFamily="2" charset="0"/>
              </a:rPr>
              <a:t>fédération</a:t>
            </a:r>
            <a:r>
              <a:rPr lang="fr-FR" sz="2000" dirty="0">
                <a:latin typeface="Marianne" panose="02000000000000000000" pitchFamily="2" charset="0"/>
              </a:rPr>
              <a:t> des différents acteurs de l’écosystème.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Coopération </a:t>
            </a:r>
            <a:r>
              <a:rPr lang="fr-FR" sz="2000" b="1" dirty="0">
                <a:latin typeface="Marianne" panose="02000000000000000000" pitchFamily="2" charset="0"/>
              </a:rPr>
              <a:t>transfrontalière</a:t>
            </a:r>
            <a:r>
              <a:rPr lang="fr-FR" sz="2000" dirty="0">
                <a:latin typeface="Marianne" panose="02000000000000000000" pitchFamily="2" charset="0"/>
              </a:rPr>
              <a:t>,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Accès à des </a:t>
            </a:r>
            <a:r>
              <a:rPr lang="fr-FR" sz="2000" b="1" dirty="0">
                <a:latin typeface="Marianne" panose="02000000000000000000" pitchFamily="2" charset="0"/>
              </a:rPr>
              <a:t>infrastructures et services </a:t>
            </a:r>
            <a:r>
              <a:rPr lang="fr-FR" sz="2000" dirty="0">
                <a:latin typeface="Marianne" panose="02000000000000000000" pitchFamily="2" charset="0"/>
              </a:rPr>
              <a:t>de recherche et de technologie (y compris conseil légal et réglementaire).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Marianne" panose="02000000000000000000" pitchFamily="2" charset="0"/>
              </a:rPr>
              <a:t>Stratégie de mise à disposition </a:t>
            </a:r>
            <a:r>
              <a:rPr lang="fr-FR" sz="2000" dirty="0">
                <a:latin typeface="Marianne" panose="02000000000000000000" pitchFamily="2" charset="0"/>
              </a:rPr>
              <a:t>pour les « autres » entreprises.</a:t>
            </a: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61DC28E5-36AA-8966-2F7D-9124B99FF07D}"/>
              </a:ext>
            </a:extLst>
          </p:cNvPr>
          <p:cNvSpPr/>
          <p:nvPr/>
        </p:nvSpPr>
        <p:spPr bwMode="auto">
          <a:xfrm>
            <a:off x="4254847" y="437822"/>
            <a:ext cx="7413148" cy="4708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1. Startup and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Scaleup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Hubs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2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CF48C11B-5DA4-C4B5-676F-755DBB40ED94}"/>
              </a:ext>
            </a:extLst>
          </p:cNvPr>
          <p:cNvSpPr/>
          <p:nvPr/>
        </p:nvSpPr>
        <p:spPr bwMode="auto">
          <a:xfrm>
            <a:off x="479376" y="1560227"/>
            <a:ext cx="11449272" cy="3245104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marL="5280" algn="ctr">
              <a:spcAft>
                <a:spcPts val="1200"/>
              </a:spcAft>
              <a:buClr>
                <a:srgbClr val="000091"/>
              </a:buClr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2" charset="0"/>
              </a:rPr>
              <a:t>Indicateurs (</a:t>
            </a:r>
            <a:r>
              <a:rPr lang="fr-FR" sz="2800" b="1" i="1" dirty="0">
                <a:solidFill>
                  <a:srgbClr val="000091"/>
                </a:solidFill>
                <a:latin typeface="Marianne" panose="02000000000000000000" pitchFamily="2" charset="0"/>
              </a:rPr>
              <a:t>KPI)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2" charset="0"/>
              </a:rPr>
              <a:t> 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&gt; 100 </a:t>
            </a:r>
            <a:r>
              <a:rPr lang="fr-FR" sz="2000" b="1" i="1" dirty="0">
                <a:latin typeface="Marianne" panose="02000000000000000000" pitchFamily="2" charset="0"/>
              </a:rPr>
              <a:t>startups</a:t>
            </a:r>
            <a:r>
              <a:rPr lang="fr-FR" sz="2000" b="1" dirty="0">
                <a:latin typeface="Marianne" panose="02000000000000000000" pitchFamily="2" charset="0"/>
              </a:rPr>
              <a:t> soutenues </a:t>
            </a:r>
            <a:r>
              <a:rPr lang="fr-FR" sz="2000" dirty="0">
                <a:latin typeface="Marianne" panose="02000000000000000000" pitchFamily="2" charset="0"/>
              </a:rPr>
              <a:t>par le réseau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Fourniture de services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Accès à des infrastructures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Mise en relation avec des entreprises tractrices, investisseurs…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&gt; 50% des entreprises soutenues ont </a:t>
            </a:r>
            <a:r>
              <a:rPr lang="fr-FR" sz="2000" b="1" dirty="0">
                <a:latin typeface="Marianne" panose="02000000000000000000" pitchFamily="2" charset="0"/>
              </a:rPr>
              <a:t>obtenu financement / capital</a:t>
            </a:r>
            <a:r>
              <a:rPr lang="fr-FR" sz="2000" dirty="0">
                <a:latin typeface="Marianne" panose="02000000000000000000" pitchFamily="2" charset="0"/>
              </a:rPr>
              <a:t>. 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&gt; 50 entreprises </a:t>
            </a:r>
            <a:r>
              <a:rPr lang="fr-FR" sz="2000" b="1" dirty="0">
                <a:latin typeface="Marianne" panose="02000000000000000000" pitchFamily="2" charset="0"/>
              </a:rPr>
              <a:t>soutenues par « un autre » </a:t>
            </a:r>
            <a:r>
              <a:rPr lang="fr-FR" sz="2000" b="1" i="1" dirty="0">
                <a:latin typeface="Marianne" panose="02000000000000000000" pitchFamily="2" charset="0"/>
              </a:rPr>
              <a:t>hub</a:t>
            </a:r>
            <a:r>
              <a:rPr lang="fr-FR" sz="2000" i="1" dirty="0">
                <a:latin typeface="Marianne" panose="02000000000000000000" pitchFamily="2" charset="0"/>
              </a:rPr>
              <a:t>.</a:t>
            </a: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61DC28E5-36AA-8966-2F7D-9124B99FF07D}"/>
              </a:ext>
            </a:extLst>
          </p:cNvPr>
          <p:cNvSpPr/>
          <p:nvPr/>
        </p:nvSpPr>
        <p:spPr bwMode="auto">
          <a:xfrm>
            <a:off x="4254847" y="437822"/>
            <a:ext cx="7413148" cy="4708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1. Startup and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Scaleup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Hubs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6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 bwMode="auto">
          <a:xfrm>
            <a:off x="1019436" y="2773436"/>
            <a:ext cx="1015312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2. </a:t>
            </a:r>
            <a:r>
              <a:rPr lang="fr-FR" sz="4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From</a:t>
            </a:r>
            <a:r>
              <a:rPr lang="fr-FR" sz="4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r>
              <a:rPr lang="fr-FR" sz="4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lab</a:t>
            </a:r>
            <a:r>
              <a:rPr lang="fr-FR" sz="4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to </a:t>
            </a:r>
            <a:r>
              <a:rPr lang="fr-FR" sz="4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market</a:t>
            </a:r>
            <a:r>
              <a:rPr lang="en-US" sz="4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: Strengthening the role of </a:t>
            </a:r>
            <a:r>
              <a:rPr lang="en-US" sz="4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TTOs</a:t>
            </a:r>
            <a:endParaRPr sz="4400" b="1" dirty="0">
              <a:solidFill>
                <a:srgbClr val="000091"/>
              </a:solidFill>
              <a:latin typeface="Marianne" panose="02000000000000000000" pitchFamily="2" charset="0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D449E55D-2572-ACE0-DB71-0442C73AC3FF}"/>
              </a:ext>
            </a:extLst>
          </p:cNvPr>
          <p:cNvSpPr/>
          <p:nvPr/>
        </p:nvSpPr>
        <p:spPr bwMode="auto">
          <a:xfrm>
            <a:off x="4254847" y="437822"/>
            <a:ext cx="7413148" cy="4985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600" b="1" dirty="0">
                <a:solidFill>
                  <a:srgbClr val="000091"/>
                </a:solidFill>
                <a:latin typeface="Marianne" panose="02000000000000000000" pitchFamily="2" charset="0"/>
              </a:rPr>
              <a:t>Appels </a:t>
            </a:r>
            <a:r>
              <a:rPr lang="fr-FR" sz="3600" b="1" dirty="0">
                <a:solidFill>
                  <a:srgbClr val="00B050"/>
                </a:solidFill>
                <a:latin typeface="Marianne" panose="02000000000000000000" pitchFamily="2" charset="0"/>
              </a:rPr>
              <a:t>2026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57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CF48C11B-5DA4-C4B5-676F-755DBB40ED94}"/>
              </a:ext>
            </a:extLst>
          </p:cNvPr>
          <p:cNvSpPr/>
          <p:nvPr/>
        </p:nvSpPr>
        <p:spPr bwMode="auto">
          <a:xfrm>
            <a:off x="1487488" y="1560227"/>
            <a:ext cx="10180507" cy="409149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marL="5280" marR="0" lvl="0" indent="0" algn="ctr" defTabSz="914400" eaLnBrk="1" fontAlgn="auto" latinLnBrk="0" hangingPunct="1">
              <a:lnSpc>
                <a:spcPct val="100000"/>
              </a:lnSpc>
              <a:spcAft>
                <a:spcPts val="1200"/>
              </a:spcAft>
              <a:buClr>
                <a:srgbClr val="000091"/>
              </a:buClr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2" charset="0"/>
              </a:rPr>
              <a:t>Données clés</a:t>
            </a:r>
            <a:endParaRPr lang="fr-FR" sz="2000" b="1" dirty="0">
              <a:latin typeface="Marianne" panose="02000000000000000000" pitchFamily="2" charset="0"/>
            </a:endParaRPr>
          </a:p>
          <a:p>
            <a:pPr marL="5280">
              <a:spcBef>
                <a:spcPts val="1200"/>
              </a:spcBef>
              <a:buClr>
                <a:srgbClr val="000091"/>
              </a:buClr>
              <a:defRPr/>
            </a:pPr>
            <a:r>
              <a:rPr lang="fr-FR" sz="2000" b="1" dirty="0">
                <a:latin typeface="Marianne" panose="02000000000000000000" pitchFamily="2" charset="0"/>
              </a:rPr>
              <a:t>« Renforcer le rôle des bureaux de transfert de technologie pour porter la connaissance au marché ».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Du 11 juin </a:t>
            </a:r>
            <a:r>
              <a:rPr lang="fr-FR" sz="2000" b="1" dirty="0">
                <a:latin typeface="Marianne" panose="02000000000000000000" pitchFamily="2" charset="0"/>
              </a:rPr>
              <a:t>au 22 septembre </a:t>
            </a:r>
            <a:r>
              <a:rPr lang="fr-FR" sz="2000" dirty="0">
                <a:solidFill>
                  <a:srgbClr val="00B050"/>
                </a:solidFill>
                <a:latin typeface="Marianne" panose="02000000000000000000" pitchFamily="2" charset="0"/>
              </a:rPr>
              <a:t>2026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5 projets, </a:t>
            </a:r>
            <a:r>
              <a:rPr lang="fr-FR" sz="2000" b="1" dirty="0">
                <a:latin typeface="Marianne" panose="02000000000000000000" pitchFamily="2" charset="0"/>
              </a:rPr>
              <a:t>1 M€</a:t>
            </a:r>
            <a:r>
              <a:rPr lang="fr-FR" sz="2000" dirty="0">
                <a:latin typeface="Marianne" panose="02000000000000000000" pitchFamily="2" charset="0"/>
              </a:rPr>
              <a:t> chacun, </a:t>
            </a:r>
            <a:r>
              <a:rPr lang="fr-FR" sz="2000" b="1" dirty="0">
                <a:latin typeface="Marianne" panose="02000000000000000000" pitchFamily="2" charset="0"/>
              </a:rPr>
              <a:t>sommes forfaitaires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CSA (action de coordination et soutien) : subvention </a:t>
            </a:r>
            <a:r>
              <a:rPr lang="fr-FR" sz="2000" b="1" dirty="0">
                <a:latin typeface="Marianne" panose="02000000000000000000" pitchFamily="2" charset="0"/>
              </a:rPr>
              <a:t>100%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Marianne" panose="02000000000000000000" pitchFamily="2" charset="0"/>
              </a:rPr>
              <a:t>Minimum 3 établissements de recherche / technologie </a:t>
            </a:r>
            <a:r>
              <a:rPr lang="fr-FR" sz="2000" dirty="0">
                <a:latin typeface="Marianne" panose="02000000000000000000" pitchFamily="2" charset="0"/>
              </a:rPr>
              <a:t>(de 3 pays différents).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Minimum 1 entité dans un pays « </a:t>
            </a:r>
            <a:r>
              <a:rPr lang="fr-FR" b="1" i="1" dirty="0" err="1">
                <a:latin typeface="Marianne" panose="02000000000000000000" pitchFamily="2" charset="0"/>
              </a:rPr>
              <a:t>widening</a:t>
            </a:r>
            <a:r>
              <a:rPr lang="fr-FR" dirty="0">
                <a:latin typeface="Marianne" panose="02000000000000000000" pitchFamily="2" charset="0"/>
              </a:rPr>
              <a:t> » : 15 MS, 14 AC, RUP (</a:t>
            </a:r>
            <a:r>
              <a:rPr lang="fr-FR" dirty="0" err="1">
                <a:latin typeface="Marianne" panose="02000000000000000000" pitchFamily="2" charset="0"/>
              </a:rPr>
              <a:t>FR,ES,PT</a:t>
            </a:r>
            <a:r>
              <a:rPr lang="fr-FR" dirty="0">
                <a:latin typeface="Marianne" panose="02000000000000000000" pitchFamily="2" charset="0"/>
              </a:rPr>
              <a:t>).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b="1" dirty="0">
                <a:latin typeface="Marianne" panose="02000000000000000000" pitchFamily="2" charset="0"/>
              </a:rPr>
              <a:t>Agences d’innovation et autorités publiques </a:t>
            </a:r>
            <a:r>
              <a:rPr lang="fr-FR" dirty="0">
                <a:latin typeface="Marianne" panose="02000000000000000000" pitchFamily="2" charset="0"/>
              </a:rPr>
              <a:t>encouragées.</a:t>
            </a:r>
            <a:endParaRPr lang="fr-FR" dirty="0">
              <a:solidFill>
                <a:schemeClr val="bg2"/>
              </a:solidFill>
              <a:latin typeface="Marianne" panose="02000000000000000000" pitchFamily="2" charset="0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61DC28E5-36AA-8966-2F7D-9124B99FF07D}"/>
              </a:ext>
            </a:extLst>
          </p:cNvPr>
          <p:cNvSpPr/>
          <p:nvPr/>
        </p:nvSpPr>
        <p:spPr bwMode="auto">
          <a:xfrm>
            <a:off x="4254847" y="437822"/>
            <a:ext cx="7413148" cy="4708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2.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From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lab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to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market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56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CF48C11B-5DA4-C4B5-676F-755DBB40ED94}"/>
              </a:ext>
            </a:extLst>
          </p:cNvPr>
          <p:cNvSpPr/>
          <p:nvPr/>
        </p:nvSpPr>
        <p:spPr bwMode="auto">
          <a:xfrm>
            <a:off x="1271464" y="1340768"/>
            <a:ext cx="10585176" cy="449159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marL="5280" algn="ctr">
              <a:spcAft>
                <a:spcPts val="1200"/>
              </a:spcAft>
              <a:buClr>
                <a:srgbClr val="000091"/>
              </a:buClr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2" charset="0"/>
              </a:rPr>
              <a:t>Objectifs 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Impact attendu : </a:t>
            </a:r>
            <a:r>
              <a:rPr lang="fr-FR" sz="2000" b="1" dirty="0">
                <a:latin typeface="Marianne" panose="02000000000000000000" pitchFamily="2" charset="0"/>
              </a:rPr>
              <a:t>augmenter la commercialisation </a:t>
            </a:r>
            <a:r>
              <a:rPr lang="fr-FR" sz="2000" dirty="0">
                <a:latin typeface="Marianne" panose="02000000000000000000" pitchFamily="2" charset="0"/>
              </a:rPr>
              <a:t>des résultats de la recherche. 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Aussi un future plan européen de valorisation de la PI.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Objectif spécifique : </a:t>
            </a:r>
            <a:r>
              <a:rPr lang="fr-FR" sz="2000" b="1" dirty="0">
                <a:latin typeface="Marianne" panose="02000000000000000000" pitchFamily="2" charset="0"/>
              </a:rPr>
              <a:t>politiques de valorisation </a:t>
            </a:r>
            <a:r>
              <a:rPr lang="fr-FR" sz="2000" dirty="0">
                <a:latin typeface="Marianne" panose="02000000000000000000" pitchFamily="2" charset="0"/>
              </a:rPr>
              <a:t>de la PI </a:t>
            </a:r>
            <a:endParaRPr lang="fr-FR" sz="2000" i="1" dirty="0">
              <a:latin typeface="Marianne" panose="02000000000000000000" pitchFamily="2" charset="0"/>
            </a:endParaRP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Plus </a:t>
            </a:r>
            <a:r>
              <a:rPr lang="fr-FR" b="1" dirty="0">
                <a:latin typeface="Marianne" panose="02000000000000000000" pitchFamily="2" charset="0"/>
              </a:rPr>
              <a:t>adaptées</a:t>
            </a:r>
            <a:r>
              <a:rPr lang="fr-FR" dirty="0">
                <a:latin typeface="Marianne" panose="02000000000000000000" pitchFamily="2" charset="0"/>
              </a:rPr>
              <a:t> aux besoins des entreprises (</a:t>
            </a:r>
            <a:r>
              <a:rPr lang="fr-FR" b="1" i="1" dirty="0">
                <a:latin typeface="Marianne" panose="02000000000000000000" pitchFamily="2" charset="0"/>
              </a:rPr>
              <a:t>startups</a:t>
            </a:r>
            <a:r>
              <a:rPr lang="fr-FR" dirty="0">
                <a:latin typeface="Marianne" panose="02000000000000000000" pitchFamily="2" charset="0"/>
              </a:rPr>
              <a:t>)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Moins coûteuses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latin typeface="Marianne" panose="02000000000000000000" pitchFamily="2" charset="0"/>
              </a:rPr>
              <a:t>Plus </a:t>
            </a:r>
            <a:r>
              <a:rPr lang="fr-FR" sz="1600" b="1" dirty="0">
                <a:latin typeface="Marianne" panose="02000000000000000000" pitchFamily="2" charset="0"/>
              </a:rPr>
              <a:t>standardisées</a:t>
            </a:r>
            <a:r>
              <a:rPr lang="fr-FR" sz="1600" dirty="0">
                <a:latin typeface="Marianne" panose="02000000000000000000" pitchFamily="2" charset="0"/>
              </a:rPr>
              <a:t> (transparentes)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latin typeface="Marianne" panose="02000000000000000000" pitchFamily="2" charset="0"/>
              </a:rPr>
              <a:t>Groupées en </a:t>
            </a:r>
            <a:r>
              <a:rPr lang="fr-FR" sz="1600" b="1" dirty="0">
                <a:latin typeface="Marianne" panose="02000000000000000000" pitchFamily="2" charset="0"/>
              </a:rPr>
              <a:t>portfolios</a:t>
            </a:r>
            <a:r>
              <a:rPr lang="fr-FR" sz="1600" dirty="0">
                <a:latin typeface="Marianne" panose="02000000000000000000" pitchFamily="2" charset="0"/>
              </a:rPr>
              <a:t> (accords sur l’ensemble).</a:t>
            </a:r>
            <a:endParaRPr lang="fr-FR" sz="1600" dirty="0">
              <a:solidFill>
                <a:srgbClr val="C00000"/>
              </a:solidFill>
              <a:latin typeface="Marianne" panose="02000000000000000000" pitchFamily="2" charset="0"/>
            </a:endParaRP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Plus attirantes pour les </a:t>
            </a:r>
            <a:r>
              <a:rPr lang="fr-FR" b="1" dirty="0">
                <a:latin typeface="Marianne" panose="02000000000000000000" pitchFamily="2" charset="0"/>
              </a:rPr>
              <a:t>chercheurs</a:t>
            </a:r>
            <a:endParaRPr lang="fr-FR" dirty="0">
              <a:solidFill>
                <a:srgbClr val="C00000"/>
              </a:solidFill>
              <a:latin typeface="Marianne" panose="02000000000000000000" pitchFamily="2" charset="0"/>
            </a:endParaRP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Focus sur les technologies stratégiques (</a:t>
            </a:r>
            <a:r>
              <a:rPr lang="fr-FR" dirty="0" err="1">
                <a:solidFill>
                  <a:srgbClr val="0033CC"/>
                </a:solidFill>
                <a:latin typeface="Marianne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</a:t>
            </a:r>
            <a:r>
              <a:rPr lang="fr-FR" dirty="0">
                <a:latin typeface="Marianne" panose="02000000000000000000" pitchFamily="2" charset="0"/>
              </a:rPr>
              <a:t>)</a:t>
            </a:r>
            <a:endParaRPr lang="fr-FR" dirty="0">
              <a:solidFill>
                <a:srgbClr val="C00000"/>
              </a:solidFill>
              <a:latin typeface="Marianne" panose="02000000000000000000" pitchFamily="2" charset="0"/>
            </a:endParaRP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Adoption de meilleures pratiques</a:t>
            </a: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DAB54C31-858F-7D87-7E16-1A62B664B688}"/>
              </a:ext>
            </a:extLst>
          </p:cNvPr>
          <p:cNvSpPr/>
          <p:nvPr/>
        </p:nvSpPr>
        <p:spPr bwMode="auto">
          <a:xfrm>
            <a:off x="4254847" y="437822"/>
            <a:ext cx="7413148" cy="4708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2.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From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lab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to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market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3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CF48C11B-5DA4-C4B5-676F-755DBB40ED94}"/>
              </a:ext>
            </a:extLst>
          </p:cNvPr>
          <p:cNvSpPr/>
          <p:nvPr/>
        </p:nvSpPr>
        <p:spPr bwMode="auto">
          <a:xfrm>
            <a:off x="1487488" y="1268760"/>
            <a:ext cx="10108499" cy="501481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marL="5280" algn="ctr">
              <a:spcAft>
                <a:spcPts val="1200"/>
              </a:spcAft>
              <a:buClr>
                <a:srgbClr val="000091"/>
              </a:buClr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2" charset="0"/>
              </a:rPr>
              <a:t>Indicateurs, résultats attendus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Marianne" panose="02000000000000000000" pitchFamily="2" charset="0"/>
              </a:rPr>
              <a:t>Accords de transfert </a:t>
            </a:r>
            <a:r>
              <a:rPr lang="fr-FR" sz="2000" dirty="0">
                <a:latin typeface="Marianne" panose="02000000000000000000" pitchFamily="2" charset="0"/>
              </a:rPr>
              <a:t>de technologie.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Marianne" panose="02000000000000000000" pitchFamily="2" charset="0"/>
              </a:rPr>
              <a:t>Projets </a:t>
            </a:r>
            <a:r>
              <a:rPr lang="fr-FR" sz="2000" b="1" dirty="0" err="1">
                <a:latin typeface="Marianne" panose="02000000000000000000" pitchFamily="2" charset="0"/>
              </a:rPr>
              <a:t>R&amp;I</a:t>
            </a:r>
            <a:r>
              <a:rPr lang="fr-FR" sz="2000" b="1" dirty="0">
                <a:latin typeface="Marianne" panose="02000000000000000000" pitchFamily="2" charset="0"/>
              </a:rPr>
              <a:t> conjoints </a:t>
            </a:r>
            <a:r>
              <a:rPr lang="fr-FR" sz="2000" dirty="0">
                <a:latin typeface="Marianne" panose="02000000000000000000" pitchFamily="2" charset="0"/>
              </a:rPr>
              <a:t>(établissement de recherche / entreprise)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i="1" dirty="0" err="1">
                <a:latin typeface="Marianne" panose="02000000000000000000" pitchFamily="2" charset="0"/>
              </a:rPr>
              <a:t>Spinoffs</a:t>
            </a:r>
            <a:r>
              <a:rPr lang="fr-FR" sz="2000" b="1" dirty="0">
                <a:latin typeface="Marianne" panose="02000000000000000000" pitchFamily="2" charset="0"/>
              </a:rPr>
              <a:t> créées </a:t>
            </a:r>
            <a:r>
              <a:rPr lang="fr-FR" sz="2000" dirty="0">
                <a:latin typeface="Marianne" panose="02000000000000000000" pitchFamily="2" charset="0"/>
              </a:rPr>
              <a:t>par chercheurs</a:t>
            </a:r>
            <a:endParaRPr lang="fr-FR" sz="2000" i="1" dirty="0">
              <a:latin typeface="Marianne" panose="02000000000000000000" pitchFamily="2" charset="0"/>
            </a:endParaRP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Marianne" panose="02000000000000000000" pitchFamily="2" charset="0"/>
              </a:rPr>
              <a:t>Jeu commun d’outils </a:t>
            </a:r>
            <a:r>
              <a:rPr lang="fr-FR" sz="2000" dirty="0">
                <a:latin typeface="Marianne" panose="02000000000000000000" pitchFamily="2" charset="0"/>
              </a:rPr>
              <a:t>pour la valorisation de la PI adéquats pour les </a:t>
            </a:r>
            <a:r>
              <a:rPr lang="fr-FR" sz="2000" i="1" dirty="0">
                <a:latin typeface="Marianne" panose="02000000000000000000" pitchFamily="2" charset="0"/>
              </a:rPr>
              <a:t>startups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Consultation préalable aux chercheurs et </a:t>
            </a:r>
            <a:r>
              <a:rPr lang="fr-FR" i="1" dirty="0">
                <a:latin typeface="Marianne" panose="02000000000000000000" pitchFamily="2" charset="0"/>
              </a:rPr>
              <a:t>startups.</a:t>
            </a:r>
            <a:endParaRPr lang="fr-FR" dirty="0">
              <a:latin typeface="Marianne" panose="02000000000000000000" pitchFamily="2" charset="0"/>
            </a:endParaRP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Adaptables aux contextes locaux.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Stratégies, modèles, exemples…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Marianne" panose="02000000000000000000" pitchFamily="2" charset="0"/>
              </a:rPr>
              <a:t>Modèle commun d’incitation </a:t>
            </a:r>
            <a:r>
              <a:rPr lang="fr-FR" sz="2000" dirty="0">
                <a:latin typeface="Marianne" panose="02000000000000000000" pitchFamily="2" charset="0"/>
              </a:rPr>
              <a:t>pour chercheurs et étudiants.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&gt; 3 cas pilotes pour tester l’efficacité du modèle.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(S’appuyer sur l’</a:t>
            </a:r>
            <a:r>
              <a:rPr lang="fr-FR" sz="2000" dirty="0" err="1">
                <a:latin typeface="Marianne" panose="02000000000000000000" pitchFamily="2" charset="0"/>
              </a:rPr>
              <a:t>EIT</a:t>
            </a:r>
            <a:r>
              <a:rPr lang="fr-FR" sz="2000" dirty="0">
                <a:latin typeface="Marianne" panose="02000000000000000000" pitchFamily="2" charset="0"/>
              </a:rPr>
              <a:t> </a:t>
            </a:r>
            <a:r>
              <a:rPr lang="fr-FR" sz="2000" i="1" dirty="0" err="1">
                <a:latin typeface="Marianne" panose="02000000000000000000" pitchFamily="2" charset="0"/>
              </a:rPr>
              <a:t>Higher</a:t>
            </a:r>
            <a:r>
              <a:rPr lang="fr-FR" sz="2000" i="1" dirty="0">
                <a:latin typeface="Marianne" panose="02000000000000000000" pitchFamily="2" charset="0"/>
              </a:rPr>
              <a:t> </a:t>
            </a:r>
            <a:r>
              <a:rPr lang="fr-FR" sz="2000" i="1" dirty="0" err="1">
                <a:latin typeface="Marianne" panose="02000000000000000000" pitchFamily="2" charset="0"/>
              </a:rPr>
              <a:t>Education</a:t>
            </a:r>
            <a:r>
              <a:rPr lang="fr-FR" sz="2000" i="1" dirty="0">
                <a:latin typeface="Marianne" panose="02000000000000000000" pitchFamily="2" charset="0"/>
              </a:rPr>
              <a:t> Initiative</a:t>
            </a:r>
            <a:r>
              <a:rPr lang="fr-FR" sz="2000" dirty="0">
                <a:latin typeface="Marianne" panose="02000000000000000000" pitchFamily="2" charset="0"/>
              </a:rPr>
              <a:t>).</a:t>
            </a: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F1A69590-1A8E-F2FB-0975-D4935323C1ED}"/>
              </a:ext>
            </a:extLst>
          </p:cNvPr>
          <p:cNvSpPr/>
          <p:nvPr/>
        </p:nvSpPr>
        <p:spPr bwMode="auto">
          <a:xfrm>
            <a:off x="4254847" y="437822"/>
            <a:ext cx="7413148" cy="4708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2.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From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lab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to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market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39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 bwMode="auto">
          <a:xfrm>
            <a:off x="3805272" y="3078134"/>
            <a:ext cx="458145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b="1" dirty="0">
                <a:solidFill>
                  <a:srgbClr val="000091"/>
                </a:solidFill>
                <a:latin typeface="Marianne" panose="02000000000000000000" pitchFamily="2" charset="0"/>
              </a:rPr>
              <a:t>Appels </a:t>
            </a:r>
            <a:r>
              <a:rPr lang="fr-F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arianne" panose="02000000000000000000" pitchFamily="2" charset="0"/>
              </a:rPr>
              <a:t>2027</a:t>
            </a:r>
            <a:endParaRPr sz="4400" b="1" dirty="0">
              <a:solidFill>
                <a:schemeClr val="accent6">
                  <a:lumMod val="60000"/>
                  <a:lumOff val="40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44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 bwMode="auto">
          <a:xfrm>
            <a:off x="767408" y="3078134"/>
            <a:ext cx="1065718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3. Startup Europe</a:t>
            </a:r>
            <a:endParaRPr sz="4400" b="1" dirty="0">
              <a:solidFill>
                <a:srgbClr val="000091"/>
              </a:solidFill>
              <a:latin typeface="Marianne" panose="02000000000000000000" pitchFamily="2" charset="0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D449E55D-2572-ACE0-DB71-0442C73AC3FF}"/>
              </a:ext>
            </a:extLst>
          </p:cNvPr>
          <p:cNvSpPr/>
          <p:nvPr/>
        </p:nvSpPr>
        <p:spPr bwMode="auto">
          <a:xfrm>
            <a:off x="4254847" y="437822"/>
            <a:ext cx="7413148" cy="4985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600" b="1" dirty="0">
                <a:solidFill>
                  <a:srgbClr val="000091"/>
                </a:solidFill>
                <a:latin typeface="Marianne" panose="02000000000000000000" pitchFamily="2" charset="0"/>
              </a:rPr>
              <a:t>Appels 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arianne" panose="02000000000000000000" pitchFamily="2" charset="0"/>
              </a:rPr>
              <a:t>2027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0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10128480" y="6405120"/>
            <a:ext cx="1558560" cy="45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pPr algn="r">
              <a:lnSpc>
                <a:spcPct val="100000"/>
              </a:lnSpc>
            </a:pPr>
            <a:fld id="{93EC0A8E-389B-4DB3-B0E6-E34F042C547B}" type="slidenum">
              <a:rPr lang="fr-FR" sz="2133" spc="-1">
                <a:solidFill>
                  <a:srgbClr val="000091"/>
                </a:solidFill>
                <a:latin typeface="Arial"/>
                <a:ea typeface="DejaVu Sans"/>
              </a:rPr>
              <a:t>2</a:t>
            </a:fld>
            <a:endParaRPr lang="fr-FR" sz="2133" spc="-1">
              <a:latin typeface="Arial"/>
            </a:endParaRPr>
          </a:p>
        </p:txBody>
      </p:sp>
      <p:pic>
        <p:nvPicPr>
          <p:cNvPr id="353" name="Image 2"/>
          <p:cNvPicPr/>
          <p:nvPr/>
        </p:nvPicPr>
        <p:blipFill>
          <a:blip r:embed="rId2"/>
          <a:stretch/>
        </p:blipFill>
        <p:spPr>
          <a:xfrm>
            <a:off x="1391520" y="1988640"/>
            <a:ext cx="9860160" cy="317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CF48C11B-5DA4-C4B5-676F-755DBB40ED94}"/>
              </a:ext>
            </a:extLst>
          </p:cNvPr>
          <p:cNvSpPr/>
          <p:nvPr/>
        </p:nvSpPr>
        <p:spPr bwMode="auto">
          <a:xfrm>
            <a:off x="1544774" y="1412776"/>
            <a:ext cx="10123221" cy="4537766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marL="528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91"/>
              </a:buClr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2" charset="0"/>
              </a:rPr>
              <a:t>Données clés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00000000000000000" pitchFamily="2" charset="0"/>
            </a:endParaRP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Du 1</a:t>
            </a:r>
            <a:r>
              <a:rPr lang="fr-FR" sz="2000" baseline="30000" dirty="0">
                <a:latin typeface="Marianne" panose="02000000000000000000" pitchFamily="2" charset="0"/>
              </a:rPr>
              <a:t>er</a:t>
            </a:r>
            <a:r>
              <a:rPr lang="fr-FR" sz="2000" dirty="0">
                <a:latin typeface="Marianne" panose="02000000000000000000" pitchFamily="2" charset="0"/>
              </a:rPr>
              <a:t> juin </a:t>
            </a:r>
            <a:r>
              <a:rPr lang="fr-FR" sz="2000" b="1" dirty="0">
                <a:latin typeface="Marianne" panose="02000000000000000000" pitchFamily="2" charset="0"/>
              </a:rPr>
              <a:t>au 15 septembre </a:t>
            </a: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arianne" panose="02000000000000000000" pitchFamily="2" charset="0"/>
              </a:rPr>
              <a:t>2027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9 projets, </a:t>
            </a:r>
            <a:r>
              <a:rPr lang="fr-FR" sz="2000" b="1" dirty="0">
                <a:latin typeface="Marianne" panose="02000000000000000000" pitchFamily="2" charset="0"/>
              </a:rPr>
              <a:t>2 M€ </a:t>
            </a:r>
            <a:r>
              <a:rPr lang="fr-FR" sz="2000" dirty="0">
                <a:latin typeface="Marianne" panose="02000000000000000000" pitchFamily="2" charset="0"/>
              </a:rPr>
              <a:t>chacun, </a:t>
            </a:r>
            <a:r>
              <a:rPr lang="fr-FR" sz="2000" b="1" dirty="0">
                <a:latin typeface="Marianne" panose="02000000000000000000" pitchFamily="2" charset="0"/>
              </a:rPr>
              <a:t>sommes forfaitaires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CSA (action de coordination et soutien) : subvention </a:t>
            </a:r>
            <a:r>
              <a:rPr lang="fr-FR" sz="2000" b="1" dirty="0">
                <a:latin typeface="Marianne" panose="02000000000000000000" pitchFamily="2" charset="0"/>
              </a:rPr>
              <a:t>100%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Pas d’indication sur le type de bénéficiaires.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50% de partenaires des pays / régions (au 1</a:t>
            </a:r>
            <a:r>
              <a:rPr lang="fr-FR" sz="2000" baseline="30000" dirty="0">
                <a:latin typeface="Marianne" panose="02000000000000000000" pitchFamily="2" charset="0"/>
              </a:rPr>
              <a:t>er</a:t>
            </a:r>
            <a:r>
              <a:rPr lang="fr-FR" sz="2000" dirty="0">
                <a:latin typeface="Marianne" panose="02000000000000000000" pitchFamily="2" charset="0"/>
              </a:rPr>
              <a:t> juin 2027) :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« </a:t>
            </a:r>
            <a:r>
              <a:rPr lang="fr-FR" dirty="0" err="1">
                <a:latin typeface="Marianne" panose="02000000000000000000" pitchFamily="2" charset="0"/>
              </a:rPr>
              <a:t>E</a:t>
            </a:r>
            <a:r>
              <a:rPr lang="fr-FR" i="1" dirty="0" err="1">
                <a:latin typeface="Marianne" panose="02000000000000000000" pitchFamily="2" charset="0"/>
              </a:rPr>
              <a:t>merging</a:t>
            </a:r>
            <a:r>
              <a:rPr lang="fr-FR" dirty="0">
                <a:latin typeface="Marianne" panose="02000000000000000000" pitchFamily="2" charset="0"/>
              </a:rPr>
              <a:t> » ou « </a:t>
            </a:r>
            <a:r>
              <a:rPr lang="fr-FR" i="1" dirty="0" err="1">
                <a:latin typeface="Marianne" panose="02000000000000000000" pitchFamily="2" charset="0"/>
              </a:rPr>
              <a:t>moderate</a:t>
            </a:r>
            <a:r>
              <a:rPr lang="fr-FR" dirty="0">
                <a:latin typeface="Marianne" panose="02000000000000000000" pitchFamily="2" charset="0"/>
              </a:rPr>
              <a:t> » selon le </a:t>
            </a:r>
            <a:r>
              <a:rPr lang="fr-FR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arianne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Regional</a:t>
            </a:r>
            <a:r>
              <a:rPr lang="fr-FR" i="1" dirty="0">
                <a:solidFill>
                  <a:schemeClr val="tx2">
                    <a:lumMod val="60000"/>
                    <a:lumOff val="40000"/>
                  </a:schemeClr>
                </a:solidFill>
                <a:latin typeface="Marianne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Innovation Scoreboard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  <a:latin typeface="Marianne" panose="02000000000000000000" pitchFamily="2" charset="0"/>
            </a:endParaRP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&lt; 25 selon le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Marianne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 Innovation Index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Marianne" panose="02000000000000000000" pitchFamily="2" charset="0"/>
              </a:rPr>
              <a:t>Financement en cascade </a:t>
            </a:r>
            <a:r>
              <a:rPr lang="fr-FR" sz="2000" dirty="0">
                <a:latin typeface="Marianne" panose="02000000000000000000" pitchFamily="2" charset="0"/>
              </a:rPr>
              <a:t>possible (subventions &lt; 60 K€).</a:t>
            </a:r>
          </a:p>
          <a:p>
            <a:pPr marL="805380" marR="0" lvl="1" indent="-34290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2" charset="0"/>
              </a:rPr>
              <a:t>Surveillance et gestion assurés par le coordinateur.</a:t>
            </a: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61DC28E5-36AA-8966-2F7D-9124B99FF07D}"/>
              </a:ext>
            </a:extLst>
          </p:cNvPr>
          <p:cNvSpPr/>
          <p:nvPr/>
        </p:nvSpPr>
        <p:spPr bwMode="auto">
          <a:xfrm>
            <a:off x="4254847" y="437822"/>
            <a:ext cx="7413148" cy="4708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3. Startup Europe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47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CF48C11B-5DA4-C4B5-676F-755DBB40ED94}"/>
              </a:ext>
            </a:extLst>
          </p:cNvPr>
          <p:cNvSpPr/>
          <p:nvPr/>
        </p:nvSpPr>
        <p:spPr bwMode="auto">
          <a:xfrm>
            <a:off x="479376" y="1340768"/>
            <a:ext cx="11449272" cy="510715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marL="5280" algn="ctr">
              <a:spcAft>
                <a:spcPts val="1200"/>
              </a:spcAft>
              <a:buClr>
                <a:srgbClr val="000091"/>
              </a:buClr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2" charset="0"/>
              </a:rPr>
              <a:t>Objectifs 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Cible : </a:t>
            </a:r>
            <a:r>
              <a:rPr lang="fr-FR" sz="2000" b="1" i="1" dirty="0">
                <a:latin typeface="Marianne" panose="02000000000000000000" pitchFamily="2" charset="0"/>
              </a:rPr>
              <a:t>startups</a:t>
            </a:r>
            <a:r>
              <a:rPr lang="fr-FR" sz="2000" dirty="0">
                <a:latin typeface="Marianne" panose="02000000000000000000" pitchFamily="2" charset="0"/>
              </a:rPr>
              <a:t> de </a:t>
            </a:r>
            <a:r>
              <a:rPr lang="fr-FR" sz="2000" b="1" dirty="0">
                <a:latin typeface="Marianne" panose="02000000000000000000" pitchFamily="2" charset="0"/>
              </a:rPr>
              <a:t>technologies numériques </a:t>
            </a:r>
            <a:r>
              <a:rPr lang="fr-FR" sz="2000" dirty="0">
                <a:solidFill>
                  <a:srgbClr val="0033CC"/>
                </a:solidFill>
                <a:latin typeface="Marianne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stratégiques</a:t>
            </a:r>
            <a:r>
              <a:rPr lang="fr-FR" sz="2000" dirty="0">
                <a:latin typeface="Marianne" panose="02000000000000000000" pitchFamily="2" charset="0"/>
              </a:rPr>
              <a:t> et </a:t>
            </a:r>
            <a:r>
              <a:rPr lang="fr-FR" sz="2000" b="1" i="1" dirty="0" err="1">
                <a:latin typeface="Marianne" panose="02000000000000000000" pitchFamily="2" charset="0"/>
              </a:rPr>
              <a:t>deep</a:t>
            </a:r>
            <a:r>
              <a:rPr lang="fr-FR" sz="2000" b="1" i="1" dirty="0">
                <a:latin typeface="Marianne" panose="02000000000000000000" pitchFamily="2" charset="0"/>
              </a:rPr>
              <a:t> tech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  <a:r>
              <a:rPr lang="fr-FR" sz="2000" dirty="0">
                <a:solidFill>
                  <a:srgbClr val="C00000"/>
                </a:solidFill>
                <a:latin typeface="Marianne" panose="02000000000000000000" pitchFamily="2" charset="0"/>
              </a:rPr>
              <a:t> 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Prioritaires : 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latin typeface="Marianne" panose="02000000000000000000" pitchFamily="2" charset="0"/>
              </a:rPr>
              <a:t>Qui ont déjà </a:t>
            </a:r>
            <a:r>
              <a:rPr lang="fr-FR" sz="1600" b="1" dirty="0">
                <a:latin typeface="Marianne" panose="02000000000000000000" pitchFamily="2" charset="0"/>
              </a:rPr>
              <a:t>réussi une levée de fonds </a:t>
            </a:r>
            <a:r>
              <a:rPr lang="fr-FR" sz="1600" dirty="0">
                <a:latin typeface="Marianne" panose="02000000000000000000" pitchFamily="2" charset="0"/>
              </a:rPr>
              <a:t>(amorçage) ou plus.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latin typeface="Marianne" panose="02000000000000000000" pitchFamily="2" charset="0"/>
              </a:rPr>
              <a:t>Basées dans les régions / pays </a:t>
            </a:r>
            <a:r>
              <a:rPr lang="fr-FR" sz="1600" b="1" dirty="0">
                <a:latin typeface="Marianne" panose="02000000000000000000" pitchFamily="2" charset="0"/>
              </a:rPr>
              <a:t>moins innovants</a:t>
            </a:r>
            <a:r>
              <a:rPr lang="fr-FR" sz="1600" dirty="0">
                <a:latin typeface="Marianne" panose="02000000000000000000" pitchFamily="2" charset="0"/>
              </a:rPr>
              <a:t>.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latin typeface="Marianne" panose="02000000000000000000" pitchFamily="2" charset="0"/>
              </a:rPr>
              <a:t>Dirigés par des </a:t>
            </a:r>
            <a:r>
              <a:rPr lang="fr-FR" sz="1600" b="1" dirty="0">
                <a:latin typeface="Marianne" panose="02000000000000000000" pitchFamily="2" charset="0"/>
              </a:rPr>
              <a:t>femmes</a:t>
            </a:r>
            <a:r>
              <a:rPr lang="fr-FR" sz="1600" dirty="0">
                <a:latin typeface="Marianne" panose="02000000000000000000" pitchFamily="2" charset="0"/>
              </a:rPr>
              <a:t>.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latin typeface="Marianne" panose="02000000000000000000" pitchFamily="2" charset="0"/>
              </a:rPr>
              <a:t>En particulier, </a:t>
            </a:r>
            <a:r>
              <a:rPr lang="fr-FR" sz="1600" b="1" dirty="0">
                <a:latin typeface="Marianne" panose="02000000000000000000" pitchFamily="2" charset="0"/>
              </a:rPr>
              <a:t>bénéficiaires de l’</a:t>
            </a:r>
            <a:r>
              <a:rPr lang="fr-FR" sz="1600" b="1" dirty="0" err="1">
                <a:latin typeface="Marianne" panose="02000000000000000000" pitchFamily="2" charset="0"/>
              </a:rPr>
              <a:t>EIC</a:t>
            </a:r>
            <a:r>
              <a:rPr lang="fr-FR" sz="1600" b="1" dirty="0">
                <a:latin typeface="Marianne" panose="02000000000000000000" pitchFamily="2" charset="0"/>
              </a:rPr>
              <a:t> et de l’</a:t>
            </a:r>
            <a:r>
              <a:rPr lang="fr-FR" sz="1600" b="1" dirty="0" err="1">
                <a:latin typeface="Marianne" panose="02000000000000000000" pitchFamily="2" charset="0"/>
              </a:rPr>
              <a:t>EIT</a:t>
            </a:r>
            <a:r>
              <a:rPr lang="fr-FR" sz="1600" dirty="0">
                <a:latin typeface="Marianne" panose="02000000000000000000" pitchFamily="2" charset="0"/>
              </a:rPr>
              <a:t>, y compris le </a:t>
            </a:r>
            <a:r>
              <a:rPr lang="fr-FR" sz="1600" b="1" dirty="0">
                <a:latin typeface="Marianne" panose="02000000000000000000" pitchFamily="2" charset="0"/>
              </a:rPr>
              <a:t>Sceau d’Excellence</a:t>
            </a:r>
            <a:r>
              <a:rPr lang="fr-FR" sz="1600" dirty="0">
                <a:latin typeface="Marianne" panose="02000000000000000000" pitchFamily="2" charset="0"/>
              </a:rPr>
              <a:t>.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latin typeface="Marianne" panose="02000000000000000000" pitchFamily="2" charset="0"/>
              </a:rPr>
              <a:t>Autres entreprises identifiées lors d’autres programmes HE (</a:t>
            </a:r>
            <a:r>
              <a:rPr lang="fr-FR" sz="1600" dirty="0" err="1">
                <a:latin typeface="Marianne" panose="02000000000000000000" pitchFamily="2" charset="0"/>
              </a:rPr>
              <a:t>RIV</a:t>
            </a:r>
            <a:r>
              <a:rPr lang="fr-FR" sz="1600" dirty="0">
                <a:latin typeface="Marianne" panose="02000000000000000000" pitchFamily="2" charset="0"/>
              </a:rPr>
              <a:t>, </a:t>
            </a:r>
            <a:r>
              <a:rPr lang="fr-FR" sz="1600" dirty="0" err="1">
                <a:latin typeface="Marianne" panose="02000000000000000000" pitchFamily="2" charset="0"/>
              </a:rPr>
              <a:t>EDIH</a:t>
            </a:r>
            <a:r>
              <a:rPr lang="fr-FR" sz="1600" dirty="0">
                <a:latin typeface="Marianne" panose="02000000000000000000" pitchFamily="2" charset="0"/>
              </a:rPr>
              <a:t>) ou nationaux </a:t>
            </a:r>
            <a:r>
              <a:rPr lang="fr-FR" sz="1600" i="1" dirty="0">
                <a:latin typeface="Marianne" panose="02000000000000000000" pitchFamily="2" charset="0"/>
              </a:rPr>
              <a:t>plug-in</a:t>
            </a:r>
            <a:r>
              <a:rPr lang="fr-FR" sz="1600" dirty="0">
                <a:latin typeface="Marianne" panose="02000000000000000000" pitchFamily="2" charset="0"/>
              </a:rPr>
              <a:t> </a:t>
            </a:r>
            <a:r>
              <a:rPr lang="fr-FR" sz="1600" dirty="0" err="1">
                <a:latin typeface="Marianne" panose="02000000000000000000" pitchFamily="2" charset="0"/>
              </a:rPr>
              <a:t>EIC</a:t>
            </a:r>
            <a:r>
              <a:rPr lang="fr-FR" sz="1600" dirty="0">
                <a:latin typeface="Marianne" panose="02000000000000000000" pitchFamily="2" charset="0"/>
              </a:rPr>
              <a:t>.</a:t>
            </a:r>
          </a:p>
          <a:p>
            <a:pPr marL="348180" lvl="1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Impact attendu : </a:t>
            </a:r>
            <a:r>
              <a:rPr lang="fr-FR" sz="2000" b="1" dirty="0">
                <a:latin typeface="Marianne" panose="02000000000000000000" pitchFamily="2" charset="0"/>
              </a:rPr>
              <a:t>expansion de leurs marchés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Objectif spécifique : soutenir </a:t>
            </a:r>
            <a:r>
              <a:rPr lang="fr-FR" sz="2000" b="1" dirty="0">
                <a:latin typeface="Marianne" panose="02000000000000000000" pitchFamily="2" charset="0"/>
              </a:rPr>
              <a:t>activités d’accélération transfrontalières </a:t>
            </a:r>
            <a:r>
              <a:rPr lang="fr-FR" sz="2000" dirty="0">
                <a:latin typeface="Marianne" panose="02000000000000000000" pitchFamily="2" charset="0"/>
              </a:rPr>
              <a:t>entre écosystèmes de </a:t>
            </a:r>
            <a:r>
              <a:rPr lang="fr-FR" sz="2000" i="1" dirty="0">
                <a:latin typeface="Marianne" panose="02000000000000000000" pitchFamily="2" charset="0"/>
              </a:rPr>
              <a:t>startups</a:t>
            </a:r>
            <a:r>
              <a:rPr lang="fr-FR" sz="2000" dirty="0">
                <a:latin typeface="Marianne" panose="02000000000000000000" pitchFamily="2" charset="0"/>
              </a:rPr>
              <a:t> et </a:t>
            </a:r>
            <a:r>
              <a:rPr lang="fr-FR" sz="2000" i="1" dirty="0" err="1">
                <a:latin typeface="Marianne" panose="02000000000000000000" pitchFamily="2" charset="0"/>
              </a:rPr>
              <a:t>scaleups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  <a:endParaRPr lang="fr-FR" sz="2000" i="1" dirty="0">
              <a:latin typeface="Marianne" panose="02000000000000000000" pitchFamily="2" charset="0"/>
            </a:endParaRP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Mise en relation innovations / opportunités de croissance (financement, services, formation…).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latin typeface="Marianne" panose="02000000000000000000" pitchFamily="2" charset="0"/>
              </a:rPr>
              <a:t>Focus sur les marchés publiques d’innovation.</a:t>
            </a:r>
            <a:r>
              <a:rPr lang="fr-FR" sz="1600" dirty="0">
                <a:solidFill>
                  <a:srgbClr val="C00000"/>
                </a:solidFill>
                <a:latin typeface="Marianne" panose="02000000000000000000" pitchFamily="2" charset="0"/>
              </a:rPr>
              <a:t> </a:t>
            </a: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29CA303C-C262-25A0-4978-BABAA47849A7}"/>
              </a:ext>
            </a:extLst>
          </p:cNvPr>
          <p:cNvSpPr/>
          <p:nvPr/>
        </p:nvSpPr>
        <p:spPr bwMode="auto">
          <a:xfrm>
            <a:off x="4254847" y="437822"/>
            <a:ext cx="7413148" cy="4708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3. Startup Europe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26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CF48C11B-5DA4-C4B5-676F-755DBB40ED94}"/>
              </a:ext>
            </a:extLst>
          </p:cNvPr>
          <p:cNvSpPr/>
          <p:nvPr/>
        </p:nvSpPr>
        <p:spPr bwMode="auto">
          <a:xfrm>
            <a:off x="1487488" y="1556792"/>
            <a:ext cx="10108499" cy="410687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marL="5280" algn="ctr">
              <a:spcAft>
                <a:spcPts val="1200"/>
              </a:spcAft>
              <a:buClr>
                <a:srgbClr val="000091"/>
              </a:buClr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2" charset="0"/>
              </a:rPr>
              <a:t>Indicateurs, résultats attendus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Surveillance des entreprises soutenues pendant </a:t>
            </a:r>
            <a:r>
              <a:rPr lang="fr-FR" sz="2000" b="1" dirty="0">
                <a:latin typeface="Marianne" panose="02000000000000000000" pitchFamily="2" charset="0"/>
              </a:rPr>
              <a:t>3 ans après la fin du projet </a:t>
            </a:r>
            <a:r>
              <a:rPr lang="fr-FR" sz="2000" dirty="0">
                <a:latin typeface="Marianne" panose="02000000000000000000" pitchFamily="2" charset="0"/>
              </a:rPr>
              <a:t>: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Évolution moyenne du </a:t>
            </a:r>
            <a:r>
              <a:rPr lang="fr-FR" b="1" dirty="0">
                <a:latin typeface="Marianne" panose="02000000000000000000" pitchFamily="2" charset="0"/>
              </a:rPr>
              <a:t>revenu</a:t>
            </a:r>
            <a:r>
              <a:rPr lang="fr-FR" dirty="0">
                <a:latin typeface="Marianne" panose="02000000000000000000" pitchFamily="2" charset="0"/>
              </a:rPr>
              <a:t>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% des entreprises soutenues ayant obtenu </a:t>
            </a:r>
            <a:r>
              <a:rPr lang="fr-FR" b="1" dirty="0">
                <a:latin typeface="Marianne" panose="02000000000000000000" pitchFamily="2" charset="0"/>
              </a:rPr>
              <a:t>financement complémentaire</a:t>
            </a:r>
            <a:r>
              <a:rPr lang="fr-FR" dirty="0">
                <a:latin typeface="Marianne" panose="02000000000000000000" pitchFamily="2" charset="0"/>
              </a:rPr>
              <a:t>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Montant complémentaire obtenu.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b="1" dirty="0">
                <a:latin typeface="Marianne" panose="02000000000000000000" pitchFamily="2" charset="0"/>
              </a:rPr>
              <a:t>Rentabilité</a:t>
            </a:r>
            <a:r>
              <a:rPr lang="fr-FR" dirty="0">
                <a:latin typeface="Marianne" panose="02000000000000000000" pitchFamily="2" charset="0"/>
              </a:rPr>
              <a:t> moyenne.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Évolution des </a:t>
            </a:r>
            <a:r>
              <a:rPr lang="fr-FR" b="1" dirty="0">
                <a:latin typeface="Marianne" panose="02000000000000000000" pitchFamily="2" charset="0"/>
              </a:rPr>
              <a:t>parts de marché</a:t>
            </a:r>
            <a:r>
              <a:rPr lang="fr-FR" dirty="0">
                <a:latin typeface="Marianne" panose="02000000000000000000" pitchFamily="2" charset="0"/>
              </a:rPr>
              <a:t>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Taux de </a:t>
            </a:r>
            <a:r>
              <a:rPr lang="fr-FR" b="1" dirty="0">
                <a:latin typeface="Marianne" panose="02000000000000000000" pitchFamily="2" charset="0"/>
              </a:rPr>
              <a:t>survie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Marianne" panose="02000000000000000000" pitchFamily="2" charset="0"/>
              </a:rPr>
              <a:t>Communication</a:t>
            </a:r>
            <a:r>
              <a:rPr lang="fr-FR" sz="2000" dirty="0">
                <a:latin typeface="Marianne" panose="02000000000000000000" pitchFamily="2" charset="0"/>
              </a:rPr>
              <a:t> et publicité des actions.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Cas de succès, études de cas</a:t>
            </a:r>
            <a:endParaRPr lang="fr-FR" dirty="0">
              <a:solidFill>
                <a:srgbClr val="C00000"/>
              </a:solidFill>
              <a:latin typeface="Marianne" panose="02000000000000000000" pitchFamily="2" charset="0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F0B274C5-0960-9E0D-EC55-A5384CA321B9}"/>
              </a:ext>
            </a:extLst>
          </p:cNvPr>
          <p:cNvSpPr/>
          <p:nvPr/>
        </p:nvSpPr>
        <p:spPr bwMode="auto">
          <a:xfrm>
            <a:off x="4254847" y="437822"/>
            <a:ext cx="7413148" cy="4708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3. Startup Europe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45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 bwMode="auto">
          <a:xfrm>
            <a:off x="767408" y="2773436"/>
            <a:ext cx="1065718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4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4. Synergies </a:t>
            </a:r>
            <a:r>
              <a:rPr lang="fr-FR" sz="4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between</a:t>
            </a:r>
            <a:r>
              <a:rPr lang="fr-FR" sz="4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r>
              <a:rPr lang="fr-FR" sz="4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experimentation</a:t>
            </a:r>
            <a:r>
              <a:rPr lang="fr-FR" sz="4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r>
              <a:rPr lang="fr-FR" sz="4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spaces</a:t>
            </a:r>
            <a:r>
              <a:rPr lang="fr-FR" sz="4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and innovation </a:t>
            </a:r>
            <a:r>
              <a:rPr lang="fr-FR" sz="4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procurement</a:t>
            </a:r>
            <a:r>
              <a:rPr lang="fr-FR" sz="4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endParaRPr lang="fr-FR" sz="4400" spc="-1" dirty="0">
              <a:latin typeface="Marianne" panose="02000000000000000000" pitchFamily="2" charset="0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D449E55D-2572-ACE0-DB71-0442C73AC3FF}"/>
              </a:ext>
            </a:extLst>
          </p:cNvPr>
          <p:cNvSpPr/>
          <p:nvPr/>
        </p:nvSpPr>
        <p:spPr bwMode="auto">
          <a:xfrm>
            <a:off x="4254847" y="437822"/>
            <a:ext cx="7413148" cy="4985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600" b="1" dirty="0">
                <a:solidFill>
                  <a:srgbClr val="000091"/>
                </a:solidFill>
                <a:latin typeface="Marianne" panose="02000000000000000000" pitchFamily="2" charset="0"/>
              </a:rPr>
              <a:t>Appels 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arianne" panose="02000000000000000000" pitchFamily="2" charset="0"/>
              </a:rPr>
              <a:t>2027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57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CF48C11B-5DA4-C4B5-676F-755DBB40ED94}"/>
              </a:ext>
            </a:extLst>
          </p:cNvPr>
          <p:cNvSpPr/>
          <p:nvPr/>
        </p:nvSpPr>
        <p:spPr bwMode="auto">
          <a:xfrm>
            <a:off x="1544775" y="1254431"/>
            <a:ext cx="10123220" cy="546109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marL="528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91"/>
              </a:buClr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2" charset="0"/>
              </a:rPr>
              <a:t>Données clés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00000000000000000" pitchFamily="2" charset="0"/>
            </a:endParaRP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Du 1</a:t>
            </a:r>
            <a:r>
              <a:rPr lang="fr-FR" sz="2000" baseline="30000" dirty="0">
                <a:latin typeface="Marianne" panose="02000000000000000000" pitchFamily="2" charset="0"/>
              </a:rPr>
              <a:t>er</a:t>
            </a:r>
            <a:r>
              <a:rPr lang="fr-FR" sz="2000" dirty="0">
                <a:latin typeface="Marianne" panose="02000000000000000000" pitchFamily="2" charset="0"/>
              </a:rPr>
              <a:t> juin </a:t>
            </a:r>
            <a:r>
              <a:rPr lang="fr-FR" sz="2000" b="1" dirty="0">
                <a:latin typeface="Marianne" panose="02000000000000000000" pitchFamily="2" charset="0"/>
              </a:rPr>
              <a:t>au 15 septembre </a:t>
            </a: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arianne" panose="02000000000000000000" pitchFamily="2" charset="0"/>
              </a:rPr>
              <a:t>2027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1 seul projet, </a:t>
            </a:r>
            <a:r>
              <a:rPr lang="fr-FR" sz="2000" b="1" dirty="0">
                <a:latin typeface="Marianne" panose="02000000000000000000" pitchFamily="2" charset="0"/>
              </a:rPr>
              <a:t>10 M€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err="1">
                <a:latin typeface="Marianne" panose="02000000000000000000" pitchFamily="2" charset="0"/>
              </a:rPr>
              <a:t>PCP</a:t>
            </a:r>
            <a:r>
              <a:rPr lang="fr-FR" sz="2000" dirty="0">
                <a:latin typeface="Marianne" panose="02000000000000000000" pitchFamily="2" charset="0"/>
              </a:rPr>
              <a:t> (</a:t>
            </a:r>
            <a:r>
              <a:rPr lang="fr-FR" sz="2000" b="1" dirty="0">
                <a:latin typeface="Marianne" panose="02000000000000000000" pitchFamily="2" charset="0"/>
              </a:rPr>
              <a:t>achat public avant commercialisation</a:t>
            </a:r>
            <a:r>
              <a:rPr lang="fr-FR" sz="2000" dirty="0">
                <a:latin typeface="Marianne" panose="02000000000000000000" pitchFamily="2" charset="0"/>
              </a:rPr>
              <a:t>) : subvention </a:t>
            </a:r>
            <a:r>
              <a:rPr lang="fr-FR" sz="2000" b="1" dirty="0">
                <a:latin typeface="Marianne" panose="02000000000000000000" pitchFamily="2" charset="0"/>
              </a:rPr>
              <a:t>100%</a:t>
            </a:r>
            <a:r>
              <a:rPr lang="fr-FR" sz="2000" dirty="0">
                <a:latin typeface="Marianne" panose="02000000000000000000" pitchFamily="2" charset="0"/>
              </a:rPr>
              <a:t>. 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Conditions spécifiques (annexe générale H).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Bénéficiaires : </a:t>
            </a:r>
            <a:r>
              <a:rPr lang="fr-FR" sz="2000" b="1" dirty="0">
                <a:latin typeface="Marianne" panose="02000000000000000000" pitchFamily="2" charset="0"/>
              </a:rPr>
              <a:t>acheteurs publics</a:t>
            </a:r>
            <a:r>
              <a:rPr lang="fr-FR" sz="2000" dirty="0">
                <a:latin typeface="Marianne" panose="02000000000000000000" pitchFamily="2" charset="0"/>
              </a:rPr>
              <a:t> (besoins d'approvisionnement similaires).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b="1" dirty="0">
                <a:latin typeface="Marianne" panose="02000000000000000000" pitchFamily="2" charset="0"/>
              </a:rPr>
              <a:t>Organismes de réglementation </a:t>
            </a:r>
            <a:r>
              <a:rPr lang="fr-FR" dirty="0">
                <a:latin typeface="Marianne" panose="02000000000000000000" pitchFamily="2" charset="0"/>
              </a:rPr>
              <a:t>et de certification.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b="1" dirty="0">
                <a:latin typeface="Marianne" panose="02000000000000000000" pitchFamily="2" charset="0"/>
              </a:rPr>
              <a:t>Espaces d’expérimentation</a:t>
            </a:r>
            <a:r>
              <a:rPr lang="fr-FR" dirty="0">
                <a:latin typeface="Marianne" panose="02000000000000000000" pitchFamily="2" charset="0"/>
              </a:rPr>
              <a:t>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Pas les innovateurs.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Marianne" panose="02000000000000000000" pitchFamily="2" charset="0"/>
              </a:rPr>
              <a:t>Financement en cascade </a:t>
            </a:r>
            <a:r>
              <a:rPr lang="fr-FR" sz="2000" dirty="0">
                <a:latin typeface="Marianne" panose="02000000000000000000" pitchFamily="2" charset="0"/>
              </a:rPr>
              <a:t>possible (subventions &lt; 200 K€).</a:t>
            </a:r>
          </a:p>
          <a:p>
            <a:pPr marL="805380" marR="0" lvl="1" indent="-34290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2" charset="0"/>
              </a:rPr>
              <a:t>Incitation financière aux usagers finaux pour adopter les solutions.</a:t>
            </a:r>
          </a:p>
          <a:p>
            <a:pPr marL="805380" marR="0" lvl="1" indent="-34290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2" charset="0"/>
              </a:rPr>
              <a:t>Révisé par des experts indépendants.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endParaRPr lang="fr-FR" sz="1600" dirty="0">
              <a:solidFill>
                <a:schemeClr val="bg2"/>
              </a:solidFill>
              <a:latin typeface="Marianne" panose="02000000000000000000" pitchFamily="2" charset="0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61DC28E5-36AA-8966-2F7D-9124B99FF07D}"/>
              </a:ext>
            </a:extLst>
          </p:cNvPr>
          <p:cNvSpPr/>
          <p:nvPr/>
        </p:nvSpPr>
        <p:spPr bwMode="auto">
          <a:xfrm>
            <a:off x="4254847" y="188640"/>
            <a:ext cx="7413148" cy="941796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4. Synergies: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experimentation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spaces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/ innovation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procurement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120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CF48C11B-5DA4-C4B5-676F-755DBB40ED94}"/>
              </a:ext>
            </a:extLst>
          </p:cNvPr>
          <p:cNvSpPr/>
          <p:nvPr/>
        </p:nvSpPr>
        <p:spPr bwMode="auto">
          <a:xfrm>
            <a:off x="1559496" y="1556792"/>
            <a:ext cx="10108499" cy="41530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marL="5280" algn="ctr">
              <a:spcAft>
                <a:spcPts val="1200"/>
              </a:spcAft>
              <a:buClr>
                <a:srgbClr val="000091"/>
              </a:buClr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2" charset="0"/>
              </a:rPr>
              <a:t>Objectifs </a:t>
            </a:r>
          </a:p>
          <a:p>
            <a:pPr marL="348180" lvl="1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Impacts attendus :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Nouvelles </a:t>
            </a:r>
            <a:r>
              <a:rPr lang="fr-FR" b="1" dirty="0">
                <a:latin typeface="Marianne" panose="02000000000000000000" pitchFamily="2" charset="0"/>
              </a:rPr>
              <a:t>opportunités de marché </a:t>
            </a:r>
            <a:r>
              <a:rPr lang="fr-FR" dirty="0">
                <a:latin typeface="Marianne" panose="02000000000000000000" pitchFamily="2" charset="0"/>
              </a:rPr>
              <a:t>pour les PME innovantes </a:t>
            </a:r>
            <a:r>
              <a:rPr lang="fr-FR" i="1" dirty="0">
                <a:latin typeface="Marianne" panose="02000000000000000000" pitchFamily="2" charset="0"/>
              </a:rPr>
              <a:t>(startups</a:t>
            </a:r>
            <a:r>
              <a:rPr lang="fr-FR" dirty="0">
                <a:latin typeface="Marianne" panose="02000000000000000000" pitchFamily="2" charset="0"/>
              </a:rPr>
              <a:t>)</a:t>
            </a:r>
            <a:r>
              <a:rPr lang="fr-FR" i="1" dirty="0">
                <a:latin typeface="Marianne" panose="02000000000000000000" pitchFamily="2" charset="0"/>
              </a:rPr>
              <a:t>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b="1" dirty="0">
                <a:latin typeface="Marianne" panose="02000000000000000000" pitchFamily="2" charset="0"/>
              </a:rPr>
              <a:t>Modernisation</a:t>
            </a:r>
            <a:r>
              <a:rPr lang="fr-FR" dirty="0">
                <a:latin typeface="Marianne" panose="02000000000000000000" pitchFamily="2" charset="0"/>
              </a:rPr>
              <a:t> du secteur publique, amélioration des processus d’achat public.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Réduction du </a:t>
            </a:r>
            <a:r>
              <a:rPr lang="fr-FR" b="1" dirty="0">
                <a:latin typeface="Marianne" panose="02000000000000000000" pitchFamily="2" charset="0"/>
              </a:rPr>
              <a:t>délai de commercialisation </a:t>
            </a:r>
            <a:r>
              <a:rPr lang="fr-FR" dirty="0">
                <a:latin typeface="Marianne" panose="02000000000000000000" pitchFamily="2" charset="0"/>
              </a:rPr>
              <a:t>des innovations.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Objectif spécifique :</a:t>
            </a:r>
            <a:endParaRPr lang="fr-FR" sz="2000" i="1" dirty="0">
              <a:latin typeface="Marianne" panose="02000000000000000000" pitchFamily="2" charset="0"/>
            </a:endParaRP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Collaboration acheteurs publics - espaces d’expérimentation - régulateurs.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b="1" dirty="0">
                <a:latin typeface="Marianne" panose="02000000000000000000" pitchFamily="2" charset="0"/>
              </a:rPr>
              <a:t>Masse critique </a:t>
            </a:r>
            <a:r>
              <a:rPr lang="fr-FR" sz="1600" dirty="0">
                <a:latin typeface="Marianne" panose="02000000000000000000" pitchFamily="2" charset="0"/>
              </a:rPr>
              <a:t>d’acheteurs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latin typeface="Marianne" panose="02000000000000000000" pitchFamily="2" charset="0"/>
              </a:rPr>
              <a:t>Identification el </a:t>
            </a:r>
            <a:r>
              <a:rPr lang="fr-FR" sz="1600" b="1" dirty="0">
                <a:latin typeface="Marianne" panose="02000000000000000000" pitchFamily="2" charset="0"/>
              </a:rPr>
              <a:t>suppression de barrières </a:t>
            </a:r>
            <a:r>
              <a:rPr lang="fr-FR" sz="1600" dirty="0">
                <a:latin typeface="Marianne" panose="02000000000000000000" pitchFamily="2" charset="0"/>
              </a:rPr>
              <a:t>réglementaires.</a:t>
            </a:r>
            <a:endParaRPr lang="fr-FR" sz="1600" dirty="0">
              <a:solidFill>
                <a:srgbClr val="C00000"/>
              </a:solidFill>
              <a:latin typeface="Marianne" panose="02000000000000000000" pitchFamily="2" charset="0"/>
            </a:endParaRPr>
          </a:p>
          <a:p>
            <a:pPr marL="348180" lvl="1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Cible : secteurs / </a:t>
            </a:r>
            <a:r>
              <a:rPr lang="fr-FR" sz="2000" dirty="0">
                <a:solidFill>
                  <a:srgbClr val="0033CC"/>
                </a:solidFill>
                <a:latin typeface="Marianne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technologies stratégiques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61A22A62-2D0C-0B37-EBCF-B8AD616FC06F}"/>
              </a:ext>
            </a:extLst>
          </p:cNvPr>
          <p:cNvSpPr/>
          <p:nvPr/>
        </p:nvSpPr>
        <p:spPr bwMode="auto">
          <a:xfrm>
            <a:off x="4254847" y="188640"/>
            <a:ext cx="7413148" cy="941796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4. Synergies: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experimentation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spaces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/ innovation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procurement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84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CF48C11B-5DA4-C4B5-676F-755DBB40ED94}"/>
              </a:ext>
            </a:extLst>
          </p:cNvPr>
          <p:cNvSpPr/>
          <p:nvPr/>
        </p:nvSpPr>
        <p:spPr bwMode="auto">
          <a:xfrm>
            <a:off x="1487488" y="1484784"/>
            <a:ext cx="10180507" cy="461471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marL="5280" algn="ctr">
              <a:spcAft>
                <a:spcPts val="1200"/>
              </a:spcAft>
              <a:buClr>
                <a:srgbClr val="000091"/>
              </a:buClr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2" charset="0"/>
              </a:rPr>
              <a:t>Résultats attendus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Marianne" panose="02000000000000000000" pitchFamily="2" charset="0"/>
              </a:rPr>
              <a:t>1 solution </a:t>
            </a:r>
            <a:r>
              <a:rPr lang="fr-FR" sz="2000" dirty="0">
                <a:latin typeface="Marianne" panose="02000000000000000000" pitchFamily="2" charset="0"/>
              </a:rPr>
              <a:t>innovante adoptée / acquise (ou prête à l’être)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4 possibilités : 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Pendant la durée du projet (coïncidant ou pas avec la </a:t>
            </a:r>
            <a:r>
              <a:rPr lang="fr-FR" dirty="0" err="1">
                <a:latin typeface="Marianne" panose="02000000000000000000" pitchFamily="2" charset="0"/>
              </a:rPr>
              <a:t>PCP</a:t>
            </a:r>
            <a:r>
              <a:rPr lang="fr-FR" dirty="0">
                <a:latin typeface="Marianne" panose="02000000000000000000" pitchFamily="2" charset="0"/>
              </a:rPr>
              <a:t>)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2" charset="0"/>
              </a:rPr>
              <a:t>Prévoir le budget et le temps pour la mise en œuvre.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Après la fin du projet. (Passation différente)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2" charset="0"/>
              </a:rPr>
              <a:t>La préparer pendant le projet </a:t>
            </a:r>
            <a:r>
              <a:rPr lang="fr-FR" sz="1600" dirty="0">
                <a:solidFill>
                  <a:prstClr val="black"/>
                </a:solidFill>
                <a:latin typeface="Marianne" panose="02000000000000000000" pitchFamily="2" charset="0"/>
              </a:rPr>
              <a:t>(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2" charset="0"/>
              </a:rPr>
              <a:t>livrable).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Les adopter sans avoir à les acquérir (open source)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2" charset="0"/>
              </a:rPr>
              <a:t>Prévoir le temps.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Prévoir des incitations financières ou réglementaires pour encourager d’autres acteurs à les acheter (utilisateurs finaux ne sont pas les acheteurs).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2" charset="0"/>
              </a:rPr>
              <a:t>Financement en cascade.</a:t>
            </a: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90B0A478-8FA4-7D8E-9F4E-9F4015D1E202}"/>
              </a:ext>
            </a:extLst>
          </p:cNvPr>
          <p:cNvSpPr/>
          <p:nvPr/>
        </p:nvSpPr>
        <p:spPr bwMode="auto">
          <a:xfrm>
            <a:off x="4254847" y="188640"/>
            <a:ext cx="7413148" cy="941796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4. Synergies: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experimentation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spaces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/ innovation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procurement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25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 bwMode="auto">
          <a:xfrm>
            <a:off x="623392" y="2773436"/>
            <a:ext cx="1094521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5. </a:t>
            </a:r>
            <a:r>
              <a:rPr lang="fr-FR" sz="4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Involvement</a:t>
            </a:r>
            <a:r>
              <a:rPr lang="fr-FR" sz="4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of </a:t>
            </a:r>
            <a:r>
              <a:rPr lang="fr-FR" sz="4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philanthropic</a:t>
            </a:r>
            <a:r>
              <a:rPr lang="fr-FR" sz="4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organisations in innovation </a:t>
            </a:r>
            <a:r>
              <a:rPr lang="fr-FR" sz="4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ecosystems</a:t>
            </a:r>
            <a:endParaRPr lang="fr-FR" sz="4400" b="1" spc="-1" dirty="0">
              <a:solidFill>
                <a:srgbClr val="000091"/>
              </a:solidFill>
              <a:latin typeface="Marianne" panose="02000000000000000000" pitchFamily="2" charset="0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D449E55D-2572-ACE0-DB71-0442C73AC3FF}"/>
              </a:ext>
            </a:extLst>
          </p:cNvPr>
          <p:cNvSpPr/>
          <p:nvPr/>
        </p:nvSpPr>
        <p:spPr bwMode="auto">
          <a:xfrm>
            <a:off x="4254847" y="437822"/>
            <a:ext cx="7413148" cy="4985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600" b="1" dirty="0">
                <a:solidFill>
                  <a:srgbClr val="000091"/>
                </a:solidFill>
                <a:latin typeface="Marianne" panose="02000000000000000000" pitchFamily="2" charset="0"/>
              </a:rPr>
              <a:t>Appels </a:t>
            </a: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arianne" panose="02000000000000000000" pitchFamily="2" charset="0"/>
              </a:rPr>
              <a:t>2027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00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CF48C11B-5DA4-C4B5-676F-755DBB40ED94}"/>
              </a:ext>
            </a:extLst>
          </p:cNvPr>
          <p:cNvSpPr/>
          <p:nvPr/>
        </p:nvSpPr>
        <p:spPr bwMode="auto">
          <a:xfrm>
            <a:off x="1544775" y="1268760"/>
            <a:ext cx="10123220" cy="507637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marL="528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91"/>
              </a:buClr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2" charset="0"/>
              </a:rPr>
              <a:t>Données clés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00000000000000000" pitchFamily="2" charset="0"/>
            </a:endParaRPr>
          </a:p>
          <a:p>
            <a:pPr marL="5280">
              <a:spcBef>
                <a:spcPts val="1200"/>
              </a:spcBef>
              <a:buClr>
                <a:srgbClr val="000091"/>
              </a:buClr>
              <a:defRPr/>
            </a:pPr>
            <a:r>
              <a:rPr lang="fr-FR" sz="2000" b="1" dirty="0">
                <a:latin typeface="Marianne" panose="02000000000000000000" pitchFamily="2" charset="0"/>
              </a:rPr>
              <a:t>« Augmenter leur implication dans les écosystèmes d’innovation ».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Du 1</a:t>
            </a:r>
            <a:r>
              <a:rPr lang="fr-FR" sz="2000" baseline="30000" dirty="0">
                <a:latin typeface="Marianne" panose="02000000000000000000" pitchFamily="2" charset="0"/>
              </a:rPr>
              <a:t>er</a:t>
            </a:r>
            <a:r>
              <a:rPr lang="fr-FR" sz="2000" dirty="0">
                <a:latin typeface="Marianne" panose="02000000000000000000" pitchFamily="2" charset="0"/>
              </a:rPr>
              <a:t> juin </a:t>
            </a:r>
            <a:r>
              <a:rPr lang="fr-FR" sz="2000" b="1" dirty="0">
                <a:latin typeface="Marianne" panose="02000000000000000000" pitchFamily="2" charset="0"/>
              </a:rPr>
              <a:t>au 15 septembre </a:t>
            </a:r>
            <a:r>
              <a:rPr lang="fr-FR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arianne" panose="02000000000000000000" pitchFamily="2" charset="0"/>
              </a:rPr>
              <a:t>2027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6 projets, entre </a:t>
            </a:r>
            <a:r>
              <a:rPr lang="fr-FR" sz="2000" b="1" dirty="0">
                <a:latin typeface="Marianne" panose="02000000000000000000" pitchFamily="2" charset="0"/>
              </a:rPr>
              <a:t>1 et 3 ans</a:t>
            </a:r>
            <a:r>
              <a:rPr lang="fr-FR" sz="2000" dirty="0">
                <a:latin typeface="Marianne" panose="02000000000000000000" pitchFamily="2" charset="0"/>
              </a:rPr>
              <a:t>, </a:t>
            </a:r>
            <a:r>
              <a:rPr lang="fr-FR" sz="2000" b="1" dirty="0">
                <a:latin typeface="Marianne" panose="02000000000000000000" pitchFamily="2" charset="0"/>
              </a:rPr>
              <a:t>1 M€</a:t>
            </a:r>
            <a:r>
              <a:rPr lang="fr-FR" sz="2000" dirty="0">
                <a:latin typeface="Marianne" panose="02000000000000000000" pitchFamily="2" charset="0"/>
              </a:rPr>
              <a:t> chacun, </a:t>
            </a:r>
            <a:r>
              <a:rPr lang="fr-FR" sz="2000" b="1" dirty="0">
                <a:latin typeface="Marianne" panose="02000000000000000000" pitchFamily="2" charset="0"/>
              </a:rPr>
              <a:t>sommes forfaitaires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CSA (action de coordination et soutien) : subvention </a:t>
            </a:r>
            <a:r>
              <a:rPr lang="fr-FR" sz="2000" b="1" dirty="0">
                <a:latin typeface="Marianne" panose="02000000000000000000" pitchFamily="2" charset="0"/>
              </a:rPr>
              <a:t>100%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Partenaires :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b="1" dirty="0">
                <a:latin typeface="Marianne" panose="02000000000000000000" pitchFamily="2" charset="0"/>
              </a:rPr>
              <a:t>Établissements de recherche </a:t>
            </a:r>
            <a:r>
              <a:rPr lang="fr-FR" dirty="0">
                <a:latin typeface="Marianne" panose="02000000000000000000" pitchFamily="2" charset="0"/>
              </a:rPr>
              <a:t>(ou réseaux). Doit être le </a:t>
            </a:r>
            <a:r>
              <a:rPr lang="fr-FR" b="1" dirty="0">
                <a:latin typeface="Marianne" panose="02000000000000000000" pitchFamily="2" charset="0"/>
              </a:rPr>
              <a:t>coordinateur</a:t>
            </a:r>
            <a:r>
              <a:rPr lang="fr-FR" dirty="0">
                <a:latin typeface="Marianne" panose="02000000000000000000" pitchFamily="2" charset="0"/>
              </a:rPr>
              <a:t>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A minima une </a:t>
            </a:r>
            <a:r>
              <a:rPr lang="fr-FR" b="1" dirty="0">
                <a:latin typeface="Marianne" panose="02000000000000000000" pitchFamily="2" charset="0"/>
              </a:rPr>
              <a:t>organisation philanthropique </a:t>
            </a:r>
            <a:r>
              <a:rPr lang="fr-FR" dirty="0">
                <a:latin typeface="Marianne" panose="02000000000000000000" pitchFamily="2" charset="0"/>
              </a:rPr>
              <a:t>(ou réseau)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latin typeface="Marianne" panose="02000000000000000000" pitchFamily="2" charset="0"/>
              </a:rPr>
              <a:t>Étude de la Commission en 2026 pour les identifier.</a:t>
            </a:r>
            <a:endParaRPr lang="fr-FR" sz="1600" dirty="0">
              <a:solidFill>
                <a:schemeClr val="bg2"/>
              </a:solidFill>
              <a:latin typeface="Marianne" panose="02000000000000000000" pitchFamily="2" charset="0"/>
            </a:endParaRP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b="1" dirty="0">
                <a:latin typeface="Marianne" panose="02000000000000000000" pitchFamily="2" charset="0"/>
              </a:rPr>
              <a:t>Possibles</a:t>
            </a:r>
            <a:r>
              <a:rPr lang="fr-FR" dirty="0">
                <a:latin typeface="Marianne" panose="02000000000000000000" pitchFamily="2" charset="0"/>
              </a:rPr>
              <a:t> : accélérateurs, investisseurs (ou réseaux), autorités publiques…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Le </a:t>
            </a:r>
            <a:r>
              <a:rPr lang="fr-FR" b="1" dirty="0" err="1">
                <a:latin typeface="Marianne" panose="02000000000000000000" pitchFamily="2" charset="0"/>
              </a:rPr>
              <a:t>JRC</a:t>
            </a:r>
            <a:r>
              <a:rPr lang="fr-FR" dirty="0">
                <a:latin typeface="Marianne" panose="02000000000000000000" pitchFamily="2" charset="0"/>
              </a:rPr>
              <a:t> (Centre Commun de Recherche) pourrait participer.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latin typeface="Marianne" panose="02000000000000000000" pitchFamily="2" charset="0"/>
              </a:rPr>
              <a:t>Mais ne participe pas à la préparation de la proposition.</a:t>
            </a:r>
            <a:endParaRPr lang="fr-FR" sz="1600" dirty="0">
              <a:solidFill>
                <a:schemeClr val="bg2"/>
              </a:solidFill>
              <a:latin typeface="Marianne" panose="02000000000000000000" pitchFamily="2" charset="0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61DC28E5-36AA-8966-2F7D-9124B99FF07D}"/>
              </a:ext>
            </a:extLst>
          </p:cNvPr>
          <p:cNvSpPr/>
          <p:nvPr/>
        </p:nvSpPr>
        <p:spPr bwMode="auto">
          <a:xfrm>
            <a:off x="4254847" y="437822"/>
            <a:ext cx="7413148" cy="4708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5.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Philanthropic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organisations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4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CF48C11B-5DA4-C4B5-676F-755DBB40ED94}"/>
              </a:ext>
            </a:extLst>
          </p:cNvPr>
          <p:cNvSpPr/>
          <p:nvPr/>
        </p:nvSpPr>
        <p:spPr bwMode="auto">
          <a:xfrm>
            <a:off x="1522929" y="1729504"/>
            <a:ext cx="10180507" cy="3860657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marL="5280" algn="ctr">
              <a:spcAft>
                <a:spcPts val="1200"/>
              </a:spcAft>
              <a:buClr>
                <a:srgbClr val="000091"/>
              </a:buClr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2" charset="0"/>
              </a:rPr>
              <a:t>Objectifs</a:t>
            </a:r>
          </a:p>
          <a:p>
            <a:pPr marL="348180" marR="0" lvl="1" indent="-34290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2" charset="0"/>
              </a:rPr>
              <a:t>Impact :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2" charset="0"/>
              </a:rPr>
              <a:t>augmenter la valorisation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2" charset="0"/>
              </a:rPr>
              <a:t>des résultats de la recherche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Établissements de recherche : </a:t>
            </a:r>
            <a:r>
              <a:rPr lang="fr-FR" sz="2000" b="1" dirty="0">
                <a:latin typeface="Marianne" panose="02000000000000000000" pitchFamily="2" charset="0"/>
              </a:rPr>
              <a:t>plan de commercialisation </a:t>
            </a:r>
            <a:r>
              <a:rPr lang="fr-FR" sz="2000" dirty="0">
                <a:latin typeface="Marianne" panose="02000000000000000000" pitchFamily="2" charset="0"/>
              </a:rPr>
              <a:t>des technologies: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Soutien aux </a:t>
            </a:r>
            <a:r>
              <a:rPr lang="fr-FR" b="1" i="1" dirty="0">
                <a:latin typeface="Marianne" panose="02000000000000000000" pitchFamily="2" charset="0"/>
              </a:rPr>
              <a:t>startups</a:t>
            </a:r>
            <a:r>
              <a:rPr lang="fr-FR" dirty="0">
                <a:latin typeface="Marianne" panose="02000000000000000000" pitchFamily="2" charset="0"/>
              </a:rPr>
              <a:t> (organismes philanthropiques et investisseurs)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Identification de </a:t>
            </a:r>
            <a:r>
              <a:rPr lang="fr-FR" b="1" dirty="0">
                <a:latin typeface="Marianne" panose="02000000000000000000" pitchFamily="2" charset="0"/>
              </a:rPr>
              <a:t>clients potentiels 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Organisations philanthropiques :</a:t>
            </a:r>
            <a:endParaRPr lang="fr-FR" sz="2000" i="1" dirty="0">
              <a:latin typeface="Marianne" panose="02000000000000000000" pitchFamily="2" charset="0"/>
            </a:endParaRP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b="1" dirty="0">
                <a:latin typeface="Marianne" panose="02000000000000000000" pitchFamily="2" charset="0"/>
              </a:rPr>
              <a:t>Ressources</a:t>
            </a:r>
            <a:r>
              <a:rPr lang="fr-FR" dirty="0">
                <a:latin typeface="Marianne" panose="02000000000000000000" pitchFamily="2" charset="0"/>
              </a:rPr>
              <a:t> financières.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b="1" dirty="0">
                <a:latin typeface="Marianne" panose="02000000000000000000" pitchFamily="2" charset="0"/>
              </a:rPr>
              <a:t>Accès</a:t>
            </a:r>
            <a:r>
              <a:rPr lang="fr-FR" dirty="0">
                <a:latin typeface="Marianne" panose="02000000000000000000" pitchFamily="2" charset="0"/>
              </a:rPr>
              <a:t> à des expertises, réseaux de parties prenantes.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Premiers utilisateurs (</a:t>
            </a:r>
            <a:r>
              <a:rPr lang="fr-FR" b="1" dirty="0">
                <a:latin typeface="Marianne" panose="02000000000000000000" pitchFamily="2" charset="0"/>
              </a:rPr>
              <a:t>testeurs</a:t>
            </a:r>
            <a:r>
              <a:rPr lang="fr-FR" dirty="0">
                <a:latin typeface="Marianne" panose="02000000000000000000" pitchFamily="2" charset="0"/>
              </a:rPr>
              <a:t>).</a:t>
            </a: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758AA99A-D7B5-7B99-178F-358537E1C1E8}"/>
              </a:ext>
            </a:extLst>
          </p:cNvPr>
          <p:cNvSpPr/>
          <p:nvPr/>
        </p:nvSpPr>
        <p:spPr bwMode="auto">
          <a:xfrm>
            <a:off x="4254847" y="437822"/>
            <a:ext cx="7413148" cy="4708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5.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Philanthropic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organisations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4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D62F6DD-415B-A0B9-2E0A-83DB1CC27F1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65C1D1C7-2362-4645-90F5-6BBF7201D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952527" y="1778765"/>
            <a:ext cx="1659840" cy="17784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A6DA705-CECD-41FA-93C7-E4874AFF941D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>
            <a:off x="5231904" y="1772816"/>
            <a:ext cx="1656298" cy="1776510"/>
          </a:xfrm>
          <a:prstGeom prst="rect">
            <a:avLst/>
          </a:prstGeom>
          <a:ln>
            <a:noFill/>
          </a:ln>
        </p:spPr>
      </p:pic>
      <p:sp>
        <p:nvSpPr>
          <p:cNvPr id="18" name="CustomShape 6">
            <a:extLst>
              <a:ext uri="{FF2B5EF4-FFF2-40B4-BE49-F238E27FC236}">
                <a16:creationId xmlns:a16="http://schemas.microsoft.com/office/drawing/2014/main" id="{A1616FC0-7E45-4E3F-B3DB-B0264FA884AC}"/>
              </a:ext>
            </a:extLst>
          </p:cNvPr>
          <p:cNvSpPr/>
          <p:nvPr/>
        </p:nvSpPr>
        <p:spPr bwMode="auto">
          <a:xfrm>
            <a:off x="1032809" y="3687701"/>
            <a:ext cx="2976676" cy="66449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FR" sz="1867" spc="-1" dirty="0">
                <a:latin typeface="Marianne" panose="02000000000000000000" pitchFamily="2" charset="0"/>
                <a:ea typeface="DejaVu Sans"/>
              </a:rPr>
              <a:t> </a:t>
            </a:r>
            <a:r>
              <a:rPr lang="fr-FR" sz="1867" spc="-1" dirty="0">
                <a:latin typeface="Marianne" panose="02000000000000000000" pitchFamily="2" charset="0"/>
              </a:rPr>
              <a:t>Gregorio Muñoz Abad</a:t>
            </a:r>
            <a:br>
              <a:rPr lang="fr-FR" sz="1867" spc="-1" dirty="0">
                <a:latin typeface="Marianne" panose="02000000000000000000" pitchFamily="2" charset="0"/>
              </a:rPr>
            </a:br>
            <a:r>
              <a:rPr lang="fr-FR" sz="1867" spc="-1" dirty="0" err="1">
                <a:latin typeface="Marianne" panose="02000000000000000000" pitchFamily="2" charset="0"/>
              </a:rPr>
              <a:t>MESRE</a:t>
            </a:r>
            <a:endParaRPr lang="fr-FR" sz="1867" spc="-1" dirty="0">
              <a:latin typeface="Marianne" panose="02000000000000000000" pitchFamily="2" charset="0"/>
            </a:endParaRPr>
          </a:p>
        </p:txBody>
      </p:sp>
      <p:sp>
        <p:nvSpPr>
          <p:cNvPr id="19" name="CustomShape 7">
            <a:extLst>
              <a:ext uri="{FF2B5EF4-FFF2-40B4-BE49-F238E27FC236}">
                <a16:creationId xmlns:a16="http://schemas.microsoft.com/office/drawing/2014/main" id="{06D24A17-9FF2-4CEE-85EB-A793521FFB51}"/>
              </a:ext>
            </a:extLst>
          </p:cNvPr>
          <p:cNvSpPr/>
          <p:nvPr/>
        </p:nvSpPr>
        <p:spPr bwMode="auto">
          <a:xfrm>
            <a:off x="8294447" y="3645710"/>
            <a:ext cx="2976000" cy="94889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FR" sz="1867" spc="-1" dirty="0">
                <a:latin typeface="Marianne" panose="02000000000000000000" pitchFamily="2" charset="0"/>
                <a:ea typeface="DejaVu Sans"/>
              </a:rPr>
              <a:t>Laurent Volle</a:t>
            </a:r>
            <a:endParaRPr sz="3200" dirty="0">
              <a:latin typeface="Marianne" panose="02000000000000000000" pitchFamily="2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fr-FR" sz="1867" spc="-1" dirty="0" err="1">
                <a:latin typeface="Marianne" panose="02000000000000000000" pitchFamily="2" charset="0"/>
              </a:rPr>
              <a:t>MESRE</a:t>
            </a:r>
            <a:r>
              <a:rPr lang="fr-FR" sz="1867" spc="-1" dirty="0">
                <a:latin typeface="Marianne" panose="02000000000000000000" pitchFamily="2" charset="0"/>
              </a:rPr>
              <a:t>/CCI Bourgogne Franche-Comté</a:t>
            </a:r>
          </a:p>
        </p:txBody>
      </p:sp>
      <p:sp>
        <p:nvSpPr>
          <p:cNvPr id="20" name="CustomShape 10">
            <a:extLst>
              <a:ext uri="{FF2B5EF4-FFF2-40B4-BE49-F238E27FC236}">
                <a16:creationId xmlns:a16="http://schemas.microsoft.com/office/drawing/2014/main" id="{6A4B522F-8B1B-419A-B3E2-B5351502E402}"/>
              </a:ext>
            </a:extLst>
          </p:cNvPr>
          <p:cNvSpPr/>
          <p:nvPr/>
        </p:nvSpPr>
        <p:spPr bwMode="auto">
          <a:xfrm>
            <a:off x="4484911" y="3645710"/>
            <a:ext cx="3150284" cy="67277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FR" sz="1867" spc="-1" dirty="0">
                <a:latin typeface="Marianne" panose="02000000000000000000" pitchFamily="2" charset="0"/>
              </a:rPr>
              <a:t>Chiara </a:t>
            </a:r>
            <a:r>
              <a:rPr lang="fr-FR" sz="1867" spc="-1" dirty="0" err="1">
                <a:latin typeface="Marianne" panose="02000000000000000000" pitchFamily="2" charset="0"/>
              </a:rPr>
              <a:t>Molinelli</a:t>
            </a:r>
            <a:endParaRPr sz="3200" dirty="0">
              <a:latin typeface="Marianne" panose="02000000000000000000" pitchFamily="2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fr-FR" sz="1867" spc="-1" dirty="0" err="1">
                <a:latin typeface="Marianne" panose="02000000000000000000" pitchFamily="2" charset="0"/>
              </a:rPr>
              <a:t>MESRE</a:t>
            </a:r>
            <a:r>
              <a:rPr lang="fr-FR" sz="1867" spc="-1" dirty="0">
                <a:latin typeface="Marianne" panose="02000000000000000000" pitchFamily="2" charset="0"/>
              </a:rPr>
              <a:t>/Université de Lille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B5651AA-676B-4EF6-882D-9DDB3417995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451" y="1757211"/>
            <a:ext cx="1656298" cy="177651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F650F5A-0927-4B04-898E-89BF0BF21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31461" y="4829523"/>
            <a:ext cx="438227" cy="43822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0EBD0A7-FC98-42A5-9357-EE9270DAC8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31461" y="5332397"/>
            <a:ext cx="441788" cy="44178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2FACEF6-2212-4F90-9B21-38D44D8EC3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6602" r="6601" b="6603"/>
          <a:stretch/>
        </p:blipFill>
        <p:spPr bwMode="auto">
          <a:xfrm>
            <a:off x="6813556" y="5327134"/>
            <a:ext cx="409545" cy="40953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5C44AD1-B527-40E1-BC4B-ECD445467C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7" t="17801" r="25027" b="17800"/>
          <a:stretch/>
        </p:blipFill>
        <p:spPr bwMode="auto">
          <a:xfrm>
            <a:off x="6813556" y="4835503"/>
            <a:ext cx="444799" cy="426265"/>
          </a:xfrm>
          <a:prstGeom prst="rect">
            <a:avLst/>
          </a:prstGeom>
        </p:spPr>
      </p:pic>
      <p:sp>
        <p:nvSpPr>
          <p:cNvPr id="36" name="CustomShape 4">
            <a:extLst>
              <a:ext uri="{FF2B5EF4-FFF2-40B4-BE49-F238E27FC236}">
                <a16:creationId xmlns:a16="http://schemas.microsoft.com/office/drawing/2014/main" id="{E05BF757-35A8-4A4E-9D07-2D7338C54AEF}"/>
              </a:ext>
            </a:extLst>
          </p:cNvPr>
          <p:cNvSpPr/>
          <p:nvPr/>
        </p:nvSpPr>
        <p:spPr bwMode="auto">
          <a:xfrm>
            <a:off x="4254847" y="404664"/>
            <a:ext cx="7413148" cy="4708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  <a:ea typeface="DejaVu Sans"/>
              </a:rPr>
              <a:t>L’équipe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  <a:ea typeface="DejaVu Sans"/>
              </a:rPr>
              <a:t>PCN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  <a:ea typeface="DejaVu Sans"/>
              </a:rPr>
              <a:t>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  <a:ea typeface="DejaVu Sans"/>
              </a:rPr>
              <a:t>EIC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  <a:ea typeface="DejaVu Sans"/>
              </a:rPr>
              <a:t> P&amp;T-EIE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  <p:sp>
        <p:nvSpPr>
          <p:cNvPr id="37" name="Titre 6">
            <a:extLst>
              <a:ext uri="{FF2B5EF4-FFF2-40B4-BE49-F238E27FC236}">
                <a16:creationId xmlns:a16="http://schemas.microsoft.com/office/drawing/2014/main" id="{FFBE1E92-175D-41EA-BD78-BB0818565739}"/>
              </a:ext>
            </a:extLst>
          </p:cNvPr>
          <p:cNvSpPr txBox="1"/>
          <p:nvPr/>
        </p:nvSpPr>
        <p:spPr bwMode="auto">
          <a:xfrm>
            <a:off x="1208190" y="4871272"/>
            <a:ext cx="10394609" cy="851515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600"/>
              </a:spcAft>
              <a:tabLst>
                <a:tab pos="6096000" algn="l"/>
              </a:tabLst>
              <a:defRPr/>
            </a:pPr>
            <a:r>
              <a:rPr lang="fr-FR" sz="2000" u="sng" dirty="0">
                <a:solidFill>
                  <a:schemeClr val="tx2"/>
                </a:solidFill>
                <a:latin typeface="Marianne" panose="02000000000000000000" pitchFamily="2" charset="0"/>
                <a:hlinkClick r:id="rId10" tooltip="mailto:Pcn-eic-eclaireur@recherche.gouv.f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pcn-eic-eclaireur@recherche.gouv.fr</a:t>
            </a:r>
            <a:r>
              <a:rPr lang="fr-FR" sz="2000" dirty="0">
                <a:solidFill>
                  <a:schemeClr val="tx2"/>
                </a:solidFill>
                <a:latin typeface="Marianne" panose="02000000000000000000" pitchFamily="2" charset="0"/>
              </a:rPr>
              <a:t>	</a:t>
            </a:r>
            <a:r>
              <a:rPr lang="fr-FR" sz="2000" u="sng" spc="-1" dirty="0">
                <a:solidFill>
                  <a:schemeClr val="tx2"/>
                </a:solidFill>
                <a:latin typeface="Marianne" panose="02000000000000000000" pitchFamily="2" charset="0"/>
                <a:ea typeface="Verdana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S’inscrire à la liste de diffusion</a:t>
            </a:r>
            <a:endParaRPr lang="fr-FR" sz="2000" u="sng" dirty="0">
              <a:solidFill>
                <a:schemeClr val="tx2"/>
              </a:solidFill>
              <a:latin typeface="Marianne" panose="02000000000000000000" pitchFamily="2" charset="0"/>
            </a:endParaRPr>
          </a:p>
          <a:p>
            <a:pPr>
              <a:spcAft>
                <a:spcPts val="1600"/>
              </a:spcAft>
              <a:tabLst>
                <a:tab pos="6096000" algn="l"/>
              </a:tabLst>
              <a:defRPr/>
            </a:pPr>
            <a:r>
              <a:rPr lang="fr-FR" sz="2000" u="sng" dirty="0" err="1">
                <a:solidFill>
                  <a:schemeClr val="tx2"/>
                </a:solidFill>
                <a:latin typeface="Marianne" panose="02000000000000000000" pitchFamily="2" charset="0"/>
              </a:rPr>
              <a:t>PCN</a:t>
            </a:r>
            <a:r>
              <a:rPr lang="fr-FR" sz="2000" u="sng" dirty="0">
                <a:solidFill>
                  <a:schemeClr val="tx2"/>
                </a:solidFill>
                <a:latin typeface="Marianne" panose="02000000000000000000" pitchFamily="2" charset="0"/>
              </a:rPr>
              <a:t> Conseil européen de l'innovation (</a:t>
            </a:r>
            <a:r>
              <a:rPr lang="fr-FR" sz="2000" u="sng" dirty="0" err="1">
                <a:solidFill>
                  <a:schemeClr val="tx2"/>
                </a:solidFill>
                <a:latin typeface="Marianne" panose="02000000000000000000" pitchFamily="2" charset="0"/>
              </a:rPr>
              <a:t>EIC</a:t>
            </a:r>
            <a:r>
              <a:rPr lang="fr-FR" sz="2000" u="sng" dirty="0">
                <a:solidFill>
                  <a:schemeClr val="tx2"/>
                </a:solidFill>
                <a:latin typeface="Marianne" panose="02000000000000000000" pitchFamily="2" charset="0"/>
              </a:rPr>
              <a:t>)</a:t>
            </a:r>
            <a:r>
              <a:rPr lang="fr-FR" sz="2000" dirty="0">
                <a:solidFill>
                  <a:schemeClr val="tx2"/>
                </a:solidFill>
                <a:latin typeface="Marianne" panose="02000000000000000000" pitchFamily="2" charset="0"/>
              </a:rPr>
              <a:t>	</a:t>
            </a:r>
            <a:r>
              <a:rPr lang="fr-FR" sz="2000" u="sng" spc="-1" dirty="0">
                <a:solidFill>
                  <a:schemeClr val="tx2"/>
                </a:solidFill>
                <a:latin typeface="Marianne" panose="02000000000000000000" pitchFamily="2" charset="0"/>
                <a:hlinkClick r:id="rId12" tooltip="https://www.horizon-europe.gouv.fr/eic/transi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 internet</a:t>
            </a:r>
            <a:endParaRPr lang="fr-FR" sz="2000" u="sng" spc="-1" dirty="0">
              <a:solidFill>
                <a:schemeClr val="tx2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5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0" advClick="0" advTm="28500"/>
    </mc:Choice>
    <mc:Fallback xmlns="" xmlns:m="http://schemas.openxmlformats.org/officeDocument/2006/math" xmlns:w="http://schemas.openxmlformats.org/wordprocessingml/2006/main">
      <p:transition advClick="0" advTm="285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CF48C11B-5DA4-C4B5-676F-755DBB40ED94}"/>
              </a:ext>
            </a:extLst>
          </p:cNvPr>
          <p:cNvSpPr/>
          <p:nvPr/>
        </p:nvSpPr>
        <p:spPr bwMode="auto">
          <a:xfrm>
            <a:off x="1559496" y="1775670"/>
            <a:ext cx="10297144" cy="3614436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marL="5280" algn="ctr">
              <a:spcAft>
                <a:spcPts val="1200"/>
              </a:spcAft>
              <a:buClr>
                <a:srgbClr val="000091"/>
              </a:buClr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 panose="02000000000000000000" pitchFamily="2" charset="0"/>
              </a:rPr>
              <a:t>Résultats attendus, indicateurs </a:t>
            </a:r>
          </a:p>
          <a:p>
            <a:pPr marL="348180" lvl="1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Marianne" panose="02000000000000000000" pitchFamily="2" charset="0"/>
              </a:rPr>
              <a:t>Application</a:t>
            </a:r>
            <a:r>
              <a:rPr lang="fr-FR" sz="2000" dirty="0">
                <a:latin typeface="Marianne" panose="02000000000000000000" pitchFamily="2" charset="0"/>
              </a:rPr>
              <a:t> (ou intérêt confirmé) </a:t>
            </a:r>
            <a:r>
              <a:rPr lang="fr-FR" sz="2000" b="1" dirty="0">
                <a:latin typeface="Marianne" panose="02000000000000000000" pitchFamily="2" charset="0"/>
              </a:rPr>
              <a:t>d’une technologie</a:t>
            </a:r>
            <a:r>
              <a:rPr lang="fr-FR" sz="2000" dirty="0">
                <a:latin typeface="Marianne" panose="02000000000000000000" pitchFamily="2" charset="0"/>
              </a:rPr>
              <a:t>. 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Développée dans le cadre du projet de façon collaborative.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Adoption par une entreprise.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Soutien à la </a:t>
            </a:r>
            <a:r>
              <a:rPr lang="fr-FR" sz="2000" b="1" dirty="0">
                <a:latin typeface="Marianne" panose="02000000000000000000" pitchFamily="2" charset="0"/>
              </a:rPr>
              <a:t>création d’espaces d’expérimentation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Incubateurs et accélérateurs aussi possible.</a:t>
            </a:r>
          </a:p>
          <a:p>
            <a:pPr marL="348180" lvl="1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Obtention de </a:t>
            </a:r>
            <a:r>
              <a:rPr lang="fr-FR" sz="2000" b="1" dirty="0">
                <a:latin typeface="Marianne" panose="02000000000000000000" pitchFamily="2" charset="0"/>
              </a:rPr>
              <a:t>financement par des </a:t>
            </a:r>
            <a:r>
              <a:rPr lang="fr-FR" sz="2000" b="1" i="1" dirty="0">
                <a:latin typeface="Marianne" panose="02000000000000000000" pitchFamily="2" charset="0"/>
              </a:rPr>
              <a:t>spin-</a:t>
            </a:r>
            <a:r>
              <a:rPr lang="fr-FR" sz="2000" b="1" i="1" dirty="0" err="1">
                <a:latin typeface="Marianne" panose="02000000000000000000" pitchFamily="2" charset="0"/>
              </a:rPr>
              <a:t>offs</a:t>
            </a:r>
            <a:endParaRPr lang="fr-FR" sz="2000" dirty="0">
              <a:latin typeface="Marianne" panose="02000000000000000000" pitchFamily="2" charset="0"/>
            </a:endParaRPr>
          </a:p>
          <a:p>
            <a:pPr marL="348180" lvl="1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latin typeface="Marianne" panose="02000000000000000000" pitchFamily="2" charset="0"/>
              </a:rPr>
              <a:t>Création d’accélérateurs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977E06B8-E831-EB1E-5FD1-35CAF6476AA1}"/>
              </a:ext>
            </a:extLst>
          </p:cNvPr>
          <p:cNvSpPr/>
          <p:nvPr/>
        </p:nvSpPr>
        <p:spPr bwMode="auto">
          <a:xfrm>
            <a:off x="4254847" y="437822"/>
            <a:ext cx="7413148" cy="4708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5.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Philanthropic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organisations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10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 bwMode="auto">
          <a:xfrm>
            <a:off x="3805272" y="3078134"/>
            <a:ext cx="458145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4400" b="1" dirty="0">
                <a:solidFill>
                  <a:srgbClr val="000091"/>
                </a:solidFill>
                <a:latin typeface="Marianne" panose="02000000000000000000" pitchFamily="2" charset="0"/>
              </a:rPr>
              <a:t>Des questions ?</a:t>
            </a:r>
            <a:endParaRPr sz="4400" b="1" dirty="0">
              <a:solidFill>
                <a:srgbClr val="000091"/>
              </a:solidFill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 bwMode="auto">
          <a:xfrm>
            <a:off x="0" y="0"/>
            <a:ext cx="234720" cy="2347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lstStyle/>
          <a:p>
            <a:endParaRPr lang="fr-FR" sz="2400"/>
          </a:p>
        </p:txBody>
      </p:sp>
      <p:sp>
        <p:nvSpPr>
          <p:cNvPr id="10" name="CustomShape 4"/>
          <p:cNvSpPr/>
          <p:nvPr/>
        </p:nvSpPr>
        <p:spPr bwMode="auto">
          <a:xfrm>
            <a:off x="2858640" y="1556792"/>
            <a:ext cx="6474719" cy="4747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3200" b="1" spc="-1" dirty="0">
                <a:solidFill>
                  <a:srgbClr val="000091"/>
                </a:solidFill>
                <a:latin typeface="Marianne" panose="02000000000000000000" pitchFamily="2" charset="0"/>
                <a:ea typeface="DejaVu Sans"/>
              </a:rPr>
              <a:t>Accompagnement </a:t>
            </a:r>
            <a:r>
              <a:rPr lang="fr-FR" sz="3200" b="1" spc="-1" dirty="0" err="1">
                <a:solidFill>
                  <a:srgbClr val="000091"/>
                </a:solidFill>
                <a:latin typeface="Marianne" panose="02000000000000000000" pitchFamily="2" charset="0"/>
                <a:ea typeface="DejaVu Sans"/>
              </a:rPr>
              <a:t>PCN</a:t>
            </a:r>
            <a:endParaRPr lang="fr-FR" sz="3200" spc="-1" dirty="0">
              <a:latin typeface="Marianne" panose="02000000000000000000" pitchFamily="2" charset="0"/>
            </a:endParaRPr>
          </a:p>
        </p:txBody>
      </p:sp>
      <p:sp>
        <p:nvSpPr>
          <p:cNvPr id="11" name="CustomShape 3"/>
          <p:cNvSpPr/>
          <p:nvPr/>
        </p:nvSpPr>
        <p:spPr bwMode="auto">
          <a:xfrm>
            <a:off x="1558256" y="2204864"/>
            <a:ext cx="10411200" cy="404025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 marL="5280">
              <a:buClr>
                <a:srgbClr val="000000"/>
              </a:buClr>
              <a:defRPr/>
            </a:pPr>
            <a:r>
              <a:rPr lang="fr-FR" sz="2800" b="1" dirty="0">
                <a:solidFill>
                  <a:srgbClr val="000091"/>
                </a:solidFill>
                <a:latin typeface="Marianne" panose="02000000000000000000" pitchFamily="2" charset="0"/>
              </a:rPr>
              <a:t>Information</a:t>
            </a:r>
            <a:br>
              <a:rPr lang="fr-FR" sz="2400" b="1" dirty="0">
                <a:solidFill>
                  <a:prstClr val="black"/>
                </a:solidFill>
                <a:latin typeface="Marianne" panose="02000000000000000000" pitchFamily="2" charset="0"/>
              </a:rPr>
            </a:br>
            <a:r>
              <a:rPr lang="fr-FR" sz="2400" dirty="0">
                <a:latin typeface="Marianne" panose="02000000000000000000" pitchFamily="2" charset="0"/>
              </a:rPr>
              <a:t>Webinaires et présentations des instruments</a:t>
            </a:r>
            <a:endParaRPr lang="fr-FR" sz="2667" b="1" dirty="0">
              <a:latin typeface="Marianne" panose="02000000000000000000" pitchFamily="2" charset="0"/>
            </a:endParaRPr>
          </a:p>
          <a:p>
            <a:pPr marL="5280">
              <a:buClr>
                <a:srgbClr val="000000"/>
              </a:buClr>
              <a:defRPr/>
            </a:pPr>
            <a:endParaRPr lang="fr-FR" sz="2667" b="1" dirty="0">
              <a:latin typeface="Marianne" panose="02000000000000000000" pitchFamily="2" charset="0"/>
            </a:endParaRPr>
          </a:p>
          <a:p>
            <a:pPr marL="5280">
              <a:buClr>
                <a:srgbClr val="000000"/>
              </a:buClr>
              <a:defRPr/>
            </a:pPr>
            <a:r>
              <a:rPr lang="fr-FR" sz="2800" b="1" dirty="0">
                <a:solidFill>
                  <a:srgbClr val="000091"/>
                </a:solidFill>
                <a:latin typeface="Marianne" panose="02000000000000000000" pitchFamily="2" charset="0"/>
              </a:rPr>
              <a:t>Accompagnement</a:t>
            </a:r>
            <a:br>
              <a:rPr lang="fr-FR" sz="2400" b="1" dirty="0">
                <a:latin typeface="Marianne" panose="02000000000000000000" pitchFamily="2" charset="0"/>
              </a:rPr>
            </a:br>
            <a:r>
              <a:rPr lang="fr-FR" sz="2400" dirty="0">
                <a:latin typeface="Marianne" panose="02000000000000000000" pitchFamily="2" charset="0"/>
              </a:rPr>
              <a:t>Répondre aux questions de positionnement et lors du montage</a:t>
            </a:r>
            <a:endParaRPr sz="2400" dirty="0">
              <a:latin typeface="Marianne" panose="02000000000000000000" pitchFamily="2" charset="0"/>
            </a:endParaRPr>
          </a:p>
          <a:p>
            <a:pPr marL="5280">
              <a:buClr>
                <a:srgbClr val="000000"/>
              </a:buClr>
              <a:defRPr/>
            </a:pPr>
            <a:r>
              <a:rPr lang="fr-FR" sz="2400" dirty="0">
                <a:latin typeface="Marianne" panose="02000000000000000000" pitchFamily="2" charset="0"/>
              </a:rPr>
              <a:t>Analyse des ESR et des résultats</a:t>
            </a:r>
            <a:br>
              <a:rPr lang="fr-FR" sz="2400" b="1" dirty="0">
                <a:latin typeface="Marianne" panose="02000000000000000000" pitchFamily="2" charset="0"/>
              </a:rPr>
            </a:br>
            <a:br>
              <a:rPr lang="fr-FR" sz="2400" b="1" dirty="0">
                <a:latin typeface="Marianne" panose="02000000000000000000" pitchFamily="2" charset="0"/>
              </a:rPr>
            </a:br>
            <a:r>
              <a:rPr lang="fr-FR" sz="2800" b="1" dirty="0">
                <a:solidFill>
                  <a:srgbClr val="000091"/>
                </a:solidFill>
                <a:latin typeface="Marianne" panose="02000000000000000000" pitchFamily="2" charset="0"/>
              </a:rPr>
              <a:t>Préparation</a:t>
            </a:r>
            <a:br>
              <a:rPr lang="fr-FR" sz="2400" b="1" dirty="0">
                <a:latin typeface="Marianne" panose="02000000000000000000" pitchFamily="2" charset="0"/>
              </a:rPr>
            </a:br>
            <a:r>
              <a:rPr lang="fr-FR" sz="2400" dirty="0">
                <a:latin typeface="Marianne" panose="02000000000000000000" pitchFamily="2" charset="0"/>
              </a:rPr>
              <a:t>Coaching des coordinateurs </a:t>
            </a:r>
            <a:r>
              <a:rPr lang="fr-FR" sz="2400" dirty="0" err="1">
                <a:latin typeface="Marianne" panose="02000000000000000000" pitchFamily="2" charset="0"/>
              </a:rPr>
              <a:t>Pathfinder</a:t>
            </a:r>
            <a:r>
              <a:rPr lang="fr-FR" sz="2400" dirty="0">
                <a:latin typeface="Marianne" panose="02000000000000000000" pitchFamily="2" charset="0"/>
              </a:rPr>
              <a:t> Open redéposant</a:t>
            </a:r>
            <a:endParaRPr sz="2133" dirty="0">
              <a:latin typeface="Marianne" panose="02000000000000000000" pitchFamily="2" charset="0"/>
            </a:endParaRPr>
          </a:p>
          <a:p>
            <a:pPr marL="5280">
              <a:buClr>
                <a:srgbClr val="000000"/>
              </a:buClr>
              <a:defRPr/>
            </a:pPr>
            <a:r>
              <a:rPr lang="fr-FR" sz="2400" dirty="0">
                <a:latin typeface="Marianne" panose="02000000000000000000" pitchFamily="2" charset="0"/>
              </a:rPr>
              <a:t>Oraux blancs pour Transition</a:t>
            </a:r>
            <a:endParaRPr sz="2133" dirty="0">
              <a:latin typeface="Marianne" panose="02000000000000000000" pitchFamily="2" charset="0"/>
            </a:endParaRPr>
          </a:p>
        </p:txBody>
      </p:sp>
      <p:sp>
        <p:nvSpPr>
          <p:cNvPr id="15" name="CustomShape 4">
            <a:extLst>
              <a:ext uri="{FF2B5EF4-FFF2-40B4-BE49-F238E27FC236}">
                <a16:creationId xmlns:a16="http://schemas.microsoft.com/office/drawing/2014/main" id="{C69A7D8D-C04B-43C3-BADD-D2938C6702D7}"/>
              </a:ext>
            </a:extLst>
          </p:cNvPr>
          <p:cNvSpPr/>
          <p:nvPr/>
        </p:nvSpPr>
        <p:spPr bwMode="auto">
          <a:xfrm>
            <a:off x="4254847" y="404664"/>
            <a:ext cx="7413148" cy="4708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  <a:ea typeface="DejaVu Sans"/>
              </a:rPr>
              <a:t>L’équipe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  <a:ea typeface="DejaVu Sans"/>
              </a:rPr>
              <a:t>PCN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  <a:ea typeface="DejaVu Sans"/>
              </a:rPr>
              <a:t> </a:t>
            </a:r>
            <a:r>
              <a:rPr lang="fr-FR" sz="3400" b="1" spc="-1" dirty="0" err="1">
                <a:solidFill>
                  <a:srgbClr val="000091"/>
                </a:solidFill>
                <a:latin typeface="Marianne" panose="02000000000000000000" pitchFamily="2" charset="0"/>
                <a:ea typeface="DejaVu Sans"/>
              </a:rPr>
              <a:t>EIC</a:t>
            </a: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  <a:ea typeface="DejaVu Sans"/>
              </a:rPr>
              <a:t> P&amp;T-EIE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3D069CB6-2650-4DBA-B86D-09CC8FD9ACFD}"/>
              </a:ext>
            </a:extLst>
          </p:cNvPr>
          <p:cNvSpPr txBox="1"/>
          <p:nvPr/>
        </p:nvSpPr>
        <p:spPr bwMode="auto">
          <a:xfrm>
            <a:off x="2675618" y="2800812"/>
            <a:ext cx="6840761" cy="1962973"/>
          </a:xfrm>
          <a:prstGeom prst="rect">
            <a:avLst/>
          </a:prstGeom>
          <a:noFill/>
        </p:spPr>
        <p:txBody>
          <a:bodyPr vertOverflow="overflow" horzOverflow="clip" vert="horz" wrap="square" lIns="121920" tIns="60960" rIns="121920" bIns="60960" numCol="1" spcCol="0" rtlCol="0" fromWordArt="0" anchor="t" anchorCtr="0" forceAA="0" compatLnSpc="0">
            <a:spAutoFit/>
          </a:bodyPr>
          <a:lstStyle/>
          <a:p>
            <a:pPr marL="378496" indent="-378496" algn="ctr">
              <a:lnSpc>
                <a:spcPct val="150000"/>
              </a:lnSpc>
              <a:buFont typeface="Wingdings"/>
              <a:buChar char="ü"/>
              <a:defRPr/>
            </a:pPr>
            <a:r>
              <a:rPr lang="fr-FR" sz="2400" dirty="0">
                <a:solidFill>
                  <a:srgbClr val="000091">
                    <a:lumMod val="50000"/>
                  </a:srgbClr>
                </a:solidFill>
                <a:latin typeface="Marianne" panose="02000000000000000000" pitchFamily="2" charset="0"/>
                <a:cs typeface="Arial"/>
              </a:rPr>
              <a:t>Le webinaire sera enregistré</a:t>
            </a:r>
          </a:p>
          <a:p>
            <a:pPr marL="378496" indent="-378496" algn="ctr">
              <a:lnSpc>
                <a:spcPct val="150000"/>
              </a:lnSpc>
              <a:buFont typeface="Wingdings"/>
              <a:buChar char="ü"/>
              <a:defRPr/>
            </a:pPr>
            <a:r>
              <a:rPr lang="fr-FR" sz="2400" dirty="0">
                <a:solidFill>
                  <a:srgbClr val="000091">
                    <a:lumMod val="50000"/>
                  </a:srgbClr>
                </a:solidFill>
                <a:latin typeface="Marianne" panose="02000000000000000000" pitchFamily="2" charset="0"/>
                <a:cs typeface="Arial"/>
              </a:rPr>
              <a:t>Coupez votre micro </a:t>
            </a:r>
          </a:p>
          <a:p>
            <a:pPr marL="378496" indent="-378496" algn="ctr">
              <a:lnSpc>
                <a:spcPct val="150000"/>
              </a:lnSpc>
              <a:buFont typeface="Wingdings"/>
              <a:buChar char="ü"/>
              <a:defRPr/>
            </a:pPr>
            <a:r>
              <a:rPr lang="fr-FR" sz="2400" dirty="0">
                <a:solidFill>
                  <a:srgbClr val="000091">
                    <a:lumMod val="50000"/>
                  </a:srgbClr>
                </a:solidFill>
                <a:latin typeface="Marianne" panose="02000000000000000000" pitchFamily="2" charset="0"/>
                <a:cs typeface="Arial"/>
              </a:rPr>
              <a:t>Levez la main si vous souhaitez intervenir</a:t>
            </a:r>
            <a:endParaRPr lang="fr-FR" sz="2400" dirty="0">
              <a:solidFill>
                <a:srgbClr val="000000"/>
              </a:solidFill>
              <a:latin typeface="Marianne" panose="02000000000000000000" pitchFamily="2" charset="0"/>
              <a:cs typeface="Arial"/>
            </a:endParaRP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3A972F1-8882-414A-9B6C-BB9F20319607}"/>
              </a:ext>
            </a:extLst>
          </p:cNvPr>
          <p:cNvSpPr txBox="1">
            <a:spLocks/>
          </p:cNvSpPr>
          <p:nvPr/>
        </p:nvSpPr>
        <p:spPr bwMode="auto">
          <a:xfrm>
            <a:off x="3575719" y="1595618"/>
            <a:ext cx="5040560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121917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4350" b="1" cap="none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Font typeface="Arial"/>
              <a:buNone/>
              <a:defRPr sz="24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/>
              <a:buChar char="•"/>
              <a:defRPr sz="9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3600" dirty="0">
                <a:latin typeface="Marianne" panose="02000000000000000000" pitchFamily="2" charset="0"/>
              </a:rPr>
              <a:t>Quelques instructions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4294967295"/>
          </p:nvPr>
        </p:nvSpPr>
        <p:spPr bwMode="auto">
          <a:xfrm>
            <a:off x="839416" y="1260837"/>
            <a:ext cx="10513168" cy="5054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fr-FR" sz="2400" b="1" dirty="0">
                <a:solidFill>
                  <a:srgbClr val="000091"/>
                </a:solidFill>
                <a:latin typeface="Marianne" panose="02000000000000000000" pitchFamily="2" charset="0"/>
              </a:rPr>
              <a:t>Introduction</a:t>
            </a:r>
          </a:p>
          <a:p>
            <a:pPr marL="357188" indent="-357188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fr-FR" sz="2400" b="1" dirty="0">
                <a:solidFill>
                  <a:srgbClr val="00B050"/>
                </a:solidFill>
                <a:latin typeface="Marianne" panose="02000000000000000000" pitchFamily="2" charset="0"/>
              </a:rPr>
              <a:t>2026: </a:t>
            </a:r>
            <a:r>
              <a:rPr lang="fr-FR" sz="2400" b="1" dirty="0" err="1">
                <a:latin typeface="Marianne" panose="02000000000000000000" pitchFamily="2" charset="0"/>
              </a:rPr>
              <a:t>European</a:t>
            </a:r>
            <a:r>
              <a:rPr lang="fr-FR" sz="2400" b="1" dirty="0">
                <a:latin typeface="Marianne" panose="02000000000000000000" pitchFamily="2" charset="0"/>
              </a:rPr>
              <a:t> </a:t>
            </a:r>
            <a:r>
              <a:rPr lang="en-US" sz="2400" b="1" dirty="0">
                <a:latin typeface="Marianne" panose="02000000000000000000" pitchFamily="2" charset="0"/>
              </a:rPr>
              <a:t>Startup and Scaleup Hubs pilot</a:t>
            </a:r>
            <a:endParaRPr lang="fr-FR" sz="2400" b="1" dirty="0">
              <a:latin typeface="Marianne" panose="02000000000000000000" pitchFamily="2" charset="0"/>
            </a:endParaRPr>
          </a:p>
          <a:p>
            <a:pPr marL="357188" indent="-357188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fr-FR" sz="2400" b="1" dirty="0">
                <a:solidFill>
                  <a:srgbClr val="00B050"/>
                </a:solidFill>
                <a:latin typeface="Marianne" panose="02000000000000000000" pitchFamily="2" charset="0"/>
              </a:rPr>
              <a:t>2026:</a:t>
            </a:r>
            <a:r>
              <a:rPr lang="fr-FR" sz="2400" b="1" dirty="0">
                <a:latin typeface="Marianne" panose="02000000000000000000" pitchFamily="2" charset="0"/>
              </a:rPr>
              <a:t> </a:t>
            </a:r>
            <a:r>
              <a:rPr lang="fr-FR" sz="2400" b="1" dirty="0" err="1">
                <a:latin typeface="Marianne" panose="02000000000000000000" pitchFamily="2" charset="0"/>
              </a:rPr>
              <a:t>From</a:t>
            </a:r>
            <a:r>
              <a:rPr lang="fr-FR" sz="2400" b="1" dirty="0">
                <a:latin typeface="Marianne" panose="02000000000000000000" pitchFamily="2" charset="0"/>
              </a:rPr>
              <a:t> </a:t>
            </a:r>
            <a:r>
              <a:rPr lang="fr-FR" sz="2400" b="1" dirty="0" err="1">
                <a:latin typeface="Marianne" panose="02000000000000000000" pitchFamily="2" charset="0"/>
              </a:rPr>
              <a:t>lab</a:t>
            </a:r>
            <a:r>
              <a:rPr lang="fr-FR" sz="2400" b="1" dirty="0">
                <a:latin typeface="Marianne" panose="02000000000000000000" pitchFamily="2" charset="0"/>
              </a:rPr>
              <a:t> to </a:t>
            </a:r>
            <a:r>
              <a:rPr lang="fr-FR" sz="2400" b="1" dirty="0" err="1">
                <a:latin typeface="Marianne" panose="02000000000000000000" pitchFamily="2" charset="0"/>
              </a:rPr>
              <a:t>market</a:t>
            </a:r>
            <a:r>
              <a:rPr lang="fr-FR" sz="2400" b="1" dirty="0">
                <a:latin typeface="Marianne" panose="02000000000000000000" pitchFamily="2" charset="0"/>
              </a:rPr>
              <a:t>: </a:t>
            </a:r>
            <a:r>
              <a:rPr lang="fr-FR" sz="2400" b="1" dirty="0" err="1">
                <a:latin typeface="Marianne" panose="02000000000000000000" pitchFamily="2" charset="0"/>
              </a:rPr>
              <a:t>strengthening</a:t>
            </a:r>
            <a:r>
              <a:rPr lang="fr-FR" sz="2400" b="1" dirty="0">
                <a:latin typeface="Marianne" panose="02000000000000000000" pitchFamily="2" charset="0"/>
              </a:rPr>
              <a:t> the </a:t>
            </a:r>
            <a:r>
              <a:rPr lang="fr-FR" sz="2400" b="1" dirty="0" err="1">
                <a:latin typeface="Marianne" panose="02000000000000000000" pitchFamily="2" charset="0"/>
              </a:rPr>
              <a:t>role</a:t>
            </a:r>
            <a:r>
              <a:rPr lang="fr-FR" sz="2400" b="1" dirty="0">
                <a:latin typeface="Marianne" panose="02000000000000000000" pitchFamily="2" charset="0"/>
              </a:rPr>
              <a:t> of </a:t>
            </a:r>
            <a:r>
              <a:rPr lang="fr-FR" sz="2400" b="1" dirty="0" err="1">
                <a:latin typeface="Marianne" panose="02000000000000000000" pitchFamily="2" charset="0"/>
              </a:rPr>
              <a:t>TTO</a:t>
            </a:r>
            <a:endParaRPr lang="fr-FR" sz="2400" b="1" dirty="0">
              <a:latin typeface="Marianne" panose="02000000000000000000" pitchFamily="2" charset="0"/>
            </a:endParaRPr>
          </a:p>
          <a:p>
            <a:pPr marL="357188" indent="-357188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arianne" panose="02000000000000000000" pitchFamily="2" charset="0"/>
              </a:rPr>
              <a:t>2027:</a:t>
            </a:r>
            <a:r>
              <a:rPr lang="fr-FR" sz="2400" b="1" dirty="0">
                <a:latin typeface="Marianne" panose="02000000000000000000" pitchFamily="2" charset="0"/>
              </a:rPr>
              <a:t> Startup Europe</a:t>
            </a:r>
          </a:p>
          <a:p>
            <a:pPr marL="357188" indent="-357188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arianne" panose="02000000000000000000" pitchFamily="2" charset="0"/>
              </a:rPr>
              <a:t>2027: </a:t>
            </a:r>
            <a:r>
              <a:rPr lang="en-US" sz="2400" b="1" dirty="0">
                <a:latin typeface="Marianne" panose="02000000000000000000" pitchFamily="2" charset="0"/>
              </a:rPr>
              <a:t>Synergies experimentation spaces / innovation procurement</a:t>
            </a:r>
            <a:endParaRPr lang="fr-FR" sz="2400" b="1" dirty="0">
              <a:latin typeface="Marianne" panose="02000000000000000000" pitchFamily="2" charset="0"/>
            </a:endParaRPr>
          </a:p>
          <a:p>
            <a:pPr marL="357188" indent="-357188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fr-F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arianne" panose="02000000000000000000" pitchFamily="2" charset="0"/>
              </a:rPr>
              <a:t>2027: </a:t>
            </a:r>
            <a:r>
              <a:rPr lang="fr-FR" sz="2400" b="1" dirty="0" err="1">
                <a:latin typeface="Marianne" panose="02000000000000000000" pitchFamily="2" charset="0"/>
              </a:rPr>
              <a:t>Involvement</a:t>
            </a:r>
            <a:r>
              <a:rPr lang="fr-FR" sz="2400" b="1" dirty="0">
                <a:latin typeface="Marianne" panose="02000000000000000000" pitchFamily="2" charset="0"/>
              </a:rPr>
              <a:t> of </a:t>
            </a:r>
            <a:r>
              <a:rPr lang="fr-FR" sz="2400" b="1" dirty="0" err="1">
                <a:latin typeface="Marianne" panose="02000000000000000000" pitchFamily="2" charset="0"/>
              </a:rPr>
              <a:t>philanthropic</a:t>
            </a:r>
            <a:r>
              <a:rPr lang="fr-FR" sz="2400" b="1" dirty="0">
                <a:latin typeface="Marianne" panose="02000000000000000000" pitchFamily="2" charset="0"/>
              </a:rPr>
              <a:t> organisations in innovation </a:t>
            </a:r>
            <a:r>
              <a:rPr lang="fr-FR" sz="2400" b="1" dirty="0" err="1">
                <a:latin typeface="Marianne" panose="02000000000000000000" pitchFamily="2" charset="0"/>
              </a:rPr>
              <a:t>ecosystems</a:t>
            </a:r>
            <a:endParaRPr lang="fr-FR" sz="2400" b="1" dirty="0">
              <a:latin typeface="Marianne" panose="02000000000000000000" pitchFamily="2" charset="0"/>
            </a:endParaRP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3019F605-3379-4C1A-9AC2-C9608ED3383F}"/>
              </a:ext>
            </a:extLst>
          </p:cNvPr>
          <p:cNvSpPr txBox="1">
            <a:spLocks/>
          </p:cNvSpPr>
          <p:nvPr/>
        </p:nvSpPr>
        <p:spPr bwMode="auto">
          <a:xfrm>
            <a:off x="6672064" y="404664"/>
            <a:ext cx="5040560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121917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4350" b="1" cap="none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Font typeface="Arial"/>
              <a:buNone/>
              <a:defRPr sz="24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/>
              <a:buChar char="•"/>
              <a:defRPr sz="1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/>
              <a:buChar char="•"/>
              <a:defRPr sz="9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3400" dirty="0">
                <a:latin typeface="Marianne" panose="02000000000000000000" pitchFamily="2" charset="0"/>
              </a:rPr>
              <a:t>Programme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7640"/>
    </mc:Choice>
    <mc:Fallback xmlns="" xmlns:m="http://schemas.openxmlformats.org/officeDocument/2006/math" xmlns:w="http://schemas.openxmlformats.org/wordprocessingml/2006/main">
      <p:transition advClick="0" advTm="176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CF48C11B-5DA4-C4B5-676F-755DBB40ED94}"/>
              </a:ext>
            </a:extLst>
          </p:cNvPr>
          <p:cNvSpPr/>
          <p:nvPr/>
        </p:nvSpPr>
        <p:spPr bwMode="auto">
          <a:xfrm>
            <a:off x="1544775" y="1560227"/>
            <a:ext cx="10123220" cy="4260767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1 « destination » : « Écosystèmes d’innovation interconnectés ».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Objectif: </a:t>
            </a:r>
            <a:r>
              <a:rPr lang="fr-FR" sz="2000" dirty="0" err="1">
                <a:latin typeface="Marianne" panose="02000000000000000000" pitchFamily="2" charset="0"/>
              </a:rPr>
              <a:t>R&amp;I</a:t>
            </a:r>
            <a:r>
              <a:rPr lang="fr-FR" sz="2000" dirty="0">
                <a:latin typeface="Marianne" panose="02000000000000000000" pitchFamily="2" charset="0"/>
              </a:rPr>
              <a:t> au cœur de l’</a:t>
            </a:r>
            <a:r>
              <a:rPr lang="fr-FR" sz="2000" dirty="0" err="1">
                <a:latin typeface="Marianne" panose="02000000000000000000" pitchFamily="2" charset="0"/>
              </a:rPr>
              <a:t>Economie</a:t>
            </a:r>
            <a:r>
              <a:rPr lang="fr-FR" sz="2000" dirty="0">
                <a:latin typeface="Marianne" panose="02000000000000000000" pitchFamily="2" charset="0"/>
              </a:rPr>
              <a:t>.</a:t>
            </a:r>
            <a:endParaRPr lang="fr-FR" sz="2000" dirty="0">
              <a:solidFill>
                <a:srgbClr val="C00000"/>
              </a:solidFill>
              <a:latin typeface="Marianne" panose="02000000000000000000" pitchFamily="2" charset="0"/>
            </a:endParaRP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Rétention.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Cohésion.</a:t>
            </a: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Problèmes :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Connaissance sans exploiter.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Fragmentation du marché.</a:t>
            </a:r>
            <a:endParaRPr lang="fr-FR" dirty="0">
              <a:solidFill>
                <a:schemeClr val="bg2"/>
              </a:solidFill>
              <a:latin typeface="Marianne" panose="02000000000000000000" pitchFamily="2" charset="0"/>
            </a:endParaRP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latin typeface="Marianne" panose="02000000000000000000" pitchFamily="2" charset="0"/>
              </a:rPr>
              <a:t>Accès aux ressources.</a:t>
            </a:r>
          </a:p>
          <a:p>
            <a:pPr marL="1262580" lvl="2" indent="-342900">
              <a:spcBef>
                <a:spcPts val="600"/>
              </a:spcBef>
              <a:buClr>
                <a:srgbClr val="000091"/>
              </a:buClr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latin typeface="Marianne" panose="02000000000000000000" pitchFamily="2" charset="0"/>
              </a:rPr>
              <a:t>Accès aux clients.</a:t>
            </a:r>
            <a:endParaRPr lang="fr-FR" sz="1600" dirty="0">
              <a:solidFill>
                <a:schemeClr val="bg2"/>
              </a:solidFill>
              <a:latin typeface="Marianne" panose="02000000000000000000" pitchFamily="2" charset="0"/>
            </a:endParaRPr>
          </a:p>
          <a:p>
            <a:pPr marL="348180" indent="-342900">
              <a:spcBef>
                <a:spcPts val="1200"/>
              </a:spcBef>
              <a:buClr>
                <a:srgbClr val="00009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Marianne" panose="02000000000000000000" pitchFamily="2" charset="0"/>
              </a:rPr>
              <a:t>Solution proposée:</a:t>
            </a:r>
          </a:p>
          <a:p>
            <a:pPr marL="805380" lvl="1" indent="-342900">
              <a:spcBef>
                <a:spcPts val="600"/>
              </a:spcBef>
              <a:buClr>
                <a:srgbClr val="000091"/>
              </a:buClr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Marianne" panose="02000000000000000000" pitchFamily="2" charset="0"/>
              </a:rPr>
              <a:t>Renforcer les réseaux à niveau européen, leurs connections.</a:t>
            </a: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61DC28E5-36AA-8966-2F7D-9124B99FF07D}"/>
              </a:ext>
            </a:extLst>
          </p:cNvPr>
          <p:cNvSpPr/>
          <p:nvPr/>
        </p:nvSpPr>
        <p:spPr bwMode="auto">
          <a:xfrm>
            <a:off x="4254847" y="437822"/>
            <a:ext cx="7413148" cy="4708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400" b="1" spc="-1" dirty="0">
                <a:solidFill>
                  <a:srgbClr val="000091"/>
                </a:solidFill>
                <a:latin typeface="Marianne" panose="02000000000000000000" pitchFamily="2" charset="0"/>
                <a:ea typeface="DejaVu Sans"/>
              </a:rPr>
              <a:t>Introduction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 bwMode="auto">
          <a:xfrm>
            <a:off x="3805272" y="3078134"/>
            <a:ext cx="458145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b="1" dirty="0">
                <a:solidFill>
                  <a:srgbClr val="000091"/>
                </a:solidFill>
                <a:latin typeface="Marianne" panose="02000000000000000000" pitchFamily="2" charset="0"/>
              </a:rPr>
              <a:t>Appels </a:t>
            </a:r>
            <a:r>
              <a:rPr lang="fr-FR" sz="4400" b="1" dirty="0">
                <a:solidFill>
                  <a:srgbClr val="00B050"/>
                </a:solidFill>
                <a:latin typeface="Marianne" panose="02000000000000000000" pitchFamily="2" charset="0"/>
              </a:rPr>
              <a:t>2026</a:t>
            </a:r>
            <a:endParaRPr sz="4400" b="1" dirty="0">
              <a:solidFill>
                <a:srgbClr val="00B050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37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 bwMode="auto">
          <a:xfrm>
            <a:off x="767408" y="3078134"/>
            <a:ext cx="1065718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1. </a:t>
            </a:r>
            <a:r>
              <a:rPr lang="fr-FR" sz="4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European</a:t>
            </a:r>
            <a:r>
              <a:rPr lang="fr-FR" sz="4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Startup and </a:t>
            </a:r>
            <a:r>
              <a:rPr lang="fr-FR" sz="4400" b="1" spc="-1" dirty="0" err="1">
                <a:solidFill>
                  <a:srgbClr val="000091"/>
                </a:solidFill>
                <a:latin typeface="Marianne" panose="02000000000000000000" pitchFamily="2" charset="0"/>
              </a:rPr>
              <a:t>Scaleup</a:t>
            </a:r>
            <a:r>
              <a:rPr lang="fr-FR" sz="4400" b="1" spc="-1" dirty="0">
                <a:solidFill>
                  <a:srgbClr val="000091"/>
                </a:solidFill>
                <a:latin typeface="Marianne" panose="02000000000000000000" pitchFamily="2" charset="0"/>
              </a:rPr>
              <a:t> Hubs</a:t>
            </a:r>
            <a:endParaRPr sz="4400" b="1" dirty="0">
              <a:solidFill>
                <a:srgbClr val="000091"/>
              </a:solidFill>
              <a:latin typeface="Marianne" panose="02000000000000000000" pitchFamily="2" charset="0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D449E55D-2572-ACE0-DB71-0442C73AC3FF}"/>
              </a:ext>
            </a:extLst>
          </p:cNvPr>
          <p:cNvSpPr/>
          <p:nvPr/>
        </p:nvSpPr>
        <p:spPr bwMode="auto">
          <a:xfrm>
            <a:off x="4254847" y="437822"/>
            <a:ext cx="7413148" cy="49859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r-FR" sz="3600" b="1" dirty="0">
                <a:solidFill>
                  <a:srgbClr val="000091"/>
                </a:solidFill>
                <a:latin typeface="Marianne" panose="02000000000000000000" pitchFamily="2" charset="0"/>
              </a:rPr>
              <a:t>Appels </a:t>
            </a:r>
            <a:r>
              <a:rPr lang="fr-FR" sz="3600" b="1" dirty="0">
                <a:solidFill>
                  <a:srgbClr val="00B050"/>
                </a:solidFill>
                <a:latin typeface="Marianne" panose="02000000000000000000" pitchFamily="2" charset="0"/>
              </a:rPr>
              <a:t>2026</a:t>
            </a:r>
            <a:endParaRPr lang="fr-FR" sz="3400" spc="-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63856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14764</TotalTime>
  <Words>1737</Words>
  <Application>Microsoft Office PowerPoint</Application>
  <DocSecurity>0</DocSecurity>
  <PresentationFormat>Grand écran</PresentationFormat>
  <Paragraphs>236</Paragraphs>
  <Slides>31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Marianne</vt:lpstr>
      <vt:lpstr>Wingdings</vt:lpstr>
      <vt:lpstr>Couverture</vt:lpstr>
      <vt:lpstr>Contenu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Appels 2026</vt:lpstr>
      <vt:lpstr>1. European Startup and Scaleup Hubs</vt:lpstr>
      <vt:lpstr>Présentation PowerPoint</vt:lpstr>
      <vt:lpstr>Présentation PowerPoint</vt:lpstr>
      <vt:lpstr>Présentation PowerPoint</vt:lpstr>
      <vt:lpstr>Présentation PowerPoint</vt:lpstr>
      <vt:lpstr>2. From lab to market: Strengthening the role of TTOs</vt:lpstr>
      <vt:lpstr>Présentation PowerPoint</vt:lpstr>
      <vt:lpstr>Présentation PowerPoint</vt:lpstr>
      <vt:lpstr>Présentation PowerPoint</vt:lpstr>
      <vt:lpstr>Appels 2027</vt:lpstr>
      <vt:lpstr>3. Startup Europe</vt:lpstr>
      <vt:lpstr>Présentation PowerPoint</vt:lpstr>
      <vt:lpstr>Présentation PowerPoint</vt:lpstr>
      <vt:lpstr>Présentation PowerPoint</vt:lpstr>
      <vt:lpstr>4. Synergies between experimentation spaces and innovation procurement </vt:lpstr>
      <vt:lpstr>Présentation PowerPoint</vt:lpstr>
      <vt:lpstr>Présentation PowerPoint</vt:lpstr>
      <vt:lpstr>Présentation PowerPoint</vt:lpstr>
      <vt:lpstr>5. Involvement of philanthropic organisations in innovation ecosystems</vt:lpstr>
      <vt:lpstr>Présentation PowerPoint</vt:lpstr>
      <vt:lpstr>Présentation PowerPoint</vt:lpstr>
      <vt:lpstr>Présentation PowerPoint</vt:lpstr>
      <vt:lpstr>Des questions ?</vt:lpstr>
    </vt:vector>
  </TitlesOfParts>
  <Manager/>
  <Company>Ministere de l'Education Nationale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subject/>
  <dc:creator>ELSA URQUIZAR</dc:creator>
  <cp:keywords/>
  <dc:description/>
  <cp:lastModifiedBy>GREGORIO MUNOZ ABAD</cp:lastModifiedBy>
  <cp:revision>316</cp:revision>
  <dcterms:created xsi:type="dcterms:W3CDTF">2022-03-29T12:20:57Z</dcterms:created>
  <dcterms:modified xsi:type="dcterms:W3CDTF">2026-01-17T00:25:00Z</dcterms:modified>
  <cp:category/>
  <dc:identifier/>
  <cp:contentStatus/>
  <dc:language/>
  <cp:version/>
</cp:coreProperties>
</file>