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3" r:id="rId5"/>
    <p:sldMasterId id="2147483648" r:id="rId6"/>
  </p:sldMasterIdLst>
  <p:notesMasterIdLst>
    <p:notesMasterId r:id="rId56"/>
  </p:notesMasterIdLst>
  <p:handoutMasterIdLst>
    <p:handoutMasterId r:id="rId57"/>
  </p:handoutMasterIdLst>
  <p:sldIdLst>
    <p:sldId id="331" r:id="rId7"/>
    <p:sldId id="673" r:id="rId8"/>
    <p:sldId id="697" r:id="rId9"/>
    <p:sldId id="692" r:id="rId10"/>
    <p:sldId id="678" r:id="rId11"/>
    <p:sldId id="685" r:id="rId12"/>
    <p:sldId id="672" r:id="rId13"/>
    <p:sldId id="551" r:id="rId14"/>
    <p:sldId id="440" r:id="rId15"/>
    <p:sldId id="445" r:id="rId16"/>
    <p:sldId id="626" r:id="rId17"/>
    <p:sldId id="628" r:id="rId18"/>
    <p:sldId id="654" r:id="rId19"/>
    <p:sldId id="630" r:id="rId20"/>
    <p:sldId id="631" r:id="rId21"/>
    <p:sldId id="694" r:id="rId22"/>
    <p:sldId id="634" r:id="rId23"/>
    <p:sldId id="635" r:id="rId24"/>
    <p:sldId id="636" r:id="rId25"/>
    <p:sldId id="638" r:id="rId26"/>
    <p:sldId id="639" r:id="rId27"/>
    <p:sldId id="640" r:id="rId28"/>
    <p:sldId id="655" r:id="rId29"/>
    <p:sldId id="695" r:id="rId30"/>
    <p:sldId id="657" r:id="rId31"/>
    <p:sldId id="658" r:id="rId32"/>
    <p:sldId id="696" r:id="rId33"/>
    <p:sldId id="670" r:id="rId34"/>
    <p:sldId id="661" r:id="rId35"/>
    <p:sldId id="662" r:id="rId36"/>
    <p:sldId id="691" r:id="rId37"/>
    <p:sldId id="649" r:id="rId38"/>
    <p:sldId id="572" r:id="rId39"/>
    <p:sldId id="573" r:id="rId40"/>
    <p:sldId id="574" r:id="rId41"/>
    <p:sldId id="575" r:id="rId42"/>
    <p:sldId id="576" r:id="rId43"/>
    <p:sldId id="577" r:id="rId44"/>
    <p:sldId id="608" r:id="rId45"/>
    <p:sldId id="580" r:id="rId46"/>
    <p:sldId id="612" r:id="rId47"/>
    <p:sldId id="583" r:id="rId48"/>
    <p:sldId id="664" r:id="rId49"/>
    <p:sldId id="686" r:id="rId50"/>
    <p:sldId id="689" r:id="rId51"/>
    <p:sldId id="607" r:id="rId52"/>
    <p:sldId id="693" r:id="rId53"/>
    <p:sldId id="688" r:id="rId54"/>
    <p:sldId id="687" r:id="rId55"/>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1"/>
            <p14:sldId id="673"/>
            <p14:sldId id="697"/>
            <p14:sldId id="692"/>
            <p14:sldId id="678"/>
            <p14:sldId id="685"/>
            <p14:sldId id="672"/>
            <p14:sldId id="551"/>
            <p14:sldId id="440"/>
            <p14:sldId id="445"/>
            <p14:sldId id="626"/>
            <p14:sldId id="628"/>
            <p14:sldId id="654"/>
            <p14:sldId id="630"/>
            <p14:sldId id="631"/>
            <p14:sldId id="694"/>
            <p14:sldId id="634"/>
            <p14:sldId id="635"/>
            <p14:sldId id="636"/>
            <p14:sldId id="638"/>
            <p14:sldId id="639"/>
            <p14:sldId id="640"/>
            <p14:sldId id="655"/>
            <p14:sldId id="695"/>
            <p14:sldId id="657"/>
            <p14:sldId id="658"/>
            <p14:sldId id="696"/>
            <p14:sldId id="670"/>
            <p14:sldId id="661"/>
            <p14:sldId id="662"/>
            <p14:sldId id="691"/>
            <p14:sldId id="649"/>
            <p14:sldId id="572"/>
            <p14:sldId id="573"/>
            <p14:sldId id="574"/>
            <p14:sldId id="575"/>
            <p14:sldId id="576"/>
            <p14:sldId id="577"/>
            <p14:sldId id="608"/>
            <p14:sldId id="580"/>
            <p14:sldId id="612"/>
            <p14:sldId id="583"/>
            <p14:sldId id="664"/>
            <p14:sldId id="686"/>
            <p14:sldId id="689"/>
            <p14:sldId id="607"/>
            <p14:sldId id="693"/>
            <p14:sldId id="688"/>
            <p14:sldId id="68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6CA06-582C-3ACA-88AE-4CC8AE207244}" name="Carolina GUTIERREZ-RUIZ" initials="CG" userId="S::carolina.gutierrez-ruiz@collaboratif-dne.fr::8df11140-8871-4f98-b60f-705e14cfaa48" providerId="AD"/>
  <p188:author id="{9D2E181C-F17D-9A14-F562-DB1E1D89C02F}" name="Sylvie GANGLOFF" initials="SG" userId="S::sylvie.gangloff@collaboratif-dne.fr::d6914ae8-1b39-442f-bc7b-1e30cce071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ine Tetu" initials="PT" lastIdx="1" clrIdx="0">
    <p:extLst>
      <p:ext uri="{19B8F6BF-5375-455C-9EA6-DF929625EA0E}">
        <p15:presenceInfo xmlns:p15="http://schemas.microsoft.com/office/powerpoint/2012/main" userId="S-1-5-21-1298294687-850850472-384033778-2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EC130E"/>
    <a:srgbClr val="0C5076"/>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40" y="4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https://www.horizon-europe.gouv.fr/recherche/media/replay/tag/shs" TargetMode="External"/><Relationship Id="rId2" Type="http://schemas.openxmlformats.org/officeDocument/2006/relationships/hyperlink" Target="https://www.horizon-europe.gouv.fr/sites/default/files/2022-05/fiche-faites-venir-le-pcn-shs-pdf-6317.pdf" TargetMode="External"/><Relationship Id="rId1" Type="http://schemas.openxmlformats.org/officeDocument/2006/relationships/hyperlink" Target="https://www.horizon-europe.gouv.fr/boite-outils-du-pcn-cluster-2-30216"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horizon-europe.gouv.fr/sites/default/files/2022-05/fiche-faites-venir-le-pcn-shs-pdf-6317.pdf" TargetMode="External"/><Relationship Id="rId2" Type="http://schemas.openxmlformats.org/officeDocument/2006/relationships/hyperlink" Target="https://www.horizon-europe.gouv.fr/boite-outils-du-pcn-cluster-2-30216" TargetMode="External"/><Relationship Id="rId1" Type="http://schemas.openxmlformats.org/officeDocument/2006/relationships/hyperlink" Target="https://www.horizon-europe.gouv.fr/recherche/media/replay/tag/sh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E8E22-3CBE-46B6-9782-72394A22A4E7}"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fr-FR"/>
        </a:p>
      </dgm:t>
    </dgm:pt>
    <dgm:pt modelId="{5F001706-E2CE-419B-A417-26CF7B7C59C3}">
      <dgm:prSet phldrT="[Texte]"/>
      <dgm:spPr/>
      <dgm:t>
        <a:bodyPr/>
        <a:lstStyle/>
        <a:p>
          <a:r>
            <a:rPr lang="fr-FR">
              <a:latin typeface="Arial"/>
            </a:rPr>
            <a:t>Evénements</a:t>
          </a:r>
          <a:r>
            <a:rPr lang="fr-FR"/>
            <a:t> organisés par le PCN</a:t>
          </a:r>
        </a:p>
      </dgm:t>
    </dgm:pt>
    <dgm:pt modelId="{C9A0CF69-7F42-4667-9A5D-8694B32AC839}" type="parTrans" cxnId="{682F832E-26C4-41A2-84DD-76F437F0AE3F}">
      <dgm:prSet/>
      <dgm:spPr/>
      <dgm:t>
        <a:bodyPr/>
        <a:lstStyle/>
        <a:p>
          <a:endParaRPr lang="fr-FR"/>
        </a:p>
      </dgm:t>
    </dgm:pt>
    <dgm:pt modelId="{C4D7BA0F-BDA6-484E-A769-A139ED787DBF}" type="sibTrans" cxnId="{682F832E-26C4-41A2-84DD-76F437F0AE3F}">
      <dgm:prSet/>
      <dgm:spPr/>
      <dgm:t>
        <a:bodyPr/>
        <a:lstStyle/>
        <a:p>
          <a:endParaRPr lang="fr-FR"/>
        </a:p>
      </dgm:t>
    </dgm:pt>
    <dgm:pt modelId="{8F9A4809-E840-4676-8CB9-49BD1D6D8B33}">
      <dgm:prSet phldrT="[Texte]"/>
      <dgm:spPr/>
      <dgm:t>
        <a:bodyPr/>
        <a:lstStyle/>
        <a:p>
          <a:r>
            <a:rPr lang="fr-FR"/>
            <a:t>Sessions sur mesure</a:t>
          </a:r>
        </a:p>
      </dgm:t>
    </dgm:pt>
    <dgm:pt modelId="{CA0520C2-D464-448C-B23C-B35DBAF5D753}" type="parTrans" cxnId="{0E0CB5D2-1C5A-42B7-B6A2-AB51D80E51D0}">
      <dgm:prSet/>
      <dgm:spPr/>
      <dgm:t>
        <a:bodyPr/>
        <a:lstStyle/>
        <a:p>
          <a:endParaRPr lang="fr-FR"/>
        </a:p>
      </dgm:t>
    </dgm:pt>
    <dgm:pt modelId="{CB83C0C1-54EB-443B-80DD-DF172002DA80}" type="sibTrans" cxnId="{0E0CB5D2-1C5A-42B7-B6A2-AB51D80E51D0}">
      <dgm:prSet/>
      <dgm:spPr/>
      <dgm:t>
        <a:bodyPr/>
        <a:lstStyle/>
        <a:p>
          <a:endParaRPr lang="fr-FR"/>
        </a:p>
      </dgm:t>
    </dgm:pt>
    <dgm:pt modelId="{2CF0EF9A-635A-4DC8-8228-1E687CE2BA06}">
      <dgm:prSet phldrT="[Texte]"/>
      <dgm:spPr/>
      <dgm:t>
        <a:bodyPr/>
        <a:lstStyle/>
        <a:p>
          <a:r>
            <a:rPr lang="fr-FR"/>
            <a:t>Rendez-vous individuels</a:t>
          </a:r>
        </a:p>
      </dgm:t>
    </dgm:pt>
    <dgm:pt modelId="{C1DC6B04-8161-409A-8958-576350323C5A}" type="parTrans" cxnId="{52CA3FDE-2626-45B9-899B-92E919510782}">
      <dgm:prSet/>
      <dgm:spPr/>
      <dgm:t>
        <a:bodyPr/>
        <a:lstStyle/>
        <a:p>
          <a:endParaRPr lang="fr-FR"/>
        </a:p>
      </dgm:t>
    </dgm:pt>
    <dgm:pt modelId="{A5717674-8165-4F61-97BE-12A21C3755CE}" type="sibTrans" cxnId="{52CA3FDE-2626-45B9-899B-92E919510782}">
      <dgm:prSet/>
      <dgm:spPr/>
      <dgm:t>
        <a:bodyPr/>
        <a:lstStyle/>
        <a:p>
          <a:endParaRPr lang="fr-FR"/>
        </a:p>
      </dgm:t>
    </dgm:pt>
    <dgm:pt modelId="{20B69A29-2215-4675-BD0C-CEDD77EFCF70}">
      <dgm:prSet phldrT="[Texte]"/>
      <dgm:spPr/>
      <dgm:t>
        <a:bodyPr/>
        <a:lstStyle/>
        <a:p>
          <a:r>
            <a:rPr lang="fr-FR"/>
            <a:t>Ressources sur horizon-europe.gouv.fr</a:t>
          </a:r>
        </a:p>
      </dgm:t>
    </dgm:pt>
    <dgm:pt modelId="{45E8BF5B-D01B-4E6B-9315-2C7CACD6D746}" type="parTrans" cxnId="{ACEC501B-ECCB-4757-81F7-AFCBE8EF0B41}">
      <dgm:prSet/>
      <dgm:spPr/>
      <dgm:t>
        <a:bodyPr/>
        <a:lstStyle/>
        <a:p>
          <a:endParaRPr lang="fr-FR"/>
        </a:p>
      </dgm:t>
    </dgm:pt>
    <dgm:pt modelId="{D1B6EE05-71FE-4C16-A492-3DD96AD1029B}" type="sibTrans" cxnId="{ACEC501B-ECCB-4757-81F7-AFCBE8EF0B41}">
      <dgm:prSet/>
      <dgm:spPr/>
      <dgm:t>
        <a:bodyPr/>
        <a:lstStyle/>
        <a:p>
          <a:endParaRPr lang="fr-FR"/>
        </a:p>
      </dgm:t>
    </dgm:pt>
    <dgm:pt modelId="{C9C165E5-8792-4616-8626-212367C30B0E}">
      <dgm:prSet phldrT="[Texte]" custT="1"/>
      <dgm:spPr/>
      <dgm:t>
        <a:bodyPr/>
        <a:lstStyle/>
        <a:p>
          <a:r>
            <a:rPr lang="fr-FR" sz="1000"/>
            <a:t>Sessions d’information sur les opportunités de financement</a:t>
          </a:r>
        </a:p>
      </dgm:t>
    </dgm:pt>
    <dgm:pt modelId="{8EE9B740-26B3-4D05-B6F1-3552BDD458E6}" type="parTrans" cxnId="{C165C381-53CD-4DB2-810D-CCCD1799CB59}">
      <dgm:prSet/>
      <dgm:spPr/>
      <dgm:t>
        <a:bodyPr/>
        <a:lstStyle/>
        <a:p>
          <a:endParaRPr lang="fr-FR"/>
        </a:p>
      </dgm:t>
    </dgm:pt>
    <dgm:pt modelId="{66A45254-82AB-425B-A842-1469A428BD3D}" type="sibTrans" cxnId="{C165C381-53CD-4DB2-810D-CCCD1799CB59}">
      <dgm:prSet/>
      <dgm:spPr/>
      <dgm:t>
        <a:bodyPr/>
        <a:lstStyle/>
        <a:p>
          <a:endParaRPr lang="fr-FR"/>
        </a:p>
      </dgm:t>
    </dgm:pt>
    <dgm:pt modelId="{0E1B7DEC-D410-4DD2-9873-A492DA088FB5}">
      <dgm:prSet phldrT="[Texte]" custT="1"/>
      <dgm:spPr/>
      <dgm:t>
        <a:bodyPr/>
        <a:lstStyle/>
        <a:p>
          <a:pPr algn="r"/>
          <a:r>
            <a:rPr lang="fr-FR" sz="1000"/>
            <a:t>Co-organisation avec les établissements et les structures de recherche</a:t>
          </a:r>
        </a:p>
      </dgm:t>
    </dgm:pt>
    <dgm:pt modelId="{00919EA4-8304-47CD-B0DA-235DA421E64F}" type="parTrans" cxnId="{617D023D-9942-44F1-A9D1-82530300BF28}">
      <dgm:prSet/>
      <dgm:spPr/>
      <dgm:t>
        <a:bodyPr/>
        <a:lstStyle/>
        <a:p>
          <a:endParaRPr lang="fr-FR"/>
        </a:p>
      </dgm:t>
    </dgm:pt>
    <dgm:pt modelId="{19AF61E5-927C-4679-B6BD-05ED6FEB3742}" type="sibTrans" cxnId="{617D023D-9942-44F1-A9D1-82530300BF28}">
      <dgm:prSet/>
      <dgm:spPr/>
      <dgm:t>
        <a:bodyPr/>
        <a:lstStyle/>
        <a:p>
          <a:endParaRPr lang="fr-FR"/>
        </a:p>
      </dgm:t>
    </dgm:pt>
    <dgm:pt modelId="{C2898367-756C-486A-9A60-97862EF08D8E}">
      <dgm:prSet phldrT="[Texte]" custT="1"/>
      <dgm:spPr/>
      <dgm:t>
        <a:bodyPr/>
        <a:lstStyle/>
        <a:p>
          <a:pPr algn="r"/>
          <a:r>
            <a:rPr lang="fr-FR" sz="1000"/>
            <a:t>Aide à l’orientation</a:t>
          </a:r>
        </a:p>
      </dgm:t>
    </dgm:pt>
    <dgm:pt modelId="{79E9F579-F10D-4284-B172-4ADEB1EC8952}" type="parTrans" cxnId="{491FABCA-1A8A-45BB-8F8C-197B70641321}">
      <dgm:prSet/>
      <dgm:spPr/>
      <dgm:t>
        <a:bodyPr/>
        <a:lstStyle/>
        <a:p>
          <a:endParaRPr lang="fr-FR"/>
        </a:p>
      </dgm:t>
    </dgm:pt>
    <dgm:pt modelId="{62F033D8-46F1-4B2E-821A-1760E050606C}" type="sibTrans" cxnId="{491FABCA-1A8A-45BB-8F8C-197B70641321}">
      <dgm:prSet/>
      <dgm:spPr/>
      <dgm:t>
        <a:bodyPr/>
        <a:lstStyle/>
        <a:p>
          <a:endParaRPr lang="fr-FR"/>
        </a:p>
      </dgm:t>
    </dgm:pt>
    <dgm:pt modelId="{B3C0F9CD-6E12-4D74-979F-0444C94EFB08}">
      <dgm:prSet phldrT="[Texte]" custT="1"/>
      <dgm:spPr/>
      <dgm:t>
        <a:bodyPr/>
        <a:lstStyle/>
        <a:p>
          <a:pPr algn="r"/>
          <a:r>
            <a:rPr lang="fr-FR" sz="1000"/>
            <a:t>Conseils personnalisés</a:t>
          </a:r>
        </a:p>
      </dgm:t>
    </dgm:pt>
    <dgm:pt modelId="{992371D0-6ABE-4E86-8CD6-ADDA59FCDB1B}" type="parTrans" cxnId="{C86EBDB5-CC2F-4865-A0C1-F76CF237FE5B}">
      <dgm:prSet/>
      <dgm:spPr/>
      <dgm:t>
        <a:bodyPr/>
        <a:lstStyle/>
        <a:p>
          <a:endParaRPr lang="fr-FR"/>
        </a:p>
      </dgm:t>
    </dgm:pt>
    <dgm:pt modelId="{EBBCC846-9305-4A3C-A4DB-35C3B6942629}" type="sibTrans" cxnId="{C86EBDB5-CC2F-4865-A0C1-F76CF237FE5B}">
      <dgm:prSet/>
      <dgm:spPr/>
      <dgm:t>
        <a:bodyPr/>
        <a:lstStyle/>
        <a:p>
          <a:endParaRPr lang="fr-FR"/>
        </a:p>
      </dgm:t>
    </dgm:pt>
    <dgm:pt modelId="{B3D54D99-20C6-4FCF-802A-5F8B5161F60F}">
      <dgm:prSet phldrT="[Texte]" custT="1"/>
      <dgm:spPr/>
      <dgm:t>
        <a:bodyPr/>
        <a:lstStyle/>
        <a:p>
          <a:r>
            <a:rPr lang="fr-FR" sz="1000"/>
            <a:t>Conseils : </a:t>
          </a:r>
          <a:r>
            <a:rPr lang="fr-FR" sz="1000">
              <a:hlinkClick xmlns:r="http://schemas.openxmlformats.org/officeDocument/2006/relationships" r:id="rId1"/>
            </a:rPr>
            <a:t>fiches pratiques</a:t>
          </a:r>
          <a:endParaRPr lang="fr-FR" sz="1000"/>
        </a:p>
      </dgm:t>
    </dgm:pt>
    <dgm:pt modelId="{2622B05E-4A7F-4F08-8437-044E26856D49}" type="parTrans" cxnId="{F6A3A80A-9835-4D05-B055-327DA30051B0}">
      <dgm:prSet/>
      <dgm:spPr/>
      <dgm:t>
        <a:bodyPr/>
        <a:lstStyle/>
        <a:p>
          <a:endParaRPr lang="fr-FR"/>
        </a:p>
      </dgm:t>
    </dgm:pt>
    <dgm:pt modelId="{DA6FF427-B210-421D-BE97-FC3F3A41745F}" type="sibTrans" cxnId="{F6A3A80A-9835-4D05-B055-327DA30051B0}">
      <dgm:prSet/>
      <dgm:spPr/>
      <dgm:t>
        <a:bodyPr/>
        <a:lstStyle/>
        <a:p>
          <a:endParaRPr lang="fr-FR"/>
        </a:p>
      </dgm:t>
    </dgm:pt>
    <dgm:pt modelId="{84A6CD04-1B10-4E10-8765-39B8CCE22518}">
      <dgm:prSet phldrT="[Texte]" custT="1"/>
      <dgm:spPr/>
      <dgm:t>
        <a:bodyPr/>
        <a:lstStyle/>
        <a:p>
          <a:r>
            <a:rPr lang="fr-FR" sz="1000"/>
            <a:t>Ateliers méthodologiques</a:t>
          </a:r>
        </a:p>
      </dgm:t>
    </dgm:pt>
    <dgm:pt modelId="{9E0A3BB8-476B-4B52-8737-8898AEFA6AB4}" type="parTrans" cxnId="{CAB98F37-13D2-496D-9438-B11AB7C89064}">
      <dgm:prSet/>
      <dgm:spPr/>
      <dgm:t>
        <a:bodyPr/>
        <a:lstStyle/>
        <a:p>
          <a:endParaRPr lang="fr-FR"/>
        </a:p>
      </dgm:t>
    </dgm:pt>
    <dgm:pt modelId="{05BDA99C-62BE-47D6-9A28-556BE076C6FD}" type="sibTrans" cxnId="{CAB98F37-13D2-496D-9438-B11AB7C89064}">
      <dgm:prSet/>
      <dgm:spPr/>
      <dgm:t>
        <a:bodyPr/>
        <a:lstStyle/>
        <a:p>
          <a:endParaRPr lang="fr-FR"/>
        </a:p>
      </dgm:t>
    </dgm:pt>
    <dgm:pt modelId="{B2263B32-7037-4009-851F-C1A692BBD8E1}">
      <dgm:prSet phldrT="[Texte]" custT="1"/>
      <dgm:spPr/>
      <dgm:t>
        <a:bodyPr/>
        <a:lstStyle/>
        <a:p>
          <a:pPr algn="r"/>
          <a:r>
            <a:rPr lang="fr-FR" sz="1000"/>
            <a:t>Informations ciblées</a:t>
          </a:r>
        </a:p>
      </dgm:t>
    </dgm:pt>
    <dgm:pt modelId="{064C16F2-2D3B-4693-8857-F1759C57DC84}" type="parTrans" cxnId="{7D45CC3B-2C59-48EA-A164-8D70A5BE6DF1}">
      <dgm:prSet/>
      <dgm:spPr/>
      <dgm:t>
        <a:bodyPr/>
        <a:lstStyle/>
        <a:p>
          <a:endParaRPr lang="fr-FR"/>
        </a:p>
      </dgm:t>
    </dgm:pt>
    <dgm:pt modelId="{814D044D-8887-4B7C-BFFC-C7371B27F36B}" type="sibTrans" cxnId="{7D45CC3B-2C59-48EA-A164-8D70A5BE6DF1}">
      <dgm:prSet/>
      <dgm:spPr/>
      <dgm:t>
        <a:bodyPr/>
        <a:lstStyle/>
        <a:p>
          <a:endParaRPr lang="fr-FR"/>
        </a:p>
      </dgm:t>
    </dgm:pt>
    <dgm:pt modelId="{1DD6FE5F-E69B-4C07-B65C-E71121A27919}">
      <dgm:prSet phldrT="[Texte]" custT="1"/>
      <dgm:spPr/>
      <dgm:t>
        <a:bodyPr/>
        <a:lstStyle/>
        <a:p>
          <a:pPr algn="r"/>
          <a:r>
            <a:rPr lang="fr-FR" sz="1000"/>
            <a:t>Ateliers adaptés</a:t>
          </a:r>
        </a:p>
      </dgm:t>
    </dgm:pt>
    <dgm:pt modelId="{2592A777-D23D-49BA-B70D-1F7BD85A9EC8}" type="parTrans" cxnId="{73BA057A-55DE-4647-9AD7-F3CAB196031F}">
      <dgm:prSet/>
      <dgm:spPr/>
      <dgm:t>
        <a:bodyPr/>
        <a:lstStyle/>
        <a:p>
          <a:endParaRPr lang="fr-FR"/>
        </a:p>
      </dgm:t>
    </dgm:pt>
    <dgm:pt modelId="{A5B3FB62-A57B-4BFD-860A-323F81032A23}" type="sibTrans" cxnId="{73BA057A-55DE-4647-9AD7-F3CAB196031F}">
      <dgm:prSet/>
      <dgm:spPr/>
      <dgm:t>
        <a:bodyPr/>
        <a:lstStyle/>
        <a:p>
          <a:endParaRPr lang="fr-FR"/>
        </a:p>
      </dgm:t>
    </dgm:pt>
    <dgm:pt modelId="{432CE641-AE14-4BF6-B689-134F544CE569}">
      <dgm:prSet phldrT="[Texte]" custT="1"/>
      <dgm:spPr/>
      <dgm:t>
        <a:bodyPr/>
        <a:lstStyle/>
        <a:p>
          <a:pPr algn="r"/>
          <a:r>
            <a:rPr lang="fr-FR" sz="1000"/>
            <a:t>Voir </a:t>
          </a:r>
          <a:r>
            <a:rPr lang="fr-FR" sz="1000">
              <a:hlinkClick xmlns:r="http://schemas.openxmlformats.org/officeDocument/2006/relationships" r:id="rId2"/>
            </a:rPr>
            <a:t>fiche pratique</a:t>
          </a:r>
          <a:endParaRPr lang="fr-FR" sz="1000"/>
        </a:p>
      </dgm:t>
    </dgm:pt>
    <dgm:pt modelId="{87262B3F-541D-4471-AB62-BC08EB641EFB}" type="parTrans" cxnId="{2A3F7B71-D78E-49FA-A3D1-A3D05DC818EF}">
      <dgm:prSet/>
      <dgm:spPr/>
      <dgm:t>
        <a:bodyPr/>
        <a:lstStyle/>
        <a:p>
          <a:endParaRPr lang="fr-FR"/>
        </a:p>
      </dgm:t>
    </dgm:pt>
    <dgm:pt modelId="{992D0654-10B2-4206-BAD9-DC9BBD0D6AB4}" type="sibTrans" cxnId="{2A3F7B71-D78E-49FA-A3D1-A3D05DC818EF}">
      <dgm:prSet/>
      <dgm:spPr/>
      <dgm:t>
        <a:bodyPr/>
        <a:lstStyle/>
        <a:p>
          <a:endParaRPr lang="fr-FR"/>
        </a:p>
      </dgm:t>
    </dgm:pt>
    <dgm:pt modelId="{B06C92DE-1D61-4F45-A670-CE394A036CCB}">
      <dgm:prSet phldrT="[Texte]" custT="1"/>
      <dgm:spPr/>
      <dgm:t>
        <a:bodyPr/>
        <a:lstStyle/>
        <a:p>
          <a:pPr rtl="0"/>
          <a:r>
            <a:rPr lang="fr-FR" sz="1000"/>
            <a:t>Informations sur </a:t>
          </a:r>
          <a:r>
            <a:rPr lang="fr-FR" sz="1000">
              <a:latin typeface="Arial"/>
            </a:rPr>
            <a:t>le cluster</a:t>
          </a:r>
          <a:endParaRPr lang="fr-FR" sz="1000"/>
        </a:p>
      </dgm:t>
    </dgm:pt>
    <dgm:pt modelId="{3D13A94F-2BE2-4AB5-9052-54586247EDDC}" type="parTrans" cxnId="{CF9D5027-18BB-4760-BD33-1AD83B4A4970}">
      <dgm:prSet/>
      <dgm:spPr/>
      <dgm:t>
        <a:bodyPr/>
        <a:lstStyle/>
        <a:p>
          <a:endParaRPr lang="fr-FR"/>
        </a:p>
      </dgm:t>
    </dgm:pt>
    <dgm:pt modelId="{531057F5-36C4-4257-9151-32BA401A317C}" type="sibTrans" cxnId="{CF9D5027-18BB-4760-BD33-1AD83B4A4970}">
      <dgm:prSet/>
      <dgm:spPr/>
      <dgm:t>
        <a:bodyPr/>
        <a:lstStyle/>
        <a:p>
          <a:endParaRPr lang="fr-FR"/>
        </a:p>
      </dgm:t>
    </dgm:pt>
    <dgm:pt modelId="{65E9E748-89E2-4F26-8214-5CCE266A3853}">
      <dgm:prSet phldrT="[Texte]" custT="1"/>
      <dgm:spPr/>
      <dgm:t>
        <a:bodyPr/>
        <a:lstStyle/>
        <a:p>
          <a:r>
            <a:rPr lang="fr-FR" sz="1000">
              <a:hlinkClick xmlns:r="http://schemas.openxmlformats.org/officeDocument/2006/relationships" r:id="rId3"/>
            </a:rPr>
            <a:t>Replays</a:t>
          </a:r>
          <a:r>
            <a:rPr lang="fr-FR" sz="1000"/>
            <a:t> de nos webinaires</a:t>
          </a:r>
        </a:p>
      </dgm:t>
    </dgm:pt>
    <dgm:pt modelId="{C8F721AC-4E21-4F6E-9446-596510E0B397}" type="parTrans" cxnId="{DF3C2C03-1165-42A4-B4AA-6C8E87CE2D2B}">
      <dgm:prSet/>
      <dgm:spPr/>
      <dgm:t>
        <a:bodyPr/>
        <a:lstStyle/>
        <a:p>
          <a:endParaRPr lang="fr-FR"/>
        </a:p>
      </dgm:t>
    </dgm:pt>
    <dgm:pt modelId="{EC584558-BCE3-46E1-8135-DC789287D025}" type="sibTrans" cxnId="{DF3C2C03-1165-42A4-B4AA-6C8E87CE2D2B}">
      <dgm:prSet/>
      <dgm:spPr/>
      <dgm:t>
        <a:bodyPr/>
        <a:lstStyle/>
        <a:p>
          <a:endParaRPr lang="fr-FR"/>
        </a:p>
      </dgm:t>
    </dgm:pt>
    <dgm:pt modelId="{EB170AF6-88C7-4708-ACC0-86FEA140FEB6}">
      <dgm:prSet phldrT="[Texte]" custT="1"/>
      <dgm:spPr/>
      <dgm:t>
        <a:bodyPr/>
        <a:lstStyle/>
        <a:p>
          <a:pPr rtl="0"/>
          <a:r>
            <a:rPr lang="fr-FR" sz="1000">
              <a:latin typeface="Arial"/>
            </a:rPr>
            <a:t>Guide des</a:t>
          </a:r>
          <a:r>
            <a:rPr lang="fr-FR" sz="1000"/>
            <a:t> appels</a:t>
          </a:r>
        </a:p>
      </dgm:t>
    </dgm:pt>
    <dgm:pt modelId="{D8B69BAE-C136-412F-BDD7-49CA940B7523}" type="parTrans" cxnId="{12784BD7-B3E3-41A7-9430-CD9A5A686EA2}">
      <dgm:prSet/>
      <dgm:spPr/>
      <dgm:t>
        <a:bodyPr/>
        <a:lstStyle/>
        <a:p>
          <a:endParaRPr lang="fr-FR"/>
        </a:p>
      </dgm:t>
    </dgm:pt>
    <dgm:pt modelId="{F557A5AA-AAF1-472F-B3B1-34F84FF4082A}" type="sibTrans" cxnId="{12784BD7-B3E3-41A7-9430-CD9A5A686EA2}">
      <dgm:prSet/>
      <dgm:spPr/>
      <dgm:t>
        <a:bodyPr/>
        <a:lstStyle/>
        <a:p>
          <a:endParaRPr lang="fr-FR"/>
        </a:p>
      </dgm:t>
    </dgm:pt>
    <dgm:pt modelId="{B28E10E6-E440-49E3-A0BE-E874DBA265C5}">
      <dgm:prSet phldrT="[Texte]" custT="1"/>
      <dgm:spPr/>
      <dgm:t>
        <a:bodyPr/>
        <a:lstStyle/>
        <a:p>
          <a:pPr algn="r">
            <a:buFontTx/>
            <a:buNone/>
          </a:pPr>
          <a:r>
            <a:rPr lang="fr-FR" sz="1000"/>
            <a:t>aux porteurs de projets</a:t>
          </a:r>
        </a:p>
      </dgm:t>
    </dgm:pt>
    <dgm:pt modelId="{E9FCC46F-5B3E-41D8-B3A6-A5888CDC9915}" type="parTrans" cxnId="{007C983B-E846-49D2-A7AD-89CF2CA3C15A}">
      <dgm:prSet/>
      <dgm:spPr/>
    </dgm:pt>
    <dgm:pt modelId="{9C2EEF2C-3BF7-4EAE-A79F-35D5C872909A}" type="sibTrans" cxnId="{007C983B-E846-49D2-A7AD-89CF2CA3C15A}">
      <dgm:prSet/>
      <dgm:spPr/>
    </dgm:pt>
    <dgm:pt modelId="{51FC0DC1-1EBF-4F14-8765-FCC81C59FBC4}" type="pres">
      <dgm:prSet presAssocID="{2CEE8E22-3CBE-46B6-9782-72394A22A4E7}" presName="cycleMatrixDiagram" presStyleCnt="0">
        <dgm:presLayoutVars>
          <dgm:chMax val="1"/>
          <dgm:dir/>
          <dgm:animLvl val="lvl"/>
          <dgm:resizeHandles val="exact"/>
        </dgm:presLayoutVars>
      </dgm:prSet>
      <dgm:spPr/>
    </dgm:pt>
    <dgm:pt modelId="{95C618E3-4C1C-4CD6-B971-5CCAFAC6AF9A}" type="pres">
      <dgm:prSet presAssocID="{2CEE8E22-3CBE-46B6-9782-72394A22A4E7}" presName="children" presStyleCnt="0"/>
      <dgm:spPr/>
    </dgm:pt>
    <dgm:pt modelId="{28E07BCC-8489-4CBB-BA3E-17744D312B9D}" type="pres">
      <dgm:prSet presAssocID="{2CEE8E22-3CBE-46B6-9782-72394A22A4E7}" presName="child1group" presStyleCnt="0"/>
      <dgm:spPr/>
    </dgm:pt>
    <dgm:pt modelId="{133597C0-0266-4CD2-AE7A-E33FE63A83DF}" type="pres">
      <dgm:prSet presAssocID="{2CEE8E22-3CBE-46B6-9782-72394A22A4E7}" presName="child1" presStyleLbl="bgAcc1" presStyleIdx="0" presStyleCnt="4" custScaleX="165513"/>
      <dgm:spPr/>
    </dgm:pt>
    <dgm:pt modelId="{51FACA36-5B6C-4147-8552-F6D47BAC28AA}" type="pres">
      <dgm:prSet presAssocID="{2CEE8E22-3CBE-46B6-9782-72394A22A4E7}" presName="child1Text" presStyleLbl="bgAcc1" presStyleIdx="0" presStyleCnt="4">
        <dgm:presLayoutVars>
          <dgm:bulletEnabled val="1"/>
        </dgm:presLayoutVars>
      </dgm:prSet>
      <dgm:spPr/>
    </dgm:pt>
    <dgm:pt modelId="{34483012-CE9A-44A7-9D69-0AC0BECAA94A}" type="pres">
      <dgm:prSet presAssocID="{2CEE8E22-3CBE-46B6-9782-72394A22A4E7}" presName="child2group" presStyleCnt="0"/>
      <dgm:spPr/>
    </dgm:pt>
    <dgm:pt modelId="{6F8EDD14-013D-4D9D-8CEB-921B9D110908}" type="pres">
      <dgm:prSet presAssocID="{2CEE8E22-3CBE-46B6-9782-72394A22A4E7}" presName="child2" presStyleLbl="bgAcc1" presStyleIdx="1" presStyleCnt="4" custScaleX="186005" custScaleY="97088" custLinFactNeighborX="1845" custLinFactNeighborY="570"/>
      <dgm:spPr/>
    </dgm:pt>
    <dgm:pt modelId="{F941BECA-D34D-42C8-96D7-360E2BF9DFE9}" type="pres">
      <dgm:prSet presAssocID="{2CEE8E22-3CBE-46B6-9782-72394A22A4E7}" presName="child2Text" presStyleLbl="bgAcc1" presStyleIdx="1" presStyleCnt="4">
        <dgm:presLayoutVars>
          <dgm:bulletEnabled val="1"/>
        </dgm:presLayoutVars>
      </dgm:prSet>
      <dgm:spPr/>
    </dgm:pt>
    <dgm:pt modelId="{534E8103-7614-49CD-83D0-7D5CEAB3D93E}" type="pres">
      <dgm:prSet presAssocID="{2CEE8E22-3CBE-46B6-9782-72394A22A4E7}" presName="child3group" presStyleCnt="0"/>
      <dgm:spPr/>
    </dgm:pt>
    <dgm:pt modelId="{39EC2364-1EA9-45B7-8C1D-9187ED38E946}" type="pres">
      <dgm:prSet presAssocID="{2CEE8E22-3CBE-46B6-9782-72394A22A4E7}" presName="child3" presStyleLbl="bgAcc1" presStyleIdx="2" presStyleCnt="4" custScaleX="188192"/>
      <dgm:spPr/>
    </dgm:pt>
    <dgm:pt modelId="{D850C1AC-0031-4C87-9E15-1118CE1E309C}" type="pres">
      <dgm:prSet presAssocID="{2CEE8E22-3CBE-46B6-9782-72394A22A4E7}" presName="child3Text" presStyleLbl="bgAcc1" presStyleIdx="2" presStyleCnt="4">
        <dgm:presLayoutVars>
          <dgm:bulletEnabled val="1"/>
        </dgm:presLayoutVars>
      </dgm:prSet>
      <dgm:spPr/>
    </dgm:pt>
    <dgm:pt modelId="{9A613B2C-EE05-46D2-8104-795BD281A98E}" type="pres">
      <dgm:prSet presAssocID="{2CEE8E22-3CBE-46B6-9782-72394A22A4E7}" presName="child4group" presStyleCnt="0"/>
      <dgm:spPr/>
    </dgm:pt>
    <dgm:pt modelId="{1A15FFBE-192F-4B14-A439-D9D847B5EB47}" type="pres">
      <dgm:prSet presAssocID="{2CEE8E22-3CBE-46B6-9782-72394A22A4E7}" presName="child4" presStyleLbl="bgAcc1" presStyleIdx="3" presStyleCnt="4" custScaleX="157540"/>
      <dgm:spPr/>
    </dgm:pt>
    <dgm:pt modelId="{632E1510-87A4-4D80-833C-9F6A772D0B2A}" type="pres">
      <dgm:prSet presAssocID="{2CEE8E22-3CBE-46B6-9782-72394A22A4E7}" presName="child4Text" presStyleLbl="bgAcc1" presStyleIdx="3" presStyleCnt="4">
        <dgm:presLayoutVars>
          <dgm:bulletEnabled val="1"/>
        </dgm:presLayoutVars>
      </dgm:prSet>
      <dgm:spPr/>
    </dgm:pt>
    <dgm:pt modelId="{7BD4D608-AEBC-4D78-A372-0A2976C9CEF8}" type="pres">
      <dgm:prSet presAssocID="{2CEE8E22-3CBE-46B6-9782-72394A22A4E7}" presName="childPlaceholder" presStyleCnt="0"/>
      <dgm:spPr/>
    </dgm:pt>
    <dgm:pt modelId="{0837B07B-7E21-4CC2-B8BF-3584BD4585BD}" type="pres">
      <dgm:prSet presAssocID="{2CEE8E22-3CBE-46B6-9782-72394A22A4E7}" presName="circle" presStyleCnt="0"/>
      <dgm:spPr/>
    </dgm:pt>
    <dgm:pt modelId="{85EA1706-05E2-4EBF-AC99-0AF8DC5B90A3}" type="pres">
      <dgm:prSet presAssocID="{2CEE8E22-3CBE-46B6-9782-72394A22A4E7}" presName="quadrant1" presStyleLbl="node1" presStyleIdx="0" presStyleCnt="4">
        <dgm:presLayoutVars>
          <dgm:chMax val="1"/>
          <dgm:bulletEnabled val="1"/>
        </dgm:presLayoutVars>
      </dgm:prSet>
      <dgm:spPr/>
    </dgm:pt>
    <dgm:pt modelId="{232B4DEC-0670-4569-97BE-42F1B6B206B9}" type="pres">
      <dgm:prSet presAssocID="{2CEE8E22-3CBE-46B6-9782-72394A22A4E7}" presName="quadrant2" presStyleLbl="node1" presStyleIdx="1" presStyleCnt="4">
        <dgm:presLayoutVars>
          <dgm:chMax val="1"/>
          <dgm:bulletEnabled val="1"/>
        </dgm:presLayoutVars>
      </dgm:prSet>
      <dgm:spPr/>
    </dgm:pt>
    <dgm:pt modelId="{5FD47609-C5E0-432F-9E27-CA19D7DDB554}" type="pres">
      <dgm:prSet presAssocID="{2CEE8E22-3CBE-46B6-9782-72394A22A4E7}" presName="quadrant3" presStyleLbl="node1" presStyleIdx="2" presStyleCnt="4">
        <dgm:presLayoutVars>
          <dgm:chMax val="1"/>
          <dgm:bulletEnabled val="1"/>
        </dgm:presLayoutVars>
      </dgm:prSet>
      <dgm:spPr/>
    </dgm:pt>
    <dgm:pt modelId="{5577B63C-7871-4573-834E-E550FA6F279A}" type="pres">
      <dgm:prSet presAssocID="{2CEE8E22-3CBE-46B6-9782-72394A22A4E7}" presName="quadrant4" presStyleLbl="node1" presStyleIdx="3" presStyleCnt="4">
        <dgm:presLayoutVars>
          <dgm:chMax val="1"/>
          <dgm:bulletEnabled val="1"/>
        </dgm:presLayoutVars>
      </dgm:prSet>
      <dgm:spPr/>
    </dgm:pt>
    <dgm:pt modelId="{873715D8-55B0-4EDB-AD9F-668BDCE0D6D6}" type="pres">
      <dgm:prSet presAssocID="{2CEE8E22-3CBE-46B6-9782-72394A22A4E7}" presName="quadrantPlaceholder" presStyleCnt="0"/>
      <dgm:spPr/>
    </dgm:pt>
    <dgm:pt modelId="{3CCFEC1D-0403-45C6-99A9-766FC4272FE4}" type="pres">
      <dgm:prSet presAssocID="{2CEE8E22-3CBE-46B6-9782-72394A22A4E7}" presName="center1" presStyleLbl="fgShp" presStyleIdx="0" presStyleCnt="2"/>
      <dgm:spPr/>
    </dgm:pt>
    <dgm:pt modelId="{760E5DD2-B81A-46A9-B261-DD10A3308299}" type="pres">
      <dgm:prSet presAssocID="{2CEE8E22-3CBE-46B6-9782-72394A22A4E7}" presName="center2" presStyleLbl="fgShp" presStyleIdx="1" presStyleCnt="2"/>
      <dgm:spPr/>
    </dgm:pt>
  </dgm:ptLst>
  <dgm:cxnLst>
    <dgm:cxn modelId="{4212C502-11BC-4B53-874A-BB82493EA89A}" type="presOf" srcId="{B28E10E6-E440-49E3-A0BE-E874DBA265C5}" destId="{D850C1AC-0031-4C87-9E15-1118CE1E309C}" srcOrd="1" destOrd="2" presId="urn:microsoft.com/office/officeart/2005/8/layout/cycle4"/>
    <dgm:cxn modelId="{DF3C2C03-1165-42A4-B4AA-6C8E87CE2D2B}" srcId="{20B69A29-2215-4675-BD0C-CEDD77EFCF70}" destId="{65E9E748-89E2-4F26-8214-5CCE266A3853}" srcOrd="2" destOrd="0" parTransId="{C8F721AC-4E21-4F6E-9446-596510E0B397}" sibTransId="{EC584558-BCE3-46E1-8135-DC789287D025}"/>
    <dgm:cxn modelId="{30D3CD07-100C-4E66-85CC-847477DD8CED}" type="presOf" srcId="{B06C92DE-1D61-4F45-A670-CE394A036CCB}" destId="{632E1510-87A4-4D80-833C-9F6A772D0B2A}" srcOrd="1" destOrd="0" presId="urn:microsoft.com/office/officeart/2005/8/layout/cycle4"/>
    <dgm:cxn modelId="{F6A3A80A-9835-4D05-B055-327DA30051B0}" srcId="{20B69A29-2215-4675-BD0C-CEDD77EFCF70}" destId="{B3D54D99-20C6-4FCF-802A-5F8B5161F60F}" srcOrd="3" destOrd="0" parTransId="{2622B05E-4A7F-4F08-8437-044E26856D49}" sibTransId="{DA6FF427-B210-421D-BE97-FC3F3A41745F}"/>
    <dgm:cxn modelId="{2FF37311-3646-493C-9C07-CF7DB742B2FE}" type="presOf" srcId="{B3C0F9CD-6E12-4D74-979F-0444C94EFB08}" destId="{39EC2364-1EA9-45B7-8C1D-9187ED38E946}" srcOrd="0" destOrd="1" presId="urn:microsoft.com/office/officeart/2005/8/layout/cycle4"/>
    <dgm:cxn modelId="{09E4BD16-A032-4D8D-AEF9-0F272C9168F9}" type="presOf" srcId="{C2898367-756C-486A-9A60-97862EF08D8E}" destId="{D850C1AC-0031-4C87-9E15-1118CE1E309C}" srcOrd="1" destOrd="0" presId="urn:microsoft.com/office/officeart/2005/8/layout/cycle4"/>
    <dgm:cxn modelId="{F9C2C617-1490-498B-9C69-ACA1676E4EF0}" type="presOf" srcId="{0E1B7DEC-D410-4DD2-9873-A492DA088FB5}" destId="{F941BECA-D34D-42C8-96D7-360E2BF9DFE9}" srcOrd="1" destOrd="0" presId="urn:microsoft.com/office/officeart/2005/8/layout/cycle4"/>
    <dgm:cxn modelId="{ACEC501B-ECCB-4757-81F7-AFCBE8EF0B41}" srcId="{2CEE8E22-3CBE-46B6-9782-72394A22A4E7}" destId="{20B69A29-2215-4675-BD0C-CEDD77EFCF70}" srcOrd="3" destOrd="0" parTransId="{45E8BF5B-D01B-4E6B-9315-2C7CACD6D746}" sibTransId="{D1B6EE05-71FE-4C16-A492-3DD96AD1029B}"/>
    <dgm:cxn modelId="{CF9D5027-18BB-4760-BD33-1AD83B4A4970}" srcId="{20B69A29-2215-4675-BD0C-CEDD77EFCF70}" destId="{B06C92DE-1D61-4F45-A670-CE394A036CCB}" srcOrd="0" destOrd="0" parTransId="{3D13A94F-2BE2-4AB5-9052-54586247EDDC}" sibTransId="{531057F5-36C4-4257-9151-32BA401A317C}"/>
    <dgm:cxn modelId="{3EE2EA2B-1168-4708-B7CE-F3E1A63E5799}" type="presOf" srcId="{65E9E748-89E2-4F26-8214-5CCE266A3853}" destId="{1A15FFBE-192F-4B14-A439-D9D847B5EB47}" srcOrd="0" destOrd="2" presId="urn:microsoft.com/office/officeart/2005/8/layout/cycle4"/>
    <dgm:cxn modelId="{682F832E-26C4-41A2-84DD-76F437F0AE3F}" srcId="{2CEE8E22-3CBE-46B6-9782-72394A22A4E7}" destId="{5F001706-E2CE-419B-A417-26CF7B7C59C3}" srcOrd="0" destOrd="0" parTransId="{C9A0CF69-7F42-4667-9A5D-8694B32AC839}" sibTransId="{C4D7BA0F-BDA6-484E-A769-A139ED787DBF}"/>
    <dgm:cxn modelId="{CAB98F37-13D2-496D-9438-B11AB7C89064}" srcId="{5F001706-E2CE-419B-A417-26CF7B7C59C3}" destId="{84A6CD04-1B10-4E10-8765-39B8CCE22518}" srcOrd="1" destOrd="0" parTransId="{9E0A3BB8-476B-4B52-8737-8898AEFA6AB4}" sibTransId="{05BDA99C-62BE-47D6-9A28-556BE076C6FD}"/>
    <dgm:cxn modelId="{007C983B-E846-49D2-A7AD-89CF2CA3C15A}" srcId="{2CF0EF9A-635A-4DC8-8228-1E687CE2BA06}" destId="{B28E10E6-E440-49E3-A0BE-E874DBA265C5}" srcOrd="2" destOrd="0" parTransId="{E9FCC46F-5B3E-41D8-B3A6-A5888CDC9915}" sibTransId="{9C2EEF2C-3BF7-4EAE-A79F-35D5C872909A}"/>
    <dgm:cxn modelId="{7D45CC3B-2C59-48EA-A164-8D70A5BE6DF1}" srcId="{8F9A4809-E840-4676-8CB9-49BD1D6D8B33}" destId="{B2263B32-7037-4009-851F-C1A692BBD8E1}" srcOrd="1" destOrd="0" parTransId="{064C16F2-2D3B-4693-8857-F1759C57DC84}" sibTransId="{814D044D-8887-4B7C-BFFC-C7371B27F36B}"/>
    <dgm:cxn modelId="{617D023D-9942-44F1-A9D1-82530300BF28}" srcId="{8F9A4809-E840-4676-8CB9-49BD1D6D8B33}" destId="{0E1B7DEC-D410-4DD2-9873-A492DA088FB5}" srcOrd="0" destOrd="0" parTransId="{00919EA4-8304-47CD-B0DA-235DA421E64F}" sibTransId="{19AF61E5-927C-4679-B6BD-05ED6FEB3742}"/>
    <dgm:cxn modelId="{E1E15540-8127-443A-948A-28B7025955A9}" type="presOf" srcId="{B2263B32-7037-4009-851F-C1A692BBD8E1}" destId="{F941BECA-D34D-42C8-96D7-360E2BF9DFE9}" srcOrd="1" destOrd="1" presId="urn:microsoft.com/office/officeart/2005/8/layout/cycle4"/>
    <dgm:cxn modelId="{60CDCA5C-970E-48D8-85B2-27F9D0BBB9A2}" type="presOf" srcId="{84A6CD04-1B10-4E10-8765-39B8CCE22518}" destId="{51FACA36-5B6C-4147-8552-F6D47BAC28AA}" srcOrd="1" destOrd="1" presId="urn:microsoft.com/office/officeart/2005/8/layout/cycle4"/>
    <dgm:cxn modelId="{20216A5E-AEB1-470E-8B83-392EE43F8EE4}" type="presOf" srcId="{2CEE8E22-3CBE-46B6-9782-72394A22A4E7}" destId="{51FC0DC1-1EBF-4F14-8765-FCC81C59FBC4}" srcOrd="0" destOrd="0" presId="urn:microsoft.com/office/officeart/2005/8/layout/cycle4"/>
    <dgm:cxn modelId="{1700E843-5066-471C-B3C3-20F777EF1873}" type="presOf" srcId="{432CE641-AE14-4BF6-B689-134F544CE569}" destId="{6F8EDD14-013D-4D9D-8CEB-921B9D110908}" srcOrd="0" destOrd="3" presId="urn:microsoft.com/office/officeart/2005/8/layout/cycle4"/>
    <dgm:cxn modelId="{8F492146-64BC-482B-B134-F86D7C30CF56}" type="presOf" srcId="{C9C165E5-8792-4616-8626-212367C30B0E}" destId="{51FACA36-5B6C-4147-8552-F6D47BAC28AA}" srcOrd="1" destOrd="0" presId="urn:microsoft.com/office/officeart/2005/8/layout/cycle4"/>
    <dgm:cxn modelId="{A4C97566-4F74-4920-9E42-E1B0BFBC014F}" type="presOf" srcId="{EB170AF6-88C7-4708-ACC0-86FEA140FEB6}" destId="{1A15FFBE-192F-4B14-A439-D9D847B5EB47}" srcOrd="0" destOrd="1" presId="urn:microsoft.com/office/officeart/2005/8/layout/cycle4"/>
    <dgm:cxn modelId="{E7C5F66E-9A04-4BC1-B5B4-DCEA05DFDC16}" type="presOf" srcId="{20B69A29-2215-4675-BD0C-CEDD77EFCF70}" destId="{5577B63C-7871-4573-834E-E550FA6F279A}" srcOrd="0" destOrd="0" presId="urn:microsoft.com/office/officeart/2005/8/layout/cycle4"/>
    <dgm:cxn modelId="{BFEF5A70-D5A5-4E16-9AA3-94D537BDE027}" type="presOf" srcId="{1DD6FE5F-E69B-4C07-B65C-E71121A27919}" destId="{6F8EDD14-013D-4D9D-8CEB-921B9D110908}" srcOrd="0" destOrd="2" presId="urn:microsoft.com/office/officeart/2005/8/layout/cycle4"/>
    <dgm:cxn modelId="{2A3F7B71-D78E-49FA-A3D1-A3D05DC818EF}" srcId="{8F9A4809-E840-4676-8CB9-49BD1D6D8B33}" destId="{432CE641-AE14-4BF6-B689-134F544CE569}" srcOrd="3" destOrd="0" parTransId="{87262B3F-541D-4471-AB62-BC08EB641EFB}" sibTransId="{992D0654-10B2-4206-BAD9-DC9BBD0D6AB4}"/>
    <dgm:cxn modelId="{CAB3C275-D8E3-4DBA-AB67-75ED4AF9AE6D}" type="presOf" srcId="{C9C165E5-8792-4616-8626-212367C30B0E}" destId="{133597C0-0266-4CD2-AE7A-E33FE63A83DF}" srcOrd="0" destOrd="0" presId="urn:microsoft.com/office/officeart/2005/8/layout/cycle4"/>
    <dgm:cxn modelId="{73BA057A-55DE-4647-9AD7-F3CAB196031F}" srcId="{8F9A4809-E840-4676-8CB9-49BD1D6D8B33}" destId="{1DD6FE5F-E69B-4C07-B65C-E71121A27919}" srcOrd="2" destOrd="0" parTransId="{2592A777-D23D-49BA-B70D-1F7BD85A9EC8}" sibTransId="{A5B3FB62-A57B-4BFD-860A-323F81032A23}"/>
    <dgm:cxn modelId="{C165C381-53CD-4DB2-810D-CCCD1799CB59}" srcId="{5F001706-E2CE-419B-A417-26CF7B7C59C3}" destId="{C9C165E5-8792-4616-8626-212367C30B0E}" srcOrd="0" destOrd="0" parTransId="{8EE9B740-26B3-4D05-B6F1-3552BDD458E6}" sibTransId="{66A45254-82AB-425B-A842-1469A428BD3D}"/>
    <dgm:cxn modelId="{F03E8584-F090-4DFE-BB21-F8D54EAAAC2B}" type="presOf" srcId="{B3D54D99-20C6-4FCF-802A-5F8B5161F60F}" destId="{1A15FFBE-192F-4B14-A439-D9D847B5EB47}" srcOrd="0" destOrd="3" presId="urn:microsoft.com/office/officeart/2005/8/layout/cycle4"/>
    <dgm:cxn modelId="{B86AD486-1FB1-497C-865D-199F87B5BC49}" type="presOf" srcId="{1DD6FE5F-E69B-4C07-B65C-E71121A27919}" destId="{F941BECA-D34D-42C8-96D7-360E2BF9DFE9}" srcOrd="1" destOrd="2" presId="urn:microsoft.com/office/officeart/2005/8/layout/cycle4"/>
    <dgm:cxn modelId="{FB6E6B89-E0D2-4A66-88F8-22F9D4E5E5B4}" type="presOf" srcId="{5F001706-E2CE-419B-A417-26CF7B7C59C3}" destId="{85EA1706-05E2-4EBF-AC99-0AF8DC5B90A3}" srcOrd="0" destOrd="0" presId="urn:microsoft.com/office/officeart/2005/8/layout/cycle4"/>
    <dgm:cxn modelId="{992E3F96-72C1-40DC-878E-F6EED220F894}" type="presOf" srcId="{8F9A4809-E840-4676-8CB9-49BD1D6D8B33}" destId="{232B4DEC-0670-4569-97BE-42F1B6B206B9}" srcOrd="0" destOrd="0" presId="urn:microsoft.com/office/officeart/2005/8/layout/cycle4"/>
    <dgm:cxn modelId="{61826C9E-6603-4A0B-92D8-745DB06173F8}" type="presOf" srcId="{C2898367-756C-486A-9A60-97862EF08D8E}" destId="{39EC2364-1EA9-45B7-8C1D-9187ED38E946}" srcOrd="0" destOrd="0" presId="urn:microsoft.com/office/officeart/2005/8/layout/cycle4"/>
    <dgm:cxn modelId="{20F6399F-185A-42FF-B6C6-445E243BB796}" type="presOf" srcId="{65E9E748-89E2-4F26-8214-5CCE266A3853}" destId="{632E1510-87A4-4D80-833C-9F6A772D0B2A}" srcOrd="1" destOrd="2" presId="urn:microsoft.com/office/officeart/2005/8/layout/cycle4"/>
    <dgm:cxn modelId="{7FFE729F-1A42-44F0-9355-6897DA4B11B6}" type="presOf" srcId="{B3D54D99-20C6-4FCF-802A-5F8B5161F60F}" destId="{632E1510-87A4-4D80-833C-9F6A772D0B2A}" srcOrd="1" destOrd="3" presId="urn:microsoft.com/office/officeart/2005/8/layout/cycle4"/>
    <dgm:cxn modelId="{8F904FB0-7F2C-4814-ABE2-C17D9FACF4C3}" type="presOf" srcId="{EB170AF6-88C7-4708-ACC0-86FEA140FEB6}" destId="{632E1510-87A4-4D80-833C-9F6A772D0B2A}" srcOrd="1" destOrd="1" presId="urn:microsoft.com/office/officeart/2005/8/layout/cycle4"/>
    <dgm:cxn modelId="{F7AAF0B1-EB8B-4676-80E6-CEA7D75E2BA8}" type="presOf" srcId="{B3C0F9CD-6E12-4D74-979F-0444C94EFB08}" destId="{D850C1AC-0031-4C87-9E15-1118CE1E309C}" srcOrd="1" destOrd="1" presId="urn:microsoft.com/office/officeart/2005/8/layout/cycle4"/>
    <dgm:cxn modelId="{C86EBDB5-CC2F-4865-A0C1-F76CF237FE5B}" srcId="{2CF0EF9A-635A-4DC8-8228-1E687CE2BA06}" destId="{B3C0F9CD-6E12-4D74-979F-0444C94EFB08}" srcOrd="1" destOrd="0" parTransId="{992371D0-6ABE-4E86-8CD6-ADDA59FCDB1B}" sibTransId="{EBBCC846-9305-4A3C-A4DB-35C3B6942629}"/>
    <dgm:cxn modelId="{9D2ADFB9-B793-496B-8043-4047AD68A615}" type="presOf" srcId="{0E1B7DEC-D410-4DD2-9873-A492DA088FB5}" destId="{6F8EDD14-013D-4D9D-8CEB-921B9D110908}" srcOrd="0" destOrd="0" presId="urn:microsoft.com/office/officeart/2005/8/layout/cycle4"/>
    <dgm:cxn modelId="{E7685EBE-3234-4E0B-8171-595948B7516C}" type="presOf" srcId="{B06C92DE-1D61-4F45-A670-CE394A036CCB}" destId="{1A15FFBE-192F-4B14-A439-D9D847B5EB47}" srcOrd="0" destOrd="0" presId="urn:microsoft.com/office/officeart/2005/8/layout/cycle4"/>
    <dgm:cxn modelId="{22A3EAC1-1D67-4A37-A7AC-D20F4653AFA5}" type="presOf" srcId="{2CF0EF9A-635A-4DC8-8228-1E687CE2BA06}" destId="{5FD47609-C5E0-432F-9E27-CA19D7DDB554}" srcOrd="0" destOrd="0" presId="urn:microsoft.com/office/officeart/2005/8/layout/cycle4"/>
    <dgm:cxn modelId="{BBB761C7-DB28-41FC-B72E-365B5AA2A61E}" type="presOf" srcId="{B2263B32-7037-4009-851F-C1A692BBD8E1}" destId="{6F8EDD14-013D-4D9D-8CEB-921B9D110908}" srcOrd="0" destOrd="1" presId="urn:microsoft.com/office/officeart/2005/8/layout/cycle4"/>
    <dgm:cxn modelId="{491FABCA-1A8A-45BB-8F8C-197B70641321}" srcId="{2CF0EF9A-635A-4DC8-8228-1E687CE2BA06}" destId="{C2898367-756C-486A-9A60-97862EF08D8E}" srcOrd="0" destOrd="0" parTransId="{79E9F579-F10D-4284-B172-4ADEB1EC8952}" sibTransId="{62F033D8-46F1-4B2E-821A-1760E050606C}"/>
    <dgm:cxn modelId="{0E0CB5D2-1C5A-42B7-B6A2-AB51D80E51D0}" srcId="{2CEE8E22-3CBE-46B6-9782-72394A22A4E7}" destId="{8F9A4809-E840-4676-8CB9-49BD1D6D8B33}" srcOrd="1" destOrd="0" parTransId="{CA0520C2-D464-448C-B23C-B35DBAF5D753}" sibTransId="{CB83C0C1-54EB-443B-80DD-DF172002DA80}"/>
    <dgm:cxn modelId="{3C47BED5-E37C-4406-9232-50DC66252DCE}" type="presOf" srcId="{84A6CD04-1B10-4E10-8765-39B8CCE22518}" destId="{133597C0-0266-4CD2-AE7A-E33FE63A83DF}" srcOrd="0" destOrd="1" presId="urn:microsoft.com/office/officeart/2005/8/layout/cycle4"/>
    <dgm:cxn modelId="{12784BD7-B3E3-41A7-9430-CD9A5A686EA2}" srcId="{20B69A29-2215-4675-BD0C-CEDD77EFCF70}" destId="{EB170AF6-88C7-4708-ACC0-86FEA140FEB6}" srcOrd="1" destOrd="0" parTransId="{D8B69BAE-C136-412F-BDD7-49CA940B7523}" sibTransId="{F557A5AA-AAF1-472F-B3B1-34F84FF4082A}"/>
    <dgm:cxn modelId="{83D5F6DD-1CE9-4C1D-9306-B6DE4104AF29}" type="presOf" srcId="{432CE641-AE14-4BF6-B689-134F544CE569}" destId="{F941BECA-D34D-42C8-96D7-360E2BF9DFE9}" srcOrd="1" destOrd="3" presId="urn:microsoft.com/office/officeart/2005/8/layout/cycle4"/>
    <dgm:cxn modelId="{52CA3FDE-2626-45B9-899B-92E919510782}" srcId="{2CEE8E22-3CBE-46B6-9782-72394A22A4E7}" destId="{2CF0EF9A-635A-4DC8-8228-1E687CE2BA06}" srcOrd="2" destOrd="0" parTransId="{C1DC6B04-8161-409A-8958-576350323C5A}" sibTransId="{A5717674-8165-4F61-97BE-12A21C3755CE}"/>
    <dgm:cxn modelId="{AEC595ED-6328-40AE-AC23-4C6C6DD92635}" type="presOf" srcId="{B28E10E6-E440-49E3-A0BE-E874DBA265C5}" destId="{39EC2364-1EA9-45B7-8C1D-9187ED38E946}" srcOrd="0" destOrd="2" presId="urn:microsoft.com/office/officeart/2005/8/layout/cycle4"/>
    <dgm:cxn modelId="{EB62A0D5-48C9-4495-8C03-7177310D5B01}" type="presParOf" srcId="{51FC0DC1-1EBF-4F14-8765-FCC81C59FBC4}" destId="{95C618E3-4C1C-4CD6-B971-5CCAFAC6AF9A}" srcOrd="0" destOrd="0" presId="urn:microsoft.com/office/officeart/2005/8/layout/cycle4"/>
    <dgm:cxn modelId="{DBE7D0A8-1283-4A71-B131-70C5048D10A2}" type="presParOf" srcId="{95C618E3-4C1C-4CD6-B971-5CCAFAC6AF9A}" destId="{28E07BCC-8489-4CBB-BA3E-17744D312B9D}" srcOrd="0" destOrd="0" presId="urn:microsoft.com/office/officeart/2005/8/layout/cycle4"/>
    <dgm:cxn modelId="{FB045485-EBC2-4D87-8D91-6A2183F255DF}" type="presParOf" srcId="{28E07BCC-8489-4CBB-BA3E-17744D312B9D}" destId="{133597C0-0266-4CD2-AE7A-E33FE63A83DF}" srcOrd="0" destOrd="0" presId="urn:microsoft.com/office/officeart/2005/8/layout/cycle4"/>
    <dgm:cxn modelId="{169457E5-348D-4EAA-A854-97DE4230D341}" type="presParOf" srcId="{28E07BCC-8489-4CBB-BA3E-17744D312B9D}" destId="{51FACA36-5B6C-4147-8552-F6D47BAC28AA}" srcOrd="1" destOrd="0" presId="urn:microsoft.com/office/officeart/2005/8/layout/cycle4"/>
    <dgm:cxn modelId="{6800D4DC-FE4D-4454-A335-B0DBE3E5E6BB}" type="presParOf" srcId="{95C618E3-4C1C-4CD6-B971-5CCAFAC6AF9A}" destId="{34483012-CE9A-44A7-9D69-0AC0BECAA94A}" srcOrd="1" destOrd="0" presId="urn:microsoft.com/office/officeart/2005/8/layout/cycle4"/>
    <dgm:cxn modelId="{E7A35F4B-2F45-44DA-A1F1-29394A28E29C}" type="presParOf" srcId="{34483012-CE9A-44A7-9D69-0AC0BECAA94A}" destId="{6F8EDD14-013D-4D9D-8CEB-921B9D110908}" srcOrd="0" destOrd="0" presId="urn:microsoft.com/office/officeart/2005/8/layout/cycle4"/>
    <dgm:cxn modelId="{6EEAFB37-6C89-4514-AD97-5BFEC3CF5076}" type="presParOf" srcId="{34483012-CE9A-44A7-9D69-0AC0BECAA94A}" destId="{F941BECA-D34D-42C8-96D7-360E2BF9DFE9}" srcOrd="1" destOrd="0" presId="urn:microsoft.com/office/officeart/2005/8/layout/cycle4"/>
    <dgm:cxn modelId="{06B5FEEA-2609-434D-BE51-03A7E9002690}" type="presParOf" srcId="{95C618E3-4C1C-4CD6-B971-5CCAFAC6AF9A}" destId="{534E8103-7614-49CD-83D0-7D5CEAB3D93E}" srcOrd="2" destOrd="0" presId="urn:microsoft.com/office/officeart/2005/8/layout/cycle4"/>
    <dgm:cxn modelId="{03EDD4D2-159E-402B-8567-A4ABCA3518B4}" type="presParOf" srcId="{534E8103-7614-49CD-83D0-7D5CEAB3D93E}" destId="{39EC2364-1EA9-45B7-8C1D-9187ED38E946}" srcOrd="0" destOrd="0" presId="urn:microsoft.com/office/officeart/2005/8/layout/cycle4"/>
    <dgm:cxn modelId="{3B844BB4-4357-4AF5-A713-08FAC0E7E0E9}" type="presParOf" srcId="{534E8103-7614-49CD-83D0-7D5CEAB3D93E}" destId="{D850C1AC-0031-4C87-9E15-1118CE1E309C}" srcOrd="1" destOrd="0" presId="urn:microsoft.com/office/officeart/2005/8/layout/cycle4"/>
    <dgm:cxn modelId="{793E0277-B1A7-4E5C-99E1-C01653EA248D}" type="presParOf" srcId="{95C618E3-4C1C-4CD6-B971-5CCAFAC6AF9A}" destId="{9A613B2C-EE05-46D2-8104-795BD281A98E}" srcOrd="3" destOrd="0" presId="urn:microsoft.com/office/officeart/2005/8/layout/cycle4"/>
    <dgm:cxn modelId="{71419039-48E1-4E63-BE12-2F32FC40C1B3}" type="presParOf" srcId="{9A613B2C-EE05-46D2-8104-795BD281A98E}" destId="{1A15FFBE-192F-4B14-A439-D9D847B5EB47}" srcOrd="0" destOrd="0" presId="urn:microsoft.com/office/officeart/2005/8/layout/cycle4"/>
    <dgm:cxn modelId="{20DA4789-00BD-4ACE-9314-32C184C24C05}" type="presParOf" srcId="{9A613B2C-EE05-46D2-8104-795BD281A98E}" destId="{632E1510-87A4-4D80-833C-9F6A772D0B2A}" srcOrd="1" destOrd="0" presId="urn:microsoft.com/office/officeart/2005/8/layout/cycle4"/>
    <dgm:cxn modelId="{13A038D0-E52F-4334-AB89-EC4A3A7994F3}" type="presParOf" srcId="{95C618E3-4C1C-4CD6-B971-5CCAFAC6AF9A}" destId="{7BD4D608-AEBC-4D78-A372-0A2976C9CEF8}" srcOrd="4" destOrd="0" presId="urn:microsoft.com/office/officeart/2005/8/layout/cycle4"/>
    <dgm:cxn modelId="{22ED0CAE-F19F-46DB-8D35-9A7ECD575359}" type="presParOf" srcId="{51FC0DC1-1EBF-4F14-8765-FCC81C59FBC4}" destId="{0837B07B-7E21-4CC2-B8BF-3584BD4585BD}" srcOrd="1" destOrd="0" presId="urn:microsoft.com/office/officeart/2005/8/layout/cycle4"/>
    <dgm:cxn modelId="{BEE47C08-E601-4146-8B16-48D2AD78F4B0}" type="presParOf" srcId="{0837B07B-7E21-4CC2-B8BF-3584BD4585BD}" destId="{85EA1706-05E2-4EBF-AC99-0AF8DC5B90A3}" srcOrd="0" destOrd="0" presId="urn:microsoft.com/office/officeart/2005/8/layout/cycle4"/>
    <dgm:cxn modelId="{33119A4F-4D52-4945-A309-861951CBD8A4}" type="presParOf" srcId="{0837B07B-7E21-4CC2-B8BF-3584BD4585BD}" destId="{232B4DEC-0670-4569-97BE-42F1B6B206B9}" srcOrd="1" destOrd="0" presId="urn:microsoft.com/office/officeart/2005/8/layout/cycle4"/>
    <dgm:cxn modelId="{32104A1D-F735-48C4-9557-1F53943FBC14}" type="presParOf" srcId="{0837B07B-7E21-4CC2-B8BF-3584BD4585BD}" destId="{5FD47609-C5E0-432F-9E27-CA19D7DDB554}" srcOrd="2" destOrd="0" presId="urn:microsoft.com/office/officeart/2005/8/layout/cycle4"/>
    <dgm:cxn modelId="{6192FB22-93B2-4AA9-9287-391B806453FA}" type="presParOf" srcId="{0837B07B-7E21-4CC2-B8BF-3584BD4585BD}" destId="{5577B63C-7871-4573-834E-E550FA6F279A}" srcOrd="3" destOrd="0" presId="urn:microsoft.com/office/officeart/2005/8/layout/cycle4"/>
    <dgm:cxn modelId="{62086859-7762-461E-AEAA-99F67020C730}" type="presParOf" srcId="{0837B07B-7E21-4CC2-B8BF-3584BD4585BD}" destId="{873715D8-55B0-4EDB-AD9F-668BDCE0D6D6}" srcOrd="4" destOrd="0" presId="urn:microsoft.com/office/officeart/2005/8/layout/cycle4"/>
    <dgm:cxn modelId="{BCBE9AE9-7A23-4FDA-8030-3EC8D887E96C}" type="presParOf" srcId="{51FC0DC1-1EBF-4F14-8765-FCC81C59FBC4}" destId="{3CCFEC1D-0403-45C6-99A9-766FC4272FE4}" srcOrd="2" destOrd="0" presId="urn:microsoft.com/office/officeart/2005/8/layout/cycle4"/>
    <dgm:cxn modelId="{CA3A976C-4D9D-4CC4-84B2-921DC796C0B6}" type="presParOf" srcId="{51FC0DC1-1EBF-4F14-8765-FCC81C59FBC4}" destId="{760E5DD2-B81A-46A9-B261-DD10A330829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C2364-1EA9-45B7-8C1D-9187ED38E946}">
      <dsp:nvSpPr>
        <dsp:cNvPr id="0" name=""/>
        <dsp:cNvSpPr/>
      </dsp:nvSpPr>
      <dsp:spPr>
        <a:xfrm>
          <a:off x="3872981" y="2637129"/>
          <a:ext cx="3605377" cy="124100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90000"/>
            </a:lnSpc>
            <a:spcBef>
              <a:spcPct val="0"/>
            </a:spcBef>
            <a:spcAft>
              <a:spcPct val="15000"/>
            </a:spcAft>
            <a:buChar char="•"/>
          </a:pPr>
          <a:r>
            <a:rPr lang="fr-FR" sz="1000" kern="1200"/>
            <a:t>Aide à l’orientation</a:t>
          </a:r>
        </a:p>
        <a:p>
          <a:pPr marL="57150" lvl="1" indent="-57150" algn="r" defTabSz="444500">
            <a:lnSpc>
              <a:spcPct val="90000"/>
            </a:lnSpc>
            <a:spcBef>
              <a:spcPct val="0"/>
            </a:spcBef>
            <a:spcAft>
              <a:spcPct val="15000"/>
            </a:spcAft>
            <a:buChar char="•"/>
          </a:pPr>
          <a:r>
            <a:rPr lang="fr-FR" sz="1000" kern="1200"/>
            <a:t>Conseils personnalisés</a:t>
          </a:r>
        </a:p>
        <a:p>
          <a:pPr marL="57150" lvl="1" indent="-57150" algn="r" defTabSz="444500">
            <a:lnSpc>
              <a:spcPct val="90000"/>
            </a:lnSpc>
            <a:spcBef>
              <a:spcPct val="0"/>
            </a:spcBef>
            <a:spcAft>
              <a:spcPct val="15000"/>
            </a:spcAft>
            <a:buFontTx/>
            <a:buNone/>
          </a:pPr>
          <a:r>
            <a:rPr lang="fr-FR" sz="1000" kern="1200"/>
            <a:t>aux porteurs de projets</a:t>
          </a:r>
        </a:p>
      </dsp:txBody>
      <dsp:txXfrm>
        <a:off x="4981855" y="2974641"/>
        <a:ext cx="2469241" cy="876229"/>
      </dsp:txXfrm>
    </dsp:sp>
    <dsp:sp modelId="{1A15FFBE-192F-4B14-A439-D9D847B5EB47}">
      <dsp:nvSpPr>
        <dsp:cNvPr id="0" name=""/>
        <dsp:cNvSpPr/>
      </dsp:nvSpPr>
      <dsp:spPr>
        <a:xfrm>
          <a:off x="1040822" y="2637129"/>
          <a:ext cx="3018146" cy="124100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rtl="0">
            <a:lnSpc>
              <a:spcPct val="90000"/>
            </a:lnSpc>
            <a:spcBef>
              <a:spcPct val="0"/>
            </a:spcBef>
            <a:spcAft>
              <a:spcPct val="15000"/>
            </a:spcAft>
            <a:buChar char="•"/>
          </a:pPr>
          <a:r>
            <a:rPr lang="fr-FR" sz="1000" kern="1200"/>
            <a:t>Informations sur </a:t>
          </a:r>
          <a:r>
            <a:rPr lang="fr-FR" sz="1000" kern="1200">
              <a:latin typeface="Arial"/>
            </a:rPr>
            <a:t>le cluster</a:t>
          </a:r>
          <a:endParaRPr lang="fr-FR" sz="1000" kern="1200"/>
        </a:p>
        <a:p>
          <a:pPr marL="57150" lvl="1" indent="-57150" algn="l" defTabSz="444500" rtl="0">
            <a:lnSpc>
              <a:spcPct val="90000"/>
            </a:lnSpc>
            <a:spcBef>
              <a:spcPct val="0"/>
            </a:spcBef>
            <a:spcAft>
              <a:spcPct val="15000"/>
            </a:spcAft>
            <a:buChar char="•"/>
          </a:pPr>
          <a:r>
            <a:rPr lang="fr-FR" sz="1000" kern="1200">
              <a:latin typeface="Arial"/>
            </a:rPr>
            <a:t>Guide des</a:t>
          </a:r>
          <a:r>
            <a:rPr lang="fr-FR" sz="1000" kern="1200"/>
            <a:t> appels</a:t>
          </a:r>
        </a:p>
        <a:p>
          <a:pPr marL="57150" lvl="1" indent="-57150" algn="l" defTabSz="444500">
            <a:lnSpc>
              <a:spcPct val="90000"/>
            </a:lnSpc>
            <a:spcBef>
              <a:spcPct val="0"/>
            </a:spcBef>
            <a:spcAft>
              <a:spcPct val="15000"/>
            </a:spcAft>
            <a:buChar char="•"/>
          </a:pPr>
          <a:r>
            <a:rPr lang="fr-FR" sz="1000" kern="1200">
              <a:hlinkClick xmlns:r="http://schemas.openxmlformats.org/officeDocument/2006/relationships" r:id="rId1"/>
            </a:rPr>
            <a:t>Replays</a:t>
          </a:r>
          <a:r>
            <a:rPr lang="fr-FR" sz="1000" kern="1200"/>
            <a:t> de nos webinaires</a:t>
          </a:r>
        </a:p>
        <a:p>
          <a:pPr marL="57150" lvl="1" indent="-57150" algn="l" defTabSz="444500">
            <a:lnSpc>
              <a:spcPct val="90000"/>
            </a:lnSpc>
            <a:spcBef>
              <a:spcPct val="0"/>
            </a:spcBef>
            <a:spcAft>
              <a:spcPct val="15000"/>
            </a:spcAft>
            <a:buChar char="•"/>
          </a:pPr>
          <a:r>
            <a:rPr lang="fr-FR" sz="1000" kern="1200"/>
            <a:t>Conseils : </a:t>
          </a:r>
          <a:r>
            <a:rPr lang="fr-FR" sz="1000" kern="1200">
              <a:hlinkClick xmlns:r="http://schemas.openxmlformats.org/officeDocument/2006/relationships" r:id="rId2"/>
            </a:rPr>
            <a:t>fiches pratiques</a:t>
          </a:r>
          <a:endParaRPr lang="fr-FR" sz="1000" kern="1200"/>
        </a:p>
      </dsp:txBody>
      <dsp:txXfrm>
        <a:off x="1068083" y="2974641"/>
        <a:ext cx="2058180" cy="876229"/>
      </dsp:txXfrm>
    </dsp:sp>
    <dsp:sp modelId="{6F8EDD14-013D-4D9D-8CEB-921B9D110908}">
      <dsp:nvSpPr>
        <dsp:cNvPr id="0" name=""/>
        <dsp:cNvSpPr/>
      </dsp:nvSpPr>
      <dsp:spPr>
        <a:xfrm>
          <a:off x="3929277" y="25142"/>
          <a:ext cx="3563478" cy="120486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90000"/>
            </a:lnSpc>
            <a:spcBef>
              <a:spcPct val="0"/>
            </a:spcBef>
            <a:spcAft>
              <a:spcPct val="15000"/>
            </a:spcAft>
            <a:buChar char="•"/>
          </a:pPr>
          <a:r>
            <a:rPr lang="fr-FR" sz="1000" kern="1200"/>
            <a:t>Co-organisation avec les établissements et les structures de recherche</a:t>
          </a:r>
        </a:p>
        <a:p>
          <a:pPr marL="57150" lvl="1" indent="-57150" algn="r" defTabSz="444500">
            <a:lnSpc>
              <a:spcPct val="90000"/>
            </a:lnSpc>
            <a:spcBef>
              <a:spcPct val="0"/>
            </a:spcBef>
            <a:spcAft>
              <a:spcPct val="15000"/>
            </a:spcAft>
            <a:buChar char="•"/>
          </a:pPr>
          <a:r>
            <a:rPr lang="fr-FR" sz="1000" kern="1200"/>
            <a:t>Informations ciblées</a:t>
          </a:r>
        </a:p>
        <a:p>
          <a:pPr marL="57150" lvl="1" indent="-57150" algn="r" defTabSz="444500">
            <a:lnSpc>
              <a:spcPct val="90000"/>
            </a:lnSpc>
            <a:spcBef>
              <a:spcPct val="0"/>
            </a:spcBef>
            <a:spcAft>
              <a:spcPct val="15000"/>
            </a:spcAft>
            <a:buChar char="•"/>
          </a:pPr>
          <a:r>
            <a:rPr lang="fr-FR" sz="1000" kern="1200"/>
            <a:t>Ateliers adaptés</a:t>
          </a:r>
        </a:p>
        <a:p>
          <a:pPr marL="57150" lvl="1" indent="-57150" algn="r" defTabSz="444500">
            <a:lnSpc>
              <a:spcPct val="90000"/>
            </a:lnSpc>
            <a:spcBef>
              <a:spcPct val="0"/>
            </a:spcBef>
            <a:spcAft>
              <a:spcPct val="15000"/>
            </a:spcAft>
            <a:buChar char="•"/>
          </a:pPr>
          <a:r>
            <a:rPr lang="fr-FR" sz="1000" kern="1200"/>
            <a:t>Voir </a:t>
          </a:r>
          <a:r>
            <a:rPr lang="fr-FR" sz="1000" kern="1200">
              <a:hlinkClick xmlns:r="http://schemas.openxmlformats.org/officeDocument/2006/relationships" r:id="rId3"/>
            </a:rPr>
            <a:t>fiche pratique</a:t>
          </a:r>
          <a:endParaRPr lang="fr-FR" sz="1000" kern="1200"/>
        </a:p>
      </dsp:txBody>
      <dsp:txXfrm>
        <a:off x="5024788" y="51609"/>
        <a:ext cx="2441501" cy="850714"/>
      </dsp:txXfrm>
    </dsp:sp>
    <dsp:sp modelId="{133597C0-0266-4CD2-AE7A-E33FE63A83DF}">
      <dsp:nvSpPr>
        <dsp:cNvPr id="0" name=""/>
        <dsp:cNvSpPr/>
      </dsp:nvSpPr>
      <dsp:spPr>
        <a:xfrm>
          <a:off x="964449" y="0"/>
          <a:ext cx="3170893" cy="12410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fr-FR" sz="1000" kern="1200"/>
            <a:t>Sessions d’information sur les opportunités de financement</a:t>
          </a:r>
        </a:p>
        <a:p>
          <a:pPr marL="57150" lvl="1" indent="-57150" algn="l" defTabSz="444500">
            <a:lnSpc>
              <a:spcPct val="90000"/>
            </a:lnSpc>
            <a:spcBef>
              <a:spcPct val="0"/>
            </a:spcBef>
            <a:spcAft>
              <a:spcPct val="15000"/>
            </a:spcAft>
            <a:buChar char="•"/>
          </a:pPr>
          <a:r>
            <a:rPr lang="fr-FR" sz="1000" kern="1200"/>
            <a:t>Ateliers méthodologiques</a:t>
          </a:r>
        </a:p>
      </dsp:txBody>
      <dsp:txXfrm>
        <a:off x="991710" y="27261"/>
        <a:ext cx="2165103" cy="876229"/>
      </dsp:txXfrm>
    </dsp:sp>
    <dsp:sp modelId="{85EA1706-05E2-4EBF-AC99-0AF8DC5B90A3}">
      <dsp:nvSpPr>
        <dsp:cNvPr id="0" name=""/>
        <dsp:cNvSpPr/>
      </dsp:nvSpPr>
      <dsp:spPr>
        <a:xfrm>
          <a:off x="2503391" y="221053"/>
          <a:ext cx="1679231" cy="1679231"/>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a:rPr>
            <a:t>Evénements</a:t>
          </a:r>
          <a:r>
            <a:rPr lang="fr-FR" sz="1200" kern="1200"/>
            <a:t> organisés par le PCN</a:t>
          </a:r>
        </a:p>
      </dsp:txBody>
      <dsp:txXfrm>
        <a:off x="2995226" y="712888"/>
        <a:ext cx="1187396" cy="1187396"/>
      </dsp:txXfrm>
    </dsp:sp>
    <dsp:sp modelId="{232B4DEC-0670-4569-97BE-42F1B6B206B9}">
      <dsp:nvSpPr>
        <dsp:cNvPr id="0" name=""/>
        <dsp:cNvSpPr/>
      </dsp:nvSpPr>
      <dsp:spPr>
        <a:xfrm rot="5400000">
          <a:off x="4260185" y="221053"/>
          <a:ext cx="1679231" cy="1679231"/>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Sessions sur mesure</a:t>
          </a:r>
        </a:p>
      </dsp:txBody>
      <dsp:txXfrm rot="-5400000">
        <a:off x="4260185" y="712888"/>
        <a:ext cx="1187396" cy="1187396"/>
      </dsp:txXfrm>
    </dsp:sp>
    <dsp:sp modelId="{5FD47609-C5E0-432F-9E27-CA19D7DDB554}">
      <dsp:nvSpPr>
        <dsp:cNvPr id="0" name=""/>
        <dsp:cNvSpPr/>
      </dsp:nvSpPr>
      <dsp:spPr>
        <a:xfrm rot="10800000">
          <a:off x="4260185" y="1977847"/>
          <a:ext cx="1679231" cy="1679231"/>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Rendez-vous individuels</a:t>
          </a:r>
        </a:p>
      </dsp:txBody>
      <dsp:txXfrm rot="10800000">
        <a:off x="4260185" y="1977847"/>
        <a:ext cx="1187396" cy="1187396"/>
      </dsp:txXfrm>
    </dsp:sp>
    <dsp:sp modelId="{5577B63C-7871-4573-834E-E550FA6F279A}">
      <dsp:nvSpPr>
        <dsp:cNvPr id="0" name=""/>
        <dsp:cNvSpPr/>
      </dsp:nvSpPr>
      <dsp:spPr>
        <a:xfrm rot="16200000">
          <a:off x="2503391" y="1977847"/>
          <a:ext cx="1679231" cy="1679231"/>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t>Ressources sur horizon-europe.gouv.fr</a:t>
          </a:r>
        </a:p>
      </dsp:txBody>
      <dsp:txXfrm rot="5400000">
        <a:off x="2995226" y="1977847"/>
        <a:ext cx="1187396" cy="1187396"/>
      </dsp:txXfrm>
    </dsp:sp>
    <dsp:sp modelId="{3CCFEC1D-0403-45C6-99A9-766FC4272FE4}">
      <dsp:nvSpPr>
        <dsp:cNvPr id="0" name=""/>
        <dsp:cNvSpPr/>
      </dsp:nvSpPr>
      <dsp:spPr>
        <a:xfrm>
          <a:off x="3931513" y="1590034"/>
          <a:ext cx="579780" cy="50415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E5DD2-B81A-46A9-B261-DD10A3308299}">
      <dsp:nvSpPr>
        <dsp:cNvPr id="0" name=""/>
        <dsp:cNvSpPr/>
      </dsp:nvSpPr>
      <dsp:spPr>
        <a:xfrm rot="10800000">
          <a:off x="3931513" y="1783940"/>
          <a:ext cx="579780" cy="50415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1343" y="0"/>
            <a:ext cx="2946347" cy="498215"/>
          </a:xfrm>
          <a:prstGeom prst="rect">
            <a:avLst/>
          </a:prstGeom>
        </p:spPr>
        <p:txBody>
          <a:bodyPr vert="horz" lIns="91458" tIns="45729" rIns="91458" bIns="45729" rtlCol="0"/>
          <a:lstStyle>
            <a:lvl1pPr algn="r">
              <a:defRPr sz="1200"/>
            </a:lvl1pPr>
          </a:lstStyle>
          <a:p>
            <a:fld id="{4F0C479D-4687-E740-9789-857CF0267E23}" type="datetimeFigureOut">
              <a:rPr lang="fr-FR" smtClean="0"/>
              <a:t>16/05/2025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1" y="9431600"/>
            <a:ext cx="2946347" cy="498214"/>
          </a:xfrm>
          <a:prstGeom prst="rect">
            <a:avLst/>
          </a:prstGeom>
        </p:spPr>
        <p:txBody>
          <a:bodyPr vert="horz" lIns="91458" tIns="45729" rIns="91458" bIns="45729"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1343" y="9431600"/>
            <a:ext cx="2946347" cy="498214"/>
          </a:xfrm>
          <a:prstGeom prst="rect">
            <a:avLst/>
          </a:prstGeom>
        </p:spPr>
        <p:txBody>
          <a:bodyPr vert="horz" lIns="91458" tIns="45729" rIns="91458" bIns="45729"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1343" y="0"/>
            <a:ext cx="2946347" cy="496491"/>
          </a:xfrm>
          <a:prstGeom prst="rect">
            <a:avLst/>
          </a:prstGeom>
        </p:spPr>
        <p:txBody>
          <a:bodyPr vert="horz" lIns="91458" tIns="45729" rIns="91458" bIns="45729" rtlCol="0"/>
          <a:lstStyle>
            <a:lvl1pPr algn="r">
              <a:defRPr sz="1200">
                <a:latin typeface="Arial" pitchFamily="34" charset="0"/>
              </a:defRPr>
            </a:lvl1pPr>
          </a:lstStyle>
          <a:p>
            <a:fld id="{D680E798-53FF-4C51-A981-953463752515}" type="datetimeFigureOut">
              <a:rPr lang="fr-FR" smtClean="0"/>
              <a:pPr/>
              <a:t>16/05/2025</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58" tIns="45729" rIns="91458" bIns="45729" rtlCol="0" anchor="ctr"/>
          <a:lstStyle/>
          <a:p>
            <a:endParaRPr lang="fr-FR"/>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1458" tIns="45729" rIns="91458" bIns="4572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599"/>
            <a:ext cx="2946347" cy="496491"/>
          </a:xfrm>
          <a:prstGeom prst="rect">
            <a:avLst/>
          </a:prstGeom>
        </p:spPr>
        <p:txBody>
          <a:bodyPr vert="horz" lIns="91458" tIns="45729" rIns="91458" bIns="45729"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1343" y="9431599"/>
            <a:ext cx="2946347" cy="496491"/>
          </a:xfrm>
          <a:prstGeom prst="rect">
            <a:avLst/>
          </a:prstGeom>
        </p:spPr>
        <p:txBody>
          <a:bodyPr vert="horz" lIns="91458" tIns="45729" rIns="91458" bIns="45729"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308888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1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795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346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912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048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0672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492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9693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8157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422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a:p>
        </p:txBody>
      </p:sp>
    </p:spTree>
    <p:extLst>
      <p:ext uri="{BB962C8B-B14F-4D97-AF65-F5344CB8AC3E}">
        <p14:creationId xmlns:p14="http://schemas.microsoft.com/office/powerpoint/2010/main" val="1094160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2197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272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206888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615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7211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6220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9153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0B8644F8-8269-34F6-3DFC-329B7B37DCB0}"/>
            </a:ext>
          </a:extLst>
        </p:cNvPr>
        <p:cNvGrpSpPr/>
        <p:nvPr/>
      </p:nvGrpSpPr>
      <p:grpSpPr>
        <a:xfrm>
          <a:off x="0" y="0"/>
          <a:ext cx="0" cy="0"/>
          <a:chOff x="0" y="0"/>
          <a:chExt cx="0" cy="0"/>
        </a:xfrm>
      </p:grpSpPr>
      <p:sp>
        <p:nvSpPr>
          <p:cNvPr id="194" name="Google Shape;194;p18:notes">
            <a:extLst>
              <a:ext uri="{FF2B5EF4-FFF2-40B4-BE49-F238E27FC236}">
                <a16:creationId xmlns:a16="http://schemas.microsoft.com/office/drawing/2014/main" id="{1DBDB178-2029-09A5-8AE4-E3F342CF860A}"/>
              </a:ext>
            </a:extLst>
          </p:cNvPr>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a:extLst>
              <a:ext uri="{FF2B5EF4-FFF2-40B4-BE49-F238E27FC236}">
                <a16:creationId xmlns:a16="http://schemas.microsoft.com/office/drawing/2014/main" id="{71CD26A8-5D8F-E205-E6F1-69CC8A8453EB}"/>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371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7617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72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676823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2152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0789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2721722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960" y="4344789"/>
            <a:ext cx="5487682" cy="4116116"/>
          </a:xfrm>
          <a:prstGeom prst="rect">
            <a:avLst/>
          </a:prstGeom>
          <a:noFill/>
          <a:ln>
            <a:noFill/>
          </a:ln>
        </p:spPr>
        <p:txBody>
          <a:bodyPr spcFirstLastPara="1" wrap="square" lIns="91443" tIns="45709" rIns="91443" bIns="45709" anchor="t" anchorCtr="0">
            <a:noAutofit/>
          </a:bodyPr>
          <a:lstStyle/>
          <a:p>
            <a:pPr>
              <a:buSzPts val="1400"/>
            </a:pPr>
            <a:endParaRPr/>
          </a:p>
        </p:txBody>
      </p:sp>
      <p:sp>
        <p:nvSpPr>
          <p:cNvPr id="195" name="Google Shape;195;p18: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505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7223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9416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7665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734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1236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023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13916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898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5615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801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5618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44</a:t>
            </a:fld>
            <a:endParaRPr lang="fr-FR"/>
          </a:p>
        </p:txBody>
      </p:sp>
    </p:spTree>
    <p:extLst>
      <p:ext uri="{BB962C8B-B14F-4D97-AF65-F5344CB8AC3E}">
        <p14:creationId xmlns:p14="http://schemas.microsoft.com/office/powerpoint/2010/main" val="1921376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a:p>
        </p:txBody>
      </p:sp>
    </p:spTree>
    <p:extLst>
      <p:ext uri="{BB962C8B-B14F-4D97-AF65-F5344CB8AC3E}">
        <p14:creationId xmlns:p14="http://schemas.microsoft.com/office/powerpoint/2010/main" val="2029299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46</a:t>
            </a:fld>
            <a:endParaRPr lang="fr-FR"/>
          </a:p>
        </p:txBody>
      </p:sp>
    </p:spTree>
    <p:extLst>
      <p:ext uri="{BB962C8B-B14F-4D97-AF65-F5344CB8AC3E}">
        <p14:creationId xmlns:p14="http://schemas.microsoft.com/office/powerpoint/2010/main" val="2779902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47</a:t>
            </a:fld>
            <a:endParaRPr lang="fr-FR"/>
          </a:p>
        </p:txBody>
      </p:sp>
    </p:spTree>
    <p:extLst>
      <p:ext uri="{BB962C8B-B14F-4D97-AF65-F5344CB8AC3E}">
        <p14:creationId xmlns:p14="http://schemas.microsoft.com/office/powerpoint/2010/main" val="254386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48</a:t>
            </a:fld>
            <a:endParaRPr lang="fr-FR"/>
          </a:p>
        </p:txBody>
      </p:sp>
    </p:spTree>
    <p:extLst>
      <p:ext uri="{BB962C8B-B14F-4D97-AF65-F5344CB8AC3E}">
        <p14:creationId xmlns:p14="http://schemas.microsoft.com/office/powerpoint/2010/main" val="890455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pPr>
              <a:buSzPts val="1400"/>
            </a:pPr>
            <a:endParaRPr/>
          </a:p>
        </p:txBody>
      </p:sp>
      <p:sp>
        <p:nvSpPr>
          <p:cNvPr id="314" name="Google Shape;314;p3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337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270979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214131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156600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19298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4189001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184242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25785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61520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02335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body" idx="1"/>
          </p:nvPr>
        </p:nvSpPr>
        <p:spPr/>
        <p:txBody>
          <a:bodyPr lIns="0" tIns="0" rIns="0" bIns="0"/>
          <a:lstStyle>
            <a:lvl1pPr>
              <a:defRPr sz="1800" b="1" i="0">
                <a:solidFill>
                  <a:srgbClr val="00639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r>
              <a:rPr lang="fr-FR" spc="4"/>
              <a:t>een.ec.europa.eu</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Tree>
    <p:extLst>
      <p:ext uri="{BB962C8B-B14F-4D97-AF65-F5344CB8AC3E}">
        <p14:creationId xmlns:p14="http://schemas.microsoft.com/office/powerpoint/2010/main" val="191672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9143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E15A831A-71EF-431A-9537-EE10D14CF621}"/>
              </a:ext>
            </a:extLst>
          </p:cNvPr>
          <p:cNvPicPr>
            <a:picLocks noChangeAspect="1"/>
          </p:cNvPicPr>
          <p:nvPr userDrawn="1"/>
        </p:nvPicPr>
        <p:blipFill>
          <a:blip r:embed="rId2"/>
          <a:stretch>
            <a:fillRect/>
          </a:stretch>
        </p:blipFill>
        <p:spPr>
          <a:xfrm>
            <a:off x="180000" y="90000"/>
            <a:ext cx="997694" cy="73113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10" name="Image 9">
            <a:extLst>
              <a:ext uri="{FF2B5EF4-FFF2-40B4-BE49-F238E27FC236}">
                <a16:creationId xmlns:a16="http://schemas.microsoft.com/office/drawing/2014/main" id="{C624890D-F252-40E9-898F-5632681FE15E}"/>
              </a:ext>
            </a:extLst>
          </p:cNvPr>
          <p:cNvPicPr>
            <a:picLocks noChangeAspect="1"/>
          </p:cNvPicPr>
          <p:nvPr userDrawn="1"/>
        </p:nvPicPr>
        <p:blipFill>
          <a:blip r:embed="rId4"/>
          <a:stretch>
            <a:fillRect/>
          </a:stretch>
        </p:blipFill>
        <p:spPr>
          <a:xfrm>
            <a:off x="180000" y="90000"/>
            <a:ext cx="997694" cy="731134"/>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4" name="Image 3">
            <a:extLst>
              <a:ext uri="{FF2B5EF4-FFF2-40B4-BE49-F238E27FC236}">
                <a16:creationId xmlns:a16="http://schemas.microsoft.com/office/drawing/2014/main" id="{8F25AA36-ED15-407A-A299-6810E295A430}"/>
              </a:ext>
            </a:extLst>
          </p:cNvPr>
          <p:cNvPicPr>
            <a:picLocks noChangeAspect="1"/>
          </p:cNvPicPr>
          <p:nvPr userDrawn="1"/>
        </p:nvPicPr>
        <p:blipFill>
          <a:blip r:embed="rId4"/>
          <a:stretch>
            <a:fillRect/>
          </a:stretch>
        </p:blipFill>
        <p:spPr>
          <a:xfrm>
            <a:off x="180000" y="90000"/>
            <a:ext cx="997694" cy="731134"/>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CF7B80A3-0710-4F75-92C8-60FD111BDC99}"/>
              </a:ext>
            </a:extLst>
          </p:cNvPr>
          <p:cNvPicPr>
            <a:picLocks noChangeAspect="1"/>
          </p:cNvPicPr>
          <p:nvPr userDrawn="1"/>
        </p:nvPicPr>
        <p:blipFill>
          <a:blip r:embed="rId2"/>
          <a:stretch>
            <a:fillRect/>
          </a:stretch>
        </p:blipFill>
        <p:spPr>
          <a:xfrm>
            <a:off x="180000" y="90000"/>
            <a:ext cx="997694" cy="731134"/>
          </a:xfrm>
          <a:prstGeom prst="rect">
            <a:avLst/>
          </a:prstGeom>
        </p:spPr>
      </p:pic>
    </p:spTree>
    <p:extLst>
      <p:ext uri="{BB962C8B-B14F-4D97-AF65-F5344CB8AC3E}">
        <p14:creationId xmlns:p14="http://schemas.microsoft.com/office/powerpoint/2010/main" val="381512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3" name="Image 12">
            <a:extLst>
              <a:ext uri="{FF2B5EF4-FFF2-40B4-BE49-F238E27FC236}">
                <a16:creationId xmlns:a16="http://schemas.microsoft.com/office/drawing/2014/main" id="{F3893B61-155E-45F2-9D4E-C8E550BDE536}"/>
              </a:ext>
            </a:extLst>
          </p:cNvPr>
          <p:cNvPicPr>
            <a:picLocks noChangeAspect="1"/>
          </p:cNvPicPr>
          <p:nvPr userDrawn="1"/>
        </p:nvPicPr>
        <p:blipFill>
          <a:blip r:embed="rId2"/>
          <a:stretch>
            <a:fillRect/>
          </a:stretch>
        </p:blipFill>
        <p:spPr>
          <a:xfrm>
            <a:off x="180000" y="90000"/>
            <a:ext cx="997694" cy="731134"/>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BE167F38-ED0D-4809-B09B-BA8F0293AB8F}"/>
              </a:ext>
            </a:extLst>
          </p:cNvPr>
          <p:cNvPicPr>
            <a:picLocks noChangeAspect="1"/>
          </p:cNvPicPr>
          <p:nvPr userDrawn="1"/>
        </p:nvPicPr>
        <p:blipFill>
          <a:blip r:embed="rId2"/>
          <a:stretch>
            <a:fillRect/>
          </a:stretch>
        </p:blipFill>
        <p:spPr>
          <a:xfrm>
            <a:off x="180000" y="90000"/>
            <a:ext cx="997694" cy="731134"/>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D502C641-A2AA-47A5-B2F1-1ACEA0C0E148}"/>
              </a:ext>
            </a:extLst>
          </p:cNvPr>
          <p:cNvPicPr>
            <a:picLocks noChangeAspect="1"/>
          </p:cNvPicPr>
          <p:nvPr userDrawn="1"/>
        </p:nvPicPr>
        <p:blipFill>
          <a:blip r:embed="rId2"/>
          <a:stretch>
            <a:fillRect/>
          </a:stretch>
        </p:blipFill>
        <p:spPr>
          <a:xfrm>
            <a:off x="180000" y="90000"/>
            <a:ext cx="997694" cy="731134"/>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6" name="Espace réservé de la date 1">
            <a:extLst>
              <a:ext uri="{FF2B5EF4-FFF2-40B4-BE49-F238E27FC236}">
                <a16:creationId xmlns:a16="http://schemas.microsoft.com/office/drawing/2014/main" id="{7D09E86F-6253-4164-BB44-E07B94B67787}"/>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7" name="Image 6">
            <a:extLst>
              <a:ext uri="{FF2B5EF4-FFF2-40B4-BE49-F238E27FC236}">
                <a16:creationId xmlns:a16="http://schemas.microsoft.com/office/drawing/2014/main" id="{F0B18EC6-8A9E-4B65-9CED-D8B03A77E72E}"/>
              </a:ext>
            </a:extLst>
          </p:cNvPr>
          <p:cNvPicPr>
            <a:picLocks noChangeAspect="1"/>
          </p:cNvPicPr>
          <p:nvPr userDrawn="1"/>
        </p:nvPicPr>
        <p:blipFill>
          <a:blip r:embed="rId2"/>
          <a:stretch>
            <a:fillRect/>
          </a:stretch>
        </p:blipFill>
        <p:spPr>
          <a:xfrm>
            <a:off x="133618" y="116666"/>
            <a:ext cx="997694" cy="731134"/>
          </a:xfrm>
          <a:prstGeom prst="rect">
            <a:avLst/>
          </a:prstGeom>
        </p:spPr>
      </p:pic>
    </p:spTree>
    <p:extLst>
      <p:ext uri="{BB962C8B-B14F-4D97-AF65-F5344CB8AC3E}">
        <p14:creationId xmlns:p14="http://schemas.microsoft.com/office/powerpoint/2010/main" val="25395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sz="half" idx="2"/>
          </p:nvPr>
        </p:nvSpPr>
        <p:spPr>
          <a:xfrm>
            <a:off x="457200" y="1183005"/>
            <a:ext cx="3977640" cy="16158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6158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8" name="Espace réservé de la date 1">
            <a:extLst>
              <a:ext uri="{FF2B5EF4-FFF2-40B4-BE49-F238E27FC236}">
                <a16:creationId xmlns:a16="http://schemas.microsoft.com/office/drawing/2014/main" id="{7842EC7C-49AE-4A74-980C-11CB608B5DA0}"/>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9" name="Image 8">
            <a:extLst>
              <a:ext uri="{FF2B5EF4-FFF2-40B4-BE49-F238E27FC236}">
                <a16:creationId xmlns:a16="http://schemas.microsoft.com/office/drawing/2014/main" id="{D5B4AB29-DEF2-4DA7-A007-359587C0D46F}"/>
              </a:ext>
            </a:extLst>
          </p:cNvPr>
          <p:cNvPicPr>
            <a:picLocks noChangeAspect="1"/>
          </p:cNvPicPr>
          <p:nvPr userDrawn="1"/>
        </p:nvPicPr>
        <p:blipFill>
          <a:blip r:embed="rId2"/>
          <a:stretch>
            <a:fillRect/>
          </a:stretch>
        </p:blipFill>
        <p:spPr>
          <a:xfrm>
            <a:off x="180000" y="90000"/>
            <a:ext cx="997694" cy="731134"/>
          </a:xfrm>
          <a:prstGeom prst="rect">
            <a:avLst/>
          </a:prstGeom>
        </p:spPr>
      </p:pic>
    </p:spTree>
    <p:extLst>
      <p:ext uri="{BB962C8B-B14F-4D97-AF65-F5344CB8AC3E}">
        <p14:creationId xmlns:p14="http://schemas.microsoft.com/office/powerpoint/2010/main" val="1063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
        <p:nvSpPr>
          <p:cNvPr id="5" name="Espace réservé de la date 1">
            <a:extLst>
              <a:ext uri="{FF2B5EF4-FFF2-40B4-BE49-F238E27FC236}">
                <a16:creationId xmlns:a16="http://schemas.microsoft.com/office/drawing/2014/main" id="{41CC1752-6F6F-44F2-B841-9E6BE2857B3A}"/>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Tree>
    <p:extLst>
      <p:ext uri="{BB962C8B-B14F-4D97-AF65-F5344CB8AC3E}">
        <p14:creationId xmlns:p14="http://schemas.microsoft.com/office/powerpoint/2010/main" val="125154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55076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10/11/2021</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5" r:id="rId7"/>
    <p:sldLayoutId id="2147483816"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a:extLst>
              <a:ext uri="{FF2B5EF4-FFF2-40B4-BE49-F238E27FC236}">
                <a16:creationId xmlns:a16="http://schemas.microsoft.com/office/drawing/2014/main" id="{4934E15C-A5B9-4B6E-94BD-FD36FFC6FCBA}"/>
              </a:ext>
            </a:extLst>
          </p:cNvPr>
          <p:cNvPicPr>
            <a:picLocks noChangeAspect="1"/>
          </p:cNvPicPr>
          <p:nvPr userDrawn="1"/>
        </p:nvPicPr>
        <p:blipFill>
          <a:blip r:embed="rId10"/>
          <a:stretch>
            <a:fillRect/>
          </a:stretch>
        </p:blipFill>
        <p:spPr>
          <a:xfrm>
            <a:off x="180000" y="90000"/>
            <a:ext cx="997694" cy="731134"/>
          </a:xfrm>
          <a:prstGeom prst="rect">
            <a:avLst/>
          </a:prstGeom>
        </p:spPr>
      </p:pic>
    </p:spTree>
    <p:extLst>
      <p:ext uri="{BB962C8B-B14F-4D97-AF65-F5344CB8AC3E}">
        <p14:creationId xmlns:p14="http://schemas.microsoft.com/office/powerpoint/2010/main" val="379445465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31" r:id="rId6"/>
    <p:sldLayoutId id="214748383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7">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op.europa.eu/en/publication-detail/-/publication/4b319f3d-e9ff-11ef-b5e9-01aa75ed71a1"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commission/presscorner/detail/en/IP_23_3358"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nets4dem.eu/"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hoes-eccch.eu/"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s://ich.unesco.org/en/conven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esearch-and-innovation.ec.europa.eu/research-area/social-sciences-and-humanities/cultural-heritage-and-cultural-and-creative-industries-ccis/cultural-heritage-cloud_en"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s://www.echoes-eccch.e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cordis.europa.eu/project/id/101135701"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cordis.europa.eu/project/id/101112111"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kuleuven.be/her-ukr"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digital-strategy.ec.europa.eu/fr/policies/open-science-cloud"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nsilium.europa.eu/en/press/press-releases/2023/06/01/combatting-violence-against-women-council-adopts-decision-about-eu-s-accession-to-istanbul-convention/"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hyperlink" Target="https://op.europa.eu/en/publication-detail/-/publication/684ab3af-9f57-11ec-83e1-01aa75ed71a1/language-en" TargetMode="External"/><Relationship Id="rId4" Type="http://schemas.openxmlformats.org/officeDocument/2006/relationships/hyperlink" Target="https://www.consilium.europa.eu/en/policies/eu-measures-end-violence-against-wom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finance-and-green-deal/just-transition-mechanism_en"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employment-social-affairs.ec.europa.eu/policies-and-activities/european-pillar-social-rights-building-fairer-and-more-inclusive-european-union_en"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nsilium.europa.eu/en/policies/eu-measures-end-violence-against-women/"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hyperlink" Target="https://commission.europa.eu/strategy-and-policy/priorities-2019-2024/new-push-european-democracy/equality-and-inclusion_e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mployment-social-affairs.ec.europa.eu/policies-and-activities/european-pillar-social-rights-building-fairer-and-more-inclusive-european-union_en"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education.ec.europa.eu/"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hyperlink" Target="https://research-and-innovation.ec.europa.eu/strategy/strategy-research-and-innovation/our-digital-future/european-research-area_e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ducation.ec.europa.eu/"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hyperlink" Target="https://www.oecd.org/en/topics/sub-issues/learning-in-the-digital-world/pisa-2025-learning-in-the-digital-world.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commission.europa.eu/strategy-and-policy/priorities-2019-2024/new-push-european-democracy/equality-and-inclusion_en"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hyperlink" Target="https://commission.europa.eu/strategy-and-policy/priorities-2019-2024/promoting-our-european-way-life/european-health-union/comprehensive-approach-mental-health_e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ommission.europa.eu/strategy-and-policy/priorities-2019-2024/new-push-european-democracy/equality-and-inclusion_en"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s://europa.eu/eurobarometer/surveys/detail/3112"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commission.europa.eu/about/departments-and-executive-agencies/research-and-innovation_en" TargetMode="External"/><Relationship Id="rId7" Type="http://schemas.openxmlformats.org/officeDocument/2006/relationships/hyperlink" Target="https://home-affairs.ec.europa.eu/policies/migration-and-asylum/pact-migration-and-asylum_en"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hyperlink" Target="https://ec.europa.eu/info/funding-tenders/opportunities/portal/screen/support/faq/15740" TargetMode="External"/><Relationship Id="rId5" Type="http://schemas.openxmlformats.org/officeDocument/2006/relationships/hyperlink" Target="https://knowledge4policy.ec.europa.eu/migration-demography_en" TargetMode="External"/><Relationship Id="rId4" Type="http://schemas.openxmlformats.org/officeDocument/2006/relationships/hyperlink" Target="https://home-affairs.ec.europa.eu/index_en"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8" Type="http://schemas.openxmlformats.org/officeDocument/2006/relationships/hyperlink" Target="https://www.horizon-europe.gouv.fr/les-webinaires-organises-par-le-pcn-juridique-financier-24623" TargetMode="External"/><Relationship Id="rId3" Type="http://schemas.openxmlformats.org/officeDocument/2006/relationships/hyperlink" Target="https://ec.europa.eu/info/funding-tenders/opportunities/docs/2021-2027/horizon/wp-call/2025/wp-5-culture-creativity-and-inclusive-society_horizon-2025_en.pdf" TargetMode="External"/><Relationship Id="rId7" Type="http://schemas.openxmlformats.org/officeDocument/2006/relationships/hyperlink" Target="https://www.horizon-europe.gouv.fr/boite-outils-et-temoignages-30216" TargetMode="Externa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hyperlink" Target="https://www.horizon-europe.gouv.fr/cluster-2" TargetMode="External"/><Relationship Id="rId11" Type="http://schemas.openxmlformats.org/officeDocument/2006/relationships/hyperlink" Target="https://www.horizon-europe.gouv.fr/webinaire-sur-le-financement-par-sommes-forfaitaires-29783" TargetMode="External"/><Relationship Id="rId5" Type="http://schemas.openxmlformats.org/officeDocument/2006/relationships/hyperlink" Target="https://cordis.europa.eu/fr" TargetMode="External"/><Relationship Id="rId10" Type="http://schemas.openxmlformats.org/officeDocument/2006/relationships/hyperlink" Target="https://www.horizon-europe.gouv.fr/faq-lump-sum" TargetMode="External"/><Relationship Id="rId4" Type="http://schemas.openxmlformats.org/officeDocument/2006/relationships/hyperlink" Target="https://ec.europa.eu/info/funding-tenders/opportunities/portal/screen/home" TargetMode="External"/><Relationship Id="rId9" Type="http://schemas.openxmlformats.org/officeDocument/2006/relationships/hyperlink" Target="https://research-and-innovation.ec.europa.eu/research-area/social-sciences-and-humanities_e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hyperlink" Target="https://www.horizon-europe.gouv.fr/cluster-2" TargetMode="External"/><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hyperlink" Target="mailto:pcn-shs@recherche.gouv.fr" TargetMode="External"/><Relationship Id="rId5" Type="http://schemas.openxmlformats.org/officeDocument/2006/relationships/image" Target="../media/image12.tiff"/><Relationship Id="rId4" Type="http://schemas.openxmlformats.org/officeDocument/2006/relationships/image" Target="../media/image11.tiff"/><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a:p>
        </p:txBody>
      </p:sp>
      <p:sp>
        <p:nvSpPr>
          <p:cNvPr id="6" name="Espace réservé du texte 5"/>
          <p:cNvSpPr>
            <a:spLocks noGrp="1"/>
          </p:cNvSpPr>
          <p:nvPr>
            <p:ph type="body" sz="quarter" idx="13"/>
          </p:nvPr>
        </p:nvSpPr>
        <p:spPr>
          <a:xfrm>
            <a:off x="661210" y="1531539"/>
            <a:ext cx="7411643" cy="3202302"/>
          </a:xfrm>
        </p:spPr>
        <p:txBody>
          <a:bodyPr/>
          <a:lstStyle/>
          <a:p>
            <a:pPr algn="ctr"/>
            <a:r>
              <a:rPr lang="fr-FR" sz="4000" dirty="0"/>
              <a:t>Cluster 2 ‘Culture, créativité et société inclusive’</a:t>
            </a:r>
          </a:p>
          <a:p>
            <a:pPr algn="ctr"/>
            <a:endParaRPr lang="fr-FR" sz="4000" b="0" dirty="0">
              <a:latin typeface="Arial"/>
              <a:cs typeface="Arial"/>
            </a:endParaRPr>
          </a:p>
          <a:p>
            <a:pPr algn="ctr"/>
            <a:r>
              <a:rPr lang="fr-FR" sz="3600">
                <a:latin typeface="Arial"/>
                <a:cs typeface="Arial"/>
              </a:rPr>
              <a:t>Les appels </a:t>
            </a:r>
            <a:r>
              <a:rPr lang="fr-FR" sz="3600" dirty="0">
                <a:latin typeface="Arial"/>
                <a:cs typeface="Arial"/>
              </a:rPr>
              <a:t>à projets 2025</a:t>
            </a:r>
            <a:endParaRPr lang="fr-FR" sz="3600" dirty="0"/>
          </a:p>
          <a:p>
            <a:pPr algn="ctr"/>
            <a:endParaRPr lang="fr-FR" sz="4000" dirty="0">
              <a:latin typeface="Arial"/>
              <a:cs typeface="Arial"/>
            </a:endParaRPr>
          </a:p>
        </p:txBody>
      </p:sp>
      <p:pic>
        <p:nvPicPr>
          <p:cNvPr id="7" name="Image 6">
            <a:extLst>
              <a:ext uri="{FF2B5EF4-FFF2-40B4-BE49-F238E27FC236}">
                <a16:creationId xmlns:a16="http://schemas.microsoft.com/office/drawing/2014/main" id="{496AA956-D6D6-468C-BCDF-48BC000EA46A}"/>
              </a:ext>
            </a:extLst>
          </p:cNvPr>
          <p:cNvPicPr>
            <a:picLocks noChangeAspect="1"/>
          </p:cNvPicPr>
          <p:nvPr/>
        </p:nvPicPr>
        <p:blipFill>
          <a:blip r:embed="rId3"/>
          <a:stretch>
            <a:fillRect/>
          </a:stretch>
        </p:blipFill>
        <p:spPr>
          <a:xfrm>
            <a:off x="7052160" y="1"/>
            <a:ext cx="1526575" cy="802887"/>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629207"/>
          </a:xfrm>
          <a:prstGeom prst="rect">
            <a:avLst/>
          </a:prstGeom>
          <a:noFill/>
          <a:ln>
            <a:noFill/>
          </a:ln>
        </p:spPr>
        <p:txBody>
          <a:bodyPr spcFirstLastPara="1" wrap="square" lIns="0" tIns="0" rIns="0" bIns="0" anchor="t" anchorCtr="0">
            <a:noAutofit/>
          </a:bodyPr>
          <a:lstStyle/>
          <a:p>
            <a:r>
              <a:rPr lang="fr-FR" sz="1800">
                <a:solidFill>
                  <a:schemeClr val="accent4"/>
                </a:solidFill>
              </a:rPr>
              <a:t>Détecter et lutter contre la désinformation </a:t>
            </a:r>
            <a:r>
              <a:rPr lang="fr-FR" sz="1800" u="sng">
                <a:solidFill>
                  <a:schemeClr val="accent4"/>
                </a:solidFill>
              </a:rPr>
              <a:t>et les FIMI (</a:t>
            </a:r>
            <a:r>
              <a:rPr lang="fr-FR" sz="1800" i="1" err="1">
                <a:solidFill>
                  <a:schemeClr val="accent4"/>
                </a:solidFill>
              </a:rPr>
              <a:t>foreign</a:t>
            </a:r>
            <a:r>
              <a:rPr lang="fr-FR" sz="1800" i="1">
                <a:solidFill>
                  <a:schemeClr val="accent4"/>
                </a:solidFill>
              </a:rPr>
              <a:t> information manipulation and </a:t>
            </a:r>
            <a:r>
              <a:rPr lang="fr-FR" sz="1800" i="1" err="1">
                <a:solidFill>
                  <a:schemeClr val="accent4"/>
                </a:solidFill>
              </a:rPr>
              <a:t>interference</a:t>
            </a:r>
            <a:r>
              <a:rPr lang="fr-FR" sz="1800">
                <a:solidFill>
                  <a:schemeClr val="accent4"/>
                </a:solidFill>
              </a:rPr>
              <a:t>) -  Capitaliser sur les méthodes testées</a:t>
            </a:r>
          </a:p>
        </p:txBody>
      </p:sp>
      <p:sp>
        <p:nvSpPr>
          <p:cNvPr id="200" name="Google Shape;200;p18"/>
          <p:cNvSpPr txBox="1">
            <a:spLocks noGrp="1"/>
          </p:cNvSpPr>
          <p:nvPr>
            <p:ph type="body" idx="1"/>
          </p:nvPr>
        </p:nvSpPr>
        <p:spPr>
          <a:xfrm>
            <a:off x="343905" y="1642033"/>
            <a:ext cx="8337736" cy="3021449"/>
          </a:xfrm>
          <a:prstGeom prst="rect">
            <a:avLst/>
          </a:prstGeom>
          <a:noFill/>
          <a:ln>
            <a:noFill/>
          </a:ln>
        </p:spPr>
        <p:txBody>
          <a:bodyPr spcFirstLastPara="1" wrap="square" lIns="0" tIns="0" rIns="0" bIns="0" anchor="t" anchorCtr="0">
            <a:noAutofit/>
          </a:bodyPr>
          <a:lstStyle/>
          <a:p>
            <a:pPr marL="285750" indent="-285750" algn="just">
              <a:spcBef>
                <a:spcPts val="300"/>
              </a:spcBef>
              <a:buClr>
                <a:srgbClr val="000000"/>
              </a:buClr>
              <a:buSzPts val="1100"/>
              <a:buFont typeface="Courier New" panose="02070309020205020404" pitchFamily="49" charset="0"/>
              <a:buChar char="o"/>
            </a:pPr>
            <a:r>
              <a:rPr lang="fr-FR" sz="1700">
                <a:solidFill>
                  <a:schemeClr val="bg2"/>
                </a:solidFill>
              </a:rPr>
              <a:t>Mesures pour détecter et lutter contre la désinformation et les FIMI : </a:t>
            </a:r>
            <a:r>
              <a:rPr lang="fr-FR" sz="1700" b="1">
                <a:solidFill>
                  <a:schemeClr val="bg2"/>
                </a:solidFill>
              </a:rPr>
              <a:t>tirer les bénéfices des projets financés par l’UE </a:t>
            </a:r>
          </a:p>
          <a:p>
            <a:pPr marL="285750" indent="-285750" algn="just">
              <a:spcBef>
                <a:spcPts val="300"/>
              </a:spcBef>
              <a:buClr>
                <a:srgbClr val="000000"/>
              </a:buClr>
              <a:buSzPts val="1100"/>
              <a:buFont typeface="Courier New" panose="02070309020205020404" pitchFamily="49" charset="0"/>
              <a:buChar char="o"/>
            </a:pPr>
            <a:r>
              <a:rPr lang="fr-FR" sz="1700">
                <a:solidFill>
                  <a:schemeClr val="bg2"/>
                </a:solidFill>
              </a:rPr>
              <a:t>Sensibiliser les acteurs concernés (décideurs, acteurs politiques, société civile, citoyens) et professionnels dans divers secteurs (médias, éducation, sécurité…) sur les </a:t>
            </a:r>
            <a:r>
              <a:rPr lang="fr-FR" sz="1700" b="1">
                <a:solidFill>
                  <a:schemeClr val="bg2"/>
                </a:solidFill>
              </a:rPr>
              <a:t>mesures et outils déjà opérationnels de détection, compréhension et lutte contre la désinformation et les FIMI</a:t>
            </a:r>
            <a:r>
              <a:rPr lang="fr-FR" sz="1700">
                <a:solidFill>
                  <a:schemeClr val="bg2"/>
                </a:solidFill>
              </a:rPr>
              <a:t> : aider à une compréhension des modèles théoriques, des outils et méthodes testées; offrir un accès à un réseau et un soutien personnalisé; fournir des recommandations pour qu’ils jouent un rôle dans la mise en œuvre des préconisations issues de la recherche empirique  </a:t>
            </a:r>
          </a:p>
          <a:p>
            <a:pPr marL="285750" indent="-285750" algn="just">
              <a:spcBef>
                <a:spcPts val="300"/>
              </a:spcBef>
              <a:buClr>
                <a:srgbClr val="000000"/>
              </a:buClr>
              <a:buSzPts val="1100"/>
              <a:buFont typeface="Courier New" panose="02070309020205020404" pitchFamily="49" charset="0"/>
              <a:buChar char="o"/>
            </a:pPr>
            <a:r>
              <a:rPr lang="fr-FR" sz="1700">
                <a:solidFill>
                  <a:schemeClr val="bg2"/>
                </a:solidFill>
              </a:rPr>
              <a:t>Adapter les mesures aux opportunités ouvertes par l’</a:t>
            </a:r>
            <a:r>
              <a:rPr lang="fr-FR" sz="1700" b="1">
                <a:solidFill>
                  <a:schemeClr val="bg2"/>
                </a:solidFill>
              </a:rPr>
              <a:t>IA et le Big data</a:t>
            </a:r>
          </a:p>
          <a:p>
            <a:pPr marL="419100" indent="-285750">
              <a:lnSpc>
                <a:spcPct val="110000"/>
              </a:lnSpc>
              <a:spcBef>
                <a:spcPts val="300"/>
              </a:spcBef>
              <a:buClr>
                <a:srgbClr val="123076"/>
              </a:buClr>
              <a:buSzPts val="1500"/>
              <a:buChar char="•"/>
            </a:pPr>
            <a:endParaRPr lang="fr-FR" sz="130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615553"/>
          </a:xfrm>
          <a:prstGeom prst="rect">
            <a:avLst/>
          </a:prstGeom>
          <a:noFill/>
        </p:spPr>
        <p:txBody>
          <a:bodyPr wrap="square" lIns="91440" tIns="45720" rIns="91440" bIns="45720" rtlCol="0" anchor="t">
            <a:spAutoFit/>
          </a:bodyPr>
          <a:lstStyle/>
          <a:p>
            <a:pPr algn="r" fontAlgn="base"/>
            <a:endParaRPr lang="en-US" sz="1100">
              <a:solidFill>
                <a:schemeClr val="bg2"/>
              </a:solidFill>
            </a:endParaRPr>
          </a:p>
          <a:p>
            <a:pPr algn="r" fontAlgn="base"/>
            <a:r>
              <a:rPr lang="en-US" sz="1100">
                <a:solidFill>
                  <a:schemeClr val="bg2"/>
                </a:solidFill>
              </a:rPr>
              <a:t>HORIZON-CL2-2025-01-DEMOCRACY-01: </a:t>
            </a:r>
          </a:p>
          <a:p>
            <a:pPr algn="r" fontAlgn="base"/>
            <a:r>
              <a:rPr lang="en-US" sz="1100">
                <a:solidFill>
                  <a:schemeClr val="bg2"/>
                </a:solidFill>
              </a:rPr>
              <a:t>Advisory support and network to counter disinformation and FIMI - </a:t>
            </a:r>
            <a:r>
              <a:rPr lang="fr-FR" sz="1100">
                <a:solidFill>
                  <a:schemeClr val="bg2"/>
                </a:solidFill>
              </a:rPr>
              <a:t>CSA</a:t>
            </a:r>
            <a:r>
              <a:rPr lang="en-US" sz="1200">
                <a:solidFill>
                  <a:srgbClr val="002060"/>
                </a:solidFill>
              </a:rPr>
              <a:t>​</a:t>
            </a:r>
          </a:p>
        </p:txBody>
      </p:sp>
    </p:spTree>
    <p:extLst>
      <p:ext uri="{BB962C8B-B14F-4D97-AF65-F5344CB8AC3E}">
        <p14:creationId xmlns:p14="http://schemas.microsoft.com/office/powerpoint/2010/main" val="53359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46443"/>
            <a:ext cx="8424000" cy="349731"/>
          </a:xfrm>
          <a:prstGeom prst="rect">
            <a:avLst/>
          </a:prstGeom>
          <a:noFill/>
          <a:ln>
            <a:noFill/>
          </a:ln>
        </p:spPr>
        <p:txBody>
          <a:bodyPr spcFirstLastPara="1" wrap="square" lIns="0" tIns="0" rIns="0" bIns="0" anchor="t" anchorCtr="0">
            <a:noAutofit/>
          </a:bodyPr>
          <a:lstStyle/>
          <a:p>
            <a:r>
              <a:rPr lang="fr-FR" sz="1800">
                <a:solidFill>
                  <a:schemeClr val="accent4"/>
                </a:solidFill>
              </a:rPr>
              <a:t>La diplomatie scientifique européenne</a:t>
            </a:r>
            <a:endParaRPr lang="en-US" sz="2400">
              <a:solidFill>
                <a:schemeClr val="accent4"/>
              </a:solidFill>
            </a:endParaRPr>
          </a:p>
        </p:txBody>
      </p:sp>
      <p:sp>
        <p:nvSpPr>
          <p:cNvPr id="200" name="Google Shape;200;p18"/>
          <p:cNvSpPr txBox="1">
            <a:spLocks noGrp="1"/>
          </p:cNvSpPr>
          <p:nvPr>
            <p:ph type="body" idx="1"/>
          </p:nvPr>
        </p:nvSpPr>
        <p:spPr>
          <a:xfrm>
            <a:off x="359999" y="1400180"/>
            <a:ext cx="8316170" cy="3366903"/>
          </a:xfrm>
          <a:prstGeom prst="rect">
            <a:avLst/>
          </a:prstGeom>
          <a:noFill/>
          <a:ln>
            <a:noFill/>
          </a:ln>
        </p:spPr>
        <p:txBody>
          <a:bodyPr spcFirstLastPara="1" wrap="square" lIns="0" tIns="0" rIns="0" bIns="0" anchor="t" anchorCtr="0">
            <a:noAutofit/>
          </a:bodyPr>
          <a:lstStyle/>
          <a:p>
            <a:pPr marL="0" indent="0" algn="just">
              <a:spcBef>
                <a:spcPts val="300"/>
              </a:spcBef>
              <a:buSzPts val="1100"/>
            </a:pPr>
            <a:r>
              <a:rPr lang="fr-FR" sz="1600" dirty="0">
                <a:solidFill>
                  <a:srgbClr val="000091"/>
                </a:solidFill>
              </a:rPr>
              <a:t>A</a:t>
            </a:r>
            <a:r>
              <a:rPr lang="fr-FR" sz="1600" dirty="0"/>
              <a:t> partir des recommandations émises par les Groupes de Travail européens sur la diplomatie scientifique :</a:t>
            </a:r>
            <a:endParaRPr lang="fr-FR" dirty="0"/>
          </a:p>
          <a:p>
            <a:pPr algn="just">
              <a:buClr>
                <a:srgbClr val="123076"/>
              </a:buClr>
              <a:buSzPts val="1500"/>
              <a:buChar char="•"/>
            </a:pPr>
            <a:r>
              <a:rPr lang="fr-FR" sz="1600" dirty="0"/>
              <a:t>Donner au décideurs politiques un </a:t>
            </a:r>
            <a:r>
              <a:rPr lang="fr-FR" sz="1600" b="1" dirty="0"/>
              <a:t>panorama </a:t>
            </a:r>
            <a:r>
              <a:rPr lang="fr-FR" sz="1600" dirty="0"/>
              <a:t>des acteurs de la diplomatie scientifique (acteurs politiques, académiques, diplomatiques, de la société civile…)  et de leur écosystème en Europe (capacités, infrastructures, réseaux, publications…)</a:t>
            </a:r>
          </a:p>
          <a:p>
            <a:pPr algn="just">
              <a:buClr>
                <a:srgbClr val="123076"/>
              </a:buClr>
              <a:buSzPts val="1500"/>
              <a:buChar char="•"/>
            </a:pPr>
            <a:r>
              <a:rPr lang="fr-FR" sz="1600" dirty="0"/>
              <a:t>Créer une </a:t>
            </a:r>
            <a:r>
              <a:rPr lang="fr-FR" sz="1600" b="1" dirty="0"/>
              <a:t>plateforme </a:t>
            </a:r>
            <a:r>
              <a:rPr lang="fr-FR" sz="1600" dirty="0"/>
              <a:t>européenne de la diplomatie scientifique </a:t>
            </a:r>
          </a:p>
          <a:p>
            <a:pPr algn="just">
              <a:buClr>
                <a:srgbClr val="123076"/>
              </a:buClr>
              <a:buSzPts val="1500"/>
              <a:buChar char="•"/>
            </a:pPr>
            <a:r>
              <a:rPr lang="fr-FR" sz="1600" b="1" dirty="0"/>
              <a:t>Capitaliser sur les mécanismes existants</a:t>
            </a:r>
            <a:r>
              <a:rPr lang="fr-FR" sz="1600" dirty="0"/>
              <a:t> tels que les MSCA, ERC, COST, EURAXESS, universités européennes… et sur la EU Science </a:t>
            </a:r>
            <a:r>
              <a:rPr lang="fr-FR" sz="1600" dirty="0" err="1"/>
              <a:t>Diplomacy</a:t>
            </a:r>
            <a:r>
              <a:rPr lang="fr-FR" sz="1600" dirty="0"/>
              <a:t> Alliance  </a:t>
            </a:r>
          </a:p>
          <a:p>
            <a:pPr algn="just">
              <a:buClr>
                <a:srgbClr val="123076"/>
              </a:buClr>
              <a:buSzPts val="1500"/>
              <a:buChar char="•"/>
            </a:pPr>
            <a:endParaRPr lang="fr-FR" sz="1600" dirty="0"/>
          </a:p>
          <a:p>
            <a:pPr marL="228600" indent="0" algn="just">
              <a:buClr>
                <a:srgbClr val="123076"/>
              </a:buClr>
              <a:buSzPts val="1500"/>
            </a:pPr>
            <a:r>
              <a:rPr lang="fr-FR" sz="1600" dirty="0"/>
              <a:t>Nota : cet appel est particulièrement à resituer dans un </a:t>
            </a:r>
            <a:r>
              <a:rPr lang="fr-FR" sz="1600" b="1" dirty="0"/>
              <a:t>agenda politique européen</a:t>
            </a:r>
            <a:r>
              <a:rPr lang="fr-FR" sz="1600" dirty="0"/>
              <a:t> : décision du Conseil de l’UE en septembre 2021 puis organisation par la Commission de la première « </a:t>
            </a:r>
            <a:r>
              <a:rPr lang="fr-FR" sz="1600" dirty="0" err="1"/>
              <a:t>European</a:t>
            </a:r>
            <a:r>
              <a:rPr lang="fr-FR" sz="1600" dirty="0"/>
              <a:t> </a:t>
            </a:r>
            <a:r>
              <a:rPr lang="fr-FR" sz="1600" dirty="0" err="1"/>
              <a:t>Diplomacy</a:t>
            </a:r>
            <a:r>
              <a:rPr lang="fr-FR" sz="1600" dirty="0"/>
              <a:t> </a:t>
            </a:r>
            <a:r>
              <a:rPr lang="fr-FR" sz="1600" dirty="0" err="1"/>
              <a:t>Conference</a:t>
            </a:r>
            <a:r>
              <a:rPr lang="fr-FR" sz="1600" dirty="0"/>
              <a:t> » en décembre 2023 et constitution des </a:t>
            </a:r>
            <a:r>
              <a:rPr lang="fr-FR" sz="1600" dirty="0">
                <a:hlinkClick r:id="rId3"/>
              </a:rPr>
              <a:t>Groupes de Travail</a:t>
            </a:r>
            <a:endParaRPr lang="fr-FR" sz="1600" dirty="0"/>
          </a:p>
          <a:p>
            <a:pPr marL="419100" indent="-285750">
              <a:lnSpc>
                <a:spcPct val="110000"/>
              </a:lnSpc>
              <a:spcBef>
                <a:spcPts val="300"/>
              </a:spcBef>
              <a:buClr>
                <a:srgbClr val="123076"/>
              </a:buClr>
              <a:buSzPts val="1500"/>
              <a:buChar char="•"/>
            </a:pPr>
            <a:endParaRPr lang="fr-FR" sz="1300" dirty="0"/>
          </a:p>
          <a:p>
            <a:pPr marL="419100" indent="-285750">
              <a:lnSpc>
                <a:spcPct val="110000"/>
              </a:lnSpc>
              <a:spcBef>
                <a:spcPts val="300"/>
              </a:spcBef>
              <a:buClr>
                <a:srgbClr val="123076"/>
              </a:buClr>
              <a:buSzPts val="1500"/>
              <a:buChar char="•"/>
            </a:pPr>
            <a:endParaRPr lang="fr-FR" sz="1300" dirty="0"/>
          </a:p>
          <a:p>
            <a:pPr marL="419100" indent="-285750">
              <a:lnSpc>
                <a:spcPct val="110000"/>
              </a:lnSpc>
              <a:spcBef>
                <a:spcPts val="300"/>
              </a:spcBef>
              <a:buClr>
                <a:srgbClr val="123076"/>
              </a:buClr>
              <a:buSzPts val="1500"/>
              <a:buChar char="•"/>
            </a:pPr>
            <a:endParaRPr lang="fr-FR" sz="1300" dirty="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427142" y="263723"/>
            <a:ext cx="5356858" cy="615553"/>
          </a:xfrm>
          <a:prstGeom prst="rect">
            <a:avLst/>
          </a:prstGeom>
          <a:noFill/>
        </p:spPr>
        <p:txBody>
          <a:bodyPr wrap="square" rtlCol="0">
            <a:spAutoFit/>
          </a:bodyPr>
          <a:lstStyle/>
          <a:p>
            <a:pPr algn="r" fontAlgn="base"/>
            <a:r>
              <a:rPr lang="en-US" altLang="fr-FR" sz="1100">
                <a:solidFill>
                  <a:schemeClr val="bg2"/>
                </a:solidFill>
                <a:latin typeface="Arial" panose="020B0604020202020204" pitchFamily="34" charset="0"/>
                <a:ea typeface="Times New Roman" panose="02020603050405020304" pitchFamily="18" charset="0"/>
              </a:rPr>
              <a:t>HORIZON-CL2-2025-01-DEMOCRACY-02: </a:t>
            </a:r>
          </a:p>
          <a:p>
            <a:pPr algn="r" fontAlgn="base"/>
            <a:r>
              <a:rPr lang="en-US" altLang="fr-FR" sz="1100">
                <a:solidFill>
                  <a:schemeClr val="bg2"/>
                </a:solidFill>
                <a:latin typeface="Arial" panose="020B0604020202020204" pitchFamily="34" charset="0"/>
                <a:ea typeface="Times New Roman" panose="02020603050405020304" pitchFamily="18" charset="0"/>
              </a:rPr>
              <a:t>Fostering the consolidation of European science diplomacy - CSA</a:t>
            </a:r>
          </a:p>
          <a:p>
            <a:pPr algn="r" fontAlgn="base"/>
            <a:r>
              <a:rPr lang="fr-FR" sz="1100" b="1"/>
              <a:t> </a:t>
            </a:r>
            <a:r>
              <a:rPr lang="en-US" sz="1200"/>
              <a:t>​</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551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484200"/>
          </a:xfrm>
          <a:prstGeom prst="rect">
            <a:avLst/>
          </a:prstGeom>
          <a:noFill/>
          <a:ln>
            <a:noFill/>
          </a:ln>
        </p:spPr>
        <p:txBody>
          <a:bodyPr spcFirstLastPara="1" wrap="square" lIns="0" tIns="0" rIns="0" bIns="0" anchor="t" anchorCtr="0">
            <a:noAutofit/>
          </a:bodyPr>
          <a:lstStyle/>
          <a:p>
            <a:r>
              <a:rPr lang="fr-FR" sz="1800"/>
              <a:t> </a:t>
            </a:r>
            <a:r>
              <a:rPr lang="fr-FR" sz="1800">
                <a:solidFill>
                  <a:schemeClr val="accent4"/>
                </a:solidFill>
                <a:ea typeface="Calibri"/>
              </a:rPr>
              <a:t>E</a:t>
            </a:r>
            <a:r>
              <a:rPr lang="fr-FR" sz="1800">
                <a:solidFill>
                  <a:schemeClr val="accent4"/>
                </a:solidFill>
                <a:ea typeface="Calibri"/>
                <a:cs typeface="Calibri"/>
              </a:rPr>
              <a:t>largissement de l’UE  : le soutien des opinions publiques</a:t>
            </a:r>
            <a:endParaRPr lang="en-US" sz="1800">
              <a:solidFill>
                <a:schemeClr val="accent4"/>
              </a:solidFill>
            </a:endParaRPr>
          </a:p>
        </p:txBody>
      </p:sp>
      <p:sp>
        <p:nvSpPr>
          <p:cNvPr id="200" name="Google Shape;200;p18"/>
          <p:cNvSpPr txBox="1">
            <a:spLocks noGrp="1"/>
          </p:cNvSpPr>
          <p:nvPr>
            <p:ph type="body" idx="1"/>
          </p:nvPr>
        </p:nvSpPr>
        <p:spPr>
          <a:xfrm>
            <a:off x="363546" y="1328312"/>
            <a:ext cx="8427239" cy="3648851"/>
          </a:xfrm>
          <a:prstGeom prst="rect">
            <a:avLst/>
          </a:prstGeom>
          <a:noFill/>
          <a:ln>
            <a:noFill/>
          </a:ln>
        </p:spPr>
        <p:txBody>
          <a:bodyPr spcFirstLastPara="1" wrap="square" lIns="0" tIns="0" rIns="0" bIns="0" anchor="t" anchorCtr="0">
            <a:noAutofit/>
          </a:bodyPr>
          <a:lstStyle/>
          <a:p>
            <a:pPr marL="514350" indent="-285750" algn="just">
              <a:buSzPts val="1500"/>
              <a:buFont typeface="Courier New" panose="02070309020205020404" pitchFamily="49" charset="0"/>
              <a:buChar char="o"/>
            </a:pPr>
            <a:r>
              <a:rPr lang="fr-FR" sz="1700" b="1">
                <a:solidFill>
                  <a:schemeClr val="bg2"/>
                </a:solidFill>
                <a:ea typeface="Calibri"/>
                <a:cs typeface="Calibri"/>
              </a:rPr>
              <a:t>Leçons tirées </a:t>
            </a:r>
            <a:r>
              <a:rPr lang="fr-FR" sz="1700">
                <a:solidFill>
                  <a:schemeClr val="bg2"/>
                </a:solidFill>
                <a:ea typeface="Calibri"/>
                <a:cs typeface="Calibri"/>
              </a:rPr>
              <a:t>des précédents élargissements </a:t>
            </a:r>
            <a:endParaRPr lang="fr-FR" sz="1700">
              <a:solidFill>
                <a:schemeClr val="bg2"/>
              </a:solidFill>
              <a:ea typeface="Calibri"/>
            </a:endParaRPr>
          </a:p>
          <a:p>
            <a:pPr marL="514350" indent="-285750" algn="just">
              <a:buSzPts val="1500"/>
              <a:buFont typeface="Courier New" panose="02070309020205020404" pitchFamily="49" charset="0"/>
              <a:buChar char="o"/>
            </a:pPr>
            <a:r>
              <a:rPr lang="fr-FR" sz="1700" b="1">
                <a:solidFill>
                  <a:schemeClr val="bg2"/>
                </a:solidFill>
                <a:ea typeface="Calibri"/>
                <a:cs typeface="Calibri"/>
              </a:rPr>
              <a:t>Sensibiliser les opinions (dans les pays candidats et dans le reste de l’UE) sur les conséquences </a:t>
            </a:r>
            <a:r>
              <a:rPr lang="fr-FR" sz="1700">
                <a:solidFill>
                  <a:schemeClr val="bg2"/>
                </a:solidFill>
                <a:ea typeface="Calibri"/>
                <a:cs typeface="Calibri"/>
              </a:rPr>
              <a:t>économiques, politiques et sociales d’un élargissement et les conséquences d’un non-élargissement</a:t>
            </a:r>
            <a:endParaRPr lang="fr-FR" sz="1700">
              <a:solidFill>
                <a:schemeClr val="bg2"/>
              </a:solidFill>
              <a:ea typeface="Calibri"/>
            </a:endParaRPr>
          </a:p>
          <a:p>
            <a:pPr marL="514350" indent="-285750" algn="just">
              <a:buSzPts val="1500"/>
              <a:buFont typeface="Courier New" panose="02070309020205020404" pitchFamily="49" charset="0"/>
              <a:buChar char="o"/>
            </a:pPr>
            <a:r>
              <a:rPr lang="fr-FR" sz="1700">
                <a:solidFill>
                  <a:schemeClr val="bg2"/>
                </a:solidFill>
                <a:ea typeface="Calibri"/>
                <a:cs typeface="Calibri"/>
              </a:rPr>
              <a:t>Inciter les acteurs politiques à faire usage d’outils interactifs afin de promouvoir les bénéfices de cet élargissement </a:t>
            </a:r>
            <a:endParaRPr lang="fr-FR" sz="1700">
              <a:solidFill>
                <a:schemeClr val="bg2"/>
              </a:solidFill>
            </a:endParaRPr>
          </a:p>
          <a:p>
            <a:pPr marL="514350" indent="-285750" algn="just">
              <a:buSzPts val="1500"/>
              <a:buFont typeface="Courier New" panose="02070309020205020404" pitchFamily="49" charset="0"/>
              <a:buChar char="o"/>
            </a:pPr>
            <a:r>
              <a:rPr lang="fr-FR" sz="1700" b="1">
                <a:solidFill>
                  <a:schemeClr val="bg2"/>
                </a:solidFill>
                <a:ea typeface="Calibri"/>
                <a:cs typeface="Calibri"/>
              </a:rPr>
              <a:t>Impliquer des citoyens</a:t>
            </a:r>
            <a:r>
              <a:rPr lang="fr-FR" sz="1700">
                <a:solidFill>
                  <a:schemeClr val="bg2"/>
                </a:solidFill>
                <a:ea typeface="Calibri"/>
                <a:cs typeface="Calibri"/>
              </a:rPr>
              <a:t> via des processus transparents et participatifs (consultations publiques...)</a:t>
            </a:r>
            <a:endParaRPr lang="fr-FR" sz="1700">
              <a:solidFill>
                <a:schemeClr val="bg2"/>
              </a:solidFill>
            </a:endParaRPr>
          </a:p>
          <a:p>
            <a:pPr marL="228600" indent="0" algn="just">
              <a:buSzPts val="1500"/>
            </a:pPr>
            <a:endParaRPr lang="fr-FR" sz="1700"/>
          </a:p>
          <a:p>
            <a:pPr marL="228600" indent="0" algn="just">
              <a:buSzPts val="1500"/>
            </a:pPr>
            <a:r>
              <a:rPr lang="fr-FR" sz="1700">
                <a:solidFill>
                  <a:schemeClr val="bg2"/>
                </a:solidFill>
                <a:ea typeface="Calibri"/>
                <a:cs typeface="Calibri"/>
              </a:rPr>
              <a:t>Les pilotes doivent être conduits dans au moins 5 pays membres pour évaluer l’efficacité de ces outils</a:t>
            </a:r>
            <a:endParaRPr lang="fr-FR" sz="1700">
              <a:solidFill>
                <a:schemeClr val="bg2"/>
              </a:solidFill>
              <a:ea typeface="Calibri"/>
            </a:endParaRPr>
          </a:p>
          <a:p>
            <a:pPr marL="228600" indent="0" algn="just">
              <a:buSzPts val="1500"/>
            </a:pPr>
            <a:r>
              <a:rPr lang="fr-FR" sz="1700">
                <a:solidFill>
                  <a:schemeClr val="bg2"/>
                </a:solidFill>
                <a:ea typeface="Calibri"/>
                <a:cs typeface="Calibri"/>
              </a:rPr>
              <a:t>Synergies attendues avec les programmes Erasmus+, the </a:t>
            </a:r>
            <a:r>
              <a:rPr lang="fr-FR" sz="1700" err="1">
                <a:solidFill>
                  <a:schemeClr val="bg2"/>
                </a:solidFill>
                <a:ea typeface="Calibri"/>
                <a:cs typeface="Calibri"/>
              </a:rPr>
              <a:t>European</a:t>
            </a:r>
            <a:r>
              <a:rPr lang="fr-FR" sz="1700">
                <a:solidFill>
                  <a:schemeClr val="bg2"/>
                </a:solidFill>
                <a:ea typeface="Calibri"/>
                <a:cs typeface="Calibri"/>
              </a:rPr>
              <a:t> </a:t>
            </a:r>
            <a:r>
              <a:rPr lang="fr-FR" sz="1700" err="1">
                <a:solidFill>
                  <a:schemeClr val="bg2"/>
                </a:solidFill>
                <a:ea typeface="Calibri"/>
                <a:cs typeface="Calibri"/>
              </a:rPr>
              <a:t>solidarity</a:t>
            </a:r>
            <a:r>
              <a:rPr lang="fr-FR" sz="1700">
                <a:solidFill>
                  <a:schemeClr val="bg2"/>
                </a:solidFill>
                <a:ea typeface="Calibri"/>
                <a:cs typeface="Calibri"/>
              </a:rPr>
              <a:t> corps, Interreg…</a:t>
            </a:r>
            <a:endParaRPr lang="fr-FR" sz="1700">
              <a:solidFill>
                <a:schemeClr val="bg2"/>
              </a:solidFill>
            </a:endParaRPr>
          </a:p>
          <a:p>
            <a:pPr marL="419100" indent="-285750">
              <a:lnSpc>
                <a:spcPct val="110000"/>
              </a:lnSpc>
              <a:spcBef>
                <a:spcPts val="300"/>
              </a:spcBef>
              <a:buClr>
                <a:srgbClr val="123076"/>
              </a:buClr>
              <a:buSzPts val="1500"/>
              <a:buFont typeface="Arial"/>
              <a:buChar char="•"/>
            </a:pPr>
            <a:endParaRPr lang="fr-FR" sz="130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43454" y="126355"/>
            <a:ext cx="4940545" cy="600164"/>
          </a:xfrm>
          <a:prstGeom prst="rect">
            <a:avLst/>
          </a:prstGeom>
          <a:noFill/>
        </p:spPr>
        <p:txBody>
          <a:bodyPr wrap="square" rtlCol="0">
            <a:spAutoFit/>
          </a:bodyPr>
          <a:lstStyle/>
          <a:p>
            <a:pPr algn="r"/>
            <a:endParaRPr lang="en-US" sz="1100">
              <a:solidFill>
                <a:schemeClr val="bg2"/>
              </a:solidFill>
            </a:endParaRPr>
          </a:p>
          <a:p>
            <a:pPr algn="r"/>
            <a:r>
              <a:rPr lang="en-US" sz="1100">
                <a:solidFill>
                  <a:schemeClr val="bg2"/>
                </a:solidFill>
              </a:rPr>
              <a:t>HORIZON-CL2-2025-01-DEMOCRACY-03: </a:t>
            </a:r>
          </a:p>
          <a:p>
            <a:pPr algn="r"/>
            <a:r>
              <a:rPr lang="en-US" sz="1100">
                <a:solidFill>
                  <a:schemeClr val="bg2"/>
                </a:solidFill>
              </a:rPr>
              <a:t>Preparing the EU for future enlargement: challenges and opportunities - </a:t>
            </a:r>
            <a:r>
              <a:rPr lang="fr-FR" sz="1100">
                <a:solidFill>
                  <a:schemeClr val="bg2"/>
                </a:solidFill>
                <a:latin typeface="Arial" panose="020B0604020202020204" pitchFamily="34" charset="0"/>
              </a:rPr>
              <a:t>RIA</a:t>
            </a:r>
            <a:endParaRPr lang="en-US" sz="1100">
              <a:solidFill>
                <a:schemeClr val="bg2"/>
              </a:solidFill>
            </a:endParaRP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895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 </a:t>
            </a:r>
            <a:r>
              <a:rPr lang="fr-FR" sz="1800">
                <a:solidFill>
                  <a:schemeClr val="accent4"/>
                </a:solidFill>
                <a:ea typeface="Calibri"/>
              </a:rPr>
              <a:t>L'autonomie stratégique ouverte (OSA) et la sécurité économique de l'UE</a:t>
            </a:r>
            <a:endParaRPr lang="en-US" sz="1800">
              <a:solidFill>
                <a:schemeClr val="accent4"/>
              </a:solidFill>
            </a:endParaRPr>
          </a:p>
        </p:txBody>
      </p:sp>
      <p:sp>
        <p:nvSpPr>
          <p:cNvPr id="200" name="Google Shape;200;p18"/>
          <p:cNvSpPr txBox="1">
            <a:spLocks noGrp="1"/>
          </p:cNvSpPr>
          <p:nvPr>
            <p:ph type="body" idx="1"/>
          </p:nvPr>
        </p:nvSpPr>
        <p:spPr>
          <a:xfrm>
            <a:off x="355017" y="1321724"/>
            <a:ext cx="8435768" cy="4214552"/>
          </a:xfrm>
          <a:prstGeom prst="rect">
            <a:avLst/>
          </a:prstGeom>
          <a:noFill/>
          <a:ln>
            <a:noFill/>
          </a:ln>
        </p:spPr>
        <p:txBody>
          <a:bodyPr spcFirstLastPara="1" wrap="square" lIns="0" tIns="0" rIns="0" bIns="0" anchor="t" anchorCtr="0">
            <a:noAutofit/>
          </a:bodyPr>
          <a:lstStyle/>
          <a:p>
            <a:pPr marL="228600" indent="0" algn="just"/>
            <a:r>
              <a:rPr lang="fr-FR" sz="1800" dirty="0">
                <a:solidFill>
                  <a:schemeClr val="bg2"/>
                </a:solidFill>
                <a:ea typeface="Calibri"/>
              </a:rPr>
              <a:t>Fournir aux institutions européennes, aux décideurs nationaux, aux acteurs des différents domaines impliqués : </a:t>
            </a:r>
          </a:p>
          <a:p>
            <a:pPr marL="514350" indent="-285750" algn="just">
              <a:buFont typeface="Courier New" panose="02070309020205020404" pitchFamily="49" charset="0"/>
              <a:buChar char="o"/>
            </a:pPr>
            <a:r>
              <a:rPr lang="fr-FR" sz="1800" dirty="0">
                <a:solidFill>
                  <a:schemeClr val="bg2"/>
                </a:solidFill>
                <a:ea typeface="Calibri"/>
              </a:rPr>
              <a:t>une </a:t>
            </a:r>
            <a:r>
              <a:rPr lang="fr-FR" sz="1800" b="1" dirty="0">
                <a:solidFill>
                  <a:schemeClr val="bg2"/>
                </a:solidFill>
                <a:ea typeface="Calibri"/>
              </a:rPr>
              <a:t>conceptualisation</a:t>
            </a:r>
            <a:r>
              <a:rPr lang="fr-FR" sz="1800" dirty="0">
                <a:solidFill>
                  <a:schemeClr val="bg2"/>
                </a:solidFill>
                <a:ea typeface="Calibri"/>
              </a:rPr>
              <a:t>, une </a:t>
            </a:r>
            <a:r>
              <a:rPr lang="fr-FR" sz="1800" b="1" dirty="0">
                <a:solidFill>
                  <a:schemeClr val="bg2"/>
                </a:solidFill>
                <a:ea typeface="Calibri"/>
              </a:rPr>
              <a:t>définition opérationnelle</a:t>
            </a:r>
            <a:r>
              <a:rPr lang="fr-FR" sz="1800" dirty="0">
                <a:solidFill>
                  <a:schemeClr val="bg2"/>
                </a:solidFill>
                <a:ea typeface="Calibri"/>
              </a:rPr>
              <a:t> de l’OSA et de la sécurité économique, y inclus la sécurité dans le domaine de la recherche (mentionnée plusieurs fois dans l’appel). </a:t>
            </a:r>
            <a:endParaRPr lang="fr-FR" sz="1800" dirty="0">
              <a:solidFill>
                <a:schemeClr val="bg2"/>
              </a:solidFill>
            </a:endParaRPr>
          </a:p>
          <a:p>
            <a:pPr marL="514350" indent="-285750" algn="just">
              <a:buFont typeface="Courier New" panose="02070309020205020404" pitchFamily="49" charset="0"/>
              <a:buChar char="o"/>
            </a:pPr>
            <a:r>
              <a:rPr lang="fr-FR" sz="1800" dirty="0">
                <a:solidFill>
                  <a:schemeClr val="bg2"/>
                </a:solidFill>
                <a:ea typeface="Calibri"/>
              </a:rPr>
              <a:t>une meilleure compréhension des bénéfices de l’OSA et de la sécurité économique pour les pays membres, associés, tiers… </a:t>
            </a:r>
            <a:endParaRPr lang="fr-FR" dirty="0">
              <a:solidFill>
                <a:schemeClr val="bg2"/>
              </a:solidFill>
              <a:ea typeface="Calibri"/>
            </a:endParaRPr>
          </a:p>
          <a:p>
            <a:pPr marL="514350" indent="-285750" algn="just">
              <a:buFont typeface="Courier New" panose="02070309020205020404" pitchFamily="49" charset="0"/>
              <a:buChar char="o"/>
            </a:pPr>
            <a:r>
              <a:rPr lang="fr-FR" sz="1800" dirty="0">
                <a:solidFill>
                  <a:schemeClr val="bg2"/>
                </a:solidFill>
                <a:ea typeface="Calibri"/>
              </a:rPr>
              <a:t>Une analyse de l’impact des divergences entre les pays membres sur la question</a:t>
            </a:r>
            <a:endParaRPr lang="fr-FR" dirty="0">
              <a:solidFill>
                <a:schemeClr val="bg2"/>
              </a:solidFill>
            </a:endParaRPr>
          </a:p>
          <a:p>
            <a:pPr algn="just"/>
            <a:endParaRPr lang="fr-FR" sz="1700" dirty="0">
              <a:solidFill>
                <a:schemeClr val="bg2"/>
              </a:solidFill>
              <a:ea typeface="Calibri"/>
            </a:endParaRPr>
          </a:p>
          <a:p>
            <a:pPr marL="88900" indent="0" algn="just"/>
            <a:r>
              <a:rPr lang="fr-FR" sz="1600" dirty="0">
                <a:solidFill>
                  <a:schemeClr val="bg2"/>
                </a:solidFill>
                <a:ea typeface="Calibri"/>
              </a:rPr>
              <a:t>Nota : Cet appel est particulièrement à resituer dans un </a:t>
            </a:r>
            <a:r>
              <a:rPr lang="fr-FR" sz="1600" b="1" dirty="0">
                <a:solidFill>
                  <a:schemeClr val="bg2"/>
                </a:solidFill>
                <a:ea typeface="Calibri"/>
              </a:rPr>
              <a:t>agenda politique européen</a:t>
            </a:r>
            <a:r>
              <a:rPr lang="fr-FR" sz="1600" dirty="0">
                <a:solidFill>
                  <a:schemeClr val="bg2"/>
                </a:solidFill>
                <a:ea typeface="Calibri"/>
              </a:rPr>
              <a:t> (</a:t>
            </a:r>
            <a:r>
              <a:rPr lang="fr-FR" sz="1600" i="1" dirty="0" err="1">
                <a:solidFill>
                  <a:schemeClr val="bg2"/>
                </a:solidFill>
                <a:ea typeface="Calibri"/>
                <a:hlinkClick r:id="rId3"/>
              </a:rPr>
              <a:t>European</a:t>
            </a:r>
            <a:r>
              <a:rPr lang="fr-FR" sz="1600" i="1" dirty="0">
                <a:solidFill>
                  <a:schemeClr val="bg2"/>
                </a:solidFill>
                <a:ea typeface="Calibri"/>
                <a:hlinkClick r:id="rId3"/>
              </a:rPr>
              <a:t> </a:t>
            </a:r>
            <a:r>
              <a:rPr lang="fr-FR" sz="1600" i="1" dirty="0" err="1">
                <a:solidFill>
                  <a:schemeClr val="bg2"/>
                </a:solidFill>
                <a:ea typeface="Calibri"/>
                <a:hlinkClick r:id="rId3"/>
              </a:rPr>
              <a:t>Economic</a:t>
            </a:r>
            <a:r>
              <a:rPr lang="fr-FR" sz="1600" i="1" dirty="0">
                <a:solidFill>
                  <a:schemeClr val="bg2"/>
                </a:solidFill>
                <a:ea typeface="Calibri"/>
                <a:hlinkClick r:id="rId3"/>
              </a:rPr>
              <a:t> Security </a:t>
            </a:r>
            <a:r>
              <a:rPr lang="fr-FR" sz="1600" i="1" dirty="0" err="1">
                <a:solidFill>
                  <a:schemeClr val="bg2"/>
                </a:solidFill>
                <a:ea typeface="Calibri"/>
                <a:hlinkClick r:id="rId3"/>
              </a:rPr>
              <a:t>Strategy</a:t>
            </a:r>
            <a:r>
              <a:rPr lang="fr-FR" sz="1600" dirty="0">
                <a:solidFill>
                  <a:schemeClr val="bg2"/>
                </a:solidFill>
                <a:ea typeface="Calibri"/>
                <a:hlinkClick r:id="rId3"/>
              </a:rPr>
              <a:t> </a:t>
            </a:r>
            <a:r>
              <a:rPr lang="fr-FR" sz="1600" dirty="0">
                <a:solidFill>
                  <a:schemeClr val="bg2"/>
                </a:solidFill>
                <a:ea typeface="Calibri"/>
              </a:rPr>
              <a:t>lancé en juin 2023; décision du Conseil mars 2024...)</a:t>
            </a:r>
            <a:endParaRPr lang="fr-FR" sz="1600" dirty="0">
              <a:solidFill>
                <a:schemeClr val="bg2"/>
              </a:solidFill>
            </a:endParaRPr>
          </a:p>
          <a:p>
            <a:pPr algn="just"/>
            <a:endParaRPr lang="fr-FR" sz="1600" dirty="0">
              <a:solidFill>
                <a:schemeClr val="bg2"/>
              </a:solidFill>
              <a:ea typeface="Calibri"/>
            </a:endParaRPr>
          </a:p>
          <a:p>
            <a:pPr marL="419100" indent="-285750" algn="just">
              <a:lnSpc>
                <a:spcPct val="110000"/>
              </a:lnSpc>
              <a:spcBef>
                <a:spcPts val="300"/>
              </a:spcBef>
              <a:buClr>
                <a:srgbClr val="123076"/>
              </a:buClr>
              <a:buSzPts val="1500"/>
              <a:buFont typeface="Courier New"/>
              <a:buChar char="o"/>
            </a:pPr>
            <a:endParaRPr lang="fr-FR" sz="1300" dirty="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67669" y="61657"/>
            <a:ext cx="5416330" cy="769441"/>
          </a:xfrm>
          <a:prstGeom prst="rect">
            <a:avLst/>
          </a:prstGeom>
          <a:noFill/>
        </p:spPr>
        <p:txBody>
          <a:bodyPr wrap="square" lIns="91440" tIns="45720" rIns="91440" bIns="45720" rtlCol="0" anchor="t">
            <a:spAutoFit/>
          </a:bodyPr>
          <a:lstStyle/>
          <a:p>
            <a:pPr algn="r"/>
            <a:endParaRPr lang="en-US" sz="1100" b="1">
              <a:solidFill>
                <a:schemeClr val="bg2"/>
              </a:solidFill>
            </a:endParaRPr>
          </a:p>
          <a:p>
            <a:pPr algn="r"/>
            <a:r>
              <a:rPr lang="en-US" sz="1100">
                <a:solidFill>
                  <a:schemeClr val="bg2"/>
                </a:solidFill>
              </a:rPr>
              <a:t>HORIZON-CL2-2025-01-DEMOCRACY-04: </a:t>
            </a:r>
          </a:p>
          <a:p>
            <a:pPr algn="r"/>
            <a:r>
              <a:rPr lang="en-US" sz="1100">
                <a:solidFill>
                  <a:schemeClr val="bg2"/>
                </a:solidFill>
              </a:rPr>
              <a:t>Open strategic autonomy, economic and research security in the EU's foreign policy, - RIA</a:t>
            </a:r>
            <a:endParaRPr lang="en-US" sz="1100">
              <a:solidFill>
                <a:schemeClr val="bg2"/>
              </a:solidFill>
              <a:cs typeface="Arial"/>
            </a:endParaRP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488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484200"/>
          </a:xfrm>
          <a:prstGeom prst="rect">
            <a:avLst/>
          </a:prstGeom>
          <a:noFill/>
          <a:ln>
            <a:noFill/>
          </a:ln>
        </p:spPr>
        <p:txBody>
          <a:bodyPr spcFirstLastPara="1" wrap="square" lIns="0" tIns="0" rIns="0" bIns="0" anchor="t" anchorCtr="0">
            <a:noAutofit/>
          </a:bodyPr>
          <a:lstStyle/>
          <a:p>
            <a:r>
              <a:rPr lang="fr-FR" sz="1800"/>
              <a:t> </a:t>
            </a:r>
            <a:r>
              <a:rPr lang="fr-FR" sz="1800">
                <a:solidFill>
                  <a:schemeClr val="accent4"/>
                </a:solidFill>
              </a:rPr>
              <a:t>Radicalisation, extrémisme, discours de haine et polarisation</a:t>
            </a:r>
            <a:endParaRPr lang="en-US" sz="240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449444" y="126355"/>
            <a:ext cx="5500347" cy="954107"/>
          </a:xfrm>
          <a:prstGeom prst="rect">
            <a:avLst/>
          </a:prstGeom>
          <a:noFill/>
        </p:spPr>
        <p:txBody>
          <a:bodyPr wrap="square" rtlCol="0">
            <a:spAutoFit/>
          </a:bodyPr>
          <a:lstStyle/>
          <a:p>
            <a:pPr algn="r"/>
            <a:endParaRPr lang="en-US" sz="1100">
              <a:solidFill>
                <a:schemeClr val="bg2"/>
              </a:solidFill>
            </a:endParaRPr>
          </a:p>
          <a:p>
            <a:pPr algn="r"/>
            <a:r>
              <a:rPr lang="en-US" sz="1100">
                <a:solidFill>
                  <a:schemeClr val="bg2"/>
                </a:solidFill>
              </a:rPr>
              <a:t>HORIZON-CL2-2025-01-DEMOCRACY-05: </a:t>
            </a:r>
          </a:p>
          <a:p>
            <a:pPr algn="r"/>
            <a:r>
              <a:rPr lang="en-US" sz="1100">
                <a:solidFill>
                  <a:schemeClr val="bg2"/>
                </a:solidFill>
              </a:rPr>
              <a:t>Countering and preventing </a:t>
            </a:r>
            <a:r>
              <a:rPr lang="en-US" sz="1100" err="1">
                <a:solidFill>
                  <a:schemeClr val="bg2"/>
                </a:solidFill>
              </a:rPr>
              <a:t>radicalisation</a:t>
            </a:r>
            <a:r>
              <a:rPr lang="en-US" sz="1100">
                <a:solidFill>
                  <a:schemeClr val="bg2"/>
                </a:solidFill>
              </a:rPr>
              <a:t>, extremism, hate speech and polarization - RIA</a:t>
            </a:r>
            <a:endParaRPr lang="fr-FR" sz="1100">
              <a:solidFill>
                <a:schemeClr val="bg2"/>
              </a:solidFill>
            </a:endParaRPr>
          </a:p>
          <a:p>
            <a:r>
              <a:rPr lang="en-US" sz="1200"/>
              <a:t>​</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4">
            <a:extLst>
              <a:ext uri="{FF2B5EF4-FFF2-40B4-BE49-F238E27FC236}">
                <a16:creationId xmlns:a16="http://schemas.microsoft.com/office/drawing/2014/main" id="{3A4BA848-F912-1E01-ED8F-BDFEEB85D9F8}"/>
              </a:ext>
            </a:extLst>
          </p:cNvPr>
          <p:cNvSpPr>
            <a:spLocks noGrp="1"/>
          </p:cNvSpPr>
          <p:nvPr>
            <p:ph type="body" idx="1"/>
          </p:nvPr>
        </p:nvSpPr>
        <p:spPr>
          <a:xfrm>
            <a:off x="359998" y="1404850"/>
            <a:ext cx="8424000" cy="3898669"/>
          </a:xfrm>
        </p:spPr>
        <p:txBody>
          <a:bodyPr/>
          <a:lstStyle/>
          <a:p>
            <a:pPr marL="514350" indent="-285750" algn="just">
              <a:buFont typeface="Courier New" panose="02070309020205020404" pitchFamily="49" charset="0"/>
              <a:buChar char="o"/>
            </a:pPr>
            <a:r>
              <a:rPr lang="fr-FR" sz="1800" dirty="0"/>
              <a:t>Livrer au décideurs, praticiens des recommandations, outils, narratifs… pour prévenir et lutter contre les discours de haine, la polarisation </a:t>
            </a:r>
          </a:p>
          <a:p>
            <a:pPr marL="514350" indent="-285750" algn="just">
              <a:buFont typeface="Courier New" panose="02070309020205020404" pitchFamily="49" charset="0"/>
              <a:buChar char="o"/>
            </a:pPr>
            <a:r>
              <a:rPr lang="fr-FR" sz="1800" dirty="0"/>
              <a:t>Eclairer les décideurs sur l’impact de ces phénomènes sur la jeunesse et sur les réactions des jeunes face à ces discours</a:t>
            </a:r>
          </a:p>
          <a:p>
            <a:pPr marL="514350" indent="-285750" algn="just">
              <a:buFont typeface="Courier New" panose="02070309020205020404" pitchFamily="49" charset="0"/>
              <a:buChar char="o"/>
            </a:pPr>
            <a:r>
              <a:rPr lang="fr-FR" sz="1800" dirty="0"/>
              <a:t>Cartographier l’écosystème de l’extrémisme en ligne </a:t>
            </a:r>
          </a:p>
          <a:p>
            <a:pPr marL="228600" indent="0" algn="just"/>
            <a:endParaRPr lang="fr-FR" sz="1800" dirty="0"/>
          </a:p>
          <a:p>
            <a:pPr marL="228600" indent="0" algn="just"/>
            <a:r>
              <a:rPr lang="fr-FR" sz="1800" dirty="0"/>
              <a:t>Analyser :</a:t>
            </a:r>
          </a:p>
          <a:p>
            <a:pPr marL="514350" indent="-285750" algn="just">
              <a:buFont typeface="Courier New" panose="02070309020205020404" pitchFamily="49" charset="0"/>
              <a:buChar char="o"/>
            </a:pPr>
            <a:r>
              <a:rPr lang="fr-FR" sz="1800" b="1" dirty="0"/>
              <a:t>l’influence des algorithmes</a:t>
            </a:r>
            <a:r>
              <a:rPr lang="fr-FR" sz="1800" dirty="0"/>
              <a:t> (chambre </a:t>
            </a:r>
            <a:r>
              <a:rPr lang="fr-FR" sz="1800" dirty="0">
                <a:solidFill>
                  <a:srgbClr val="002060"/>
                </a:solidFill>
              </a:rPr>
              <a:t>d’écho</a:t>
            </a:r>
            <a:r>
              <a:rPr lang="fr-FR" sz="1800" dirty="0">
                <a:solidFill>
                  <a:schemeClr val="bg2"/>
                </a:solidFill>
              </a:rPr>
              <a:t>s, </a:t>
            </a:r>
            <a:r>
              <a:rPr lang="fr-FR" sz="1800" b="1" dirty="0">
                <a:solidFill>
                  <a:schemeClr val="bg2"/>
                </a:solidFill>
              </a:rPr>
              <a:t>biais de confirmation</a:t>
            </a:r>
            <a:r>
              <a:rPr lang="fr-FR" sz="1800" dirty="0">
                <a:solidFill>
                  <a:schemeClr val="bg2"/>
                </a:solidFill>
              </a:rPr>
              <a:t>) qui font  le jeu de la désinformation et des théories du complot </a:t>
            </a:r>
          </a:p>
          <a:p>
            <a:pPr marL="514350" indent="-285750" algn="just">
              <a:buFont typeface="Courier New" panose="02070309020205020404" pitchFamily="49" charset="0"/>
              <a:buChar char="o"/>
            </a:pPr>
            <a:r>
              <a:rPr lang="fr-FR" sz="1800" dirty="0">
                <a:solidFill>
                  <a:schemeClr val="bg2"/>
                </a:solidFill>
              </a:rPr>
              <a:t>les diverses sources d'information</a:t>
            </a:r>
          </a:p>
          <a:p>
            <a:pPr marL="514350" indent="-285750" algn="just">
              <a:buFont typeface="Courier New" panose="02070309020205020404" pitchFamily="49" charset="0"/>
              <a:buChar char="o"/>
            </a:pPr>
            <a:r>
              <a:rPr lang="fr-FR" sz="1800" dirty="0"/>
              <a:t>le </a:t>
            </a:r>
            <a:r>
              <a:rPr lang="fr-FR" sz="1800" b="1" dirty="0"/>
              <a:t>rôle des réseaux sociaux off-line</a:t>
            </a:r>
            <a:r>
              <a:rPr lang="fr-FR" sz="1800" dirty="0"/>
              <a:t> (réseaux d’amitiés, de parenté…)</a:t>
            </a:r>
          </a:p>
          <a:p>
            <a:pPr marL="514350" indent="-285750" algn="just">
              <a:buFont typeface="Courier New" panose="02070309020205020404" pitchFamily="49" charset="0"/>
              <a:buChar char="o"/>
            </a:pPr>
            <a:endParaRPr lang="fr-FR" sz="900" dirty="0"/>
          </a:p>
          <a:p>
            <a:pPr marL="228600" indent="0" algn="just"/>
            <a:r>
              <a:rPr lang="fr-FR" sz="1600" dirty="0"/>
              <a:t>(Contexte Digital Service </a:t>
            </a:r>
            <a:r>
              <a:rPr lang="fr-FR" sz="1600" dirty="0" err="1"/>
              <a:t>Act</a:t>
            </a:r>
            <a:r>
              <a:rPr lang="fr-FR" sz="1600" dirty="0"/>
              <a:t>)</a:t>
            </a:r>
          </a:p>
        </p:txBody>
      </p:sp>
    </p:spTree>
    <p:extLst>
      <p:ext uri="{BB962C8B-B14F-4D97-AF65-F5344CB8AC3E}">
        <p14:creationId xmlns:p14="http://schemas.microsoft.com/office/powerpoint/2010/main" val="122409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69694"/>
            <a:ext cx="8424000" cy="451851"/>
          </a:xfrm>
          <a:prstGeom prst="rect">
            <a:avLst/>
          </a:prstGeom>
          <a:noFill/>
          <a:ln>
            <a:noFill/>
          </a:ln>
        </p:spPr>
        <p:txBody>
          <a:bodyPr spcFirstLastPara="1" wrap="square" lIns="0" tIns="0" rIns="0" bIns="0" anchor="t" anchorCtr="0">
            <a:noAutofit/>
          </a:bodyPr>
          <a:lstStyle/>
          <a:p>
            <a:r>
              <a:rPr lang="fr-FR" sz="1800">
                <a:solidFill>
                  <a:schemeClr val="accent4"/>
                </a:solidFill>
              </a:rPr>
              <a:t>Etablir un réseau d'acteurs et de chercheur sur  l'antisémitisme </a:t>
            </a:r>
          </a:p>
        </p:txBody>
      </p:sp>
      <p:sp>
        <p:nvSpPr>
          <p:cNvPr id="200" name="Google Shape;200;p18"/>
          <p:cNvSpPr txBox="1">
            <a:spLocks noGrp="1"/>
          </p:cNvSpPr>
          <p:nvPr>
            <p:ph type="body" idx="1"/>
          </p:nvPr>
        </p:nvSpPr>
        <p:spPr>
          <a:xfrm>
            <a:off x="267384" y="1270450"/>
            <a:ext cx="8346929" cy="3511943"/>
          </a:xfrm>
          <a:prstGeom prst="rect">
            <a:avLst/>
          </a:prstGeom>
          <a:noFill/>
          <a:ln>
            <a:noFill/>
          </a:ln>
        </p:spPr>
        <p:txBody>
          <a:bodyPr spcFirstLastPara="1" wrap="square" lIns="0" tIns="0" rIns="0" bIns="0" anchor="t" anchorCtr="0">
            <a:noAutofit/>
          </a:bodyPr>
          <a:lstStyle/>
          <a:p>
            <a:pPr marL="514350" indent="-285750">
              <a:buFont typeface="Courier New" panose="02070309020205020404" pitchFamily="49" charset="0"/>
              <a:buChar char="o"/>
            </a:pPr>
            <a:r>
              <a:rPr lang="fr-FR" sz="1700">
                <a:solidFill>
                  <a:schemeClr val="bg2"/>
                </a:solidFill>
              </a:rPr>
              <a:t>Etablir un réseau atteignant une </a:t>
            </a:r>
            <a:r>
              <a:rPr lang="fr-FR" sz="1700" b="1">
                <a:solidFill>
                  <a:schemeClr val="bg2"/>
                </a:solidFill>
              </a:rPr>
              <a:t>masse critique</a:t>
            </a:r>
            <a:r>
              <a:rPr lang="fr-FR" sz="1700">
                <a:solidFill>
                  <a:schemeClr val="bg2"/>
                </a:solidFill>
              </a:rPr>
              <a:t> à travers les différentes parties de l’Europe </a:t>
            </a:r>
            <a:endParaRPr lang="fr-FR" sz="1700"/>
          </a:p>
          <a:p>
            <a:pPr marL="514350" indent="-285750">
              <a:buFont typeface="Courier New" panose="02070309020205020404" pitchFamily="49" charset="0"/>
              <a:buChar char="o"/>
            </a:pPr>
            <a:r>
              <a:rPr lang="fr-FR" sz="1700">
                <a:solidFill>
                  <a:schemeClr val="bg2"/>
                </a:solidFill>
              </a:rPr>
              <a:t>Identifier les centres de recherche pertinents et </a:t>
            </a:r>
            <a:r>
              <a:rPr lang="fr-FR" sz="1700" b="1">
                <a:solidFill>
                  <a:schemeClr val="bg2"/>
                </a:solidFill>
              </a:rPr>
              <a:t>stimuler de l’intérêt pour la thématique</a:t>
            </a:r>
            <a:r>
              <a:rPr lang="fr-FR" sz="1700">
                <a:solidFill>
                  <a:schemeClr val="bg2"/>
                </a:solidFill>
              </a:rPr>
              <a:t> </a:t>
            </a:r>
            <a:r>
              <a:rPr lang="fr-FR" sz="1700" b="1">
                <a:solidFill>
                  <a:schemeClr val="bg2"/>
                </a:solidFill>
              </a:rPr>
              <a:t>dans le monde académique</a:t>
            </a:r>
            <a:endParaRPr lang="fr-FR" sz="1700">
              <a:solidFill>
                <a:schemeClr val="bg2"/>
              </a:solidFill>
            </a:endParaRPr>
          </a:p>
          <a:p>
            <a:pPr marL="514350" indent="-285750">
              <a:buFont typeface="Courier New" panose="02070309020205020404" pitchFamily="49" charset="0"/>
              <a:buChar char="o"/>
            </a:pPr>
            <a:r>
              <a:rPr lang="fr-FR" sz="1700">
                <a:solidFill>
                  <a:schemeClr val="bg2"/>
                </a:solidFill>
              </a:rPr>
              <a:t>Fournir un plan d'action crédible pour faire de ce réseau une </a:t>
            </a:r>
            <a:r>
              <a:rPr lang="fr-FR" sz="1700" b="1">
                <a:solidFill>
                  <a:schemeClr val="bg2"/>
                </a:solidFill>
              </a:rPr>
              <a:t>institution de recherche</a:t>
            </a:r>
            <a:r>
              <a:rPr lang="fr-FR" sz="1700">
                <a:solidFill>
                  <a:schemeClr val="bg2"/>
                </a:solidFill>
              </a:rPr>
              <a:t> </a:t>
            </a:r>
            <a:r>
              <a:rPr lang="fr-FR" sz="1700" b="1">
                <a:solidFill>
                  <a:schemeClr val="bg2"/>
                </a:solidFill>
              </a:rPr>
              <a:t>durable</a:t>
            </a:r>
            <a:endParaRPr lang="fr-FR" sz="1700">
              <a:solidFill>
                <a:schemeClr val="bg2"/>
              </a:solidFill>
            </a:endParaRPr>
          </a:p>
          <a:p>
            <a:pPr>
              <a:buFont typeface="Arial"/>
              <a:buChar char="•"/>
            </a:pPr>
            <a:endParaRPr lang="fr-FR" sz="1700"/>
          </a:p>
          <a:p>
            <a:pPr marL="514350" indent="-285750">
              <a:buFont typeface="Wingdings" panose="05000000000000000000" pitchFamily="2" charset="2"/>
              <a:buChar char="Ø"/>
            </a:pPr>
            <a:r>
              <a:rPr lang="fr-FR" sz="1700">
                <a:solidFill>
                  <a:schemeClr val="bg2"/>
                </a:solidFill>
              </a:rPr>
              <a:t>Organiser des rencontres en présentiel pour les membres du réseau</a:t>
            </a:r>
          </a:p>
          <a:p>
            <a:pPr marL="514350" indent="-285750">
              <a:buFont typeface="Wingdings" panose="05000000000000000000" pitchFamily="2" charset="2"/>
              <a:buChar char="Ø"/>
            </a:pPr>
            <a:r>
              <a:rPr lang="fr-FR" sz="1700">
                <a:solidFill>
                  <a:schemeClr val="bg2"/>
                </a:solidFill>
              </a:rPr>
              <a:t>Offrir des bourses de post-doctorat sur la thématique</a:t>
            </a:r>
          </a:p>
          <a:p>
            <a:pPr marL="514350" indent="-285750">
              <a:buFont typeface="Wingdings" panose="05000000000000000000" pitchFamily="2" charset="2"/>
              <a:buChar char="Ø"/>
            </a:pPr>
            <a:r>
              <a:rPr lang="fr-FR" sz="1700">
                <a:solidFill>
                  <a:schemeClr val="bg2"/>
                </a:solidFill>
              </a:rPr>
              <a:t>Créer au moins un prix annuel récompensant un chercheur d’excellence sur le sujet</a:t>
            </a:r>
          </a:p>
          <a:p>
            <a:pPr marL="514350" indent="-285750">
              <a:buFont typeface="Wingdings" panose="05000000000000000000" pitchFamily="2" charset="2"/>
              <a:buChar char="Ø"/>
            </a:pPr>
            <a:r>
              <a:rPr lang="fr-FR" sz="1700">
                <a:solidFill>
                  <a:schemeClr val="bg2"/>
                </a:solidFill>
              </a:rPr>
              <a:t>Organiser au moins une conférence annuelle regroupant chercheurs, leaders communautaires et décideurs politiques </a:t>
            </a:r>
          </a:p>
          <a:p>
            <a:pPr marL="0" indent="0"/>
            <a:endParaRPr lang="fr-FR" sz="1500">
              <a:solidFill>
                <a:schemeClr val="bg2"/>
              </a:solidFill>
            </a:endParaRPr>
          </a:p>
          <a:p>
            <a:pPr marL="0" indent="0">
              <a:spcBef>
                <a:spcPts val="300"/>
              </a:spcBef>
              <a:buSzPts val="1100"/>
            </a:pPr>
            <a:endParaRPr lang="fr-FR" sz="1500" b="1">
              <a:solidFill>
                <a:schemeClr val="accent4"/>
              </a:solidFill>
            </a:endParaRPr>
          </a:p>
          <a:p>
            <a:pPr marL="419100" indent="-285750">
              <a:lnSpc>
                <a:spcPct val="110000"/>
              </a:lnSpc>
              <a:spcBef>
                <a:spcPts val="300"/>
              </a:spcBef>
              <a:buClr>
                <a:srgbClr val="123076"/>
              </a:buClr>
              <a:buSzPts val="1500"/>
              <a:buFont typeface="Arial"/>
              <a:buChar char="•"/>
            </a:pPr>
            <a:endParaRPr lang="fr-FR" sz="120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553522" y="61657"/>
            <a:ext cx="5230477" cy="954107"/>
          </a:xfrm>
          <a:prstGeom prst="rect">
            <a:avLst/>
          </a:prstGeom>
          <a:noFill/>
        </p:spPr>
        <p:txBody>
          <a:bodyPr wrap="square" rtlCol="0">
            <a:spAutoFit/>
          </a:bodyPr>
          <a:lstStyle/>
          <a:p>
            <a:endParaRPr lang="en-US" sz="1100">
              <a:solidFill>
                <a:schemeClr val="bg2"/>
              </a:solidFill>
            </a:endParaRPr>
          </a:p>
          <a:p>
            <a:pPr algn="r"/>
            <a:r>
              <a:rPr lang="en-US" sz="1100">
                <a:solidFill>
                  <a:schemeClr val="bg2"/>
                </a:solidFill>
              </a:rPr>
              <a:t>HORIZON-CL2-2025-01-DEMOCRACY-06: </a:t>
            </a:r>
          </a:p>
          <a:p>
            <a:pPr algn="r"/>
            <a:r>
              <a:rPr lang="en-US" sz="1100">
                <a:solidFill>
                  <a:schemeClr val="bg2"/>
                </a:solidFill>
              </a:rPr>
              <a:t>Towards a European research hub on contemporary antisemitism </a:t>
            </a:r>
          </a:p>
          <a:p>
            <a:pPr algn="r"/>
            <a:r>
              <a:rPr lang="en-US" sz="1100">
                <a:solidFill>
                  <a:schemeClr val="bg2"/>
                </a:solidFill>
              </a:rPr>
              <a:t>and Jewish life and culture - CSA</a:t>
            </a:r>
            <a:endParaRPr lang="fr-FR" sz="1100">
              <a:solidFill>
                <a:schemeClr val="bg2"/>
              </a:solidFill>
            </a:endParaRPr>
          </a:p>
          <a:p>
            <a:r>
              <a:rPr lang="en-US" sz="1200"/>
              <a:t>​</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651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57463" y="946149"/>
            <a:ext cx="8267633" cy="4070995"/>
          </a:xfrm>
          <a:prstGeom prst="rect">
            <a:avLst/>
          </a:prstGeom>
          <a:noFill/>
          <a:ln>
            <a:noFill/>
          </a:ln>
        </p:spPr>
        <p:txBody>
          <a:bodyPr spcFirstLastPara="1" wrap="square" lIns="0" tIns="0" rIns="0" bIns="0" anchor="t" anchorCtr="0">
            <a:noAutofit/>
          </a:bodyPr>
          <a:lstStyle/>
          <a:p>
            <a:pPr marL="0" lvl="0" indent="0"/>
            <a:r>
              <a:rPr lang="fr-FR" sz="2000" b="1">
                <a:solidFill>
                  <a:schemeClr val="accent4"/>
                </a:solidFill>
              </a:rPr>
              <a:t>Des tendances autocratiques croissantes</a:t>
            </a:r>
          </a:p>
          <a:p>
            <a:pPr marL="514350" lvl="0" indent="-285750">
              <a:buFont typeface="Arial" panose="020B0604020202020204" pitchFamily="34" charset="0"/>
              <a:buChar char="•"/>
            </a:pPr>
            <a:endParaRPr lang="fr-FR" sz="900" b="1"/>
          </a:p>
          <a:p>
            <a:pPr marL="514350" lvl="0" indent="-285750">
              <a:buFont typeface="Courier New" panose="02070309020205020404" pitchFamily="49" charset="0"/>
              <a:buChar char="o"/>
            </a:pPr>
            <a:r>
              <a:rPr lang="fr-FR" sz="1700" b="1"/>
              <a:t>Comprendre </a:t>
            </a:r>
            <a:r>
              <a:rPr lang="fr-FR" sz="1700"/>
              <a:t>les tendances autoritaires</a:t>
            </a:r>
          </a:p>
          <a:p>
            <a:pPr marL="514350" lvl="0" indent="-285750">
              <a:buFont typeface="Courier New" panose="02070309020205020404" pitchFamily="49" charset="0"/>
              <a:buChar char="o"/>
            </a:pPr>
            <a:r>
              <a:rPr lang="fr-FR" sz="1700"/>
              <a:t>Donner aux pouvoirs publics, aux journalistes et aux citoyens des </a:t>
            </a:r>
            <a:r>
              <a:rPr lang="fr-FR" sz="1700" b="1"/>
              <a:t>outils pour détecter </a:t>
            </a:r>
            <a:r>
              <a:rPr lang="fr-FR" sz="1700"/>
              <a:t>les manifestations de cet autoritarisme </a:t>
            </a:r>
            <a:r>
              <a:rPr lang="fr-FR" sz="1700" b="1"/>
              <a:t>et les contrer</a:t>
            </a:r>
          </a:p>
          <a:p>
            <a:endParaRPr lang="fr-FR" sz="1700" b="1"/>
          </a:p>
          <a:p>
            <a:pPr marL="0" indent="0"/>
            <a:r>
              <a:rPr lang="fr-FR" sz="1700"/>
              <a:t>Etudier notamment :</a:t>
            </a:r>
          </a:p>
          <a:p>
            <a:pPr marL="514350" indent="-285750">
              <a:buFont typeface="Courier New" panose="02070309020205020404" pitchFamily="49" charset="0"/>
              <a:buChar char="o"/>
            </a:pPr>
            <a:r>
              <a:rPr lang="fr-FR" sz="1700" b="1"/>
              <a:t>les facteurs </a:t>
            </a:r>
            <a:r>
              <a:rPr lang="fr-FR" sz="1700"/>
              <a:t>qui contribuent à la montée de ces tendances (désinformation dans la sphère publique, dénigrement de l'État de droit…) </a:t>
            </a:r>
          </a:p>
          <a:p>
            <a:pPr marL="514350" lvl="0" indent="-285750">
              <a:buFont typeface="Courier New" panose="02070309020205020404" pitchFamily="49" charset="0"/>
              <a:buChar char="o"/>
            </a:pPr>
            <a:r>
              <a:rPr lang="fr-FR" sz="1700" b="1"/>
              <a:t>l'autoritarisme numérique</a:t>
            </a:r>
            <a:r>
              <a:rPr lang="fr-FR" sz="1700"/>
              <a:t> : censure en ligne, fermeture d'Internet, surveillance numérique et manipulation de l'information </a:t>
            </a:r>
          </a:p>
          <a:p>
            <a:pPr marL="514350" indent="-285750">
              <a:buFont typeface="Courier New" panose="02070309020205020404" pitchFamily="49" charset="0"/>
              <a:buChar char="o"/>
            </a:pPr>
            <a:r>
              <a:rPr lang="fr-FR" sz="1700" b="1"/>
              <a:t>La résistance aux pratiques autocratiques</a:t>
            </a:r>
            <a:r>
              <a:rPr lang="fr-FR" sz="1700"/>
              <a:t> : les acteurs qui résistent et leurs stratégies ; le rôle des médias, de la culture, des arts…  le rôle des minorités (religieuses, migrantes ou ethniques) généralement ciblées par les autocrates</a:t>
            </a:r>
          </a:p>
          <a:p>
            <a:br>
              <a:rPr lang="fr-FR"/>
            </a:br>
            <a:r>
              <a:rPr lang="fr-FR"/>
              <a:t> </a:t>
            </a:r>
          </a:p>
          <a:p>
            <a:pPr marL="285750" indent="-285750">
              <a:buChar char="•"/>
            </a:pPr>
            <a:endParaRPr lang="fr-FR" sz="1100"/>
          </a:p>
          <a:p>
            <a:pPr marL="0" indent="0">
              <a:spcBef>
                <a:spcPts val="300"/>
              </a:spcBef>
              <a:buSzPts val="1100"/>
            </a:pPr>
            <a:endParaRPr lang="fr-FR" sz="1500" b="1">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667926" y="126355"/>
            <a:ext cx="4116073" cy="600164"/>
          </a:xfrm>
          <a:prstGeom prst="rect">
            <a:avLst/>
          </a:prstGeom>
          <a:noFill/>
        </p:spPr>
        <p:txBody>
          <a:bodyPr wrap="square" rtlCol="0">
            <a:spAutoFit/>
          </a:bodyPr>
          <a:lstStyle/>
          <a:p>
            <a:pPr algn="r"/>
            <a:endParaRPr lang="en-US" sz="1100">
              <a:solidFill>
                <a:schemeClr val="bg2"/>
              </a:solidFill>
            </a:endParaRPr>
          </a:p>
          <a:p>
            <a:pPr algn="r"/>
            <a:r>
              <a:rPr lang="en-GB" sz="1100">
                <a:solidFill>
                  <a:schemeClr val="bg2"/>
                </a:solidFill>
              </a:rPr>
              <a:t>HORIZON-CL2-2025-01-DEMOCRACY-07: </a:t>
            </a:r>
          </a:p>
          <a:p>
            <a:pPr algn="r"/>
            <a:r>
              <a:rPr lang="en-GB" sz="1100">
                <a:solidFill>
                  <a:schemeClr val="bg2"/>
                </a:solidFill>
              </a:rPr>
              <a:t>The autocratic appeal: nature, drivers and strategies, RIA</a:t>
            </a:r>
            <a:r>
              <a:rPr lang="en-US" sz="1100">
                <a:solidFill>
                  <a:schemeClr val="bg2"/>
                </a:solidFill>
              </a:rPr>
              <a:t>​</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019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05940"/>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Inégalités économiques et remise en cause de la démocratie</a:t>
            </a:r>
            <a:endParaRPr lang="en-US" sz="1800">
              <a:solidFill>
                <a:schemeClr val="accent4"/>
              </a:solidFill>
            </a:endParaRPr>
          </a:p>
        </p:txBody>
      </p:sp>
      <p:sp>
        <p:nvSpPr>
          <p:cNvPr id="200" name="Google Shape;200;p18"/>
          <p:cNvSpPr txBox="1">
            <a:spLocks noGrp="1"/>
          </p:cNvSpPr>
          <p:nvPr>
            <p:ph type="body" idx="1"/>
          </p:nvPr>
        </p:nvSpPr>
        <p:spPr>
          <a:xfrm>
            <a:off x="357463" y="1487523"/>
            <a:ext cx="8267633" cy="2975149"/>
          </a:xfrm>
          <a:prstGeom prst="rect">
            <a:avLst/>
          </a:prstGeom>
          <a:noFill/>
          <a:ln>
            <a:noFill/>
          </a:ln>
        </p:spPr>
        <p:txBody>
          <a:bodyPr spcFirstLastPara="1" wrap="square" lIns="0" tIns="0" rIns="0" bIns="0" anchor="t" anchorCtr="0">
            <a:noAutofit/>
          </a:bodyPr>
          <a:lstStyle/>
          <a:p>
            <a:pPr marL="285750" indent="-285750">
              <a:buFont typeface="Courier New" panose="02070309020205020404" pitchFamily="49" charset="0"/>
              <a:buChar char="o"/>
            </a:pPr>
            <a:r>
              <a:rPr lang="fr-FR" sz="1800" dirty="0">
                <a:solidFill>
                  <a:schemeClr val="bg2"/>
                </a:solidFill>
              </a:rPr>
              <a:t>Analyser les corrélations entre problèmes économiques, politiques sociaux (marginalisation de citoyens…) et montée des populismes, défiance vis-à-vis des gouvernements, absentéisme électoral</a:t>
            </a:r>
          </a:p>
          <a:p>
            <a:pPr marL="285750" indent="-285750">
              <a:buFont typeface="Courier New" panose="02070309020205020404" pitchFamily="49" charset="0"/>
              <a:buChar char="o"/>
            </a:pPr>
            <a:r>
              <a:rPr lang="fr-FR" sz="1800" dirty="0">
                <a:solidFill>
                  <a:schemeClr val="bg2"/>
                </a:solidFill>
              </a:rPr>
              <a:t>Traiter des </a:t>
            </a:r>
            <a:r>
              <a:rPr lang="fr-FR" sz="1800" b="1" dirty="0">
                <a:solidFill>
                  <a:schemeClr val="bg2"/>
                </a:solidFill>
              </a:rPr>
              <a:t>perceptions </a:t>
            </a:r>
            <a:r>
              <a:rPr lang="fr-FR" sz="1800" dirty="0">
                <a:solidFill>
                  <a:schemeClr val="bg2"/>
                </a:solidFill>
              </a:rPr>
              <a:t>de ces inégalités par les citoyens eux-mêmes (aller au-delà des  indicateurs économiques)</a:t>
            </a:r>
          </a:p>
          <a:p>
            <a:pPr marL="285750" indent="-285750">
              <a:buFont typeface="Courier New" panose="02070309020205020404" pitchFamily="49" charset="0"/>
              <a:buChar char="o"/>
            </a:pPr>
            <a:r>
              <a:rPr lang="fr-FR" sz="1800" dirty="0">
                <a:solidFill>
                  <a:schemeClr val="bg2"/>
                </a:solidFill>
              </a:rPr>
              <a:t>Traiter de différents contextes (au-delà de  la dichotomie surinterprétée rural/ urbain)</a:t>
            </a:r>
          </a:p>
          <a:p>
            <a:pPr marL="285750" indent="-285750">
              <a:buFont typeface="Courier New" panose="02070309020205020404" pitchFamily="49" charset="0"/>
              <a:buChar char="o"/>
            </a:pPr>
            <a:r>
              <a:rPr lang="fr-FR" sz="1800" dirty="0">
                <a:solidFill>
                  <a:schemeClr val="bg2"/>
                </a:solidFill>
              </a:rPr>
              <a:t>User d’une approche </a:t>
            </a:r>
            <a:r>
              <a:rPr lang="fr-FR" sz="1800" b="1" dirty="0">
                <a:solidFill>
                  <a:schemeClr val="bg2"/>
                </a:solidFill>
              </a:rPr>
              <a:t>intersectionnelle</a:t>
            </a:r>
            <a:r>
              <a:rPr lang="fr-FR" sz="1800" dirty="0">
                <a:solidFill>
                  <a:schemeClr val="bg2"/>
                </a:solidFill>
              </a:rPr>
              <a:t> : inégalités et classes sociales, ethnies, genre… </a:t>
            </a:r>
          </a:p>
          <a:p>
            <a:pPr marL="285750" indent="-285750">
              <a:buFont typeface="Courier New" panose="02070309020205020404" pitchFamily="49" charset="0"/>
              <a:buChar char="o"/>
            </a:pPr>
            <a:r>
              <a:rPr lang="fr-FR" sz="1800" dirty="0">
                <a:solidFill>
                  <a:schemeClr val="bg2"/>
                </a:solidFill>
              </a:rPr>
              <a:t>Evaluer les politiques publiques</a:t>
            </a:r>
          </a:p>
          <a:p>
            <a:pPr marL="285750" indent="-285750">
              <a:buFont typeface="Courier New" panose="02070309020205020404" pitchFamily="49" charset="0"/>
              <a:buChar char="o"/>
            </a:pPr>
            <a:endParaRPr lang="fr-FR" sz="1800" dirty="0">
              <a:solidFill>
                <a:schemeClr val="bg2"/>
              </a:solidFill>
            </a:endParaRPr>
          </a:p>
          <a:p>
            <a:pPr marL="285750" indent="-285750">
              <a:buChar char="•"/>
            </a:pPr>
            <a:endParaRPr lang="fr-FR" sz="1100" dirty="0"/>
          </a:p>
          <a:p>
            <a:pPr marL="0" indent="0">
              <a:spcBef>
                <a:spcPts val="300"/>
              </a:spcBef>
              <a:buSzPts val="1100"/>
            </a:pPr>
            <a:endParaRPr lang="fr-FR" sz="15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667926" y="126355"/>
            <a:ext cx="4116073" cy="600164"/>
          </a:xfrm>
          <a:prstGeom prst="rect">
            <a:avLst/>
          </a:prstGeom>
          <a:noFill/>
        </p:spPr>
        <p:txBody>
          <a:bodyPr wrap="square" rtlCol="0">
            <a:spAutoFit/>
          </a:bodyPr>
          <a:lstStyle/>
          <a:p>
            <a:pPr algn="r"/>
            <a:endParaRPr lang="en-US" sz="1100">
              <a:solidFill>
                <a:schemeClr val="bg2"/>
              </a:solidFill>
            </a:endParaRPr>
          </a:p>
          <a:p>
            <a:pPr algn="r"/>
            <a:r>
              <a:rPr lang="en-US" sz="1100">
                <a:solidFill>
                  <a:schemeClr val="bg2"/>
                </a:solidFill>
              </a:rPr>
              <a:t>HORIZON-CL2-2025-01-DEMOCRACY-08: </a:t>
            </a:r>
          </a:p>
          <a:p>
            <a:pPr algn="r"/>
            <a:r>
              <a:rPr lang="en-US" sz="1100">
                <a:solidFill>
                  <a:schemeClr val="bg2"/>
                </a:solidFill>
              </a:rPr>
              <a:t>Economic inequalities and their impact on democracy - RIA​</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140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Lutter contre la désinformation sans rogner sur la liberté d'expression</a:t>
            </a:r>
            <a:endParaRPr lang="en-US" sz="1800">
              <a:solidFill>
                <a:schemeClr val="accent4"/>
              </a:solidFill>
            </a:endParaRPr>
          </a:p>
        </p:txBody>
      </p:sp>
      <p:sp>
        <p:nvSpPr>
          <p:cNvPr id="200" name="Google Shape;200;p18"/>
          <p:cNvSpPr txBox="1">
            <a:spLocks noGrp="1"/>
          </p:cNvSpPr>
          <p:nvPr>
            <p:ph type="body" idx="1"/>
          </p:nvPr>
        </p:nvSpPr>
        <p:spPr>
          <a:xfrm>
            <a:off x="113847" y="1305309"/>
            <a:ext cx="8500466" cy="3506223"/>
          </a:xfrm>
          <a:prstGeom prst="rect">
            <a:avLst/>
          </a:prstGeom>
          <a:noFill/>
          <a:ln>
            <a:noFill/>
          </a:ln>
        </p:spPr>
        <p:txBody>
          <a:bodyPr spcFirstLastPara="1" wrap="square" lIns="0" tIns="0" rIns="0" bIns="0" anchor="t" anchorCtr="0">
            <a:noAutofit/>
          </a:bodyPr>
          <a:lstStyle/>
          <a:p>
            <a:pPr marL="514350" indent="-285750">
              <a:buSzPts val="1100"/>
              <a:buFont typeface="Courier New" panose="02070309020205020404" pitchFamily="49" charset="0"/>
              <a:buChar char="o"/>
            </a:pPr>
            <a:r>
              <a:rPr lang="fr-FR" sz="1700">
                <a:latin typeface="+mn-lt"/>
                <a:cs typeface="Segoe UI"/>
              </a:rPr>
              <a:t>Etudier le fonctionnement des médias (leur système d’information, leur utilisation de données…)</a:t>
            </a:r>
            <a:endParaRPr lang="fr-FR" sz="1700">
              <a:latin typeface="+mn-lt"/>
            </a:endParaRPr>
          </a:p>
          <a:p>
            <a:pPr marL="514350" indent="-285750">
              <a:buSzPts val="1100"/>
              <a:buFont typeface="Courier New" panose="02070309020205020404" pitchFamily="49" charset="0"/>
              <a:buChar char="o"/>
            </a:pPr>
            <a:r>
              <a:rPr lang="fr-FR" sz="1700" b="1">
                <a:latin typeface="+mn-lt"/>
                <a:cs typeface="Segoe UI"/>
              </a:rPr>
              <a:t>Etudier l’influence du marché (recherche de lecteurs/</a:t>
            </a:r>
            <a:r>
              <a:rPr lang="fr-FR" sz="1700" b="1" err="1">
                <a:latin typeface="+mn-lt"/>
                <a:cs typeface="Segoe UI"/>
              </a:rPr>
              <a:t>viewers</a:t>
            </a:r>
            <a:r>
              <a:rPr lang="fr-FR" sz="1700" b="1">
                <a:latin typeface="+mn-lt"/>
                <a:cs typeface="Segoe UI"/>
              </a:rPr>
              <a:t> </a:t>
            </a:r>
            <a:r>
              <a:rPr lang="fr-FR" sz="1700">
                <a:latin typeface="+mn-lt"/>
                <a:cs typeface="Segoe UI"/>
              </a:rPr>
              <a:t>incitant au sensationnalisme)</a:t>
            </a:r>
            <a:endParaRPr lang="fr-FR" sz="1700">
              <a:latin typeface="+mn-lt"/>
            </a:endParaRPr>
          </a:p>
          <a:p>
            <a:pPr marL="514350" indent="-285750">
              <a:buSzPts val="1100"/>
              <a:buFont typeface="Courier New" panose="02070309020205020404" pitchFamily="49" charset="0"/>
              <a:buChar char="o"/>
            </a:pPr>
            <a:r>
              <a:rPr lang="fr-FR" sz="1700" b="1">
                <a:latin typeface="+mn-lt"/>
                <a:cs typeface="Segoe UI"/>
              </a:rPr>
              <a:t>Développer des médias en ligne qui vérifient, comparent </a:t>
            </a:r>
            <a:r>
              <a:rPr lang="fr-FR" sz="1700">
                <a:latin typeface="+mn-lt"/>
                <a:cs typeface="Segoe UI"/>
              </a:rPr>
              <a:t>les faits et opinions, offrent des indicateurs de confiance </a:t>
            </a:r>
            <a:endParaRPr lang="fr-FR" sz="1700">
              <a:latin typeface="+mn-lt"/>
            </a:endParaRPr>
          </a:p>
          <a:p>
            <a:pPr marL="514350" indent="-285750">
              <a:buSzPts val="1100"/>
              <a:buFont typeface="Courier New" panose="02070309020205020404" pitchFamily="49" charset="0"/>
              <a:buChar char="o"/>
            </a:pPr>
            <a:r>
              <a:rPr lang="fr-FR" sz="1700">
                <a:latin typeface="+mn-lt"/>
                <a:cs typeface="Segoe UI"/>
              </a:rPr>
              <a:t>Etudier le rôle des </a:t>
            </a:r>
            <a:r>
              <a:rPr lang="fr-FR" sz="1700" b="1">
                <a:latin typeface="+mn-lt"/>
                <a:cs typeface="Segoe UI"/>
              </a:rPr>
              <a:t>médiateurs professionnels</a:t>
            </a:r>
            <a:r>
              <a:rPr lang="fr-FR" sz="1700">
                <a:latin typeface="+mn-lt"/>
                <a:cs typeface="Segoe UI"/>
              </a:rPr>
              <a:t> : journalistes, éditeurs, producteurs, présentateurs TV ; Etudier le rôle des hubs de dissémination </a:t>
            </a:r>
            <a:r>
              <a:rPr lang="fr-FR" sz="1700" b="1">
                <a:solidFill>
                  <a:schemeClr val="bg2"/>
                </a:solidFill>
                <a:latin typeface="+mn-lt"/>
                <a:cs typeface="Segoe UI"/>
              </a:rPr>
              <a:t>médiatiques (plateformes) qui distribuent des contenus</a:t>
            </a:r>
            <a:endParaRPr lang="fr-FR" sz="1700" b="1">
              <a:solidFill>
                <a:schemeClr val="bg2"/>
              </a:solidFill>
              <a:latin typeface="+mn-lt"/>
            </a:endParaRPr>
          </a:p>
          <a:p>
            <a:pPr marL="514350" indent="-285750">
              <a:buSzPts val="1100"/>
              <a:buFont typeface="Courier New" panose="02070309020205020404" pitchFamily="49" charset="0"/>
              <a:buChar char="o"/>
            </a:pPr>
            <a:r>
              <a:rPr lang="fr-FR" sz="1700">
                <a:solidFill>
                  <a:schemeClr val="bg2"/>
                </a:solidFill>
                <a:latin typeface="+mn-lt"/>
                <a:cs typeface="Segoe UI"/>
              </a:rPr>
              <a:t>Etudier les pratiques </a:t>
            </a:r>
            <a:r>
              <a:rPr lang="fr-FR" sz="1700" b="1">
                <a:solidFill>
                  <a:schemeClr val="bg2"/>
                </a:solidFill>
                <a:latin typeface="+mn-lt"/>
                <a:cs typeface="Segoe UI"/>
              </a:rPr>
              <a:t>d'</a:t>
            </a:r>
            <a:r>
              <a:rPr lang="fr-FR" sz="1700" b="1" err="1">
                <a:solidFill>
                  <a:schemeClr val="bg2"/>
                </a:solidFill>
                <a:latin typeface="+mn-lt"/>
                <a:cs typeface="Segoe UI"/>
              </a:rPr>
              <a:t>astroturfing</a:t>
            </a:r>
            <a:r>
              <a:rPr lang="fr-FR" sz="1700" b="1">
                <a:solidFill>
                  <a:schemeClr val="bg2"/>
                </a:solidFill>
                <a:latin typeface="+mn-lt"/>
                <a:cs typeface="Segoe UI"/>
              </a:rPr>
              <a:t> </a:t>
            </a:r>
            <a:endParaRPr lang="fr-FR" sz="1100" b="1">
              <a:solidFill>
                <a:schemeClr val="bg2"/>
              </a:solidFill>
              <a:latin typeface="Sitka Heading"/>
              <a:cs typeface="Segoe UI"/>
            </a:endParaRPr>
          </a:p>
          <a:p>
            <a:pPr marL="228600" indent="0">
              <a:buSzPts val="1100"/>
            </a:pPr>
            <a:endParaRPr lang="fr-FR" sz="1700">
              <a:solidFill>
                <a:schemeClr val="bg2"/>
              </a:solidFill>
              <a:latin typeface="+mn-lt"/>
              <a:cs typeface="Segoe UI"/>
            </a:endParaRPr>
          </a:p>
          <a:p>
            <a:pPr marL="228600" indent="0">
              <a:buSzPts val="1100"/>
            </a:pPr>
            <a:r>
              <a:rPr lang="fr-FR" sz="1700" b="1">
                <a:solidFill>
                  <a:schemeClr val="bg2"/>
                </a:solidFill>
                <a:latin typeface="+mn-lt"/>
                <a:cs typeface="Segoe UI"/>
              </a:rPr>
              <a:t>Fournir des recommandations et méthodes aux décideurs politiques, professionnels des médias, de l'éducation et de la sécurité</a:t>
            </a:r>
            <a:r>
              <a:rPr lang="fr-FR" sz="1700">
                <a:solidFill>
                  <a:schemeClr val="bg2"/>
                </a:solidFill>
                <a:latin typeface="+mn-lt"/>
                <a:cs typeface="Segoe UI"/>
              </a:rPr>
              <a:t> </a:t>
            </a:r>
          </a:p>
          <a:p>
            <a:pPr marL="0" indent="0">
              <a:spcBef>
                <a:spcPts val="300"/>
              </a:spcBef>
              <a:buSzPts val="1100"/>
            </a:pPr>
            <a:endParaRPr lang="fr-FR" sz="1200">
              <a:solidFill>
                <a:schemeClr val="bg2"/>
              </a:solidFill>
              <a:latin typeface="+mn-lt"/>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587750" y="126355"/>
            <a:ext cx="5196249" cy="769441"/>
          </a:xfrm>
          <a:prstGeom prst="rect">
            <a:avLst/>
          </a:prstGeom>
          <a:noFill/>
        </p:spPr>
        <p:txBody>
          <a:bodyPr wrap="square" rtlCol="0">
            <a:spAutoFit/>
          </a:bodyPr>
          <a:lstStyle/>
          <a:p>
            <a:pPr algn="r"/>
            <a:endParaRPr lang="en-GB" sz="1100">
              <a:solidFill>
                <a:srgbClr val="002060"/>
              </a:solidFill>
            </a:endParaRPr>
          </a:p>
          <a:p>
            <a:pPr algn="r"/>
            <a:r>
              <a:rPr lang="en-GB" sz="1100">
                <a:solidFill>
                  <a:schemeClr val="bg2"/>
                </a:solidFill>
              </a:rPr>
              <a:t>HORIZON-CL2-2025-01-DEMOCRACY-09: </a:t>
            </a:r>
          </a:p>
          <a:p>
            <a:pPr algn="r"/>
            <a:r>
              <a:rPr lang="en-GB" sz="1100">
                <a:solidFill>
                  <a:schemeClr val="bg2"/>
                </a:solidFill>
              </a:rPr>
              <a:t>Balancing the fight against disinformation and the right to freedom of expression, RIA</a:t>
            </a:r>
            <a:r>
              <a:rPr lang="en-US" sz="1100">
                <a:solidFill>
                  <a:schemeClr val="bg2"/>
                </a:solidFill>
              </a:rPr>
              <a:t>​</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908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cs typeface="Segoe UI"/>
              </a:rPr>
              <a:t>Le rôle de l’instruction civique dans la participation à la vie démocratique</a:t>
            </a:r>
            <a:endParaRPr lang="fr-FR" sz="1800">
              <a:solidFill>
                <a:schemeClr val="accent4"/>
              </a:solidFill>
            </a:endParaRPr>
          </a:p>
          <a:p>
            <a:endParaRPr lang="fr-FR" sz="1800"/>
          </a:p>
        </p:txBody>
      </p:sp>
      <p:sp>
        <p:nvSpPr>
          <p:cNvPr id="7" name="ZoneTexte 6">
            <a:extLst>
              <a:ext uri="{FF2B5EF4-FFF2-40B4-BE49-F238E27FC236}">
                <a16:creationId xmlns:a16="http://schemas.microsoft.com/office/drawing/2014/main" id="{6A591A7C-4AC1-E233-3326-EB0768076F14}"/>
              </a:ext>
            </a:extLst>
          </p:cNvPr>
          <p:cNvSpPr txBox="1"/>
          <p:nvPr/>
        </p:nvSpPr>
        <p:spPr>
          <a:xfrm>
            <a:off x="3251200" y="126355"/>
            <a:ext cx="5593395" cy="600164"/>
          </a:xfrm>
          <a:prstGeom prst="rect">
            <a:avLst/>
          </a:prstGeom>
          <a:noFill/>
        </p:spPr>
        <p:txBody>
          <a:bodyPr wrap="square" rtlCol="0">
            <a:spAutoFit/>
          </a:bodyPr>
          <a:lstStyle/>
          <a:p>
            <a:pPr algn="r"/>
            <a:r>
              <a:rPr lang="en-US" sz="1100">
                <a:solidFill>
                  <a:schemeClr val="bg2"/>
                </a:solidFill>
              </a:rPr>
              <a:t>HORIZON-CL2-2025-01-DEMOCRACY-10: </a:t>
            </a:r>
          </a:p>
          <a:p>
            <a:pPr algn="r"/>
            <a:r>
              <a:rPr lang="en-US" sz="1100">
                <a:solidFill>
                  <a:schemeClr val="bg2"/>
                </a:solidFill>
              </a:rPr>
              <a:t>The role of civic and citizenship education for strengthening civic and democratic participation and support for common European values - RIA​</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4">
            <a:extLst>
              <a:ext uri="{FF2B5EF4-FFF2-40B4-BE49-F238E27FC236}">
                <a16:creationId xmlns:a16="http://schemas.microsoft.com/office/drawing/2014/main" id="{4D908F78-4D4D-614A-A70A-7E46F85D8D14}"/>
              </a:ext>
            </a:extLst>
          </p:cNvPr>
          <p:cNvSpPr>
            <a:spLocks noGrp="1"/>
          </p:cNvSpPr>
          <p:nvPr>
            <p:ph type="body" idx="1"/>
          </p:nvPr>
        </p:nvSpPr>
        <p:spPr>
          <a:xfrm>
            <a:off x="359998" y="1302818"/>
            <a:ext cx="8424000" cy="3415447"/>
          </a:xfrm>
        </p:spPr>
        <p:txBody>
          <a:bodyPr spcFirstLastPara="1" wrap="square" lIns="0" tIns="0" rIns="0" bIns="0" anchor="ctr" anchorCtr="0">
            <a:noAutofit/>
          </a:bodyPr>
          <a:lstStyle/>
          <a:p>
            <a:pPr marL="88900" indent="0" algn="just"/>
            <a:r>
              <a:rPr lang="fr-FR" sz="1700">
                <a:cs typeface="Segoe UI"/>
              </a:rPr>
              <a:t>Explorer le rôle de l’éducation formelle et informelle, les mécanismes de coopération effective entre les acteurs impliqués, tester des méthodes pédagogiques innovantes </a:t>
            </a:r>
            <a:endParaRPr lang="fr-FR" sz="1700"/>
          </a:p>
          <a:p>
            <a:pPr marL="88900" indent="0" algn="just"/>
            <a:r>
              <a:rPr lang="fr-FR" sz="1700">
                <a:cs typeface="Segoe UI"/>
              </a:rPr>
              <a:t>afin de : </a:t>
            </a:r>
          </a:p>
          <a:p>
            <a:pPr marL="374650" indent="-285750" algn="just">
              <a:buFont typeface="Wingdings" panose="05000000000000000000" pitchFamily="2" charset="2"/>
              <a:buChar char="Ø"/>
            </a:pPr>
            <a:r>
              <a:rPr lang="fr-FR" sz="1700">
                <a:cs typeface="Segoe UI"/>
              </a:rPr>
              <a:t>travailler à la compréhension des valeurs européennes, stimuler l’esprit critique des jeunes, expliquer les liens entre identité nationale et identité européenne…</a:t>
            </a:r>
            <a:endParaRPr lang="fr-FR" sz="1700"/>
          </a:p>
          <a:p>
            <a:pPr algn="just"/>
            <a:endParaRPr lang="fr-FR" sz="1700"/>
          </a:p>
          <a:p>
            <a:pPr algn="just"/>
            <a:r>
              <a:rPr lang="fr-FR" sz="1700">
                <a:cs typeface="Segoe UI"/>
              </a:rPr>
              <a:t>Via </a:t>
            </a:r>
            <a:endParaRPr lang="fr-FR" sz="1700"/>
          </a:p>
          <a:p>
            <a:pPr marL="514350" indent="-285750" algn="just">
              <a:buFont typeface="Courier New" panose="02070309020205020404" pitchFamily="49" charset="0"/>
              <a:buChar char="o"/>
            </a:pPr>
            <a:r>
              <a:rPr lang="fr-FR" sz="1700">
                <a:cs typeface="Segoe UI"/>
              </a:rPr>
              <a:t>la mise en place de </a:t>
            </a:r>
            <a:r>
              <a:rPr lang="fr-FR" sz="1700" b="1">
                <a:cs typeface="Segoe UI"/>
              </a:rPr>
              <a:t>pilotes</a:t>
            </a:r>
            <a:r>
              <a:rPr lang="fr-FR" sz="1700">
                <a:cs typeface="Segoe UI"/>
              </a:rPr>
              <a:t> innovants tels que la </a:t>
            </a:r>
            <a:r>
              <a:rPr lang="fr-FR" sz="1700" err="1">
                <a:cs typeface="Segoe UI"/>
              </a:rPr>
              <a:t>co</a:t>
            </a:r>
            <a:r>
              <a:rPr lang="fr-FR" sz="1700">
                <a:cs typeface="Segoe UI"/>
              </a:rPr>
              <a:t>-création de contenus avec les élèves, la participation des élèves aux processus de décision concernant leurs activités (nouveaux protocoles) </a:t>
            </a:r>
            <a:endParaRPr lang="fr-FR" sz="1700"/>
          </a:p>
          <a:p>
            <a:pPr marL="514350" indent="-285750" algn="just">
              <a:buFont typeface="Courier New" panose="02070309020205020404" pitchFamily="49" charset="0"/>
              <a:buChar char="o"/>
            </a:pPr>
            <a:r>
              <a:rPr lang="fr-FR" sz="1700">
                <a:cs typeface="Segoe UI"/>
              </a:rPr>
              <a:t>la production d’explications détaillées (guides, boites à outils, matériaux…) de ces </a:t>
            </a:r>
            <a:r>
              <a:rPr lang="fr-FR" sz="1700" b="1">
                <a:cs typeface="Segoe UI"/>
              </a:rPr>
              <a:t>nouveaux protocoles </a:t>
            </a:r>
            <a:r>
              <a:rPr lang="fr-FR" sz="1700">
                <a:cs typeface="Segoe UI"/>
              </a:rPr>
              <a:t>pour les institutions éducatives, les enseignants, les autorités nationales…</a:t>
            </a:r>
            <a:endParaRPr lang="fr-FR" sz="1700"/>
          </a:p>
          <a:p>
            <a:endParaRPr lang="fr-FR"/>
          </a:p>
        </p:txBody>
      </p:sp>
    </p:spTree>
    <p:extLst>
      <p:ext uri="{BB962C8B-B14F-4D97-AF65-F5344CB8AC3E}">
        <p14:creationId xmlns:p14="http://schemas.microsoft.com/office/powerpoint/2010/main" val="355593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66" y="981306"/>
            <a:ext cx="8313267" cy="3672469"/>
          </a:xfrm>
        </p:spPr>
        <p:txBody>
          <a:bodyPr/>
          <a:lstStyle/>
          <a:p>
            <a:r>
              <a:rPr lang="fr-FR" sz="1800">
                <a:solidFill>
                  <a:schemeClr val="accent4"/>
                </a:solidFill>
              </a:rPr>
              <a:t>Le Cluster 2 – De quoi parle t’on? </a:t>
            </a:r>
            <a:br>
              <a:rPr lang="en-US" sz="1800"/>
            </a:br>
            <a:endParaRPr lang="en-US" sz="1800"/>
          </a:p>
          <a:p>
            <a:pPr marL="342900" indent="-342900">
              <a:buFont typeface="Courier New" panose="02070309020205020404" pitchFamily="49" charset="0"/>
              <a:buChar char="o"/>
            </a:pPr>
            <a:r>
              <a:rPr lang="en-US" sz="1800" b="0">
                <a:solidFill>
                  <a:schemeClr val="bg2"/>
                </a:solidFill>
              </a:rPr>
              <a:t>Des </a:t>
            </a:r>
            <a:r>
              <a:rPr lang="en-US" sz="1800" err="1">
                <a:solidFill>
                  <a:schemeClr val="bg2"/>
                </a:solidFill>
              </a:rPr>
              <a:t>appels</a:t>
            </a:r>
            <a:r>
              <a:rPr lang="en-US" sz="1800">
                <a:solidFill>
                  <a:schemeClr val="bg2"/>
                </a:solidFill>
              </a:rPr>
              <a:t> top-down</a:t>
            </a:r>
            <a:br>
              <a:rPr lang="en-US" sz="1800">
                <a:solidFill>
                  <a:schemeClr val="bg2"/>
                </a:solidFill>
              </a:rPr>
            </a:br>
            <a:r>
              <a:rPr lang="en-US" sz="1800" b="0">
                <a:solidFill>
                  <a:schemeClr val="bg2"/>
                </a:solidFill>
              </a:rPr>
              <a:t>Appels </a:t>
            </a:r>
            <a:r>
              <a:rPr lang="en-US" sz="1800" b="0" err="1">
                <a:solidFill>
                  <a:schemeClr val="bg2"/>
                </a:solidFill>
              </a:rPr>
              <a:t>très</a:t>
            </a:r>
            <a:r>
              <a:rPr lang="en-US" sz="1800" b="0">
                <a:solidFill>
                  <a:schemeClr val="bg2"/>
                </a:solidFill>
              </a:rPr>
              <a:t> </a:t>
            </a:r>
            <a:r>
              <a:rPr lang="en-US" sz="1800" b="0" err="1">
                <a:solidFill>
                  <a:schemeClr val="bg2"/>
                </a:solidFill>
              </a:rPr>
              <a:t>prescriptifs</a:t>
            </a:r>
            <a:r>
              <a:rPr lang="en-US" sz="1800" b="0">
                <a:solidFill>
                  <a:schemeClr val="bg2"/>
                </a:solidFill>
              </a:rPr>
              <a:t> = </a:t>
            </a:r>
            <a:r>
              <a:rPr lang="en-US" sz="1800" b="0" err="1">
                <a:solidFill>
                  <a:schemeClr val="bg2"/>
                </a:solidFill>
              </a:rPr>
              <a:t>répondre</a:t>
            </a:r>
            <a:r>
              <a:rPr lang="en-US" sz="1800" b="0">
                <a:solidFill>
                  <a:schemeClr val="bg2"/>
                </a:solidFill>
              </a:rPr>
              <a:t> aux </a:t>
            </a:r>
            <a:r>
              <a:rPr lang="en-US" sz="1800" b="0" err="1">
                <a:solidFill>
                  <a:schemeClr val="bg2"/>
                </a:solidFill>
              </a:rPr>
              <a:t>résultats</a:t>
            </a:r>
            <a:r>
              <a:rPr lang="en-US" sz="1800" b="0">
                <a:solidFill>
                  <a:schemeClr val="bg2"/>
                </a:solidFill>
              </a:rPr>
              <a:t> </a:t>
            </a:r>
            <a:r>
              <a:rPr lang="en-US" sz="1800" b="0" err="1">
                <a:solidFill>
                  <a:schemeClr val="bg2"/>
                </a:solidFill>
              </a:rPr>
              <a:t>attendus</a:t>
            </a:r>
            <a:r>
              <a:rPr lang="en-US" sz="1800" b="0">
                <a:solidFill>
                  <a:schemeClr val="bg2"/>
                </a:solidFill>
              </a:rPr>
              <a:t> qui </a:t>
            </a:r>
            <a:r>
              <a:rPr lang="en-US" sz="1800" b="0" err="1">
                <a:solidFill>
                  <a:schemeClr val="bg2"/>
                </a:solidFill>
              </a:rPr>
              <a:t>sont</a:t>
            </a:r>
            <a:r>
              <a:rPr lang="en-US" sz="1800" b="0">
                <a:solidFill>
                  <a:schemeClr val="bg2"/>
                </a:solidFill>
              </a:rPr>
              <a:t> </a:t>
            </a:r>
            <a:r>
              <a:rPr lang="en-US" sz="1800" b="0" err="1">
                <a:solidFill>
                  <a:schemeClr val="bg2"/>
                </a:solidFill>
              </a:rPr>
              <a:t>listés</a:t>
            </a:r>
            <a:r>
              <a:rPr lang="en-US" sz="1800" b="0">
                <a:solidFill>
                  <a:schemeClr val="bg2"/>
                </a:solidFill>
              </a:rPr>
              <a:t>, se conformer aux </a:t>
            </a:r>
            <a:r>
              <a:rPr lang="en-US" sz="1800" b="0" err="1">
                <a:solidFill>
                  <a:schemeClr val="bg2"/>
                </a:solidFill>
              </a:rPr>
              <a:t>modalités</a:t>
            </a:r>
            <a:r>
              <a:rPr lang="en-US" sz="1800" b="0">
                <a:solidFill>
                  <a:schemeClr val="bg2"/>
                </a:solidFill>
              </a:rPr>
              <a:t> </a:t>
            </a:r>
            <a:r>
              <a:rPr lang="en-US" sz="1800" b="0" err="1">
                <a:solidFill>
                  <a:schemeClr val="bg2"/>
                </a:solidFill>
              </a:rPr>
              <a:t>d’exécution</a:t>
            </a:r>
            <a:r>
              <a:rPr lang="en-US" sz="1800" b="0">
                <a:solidFill>
                  <a:schemeClr val="bg2"/>
                </a:solidFill>
              </a:rPr>
              <a:t> </a:t>
            </a:r>
            <a:r>
              <a:rPr lang="en-US" sz="1800" b="0" err="1">
                <a:solidFill>
                  <a:schemeClr val="bg2"/>
                </a:solidFill>
              </a:rPr>
              <a:t>énoncées</a:t>
            </a:r>
            <a:r>
              <a:rPr lang="en-US" sz="1800" b="0">
                <a:solidFill>
                  <a:schemeClr val="bg2"/>
                </a:solidFill>
              </a:rPr>
              <a:t> </a:t>
            </a:r>
            <a:br>
              <a:rPr lang="en-US" sz="1800">
                <a:solidFill>
                  <a:schemeClr val="bg2"/>
                </a:solidFill>
              </a:rPr>
            </a:br>
            <a:endParaRPr lang="en-US" sz="1800">
              <a:solidFill>
                <a:schemeClr val="bg2"/>
              </a:solidFill>
            </a:endParaRPr>
          </a:p>
          <a:p>
            <a:pPr marL="342900" indent="-342900">
              <a:buFont typeface="Courier New" panose="02070309020205020404" pitchFamily="49" charset="0"/>
              <a:buChar char="o"/>
            </a:pPr>
            <a:r>
              <a:rPr lang="en-US" sz="1800" b="0" err="1">
                <a:solidFill>
                  <a:schemeClr val="bg2"/>
                </a:solidFill>
              </a:rPr>
              <a:t>Projets</a:t>
            </a:r>
            <a:r>
              <a:rPr lang="en-US" sz="1800" b="0">
                <a:solidFill>
                  <a:schemeClr val="bg2"/>
                </a:solidFill>
              </a:rPr>
              <a:t> </a:t>
            </a:r>
            <a:r>
              <a:rPr lang="en-US" sz="1800" b="0" err="1">
                <a:solidFill>
                  <a:schemeClr val="bg2"/>
                </a:solidFill>
              </a:rPr>
              <a:t>collaboratifs</a:t>
            </a:r>
            <a:r>
              <a:rPr lang="en-US" sz="1800" b="0">
                <a:solidFill>
                  <a:schemeClr val="bg2"/>
                </a:solidFill>
              </a:rPr>
              <a:t> </a:t>
            </a:r>
            <a:r>
              <a:rPr lang="en-US" sz="1800" b="0" err="1">
                <a:solidFill>
                  <a:schemeClr val="bg2"/>
                </a:solidFill>
              </a:rPr>
              <a:t>transnationaux</a:t>
            </a:r>
            <a:r>
              <a:rPr lang="en-US" sz="1800" b="0">
                <a:solidFill>
                  <a:schemeClr val="bg2"/>
                </a:solidFill>
              </a:rPr>
              <a:t> : environ de 7 à 12 </a:t>
            </a:r>
            <a:r>
              <a:rPr lang="en-US" sz="1800" b="0" err="1">
                <a:solidFill>
                  <a:schemeClr val="bg2"/>
                </a:solidFill>
              </a:rPr>
              <a:t>partenaires</a:t>
            </a:r>
            <a:r>
              <a:rPr lang="en-US" sz="1800" b="0">
                <a:solidFill>
                  <a:schemeClr val="bg2"/>
                </a:solidFill>
              </a:rPr>
              <a:t>; Participation pays tiers possible</a:t>
            </a:r>
            <a:r>
              <a:rPr lang="en-US" sz="1800">
                <a:solidFill>
                  <a:schemeClr val="bg2"/>
                </a:solidFill>
              </a:rPr>
              <a:t> </a:t>
            </a:r>
            <a:br>
              <a:rPr lang="en-US" sz="1800">
                <a:solidFill>
                  <a:schemeClr val="bg2"/>
                </a:solidFill>
              </a:rPr>
            </a:br>
            <a:endParaRPr lang="fr-FR" sz="1800">
              <a:solidFill>
                <a:schemeClr val="bg2"/>
              </a:solidFill>
            </a:endParaRPr>
          </a:p>
          <a:p>
            <a:pPr marL="342900" indent="-342900">
              <a:buFont typeface="Courier New" panose="02070309020205020404" pitchFamily="49" charset="0"/>
              <a:buChar char="o"/>
            </a:pPr>
            <a:r>
              <a:rPr lang="en-US" sz="1800">
                <a:solidFill>
                  <a:schemeClr val="bg2"/>
                </a:solidFill>
              </a:rPr>
              <a:t>3-4 </a:t>
            </a:r>
            <a:r>
              <a:rPr lang="en-US" sz="1800" err="1">
                <a:solidFill>
                  <a:schemeClr val="bg2"/>
                </a:solidFill>
              </a:rPr>
              <a:t>ans</a:t>
            </a:r>
            <a:r>
              <a:rPr lang="en-US" sz="1800">
                <a:solidFill>
                  <a:schemeClr val="bg2"/>
                </a:solidFill>
              </a:rPr>
              <a:t> </a:t>
            </a:r>
            <a:r>
              <a:rPr lang="en-US" sz="1800" b="0" err="1">
                <a:solidFill>
                  <a:schemeClr val="bg2"/>
                </a:solidFill>
              </a:rPr>
              <a:t>en</a:t>
            </a:r>
            <a:r>
              <a:rPr lang="en-US" sz="1800" b="0">
                <a:solidFill>
                  <a:schemeClr val="bg2"/>
                </a:solidFill>
              </a:rPr>
              <a:t> </a:t>
            </a:r>
            <a:r>
              <a:rPr lang="en-US" sz="1800" b="0" err="1">
                <a:solidFill>
                  <a:schemeClr val="bg2"/>
                </a:solidFill>
              </a:rPr>
              <a:t>moyenne</a:t>
            </a:r>
            <a:r>
              <a:rPr lang="en-US" sz="1800" b="0">
                <a:solidFill>
                  <a:schemeClr val="bg2"/>
                </a:solidFill>
              </a:rPr>
              <a:t> </a:t>
            </a:r>
            <a:r>
              <a:rPr lang="en-US" sz="1800">
                <a:solidFill>
                  <a:schemeClr val="bg2"/>
                </a:solidFill>
              </a:rPr>
              <a:t> </a:t>
            </a:r>
            <a:br>
              <a:rPr lang="en-US" sz="1800">
                <a:solidFill>
                  <a:schemeClr val="bg2"/>
                </a:solidFill>
              </a:rPr>
            </a:br>
            <a:endParaRPr lang="fr-FR" sz="1800">
              <a:solidFill>
                <a:schemeClr val="bg2"/>
              </a:solidFill>
            </a:endParaRPr>
          </a:p>
          <a:p>
            <a:pPr marL="342900" indent="-342900">
              <a:buFont typeface="Courier New" panose="02070309020205020404" pitchFamily="49" charset="0"/>
              <a:buChar char="o"/>
            </a:pPr>
            <a:r>
              <a:rPr lang="en-US" sz="1800">
                <a:solidFill>
                  <a:schemeClr val="bg2"/>
                </a:solidFill>
              </a:rPr>
              <a:t>Environ 3,5 Millions </a:t>
            </a:r>
            <a:r>
              <a:rPr lang="en-US" sz="1800" b="0" err="1">
                <a:solidFill>
                  <a:schemeClr val="bg2"/>
                </a:solidFill>
              </a:rPr>
              <a:t>d’euros</a:t>
            </a:r>
            <a:r>
              <a:rPr lang="en-US" sz="1800" b="0">
                <a:solidFill>
                  <a:schemeClr val="bg2"/>
                </a:solidFill>
              </a:rPr>
              <a:t> par </a:t>
            </a:r>
            <a:r>
              <a:rPr lang="en-US" sz="1800" b="0" err="1">
                <a:solidFill>
                  <a:schemeClr val="bg2"/>
                </a:solidFill>
              </a:rPr>
              <a:t>projet</a:t>
            </a:r>
            <a:r>
              <a:rPr lang="en-US" sz="1800" b="0">
                <a:solidFill>
                  <a:schemeClr val="bg2"/>
                </a:solidFill>
              </a:rPr>
              <a:t> (</a:t>
            </a:r>
            <a:r>
              <a:rPr lang="en-US" sz="1800" b="0" err="1">
                <a:solidFill>
                  <a:schemeClr val="bg2"/>
                </a:solidFill>
              </a:rPr>
              <a:t>sauf</a:t>
            </a:r>
            <a:r>
              <a:rPr lang="en-US" sz="1800" b="0">
                <a:solidFill>
                  <a:schemeClr val="bg2"/>
                </a:solidFill>
              </a:rPr>
              <a:t> exceptions)</a:t>
            </a:r>
            <a:br>
              <a:rPr lang="en-US" sz="1800" b="0">
                <a:solidFill>
                  <a:schemeClr val="bg2"/>
                </a:solidFill>
              </a:rPr>
            </a:br>
            <a:r>
              <a:rPr lang="en-US" sz="1800" b="0" err="1">
                <a:solidFill>
                  <a:schemeClr val="bg2"/>
                </a:solidFill>
              </a:rPr>
              <a:t>Financement</a:t>
            </a:r>
            <a:r>
              <a:rPr lang="en-US" sz="1800" b="0">
                <a:solidFill>
                  <a:schemeClr val="bg2"/>
                </a:solidFill>
              </a:rPr>
              <a:t> = 100%</a:t>
            </a:r>
            <a:endParaRPr lang="fr-FR" sz="1800">
              <a:solidFill>
                <a:schemeClr val="bg2"/>
              </a:solidFill>
            </a:endParaRPr>
          </a:p>
          <a:p>
            <a:endParaRPr lang="en-US"/>
          </a:p>
          <a:p>
            <a:endParaRPr lang="en-US"/>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pic>
        <p:nvPicPr>
          <p:cNvPr id="5" name="Image 4" descr="Une image contenant texte, Police, capture d’écran, blanc&#10;&#10;Description générée automatiquement">
            <a:extLst>
              <a:ext uri="{FF2B5EF4-FFF2-40B4-BE49-F238E27FC236}">
                <a16:creationId xmlns:a16="http://schemas.microsoft.com/office/drawing/2014/main" id="{80B10917-671E-395E-B4DE-4FAD01B9D74F}"/>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155198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L'indépendance du pouvoir judiciaire et l'état de droit</a:t>
            </a:r>
            <a:endParaRPr lang="en-US" sz="1800">
              <a:solidFill>
                <a:schemeClr val="accent4"/>
              </a:solidFill>
            </a:endParaRPr>
          </a:p>
        </p:txBody>
      </p:sp>
      <p:sp>
        <p:nvSpPr>
          <p:cNvPr id="200" name="Google Shape;200;p18"/>
          <p:cNvSpPr txBox="1">
            <a:spLocks noGrp="1"/>
          </p:cNvSpPr>
          <p:nvPr>
            <p:ph type="body" idx="1"/>
          </p:nvPr>
        </p:nvSpPr>
        <p:spPr>
          <a:xfrm>
            <a:off x="360000" y="1444800"/>
            <a:ext cx="8264896" cy="3176232"/>
          </a:xfrm>
          <a:prstGeom prst="rect">
            <a:avLst/>
          </a:prstGeom>
          <a:noFill/>
          <a:ln>
            <a:noFill/>
          </a:ln>
        </p:spPr>
        <p:txBody>
          <a:bodyPr spcFirstLastPara="1" wrap="square" lIns="0" tIns="0" rIns="0" bIns="0" anchor="t" anchorCtr="0">
            <a:noAutofit/>
          </a:bodyPr>
          <a:lstStyle/>
          <a:p>
            <a:pPr marL="514350" indent="-285750">
              <a:buFont typeface="Courier New" panose="02070309020205020404" pitchFamily="49" charset="0"/>
              <a:buChar char="o"/>
            </a:pPr>
            <a:r>
              <a:rPr lang="fr-FR" sz="1800" b="1">
                <a:ea typeface="Segoe UI"/>
                <a:cs typeface="Segoe UI"/>
              </a:rPr>
              <a:t>Comparer et évaluer les cadres nationaux </a:t>
            </a:r>
            <a:r>
              <a:rPr lang="fr-FR" sz="1800">
                <a:ea typeface="Segoe UI"/>
                <a:cs typeface="Segoe UI"/>
              </a:rPr>
              <a:t>de l’indépendance judiciaire : nomination, promotion, licenciement du personnel judiciaire, charge de travail des juges, allocation des cas, procédures disciplinaires... </a:t>
            </a:r>
            <a:endParaRPr lang="fr-FR" sz="1800"/>
          </a:p>
          <a:p>
            <a:pPr marL="514350" indent="-285750">
              <a:buFont typeface="Courier New" panose="02070309020205020404" pitchFamily="49" charset="0"/>
              <a:buChar char="o"/>
            </a:pPr>
            <a:r>
              <a:rPr lang="fr-FR" sz="1800">
                <a:ea typeface="Segoe UI"/>
                <a:cs typeface="Segoe UI"/>
              </a:rPr>
              <a:t>Construire une connaissance concrète des </a:t>
            </a:r>
            <a:r>
              <a:rPr lang="fr-FR" sz="1800" b="1">
                <a:ea typeface="Segoe UI"/>
                <a:cs typeface="Segoe UI"/>
              </a:rPr>
              <a:t>pratiques</a:t>
            </a:r>
            <a:r>
              <a:rPr lang="fr-FR" sz="1800">
                <a:ea typeface="Segoe UI"/>
                <a:cs typeface="Segoe UI"/>
              </a:rPr>
              <a:t> juridiques actuelles</a:t>
            </a:r>
          </a:p>
          <a:p>
            <a:pPr marL="514350" indent="-285750">
              <a:buFont typeface="Courier New" panose="02070309020205020404" pitchFamily="49" charset="0"/>
              <a:buChar char="o"/>
            </a:pPr>
            <a:r>
              <a:rPr lang="fr-FR" sz="1800" b="1">
                <a:ea typeface="Segoe UI"/>
                <a:cs typeface="Segoe UI"/>
              </a:rPr>
              <a:t>Analyse comparative </a:t>
            </a:r>
            <a:r>
              <a:rPr lang="fr-FR" sz="1800">
                <a:ea typeface="Segoe UI"/>
                <a:cs typeface="Segoe UI"/>
              </a:rPr>
              <a:t>dans les différents pays d’Europe ; identifier les bonnes pratiques</a:t>
            </a:r>
          </a:p>
          <a:p>
            <a:pPr marL="514350" indent="-285750">
              <a:buFont typeface="Courier New" panose="02070309020205020404" pitchFamily="49" charset="0"/>
              <a:buChar char="o"/>
            </a:pPr>
            <a:endParaRPr lang="fr-FR" sz="1800">
              <a:ea typeface="Segoe UI"/>
              <a:cs typeface="Segoe UI"/>
            </a:endParaRPr>
          </a:p>
          <a:p>
            <a:pPr marL="514350" indent="-285750">
              <a:buFont typeface="Wingdings" panose="05000000000000000000" pitchFamily="2" charset="2"/>
              <a:buChar char="ü"/>
            </a:pPr>
            <a:r>
              <a:rPr lang="fr-FR" sz="1800">
                <a:ea typeface="Segoe UI"/>
                <a:cs typeface="Segoe UI"/>
              </a:rPr>
              <a:t>Travailler avec les outils existants (EU Justice Scoreboard, </a:t>
            </a:r>
            <a:r>
              <a:rPr lang="fr-FR" sz="1800" err="1">
                <a:ea typeface="Segoe UI"/>
                <a:cs typeface="Segoe UI"/>
              </a:rPr>
              <a:t>annual</a:t>
            </a:r>
            <a:r>
              <a:rPr lang="fr-FR" sz="1800">
                <a:ea typeface="Segoe UI"/>
                <a:cs typeface="Segoe UI"/>
              </a:rPr>
              <a:t> Rule of Law Report…)</a:t>
            </a:r>
          </a:p>
          <a:p>
            <a:pPr marL="514350" indent="-285750">
              <a:buFont typeface="Wingdings" panose="05000000000000000000" pitchFamily="2" charset="2"/>
              <a:buChar char="ü"/>
            </a:pPr>
            <a:r>
              <a:rPr lang="fr-FR" sz="1800">
                <a:solidFill>
                  <a:schemeClr val="bg2"/>
                </a:solidFill>
                <a:ea typeface="Segoe UI"/>
                <a:cs typeface="Segoe UI"/>
              </a:rPr>
              <a:t>Travailler avec les projets financés dans les programmes CERV, ISF</a:t>
            </a:r>
            <a:endParaRPr lang="fr-FR" sz="180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22700" y="126355"/>
            <a:ext cx="4961300" cy="615553"/>
          </a:xfrm>
          <a:prstGeom prst="rect">
            <a:avLst/>
          </a:prstGeom>
          <a:noFill/>
        </p:spPr>
        <p:txBody>
          <a:bodyPr wrap="square" rtlCol="0">
            <a:spAutoFit/>
          </a:bodyPr>
          <a:lstStyle/>
          <a:p>
            <a:pPr algn="r"/>
            <a:r>
              <a:rPr lang="en-US" sz="1100">
                <a:solidFill>
                  <a:schemeClr val="bg2"/>
                </a:solidFill>
              </a:rPr>
              <a:t>HORIZON-CL2-2025-01-DEMOCRACY-11: </a:t>
            </a:r>
          </a:p>
          <a:p>
            <a:pPr algn="r"/>
            <a:r>
              <a:rPr lang="en-US" sz="1100">
                <a:solidFill>
                  <a:schemeClr val="bg2"/>
                </a:solidFill>
              </a:rPr>
              <a:t>Independence of the judiciary as an aspect of rule of law compliance </a:t>
            </a:r>
          </a:p>
          <a:p>
            <a:pPr algn="r"/>
            <a:r>
              <a:rPr lang="en-US" sz="1100">
                <a:solidFill>
                  <a:schemeClr val="bg2"/>
                </a:solidFill>
              </a:rPr>
              <a:t>RIA</a:t>
            </a:r>
            <a:r>
              <a:rPr lang="en-US" sz="1200"/>
              <a:t>​</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443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347746"/>
          </a:xfrm>
          <a:prstGeom prst="rect">
            <a:avLst/>
          </a:prstGeom>
          <a:noFill/>
          <a:ln>
            <a:noFill/>
          </a:ln>
        </p:spPr>
        <p:txBody>
          <a:bodyPr spcFirstLastPara="1" wrap="square" lIns="0" tIns="0" rIns="0" bIns="0" anchor="t" anchorCtr="0">
            <a:noAutofit/>
          </a:bodyPr>
          <a:lstStyle/>
          <a:p>
            <a:r>
              <a:rPr lang="fr-FR" sz="1800">
                <a:solidFill>
                  <a:schemeClr val="accent4"/>
                </a:solidFill>
              </a:rPr>
              <a:t>Animer la communauté de praticiens et de chercheurs sur la démocratie</a:t>
            </a:r>
            <a:endParaRPr lang="en-US" sz="180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667926" y="126355"/>
            <a:ext cx="4116074" cy="600164"/>
          </a:xfrm>
          <a:prstGeom prst="rect">
            <a:avLst/>
          </a:prstGeom>
          <a:noFill/>
        </p:spPr>
        <p:txBody>
          <a:bodyPr wrap="square" rtlCol="0">
            <a:spAutoFit/>
          </a:bodyPr>
          <a:lstStyle/>
          <a:p>
            <a:pPr algn="r"/>
            <a:r>
              <a:rPr lang="en-US" sz="1100">
                <a:solidFill>
                  <a:schemeClr val="bg2"/>
                </a:solidFill>
              </a:rPr>
              <a:t>HORIZON-CL2-2025-01-DEMOCRACY-12:</a:t>
            </a:r>
          </a:p>
          <a:p>
            <a:pPr algn="r"/>
            <a:r>
              <a:rPr lang="en-US" sz="1100">
                <a:solidFill>
                  <a:schemeClr val="bg2"/>
                </a:solidFill>
              </a:rPr>
              <a:t>Community of democracy practitioners and researchers </a:t>
            </a:r>
          </a:p>
          <a:p>
            <a:pPr algn="r"/>
            <a:r>
              <a:rPr lang="en-US" sz="1100">
                <a:solidFill>
                  <a:schemeClr val="bg2"/>
                </a:solidFill>
              </a:rPr>
              <a:t>CSA</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4">
            <a:extLst>
              <a:ext uri="{FF2B5EF4-FFF2-40B4-BE49-F238E27FC236}">
                <a16:creationId xmlns:a16="http://schemas.microsoft.com/office/drawing/2014/main" id="{9F48645F-97DD-D4E9-DC51-1989CED5EF7F}"/>
              </a:ext>
            </a:extLst>
          </p:cNvPr>
          <p:cNvSpPr>
            <a:spLocks noGrp="1"/>
          </p:cNvSpPr>
          <p:nvPr>
            <p:ph type="body" idx="1"/>
          </p:nvPr>
        </p:nvSpPr>
        <p:spPr>
          <a:xfrm>
            <a:off x="359999" y="1305097"/>
            <a:ext cx="8335113" cy="3233651"/>
          </a:xfrm>
        </p:spPr>
        <p:txBody>
          <a:bodyPr/>
          <a:lstStyle/>
          <a:p>
            <a:pPr marL="0" indent="0" algn="just"/>
            <a:r>
              <a:rPr lang="fr-FR" sz="1700" b="1" dirty="0">
                <a:latin typeface="+mn-lt"/>
                <a:cs typeface="Segoe UI"/>
              </a:rPr>
              <a:t>Actions de dissémination, information, échanges : l</a:t>
            </a:r>
            <a:r>
              <a:rPr lang="fr-FR" sz="1700" b="1" dirty="0">
                <a:latin typeface="+mn-lt"/>
              </a:rPr>
              <a:t>utter contre la fragmentation des communautés de recherche dans le domaine de la démocratie, de la délibération civique, de la participation et de l'éducation à la citoyenneté </a:t>
            </a:r>
            <a:endParaRPr lang="fr-FR" sz="1700" b="1" dirty="0">
              <a:latin typeface="+mn-lt"/>
              <a:cs typeface="Segoe UI"/>
            </a:endParaRPr>
          </a:p>
          <a:p>
            <a:pPr marL="0" indent="0" algn="just"/>
            <a:endParaRPr lang="fr-FR" sz="1700" dirty="0">
              <a:latin typeface="+mn-lt"/>
              <a:cs typeface="Segoe UI"/>
            </a:endParaRPr>
          </a:p>
          <a:p>
            <a:pPr marL="0" indent="0" algn="just"/>
            <a:r>
              <a:rPr lang="fr-FR" sz="1700" dirty="0">
                <a:latin typeface="+mn-lt"/>
                <a:cs typeface="Segoe UI"/>
              </a:rPr>
              <a:t>Des demandes précises:</a:t>
            </a:r>
          </a:p>
          <a:p>
            <a:pPr marL="285750" indent="-285750" algn="just">
              <a:buFont typeface="Courier New" panose="02070309020205020404" pitchFamily="49" charset="0"/>
              <a:buChar char="o"/>
            </a:pPr>
            <a:r>
              <a:rPr lang="fr-FR" sz="1700" dirty="0">
                <a:latin typeface="+mn-lt"/>
                <a:cs typeface="Segoe UI"/>
              </a:rPr>
              <a:t>Renforcer les capacités du réseau européen mis en place dans le cadre de </a:t>
            </a:r>
            <a:r>
              <a:rPr lang="fr-FR" sz="1700" dirty="0">
                <a:latin typeface="+mn-lt"/>
                <a:hlinkClick r:id="rId3"/>
              </a:rPr>
              <a:t>CL2-2022-DEMOCRACY-02-01</a:t>
            </a:r>
            <a:r>
              <a:rPr lang="fr-FR" sz="1700" dirty="0">
                <a:latin typeface="+mn-lt"/>
                <a:cs typeface="Segoe UI"/>
              </a:rPr>
              <a:t> </a:t>
            </a:r>
            <a:endParaRPr lang="fr-FR" sz="1700" dirty="0">
              <a:latin typeface="+mn-lt"/>
            </a:endParaRPr>
          </a:p>
          <a:p>
            <a:pPr marL="285750" indent="-285750" algn="just">
              <a:buFont typeface="Courier New" panose="02070309020205020404" pitchFamily="49" charset="0"/>
              <a:buChar char="o"/>
            </a:pPr>
            <a:r>
              <a:rPr lang="fr-FR" sz="1700" dirty="0">
                <a:latin typeface="+mn-lt"/>
                <a:cs typeface="Segoe UI"/>
              </a:rPr>
              <a:t>Organiser deux retraites par an pour les décideurs politiques des institutions de l’UE, des Etats membres et pays associés pour échanger avec des experts sur les enjeux, menaces persistantes, processus de renouveau démocratique... </a:t>
            </a:r>
            <a:endParaRPr lang="fr-FR" sz="1700" dirty="0">
              <a:latin typeface="+mn-lt"/>
            </a:endParaRPr>
          </a:p>
          <a:p>
            <a:pPr marL="285750" indent="-285750" algn="just">
              <a:buFont typeface="Courier New" panose="02070309020205020404" pitchFamily="49" charset="0"/>
              <a:buChar char="o"/>
            </a:pPr>
            <a:r>
              <a:rPr lang="fr-FR" sz="1700" dirty="0">
                <a:latin typeface="+mn-lt"/>
                <a:cs typeface="Segoe UI"/>
              </a:rPr>
              <a:t>Organiser au moins une conférence sur les innovations démocratiques regroupant chercheurs, praticiens et professionnels de l’éducation. </a:t>
            </a:r>
            <a:endParaRPr lang="fr-FR" sz="1700" dirty="0">
              <a:latin typeface="+mn-lt"/>
            </a:endParaRPr>
          </a:p>
          <a:p>
            <a:endParaRPr lang="fr-FR" dirty="0"/>
          </a:p>
        </p:txBody>
      </p:sp>
    </p:spTree>
    <p:extLst>
      <p:ext uri="{BB962C8B-B14F-4D97-AF65-F5344CB8AC3E}">
        <p14:creationId xmlns:p14="http://schemas.microsoft.com/office/powerpoint/2010/main" val="344903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8135" y="1327094"/>
            <a:ext cx="8160140" cy="2694648"/>
          </a:xfrm>
        </p:spPr>
        <p:txBody>
          <a:bodyPr/>
          <a:lstStyle/>
          <a:p>
            <a:pPr marL="0"/>
            <a:r>
              <a:rPr lang="fr-FR"/>
              <a:t>DESTINATION 2</a:t>
            </a:r>
          </a:p>
          <a:p>
            <a:pPr marL="0"/>
            <a:r>
              <a:rPr lang="fr-FR"/>
              <a:t>Patrimoine culturel européen et industries culturelles et créatives</a:t>
            </a:r>
          </a:p>
          <a:p>
            <a:pPr marL="0"/>
            <a:endParaRPr lang="fr-FR"/>
          </a:p>
          <a:p>
            <a:pPr marL="0"/>
            <a:r>
              <a:rPr lang="fr-FR" sz="2000"/>
              <a:t>Appels 2025 – confidentiel</a:t>
            </a:r>
          </a:p>
          <a:p>
            <a:pPr marL="0"/>
            <a:endParaRPr lang="fr-FR"/>
          </a:p>
        </p:txBody>
      </p:sp>
    </p:spTree>
    <p:extLst>
      <p:ext uri="{BB962C8B-B14F-4D97-AF65-F5344CB8AC3E}">
        <p14:creationId xmlns:p14="http://schemas.microsoft.com/office/powerpoint/2010/main" val="229175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15589" y="930584"/>
            <a:ext cx="8585650" cy="3924049"/>
          </a:xfrm>
          <a:prstGeom prst="rect">
            <a:avLst/>
          </a:prstGeom>
          <a:noFill/>
          <a:ln>
            <a:noFill/>
          </a:ln>
        </p:spPr>
        <p:txBody>
          <a:bodyPr spcFirstLastPara="1" wrap="square" lIns="0" tIns="0" rIns="0" bIns="0" anchor="t" anchorCtr="0">
            <a:noAutofit/>
          </a:bodyPr>
          <a:lstStyle/>
          <a:p>
            <a:pPr marL="133350" indent="-44450" algn="just">
              <a:lnSpc>
                <a:spcPct val="110000"/>
              </a:lnSpc>
              <a:spcBef>
                <a:spcPts val="300"/>
              </a:spcBef>
              <a:buSzPts val="1500"/>
            </a:pPr>
            <a:r>
              <a:rPr lang="fr-FR" sz="1800" b="1">
                <a:solidFill>
                  <a:schemeClr val="accent4"/>
                </a:solidFill>
              </a:rPr>
              <a:t>Les appels </a:t>
            </a:r>
            <a:r>
              <a:rPr lang="fr-FR" sz="1800" b="1" i="1" err="1">
                <a:solidFill>
                  <a:schemeClr val="accent4"/>
                </a:solidFill>
              </a:rPr>
              <a:t>heritage</a:t>
            </a:r>
            <a:r>
              <a:rPr lang="fr-FR" sz="1800" b="1">
                <a:solidFill>
                  <a:schemeClr val="accent4"/>
                </a:solidFill>
              </a:rPr>
              <a:t> répondent à trois types d’enjeux: </a:t>
            </a:r>
          </a:p>
          <a:p>
            <a:pPr marL="133350" indent="-44450" algn="just">
              <a:lnSpc>
                <a:spcPct val="110000"/>
              </a:lnSpc>
              <a:spcBef>
                <a:spcPts val="300"/>
              </a:spcBef>
              <a:buSzPts val="1500"/>
            </a:pPr>
            <a:endParaRPr lang="fr-FR" sz="1000" b="1">
              <a:solidFill>
                <a:schemeClr val="accent4"/>
              </a:solidFill>
            </a:endParaRPr>
          </a:p>
          <a:p>
            <a:pPr marL="374650" indent="-285750" algn="just">
              <a:lnSpc>
                <a:spcPct val="110000"/>
              </a:lnSpc>
              <a:spcBef>
                <a:spcPts val="600"/>
              </a:spcBef>
              <a:spcAft>
                <a:spcPts val="600"/>
              </a:spcAft>
              <a:buSzPts val="1500"/>
              <a:buFont typeface="Wingdings" panose="05000000000000000000" pitchFamily="2" charset="2"/>
              <a:buChar char="ü"/>
            </a:pPr>
            <a:r>
              <a:rPr lang="fr-FR" sz="1800" b="1">
                <a:solidFill>
                  <a:schemeClr val="accent4"/>
                </a:solidFill>
              </a:rPr>
              <a:t>GREEN : </a:t>
            </a:r>
            <a:r>
              <a:rPr lang="fr-FR" sz="1800">
                <a:solidFill>
                  <a:schemeClr val="bg2"/>
                </a:solidFill>
              </a:rPr>
              <a:t>Le rôle des industries culturelles et créatives (ICC) et </a:t>
            </a:r>
            <a:r>
              <a:rPr lang="fr-FR" sz="1800" err="1">
                <a:solidFill>
                  <a:schemeClr val="bg2"/>
                </a:solidFill>
              </a:rPr>
              <a:t>lds</a:t>
            </a:r>
            <a:r>
              <a:rPr lang="fr-FR" sz="1800">
                <a:solidFill>
                  <a:schemeClr val="bg2"/>
                </a:solidFill>
              </a:rPr>
              <a:t> acteurs du patrimoine d'Europe dans la lutte contre le changement climatique et ses conséquences. </a:t>
            </a:r>
            <a:endParaRPr lang="en-GB" sz="1800">
              <a:solidFill>
                <a:schemeClr val="bg2"/>
              </a:solidFill>
              <a:cs typeface="Times New Roman"/>
            </a:endParaRPr>
          </a:p>
          <a:p>
            <a:pPr marL="374650" indent="-285750" algn="just">
              <a:spcBef>
                <a:spcPts val="600"/>
              </a:spcBef>
              <a:spcAft>
                <a:spcPts val="600"/>
              </a:spcAft>
              <a:buFont typeface="Wingdings" panose="05000000000000000000" pitchFamily="2" charset="2"/>
              <a:buChar char="ü"/>
            </a:pPr>
            <a:r>
              <a:rPr lang="en-GB" sz="1800" b="1">
                <a:solidFill>
                  <a:schemeClr val="accent4"/>
                </a:solidFill>
                <a:cs typeface="Times New Roman"/>
              </a:rPr>
              <a:t>DIGITAL : </a:t>
            </a:r>
            <a:r>
              <a:rPr lang="en-GB" sz="1800" err="1">
                <a:solidFill>
                  <a:schemeClr val="bg2"/>
                </a:solidFill>
              </a:rPr>
              <a:t>L'accent</a:t>
            </a:r>
            <a:r>
              <a:rPr lang="en-GB" sz="1800">
                <a:solidFill>
                  <a:schemeClr val="bg2"/>
                </a:solidFill>
              </a:rPr>
              <a:t> </a:t>
            </a:r>
            <a:r>
              <a:rPr lang="en-GB" sz="1800" err="1">
                <a:solidFill>
                  <a:schemeClr val="bg2"/>
                </a:solidFill>
              </a:rPr>
              <a:t>est</a:t>
            </a:r>
            <a:r>
              <a:rPr lang="en-GB" sz="1800">
                <a:solidFill>
                  <a:schemeClr val="bg2"/>
                </a:solidFill>
              </a:rPr>
              <a:t> mis sur le </a:t>
            </a:r>
            <a:r>
              <a:rPr lang="en-GB" sz="1800" err="1">
                <a:solidFill>
                  <a:schemeClr val="bg2"/>
                </a:solidFill>
              </a:rPr>
              <a:t>soutien</a:t>
            </a:r>
            <a:r>
              <a:rPr lang="en-GB" sz="1800">
                <a:solidFill>
                  <a:schemeClr val="bg2"/>
                </a:solidFill>
              </a:rPr>
              <a:t> au </a:t>
            </a:r>
            <a:r>
              <a:rPr lang="en-GB" sz="1800" err="1">
                <a:solidFill>
                  <a:schemeClr val="bg2"/>
                </a:solidFill>
              </a:rPr>
              <a:t>nuage</a:t>
            </a:r>
            <a:r>
              <a:rPr lang="en-GB" sz="1800">
                <a:solidFill>
                  <a:schemeClr val="bg2"/>
                </a:solidFill>
              </a:rPr>
              <a:t> </a:t>
            </a:r>
            <a:r>
              <a:rPr lang="en-GB" sz="1800" err="1">
                <a:solidFill>
                  <a:schemeClr val="bg2"/>
                </a:solidFill>
              </a:rPr>
              <a:t>collaboratif</a:t>
            </a:r>
            <a:r>
              <a:rPr lang="en-GB" sz="1800">
                <a:solidFill>
                  <a:schemeClr val="bg2"/>
                </a:solidFill>
              </a:rPr>
              <a:t> </a:t>
            </a:r>
            <a:r>
              <a:rPr lang="en-GB" sz="1800" err="1">
                <a:solidFill>
                  <a:schemeClr val="bg2"/>
                </a:solidFill>
              </a:rPr>
              <a:t>européen</a:t>
            </a:r>
            <a:r>
              <a:rPr lang="en-GB" sz="1800">
                <a:solidFill>
                  <a:schemeClr val="bg2"/>
                </a:solidFill>
              </a:rPr>
              <a:t> pour le </a:t>
            </a:r>
            <a:r>
              <a:rPr lang="en-GB" sz="1800" err="1">
                <a:solidFill>
                  <a:schemeClr val="bg2"/>
                </a:solidFill>
              </a:rPr>
              <a:t>patrimoine</a:t>
            </a:r>
            <a:r>
              <a:rPr lang="en-GB" sz="1800">
                <a:solidFill>
                  <a:schemeClr val="bg2"/>
                </a:solidFill>
              </a:rPr>
              <a:t> </a:t>
            </a:r>
            <a:r>
              <a:rPr lang="en-GB" sz="1800" err="1">
                <a:solidFill>
                  <a:schemeClr val="bg2"/>
                </a:solidFill>
              </a:rPr>
              <a:t>culturel</a:t>
            </a:r>
            <a:r>
              <a:rPr lang="en-GB" sz="1800">
                <a:solidFill>
                  <a:schemeClr val="bg2"/>
                </a:solidFill>
              </a:rPr>
              <a:t> (ECCCH); et sur les liens entre IA </a:t>
            </a:r>
            <a:r>
              <a:rPr lang="en-GB" sz="1800" err="1">
                <a:solidFill>
                  <a:schemeClr val="bg2"/>
                </a:solidFill>
              </a:rPr>
              <a:t>ou</a:t>
            </a:r>
            <a:r>
              <a:rPr lang="en-GB" sz="1800">
                <a:solidFill>
                  <a:schemeClr val="bg2"/>
                </a:solidFill>
              </a:rPr>
              <a:t> </a:t>
            </a:r>
            <a:r>
              <a:rPr lang="en-GB" sz="1800" err="1">
                <a:solidFill>
                  <a:schemeClr val="bg2"/>
                </a:solidFill>
              </a:rPr>
              <a:t>mondes</a:t>
            </a:r>
            <a:r>
              <a:rPr lang="en-GB" sz="1800">
                <a:solidFill>
                  <a:schemeClr val="bg2"/>
                </a:solidFill>
              </a:rPr>
              <a:t> </a:t>
            </a:r>
            <a:r>
              <a:rPr lang="en-GB" sz="1800" err="1">
                <a:solidFill>
                  <a:schemeClr val="bg2"/>
                </a:solidFill>
              </a:rPr>
              <a:t>virtuels</a:t>
            </a:r>
            <a:r>
              <a:rPr lang="en-GB" sz="1800">
                <a:solidFill>
                  <a:schemeClr val="bg2"/>
                </a:solidFill>
              </a:rPr>
              <a:t> et la culture et la </a:t>
            </a:r>
            <a:r>
              <a:rPr lang="en-GB" sz="1800" err="1">
                <a:solidFill>
                  <a:schemeClr val="bg2"/>
                </a:solidFill>
              </a:rPr>
              <a:t>créativité</a:t>
            </a:r>
            <a:r>
              <a:rPr lang="en-GB" sz="1800">
                <a:solidFill>
                  <a:schemeClr val="bg2"/>
                </a:solidFill>
              </a:rPr>
              <a:t>.</a:t>
            </a:r>
          </a:p>
          <a:p>
            <a:pPr marL="374650" indent="-285750" algn="just">
              <a:spcBef>
                <a:spcPts val="600"/>
              </a:spcBef>
              <a:spcAft>
                <a:spcPts val="600"/>
              </a:spcAft>
              <a:buFont typeface="Wingdings" panose="05000000000000000000" pitchFamily="2" charset="2"/>
              <a:buChar char="ü"/>
            </a:pPr>
            <a:r>
              <a:rPr lang="en-GB" sz="1800" b="1">
                <a:solidFill>
                  <a:schemeClr val="accent4"/>
                </a:solidFill>
              </a:rPr>
              <a:t>INNOVATIVE</a:t>
            </a:r>
            <a:r>
              <a:rPr lang="en-GB" sz="1800">
                <a:solidFill>
                  <a:schemeClr val="accent4"/>
                </a:solidFill>
              </a:rPr>
              <a:t> : </a:t>
            </a:r>
            <a:r>
              <a:rPr lang="en-GB" sz="1800">
                <a:solidFill>
                  <a:schemeClr val="bg2"/>
                </a:solidFill>
              </a:rPr>
              <a:t>La </a:t>
            </a:r>
            <a:r>
              <a:rPr lang="en-GB" sz="1800" err="1">
                <a:solidFill>
                  <a:schemeClr val="bg2"/>
                </a:solidFill>
              </a:rPr>
              <a:t>créativité</a:t>
            </a:r>
            <a:r>
              <a:rPr lang="en-GB" sz="1800">
                <a:solidFill>
                  <a:schemeClr val="bg2"/>
                </a:solidFill>
              </a:rPr>
              <a:t> et la culture, dans </a:t>
            </a:r>
            <a:r>
              <a:rPr lang="en-GB" sz="1800" err="1">
                <a:solidFill>
                  <a:schemeClr val="bg2"/>
                </a:solidFill>
              </a:rPr>
              <a:t>toutes</a:t>
            </a:r>
            <a:r>
              <a:rPr lang="en-GB" sz="1800">
                <a:solidFill>
                  <a:schemeClr val="bg2"/>
                </a:solidFill>
              </a:rPr>
              <a:t> </a:t>
            </a:r>
            <a:r>
              <a:rPr lang="en-GB" sz="1800" err="1">
                <a:solidFill>
                  <a:schemeClr val="bg2"/>
                </a:solidFill>
              </a:rPr>
              <a:t>leurs</a:t>
            </a:r>
            <a:r>
              <a:rPr lang="en-GB" sz="1800">
                <a:solidFill>
                  <a:schemeClr val="bg2"/>
                </a:solidFill>
              </a:rPr>
              <a:t> dimensions, </a:t>
            </a:r>
            <a:r>
              <a:rPr lang="en-GB" sz="1800" err="1">
                <a:solidFill>
                  <a:schemeClr val="bg2"/>
                </a:solidFill>
              </a:rPr>
              <a:t>sont</a:t>
            </a:r>
            <a:r>
              <a:rPr lang="en-GB" sz="1800">
                <a:solidFill>
                  <a:schemeClr val="bg2"/>
                </a:solidFill>
              </a:rPr>
              <a:t> </a:t>
            </a:r>
            <a:r>
              <a:rPr lang="en-GB" sz="1800" err="1">
                <a:solidFill>
                  <a:schemeClr val="bg2"/>
                </a:solidFill>
              </a:rPr>
              <a:t>moteurs</a:t>
            </a:r>
            <a:r>
              <a:rPr lang="en-GB" sz="1800">
                <a:solidFill>
                  <a:schemeClr val="bg2"/>
                </a:solidFill>
              </a:rPr>
              <a:t> </a:t>
            </a:r>
            <a:r>
              <a:rPr lang="en-GB" sz="1800" err="1">
                <a:solidFill>
                  <a:schemeClr val="bg2"/>
                </a:solidFill>
              </a:rPr>
              <a:t>d'innovation</a:t>
            </a:r>
            <a:r>
              <a:rPr lang="en-GB" sz="1800">
                <a:solidFill>
                  <a:schemeClr val="bg2"/>
                </a:solidFill>
              </a:rPr>
              <a:t> et de </a:t>
            </a:r>
            <a:r>
              <a:rPr lang="en-GB" sz="1800" err="1">
                <a:solidFill>
                  <a:schemeClr val="bg2"/>
                </a:solidFill>
              </a:rPr>
              <a:t>compétitivité</a:t>
            </a:r>
            <a:r>
              <a:rPr lang="en-GB" sz="1800">
                <a:solidFill>
                  <a:schemeClr val="bg2"/>
                </a:solidFill>
              </a:rPr>
              <a:t>: </a:t>
            </a:r>
            <a:r>
              <a:rPr lang="en-GB" sz="1800" err="1">
                <a:solidFill>
                  <a:schemeClr val="bg2"/>
                </a:solidFill>
              </a:rPr>
              <a:t>capacité</a:t>
            </a:r>
            <a:r>
              <a:rPr lang="en-GB" sz="1800">
                <a:solidFill>
                  <a:schemeClr val="bg2"/>
                </a:solidFill>
              </a:rPr>
              <a:t> du design </a:t>
            </a:r>
            <a:r>
              <a:rPr lang="en-GB" sz="1800" err="1">
                <a:solidFill>
                  <a:schemeClr val="bg2"/>
                </a:solidFill>
              </a:rPr>
              <a:t>européen</a:t>
            </a:r>
            <a:r>
              <a:rPr lang="en-GB" sz="1800">
                <a:solidFill>
                  <a:schemeClr val="bg2"/>
                </a:solidFill>
              </a:rPr>
              <a:t> à </a:t>
            </a:r>
            <a:r>
              <a:rPr lang="en-GB" sz="1800" err="1">
                <a:solidFill>
                  <a:schemeClr val="bg2"/>
                </a:solidFill>
              </a:rPr>
              <a:t>agir</a:t>
            </a:r>
            <a:r>
              <a:rPr lang="en-GB" sz="1800">
                <a:solidFill>
                  <a:schemeClr val="bg2"/>
                </a:solidFill>
              </a:rPr>
              <a:t> </a:t>
            </a:r>
            <a:r>
              <a:rPr lang="en-GB" sz="1800" err="1">
                <a:solidFill>
                  <a:schemeClr val="bg2"/>
                </a:solidFill>
              </a:rPr>
              <a:t>comme</a:t>
            </a:r>
            <a:r>
              <a:rPr lang="en-GB" sz="1800">
                <a:solidFill>
                  <a:schemeClr val="bg2"/>
                </a:solidFill>
              </a:rPr>
              <a:t> un </a:t>
            </a:r>
            <a:r>
              <a:rPr lang="en-GB" sz="1800" err="1">
                <a:solidFill>
                  <a:schemeClr val="bg2"/>
                </a:solidFill>
              </a:rPr>
              <a:t>moteur</a:t>
            </a:r>
            <a:r>
              <a:rPr lang="en-GB" sz="1800">
                <a:solidFill>
                  <a:schemeClr val="bg2"/>
                </a:solidFill>
              </a:rPr>
              <a:t> de la </a:t>
            </a:r>
            <a:r>
              <a:rPr lang="en-GB" sz="1800" err="1">
                <a:solidFill>
                  <a:schemeClr val="bg2"/>
                </a:solidFill>
              </a:rPr>
              <a:t>compétitivité</a:t>
            </a:r>
            <a:r>
              <a:rPr lang="en-GB" sz="1800">
                <a:solidFill>
                  <a:schemeClr val="bg2"/>
                </a:solidFill>
              </a:rPr>
              <a:t> durable, </a:t>
            </a:r>
            <a:r>
              <a:rPr lang="en-GB" sz="1800" err="1">
                <a:solidFill>
                  <a:schemeClr val="bg2"/>
                </a:solidFill>
              </a:rPr>
              <a:t>rôle</a:t>
            </a:r>
            <a:r>
              <a:rPr lang="en-GB" sz="1800">
                <a:solidFill>
                  <a:schemeClr val="bg2"/>
                </a:solidFill>
              </a:rPr>
              <a:t> de la culture et des arts dans la promotion des </a:t>
            </a:r>
            <a:r>
              <a:rPr lang="en-GB" sz="1800" err="1">
                <a:solidFill>
                  <a:schemeClr val="bg2"/>
                </a:solidFill>
              </a:rPr>
              <a:t>valeurs</a:t>
            </a:r>
            <a:r>
              <a:rPr lang="en-GB" sz="1800">
                <a:solidFill>
                  <a:schemeClr val="bg2"/>
                </a:solidFill>
              </a:rPr>
              <a:t> </a:t>
            </a:r>
            <a:r>
              <a:rPr lang="en-GB" sz="1800" err="1">
                <a:solidFill>
                  <a:schemeClr val="bg2"/>
                </a:solidFill>
              </a:rPr>
              <a:t>européennes</a:t>
            </a:r>
            <a:r>
              <a:rPr lang="en-GB" sz="1800">
                <a:solidFill>
                  <a:schemeClr val="bg2"/>
                </a:solidFill>
              </a:rPr>
              <a:t> </a:t>
            </a:r>
            <a:r>
              <a:rPr lang="en-GB" sz="1800" err="1">
                <a:solidFill>
                  <a:schemeClr val="bg2"/>
                </a:solidFill>
              </a:rPr>
              <a:t>ou</a:t>
            </a:r>
            <a:r>
              <a:rPr lang="en-GB" sz="1800">
                <a:solidFill>
                  <a:schemeClr val="bg2"/>
                </a:solidFill>
              </a:rPr>
              <a:t> la </a:t>
            </a:r>
            <a:r>
              <a:rPr lang="en-GB" sz="1800" err="1">
                <a:solidFill>
                  <a:schemeClr val="bg2"/>
                </a:solidFill>
              </a:rPr>
              <a:t>prévention</a:t>
            </a:r>
            <a:r>
              <a:rPr lang="en-GB" sz="1800">
                <a:solidFill>
                  <a:schemeClr val="bg2"/>
                </a:solidFill>
              </a:rPr>
              <a:t> des </a:t>
            </a:r>
            <a:r>
              <a:rPr lang="en-GB" sz="1800" err="1">
                <a:solidFill>
                  <a:schemeClr val="bg2"/>
                </a:solidFill>
              </a:rPr>
              <a:t>conflits</a:t>
            </a:r>
            <a:r>
              <a:rPr lang="en-GB" sz="1800">
                <a:solidFill>
                  <a:schemeClr val="bg2"/>
                </a:solidFill>
              </a:rPr>
              <a:t>…</a:t>
            </a:r>
            <a:endParaRPr lang="en-US" sz="1800">
              <a:solidFill>
                <a:schemeClr val="bg2"/>
              </a:solidFill>
            </a:endParaRPr>
          </a:p>
          <a:p>
            <a:pPr algn="just"/>
            <a:endParaRPr lang="en-GB" sz="1200">
              <a:solidFill>
                <a:srgbClr val="000091"/>
              </a:solidFill>
            </a:endParaRPr>
          </a:p>
          <a:p>
            <a:pPr algn="just"/>
            <a:endParaRPr lang="en-GB" sz="1200">
              <a:solidFill>
                <a:srgbClr val="000091"/>
              </a:solidFill>
            </a:endParaRPr>
          </a:p>
          <a:p>
            <a:pPr algn="just"/>
            <a:endParaRPr lang="en-GB" sz="1200">
              <a:solidFill>
                <a:srgbClr val="000000"/>
              </a:solidFill>
              <a:latin typeface="Times New Roman"/>
              <a:cs typeface="Times New Roman"/>
            </a:endParaRPr>
          </a:p>
          <a:p>
            <a:pPr marL="133350" indent="0" algn="just">
              <a:lnSpc>
                <a:spcPct val="110000"/>
              </a:lnSpc>
              <a:spcBef>
                <a:spcPts val="300"/>
              </a:spcBef>
            </a:pPr>
            <a:endParaRPr lang="fr-FR" sz="1200"/>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207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700">
                <a:solidFill>
                  <a:schemeClr val="accent4"/>
                </a:solidFill>
              </a:rPr>
              <a:t>Le rôle du patrimoine culturel immatériel dans la résilience dans nos sociétés – Outils innovants</a:t>
            </a:r>
            <a:endParaRPr lang="en-US" sz="1700">
              <a:solidFill>
                <a:schemeClr val="accent4"/>
              </a:solidFill>
            </a:endParaRPr>
          </a:p>
        </p:txBody>
      </p:sp>
      <p:sp>
        <p:nvSpPr>
          <p:cNvPr id="200" name="Google Shape;200;p18"/>
          <p:cNvSpPr txBox="1">
            <a:spLocks noGrp="1"/>
          </p:cNvSpPr>
          <p:nvPr>
            <p:ph type="body" idx="1"/>
          </p:nvPr>
        </p:nvSpPr>
        <p:spPr>
          <a:xfrm>
            <a:off x="175470" y="1372203"/>
            <a:ext cx="8360051" cy="3520801"/>
          </a:xfrm>
          <a:prstGeom prst="rect">
            <a:avLst/>
          </a:prstGeom>
          <a:noFill/>
          <a:ln>
            <a:noFill/>
          </a:ln>
        </p:spPr>
        <p:txBody>
          <a:bodyPr spcFirstLastPara="1" wrap="square" lIns="0" tIns="0" rIns="0" bIns="0" anchor="t" anchorCtr="0">
            <a:noAutofit/>
          </a:bodyPr>
          <a:lstStyle/>
          <a:p>
            <a:pPr marL="419100" indent="-285750">
              <a:lnSpc>
                <a:spcPct val="110000"/>
              </a:lnSpc>
              <a:spcBef>
                <a:spcPts val="300"/>
              </a:spcBef>
              <a:buClr>
                <a:srgbClr val="123076"/>
              </a:buClr>
              <a:buSzPts val="1500"/>
              <a:buFont typeface="Courier New" panose="02070309020205020404" pitchFamily="49" charset="0"/>
              <a:buChar char="o"/>
            </a:pPr>
            <a:r>
              <a:rPr lang="fr-FR" sz="1600">
                <a:solidFill>
                  <a:schemeClr val="bg2"/>
                </a:solidFill>
              </a:rPr>
              <a:t>Fournir une évaluation multidimensionnelle du rôle du </a:t>
            </a:r>
            <a:r>
              <a:rPr lang="fr-FR" sz="1600" b="1">
                <a:solidFill>
                  <a:schemeClr val="bg2"/>
                </a:solidFill>
              </a:rPr>
              <a:t>patrimoine culturel immatériel (PCI) </a:t>
            </a:r>
            <a:r>
              <a:rPr lang="fr-FR" sz="1600">
                <a:solidFill>
                  <a:schemeClr val="bg2"/>
                </a:solidFill>
              </a:rPr>
              <a:t>dans les défis sociétaux contemporains.</a:t>
            </a:r>
          </a:p>
          <a:p>
            <a:pPr marL="419100" indent="-285750">
              <a:lnSpc>
                <a:spcPct val="110000"/>
              </a:lnSpc>
              <a:spcBef>
                <a:spcPts val="300"/>
              </a:spcBef>
              <a:buClr>
                <a:srgbClr val="123076"/>
              </a:buClr>
              <a:buSzPts val="1500"/>
              <a:buFont typeface="Courier New" panose="02070309020205020404" pitchFamily="49" charset="0"/>
              <a:buChar char="o"/>
            </a:pPr>
            <a:r>
              <a:rPr lang="fr-FR" sz="1600">
                <a:solidFill>
                  <a:schemeClr val="bg2"/>
                </a:solidFill>
              </a:rPr>
              <a:t>Evaluer les pratiques et outils innovants qui intègrent le PCI dans la planification de la résilience communautaire</a:t>
            </a:r>
          </a:p>
          <a:p>
            <a:pPr marL="419100" indent="-285750">
              <a:lnSpc>
                <a:spcPct val="110000"/>
              </a:lnSpc>
              <a:spcBef>
                <a:spcPts val="300"/>
              </a:spcBef>
              <a:buClr>
                <a:srgbClr val="123076"/>
              </a:buClr>
              <a:buSzPts val="1500"/>
              <a:buFont typeface="Courier New" panose="02070309020205020404" pitchFamily="49" charset="0"/>
              <a:buChar char="o"/>
            </a:pPr>
            <a:r>
              <a:rPr lang="fr-FR" sz="1600">
                <a:solidFill>
                  <a:schemeClr val="bg2"/>
                </a:solidFill>
              </a:rPr>
              <a:t>Evaluer le rôle du PCI dans la </a:t>
            </a:r>
            <a:r>
              <a:rPr lang="fr-FR" sz="1600" b="1">
                <a:solidFill>
                  <a:schemeClr val="bg2"/>
                </a:solidFill>
              </a:rPr>
              <a:t>prévention de catastrophes, de conflits, de migrations</a:t>
            </a:r>
          </a:p>
          <a:p>
            <a:pPr marL="419100" indent="-285750">
              <a:lnSpc>
                <a:spcPct val="110000"/>
              </a:lnSpc>
              <a:spcBef>
                <a:spcPts val="300"/>
              </a:spcBef>
              <a:buClr>
                <a:srgbClr val="123076"/>
              </a:buClr>
              <a:buSzPts val="1500"/>
              <a:buFont typeface="Courier New" panose="02070309020205020404" pitchFamily="49" charset="0"/>
              <a:buChar char="o"/>
            </a:pPr>
            <a:r>
              <a:rPr lang="fr-FR" sz="1600">
                <a:solidFill>
                  <a:schemeClr val="bg2"/>
                </a:solidFill>
              </a:rPr>
              <a:t>Développer de nouveaux outils utilisant les technologies numériques sur le PCI</a:t>
            </a:r>
          </a:p>
          <a:p>
            <a:pPr marL="419100" indent="-285750">
              <a:lnSpc>
                <a:spcPct val="110000"/>
              </a:lnSpc>
              <a:spcBef>
                <a:spcPts val="300"/>
              </a:spcBef>
              <a:buClr>
                <a:srgbClr val="123076"/>
              </a:buClr>
              <a:buSzPts val="1500"/>
              <a:buFont typeface="Courier New" panose="02070309020205020404" pitchFamily="49" charset="0"/>
              <a:buChar char="o"/>
            </a:pPr>
            <a:r>
              <a:rPr lang="fr-FR" sz="1600">
                <a:solidFill>
                  <a:schemeClr val="bg2"/>
                </a:solidFill>
              </a:rPr>
              <a:t>Elargir l'engagement des citoyens, en particulier des jeunes, dans les pratiques culturelles vivantes (sauvegarde et transmission)</a:t>
            </a:r>
          </a:p>
          <a:p>
            <a:pPr marL="419100" indent="-285750">
              <a:lnSpc>
                <a:spcPct val="110000"/>
              </a:lnSpc>
              <a:spcBef>
                <a:spcPts val="300"/>
              </a:spcBef>
              <a:buClr>
                <a:srgbClr val="123076"/>
              </a:buClr>
              <a:buSzPts val="1500"/>
              <a:buFont typeface="Wingdings" panose="05000000000000000000" pitchFamily="2" charset="2"/>
              <a:buChar char="ü"/>
            </a:pPr>
            <a:r>
              <a:rPr lang="fr-FR" sz="1600">
                <a:solidFill>
                  <a:schemeClr val="bg2"/>
                </a:solidFill>
              </a:rPr>
              <a:t>Se coordonner avec le projet </a:t>
            </a:r>
            <a:r>
              <a:rPr lang="fr-FR" sz="1600">
                <a:solidFill>
                  <a:schemeClr val="bg2"/>
                </a:solidFill>
                <a:hlinkClick r:id="rId3">
                  <a:extLst>
                    <a:ext uri="{A12FA001-AC4F-418D-AE19-62706E023703}">
                      <ahyp:hlinkClr xmlns:ahyp="http://schemas.microsoft.com/office/drawing/2018/hyperlinkcolor" val="tx"/>
                    </a:ext>
                  </a:extLst>
                </a:hlinkClick>
              </a:rPr>
              <a:t>ECHOES</a:t>
            </a:r>
          </a:p>
          <a:p>
            <a:pPr marL="419100" indent="-285750">
              <a:lnSpc>
                <a:spcPct val="110000"/>
              </a:lnSpc>
              <a:spcBef>
                <a:spcPts val="300"/>
              </a:spcBef>
              <a:buClr>
                <a:srgbClr val="123076"/>
              </a:buClr>
              <a:buSzPts val="1500"/>
              <a:buFont typeface="Wingdings" panose="05000000000000000000" pitchFamily="2" charset="2"/>
              <a:buChar char="ü"/>
            </a:pPr>
            <a:r>
              <a:rPr lang="fr-FR" sz="1600">
                <a:solidFill>
                  <a:schemeClr val="bg2"/>
                </a:solidFill>
              </a:rPr>
              <a:t>Faire le lien avec le partenariat pour un patrimoine culturel résilient</a:t>
            </a:r>
          </a:p>
          <a:p>
            <a:pPr marL="133350" indent="0">
              <a:lnSpc>
                <a:spcPct val="110000"/>
              </a:lnSpc>
              <a:spcBef>
                <a:spcPts val="300"/>
              </a:spcBef>
              <a:buClr>
                <a:srgbClr val="123076"/>
              </a:buClr>
              <a:buSzPts val="1500"/>
            </a:pPr>
            <a:r>
              <a:rPr lang="fr-FR" sz="1400" b="1">
                <a:solidFill>
                  <a:schemeClr val="bg2"/>
                </a:solidFill>
              </a:rPr>
              <a:t>REF : </a:t>
            </a:r>
            <a:r>
              <a:rPr lang="fr-FR" sz="1400" b="1">
                <a:solidFill>
                  <a:schemeClr val="bg2"/>
                </a:solidFill>
                <a:hlinkClick r:id="rId4">
                  <a:extLst>
                    <a:ext uri="{A12FA001-AC4F-418D-AE19-62706E023703}">
                      <ahyp:hlinkClr xmlns:ahyp="http://schemas.microsoft.com/office/drawing/2018/hyperlinkcolor" val="tx"/>
                    </a:ext>
                  </a:extLst>
                </a:hlinkClick>
              </a:rPr>
              <a:t>UNESCO définition du PCI</a:t>
            </a:r>
            <a:endParaRPr lang="fr-FR" sz="1400" b="1">
              <a:solidFill>
                <a:schemeClr val="bg2"/>
              </a:solidFill>
            </a:endParaRPr>
          </a:p>
          <a:p>
            <a:pPr marL="419100" indent="-285750">
              <a:lnSpc>
                <a:spcPct val="110000"/>
              </a:lnSpc>
              <a:spcBef>
                <a:spcPts val="300"/>
              </a:spcBef>
              <a:buClr>
                <a:srgbClr val="123076"/>
              </a:buClr>
              <a:buSzPts val="1500"/>
              <a:buFont typeface="Courier New" panose="02070309020205020404" pitchFamily="49" charset="0"/>
              <a:buChar char="o"/>
            </a:pPr>
            <a:endParaRPr lang="fr-FR" sz="170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361607" y="179746"/>
            <a:ext cx="4422393" cy="769441"/>
          </a:xfrm>
          <a:prstGeom prst="rect">
            <a:avLst/>
          </a:prstGeom>
          <a:noFill/>
        </p:spPr>
        <p:txBody>
          <a:bodyPr wrap="square" rtlCol="0">
            <a:spAutoFit/>
          </a:bodyPr>
          <a:lstStyle/>
          <a:p>
            <a:pPr algn="r"/>
            <a:r>
              <a:rPr lang="en-GB" sz="1100">
                <a:solidFill>
                  <a:schemeClr val="bg2"/>
                </a:solidFill>
              </a:rPr>
              <a:t>HORIZON-CL2-2025-02-HERITAGE-02: Innovative approaches to intangible cultural heritage for societal resilience</a:t>
            </a:r>
            <a:endParaRPr lang="fr-FR" sz="1100">
              <a:solidFill>
                <a:schemeClr val="bg2"/>
              </a:solidFill>
            </a:endParaRPr>
          </a:p>
          <a:p>
            <a:pPr algn="r"/>
            <a:r>
              <a:rPr lang="en-US" sz="1100">
                <a:solidFill>
                  <a:schemeClr val="bg2"/>
                </a:solidFill>
              </a:rPr>
              <a:t>RIA (GREEN)</a:t>
            </a:r>
          </a:p>
          <a:p>
            <a:pPr algn="r"/>
            <a:r>
              <a:rPr lang="en-US" sz="1100" err="1">
                <a:solidFill>
                  <a:schemeClr val="bg2"/>
                </a:solidFill>
              </a:rPr>
              <a:t>Sélection</a:t>
            </a:r>
            <a:r>
              <a:rPr lang="en-US" sz="1100">
                <a:solidFill>
                  <a:schemeClr val="bg2"/>
                </a:solidFill>
              </a:rPr>
              <a:t> </a:t>
            </a:r>
            <a:r>
              <a:rPr lang="en-US" sz="1100" err="1">
                <a:solidFill>
                  <a:schemeClr val="bg2"/>
                </a:solidFill>
              </a:rPr>
              <a:t>en</a:t>
            </a:r>
            <a:r>
              <a:rPr lang="en-US" sz="1100">
                <a:solidFill>
                  <a:schemeClr val="bg2"/>
                </a:solidFill>
              </a:rPr>
              <a:t> deux </a:t>
            </a:r>
            <a:r>
              <a:rPr lang="en-US" sz="1100" err="1">
                <a:solidFill>
                  <a:schemeClr val="bg2"/>
                </a:solidFill>
              </a:rPr>
              <a:t>étapes</a:t>
            </a:r>
            <a:endParaRPr lang="en-US" sz="1100">
              <a:solidFill>
                <a:schemeClr val="bg2"/>
              </a:solidFill>
            </a:endParaRP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472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Un nuage collaboratif européen pour le patrimoine culturel - Cas d'utilisation innovants</a:t>
            </a:r>
            <a:endParaRPr lang="en-US" sz="1800">
              <a:solidFill>
                <a:schemeClr val="accent4"/>
              </a:solidFill>
            </a:endParaRPr>
          </a:p>
        </p:txBody>
      </p:sp>
      <p:sp>
        <p:nvSpPr>
          <p:cNvPr id="200" name="Google Shape;200;p18"/>
          <p:cNvSpPr txBox="1">
            <a:spLocks noGrp="1"/>
          </p:cNvSpPr>
          <p:nvPr>
            <p:ph type="body" idx="1"/>
          </p:nvPr>
        </p:nvSpPr>
        <p:spPr>
          <a:xfrm>
            <a:off x="279281" y="1552068"/>
            <a:ext cx="8500466" cy="3379056"/>
          </a:xfrm>
          <a:prstGeom prst="rect">
            <a:avLst/>
          </a:prstGeom>
          <a:noFill/>
          <a:ln>
            <a:noFill/>
          </a:ln>
        </p:spPr>
        <p:txBody>
          <a:bodyPr spcFirstLastPara="1" wrap="square" lIns="0" tIns="0" rIns="0" bIns="0" anchor="t" anchorCtr="0">
            <a:noAutofit/>
          </a:bodyPr>
          <a:lstStyle/>
          <a:p>
            <a:pPr marL="419100" indent="-285750">
              <a:lnSpc>
                <a:spcPct val="110000"/>
              </a:lnSpc>
              <a:spcBef>
                <a:spcPts val="300"/>
              </a:spcBef>
              <a:buClr>
                <a:srgbClr val="123076"/>
              </a:buClr>
              <a:buSzPts val="1500"/>
              <a:buFont typeface="Courier New" panose="02070309020205020404" pitchFamily="49" charset="0"/>
              <a:buChar char="o"/>
            </a:pPr>
            <a:r>
              <a:rPr lang="fr-FR" sz="1800"/>
              <a:t>Réaliser des </a:t>
            </a:r>
            <a:r>
              <a:rPr lang="fr-FR" sz="1800" b="1"/>
              <a:t>tests</a:t>
            </a:r>
            <a:r>
              <a:rPr lang="fr-FR" sz="1800"/>
              <a:t> approfondis basés </a:t>
            </a:r>
            <a:r>
              <a:rPr lang="fr-FR" sz="1800" b="1"/>
              <a:t>sur des cas d'utilisation réels </a:t>
            </a:r>
            <a:r>
              <a:rPr lang="fr-FR" sz="1800"/>
              <a:t>pour contribuer à la mise en œuvre d’un nuage collaboratif européen (</a:t>
            </a:r>
            <a:r>
              <a:rPr lang="fr-FR" sz="1800">
                <a:hlinkClick r:id="rId3"/>
              </a:rPr>
              <a:t>ECCCH</a:t>
            </a:r>
            <a:r>
              <a:rPr lang="fr-FR" sz="1800"/>
              <a:t>) fonctionnant de manière transparente, convivial, inclusif </a:t>
            </a:r>
          </a:p>
          <a:p>
            <a:pPr marL="419100" indent="-285750">
              <a:lnSpc>
                <a:spcPct val="110000"/>
              </a:lnSpc>
              <a:spcBef>
                <a:spcPts val="300"/>
              </a:spcBef>
              <a:buClr>
                <a:srgbClr val="123076"/>
              </a:buClr>
              <a:buSzPts val="1500"/>
              <a:buFont typeface="Courier New" panose="02070309020205020404" pitchFamily="49" charset="0"/>
              <a:buChar char="o"/>
            </a:pPr>
            <a:r>
              <a:rPr lang="fr-FR" sz="1800"/>
              <a:t>Documenter les cas d'utilisation déployés, </a:t>
            </a:r>
            <a:r>
              <a:rPr lang="fr-FR" sz="1800" b="1"/>
              <a:t>élaborer une large collection d'utilisations innovantes de l'ECCCH</a:t>
            </a:r>
            <a:r>
              <a:rPr lang="fr-FR" sz="1800"/>
              <a:t> </a:t>
            </a:r>
            <a:endParaRPr lang="fr-FR" sz="1800" strike="sngStrike">
              <a:solidFill>
                <a:schemeClr val="accent1">
                  <a:lumMod val="90000"/>
                  <a:lumOff val="10000"/>
                </a:schemeClr>
              </a:solidFill>
            </a:endParaRPr>
          </a:p>
          <a:p>
            <a:pPr marL="419100" indent="-285750">
              <a:lnSpc>
                <a:spcPct val="110000"/>
              </a:lnSpc>
              <a:spcBef>
                <a:spcPts val="300"/>
              </a:spcBef>
              <a:buClr>
                <a:srgbClr val="123076"/>
              </a:buClr>
              <a:buSzPts val="1500"/>
              <a:buFont typeface="Courier New" panose="02070309020205020404" pitchFamily="49" charset="0"/>
              <a:buChar char="o"/>
            </a:pPr>
            <a:r>
              <a:rPr lang="fr-FR" sz="1800">
                <a:solidFill>
                  <a:srgbClr val="000091"/>
                </a:solidFill>
              </a:rPr>
              <a:t>Identifier</a:t>
            </a:r>
            <a:r>
              <a:rPr lang="fr-FR" sz="1800"/>
              <a:t> des améliorations au fonctionnement de l’ECCCH, de nouvelles façons de </a:t>
            </a:r>
            <a:r>
              <a:rPr lang="fr-FR" sz="1800" err="1"/>
              <a:t>co-créer</a:t>
            </a:r>
            <a:r>
              <a:rPr lang="fr-FR" sz="1800"/>
              <a:t> avec les utilisateurs</a:t>
            </a:r>
          </a:p>
          <a:p>
            <a:pPr marL="133350" indent="0">
              <a:lnSpc>
                <a:spcPct val="110000"/>
              </a:lnSpc>
              <a:spcBef>
                <a:spcPts val="300"/>
              </a:spcBef>
              <a:buClr>
                <a:srgbClr val="123076"/>
              </a:buClr>
              <a:buSzPts val="1500"/>
            </a:pPr>
            <a:endParaRPr lang="fr-FR" sz="1800"/>
          </a:p>
          <a:p>
            <a:pPr marL="419100" indent="-285750">
              <a:lnSpc>
                <a:spcPct val="110000"/>
              </a:lnSpc>
              <a:spcBef>
                <a:spcPts val="300"/>
              </a:spcBef>
              <a:buClr>
                <a:srgbClr val="123076"/>
              </a:buClr>
              <a:buSzPts val="1500"/>
              <a:buFont typeface="Wingdings" panose="05000000000000000000" pitchFamily="2" charset="2"/>
              <a:buChar char="ü"/>
            </a:pPr>
            <a:r>
              <a:rPr lang="fr-FR" sz="1800">
                <a:solidFill>
                  <a:schemeClr val="bg2"/>
                </a:solidFill>
              </a:rPr>
              <a:t>Se coordonner avec le projet </a:t>
            </a:r>
            <a:r>
              <a:rPr lang="fr-FR" sz="1800">
                <a:solidFill>
                  <a:schemeClr val="bg2"/>
                </a:solidFill>
                <a:hlinkClick r:id="rId4">
                  <a:extLst>
                    <a:ext uri="{A12FA001-AC4F-418D-AE19-62706E023703}">
                      <ahyp:hlinkClr xmlns:ahyp="http://schemas.microsoft.com/office/drawing/2018/hyperlinkcolor" val="tx"/>
                    </a:ext>
                  </a:extLst>
                </a:hlinkClick>
              </a:rPr>
              <a:t>ECHOES</a:t>
            </a:r>
            <a:endParaRPr lang="fr-FR" sz="1800">
              <a:solidFill>
                <a:schemeClr val="bg2"/>
              </a:solidFill>
              <a:hlinkClick r:id="rId4"/>
            </a:endParaRPr>
          </a:p>
          <a:p>
            <a:pPr marL="419100" indent="-285750">
              <a:lnSpc>
                <a:spcPct val="110000"/>
              </a:lnSpc>
              <a:spcBef>
                <a:spcPts val="300"/>
              </a:spcBef>
              <a:buClr>
                <a:srgbClr val="123076"/>
              </a:buClr>
              <a:buSzPts val="1500"/>
              <a:buFont typeface="Wingdings" panose="05000000000000000000" pitchFamily="2" charset="2"/>
              <a:buChar char="ü"/>
            </a:pPr>
            <a:r>
              <a:rPr lang="fr-FR" sz="1800">
                <a:solidFill>
                  <a:schemeClr val="bg2"/>
                </a:solidFill>
              </a:rPr>
              <a:t>8 projets (environ) seront sélectionnés </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633324" y="212376"/>
            <a:ext cx="5211271" cy="600164"/>
          </a:xfrm>
          <a:prstGeom prst="rect">
            <a:avLst/>
          </a:prstGeom>
          <a:noFill/>
        </p:spPr>
        <p:txBody>
          <a:bodyPr wrap="square" rtlCol="0">
            <a:spAutoFit/>
          </a:bodyPr>
          <a:lstStyle/>
          <a:p>
            <a:pPr algn="r"/>
            <a:r>
              <a:rPr lang="en-US" sz="1100">
                <a:solidFill>
                  <a:schemeClr val="bg2"/>
                </a:solidFill>
              </a:rPr>
              <a:t>HORIZON-CL2-2025-01-HERITAGE-03:</a:t>
            </a:r>
          </a:p>
          <a:p>
            <a:pPr algn="r"/>
            <a:r>
              <a:rPr lang="en-US" sz="1100">
                <a:solidFill>
                  <a:schemeClr val="bg2"/>
                </a:solidFill>
              </a:rPr>
              <a:t>A European Collaborative Cloud for Cultural Heritage – Innovative use cases, IA - DIGITAL</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977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700">
                <a:solidFill>
                  <a:schemeClr val="accent4"/>
                </a:solidFill>
              </a:rPr>
              <a:t>Tirer parti de l'intelligence artificielle pour des innovations axées sur la créativité</a:t>
            </a:r>
            <a:endParaRPr lang="en-US" sz="1700">
              <a:solidFill>
                <a:schemeClr val="accent4"/>
              </a:solidFill>
            </a:endParaRPr>
          </a:p>
        </p:txBody>
      </p:sp>
      <p:sp>
        <p:nvSpPr>
          <p:cNvPr id="200" name="Google Shape;200;p18"/>
          <p:cNvSpPr txBox="1">
            <a:spLocks noGrp="1"/>
          </p:cNvSpPr>
          <p:nvPr>
            <p:ph type="body" idx="1"/>
          </p:nvPr>
        </p:nvSpPr>
        <p:spPr>
          <a:xfrm>
            <a:off x="359999" y="1283624"/>
            <a:ext cx="8425763" cy="3335754"/>
          </a:xfrm>
          <a:prstGeom prst="rect">
            <a:avLst/>
          </a:prstGeom>
          <a:noFill/>
          <a:ln>
            <a:noFill/>
          </a:ln>
        </p:spPr>
        <p:txBody>
          <a:bodyPr spcFirstLastPara="1" wrap="square" lIns="0" tIns="0" rIns="0" bIns="0" anchor="t" anchorCtr="0">
            <a:noAutofit/>
          </a:bodyPr>
          <a:lstStyle/>
          <a:p>
            <a:pPr marL="419100" indent="-285750">
              <a:lnSpc>
                <a:spcPct val="110000"/>
              </a:lnSpc>
              <a:spcBef>
                <a:spcPts val="300"/>
              </a:spcBef>
              <a:buClr>
                <a:srgbClr val="123076"/>
              </a:buClr>
              <a:buSzPts val="1500"/>
              <a:buFont typeface="Courier New" panose="02070309020205020404" pitchFamily="49" charset="0"/>
              <a:buChar char="o"/>
            </a:pPr>
            <a:r>
              <a:rPr lang="fr-FR" sz="1700" b="1">
                <a:solidFill>
                  <a:schemeClr val="bg2"/>
                </a:solidFill>
              </a:rPr>
              <a:t>IA: outil ou frein à la créativité ? : analyses</a:t>
            </a:r>
          </a:p>
          <a:p>
            <a:pPr marL="419100" indent="-285750">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Développer des solutions concrètes favorisant une interaction mutuellement bénéfique entre les ICC et l'IA qui privilégient la transparence, la non-discrimination, la diversité culturelle, l'équité en matière de conception, tout en respectant la liberté artistique.</a:t>
            </a:r>
          </a:p>
          <a:p>
            <a:pPr marL="419100" indent="-285750">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Etudes de cas pour exploiter le potentiel des ICC en matière d'innovation dans le domaine de l'IA et promouvoir des applications d'IA centrées sur l'humain </a:t>
            </a:r>
          </a:p>
          <a:p>
            <a:pPr marL="419100" indent="-285750">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Proposer des outils ou des plateformes, tels que des hubs dirigés par les ICC pour faciliter l'interaction entre les artistes, les créateurs et les spécialistes de l'IA.</a:t>
            </a:r>
          </a:p>
          <a:p>
            <a:pPr marL="133350" indent="0" algn="just">
              <a:lnSpc>
                <a:spcPct val="110000"/>
              </a:lnSpc>
              <a:spcBef>
                <a:spcPts val="300"/>
              </a:spcBef>
            </a:pPr>
            <a:r>
              <a:rPr lang="fr-FR" sz="1700" i="1"/>
              <a:t>Outils innovants intégrant la question de la protection des droits de propriété intellectuelle, y compris les droits d'auteur et les droits connexes.</a:t>
            </a:r>
          </a:p>
        </p:txBody>
      </p:sp>
      <p:sp>
        <p:nvSpPr>
          <p:cNvPr id="7" name="ZoneTexte 6">
            <a:extLst>
              <a:ext uri="{FF2B5EF4-FFF2-40B4-BE49-F238E27FC236}">
                <a16:creationId xmlns:a16="http://schemas.microsoft.com/office/drawing/2014/main" id="{6A591A7C-4AC1-E233-3326-EB0768076F14}"/>
              </a:ext>
            </a:extLst>
          </p:cNvPr>
          <p:cNvSpPr txBox="1"/>
          <p:nvPr/>
        </p:nvSpPr>
        <p:spPr>
          <a:xfrm>
            <a:off x="4296871" y="126355"/>
            <a:ext cx="4487130" cy="600164"/>
          </a:xfrm>
          <a:prstGeom prst="rect">
            <a:avLst/>
          </a:prstGeom>
          <a:noFill/>
        </p:spPr>
        <p:txBody>
          <a:bodyPr wrap="square" rtlCol="0">
            <a:spAutoFit/>
          </a:bodyPr>
          <a:lstStyle/>
          <a:p>
            <a:pPr algn="r"/>
            <a:r>
              <a:rPr lang="en-US" sz="1100">
                <a:solidFill>
                  <a:schemeClr val="bg2"/>
                </a:solidFill>
              </a:rPr>
              <a:t>HORIZON-CL2-2025-01-HERITAGE-04: </a:t>
            </a:r>
          </a:p>
          <a:p>
            <a:pPr algn="r"/>
            <a:r>
              <a:rPr lang="en-US" sz="1100">
                <a:solidFill>
                  <a:schemeClr val="bg2"/>
                </a:solidFill>
              </a:rPr>
              <a:t>Leveraging artificial intelligence for creativity-driven innovations. RIA</a:t>
            </a:r>
          </a:p>
          <a:p>
            <a:pPr algn="r"/>
            <a:r>
              <a:rPr lang="en-US" sz="1100">
                <a:solidFill>
                  <a:schemeClr val="bg2"/>
                </a:solidFill>
              </a:rPr>
              <a:t>DIGITAL</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247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A29F4E3D-BF57-049C-438A-1D1D8F081639}"/>
            </a:ext>
          </a:extLst>
        </p:cNvPr>
        <p:cNvGrpSpPr/>
        <p:nvPr/>
      </p:nvGrpSpPr>
      <p:grpSpPr>
        <a:xfrm>
          <a:off x="0" y="0"/>
          <a:ext cx="0" cy="0"/>
          <a:chOff x="0" y="0"/>
          <a:chExt cx="0" cy="0"/>
        </a:xfrm>
      </p:grpSpPr>
      <p:sp>
        <p:nvSpPr>
          <p:cNvPr id="197" name="Google Shape;197;p18">
            <a:extLst>
              <a:ext uri="{FF2B5EF4-FFF2-40B4-BE49-F238E27FC236}">
                <a16:creationId xmlns:a16="http://schemas.microsoft.com/office/drawing/2014/main" id="{CEB12A44-0B3D-217D-43D6-BA26E90A4C53}"/>
              </a:ext>
            </a:extLst>
          </p:cNvPr>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Évolution de la culture dans un monde virtuel</a:t>
            </a:r>
            <a:endParaRPr lang="en-US">
              <a:solidFill>
                <a:schemeClr val="accent4"/>
              </a:solidFill>
            </a:endParaRPr>
          </a:p>
        </p:txBody>
      </p:sp>
      <p:sp>
        <p:nvSpPr>
          <p:cNvPr id="200" name="Google Shape;200;p18">
            <a:extLst>
              <a:ext uri="{FF2B5EF4-FFF2-40B4-BE49-F238E27FC236}">
                <a16:creationId xmlns:a16="http://schemas.microsoft.com/office/drawing/2014/main" id="{3812C2E8-9FD2-863C-589C-66F00B6E9D82}"/>
              </a:ext>
            </a:extLst>
          </p:cNvPr>
          <p:cNvSpPr txBox="1">
            <a:spLocks noGrp="1"/>
          </p:cNvSpPr>
          <p:nvPr>
            <p:ph type="body" idx="1"/>
          </p:nvPr>
        </p:nvSpPr>
        <p:spPr>
          <a:xfrm>
            <a:off x="25263" y="1284168"/>
            <a:ext cx="8425763" cy="3335754"/>
          </a:xfrm>
          <a:prstGeom prst="rect">
            <a:avLst/>
          </a:prstGeom>
          <a:noFill/>
          <a:ln>
            <a:noFill/>
          </a:ln>
        </p:spPr>
        <p:txBody>
          <a:bodyPr spcFirstLastPara="1" wrap="square" lIns="0" tIns="0" rIns="0" bIns="0" anchor="t" anchorCtr="0">
            <a:noAutofit/>
          </a:bodyPr>
          <a:lstStyle/>
          <a:p>
            <a:pPr marL="419100" indent="-285750">
              <a:lnSpc>
                <a:spcPct val="110000"/>
              </a:lnSpc>
              <a:spcBef>
                <a:spcPts val="300"/>
              </a:spcBef>
              <a:buClr>
                <a:srgbClr val="123076"/>
              </a:buClr>
              <a:buSzPts val="1500"/>
              <a:buFont typeface="Arial" panose="02070309020205020404" pitchFamily="49" charset="0"/>
              <a:buChar char="•"/>
            </a:pPr>
            <a:r>
              <a:rPr lang="fr-FR" sz="1600">
                <a:solidFill>
                  <a:schemeClr val="bg2"/>
                </a:solidFill>
              </a:rPr>
              <a:t>Faire de l'Europe un leader mondial dans les mondes virtuels qui contribuent au bien-être, à la cohésion sociale et à la résilience, ainsi qu'à la compétitivité et à la croissance</a:t>
            </a:r>
          </a:p>
          <a:p>
            <a:pPr marL="419100" indent="-285750">
              <a:lnSpc>
                <a:spcPct val="110000"/>
              </a:lnSpc>
              <a:spcBef>
                <a:spcPts val="300"/>
              </a:spcBef>
              <a:buClr>
                <a:srgbClr val="123076"/>
              </a:buClr>
              <a:buSzPts val="1500"/>
              <a:buFont typeface="Arial" panose="02070309020205020404" pitchFamily="49" charset="0"/>
              <a:buChar char="•"/>
            </a:pPr>
            <a:r>
              <a:rPr lang="fr-FR" sz="1600">
                <a:solidFill>
                  <a:schemeClr val="bg2"/>
                </a:solidFill>
              </a:rPr>
              <a:t>Elaborer des mesures qui contribueraient à concrétiser les possibilités d'évolution culturelle dans les mondes virtuels et mixtes</a:t>
            </a:r>
          </a:p>
          <a:p>
            <a:pPr marL="419100" indent="-285750">
              <a:lnSpc>
                <a:spcPct val="110000"/>
              </a:lnSpc>
              <a:spcBef>
                <a:spcPts val="300"/>
              </a:spcBef>
              <a:buClr>
                <a:srgbClr val="123076"/>
              </a:buClr>
              <a:buSzPts val="1500"/>
              <a:buFont typeface="Arial" panose="02070309020205020404" pitchFamily="49" charset="0"/>
              <a:buChar char="•"/>
            </a:pPr>
            <a:r>
              <a:rPr lang="fr-FR" sz="1600">
                <a:solidFill>
                  <a:schemeClr val="bg2"/>
                </a:solidFill>
              </a:rPr>
              <a:t>Les mesures proposées sont valables et réalisables dans toute la diversité culturelle de l'Europe.</a:t>
            </a:r>
          </a:p>
          <a:p>
            <a:pPr marL="419100" indent="-285750">
              <a:lnSpc>
                <a:spcPct val="110000"/>
              </a:lnSpc>
              <a:spcBef>
                <a:spcPts val="300"/>
              </a:spcBef>
              <a:buClr>
                <a:srgbClr val="123076"/>
              </a:buClr>
              <a:buSzPts val="1500"/>
              <a:buFont typeface="Arial" panose="02070309020205020404" pitchFamily="49" charset="0"/>
              <a:buChar char="•"/>
            </a:pPr>
            <a:r>
              <a:rPr lang="fr-FR" sz="1600">
                <a:solidFill>
                  <a:schemeClr val="bg2"/>
                </a:solidFill>
              </a:rPr>
              <a:t>Les propositions doivent, dans la mesure du possible, s'appuyer sur les connaissances, les activités et les réseaux existants, notamment ceux financés par l'UE et peuvent s'appuyer sur les conclusions du projet « </a:t>
            </a:r>
            <a:r>
              <a:rPr lang="fr-FR" sz="1600">
                <a:solidFill>
                  <a:schemeClr val="bg2"/>
                </a:solidFill>
                <a:hlinkClick r:id="rId3">
                  <a:extLst>
                    <a:ext uri="{A12FA001-AC4F-418D-AE19-62706E023703}">
                      <ahyp:hlinkClr xmlns:ahyp="http://schemas.microsoft.com/office/drawing/2018/hyperlinkcolor" val="tx"/>
                    </a:ext>
                  </a:extLst>
                </a:hlinkClick>
              </a:rPr>
              <a:t>OPENVERSE</a:t>
            </a:r>
            <a:r>
              <a:rPr lang="fr-FR" sz="1600">
                <a:solidFill>
                  <a:schemeClr val="bg2"/>
                </a:solidFill>
              </a:rPr>
              <a:t> » </a:t>
            </a:r>
          </a:p>
          <a:p>
            <a:pPr marL="419100" indent="-285750">
              <a:lnSpc>
                <a:spcPct val="110000"/>
              </a:lnSpc>
              <a:spcBef>
                <a:spcPts val="300"/>
              </a:spcBef>
              <a:buClr>
                <a:srgbClr val="123076"/>
              </a:buClr>
              <a:buSzPts val="1500"/>
              <a:buFont typeface="Arial" panose="02070309020205020404" pitchFamily="49" charset="0"/>
              <a:buChar char="•"/>
            </a:pPr>
            <a:r>
              <a:rPr lang="fr-FR" sz="1600">
                <a:solidFill>
                  <a:schemeClr val="bg2"/>
                </a:solidFill>
              </a:rPr>
              <a:t>Fournir des recommandations avec les avantages et les risques sur l'exposition des citoyens aux mondes virtuels : bien-être, cohésion, diversité culturelle et linguistique</a:t>
            </a:r>
          </a:p>
          <a:p>
            <a:pPr marL="419100" indent="-285750">
              <a:lnSpc>
                <a:spcPct val="110000"/>
              </a:lnSpc>
              <a:spcBef>
                <a:spcPts val="300"/>
              </a:spcBef>
              <a:buClr>
                <a:srgbClr val="123076"/>
              </a:buClr>
              <a:buSzPts val="1500"/>
              <a:buFont typeface="Courier New" panose="02070309020205020404" pitchFamily="49" charset="0"/>
              <a:buChar char="o"/>
            </a:pPr>
            <a:endParaRPr lang="fr-FR" sz="1800" b="1"/>
          </a:p>
          <a:p>
            <a:pPr marL="133350" indent="0" algn="just">
              <a:lnSpc>
                <a:spcPct val="110000"/>
              </a:lnSpc>
              <a:spcBef>
                <a:spcPts val="300"/>
              </a:spcBef>
              <a:buClr>
                <a:srgbClr val="123076"/>
              </a:buClr>
              <a:buSzPts val="1500"/>
            </a:pPr>
            <a:endParaRPr lang="fr-FR" sz="1400" b="1" i="1"/>
          </a:p>
          <a:p>
            <a:pPr marL="133350" indent="0" algn="just">
              <a:lnSpc>
                <a:spcPct val="110000"/>
              </a:lnSpc>
              <a:spcBef>
                <a:spcPts val="300"/>
              </a:spcBef>
              <a:buSzPts val="1500"/>
            </a:pPr>
            <a:endParaRPr lang="fr-FR" sz="1400" b="1" i="1"/>
          </a:p>
        </p:txBody>
      </p:sp>
      <p:sp>
        <p:nvSpPr>
          <p:cNvPr id="7" name="ZoneTexte 6">
            <a:extLst>
              <a:ext uri="{FF2B5EF4-FFF2-40B4-BE49-F238E27FC236}">
                <a16:creationId xmlns:a16="http://schemas.microsoft.com/office/drawing/2014/main" id="{7F73C655-05DC-0F00-AF38-A198651B9063}"/>
              </a:ext>
            </a:extLst>
          </p:cNvPr>
          <p:cNvSpPr txBox="1"/>
          <p:nvPr/>
        </p:nvSpPr>
        <p:spPr>
          <a:xfrm>
            <a:off x="4296871" y="126355"/>
            <a:ext cx="4487130" cy="615553"/>
          </a:xfrm>
          <a:prstGeom prst="rect">
            <a:avLst/>
          </a:prstGeom>
          <a:noFill/>
        </p:spPr>
        <p:txBody>
          <a:bodyPr wrap="square" lIns="91440" tIns="45720" rIns="91440" bIns="45720" rtlCol="0" anchor="t">
            <a:spAutoFit/>
          </a:bodyPr>
          <a:lstStyle/>
          <a:p>
            <a:pPr algn="r"/>
            <a:r>
              <a:rPr lang="en-US" sz="1100">
                <a:solidFill>
                  <a:schemeClr val="bg2"/>
                </a:solidFill>
              </a:rPr>
              <a:t>HORIZON-CL2-2025-01-HERITAGE-05: </a:t>
            </a:r>
          </a:p>
          <a:p>
            <a:pPr algn="r"/>
            <a:r>
              <a:rPr lang="en-GB" sz="1200">
                <a:solidFill>
                  <a:schemeClr val="bg2"/>
                </a:solidFill>
                <a:latin typeface="Arial"/>
                <a:cs typeface="Times New Roman"/>
              </a:rPr>
              <a:t>Evolution of culture in a virtualising world</a:t>
            </a:r>
            <a:r>
              <a:rPr lang="en-GB" sz="1200">
                <a:solidFill>
                  <a:schemeClr val="bg2"/>
                </a:solidFill>
                <a:cs typeface="Times New Roman"/>
              </a:rPr>
              <a:t> </a:t>
            </a:r>
            <a:r>
              <a:rPr lang="en-US" sz="1100">
                <a:solidFill>
                  <a:schemeClr val="bg2"/>
                </a:solidFill>
              </a:rPr>
              <a:t>RIA</a:t>
            </a:r>
            <a:endParaRPr lang="en-US" sz="1100">
              <a:solidFill>
                <a:schemeClr val="bg2"/>
              </a:solidFill>
              <a:cs typeface="Arial"/>
            </a:endParaRPr>
          </a:p>
          <a:p>
            <a:pPr algn="r"/>
            <a:r>
              <a:rPr lang="en-US" sz="1100">
                <a:solidFill>
                  <a:schemeClr val="bg2"/>
                </a:solidFill>
              </a:rPr>
              <a:t>DIGITAL</a:t>
            </a:r>
          </a:p>
        </p:txBody>
      </p:sp>
      <p:sp>
        <p:nvSpPr>
          <p:cNvPr id="4" name="Rectangle 3">
            <a:extLst>
              <a:ext uri="{FF2B5EF4-FFF2-40B4-BE49-F238E27FC236}">
                <a16:creationId xmlns:a16="http://schemas.microsoft.com/office/drawing/2014/main" id="{5B4702A0-9214-2628-154D-A45B099A32DE}"/>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1304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L</a:t>
            </a:r>
            <a:r>
              <a:rPr lang="fr-FR" sz="2000">
                <a:solidFill>
                  <a:schemeClr val="accent4"/>
                </a:solidFill>
              </a:rPr>
              <a:t>'Europe, moteur mondial du </a:t>
            </a:r>
            <a:r>
              <a:rPr lang="fr-FR" sz="2000" i="1">
                <a:solidFill>
                  <a:schemeClr val="accent4"/>
                </a:solidFill>
              </a:rPr>
              <a:t>design</a:t>
            </a:r>
            <a:r>
              <a:rPr lang="fr-FR" sz="2000">
                <a:solidFill>
                  <a:schemeClr val="accent1">
                    <a:lumMod val="50000"/>
                    <a:lumOff val="50000"/>
                  </a:schemeClr>
                </a:solidFill>
              </a:rPr>
              <a:t> </a:t>
            </a:r>
            <a:r>
              <a:rPr lang="fr-FR" sz="2000">
                <a:solidFill>
                  <a:schemeClr val="accent4"/>
                </a:solidFill>
              </a:rPr>
              <a:t>pour une compétitivité durable </a:t>
            </a:r>
          </a:p>
        </p:txBody>
      </p:sp>
      <p:sp>
        <p:nvSpPr>
          <p:cNvPr id="200" name="Google Shape;200;p18"/>
          <p:cNvSpPr txBox="1">
            <a:spLocks noGrp="1"/>
          </p:cNvSpPr>
          <p:nvPr>
            <p:ph type="body" idx="1"/>
          </p:nvPr>
        </p:nvSpPr>
        <p:spPr>
          <a:xfrm>
            <a:off x="359999" y="1314306"/>
            <a:ext cx="8613541" cy="3398942"/>
          </a:xfrm>
          <a:prstGeom prst="rect">
            <a:avLst/>
          </a:prstGeom>
          <a:noFill/>
          <a:ln>
            <a:noFill/>
          </a:ln>
        </p:spPr>
        <p:txBody>
          <a:bodyPr spcFirstLastPara="1" wrap="square" lIns="0" tIns="0" rIns="0" bIns="0" anchor="t" anchorCtr="0">
            <a:noAutofit/>
          </a:bodyPr>
          <a:lstStyle/>
          <a:p>
            <a:pPr marL="514350" indent="-285750">
              <a:buClr>
                <a:srgbClr val="123076"/>
              </a:buClr>
              <a:buSzPts val="1500"/>
              <a:buFont typeface="Courier New" panose="02070309020205020404" pitchFamily="49" charset="0"/>
              <a:buChar char="o"/>
            </a:pPr>
            <a:r>
              <a:rPr lang="fr-FR" sz="1700">
                <a:solidFill>
                  <a:schemeClr val="bg2"/>
                </a:solidFill>
              </a:rPr>
              <a:t>Travailler à une meilleure compréhension du </a:t>
            </a:r>
            <a:r>
              <a:rPr lang="fr-FR" sz="1700" b="1">
                <a:solidFill>
                  <a:schemeClr val="bg2"/>
                </a:solidFill>
              </a:rPr>
              <a:t>rôle du secteur européen du </a:t>
            </a:r>
            <a:r>
              <a:rPr lang="fr-FR" sz="1700" b="1" i="1">
                <a:solidFill>
                  <a:schemeClr val="bg2"/>
                </a:solidFill>
              </a:rPr>
              <a:t>design</a:t>
            </a:r>
            <a:r>
              <a:rPr lang="fr-FR" sz="1700" b="1">
                <a:solidFill>
                  <a:schemeClr val="bg2"/>
                </a:solidFill>
              </a:rPr>
              <a:t> dans la conception ou l'adaptation de produits, services ou modèles d'organisation </a:t>
            </a:r>
            <a:r>
              <a:rPr lang="fr-FR" sz="1700">
                <a:solidFill>
                  <a:schemeClr val="bg2"/>
                </a:solidFill>
              </a:rPr>
              <a:t>etc...</a:t>
            </a:r>
            <a:endParaRPr lang="fr-FR" sz="1700" i="1">
              <a:solidFill>
                <a:schemeClr val="bg2"/>
              </a:solidFill>
            </a:endParaRPr>
          </a:p>
          <a:p>
            <a:pPr marL="514350" indent="-285750">
              <a:buClr>
                <a:srgbClr val="123076"/>
              </a:buClr>
              <a:buSzPts val="1500"/>
              <a:buFont typeface="Courier New" panose="02070309020205020404" pitchFamily="49" charset="0"/>
              <a:buChar char="o"/>
            </a:pPr>
            <a:r>
              <a:rPr lang="fr-FR" sz="1700">
                <a:solidFill>
                  <a:schemeClr val="bg2"/>
                </a:solidFill>
              </a:rPr>
              <a:t>Développer des méthodes,  techniques et applications qui permettent de renforcer le secteur européen du design (IA  générative, automatisation...)</a:t>
            </a:r>
            <a:endParaRPr lang="fr-FR" sz="1700" i="1">
              <a:solidFill>
                <a:schemeClr val="bg2"/>
              </a:solidFill>
            </a:endParaRPr>
          </a:p>
          <a:p>
            <a:pPr marL="514350" indent="-285750">
              <a:buClr>
                <a:srgbClr val="123076"/>
              </a:buClr>
              <a:buSzPts val="1500"/>
              <a:buFont typeface="Courier New" panose="02070309020205020404" pitchFamily="49" charset="0"/>
              <a:buChar char="o"/>
            </a:pPr>
            <a:r>
              <a:rPr lang="fr-FR" sz="1700">
                <a:solidFill>
                  <a:schemeClr val="bg2"/>
                </a:solidFill>
              </a:rPr>
              <a:t>Améliorer la compétitivité du secteur grâce à de nouvelles méthodes et techniques fondées sur la recherche.</a:t>
            </a:r>
          </a:p>
          <a:p>
            <a:pPr marL="419100" indent="-285750">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Les solutions proposées devront être économiquement, politiquement réalisables et culturellement acceptables par les différents États membres </a:t>
            </a:r>
            <a:endParaRPr lang="fr-FR" sz="1700" strike="sngStrike">
              <a:solidFill>
                <a:schemeClr val="bg2"/>
              </a:solidFill>
            </a:endParaRPr>
          </a:p>
          <a:p>
            <a:pPr marL="133350" indent="0">
              <a:lnSpc>
                <a:spcPct val="110000"/>
              </a:lnSpc>
              <a:spcBef>
                <a:spcPts val="300"/>
              </a:spcBef>
              <a:buClr>
                <a:srgbClr val="123076"/>
              </a:buClr>
              <a:buSzPts val="1500"/>
            </a:pPr>
            <a:r>
              <a:rPr lang="fr-FR" sz="1600">
                <a:solidFill>
                  <a:schemeClr val="bg2"/>
                </a:solidFill>
              </a:rPr>
              <a:t>Les propositions ne sont pas censées aborder tous les aspects, sous-secteurs ou applications du design mais doivent choisir une orientation susceptible d'avoir un impact significatif</a:t>
            </a:r>
          </a:p>
          <a:p>
            <a:pPr marL="133350" indent="0">
              <a:lnSpc>
                <a:spcPct val="110000"/>
              </a:lnSpc>
              <a:spcBef>
                <a:spcPts val="300"/>
              </a:spcBef>
            </a:pPr>
            <a:r>
              <a:rPr lang="fr-FR" sz="1600" i="1">
                <a:solidFill>
                  <a:schemeClr val="bg2"/>
                </a:solidFill>
              </a:rPr>
              <a:t>Une coopération peut être recherchée avec la plateforme collaborative « </a:t>
            </a:r>
            <a:r>
              <a:rPr lang="fr-FR" sz="1600" i="1">
                <a:solidFill>
                  <a:schemeClr val="bg2"/>
                </a:solidFill>
                <a:hlinkClick r:id="rId3">
                  <a:extLst>
                    <a:ext uri="{A12FA001-AC4F-418D-AE19-62706E023703}">
                      <ahyp:hlinkClr xmlns:ahyp="http://schemas.microsoft.com/office/drawing/2018/hyperlinkcolor" val="tx"/>
                    </a:ext>
                  </a:extLst>
                </a:hlinkClick>
              </a:rPr>
              <a:t>EKIP</a:t>
            </a:r>
            <a:r>
              <a:rPr lang="fr-FR" sz="1600" i="1">
                <a:solidFill>
                  <a:schemeClr val="bg2"/>
                </a:solidFill>
              </a:rPr>
              <a:t> »</a:t>
            </a:r>
            <a:endParaRPr lang="fr-FR" i="1">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568588" y="126355"/>
            <a:ext cx="5276007" cy="769441"/>
          </a:xfrm>
          <a:prstGeom prst="rect">
            <a:avLst/>
          </a:prstGeom>
          <a:noFill/>
        </p:spPr>
        <p:txBody>
          <a:bodyPr wrap="square" lIns="91440" tIns="45720" rIns="91440" bIns="45720" rtlCol="0" anchor="t">
            <a:spAutoFit/>
          </a:bodyPr>
          <a:lstStyle/>
          <a:p>
            <a:pPr algn="r"/>
            <a:r>
              <a:rPr lang="en-GB" sz="1100">
                <a:solidFill>
                  <a:schemeClr val="bg2"/>
                </a:solidFill>
                <a:ea typeface="+mn-lt"/>
                <a:cs typeface="+mn-lt"/>
              </a:rPr>
              <a:t>HORIZON-CL2-2025-01-HERITAGE-06: </a:t>
            </a:r>
          </a:p>
          <a:p>
            <a:pPr algn="r"/>
            <a:r>
              <a:rPr lang="en-GB" sz="1100">
                <a:solidFill>
                  <a:schemeClr val="bg2"/>
                </a:solidFill>
                <a:ea typeface="+mn-lt"/>
                <a:cs typeface="+mn-lt"/>
              </a:rPr>
              <a:t>Europe as a global powerhouse of design for sustainable competitiveness RIA </a:t>
            </a:r>
          </a:p>
          <a:p>
            <a:pPr algn="r"/>
            <a:r>
              <a:rPr lang="en-GB" sz="1100">
                <a:solidFill>
                  <a:schemeClr val="bg2"/>
                </a:solidFill>
                <a:ea typeface="+mn-lt"/>
                <a:cs typeface="+mn-lt"/>
              </a:rPr>
              <a:t>INNOVATIVE</a:t>
            </a:r>
            <a:endParaRPr lang="en-US" sz="1100">
              <a:solidFill>
                <a:schemeClr val="bg2"/>
              </a:solidFill>
              <a:cs typeface="Arial"/>
            </a:endParaRPr>
          </a:p>
          <a:p>
            <a:endParaRPr lang="fr-FR" sz="1100" b="1">
              <a:cs typeface="Arial"/>
            </a:endParaRP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16328" y="40821"/>
            <a:ext cx="9127672" cy="49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783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La culture et la créativité comme catalyseurs de la prévention des conflits et de la réconciliation post-conflit</a:t>
            </a:r>
            <a:endParaRPr lang="en-US" sz="1800">
              <a:solidFill>
                <a:schemeClr val="accent4"/>
              </a:solidFill>
            </a:endParaRPr>
          </a:p>
        </p:txBody>
      </p:sp>
      <p:sp>
        <p:nvSpPr>
          <p:cNvPr id="200" name="Google Shape;200;p18"/>
          <p:cNvSpPr txBox="1">
            <a:spLocks noGrp="1"/>
          </p:cNvSpPr>
          <p:nvPr>
            <p:ph type="body" idx="1"/>
          </p:nvPr>
        </p:nvSpPr>
        <p:spPr>
          <a:xfrm>
            <a:off x="200633" y="1564642"/>
            <a:ext cx="8591574" cy="3358449"/>
          </a:xfrm>
          <a:prstGeom prst="rect">
            <a:avLst/>
          </a:prstGeom>
          <a:noFill/>
          <a:ln>
            <a:noFill/>
          </a:ln>
        </p:spPr>
        <p:txBody>
          <a:bodyPr spcFirstLastPara="1" wrap="square" lIns="0" tIns="0" rIns="0" bIns="0" anchor="t" anchorCtr="0">
            <a:noAutofit/>
          </a:bodyPr>
          <a:lstStyle/>
          <a:p>
            <a:pPr marL="419100" indent="-285750" algn="just">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Fournir aux organisations actives dans les domaines de la diplomatie, de la culture, de la recherche et de l'éducation une </a:t>
            </a:r>
            <a:r>
              <a:rPr lang="fr-FR" sz="1700" b="1">
                <a:solidFill>
                  <a:schemeClr val="bg2"/>
                </a:solidFill>
              </a:rPr>
              <a:t>analyse du rôle politique de la culture </a:t>
            </a:r>
            <a:r>
              <a:rPr lang="fr-FR" sz="1700">
                <a:solidFill>
                  <a:schemeClr val="bg2"/>
                </a:solidFill>
              </a:rPr>
              <a:t>: </a:t>
            </a:r>
          </a:p>
          <a:p>
            <a:pPr marL="720725" indent="-365125" algn="just">
              <a:lnSpc>
                <a:spcPct val="110000"/>
              </a:lnSpc>
              <a:spcBef>
                <a:spcPts val="300"/>
              </a:spcBef>
              <a:buClr>
                <a:srgbClr val="123076"/>
              </a:buClr>
              <a:buSzPts val="1500"/>
              <a:buFont typeface="Wingdings" panose="05000000000000000000" pitchFamily="2" charset="2"/>
              <a:buChar char="Ø"/>
            </a:pPr>
            <a:r>
              <a:rPr lang="fr-FR" sz="1700">
                <a:solidFill>
                  <a:schemeClr val="bg2"/>
                </a:solidFill>
              </a:rPr>
              <a:t>comment la culture peut être manipulée, instrumentalisée, voire détruite, pour alimenter les conflits; </a:t>
            </a:r>
          </a:p>
          <a:p>
            <a:pPr marL="720725" indent="-365125" algn="just">
              <a:lnSpc>
                <a:spcPct val="110000"/>
              </a:lnSpc>
              <a:spcBef>
                <a:spcPts val="300"/>
              </a:spcBef>
              <a:buClr>
                <a:srgbClr val="123076"/>
              </a:buClr>
              <a:buSzPts val="1500"/>
              <a:buFont typeface="Wingdings" panose="05000000000000000000" pitchFamily="2" charset="2"/>
              <a:buChar char="Ø"/>
            </a:pPr>
            <a:r>
              <a:rPr lang="fr-FR" sz="1700">
                <a:solidFill>
                  <a:schemeClr val="bg2"/>
                </a:solidFill>
              </a:rPr>
              <a:t>comment la culture au sens large peut œuvrer comme </a:t>
            </a:r>
            <a:r>
              <a:rPr lang="fr-FR" sz="1700" b="1">
                <a:solidFill>
                  <a:schemeClr val="bg2"/>
                </a:solidFill>
              </a:rPr>
              <a:t>outil de cohésion</a:t>
            </a:r>
            <a:r>
              <a:rPr lang="fr-FR" sz="1700">
                <a:solidFill>
                  <a:schemeClr val="bg2"/>
                </a:solidFill>
              </a:rPr>
              <a:t>, et de préparation à la paix et à la sécurité comme marque identitaire commune</a:t>
            </a:r>
          </a:p>
          <a:p>
            <a:pPr marL="419100" indent="-285750" algn="just">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Identifier les approches réussies d'intégration du patrimoine culturel dans les  politiques étrangères et de sécurité</a:t>
            </a:r>
          </a:p>
          <a:p>
            <a:pPr marL="419100" indent="-285750" algn="just">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Proposer des mécanismes favorisant une collaboration continue pérenne entre chercheurs, praticiens et décideurs politiques </a:t>
            </a:r>
          </a:p>
          <a:p>
            <a:pPr marL="133350" indent="0" algn="just">
              <a:lnSpc>
                <a:spcPct val="110000"/>
              </a:lnSpc>
              <a:spcBef>
                <a:spcPts val="300"/>
              </a:spcBef>
              <a:buClr>
                <a:srgbClr val="123076"/>
              </a:buClr>
              <a:buSzPts val="1500"/>
            </a:pPr>
            <a:r>
              <a:rPr lang="fr-FR" sz="1700">
                <a:solidFill>
                  <a:schemeClr val="bg2"/>
                </a:solidFill>
                <a:hlinkClick r:id="rId3">
                  <a:extLst>
                    <a:ext uri="{A12FA001-AC4F-418D-AE19-62706E023703}">
                      <ahyp:hlinkClr xmlns:ahyp="http://schemas.microsoft.com/office/drawing/2018/hyperlinkcolor" val="tx"/>
                    </a:ext>
                  </a:extLst>
                </a:hlinkClick>
              </a:rPr>
              <a:t>Lien avec l'Ukraine encouragé</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309642" y="126355"/>
            <a:ext cx="5474358" cy="600164"/>
          </a:xfrm>
          <a:prstGeom prst="rect">
            <a:avLst/>
          </a:prstGeom>
          <a:noFill/>
        </p:spPr>
        <p:txBody>
          <a:bodyPr wrap="square" lIns="91440" tIns="45720" rIns="91440" bIns="45720" rtlCol="0" anchor="t">
            <a:spAutoFit/>
          </a:bodyPr>
          <a:lstStyle/>
          <a:p>
            <a:pPr algn="r"/>
            <a:r>
              <a:rPr lang="fr-FR" sz="1100">
                <a:solidFill>
                  <a:schemeClr val="bg2"/>
                </a:solidFill>
              </a:rPr>
              <a:t>HORIZON-CL2-2025-01-HERITAGE-07</a:t>
            </a:r>
            <a:r>
              <a:rPr lang="en-US" sz="1100">
                <a:solidFill>
                  <a:schemeClr val="bg2"/>
                </a:solidFill>
              </a:rPr>
              <a:t>: Cultural Strategies for Peace: culture and creativity as catalysts for conflict prevention and post-conflict reconciliation RIA</a:t>
            </a:r>
          </a:p>
          <a:p>
            <a:pPr algn="r"/>
            <a:r>
              <a:rPr lang="en-US" sz="1100">
                <a:solidFill>
                  <a:schemeClr val="bg2"/>
                </a:solidFill>
              </a:rPr>
              <a:t>INNOVATIVE</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339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66" y="981306"/>
            <a:ext cx="8281517" cy="3810052"/>
          </a:xfrm>
        </p:spPr>
        <p:txBody>
          <a:bodyPr/>
          <a:lstStyle/>
          <a:p>
            <a:r>
              <a:rPr lang="fr-FR" sz="1800" b="0">
                <a:solidFill>
                  <a:schemeClr val="bg2"/>
                </a:solidFill>
              </a:rPr>
              <a:t>Les appels du cluster 2 portent sur des </a:t>
            </a:r>
            <a:r>
              <a:rPr lang="fr-FR" sz="1800">
                <a:solidFill>
                  <a:schemeClr val="bg2"/>
                </a:solidFill>
              </a:rPr>
              <a:t>enjeux de sociétés contemporains</a:t>
            </a:r>
            <a:r>
              <a:rPr lang="fr-FR" sz="1800" b="0">
                <a:solidFill>
                  <a:schemeClr val="bg2"/>
                </a:solidFill>
              </a:rPr>
              <a:t>: remise en cause de la démocratie et remis en cause de l’Europe, notre et nos identité/s, les transformations de la société : digitalisation et modes de vie, digitalisation et modes de travail, communication et réseaux sociaux…</a:t>
            </a:r>
            <a:br>
              <a:rPr lang="fr-FR" sz="1800" b="0"/>
            </a:br>
            <a:br>
              <a:rPr lang="fr-FR" sz="1800" b="0"/>
            </a:br>
            <a:r>
              <a:rPr lang="fr-FR" sz="1800" b="0">
                <a:solidFill>
                  <a:schemeClr val="bg2"/>
                </a:solidFill>
              </a:rPr>
              <a:t>Le </a:t>
            </a:r>
            <a:r>
              <a:rPr lang="fr-FR" sz="1800">
                <a:solidFill>
                  <a:schemeClr val="accent4"/>
                </a:solidFill>
              </a:rPr>
              <a:t>volet impact </a:t>
            </a:r>
            <a:r>
              <a:rPr lang="fr-FR" sz="1800" b="0">
                <a:solidFill>
                  <a:schemeClr val="bg2"/>
                </a:solidFill>
              </a:rPr>
              <a:t>est essentiel</a:t>
            </a:r>
            <a:br>
              <a:rPr lang="fr-FR" sz="1800" b="0"/>
            </a:br>
            <a:br>
              <a:rPr lang="fr-FR" sz="1800" b="0"/>
            </a:br>
            <a:r>
              <a:rPr lang="fr-FR" sz="1800" b="0">
                <a:solidFill>
                  <a:schemeClr val="bg2"/>
                </a:solidFill>
              </a:rPr>
              <a:t>Il s’agit d’aider à </a:t>
            </a:r>
            <a:r>
              <a:rPr lang="fr-FR" sz="1800">
                <a:solidFill>
                  <a:schemeClr val="accent4"/>
                </a:solidFill>
              </a:rPr>
              <a:t>comprendre</a:t>
            </a:r>
            <a:r>
              <a:rPr lang="fr-FR" sz="1800" b="0">
                <a:solidFill>
                  <a:schemeClr val="accent4"/>
                </a:solidFill>
              </a:rPr>
              <a:t>, à</a:t>
            </a:r>
            <a:r>
              <a:rPr lang="fr-FR" sz="1800">
                <a:solidFill>
                  <a:schemeClr val="accent4"/>
                </a:solidFill>
              </a:rPr>
              <a:t> remédier, à améliorer</a:t>
            </a:r>
            <a:br>
              <a:rPr lang="fr-FR" sz="1800" b="0"/>
            </a:br>
            <a:r>
              <a:rPr lang="fr-FR" sz="1800" b="0">
                <a:solidFill>
                  <a:schemeClr val="bg2"/>
                </a:solidFill>
              </a:rPr>
              <a:t>- </a:t>
            </a:r>
            <a:r>
              <a:rPr lang="fr-FR" sz="1800">
                <a:solidFill>
                  <a:schemeClr val="bg2"/>
                </a:solidFill>
              </a:rPr>
              <a:t>Proposer des moyens</a:t>
            </a:r>
            <a:r>
              <a:rPr lang="fr-FR" sz="1800" b="0">
                <a:solidFill>
                  <a:schemeClr val="bg2"/>
                </a:solidFill>
              </a:rPr>
              <a:t>, des outils (qui auront été testés)</a:t>
            </a:r>
            <a:br>
              <a:rPr lang="fr-FR" sz="1800" b="0"/>
            </a:br>
            <a:r>
              <a:rPr lang="fr-FR" sz="1800" b="0">
                <a:solidFill>
                  <a:schemeClr val="bg2"/>
                </a:solidFill>
              </a:rPr>
              <a:t>- Dupliquer de bonnes pratiques </a:t>
            </a:r>
            <a:br>
              <a:rPr lang="fr-FR" sz="1800" b="0"/>
            </a:br>
            <a:r>
              <a:rPr lang="fr-FR" sz="1800" b="0">
                <a:solidFill>
                  <a:schemeClr val="bg2"/>
                </a:solidFill>
              </a:rPr>
              <a:t>- </a:t>
            </a:r>
            <a:r>
              <a:rPr lang="fr-FR" sz="1800">
                <a:solidFill>
                  <a:schemeClr val="bg2"/>
                </a:solidFill>
              </a:rPr>
              <a:t>Formuler des recommandations de politiques publiques</a:t>
            </a:r>
            <a:br>
              <a:rPr lang="fr-FR" sz="1800"/>
            </a:br>
            <a:r>
              <a:rPr lang="fr-FR" sz="1800" b="0">
                <a:solidFill>
                  <a:schemeClr val="bg2"/>
                </a:solidFill>
              </a:rPr>
              <a:t>- Favoriser les </a:t>
            </a:r>
            <a:r>
              <a:rPr lang="fr-FR" sz="1800">
                <a:solidFill>
                  <a:schemeClr val="bg2"/>
                </a:solidFill>
              </a:rPr>
              <a:t>échanges</a:t>
            </a:r>
            <a:r>
              <a:rPr lang="fr-FR" sz="1800" b="0">
                <a:solidFill>
                  <a:schemeClr val="bg2"/>
                </a:solidFill>
              </a:rPr>
              <a:t> entre chercheurs, décideurs, acteurs…</a:t>
            </a:r>
            <a:endParaRPr lang="en-US" sz="1800">
              <a:solidFill>
                <a:schemeClr val="bg2"/>
              </a:solidFill>
            </a:endParaRP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pic>
        <p:nvPicPr>
          <p:cNvPr id="5" name="Image 4" descr="Une image contenant texte, Police, capture d’écran, blanc&#10;&#10;Description générée automatiquement">
            <a:extLst>
              <a:ext uri="{FF2B5EF4-FFF2-40B4-BE49-F238E27FC236}">
                <a16:creationId xmlns:a16="http://schemas.microsoft.com/office/drawing/2014/main" id="{BA673122-040E-D8B1-6F10-9D5574BE8C76}"/>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455051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2"/>
            <a:ext cx="8424000" cy="484200"/>
          </a:xfrm>
          <a:prstGeom prst="rect">
            <a:avLst/>
          </a:prstGeom>
          <a:noFill/>
          <a:ln>
            <a:noFill/>
          </a:ln>
        </p:spPr>
        <p:txBody>
          <a:bodyPr spcFirstLastPara="1" wrap="square" lIns="0" tIns="0" rIns="0" bIns="0" anchor="t" anchorCtr="0">
            <a:noAutofit/>
          </a:bodyPr>
          <a:lstStyle/>
          <a:p>
            <a:r>
              <a:rPr lang="fr-FR" sz="1800">
                <a:solidFill>
                  <a:schemeClr val="accent4"/>
                </a:solidFill>
              </a:rPr>
              <a:t>Rapprocher le passé et le potentiel futur par la préservation et l'utilisation adaptative du patrimoine controversé et dissonant de l'Europe</a:t>
            </a:r>
            <a:endParaRPr lang="en-US" sz="1800">
              <a:solidFill>
                <a:schemeClr val="accent4"/>
              </a:solidFill>
            </a:endParaRPr>
          </a:p>
        </p:txBody>
      </p:sp>
      <p:sp>
        <p:nvSpPr>
          <p:cNvPr id="200" name="Google Shape;200;p18"/>
          <p:cNvSpPr txBox="1">
            <a:spLocks noGrp="1"/>
          </p:cNvSpPr>
          <p:nvPr>
            <p:ph type="body" idx="1"/>
          </p:nvPr>
        </p:nvSpPr>
        <p:spPr>
          <a:xfrm>
            <a:off x="359999" y="1529542"/>
            <a:ext cx="8570141" cy="3499657"/>
          </a:xfrm>
          <a:prstGeom prst="rect">
            <a:avLst/>
          </a:prstGeom>
          <a:noFill/>
          <a:ln>
            <a:noFill/>
          </a:ln>
        </p:spPr>
        <p:txBody>
          <a:bodyPr spcFirstLastPara="1" wrap="square" lIns="0" tIns="0" rIns="0" bIns="0" anchor="t" anchorCtr="0">
            <a:noAutofit/>
          </a:bodyPr>
          <a:lstStyle/>
          <a:p>
            <a:pPr marL="419100" indent="-285750" algn="just">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Renforcer le dialogue entre les universitaires, les autorités locales et les communautés concernés par la </a:t>
            </a:r>
            <a:r>
              <a:rPr lang="fr-FR" sz="1700" b="1">
                <a:solidFill>
                  <a:schemeClr val="bg2"/>
                </a:solidFill>
              </a:rPr>
              <a:t>question du patrimoine controversé</a:t>
            </a:r>
            <a:r>
              <a:rPr lang="fr-FR" sz="1700">
                <a:solidFill>
                  <a:schemeClr val="bg2"/>
                </a:solidFill>
              </a:rPr>
              <a:t>;</a:t>
            </a:r>
          </a:p>
          <a:p>
            <a:pPr marL="419100" indent="-285750" algn="just">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Exploiter les résultats tangibles de la recherche dans des contextes réels </a:t>
            </a:r>
          </a:p>
          <a:p>
            <a:pPr marL="419100" indent="-285750" algn="just">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Veiller à ce que les ICC et les autorités locales aient accès à des solutions innovantes pour reconsidérer le patrimoine culturel contesté afin d'assurer sa préservation, sa conservation.</a:t>
            </a:r>
          </a:p>
          <a:p>
            <a:pPr marL="419100" indent="-285750" algn="just">
              <a:lnSpc>
                <a:spcPct val="110000"/>
              </a:lnSpc>
              <a:spcBef>
                <a:spcPts val="300"/>
              </a:spcBef>
              <a:buClr>
                <a:srgbClr val="123076"/>
              </a:buClr>
              <a:buSzPts val="1500"/>
              <a:buFont typeface="Courier New" panose="02070309020205020404" pitchFamily="49" charset="0"/>
              <a:buChar char="o"/>
            </a:pPr>
            <a:r>
              <a:rPr lang="fr-FR" sz="1700">
                <a:solidFill>
                  <a:schemeClr val="bg2"/>
                </a:solidFill>
              </a:rPr>
              <a:t> Fournir aux décideurs politiques et aux institutions de l'UE des recommandations politiques pour remédier à la méconnaissance du patrimoine contesté qui est menacé.</a:t>
            </a:r>
          </a:p>
          <a:p>
            <a:pPr marL="419100" indent="-285750" algn="just">
              <a:lnSpc>
                <a:spcPct val="110000"/>
              </a:lnSpc>
              <a:spcBef>
                <a:spcPts val="300"/>
              </a:spcBef>
              <a:buSzPts val="1500"/>
              <a:buFont typeface="Wingdings" panose="05000000000000000000" pitchFamily="2" charset="2"/>
              <a:buChar char="Ø"/>
            </a:pPr>
            <a:r>
              <a:rPr lang="fr-FR" sz="1700"/>
              <a:t>Etudes mémorielles, de la guerre et des conflits, de la décolonisation, des régimes post-totalitaires</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188262" y="28545"/>
            <a:ext cx="5656333" cy="769441"/>
          </a:xfrm>
          <a:prstGeom prst="rect">
            <a:avLst/>
          </a:prstGeom>
          <a:noFill/>
        </p:spPr>
        <p:txBody>
          <a:bodyPr wrap="square" rtlCol="0">
            <a:spAutoFit/>
          </a:bodyPr>
          <a:lstStyle/>
          <a:p>
            <a:pPr algn="r"/>
            <a:r>
              <a:rPr lang="fr-FR" sz="1100">
                <a:solidFill>
                  <a:schemeClr val="bg2"/>
                </a:solidFill>
              </a:rPr>
              <a:t>HORIZON-CL2-2025-01-HERITAGE-08</a:t>
            </a:r>
            <a:r>
              <a:rPr lang="en-US" sz="1100">
                <a:solidFill>
                  <a:schemeClr val="bg2"/>
                </a:solidFill>
              </a:rPr>
              <a:t>: </a:t>
            </a:r>
          </a:p>
          <a:p>
            <a:pPr algn="r"/>
            <a:r>
              <a:rPr lang="en-US" sz="1100">
                <a:solidFill>
                  <a:schemeClr val="bg2"/>
                </a:solidFill>
              </a:rPr>
              <a:t>Bridging historical past and future potential through conservation, preservation, and adaptive use of Europe’s contentious and dissonant heritage, CSA</a:t>
            </a:r>
          </a:p>
          <a:p>
            <a:pPr algn="r"/>
            <a:r>
              <a:rPr lang="en-US" sz="1100">
                <a:solidFill>
                  <a:schemeClr val="bg2"/>
                </a:solidFill>
              </a:rPr>
              <a:t>INNOVATIVE</a:t>
            </a: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310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493003" y="1011504"/>
            <a:ext cx="8424000" cy="430048"/>
          </a:xfrm>
          <a:prstGeom prst="rect">
            <a:avLst/>
          </a:prstGeom>
          <a:noFill/>
          <a:ln>
            <a:noFill/>
          </a:ln>
        </p:spPr>
        <p:txBody>
          <a:bodyPr spcFirstLastPara="1" wrap="square" lIns="0" tIns="0" rIns="0" bIns="0" anchor="t" anchorCtr="0">
            <a:noAutofit/>
          </a:bodyPr>
          <a:lstStyle/>
          <a:p>
            <a:r>
              <a:rPr lang="fr-FR" sz="1800">
                <a:solidFill>
                  <a:schemeClr val="accent4"/>
                </a:solidFill>
              </a:rPr>
              <a:t>L’influence</a:t>
            </a:r>
            <a:r>
              <a:rPr lang="fr-FR" sz="1800">
                <a:solidFill>
                  <a:schemeClr val="accent1">
                    <a:lumMod val="50000"/>
                    <a:lumOff val="50000"/>
                  </a:schemeClr>
                </a:solidFill>
              </a:rPr>
              <a:t> </a:t>
            </a:r>
            <a:r>
              <a:rPr lang="fr-FR" sz="1800">
                <a:solidFill>
                  <a:schemeClr val="accent4"/>
                </a:solidFill>
              </a:rPr>
              <a:t>de la culture et des arts sur la santé et le bien-être</a:t>
            </a:r>
            <a:endParaRPr lang="en-US" sz="1800">
              <a:solidFill>
                <a:schemeClr val="accent4"/>
              </a:solidFill>
            </a:endParaRPr>
          </a:p>
        </p:txBody>
      </p:sp>
      <p:sp>
        <p:nvSpPr>
          <p:cNvPr id="200" name="Google Shape;200;p18"/>
          <p:cNvSpPr txBox="1">
            <a:spLocks noGrp="1"/>
          </p:cNvSpPr>
          <p:nvPr>
            <p:ph type="body" idx="1"/>
          </p:nvPr>
        </p:nvSpPr>
        <p:spPr>
          <a:xfrm>
            <a:off x="252325" y="1284182"/>
            <a:ext cx="8424001" cy="3251429"/>
          </a:xfrm>
          <a:prstGeom prst="rect">
            <a:avLst/>
          </a:prstGeom>
          <a:noFill/>
          <a:ln>
            <a:noFill/>
          </a:ln>
        </p:spPr>
        <p:txBody>
          <a:bodyPr spcFirstLastPara="1" wrap="square" lIns="0" tIns="0" rIns="0" bIns="0" anchor="t" anchorCtr="0">
            <a:noAutofit/>
          </a:bodyPr>
          <a:lstStyle/>
          <a:p>
            <a:pPr marL="285750" indent="-285750" algn="just">
              <a:buFont typeface="Courier New" panose="02070309020205020404" pitchFamily="49" charset="0"/>
              <a:buChar char="o"/>
            </a:pPr>
            <a:r>
              <a:rPr lang="fr-FR" sz="1700" b="1">
                <a:solidFill>
                  <a:schemeClr val="bg2"/>
                </a:solidFill>
              </a:rPr>
              <a:t>Sensibiliser</a:t>
            </a:r>
            <a:r>
              <a:rPr lang="fr-FR" sz="1700">
                <a:solidFill>
                  <a:schemeClr val="bg2"/>
                </a:solidFill>
              </a:rPr>
              <a:t> les décideurs politiques aux niveaux européen, national, régional et local des secteurs de la santé, de la culture, de l'aide sociale, de l'aide humanitaire, de la jeunesse et de l'éducation sur l'impact des arts et de la culture sur la santé et le bien-être </a:t>
            </a:r>
          </a:p>
          <a:p>
            <a:pPr marL="285750" indent="-285750" algn="just">
              <a:buFont typeface="Courier New" panose="02070309020205020404" pitchFamily="49" charset="0"/>
              <a:buChar char="o"/>
            </a:pPr>
            <a:r>
              <a:rPr lang="fr-FR" sz="1700">
                <a:solidFill>
                  <a:schemeClr val="bg2"/>
                </a:solidFill>
              </a:rPr>
              <a:t>Leur fournir des recommandations politiques et des guides pratiques pour mettre en œuvre des politiques et des programmes intersectoriels dans ce domaine</a:t>
            </a:r>
          </a:p>
          <a:p>
            <a:pPr marL="285750" indent="-285750" algn="just">
              <a:buFont typeface="Courier New" panose="02070309020205020404" pitchFamily="49" charset="0"/>
              <a:buChar char="o"/>
            </a:pPr>
            <a:r>
              <a:rPr lang="fr-FR" sz="1700">
                <a:solidFill>
                  <a:schemeClr val="bg2"/>
                </a:solidFill>
              </a:rPr>
              <a:t>Proposer de nouvelles </a:t>
            </a:r>
            <a:r>
              <a:rPr lang="fr-FR" sz="1700" b="1">
                <a:solidFill>
                  <a:schemeClr val="bg2"/>
                </a:solidFill>
              </a:rPr>
              <a:t>bonnes pratiques évolutives et reproductibles</a:t>
            </a:r>
            <a:endParaRPr lang="fr-FR" sz="1700">
              <a:solidFill>
                <a:schemeClr val="bg2"/>
              </a:solidFill>
            </a:endParaRPr>
          </a:p>
          <a:p>
            <a:pPr marL="285750" indent="-285750" algn="just">
              <a:buFont typeface="Courier New" panose="02070309020205020404" pitchFamily="49" charset="0"/>
              <a:buChar char="o"/>
            </a:pPr>
            <a:r>
              <a:rPr lang="fr-FR" sz="1700">
                <a:solidFill>
                  <a:schemeClr val="bg2"/>
                </a:solidFill>
              </a:rPr>
              <a:t>Adresser aux décideurs politiques travaillant dans les relations/coopérations internationales des recommandations pour promouvoir des programmes de coopération dans les domaines de la culture, de la santé et du bien-être</a:t>
            </a:r>
          </a:p>
          <a:p>
            <a:pPr marL="228600" indent="0" algn="just">
              <a:buClr>
                <a:srgbClr val="000091"/>
              </a:buClr>
            </a:pPr>
            <a:endParaRPr lang="fr-FR" sz="1400">
              <a:solidFill>
                <a:schemeClr val="bg2"/>
              </a:solidFill>
            </a:endParaRPr>
          </a:p>
          <a:p>
            <a:pPr marL="228600" indent="0" algn="just"/>
            <a:r>
              <a:rPr lang="fr-FR" sz="1400" i="1">
                <a:solidFill>
                  <a:schemeClr val="bg2"/>
                </a:solidFill>
              </a:rPr>
              <a:t>Les propositions doivent exploiter les données et les services disponibles dans les infrastructures de recherche européennes fédérées dans le cadre de l'</a:t>
            </a:r>
            <a:r>
              <a:rPr lang="fr-FR" sz="1400" i="1">
                <a:solidFill>
                  <a:schemeClr val="bg2"/>
                </a:solidFill>
                <a:hlinkClick r:id="rId3">
                  <a:extLst>
                    <a:ext uri="{A12FA001-AC4F-418D-AE19-62706E023703}">
                      <ahyp:hlinkClr xmlns:ahyp="http://schemas.microsoft.com/office/drawing/2018/hyperlinkcolor" val="tx"/>
                    </a:ext>
                  </a:extLst>
                </a:hlinkClick>
              </a:rPr>
              <a:t>Open Science Cloud européen</a:t>
            </a:r>
            <a:endParaRPr lang="fr-FR" i="1">
              <a:solidFill>
                <a:schemeClr val="bg2"/>
              </a:solidFill>
            </a:endParaRPr>
          </a:p>
          <a:p>
            <a:pPr marL="419100" indent="-285750" algn="just">
              <a:lnSpc>
                <a:spcPct val="110000"/>
              </a:lnSpc>
              <a:spcBef>
                <a:spcPts val="300"/>
              </a:spcBef>
              <a:buClr>
                <a:srgbClr val="123076"/>
              </a:buClr>
              <a:buSzPts val="1500"/>
              <a:buChar char="•"/>
            </a:pPr>
            <a:endParaRPr lang="fr-FR" sz="1600" i="1"/>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4979426" y="-214313"/>
            <a:ext cx="380457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9178" tIns="45720" rIns="138069" bIns="0" numCol="1" anchor="ctr" anchorCtr="0" compatLnSpc="1">
            <a:prstTxWarp prst="textNoShape">
              <a:avLst/>
            </a:prstTxWarp>
            <a:spAutoFit/>
          </a:bodyPr>
          <a:lstStyle/>
          <a:p>
            <a:pPr algn="r"/>
            <a:endParaRPr lang="en-US" sz="1100">
              <a:solidFill>
                <a:schemeClr val="bg2"/>
              </a:solidFill>
            </a:endParaRPr>
          </a:p>
          <a:p>
            <a:pPr algn="r"/>
            <a:endParaRPr lang="en-US" sz="1100">
              <a:solidFill>
                <a:schemeClr val="bg2"/>
              </a:solidFill>
            </a:endParaRPr>
          </a:p>
          <a:p>
            <a:pPr algn="r"/>
            <a:r>
              <a:rPr lang="fr-FR" sz="1100">
                <a:solidFill>
                  <a:schemeClr val="bg2"/>
                </a:solidFill>
              </a:rPr>
              <a:t>HORIZON-CL2-2025-01-HERITAGE-09 : </a:t>
            </a:r>
            <a:endParaRPr lang="en-US" sz="1100">
              <a:solidFill>
                <a:schemeClr val="bg2"/>
              </a:solidFill>
            </a:endParaRPr>
          </a:p>
          <a:p>
            <a:pPr algn="r"/>
            <a:r>
              <a:rPr lang="en-US" sz="1100">
                <a:solidFill>
                  <a:schemeClr val="bg2"/>
                </a:solidFill>
              </a:rPr>
              <a:t>Impacts of culture and the arts on health and well-being –CSA, INNOVATIVE</a:t>
            </a:r>
          </a:p>
          <a:p>
            <a:pPr algn="r"/>
            <a:endParaRPr lang="fr-FR" sz="1100"/>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9153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8135" y="1618407"/>
            <a:ext cx="8141707" cy="2888857"/>
          </a:xfrm>
        </p:spPr>
        <p:txBody>
          <a:bodyPr/>
          <a:lstStyle/>
          <a:p>
            <a:pPr marL="0"/>
            <a:r>
              <a:rPr lang="fr-FR"/>
              <a:t>DESTINATION 3</a:t>
            </a:r>
          </a:p>
          <a:p>
            <a:pPr marL="0"/>
            <a:r>
              <a:rPr lang="fr-FR"/>
              <a:t>Transformations sociales et économiques</a:t>
            </a:r>
          </a:p>
          <a:p>
            <a:pPr marL="0"/>
            <a:endParaRPr lang="fr-FR"/>
          </a:p>
          <a:p>
            <a:pPr marL="0"/>
            <a:r>
              <a:rPr lang="fr-FR" sz="2000"/>
              <a:t>Appels 2025 – confidentiel</a:t>
            </a:r>
          </a:p>
          <a:p>
            <a:pPr marL="0"/>
            <a:endParaRPr lang="fr-FR"/>
          </a:p>
        </p:txBody>
      </p:sp>
    </p:spTree>
    <p:extLst>
      <p:ext uri="{BB962C8B-B14F-4D97-AF65-F5344CB8AC3E}">
        <p14:creationId xmlns:p14="http://schemas.microsoft.com/office/powerpoint/2010/main" val="274857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36319"/>
            <a:ext cx="8424000" cy="418901"/>
          </a:xfrm>
          <a:prstGeom prst="rect">
            <a:avLst/>
          </a:prstGeom>
          <a:noFill/>
          <a:ln>
            <a:noFill/>
          </a:ln>
        </p:spPr>
        <p:txBody>
          <a:bodyPr spcFirstLastPara="1" wrap="square" lIns="0" tIns="0" rIns="0" bIns="0" anchor="t" anchorCtr="0">
            <a:noAutofit/>
          </a:bodyPr>
          <a:lstStyle/>
          <a:p>
            <a:pPr lvl="0">
              <a:buSzPts val="2500"/>
            </a:pPr>
            <a:r>
              <a:rPr lang="fr-FR" sz="1800">
                <a:solidFill>
                  <a:schemeClr val="accent4"/>
                </a:solidFill>
              </a:rPr>
              <a:t>Les Violence fondée sur le genre (VFG)</a:t>
            </a:r>
            <a:endParaRPr lang="en-US" sz="1800">
              <a:solidFill>
                <a:schemeClr val="bg2"/>
              </a:solidFill>
            </a:endParaRPr>
          </a:p>
        </p:txBody>
      </p:sp>
      <p:sp>
        <p:nvSpPr>
          <p:cNvPr id="200" name="Google Shape;200;p18"/>
          <p:cNvSpPr txBox="1">
            <a:spLocks noGrp="1"/>
          </p:cNvSpPr>
          <p:nvPr>
            <p:ph type="body" idx="1"/>
          </p:nvPr>
        </p:nvSpPr>
        <p:spPr>
          <a:xfrm>
            <a:off x="251520" y="1396538"/>
            <a:ext cx="8419785" cy="3532940"/>
          </a:xfrm>
          <a:prstGeom prst="rect">
            <a:avLst/>
          </a:prstGeom>
          <a:solidFill>
            <a:schemeClr val="bg1"/>
          </a:solidFill>
          <a:ln>
            <a:noFill/>
          </a:ln>
        </p:spPr>
        <p:txBody>
          <a:bodyPr spcFirstLastPara="1" wrap="square" lIns="0" tIns="0" rIns="0" bIns="0" anchor="t" anchorCtr="0">
            <a:noAutofit/>
          </a:bodyPr>
          <a:lstStyle/>
          <a:p>
            <a:r>
              <a:rPr lang="fr-FR" sz="1700" b="1">
                <a:solidFill>
                  <a:schemeClr val="bg2"/>
                </a:solidFill>
                <a:cs typeface="Arial"/>
              </a:rPr>
              <a:t>Recueillir des données </a:t>
            </a:r>
            <a:r>
              <a:rPr lang="fr-FR" sz="1700">
                <a:solidFill>
                  <a:schemeClr val="bg2"/>
                </a:solidFill>
                <a:cs typeface="Arial"/>
              </a:rPr>
              <a:t>notamment </a:t>
            </a:r>
            <a:r>
              <a:rPr lang="fr-FR" sz="1700">
                <a:solidFill>
                  <a:schemeClr val="bg2"/>
                </a:solidFill>
              </a:rPr>
              <a:t>:</a:t>
            </a:r>
            <a:endParaRPr lang="fr-FR" sz="1700">
              <a:solidFill>
                <a:schemeClr val="bg2"/>
              </a:solidFill>
              <a:cs typeface="Arial"/>
            </a:endParaRPr>
          </a:p>
          <a:p>
            <a:pPr marL="285750" indent="-285750">
              <a:buFont typeface="Courier New" panose="02070309020205020404" pitchFamily="49" charset="0"/>
              <a:buChar char="o"/>
            </a:pPr>
            <a:r>
              <a:rPr lang="fr-FR" sz="1700">
                <a:solidFill>
                  <a:schemeClr val="bg2"/>
                </a:solidFill>
                <a:cs typeface="Arial"/>
              </a:rPr>
              <a:t>dans les milieux professionnels peu étudiés et pourtant exposés : travail nocturne, care, services sociaux, services d’urgence, transport…</a:t>
            </a:r>
          </a:p>
          <a:p>
            <a:pPr marL="285750" indent="-285750">
              <a:buFont typeface="Courier New" panose="02070309020205020404" pitchFamily="49" charset="0"/>
              <a:buChar char="o"/>
            </a:pPr>
            <a:r>
              <a:rPr lang="fr-FR" sz="1700">
                <a:solidFill>
                  <a:schemeClr val="bg2"/>
                </a:solidFill>
                <a:cs typeface="Arial"/>
              </a:rPr>
              <a:t>Liées à l’évolution de l’environnement: Impact du télétravail des femmes; Nouvelles violences facilitée par les technologies (partage d’images sans consentement, manipulation d’images..), </a:t>
            </a:r>
          </a:p>
          <a:p>
            <a:endParaRPr lang="fr-FR" sz="1700">
              <a:solidFill>
                <a:schemeClr val="bg2"/>
              </a:solidFill>
              <a:cs typeface="Arial"/>
            </a:endParaRPr>
          </a:p>
          <a:p>
            <a:pPr marL="266700" indent="0"/>
            <a:r>
              <a:rPr lang="fr-FR" sz="1700" b="1">
                <a:solidFill>
                  <a:schemeClr val="bg2"/>
                </a:solidFill>
                <a:cs typeface="Arial"/>
              </a:rPr>
              <a:t>Analyses</a:t>
            </a:r>
            <a:r>
              <a:rPr lang="fr-FR" sz="1700">
                <a:solidFill>
                  <a:schemeClr val="bg2"/>
                </a:solidFill>
                <a:cs typeface="Arial"/>
              </a:rPr>
              <a:t> dans au moins un des trois domaines suivants : </a:t>
            </a:r>
            <a:r>
              <a:rPr lang="fr-FR" sz="1700" b="1">
                <a:solidFill>
                  <a:schemeClr val="bg2"/>
                </a:solidFill>
                <a:cs typeface="Arial"/>
              </a:rPr>
              <a:t>monde du travail, sport, plateformes en ligne</a:t>
            </a:r>
          </a:p>
          <a:p>
            <a:pPr marL="266700" indent="0"/>
            <a:endParaRPr lang="fr-FR" sz="1700">
              <a:solidFill>
                <a:schemeClr val="bg2"/>
              </a:solidFill>
              <a:cs typeface="Arial"/>
            </a:endParaRPr>
          </a:p>
          <a:p>
            <a:pPr marL="266700" indent="0"/>
            <a:r>
              <a:rPr lang="fr-FR" sz="1700">
                <a:solidFill>
                  <a:schemeClr val="bg2"/>
                </a:solidFill>
                <a:cs typeface="Arial"/>
              </a:rPr>
              <a:t>Fournir des méthodes de prévention et lutte contre les VFG aux acteurs et praticiens concernés</a:t>
            </a:r>
          </a:p>
          <a:p>
            <a:pPr marL="266700" indent="0"/>
            <a:endParaRPr lang="fr-FR" sz="1700">
              <a:solidFill>
                <a:schemeClr val="bg2"/>
              </a:solidFill>
            </a:endParaRPr>
          </a:p>
          <a:p>
            <a:pPr marL="266700" indent="0"/>
            <a:r>
              <a:rPr lang="fr-FR" sz="1700">
                <a:solidFill>
                  <a:schemeClr val="bg2"/>
                </a:solidFill>
              </a:rPr>
              <a:t>Références: </a:t>
            </a:r>
            <a:r>
              <a:rPr lang="fr-FR" sz="1700">
                <a:solidFill>
                  <a:schemeClr val="bg2"/>
                </a:solidFill>
                <a:hlinkClick r:id="rId3">
                  <a:extLst>
                    <a:ext uri="{A12FA001-AC4F-418D-AE19-62706E023703}">
                      <ahyp:hlinkClr xmlns:ahyp="http://schemas.microsoft.com/office/drawing/2018/hyperlinkcolor" val="tx"/>
                    </a:ext>
                  </a:extLst>
                </a:hlinkClick>
              </a:rPr>
              <a:t>Istanbul Convention</a:t>
            </a:r>
            <a:r>
              <a:rPr lang="fr-FR" sz="1700">
                <a:solidFill>
                  <a:schemeClr val="bg2"/>
                </a:solidFill>
              </a:rPr>
              <a:t>, </a:t>
            </a:r>
            <a:r>
              <a:rPr lang="fr-FR" sz="1700">
                <a:solidFill>
                  <a:schemeClr val="bg2"/>
                </a:solidFill>
                <a:hlinkClick r:id="rId4">
                  <a:extLst>
                    <a:ext uri="{A12FA001-AC4F-418D-AE19-62706E023703}">
                      <ahyp:hlinkClr xmlns:ahyp="http://schemas.microsoft.com/office/drawing/2018/hyperlinkcolor" val="tx"/>
                    </a:ext>
                  </a:extLst>
                </a:hlinkClick>
              </a:rPr>
              <a:t>EU Measures</a:t>
            </a:r>
            <a:r>
              <a:rPr lang="fr-FR" sz="1700">
                <a:solidFill>
                  <a:schemeClr val="bg2"/>
                </a:solidFill>
              </a:rPr>
              <a:t>, </a:t>
            </a:r>
            <a:r>
              <a:rPr lang="fr-FR" sz="1700">
                <a:solidFill>
                  <a:schemeClr val="bg2"/>
                </a:solidFill>
                <a:hlinkClick r:id="rId5">
                  <a:extLst>
                    <a:ext uri="{A12FA001-AC4F-418D-AE19-62706E023703}">
                      <ahyp:hlinkClr xmlns:ahyp="http://schemas.microsoft.com/office/drawing/2018/hyperlinkcolor" val="tx"/>
                    </a:ext>
                  </a:extLst>
                </a:hlinkClick>
              </a:rPr>
              <a:t>Gender equality in Sport</a:t>
            </a:r>
            <a:endParaRPr lang="fr-FR" sz="1700">
              <a:solidFill>
                <a:schemeClr val="bg2"/>
              </a:solidFill>
            </a:endParaRPr>
          </a:p>
          <a:p>
            <a:pPr marL="266700" indent="0">
              <a:buClr>
                <a:srgbClr val="000091"/>
              </a:buClr>
            </a:pPr>
            <a:endParaRPr lang="fr-FR" sz="1800"/>
          </a:p>
          <a:p>
            <a:pPr marL="266700" indent="0">
              <a:buClr>
                <a:srgbClr val="000091"/>
              </a:buClr>
            </a:pPr>
            <a:endParaRPr lang="fr-FR" sz="1800"/>
          </a:p>
          <a:p>
            <a:pPr marL="0" indent="0">
              <a:spcBef>
                <a:spcPts val="300"/>
              </a:spcBef>
              <a:buClr>
                <a:schemeClr val="dk1"/>
              </a:buClr>
              <a:buSzPts val="1100"/>
            </a:pPr>
            <a:endParaRPr lang="fr-FR" sz="1200"/>
          </a:p>
        </p:txBody>
      </p:sp>
      <p:sp>
        <p:nvSpPr>
          <p:cNvPr id="8" name="ZoneTexte 7">
            <a:extLst>
              <a:ext uri="{FF2B5EF4-FFF2-40B4-BE49-F238E27FC236}">
                <a16:creationId xmlns:a16="http://schemas.microsoft.com/office/drawing/2014/main" id="{A516C553-FB11-8979-508C-B3B61CACCE9B}"/>
              </a:ext>
            </a:extLst>
          </p:cNvPr>
          <p:cNvSpPr txBox="1"/>
          <p:nvPr/>
        </p:nvSpPr>
        <p:spPr>
          <a:xfrm>
            <a:off x="4179147" y="214022"/>
            <a:ext cx="4604852" cy="784830"/>
          </a:xfrm>
          <a:prstGeom prst="rect">
            <a:avLst/>
          </a:prstGeom>
          <a:noFill/>
        </p:spPr>
        <p:txBody>
          <a:bodyPr wrap="square" lIns="91440" tIns="45720" rIns="91440" bIns="45720" rtlCol="0" anchor="t">
            <a:spAutoFit/>
          </a:bodyPr>
          <a:lstStyle/>
          <a:p>
            <a:pPr algn="r"/>
            <a:r>
              <a:rPr lang="en-US" sz="1100" b="0">
                <a:solidFill>
                  <a:schemeClr val="bg2"/>
                </a:solidFill>
              </a:rPr>
              <a:t>HORIZON-CL2-2025-01-TRANSFO-01 :​</a:t>
            </a:r>
          </a:p>
          <a:p>
            <a:pPr algn="r"/>
            <a:r>
              <a:rPr lang="en-US" sz="1100" b="0">
                <a:solidFill>
                  <a:schemeClr val="bg2"/>
                </a:solidFill>
              </a:rPr>
              <a:t> Tackling gender-based violence in different social and economic spheres - RIA</a:t>
            </a:r>
          </a:p>
          <a:p>
            <a:pPr algn="r" fontAlgn="base"/>
            <a:endParaRPr lang="en-US" sz="1200" b="1"/>
          </a:p>
        </p:txBody>
      </p:sp>
    </p:spTree>
    <p:extLst>
      <p:ext uri="{BB962C8B-B14F-4D97-AF65-F5344CB8AC3E}">
        <p14:creationId xmlns:p14="http://schemas.microsoft.com/office/powerpoint/2010/main" val="2418845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a:buSzPts val="2500"/>
            </a:pPr>
            <a:r>
              <a:rPr lang="fr-FR" sz="1800" b="1">
                <a:solidFill>
                  <a:schemeClr val="accent4"/>
                </a:solidFill>
              </a:rPr>
              <a:t>Vers une transition verte équitable : les leçons des transitions industrielles </a:t>
            </a:r>
            <a:br>
              <a:rPr lang="fr-FR" sz="1400" b="1">
                <a:solidFill>
                  <a:schemeClr val="accent4"/>
                </a:solidFill>
              </a:rPr>
            </a:br>
            <a:endParaRPr lang="en-GB" sz="2000">
              <a:solidFill>
                <a:schemeClr val="bg2"/>
              </a:solidFill>
            </a:endParaRPr>
          </a:p>
        </p:txBody>
      </p:sp>
      <p:sp>
        <p:nvSpPr>
          <p:cNvPr id="200" name="Google Shape;200;p18"/>
          <p:cNvSpPr txBox="1">
            <a:spLocks noGrp="1"/>
          </p:cNvSpPr>
          <p:nvPr>
            <p:ph type="body" idx="1"/>
          </p:nvPr>
        </p:nvSpPr>
        <p:spPr>
          <a:xfrm>
            <a:off x="336352" y="1288474"/>
            <a:ext cx="8419785" cy="3507970"/>
          </a:xfrm>
          <a:prstGeom prst="rect">
            <a:avLst/>
          </a:prstGeom>
          <a:solidFill>
            <a:schemeClr val="bg1"/>
          </a:solidFill>
          <a:ln>
            <a:noFill/>
          </a:ln>
        </p:spPr>
        <p:txBody>
          <a:bodyPr spcFirstLastPara="1" wrap="square" lIns="0" tIns="0" rIns="0" bIns="0" anchor="t" anchorCtr="0">
            <a:noAutofit/>
          </a:bodyPr>
          <a:lstStyle/>
          <a:p>
            <a:pPr marL="285750" indent="-285750">
              <a:buFont typeface="Courier New" panose="02070309020205020404" pitchFamily="49" charset="0"/>
              <a:buChar char="o"/>
            </a:pPr>
            <a:r>
              <a:rPr lang="fr-FR" sz="1600">
                <a:solidFill>
                  <a:schemeClr val="bg2"/>
                </a:solidFill>
              </a:rPr>
              <a:t>Analyser les cas de transition industrielle où les industries se sont </a:t>
            </a:r>
            <a:r>
              <a:rPr lang="fr-FR" sz="1600" b="1">
                <a:solidFill>
                  <a:schemeClr val="bg2"/>
                </a:solidFill>
              </a:rPr>
              <a:t>adaptées</a:t>
            </a:r>
            <a:r>
              <a:rPr lang="fr-FR" sz="1600">
                <a:solidFill>
                  <a:schemeClr val="bg2"/>
                </a:solidFill>
              </a:rPr>
              <a:t> à des modes plus </a:t>
            </a:r>
            <a:r>
              <a:rPr lang="fr-FR" sz="1600" b="1">
                <a:solidFill>
                  <a:schemeClr val="bg2"/>
                </a:solidFill>
              </a:rPr>
              <a:t>efficaces de gestion des ressources circulaires </a:t>
            </a:r>
            <a:endParaRPr lang="fr-FR" sz="1600" b="1">
              <a:solidFill>
                <a:schemeClr val="bg2"/>
              </a:solidFill>
              <a:cs typeface="Arial"/>
            </a:endParaRPr>
          </a:p>
          <a:p>
            <a:pPr marL="285750" indent="-285750">
              <a:buFont typeface="Courier New" panose="02070309020205020404" pitchFamily="49" charset="0"/>
              <a:buChar char="o"/>
            </a:pPr>
            <a:r>
              <a:rPr lang="fr-FR" sz="1600">
                <a:solidFill>
                  <a:schemeClr val="bg2"/>
                </a:solidFill>
              </a:rPr>
              <a:t>Rôle des </a:t>
            </a:r>
            <a:r>
              <a:rPr lang="fr-FR" sz="1600" b="1">
                <a:solidFill>
                  <a:schemeClr val="bg2"/>
                </a:solidFill>
              </a:rPr>
              <a:t>mobilités géographiques </a:t>
            </a:r>
            <a:r>
              <a:rPr lang="fr-FR" sz="1600">
                <a:solidFill>
                  <a:schemeClr val="bg2"/>
                </a:solidFill>
              </a:rPr>
              <a:t>des travailleurs/ses : régions économiquement déclinantes (usines automobiles…) et zones potentiellement créatrices d’emplois verts</a:t>
            </a:r>
            <a:endParaRPr lang="fr-FR" sz="1600">
              <a:solidFill>
                <a:schemeClr val="bg2"/>
              </a:solidFill>
              <a:cs typeface="Arial"/>
            </a:endParaRPr>
          </a:p>
          <a:p>
            <a:pPr marL="285750" indent="-285750">
              <a:buFont typeface="Courier New" panose="02070309020205020404" pitchFamily="49" charset="0"/>
              <a:buChar char="o"/>
            </a:pPr>
            <a:r>
              <a:rPr lang="fr-FR" sz="1600">
                <a:solidFill>
                  <a:schemeClr val="bg2"/>
                </a:solidFill>
                <a:cs typeface="Arial"/>
              </a:rPr>
              <a:t>Evaluer les formes d'approches collaboratives et participatives de la gouvernance des processus de transition industrielle</a:t>
            </a:r>
          </a:p>
          <a:p>
            <a:pPr marL="285750" indent="-285750">
              <a:buFont typeface="Courier New" panose="02070309020205020404" pitchFamily="49" charset="0"/>
              <a:buChar char="o"/>
            </a:pPr>
            <a:r>
              <a:rPr lang="fr-FR" sz="1600">
                <a:solidFill>
                  <a:schemeClr val="bg2"/>
                </a:solidFill>
                <a:cs typeface="Arial"/>
              </a:rPr>
              <a:t>Approche par écosystème (géographique, économique, social…) favorables à la </a:t>
            </a:r>
            <a:r>
              <a:rPr lang="fr-FR" sz="1600" b="1">
                <a:solidFill>
                  <a:schemeClr val="bg2"/>
                </a:solidFill>
                <a:cs typeface="Arial"/>
              </a:rPr>
              <a:t>relocalisation</a:t>
            </a:r>
            <a:r>
              <a:rPr lang="fr-FR" sz="1600">
                <a:solidFill>
                  <a:schemeClr val="bg2"/>
                </a:solidFill>
                <a:cs typeface="Arial"/>
              </a:rPr>
              <a:t> des activités. </a:t>
            </a:r>
          </a:p>
          <a:p>
            <a:pPr marL="228600" indent="38100"/>
            <a:endParaRPr lang="fr-FR" sz="1600">
              <a:solidFill>
                <a:schemeClr val="bg2"/>
              </a:solidFill>
            </a:endParaRPr>
          </a:p>
          <a:p>
            <a:pPr marL="182245" indent="0"/>
            <a:r>
              <a:rPr lang="fr-FR" sz="1600">
                <a:solidFill>
                  <a:schemeClr val="bg2"/>
                </a:solidFill>
                <a:cs typeface="Arial"/>
              </a:rPr>
              <a:t>Focus potentiels sur les </a:t>
            </a:r>
            <a:r>
              <a:rPr lang="fr-FR" sz="1600">
                <a:solidFill>
                  <a:schemeClr val="bg2"/>
                </a:solidFill>
              </a:rPr>
              <a:t>politiques qui ont favorisé la création d’emplois locaux, la mobilité de la main-d'œuvre et la diversification des modèles d'entreprise; le r</a:t>
            </a:r>
            <a:r>
              <a:rPr lang="fr-FR" sz="1600">
                <a:solidFill>
                  <a:schemeClr val="bg2"/>
                </a:solidFill>
                <a:cs typeface="Arial"/>
              </a:rPr>
              <a:t>ôle des conflits sociaux dans la fabrique des transitions industrielles…</a:t>
            </a:r>
          </a:p>
          <a:p>
            <a:pPr marL="182245" indent="0"/>
            <a:endParaRPr lang="fr-FR" sz="1600">
              <a:solidFill>
                <a:schemeClr val="bg2"/>
              </a:solidFill>
            </a:endParaRPr>
          </a:p>
          <a:p>
            <a:pPr marL="182245" indent="0"/>
            <a:r>
              <a:rPr lang="fr-FR" sz="1600">
                <a:solidFill>
                  <a:schemeClr val="bg2"/>
                </a:solidFill>
              </a:rPr>
              <a:t>Références: </a:t>
            </a:r>
            <a:r>
              <a:rPr lang="fr-FR" sz="1600">
                <a:solidFill>
                  <a:schemeClr val="bg2"/>
                </a:solidFill>
                <a:hlinkClick r:id="rId3">
                  <a:extLst>
                    <a:ext uri="{A12FA001-AC4F-418D-AE19-62706E023703}">
                      <ahyp:hlinkClr xmlns:ahyp="http://schemas.microsoft.com/office/drawing/2018/hyperlinkcolor" val="tx"/>
                    </a:ext>
                  </a:extLst>
                </a:hlinkClick>
              </a:rPr>
              <a:t>The EU’s Just Transition Policy Framework</a:t>
            </a:r>
          </a:p>
          <a:p>
            <a:pPr marL="0" indent="0">
              <a:spcBef>
                <a:spcPts val="300"/>
              </a:spcBef>
              <a:buClr>
                <a:schemeClr val="dk1"/>
              </a:buClr>
              <a:buSzPts val="1100"/>
            </a:pPr>
            <a:endParaRPr lang="fr-FR" sz="1200"/>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430887"/>
          </a:xfrm>
          <a:prstGeom prst="rect">
            <a:avLst/>
          </a:prstGeom>
          <a:noFill/>
        </p:spPr>
        <p:txBody>
          <a:bodyPr wrap="square" lIns="91440" tIns="45720" rIns="91440" bIns="45720" rtlCol="0" anchor="t">
            <a:spAutoFit/>
          </a:bodyPr>
          <a:lstStyle/>
          <a:p>
            <a:pPr algn="r"/>
            <a:r>
              <a:rPr lang="en-US" sz="1100" b="0">
                <a:solidFill>
                  <a:schemeClr val="bg2"/>
                </a:solidFill>
              </a:rPr>
              <a:t>HORIZON-CL-2025-01-TRANSFO-02 : Historical and regional analyses of industrial transitions and their lessons for ensuring a fair green transition, RIA</a:t>
            </a:r>
          </a:p>
        </p:txBody>
      </p:sp>
    </p:spTree>
    <p:extLst>
      <p:ext uri="{BB962C8B-B14F-4D97-AF65-F5344CB8AC3E}">
        <p14:creationId xmlns:p14="http://schemas.microsoft.com/office/powerpoint/2010/main" val="256608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a:buSzPts val="2500"/>
            </a:pPr>
            <a:r>
              <a:rPr lang="fr-FR" sz="1800" b="1">
                <a:solidFill>
                  <a:schemeClr val="accent4"/>
                </a:solidFill>
              </a:rPr>
              <a:t>Réduction du temps de travail : obstacles, défis, avantages et implications politiques </a:t>
            </a:r>
            <a:br>
              <a:rPr lang="fr-FR" sz="1400" b="1">
                <a:solidFill>
                  <a:schemeClr val="accent4"/>
                </a:solidFill>
              </a:rPr>
            </a:br>
            <a:endParaRPr sz="2000">
              <a:solidFill>
                <a:schemeClr val="bg2"/>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615553"/>
          </a:xfrm>
          <a:prstGeom prst="rect">
            <a:avLst/>
          </a:prstGeom>
          <a:noFill/>
        </p:spPr>
        <p:txBody>
          <a:bodyPr wrap="square" lIns="91440" tIns="45720" rIns="91440" bIns="45720" rtlCol="0" anchor="t">
            <a:spAutoFit/>
          </a:bodyPr>
          <a:lstStyle/>
          <a:p>
            <a:pPr algn="r" fontAlgn="base"/>
            <a:r>
              <a:rPr lang="en-US" sz="1100" b="0">
                <a:solidFill>
                  <a:schemeClr val="bg2"/>
                </a:solidFill>
              </a:rPr>
              <a:t>HORIZON-CL2-2025-01-TRANSFO-03 : Working time reduction: barriers, challenges, benefits and policy implications - RIA</a:t>
            </a:r>
            <a:endParaRPr lang="fr-FR" sz="1100" b="0">
              <a:solidFill>
                <a:schemeClr val="bg2"/>
              </a:solidFill>
            </a:endParaRPr>
          </a:p>
          <a:p>
            <a:pPr algn="r" fontAlgn="base"/>
            <a:endParaRPr lang="en-US" sz="1200"/>
          </a:p>
        </p:txBody>
      </p:sp>
      <p:sp>
        <p:nvSpPr>
          <p:cNvPr id="3" name="Text Placeholder 2">
            <a:extLst>
              <a:ext uri="{FF2B5EF4-FFF2-40B4-BE49-F238E27FC236}">
                <a16:creationId xmlns:a16="http://schemas.microsoft.com/office/drawing/2014/main" id="{F9C1C60C-21B6-8CAE-325C-9ED4EE95A021}"/>
              </a:ext>
            </a:extLst>
          </p:cNvPr>
          <p:cNvSpPr>
            <a:spLocks noGrp="1"/>
          </p:cNvSpPr>
          <p:nvPr>
            <p:ph type="body" idx="1"/>
          </p:nvPr>
        </p:nvSpPr>
        <p:spPr>
          <a:xfrm>
            <a:off x="359998" y="1639523"/>
            <a:ext cx="8424000" cy="2962326"/>
          </a:xfrm>
        </p:spPr>
        <p:txBody>
          <a:bodyPr/>
          <a:lstStyle/>
          <a:p>
            <a:pPr marL="514350" indent="-285750">
              <a:buFont typeface="Arial" panose="020B0604020202020204" pitchFamily="34" charset="0"/>
              <a:buChar char="•"/>
            </a:pPr>
            <a:r>
              <a:rPr lang="en-US" sz="1700" err="1"/>
              <a:t>Faisabilité</a:t>
            </a:r>
            <a:r>
              <a:rPr lang="en-US" sz="1700"/>
              <a:t> dans </a:t>
            </a:r>
            <a:r>
              <a:rPr lang="en-US" sz="1700" err="1"/>
              <a:t>différents</a:t>
            </a:r>
            <a:r>
              <a:rPr lang="en-US" sz="1700"/>
              <a:t> </a:t>
            </a:r>
            <a:r>
              <a:rPr lang="en-US" sz="1700" err="1"/>
              <a:t>secteurs</a:t>
            </a:r>
            <a:r>
              <a:rPr lang="en-US" sz="1700"/>
              <a:t>. </a:t>
            </a:r>
          </a:p>
          <a:p>
            <a:pPr marL="514350" indent="-285750">
              <a:buFont typeface="Courier New" panose="02070309020205020404" pitchFamily="49" charset="0"/>
              <a:buChar char="o"/>
            </a:pPr>
            <a:r>
              <a:rPr lang="en-US" sz="1700" b="1"/>
              <a:t>Impacts </a:t>
            </a:r>
            <a:r>
              <a:rPr lang="en-US" sz="1700" b="1" err="1"/>
              <a:t>sociaux</a:t>
            </a:r>
            <a:r>
              <a:rPr lang="en-US" sz="1700"/>
              <a:t>: sur le bien-</a:t>
            </a:r>
            <a:r>
              <a:rPr lang="en-US" sz="1700" err="1"/>
              <a:t>être</a:t>
            </a:r>
            <a:r>
              <a:rPr lang="en-US" sz="1700"/>
              <a:t> sur le lieu de travail, sur le stress, </a:t>
            </a:r>
            <a:r>
              <a:rPr lang="en-US" sz="1700" err="1"/>
              <a:t>l'équilibre</a:t>
            </a:r>
            <a:r>
              <a:rPr lang="en-US" sz="1700"/>
              <a:t> entre vie </a:t>
            </a:r>
            <a:r>
              <a:rPr lang="en-US" sz="1700" err="1"/>
              <a:t>professionnelle</a:t>
            </a:r>
            <a:r>
              <a:rPr lang="en-US" sz="1700"/>
              <a:t> et vie </a:t>
            </a:r>
            <a:r>
              <a:rPr lang="en-US" sz="1700" err="1"/>
              <a:t>privée</a:t>
            </a:r>
            <a:r>
              <a:rPr lang="en-US" sz="1700"/>
              <a:t>, les </a:t>
            </a:r>
            <a:r>
              <a:rPr lang="en-US" sz="1700" err="1"/>
              <a:t>résultats</a:t>
            </a:r>
            <a:r>
              <a:rPr lang="en-US" sz="1700"/>
              <a:t> </a:t>
            </a:r>
            <a:r>
              <a:rPr lang="en-US" sz="1700" err="1"/>
              <a:t>en</a:t>
            </a:r>
            <a:r>
              <a:rPr lang="en-US" sz="1700"/>
              <a:t> matière </a:t>
            </a:r>
            <a:r>
              <a:rPr lang="en-US" sz="1700" err="1"/>
              <a:t>d'emploi</a:t>
            </a:r>
            <a:r>
              <a:rPr lang="en-US" sz="1700"/>
              <a:t> </a:t>
            </a:r>
            <a:r>
              <a:rPr lang="en-US" sz="1700" err="1"/>
              <a:t>en</a:t>
            </a:r>
            <a:r>
              <a:rPr lang="en-US" sz="1700"/>
              <a:t> </a:t>
            </a:r>
            <a:r>
              <a:rPr lang="en-US" sz="1700" err="1"/>
              <a:t>fonction</a:t>
            </a:r>
            <a:r>
              <a:rPr lang="en-US" sz="1700"/>
              <a:t> du </a:t>
            </a:r>
            <a:r>
              <a:rPr lang="en-US" sz="1700" err="1"/>
              <a:t>sexe</a:t>
            </a:r>
            <a:r>
              <a:rPr lang="en-US" sz="1700"/>
              <a:t>, </a:t>
            </a:r>
            <a:r>
              <a:rPr lang="en-US" sz="1700" err="1"/>
              <a:t>l'inclusion</a:t>
            </a:r>
            <a:r>
              <a:rPr lang="en-US" sz="1700"/>
              <a:t> sur le </a:t>
            </a:r>
            <a:r>
              <a:rPr lang="en-US" sz="1700" err="1"/>
              <a:t>marché</a:t>
            </a:r>
            <a:r>
              <a:rPr lang="en-US" sz="1700"/>
              <a:t> du travail.. </a:t>
            </a:r>
          </a:p>
          <a:p>
            <a:pPr marL="514350" indent="-285750">
              <a:buFont typeface="Courier New" panose="02070309020205020404" pitchFamily="49" charset="0"/>
              <a:buChar char="o"/>
            </a:pPr>
            <a:r>
              <a:rPr lang="en-US" sz="1700" b="1"/>
              <a:t>Impacts </a:t>
            </a:r>
            <a:r>
              <a:rPr lang="en-US" sz="1700" b="1" err="1"/>
              <a:t>économiques</a:t>
            </a:r>
            <a:r>
              <a:rPr lang="en-US" sz="1700"/>
              <a:t> : sur la </a:t>
            </a:r>
            <a:r>
              <a:rPr lang="en-US" sz="1700" err="1"/>
              <a:t>productivité</a:t>
            </a:r>
            <a:r>
              <a:rPr lang="en-US" sz="1700"/>
              <a:t>, </a:t>
            </a:r>
            <a:r>
              <a:rPr lang="en-US" sz="1700" err="1"/>
              <a:t>l'emploi</a:t>
            </a:r>
            <a:r>
              <a:rPr lang="en-US" sz="1700"/>
              <a:t>, la </a:t>
            </a:r>
            <a:r>
              <a:rPr lang="en-US" sz="1700" err="1"/>
              <a:t>croissance</a:t>
            </a:r>
            <a:r>
              <a:rPr lang="en-US" sz="1700"/>
              <a:t> </a:t>
            </a:r>
            <a:r>
              <a:rPr lang="en-US" sz="1700" err="1"/>
              <a:t>économique</a:t>
            </a:r>
            <a:r>
              <a:rPr lang="en-US" sz="1700"/>
              <a:t>, </a:t>
            </a:r>
            <a:r>
              <a:rPr lang="en-US" sz="1700" err="1"/>
              <a:t>l'embauche</a:t>
            </a:r>
            <a:r>
              <a:rPr lang="en-US" sz="1700"/>
              <a:t> </a:t>
            </a:r>
            <a:r>
              <a:rPr lang="en-US" sz="1700" err="1"/>
              <a:t>l'absentéisme</a:t>
            </a:r>
            <a:r>
              <a:rPr lang="en-US" sz="1700"/>
              <a:t>, les </a:t>
            </a:r>
            <a:r>
              <a:rPr lang="en-US" sz="1700" err="1"/>
              <a:t>coûts</a:t>
            </a:r>
            <a:r>
              <a:rPr lang="en-US" sz="1700"/>
              <a:t> des </a:t>
            </a:r>
            <a:r>
              <a:rPr lang="en-US" sz="1700" err="1"/>
              <a:t>entreprises</a:t>
            </a:r>
            <a:r>
              <a:rPr lang="en-US" sz="1700"/>
              <a:t>, la </a:t>
            </a:r>
            <a:r>
              <a:rPr lang="en-US" sz="1700" err="1"/>
              <a:t>demande</a:t>
            </a:r>
            <a:r>
              <a:rPr lang="en-US" sz="1700"/>
              <a:t> </a:t>
            </a:r>
            <a:r>
              <a:rPr lang="en-US" sz="1700" err="1"/>
              <a:t>économique</a:t>
            </a:r>
            <a:r>
              <a:rPr lang="en-US" sz="1700"/>
              <a:t> </a:t>
            </a:r>
            <a:r>
              <a:rPr lang="en-US" sz="1700" err="1"/>
              <a:t>globale</a:t>
            </a:r>
            <a:r>
              <a:rPr lang="en-US" sz="1700"/>
              <a:t>, </a:t>
            </a:r>
            <a:r>
              <a:rPr lang="en-US" sz="1700" err="1"/>
              <a:t>l'innovation</a:t>
            </a:r>
            <a:r>
              <a:rPr lang="en-US" sz="1700"/>
              <a:t> ; </a:t>
            </a:r>
          </a:p>
          <a:p>
            <a:pPr marL="514350" indent="-285750">
              <a:buFont typeface="Courier New" panose="02070309020205020404" pitchFamily="49" charset="0"/>
              <a:buChar char="o"/>
            </a:pPr>
            <a:r>
              <a:rPr lang="en-US" sz="1700" b="1"/>
              <a:t>Impacts </a:t>
            </a:r>
            <a:r>
              <a:rPr lang="en-US" sz="1700" b="1" err="1"/>
              <a:t>environnementaux</a:t>
            </a:r>
            <a:r>
              <a:rPr lang="en-US" sz="1700"/>
              <a:t>: </a:t>
            </a:r>
            <a:r>
              <a:rPr lang="en-US" sz="1700" err="1"/>
              <a:t>économie</a:t>
            </a:r>
            <a:r>
              <a:rPr lang="en-US" sz="1700"/>
              <a:t> </a:t>
            </a:r>
            <a:r>
              <a:rPr lang="en-US" sz="1700" err="1"/>
              <a:t>d’énergie</a:t>
            </a:r>
            <a:r>
              <a:rPr lang="en-US" sz="1700"/>
              <a:t>, modes de </a:t>
            </a:r>
            <a:r>
              <a:rPr lang="en-US" sz="1700" err="1"/>
              <a:t>consommation</a:t>
            </a:r>
            <a:r>
              <a:rPr lang="en-US" sz="1700"/>
              <a:t>…</a:t>
            </a:r>
          </a:p>
          <a:p>
            <a:r>
              <a:rPr lang="en-US" sz="1700"/>
              <a:t>+ Recommendations et données sur des </a:t>
            </a:r>
            <a:r>
              <a:rPr lang="en-US" sz="1700" err="1"/>
              <a:t>groupes</a:t>
            </a:r>
            <a:r>
              <a:rPr lang="en-US" sz="1700"/>
              <a:t> </a:t>
            </a:r>
            <a:r>
              <a:rPr lang="en-US" sz="1700" err="1"/>
              <a:t>sociaux</a:t>
            </a:r>
            <a:r>
              <a:rPr lang="en-US" sz="1700"/>
              <a:t> sous-</a:t>
            </a:r>
            <a:r>
              <a:rPr lang="en-US" sz="1700" err="1"/>
              <a:t>représentés</a:t>
            </a:r>
            <a:endParaRPr lang="en-US" sz="1700"/>
          </a:p>
          <a:p>
            <a:endParaRPr lang="en-US" sz="1700"/>
          </a:p>
          <a:p>
            <a:r>
              <a:rPr lang="en-US" sz="1700" err="1">
                <a:solidFill>
                  <a:schemeClr val="bg2"/>
                </a:solidFill>
              </a:rPr>
              <a:t>Références</a:t>
            </a:r>
            <a:r>
              <a:rPr lang="en-US" sz="1700">
                <a:solidFill>
                  <a:schemeClr val="bg2"/>
                </a:solidFill>
              </a:rPr>
              <a:t>: </a:t>
            </a:r>
            <a:r>
              <a:rPr lang="en-US" sz="1700">
                <a:solidFill>
                  <a:schemeClr val="bg2"/>
                </a:solidFill>
                <a:hlinkClick r:id="rId3">
                  <a:extLst>
                    <a:ext uri="{A12FA001-AC4F-418D-AE19-62706E023703}">
                      <ahyp:hlinkClr xmlns:ahyp="http://schemas.microsoft.com/office/drawing/2018/hyperlinkcolor" val="tx"/>
                    </a:ext>
                  </a:extLst>
                </a:hlinkClick>
              </a:rPr>
              <a:t>The European Pillar of Social Rights</a:t>
            </a:r>
          </a:p>
          <a:p>
            <a:endParaRPr lang="en-US"/>
          </a:p>
          <a:p>
            <a:endParaRPr lang="en-US"/>
          </a:p>
        </p:txBody>
      </p:sp>
    </p:spTree>
    <p:extLst>
      <p:ext uri="{BB962C8B-B14F-4D97-AF65-F5344CB8AC3E}">
        <p14:creationId xmlns:p14="http://schemas.microsoft.com/office/powerpoint/2010/main" val="2347250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39432"/>
          </a:xfrm>
          <a:prstGeom prst="rect">
            <a:avLst/>
          </a:prstGeom>
          <a:noFill/>
          <a:ln>
            <a:noFill/>
          </a:ln>
        </p:spPr>
        <p:txBody>
          <a:bodyPr spcFirstLastPara="1" wrap="square" lIns="0" tIns="0" rIns="0" bIns="0" anchor="t" anchorCtr="0">
            <a:noAutofit/>
          </a:bodyPr>
          <a:lstStyle/>
          <a:p>
            <a:pPr>
              <a:buSzPts val="2500"/>
            </a:pPr>
            <a:r>
              <a:rPr lang="fr-FR" sz="1800" b="1">
                <a:solidFill>
                  <a:schemeClr val="accent4"/>
                </a:solidFill>
              </a:rPr>
              <a:t>Inégalités dans les trajectoires professionnelles des parents</a:t>
            </a:r>
            <a:endParaRPr sz="2000">
              <a:solidFill>
                <a:schemeClr val="bg2"/>
              </a:solidFill>
              <a:highlight>
                <a:srgbClr val="FFFF00"/>
              </a:highlight>
            </a:endParaRPr>
          </a:p>
        </p:txBody>
      </p:sp>
      <p:sp>
        <p:nvSpPr>
          <p:cNvPr id="200" name="Google Shape;200;p18"/>
          <p:cNvSpPr txBox="1">
            <a:spLocks noGrp="1"/>
          </p:cNvSpPr>
          <p:nvPr>
            <p:ph type="body" idx="1"/>
          </p:nvPr>
        </p:nvSpPr>
        <p:spPr>
          <a:xfrm>
            <a:off x="280390" y="1499458"/>
            <a:ext cx="8432921" cy="3330238"/>
          </a:xfrm>
          <a:prstGeom prst="rect">
            <a:avLst/>
          </a:prstGeom>
          <a:solidFill>
            <a:schemeClr val="bg1"/>
          </a:solidFill>
          <a:ln>
            <a:noFill/>
          </a:ln>
        </p:spPr>
        <p:txBody>
          <a:bodyPr spcFirstLastPara="1" wrap="square" lIns="0" tIns="0" rIns="0" bIns="0" anchor="t" anchorCtr="0">
            <a:noAutofit/>
          </a:bodyPr>
          <a:lstStyle/>
          <a:p>
            <a:pPr marL="285750" indent="-285750">
              <a:buFont typeface="Courier New" panose="02070309020205020404" pitchFamily="49" charset="0"/>
              <a:buChar char="o"/>
            </a:pPr>
            <a:r>
              <a:rPr lang="fr-FR" sz="1700">
                <a:solidFill>
                  <a:schemeClr val="bg2"/>
                </a:solidFill>
              </a:rPr>
              <a:t>Identifier les principales différences entre les sexes dans les carrières des parents et évaluer la manière dont elles </a:t>
            </a:r>
            <a:r>
              <a:rPr lang="fr-FR" sz="1700" b="1">
                <a:solidFill>
                  <a:schemeClr val="bg2"/>
                </a:solidFill>
              </a:rPr>
              <a:t>affectent le choix d'une profession, la rémunération, les opportunités</a:t>
            </a:r>
            <a:r>
              <a:rPr lang="fr-FR" sz="1700">
                <a:solidFill>
                  <a:schemeClr val="bg2"/>
                </a:solidFill>
              </a:rPr>
              <a:t> de carrière…</a:t>
            </a:r>
            <a:endParaRPr lang="fr-FR" sz="1700">
              <a:solidFill>
                <a:schemeClr val="bg2"/>
              </a:solidFill>
              <a:cs typeface="Arial"/>
            </a:endParaRPr>
          </a:p>
          <a:p>
            <a:pPr marL="285750" indent="-285750">
              <a:buFont typeface="Courier New" panose="02070309020205020404" pitchFamily="49" charset="0"/>
              <a:buChar char="o"/>
            </a:pPr>
            <a:r>
              <a:rPr lang="fr-FR" sz="1700">
                <a:solidFill>
                  <a:schemeClr val="bg2"/>
                </a:solidFill>
              </a:rPr>
              <a:t>Analyser les répercussions sur les enfants des inégalités de genre dans les foyers : </a:t>
            </a:r>
            <a:r>
              <a:rPr lang="fr-FR" sz="1700" b="1">
                <a:solidFill>
                  <a:schemeClr val="bg2"/>
                </a:solidFill>
              </a:rPr>
              <a:t>normes et stéréotypes </a:t>
            </a:r>
            <a:r>
              <a:rPr lang="fr-FR" sz="1700">
                <a:solidFill>
                  <a:schemeClr val="bg2"/>
                </a:solidFill>
              </a:rPr>
              <a:t>sociaux et culturelles, </a:t>
            </a:r>
            <a:r>
              <a:rPr lang="fr-FR" sz="1700" b="1">
                <a:solidFill>
                  <a:schemeClr val="bg2"/>
                </a:solidFill>
              </a:rPr>
              <a:t>reproduction sociale</a:t>
            </a:r>
            <a:endParaRPr lang="fr-FR" sz="1700" b="1">
              <a:solidFill>
                <a:schemeClr val="bg2"/>
              </a:solidFill>
              <a:cs typeface="Arial"/>
            </a:endParaRPr>
          </a:p>
          <a:p>
            <a:pPr marL="285750" indent="-285750">
              <a:buFont typeface="Courier New" panose="02070309020205020404" pitchFamily="49" charset="0"/>
              <a:buChar char="o"/>
            </a:pPr>
            <a:r>
              <a:rPr lang="fr-FR" sz="1700">
                <a:solidFill>
                  <a:schemeClr val="bg2"/>
                </a:solidFill>
              </a:rPr>
              <a:t>Analyser les liens entre les carrières des parents et la famille, les </a:t>
            </a:r>
            <a:r>
              <a:rPr lang="fr-FR" sz="1700" b="1">
                <a:solidFill>
                  <a:schemeClr val="bg2"/>
                </a:solidFill>
              </a:rPr>
              <a:t>décisions liées aux ménages : répartition des soins</a:t>
            </a:r>
            <a:r>
              <a:rPr lang="fr-FR" sz="1700">
                <a:solidFill>
                  <a:schemeClr val="bg2"/>
                </a:solidFill>
              </a:rPr>
              <a:t> aux enfants, garde d'enfants, les congés de maternité/paternité ;  modalités de travail flexibles ou le télétravail).</a:t>
            </a:r>
            <a:endParaRPr lang="fr-FR" sz="1700">
              <a:solidFill>
                <a:schemeClr val="bg2"/>
              </a:solidFill>
              <a:cs typeface="Arial"/>
            </a:endParaRPr>
          </a:p>
          <a:p>
            <a:pPr marL="285750" indent="-285750">
              <a:buFont typeface="Courier New" panose="02070309020205020404" pitchFamily="49" charset="0"/>
              <a:buChar char="o"/>
            </a:pPr>
            <a:r>
              <a:rPr lang="fr-FR" sz="1700">
                <a:solidFill>
                  <a:schemeClr val="bg2"/>
                </a:solidFill>
              </a:rPr>
              <a:t>Recommandations pour réduire les écarts entre les hommes et les femmes en ce qui concerne la situation des parents sur le marché du travail</a:t>
            </a:r>
            <a:endParaRPr lang="fr-FR" sz="1700">
              <a:solidFill>
                <a:schemeClr val="bg2"/>
              </a:solidFill>
              <a:cs typeface="Arial"/>
            </a:endParaRPr>
          </a:p>
          <a:p>
            <a:pPr marL="285750" indent="-285750">
              <a:buClr>
                <a:srgbClr val="000091"/>
              </a:buClr>
              <a:buFont typeface="Courier New" panose="02070309020205020404" pitchFamily="49" charset="0"/>
              <a:buChar char="o"/>
            </a:pPr>
            <a:endParaRPr lang="fr-FR" sz="1700">
              <a:solidFill>
                <a:schemeClr val="bg2"/>
              </a:solidFill>
            </a:endParaRPr>
          </a:p>
          <a:p>
            <a:pPr marL="285750" indent="-285750">
              <a:buClr>
                <a:srgbClr val="000091"/>
              </a:buClr>
              <a:buFont typeface="Courier New" panose="02070309020205020404" pitchFamily="49" charset="0"/>
              <a:buChar char="o"/>
            </a:pPr>
            <a:r>
              <a:rPr lang="fr-FR" sz="1700">
                <a:solidFill>
                  <a:schemeClr val="bg2"/>
                </a:solidFill>
              </a:rPr>
              <a:t>Références: </a:t>
            </a:r>
            <a:r>
              <a:rPr lang="fr-FR" sz="1700">
                <a:solidFill>
                  <a:schemeClr val="bg2"/>
                </a:solidFill>
                <a:hlinkClick r:id="rId3">
                  <a:extLst>
                    <a:ext uri="{A12FA001-AC4F-418D-AE19-62706E023703}">
                      <ahyp:hlinkClr xmlns:ahyp="http://schemas.microsoft.com/office/drawing/2018/hyperlinkcolor" val="tx"/>
                    </a:ext>
                  </a:extLst>
                </a:hlinkClick>
              </a:rPr>
              <a:t>EU Measures</a:t>
            </a:r>
            <a:r>
              <a:rPr lang="fr-FR" sz="1700">
                <a:solidFill>
                  <a:schemeClr val="bg2"/>
                </a:solidFill>
              </a:rPr>
              <a:t>, </a:t>
            </a:r>
            <a:r>
              <a:rPr lang="fr-FR" sz="1700">
                <a:solidFill>
                  <a:schemeClr val="bg2"/>
                </a:solidFill>
                <a:hlinkClick r:id="rId4">
                  <a:extLst>
                    <a:ext uri="{A12FA001-AC4F-418D-AE19-62706E023703}">
                      <ahyp:hlinkClr xmlns:ahyp="http://schemas.microsoft.com/office/drawing/2018/hyperlinkcolor" val="tx"/>
                    </a:ext>
                  </a:extLst>
                </a:hlinkClick>
              </a:rPr>
              <a:t>The Union of Equality</a:t>
            </a:r>
          </a:p>
          <a:p>
            <a:pPr marL="133350" indent="0">
              <a:lnSpc>
                <a:spcPct val="110000"/>
              </a:lnSpc>
              <a:spcBef>
                <a:spcPts val="300"/>
              </a:spcBef>
              <a:buClr>
                <a:srgbClr val="123076"/>
              </a:buClr>
              <a:buSzPts val="1500"/>
            </a:pPr>
            <a:endParaRPr lang="fr-FR" sz="1600"/>
          </a:p>
          <a:p>
            <a:pPr marL="133350" indent="0">
              <a:lnSpc>
                <a:spcPct val="110000"/>
              </a:lnSpc>
              <a:spcBef>
                <a:spcPts val="300"/>
              </a:spcBef>
              <a:buClr>
                <a:srgbClr val="123076"/>
              </a:buClr>
              <a:buSzPts val="1500"/>
            </a:pPr>
            <a:endParaRPr lang="fr-FR" sz="160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73546" y="1517227"/>
            <a:ext cx="8424000" cy="2376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endParaRPr lang="fr-FR"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784830"/>
          </a:xfrm>
          <a:prstGeom prst="rect">
            <a:avLst/>
          </a:prstGeom>
          <a:noFill/>
        </p:spPr>
        <p:txBody>
          <a:bodyPr wrap="square" lIns="91440" tIns="45720" rIns="91440" bIns="45720" rtlCol="0" anchor="t">
            <a:spAutoFit/>
          </a:bodyPr>
          <a:lstStyle/>
          <a:p>
            <a:pPr algn="r" fontAlgn="base"/>
            <a:r>
              <a:rPr lang="en-US" sz="1100" b="0">
                <a:solidFill>
                  <a:schemeClr val="bg2"/>
                </a:solidFill>
              </a:rPr>
              <a:t>HORIZON-CL2-2025-01-TRANSFO-04 : Gender differences in career trajectories of parents and their implications for gender equality and family well-being – RIA</a:t>
            </a:r>
          </a:p>
          <a:p>
            <a:pPr algn="r" fontAlgn="base"/>
            <a:r>
              <a:rPr lang="en-US" sz="1100" u="sng" err="1">
                <a:solidFill>
                  <a:schemeClr val="bg2"/>
                </a:solidFill>
              </a:rPr>
              <a:t>Sélection</a:t>
            </a:r>
            <a:r>
              <a:rPr lang="en-US" sz="1100" u="sng">
                <a:solidFill>
                  <a:schemeClr val="bg2"/>
                </a:solidFill>
              </a:rPr>
              <a:t> </a:t>
            </a:r>
            <a:r>
              <a:rPr lang="en-US" sz="1100" u="sng" err="1">
                <a:solidFill>
                  <a:schemeClr val="bg2"/>
                </a:solidFill>
              </a:rPr>
              <a:t>en</a:t>
            </a:r>
            <a:r>
              <a:rPr lang="en-US" sz="1100" u="sng">
                <a:solidFill>
                  <a:schemeClr val="bg2"/>
                </a:solidFill>
              </a:rPr>
              <a:t> deux </a:t>
            </a:r>
            <a:r>
              <a:rPr lang="en-US" sz="1100" u="sng" err="1">
                <a:solidFill>
                  <a:schemeClr val="bg2"/>
                </a:solidFill>
              </a:rPr>
              <a:t>étapes</a:t>
            </a:r>
            <a:endParaRPr lang="fr-FR" sz="1100" b="0" u="sng">
              <a:solidFill>
                <a:schemeClr val="bg2"/>
              </a:solidFill>
            </a:endParaRPr>
          </a:p>
          <a:p>
            <a:pPr algn="r" fontAlgn="base"/>
            <a:r>
              <a:rPr lang="en-US" sz="1200"/>
              <a:t>​</a:t>
            </a:r>
          </a:p>
        </p:txBody>
      </p:sp>
    </p:spTree>
    <p:extLst>
      <p:ext uri="{BB962C8B-B14F-4D97-AF65-F5344CB8AC3E}">
        <p14:creationId xmlns:p14="http://schemas.microsoft.com/office/powerpoint/2010/main" val="3606453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fr-FR" sz="1800">
                <a:solidFill>
                  <a:schemeClr val="accent4"/>
                </a:solidFill>
              </a:rPr>
              <a:t>Améliorer l'équité dans l'économie par une meilleure compréhension du travail non déclaré et sous-déclaré</a:t>
            </a:r>
            <a:br>
              <a:rPr lang="fr-FR" sz="2000">
                <a:solidFill>
                  <a:schemeClr val="bg2"/>
                </a:solidFill>
              </a:rPr>
            </a:br>
            <a:endParaRPr sz="2000">
              <a:solidFill>
                <a:schemeClr val="bg2"/>
              </a:solidFill>
            </a:endParaRPr>
          </a:p>
        </p:txBody>
      </p:sp>
      <p:sp>
        <p:nvSpPr>
          <p:cNvPr id="200" name="Google Shape;200;p18"/>
          <p:cNvSpPr txBox="1">
            <a:spLocks noGrp="1"/>
          </p:cNvSpPr>
          <p:nvPr>
            <p:ph type="body" idx="1"/>
          </p:nvPr>
        </p:nvSpPr>
        <p:spPr>
          <a:xfrm>
            <a:off x="358822" y="1556821"/>
            <a:ext cx="8426353" cy="3281186"/>
          </a:xfrm>
          <a:prstGeom prst="rect">
            <a:avLst/>
          </a:prstGeom>
          <a:solidFill>
            <a:schemeClr val="bg1"/>
          </a:solidFill>
          <a:ln>
            <a:noFill/>
          </a:ln>
        </p:spPr>
        <p:txBody>
          <a:bodyPr spcFirstLastPara="1" wrap="square" lIns="0" tIns="0" rIns="0" bIns="0" anchor="t" anchorCtr="0">
            <a:noAutofit/>
          </a:bodyPr>
          <a:lstStyle/>
          <a:p>
            <a:pPr indent="-323850">
              <a:lnSpc>
                <a:spcPct val="110000"/>
              </a:lnSpc>
              <a:spcBef>
                <a:spcPts val="300"/>
              </a:spcBef>
              <a:buClr>
                <a:srgbClr val="123076"/>
              </a:buClr>
              <a:buSzPts val="1500"/>
              <a:buFont typeface="Courier New" panose="02070309020205020404" pitchFamily="49" charset="0"/>
              <a:buChar char="o"/>
            </a:pPr>
            <a:r>
              <a:rPr lang="fr-FR" sz="1600">
                <a:solidFill>
                  <a:srgbClr val="000091"/>
                </a:solidFill>
              </a:rPr>
              <a:t>Améliorer la compréhension des décideurs politiques et des partenaires sociaux sur </a:t>
            </a:r>
            <a:r>
              <a:rPr lang="fr-FR" sz="1600" b="1">
                <a:solidFill>
                  <a:srgbClr val="000091"/>
                </a:solidFill>
              </a:rPr>
              <a:t>l'étendue et/ou les caractéristiques du travail </a:t>
            </a:r>
            <a:r>
              <a:rPr lang="fr-FR" sz="1600">
                <a:solidFill>
                  <a:srgbClr val="000091"/>
                </a:solidFill>
              </a:rPr>
              <a:t>non déclaré et sous-déclaré et sur </a:t>
            </a:r>
            <a:r>
              <a:rPr lang="fr-FR" sz="1600" b="1">
                <a:solidFill>
                  <a:srgbClr val="000091"/>
                </a:solidFill>
              </a:rPr>
              <a:t>les</a:t>
            </a:r>
            <a:r>
              <a:rPr lang="fr-FR" sz="1600">
                <a:solidFill>
                  <a:srgbClr val="000091"/>
                </a:solidFill>
              </a:rPr>
              <a:t> </a:t>
            </a:r>
            <a:r>
              <a:rPr lang="fr-FR" sz="1600" b="1">
                <a:solidFill>
                  <a:srgbClr val="000091"/>
                </a:solidFill>
              </a:rPr>
              <a:t>acteurs</a:t>
            </a:r>
            <a:r>
              <a:rPr lang="fr-FR" sz="1600">
                <a:solidFill>
                  <a:srgbClr val="000091"/>
                </a:solidFill>
              </a:rPr>
              <a:t> qu’y sont impliqués.</a:t>
            </a:r>
          </a:p>
          <a:p>
            <a:pPr indent="-323850">
              <a:lnSpc>
                <a:spcPct val="110000"/>
              </a:lnSpc>
              <a:spcBef>
                <a:spcPts val="300"/>
              </a:spcBef>
              <a:buClr>
                <a:srgbClr val="123076"/>
              </a:buClr>
              <a:buSzPts val="1500"/>
              <a:buFont typeface="Courier New" panose="02070309020205020404" pitchFamily="49" charset="0"/>
              <a:buChar char="o"/>
            </a:pPr>
            <a:r>
              <a:rPr lang="fr-FR" sz="1600">
                <a:solidFill>
                  <a:srgbClr val="000091"/>
                </a:solidFill>
              </a:rPr>
              <a:t>Fournir des conseils pratiques sur les mesures politiques efficaces pour </a:t>
            </a:r>
            <a:r>
              <a:rPr lang="fr-FR" sz="1600" b="1">
                <a:solidFill>
                  <a:srgbClr val="000091"/>
                </a:solidFill>
              </a:rPr>
              <a:t>réduire la prévalence du travail non déclaré/ sous-déclaré </a:t>
            </a:r>
            <a:r>
              <a:rPr lang="fr-FR" sz="1600">
                <a:solidFill>
                  <a:srgbClr val="000091"/>
                </a:solidFill>
              </a:rPr>
              <a:t>et/ou ses conséquences sociales négatives, notamment sur le paiement de </a:t>
            </a:r>
            <a:r>
              <a:rPr lang="fr-FR" sz="1600" b="1">
                <a:solidFill>
                  <a:srgbClr val="000091"/>
                </a:solidFill>
              </a:rPr>
              <a:t>prestations sociales</a:t>
            </a:r>
            <a:r>
              <a:rPr lang="fr-FR" sz="1600">
                <a:solidFill>
                  <a:srgbClr val="000091"/>
                </a:solidFill>
              </a:rPr>
              <a:t>. </a:t>
            </a:r>
          </a:p>
          <a:p>
            <a:pPr indent="-323850">
              <a:lnSpc>
                <a:spcPct val="110000"/>
              </a:lnSpc>
              <a:spcBef>
                <a:spcPts val="300"/>
              </a:spcBef>
              <a:buClr>
                <a:srgbClr val="123076"/>
              </a:buClr>
              <a:buSzPts val="1500"/>
              <a:buFont typeface="Courier New" panose="02070309020205020404" pitchFamily="49" charset="0"/>
              <a:buChar char="o"/>
            </a:pPr>
            <a:r>
              <a:rPr lang="fr-FR" sz="1600">
                <a:solidFill>
                  <a:srgbClr val="000091"/>
                </a:solidFill>
              </a:rPr>
              <a:t>Explorer les </a:t>
            </a:r>
            <a:r>
              <a:rPr lang="fr-FR" sz="1600" b="1">
                <a:solidFill>
                  <a:srgbClr val="000091"/>
                </a:solidFill>
              </a:rPr>
              <a:t>technologies et dispositifs qui facilitent ces pratiques </a:t>
            </a:r>
            <a:r>
              <a:rPr lang="fr-FR" sz="1600">
                <a:solidFill>
                  <a:srgbClr val="000091"/>
                </a:solidFill>
              </a:rPr>
              <a:t>(plateformes, enquêtes publiques,…) , les </a:t>
            </a:r>
            <a:r>
              <a:rPr lang="fr-FR" sz="1600" b="1">
                <a:solidFill>
                  <a:srgbClr val="000091"/>
                </a:solidFill>
              </a:rPr>
              <a:t>comportements</a:t>
            </a:r>
            <a:r>
              <a:rPr lang="fr-FR" sz="1600">
                <a:solidFill>
                  <a:srgbClr val="000091"/>
                </a:solidFill>
              </a:rPr>
              <a:t> qui promeuvent l’évasion, les variables socio-démographiques, etc. </a:t>
            </a:r>
          </a:p>
          <a:p>
            <a:pPr indent="-323850">
              <a:lnSpc>
                <a:spcPct val="110000"/>
              </a:lnSpc>
              <a:spcBef>
                <a:spcPts val="300"/>
              </a:spcBef>
              <a:buClr>
                <a:srgbClr val="123076"/>
              </a:buClr>
              <a:buSzPts val="1500"/>
              <a:buFont typeface="Courier New" panose="02070309020205020404" pitchFamily="49" charset="0"/>
              <a:buChar char="o"/>
            </a:pPr>
            <a:endParaRPr lang="fr-FR" sz="1600">
              <a:solidFill>
                <a:schemeClr val="bg2"/>
              </a:solidFill>
            </a:endParaRPr>
          </a:p>
          <a:p>
            <a:pPr marL="133350" indent="0">
              <a:lnSpc>
                <a:spcPct val="110000"/>
              </a:lnSpc>
              <a:spcBef>
                <a:spcPts val="300"/>
              </a:spcBef>
            </a:pPr>
            <a:r>
              <a:rPr lang="en-US" sz="1600" err="1">
                <a:solidFill>
                  <a:schemeClr val="bg2"/>
                </a:solidFill>
              </a:rPr>
              <a:t>Références</a:t>
            </a:r>
            <a:r>
              <a:rPr lang="en-US" sz="1600">
                <a:solidFill>
                  <a:schemeClr val="bg2"/>
                </a:solidFill>
              </a:rPr>
              <a:t>: </a:t>
            </a:r>
            <a:r>
              <a:rPr lang="en-US" sz="1600">
                <a:solidFill>
                  <a:schemeClr val="bg2"/>
                </a:solidFill>
                <a:hlinkClick r:id="rId3">
                  <a:extLst>
                    <a:ext uri="{A12FA001-AC4F-418D-AE19-62706E023703}">
                      <ahyp:hlinkClr xmlns:ahyp="http://schemas.microsoft.com/office/drawing/2018/hyperlinkcolor" val="tx"/>
                    </a:ext>
                  </a:extLst>
                </a:hlinkClick>
              </a:rPr>
              <a:t>The European Pillar of Social Rights</a:t>
            </a:r>
            <a:r>
              <a:rPr lang="en-US" sz="1600">
                <a:solidFill>
                  <a:schemeClr val="bg2"/>
                </a:solidFill>
              </a:rPr>
              <a:t> </a:t>
            </a:r>
            <a:endParaRPr lang="fr-FR">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39679" y="1556821"/>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endParaRPr lang="fr-FR"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275856" y="214022"/>
            <a:ext cx="5508143" cy="430887"/>
          </a:xfrm>
          <a:prstGeom prst="rect">
            <a:avLst/>
          </a:prstGeom>
          <a:noFill/>
        </p:spPr>
        <p:txBody>
          <a:bodyPr wrap="square" lIns="91440" tIns="45720" rIns="91440" bIns="45720" rtlCol="0" anchor="t">
            <a:spAutoFit/>
          </a:bodyPr>
          <a:lstStyle/>
          <a:p>
            <a:pPr algn="r" fontAlgn="base"/>
            <a:r>
              <a:rPr lang="en-US" sz="1100" b="0">
                <a:solidFill>
                  <a:schemeClr val="bg2"/>
                </a:solidFill>
              </a:rPr>
              <a:t>HORIZON-CL2-2025-01-TRANSFO-05 : Improving fairness in the economy through a better understanding of undeclared and underdeclared work- RIA</a:t>
            </a:r>
            <a:endParaRPr lang="fr-FR" sz="1100" b="0">
              <a:solidFill>
                <a:schemeClr val="bg2"/>
              </a:solidFill>
            </a:endParaRPr>
          </a:p>
        </p:txBody>
      </p:sp>
    </p:spTree>
    <p:extLst>
      <p:ext uri="{BB962C8B-B14F-4D97-AF65-F5344CB8AC3E}">
        <p14:creationId xmlns:p14="http://schemas.microsoft.com/office/powerpoint/2010/main" val="1130578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04585"/>
          </a:xfrm>
          <a:prstGeom prst="rect">
            <a:avLst/>
          </a:prstGeom>
          <a:noFill/>
          <a:ln>
            <a:noFill/>
          </a:ln>
        </p:spPr>
        <p:txBody>
          <a:bodyPr spcFirstLastPara="1" wrap="square" lIns="0" tIns="0" rIns="0" bIns="0" anchor="t" anchorCtr="0">
            <a:noAutofit/>
          </a:bodyPr>
          <a:lstStyle/>
          <a:p>
            <a:pPr>
              <a:buSzPts val="2500"/>
            </a:pPr>
            <a:r>
              <a:rPr lang="fr-FR" sz="1800" b="1">
                <a:solidFill>
                  <a:schemeClr val="accent4"/>
                </a:solidFill>
              </a:rPr>
              <a:t>Evaluer les politiques dans le domaine de l’éducation : utiliser des données probantes </a:t>
            </a:r>
            <a:br>
              <a:rPr lang="fr-FR" sz="1400" b="1">
                <a:solidFill>
                  <a:schemeClr val="accent4"/>
                </a:solidFill>
              </a:rPr>
            </a:br>
            <a:endParaRPr sz="2000">
              <a:solidFill>
                <a:schemeClr val="bg2"/>
              </a:solidFill>
            </a:endParaRPr>
          </a:p>
        </p:txBody>
      </p:sp>
      <p:sp>
        <p:nvSpPr>
          <p:cNvPr id="200" name="Google Shape;200;p18"/>
          <p:cNvSpPr txBox="1">
            <a:spLocks noGrp="1"/>
          </p:cNvSpPr>
          <p:nvPr>
            <p:ph type="body" idx="1"/>
          </p:nvPr>
        </p:nvSpPr>
        <p:spPr>
          <a:xfrm>
            <a:off x="323528" y="1707654"/>
            <a:ext cx="8419785" cy="3221824"/>
          </a:xfrm>
          <a:prstGeom prst="rect">
            <a:avLst/>
          </a:prstGeom>
          <a:solidFill>
            <a:schemeClr val="bg1"/>
          </a:solidFill>
          <a:ln>
            <a:noFill/>
          </a:ln>
        </p:spPr>
        <p:txBody>
          <a:bodyPr spcFirstLastPara="1" wrap="square" lIns="0" tIns="0" rIns="0" bIns="0" anchor="t" anchorCtr="0">
            <a:noAutofit/>
          </a:bodyPr>
          <a:lstStyle/>
          <a:p>
            <a:pPr marL="285750" indent="-285750">
              <a:buFont typeface="Courier New" panose="02070309020205020404" pitchFamily="49" charset="0"/>
              <a:buChar char="o"/>
            </a:pPr>
            <a:r>
              <a:rPr lang="fr-FR" sz="1600">
                <a:solidFill>
                  <a:schemeClr val="bg2"/>
                </a:solidFill>
              </a:rPr>
              <a:t>Améliorer nos évaluations des politiques en matière d’éducation : approche mixte comprenant des méthodes qualitatives et quantitatives. Par exemple, essais de contrôle randomisés pour tester l'efficacité d'interventions spécifiques dans différents contextes.</a:t>
            </a:r>
          </a:p>
          <a:p>
            <a:pPr marL="285750" indent="-285750">
              <a:buFont typeface="Courier New" panose="02070309020205020404" pitchFamily="49" charset="0"/>
              <a:buChar char="o"/>
            </a:pPr>
            <a:r>
              <a:rPr lang="fr-FR" sz="1600">
                <a:solidFill>
                  <a:schemeClr val="bg2"/>
                </a:solidFill>
              </a:rPr>
              <a:t>Analyser les politiques dans au moins un niveau d'éducation et analyser les transitions entre le niveau d'éducation précédent et le niveau suivant. </a:t>
            </a:r>
          </a:p>
          <a:p>
            <a:endParaRPr lang="fr-FR" sz="1600">
              <a:solidFill>
                <a:schemeClr val="bg2"/>
              </a:solidFill>
            </a:endParaRPr>
          </a:p>
          <a:p>
            <a:pPr marL="285750" indent="-285750">
              <a:buFont typeface="Wingdings" panose="05000000000000000000" pitchFamily="2" charset="2"/>
              <a:buChar char="Ø"/>
            </a:pPr>
            <a:r>
              <a:rPr lang="fr-FR" sz="1600">
                <a:solidFill>
                  <a:schemeClr val="bg2"/>
                </a:solidFill>
              </a:rPr>
              <a:t>Collaborations interdisciplinaires entre les chercheurs en éducation et SHS, décideurs politiques et des praticiens. Implication des autorités responsables des politiques d'éducation indispensable</a:t>
            </a:r>
          </a:p>
          <a:p>
            <a:pPr marL="0" indent="0">
              <a:buClr>
                <a:srgbClr val="000091"/>
              </a:buClr>
            </a:pPr>
            <a:endParaRPr lang="fr-FR" sz="1600">
              <a:solidFill>
                <a:schemeClr val="bg2"/>
              </a:solidFill>
            </a:endParaRPr>
          </a:p>
          <a:p>
            <a:pPr marL="0" indent="0"/>
            <a:r>
              <a:rPr lang="fr-FR" sz="1600">
                <a:solidFill>
                  <a:schemeClr val="bg2"/>
                </a:solidFill>
              </a:rPr>
              <a:t>Références: </a:t>
            </a:r>
            <a:r>
              <a:rPr lang="fr-FR" sz="1600">
                <a:solidFill>
                  <a:schemeClr val="bg2"/>
                </a:solidFill>
                <a:hlinkClick r:id="rId3">
                  <a:extLst>
                    <a:ext uri="{A12FA001-AC4F-418D-AE19-62706E023703}">
                      <ahyp:hlinkClr xmlns:ahyp="http://schemas.microsoft.com/office/drawing/2018/hyperlinkcolor" val="tx"/>
                    </a:ext>
                  </a:extLst>
                </a:hlinkClick>
              </a:rPr>
              <a:t>The European Education Area</a:t>
            </a:r>
            <a:r>
              <a:rPr lang="fr-FR" sz="1600">
                <a:solidFill>
                  <a:schemeClr val="bg2"/>
                </a:solidFill>
              </a:rPr>
              <a:t>, </a:t>
            </a:r>
            <a:r>
              <a:rPr lang="fr-FR" sz="1600">
                <a:solidFill>
                  <a:schemeClr val="bg2"/>
                </a:solidFill>
                <a:hlinkClick r:id="rId4">
                  <a:extLst>
                    <a:ext uri="{A12FA001-AC4F-418D-AE19-62706E023703}">
                      <ahyp:hlinkClr xmlns:ahyp="http://schemas.microsoft.com/office/drawing/2018/hyperlinkcolor" val="tx"/>
                    </a:ext>
                  </a:extLst>
                </a:hlinkClick>
              </a:rPr>
              <a:t>The European Research Area</a:t>
            </a:r>
          </a:p>
          <a:p>
            <a:pPr marL="285750" indent="-285750">
              <a:spcBef>
                <a:spcPts val="300"/>
              </a:spcBef>
              <a:buClr>
                <a:schemeClr val="dk1"/>
              </a:buClr>
              <a:buSzPts val="1100"/>
              <a:buFont typeface="Arial" panose="020B0604020202020204" pitchFamily="34" charset="0"/>
              <a:buChar char="•"/>
            </a:pPr>
            <a:endParaRPr lang="fr-FR" sz="1600"/>
          </a:p>
        </p:txBody>
      </p:sp>
      <p:sp>
        <p:nvSpPr>
          <p:cNvPr id="8" name="ZoneTexte 7">
            <a:extLst>
              <a:ext uri="{FF2B5EF4-FFF2-40B4-BE49-F238E27FC236}">
                <a16:creationId xmlns:a16="http://schemas.microsoft.com/office/drawing/2014/main" id="{A516C553-FB11-8979-508C-B3B61CACCE9B}"/>
              </a:ext>
            </a:extLst>
          </p:cNvPr>
          <p:cNvSpPr txBox="1"/>
          <p:nvPr/>
        </p:nvSpPr>
        <p:spPr>
          <a:xfrm>
            <a:off x="3491880" y="214022"/>
            <a:ext cx="5292119" cy="430887"/>
          </a:xfrm>
          <a:prstGeom prst="rect">
            <a:avLst/>
          </a:prstGeom>
          <a:noFill/>
        </p:spPr>
        <p:txBody>
          <a:bodyPr wrap="square" lIns="91440" tIns="45720" rIns="91440" bIns="45720" rtlCol="0" anchor="t">
            <a:spAutoFit/>
          </a:bodyPr>
          <a:lstStyle/>
          <a:p>
            <a:pPr algn="r"/>
            <a:r>
              <a:rPr lang="en-US" sz="1100" b="0">
                <a:solidFill>
                  <a:schemeClr val="bg2"/>
                </a:solidFill>
              </a:rPr>
              <a:t>HORIZON-CL2-2025-01-TRANSFO-06 : Evaluation and use evidence in education policy and practice - RIA</a:t>
            </a:r>
            <a:endParaRPr lang="fr-FR" sz="1100" b="0">
              <a:solidFill>
                <a:schemeClr val="bg2"/>
              </a:solidFill>
            </a:endParaRPr>
          </a:p>
        </p:txBody>
      </p:sp>
    </p:spTree>
    <p:extLst>
      <p:ext uri="{BB962C8B-B14F-4D97-AF65-F5344CB8AC3E}">
        <p14:creationId xmlns:p14="http://schemas.microsoft.com/office/powerpoint/2010/main" val="1850650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a:buSzPts val="2500"/>
            </a:pPr>
            <a:r>
              <a:rPr lang="fr-FR" sz="1800" b="1">
                <a:solidFill>
                  <a:schemeClr val="accent4"/>
                </a:solidFill>
                <a:cs typeface="Arial"/>
              </a:rPr>
              <a:t>Impact documenté des évolutions des pratiques numériques sur les apprentissages </a:t>
            </a:r>
            <a:br>
              <a:rPr lang="fr-FR" sz="1400" b="1">
                <a:solidFill>
                  <a:schemeClr val="accent4"/>
                </a:solidFill>
                <a:cs typeface="Arial"/>
              </a:rPr>
            </a:br>
            <a:endParaRPr sz="1900">
              <a:solidFill>
                <a:schemeClr val="bg2"/>
              </a:solidFill>
            </a:endParaRPr>
          </a:p>
        </p:txBody>
      </p:sp>
      <p:sp>
        <p:nvSpPr>
          <p:cNvPr id="200" name="Google Shape;200;p18"/>
          <p:cNvSpPr txBox="1">
            <a:spLocks noGrp="1"/>
          </p:cNvSpPr>
          <p:nvPr>
            <p:ph type="body" idx="1"/>
          </p:nvPr>
        </p:nvSpPr>
        <p:spPr>
          <a:xfrm>
            <a:off x="360651" y="1637607"/>
            <a:ext cx="8421646" cy="3022151"/>
          </a:xfrm>
          <a:prstGeom prst="rect">
            <a:avLst/>
          </a:prstGeom>
          <a:solidFill>
            <a:schemeClr val="bg1"/>
          </a:solidFill>
          <a:ln>
            <a:noFill/>
          </a:ln>
        </p:spPr>
        <p:txBody>
          <a:bodyPr spcFirstLastPara="1" wrap="square" lIns="0" tIns="0" rIns="0" bIns="0" anchor="t" anchorCtr="0">
            <a:noAutofit/>
          </a:bodyPr>
          <a:lstStyle/>
          <a:p>
            <a:pPr marL="285750" lvl="0" indent="-285750">
              <a:buFont typeface="Courier New" panose="02070309020205020404" pitchFamily="49" charset="0"/>
              <a:buChar char="o"/>
            </a:pPr>
            <a:r>
              <a:rPr lang="fr-FR" sz="1600" b="1">
                <a:solidFill>
                  <a:schemeClr val="bg2"/>
                </a:solidFill>
              </a:rPr>
              <a:t>Impact (cognitif, émotionnel…) </a:t>
            </a:r>
            <a:r>
              <a:rPr lang="fr-FR" sz="1600">
                <a:solidFill>
                  <a:schemeClr val="bg2"/>
                </a:solidFill>
              </a:rPr>
              <a:t>de l'utilisation des outils numériques (y compris l’IA) sur le bien-être des enfants et sur la façon dont ils </a:t>
            </a:r>
            <a:r>
              <a:rPr lang="fr-FR" sz="1600" b="1">
                <a:solidFill>
                  <a:schemeClr val="bg2"/>
                </a:solidFill>
              </a:rPr>
              <a:t>apprennent.</a:t>
            </a:r>
            <a:endParaRPr lang="fr-FR" sz="1600">
              <a:solidFill>
                <a:schemeClr val="bg2"/>
              </a:solidFill>
              <a:cs typeface="Arial"/>
            </a:endParaRPr>
          </a:p>
          <a:p>
            <a:pPr marL="285750" lvl="0" indent="-285750">
              <a:buFont typeface="Courier New" panose="02070309020205020404" pitchFamily="49" charset="0"/>
              <a:buChar char="o"/>
            </a:pPr>
            <a:r>
              <a:rPr lang="fr-FR" sz="1600">
                <a:solidFill>
                  <a:schemeClr val="bg2"/>
                </a:solidFill>
              </a:rPr>
              <a:t>Comment </a:t>
            </a:r>
            <a:r>
              <a:rPr lang="fr-FR" sz="1600" b="1">
                <a:solidFill>
                  <a:schemeClr val="bg2"/>
                </a:solidFill>
              </a:rPr>
              <a:t>l’école</a:t>
            </a:r>
            <a:r>
              <a:rPr lang="fr-FR" sz="1600">
                <a:solidFill>
                  <a:schemeClr val="bg2"/>
                </a:solidFill>
              </a:rPr>
              <a:t> peut efficacement répondre aux besoins sociaux, émotionnels et scolaires des enfants</a:t>
            </a:r>
            <a:endParaRPr lang="fr-FR" sz="1600">
              <a:solidFill>
                <a:schemeClr val="bg2"/>
              </a:solidFill>
              <a:cs typeface="Arial"/>
            </a:endParaRPr>
          </a:p>
          <a:p>
            <a:pPr marL="171450" indent="-171450" algn="just">
              <a:buFont typeface="Arial" panose="020B0604020202020204" pitchFamily="34" charset="0"/>
              <a:buChar char="•"/>
            </a:pPr>
            <a:endParaRPr lang="fr-FR" sz="1600" b="1">
              <a:solidFill>
                <a:schemeClr val="bg2"/>
              </a:solidFill>
              <a:cs typeface="Arial"/>
            </a:endParaRPr>
          </a:p>
          <a:p>
            <a:pPr marL="285750" indent="-285750" algn="just">
              <a:buFont typeface="Wingdings" panose="05000000000000000000" pitchFamily="2" charset="2"/>
              <a:buChar char="Ø"/>
            </a:pPr>
            <a:r>
              <a:rPr lang="fr-FR" sz="1600">
                <a:solidFill>
                  <a:schemeClr val="bg2"/>
                </a:solidFill>
                <a:cs typeface="Arial"/>
              </a:rPr>
              <a:t>Sélectionner des groupes cibles</a:t>
            </a:r>
          </a:p>
          <a:p>
            <a:pPr marL="285750" indent="-285750" algn="just">
              <a:buFont typeface="Wingdings" panose="05000000000000000000" pitchFamily="2" charset="2"/>
              <a:buChar char="Ø"/>
            </a:pPr>
            <a:r>
              <a:rPr lang="fr-FR" sz="1600">
                <a:solidFill>
                  <a:schemeClr val="bg2"/>
                </a:solidFill>
                <a:cs typeface="Arial"/>
              </a:rPr>
              <a:t>Prendre en compte l’environnement d’apprentissage </a:t>
            </a:r>
          </a:p>
          <a:p>
            <a:pPr marL="285750" indent="-285750" algn="just">
              <a:buFont typeface="Wingdings" panose="05000000000000000000" pitchFamily="2" charset="2"/>
              <a:buChar char="Ø"/>
            </a:pPr>
            <a:r>
              <a:rPr lang="fr-FR" sz="1600">
                <a:solidFill>
                  <a:schemeClr val="bg2"/>
                </a:solidFill>
                <a:cs typeface="Arial"/>
              </a:rPr>
              <a:t>Proposer des méthodes pour traiter la nature complexe de l’enjeu</a:t>
            </a:r>
          </a:p>
          <a:p>
            <a:pPr marL="285750" indent="-285750" algn="just">
              <a:buFont typeface="Wingdings" panose="05000000000000000000" pitchFamily="2" charset="2"/>
              <a:buChar char="Ø"/>
            </a:pPr>
            <a:r>
              <a:rPr lang="fr-FR" sz="1600">
                <a:solidFill>
                  <a:schemeClr val="bg2"/>
                </a:solidFill>
                <a:cs typeface="Arial"/>
              </a:rPr>
              <a:t>Les propositions peuvent choisir de se focaliser sur un aspect du bien-être des élèves (cognitif, émotionnel, social) et du développement de leurs compétences.</a:t>
            </a:r>
          </a:p>
          <a:p>
            <a:pPr marL="285750" indent="-285750" algn="just">
              <a:buClr>
                <a:srgbClr val="000091"/>
              </a:buClr>
              <a:buFont typeface="Wingdings" panose="05000000000000000000" pitchFamily="2" charset="2"/>
              <a:buChar char="Ø"/>
            </a:pPr>
            <a:endParaRPr lang="fr-FR" sz="1600">
              <a:solidFill>
                <a:schemeClr val="bg2"/>
              </a:solidFill>
            </a:endParaRPr>
          </a:p>
          <a:p>
            <a:pPr marL="0" indent="0" algn="just">
              <a:buClr>
                <a:srgbClr val="000091"/>
              </a:buClr>
            </a:pPr>
            <a:r>
              <a:rPr lang="fr-FR" sz="1600">
                <a:solidFill>
                  <a:schemeClr val="bg2"/>
                </a:solidFill>
              </a:rPr>
              <a:t>Références: </a:t>
            </a:r>
            <a:r>
              <a:rPr lang="fr-FR" sz="1600">
                <a:solidFill>
                  <a:schemeClr val="bg2"/>
                </a:solidFill>
                <a:hlinkClick r:id="rId3">
                  <a:extLst>
                    <a:ext uri="{A12FA001-AC4F-418D-AE19-62706E023703}">
                      <ahyp:hlinkClr xmlns:ahyp="http://schemas.microsoft.com/office/drawing/2018/hyperlinkcolor" val="tx"/>
                    </a:ext>
                  </a:extLst>
                </a:hlinkClick>
              </a:rPr>
              <a:t>The European Education Area</a:t>
            </a:r>
            <a:r>
              <a:rPr lang="fr-FR" sz="1600">
                <a:solidFill>
                  <a:schemeClr val="bg2"/>
                </a:solidFill>
              </a:rPr>
              <a:t>, </a:t>
            </a:r>
            <a:r>
              <a:rPr lang="fr-FR" sz="1600">
                <a:solidFill>
                  <a:schemeClr val="bg2"/>
                </a:solidFill>
                <a:hlinkClick r:id="rId4">
                  <a:extLst>
                    <a:ext uri="{A12FA001-AC4F-418D-AE19-62706E023703}">
                      <ahyp:hlinkClr xmlns:ahyp="http://schemas.microsoft.com/office/drawing/2018/hyperlinkcolor" val="tx"/>
                    </a:ext>
                  </a:extLst>
                </a:hlinkClick>
              </a:rPr>
              <a:t>PISA and digital survey</a:t>
            </a:r>
          </a:p>
          <a:p>
            <a:pPr marL="0" indent="0">
              <a:spcBef>
                <a:spcPts val="300"/>
              </a:spcBef>
              <a:buClr>
                <a:schemeClr val="dk1"/>
              </a:buClr>
              <a:buSzPts val="1100"/>
            </a:pPr>
            <a:endParaRPr lang="fr-FR" sz="120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45566" cy="4082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endParaRPr lang="fr-FR" sz="1300" b="0" i="1">
              <a:solidFill>
                <a:schemeClr val="tx1">
                  <a:lumMod val="65000"/>
                  <a:lumOff val="35000"/>
                </a:schemeClr>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430887"/>
          </a:xfrm>
          <a:prstGeom prst="rect">
            <a:avLst/>
          </a:prstGeom>
          <a:noFill/>
        </p:spPr>
        <p:txBody>
          <a:bodyPr wrap="square" lIns="91440" tIns="45720" rIns="91440" bIns="45720" rtlCol="0" anchor="t">
            <a:spAutoFit/>
          </a:bodyPr>
          <a:lstStyle/>
          <a:p>
            <a:pPr algn="r"/>
            <a:r>
              <a:rPr lang="en-US" sz="1100">
                <a:solidFill>
                  <a:schemeClr val="bg2"/>
                </a:solidFill>
              </a:rPr>
              <a:t>HORIZON-CL2-</a:t>
            </a:r>
            <a:r>
              <a:rPr lang="en-US" sz="1100" b="0">
                <a:solidFill>
                  <a:schemeClr val="bg2"/>
                </a:solidFill>
              </a:rPr>
              <a:t>2025-01-TRANSFO-07: Impact of the learning environment and the use of digital tools in everyday life on key skills and competence development- RIA</a:t>
            </a:r>
            <a:endParaRPr lang="fr-FR" sz="1100" b="0">
              <a:solidFill>
                <a:schemeClr val="bg2"/>
              </a:solidFill>
            </a:endParaRPr>
          </a:p>
        </p:txBody>
      </p:sp>
    </p:spTree>
    <p:extLst>
      <p:ext uri="{BB962C8B-B14F-4D97-AF65-F5344CB8AC3E}">
        <p14:creationId xmlns:p14="http://schemas.microsoft.com/office/powerpoint/2010/main" val="390305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66" y="981306"/>
            <a:ext cx="8313267" cy="3672469"/>
          </a:xfrm>
        </p:spPr>
        <p:txBody>
          <a:bodyPr/>
          <a:lstStyle/>
          <a:p>
            <a:r>
              <a:rPr lang="en-US" sz="1800" err="1">
                <a:solidFill>
                  <a:schemeClr val="bg2"/>
                </a:solidFill>
              </a:rPr>
              <a:t>Modalité</a:t>
            </a:r>
            <a:r>
              <a:rPr lang="en-US" sz="1800">
                <a:solidFill>
                  <a:schemeClr val="bg2"/>
                </a:solidFill>
              </a:rPr>
              <a:t>, </a:t>
            </a:r>
            <a:r>
              <a:rPr lang="en-US" sz="1800" err="1">
                <a:solidFill>
                  <a:schemeClr val="bg2"/>
                </a:solidFill>
              </a:rPr>
              <a:t>méthodologie</a:t>
            </a:r>
            <a:r>
              <a:rPr lang="en-US" sz="1800">
                <a:solidFill>
                  <a:schemeClr val="bg2"/>
                </a:solidFill>
              </a:rPr>
              <a:t> </a:t>
            </a:r>
            <a:r>
              <a:rPr lang="en-US" sz="1800" b="0">
                <a:solidFill>
                  <a:schemeClr val="bg2"/>
                </a:solidFill>
              </a:rPr>
              <a:t>(mise </a:t>
            </a:r>
            <a:r>
              <a:rPr lang="en-US" sz="1800" b="0" err="1">
                <a:solidFill>
                  <a:schemeClr val="bg2"/>
                </a:solidFill>
              </a:rPr>
              <a:t>en</a:t>
            </a:r>
            <a:r>
              <a:rPr lang="en-US" sz="1800" b="0">
                <a:solidFill>
                  <a:schemeClr val="bg2"/>
                </a:solidFill>
              </a:rPr>
              <a:t> oeuvre)</a:t>
            </a:r>
            <a:br>
              <a:rPr lang="en-US" sz="1800" b="0">
                <a:solidFill>
                  <a:schemeClr val="bg2"/>
                </a:solidFill>
              </a:rPr>
            </a:br>
            <a:endParaRPr lang="fr-FR" sz="1800" b="0">
              <a:solidFill>
                <a:schemeClr val="bg2"/>
              </a:solidFill>
            </a:endParaRPr>
          </a:p>
          <a:p>
            <a:pPr marL="285750" indent="-285750">
              <a:buFont typeface="Courier New" panose="02070309020205020404" pitchFamily="49" charset="0"/>
              <a:buChar char="o"/>
            </a:pPr>
            <a:r>
              <a:rPr lang="fr-FR" sz="1800" b="0">
                <a:solidFill>
                  <a:schemeClr val="accent4"/>
                </a:solidFill>
              </a:rPr>
              <a:t>Recherche fondamentale</a:t>
            </a:r>
            <a:r>
              <a:rPr lang="fr-FR" sz="1800" b="0">
                <a:solidFill>
                  <a:schemeClr val="bg2"/>
                </a:solidFill>
              </a:rPr>
              <a:t>, </a:t>
            </a:r>
            <a:r>
              <a:rPr lang="fr-FR" sz="1800">
                <a:solidFill>
                  <a:schemeClr val="accent4"/>
                </a:solidFill>
              </a:rPr>
              <a:t>analyses scientifiques, </a:t>
            </a:r>
            <a:r>
              <a:rPr lang="fr-FR" sz="1800" b="0">
                <a:solidFill>
                  <a:schemeClr val="accent4"/>
                </a:solidFill>
              </a:rPr>
              <a:t>échanges de </a:t>
            </a:r>
            <a:r>
              <a:rPr lang="fr-FR" sz="1800">
                <a:solidFill>
                  <a:schemeClr val="accent4"/>
                </a:solidFill>
              </a:rPr>
              <a:t>bonnes pratiques</a:t>
            </a:r>
          </a:p>
          <a:p>
            <a:pPr marL="285750" indent="-285750">
              <a:buFont typeface="Courier New" panose="02070309020205020404" pitchFamily="49" charset="0"/>
              <a:buChar char="o"/>
            </a:pPr>
            <a:r>
              <a:rPr lang="fr-FR" sz="1800" b="0">
                <a:solidFill>
                  <a:schemeClr val="bg2"/>
                </a:solidFill>
              </a:rPr>
              <a:t>Mettre en place des </a:t>
            </a:r>
            <a:r>
              <a:rPr lang="fr-FR" sz="1800">
                <a:solidFill>
                  <a:schemeClr val="accent4"/>
                </a:solidFill>
              </a:rPr>
              <a:t>expérimentations</a:t>
            </a:r>
            <a:r>
              <a:rPr lang="fr-FR" sz="1800" b="0">
                <a:solidFill>
                  <a:schemeClr val="bg2"/>
                </a:solidFill>
              </a:rPr>
              <a:t>, des </a:t>
            </a:r>
            <a:r>
              <a:rPr lang="fr-FR" sz="1800">
                <a:solidFill>
                  <a:schemeClr val="accent4"/>
                </a:solidFill>
              </a:rPr>
              <a:t>pilotes</a:t>
            </a:r>
            <a:r>
              <a:rPr lang="fr-FR" sz="1800" b="0">
                <a:solidFill>
                  <a:schemeClr val="accent4"/>
                </a:solidFill>
              </a:rPr>
              <a:t> </a:t>
            </a:r>
            <a:r>
              <a:rPr lang="fr-FR" sz="1800" b="0">
                <a:solidFill>
                  <a:schemeClr val="bg2"/>
                </a:solidFill>
              </a:rPr>
              <a:t>(choix de terrains en Europe, comparaisons)</a:t>
            </a:r>
            <a:br>
              <a:rPr lang="fr-FR" sz="1800" b="0">
                <a:solidFill>
                  <a:schemeClr val="bg2"/>
                </a:solidFill>
              </a:rPr>
            </a:br>
            <a:endParaRPr lang="fr-FR" sz="1800">
              <a:solidFill>
                <a:schemeClr val="bg2"/>
              </a:solidFill>
            </a:endParaRPr>
          </a:p>
          <a:p>
            <a:pPr marL="285750" indent="-285750">
              <a:buFont typeface="Wingdings"/>
              <a:buChar char="Ø"/>
            </a:pPr>
            <a:r>
              <a:rPr lang="fr-FR" sz="1800" b="0">
                <a:solidFill>
                  <a:schemeClr val="bg2"/>
                </a:solidFill>
              </a:rPr>
              <a:t>Implication et engagement des </a:t>
            </a:r>
            <a:r>
              <a:rPr lang="fr-FR" sz="1800">
                <a:solidFill>
                  <a:schemeClr val="bg2"/>
                </a:solidFill>
              </a:rPr>
              <a:t>citoyens</a:t>
            </a:r>
            <a:r>
              <a:rPr lang="fr-FR" sz="1800" b="0">
                <a:solidFill>
                  <a:schemeClr val="bg2"/>
                </a:solidFill>
              </a:rPr>
              <a:t>, de la </a:t>
            </a:r>
            <a:r>
              <a:rPr lang="fr-FR" sz="1800">
                <a:solidFill>
                  <a:schemeClr val="bg2"/>
                </a:solidFill>
              </a:rPr>
              <a:t>société civile</a:t>
            </a:r>
            <a:r>
              <a:rPr lang="fr-FR" sz="1800" b="0">
                <a:solidFill>
                  <a:schemeClr val="bg2"/>
                </a:solidFill>
              </a:rPr>
              <a:t>, des parties prenantes, des utilisateurs finaux (recherche participative, innovation sociale)</a:t>
            </a:r>
            <a:br>
              <a:rPr lang="fr-FR" sz="1800" b="0">
                <a:solidFill>
                  <a:schemeClr val="bg2"/>
                </a:solidFill>
              </a:rPr>
            </a:br>
            <a:endParaRPr lang="fr-FR" sz="1800">
              <a:solidFill>
                <a:schemeClr val="bg2"/>
              </a:solidFill>
            </a:endParaRPr>
          </a:p>
          <a:p>
            <a:pPr marL="285750" indent="-285750">
              <a:buFont typeface="Wingdings"/>
              <a:buChar char="Ø"/>
            </a:pPr>
            <a:r>
              <a:rPr lang="fr-FR" sz="1800" b="0">
                <a:solidFill>
                  <a:schemeClr val="bg2"/>
                </a:solidFill>
              </a:rPr>
              <a:t>Implication</a:t>
            </a:r>
            <a:r>
              <a:rPr lang="fr-FR" sz="1800">
                <a:solidFill>
                  <a:schemeClr val="bg2"/>
                </a:solidFill>
              </a:rPr>
              <a:t> </a:t>
            </a:r>
            <a:r>
              <a:rPr lang="fr-FR" sz="1800" b="0">
                <a:solidFill>
                  <a:schemeClr val="bg2"/>
                </a:solidFill>
              </a:rPr>
              <a:t>des</a:t>
            </a:r>
            <a:r>
              <a:rPr lang="fr-FR" sz="1800">
                <a:solidFill>
                  <a:schemeClr val="bg2"/>
                </a:solidFill>
              </a:rPr>
              <a:t> </a:t>
            </a:r>
            <a:r>
              <a:rPr lang="fr-FR" sz="1800" b="0">
                <a:solidFill>
                  <a:schemeClr val="bg2"/>
                </a:solidFill>
              </a:rPr>
              <a:t>acteurs politiques, praticiens et/ou décideurs, intervenants sociaux sur le terrain, institutions publiques…</a:t>
            </a:r>
            <a:endParaRPr lang="fr-FR" sz="1800">
              <a:solidFill>
                <a:schemeClr val="bg2"/>
              </a:solidFill>
            </a:endParaRPr>
          </a:p>
          <a:p>
            <a:pPr marL="342900" indent="-342900">
              <a:buFont typeface="Wingdings"/>
              <a:buChar char="Ø"/>
            </a:pPr>
            <a:endParaRPr lang="en-US" sz="1800"/>
          </a:p>
          <a:p>
            <a:endParaRPr lang="en-US"/>
          </a:p>
          <a:p>
            <a:endParaRPr lang="en-US"/>
          </a:p>
        </p:txBody>
      </p:sp>
      <p:sp>
        <p:nvSpPr>
          <p:cNvPr id="4" name="Espace réservé du numéro de diapositive 3"/>
          <p:cNvSpPr>
            <a:spLocks noGrp="1"/>
          </p:cNvSpPr>
          <p:nvPr>
            <p:ph type="sldNum" idx="12"/>
          </p:nvPr>
        </p:nvSpPr>
        <p:spPr>
          <a:xfrm>
            <a:off x="6583680" y="4783455"/>
            <a:ext cx="2103120" cy="257175"/>
          </a:xfrm>
        </p:spPr>
        <p:txBody>
          <a:bodyPr/>
          <a:lstStyle/>
          <a:p>
            <a:pPr marL="0" lvl="0" indent="0" algn="r" rtl="0">
              <a:spcBef>
                <a:spcPts val="0"/>
              </a:spcBef>
              <a:spcAft>
                <a:spcPts val="0"/>
              </a:spcAft>
              <a:buNone/>
            </a:pPr>
            <a:fld id="{00000000-1234-1234-1234-123412341234}" type="slidenum">
              <a:rPr lang="fr-FR" smtClean="0"/>
              <a:t>4</a:t>
            </a:fld>
            <a:endParaRPr lang="fr-FR"/>
          </a:p>
        </p:txBody>
      </p:sp>
      <p:pic>
        <p:nvPicPr>
          <p:cNvPr id="5" name="Image 4" descr="Une image contenant texte, Police, capture d’écran, blanc&#10;&#10;Description générée automatiquement">
            <a:extLst>
              <a:ext uri="{FF2B5EF4-FFF2-40B4-BE49-F238E27FC236}">
                <a16:creationId xmlns:a16="http://schemas.microsoft.com/office/drawing/2014/main" id="{105A85D1-CAF3-9762-E80D-D796E815EEBC}"/>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16755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a:buSzPts val="2500"/>
            </a:pPr>
            <a:r>
              <a:rPr lang="fr-FR" sz="1800" b="1">
                <a:solidFill>
                  <a:schemeClr val="accent4"/>
                </a:solidFill>
              </a:rPr>
              <a:t>La santé mentale des personnes travaillant dans l'éducation, la formation et le travail – travailler sur les résultats</a:t>
            </a:r>
            <a:br>
              <a:rPr lang="fr-FR" sz="1400" b="1">
                <a:solidFill>
                  <a:schemeClr val="accent4"/>
                </a:solidFill>
                <a:cs typeface="Arial"/>
              </a:rPr>
            </a:br>
            <a:endParaRPr sz="200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32261" y="1596667"/>
            <a:ext cx="8104909" cy="32453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r>
              <a:rPr lang="fr-FR" sz="1600" b="0">
                <a:solidFill>
                  <a:schemeClr val="bg2"/>
                </a:solidFill>
              </a:rPr>
              <a:t>Diagnostic déjà fait sur un nombre croissant des personnes – tous profils confondus - en Europe vivant avec différentes problématiques de santé mentale </a:t>
            </a:r>
          </a:p>
          <a:p>
            <a:pPr marL="285750" indent="-285750" algn="just">
              <a:buFont typeface="Courier New" panose="02070309020205020404" pitchFamily="49" charset="0"/>
              <a:buChar char="o"/>
            </a:pPr>
            <a:r>
              <a:rPr lang="fr-FR" sz="1600" b="0">
                <a:solidFill>
                  <a:schemeClr val="bg2"/>
                </a:solidFill>
              </a:rPr>
              <a:t>il manque des interventions à grande échelle = transférer les expériences réussies vers d’autres contextes/ plus large échelle. </a:t>
            </a:r>
          </a:p>
          <a:p>
            <a:pPr marL="285750" indent="-285750" algn="just">
              <a:buFont typeface="Courier New" panose="02070309020205020404" pitchFamily="49" charset="0"/>
              <a:buChar char="o"/>
            </a:pPr>
            <a:r>
              <a:rPr lang="fr-FR" sz="1600" b="0">
                <a:solidFill>
                  <a:schemeClr val="bg2"/>
                </a:solidFill>
              </a:rPr>
              <a:t>Proposer des interventions intégrées centrées sur la personne (accent sur les jeunes souffrant de troubles de la santé mentale) afin d'améliorer leurs trajectoires en matière d'éducation et de travail de manière à garantir leur inclusion dans la société.</a:t>
            </a:r>
          </a:p>
          <a:p>
            <a:pPr marL="285750" indent="-285750" algn="just">
              <a:buFont typeface="Wingdings" panose="05000000000000000000" pitchFamily="2" charset="2"/>
              <a:buChar char="Ø"/>
            </a:pPr>
            <a:endParaRPr lang="fr-FR" sz="1600" b="0">
              <a:solidFill>
                <a:schemeClr val="bg2"/>
              </a:solidFill>
            </a:endParaRPr>
          </a:p>
          <a:p>
            <a:pPr marL="285750" indent="-285750" algn="just">
              <a:buFont typeface="Wingdings" panose="05000000000000000000" pitchFamily="2" charset="2"/>
              <a:buChar char="ü"/>
            </a:pPr>
            <a:r>
              <a:rPr lang="fr-FR" sz="1600" b="0">
                <a:solidFill>
                  <a:schemeClr val="bg2"/>
                </a:solidFill>
              </a:rPr>
              <a:t>Justifier les personnes ciblées, les types d'interventions et les contextes</a:t>
            </a:r>
          </a:p>
          <a:p>
            <a:pPr marL="285750" indent="-285750" algn="just">
              <a:buFont typeface="Wingdings" panose="05000000000000000000" pitchFamily="2" charset="2"/>
              <a:buChar char="ü"/>
            </a:pPr>
            <a:r>
              <a:rPr lang="fr-FR" sz="1600" b="0">
                <a:solidFill>
                  <a:schemeClr val="bg2"/>
                </a:solidFill>
              </a:rPr>
              <a:t>attention particulière à porter à la visibilité grand public des résultats et à une communication directe auprès des principaux intéressés et à leur famille</a:t>
            </a:r>
          </a:p>
          <a:p>
            <a:pPr marL="285750" indent="-285750" algn="just">
              <a:buFont typeface="Wingdings" panose="05000000000000000000" pitchFamily="2" charset="2"/>
              <a:buChar char="ü"/>
            </a:pPr>
            <a:endParaRPr lang="fr-FR" sz="1600" b="0">
              <a:solidFill>
                <a:schemeClr val="bg2"/>
              </a:solidFill>
            </a:endParaRPr>
          </a:p>
          <a:p>
            <a:pPr marL="285750" indent="-285750">
              <a:lnSpc>
                <a:spcPct val="100000"/>
              </a:lnSpc>
              <a:buFont typeface="Courier New,monospace"/>
              <a:buChar char="o"/>
            </a:pPr>
            <a:endParaRPr lang="fr-FR" sz="1600" b="0">
              <a:solidFill>
                <a:srgbClr val="000000"/>
              </a:solidFill>
            </a:endParaRPr>
          </a:p>
          <a:p>
            <a:pPr marL="285750" indent="-285750">
              <a:lnSpc>
                <a:spcPct val="100000"/>
              </a:lnSpc>
              <a:buFont typeface="Courier New,monospace"/>
              <a:buChar char="o"/>
            </a:pPr>
            <a:r>
              <a:rPr lang="fr-FR" sz="1600" b="0">
                <a:solidFill>
                  <a:schemeClr val="bg2"/>
                </a:solidFill>
              </a:rPr>
              <a:t>Références: </a:t>
            </a:r>
            <a:r>
              <a:rPr lang="fr-FR" sz="1600" b="0">
                <a:solidFill>
                  <a:schemeClr val="bg2"/>
                </a:solidFill>
                <a:hlinkClick r:id="rId3">
                  <a:extLst>
                    <a:ext uri="{A12FA001-AC4F-418D-AE19-62706E023703}">
                      <ahyp:hlinkClr xmlns:ahyp="http://schemas.microsoft.com/office/drawing/2018/hyperlinkcolor" val="tx"/>
                    </a:ext>
                  </a:extLst>
                </a:hlinkClick>
              </a:rPr>
              <a:t>The Union of Equality</a:t>
            </a:r>
            <a:r>
              <a:rPr lang="fr-FR" sz="1600" b="0">
                <a:solidFill>
                  <a:schemeClr val="bg2"/>
                </a:solidFill>
              </a:rPr>
              <a:t>, </a:t>
            </a:r>
            <a:r>
              <a:rPr lang="fr-FR" sz="1600" b="0">
                <a:solidFill>
                  <a:schemeClr val="bg2"/>
                </a:solidFill>
                <a:hlinkClick r:id="rId4">
                  <a:extLst>
                    <a:ext uri="{A12FA001-AC4F-418D-AE19-62706E023703}">
                      <ahyp:hlinkClr xmlns:ahyp="http://schemas.microsoft.com/office/drawing/2018/hyperlinkcolor" val="tx"/>
                    </a:ext>
                  </a:extLst>
                </a:hlinkClick>
              </a:rPr>
              <a:t>A Comprehensive approach to Mental Health</a:t>
            </a:r>
            <a:endParaRPr lang="fr-FR" sz="1600" b="0">
              <a:solidFill>
                <a:schemeClr val="bg2"/>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275856" y="214022"/>
            <a:ext cx="5508143" cy="615553"/>
          </a:xfrm>
          <a:prstGeom prst="rect">
            <a:avLst/>
          </a:prstGeom>
          <a:noFill/>
        </p:spPr>
        <p:txBody>
          <a:bodyPr wrap="square" lIns="91440" tIns="45720" rIns="91440" bIns="45720" rtlCol="0" anchor="t">
            <a:spAutoFit/>
          </a:bodyPr>
          <a:lstStyle/>
          <a:p>
            <a:pPr algn="r" fontAlgn="base"/>
            <a:r>
              <a:rPr lang="en-US" sz="1100" b="0">
                <a:solidFill>
                  <a:schemeClr val="bg2"/>
                </a:solidFill>
              </a:rPr>
              <a:t>HORIZON-CL2-2025-01-TRANSFO-08 : Improving mental health outcomes for people in education, training and work - RIA</a:t>
            </a:r>
            <a:endParaRPr lang="fr-FR" sz="1100" b="0">
              <a:solidFill>
                <a:schemeClr val="bg2"/>
              </a:solidFill>
            </a:endParaRPr>
          </a:p>
          <a:p>
            <a:pPr algn="r" fontAlgn="base"/>
            <a:endParaRPr lang="en-US" sz="1200"/>
          </a:p>
        </p:txBody>
      </p:sp>
    </p:spTree>
    <p:extLst>
      <p:ext uri="{BB962C8B-B14F-4D97-AF65-F5344CB8AC3E}">
        <p14:creationId xmlns:p14="http://schemas.microsoft.com/office/powerpoint/2010/main" val="737623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5830"/>
          </a:xfrm>
          <a:prstGeom prst="rect">
            <a:avLst/>
          </a:prstGeom>
          <a:noFill/>
          <a:ln>
            <a:noFill/>
          </a:ln>
        </p:spPr>
        <p:txBody>
          <a:bodyPr spcFirstLastPara="1" wrap="square" lIns="0" tIns="0" rIns="0" bIns="0" anchor="t" anchorCtr="0">
            <a:noAutofit/>
          </a:bodyPr>
          <a:lstStyle/>
          <a:p>
            <a:pPr>
              <a:buSzPts val="2500"/>
            </a:pPr>
            <a:r>
              <a:rPr lang="fr-FR" sz="1800" b="1">
                <a:solidFill>
                  <a:schemeClr val="accent4"/>
                </a:solidFill>
              </a:rPr>
              <a:t>Bonnes pratiques pour une plus grande autonomie des personnes en situation d'handicap </a:t>
            </a:r>
            <a:br>
              <a:rPr lang="fr-FR" sz="1400" b="1">
                <a:solidFill>
                  <a:schemeClr val="accent4"/>
                </a:solidFill>
              </a:rPr>
            </a:br>
            <a:endParaRPr sz="2000">
              <a:solidFill>
                <a:schemeClr val="bg2"/>
              </a:solidFill>
            </a:endParaRPr>
          </a:p>
        </p:txBody>
      </p:sp>
      <p:sp>
        <p:nvSpPr>
          <p:cNvPr id="200" name="Google Shape;200;p18"/>
          <p:cNvSpPr txBox="1">
            <a:spLocks noGrp="1"/>
          </p:cNvSpPr>
          <p:nvPr>
            <p:ph type="body" idx="1"/>
          </p:nvPr>
        </p:nvSpPr>
        <p:spPr>
          <a:xfrm>
            <a:off x="450435" y="1720734"/>
            <a:ext cx="8243129" cy="3111008"/>
          </a:xfrm>
          <a:prstGeom prst="rect">
            <a:avLst/>
          </a:prstGeom>
          <a:solidFill>
            <a:schemeClr val="bg1"/>
          </a:solidFill>
          <a:ln>
            <a:noFill/>
          </a:ln>
        </p:spPr>
        <p:txBody>
          <a:bodyPr spcFirstLastPara="1" wrap="square" lIns="0" tIns="0" rIns="0" bIns="0" anchor="t" anchorCtr="0">
            <a:noAutofit/>
          </a:bodyPr>
          <a:lstStyle/>
          <a:p>
            <a:pPr marL="342900" indent="-342900">
              <a:buFont typeface="Courier New" panose="02070309020205020404" pitchFamily="49" charset="0"/>
              <a:buChar char="o"/>
            </a:pPr>
            <a:r>
              <a:rPr lang="fr-FR" sz="1600">
                <a:solidFill>
                  <a:schemeClr val="bg2"/>
                </a:solidFill>
                <a:cs typeface="Arial"/>
              </a:rPr>
              <a:t>Contribuer à l'élaboration </a:t>
            </a:r>
            <a:r>
              <a:rPr lang="fr-FR" sz="1600" b="1">
                <a:solidFill>
                  <a:schemeClr val="bg2"/>
                </a:solidFill>
                <a:cs typeface="Arial"/>
              </a:rPr>
              <a:t>de politiques inclusives novatrices</a:t>
            </a:r>
          </a:p>
          <a:p>
            <a:pPr marL="342900" indent="-342900">
              <a:buFont typeface="Courier New" panose="02070309020205020404" pitchFamily="49" charset="0"/>
              <a:buChar char="o"/>
            </a:pPr>
            <a:r>
              <a:rPr lang="fr-FR" sz="1600">
                <a:solidFill>
                  <a:schemeClr val="bg2"/>
                </a:solidFill>
                <a:cs typeface="Arial"/>
              </a:rPr>
              <a:t>Développer des pratiques qui facilitent la </a:t>
            </a:r>
            <a:r>
              <a:rPr lang="fr-FR" sz="1600" b="1">
                <a:solidFill>
                  <a:schemeClr val="bg2"/>
                </a:solidFill>
                <a:cs typeface="Arial"/>
              </a:rPr>
              <a:t>pleine inclusion </a:t>
            </a:r>
            <a:r>
              <a:rPr lang="fr-FR" sz="1600">
                <a:solidFill>
                  <a:schemeClr val="bg2"/>
                </a:solidFill>
                <a:cs typeface="Arial"/>
              </a:rPr>
              <a:t>et la </a:t>
            </a:r>
            <a:r>
              <a:rPr lang="fr-FR" sz="1600" b="1">
                <a:solidFill>
                  <a:schemeClr val="bg2"/>
                </a:solidFill>
                <a:cs typeface="Arial"/>
              </a:rPr>
              <a:t>participation</a:t>
            </a:r>
            <a:r>
              <a:rPr lang="fr-FR" sz="1600">
                <a:solidFill>
                  <a:schemeClr val="bg2"/>
                </a:solidFill>
                <a:cs typeface="Arial"/>
              </a:rPr>
              <a:t> des personnes en situation d'handicap dans les différents domaines de la vie (approche centrée sur la personne et ses besoins individuels)</a:t>
            </a:r>
          </a:p>
          <a:p>
            <a:pPr marL="342900" indent="-342900">
              <a:buFont typeface="Courier New" panose="02070309020205020404" pitchFamily="49" charset="0"/>
              <a:buChar char="o"/>
            </a:pPr>
            <a:r>
              <a:rPr lang="fr-FR" sz="1600">
                <a:solidFill>
                  <a:schemeClr val="bg2"/>
                </a:solidFill>
                <a:cs typeface="Arial"/>
              </a:rPr>
              <a:t>Traiter de l'utilisation transparente des technologies accessibles et d'assistance. Si possible, identifier des mesures et des outils spécifiques pour les</a:t>
            </a:r>
            <a:r>
              <a:rPr lang="fr-FR" sz="1600" b="1">
                <a:solidFill>
                  <a:schemeClr val="bg2"/>
                </a:solidFill>
                <a:cs typeface="Arial"/>
              </a:rPr>
              <a:t> différents domaines de la vie </a:t>
            </a:r>
            <a:r>
              <a:rPr lang="fr-FR" sz="1600">
                <a:solidFill>
                  <a:schemeClr val="bg2"/>
                </a:solidFill>
                <a:cs typeface="Arial"/>
              </a:rPr>
              <a:t>des personnes en situation d'handicap, tels que l'éducation, le recrutement, l'embauche, le retour au travail….</a:t>
            </a:r>
            <a:endParaRPr lang="fr-FR" sz="1600" i="1">
              <a:solidFill>
                <a:schemeClr val="bg2"/>
              </a:solidFill>
              <a:cs typeface="Arial"/>
            </a:endParaRPr>
          </a:p>
          <a:p>
            <a:pPr marL="342900" indent="-342900">
              <a:buFont typeface="Courier New" panose="02070309020205020404" pitchFamily="49" charset="0"/>
              <a:buChar char="o"/>
            </a:pPr>
            <a:r>
              <a:rPr lang="fr-FR" sz="1600">
                <a:solidFill>
                  <a:schemeClr val="bg2"/>
                </a:solidFill>
                <a:cs typeface="Arial"/>
              </a:rPr>
              <a:t>Identifier les </a:t>
            </a:r>
            <a:r>
              <a:rPr lang="fr-FR" sz="1600" b="1">
                <a:solidFill>
                  <a:schemeClr val="bg2"/>
                </a:solidFill>
                <a:cs typeface="Arial"/>
              </a:rPr>
              <a:t>acteurs pertinents pour obtenir des résultats efficaces</a:t>
            </a:r>
            <a:r>
              <a:rPr lang="fr-FR" sz="1600">
                <a:solidFill>
                  <a:schemeClr val="bg2"/>
                </a:solidFill>
                <a:cs typeface="Arial"/>
              </a:rPr>
              <a:t> </a:t>
            </a:r>
          </a:p>
          <a:p>
            <a:pPr marL="342900" indent="-342900">
              <a:buClr>
                <a:srgbClr val="000091"/>
              </a:buClr>
              <a:buFont typeface="Courier New" panose="02070309020205020404" pitchFamily="49" charset="0"/>
              <a:buChar char="o"/>
            </a:pPr>
            <a:endParaRPr lang="fr-FR" sz="1600">
              <a:solidFill>
                <a:schemeClr val="bg2"/>
              </a:solidFill>
            </a:endParaRPr>
          </a:p>
          <a:p>
            <a:pPr marL="285750" indent="-285750">
              <a:buClr>
                <a:srgbClr val="000091"/>
              </a:buClr>
              <a:buFont typeface="Courier New,monospace"/>
              <a:buChar char="o"/>
            </a:pPr>
            <a:endParaRPr lang="fr-FR" sz="1600">
              <a:solidFill>
                <a:srgbClr val="000000"/>
              </a:solidFill>
            </a:endParaRPr>
          </a:p>
          <a:p>
            <a:pPr marL="0" indent="0"/>
            <a:r>
              <a:rPr lang="fr-FR" sz="1600">
                <a:solidFill>
                  <a:schemeClr val="bg2"/>
                </a:solidFill>
              </a:rPr>
              <a:t>Références: </a:t>
            </a:r>
            <a:r>
              <a:rPr lang="fr-FR" sz="1600">
                <a:solidFill>
                  <a:schemeClr val="bg2"/>
                </a:solidFill>
                <a:hlinkClick r:id="rId3">
                  <a:extLst>
                    <a:ext uri="{A12FA001-AC4F-418D-AE19-62706E023703}">
                      <ahyp:hlinkClr xmlns:ahyp="http://schemas.microsoft.com/office/drawing/2018/hyperlinkcolor" val="tx"/>
                    </a:ext>
                  </a:extLst>
                </a:hlinkClick>
              </a:rPr>
              <a:t>The Union of Equality</a:t>
            </a:r>
            <a:endParaRPr lang="fr-FR">
              <a:solidFill>
                <a:schemeClr val="bg2"/>
              </a:solidFill>
            </a:endParaRPr>
          </a:p>
          <a:p>
            <a:pPr marL="0" indent="0">
              <a:buFont typeface="Courier New" panose="02070309020205020404" pitchFamily="49" charset="0"/>
            </a:pPr>
            <a:endParaRPr lang="fr-FR" sz="1600">
              <a:solidFill>
                <a:schemeClr val="bg2"/>
              </a:solidFill>
            </a:endParaRPr>
          </a:p>
          <a:p>
            <a:pPr marL="419100" indent="-285750">
              <a:lnSpc>
                <a:spcPct val="110000"/>
              </a:lnSpc>
              <a:spcBef>
                <a:spcPts val="300"/>
              </a:spcBef>
              <a:buClr>
                <a:srgbClr val="123076"/>
              </a:buClr>
              <a:buSzPts val="1500"/>
              <a:buFont typeface="Arial" panose="020B0604020202020204" pitchFamily="34" charset="0"/>
              <a:buChar char="•"/>
            </a:pPr>
            <a:endParaRPr lang="en-US" sz="1100" i="1">
              <a:solidFill>
                <a:srgbClr val="000091"/>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362134" y="220796"/>
            <a:ext cx="5652159" cy="600164"/>
          </a:xfrm>
          <a:prstGeom prst="rect">
            <a:avLst/>
          </a:prstGeom>
          <a:noFill/>
        </p:spPr>
        <p:txBody>
          <a:bodyPr wrap="square" lIns="91440" tIns="45720" rIns="91440" bIns="45720" rtlCol="0" anchor="t">
            <a:spAutoFit/>
          </a:bodyPr>
          <a:lstStyle/>
          <a:p>
            <a:pPr algn="r"/>
            <a:r>
              <a:rPr lang="en-US" sz="1100" b="0">
                <a:solidFill>
                  <a:schemeClr val="bg2"/>
                </a:solidFill>
              </a:rPr>
              <a:t>HORIZON-CL2-2025-01-TRANSFO-09 : Good practices for increased autonomy of persons with disabilities, including physical, mental, intellectual and sensory disabilities - RIA</a:t>
            </a:r>
            <a:endParaRPr lang="fr-FR" sz="1100" b="0">
              <a:solidFill>
                <a:schemeClr val="bg2"/>
              </a:solidFill>
            </a:endParaRPr>
          </a:p>
        </p:txBody>
      </p:sp>
    </p:spTree>
    <p:extLst>
      <p:ext uri="{BB962C8B-B14F-4D97-AF65-F5344CB8AC3E}">
        <p14:creationId xmlns:p14="http://schemas.microsoft.com/office/powerpoint/2010/main" val="4092965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br>
              <a:rPr lang="en-US" sz="2000">
                <a:solidFill>
                  <a:schemeClr val="bg2"/>
                </a:solidFill>
              </a:rPr>
            </a:br>
            <a:br>
              <a:rPr lang="en-US" sz="2000">
                <a:solidFill>
                  <a:schemeClr val="bg2"/>
                </a:solidFill>
              </a:rPr>
            </a:br>
            <a:endParaRPr sz="2000">
              <a:solidFill>
                <a:schemeClr val="bg2"/>
              </a:solidFill>
            </a:endParaRPr>
          </a:p>
        </p:txBody>
      </p:sp>
      <p:sp>
        <p:nvSpPr>
          <p:cNvPr id="200" name="Google Shape;200;p18"/>
          <p:cNvSpPr txBox="1">
            <a:spLocks noGrp="1"/>
          </p:cNvSpPr>
          <p:nvPr>
            <p:ph type="body" idx="1"/>
          </p:nvPr>
        </p:nvSpPr>
        <p:spPr>
          <a:xfrm>
            <a:off x="366772" y="1781332"/>
            <a:ext cx="8413217" cy="3148145"/>
          </a:xfrm>
          <a:prstGeom prst="rect">
            <a:avLst/>
          </a:prstGeom>
          <a:solidFill>
            <a:schemeClr val="bg1"/>
          </a:solidFill>
          <a:ln>
            <a:noFill/>
          </a:ln>
        </p:spPr>
        <p:txBody>
          <a:bodyPr spcFirstLastPara="1" wrap="square" lIns="0" tIns="0" rIns="0" bIns="0" anchor="t" anchorCtr="0">
            <a:noAutofit/>
          </a:bodyPr>
          <a:lstStyle/>
          <a:p>
            <a:pPr marL="285750" indent="-285750">
              <a:lnSpc>
                <a:spcPct val="110000"/>
              </a:lnSpc>
              <a:spcBef>
                <a:spcPts val="300"/>
              </a:spcBef>
              <a:buClr>
                <a:srgbClr val="000091"/>
              </a:buClr>
              <a:buFont typeface="Courier New" panose="02070309020205020404" pitchFamily="49" charset="0"/>
              <a:buChar char="o"/>
            </a:pPr>
            <a:r>
              <a:rPr lang="fr-FR" sz="1700" b="1">
                <a:solidFill>
                  <a:srgbClr val="000091"/>
                </a:solidFill>
              </a:rPr>
              <a:t>Analyses quantitatives et qualitatives sur </a:t>
            </a:r>
            <a:r>
              <a:rPr lang="fr-FR" sz="1700">
                <a:solidFill>
                  <a:srgbClr val="000091"/>
                </a:solidFill>
              </a:rPr>
              <a:t>l'équité intergénérationnelle</a:t>
            </a:r>
          </a:p>
          <a:p>
            <a:pPr marL="285750" indent="-285750">
              <a:lnSpc>
                <a:spcPct val="110000"/>
              </a:lnSpc>
              <a:spcBef>
                <a:spcPts val="300"/>
              </a:spcBef>
              <a:buClr>
                <a:srgbClr val="000091"/>
              </a:buClr>
              <a:buFont typeface="Courier New" panose="02070309020205020404" pitchFamily="49" charset="0"/>
              <a:buChar char="o"/>
            </a:pPr>
            <a:r>
              <a:rPr lang="fr-FR" sz="1700"/>
              <a:t>Fournir aux décideurs politiques des politiques fondées sur des </a:t>
            </a:r>
            <a:r>
              <a:rPr lang="fr-FR" sz="1700" b="1"/>
              <a:t>données probantes </a:t>
            </a:r>
            <a:r>
              <a:rPr lang="fr-FR" sz="1700"/>
              <a:t>pour s'attaquer aux </a:t>
            </a:r>
            <a:r>
              <a:rPr lang="fr-FR" sz="1700" b="1"/>
              <a:t>facteurs d'inégalités intergénérationnelles</a:t>
            </a:r>
            <a:r>
              <a:rPr lang="fr-FR" sz="1700"/>
              <a:t> </a:t>
            </a:r>
          </a:p>
          <a:p>
            <a:pPr marL="285750" indent="-285750">
              <a:lnSpc>
                <a:spcPct val="110000"/>
              </a:lnSpc>
              <a:spcBef>
                <a:spcPts val="300"/>
              </a:spcBef>
              <a:buClr>
                <a:srgbClr val="000091"/>
              </a:buClr>
              <a:buFont typeface="Courier New" panose="02070309020205020404" pitchFamily="49" charset="0"/>
              <a:buChar char="o"/>
            </a:pPr>
            <a:r>
              <a:rPr lang="fr-FR" sz="1700"/>
              <a:t>Élaborer un </a:t>
            </a:r>
            <a:r>
              <a:rPr lang="fr-FR" sz="1700" b="1"/>
              <a:t>plan d'action </a:t>
            </a:r>
            <a:r>
              <a:rPr lang="fr-FR" sz="1700"/>
              <a:t>pour éclairer l'élaboration des politiques, y compris un ensemble de politiques viables visant à </a:t>
            </a:r>
            <a:r>
              <a:rPr lang="fr-FR" sz="1700" b="1"/>
              <a:t>adapter le modèle économique et social européen </a:t>
            </a:r>
            <a:r>
              <a:rPr lang="fr-FR" sz="1700"/>
              <a:t>afin de </a:t>
            </a:r>
            <a:r>
              <a:rPr lang="fr-FR" sz="1700" b="1"/>
              <a:t>réduire les déséquilibres intergénérationnels </a:t>
            </a:r>
            <a:r>
              <a:rPr lang="fr-FR" sz="1700"/>
              <a:t>et d'aider à les prévenir à l'avenir, </a:t>
            </a:r>
          </a:p>
          <a:p>
            <a:pPr marL="285750" indent="-285750">
              <a:lnSpc>
                <a:spcPct val="110000"/>
              </a:lnSpc>
              <a:spcBef>
                <a:spcPts val="300"/>
              </a:spcBef>
              <a:buClr>
                <a:srgbClr val="000091"/>
              </a:buClr>
              <a:buFont typeface="Courier New" panose="02070309020205020404" pitchFamily="49" charset="0"/>
              <a:buChar char="o"/>
            </a:pPr>
            <a:r>
              <a:rPr lang="fr-FR" sz="1700"/>
              <a:t>Focale sur la démocratie participative et l’inclusion sociale </a:t>
            </a:r>
          </a:p>
          <a:p>
            <a:pPr marL="0" indent="0">
              <a:lnSpc>
                <a:spcPct val="110000"/>
              </a:lnSpc>
              <a:spcBef>
                <a:spcPts val="300"/>
              </a:spcBef>
              <a:buClr>
                <a:srgbClr val="000091"/>
              </a:buClr>
            </a:pPr>
            <a:endParaRPr lang="fr-FR" sz="1700"/>
          </a:p>
          <a:p>
            <a:pPr marL="0" indent="0">
              <a:lnSpc>
                <a:spcPct val="110000"/>
              </a:lnSpc>
              <a:spcBef>
                <a:spcPts val="300"/>
              </a:spcBef>
            </a:pPr>
            <a:r>
              <a:rPr lang="fr-FR" sz="1700">
                <a:solidFill>
                  <a:schemeClr val="bg2"/>
                </a:solidFill>
              </a:rPr>
              <a:t>Références: </a:t>
            </a:r>
            <a:r>
              <a:rPr lang="fr-FR" sz="1700">
                <a:solidFill>
                  <a:schemeClr val="bg2"/>
                </a:solidFill>
                <a:hlinkClick r:id="rId3">
                  <a:extLst>
                    <a:ext uri="{A12FA001-AC4F-418D-AE19-62706E023703}">
                      <ahyp:hlinkClr xmlns:ahyp="http://schemas.microsoft.com/office/drawing/2018/hyperlinkcolor" val="tx"/>
                    </a:ext>
                  </a:extLst>
                </a:hlinkClick>
              </a:rPr>
              <a:t>Demographic change in Europe</a:t>
            </a:r>
          </a:p>
          <a:p>
            <a:pPr marL="0" indent="0">
              <a:lnSpc>
                <a:spcPct val="110000"/>
              </a:lnSpc>
              <a:spcBef>
                <a:spcPts val="300"/>
              </a:spcBef>
            </a:pPr>
            <a:endParaRPr lang="fr-FR" sz="170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42733" y="1004672"/>
            <a:ext cx="8424000" cy="68281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800">
                <a:solidFill>
                  <a:schemeClr val="accent4"/>
                </a:solidFill>
              </a:rPr>
              <a:t>L'équité intergénérationnelle dans le contexte des changements démographiques dans l'UE</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430887"/>
          </a:xfrm>
          <a:prstGeom prst="rect">
            <a:avLst/>
          </a:prstGeom>
          <a:noFill/>
        </p:spPr>
        <p:txBody>
          <a:bodyPr wrap="square" lIns="91440" tIns="45720" rIns="91440" bIns="45720" rtlCol="0" anchor="t">
            <a:spAutoFit/>
          </a:bodyPr>
          <a:lstStyle/>
          <a:p>
            <a:pPr algn="r"/>
            <a:r>
              <a:rPr lang="en-US" sz="1100" b="0">
                <a:solidFill>
                  <a:schemeClr val="bg2"/>
                </a:solidFill>
              </a:rPr>
              <a:t>HORIZON-CL2-2025-01-TRANSFO-10 : Intergenerational fairness in the context of demographic change in the EU - RIA</a:t>
            </a:r>
            <a:endParaRPr lang="fr-FR" sz="1100" b="0">
              <a:solidFill>
                <a:schemeClr val="bg2"/>
              </a:solidFill>
            </a:endParaRPr>
          </a:p>
        </p:txBody>
      </p:sp>
    </p:spTree>
    <p:extLst>
      <p:ext uri="{BB962C8B-B14F-4D97-AF65-F5344CB8AC3E}">
        <p14:creationId xmlns:p14="http://schemas.microsoft.com/office/powerpoint/2010/main" val="3113665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fr-FR" sz="1800" b="1">
                <a:solidFill>
                  <a:schemeClr val="accent4"/>
                </a:solidFill>
              </a:rPr>
              <a:t>Migration et changement climatique : créer une plateforme dynamique </a:t>
            </a:r>
          </a:p>
        </p:txBody>
      </p:sp>
      <p:sp>
        <p:nvSpPr>
          <p:cNvPr id="200" name="Google Shape;200;p18"/>
          <p:cNvSpPr txBox="1">
            <a:spLocks noGrp="1"/>
          </p:cNvSpPr>
          <p:nvPr>
            <p:ph type="body" idx="1"/>
          </p:nvPr>
        </p:nvSpPr>
        <p:spPr>
          <a:xfrm>
            <a:off x="332905" y="1423174"/>
            <a:ext cx="8413217" cy="3448084"/>
          </a:xfrm>
          <a:prstGeom prst="rect">
            <a:avLst/>
          </a:prstGeom>
          <a:solidFill>
            <a:schemeClr val="bg1"/>
          </a:solidFill>
          <a:ln>
            <a:noFill/>
          </a:ln>
        </p:spPr>
        <p:txBody>
          <a:bodyPr spcFirstLastPara="1" wrap="square" lIns="0" tIns="0" rIns="0" bIns="0" anchor="t" anchorCtr="0">
            <a:noAutofit/>
          </a:bodyPr>
          <a:lstStyle/>
          <a:p>
            <a:pPr marL="285750" indent="-285750">
              <a:buFont typeface="Courier New" panose="02070309020205020404" pitchFamily="49" charset="0"/>
              <a:buChar char="o"/>
            </a:pPr>
            <a:r>
              <a:rPr lang="fr-FR" sz="1600">
                <a:solidFill>
                  <a:schemeClr val="bg2"/>
                </a:solidFill>
              </a:rPr>
              <a:t>Élaborer une </a:t>
            </a:r>
            <a:r>
              <a:rPr lang="fr-FR" sz="1600" b="1">
                <a:solidFill>
                  <a:schemeClr val="bg2"/>
                </a:solidFill>
              </a:rPr>
              <a:t>feuille de route stratégique </a:t>
            </a:r>
            <a:r>
              <a:rPr lang="fr-FR" sz="1600">
                <a:solidFill>
                  <a:schemeClr val="bg2"/>
                </a:solidFill>
              </a:rPr>
              <a:t>(recherche et politique) dans le domaine du changement climatique et des migrations (dernières données et analyses)</a:t>
            </a:r>
          </a:p>
          <a:p>
            <a:pPr marL="285750" indent="-285750">
              <a:buFont typeface="Courier New" panose="02070309020205020404" pitchFamily="49" charset="0"/>
              <a:buChar char="o"/>
            </a:pPr>
            <a:r>
              <a:rPr lang="fr-FR" sz="1600">
                <a:solidFill>
                  <a:schemeClr val="bg2"/>
                </a:solidFill>
              </a:rPr>
              <a:t>Etablir une </a:t>
            </a:r>
            <a:r>
              <a:rPr lang="fr-FR" sz="1600" b="1">
                <a:solidFill>
                  <a:schemeClr val="bg2"/>
                </a:solidFill>
              </a:rPr>
              <a:t>plateforme d'échanges dynamique</a:t>
            </a:r>
            <a:r>
              <a:rPr lang="fr-FR" sz="1600">
                <a:solidFill>
                  <a:schemeClr val="bg2"/>
                </a:solidFill>
              </a:rPr>
              <a:t> - entre chercheurs, décideurs , autorités nationales et européennes… plateforme collaborative, pilotée par la communauté… plateforme qui ambitionnera de devenir un espace de référence, de dépôt de sources, de mise en réseau… </a:t>
            </a:r>
          </a:p>
          <a:p>
            <a:pPr marL="285750" indent="-285750">
              <a:buFont typeface="Courier New" panose="02070309020205020404" pitchFamily="49" charset="0"/>
              <a:buChar char="o"/>
            </a:pPr>
            <a:r>
              <a:rPr lang="fr-FR" sz="1600">
                <a:solidFill>
                  <a:schemeClr val="bg2"/>
                </a:solidFill>
              </a:rPr>
              <a:t>Élaborer des recommandations politiques d’afin d’améliorer la </a:t>
            </a:r>
            <a:r>
              <a:rPr lang="fr-FR" sz="1600" b="1">
                <a:solidFill>
                  <a:schemeClr val="bg2"/>
                </a:solidFill>
              </a:rPr>
              <a:t>compréhension</a:t>
            </a:r>
            <a:r>
              <a:rPr lang="fr-FR" sz="1600">
                <a:solidFill>
                  <a:schemeClr val="bg2"/>
                </a:solidFill>
              </a:rPr>
              <a:t> et la </a:t>
            </a:r>
            <a:r>
              <a:rPr lang="fr-FR" sz="1600" b="1">
                <a:solidFill>
                  <a:schemeClr val="bg2"/>
                </a:solidFill>
              </a:rPr>
              <a:t>préparation</a:t>
            </a:r>
            <a:r>
              <a:rPr lang="fr-FR" sz="1600">
                <a:solidFill>
                  <a:schemeClr val="bg2"/>
                </a:solidFill>
              </a:rPr>
              <a:t> de l’UE </a:t>
            </a:r>
            <a:endParaRPr lang="fr-FR" sz="1600">
              <a:solidFill>
                <a:schemeClr val="bg2"/>
              </a:solidFill>
              <a:cs typeface="Arial"/>
            </a:endParaRPr>
          </a:p>
          <a:p>
            <a:endParaRPr lang="fr-FR" sz="1600">
              <a:solidFill>
                <a:schemeClr val="bg2"/>
              </a:solidFill>
              <a:cs typeface="Arial"/>
            </a:endParaRPr>
          </a:p>
          <a:p>
            <a:pPr marL="285750" indent="-285750">
              <a:buFont typeface="Wingdings" panose="05000000000000000000" pitchFamily="2" charset="2"/>
              <a:buChar char="Ø"/>
            </a:pPr>
            <a:r>
              <a:rPr lang="fr-FR" sz="1600">
                <a:solidFill>
                  <a:schemeClr val="bg2"/>
                </a:solidFill>
              </a:rPr>
              <a:t>Pour la roadmap et la plateforme, travailler en étroite collaboration avec la </a:t>
            </a:r>
            <a:r>
              <a:rPr lang="en-GB" sz="1600">
                <a:solidFill>
                  <a:schemeClr val="bg2"/>
                </a:solidFill>
                <a:hlinkClick r:id="rId3">
                  <a:extLst>
                    <a:ext uri="{A12FA001-AC4F-418D-AE19-62706E023703}">
                      <ahyp:hlinkClr xmlns:ahyp="http://schemas.microsoft.com/office/drawing/2018/hyperlinkcolor" val="tx"/>
                    </a:ext>
                  </a:extLst>
                </a:hlinkClick>
              </a:rPr>
              <a:t>DG RTD</a:t>
            </a:r>
            <a:r>
              <a:rPr lang="en-GB" sz="1600">
                <a:solidFill>
                  <a:schemeClr val="bg2"/>
                </a:solidFill>
              </a:rPr>
              <a:t>, la </a:t>
            </a:r>
            <a:r>
              <a:rPr lang="en-GB" sz="1600">
                <a:solidFill>
                  <a:schemeClr val="bg2"/>
                </a:solidFill>
                <a:hlinkClick r:id="rId4">
                  <a:extLst>
                    <a:ext uri="{A12FA001-AC4F-418D-AE19-62706E023703}">
                      <ahyp:hlinkClr xmlns:ahyp="http://schemas.microsoft.com/office/drawing/2018/hyperlinkcolor" val="tx"/>
                    </a:ext>
                  </a:extLst>
                </a:hlinkClick>
              </a:rPr>
              <a:t>DG HOME</a:t>
            </a:r>
            <a:r>
              <a:rPr lang="en-GB" sz="1600">
                <a:solidFill>
                  <a:schemeClr val="bg2"/>
                </a:solidFill>
              </a:rPr>
              <a:t> et le </a:t>
            </a:r>
            <a:r>
              <a:rPr lang="en-GB" sz="1600">
                <a:solidFill>
                  <a:schemeClr val="bg2"/>
                </a:solidFill>
                <a:hlinkClick r:id="rId5">
                  <a:extLst>
                    <a:ext uri="{A12FA001-AC4F-418D-AE19-62706E023703}">
                      <ahyp:hlinkClr xmlns:ahyp="http://schemas.microsoft.com/office/drawing/2018/hyperlinkcolor" val="tx"/>
                    </a:ext>
                  </a:extLst>
                </a:hlinkClick>
              </a:rPr>
              <a:t>JRC Knowledge Centre on Migration and Demography</a:t>
            </a:r>
            <a:r>
              <a:rPr lang="en-GB" sz="1600">
                <a:solidFill>
                  <a:schemeClr val="bg2"/>
                </a:solidFill>
              </a:rPr>
              <a:t>. </a:t>
            </a:r>
            <a:endParaRPr lang="en-GB" sz="1600">
              <a:solidFill>
                <a:schemeClr val="bg2"/>
              </a:solidFill>
              <a:cs typeface="Arial"/>
            </a:endParaRPr>
          </a:p>
          <a:p>
            <a:pPr marL="285750" indent="-285750">
              <a:buClr>
                <a:srgbClr val="000091"/>
              </a:buClr>
              <a:buFont typeface="Wingdings" panose="05000000000000000000" pitchFamily="2" charset="2"/>
              <a:buChar char="Ø"/>
            </a:pPr>
            <a:r>
              <a:rPr lang="en-GB" sz="1600">
                <a:solidFill>
                  <a:schemeClr val="bg2"/>
                </a:solidFill>
              </a:rPr>
              <a:t>Le JRC peut faire partie du consortium, voici les </a:t>
            </a:r>
            <a:r>
              <a:rPr lang="en-GB" sz="1600">
                <a:solidFill>
                  <a:schemeClr val="bg2"/>
                </a:solidFill>
                <a:hlinkClick r:id="rId6">
                  <a:extLst>
                    <a:ext uri="{A12FA001-AC4F-418D-AE19-62706E023703}">
                      <ahyp:hlinkClr xmlns:ahyp="http://schemas.microsoft.com/office/drawing/2018/hyperlinkcolor" val="tx"/>
                    </a:ext>
                  </a:extLst>
                </a:hlinkClick>
              </a:rPr>
              <a:t>conditions</a:t>
            </a:r>
            <a:endParaRPr lang="en-GB" sz="1600">
              <a:solidFill>
                <a:schemeClr val="bg2"/>
              </a:solidFill>
            </a:endParaRPr>
          </a:p>
          <a:p>
            <a:pPr marL="285750" indent="-285750">
              <a:buClr>
                <a:srgbClr val="000091"/>
              </a:buClr>
              <a:buFont typeface="Wingdings" panose="05000000000000000000" pitchFamily="2" charset="2"/>
              <a:buChar char="Ø"/>
            </a:pPr>
            <a:r>
              <a:rPr lang="en-GB" sz="1600" err="1">
                <a:solidFill>
                  <a:schemeClr val="bg2"/>
                </a:solidFill>
              </a:rPr>
              <a:t>Autre</a:t>
            </a:r>
            <a:r>
              <a:rPr lang="en-GB" sz="1600">
                <a:solidFill>
                  <a:schemeClr val="bg2"/>
                </a:solidFill>
              </a:rPr>
              <a:t> </a:t>
            </a:r>
            <a:r>
              <a:rPr lang="en-GB" sz="1600" err="1">
                <a:solidFill>
                  <a:schemeClr val="bg2"/>
                </a:solidFill>
              </a:rPr>
              <a:t>référence</a:t>
            </a:r>
            <a:r>
              <a:rPr lang="en-GB" sz="1600">
                <a:solidFill>
                  <a:schemeClr val="bg2"/>
                </a:solidFill>
              </a:rPr>
              <a:t>: T</a:t>
            </a:r>
            <a:r>
              <a:rPr lang="en-GB" sz="1600">
                <a:solidFill>
                  <a:schemeClr val="bg2"/>
                </a:solidFill>
                <a:hlinkClick r:id="rId7">
                  <a:extLst>
                    <a:ext uri="{A12FA001-AC4F-418D-AE19-62706E023703}">
                      <ahyp:hlinkClr xmlns:ahyp="http://schemas.microsoft.com/office/drawing/2018/hyperlinkcolor" val="tx"/>
                    </a:ext>
                  </a:extLst>
                </a:hlinkClick>
              </a:rPr>
              <a:t>he New Pact on Asylum and Migration</a:t>
            </a:r>
            <a:r>
              <a:rPr lang="en-GB" sz="1600">
                <a:solidFill>
                  <a:schemeClr val="bg2"/>
                </a:solidFill>
              </a:rPr>
              <a:t> </a:t>
            </a:r>
          </a:p>
          <a:p>
            <a:pPr marL="285750" indent="-285750">
              <a:spcBef>
                <a:spcPts val="300"/>
              </a:spcBef>
              <a:buClr>
                <a:schemeClr val="dk1"/>
              </a:buClr>
              <a:buSzPts val="1100"/>
              <a:buFont typeface="Arial" panose="020B0604020202020204" pitchFamily="34" charset="0"/>
              <a:buChar char="•"/>
            </a:pPr>
            <a:endParaRPr lang="fr-FR" sz="1500">
              <a:solidFill>
                <a:srgbClr val="1746BD"/>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347864" y="214022"/>
            <a:ext cx="5436135" cy="615553"/>
          </a:xfrm>
          <a:prstGeom prst="rect">
            <a:avLst/>
          </a:prstGeom>
          <a:noFill/>
        </p:spPr>
        <p:txBody>
          <a:bodyPr wrap="square" lIns="91440" tIns="45720" rIns="91440" bIns="45720" rtlCol="0" anchor="t">
            <a:spAutoFit/>
          </a:bodyPr>
          <a:lstStyle/>
          <a:p>
            <a:pPr algn="r" fontAlgn="base"/>
            <a:r>
              <a:rPr lang="en-US" sz="1100" b="0">
                <a:solidFill>
                  <a:schemeClr val="bg2"/>
                </a:solidFill>
              </a:rPr>
              <a:t>HORIZON-CL2-2025-01-TRANSFO-12 : Migration and climate change: building resilience and enhancing sustainability - </a:t>
            </a:r>
            <a:r>
              <a:rPr lang="fr-FR" sz="1100" b="0">
                <a:solidFill>
                  <a:schemeClr val="bg2"/>
                </a:solidFill>
              </a:rPr>
              <a:t>CSA</a:t>
            </a:r>
          </a:p>
          <a:p>
            <a:pPr algn="r" fontAlgn="base"/>
            <a:r>
              <a:rPr lang="en-US" sz="1200"/>
              <a:t>​</a:t>
            </a:r>
          </a:p>
        </p:txBody>
      </p:sp>
    </p:spTree>
    <p:extLst>
      <p:ext uri="{BB962C8B-B14F-4D97-AF65-F5344CB8AC3E}">
        <p14:creationId xmlns:p14="http://schemas.microsoft.com/office/powerpoint/2010/main" val="3590210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r>
              <a:rPr lang="fr-FR"/>
              <a:t>Pour</a:t>
            </a: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8135" y="1618407"/>
            <a:ext cx="8141707" cy="2888857"/>
          </a:xfrm>
        </p:spPr>
        <p:txBody>
          <a:bodyPr/>
          <a:lstStyle/>
          <a:p>
            <a:pPr marL="0"/>
            <a:endParaRPr lang="fr-FR"/>
          </a:p>
          <a:p>
            <a:pPr marL="0"/>
            <a:endParaRPr lang="fr-FR"/>
          </a:p>
        </p:txBody>
      </p:sp>
      <p:sp>
        <p:nvSpPr>
          <p:cNvPr id="3" name="ZoneTexte 2">
            <a:extLst>
              <a:ext uri="{FF2B5EF4-FFF2-40B4-BE49-F238E27FC236}">
                <a16:creationId xmlns:a16="http://schemas.microsoft.com/office/drawing/2014/main" id="{E666E5F7-B010-0727-0948-F0BA07D6DDE4}"/>
              </a:ext>
            </a:extLst>
          </p:cNvPr>
          <p:cNvSpPr txBox="1"/>
          <p:nvPr/>
        </p:nvSpPr>
        <p:spPr>
          <a:xfrm>
            <a:off x="2087156" y="2331597"/>
            <a:ext cx="5293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a:solidFill>
                  <a:schemeClr val="bg1"/>
                </a:solidFill>
                <a:cs typeface="Arial"/>
              </a:rPr>
              <a:t>Conseils, références</a:t>
            </a:r>
            <a:endParaRPr lang="fr-FR" sz="4000">
              <a:solidFill>
                <a:schemeClr val="bg1"/>
              </a:solidFill>
            </a:endParaRPr>
          </a:p>
        </p:txBody>
      </p:sp>
    </p:spTree>
    <p:extLst>
      <p:ext uri="{BB962C8B-B14F-4D97-AF65-F5344CB8AC3E}">
        <p14:creationId xmlns:p14="http://schemas.microsoft.com/office/powerpoint/2010/main" val="3674973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185066E-144C-4016-8BCD-4E52B377F8AC}"/>
              </a:ext>
            </a:extLst>
          </p:cNvPr>
          <p:cNvSpPr>
            <a:spLocks noGrp="1"/>
          </p:cNvSpPr>
          <p:nvPr>
            <p:ph type="body" idx="1"/>
          </p:nvPr>
        </p:nvSpPr>
        <p:spPr>
          <a:xfrm>
            <a:off x="133489" y="987228"/>
            <a:ext cx="8650509" cy="3806470"/>
          </a:xfrm>
        </p:spPr>
        <p:txBody>
          <a:bodyPr/>
          <a:lstStyle/>
          <a:p>
            <a:pPr lvl="0" eaLnBrk="0" fontAlgn="base" hangingPunct="0">
              <a:spcAft>
                <a:spcPts val="600"/>
              </a:spcAft>
              <a:buClr>
                <a:srgbClr val="00B398"/>
              </a:buClr>
            </a:pPr>
            <a:r>
              <a:rPr lang="fr-FR" sz="1800" b="1">
                <a:solidFill>
                  <a:schemeClr val="accent4"/>
                </a:solidFill>
              </a:rPr>
              <a:t>Références, sites internet </a:t>
            </a:r>
          </a:p>
          <a:p>
            <a:pPr marL="552450" indent="-285750" eaLnBrk="0" fontAlgn="base" hangingPunct="0">
              <a:spcAft>
                <a:spcPts val="600"/>
              </a:spcAft>
              <a:buClr>
                <a:schemeClr val="bg2"/>
              </a:buClr>
              <a:buFont typeface="Arial" panose="020B0604020202020204" pitchFamily="34" charset="0"/>
              <a:buChar char="•"/>
            </a:pPr>
            <a:r>
              <a:rPr lang="fr-FR" sz="1700" b="1">
                <a:solidFill>
                  <a:schemeClr val="bg2"/>
                </a:solidFill>
                <a:hlinkClick r:id="rId3">
                  <a:extLst>
                    <a:ext uri="{A12FA001-AC4F-418D-AE19-62706E023703}">
                      <ahyp:hlinkClr xmlns:ahyp="http://schemas.microsoft.com/office/drawing/2018/hyperlinkcolor" val="tx"/>
                    </a:ext>
                  </a:extLst>
                </a:hlinkClick>
              </a:rPr>
              <a:t>Les appels 2025 du Cluster 2</a:t>
            </a:r>
            <a:r>
              <a:rPr lang="fr-FR" sz="1700" b="1">
                <a:solidFill>
                  <a:schemeClr val="bg2"/>
                </a:solidFill>
              </a:rPr>
              <a:t> – texte intégral (PDF)</a:t>
            </a:r>
          </a:p>
          <a:p>
            <a:pPr marL="552450" indent="-285750">
              <a:spcAft>
                <a:spcPts val="600"/>
              </a:spcAft>
              <a:buClr>
                <a:schemeClr val="bg2"/>
              </a:buClr>
              <a:buFont typeface="Arial" panose="020B0604020202020204" pitchFamily="34" charset="0"/>
              <a:buChar char="•"/>
            </a:pPr>
            <a:r>
              <a:rPr lang="fr-FR" sz="1700" b="1">
                <a:solidFill>
                  <a:schemeClr val="bg2"/>
                </a:solidFill>
                <a:hlinkClick r:id="rId4">
                  <a:extLst>
                    <a:ext uri="{A12FA001-AC4F-418D-AE19-62706E023703}">
                      <ahyp:hlinkClr xmlns:ahyp="http://schemas.microsoft.com/office/drawing/2018/hyperlinkcolor" val="tx"/>
                    </a:ext>
                  </a:extLst>
                </a:hlinkClick>
              </a:rPr>
              <a:t>Participant portal</a:t>
            </a:r>
            <a:endParaRPr lang="fr-FR" sz="1700" b="1">
              <a:solidFill>
                <a:schemeClr val="bg2"/>
              </a:solidFill>
            </a:endParaRPr>
          </a:p>
          <a:p>
            <a:pPr marL="552450" lvl="0" indent="-285750" eaLnBrk="0" fontAlgn="base" hangingPunct="0">
              <a:spcAft>
                <a:spcPts val="600"/>
              </a:spcAft>
              <a:buClr>
                <a:schemeClr val="bg2"/>
              </a:buClr>
              <a:buFont typeface="Arial" panose="020B0604020202020204" pitchFamily="34" charset="0"/>
              <a:buChar char="•"/>
            </a:pPr>
            <a:r>
              <a:rPr lang="fr-FR" sz="1700" b="1">
                <a:solidFill>
                  <a:schemeClr val="bg2"/>
                </a:solidFill>
              </a:rPr>
              <a:t>Base </a:t>
            </a:r>
            <a:r>
              <a:rPr lang="fr-FR" sz="1700" b="1">
                <a:solidFill>
                  <a:schemeClr val="bg2"/>
                </a:solidFill>
                <a:hlinkClick r:id="rId5">
                  <a:extLst>
                    <a:ext uri="{A12FA001-AC4F-418D-AE19-62706E023703}">
                      <ahyp:hlinkClr xmlns:ahyp="http://schemas.microsoft.com/office/drawing/2018/hyperlinkcolor" val="tx"/>
                    </a:ext>
                  </a:extLst>
                </a:hlinkClick>
              </a:rPr>
              <a:t>CORDIS</a:t>
            </a:r>
            <a:r>
              <a:rPr lang="fr-FR" sz="1700" b="1">
                <a:solidFill>
                  <a:schemeClr val="bg2"/>
                </a:solidFill>
              </a:rPr>
              <a:t> qui recense tous les projets sélectionnés</a:t>
            </a:r>
          </a:p>
          <a:p>
            <a:pPr marL="552450" lvl="0" indent="-285750" eaLnBrk="0" fontAlgn="base" hangingPunct="0">
              <a:spcAft>
                <a:spcPts val="600"/>
              </a:spcAft>
              <a:buClr>
                <a:schemeClr val="bg2"/>
              </a:buClr>
              <a:buFont typeface="Arial" panose="020B0604020202020204" pitchFamily="34" charset="0"/>
              <a:buChar char="•"/>
            </a:pPr>
            <a:r>
              <a:rPr lang="fr-FR" sz="1700" b="1">
                <a:solidFill>
                  <a:schemeClr val="bg2"/>
                </a:solidFill>
                <a:hlinkClick r:id="rId6">
                  <a:extLst>
                    <a:ext uri="{A12FA001-AC4F-418D-AE19-62706E023703}">
                      <ahyp:hlinkClr xmlns:ahyp="http://schemas.microsoft.com/office/drawing/2018/hyperlinkcolor" val="tx"/>
                    </a:ext>
                  </a:extLst>
                </a:hlinkClick>
              </a:rPr>
              <a:t>Site du PCN Cluster 2</a:t>
            </a:r>
            <a:endParaRPr lang="fr-FR" sz="1700" b="1">
              <a:solidFill>
                <a:schemeClr val="bg2"/>
              </a:solidFill>
            </a:endParaRPr>
          </a:p>
          <a:p>
            <a:pPr marL="552450" lvl="0" indent="-285750" eaLnBrk="0" fontAlgn="base" hangingPunct="0">
              <a:spcAft>
                <a:spcPts val="600"/>
              </a:spcAft>
              <a:buClr>
                <a:schemeClr val="bg2"/>
              </a:buClr>
              <a:buFont typeface="Arial" panose="020B0604020202020204" pitchFamily="34" charset="0"/>
              <a:buChar char="•"/>
            </a:pPr>
            <a:r>
              <a:rPr lang="fr-FR" sz="1700" b="1">
                <a:solidFill>
                  <a:schemeClr val="bg2"/>
                </a:solidFill>
              </a:rPr>
              <a:t>Nos </a:t>
            </a:r>
            <a:r>
              <a:rPr lang="fr-FR" sz="1700" b="1">
                <a:solidFill>
                  <a:schemeClr val="bg2"/>
                </a:solidFill>
                <a:hlinkClick r:id="rId7">
                  <a:extLst>
                    <a:ext uri="{A12FA001-AC4F-418D-AE19-62706E023703}">
                      <ahyp:hlinkClr xmlns:ahyp="http://schemas.microsoft.com/office/drawing/2018/hyperlinkcolor" val="tx"/>
                    </a:ext>
                  </a:extLst>
                </a:hlinkClick>
              </a:rPr>
              <a:t>fiches</a:t>
            </a:r>
            <a:r>
              <a:rPr lang="fr-FR" sz="1700" b="1">
                <a:solidFill>
                  <a:schemeClr val="bg2"/>
                </a:solidFill>
              </a:rPr>
              <a:t> pratiques</a:t>
            </a:r>
          </a:p>
          <a:p>
            <a:pPr marL="552450" lvl="0" indent="-285750" eaLnBrk="0" fontAlgn="base" hangingPunct="0">
              <a:spcAft>
                <a:spcPts val="600"/>
              </a:spcAft>
              <a:buClr>
                <a:schemeClr val="bg2"/>
              </a:buClr>
              <a:buFont typeface="Arial" panose="020B0604020202020204" pitchFamily="34" charset="0"/>
              <a:buChar char="•"/>
            </a:pPr>
            <a:r>
              <a:rPr lang="fr-FR" sz="1700" b="1">
                <a:solidFill>
                  <a:schemeClr val="bg2"/>
                </a:solidFill>
              </a:rPr>
              <a:t>Les webinaires du </a:t>
            </a:r>
            <a:r>
              <a:rPr lang="fr-FR" sz="1700" b="1">
                <a:solidFill>
                  <a:schemeClr val="bg2"/>
                </a:solidFill>
                <a:hlinkClick r:id="rId8">
                  <a:extLst>
                    <a:ext uri="{A12FA001-AC4F-418D-AE19-62706E023703}">
                      <ahyp:hlinkClr xmlns:ahyp="http://schemas.microsoft.com/office/drawing/2018/hyperlinkcolor" val="tx"/>
                    </a:ext>
                  </a:extLst>
                </a:hlinkClick>
              </a:rPr>
              <a:t>PCN Juridique et Financier </a:t>
            </a:r>
            <a:endParaRPr lang="fr-FR" sz="1700" b="1">
              <a:solidFill>
                <a:schemeClr val="bg2"/>
              </a:solidFill>
            </a:endParaRPr>
          </a:p>
          <a:p>
            <a:pPr marL="552450" lvl="0" indent="-285750" eaLnBrk="0" fontAlgn="base" hangingPunct="0">
              <a:spcAft>
                <a:spcPts val="600"/>
              </a:spcAft>
              <a:buClr>
                <a:schemeClr val="bg2"/>
              </a:buClr>
              <a:buFont typeface="Arial" panose="020B0604020202020204" pitchFamily="34" charset="0"/>
              <a:buChar char="•"/>
            </a:pPr>
            <a:r>
              <a:rPr lang="fr-FR" sz="1700" b="1">
                <a:solidFill>
                  <a:schemeClr val="bg2"/>
                </a:solidFill>
              </a:rPr>
              <a:t>DG </a:t>
            </a:r>
            <a:r>
              <a:rPr lang="fr-FR" sz="1700" b="1" err="1">
                <a:solidFill>
                  <a:schemeClr val="bg2"/>
                </a:solidFill>
              </a:rPr>
              <a:t>Research</a:t>
            </a:r>
            <a:r>
              <a:rPr lang="fr-FR" sz="1700" b="1">
                <a:solidFill>
                  <a:schemeClr val="bg2"/>
                </a:solidFill>
              </a:rPr>
              <a:t> &amp; Innovation – </a:t>
            </a:r>
            <a:r>
              <a:rPr lang="fr-FR" sz="1700" b="1">
                <a:solidFill>
                  <a:schemeClr val="bg2"/>
                </a:solidFill>
                <a:hlinkClick r:id="rId9">
                  <a:extLst>
                    <a:ext uri="{A12FA001-AC4F-418D-AE19-62706E023703}">
                      <ahyp:hlinkClr xmlns:ahyp="http://schemas.microsoft.com/office/drawing/2018/hyperlinkcolor" val="tx"/>
                    </a:ext>
                  </a:extLst>
                </a:hlinkClick>
              </a:rPr>
              <a:t>SSH</a:t>
            </a:r>
            <a:r>
              <a:rPr lang="fr-FR" sz="1700" b="1">
                <a:solidFill>
                  <a:schemeClr val="bg2"/>
                </a:solidFill>
              </a:rPr>
              <a:t> </a:t>
            </a:r>
          </a:p>
          <a:p>
            <a:pPr marL="266700" lvl="0" indent="0" eaLnBrk="0" fontAlgn="base" hangingPunct="0">
              <a:spcAft>
                <a:spcPts val="600"/>
              </a:spcAft>
              <a:buClr>
                <a:srgbClr val="00B398"/>
              </a:buClr>
            </a:pPr>
            <a:endParaRPr lang="fr-FR" sz="1700">
              <a:solidFill>
                <a:schemeClr val="bg2"/>
              </a:solidFill>
            </a:endParaRPr>
          </a:p>
          <a:p>
            <a:pPr eaLnBrk="0" fontAlgn="base" hangingPunct="0">
              <a:spcAft>
                <a:spcPts val="600"/>
              </a:spcAft>
              <a:buClr>
                <a:srgbClr val="00B398"/>
              </a:buClr>
            </a:pPr>
            <a:r>
              <a:rPr lang="fr-FR" sz="1700">
                <a:solidFill>
                  <a:schemeClr val="bg2"/>
                </a:solidFill>
              </a:rPr>
              <a:t>Tous les appels 2025 du cluster 2 fonctionneront sur sommes forfaitaires (</a:t>
            </a:r>
            <a:r>
              <a:rPr lang="fr-FR" sz="1700" b="1">
                <a:solidFill>
                  <a:schemeClr val="bg2"/>
                </a:solidFill>
              </a:rPr>
              <a:t>lump </a:t>
            </a:r>
            <a:r>
              <a:rPr lang="fr-FR" sz="1700" b="1" err="1">
                <a:solidFill>
                  <a:schemeClr val="bg2"/>
                </a:solidFill>
              </a:rPr>
              <a:t>sum</a:t>
            </a:r>
            <a:r>
              <a:rPr lang="fr-FR" sz="1700" b="1">
                <a:solidFill>
                  <a:schemeClr val="bg2"/>
                </a:solidFill>
              </a:rPr>
              <a:t>)</a:t>
            </a:r>
            <a:endParaRPr lang="fr-FR" sz="1700" b="1">
              <a:solidFill>
                <a:schemeClr val="bg2"/>
              </a:solidFill>
              <a:latin typeface="Arial" panose="020B0604020202020204" pitchFamily="34" charset="0"/>
              <a:cs typeface="Arial" panose="020B0604020202020204" pitchFamily="34" charset="0"/>
            </a:endParaRPr>
          </a:p>
          <a:p>
            <a:pPr marL="514350" indent="-285750">
              <a:spcAft>
                <a:spcPts val="600"/>
              </a:spcAft>
              <a:buChar char="•"/>
            </a:pPr>
            <a:r>
              <a:rPr lang="fr-FR" sz="1700">
                <a:solidFill>
                  <a:schemeClr val="bg2"/>
                </a:solidFill>
                <a:hlinkClick r:id="rId10">
                  <a:extLst>
                    <a:ext uri="{A12FA001-AC4F-418D-AE19-62706E023703}">
                      <ahyp:hlinkClr xmlns:ahyp="http://schemas.microsoft.com/office/drawing/2018/hyperlinkcolor" val="tx"/>
                    </a:ext>
                  </a:extLst>
                </a:hlinkClick>
              </a:rPr>
              <a:t>FAQ</a:t>
            </a:r>
            <a:r>
              <a:rPr lang="fr-FR" sz="1700">
                <a:solidFill>
                  <a:schemeClr val="bg2"/>
                </a:solidFill>
              </a:rPr>
              <a:t> et </a:t>
            </a:r>
            <a:r>
              <a:rPr lang="fr-FR" sz="1700">
                <a:solidFill>
                  <a:schemeClr val="bg2"/>
                </a:solidFill>
                <a:hlinkClick r:id="rId11">
                  <a:extLst>
                    <a:ext uri="{A12FA001-AC4F-418D-AE19-62706E023703}">
                      <ahyp:hlinkClr xmlns:ahyp="http://schemas.microsoft.com/office/drawing/2018/hyperlinkcolor" val="tx"/>
                    </a:ext>
                  </a:extLst>
                </a:hlinkClick>
              </a:rPr>
              <a:t>webinaire</a:t>
            </a:r>
            <a:r>
              <a:rPr lang="fr-FR" sz="1700">
                <a:solidFill>
                  <a:schemeClr val="bg2"/>
                </a:solidFill>
              </a:rPr>
              <a:t> du PCN </a:t>
            </a:r>
            <a:r>
              <a:rPr lang="fr-FR" sz="1700" err="1">
                <a:solidFill>
                  <a:schemeClr val="bg2"/>
                </a:solidFill>
              </a:rPr>
              <a:t>JurFIn</a:t>
            </a:r>
            <a:r>
              <a:rPr lang="fr-FR" sz="1700">
                <a:solidFill>
                  <a:schemeClr val="bg2"/>
                </a:solidFill>
              </a:rPr>
              <a:t> sur le lump </a:t>
            </a:r>
            <a:r>
              <a:rPr lang="fr-FR" sz="1700" err="1">
                <a:solidFill>
                  <a:schemeClr val="bg2"/>
                </a:solidFill>
              </a:rPr>
              <a:t>sum</a:t>
            </a:r>
            <a:endParaRPr lang="fr-FR" sz="1700">
              <a:solidFill>
                <a:schemeClr val="bg2"/>
              </a:solidFill>
            </a:endParaRPr>
          </a:p>
        </p:txBody>
      </p:sp>
      <p:sp>
        <p:nvSpPr>
          <p:cNvPr id="4" name="Espace réservé du texte 3">
            <a:extLst>
              <a:ext uri="{FF2B5EF4-FFF2-40B4-BE49-F238E27FC236}">
                <a16:creationId xmlns:a16="http://schemas.microsoft.com/office/drawing/2014/main" id="{73C77266-21F6-43F3-9ACB-4EE04D958DD4}"/>
              </a:ext>
            </a:extLst>
          </p:cNvPr>
          <p:cNvSpPr>
            <a:spLocks noGrp="1"/>
          </p:cNvSpPr>
          <p:nvPr>
            <p:ph type="body" idx="2"/>
          </p:nvPr>
        </p:nvSpPr>
        <p:spPr/>
        <p:txBody>
          <a:bodyPr/>
          <a:lstStyle/>
          <a:p>
            <a:pPr marL="180975" indent="0">
              <a:buNone/>
            </a:pPr>
            <a:endParaRPr lang="fr-FR" sz="1800">
              <a:solidFill>
                <a:schemeClr val="bg2"/>
              </a:solidFill>
            </a:endParaRPr>
          </a:p>
        </p:txBody>
      </p:sp>
      <p:sp>
        <p:nvSpPr>
          <p:cNvPr id="5" name="Espace réservé du numéro de diapositive 4">
            <a:extLst>
              <a:ext uri="{FF2B5EF4-FFF2-40B4-BE49-F238E27FC236}">
                <a16:creationId xmlns:a16="http://schemas.microsoft.com/office/drawing/2014/main" id="{E98FCFDA-3E43-46D8-B3EE-C5B441B00E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45</a:t>
            </a:fld>
            <a:endParaRPr lang="fr-FR"/>
          </a:p>
        </p:txBody>
      </p:sp>
    </p:spTree>
    <p:extLst>
      <p:ext uri="{BB962C8B-B14F-4D97-AF65-F5344CB8AC3E}">
        <p14:creationId xmlns:p14="http://schemas.microsoft.com/office/powerpoint/2010/main" val="3504577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185066E-144C-4016-8BCD-4E52B377F8AC}"/>
              </a:ext>
            </a:extLst>
          </p:cNvPr>
          <p:cNvSpPr>
            <a:spLocks noGrp="1"/>
          </p:cNvSpPr>
          <p:nvPr>
            <p:ph type="body" idx="1"/>
          </p:nvPr>
        </p:nvSpPr>
        <p:spPr>
          <a:xfrm>
            <a:off x="133489" y="987228"/>
            <a:ext cx="8650509" cy="3806470"/>
          </a:xfrm>
        </p:spPr>
        <p:txBody>
          <a:bodyPr/>
          <a:lstStyle/>
          <a:p>
            <a:pPr lvl="0" eaLnBrk="0" fontAlgn="base" hangingPunct="0">
              <a:spcAft>
                <a:spcPts val="600"/>
              </a:spcAft>
              <a:buClr>
                <a:srgbClr val="00B398"/>
              </a:buClr>
            </a:pPr>
            <a:r>
              <a:rPr lang="fr-FR" sz="1800" b="1">
                <a:solidFill>
                  <a:schemeClr val="accent4"/>
                </a:solidFill>
              </a:rPr>
              <a:t>ANR : Montage de Réseaux Scientifiques Européens ou Internationaux</a:t>
            </a:r>
          </a:p>
          <a:p>
            <a:pPr lvl="0" eaLnBrk="0" fontAlgn="base" hangingPunct="0">
              <a:spcAft>
                <a:spcPts val="600"/>
              </a:spcAft>
              <a:buClr>
                <a:srgbClr val="00B398"/>
              </a:buClr>
            </a:pPr>
            <a:r>
              <a:rPr lang="fr-FR" sz="1800" b="1">
                <a:solidFill>
                  <a:schemeClr val="accent4"/>
                </a:solidFill>
              </a:rPr>
              <a:t>(MRSEI)</a:t>
            </a:r>
          </a:p>
          <a:p>
            <a:pPr lvl="0" eaLnBrk="0" fontAlgn="base" hangingPunct="0">
              <a:spcAft>
                <a:spcPts val="600"/>
              </a:spcAft>
              <a:buClr>
                <a:srgbClr val="00B398"/>
              </a:buClr>
            </a:pPr>
            <a:endParaRPr lang="fr-FR" sz="1800" b="1">
              <a:solidFill>
                <a:schemeClr val="accent4"/>
              </a:solidFill>
            </a:endParaRPr>
          </a:p>
          <a:p>
            <a:pPr marL="552450" lvl="0" indent="-285750" eaLnBrk="0" fontAlgn="base" hangingPunct="0">
              <a:spcAft>
                <a:spcPts val="600"/>
              </a:spcAft>
              <a:buClr>
                <a:schemeClr val="bg2"/>
              </a:buClr>
              <a:buFont typeface="Wingdings" panose="05000000000000000000" pitchFamily="2" charset="2"/>
              <a:buChar char="Ø"/>
            </a:pPr>
            <a:r>
              <a:rPr lang="fr-FR" sz="1800">
                <a:solidFill>
                  <a:schemeClr val="bg2"/>
                </a:solidFill>
              </a:rPr>
              <a:t>Soutien aux </a:t>
            </a:r>
            <a:r>
              <a:rPr lang="fr-FR" sz="1800" b="1">
                <a:solidFill>
                  <a:schemeClr val="bg2"/>
                </a:solidFill>
              </a:rPr>
              <a:t>coordinations françaises</a:t>
            </a:r>
            <a:endParaRPr lang="fr-FR" sz="1800">
              <a:solidFill>
                <a:schemeClr val="bg2"/>
              </a:solidFill>
            </a:endParaRPr>
          </a:p>
          <a:p>
            <a:pPr marL="552450" lvl="0" indent="-285750" eaLnBrk="0" fontAlgn="base" hangingPunct="0">
              <a:spcAft>
                <a:spcPts val="600"/>
              </a:spcAft>
              <a:buClr>
                <a:schemeClr val="bg2"/>
              </a:buClr>
              <a:buFont typeface="Wingdings" panose="05000000000000000000" pitchFamily="2" charset="2"/>
              <a:buChar char="Ø"/>
            </a:pPr>
            <a:r>
              <a:rPr lang="fr-FR" sz="1800" b="1">
                <a:solidFill>
                  <a:schemeClr val="bg2"/>
                </a:solidFill>
              </a:rPr>
              <a:t>Avoir ciblé un appel </a:t>
            </a:r>
            <a:r>
              <a:rPr lang="fr-FR" sz="1800">
                <a:solidFill>
                  <a:schemeClr val="bg2"/>
                </a:solidFill>
              </a:rPr>
              <a:t>européen </a:t>
            </a:r>
          </a:p>
          <a:p>
            <a:pPr marL="552450" lvl="0" indent="-285750" eaLnBrk="0" fontAlgn="base" hangingPunct="0">
              <a:spcAft>
                <a:spcPts val="600"/>
              </a:spcAft>
              <a:buClr>
                <a:schemeClr val="bg2"/>
              </a:buClr>
              <a:buFont typeface="Wingdings" panose="05000000000000000000" pitchFamily="2" charset="2"/>
              <a:buChar char="Ø"/>
            </a:pPr>
            <a:r>
              <a:rPr lang="fr-FR" sz="1800">
                <a:solidFill>
                  <a:schemeClr val="bg2"/>
                </a:solidFill>
              </a:rPr>
              <a:t>Expliquer comment on va répondre aux </a:t>
            </a:r>
            <a:r>
              <a:rPr lang="fr-FR" sz="1800" err="1">
                <a:solidFill>
                  <a:schemeClr val="bg2"/>
                </a:solidFill>
              </a:rPr>
              <a:t>expected</a:t>
            </a:r>
            <a:r>
              <a:rPr lang="fr-FR" sz="1800">
                <a:solidFill>
                  <a:schemeClr val="bg2"/>
                </a:solidFill>
              </a:rPr>
              <a:t> </a:t>
            </a:r>
            <a:r>
              <a:rPr lang="fr-FR" sz="1800" err="1">
                <a:solidFill>
                  <a:schemeClr val="bg2"/>
                </a:solidFill>
              </a:rPr>
              <a:t>outcomes</a:t>
            </a:r>
            <a:r>
              <a:rPr lang="fr-FR" sz="1800">
                <a:solidFill>
                  <a:schemeClr val="bg2"/>
                </a:solidFill>
              </a:rPr>
              <a:t> de l’appel visé</a:t>
            </a:r>
          </a:p>
          <a:p>
            <a:pPr marL="552450" lvl="0" indent="-285750" eaLnBrk="0" fontAlgn="base" hangingPunct="0">
              <a:spcAft>
                <a:spcPts val="600"/>
              </a:spcAft>
              <a:buClr>
                <a:schemeClr val="bg2"/>
              </a:buClr>
              <a:buFont typeface="Wingdings" panose="05000000000000000000" pitchFamily="2" charset="2"/>
              <a:buChar char="Ø"/>
            </a:pPr>
            <a:r>
              <a:rPr lang="fr-FR" sz="1800">
                <a:solidFill>
                  <a:schemeClr val="bg2"/>
                </a:solidFill>
              </a:rPr>
              <a:t>Financement d’opérations liées à la constitution du consortium et à la préparation de la réponse à l’appel : frais de </a:t>
            </a:r>
            <a:r>
              <a:rPr lang="fr-FR" sz="1800" b="1">
                <a:solidFill>
                  <a:schemeClr val="bg2"/>
                </a:solidFill>
              </a:rPr>
              <a:t>missions </a:t>
            </a:r>
            <a:r>
              <a:rPr lang="fr-FR" sz="1800">
                <a:solidFill>
                  <a:schemeClr val="bg2"/>
                </a:solidFill>
              </a:rPr>
              <a:t>(déplacements, organisation de colloques ou ateliers), prestation</a:t>
            </a:r>
            <a:r>
              <a:rPr lang="fr-FR" sz="1800" b="1">
                <a:solidFill>
                  <a:schemeClr val="bg2"/>
                </a:solidFill>
              </a:rPr>
              <a:t> </a:t>
            </a:r>
            <a:r>
              <a:rPr lang="fr-FR" sz="1800">
                <a:solidFill>
                  <a:schemeClr val="bg2"/>
                </a:solidFill>
              </a:rPr>
              <a:t>d’un</a:t>
            </a:r>
            <a:r>
              <a:rPr lang="fr-FR" sz="1800" b="1">
                <a:solidFill>
                  <a:schemeClr val="bg2"/>
                </a:solidFill>
              </a:rPr>
              <a:t> cabinet </a:t>
            </a:r>
            <a:r>
              <a:rPr lang="fr-FR" sz="1800">
                <a:solidFill>
                  <a:schemeClr val="bg2"/>
                </a:solidFill>
              </a:rPr>
              <a:t>de consultants</a:t>
            </a:r>
          </a:p>
          <a:p>
            <a:pPr marL="266700" lvl="0" indent="0" eaLnBrk="0" fontAlgn="base" hangingPunct="0">
              <a:spcAft>
                <a:spcPts val="600"/>
              </a:spcAft>
              <a:buClr>
                <a:schemeClr val="bg2"/>
              </a:buClr>
            </a:pPr>
            <a:endParaRPr lang="fr-FR" sz="1800">
              <a:solidFill>
                <a:schemeClr val="bg2"/>
              </a:solidFill>
            </a:endParaRPr>
          </a:p>
          <a:p>
            <a:pPr marL="266700" lvl="0" indent="0" eaLnBrk="0" fontAlgn="base" hangingPunct="0">
              <a:spcAft>
                <a:spcPts val="600"/>
              </a:spcAft>
              <a:buClr>
                <a:schemeClr val="bg2"/>
              </a:buClr>
            </a:pPr>
            <a:r>
              <a:rPr lang="fr-FR" sz="1800" b="1">
                <a:solidFill>
                  <a:schemeClr val="bg2"/>
                </a:solidFill>
              </a:rPr>
              <a:t>Aide : 36 000€ </a:t>
            </a:r>
          </a:p>
          <a:p>
            <a:pPr lvl="0" eaLnBrk="0" fontAlgn="base" hangingPunct="0">
              <a:spcAft>
                <a:spcPts val="600"/>
              </a:spcAft>
              <a:buClr>
                <a:srgbClr val="00B398"/>
              </a:buClr>
            </a:pPr>
            <a:endParaRPr lang="fr-FR" sz="1400">
              <a:solidFill>
                <a:schemeClr val="bg2"/>
              </a:solidFill>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73C77266-21F6-43F3-9ACB-4EE04D958DD4}"/>
              </a:ext>
            </a:extLst>
          </p:cNvPr>
          <p:cNvSpPr>
            <a:spLocks noGrp="1"/>
          </p:cNvSpPr>
          <p:nvPr>
            <p:ph type="body" idx="2"/>
          </p:nvPr>
        </p:nvSpPr>
        <p:spPr/>
        <p:txBody>
          <a:bodyPr/>
          <a:lstStyle/>
          <a:p>
            <a:pPr marL="180975" indent="0">
              <a:buNone/>
            </a:pPr>
            <a:r>
              <a:rPr lang="fr-FR" sz="1800">
                <a:solidFill>
                  <a:schemeClr val="bg2"/>
                </a:solidFill>
              </a:rPr>
              <a:t>Aides au dépôt</a:t>
            </a:r>
          </a:p>
        </p:txBody>
      </p:sp>
      <p:sp>
        <p:nvSpPr>
          <p:cNvPr id="5" name="Espace réservé du numéro de diapositive 4">
            <a:extLst>
              <a:ext uri="{FF2B5EF4-FFF2-40B4-BE49-F238E27FC236}">
                <a16:creationId xmlns:a16="http://schemas.microsoft.com/office/drawing/2014/main" id="{E98FCFDA-3E43-46D8-B3EE-C5B441B00E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46</a:t>
            </a:fld>
            <a:endParaRPr lang="fr-FR"/>
          </a:p>
        </p:txBody>
      </p:sp>
    </p:spTree>
    <p:extLst>
      <p:ext uri="{BB962C8B-B14F-4D97-AF65-F5344CB8AC3E}">
        <p14:creationId xmlns:p14="http://schemas.microsoft.com/office/powerpoint/2010/main" val="1428125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185066E-144C-4016-8BCD-4E52B377F8AC}"/>
              </a:ext>
            </a:extLst>
          </p:cNvPr>
          <p:cNvSpPr>
            <a:spLocks noGrp="1"/>
          </p:cNvSpPr>
          <p:nvPr>
            <p:ph type="body" idx="1"/>
          </p:nvPr>
        </p:nvSpPr>
        <p:spPr>
          <a:xfrm>
            <a:off x="133489" y="987228"/>
            <a:ext cx="8650509" cy="3806470"/>
          </a:xfrm>
        </p:spPr>
        <p:txBody>
          <a:bodyPr/>
          <a:lstStyle/>
          <a:p>
            <a:pPr marL="266700" lvl="0" indent="0" eaLnBrk="0" fontAlgn="base" hangingPunct="0">
              <a:spcAft>
                <a:spcPts val="600"/>
              </a:spcAft>
              <a:buClr>
                <a:srgbClr val="00B398"/>
              </a:buClr>
            </a:pPr>
            <a:r>
              <a:rPr lang="fr-FR" sz="1800" b="1">
                <a:solidFill>
                  <a:schemeClr val="bg2"/>
                </a:solidFill>
                <a:latin typeface="Arial" panose="020B0604020202020204" pitchFamily="34" charset="0"/>
                <a:cs typeface="Arial" panose="020B0604020202020204" pitchFamily="34" charset="0"/>
              </a:rPr>
              <a:t>Chaque établissement est doté de service d’accompagnement au montage de projet</a:t>
            </a:r>
            <a:r>
              <a:rPr lang="fr-FR" sz="1800">
                <a:solidFill>
                  <a:schemeClr val="bg2"/>
                </a:solidFill>
                <a:latin typeface="Arial" panose="020B0604020202020204" pitchFamily="34" charset="0"/>
                <a:cs typeface="Arial" panose="020B0604020202020204" pitchFamily="34" charset="0"/>
              </a:rPr>
              <a:t> qui aide à :</a:t>
            </a:r>
          </a:p>
          <a:p>
            <a:pPr marL="266700" lvl="0" indent="0" eaLnBrk="0" fontAlgn="base" hangingPunct="0">
              <a:spcAft>
                <a:spcPts val="600"/>
              </a:spcAft>
              <a:buClr>
                <a:srgbClr val="00B398"/>
              </a:buClr>
            </a:pPr>
            <a:endParaRPr lang="fr-FR" sz="900">
              <a:solidFill>
                <a:schemeClr val="bg2"/>
              </a:solidFill>
              <a:latin typeface="Arial" panose="020B0604020202020204" pitchFamily="34" charset="0"/>
              <a:cs typeface="Arial" panose="020B0604020202020204" pitchFamily="34" charset="0"/>
            </a:endParaRPr>
          </a:p>
          <a:p>
            <a:pPr marL="552450" lvl="0" indent="-285750" eaLnBrk="0" fontAlgn="base" hangingPunct="0">
              <a:spcAft>
                <a:spcPts val="600"/>
              </a:spcAft>
              <a:buClr>
                <a:schemeClr val="bg2"/>
              </a:buClr>
              <a:buFont typeface="Courier New" panose="02070309020205020404" pitchFamily="49" charset="0"/>
              <a:buChar char="o"/>
            </a:pPr>
            <a:r>
              <a:rPr lang="fr-FR" sz="1800">
                <a:solidFill>
                  <a:schemeClr val="bg2"/>
                </a:solidFill>
                <a:latin typeface="Arial" panose="020B0604020202020204" pitchFamily="34" charset="0"/>
                <a:cs typeface="Arial" panose="020B0604020202020204" pitchFamily="34" charset="0"/>
              </a:rPr>
              <a:t>Identifier le bon dispositif </a:t>
            </a:r>
          </a:p>
          <a:p>
            <a:pPr marL="552450" lvl="0" indent="-285750" eaLnBrk="0" fontAlgn="base" hangingPunct="0">
              <a:spcAft>
                <a:spcPts val="600"/>
              </a:spcAft>
              <a:buClr>
                <a:schemeClr val="bg2"/>
              </a:buClr>
              <a:buFont typeface="Courier New" panose="02070309020205020404" pitchFamily="49" charset="0"/>
              <a:buChar char="o"/>
            </a:pPr>
            <a:r>
              <a:rPr lang="fr-FR" sz="1800">
                <a:solidFill>
                  <a:schemeClr val="bg2"/>
                </a:solidFill>
                <a:latin typeface="Arial" panose="020B0604020202020204" pitchFamily="34" charset="0"/>
                <a:cs typeface="Arial" panose="020B0604020202020204" pitchFamily="34" charset="0"/>
              </a:rPr>
              <a:t>Comprendre les critères d’éligibilité, de financement, d’évaluation</a:t>
            </a:r>
          </a:p>
          <a:p>
            <a:pPr marL="552450" lvl="0" indent="-285750" eaLnBrk="0" fontAlgn="base" hangingPunct="0">
              <a:spcAft>
                <a:spcPts val="600"/>
              </a:spcAft>
              <a:buClr>
                <a:schemeClr val="bg2"/>
              </a:buClr>
              <a:buFont typeface="Courier New" panose="02070309020205020404" pitchFamily="49" charset="0"/>
              <a:buChar char="o"/>
            </a:pPr>
            <a:r>
              <a:rPr lang="fr-FR" sz="1800">
                <a:solidFill>
                  <a:schemeClr val="bg2"/>
                </a:solidFill>
                <a:latin typeface="Arial" panose="020B0604020202020204" pitchFamily="34" charset="0"/>
                <a:cs typeface="Arial" panose="020B0604020202020204" pitchFamily="34" charset="0"/>
              </a:rPr>
              <a:t>Comprendre les attendus de l’appel</a:t>
            </a:r>
          </a:p>
          <a:p>
            <a:pPr marL="552450" lvl="0" indent="-285750" eaLnBrk="0" fontAlgn="base" hangingPunct="0">
              <a:spcAft>
                <a:spcPts val="600"/>
              </a:spcAft>
              <a:buClr>
                <a:schemeClr val="bg2"/>
              </a:buClr>
              <a:buFont typeface="Courier New" panose="02070309020205020404" pitchFamily="49" charset="0"/>
              <a:buChar char="o"/>
            </a:pPr>
            <a:r>
              <a:rPr lang="fr-FR" sz="1800">
                <a:solidFill>
                  <a:schemeClr val="bg2"/>
                </a:solidFill>
                <a:latin typeface="Arial" panose="020B0604020202020204" pitchFamily="34" charset="0"/>
                <a:cs typeface="Arial" panose="020B0604020202020204" pitchFamily="34" charset="0"/>
              </a:rPr>
              <a:t>Concevoir l’ingénierie de la proposition (</a:t>
            </a:r>
            <a:r>
              <a:rPr lang="fr-FR" sz="1800" err="1">
                <a:solidFill>
                  <a:schemeClr val="bg2"/>
                </a:solidFill>
                <a:latin typeface="Arial" panose="020B0604020202020204" pitchFamily="34" charset="0"/>
                <a:cs typeface="Arial" panose="020B0604020202020204" pitchFamily="34" charset="0"/>
              </a:rPr>
              <a:t>work</a:t>
            </a:r>
            <a:r>
              <a:rPr lang="fr-FR" sz="1800">
                <a:solidFill>
                  <a:schemeClr val="bg2"/>
                </a:solidFill>
                <a:latin typeface="Arial" panose="020B0604020202020204" pitchFamily="34" charset="0"/>
                <a:cs typeface="Arial" panose="020B0604020202020204" pitchFamily="34" charset="0"/>
              </a:rPr>
              <a:t> packages, </a:t>
            </a:r>
            <a:r>
              <a:rPr lang="fr-FR" sz="1800" err="1">
                <a:solidFill>
                  <a:schemeClr val="bg2"/>
                </a:solidFill>
                <a:latin typeface="Arial" panose="020B0604020202020204" pitchFamily="34" charset="0"/>
                <a:cs typeface="Arial" panose="020B0604020202020204" pitchFamily="34" charset="0"/>
              </a:rPr>
              <a:t>milestones</a:t>
            </a:r>
            <a:r>
              <a:rPr lang="fr-FR" sz="1800">
                <a:solidFill>
                  <a:schemeClr val="bg2"/>
                </a:solidFill>
                <a:latin typeface="Arial" panose="020B0604020202020204" pitchFamily="34" charset="0"/>
                <a:cs typeface="Arial" panose="020B0604020202020204" pitchFamily="34" charset="0"/>
              </a:rPr>
              <a:t>…)</a:t>
            </a:r>
          </a:p>
          <a:p>
            <a:pPr marL="552450" lvl="0" indent="-285750" eaLnBrk="0" fontAlgn="base" hangingPunct="0">
              <a:spcAft>
                <a:spcPts val="600"/>
              </a:spcAft>
              <a:buClr>
                <a:schemeClr val="bg2"/>
              </a:buClr>
              <a:buFont typeface="Courier New" panose="02070309020205020404" pitchFamily="49" charset="0"/>
              <a:buChar char="o"/>
            </a:pPr>
            <a:r>
              <a:rPr lang="fr-FR" sz="1800">
                <a:solidFill>
                  <a:schemeClr val="bg2"/>
                </a:solidFill>
                <a:latin typeface="Arial" panose="020B0604020202020204" pitchFamily="34" charset="0"/>
                <a:cs typeface="Arial" panose="020B0604020202020204" pitchFamily="34" charset="0"/>
              </a:rPr>
              <a:t>Rédiger les parties non scientifiques (communication…)</a:t>
            </a:r>
          </a:p>
          <a:p>
            <a:pPr marL="552450" lvl="0" indent="-285750" eaLnBrk="0" fontAlgn="base" hangingPunct="0">
              <a:spcAft>
                <a:spcPts val="600"/>
              </a:spcAft>
              <a:buClr>
                <a:schemeClr val="bg2"/>
              </a:buClr>
              <a:buFont typeface="Courier New" panose="02070309020205020404" pitchFamily="49" charset="0"/>
              <a:buChar char="o"/>
            </a:pPr>
            <a:r>
              <a:rPr lang="fr-FR" sz="1800">
                <a:solidFill>
                  <a:schemeClr val="bg2"/>
                </a:solidFill>
                <a:latin typeface="Arial" panose="020B0604020202020204" pitchFamily="34" charset="0"/>
                <a:cs typeface="Arial" panose="020B0604020202020204" pitchFamily="34" charset="0"/>
              </a:rPr>
              <a:t>Budgéter</a:t>
            </a:r>
          </a:p>
          <a:p>
            <a:pPr marL="552450" lvl="0" indent="-285750" eaLnBrk="0" fontAlgn="base" hangingPunct="0">
              <a:spcAft>
                <a:spcPts val="600"/>
              </a:spcAft>
              <a:buClr>
                <a:schemeClr val="bg2"/>
              </a:buClr>
              <a:buFont typeface="Courier New" panose="02070309020205020404" pitchFamily="49" charset="0"/>
              <a:buChar char="o"/>
            </a:pPr>
            <a:r>
              <a:rPr lang="fr-FR" sz="1800">
                <a:solidFill>
                  <a:schemeClr val="bg2"/>
                </a:solidFill>
                <a:latin typeface="Arial" panose="020B0604020202020204" pitchFamily="34" charset="0"/>
                <a:cs typeface="Arial" panose="020B0604020202020204" pitchFamily="34" charset="0"/>
              </a:rPr>
              <a:t>Le cas échéant, contractualiser</a:t>
            </a:r>
          </a:p>
          <a:p>
            <a:pPr marL="266700" lvl="0" indent="0" eaLnBrk="0" fontAlgn="base" hangingPunct="0">
              <a:spcAft>
                <a:spcPts val="600"/>
              </a:spcAft>
              <a:buClr>
                <a:srgbClr val="00B398"/>
              </a:buClr>
            </a:pPr>
            <a:endParaRPr lang="fr-FR" sz="1800">
              <a:solidFill>
                <a:schemeClr val="bg2"/>
              </a:solidFill>
              <a:latin typeface="Arial" panose="020B0604020202020204" pitchFamily="34" charset="0"/>
              <a:cs typeface="Arial" panose="020B0604020202020204" pitchFamily="34" charset="0"/>
            </a:endParaRPr>
          </a:p>
          <a:p>
            <a:pPr marL="552450" lvl="0" indent="-285750" eaLnBrk="0" fontAlgn="base" hangingPunct="0">
              <a:spcAft>
                <a:spcPts val="600"/>
              </a:spcAft>
              <a:buClr>
                <a:srgbClr val="00B398"/>
              </a:buClr>
              <a:buFont typeface="Wingdings" panose="05000000000000000000" pitchFamily="2" charset="2"/>
              <a:buChar char="Ø"/>
            </a:pPr>
            <a:endParaRPr lang="fr-FR" sz="1800">
              <a:solidFill>
                <a:schemeClr val="bg2"/>
              </a:solidFill>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73C77266-21F6-43F3-9ACB-4EE04D958DD4}"/>
              </a:ext>
            </a:extLst>
          </p:cNvPr>
          <p:cNvSpPr>
            <a:spLocks noGrp="1"/>
          </p:cNvSpPr>
          <p:nvPr>
            <p:ph type="body" idx="2"/>
          </p:nvPr>
        </p:nvSpPr>
        <p:spPr/>
        <p:txBody>
          <a:bodyPr/>
          <a:lstStyle/>
          <a:p>
            <a:pPr marL="180975" indent="0">
              <a:buNone/>
            </a:pPr>
            <a:r>
              <a:rPr lang="fr-FR" sz="1800">
                <a:solidFill>
                  <a:schemeClr val="bg2"/>
                </a:solidFill>
              </a:rPr>
              <a:t>Aides au dépôt</a:t>
            </a:r>
          </a:p>
        </p:txBody>
      </p:sp>
      <p:sp>
        <p:nvSpPr>
          <p:cNvPr id="5" name="Espace réservé du numéro de diapositive 4">
            <a:extLst>
              <a:ext uri="{FF2B5EF4-FFF2-40B4-BE49-F238E27FC236}">
                <a16:creationId xmlns:a16="http://schemas.microsoft.com/office/drawing/2014/main" id="{E98FCFDA-3E43-46D8-B3EE-C5B441B00E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47</a:t>
            </a:fld>
            <a:endParaRPr lang="fr-FR"/>
          </a:p>
        </p:txBody>
      </p:sp>
    </p:spTree>
    <p:extLst>
      <p:ext uri="{BB962C8B-B14F-4D97-AF65-F5344CB8AC3E}">
        <p14:creationId xmlns:p14="http://schemas.microsoft.com/office/powerpoint/2010/main" val="270777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7A95D76-E9A9-47BE-9D26-D1B0ABB044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48</a:t>
            </a:fld>
            <a:endParaRPr lang="fr-FR"/>
          </a:p>
        </p:txBody>
      </p:sp>
      <p:graphicFrame>
        <p:nvGraphicFramePr>
          <p:cNvPr id="7" name="Diagramme 6">
            <a:extLst>
              <a:ext uri="{FF2B5EF4-FFF2-40B4-BE49-F238E27FC236}">
                <a16:creationId xmlns:a16="http://schemas.microsoft.com/office/drawing/2014/main" id="{F77AB343-66D9-4550-9499-F7008935019A}"/>
              </a:ext>
            </a:extLst>
          </p:cNvPr>
          <p:cNvGraphicFramePr/>
          <p:nvPr>
            <p:extLst>
              <p:ext uri="{D42A27DB-BD31-4B8C-83A1-F6EECF244321}">
                <p14:modId xmlns:p14="http://schemas.microsoft.com/office/powerpoint/2010/main" val="1586033315"/>
              </p:ext>
            </p:extLst>
          </p:nvPr>
        </p:nvGraphicFramePr>
        <p:xfrm>
          <a:off x="482854" y="915566"/>
          <a:ext cx="8442808" cy="3878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0244206C-39C0-463A-88D7-F50F29E97E3A}"/>
              </a:ext>
            </a:extLst>
          </p:cNvPr>
          <p:cNvSpPr txBox="1"/>
          <p:nvPr/>
        </p:nvSpPr>
        <p:spPr>
          <a:xfrm>
            <a:off x="3677732" y="308649"/>
            <a:ext cx="5109716" cy="338554"/>
          </a:xfrm>
          <a:prstGeom prst="rect">
            <a:avLst/>
          </a:prstGeom>
          <a:noFill/>
        </p:spPr>
        <p:txBody>
          <a:bodyPr wrap="square">
            <a:spAutoFit/>
          </a:bodyPr>
          <a:lstStyle/>
          <a:p>
            <a:pPr algn="r"/>
            <a:r>
              <a:rPr lang="fr-FR" sz="1600" b="1">
                <a:solidFill>
                  <a:srgbClr val="000091"/>
                </a:solidFill>
              </a:rPr>
              <a:t>Le PCN et vous</a:t>
            </a:r>
          </a:p>
        </p:txBody>
      </p:sp>
    </p:spTree>
    <p:extLst>
      <p:ext uri="{BB962C8B-B14F-4D97-AF65-F5344CB8AC3E}">
        <p14:creationId xmlns:p14="http://schemas.microsoft.com/office/powerpoint/2010/main" val="2101935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888173"/>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3698976008"/>
              </p:ext>
            </p:extLst>
          </p:nvPr>
        </p:nvGraphicFramePr>
        <p:xfrm>
          <a:off x="361950" y="1276350"/>
          <a:ext cx="8427448" cy="3427745"/>
        </p:xfrm>
        <a:graphic>
          <a:graphicData uri="http://schemas.openxmlformats.org/drawingml/2006/table">
            <a:tbl>
              <a:tblPr firstRow="1" bandRow="1">
                <a:tableStyleId>{2D5ABB26-0587-4C30-8999-92F81FD0307C}</a:tableStyleId>
              </a:tblPr>
              <a:tblGrid>
                <a:gridCol w="2699832">
                  <a:extLst>
                    <a:ext uri="{9D8B030D-6E8A-4147-A177-3AD203B41FA5}">
                      <a16:colId xmlns:a16="http://schemas.microsoft.com/office/drawing/2014/main" val="833197995"/>
                    </a:ext>
                  </a:extLst>
                </a:gridCol>
                <a:gridCol w="2590036">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81342">
                <a:tc>
                  <a:txBody>
                    <a:bodyPr/>
                    <a:lstStyle/>
                    <a:p>
                      <a:endParaRPr lang="fr-FR" sz="1400" i="1">
                        <a:solidFill>
                          <a:schemeClr val="accent4"/>
                        </a:solidFill>
                        <a:latin typeface="+mn-lt"/>
                      </a:endParaRPr>
                    </a:p>
                  </a:txBody>
                  <a:tcPr/>
                </a:tc>
                <a:tc>
                  <a:txBody>
                    <a:bodyPr/>
                    <a:lstStyle/>
                    <a:p>
                      <a:endParaRPr lang="fr-FR" sz="1400">
                        <a:solidFill>
                          <a:schemeClr val="tx2"/>
                        </a:solidFill>
                        <a:latin typeface="+mn-lt"/>
                      </a:endParaRPr>
                    </a:p>
                  </a:txBody>
                  <a:tcPr/>
                </a:tc>
                <a:tc>
                  <a:txBody>
                    <a:bodyPr/>
                    <a:lstStyle/>
                    <a:p>
                      <a:endParaRPr lang="fr-FR" sz="1400">
                        <a:solidFill>
                          <a:schemeClr val="tx2"/>
                        </a:solidFill>
                        <a:latin typeface="+mn-lt"/>
                      </a:endParaRPr>
                    </a:p>
                  </a:txBody>
                  <a:tcPr/>
                </a:tc>
                <a:extLst>
                  <a:ext uri="{0D108BD9-81ED-4DB2-BD59-A6C34878D82A}">
                    <a16:rowId xmlns:a16="http://schemas.microsoft.com/office/drawing/2014/main" val="935794927"/>
                  </a:ext>
                </a:extLst>
              </a:tr>
              <a:tr h="7216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latin typeface="+mn-lt"/>
                        </a:rPr>
                        <a:t>Margot </a:t>
                      </a:r>
                      <a:r>
                        <a:rPr lang="fr-FR" sz="1400" b="1" dirty="0" err="1">
                          <a:solidFill>
                            <a:schemeClr val="bg2"/>
                          </a:solidFill>
                          <a:latin typeface="+mn-lt"/>
                        </a:rPr>
                        <a:t>Burident</a:t>
                      </a:r>
                      <a:endParaRPr lang="fr-FR" sz="1400" b="1" dirty="0">
                        <a:solidFill>
                          <a:schemeClr val="bg2"/>
                        </a:solidFill>
                        <a:latin typeface="+mn-lt"/>
                      </a:endParaRPr>
                    </a:p>
                    <a:p>
                      <a:r>
                        <a:rPr lang="fr-FR" sz="1400" i="1" dirty="0">
                          <a:solidFill>
                            <a:schemeClr val="bg2"/>
                          </a:solidFill>
                          <a:latin typeface="+mn-lt"/>
                        </a:rPr>
                        <a:t>Membre </a:t>
                      </a:r>
                      <a:endParaRPr lang="fr-FR" sz="1400" b="0" i="1" dirty="0">
                        <a:solidFill>
                          <a:schemeClr val="bg2"/>
                        </a:solidFill>
                        <a:latin typeface="+mn-lt"/>
                      </a:endParaRPr>
                    </a:p>
                  </a:txBody>
                  <a:tcPr/>
                </a:tc>
                <a:tc>
                  <a:txBody>
                    <a:bodyPr/>
                    <a:lstStyle/>
                    <a:p>
                      <a:r>
                        <a:rPr lang="fr-FR" sz="1400" dirty="0">
                          <a:solidFill>
                            <a:schemeClr val="bg2"/>
                          </a:solidFill>
                          <a:latin typeface="+mn-lt"/>
                        </a:rPr>
                        <a:t>MESR (40%)</a:t>
                      </a:r>
                    </a:p>
                    <a:p>
                      <a:r>
                        <a:rPr lang="fr-FR" sz="1400" dirty="0">
                          <a:solidFill>
                            <a:schemeClr val="bg2"/>
                          </a:solidFill>
                          <a:latin typeface="+mn-lt"/>
                        </a:rPr>
                        <a:t>Université de Picardie Jules Verne</a:t>
                      </a:r>
                    </a:p>
                  </a:txBody>
                  <a:tcPr/>
                </a:tc>
                <a:tc>
                  <a:txBody>
                    <a:bodyPr/>
                    <a:lstStyle/>
                    <a:p>
                      <a:endParaRPr lang="fr-FR" sz="1400">
                        <a:solidFill>
                          <a:schemeClr val="tx2"/>
                        </a:solidFill>
                        <a:latin typeface="+mn-lt"/>
                      </a:endParaRPr>
                    </a:p>
                  </a:txBody>
                  <a:tcPr/>
                </a:tc>
                <a:extLst>
                  <a:ext uri="{0D108BD9-81ED-4DB2-BD59-A6C34878D82A}">
                    <a16:rowId xmlns:a16="http://schemas.microsoft.com/office/drawing/2014/main" val="2316629235"/>
                  </a:ext>
                </a:extLst>
              </a:tr>
              <a:tr h="8118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latin typeface="+mn-lt"/>
                        </a:rPr>
                        <a:t>Sylvie Gangloff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dirty="0">
                          <a:solidFill>
                            <a:schemeClr val="bg2"/>
                          </a:solidFill>
                          <a:latin typeface="+mn-lt"/>
                        </a:rPr>
                        <a:t>Membre </a:t>
                      </a:r>
                      <a:endParaRPr lang="fr-FR" sz="1400" b="0" i="1" dirty="0">
                        <a:solidFill>
                          <a:schemeClr val="bg2"/>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a:solidFill>
                            <a:schemeClr val="bg2"/>
                          </a:solidFill>
                          <a:latin typeface="+mn-lt"/>
                        </a:rPr>
                        <a:t>MESR (80%)</a:t>
                      </a:r>
                    </a:p>
                    <a:p>
                      <a:r>
                        <a:rPr lang="fr-FR" sz="1400">
                          <a:solidFill>
                            <a:schemeClr val="bg2"/>
                          </a:solidFill>
                          <a:latin typeface="+mn-lt"/>
                        </a:rPr>
                        <a:t>Fondation Maison des Sciences de l’Homme</a:t>
                      </a:r>
                    </a:p>
                  </a:txBody>
                  <a:tcPr/>
                </a:tc>
                <a:tc>
                  <a:txBody>
                    <a:bodyPr/>
                    <a:lstStyle/>
                    <a:p>
                      <a:endParaRPr lang="fr-FR" sz="1400">
                        <a:solidFill>
                          <a:schemeClr val="tx2"/>
                        </a:solidFill>
                        <a:latin typeface="+mn-lt"/>
                      </a:endParaRPr>
                    </a:p>
                  </a:txBody>
                  <a:tcPr/>
                </a:tc>
                <a:extLst>
                  <a:ext uri="{0D108BD9-81ED-4DB2-BD59-A6C34878D82A}">
                    <a16:rowId xmlns:a16="http://schemas.microsoft.com/office/drawing/2014/main" val="551391505"/>
                  </a:ext>
                </a:extLst>
              </a:tr>
              <a:tr h="7216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latin typeface="+mn-lt"/>
                        </a:rPr>
                        <a:t>Carolina Gutiérrez Ruiz</a:t>
                      </a:r>
                    </a:p>
                    <a:p>
                      <a:pPr marL="0" marR="0" lvl="0" indent="0" algn="l" rtl="0" eaLnBrk="1" fontAlgn="auto" latinLnBrk="0" hangingPunct="1">
                        <a:lnSpc>
                          <a:spcPct val="100000"/>
                        </a:lnSpc>
                        <a:spcBef>
                          <a:spcPts val="0"/>
                        </a:spcBef>
                        <a:spcAft>
                          <a:spcPts val="0"/>
                        </a:spcAft>
                        <a:buClr>
                          <a:srgbClr val="000000"/>
                        </a:buClr>
                        <a:buSzTx/>
                        <a:buFont typeface="Arial"/>
                        <a:buNone/>
                      </a:pPr>
                      <a:r>
                        <a:rPr lang="fr-FR" sz="1400" i="1">
                          <a:solidFill>
                            <a:schemeClr val="bg2"/>
                          </a:solidFill>
                          <a:latin typeface="+mn-lt"/>
                        </a:rPr>
                        <a:t>Membre </a:t>
                      </a:r>
                      <a:endParaRPr lang="fr-FR" sz="1400" b="0" i="1">
                        <a:solidFill>
                          <a:schemeClr val="bg2"/>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fr-FR" sz="1400">
                          <a:solidFill>
                            <a:schemeClr val="bg2"/>
                          </a:solidFill>
                          <a:latin typeface="+mn-lt"/>
                        </a:rPr>
                        <a:t>MESR (40%)</a:t>
                      </a:r>
                    </a:p>
                    <a:p>
                      <a:r>
                        <a:rPr lang="fr-FR" sz="1400">
                          <a:solidFill>
                            <a:schemeClr val="bg2"/>
                          </a:solidFill>
                          <a:latin typeface="+mn-lt"/>
                        </a:rPr>
                        <a:t>Université de Lille</a:t>
                      </a:r>
                    </a:p>
                  </a:txBody>
                  <a:tcPr/>
                </a:tc>
                <a:tc>
                  <a:txBody>
                    <a:bodyPr/>
                    <a:lstStyle/>
                    <a:p>
                      <a:endParaRPr lang="fr-FR" sz="1400">
                        <a:solidFill>
                          <a:schemeClr val="tx2"/>
                        </a:solidFill>
                        <a:latin typeface="+mn-lt"/>
                      </a:endParaRPr>
                    </a:p>
                  </a:txBody>
                  <a:tcPr/>
                </a:tc>
                <a:extLst>
                  <a:ext uri="{0D108BD9-81ED-4DB2-BD59-A6C34878D82A}">
                    <a16:rowId xmlns:a16="http://schemas.microsoft.com/office/drawing/2014/main" val="2885318520"/>
                  </a:ext>
                </a:extLst>
              </a:tr>
              <a:tr h="5813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400" b="0" i="1">
                        <a:solidFill>
                          <a:schemeClr val="accent4"/>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400">
                        <a:solidFill>
                          <a:schemeClr val="tx2"/>
                        </a:solidFill>
                        <a:latin typeface="+mn-lt"/>
                      </a:endParaRPr>
                    </a:p>
                  </a:txBody>
                  <a:tcPr/>
                </a:tc>
                <a:tc>
                  <a:txBody>
                    <a:bodyPr/>
                    <a:lstStyle/>
                    <a:p>
                      <a:endParaRPr lang="fr-FR" sz="1400" dirty="0">
                        <a:solidFill>
                          <a:schemeClr val="tx2"/>
                        </a:solidFill>
                        <a:latin typeface="+mn-lt"/>
                      </a:endParaRPr>
                    </a:p>
                  </a:txBody>
                  <a:tcPr/>
                </a:tc>
                <a:extLst>
                  <a:ext uri="{0D108BD9-81ED-4DB2-BD59-A6C34878D82A}">
                    <a16:rowId xmlns:a16="http://schemas.microsoft.com/office/drawing/2014/main" val="1746046136"/>
                  </a:ext>
                </a:extLst>
              </a:tr>
            </a:tbl>
          </a:graphicData>
        </a:graphic>
      </p:graphicFrame>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4"/>
          <a:stretch>
            <a:fillRect/>
          </a:stretch>
        </p:blipFill>
        <p:spPr>
          <a:xfrm>
            <a:off x="5593512" y="1461663"/>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5"/>
          <a:stretch>
            <a:fillRect/>
          </a:stretch>
        </p:blipFill>
        <p:spPr>
          <a:xfrm>
            <a:off x="6590438" y="2452171"/>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359999" y="4803067"/>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sz="1400">
                <a:solidFill>
                  <a:srgbClr val="3333FF"/>
                </a:solidFill>
                <a:hlinkClick r:id="rId6">
                  <a:extLst>
                    <a:ext uri="{A12FA001-AC4F-418D-AE19-62706E023703}">
                      <ahyp:hlinkClr xmlns:ahyp="http://schemas.microsoft.com/office/drawing/2018/hyperlinkcolor" val="tx"/>
                    </a:ext>
                  </a:extLst>
                </a:hlinkClick>
              </a:rPr>
              <a:t>pcn-shs@recherche.gouv.fr</a:t>
            </a:r>
            <a:r>
              <a:rPr lang="fr-FR" sz="1400">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7">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p>
        </p:txBody>
      </p:sp>
      <p:sp>
        <p:nvSpPr>
          <p:cNvPr id="17" name="ZoneTexte 16">
            <a:extLst>
              <a:ext uri="{FF2B5EF4-FFF2-40B4-BE49-F238E27FC236}">
                <a16:creationId xmlns:a16="http://schemas.microsoft.com/office/drawing/2014/main" id="{009D0DD7-B0CD-F9E7-BE4F-55FE02A272C0}"/>
              </a:ext>
            </a:extLst>
          </p:cNvPr>
          <p:cNvSpPr txBox="1"/>
          <p:nvPr/>
        </p:nvSpPr>
        <p:spPr>
          <a:xfrm>
            <a:off x="3677732" y="308649"/>
            <a:ext cx="5109716" cy="338554"/>
          </a:xfrm>
          <a:prstGeom prst="rect">
            <a:avLst/>
          </a:prstGeom>
          <a:noFill/>
        </p:spPr>
        <p:txBody>
          <a:bodyPr wrap="square">
            <a:spAutoFit/>
          </a:bodyPr>
          <a:lstStyle/>
          <a:p>
            <a:pPr algn="r"/>
            <a:r>
              <a:rPr lang="fr-FR" sz="1600" b="1">
                <a:solidFill>
                  <a:srgbClr val="000091"/>
                </a:solidFill>
              </a:rPr>
              <a:t>Des questions ? Un projet ?</a:t>
            </a:r>
          </a:p>
        </p:txBody>
      </p:sp>
      <p:pic>
        <p:nvPicPr>
          <p:cNvPr id="3" name="Image 2" descr="Une image contenant Visage humain, personne, habits, lèvre&#10;&#10;Description générée automatiquement">
            <a:extLst>
              <a:ext uri="{FF2B5EF4-FFF2-40B4-BE49-F238E27FC236}">
                <a16:creationId xmlns:a16="http://schemas.microsoft.com/office/drawing/2014/main" id="{D50ACC72-FA70-7FBD-F97B-13C07B1165D3}"/>
              </a:ext>
            </a:extLst>
          </p:cNvPr>
          <p:cNvPicPr>
            <a:picLocks noChangeAspect="1"/>
          </p:cNvPicPr>
          <p:nvPr/>
        </p:nvPicPr>
        <p:blipFill>
          <a:blip r:embed="rId8"/>
          <a:stretch>
            <a:fillRect/>
          </a:stretch>
        </p:blipFill>
        <p:spPr>
          <a:xfrm>
            <a:off x="5592207" y="3358423"/>
            <a:ext cx="844627" cy="864136"/>
          </a:xfrm>
          <a:prstGeom prst="rect">
            <a:avLst/>
          </a:prstGeom>
        </p:spPr>
      </p:pic>
      <p:pic>
        <p:nvPicPr>
          <p:cNvPr id="7" name="Image 6" descr="Une image contenant texte, Police, capture d’écran, blanc&#10;&#10;Description générée automatiquement">
            <a:extLst>
              <a:ext uri="{FF2B5EF4-FFF2-40B4-BE49-F238E27FC236}">
                <a16:creationId xmlns:a16="http://schemas.microsoft.com/office/drawing/2014/main" id="{42545C56-05F8-955A-9E58-BAEF3F877FBF}"/>
              </a:ext>
            </a:extLst>
          </p:cNvPr>
          <p:cNvPicPr>
            <a:picLocks noChangeAspect="1"/>
          </p:cNvPicPr>
          <p:nvPr/>
        </p:nvPicPr>
        <p:blipFill>
          <a:blip r:embed="rId9"/>
          <a:stretch>
            <a:fillRect/>
          </a:stretch>
        </p:blipFill>
        <p:spPr>
          <a:xfrm>
            <a:off x="180000" y="90000"/>
            <a:ext cx="997694" cy="731134"/>
          </a:xfrm>
          <a:prstGeom prst="rect">
            <a:avLst/>
          </a:prstGeom>
        </p:spPr>
      </p:pic>
    </p:spTree>
    <p:extLst>
      <p:ext uri="{BB962C8B-B14F-4D97-AF65-F5344CB8AC3E}">
        <p14:creationId xmlns:p14="http://schemas.microsoft.com/office/powerpoint/2010/main" val="303403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569" y="906363"/>
            <a:ext cx="8270934" cy="4233385"/>
          </a:xfrm>
        </p:spPr>
        <p:txBody>
          <a:bodyPr/>
          <a:lstStyle/>
          <a:p>
            <a:r>
              <a:rPr lang="en-US" sz="1800">
                <a:solidFill>
                  <a:srgbClr val="EA5433"/>
                </a:solidFill>
              </a:rPr>
              <a:t>Consortiums </a:t>
            </a:r>
            <a:r>
              <a:rPr lang="en-US" sz="1800" err="1">
                <a:solidFill>
                  <a:srgbClr val="EA5433"/>
                </a:solidFill>
              </a:rPr>
              <a:t>interdisciplinaires</a:t>
            </a:r>
            <a:r>
              <a:rPr lang="en-US" sz="1800">
                <a:solidFill>
                  <a:srgbClr val="EA5433"/>
                </a:solidFill>
              </a:rPr>
              <a:t> </a:t>
            </a:r>
            <a:r>
              <a:rPr lang="en-US" sz="1800" b="0">
                <a:solidFill>
                  <a:srgbClr val="EA5433"/>
                </a:solidFill>
              </a:rPr>
              <a:t>et </a:t>
            </a:r>
            <a:r>
              <a:rPr lang="en-US" sz="1800" err="1">
                <a:solidFill>
                  <a:srgbClr val="EA5433"/>
                </a:solidFill>
              </a:rPr>
              <a:t>intersectoriels</a:t>
            </a:r>
            <a:br>
              <a:rPr lang="en-US" sz="2000"/>
            </a:br>
            <a:endParaRPr lang="fr-FR">
              <a:solidFill>
                <a:schemeClr val="bg2"/>
              </a:solidFill>
            </a:endParaRPr>
          </a:p>
          <a:p>
            <a:r>
              <a:rPr lang="en-US" sz="1800" err="1">
                <a:solidFill>
                  <a:schemeClr val="bg2"/>
                </a:solidFill>
              </a:rPr>
              <a:t>A</a:t>
            </a:r>
            <a:r>
              <a:rPr lang="en-US" sz="1700" err="1">
                <a:solidFill>
                  <a:schemeClr val="bg2"/>
                </a:solidFill>
              </a:rPr>
              <a:t>cteurs</a:t>
            </a:r>
            <a:r>
              <a:rPr lang="en-US" sz="1700">
                <a:solidFill>
                  <a:schemeClr val="bg2"/>
                </a:solidFill>
              </a:rPr>
              <a:t> publics et </a:t>
            </a:r>
            <a:r>
              <a:rPr lang="en-US" sz="1700" err="1">
                <a:solidFill>
                  <a:schemeClr val="bg2"/>
                </a:solidFill>
              </a:rPr>
              <a:t>privés</a:t>
            </a:r>
            <a:r>
              <a:rPr lang="en-US" sz="1700">
                <a:solidFill>
                  <a:schemeClr val="bg2"/>
                </a:solidFill>
              </a:rPr>
              <a:t> de la recherche</a:t>
            </a:r>
            <a:br>
              <a:rPr lang="en-US" sz="1700"/>
            </a:br>
            <a:endParaRPr lang="en-US" sz="1700">
              <a:solidFill>
                <a:schemeClr val="bg2"/>
              </a:solidFill>
            </a:endParaRPr>
          </a:p>
          <a:p>
            <a:r>
              <a:rPr lang="en-US" sz="1700" err="1">
                <a:solidFill>
                  <a:schemeClr val="bg2"/>
                </a:solidFill>
              </a:rPr>
              <a:t>Autorités</a:t>
            </a:r>
            <a:r>
              <a:rPr lang="en-US" sz="1700">
                <a:solidFill>
                  <a:schemeClr val="bg2"/>
                </a:solidFill>
              </a:rPr>
              <a:t> </a:t>
            </a:r>
            <a:r>
              <a:rPr lang="en-US" sz="1700" err="1">
                <a:solidFill>
                  <a:schemeClr val="bg2"/>
                </a:solidFill>
              </a:rPr>
              <a:t>publiques</a:t>
            </a:r>
            <a:r>
              <a:rPr lang="en-US" sz="1700">
                <a:solidFill>
                  <a:schemeClr val="bg2"/>
                </a:solidFill>
              </a:rPr>
              <a:t> </a:t>
            </a:r>
            <a:r>
              <a:rPr lang="en-US" sz="1700" err="1">
                <a:solidFill>
                  <a:schemeClr val="bg2"/>
                </a:solidFill>
              </a:rPr>
              <a:t>nationales</a:t>
            </a:r>
            <a:r>
              <a:rPr lang="en-US" sz="1700">
                <a:solidFill>
                  <a:schemeClr val="bg2"/>
                </a:solidFill>
              </a:rPr>
              <a:t>, </a:t>
            </a:r>
            <a:r>
              <a:rPr lang="en-US" sz="1700" err="1">
                <a:solidFill>
                  <a:schemeClr val="bg2"/>
                </a:solidFill>
              </a:rPr>
              <a:t>régionales</a:t>
            </a:r>
            <a:r>
              <a:rPr lang="en-US" sz="1700">
                <a:solidFill>
                  <a:schemeClr val="bg2"/>
                </a:solidFill>
              </a:rPr>
              <a:t>, locales; Industries </a:t>
            </a:r>
            <a:r>
              <a:rPr lang="en-US" sz="1700" err="1">
                <a:solidFill>
                  <a:schemeClr val="bg2"/>
                </a:solidFill>
              </a:rPr>
              <a:t>culturelles</a:t>
            </a:r>
            <a:r>
              <a:rPr lang="en-US" sz="1700">
                <a:solidFill>
                  <a:schemeClr val="bg2"/>
                </a:solidFill>
              </a:rPr>
              <a:t> et </a:t>
            </a:r>
            <a:r>
              <a:rPr lang="en-US" sz="1700" err="1">
                <a:solidFill>
                  <a:schemeClr val="bg2"/>
                </a:solidFill>
              </a:rPr>
              <a:t>créatives</a:t>
            </a:r>
            <a:r>
              <a:rPr lang="en-US" sz="1700" b="0">
                <a:solidFill>
                  <a:schemeClr val="bg2"/>
                </a:solidFill>
              </a:rPr>
              <a:t> : </a:t>
            </a:r>
            <a:r>
              <a:rPr lang="en-US" sz="1700" b="0" err="1">
                <a:solidFill>
                  <a:schemeClr val="bg2"/>
                </a:solidFill>
              </a:rPr>
              <a:t>cas</a:t>
            </a:r>
            <a:r>
              <a:rPr lang="en-US" sz="1700" b="0">
                <a:solidFill>
                  <a:schemeClr val="bg2"/>
                </a:solidFill>
              </a:rPr>
              <a:t> </a:t>
            </a:r>
            <a:r>
              <a:rPr lang="en-US" sz="1700" b="0" err="1">
                <a:solidFill>
                  <a:schemeClr val="bg2"/>
                </a:solidFill>
              </a:rPr>
              <a:t>d’étude</a:t>
            </a:r>
            <a:r>
              <a:rPr lang="en-US" sz="1700" b="0">
                <a:solidFill>
                  <a:schemeClr val="bg2"/>
                </a:solidFill>
              </a:rPr>
              <a:t>, production de </a:t>
            </a:r>
            <a:r>
              <a:rPr lang="en-US" sz="1700" b="0" err="1">
                <a:solidFill>
                  <a:schemeClr val="bg2"/>
                </a:solidFill>
              </a:rPr>
              <a:t>contenus</a:t>
            </a:r>
            <a:r>
              <a:rPr lang="en-US" sz="1700" b="0">
                <a:solidFill>
                  <a:schemeClr val="bg2"/>
                </a:solidFill>
              </a:rPr>
              <a:t>/supports à </a:t>
            </a:r>
            <a:r>
              <a:rPr lang="en-US" sz="1700" b="0" err="1">
                <a:solidFill>
                  <a:schemeClr val="bg2"/>
                </a:solidFill>
              </a:rPr>
              <a:t>visées</a:t>
            </a:r>
            <a:r>
              <a:rPr lang="en-US" sz="1700" b="0">
                <a:solidFill>
                  <a:schemeClr val="bg2"/>
                </a:solidFill>
              </a:rPr>
              <a:t> </a:t>
            </a:r>
            <a:r>
              <a:rPr lang="en-US" sz="1700" b="0" err="1">
                <a:solidFill>
                  <a:schemeClr val="bg2"/>
                </a:solidFill>
              </a:rPr>
              <a:t>pédagogiques</a:t>
            </a:r>
            <a:r>
              <a:rPr lang="en-US" sz="1700" b="0">
                <a:solidFill>
                  <a:schemeClr val="bg2"/>
                </a:solidFill>
              </a:rPr>
              <a:t>...)</a:t>
            </a:r>
            <a:br>
              <a:rPr lang="en-US" sz="1700" b="0"/>
            </a:br>
            <a:r>
              <a:rPr lang="en-US" sz="1700" b="0">
                <a:solidFill>
                  <a:schemeClr val="bg2"/>
                </a:solidFill>
              </a:rPr>
              <a:t> </a:t>
            </a:r>
            <a:br>
              <a:rPr lang="en-US" sz="1700" b="0"/>
            </a:br>
            <a:r>
              <a:rPr lang="en-US" sz="1700">
                <a:solidFill>
                  <a:schemeClr val="bg2"/>
                </a:solidFill>
              </a:rPr>
              <a:t>Associations, agencies </a:t>
            </a:r>
            <a:r>
              <a:rPr lang="en-US" sz="1700" err="1">
                <a:solidFill>
                  <a:schemeClr val="bg2"/>
                </a:solidFill>
              </a:rPr>
              <a:t>indépendantes</a:t>
            </a:r>
            <a:r>
              <a:rPr lang="en-US" sz="1700">
                <a:solidFill>
                  <a:schemeClr val="bg2"/>
                </a:solidFill>
              </a:rPr>
              <a:t>, </a:t>
            </a:r>
            <a:r>
              <a:rPr lang="en-US" sz="1700" err="1">
                <a:solidFill>
                  <a:schemeClr val="bg2"/>
                </a:solidFill>
              </a:rPr>
              <a:t>plateformes</a:t>
            </a:r>
            <a:r>
              <a:rPr lang="en-US" sz="1700">
                <a:solidFill>
                  <a:schemeClr val="bg2"/>
                </a:solidFill>
              </a:rPr>
              <a:t>/hubs, tiers </a:t>
            </a:r>
            <a:r>
              <a:rPr lang="en-US" sz="1700" err="1">
                <a:solidFill>
                  <a:schemeClr val="bg2"/>
                </a:solidFill>
              </a:rPr>
              <a:t>lieux</a:t>
            </a:r>
            <a:r>
              <a:rPr lang="en-US" sz="1700">
                <a:solidFill>
                  <a:schemeClr val="bg2"/>
                </a:solidFill>
              </a:rPr>
              <a:t>, entrepreneur social :</a:t>
            </a:r>
            <a:r>
              <a:rPr lang="en-US" sz="1700" b="0">
                <a:solidFill>
                  <a:schemeClr val="bg2"/>
                </a:solidFill>
              </a:rPr>
              <a:t> jeunesse, </a:t>
            </a:r>
            <a:r>
              <a:rPr lang="en-US" sz="1700" b="0" err="1">
                <a:solidFill>
                  <a:schemeClr val="bg2"/>
                </a:solidFill>
              </a:rPr>
              <a:t>citoyenneté</a:t>
            </a:r>
            <a:r>
              <a:rPr lang="en-US" sz="1700" b="0">
                <a:solidFill>
                  <a:schemeClr val="bg2"/>
                </a:solidFill>
              </a:rPr>
              <a:t> active, science </a:t>
            </a:r>
            <a:r>
              <a:rPr lang="en-US" sz="1700" b="0" err="1">
                <a:solidFill>
                  <a:schemeClr val="bg2"/>
                </a:solidFill>
              </a:rPr>
              <a:t>citoyenne</a:t>
            </a:r>
            <a:r>
              <a:rPr lang="en-US" sz="1700" b="0">
                <a:solidFill>
                  <a:schemeClr val="bg2"/>
                </a:solidFill>
              </a:rPr>
              <a:t>, migrants...</a:t>
            </a:r>
            <a:br>
              <a:rPr lang="en-US" sz="1700" b="0"/>
            </a:br>
            <a:br>
              <a:rPr lang="en-US" sz="1700" b="0"/>
            </a:br>
            <a:r>
              <a:rPr lang="en-US" sz="1800" b="0">
                <a:solidFill>
                  <a:schemeClr val="bg2"/>
                </a:solidFill>
              </a:rPr>
              <a:t>Entreprises des </a:t>
            </a:r>
            <a:r>
              <a:rPr lang="en-US" sz="1800" b="0" err="1">
                <a:solidFill>
                  <a:schemeClr val="bg2"/>
                </a:solidFill>
              </a:rPr>
              <a:t>nouvelles</a:t>
            </a:r>
            <a:r>
              <a:rPr lang="en-US" sz="1800" b="0">
                <a:solidFill>
                  <a:schemeClr val="bg2"/>
                </a:solidFill>
              </a:rPr>
              <a:t> technologies : </a:t>
            </a:r>
            <a:r>
              <a:rPr lang="en-US" sz="1800" err="1">
                <a:solidFill>
                  <a:schemeClr val="bg2"/>
                </a:solidFill>
              </a:rPr>
              <a:t>outils</a:t>
            </a:r>
            <a:r>
              <a:rPr lang="en-US" sz="1800">
                <a:solidFill>
                  <a:schemeClr val="bg2"/>
                </a:solidFill>
              </a:rPr>
              <a:t> de formation, de </a:t>
            </a:r>
            <a:r>
              <a:rPr lang="en-US" sz="1800" err="1">
                <a:solidFill>
                  <a:schemeClr val="bg2"/>
                </a:solidFill>
              </a:rPr>
              <a:t>visualisation</a:t>
            </a:r>
            <a:r>
              <a:rPr lang="en-US" sz="1800" b="0">
                <a:solidFill>
                  <a:schemeClr val="bg2"/>
                </a:solidFill>
              </a:rPr>
              <a:t>, </a:t>
            </a:r>
            <a:r>
              <a:rPr lang="en-US" sz="1800" b="0" err="1">
                <a:solidFill>
                  <a:schemeClr val="bg2"/>
                </a:solidFill>
              </a:rPr>
              <a:t>d’analyses</a:t>
            </a:r>
            <a:r>
              <a:rPr lang="en-US" sz="1800" b="0">
                <a:solidFill>
                  <a:schemeClr val="bg2"/>
                </a:solidFill>
              </a:rPr>
              <a:t> de </a:t>
            </a:r>
            <a:r>
              <a:rPr lang="en-US" sz="1800">
                <a:solidFill>
                  <a:schemeClr val="bg2"/>
                </a:solidFill>
              </a:rPr>
              <a:t>big data</a:t>
            </a:r>
            <a:r>
              <a:rPr lang="en-US" sz="1800" b="0">
                <a:solidFill>
                  <a:schemeClr val="bg2"/>
                </a:solidFill>
              </a:rPr>
              <a:t>, de diffusion de </a:t>
            </a:r>
            <a:r>
              <a:rPr lang="en-US" sz="1800" b="0" err="1">
                <a:solidFill>
                  <a:schemeClr val="bg2"/>
                </a:solidFill>
              </a:rPr>
              <a:t>l'information</a:t>
            </a:r>
            <a:r>
              <a:rPr lang="en-US" sz="1800" b="0">
                <a:solidFill>
                  <a:schemeClr val="bg2"/>
                </a:solidFill>
              </a:rPr>
              <a:t>, jeux </a:t>
            </a:r>
            <a:r>
              <a:rPr lang="en-US" sz="1800" b="0" err="1">
                <a:solidFill>
                  <a:schemeClr val="bg2"/>
                </a:solidFill>
              </a:rPr>
              <a:t>vidéos</a:t>
            </a:r>
            <a:r>
              <a:rPr lang="en-US" sz="1800" b="0">
                <a:solidFill>
                  <a:schemeClr val="bg2"/>
                </a:solidFill>
              </a:rPr>
              <a:t> </a:t>
            </a:r>
            <a:r>
              <a:rPr lang="en-US" sz="1800" b="0" err="1">
                <a:solidFill>
                  <a:schemeClr val="bg2"/>
                </a:solidFill>
              </a:rPr>
              <a:t>ou</a:t>
            </a:r>
            <a:r>
              <a:rPr lang="en-US" sz="1800" b="0">
                <a:solidFill>
                  <a:schemeClr val="bg2"/>
                </a:solidFill>
              </a:rPr>
              <a:t> </a:t>
            </a:r>
            <a:r>
              <a:rPr lang="en-US" sz="1800" b="0" err="1">
                <a:solidFill>
                  <a:schemeClr val="bg2"/>
                </a:solidFill>
              </a:rPr>
              <a:t>documentaires</a:t>
            </a:r>
            <a:r>
              <a:rPr lang="en-US" sz="1800" b="0">
                <a:solidFill>
                  <a:schemeClr val="bg2"/>
                </a:solidFill>
              </a:rPr>
              <a:t> (pour le volet impact);  intelligence </a:t>
            </a:r>
            <a:r>
              <a:rPr lang="en-US" sz="1800" b="0" err="1">
                <a:solidFill>
                  <a:schemeClr val="bg2"/>
                </a:solidFill>
              </a:rPr>
              <a:t>artificielle</a:t>
            </a:r>
            <a:r>
              <a:rPr lang="en-US" sz="1800" b="0">
                <a:solidFill>
                  <a:schemeClr val="bg2"/>
                </a:solidFill>
              </a:rPr>
              <a:t> pour le </a:t>
            </a:r>
            <a:r>
              <a:rPr lang="en-US" sz="1800" b="0" err="1">
                <a:solidFill>
                  <a:schemeClr val="bg2"/>
                </a:solidFill>
              </a:rPr>
              <a:t>traitement</a:t>
            </a:r>
            <a:r>
              <a:rPr lang="en-US" sz="1800" b="0">
                <a:solidFill>
                  <a:schemeClr val="bg2"/>
                </a:solidFill>
              </a:rPr>
              <a:t> de données </a:t>
            </a:r>
            <a:r>
              <a:rPr lang="en-US" sz="1800" b="0" err="1">
                <a:solidFill>
                  <a:schemeClr val="bg2"/>
                </a:solidFill>
              </a:rPr>
              <a:t>massives</a:t>
            </a:r>
            <a:r>
              <a:rPr lang="en-US" sz="1800" b="0">
                <a:solidFill>
                  <a:schemeClr val="bg2"/>
                </a:solidFill>
              </a:rPr>
              <a:t>… </a:t>
            </a:r>
            <a:endParaRPr lang="en-US" sz="1700">
              <a:solidFill>
                <a:schemeClr val="bg2"/>
              </a:solidFill>
            </a:endParaRPr>
          </a:p>
          <a:p>
            <a:endParaRPr lang="en-US" sz="1800" b="0">
              <a:solidFill>
                <a:srgbClr val="002060"/>
              </a:solidFill>
            </a:endParaRPr>
          </a:p>
          <a:p>
            <a:endParaRPr lang="en-US"/>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pic>
        <p:nvPicPr>
          <p:cNvPr id="5" name="Image 4" descr="Une image contenant texte, Police, capture d’écran, blanc&#10;&#10;Description générée automatiquement">
            <a:extLst>
              <a:ext uri="{FF2B5EF4-FFF2-40B4-BE49-F238E27FC236}">
                <a16:creationId xmlns:a16="http://schemas.microsoft.com/office/drawing/2014/main" id="{B4B24E75-048C-5775-EDF6-6D9AD49E45BE}"/>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18374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9"/>
            <a:ext cx="8160140" cy="664298"/>
          </a:xfrm>
        </p:spPr>
        <p:txBody>
          <a:bodyPr/>
          <a:lstStyle/>
          <a:p>
            <a:pPr marL="0"/>
            <a:r>
              <a:rPr lang="fr-FR"/>
              <a:t>Le cluster 2 – Les appels 2025</a:t>
            </a:r>
          </a:p>
        </p:txBody>
      </p:sp>
      <p:pic>
        <p:nvPicPr>
          <p:cNvPr id="4" name="Image 3">
            <a:extLst>
              <a:ext uri="{FF2B5EF4-FFF2-40B4-BE49-F238E27FC236}">
                <a16:creationId xmlns:a16="http://schemas.microsoft.com/office/drawing/2014/main" id="{67897F09-DC8F-4A61-A1D8-30590434F9F2}"/>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293380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66" y="981306"/>
            <a:ext cx="8281517" cy="3810052"/>
          </a:xfrm>
        </p:spPr>
        <p:txBody>
          <a:bodyPr/>
          <a:lstStyle/>
          <a:p>
            <a:pPr algn="just"/>
            <a:r>
              <a:rPr lang="en-US" sz="1800" b="0" err="1">
                <a:solidFill>
                  <a:schemeClr val="bg2"/>
                </a:solidFill>
              </a:rPr>
              <a:t>Ces</a:t>
            </a:r>
            <a:r>
              <a:rPr lang="en-US" sz="1800" b="0">
                <a:solidFill>
                  <a:schemeClr val="bg2"/>
                </a:solidFill>
              </a:rPr>
              <a:t> </a:t>
            </a:r>
            <a:r>
              <a:rPr lang="en-US" sz="1800" b="0" err="1">
                <a:solidFill>
                  <a:schemeClr val="bg2"/>
                </a:solidFill>
              </a:rPr>
              <a:t>sujets</a:t>
            </a:r>
            <a:r>
              <a:rPr lang="en-US" sz="1800" b="0">
                <a:solidFill>
                  <a:schemeClr val="bg2"/>
                </a:solidFill>
              </a:rPr>
              <a:t> </a:t>
            </a:r>
            <a:r>
              <a:rPr lang="en-US" sz="1800" b="0" err="1">
                <a:solidFill>
                  <a:schemeClr val="bg2"/>
                </a:solidFill>
              </a:rPr>
              <a:t>sont</a:t>
            </a:r>
            <a:r>
              <a:rPr lang="en-US" sz="1800" b="0">
                <a:solidFill>
                  <a:schemeClr val="bg2"/>
                </a:solidFill>
              </a:rPr>
              <a:t> </a:t>
            </a:r>
            <a:r>
              <a:rPr lang="en-US" sz="1800" b="0" err="1">
                <a:solidFill>
                  <a:schemeClr val="bg2"/>
                </a:solidFill>
              </a:rPr>
              <a:t>ventilés</a:t>
            </a:r>
            <a:r>
              <a:rPr lang="en-US" sz="1800" b="0">
                <a:solidFill>
                  <a:schemeClr val="bg2"/>
                </a:solidFill>
              </a:rPr>
              <a:t> </a:t>
            </a:r>
            <a:r>
              <a:rPr lang="en-US" sz="1800" b="0" err="1">
                <a:solidFill>
                  <a:schemeClr val="bg2"/>
                </a:solidFill>
              </a:rPr>
              <a:t>en</a:t>
            </a:r>
            <a:r>
              <a:rPr lang="en-US" sz="1800" b="0">
                <a:solidFill>
                  <a:schemeClr val="bg2"/>
                </a:solidFill>
              </a:rPr>
              <a:t> trois </a:t>
            </a:r>
            <a:r>
              <a:rPr lang="en-US" sz="1800" b="0" err="1">
                <a:solidFill>
                  <a:schemeClr val="bg2"/>
                </a:solidFill>
              </a:rPr>
              <a:t>groupes</a:t>
            </a:r>
            <a:r>
              <a:rPr lang="en-US" sz="1800" b="0">
                <a:solidFill>
                  <a:schemeClr val="bg2"/>
                </a:solidFill>
              </a:rPr>
              <a:t> (</a:t>
            </a:r>
            <a:r>
              <a:rPr lang="en-US" sz="1800" b="0" err="1">
                <a:solidFill>
                  <a:schemeClr val="bg2"/>
                </a:solidFill>
              </a:rPr>
              <a:t>appelés</a:t>
            </a:r>
            <a:r>
              <a:rPr lang="en-US" sz="1800" b="0">
                <a:solidFill>
                  <a:schemeClr val="bg2"/>
                </a:solidFill>
              </a:rPr>
              <a:t> ‘Destination’)</a:t>
            </a:r>
          </a:p>
          <a:p>
            <a:pPr algn="just"/>
            <a:br>
              <a:rPr lang="en-US" sz="1800" b="0"/>
            </a:br>
            <a:r>
              <a:rPr lang="en-US" sz="1800" b="0">
                <a:solidFill>
                  <a:schemeClr val="bg2"/>
                </a:solidFill>
              </a:rPr>
              <a:t>1. </a:t>
            </a:r>
            <a:r>
              <a:rPr lang="en-US" sz="1800">
                <a:solidFill>
                  <a:schemeClr val="bg2"/>
                </a:solidFill>
              </a:rPr>
              <a:t>Democracy</a:t>
            </a:r>
            <a:r>
              <a:rPr lang="en-US" sz="1800" b="0">
                <a:solidFill>
                  <a:schemeClr val="bg2"/>
                </a:solidFill>
              </a:rPr>
              <a:t> : causes (</a:t>
            </a:r>
            <a:r>
              <a:rPr lang="en-US" sz="1800" b="0" err="1">
                <a:solidFill>
                  <a:schemeClr val="bg2"/>
                </a:solidFill>
              </a:rPr>
              <a:t>inégalités</a:t>
            </a:r>
            <a:r>
              <a:rPr lang="en-US" sz="1800" b="0">
                <a:solidFill>
                  <a:schemeClr val="bg2"/>
                </a:solidFill>
              </a:rPr>
              <a:t>, </a:t>
            </a:r>
            <a:r>
              <a:rPr lang="en-US" sz="1800" b="0" err="1">
                <a:solidFill>
                  <a:schemeClr val="bg2"/>
                </a:solidFill>
              </a:rPr>
              <a:t>rôle</a:t>
            </a:r>
            <a:r>
              <a:rPr lang="en-US" sz="1800" b="0">
                <a:solidFill>
                  <a:schemeClr val="bg2"/>
                </a:solidFill>
              </a:rPr>
              <a:t> de </a:t>
            </a:r>
            <a:r>
              <a:rPr lang="en-US" sz="1800" b="0" err="1">
                <a:solidFill>
                  <a:schemeClr val="bg2"/>
                </a:solidFill>
              </a:rPr>
              <a:t>médias</a:t>
            </a:r>
            <a:r>
              <a:rPr lang="en-US" sz="1800" b="0">
                <a:solidFill>
                  <a:schemeClr val="bg2"/>
                </a:solidFill>
              </a:rPr>
              <a:t>, réseaux </a:t>
            </a:r>
            <a:r>
              <a:rPr lang="en-US" sz="1800" b="0" err="1">
                <a:solidFill>
                  <a:schemeClr val="bg2"/>
                </a:solidFill>
              </a:rPr>
              <a:t>sociaux</a:t>
            </a:r>
            <a:r>
              <a:rPr lang="en-US" sz="1800" b="0">
                <a:solidFill>
                  <a:schemeClr val="bg2"/>
                </a:solidFill>
              </a:rPr>
              <a:t>…) et manifestations de la crise des </a:t>
            </a:r>
            <a:r>
              <a:rPr lang="en-US" sz="1800" b="0" err="1">
                <a:solidFill>
                  <a:schemeClr val="bg2"/>
                </a:solidFill>
              </a:rPr>
              <a:t>démocraties</a:t>
            </a:r>
            <a:r>
              <a:rPr lang="en-US" sz="1800" b="0">
                <a:solidFill>
                  <a:schemeClr val="bg2"/>
                </a:solidFill>
              </a:rPr>
              <a:t> (montée des </a:t>
            </a:r>
            <a:r>
              <a:rPr lang="en-US" sz="1800" b="0" err="1">
                <a:solidFill>
                  <a:schemeClr val="bg2"/>
                </a:solidFill>
              </a:rPr>
              <a:t>discours</a:t>
            </a:r>
            <a:r>
              <a:rPr lang="en-US" sz="1800" b="0">
                <a:solidFill>
                  <a:schemeClr val="bg2"/>
                </a:solidFill>
              </a:rPr>
              <a:t> </a:t>
            </a:r>
            <a:r>
              <a:rPr lang="en-US" sz="1800" b="0" err="1">
                <a:solidFill>
                  <a:schemeClr val="bg2"/>
                </a:solidFill>
              </a:rPr>
              <a:t>populistes</a:t>
            </a:r>
            <a:r>
              <a:rPr lang="en-US" sz="1800" b="0">
                <a:solidFill>
                  <a:schemeClr val="bg2"/>
                </a:solidFill>
              </a:rPr>
              <a:t>…), </a:t>
            </a:r>
            <a:r>
              <a:rPr lang="en-US" sz="1800" b="0" err="1">
                <a:solidFill>
                  <a:schemeClr val="bg2"/>
                </a:solidFill>
              </a:rPr>
              <a:t>éventuels</a:t>
            </a:r>
            <a:r>
              <a:rPr lang="en-US" sz="1800" b="0">
                <a:solidFill>
                  <a:schemeClr val="bg2"/>
                </a:solidFill>
              </a:rPr>
              <a:t> </a:t>
            </a:r>
            <a:r>
              <a:rPr lang="en-US" sz="1800" b="0" err="1">
                <a:solidFill>
                  <a:schemeClr val="bg2"/>
                </a:solidFill>
              </a:rPr>
              <a:t>remèdes</a:t>
            </a:r>
            <a:r>
              <a:rPr lang="en-US" sz="1800" b="0">
                <a:solidFill>
                  <a:schemeClr val="bg2"/>
                </a:solidFill>
              </a:rPr>
              <a:t> à </a:t>
            </a:r>
            <a:r>
              <a:rPr lang="en-US" sz="1800" b="0" err="1">
                <a:solidFill>
                  <a:schemeClr val="bg2"/>
                </a:solidFill>
              </a:rPr>
              <a:t>ces</a:t>
            </a:r>
            <a:r>
              <a:rPr lang="en-US" sz="1800" b="0">
                <a:solidFill>
                  <a:schemeClr val="bg2"/>
                </a:solidFill>
              </a:rPr>
              <a:t> </a:t>
            </a:r>
            <a:r>
              <a:rPr lang="en-US" sz="1800" b="0" err="1">
                <a:solidFill>
                  <a:schemeClr val="bg2"/>
                </a:solidFill>
              </a:rPr>
              <a:t>maux</a:t>
            </a:r>
            <a:r>
              <a:rPr lang="en-US" sz="1800" b="0">
                <a:solidFill>
                  <a:schemeClr val="bg2"/>
                </a:solidFill>
              </a:rPr>
              <a:t> (</a:t>
            </a:r>
            <a:r>
              <a:rPr lang="en-US" sz="1800" b="0" err="1">
                <a:solidFill>
                  <a:schemeClr val="bg2"/>
                </a:solidFill>
              </a:rPr>
              <a:t>démocratie</a:t>
            </a:r>
            <a:r>
              <a:rPr lang="en-US" sz="1800" b="0">
                <a:solidFill>
                  <a:schemeClr val="bg2"/>
                </a:solidFill>
              </a:rPr>
              <a:t> participative, revoir les </a:t>
            </a:r>
            <a:r>
              <a:rPr lang="en-US" sz="1800" b="0" err="1">
                <a:solidFill>
                  <a:schemeClr val="bg2"/>
                </a:solidFill>
              </a:rPr>
              <a:t>contenus</a:t>
            </a:r>
            <a:r>
              <a:rPr lang="en-US" sz="1800" b="0">
                <a:solidFill>
                  <a:schemeClr val="bg2"/>
                </a:solidFill>
              </a:rPr>
              <a:t> </a:t>
            </a:r>
            <a:r>
              <a:rPr lang="en-US" sz="1800" b="0" err="1">
                <a:solidFill>
                  <a:schemeClr val="bg2"/>
                </a:solidFill>
              </a:rPr>
              <a:t>éducatifs</a:t>
            </a:r>
            <a:r>
              <a:rPr lang="en-US" sz="1800" b="0">
                <a:solidFill>
                  <a:schemeClr val="bg2"/>
                </a:solidFill>
              </a:rPr>
              <a:t>…); les processus </a:t>
            </a:r>
            <a:r>
              <a:rPr lang="en-US" sz="1800" b="0" err="1">
                <a:solidFill>
                  <a:schemeClr val="bg2"/>
                </a:solidFill>
              </a:rPr>
              <a:t>démocratiques</a:t>
            </a:r>
            <a:r>
              <a:rPr lang="en-US" sz="1800" b="0">
                <a:solidFill>
                  <a:schemeClr val="bg2"/>
                </a:solidFill>
              </a:rPr>
              <a:t> dans </a:t>
            </a:r>
            <a:r>
              <a:rPr lang="en-US" sz="1800" b="0" err="1">
                <a:solidFill>
                  <a:schemeClr val="bg2"/>
                </a:solidFill>
              </a:rPr>
              <a:t>notre</a:t>
            </a:r>
            <a:r>
              <a:rPr lang="en-US" sz="1800" b="0">
                <a:solidFill>
                  <a:schemeClr val="bg2"/>
                </a:solidFill>
              </a:rPr>
              <a:t> </a:t>
            </a:r>
            <a:r>
              <a:rPr lang="en-US" sz="1800" b="0" err="1">
                <a:solidFill>
                  <a:schemeClr val="bg2"/>
                </a:solidFill>
              </a:rPr>
              <a:t>voisinage</a:t>
            </a:r>
            <a:r>
              <a:rPr lang="en-US" sz="1800" b="0">
                <a:solidFill>
                  <a:schemeClr val="bg2"/>
                </a:solidFill>
              </a:rPr>
              <a:t>.</a:t>
            </a:r>
          </a:p>
          <a:p>
            <a:pPr algn="just"/>
            <a:r>
              <a:rPr lang="en-US" sz="1800" b="0">
                <a:solidFill>
                  <a:schemeClr val="bg2"/>
                </a:solidFill>
              </a:rPr>
              <a:t>2. </a:t>
            </a:r>
            <a:r>
              <a:rPr lang="en-US" sz="1800">
                <a:solidFill>
                  <a:schemeClr val="bg2"/>
                </a:solidFill>
              </a:rPr>
              <a:t>Heritage</a:t>
            </a:r>
            <a:r>
              <a:rPr lang="en-US" sz="1800" b="0">
                <a:solidFill>
                  <a:schemeClr val="bg2"/>
                </a:solidFill>
              </a:rPr>
              <a:t>: le </a:t>
            </a:r>
            <a:r>
              <a:rPr lang="en-US" sz="1800" b="0" err="1">
                <a:solidFill>
                  <a:schemeClr val="bg2"/>
                </a:solidFill>
              </a:rPr>
              <a:t>potentiel</a:t>
            </a:r>
            <a:r>
              <a:rPr lang="en-US" sz="1800" b="0">
                <a:solidFill>
                  <a:schemeClr val="bg2"/>
                </a:solidFill>
              </a:rPr>
              <a:t> du </a:t>
            </a:r>
            <a:r>
              <a:rPr lang="en-US" sz="1800" b="0" err="1">
                <a:solidFill>
                  <a:schemeClr val="bg2"/>
                </a:solidFill>
              </a:rPr>
              <a:t>patrimoine</a:t>
            </a:r>
            <a:r>
              <a:rPr lang="en-US" sz="1800" b="0">
                <a:solidFill>
                  <a:schemeClr val="bg2"/>
                </a:solidFill>
              </a:rPr>
              <a:t> </a:t>
            </a:r>
            <a:r>
              <a:rPr lang="en-US" sz="1800" b="0" err="1">
                <a:solidFill>
                  <a:schemeClr val="bg2"/>
                </a:solidFill>
              </a:rPr>
              <a:t>culturel</a:t>
            </a:r>
            <a:r>
              <a:rPr lang="en-US" sz="1800" b="0">
                <a:solidFill>
                  <a:schemeClr val="bg2"/>
                </a:solidFill>
              </a:rPr>
              <a:t>, des arts et des </a:t>
            </a:r>
            <a:r>
              <a:rPr lang="en-US" sz="1800" b="0" err="1">
                <a:solidFill>
                  <a:schemeClr val="bg2"/>
                </a:solidFill>
              </a:rPr>
              <a:t>secteurs</a:t>
            </a:r>
            <a:r>
              <a:rPr lang="en-US" sz="1800" b="0">
                <a:solidFill>
                  <a:schemeClr val="bg2"/>
                </a:solidFill>
              </a:rPr>
              <a:t> </a:t>
            </a:r>
            <a:r>
              <a:rPr lang="en-US" sz="1800" b="0" err="1">
                <a:solidFill>
                  <a:schemeClr val="bg2"/>
                </a:solidFill>
              </a:rPr>
              <a:t>culturels</a:t>
            </a:r>
            <a:r>
              <a:rPr lang="en-US" sz="1800" b="0">
                <a:solidFill>
                  <a:schemeClr val="bg2"/>
                </a:solidFill>
              </a:rPr>
              <a:t> et </a:t>
            </a:r>
            <a:r>
              <a:rPr lang="en-US" sz="1800" b="0" err="1">
                <a:solidFill>
                  <a:schemeClr val="bg2"/>
                </a:solidFill>
              </a:rPr>
              <a:t>créatifs</a:t>
            </a:r>
            <a:r>
              <a:rPr lang="en-US" sz="1800" b="0">
                <a:solidFill>
                  <a:schemeClr val="bg2"/>
                </a:solidFill>
              </a:rPr>
              <a:t> </a:t>
            </a:r>
            <a:r>
              <a:rPr lang="en-US" sz="1800" b="0" err="1">
                <a:solidFill>
                  <a:schemeClr val="bg2"/>
                </a:solidFill>
              </a:rPr>
              <a:t>comme</a:t>
            </a:r>
            <a:r>
              <a:rPr lang="en-US" sz="1800" b="0">
                <a:solidFill>
                  <a:schemeClr val="bg2"/>
                </a:solidFill>
              </a:rPr>
              <a:t> </a:t>
            </a:r>
            <a:r>
              <a:rPr lang="en-US" sz="1800" b="0" err="1">
                <a:solidFill>
                  <a:schemeClr val="bg2"/>
                </a:solidFill>
              </a:rPr>
              <a:t>moteur</a:t>
            </a:r>
            <a:r>
              <a:rPr lang="en-US" sz="1800" b="0">
                <a:solidFill>
                  <a:schemeClr val="bg2"/>
                </a:solidFill>
              </a:rPr>
              <a:t> </a:t>
            </a:r>
            <a:r>
              <a:rPr lang="en-US" sz="1800" b="0" err="1">
                <a:solidFill>
                  <a:schemeClr val="bg2"/>
                </a:solidFill>
              </a:rPr>
              <a:t>d’une</a:t>
            </a:r>
            <a:r>
              <a:rPr lang="en-US" sz="1800" b="0">
                <a:solidFill>
                  <a:schemeClr val="bg2"/>
                </a:solidFill>
              </a:rPr>
              <a:t> innovation durable, </a:t>
            </a:r>
            <a:r>
              <a:rPr lang="en-US" sz="1800" b="0" err="1">
                <a:solidFill>
                  <a:schemeClr val="bg2"/>
                </a:solidFill>
              </a:rPr>
              <a:t>écologique</a:t>
            </a:r>
            <a:r>
              <a:rPr lang="en-US" sz="1800" b="0">
                <a:solidFill>
                  <a:schemeClr val="bg2"/>
                </a:solidFill>
              </a:rPr>
              <a:t> et du sentiment </a:t>
            </a:r>
            <a:r>
              <a:rPr lang="en-US" sz="1800" b="0" err="1">
                <a:solidFill>
                  <a:schemeClr val="bg2"/>
                </a:solidFill>
              </a:rPr>
              <a:t>d’appartenance</a:t>
            </a:r>
            <a:r>
              <a:rPr lang="en-US" sz="1800" b="0">
                <a:solidFill>
                  <a:schemeClr val="bg2"/>
                </a:solidFill>
              </a:rPr>
              <a:t> </a:t>
            </a:r>
            <a:r>
              <a:rPr lang="en-US" sz="1800" b="0" err="1">
                <a:solidFill>
                  <a:schemeClr val="bg2"/>
                </a:solidFill>
              </a:rPr>
              <a:t>européen</a:t>
            </a:r>
            <a:r>
              <a:rPr lang="en-US" sz="1800" b="0">
                <a:solidFill>
                  <a:schemeClr val="bg2"/>
                </a:solidFill>
              </a:rPr>
              <a:t>.</a:t>
            </a:r>
          </a:p>
          <a:p>
            <a:pPr algn="just"/>
            <a:r>
              <a:rPr lang="en-US" sz="1800" b="0">
                <a:solidFill>
                  <a:schemeClr val="bg2"/>
                </a:solidFill>
              </a:rPr>
              <a:t>3. </a:t>
            </a:r>
            <a:r>
              <a:rPr lang="en-US" sz="1800">
                <a:solidFill>
                  <a:schemeClr val="bg2"/>
                </a:solidFill>
              </a:rPr>
              <a:t>Transformation</a:t>
            </a:r>
            <a:r>
              <a:rPr lang="en-US" sz="1800" b="0">
                <a:solidFill>
                  <a:schemeClr val="bg2"/>
                </a:solidFill>
              </a:rPr>
              <a:t>: impacts </a:t>
            </a:r>
            <a:r>
              <a:rPr lang="en-US" sz="1800" b="0" err="1">
                <a:solidFill>
                  <a:schemeClr val="bg2"/>
                </a:solidFill>
              </a:rPr>
              <a:t>sociaux</a:t>
            </a:r>
            <a:r>
              <a:rPr lang="en-US" sz="1800" b="0">
                <a:solidFill>
                  <a:schemeClr val="bg2"/>
                </a:solidFill>
              </a:rPr>
              <a:t>, </a:t>
            </a:r>
            <a:r>
              <a:rPr lang="en-US" sz="1800" b="0" err="1">
                <a:solidFill>
                  <a:schemeClr val="bg2"/>
                </a:solidFill>
              </a:rPr>
              <a:t>éthiques</a:t>
            </a:r>
            <a:r>
              <a:rPr lang="en-US" sz="1800" b="0">
                <a:solidFill>
                  <a:schemeClr val="bg2"/>
                </a:solidFill>
              </a:rPr>
              <a:t>, politiques et </a:t>
            </a:r>
            <a:r>
              <a:rPr lang="en-US" sz="1800" b="0" err="1">
                <a:solidFill>
                  <a:schemeClr val="bg2"/>
                </a:solidFill>
              </a:rPr>
              <a:t>économiques</a:t>
            </a:r>
            <a:r>
              <a:rPr lang="en-US" sz="1800" b="0">
                <a:solidFill>
                  <a:schemeClr val="bg2"/>
                </a:solidFill>
              </a:rPr>
              <a:t> des </a:t>
            </a:r>
            <a:r>
              <a:rPr lang="en-US" sz="1800" b="0" err="1">
                <a:solidFill>
                  <a:schemeClr val="bg2"/>
                </a:solidFill>
              </a:rPr>
              <a:t>changements</a:t>
            </a:r>
            <a:r>
              <a:rPr lang="en-US" sz="1800" b="0">
                <a:solidFill>
                  <a:schemeClr val="bg2"/>
                </a:solidFill>
              </a:rPr>
              <a:t> (</a:t>
            </a:r>
            <a:r>
              <a:rPr lang="en-US" sz="1800" b="0" err="1">
                <a:solidFill>
                  <a:schemeClr val="bg2"/>
                </a:solidFill>
              </a:rPr>
              <a:t>technologie</a:t>
            </a:r>
            <a:r>
              <a:rPr lang="en-US" sz="1800" b="0">
                <a:solidFill>
                  <a:schemeClr val="bg2"/>
                </a:solidFill>
              </a:rPr>
              <a:t>, </a:t>
            </a:r>
            <a:r>
              <a:rPr lang="en-US" sz="1800" b="0" err="1">
                <a:solidFill>
                  <a:schemeClr val="bg2"/>
                </a:solidFill>
              </a:rPr>
              <a:t>mondialisation</a:t>
            </a:r>
            <a:r>
              <a:rPr lang="en-US" sz="1800" b="0">
                <a:solidFill>
                  <a:schemeClr val="bg2"/>
                </a:solidFill>
              </a:rPr>
              <a:t>, migrations); comment </a:t>
            </a:r>
            <a:r>
              <a:rPr lang="en-US" sz="1800" b="0" err="1">
                <a:solidFill>
                  <a:schemeClr val="bg2"/>
                </a:solidFill>
              </a:rPr>
              <a:t>réduire</a:t>
            </a:r>
            <a:r>
              <a:rPr lang="en-US" sz="1800" b="0">
                <a:solidFill>
                  <a:schemeClr val="bg2"/>
                </a:solidFill>
              </a:rPr>
              <a:t> les </a:t>
            </a:r>
            <a:r>
              <a:rPr lang="en-US" sz="1800" b="0" err="1">
                <a:solidFill>
                  <a:schemeClr val="bg2"/>
                </a:solidFill>
              </a:rPr>
              <a:t>vulnérabilités</a:t>
            </a:r>
            <a:r>
              <a:rPr lang="en-US" sz="1800" b="0">
                <a:solidFill>
                  <a:schemeClr val="bg2"/>
                </a:solidFill>
              </a:rPr>
              <a:t>, </a:t>
            </a:r>
            <a:r>
              <a:rPr lang="en-US" sz="1800" b="0" err="1">
                <a:solidFill>
                  <a:schemeClr val="bg2"/>
                </a:solidFill>
              </a:rPr>
              <a:t>protéger</a:t>
            </a:r>
            <a:r>
              <a:rPr lang="en-US" sz="1800" b="0">
                <a:solidFill>
                  <a:schemeClr val="bg2"/>
                </a:solidFill>
              </a:rPr>
              <a:t> </a:t>
            </a:r>
            <a:r>
              <a:rPr lang="en-US" sz="1800" b="0" err="1">
                <a:solidFill>
                  <a:schemeClr val="bg2"/>
                </a:solidFill>
              </a:rPr>
              <a:t>l’emploi</a:t>
            </a:r>
            <a:r>
              <a:rPr lang="en-US" sz="1800" b="0">
                <a:solidFill>
                  <a:schemeClr val="bg2"/>
                </a:solidFill>
              </a:rPr>
              <a:t>, </a:t>
            </a:r>
            <a:r>
              <a:rPr lang="en-US" sz="1800" b="0" err="1">
                <a:solidFill>
                  <a:schemeClr val="bg2"/>
                </a:solidFill>
              </a:rPr>
              <a:t>l’éducation</a:t>
            </a:r>
            <a:r>
              <a:rPr lang="en-US" sz="1800" b="0">
                <a:solidFill>
                  <a:schemeClr val="bg2"/>
                </a:solidFill>
              </a:rPr>
              <a:t> et </a:t>
            </a:r>
            <a:r>
              <a:rPr lang="en-US" sz="1800" b="0" err="1">
                <a:solidFill>
                  <a:schemeClr val="bg2"/>
                </a:solidFill>
              </a:rPr>
              <a:t>l’équité</a:t>
            </a:r>
            <a:r>
              <a:rPr lang="en-US" sz="1800" b="0">
                <a:solidFill>
                  <a:schemeClr val="bg2"/>
                </a:solidFill>
              </a:rPr>
              <a:t> </a:t>
            </a:r>
            <a:r>
              <a:rPr lang="en-US" sz="1800" b="0" err="1">
                <a:solidFill>
                  <a:schemeClr val="bg2"/>
                </a:solidFill>
              </a:rPr>
              <a:t>sociale</a:t>
            </a:r>
            <a:r>
              <a:rPr lang="en-US" sz="1800" b="0">
                <a:solidFill>
                  <a:schemeClr val="bg2"/>
                </a:solidFill>
              </a:rPr>
              <a:t>, </a:t>
            </a:r>
            <a:r>
              <a:rPr lang="en-US" sz="1800" b="0" err="1">
                <a:solidFill>
                  <a:schemeClr val="bg2"/>
                </a:solidFill>
              </a:rPr>
              <a:t>lutter</a:t>
            </a:r>
            <a:r>
              <a:rPr lang="en-US" sz="1800" b="0">
                <a:solidFill>
                  <a:schemeClr val="bg2"/>
                </a:solidFill>
              </a:rPr>
              <a:t> </a:t>
            </a:r>
            <a:r>
              <a:rPr lang="en-US" sz="1800" b="0" err="1">
                <a:solidFill>
                  <a:schemeClr val="bg2"/>
                </a:solidFill>
              </a:rPr>
              <a:t>contre</a:t>
            </a:r>
            <a:r>
              <a:rPr lang="en-US" sz="1800" b="0">
                <a:solidFill>
                  <a:schemeClr val="bg2"/>
                </a:solidFill>
              </a:rPr>
              <a:t> les </a:t>
            </a:r>
            <a:r>
              <a:rPr lang="en-US" sz="1800" b="0" err="1">
                <a:solidFill>
                  <a:schemeClr val="bg2"/>
                </a:solidFill>
              </a:rPr>
              <a:t>inégalités</a:t>
            </a:r>
            <a:r>
              <a:rPr lang="en-US" sz="1800" b="0">
                <a:solidFill>
                  <a:schemeClr val="bg2"/>
                </a:solidFill>
              </a:rPr>
              <a:t>.</a:t>
            </a:r>
          </a:p>
          <a:p>
            <a:endParaRPr lang="en-US" sz="1800" b="0">
              <a:solidFill>
                <a:srgbClr val="002060"/>
              </a:solidFill>
            </a:endParaRPr>
          </a:p>
          <a:p>
            <a:endParaRPr lang="en-US"/>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pic>
        <p:nvPicPr>
          <p:cNvPr id="5" name="Image 4" descr="Une image contenant texte, Police, capture d’écran, blanc&#10;&#10;Description générée automatiquement">
            <a:extLst>
              <a:ext uri="{FF2B5EF4-FFF2-40B4-BE49-F238E27FC236}">
                <a16:creationId xmlns:a16="http://schemas.microsoft.com/office/drawing/2014/main" id="{BA673122-040E-D8B1-6F10-9D5574BE8C76}"/>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52402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nvGraphicFramePr>
        <p:xfrm>
          <a:off x="352203" y="970221"/>
          <a:ext cx="8614864" cy="3733799"/>
        </p:xfrm>
        <a:graphic>
          <a:graphicData uri="http://schemas.openxmlformats.org/drawingml/2006/table">
            <a:tbl>
              <a:tblPr firstRow="1" bandRow="1">
                <a:tableStyleId>{9DCAF9ED-07DC-4A11-8D7F-57B35C25682E}</a:tableStyleId>
              </a:tblPr>
              <a:tblGrid>
                <a:gridCol w="8614864">
                  <a:extLst>
                    <a:ext uri="{9D8B030D-6E8A-4147-A177-3AD203B41FA5}">
                      <a16:colId xmlns:a16="http://schemas.microsoft.com/office/drawing/2014/main" val="75169683"/>
                    </a:ext>
                  </a:extLst>
                </a:gridCol>
              </a:tblGrid>
              <a:tr h="3733799">
                <a:tc>
                  <a:txBody>
                    <a:bodyPr/>
                    <a:lstStyle/>
                    <a:p>
                      <a:pPr marL="12065" marR="437515" lvl="0" indent="0">
                        <a:spcAft>
                          <a:spcPts val="1200"/>
                        </a:spcAft>
                        <a:buClr>
                          <a:srgbClr val="EA5433"/>
                        </a:buClr>
                        <a:buSzPct val="90000"/>
                        <a:buNone/>
                      </a:pPr>
                      <a:r>
                        <a:rPr lang="fr-FR" sz="1700" u="none">
                          <a:solidFill>
                            <a:schemeClr val="bg2"/>
                          </a:solidFill>
                          <a:latin typeface="+mn-lt"/>
                        </a:rPr>
                        <a:t>Trois types de projets collaboratifs</a:t>
                      </a:r>
                      <a:r>
                        <a:rPr lang="fr-FR" sz="1700" b="0" u="none">
                          <a:solidFill>
                            <a:schemeClr val="bg2"/>
                          </a:solidFill>
                          <a:latin typeface="+mn-lt"/>
                        </a:rPr>
                        <a:t> ("instruments" de financement)</a:t>
                      </a:r>
                      <a:endParaRPr lang="fr-FR" sz="1700" b="0">
                        <a:solidFill>
                          <a:schemeClr val="bg2"/>
                        </a:solidFill>
                        <a:latin typeface="+mn-lt"/>
                      </a:endParaRPr>
                    </a:p>
                    <a:p>
                      <a:pPr marL="12065" marR="437515" lvl="0" indent="0">
                        <a:spcAft>
                          <a:spcPts val="600"/>
                        </a:spcAft>
                        <a:buClr>
                          <a:srgbClr val="EA5433"/>
                        </a:buClr>
                        <a:buSzPct val="90000"/>
                        <a:buNone/>
                      </a:pPr>
                      <a:r>
                        <a:rPr lang="fr-FR" sz="1700" b="1" u="none">
                          <a:solidFill>
                            <a:schemeClr val="accent4"/>
                          </a:solidFill>
                          <a:latin typeface="+mn-lt"/>
                        </a:rPr>
                        <a:t>RIA – </a:t>
                      </a:r>
                      <a:r>
                        <a:rPr lang="fr-FR" sz="1700" b="1" u="none" err="1">
                          <a:solidFill>
                            <a:schemeClr val="accent4"/>
                          </a:solidFill>
                          <a:latin typeface="+mn-lt"/>
                        </a:rPr>
                        <a:t>Research</a:t>
                      </a:r>
                      <a:r>
                        <a:rPr lang="fr-FR" sz="1700" b="1" u="none">
                          <a:solidFill>
                            <a:schemeClr val="accent4"/>
                          </a:solidFill>
                          <a:latin typeface="+mn-lt"/>
                        </a:rPr>
                        <a:t> and Innovation Actions</a:t>
                      </a:r>
                    </a:p>
                    <a:p>
                      <a:pPr marL="297815" marR="437515" lvl="0" indent="-285750">
                        <a:spcAft>
                          <a:spcPts val="600"/>
                        </a:spcAft>
                        <a:buClr>
                          <a:srgbClr val="EA5433"/>
                        </a:buClr>
                        <a:buSzPct val="90000"/>
                        <a:buFont typeface=".Lucida Grande UI Regular"/>
                        <a:buChar char="⇢"/>
                      </a:pPr>
                      <a:r>
                        <a:rPr lang="fr-FR" sz="1700" b="0" u="none">
                          <a:solidFill>
                            <a:schemeClr val="bg2"/>
                          </a:solidFill>
                          <a:latin typeface="+mn-lt"/>
                        </a:rPr>
                        <a:t>Projets visant à </a:t>
                      </a:r>
                      <a:r>
                        <a:rPr lang="fr-FR" sz="1700" b="1" u="none">
                          <a:solidFill>
                            <a:schemeClr val="bg2"/>
                          </a:solidFill>
                          <a:latin typeface="+mn-lt"/>
                        </a:rPr>
                        <a:t>établir de nouvelles connaissances,</a:t>
                      </a:r>
                      <a:r>
                        <a:rPr lang="fr-FR" sz="1700" b="0" u="none">
                          <a:solidFill>
                            <a:schemeClr val="bg2"/>
                          </a:solidFill>
                          <a:latin typeface="+mn-lt"/>
                        </a:rPr>
                        <a:t> à </a:t>
                      </a:r>
                      <a:r>
                        <a:rPr lang="fr-FR" sz="1700" b="1" u="none">
                          <a:solidFill>
                            <a:schemeClr val="bg2"/>
                          </a:solidFill>
                          <a:latin typeface="+mn-lt"/>
                        </a:rPr>
                        <a:t>explorer la faisabilité </a:t>
                      </a:r>
                      <a:r>
                        <a:rPr lang="fr-FR" sz="1700" b="0" u="none">
                          <a:solidFill>
                            <a:schemeClr val="bg2"/>
                          </a:solidFill>
                          <a:latin typeface="+mn-lt"/>
                        </a:rPr>
                        <a:t>d'un procédé politique ou sociétale, à explorer de nouvelles méthodes : </a:t>
                      </a:r>
                      <a:r>
                        <a:rPr lang="fr-FR" sz="1700" b="0" i="1" u="none" strike="noStrike" noProof="0">
                          <a:solidFill>
                            <a:schemeClr val="bg2"/>
                          </a:solidFill>
                        </a:rPr>
                        <a:t>recherche fondamentale et appliquée</a:t>
                      </a:r>
                    </a:p>
                    <a:p>
                      <a:pPr marL="12065" marR="437515" lvl="0" indent="0">
                        <a:spcAft>
                          <a:spcPts val="600"/>
                        </a:spcAft>
                        <a:buClr>
                          <a:srgbClr val="EA5433"/>
                        </a:buClr>
                        <a:buSzPct val="90000"/>
                        <a:buNone/>
                      </a:pPr>
                      <a:r>
                        <a:rPr lang="fr-FR" sz="1700" b="1" u="none">
                          <a:solidFill>
                            <a:schemeClr val="accent4"/>
                          </a:solidFill>
                          <a:latin typeface="+mn-lt"/>
                        </a:rPr>
                        <a:t>IA – Innovation Actions</a:t>
                      </a:r>
                      <a:endParaRPr lang="fr-FR" sz="1700" b="1">
                        <a:solidFill>
                          <a:schemeClr val="accent4"/>
                        </a:solidFill>
                      </a:endParaRPr>
                    </a:p>
                    <a:p>
                      <a:pPr marL="297815" marR="437515" lvl="0" indent="-285750">
                        <a:spcAft>
                          <a:spcPts val="600"/>
                        </a:spcAft>
                        <a:buClr>
                          <a:srgbClr val="EA5433"/>
                        </a:buClr>
                        <a:buSzPct val="90000"/>
                        <a:buFont typeface=".Lucida Grande UI Regular"/>
                        <a:buChar char="⇢"/>
                      </a:pPr>
                      <a:r>
                        <a:rPr lang="fr-FR" sz="1700" b="0" u="none">
                          <a:solidFill>
                            <a:schemeClr val="bg2"/>
                          </a:solidFill>
                          <a:latin typeface="+mn-lt"/>
                        </a:rPr>
                        <a:t>Projets visant</a:t>
                      </a:r>
                      <a:r>
                        <a:rPr lang="fr-FR" sz="1700" b="1" u="none">
                          <a:solidFill>
                            <a:schemeClr val="bg2"/>
                          </a:solidFill>
                          <a:latin typeface="+mn-lt"/>
                        </a:rPr>
                        <a:t> </a:t>
                      </a:r>
                      <a:r>
                        <a:rPr lang="fr-FR" sz="1700" b="0" i="0" u="none" strike="noStrike" noProof="0">
                          <a:solidFill>
                            <a:schemeClr val="bg2"/>
                          </a:solidFill>
                        </a:rPr>
                        <a:t>à produire des </a:t>
                      </a:r>
                      <a:r>
                        <a:rPr lang="fr-FR" sz="1700" b="1" i="0" u="none" strike="noStrike" noProof="0">
                          <a:solidFill>
                            <a:schemeClr val="bg2"/>
                          </a:solidFill>
                        </a:rPr>
                        <a:t>plans, des produits, procédés technologiques ou pas </a:t>
                      </a:r>
                      <a:r>
                        <a:rPr lang="fr-FR" sz="1700" b="0" i="0" u="none" strike="noStrike" noProof="0">
                          <a:solidFill>
                            <a:schemeClr val="bg2"/>
                          </a:solidFill>
                        </a:rPr>
                        <a:t>nouveau ou amélioré : </a:t>
                      </a:r>
                      <a:r>
                        <a:rPr lang="fr-FR" sz="1700" b="0" i="1" u="none" strike="noStrike" noProof="0">
                          <a:solidFill>
                            <a:schemeClr val="bg2"/>
                          </a:solidFill>
                          <a:latin typeface="Arial"/>
                        </a:rPr>
                        <a:t>prototypage, essais, validation du produit à grande échelle, première commercialisation...</a:t>
                      </a:r>
                      <a:endParaRPr lang="fr-FR" sz="1700" b="0" i="1" u="none">
                        <a:solidFill>
                          <a:schemeClr val="bg2"/>
                        </a:solidFill>
                        <a:latin typeface="+mn-lt"/>
                      </a:endParaRPr>
                    </a:p>
                    <a:p>
                      <a:pPr marL="12065" marR="437515" lvl="0" indent="0">
                        <a:spcAft>
                          <a:spcPts val="600"/>
                        </a:spcAft>
                        <a:buClr>
                          <a:srgbClr val="EA5433"/>
                        </a:buClr>
                        <a:buSzPct val="90000"/>
                        <a:buNone/>
                      </a:pPr>
                      <a:r>
                        <a:rPr lang="fr-FR" sz="1700" b="1" u="none">
                          <a:solidFill>
                            <a:schemeClr val="accent4"/>
                          </a:solidFill>
                          <a:latin typeface="+mn-lt"/>
                        </a:rPr>
                        <a:t>CSA – Coordination and Support Actions </a:t>
                      </a:r>
                    </a:p>
                    <a:p>
                      <a:pPr marL="297815" marR="437515" lvl="0" indent="-285750">
                        <a:spcAft>
                          <a:spcPts val="600"/>
                        </a:spcAft>
                        <a:buClr>
                          <a:srgbClr val="EA5433"/>
                        </a:buClr>
                        <a:buSzPct val="90000"/>
                        <a:buFont typeface=".Lucida Grande UI Regular"/>
                        <a:buChar char="⇢"/>
                      </a:pPr>
                      <a:r>
                        <a:rPr lang="fr-FR" sz="1700" b="1" i="0" u="none">
                          <a:solidFill>
                            <a:schemeClr val="bg2"/>
                          </a:solidFill>
                          <a:latin typeface="+mn-lt"/>
                        </a:rPr>
                        <a:t>Mise en réseau</a:t>
                      </a:r>
                      <a:r>
                        <a:rPr lang="fr-FR" sz="1700" b="0" i="0" u="none">
                          <a:solidFill>
                            <a:schemeClr val="bg2"/>
                          </a:solidFill>
                          <a:latin typeface="+mn-lt"/>
                        </a:rPr>
                        <a:t> de chercheurs, acteurs et praticiens; état de l'art commenté; </a:t>
                      </a: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8" name="Espace réservé du texte 3">
            <a:extLst>
              <a:ext uri="{FF2B5EF4-FFF2-40B4-BE49-F238E27FC236}">
                <a16:creationId xmlns:a16="http://schemas.microsoft.com/office/drawing/2014/main" id="{9A25DE01-D36B-8F42-854E-5671275F997D}"/>
              </a:ext>
            </a:extLst>
          </p:cNvPr>
          <p:cNvSpPr txBox="1">
            <a:spLocks/>
          </p:cNvSpPr>
          <p:nvPr/>
        </p:nvSpPr>
        <p:spPr>
          <a:xfrm>
            <a:off x="4863403" y="334234"/>
            <a:ext cx="3902934" cy="5263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600" b="1">
                <a:solidFill>
                  <a:schemeClr val="bg2"/>
                </a:solidFill>
                <a:cs typeface="Segoe UI"/>
              </a:rPr>
              <a:t>Comprendre HORIZON EUROPE</a:t>
            </a:r>
          </a:p>
          <a:p>
            <a:pPr marL="180975" algn="r"/>
            <a:r>
              <a:rPr lang="fr-FR" sz="1600" b="1">
                <a:solidFill>
                  <a:schemeClr val="bg2"/>
                </a:solidFill>
              </a:rPr>
              <a:t>Instruments de financement</a:t>
            </a:r>
          </a:p>
        </p:txBody>
      </p:sp>
      <p:pic>
        <p:nvPicPr>
          <p:cNvPr id="3" name="Image 2" descr="Une image contenant texte, Police, capture d’écran, blanc&#10;&#10;Description générée automatiquement">
            <a:extLst>
              <a:ext uri="{FF2B5EF4-FFF2-40B4-BE49-F238E27FC236}">
                <a16:creationId xmlns:a16="http://schemas.microsoft.com/office/drawing/2014/main" id="{EE092C7F-FB70-A03A-7F7F-4E593FEF3AC5}"/>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19353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1691236"/>
            <a:ext cx="8160140" cy="2994052"/>
          </a:xfrm>
        </p:spPr>
        <p:txBody>
          <a:bodyPr/>
          <a:lstStyle/>
          <a:p>
            <a:pPr marL="0"/>
            <a:r>
              <a:rPr lang="fr-FR"/>
              <a:t>DESTINATION 1</a:t>
            </a:r>
          </a:p>
          <a:p>
            <a:pPr marL="0"/>
            <a:r>
              <a:rPr lang="fr-FR"/>
              <a:t>Démocratie et Gouvernance </a:t>
            </a:r>
          </a:p>
          <a:p>
            <a:pPr marL="0"/>
            <a:endParaRPr lang="fr-FR"/>
          </a:p>
          <a:p>
            <a:pPr marL="0"/>
            <a:r>
              <a:rPr lang="fr-FR" sz="3200"/>
              <a:t>Appels 2025 </a:t>
            </a:r>
          </a:p>
        </p:txBody>
      </p:sp>
      <p:pic>
        <p:nvPicPr>
          <p:cNvPr id="4" name="Image 3">
            <a:extLst>
              <a:ext uri="{FF2B5EF4-FFF2-40B4-BE49-F238E27FC236}">
                <a16:creationId xmlns:a16="http://schemas.microsoft.com/office/drawing/2014/main" id="{67897F09-DC8F-4A61-A1D8-30590434F9F2}"/>
              </a:ext>
            </a:extLst>
          </p:cNvPr>
          <p:cNvPicPr>
            <a:picLocks noChangeAspect="1"/>
          </p:cNvPicPr>
          <p:nvPr/>
        </p:nvPicPr>
        <p:blipFill>
          <a:blip r:embed="rId3"/>
          <a:stretch>
            <a:fillRect/>
          </a:stretch>
        </p:blipFill>
        <p:spPr>
          <a:xfrm>
            <a:off x="180000" y="90000"/>
            <a:ext cx="997694" cy="731134"/>
          </a:xfrm>
          <a:prstGeom prst="rect">
            <a:avLst/>
          </a:prstGeom>
        </p:spPr>
      </p:pic>
    </p:spTree>
    <p:extLst>
      <p:ext uri="{BB962C8B-B14F-4D97-AF65-F5344CB8AC3E}">
        <p14:creationId xmlns:p14="http://schemas.microsoft.com/office/powerpoint/2010/main" val="62603294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2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8" ma:contentTypeDescription="Crée un document." ma:contentTypeScope="" ma:versionID="7a670008cd4788fe40014a43fe8e281c">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c5a8c13dbcf55376fb6a8b35e70c187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Props1.xml><?xml version="1.0" encoding="utf-8"?>
<ds:datastoreItem xmlns:ds="http://schemas.openxmlformats.org/officeDocument/2006/customXml" ds:itemID="{D321B69B-8D99-4064-BCBE-47B88E7C8B34}">
  <ds:schemaRefs>
    <ds:schemaRef ds:uri="http://schemas.microsoft.com/sharepoint/v3/contenttype/forms"/>
  </ds:schemaRefs>
</ds:datastoreItem>
</file>

<file path=customXml/itemProps2.xml><?xml version="1.0" encoding="utf-8"?>
<ds:datastoreItem xmlns:ds="http://schemas.openxmlformats.org/officeDocument/2006/customXml" ds:itemID="{20922303-356C-4CA7-9B17-E98355065A19}">
  <ds:schemaRefs>
    <ds:schemaRef ds:uri="98d9d0a2-ff8a-4bd0-a3bb-9fb67e21c525"/>
    <ds:schemaRef ds:uri="9cbc025d-47c5-44cb-89f3-c4e18166c5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59723C-0D02-4985-BAB9-28FDDD76700D}">
  <ds:schemaRefs>
    <ds:schemaRef ds:uri="http://schemas.microsoft.com/office/infopath/2007/PartnerControls"/>
    <ds:schemaRef ds:uri="98d9d0a2-ff8a-4bd0-a3bb-9fb67e21c525"/>
    <ds:schemaRef ds:uri="http://schemas.microsoft.com/office/2006/documentManagement/types"/>
    <ds:schemaRef ds:uri="9cbc025d-47c5-44cb-89f3-c4e18166c5a1"/>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OPÉRATEURS</Template>
  <TotalTime>19</TotalTime>
  <Words>5466</Words>
  <Application>Microsoft Office PowerPoint</Application>
  <PresentationFormat>Affichage à l'écran (16:9)</PresentationFormat>
  <Paragraphs>465</Paragraphs>
  <Slides>49</Slides>
  <Notes>49</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49</vt:i4>
      </vt:variant>
    </vt:vector>
  </HeadingPairs>
  <TitlesOfParts>
    <vt:vector size="62" baseType="lpstr">
      <vt:lpstr>.Lucida Grande UI Regular</vt:lpstr>
      <vt:lpstr>Arial</vt:lpstr>
      <vt:lpstr>Calibri</vt:lpstr>
      <vt:lpstr>Courier New</vt:lpstr>
      <vt:lpstr>Courier New,monospace</vt:lpstr>
      <vt:lpstr>Segoe UI</vt:lpstr>
      <vt:lpstr>Segoe UI Light</vt:lpstr>
      <vt:lpstr>Sitka Heading</vt:lpstr>
      <vt:lpstr>Times New Roman</vt:lpstr>
      <vt:lpstr>Wingdings</vt:lpstr>
      <vt:lpstr>OPÉRATEURS</vt:lpstr>
      <vt:lpstr>2_OPÉRATEURS</vt:lpstr>
      <vt:lpstr>OPÉRATEURS</vt:lpstr>
      <vt:lpstr>Présentation PowerPoint</vt:lpstr>
      <vt:lpstr>Le Cluster 2 – De quoi parle t’on?   Des appels top-down Appels très prescriptifs = répondre aux résultats attendus qui sont listés, se conformer aux modalités d’exécution énoncées   Projets collaboratifs transnationaux : environ de 7 à 12 partenaires; Participation pays tiers possible   3-4 ans en moyenne    Environ 3,5 Millions d’euros par projet (sauf exceptions) Financement = 100%  </vt:lpstr>
      <vt:lpstr>Les appels du cluster 2 portent sur des enjeux de sociétés contemporains: remise en cause de la démocratie et remis en cause de l’Europe, notre et nos identité/s, les transformations de la société : digitalisation et modes de vie, digitalisation et modes de travail, communication et réseaux sociaux…  Le volet impact est essentiel  Il s’agit d’aider à comprendre, à remédier, à améliorer - Proposer des moyens, des outils (qui auront été testés) - Dupliquer de bonnes pratiques  - Formuler des recommandations de politiques publiques - Favoriser les échanges entre chercheurs, décideurs, acteurs…</vt:lpstr>
      <vt:lpstr>Modalité, méthodologie (mise en oeuvre)  Recherche fondamentale, analyses scientifiques, échanges de bonnes pratiques Mettre en place des expérimentations, des pilotes (choix de terrains en Europe, comparaisons)  Implication et engagement des citoyens, de la société civile, des parties prenantes, des utilisateurs finaux (recherche participative, innovation sociale)  Implication des acteurs politiques, praticiens et/ou décideurs, intervenants sociaux sur le terrain, institutions publiques…   </vt:lpstr>
      <vt:lpstr>Consortiums interdisciplinaires et intersectoriels  Acteurs publics et privés de la recherche  Autorités publiques nationales, régionales, locales; Industries culturelles et créatives : cas d’étude, production de contenus/supports à visées pédagogiques...)   Associations, agencies indépendantes, plateformes/hubs, tiers lieux, entrepreneur social : jeunesse, citoyenneté active, science citoyenne, migrants...  Entreprises des nouvelles technologies : outils de formation, de visualisation, d’analyses de big data, de diffusion de l'information, jeux vidéos ou documentaires (pour le volet impact);  intelligence artificielle pour le traitement de données massives…   </vt:lpstr>
      <vt:lpstr>Présentation PowerPoint</vt:lpstr>
      <vt:lpstr>Ces sujets sont ventilés en trois groupes (appelés ‘Destination’)  1. Democracy : causes (inégalités, rôle de médias, réseaux sociaux…) et manifestations de la crise des démocraties (montée des discours populistes…), éventuels remèdes à ces maux (démocratie participative, revoir les contenus éducatifs…); les processus démocratiques dans notre voisinage. 2. Heritage: le potentiel du patrimoine culturel, des arts et des secteurs culturels et créatifs comme moteur d’une innovation durable, écologique et du sentiment d’appartenance européen. 3. Transformation: impacts sociaux, éthiques, politiques et économiques des changements (technologie, mondialisation, migrations); comment réduire les vulnérabilités, protéger l’emploi, l’éducation et l’équité sociale, lutter contre les inégalités.  </vt:lpstr>
      <vt:lpstr>Présentation PowerPoint</vt:lpstr>
      <vt:lpstr>Présentation PowerPoint</vt:lpstr>
      <vt:lpstr>Détecter et lutter contre la désinformation et les FIMI (foreign information manipulation and interference) -  Capitaliser sur les méthodes testées</vt:lpstr>
      <vt:lpstr>La diplomatie scientifique européenne</vt:lpstr>
      <vt:lpstr> Elargissement de l’UE  : le soutien des opinions publiques</vt:lpstr>
      <vt:lpstr> L'autonomie stratégique ouverte (OSA) et la sécurité économique de l'UE</vt:lpstr>
      <vt:lpstr> Radicalisation, extrémisme, discours de haine et polarisation</vt:lpstr>
      <vt:lpstr>Etablir un réseau d'acteurs et de chercheur sur  l'antisémitisme </vt:lpstr>
      <vt:lpstr>Présentation PowerPoint</vt:lpstr>
      <vt:lpstr>Inégalités économiques et remise en cause de la démocratie</vt:lpstr>
      <vt:lpstr>Lutter contre la désinformation sans rogner sur la liberté d'expression</vt:lpstr>
      <vt:lpstr>Le rôle de l’instruction civique dans la participation à la vie démocratique </vt:lpstr>
      <vt:lpstr>L'indépendance du pouvoir judiciaire et l'état de droit</vt:lpstr>
      <vt:lpstr>Animer la communauté de praticiens et de chercheurs sur la démocratie</vt:lpstr>
      <vt:lpstr>Présentation PowerPoint</vt:lpstr>
      <vt:lpstr>Présentation PowerPoint</vt:lpstr>
      <vt:lpstr>Le rôle du patrimoine culturel immatériel dans la résilience dans nos sociétés – Outils innovants</vt:lpstr>
      <vt:lpstr>Un nuage collaboratif européen pour le patrimoine culturel - Cas d'utilisation innovants</vt:lpstr>
      <vt:lpstr>Tirer parti de l'intelligence artificielle pour des innovations axées sur la créativité</vt:lpstr>
      <vt:lpstr>Évolution de la culture dans un monde virtuel</vt:lpstr>
      <vt:lpstr>L'Europe, moteur mondial du design pour une compétitivité durable </vt:lpstr>
      <vt:lpstr>La culture et la créativité comme catalyseurs de la prévention des conflits et de la réconciliation post-conflit</vt:lpstr>
      <vt:lpstr>Rapprocher le passé et le potentiel futur par la préservation et l'utilisation adaptative du patrimoine controversé et dissonant de l'Europe</vt:lpstr>
      <vt:lpstr>L’influence de la culture et des arts sur la santé et le bien-être</vt:lpstr>
      <vt:lpstr>Présentation PowerPoint</vt:lpstr>
      <vt:lpstr>Les Violence fondée sur le genre (VFG)</vt:lpstr>
      <vt:lpstr>Vers une transition verte équitable : les leçons des transitions industrielles  </vt:lpstr>
      <vt:lpstr>Réduction du temps de travail : obstacles, défis, avantages et implications politiques  </vt:lpstr>
      <vt:lpstr>Inégalités dans les trajectoires professionnelles des parents</vt:lpstr>
      <vt:lpstr>Améliorer l'équité dans l'économie par une meilleure compréhension du travail non déclaré et sous-déclaré </vt:lpstr>
      <vt:lpstr>Evaluer les politiques dans le domaine de l’éducation : utiliser des données probantes  </vt:lpstr>
      <vt:lpstr>Impact documenté des évolutions des pratiques numériques sur les apprentissages  </vt:lpstr>
      <vt:lpstr>La santé mentale des personnes travaillant dans l'éducation, la formation et le travail – travailler sur les résultats </vt:lpstr>
      <vt:lpstr>Bonnes pratiques pour une plus grande autonomie des personnes en situation d'handicap  </vt:lpstr>
      <vt:lpstr>  </vt:lpstr>
      <vt:lpstr>Migration et changement climatique : créer une plateforme dynamique </vt:lpstr>
      <vt:lpstr>Pour</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Sylvie Gangloff</cp:lastModifiedBy>
  <cp:revision>5</cp:revision>
  <cp:lastPrinted>2025-01-30T07:47:45Z</cp:lastPrinted>
  <dcterms:created xsi:type="dcterms:W3CDTF">2020-10-27T08:44:50Z</dcterms:created>
  <dcterms:modified xsi:type="dcterms:W3CDTF">2025-05-16T08:31:53Z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