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813" r:id="rId4"/>
    <p:sldMasterId id="2147483822" r:id="rId5"/>
  </p:sldMasterIdLst>
  <p:notesMasterIdLst>
    <p:notesMasterId r:id="rId79"/>
  </p:notesMasterIdLst>
  <p:handoutMasterIdLst>
    <p:handoutMasterId r:id="rId80"/>
  </p:handoutMasterIdLst>
  <p:sldIdLst>
    <p:sldId id="327" r:id="rId6"/>
    <p:sldId id="328" r:id="rId7"/>
    <p:sldId id="446" r:id="rId8"/>
    <p:sldId id="329" r:id="rId9"/>
    <p:sldId id="330" r:id="rId10"/>
    <p:sldId id="550" r:id="rId11"/>
    <p:sldId id="551" r:id="rId12"/>
    <p:sldId id="552" r:id="rId13"/>
    <p:sldId id="553" r:id="rId14"/>
    <p:sldId id="554" r:id="rId15"/>
    <p:sldId id="555" r:id="rId16"/>
    <p:sldId id="556" r:id="rId17"/>
    <p:sldId id="557" r:id="rId18"/>
    <p:sldId id="336" r:id="rId19"/>
    <p:sldId id="538" r:id="rId20"/>
    <p:sldId id="539" r:id="rId21"/>
    <p:sldId id="540" r:id="rId22"/>
    <p:sldId id="448" r:id="rId23"/>
    <p:sldId id="352" r:id="rId24"/>
    <p:sldId id="353" r:id="rId25"/>
    <p:sldId id="354" r:id="rId26"/>
    <p:sldId id="609" r:id="rId27"/>
    <p:sldId id="600" r:id="rId28"/>
    <p:sldId id="574" r:id="rId29"/>
    <p:sldId id="578" r:id="rId30"/>
    <p:sldId id="543" r:id="rId31"/>
    <p:sldId id="544" r:id="rId32"/>
    <p:sldId id="601" r:id="rId33"/>
    <p:sldId id="541" r:id="rId34"/>
    <p:sldId id="575" r:id="rId35"/>
    <p:sldId id="576" r:id="rId36"/>
    <p:sldId id="580" r:id="rId37"/>
    <p:sldId id="581" r:id="rId38"/>
    <p:sldId id="605" r:id="rId39"/>
    <p:sldId id="577" r:id="rId40"/>
    <p:sldId id="602" r:id="rId41"/>
    <p:sldId id="603" r:id="rId42"/>
    <p:sldId id="604" r:id="rId43"/>
    <p:sldId id="607" r:id="rId44"/>
    <p:sldId id="582" r:id="rId45"/>
    <p:sldId id="599" r:id="rId46"/>
    <p:sldId id="379" r:id="rId47"/>
    <p:sldId id="565" r:id="rId48"/>
    <p:sldId id="566" r:id="rId49"/>
    <p:sldId id="542" r:id="rId50"/>
    <p:sldId id="567" r:id="rId51"/>
    <p:sldId id="569" r:id="rId52"/>
    <p:sldId id="571" r:id="rId53"/>
    <p:sldId id="572" r:id="rId54"/>
    <p:sldId id="387" r:id="rId55"/>
    <p:sldId id="583" r:id="rId56"/>
    <p:sldId id="584" r:id="rId57"/>
    <p:sldId id="389" r:id="rId58"/>
    <p:sldId id="390" r:id="rId59"/>
    <p:sldId id="391" r:id="rId60"/>
    <p:sldId id="586" r:id="rId61"/>
    <p:sldId id="587" r:id="rId62"/>
    <p:sldId id="588" r:id="rId63"/>
    <p:sldId id="589" r:id="rId64"/>
    <p:sldId id="590" r:id="rId65"/>
    <p:sldId id="591" r:id="rId66"/>
    <p:sldId id="592" r:id="rId67"/>
    <p:sldId id="400" r:id="rId68"/>
    <p:sldId id="593" r:id="rId69"/>
    <p:sldId id="403" r:id="rId70"/>
    <p:sldId id="558" r:id="rId71"/>
    <p:sldId id="559" r:id="rId72"/>
    <p:sldId id="560" r:id="rId73"/>
    <p:sldId id="608" r:id="rId74"/>
    <p:sldId id="562" r:id="rId75"/>
    <p:sldId id="563" r:id="rId76"/>
    <p:sldId id="564" r:id="rId77"/>
    <p:sldId id="409" r:id="rId78"/>
  </p:sldIdLst>
  <p:sldSz cx="9144000" cy="5143500" type="screen16x9"/>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27"/>
            <p14:sldId id="328"/>
            <p14:sldId id="446"/>
            <p14:sldId id="329"/>
            <p14:sldId id="330"/>
            <p14:sldId id="550"/>
            <p14:sldId id="551"/>
            <p14:sldId id="552"/>
            <p14:sldId id="553"/>
            <p14:sldId id="554"/>
            <p14:sldId id="555"/>
            <p14:sldId id="556"/>
            <p14:sldId id="557"/>
            <p14:sldId id="336"/>
            <p14:sldId id="538"/>
            <p14:sldId id="539"/>
            <p14:sldId id="540"/>
            <p14:sldId id="448"/>
            <p14:sldId id="352"/>
            <p14:sldId id="353"/>
            <p14:sldId id="354"/>
            <p14:sldId id="609"/>
            <p14:sldId id="600"/>
            <p14:sldId id="574"/>
            <p14:sldId id="578"/>
            <p14:sldId id="543"/>
            <p14:sldId id="544"/>
            <p14:sldId id="601"/>
            <p14:sldId id="541"/>
            <p14:sldId id="575"/>
            <p14:sldId id="576"/>
            <p14:sldId id="580"/>
            <p14:sldId id="581"/>
            <p14:sldId id="605"/>
            <p14:sldId id="577"/>
            <p14:sldId id="602"/>
            <p14:sldId id="603"/>
            <p14:sldId id="604"/>
            <p14:sldId id="607"/>
            <p14:sldId id="582"/>
            <p14:sldId id="599"/>
            <p14:sldId id="379"/>
            <p14:sldId id="565"/>
            <p14:sldId id="566"/>
            <p14:sldId id="542"/>
            <p14:sldId id="567"/>
            <p14:sldId id="569"/>
            <p14:sldId id="571"/>
            <p14:sldId id="572"/>
            <p14:sldId id="387"/>
            <p14:sldId id="583"/>
            <p14:sldId id="584"/>
            <p14:sldId id="389"/>
            <p14:sldId id="390"/>
            <p14:sldId id="391"/>
            <p14:sldId id="586"/>
            <p14:sldId id="587"/>
            <p14:sldId id="588"/>
            <p14:sldId id="589"/>
            <p14:sldId id="590"/>
            <p14:sldId id="591"/>
            <p14:sldId id="592"/>
            <p14:sldId id="400"/>
            <p14:sldId id="593"/>
            <p14:sldId id="403"/>
            <p14:sldId id="558"/>
            <p14:sldId id="559"/>
            <p14:sldId id="560"/>
            <p14:sldId id="608"/>
            <p14:sldId id="562"/>
            <p14:sldId id="563"/>
            <p14:sldId id="564"/>
            <p14:sldId id="409"/>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AD"/>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43" autoAdjust="0"/>
  </p:normalViewPr>
  <p:slideViewPr>
    <p:cSldViewPr showGuides="1">
      <p:cViewPr varScale="1">
        <p:scale>
          <a:sx n="139" d="100"/>
          <a:sy n="139" d="100"/>
        </p:scale>
        <p:origin x="126" y="24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544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_rels/data1.xml.rels><?xml version="1.0" encoding="UTF-8" standalone="yes"?>
<Relationships xmlns="http://schemas.openxmlformats.org/package/2006/relationships"><Relationship Id="rId8" Type="http://schemas.openxmlformats.org/officeDocument/2006/relationships/hyperlink" Target="https://www.horizon-europe.gouv.fr/le-partenariat-europe-s-rail-31102" TargetMode="External"/><Relationship Id="rId3" Type="http://schemas.openxmlformats.org/officeDocument/2006/relationships/hyperlink" Target="https://www.horizon-europe.gouv.fr/le-partenariat-clean-energy-transition-30809" TargetMode="External"/><Relationship Id="rId7" Type="http://schemas.openxmlformats.org/officeDocument/2006/relationships/hyperlink" Target="https://www.horizon-europe.gouv.fr/le-partenariat-clean-aviation-31099" TargetMode="External"/><Relationship Id="rId2" Type="http://schemas.openxmlformats.org/officeDocument/2006/relationships/hyperlink" Target="https://www.horizon-europe.gouv.fr/le-partenariat-sesar3-31105" TargetMode="External"/><Relationship Id="rId1" Type="http://schemas.openxmlformats.org/officeDocument/2006/relationships/hyperlink" Target="https://www.horizon-europe.gouv.fr/le-partenariat-clean-hydrogen-29765" TargetMode="External"/><Relationship Id="rId6" Type="http://schemas.openxmlformats.org/officeDocument/2006/relationships/hyperlink" Target="https://www.horizon-europe.gouv.fr/le-partenariat-towards-zero-emission-road-transport-31096" TargetMode="External"/><Relationship Id="rId11" Type="http://schemas.openxmlformats.org/officeDocument/2006/relationships/hyperlink" Target="https://www.horizon-europe.gouv.fr/le-partenariat-connected-cooperative-automated-mobility-31093" TargetMode="External"/><Relationship Id="rId5" Type="http://schemas.openxmlformats.org/officeDocument/2006/relationships/hyperlink" Target="https://www.horizon-europe.gouv.fr/le-partenariat-built4people-30952" TargetMode="External"/><Relationship Id="rId10" Type="http://schemas.openxmlformats.org/officeDocument/2006/relationships/hyperlink" Target="https://www.horizon-europe.gouv.fr/le-partenariat-zero-emission-waterborne-transport-31108" TargetMode="External"/><Relationship Id="rId4" Type="http://schemas.openxmlformats.org/officeDocument/2006/relationships/hyperlink" Target="https://www.horizon-europe.gouv.fr/le-partenariat-driving-urban-transitions-sustainable-future-31111" TargetMode="External"/><Relationship Id="rId9" Type="http://schemas.openxmlformats.org/officeDocument/2006/relationships/hyperlink" Target="https://www.horizon-europe.gouv.fr/le-partenariat-sur-les-batteries-batt4eu-30827"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www.horizon-europe.gouv.fr/le-partenariat-towards-zero-emission-road-transport-31096" TargetMode="External"/><Relationship Id="rId3" Type="http://schemas.openxmlformats.org/officeDocument/2006/relationships/hyperlink" Target="https://www.horizon-europe.gouv.fr/le-partenariat-clean-aviation-31099" TargetMode="External"/><Relationship Id="rId7" Type="http://schemas.openxmlformats.org/officeDocument/2006/relationships/hyperlink" Target="https://www.horizon-europe.gouv.fr/le-partenariat-built4people-30952" TargetMode="External"/><Relationship Id="rId2" Type="http://schemas.openxmlformats.org/officeDocument/2006/relationships/hyperlink" Target="https://www.horizon-europe.gouv.fr/le-partenariat-sesar3-31105" TargetMode="External"/><Relationship Id="rId1" Type="http://schemas.openxmlformats.org/officeDocument/2006/relationships/hyperlink" Target="https://www.horizon-europe.gouv.fr/le-partenariat-clean-hydrogen-29765" TargetMode="External"/><Relationship Id="rId6" Type="http://schemas.openxmlformats.org/officeDocument/2006/relationships/hyperlink" Target="https://www.horizon-europe.gouv.fr/le-partenariat-driving-urban-transitions-sustainable-future-31111" TargetMode="External"/><Relationship Id="rId11" Type="http://schemas.openxmlformats.org/officeDocument/2006/relationships/hyperlink" Target="https://www.horizon-europe.gouv.fr/le-partenariat-connected-cooperative-automated-mobility-31093" TargetMode="External"/><Relationship Id="rId5" Type="http://schemas.openxmlformats.org/officeDocument/2006/relationships/hyperlink" Target="https://www.horizon-europe.gouv.fr/le-partenariat-clean-energy-transition-30809" TargetMode="External"/><Relationship Id="rId10" Type="http://schemas.openxmlformats.org/officeDocument/2006/relationships/hyperlink" Target="https://www.horizon-europe.gouv.fr/le-partenariat-zero-emission-waterborne-transport-31108" TargetMode="External"/><Relationship Id="rId4" Type="http://schemas.openxmlformats.org/officeDocument/2006/relationships/hyperlink" Target="https://www.horizon-europe.gouv.fr/le-partenariat-europe-s-rail-31102" TargetMode="External"/><Relationship Id="rId9" Type="http://schemas.openxmlformats.org/officeDocument/2006/relationships/hyperlink" Target="https://www.horizon-europe.gouv.fr/le-partenariat-sur-les-batteries-batt4eu-30827"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DEDF9-57FC-4057-918C-C88624E7D094}"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fr-FR"/>
        </a:p>
      </dgm:t>
    </dgm:pt>
    <dgm:pt modelId="{F7593485-EEEB-4B98-B63A-6DEF20D7E35C}">
      <dgm:prSet phldrT="[Texte]"/>
      <dgm:spPr/>
      <dgm:t>
        <a:bodyPr/>
        <a:lstStyle/>
        <a:p>
          <a:r>
            <a:rPr lang="fr-FR" b="1" dirty="0" smtClean="0"/>
            <a:t>Partenariats institutionnalisés</a:t>
          </a:r>
          <a:endParaRPr lang="fr-FR" dirty="0"/>
        </a:p>
      </dgm:t>
    </dgm:pt>
    <dgm:pt modelId="{8F319C1B-9D69-4DC6-B099-B81A7A9286BC}" type="parTrans" cxnId="{507307A3-D512-4263-9B0B-9427A860CD4A}">
      <dgm:prSet/>
      <dgm:spPr/>
      <dgm:t>
        <a:bodyPr/>
        <a:lstStyle/>
        <a:p>
          <a:endParaRPr lang="fr-FR"/>
        </a:p>
      </dgm:t>
    </dgm:pt>
    <dgm:pt modelId="{F0AEB25F-B541-44BA-863F-F437748D5330}" type="sibTrans" cxnId="{507307A3-D512-4263-9B0B-9427A860CD4A}">
      <dgm:prSet/>
      <dgm:spPr/>
      <dgm:t>
        <a:bodyPr/>
        <a:lstStyle/>
        <a:p>
          <a:endParaRPr lang="fr-FR"/>
        </a:p>
      </dgm:t>
    </dgm:pt>
    <dgm:pt modelId="{CF8A98EE-BED8-4E4E-A209-BE2B6CC29C4D}">
      <dgm:prSet phldrT="[Texte]"/>
      <dgm:spPr/>
      <dgm:t>
        <a:bodyPr anchor="ctr"/>
        <a:lstStyle/>
        <a:p>
          <a:pPr>
            <a:lnSpc>
              <a:spcPct val="100000"/>
            </a:lnSpc>
            <a:spcBef>
              <a:spcPts val="0"/>
            </a:spcBef>
            <a:spcAft>
              <a:spcPts val="1200"/>
            </a:spcAft>
          </a:pPr>
          <a:r>
            <a:rPr lang="fr-FR" b="0" u="sng" dirty="0" smtClean="0">
              <a:hlinkClick xmlns:r="http://schemas.openxmlformats.org/officeDocument/2006/relationships" r:id="rId1"/>
            </a:rPr>
            <a:t>Clean Hydrogen</a:t>
          </a:r>
          <a:endParaRPr lang="fr-FR" b="0" u="sng" dirty="0"/>
        </a:p>
      </dgm:t>
    </dgm:pt>
    <dgm:pt modelId="{B67675A7-4A58-41E8-94C4-60689A4BEF8E}" type="parTrans" cxnId="{44BBC9E2-A31F-4F92-B10E-E86AC2483291}">
      <dgm:prSet/>
      <dgm:spPr/>
      <dgm:t>
        <a:bodyPr/>
        <a:lstStyle/>
        <a:p>
          <a:endParaRPr lang="fr-FR"/>
        </a:p>
      </dgm:t>
    </dgm:pt>
    <dgm:pt modelId="{F49E805F-6AB5-4041-A602-F4DC6CB81803}" type="sibTrans" cxnId="{44BBC9E2-A31F-4F92-B10E-E86AC2483291}">
      <dgm:prSet/>
      <dgm:spPr/>
      <dgm:t>
        <a:bodyPr/>
        <a:lstStyle/>
        <a:p>
          <a:endParaRPr lang="fr-FR"/>
        </a:p>
      </dgm:t>
    </dgm:pt>
    <dgm:pt modelId="{2A8891CC-8267-4444-B8C1-2F89FA14C68A}">
      <dgm:prSet phldrT="[Texte]"/>
      <dgm:spPr/>
      <dgm:t>
        <a:bodyPr anchor="ctr"/>
        <a:lstStyle/>
        <a:p>
          <a:pPr>
            <a:lnSpc>
              <a:spcPct val="100000"/>
            </a:lnSpc>
            <a:spcBef>
              <a:spcPts val="0"/>
            </a:spcBef>
            <a:spcAft>
              <a:spcPts val="1200"/>
            </a:spcAft>
          </a:pPr>
          <a:r>
            <a:rPr lang="fr-FR" b="0" u="sng" dirty="0" smtClean="0">
              <a:hlinkClick xmlns:r="http://schemas.openxmlformats.org/officeDocument/2006/relationships" r:id="rId2"/>
            </a:rPr>
            <a:t>Integrated Air Traffic Management</a:t>
          </a:r>
          <a:endParaRPr lang="fr-FR" b="0" u="sng" dirty="0"/>
        </a:p>
      </dgm:t>
    </dgm:pt>
    <dgm:pt modelId="{C7713AD6-3E56-4A15-A223-4062ADA08F1A}" type="parTrans" cxnId="{AA2A01E3-5C15-4575-A1A0-E1369969B1CD}">
      <dgm:prSet/>
      <dgm:spPr/>
      <dgm:t>
        <a:bodyPr/>
        <a:lstStyle/>
        <a:p>
          <a:endParaRPr lang="fr-FR"/>
        </a:p>
      </dgm:t>
    </dgm:pt>
    <dgm:pt modelId="{58814C6E-A2FE-4959-B08C-E61F1CBA9F5D}" type="sibTrans" cxnId="{AA2A01E3-5C15-4575-A1A0-E1369969B1CD}">
      <dgm:prSet/>
      <dgm:spPr/>
      <dgm:t>
        <a:bodyPr/>
        <a:lstStyle/>
        <a:p>
          <a:endParaRPr lang="fr-FR"/>
        </a:p>
      </dgm:t>
    </dgm:pt>
    <dgm:pt modelId="{CF709FDC-EB88-4EAC-A440-05DC16119AFE}">
      <dgm:prSet phldrT="[Texte]"/>
      <dgm:spPr/>
      <dgm:t>
        <a:bodyPr/>
        <a:lstStyle/>
        <a:p>
          <a:r>
            <a:rPr lang="fr-FR" b="1" dirty="0" smtClean="0"/>
            <a:t>Partenariats cofinancés</a:t>
          </a:r>
          <a:endParaRPr lang="fr-FR" dirty="0"/>
        </a:p>
      </dgm:t>
    </dgm:pt>
    <dgm:pt modelId="{6A132548-81FF-4A03-A76D-1AC785996416}" type="parTrans" cxnId="{571E752B-D475-4009-81F6-C9CDC9361067}">
      <dgm:prSet/>
      <dgm:spPr/>
      <dgm:t>
        <a:bodyPr/>
        <a:lstStyle/>
        <a:p>
          <a:endParaRPr lang="fr-FR"/>
        </a:p>
      </dgm:t>
    </dgm:pt>
    <dgm:pt modelId="{1E77B10A-240E-43F1-A096-474E869772B9}" type="sibTrans" cxnId="{571E752B-D475-4009-81F6-C9CDC9361067}">
      <dgm:prSet/>
      <dgm:spPr/>
      <dgm:t>
        <a:bodyPr/>
        <a:lstStyle/>
        <a:p>
          <a:endParaRPr lang="fr-FR"/>
        </a:p>
      </dgm:t>
    </dgm:pt>
    <dgm:pt modelId="{6C75034F-CE22-413E-9F43-33DF56E0D471}">
      <dgm:prSet phldrT="[Texte]"/>
      <dgm:spPr/>
      <dgm:t>
        <a:bodyPr anchor="ctr"/>
        <a:lstStyle/>
        <a:p>
          <a:pPr>
            <a:lnSpc>
              <a:spcPct val="100000"/>
            </a:lnSpc>
            <a:spcAft>
              <a:spcPts val="1200"/>
            </a:spcAft>
          </a:pPr>
          <a:r>
            <a:rPr lang="fr-FR" b="0" dirty="0" smtClean="0">
              <a:hlinkClick xmlns:r="http://schemas.openxmlformats.org/officeDocument/2006/relationships" r:id="rId3"/>
            </a:rPr>
            <a:t>Clean </a:t>
          </a:r>
          <a:r>
            <a:rPr lang="fr-FR" b="0" dirty="0" err="1" smtClean="0">
              <a:hlinkClick xmlns:r="http://schemas.openxmlformats.org/officeDocument/2006/relationships" r:id="rId3"/>
            </a:rPr>
            <a:t>Energy</a:t>
          </a:r>
          <a:r>
            <a:rPr lang="fr-FR" b="0" dirty="0" smtClean="0">
              <a:hlinkClick xmlns:r="http://schemas.openxmlformats.org/officeDocument/2006/relationships" r:id="rId3"/>
            </a:rPr>
            <a:t> Transition (CETP)</a:t>
          </a:r>
          <a:endParaRPr lang="fr-FR" b="0" dirty="0"/>
        </a:p>
      </dgm:t>
    </dgm:pt>
    <dgm:pt modelId="{DF81E199-0FA0-4174-B5D3-42F3DA0F9BB2}" type="parTrans" cxnId="{B40A0872-29E4-4B63-A04D-B0589BFF72A8}">
      <dgm:prSet/>
      <dgm:spPr/>
      <dgm:t>
        <a:bodyPr/>
        <a:lstStyle/>
        <a:p>
          <a:endParaRPr lang="fr-FR"/>
        </a:p>
      </dgm:t>
    </dgm:pt>
    <dgm:pt modelId="{B374518B-1B2D-4FC9-907A-225D7D636348}" type="sibTrans" cxnId="{B40A0872-29E4-4B63-A04D-B0589BFF72A8}">
      <dgm:prSet/>
      <dgm:spPr/>
      <dgm:t>
        <a:bodyPr/>
        <a:lstStyle/>
        <a:p>
          <a:endParaRPr lang="fr-FR"/>
        </a:p>
      </dgm:t>
    </dgm:pt>
    <dgm:pt modelId="{CE90F20C-EEA5-4898-8C94-AB17C2A0AA9B}">
      <dgm:prSet phldrT="[Texte]"/>
      <dgm:spPr/>
      <dgm:t>
        <a:bodyPr anchor="ctr"/>
        <a:lstStyle/>
        <a:p>
          <a:pPr>
            <a:lnSpc>
              <a:spcPct val="100000"/>
            </a:lnSpc>
            <a:spcAft>
              <a:spcPts val="1200"/>
            </a:spcAft>
          </a:pPr>
          <a:r>
            <a:rPr lang="en-US" b="0" dirty="0" smtClean="0">
              <a:hlinkClick xmlns:r="http://schemas.openxmlformats.org/officeDocument/2006/relationships" r:id="rId4"/>
            </a:rPr>
            <a:t>Driving urban transitions to a sustainable future (DUT)</a:t>
          </a:r>
          <a:endParaRPr lang="fr-FR" b="0" dirty="0"/>
        </a:p>
      </dgm:t>
    </dgm:pt>
    <dgm:pt modelId="{CF0D2A9C-08A9-43EA-8984-DA8BABDE338B}" type="parTrans" cxnId="{E04119B9-45DB-408D-A5E6-788454C53FC7}">
      <dgm:prSet/>
      <dgm:spPr/>
      <dgm:t>
        <a:bodyPr/>
        <a:lstStyle/>
        <a:p>
          <a:endParaRPr lang="fr-FR"/>
        </a:p>
      </dgm:t>
    </dgm:pt>
    <dgm:pt modelId="{BEB460AC-77FF-4317-88BD-A9E20263744D}" type="sibTrans" cxnId="{E04119B9-45DB-408D-A5E6-788454C53FC7}">
      <dgm:prSet/>
      <dgm:spPr/>
      <dgm:t>
        <a:bodyPr/>
        <a:lstStyle/>
        <a:p>
          <a:endParaRPr lang="fr-FR"/>
        </a:p>
      </dgm:t>
    </dgm:pt>
    <dgm:pt modelId="{023007F1-EB3C-4C90-9097-28DB90ECA75C}">
      <dgm:prSet phldrT="[Texte]"/>
      <dgm:spPr/>
      <dgm:t>
        <a:bodyPr/>
        <a:lstStyle/>
        <a:p>
          <a:r>
            <a:rPr lang="fr-FR" b="1" dirty="0" smtClean="0"/>
            <a:t>Partenariats </a:t>
          </a:r>
          <a:r>
            <a:rPr lang="fr-FR" b="1" dirty="0" err="1" smtClean="0"/>
            <a:t>co</a:t>
          </a:r>
          <a:r>
            <a:rPr lang="fr-FR" b="1" dirty="0" smtClean="0"/>
            <a:t>-programmés</a:t>
          </a:r>
          <a:endParaRPr lang="fr-FR" dirty="0"/>
        </a:p>
      </dgm:t>
    </dgm:pt>
    <dgm:pt modelId="{0628AF48-8C72-40AC-A364-7D5EF7688569}" type="parTrans" cxnId="{995109A5-06AC-423A-9D9D-DDC0B53A7491}">
      <dgm:prSet/>
      <dgm:spPr/>
      <dgm:t>
        <a:bodyPr/>
        <a:lstStyle/>
        <a:p>
          <a:endParaRPr lang="fr-FR"/>
        </a:p>
      </dgm:t>
    </dgm:pt>
    <dgm:pt modelId="{9B4DB798-A18F-444C-B1B9-F8779BADA7B1}" type="sibTrans" cxnId="{995109A5-06AC-423A-9D9D-DDC0B53A7491}">
      <dgm:prSet/>
      <dgm:spPr/>
      <dgm:t>
        <a:bodyPr/>
        <a:lstStyle/>
        <a:p>
          <a:endParaRPr lang="fr-FR"/>
        </a:p>
      </dgm:t>
    </dgm:pt>
    <dgm:pt modelId="{66189120-ADA8-4B4C-BFF2-9F361CBD3DBD}">
      <dgm:prSet phldrT="[Texte]"/>
      <dgm:spPr/>
      <dgm:t>
        <a:bodyPr/>
        <a:lstStyle/>
        <a:p>
          <a:pPr algn="l">
            <a:spcAft>
              <a:spcPts val="600"/>
            </a:spcAft>
          </a:pPr>
          <a:r>
            <a:rPr lang="en-US" b="0" dirty="0" smtClean="0">
              <a:hlinkClick xmlns:r="http://schemas.openxmlformats.org/officeDocument/2006/relationships" r:id="rId5"/>
            </a:rPr>
            <a:t>People-centric sustainable built environment (Built4People)</a:t>
          </a:r>
          <a:endParaRPr lang="fr-FR" b="0" dirty="0"/>
        </a:p>
      </dgm:t>
    </dgm:pt>
    <dgm:pt modelId="{431AC315-16C2-4E4C-AD17-83C353F8DB85}" type="parTrans" cxnId="{098E33B9-BA32-4909-8038-54B9DC60C1B7}">
      <dgm:prSet/>
      <dgm:spPr/>
      <dgm:t>
        <a:bodyPr/>
        <a:lstStyle/>
        <a:p>
          <a:endParaRPr lang="fr-FR"/>
        </a:p>
      </dgm:t>
    </dgm:pt>
    <dgm:pt modelId="{8C90767C-2C70-4684-B7DC-0AF195CC3358}" type="sibTrans" cxnId="{098E33B9-BA32-4909-8038-54B9DC60C1B7}">
      <dgm:prSet/>
      <dgm:spPr/>
      <dgm:t>
        <a:bodyPr/>
        <a:lstStyle/>
        <a:p>
          <a:endParaRPr lang="fr-FR"/>
        </a:p>
      </dgm:t>
    </dgm:pt>
    <dgm:pt modelId="{7B82FFC7-5079-4B09-96C5-87BA5D051E81}">
      <dgm:prSet phldrT="[Texte]"/>
      <dgm:spPr/>
      <dgm:t>
        <a:bodyPr/>
        <a:lstStyle/>
        <a:p>
          <a:pPr algn="l">
            <a:spcAft>
              <a:spcPts val="600"/>
            </a:spcAft>
          </a:pPr>
          <a:r>
            <a:rPr lang="en-US" b="0" dirty="0" smtClean="0">
              <a:hlinkClick xmlns:r="http://schemas.openxmlformats.org/officeDocument/2006/relationships" r:id="rId6"/>
            </a:rPr>
            <a:t>Towards zero-emission road transport (2ZERO)</a:t>
          </a:r>
          <a:endParaRPr lang="fr-FR" b="0" dirty="0"/>
        </a:p>
      </dgm:t>
    </dgm:pt>
    <dgm:pt modelId="{841F667F-7DD6-4E07-9561-6902B3F1D41E}" type="parTrans" cxnId="{3FA202F4-F215-4552-A411-656D7A16A01D}">
      <dgm:prSet/>
      <dgm:spPr/>
      <dgm:t>
        <a:bodyPr/>
        <a:lstStyle/>
        <a:p>
          <a:endParaRPr lang="fr-FR"/>
        </a:p>
      </dgm:t>
    </dgm:pt>
    <dgm:pt modelId="{2075E612-00EE-4FED-87A7-97EBD686AA04}" type="sibTrans" cxnId="{3FA202F4-F215-4552-A411-656D7A16A01D}">
      <dgm:prSet/>
      <dgm:spPr/>
      <dgm:t>
        <a:bodyPr/>
        <a:lstStyle/>
        <a:p>
          <a:endParaRPr lang="fr-FR"/>
        </a:p>
      </dgm:t>
    </dgm:pt>
    <dgm:pt modelId="{AED40EC1-BC22-4AEC-8160-35BA32C0DBBE}">
      <dgm:prSet phldrT="[Texte]"/>
      <dgm:spPr/>
      <dgm:t>
        <a:bodyPr anchor="ctr"/>
        <a:lstStyle/>
        <a:p>
          <a:pPr>
            <a:lnSpc>
              <a:spcPct val="100000"/>
            </a:lnSpc>
            <a:spcBef>
              <a:spcPts val="0"/>
            </a:spcBef>
            <a:spcAft>
              <a:spcPts val="1200"/>
            </a:spcAft>
          </a:pPr>
          <a:r>
            <a:rPr lang="fr-FR" b="0" u="sng" dirty="0" smtClean="0">
              <a:hlinkClick xmlns:r="http://schemas.openxmlformats.org/officeDocument/2006/relationships" r:id="rId7"/>
            </a:rPr>
            <a:t>Clean Aviation</a:t>
          </a:r>
          <a:endParaRPr lang="fr-FR" b="0" u="sng" dirty="0"/>
        </a:p>
      </dgm:t>
    </dgm:pt>
    <dgm:pt modelId="{EFB9250F-19D4-47B4-ADD1-9233DCCDC044}" type="parTrans" cxnId="{58CDCAD1-1B2C-4EC7-B458-16A026F19273}">
      <dgm:prSet/>
      <dgm:spPr/>
      <dgm:t>
        <a:bodyPr/>
        <a:lstStyle/>
        <a:p>
          <a:endParaRPr lang="fr-FR"/>
        </a:p>
      </dgm:t>
    </dgm:pt>
    <dgm:pt modelId="{5A4FC1E4-7F5B-4C30-934C-595B3E060126}" type="sibTrans" cxnId="{58CDCAD1-1B2C-4EC7-B458-16A026F19273}">
      <dgm:prSet/>
      <dgm:spPr/>
      <dgm:t>
        <a:bodyPr/>
        <a:lstStyle/>
        <a:p>
          <a:endParaRPr lang="fr-FR"/>
        </a:p>
      </dgm:t>
    </dgm:pt>
    <dgm:pt modelId="{7A78E553-2A29-47BD-B18E-513797593C66}">
      <dgm:prSet phldrT="[Texte]"/>
      <dgm:spPr/>
      <dgm:t>
        <a:bodyPr anchor="ctr"/>
        <a:lstStyle/>
        <a:p>
          <a:pPr>
            <a:lnSpc>
              <a:spcPct val="100000"/>
            </a:lnSpc>
            <a:spcBef>
              <a:spcPts val="0"/>
            </a:spcBef>
            <a:spcAft>
              <a:spcPts val="1200"/>
            </a:spcAft>
          </a:pPr>
          <a:r>
            <a:rPr lang="fr-FR" b="0" u="sng" dirty="0" err="1" smtClean="0">
              <a:hlinkClick xmlns:r="http://schemas.openxmlformats.org/officeDocument/2006/relationships" r:id="rId8"/>
            </a:rPr>
            <a:t>Transforming</a:t>
          </a:r>
          <a:r>
            <a:rPr lang="fr-FR" b="0" u="sng" dirty="0" smtClean="0">
              <a:hlinkClick xmlns:r="http://schemas.openxmlformats.org/officeDocument/2006/relationships" r:id="rId8"/>
            </a:rPr>
            <a:t> </a:t>
          </a:r>
          <a:r>
            <a:rPr lang="fr-FR" b="0" u="sng" dirty="0" err="1" smtClean="0">
              <a:hlinkClick xmlns:r="http://schemas.openxmlformats.org/officeDocument/2006/relationships" r:id="rId8"/>
            </a:rPr>
            <a:t>Europe's</a:t>
          </a:r>
          <a:r>
            <a:rPr lang="fr-FR" b="0" u="sng" dirty="0" smtClean="0">
              <a:hlinkClick xmlns:r="http://schemas.openxmlformats.org/officeDocument/2006/relationships" r:id="rId8"/>
            </a:rPr>
            <a:t> rail system</a:t>
          </a:r>
          <a:endParaRPr lang="fr-FR" b="0" u="sng" dirty="0"/>
        </a:p>
      </dgm:t>
    </dgm:pt>
    <dgm:pt modelId="{78142F59-3438-4A5F-97B8-B61A0D157214}" type="parTrans" cxnId="{80BEFDFD-3868-4FCE-8BA6-FD87E66826F0}">
      <dgm:prSet/>
      <dgm:spPr/>
      <dgm:t>
        <a:bodyPr/>
        <a:lstStyle/>
        <a:p>
          <a:endParaRPr lang="fr-FR"/>
        </a:p>
      </dgm:t>
    </dgm:pt>
    <dgm:pt modelId="{39D4A500-3D3D-44B1-ACAA-E89A6B42215D}" type="sibTrans" cxnId="{80BEFDFD-3868-4FCE-8BA6-FD87E66826F0}">
      <dgm:prSet/>
      <dgm:spPr/>
      <dgm:t>
        <a:bodyPr/>
        <a:lstStyle/>
        <a:p>
          <a:endParaRPr lang="fr-FR"/>
        </a:p>
      </dgm:t>
    </dgm:pt>
    <dgm:pt modelId="{838CB0FA-1E7B-4DC0-A9EA-C07AF9D658F0}">
      <dgm:prSet phldrT="[Texte]"/>
      <dgm:spPr/>
      <dgm:t>
        <a:bodyPr/>
        <a:lstStyle/>
        <a:p>
          <a:pPr algn="l">
            <a:spcAft>
              <a:spcPts val="600"/>
            </a:spcAft>
          </a:pPr>
          <a:r>
            <a:rPr lang="en-US" b="0" dirty="0" smtClean="0">
              <a:hlinkClick xmlns:r="http://schemas.openxmlformats.org/officeDocument/2006/relationships" r:id="rId9"/>
            </a:rPr>
            <a:t>Batteries: Towards a competitive European industrial battery value chain for stationary applications and e-mobility</a:t>
          </a:r>
          <a:endParaRPr lang="fr-FR" b="0" dirty="0"/>
        </a:p>
      </dgm:t>
    </dgm:pt>
    <dgm:pt modelId="{568D2648-D201-4A10-91E5-FB9101C2C6BA}" type="parTrans" cxnId="{925572DE-A6CC-4225-839D-B3FF43ABB4D1}">
      <dgm:prSet/>
      <dgm:spPr/>
      <dgm:t>
        <a:bodyPr/>
        <a:lstStyle/>
        <a:p>
          <a:endParaRPr lang="fr-FR"/>
        </a:p>
      </dgm:t>
    </dgm:pt>
    <dgm:pt modelId="{A6B07EDC-3334-4D2E-8BCA-65BB5E36C37B}" type="sibTrans" cxnId="{925572DE-A6CC-4225-839D-B3FF43ABB4D1}">
      <dgm:prSet/>
      <dgm:spPr/>
      <dgm:t>
        <a:bodyPr/>
        <a:lstStyle/>
        <a:p>
          <a:endParaRPr lang="fr-FR"/>
        </a:p>
      </dgm:t>
    </dgm:pt>
    <dgm:pt modelId="{85E825AE-1D32-46D2-A6EA-F39ED5667AD1}">
      <dgm:prSet phldrT="[Texte]"/>
      <dgm:spPr/>
      <dgm:t>
        <a:bodyPr/>
        <a:lstStyle/>
        <a:p>
          <a:pPr algn="l">
            <a:spcAft>
              <a:spcPts val="600"/>
            </a:spcAft>
          </a:pPr>
          <a:r>
            <a:rPr lang="fr-FR" b="0" dirty="0" err="1" smtClean="0">
              <a:hlinkClick xmlns:r="http://schemas.openxmlformats.org/officeDocument/2006/relationships" r:id="rId10"/>
            </a:rPr>
            <a:t>Zero-emission</a:t>
          </a:r>
          <a:r>
            <a:rPr lang="fr-FR" b="0" dirty="0" smtClean="0">
              <a:hlinkClick xmlns:r="http://schemas.openxmlformats.org/officeDocument/2006/relationships" r:id="rId10"/>
            </a:rPr>
            <a:t> </a:t>
          </a:r>
          <a:r>
            <a:rPr lang="fr-FR" b="0" dirty="0" err="1" smtClean="0">
              <a:hlinkClick xmlns:r="http://schemas.openxmlformats.org/officeDocument/2006/relationships" r:id="rId10"/>
            </a:rPr>
            <a:t>waterborne</a:t>
          </a:r>
          <a:r>
            <a:rPr lang="fr-FR" b="0" dirty="0" smtClean="0">
              <a:hlinkClick xmlns:r="http://schemas.openxmlformats.org/officeDocument/2006/relationships" r:id="rId10"/>
            </a:rPr>
            <a:t> transport</a:t>
          </a:r>
          <a:endParaRPr lang="fr-FR" b="0" dirty="0"/>
        </a:p>
      </dgm:t>
    </dgm:pt>
    <dgm:pt modelId="{04CD4DB1-39B0-4880-BBEF-F9605ECBDFE6}" type="parTrans" cxnId="{A6F7817E-33B3-462B-A02B-1258DF746E15}">
      <dgm:prSet/>
      <dgm:spPr/>
      <dgm:t>
        <a:bodyPr/>
        <a:lstStyle/>
        <a:p>
          <a:endParaRPr lang="fr-FR"/>
        </a:p>
      </dgm:t>
    </dgm:pt>
    <dgm:pt modelId="{B0E50580-D074-44B4-B511-D5959C5A59B0}" type="sibTrans" cxnId="{A6F7817E-33B3-462B-A02B-1258DF746E15}">
      <dgm:prSet/>
      <dgm:spPr/>
      <dgm:t>
        <a:bodyPr/>
        <a:lstStyle/>
        <a:p>
          <a:endParaRPr lang="fr-FR"/>
        </a:p>
      </dgm:t>
    </dgm:pt>
    <dgm:pt modelId="{9E03ADE6-E67E-4E78-A3F3-6E13DA5B0E09}">
      <dgm:prSet phldrT="[Texte]"/>
      <dgm:spPr/>
      <dgm:t>
        <a:bodyPr/>
        <a:lstStyle/>
        <a:p>
          <a:pPr algn="l">
            <a:spcAft>
              <a:spcPts val="600"/>
            </a:spcAft>
          </a:pPr>
          <a:r>
            <a:rPr lang="en-US" b="0" dirty="0" smtClean="0">
              <a:hlinkClick xmlns:r="http://schemas.openxmlformats.org/officeDocument/2006/relationships" r:id="rId11"/>
            </a:rPr>
            <a:t>Connected, Cooperative and Automated Mobility (CCAM)</a:t>
          </a:r>
          <a:endParaRPr lang="fr-FR" b="0" dirty="0"/>
        </a:p>
      </dgm:t>
    </dgm:pt>
    <dgm:pt modelId="{DCA4F0E1-BFF5-44FB-A0C5-C79ACE297243}" type="parTrans" cxnId="{7715D423-2C00-4516-A842-9D5CBB422691}">
      <dgm:prSet/>
      <dgm:spPr/>
      <dgm:t>
        <a:bodyPr/>
        <a:lstStyle/>
        <a:p>
          <a:endParaRPr lang="fr-FR"/>
        </a:p>
      </dgm:t>
    </dgm:pt>
    <dgm:pt modelId="{1E1954C4-4B6B-432C-B152-2576938C9C8B}" type="sibTrans" cxnId="{7715D423-2C00-4516-A842-9D5CBB422691}">
      <dgm:prSet/>
      <dgm:spPr/>
      <dgm:t>
        <a:bodyPr/>
        <a:lstStyle/>
        <a:p>
          <a:endParaRPr lang="fr-FR"/>
        </a:p>
      </dgm:t>
    </dgm:pt>
    <dgm:pt modelId="{FF44C230-1932-4787-A060-767A568FF470}" type="pres">
      <dgm:prSet presAssocID="{174DEDF9-57FC-4057-918C-C88624E7D094}" presName="Name0" presStyleCnt="0">
        <dgm:presLayoutVars>
          <dgm:dir/>
          <dgm:animLvl val="lvl"/>
          <dgm:resizeHandles val="exact"/>
        </dgm:presLayoutVars>
      </dgm:prSet>
      <dgm:spPr/>
      <dgm:t>
        <a:bodyPr/>
        <a:lstStyle/>
        <a:p>
          <a:endParaRPr lang="fr-FR"/>
        </a:p>
      </dgm:t>
    </dgm:pt>
    <dgm:pt modelId="{1D2EBCCF-FCEA-4616-8CDE-71A5162039F1}" type="pres">
      <dgm:prSet presAssocID="{F7593485-EEEB-4B98-B63A-6DEF20D7E35C}" presName="composite" presStyleCnt="0"/>
      <dgm:spPr/>
    </dgm:pt>
    <dgm:pt modelId="{8507610A-1D12-4D04-A283-A1A0A18D099B}" type="pres">
      <dgm:prSet presAssocID="{F7593485-EEEB-4B98-B63A-6DEF20D7E35C}" presName="parTx" presStyleLbl="alignNode1" presStyleIdx="0" presStyleCnt="3">
        <dgm:presLayoutVars>
          <dgm:chMax val="0"/>
          <dgm:chPref val="0"/>
          <dgm:bulletEnabled val="1"/>
        </dgm:presLayoutVars>
      </dgm:prSet>
      <dgm:spPr/>
      <dgm:t>
        <a:bodyPr/>
        <a:lstStyle/>
        <a:p>
          <a:endParaRPr lang="fr-FR"/>
        </a:p>
      </dgm:t>
    </dgm:pt>
    <dgm:pt modelId="{360E9A7B-444A-4C32-9D18-804D838D3764}" type="pres">
      <dgm:prSet presAssocID="{F7593485-EEEB-4B98-B63A-6DEF20D7E35C}" presName="desTx" presStyleLbl="alignAccFollowNode1" presStyleIdx="0" presStyleCnt="3">
        <dgm:presLayoutVars>
          <dgm:bulletEnabled val="1"/>
        </dgm:presLayoutVars>
      </dgm:prSet>
      <dgm:spPr/>
      <dgm:t>
        <a:bodyPr/>
        <a:lstStyle/>
        <a:p>
          <a:endParaRPr lang="fr-FR"/>
        </a:p>
      </dgm:t>
    </dgm:pt>
    <dgm:pt modelId="{E195E4ED-DB7F-4DD8-BD91-7040F7BD232C}" type="pres">
      <dgm:prSet presAssocID="{F0AEB25F-B541-44BA-863F-F437748D5330}" presName="space" presStyleCnt="0"/>
      <dgm:spPr/>
    </dgm:pt>
    <dgm:pt modelId="{B48DB27F-6A91-405B-9938-00513641E290}" type="pres">
      <dgm:prSet presAssocID="{CF709FDC-EB88-4EAC-A440-05DC16119AFE}" presName="composite" presStyleCnt="0"/>
      <dgm:spPr/>
    </dgm:pt>
    <dgm:pt modelId="{E716A9EA-115C-4F22-88C8-5CAB1E75C429}" type="pres">
      <dgm:prSet presAssocID="{CF709FDC-EB88-4EAC-A440-05DC16119AFE}" presName="parTx" presStyleLbl="alignNode1" presStyleIdx="1" presStyleCnt="3">
        <dgm:presLayoutVars>
          <dgm:chMax val="0"/>
          <dgm:chPref val="0"/>
          <dgm:bulletEnabled val="1"/>
        </dgm:presLayoutVars>
      </dgm:prSet>
      <dgm:spPr/>
      <dgm:t>
        <a:bodyPr/>
        <a:lstStyle/>
        <a:p>
          <a:endParaRPr lang="fr-FR"/>
        </a:p>
      </dgm:t>
    </dgm:pt>
    <dgm:pt modelId="{60EC8240-21A1-412C-BC7D-0D11EA639B68}" type="pres">
      <dgm:prSet presAssocID="{CF709FDC-EB88-4EAC-A440-05DC16119AFE}" presName="desTx" presStyleLbl="alignAccFollowNode1" presStyleIdx="1" presStyleCnt="3">
        <dgm:presLayoutVars>
          <dgm:bulletEnabled val="1"/>
        </dgm:presLayoutVars>
      </dgm:prSet>
      <dgm:spPr/>
      <dgm:t>
        <a:bodyPr/>
        <a:lstStyle/>
        <a:p>
          <a:endParaRPr lang="fr-FR"/>
        </a:p>
      </dgm:t>
    </dgm:pt>
    <dgm:pt modelId="{6FDEE6FD-6A69-4887-9498-AECFA9117429}" type="pres">
      <dgm:prSet presAssocID="{1E77B10A-240E-43F1-A096-474E869772B9}" presName="space" presStyleCnt="0"/>
      <dgm:spPr/>
    </dgm:pt>
    <dgm:pt modelId="{3D2ACB61-4081-4DCE-9A87-62CCF5C31553}" type="pres">
      <dgm:prSet presAssocID="{023007F1-EB3C-4C90-9097-28DB90ECA75C}" presName="composite" presStyleCnt="0"/>
      <dgm:spPr/>
    </dgm:pt>
    <dgm:pt modelId="{89D414EC-D8B2-49C4-A6D9-6C1F7E7ABE80}" type="pres">
      <dgm:prSet presAssocID="{023007F1-EB3C-4C90-9097-28DB90ECA75C}" presName="parTx" presStyleLbl="alignNode1" presStyleIdx="2" presStyleCnt="3">
        <dgm:presLayoutVars>
          <dgm:chMax val="0"/>
          <dgm:chPref val="0"/>
          <dgm:bulletEnabled val="1"/>
        </dgm:presLayoutVars>
      </dgm:prSet>
      <dgm:spPr/>
      <dgm:t>
        <a:bodyPr/>
        <a:lstStyle/>
        <a:p>
          <a:endParaRPr lang="fr-FR"/>
        </a:p>
      </dgm:t>
    </dgm:pt>
    <dgm:pt modelId="{F23CE025-65BB-41EA-BE18-8AF03191B7D9}" type="pres">
      <dgm:prSet presAssocID="{023007F1-EB3C-4C90-9097-28DB90ECA75C}" presName="desTx" presStyleLbl="alignAccFollowNode1" presStyleIdx="2" presStyleCnt="3">
        <dgm:presLayoutVars>
          <dgm:bulletEnabled val="1"/>
        </dgm:presLayoutVars>
      </dgm:prSet>
      <dgm:spPr/>
      <dgm:t>
        <a:bodyPr/>
        <a:lstStyle/>
        <a:p>
          <a:endParaRPr lang="fr-FR"/>
        </a:p>
      </dgm:t>
    </dgm:pt>
  </dgm:ptLst>
  <dgm:cxnLst>
    <dgm:cxn modelId="{A6F7817E-33B3-462B-A02B-1258DF746E15}" srcId="{023007F1-EB3C-4C90-9097-28DB90ECA75C}" destId="{85E825AE-1D32-46D2-A6EA-F39ED5667AD1}" srcOrd="3" destOrd="0" parTransId="{04CD4DB1-39B0-4880-BBEF-F9605ECBDFE6}" sibTransId="{B0E50580-D074-44B4-B511-D5959C5A59B0}"/>
    <dgm:cxn modelId="{00D5E276-4546-4DA0-9D61-9731C9F7D62C}" type="presOf" srcId="{174DEDF9-57FC-4057-918C-C88624E7D094}" destId="{FF44C230-1932-4787-A060-767A568FF470}" srcOrd="0" destOrd="0" presId="urn:microsoft.com/office/officeart/2005/8/layout/hList1"/>
    <dgm:cxn modelId="{75734539-5A41-46B0-B1D1-8A8048812929}" type="presOf" srcId="{7B82FFC7-5079-4B09-96C5-87BA5D051E81}" destId="{F23CE025-65BB-41EA-BE18-8AF03191B7D9}" srcOrd="0" destOrd="1" presId="urn:microsoft.com/office/officeart/2005/8/layout/hList1"/>
    <dgm:cxn modelId="{ED9D3354-7BDE-4F46-AAB5-E7248D3F9B68}" type="presOf" srcId="{85E825AE-1D32-46D2-A6EA-F39ED5667AD1}" destId="{F23CE025-65BB-41EA-BE18-8AF03191B7D9}" srcOrd="0" destOrd="3" presId="urn:microsoft.com/office/officeart/2005/8/layout/hList1"/>
    <dgm:cxn modelId="{2BEF26F3-5B35-418A-AFE4-BE6647921E18}" type="presOf" srcId="{F7593485-EEEB-4B98-B63A-6DEF20D7E35C}" destId="{8507610A-1D12-4D04-A283-A1A0A18D099B}" srcOrd="0" destOrd="0" presId="urn:microsoft.com/office/officeart/2005/8/layout/hList1"/>
    <dgm:cxn modelId="{571E752B-D475-4009-81F6-C9CDC9361067}" srcId="{174DEDF9-57FC-4057-918C-C88624E7D094}" destId="{CF709FDC-EB88-4EAC-A440-05DC16119AFE}" srcOrd="1" destOrd="0" parTransId="{6A132548-81FF-4A03-A76D-1AC785996416}" sibTransId="{1E77B10A-240E-43F1-A096-474E869772B9}"/>
    <dgm:cxn modelId="{58CDCAD1-1B2C-4EC7-B458-16A026F19273}" srcId="{F7593485-EEEB-4B98-B63A-6DEF20D7E35C}" destId="{AED40EC1-BC22-4AEC-8160-35BA32C0DBBE}" srcOrd="2" destOrd="0" parTransId="{EFB9250F-19D4-47B4-ADD1-9233DCCDC044}" sibTransId="{5A4FC1E4-7F5B-4C30-934C-595B3E060126}"/>
    <dgm:cxn modelId="{2F0628E5-D077-4CC5-A5CE-13D10F0527F2}" type="presOf" srcId="{CE90F20C-EEA5-4898-8C94-AB17C2A0AA9B}" destId="{60EC8240-21A1-412C-BC7D-0D11EA639B68}" srcOrd="0" destOrd="1" presId="urn:microsoft.com/office/officeart/2005/8/layout/hList1"/>
    <dgm:cxn modelId="{507307A3-D512-4263-9B0B-9427A860CD4A}" srcId="{174DEDF9-57FC-4057-918C-C88624E7D094}" destId="{F7593485-EEEB-4B98-B63A-6DEF20D7E35C}" srcOrd="0" destOrd="0" parTransId="{8F319C1B-9D69-4DC6-B099-B81A7A9286BC}" sibTransId="{F0AEB25F-B541-44BA-863F-F437748D5330}"/>
    <dgm:cxn modelId="{2B32E943-14AE-42B2-BB5F-06613EF5F66B}" type="presOf" srcId="{AED40EC1-BC22-4AEC-8160-35BA32C0DBBE}" destId="{360E9A7B-444A-4C32-9D18-804D838D3764}" srcOrd="0" destOrd="2" presId="urn:microsoft.com/office/officeart/2005/8/layout/hList1"/>
    <dgm:cxn modelId="{A9B7E063-49AD-4F5B-9EBF-D456A3450752}" type="presOf" srcId="{6C75034F-CE22-413E-9F43-33DF56E0D471}" destId="{60EC8240-21A1-412C-BC7D-0D11EA639B68}" srcOrd="0" destOrd="0" presId="urn:microsoft.com/office/officeart/2005/8/layout/hList1"/>
    <dgm:cxn modelId="{098E33B9-BA32-4909-8038-54B9DC60C1B7}" srcId="{023007F1-EB3C-4C90-9097-28DB90ECA75C}" destId="{66189120-ADA8-4B4C-BFF2-9F361CBD3DBD}" srcOrd="0" destOrd="0" parTransId="{431AC315-16C2-4E4C-AD17-83C353F8DB85}" sibTransId="{8C90767C-2C70-4684-B7DC-0AF195CC3358}"/>
    <dgm:cxn modelId="{995109A5-06AC-423A-9D9D-DDC0B53A7491}" srcId="{174DEDF9-57FC-4057-918C-C88624E7D094}" destId="{023007F1-EB3C-4C90-9097-28DB90ECA75C}" srcOrd="2" destOrd="0" parTransId="{0628AF48-8C72-40AC-A364-7D5EF7688569}" sibTransId="{9B4DB798-A18F-444C-B1B9-F8779BADA7B1}"/>
    <dgm:cxn modelId="{E04119B9-45DB-408D-A5E6-788454C53FC7}" srcId="{CF709FDC-EB88-4EAC-A440-05DC16119AFE}" destId="{CE90F20C-EEA5-4898-8C94-AB17C2A0AA9B}" srcOrd="1" destOrd="0" parTransId="{CF0D2A9C-08A9-43EA-8984-DA8BABDE338B}" sibTransId="{BEB460AC-77FF-4317-88BD-A9E20263744D}"/>
    <dgm:cxn modelId="{AA2A01E3-5C15-4575-A1A0-E1369969B1CD}" srcId="{F7593485-EEEB-4B98-B63A-6DEF20D7E35C}" destId="{2A8891CC-8267-4444-B8C1-2F89FA14C68A}" srcOrd="1" destOrd="0" parTransId="{C7713AD6-3E56-4A15-A223-4062ADA08F1A}" sibTransId="{58814C6E-A2FE-4959-B08C-E61F1CBA9F5D}"/>
    <dgm:cxn modelId="{0B300189-F191-47C5-A005-A8A0DC97B793}" type="presOf" srcId="{7A78E553-2A29-47BD-B18E-513797593C66}" destId="{360E9A7B-444A-4C32-9D18-804D838D3764}" srcOrd="0" destOrd="3" presId="urn:microsoft.com/office/officeart/2005/8/layout/hList1"/>
    <dgm:cxn modelId="{9AD020E7-B425-4805-BC32-DC1159F67754}" type="presOf" srcId="{023007F1-EB3C-4C90-9097-28DB90ECA75C}" destId="{89D414EC-D8B2-49C4-A6D9-6C1F7E7ABE80}" srcOrd="0" destOrd="0" presId="urn:microsoft.com/office/officeart/2005/8/layout/hList1"/>
    <dgm:cxn modelId="{925572DE-A6CC-4225-839D-B3FF43ABB4D1}" srcId="{023007F1-EB3C-4C90-9097-28DB90ECA75C}" destId="{838CB0FA-1E7B-4DC0-A9EA-C07AF9D658F0}" srcOrd="2" destOrd="0" parTransId="{568D2648-D201-4A10-91E5-FB9101C2C6BA}" sibTransId="{A6B07EDC-3334-4D2E-8BCA-65BB5E36C37B}"/>
    <dgm:cxn modelId="{44BBC9E2-A31F-4F92-B10E-E86AC2483291}" srcId="{F7593485-EEEB-4B98-B63A-6DEF20D7E35C}" destId="{CF8A98EE-BED8-4E4E-A209-BE2B6CC29C4D}" srcOrd="0" destOrd="0" parTransId="{B67675A7-4A58-41E8-94C4-60689A4BEF8E}" sibTransId="{F49E805F-6AB5-4041-A602-F4DC6CB81803}"/>
    <dgm:cxn modelId="{B40A0872-29E4-4B63-A04D-B0589BFF72A8}" srcId="{CF709FDC-EB88-4EAC-A440-05DC16119AFE}" destId="{6C75034F-CE22-413E-9F43-33DF56E0D471}" srcOrd="0" destOrd="0" parTransId="{DF81E199-0FA0-4174-B5D3-42F3DA0F9BB2}" sibTransId="{B374518B-1B2D-4FC9-907A-225D7D636348}"/>
    <dgm:cxn modelId="{7715D423-2C00-4516-A842-9D5CBB422691}" srcId="{023007F1-EB3C-4C90-9097-28DB90ECA75C}" destId="{9E03ADE6-E67E-4E78-A3F3-6E13DA5B0E09}" srcOrd="4" destOrd="0" parTransId="{DCA4F0E1-BFF5-44FB-A0C5-C79ACE297243}" sibTransId="{1E1954C4-4B6B-432C-B152-2576938C9C8B}"/>
    <dgm:cxn modelId="{853C3CCD-6A70-4EE8-ACF8-30BD8BF4DB90}" type="presOf" srcId="{CF709FDC-EB88-4EAC-A440-05DC16119AFE}" destId="{E716A9EA-115C-4F22-88C8-5CAB1E75C429}" srcOrd="0" destOrd="0" presId="urn:microsoft.com/office/officeart/2005/8/layout/hList1"/>
    <dgm:cxn modelId="{7B05B5F5-711D-40DF-ABF2-D9E44575E1A3}" type="presOf" srcId="{CF8A98EE-BED8-4E4E-A209-BE2B6CC29C4D}" destId="{360E9A7B-444A-4C32-9D18-804D838D3764}" srcOrd="0" destOrd="0" presId="urn:microsoft.com/office/officeart/2005/8/layout/hList1"/>
    <dgm:cxn modelId="{9A5DCF15-4E40-4F9D-8515-58E2936B380E}" type="presOf" srcId="{9E03ADE6-E67E-4E78-A3F3-6E13DA5B0E09}" destId="{F23CE025-65BB-41EA-BE18-8AF03191B7D9}" srcOrd="0" destOrd="4" presId="urn:microsoft.com/office/officeart/2005/8/layout/hList1"/>
    <dgm:cxn modelId="{87EC84B4-8E95-49D3-A2DC-FD25FEC78DF1}" type="presOf" srcId="{2A8891CC-8267-4444-B8C1-2F89FA14C68A}" destId="{360E9A7B-444A-4C32-9D18-804D838D3764}" srcOrd="0" destOrd="1" presId="urn:microsoft.com/office/officeart/2005/8/layout/hList1"/>
    <dgm:cxn modelId="{71DE7722-3016-4E77-A341-0C87543B8BCA}" type="presOf" srcId="{66189120-ADA8-4B4C-BFF2-9F361CBD3DBD}" destId="{F23CE025-65BB-41EA-BE18-8AF03191B7D9}" srcOrd="0" destOrd="0" presId="urn:microsoft.com/office/officeart/2005/8/layout/hList1"/>
    <dgm:cxn modelId="{3FA202F4-F215-4552-A411-656D7A16A01D}" srcId="{023007F1-EB3C-4C90-9097-28DB90ECA75C}" destId="{7B82FFC7-5079-4B09-96C5-87BA5D051E81}" srcOrd="1" destOrd="0" parTransId="{841F667F-7DD6-4E07-9561-6902B3F1D41E}" sibTransId="{2075E612-00EE-4FED-87A7-97EBD686AA04}"/>
    <dgm:cxn modelId="{80BEFDFD-3868-4FCE-8BA6-FD87E66826F0}" srcId="{F7593485-EEEB-4B98-B63A-6DEF20D7E35C}" destId="{7A78E553-2A29-47BD-B18E-513797593C66}" srcOrd="3" destOrd="0" parTransId="{78142F59-3438-4A5F-97B8-B61A0D157214}" sibTransId="{39D4A500-3D3D-44B1-ACAA-E89A6B42215D}"/>
    <dgm:cxn modelId="{0E84ED0E-F01F-4F64-9847-CC6D69AADE78}" type="presOf" srcId="{838CB0FA-1E7B-4DC0-A9EA-C07AF9D658F0}" destId="{F23CE025-65BB-41EA-BE18-8AF03191B7D9}" srcOrd="0" destOrd="2" presId="urn:microsoft.com/office/officeart/2005/8/layout/hList1"/>
    <dgm:cxn modelId="{49239FF6-5235-468D-B7A8-65C30E9C6741}" type="presParOf" srcId="{FF44C230-1932-4787-A060-767A568FF470}" destId="{1D2EBCCF-FCEA-4616-8CDE-71A5162039F1}" srcOrd="0" destOrd="0" presId="urn:microsoft.com/office/officeart/2005/8/layout/hList1"/>
    <dgm:cxn modelId="{6FA99211-BFE0-4DA7-B6B6-3A4B4FF45BFB}" type="presParOf" srcId="{1D2EBCCF-FCEA-4616-8CDE-71A5162039F1}" destId="{8507610A-1D12-4D04-A283-A1A0A18D099B}" srcOrd="0" destOrd="0" presId="urn:microsoft.com/office/officeart/2005/8/layout/hList1"/>
    <dgm:cxn modelId="{F73694C4-2AF0-4E72-9242-22D1DB748E95}" type="presParOf" srcId="{1D2EBCCF-FCEA-4616-8CDE-71A5162039F1}" destId="{360E9A7B-444A-4C32-9D18-804D838D3764}" srcOrd="1" destOrd="0" presId="urn:microsoft.com/office/officeart/2005/8/layout/hList1"/>
    <dgm:cxn modelId="{A0DF4C32-3684-495D-9B72-927214EF7B72}" type="presParOf" srcId="{FF44C230-1932-4787-A060-767A568FF470}" destId="{E195E4ED-DB7F-4DD8-BD91-7040F7BD232C}" srcOrd="1" destOrd="0" presId="urn:microsoft.com/office/officeart/2005/8/layout/hList1"/>
    <dgm:cxn modelId="{F23CDD4D-1D45-4D52-9F95-12C52284B09C}" type="presParOf" srcId="{FF44C230-1932-4787-A060-767A568FF470}" destId="{B48DB27F-6A91-405B-9938-00513641E290}" srcOrd="2" destOrd="0" presId="urn:microsoft.com/office/officeart/2005/8/layout/hList1"/>
    <dgm:cxn modelId="{49D4C205-780C-43F7-BB38-53996DFA478B}" type="presParOf" srcId="{B48DB27F-6A91-405B-9938-00513641E290}" destId="{E716A9EA-115C-4F22-88C8-5CAB1E75C429}" srcOrd="0" destOrd="0" presId="urn:microsoft.com/office/officeart/2005/8/layout/hList1"/>
    <dgm:cxn modelId="{2D156DFC-EBE1-478E-8E66-F1921180D99E}" type="presParOf" srcId="{B48DB27F-6A91-405B-9938-00513641E290}" destId="{60EC8240-21A1-412C-BC7D-0D11EA639B68}" srcOrd="1" destOrd="0" presId="urn:microsoft.com/office/officeart/2005/8/layout/hList1"/>
    <dgm:cxn modelId="{B69DFCB2-C84F-4EE0-81A8-5E4BBD0B535A}" type="presParOf" srcId="{FF44C230-1932-4787-A060-767A568FF470}" destId="{6FDEE6FD-6A69-4887-9498-AECFA9117429}" srcOrd="3" destOrd="0" presId="urn:microsoft.com/office/officeart/2005/8/layout/hList1"/>
    <dgm:cxn modelId="{84F9BC73-FA82-4A7B-B525-619149E0AA97}" type="presParOf" srcId="{FF44C230-1932-4787-A060-767A568FF470}" destId="{3D2ACB61-4081-4DCE-9A87-62CCF5C31553}" srcOrd="4" destOrd="0" presId="urn:microsoft.com/office/officeart/2005/8/layout/hList1"/>
    <dgm:cxn modelId="{27344317-F723-47D7-97AD-1B07BEFC638E}" type="presParOf" srcId="{3D2ACB61-4081-4DCE-9A87-62CCF5C31553}" destId="{89D414EC-D8B2-49C4-A6D9-6C1F7E7ABE80}" srcOrd="0" destOrd="0" presId="urn:microsoft.com/office/officeart/2005/8/layout/hList1"/>
    <dgm:cxn modelId="{37C1155E-1D2C-495A-8F69-CA85D30BC961}" type="presParOf" srcId="{3D2ACB61-4081-4DCE-9A87-62CCF5C31553}" destId="{F23CE025-65BB-41EA-BE18-8AF03191B7D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7610A-1D12-4D04-A283-A1A0A18D099B}">
      <dsp:nvSpPr>
        <dsp:cNvPr id="0" name=""/>
        <dsp:cNvSpPr/>
      </dsp:nvSpPr>
      <dsp:spPr>
        <a:xfrm>
          <a:off x="2325" y="73602"/>
          <a:ext cx="2267023" cy="41575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institutionnalisés</a:t>
          </a:r>
          <a:endParaRPr lang="fr-FR" sz="1200" kern="1200" dirty="0"/>
        </a:p>
      </dsp:txBody>
      <dsp:txXfrm>
        <a:off x="2325" y="73602"/>
        <a:ext cx="2267023" cy="415751"/>
      </dsp:txXfrm>
    </dsp:sp>
    <dsp:sp modelId="{360E9A7B-444A-4C32-9D18-804D838D3764}">
      <dsp:nvSpPr>
        <dsp:cNvPr id="0" name=""/>
        <dsp:cNvSpPr/>
      </dsp:nvSpPr>
      <dsp:spPr>
        <a:xfrm>
          <a:off x="2325" y="489353"/>
          <a:ext cx="2267023" cy="267740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l" defTabSz="533400">
            <a:lnSpc>
              <a:spcPct val="100000"/>
            </a:lnSpc>
            <a:spcBef>
              <a:spcPct val="0"/>
            </a:spcBef>
            <a:spcAft>
              <a:spcPts val="1200"/>
            </a:spcAft>
            <a:buChar char="••"/>
          </a:pPr>
          <a:r>
            <a:rPr lang="fr-FR" sz="1200" b="0" u="sng" kern="1200" dirty="0" smtClean="0">
              <a:hlinkClick xmlns:r="http://schemas.openxmlformats.org/officeDocument/2006/relationships" r:id="rId1"/>
            </a:rPr>
            <a:t>Clean Hydrogen</a:t>
          </a:r>
          <a:endParaRPr lang="fr-FR" sz="1200" b="0" u="sng" kern="1200" dirty="0"/>
        </a:p>
        <a:p>
          <a:pPr marL="114300" lvl="1" indent="-114300" algn="l" defTabSz="533400">
            <a:lnSpc>
              <a:spcPct val="100000"/>
            </a:lnSpc>
            <a:spcBef>
              <a:spcPct val="0"/>
            </a:spcBef>
            <a:spcAft>
              <a:spcPts val="1200"/>
            </a:spcAft>
            <a:buChar char="••"/>
          </a:pPr>
          <a:r>
            <a:rPr lang="fr-FR" sz="1200" b="0" u="sng" kern="1200" dirty="0" smtClean="0">
              <a:hlinkClick xmlns:r="http://schemas.openxmlformats.org/officeDocument/2006/relationships" r:id="rId2"/>
            </a:rPr>
            <a:t>Integrated Air Traffic Management</a:t>
          </a:r>
          <a:endParaRPr lang="fr-FR" sz="1200" b="0" u="sng" kern="1200" dirty="0"/>
        </a:p>
        <a:p>
          <a:pPr marL="114300" lvl="1" indent="-114300" algn="l" defTabSz="533400">
            <a:lnSpc>
              <a:spcPct val="100000"/>
            </a:lnSpc>
            <a:spcBef>
              <a:spcPct val="0"/>
            </a:spcBef>
            <a:spcAft>
              <a:spcPts val="1200"/>
            </a:spcAft>
            <a:buChar char="••"/>
          </a:pPr>
          <a:r>
            <a:rPr lang="fr-FR" sz="1200" b="0" u="sng" kern="1200" dirty="0" smtClean="0">
              <a:hlinkClick xmlns:r="http://schemas.openxmlformats.org/officeDocument/2006/relationships" r:id="rId3"/>
            </a:rPr>
            <a:t>Clean Aviation</a:t>
          </a:r>
          <a:endParaRPr lang="fr-FR" sz="1200" b="0" u="sng" kern="1200" dirty="0"/>
        </a:p>
        <a:p>
          <a:pPr marL="114300" lvl="1" indent="-114300" algn="l" defTabSz="533400">
            <a:lnSpc>
              <a:spcPct val="100000"/>
            </a:lnSpc>
            <a:spcBef>
              <a:spcPct val="0"/>
            </a:spcBef>
            <a:spcAft>
              <a:spcPts val="1200"/>
            </a:spcAft>
            <a:buChar char="••"/>
          </a:pPr>
          <a:r>
            <a:rPr lang="fr-FR" sz="1200" b="0" u="sng" kern="1200" dirty="0" err="1" smtClean="0">
              <a:hlinkClick xmlns:r="http://schemas.openxmlformats.org/officeDocument/2006/relationships" r:id="rId4"/>
            </a:rPr>
            <a:t>Transforming</a:t>
          </a:r>
          <a:r>
            <a:rPr lang="fr-FR" sz="1200" b="0" u="sng" kern="1200" dirty="0" smtClean="0">
              <a:hlinkClick xmlns:r="http://schemas.openxmlformats.org/officeDocument/2006/relationships" r:id="rId4"/>
            </a:rPr>
            <a:t> </a:t>
          </a:r>
          <a:r>
            <a:rPr lang="fr-FR" sz="1200" b="0" u="sng" kern="1200" dirty="0" err="1" smtClean="0">
              <a:hlinkClick xmlns:r="http://schemas.openxmlformats.org/officeDocument/2006/relationships" r:id="rId4"/>
            </a:rPr>
            <a:t>Europe's</a:t>
          </a:r>
          <a:r>
            <a:rPr lang="fr-FR" sz="1200" b="0" u="sng" kern="1200" dirty="0" smtClean="0">
              <a:hlinkClick xmlns:r="http://schemas.openxmlformats.org/officeDocument/2006/relationships" r:id="rId4"/>
            </a:rPr>
            <a:t> rail system</a:t>
          </a:r>
          <a:endParaRPr lang="fr-FR" sz="1200" b="0" u="sng" kern="1200" dirty="0"/>
        </a:p>
      </dsp:txBody>
      <dsp:txXfrm>
        <a:off x="2325" y="489353"/>
        <a:ext cx="2267023" cy="2677404"/>
      </dsp:txXfrm>
    </dsp:sp>
    <dsp:sp modelId="{E716A9EA-115C-4F22-88C8-5CAB1E75C429}">
      <dsp:nvSpPr>
        <dsp:cNvPr id="0" name=""/>
        <dsp:cNvSpPr/>
      </dsp:nvSpPr>
      <dsp:spPr>
        <a:xfrm>
          <a:off x="2586732" y="73602"/>
          <a:ext cx="2267023" cy="415751"/>
        </a:xfrm>
        <a:prstGeom prst="rect">
          <a:avLst/>
        </a:prstGeom>
        <a:gradFill rotWithShape="0">
          <a:gsLst>
            <a:gs pos="0">
              <a:schemeClr val="accent2">
                <a:hueOff val="-5696468"/>
                <a:satOff val="26831"/>
                <a:lumOff val="12941"/>
                <a:alphaOff val="0"/>
                <a:shade val="51000"/>
                <a:satMod val="130000"/>
              </a:schemeClr>
            </a:gs>
            <a:gs pos="80000">
              <a:schemeClr val="accent2">
                <a:hueOff val="-5696468"/>
                <a:satOff val="26831"/>
                <a:lumOff val="12941"/>
                <a:alphaOff val="0"/>
                <a:shade val="93000"/>
                <a:satMod val="130000"/>
              </a:schemeClr>
            </a:gs>
            <a:gs pos="100000">
              <a:schemeClr val="accent2">
                <a:hueOff val="-5696468"/>
                <a:satOff val="26831"/>
                <a:lumOff val="12941"/>
                <a:alphaOff val="0"/>
                <a:shade val="94000"/>
                <a:satMod val="135000"/>
              </a:schemeClr>
            </a:gs>
          </a:gsLst>
          <a:lin ang="16200000" scaled="0"/>
        </a:gradFill>
        <a:ln w="9525" cap="flat" cmpd="sng" algn="ctr">
          <a:solidFill>
            <a:schemeClr val="accent2">
              <a:hueOff val="-5696468"/>
              <a:satOff val="26831"/>
              <a:lumOff val="1294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cofinancés</a:t>
          </a:r>
          <a:endParaRPr lang="fr-FR" sz="1200" kern="1200" dirty="0"/>
        </a:p>
      </dsp:txBody>
      <dsp:txXfrm>
        <a:off x="2586732" y="73602"/>
        <a:ext cx="2267023" cy="415751"/>
      </dsp:txXfrm>
    </dsp:sp>
    <dsp:sp modelId="{60EC8240-21A1-412C-BC7D-0D11EA639B68}">
      <dsp:nvSpPr>
        <dsp:cNvPr id="0" name=""/>
        <dsp:cNvSpPr/>
      </dsp:nvSpPr>
      <dsp:spPr>
        <a:xfrm>
          <a:off x="2586732" y="489353"/>
          <a:ext cx="2267023" cy="2677404"/>
        </a:xfrm>
        <a:prstGeom prst="rect">
          <a:avLst/>
        </a:prstGeom>
        <a:solidFill>
          <a:schemeClr val="accent2">
            <a:tint val="40000"/>
            <a:alpha val="90000"/>
            <a:hueOff val="-5945603"/>
            <a:satOff val="47327"/>
            <a:lumOff val="4373"/>
            <a:alphaOff val="0"/>
          </a:schemeClr>
        </a:solidFill>
        <a:ln w="9525" cap="flat" cmpd="sng" algn="ctr">
          <a:solidFill>
            <a:schemeClr val="accent2">
              <a:tint val="40000"/>
              <a:alpha val="90000"/>
              <a:hueOff val="-5945603"/>
              <a:satOff val="47327"/>
              <a:lumOff val="4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l" defTabSz="533400">
            <a:lnSpc>
              <a:spcPct val="100000"/>
            </a:lnSpc>
            <a:spcBef>
              <a:spcPct val="0"/>
            </a:spcBef>
            <a:spcAft>
              <a:spcPts val="1200"/>
            </a:spcAft>
            <a:buChar char="••"/>
          </a:pPr>
          <a:r>
            <a:rPr lang="fr-FR" sz="1200" b="0" kern="1200" dirty="0" smtClean="0">
              <a:hlinkClick xmlns:r="http://schemas.openxmlformats.org/officeDocument/2006/relationships" r:id="rId5"/>
            </a:rPr>
            <a:t>Clean </a:t>
          </a:r>
          <a:r>
            <a:rPr lang="fr-FR" sz="1200" b="0" kern="1200" dirty="0" err="1" smtClean="0">
              <a:hlinkClick xmlns:r="http://schemas.openxmlformats.org/officeDocument/2006/relationships" r:id="rId5"/>
            </a:rPr>
            <a:t>Energy</a:t>
          </a:r>
          <a:r>
            <a:rPr lang="fr-FR" sz="1200" b="0" kern="1200" dirty="0" smtClean="0">
              <a:hlinkClick xmlns:r="http://schemas.openxmlformats.org/officeDocument/2006/relationships" r:id="rId5"/>
            </a:rPr>
            <a:t> Transition (CETP)</a:t>
          </a:r>
          <a:endParaRPr lang="fr-FR" sz="1200" b="0" kern="1200" dirty="0"/>
        </a:p>
        <a:p>
          <a:pPr marL="114300" lvl="1" indent="-114300" algn="l" defTabSz="533400">
            <a:lnSpc>
              <a:spcPct val="100000"/>
            </a:lnSpc>
            <a:spcBef>
              <a:spcPct val="0"/>
            </a:spcBef>
            <a:spcAft>
              <a:spcPts val="1200"/>
            </a:spcAft>
            <a:buChar char="••"/>
          </a:pPr>
          <a:r>
            <a:rPr lang="en-US" sz="1200" b="0" kern="1200" dirty="0" smtClean="0">
              <a:hlinkClick xmlns:r="http://schemas.openxmlformats.org/officeDocument/2006/relationships" r:id="rId6"/>
            </a:rPr>
            <a:t>Driving urban transitions to a sustainable future (DUT)</a:t>
          </a:r>
          <a:endParaRPr lang="fr-FR" sz="1200" b="0" kern="1200" dirty="0"/>
        </a:p>
      </dsp:txBody>
      <dsp:txXfrm>
        <a:off x="2586732" y="489353"/>
        <a:ext cx="2267023" cy="2677404"/>
      </dsp:txXfrm>
    </dsp:sp>
    <dsp:sp modelId="{89D414EC-D8B2-49C4-A6D9-6C1F7E7ABE80}">
      <dsp:nvSpPr>
        <dsp:cNvPr id="0" name=""/>
        <dsp:cNvSpPr/>
      </dsp:nvSpPr>
      <dsp:spPr>
        <a:xfrm>
          <a:off x="5171139" y="73602"/>
          <a:ext cx="2267023" cy="415751"/>
        </a:xfrm>
        <a:prstGeom prst="rect">
          <a:avLst/>
        </a:prstGeom>
        <a:gradFill rotWithShape="0">
          <a:gsLst>
            <a:gs pos="0">
              <a:schemeClr val="accent2">
                <a:hueOff val="-11392936"/>
                <a:satOff val="53661"/>
                <a:lumOff val="25882"/>
                <a:alphaOff val="0"/>
                <a:shade val="51000"/>
                <a:satMod val="130000"/>
              </a:schemeClr>
            </a:gs>
            <a:gs pos="80000">
              <a:schemeClr val="accent2">
                <a:hueOff val="-11392936"/>
                <a:satOff val="53661"/>
                <a:lumOff val="25882"/>
                <a:alphaOff val="0"/>
                <a:shade val="93000"/>
                <a:satMod val="130000"/>
              </a:schemeClr>
            </a:gs>
            <a:gs pos="100000">
              <a:schemeClr val="accent2">
                <a:hueOff val="-11392936"/>
                <a:satOff val="53661"/>
                <a:lumOff val="25882"/>
                <a:alphaOff val="0"/>
                <a:shade val="94000"/>
                <a:satMod val="135000"/>
              </a:schemeClr>
            </a:gs>
          </a:gsLst>
          <a:lin ang="16200000" scaled="0"/>
        </a:gradFill>
        <a:ln w="9525" cap="flat" cmpd="sng" algn="ctr">
          <a:solidFill>
            <a:schemeClr val="accent2">
              <a:hueOff val="-11392936"/>
              <a:satOff val="53661"/>
              <a:lumOff val="2588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a:t>
          </a:r>
          <a:r>
            <a:rPr lang="fr-FR" sz="1200" b="1" kern="1200" dirty="0" err="1" smtClean="0"/>
            <a:t>co</a:t>
          </a:r>
          <a:r>
            <a:rPr lang="fr-FR" sz="1200" b="1" kern="1200" dirty="0" smtClean="0"/>
            <a:t>-programmés</a:t>
          </a:r>
          <a:endParaRPr lang="fr-FR" sz="1200" kern="1200" dirty="0"/>
        </a:p>
      </dsp:txBody>
      <dsp:txXfrm>
        <a:off x="5171139" y="73602"/>
        <a:ext cx="2267023" cy="415751"/>
      </dsp:txXfrm>
    </dsp:sp>
    <dsp:sp modelId="{F23CE025-65BB-41EA-BE18-8AF03191B7D9}">
      <dsp:nvSpPr>
        <dsp:cNvPr id="0" name=""/>
        <dsp:cNvSpPr/>
      </dsp:nvSpPr>
      <dsp:spPr>
        <a:xfrm>
          <a:off x="5171139" y="489353"/>
          <a:ext cx="2267023" cy="2677404"/>
        </a:xfrm>
        <a:prstGeom prst="rect">
          <a:avLst/>
        </a:prstGeom>
        <a:solidFill>
          <a:schemeClr val="accent2">
            <a:tint val="40000"/>
            <a:alpha val="90000"/>
            <a:hueOff val="-11891207"/>
            <a:satOff val="94654"/>
            <a:lumOff val="8746"/>
            <a:alphaOff val="0"/>
          </a:schemeClr>
        </a:solidFill>
        <a:ln w="9525" cap="flat" cmpd="sng" algn="ctr">
          <a:solidFill>
            <a:schemeClr val="accent2">
              <a:tint val="40000"/>
              <a:alpha val="90000"/>
              <a:hueOff val="-11891207"/>
              <a:satOff val="94654"/>
              <a:lumOff val="87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7"/>
            </a:rPr>
            <a:t>People-centric sustainable built environment (Built4People)</a:t>
          </a:r>
          <a:endParaRPr lang="fr-FR" sz="1200" b="0" kern="1200" dirty="0"/>
        </a:p>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8"/>
            </a:rPr>
            <a:t>Towards zero-emission road transport (2ZERO)</a:t>
          </a:r>
          <a:endParaRPr lang="fr-FR" sz="1200" b="0" kern="1200" dirty="0"/>
        </a:p>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9"/>
            </a:rPr>
            <a:t>Batteries: Towards a competitive European industrial battery value chain for stationary applications and e-mobility</a:t>
          </a:r>
          <a:endParaRPr lang="fr-FR" sz="1200" b="0" kern="1200" dirty="0"/>
        </a:p>
        <a:p>
          <a:pPr marL="114300" lvl="1" indent="-114300" algn="l" defTabSz="533400">
            <a:lnSpc>
              <a:spcPct val="90000"/>
            </a:lnSpc>
            <a:spcBef>
              <a:spcPct val="0"/>
            </a:spcBef>
            <a:spcAft>
              <a:spcPts val="600"/>
            </a:spcAft>
            <a:buChar char="••"/>
          </a:pPr>
          <a:r>
            <a:rPr lang="fr-FR" sz="1200" b="0" kern="1200" dirty="0" err="1" smtClean="0">
              <a:hlinkClick xmlns:r="http://schemas.openxmlformats.org/officeDocument/2006/relationships" r:id="rId10"/>
            </a:rPr>
            <a:t>Zero-emission</a:t>
          </a:r>
          <a:r>
            <a:rPr lang="fr-FR" sz="1200" b="0" kern="1200" dirty="0" smtClean="0">
              <a:hlinkClick xmlns:r="http://schemas.openxmlformats.org/officeDocument/2006/relationships" r:id="rId10"/>
            </a:rPr>
            <a:t> </a:t>
          </a:r>
          <a:r>
            <a:rPr lang="fr-FR" sz="1200" b="0" kern="1200" dirty="0" err="1" smtClean="0">
              <a:hlinkClick xmlns:r="http://schemas.openxmlformats.org/officeDocument/2006/relationships" r:id="rId10"/>
            </a:rPr>
            <a:t>waterborne</a:t>
          </a:r>
          <a:r>
            <a:rPr lang="fr-FR" sz="1200" b="0" kern="1200" dirty="0" smtClean="0">
              <a:hlinkClick xmlns:r="http://schemas.openxmlformats.org/officeDocument/2006/relationships" r:id="rId10"/>
            </a:rPr>
            <a:t> transport</a:t>
          </a:r>
          <a:endParaRPr lang="fr-FR" sz="1200" b="0" kern="1200" dirty="0"/>
        </a:p>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11"/>
            </a:rPr>
            <a:t>Connected, Cooperative and Automated Mobility (CCAM)</a:t>
          </a:r>
          <a:endParaRPr lang="fr-FR" sz="1200" b="0" kern="1200" dirty="0"/>
        </a:p>
      </dsp:txBody>
      <dsp:txXfrm>
        <a:off x="5171139" y="489353"/>
        <a:ext cx="2267023" cy="267740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4F0C479D-4687-E740-9789-857CF0267E23}" type="datetimeFigureOut">
              <a:rPr lang="fr-FR" smtClean="0"/>
              <a:t>08/04/2024</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08/04/2024</a:t>
            </a:fld>
            <a:endParaRPr lang="fr-FR" dirty="0"/>
          </a:p>
        </p:txBody>
      </p:sp>
      <p:sp>
        <p:nvSpPr>
          <p:cNvPr id="4" name="Espace réservé de l'image des diapositives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3113348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77633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628059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388372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185223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786493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858225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872002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85510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26 000 experts recrutés chaque année</a:t>
            </a:r>
            <a:endParaRPr/>
          </a:p>
          <a:p>
            <a:pPr>
              <a:defRPr/>
            </a:pPr>
            <a:r>
              <a:rPr lang="fr-FR"/>
              <a:t>Français = 8,5% du vivier des experts</a:t>
            </a:r>
            <a:endParaRPr/>
          </a:p>
          <a:p>
            <a:pPr>
              <a:defRPr/>
            </a:pPr>
            <a:endParaRPr lang="fr-F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Tx/>
              <a:buFont typeface="Arial"/>
              <a:buNone/>
              <a:defRPr/>
            </a:pPr>
            <a:fld id="{00000000-1234-1234-1234-123412341234}" type="slidenum">
              <a:rPr lang="fr-FR" sz="1200" b="0" i="0" u="none" strike="noStrike" cap="none" spc="0">
                <a:ln>
                  <a:noFill/>
                </a:ln>
                <a:solidFill>
                  <a:srgbClr val="000000"/>
                </a:solidFill>
                <a:latin typeface="Arial"/>
                <a:ea typeface="Arial"/>
                <a:cs typeface="Arial"/>
              </a:rPr>
              <a:t>66</a:t>
            </a:fld>
            <a:endParaRPr lang="fr-FR" sz="1200" b="0" i="0" u="none" strike="noStrike" cap="none" spc="0">
              <a:ln>
                <a:noFill/>
              </a:ln>
              <a:solidFill>
                <a:srgbClr val="000000"/>
              </a:solidFill>
              <a:latin typeface="Arial"/>
              <a:ea typeface="Arial"/>
              <a:cs typeface="Arial"/>
            </a:endParaRPr>
          </a:p>
        </p:txBody>
      </p:sp>
    </p:spTree>
    <p:extLst>
      <p:ext uri="{BB962C8B-B14F-4D97-AF65-F5344CB8AC3E}">
        <p14:creationId xmlns:p14="http://schemas.microsoft.com/office/powerpoint/2010/main" val="995112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987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dirty="0"/>
          </a:p>
        </p:txBody>
      </p:sp>
    </p:spTree>
    <p:extLst>
      <p:ext uri="{BB962C8B-B14F-4D97-AF65-F5344CB8AC3E}">
        <p14:creationId xmlns:p14="http://schemas.microsoft.com/office/powerpoint/2010/main" val="4157334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normAutofit/>
          </a:bodyPr>
          <a:lstStyle/>
          <a:p>
            <a:pPr>
              <a:defRPr/>
            </a:pPr>
            <a:endParaRPr lang="fr-FR" sz="1200" dirty="0">
              <a:solidFill>
                <a:schemeClr val="tx1"/>
              </a:solidFill>
              <a:latin typeface="Arial"/>
              <a:ea typeface="+mn-ea"/>
              <a:cs typeface="+mn-cs"/>
            </a:endParaRPr>
          </a:p>
        </p:txBody>
      </p:sp>
      <p:sp>
        <p:nvSpPr>
          <p:cNvPr id="4" name="Espace réservé du numéro de diapositive 3"/>
          <p:cNvSpPr>
            <a:spLocks noGrp="1"/>
          </p:cNvSpPr>
          <p:nvPr>
            <p:ph type="sldNum" sz="quarter" idx="10"/>
          </p:nvPr>
        </p:nvSpPr>
        <p:spPr bwMode="auto"/>
        <p:txBody>
          <a:bodyPr/>
          <a:lstStyle/>
          <a:p>
            <a:pPr>
              <a:defRPr/>
            </a:pPr>
            <a:fld id="{1B06CD8F-B7ED-4A05-9FB1-A01CC0EF02CC}" type="slidenum">
              <a:rPr lang="fr-FR"/>
              <a:t>14</a:t>
            </a:fld>
            <a:endParaRPr lang="fr-FR"/>
          </a:p>
        </p:txBody>
      </p:sp>
    </p:spTree>
    <p:extLst>
      <p:ext uri="{BB962C8B-B14F-4D97-AF65-F5344CB8AC3E}">
        <p14:creationId xmlns:p14="http://schemas.microsoft.com/office/powerpoint/2010/main" val="384801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r>
              <a:rPr lang="fr-FR" sz="1200" b="1" kern="1200" dirty="0" smtClean="0">
                <a:solidFill>
                  <a:schemeClr val="tx1"/>
                </a:solidFill>
                <a:effectLst/>
                <a:latin typeface="Arial" pitchFamily="34" charset="0"/>
                <a:ea typeface="+mn-ea"/>
                <a:cs typeface="+mn-cs"/>
              </a:rPr>
              <a:t>HORIZON-CL5-2024-D3-02-06 : Systèmes photovoltaïques innovants et intégrés à la communauté</a:t>
            </a:r>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Ce projet vise à appuyer la croissance du photovoltaïque dans les systèmes domestiques et commerciaux pour appuyer la création de communautés énergétiques.</a:t>
            </a:r>
          </a:p>
          <a:p>
            <a:pPr lvl="0"/>
            <a:r>
              <a:rPr lang="fr-FR" sz="1200" kern="1200" dirty="0" smtClean="0">
                <a:solidFill>
                  <a:schemeClr val="tx1"/>
                </a:solidFill>
                <a:effectLst/>
                <a:latin typeface="Arial" pitchFamily="34" charset="0"/>
                <a:ea typeface="+mn-ea"/>
                <a:cs typeface="+mn-cs"/>
              </a:rPr>
              <a:t>- Ainsi, les projets vont devoir augmenter la rentabilité et la pénétration des systèmes PV dans les communautés d'énergie renouvelable.</a:t>
            </a:r>
          </a:p>
          <a:p>
            <a:pPr lvl="0"/>
            <a:r>
              <a:rPr lang="fr-FR" sz="1200" kern="1200" dirty="0" smtClean="0">
                <a:solidFill>
                  <a:schemeClr val="tx1"/>
                </a:solidFill>
                <a:effectLst/>
                <a:latin typeface="Arial" pitchFamily="34" charset="0"/>
                <a:ea typeface="+mn-ea"/>
                <a:cs typeface="+mn-cs"/>
              </a:rPr>
              <a:t>- Et engager activement les citoyens et les communautés dans la transition vers une énergie propre, notamment par l'adoption de coopératives énergétiques et le développement de plateformes décentralisées.</a:t>
            </a:r>
          </a:p>
          <a:p>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Pour cela, les projets vont devoir faire la démonstration d'un système communautaire agrégé avec un portefeuille de producteurs et d'utilisateurs pour faciliter la transition énergétique vers une économie à faible émission de carbone. </a:t>
            </a:r>
          </a:p>
          <a:p>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A travers cela, ce que l’on cherche c’est d’appuyer des solutions qui vont permettre de répondre efficacement à la pauvreté énergétique, et de soutenir la démocratie énergétique.</a:t>
            </a:r>
          </a:p>
          <a:p>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Les projets vont donc devoir proposer des outils de planification, d'optimisation des installations, et d'installation avancés pour augmenter le rendement et donc la performance économique des systèmes photovoltaïques dans l'environnement bâti.</a:t>
            </a:r>
          </a:p>
          <a:p>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Les projets vont devoir également mettre en œuvre de schémas d'autoconsommation collective, de conception, de simulation, d’intégration avec le stockage, d’interaction avec la mobilité électrique et d’interaction avec le réseau électrique pour assurer la flexibilité de l'alimentation.</a:t>
            </a:r>
          </a:p>
          <a:p>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Pour cet appel, on attend une contribution significative des sciences humaines et sociales afin de renforcer l’impact sociétal des activités qui seront engagée dans le projet. </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06998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10000"/>
          </a:bodyPr>
          <a:lstStyle/>
          <a:p>
            <a:r>
              <a:rPr lang="fr-FR" sz="1200" b="1" kern="1200" dirty="0" smtClean="0">
                <a:solidFill>
                  <a:schemeClr val="tx1"/>
                </a:solidFill>
                <a:effectLst/>
                <a:latin typeface="Arial" pitchFamily="34" charset="0"/>
                <a:ea typeface="+mn-ea"/>
                <a:cs typeface="+mn-cs"/>
              </a:rPr>
              <a:t>HORIZON-CL5-2024-D3-02-07: Efficacité des ressources de la production, de l'utilisation et de l'élimination du PV</a:t>
            </a:r>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Cet appel vise à renforcer la durabilité de la production d'électricité photovoltaïque tout en créant de la richesse et des opportunités d'emploi supplémentaires en Europe.</a:t>
            </a:r>
          </a:p>
          <a:p>
            <a:pPr lvl="0"/>
            <a:r>
              <a:rPr lang="fr-FR" sz="1200" kern="1200" dirty="0" smtClean="0">
                <a:solidFill>
                  <a:schemeClr val="tx1"/>
                </a:solidFill>
                <a:effectLst/>
                <a:latin typeface="Arial" pitchFamily="34" charset="0"/>
                <a:ea typeface="+mn-ea"/>
                <a:cs typeface="+mn-cs"/>
              </a:rPr>
              <a:t>-</a:t>
            </a:r>
            <a:r>
              <a:rPr lang="fr-FR" sz="1200" kern="1200" baseline="0" dirty="0" smtClean="0">
                <a:solidFill>
                  <a:schemeClr val="tx1"/>
                </a:solidFill>
                <a:effectLst/>
                <a:latin typeface="Arial" pitchFamily="34" charset="0"/>
                <a:ea typeface="+mn-ea"/>
                <a:cs typeface="+mn-cs"/>
              </a:rPr>
              <a:t> </a:t>
            </a:r>
            <a:r>
              <a:rPr lang="fr-FR" sz="1200" kern="1200" dirty="0" smtClean="0">
                <a:solidFill>
                  <a:schemeClr val="tx1"/>
                </a:solidFill>
                <a:effectLst/>
                <a:latin typeface="Arial" pitchFamily="34" charset="0"/>
                <a:ea typeface="+mn-ea"/>
                <a:cs typeface="+mn-cs"/>
              </a:rPr>
              <a:t>C’est pourquoi les projets vont devoir aider à réduire l'empreinte environnementale associée au déploiement de la technologie PV à travers toutes les phases de la vie du système (production, transport, installation et fin de vie).</a:t>
            </a:r>
          </a:p>
          <a:p>
            <a:pPr lvl="0"/>
            <a:r>
              <a:rPr lang="fr-FR" sz="1200" kern="1200" dirty="0" smtClean="0">
                <a:solidFill>
                  <a:schemeClr val="tx1"/>
                </a:solidFill>
                <a:effectLst/>
                <a:latin typeface="Arial" pitchFamily="34" charset="0"/>
                <a:ea typeface="+mn-ea"/>
                <a:cs typeface="+mn-cs"/>
              </a:rPr>
              <a:t>- Et à définir des directives de conception et de traitement afin d'aborder de manière optimale la circularité des systèmes PV pour une ou plusieurs technologies PV (silicium, film mince, PV organique, PV </a:t>
            </a:r>
            <a:r>
              <a:rPr lang="fr-FR" sz="1200" kern="1200" dirty="0" err="1" smtClean="0">
                <a:solidFill>
                  <a:schemeClr val="tx1"/>
                </a:solidFill>
                <a:effectLst/>
                <a:latin typeface="Arial" pitchFamily="34" charset="0"/>
                <a:ea typeface="+mn-ea"/>
                <a:cs typeface="+mn-cs"/>
              </a:rPr>
              <a:t>perovskite</a:t>
            </a:r>
            <a:r>
              <a:rPr lang="fr-FR" sz="1200" kern="1200" dirty="0" smtClean="0">
                <a:solidFill>
                  <a:schemeClr val="tx1"/>
                </a:solidFill>
                <a:effectLst/>
                <a:latin typeface="Arial" pitchFamily="34" charset="0"/>
                <a:ea typeface="+mn-ea"/>
                <a:cs typeface="+mn-cs"/>
              </a:rPr>
              <a:t>, etc.)</a:t>
            </a:r>
          </a:p>
          <a:p>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Afin d'identifier les principaux domaines d'amélioration de l'empreinte environnementale et de l'efficacité des ressources du PV, il sera nécessaire de considérer l'ensemble du cycle de vie de la technologie. Bien qu'il semble évident que la réduction/substitution ou l'utilisation efficace de matériaux critiques conduisent à une amélioration de l'impact environnemental, il sera bien sûr essentiel que cela n'affecte pas négativement la fonction de la technologie.</a:t>
            </a:r>
          </a:p>
          <a:p>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D’autre part, afin d’améliorer le bilan énergétique net du PV, il faudra notamment s’assurer que le temps de retour énergétique des systèmes soit court, que l'empreinte carbone soit réduite, que les matériaux utilisés soient locaux et que le recyclage et la réduction de l'utilisation des matériaux soient appuyés. </a:t>
            </a:r>
          </a:p>
          <a:p>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Il faudra également développer des technologies respectueuses de l'environnement et des produits réparables et durables, en combinaison avec des approches d'économie circulaire pour traiter le stock de ressources en fin de vie.</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31993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10000"/>
          </a:bodyPr>
          <a:lstStyle/>
          <a:p>
            <a:r>
              <a:rPr lang="fr-FR" sz="1200" b="1" kern="1200" dirty="0" smtClean="0">
                <a:solidFill>
                  <a:schemeClr val="tx1"/>
                </a:solidFill>
                <a:effectLst/>
                <a:latin typeface="Arial" pitchFamily="34" charset="0"/>
                <a:ea typeface="+mn-ea"/>
                <a:cs typeface="+mn-cs"/>
              </a:rPr>
              <a:t>HORIZON-CL5-2024-D3-01-04: Amélioration de la récolte de la lumière et de la fixation du carbone à l'aide de la biologie synthétique et/ou de voies bio-inspirées//biomimétiques pour la production de carburants solaires directs renouvelables.</a:t>
            </a:r>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Nous sommes sur un autre appel en lien avec les carburants solaires directs. Ici encore, les projets vont pouvoir choisir 3 résultats parmi un ensemble de résultats donnés, qui sont très similaires à l’appel précédant :</a:t>
            </a:r>
          </a:p>
          <a:p>
            <a:pPr lvl="0"/>
            <a:r>
              <a:rPr lang="fr-FR" sz="1200" kern="1200" dirty="0" smtClean="0">
                <a:solidFill>
                  <a:schemeClr val="tx1"/>
                </a:solidFill>
                <a:effectLst/>
                <a:latin typeface="Arial" pitchFamily="34" charset="0"/>
                <a:ea typeface="+mn-ea"/>
                <a:cs typeface="+mn-cs"/>
              </a:rPr>
              <a:t>- Rendre plus disponible les carburants solaires renouvelables </a:t>
            </a:r>
          </a:p>
          <a:p>
            <a:pPr lvl="0"/>
            <a:r>
              <a:rPr lang="fr-FR" sz="1200" kern="1200" dirty="0" smtClean="0">
                <a:solidFill>
                  <a:schemeClr val="tx1"/>
                </a:solidFill>
                <a:effectLst/>
                <a:latin typeface="Arial" pitchFamily="34" charset="0"/>
                <a:ea typeface="+mn-ea"/>
                <a:cs typeface="+mn-cs"/>
              </a:rPr>
              <a:t>- Réduire le coût et améliorer l’efficacité de ces technologies et des chaines de valeurs</a:t>
            </a:r>
          </a:p>
          <a:p>
            <a:pPr lvl="0"/>
            <a:r>
              <a:rPr lang="fr-FR" sz="1200" kern="1200" dirty="0" smtClean="0">
                <a:solidFill>
                  <a:schemeClr val="tx1"/>
                </a:solidFill>
                <a:effectLst/>
                <a:latin typeface="Arial" pitchFamily="34" charset="0"/>
                <a:ea typeface="+mn-ea"/>
                <a:cs typeface="+mn-cs"/>
              </a:rPr>
              <a:t>- Accroitre la </a:t>
            </a:r>
            <a:r>
              <a:rPr lang="fr-FR" sz="1200" kern="1200" dirty="0" err="1" smtClean="0">
                <a:solidFill>
                  <a:schemeClr val="tx1"/>
                </a:solidFill>
                <a:effectLst/>
                <a:latin typeface="Arial" pitchFamily="34" charset="0"/>
                <a:ea typeface="+mn-ea"/>
                <a:cs typeface="+mn-cs"/>
              </a:rPr>
              <a:t>compétitivté</a:t>
            </a:r>
            <a:r>
              <a:rPr lang="fr-FR" sz="1200" kern="1200" dirty="0" smtClean="0">
                <a:solidFill>
                  <a:schemeClr val="tx1"/>
                </a:solidFill>
                <a:effectLst/>
                <a:latin typeface="Arial" pitchFamily="34" charset="0"/>
                <a:ea typeface="+mn-ea"/>
                <a:cs typeface="+mn-cs"/>
              </a:rPr>
              <a:t> industrielle de </a:t>
            </a:r>
            <a:r>
              <a:rPr lang="fr-FR" sz="1200" kern="1200" dirty="0" err="1" smtClean="0">
                <a:solidFill>
                  <a:schemeClr val="tx1"/>
                </a:solidFill>
                <a:effectLst/>
                <a:latin typeface="Arial" pitchFamily="34" charset="0"/>
                <a:ea typeface="+mn-ea"/>
                <a:cs typeface="+mn-cs"/>
              </a:rPr>
              <a:t>l’europe</a:t>
            </a:r>
            <a:r>
              <a:rPr lang="fr-FR" sz="1200" kern="1200" dirty="0" smtClean="0">
                <a:solidFill>
                  <a:schemeClr val="tx1"/>
                </a:solidFill>
                <a:effectLst/>
                <a:latin typeface="Arial" pitchFamily="34" charset="0"/>
                <a:ea typeface="+mn-ea"/>
                <a:cs typeface="+mn-cs"/>
              </a:rPr>
              <a:t> </a:t>
            </a:r>
          </a:p>
          <a:p>
            <a:pPr lvl="0"/>
            <a:r>
              <a:rPr lang="fr-FR" sz="1200" kern="1200" dirty="0" smtClean="0">
                <a:solidFill>
                  <a:schemeClr val="tx1"/>
                </a:solidFill>
                <a:effectLst/>
                <a:latin typeface="Arial" pitchFamily="34" charset="0"/>
                <a:ea typeface="+mn-ea"/>
                <a:cs typeface="+mn-cs"/>
              </a:rPr>
              <a:t>- Accroitre la durabilité des carburants</a:t>
            </a:r>
          </a:p>
          <a:p>
            <a:pPr lvl="0"/>
            <a:r>
              <a:rPr lang="fr-FR" sz="1200" kern="1200" dirty="0" smtClean="0">
                <a:solidFill>
                  <a:schemeClr val="tx1"/>
                </a:solidFill>
                <a:effectLst/>
                <a:latin typeface="Arial" pitchFamily="34" charset="0"/>
                <a:ea typeface="+mn-ea"/>
                <a:cs typeface="+mn-cs"/>
              </a:rPr>
              <a:t>- Renforcer la base scientifique européenne, là encore sur la base de collaborations internationales et notamment à travers le partenariat UA-UE</a:t>
            </a:r>
          </a:p>
          <a:p>
            <a:pPr lvl="0"/>
            <a:r>
              <a:rPr lang="fr-FR" sz="1200" kern="1200" dirty="0" smtClean="0">
                <a:solidFill>
                  <a:schemeClr val="tx1"/>
                </a:solidFill>
                <a:effectLst/>
                <a:latin typeface="Arial" pitchFamily="34" charset="0"/>
                <a:ea typeface="+mn-ea"/>
                <a:cs typeface="+mn-cs"/>
              </a:rPr>
              <a:t>- Et enfin à accroître la sécurité et la fiabilité énergétiques de l'Europe</a:t>
            </a:r>
          </a:p>
          <a:p>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Pour cela, les projets vont devoir se pencher sur le développement de nouvelles voies biochimiques et/ou bio-inspirées pour la production de combustible solaire avec une efficacité accrue par rapport à la photosynthèse naturelle.</a:t>
            </a:r>
          </a:p>
          <a:p>
            <a:r>
              <a:rPr lang="fr-FR" sz="1200" kern="1200" dirty="0" smtClean="0">
                <a:solidFill>
                  <a:schemeClr val="tx1"/>
                </a:solidFill>
                <a:effectLst/>
                <a:latin typeface="Arial" pitchFamily="34" charset="0"/>
                <a:ea typeface="+mn-ea"/>
                <a:cs typeface="+mn-cs"/>
              </a:rPr>
              <a:t>L'objectif est de parvenir à une amélioration significative des composants de la récolte de la lumière et de la fixation du carbone, qui limitent le taux de conversion de l'énergie solaire en carburants renouvelables. </a:t>
            </a:r>
          </a:p>
          <a:p>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Les propositions doivent inclure des études de cas pour analyser le potentiel et l'impact de la technologie en vue d'une application future à l'échelle et analyser les interfaces possibles avec d'autres technologies de combustibles solaires.</a:t>
            </a:r>
          </a:p>
          <a:p>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L'hydrogène en tant que carburant et produit final est exclu.</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B47AEA-C235-4FD8-B512-EA556C22660E}"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004006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972542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10000"/>
          </a:bodyPr>
          <a:lstStyle/>
          <a:p>
            <a:r>
              <a:rPr lang="fr-FR" sz="1200" b="1" kern="1200" dirty="0" smtClean="0">
                <a:solidFill>
                  <a:schemeClr val="tx1"/>
                </a:solidFill>
                <a:effectLst/>
                <a:latin typeface="Arial" pitchFamily="34" charset="0"/>
                <a:ea typeface="+mn-ea"/>
                <a:cs typeface="+mn-cs"/>
              </a:rPr>
              <a:t>HORIZON-CL5-2024-D3-01-13: Systèmes de transmission et de distribution hybrides CC et CA/CC</a:t>
            </a:r>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Cet appel vise le développement et l'orchestration du système électrique de la future architecture du système hybride CA/CC paneuropéen - y compris le réseau offshore et les îles énergétiques - à différents niveaux de tension.</a:t>
            </a:r>
          </a:p>
          <a:p>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Les projets devront notamment permettre le développement de méthodologies pour la planification opérationnelle et la conception de ces systèmes hybrides, prenant en compte toutes les sources, charges et stockages possibles, du niveau de transmission haute tension aux actifs connectés à la distribution. </a:t>
            </a:r>
          </a:p>
          <a:p>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Les projets devront également appuyer le développement de méthodologies et d'exigences pour l'interopérabilité entre les systèmes MVDC (Courant continu moyenne tension) et LVDC (Courant continu basse tension) multi-terminaux et </a:t>
            </a:r>
            <a:r>
              <a:rPr lang="fr-FR" sz="1200" kern="1200" dirty="0" err="1" smtClean="0">
                <a:solidFill>
                  <a:schemeClr val="tx1"/>
                </a:solidFill>
                <a:effectLst/>
                <a:latin typeface="Arial" pitchFamily="34" charset="0"/>
                <a:ea typeface="+mn-ea"/>
                <a:cs typeface="+mn-cs"/>
              </a:rPr>
              <a:t>multi-fournisseurs</a:t>
            </a:r>
            <a:r>
              <a:rPr lang="fr-FR" sz="1200" kern="1200" dirty="0" smtClean="0">
                <a:solidFill>
                  <a:schemeClr val="tx1"/>
                </a:solidFill>
                <a:effectLst/>
                <a:latin typeface="Arial" pitchFamily="34" charset="0"/>
                <a:ea typeface="+mn-ea"/>
                <a:cs typeface="+mn-cs"/>
              </a:rPr>
              <a:t>..</a:t>
            </a:r>
          </a:p>
          <a:p>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Les projets doivent enfin viser une collaboration étroite entre les principales parties prenantes du réseau (par exemple les développeurs de logiciels, fabricants de systèmes, fabricants d'éoliennes, développeurs de centrales photovoltaïques, etc.)</a:t>
            </a:r>
          </a:p>
          <a:p>
            <a:r>
              <a:rPr lang="fr-FR" sz="1200" kern="1200" dirty="0" smtClean="0">
                <a:solidFill>
                  <a:schemeClr val="tx1"/>
                </a:solidFill>
                <a:effectLst/>
                <a:latin typeface="Arial" pitchFamily="34" charset="0"/>
                <a:ea typeface="+mn-ea"/>
                <a:cs typeface="+mn-cs"/>
              </a:rPr>
              <a:t> </a:t>
            </a:r>
          </a:p>
          <a:p>
            <a:r>
              <a:rPr lang="fr-FR" sz="1200" kern="1200" dirty="0" smtClean="0">
                <a:solidFill>
                  <a:schemeClr val="tx1"/>
                </a:solidFill>
                <a:effectLst/>
                <a:latin typeface="Arial" pitchFamily="34" charset="0"/>
                <a:ea typeface="+mn-ea"/>
                <a:cs typeface="+mn-cs"/>
              </a:rPr>
              <a:t>Pour cela, les projets vont devoir mettre en place toute une série d’actions que je ne vais pas pouvoir lister entièrement mais qui visent à développer la recherche, les méthodologies et les outils dans 3 sous-thèmes principaux, c’est-à-dire :</a:t>
            </a:r>
          </a:p>
          <a:p>
            <a:pPr lvl="0"/>
            <a:r>
              <a:rPr lang="fr-FR" sz="1200" kern="1200" dirty="0" smtClean="0">
                <a:solidFill>
                  <a:schemeClr val="tx1"/>
                </a:solidFill>
                <a:effectLst/>
                <a:latin typeface="Arial" pitchFamily="34" charset="0"/>
                <a:ea typeface="+mn-ea"/>
                <a:cs typeface="+mn-cs"/>
              </a:rPr>
              <a:t>A)</a:t>
            </a:r>
            <a:r>
              <a:rPr lang="fr-FR" sz="1200" kern="1200" baseline="0" dirty="0" smtClean="0">
                <a:solidFill>
                  <a:schemeClr val="tx1"/>
                </a:solidFill>
                <a:effectLst/>
                <a:latin typeface="Arial" pitchFamily="34" charset="0"/>
                <a:ea typeface="+mn-ea"/>
                <a:cs typeface="+mn-cs"/>
              </a:rPr>
              <a:t> </a:t>
            </a:r>
            <a:r>
              <a:rPr lang="fr-FR" sz="1200" kern="1200" dirty="0" smtClean="0">
                <a:solidFill>
                  <a:schemeClr val="tx1"/>
                </a:solidFill>
                <a:effectLst/>
                <a:latin typeface="Arial" pitchFamily="34" charset="0"/>
                <a:ea typeface="+mn-ea"/>
                <a:cs typeface="+mn-cs"/>
              </a:rPr>
              <a:t>La conception et planification de systèmes hybrides CC et CA/CC</a:t>
            </a:r>
          </a:p>
          <a:p>
            <a:pPr lvl="0"/>
            <a:r>
              <a:rPr lang="fr-FR" sz="1200" kern="1200" dirty="0" smtClean="0">
                <a:solidFill>
                  <a:schemeClr val="tx1"/>
                </a:solidFill>
                <a:effectLst/>
                <a:latin typeface="Arial" pitchFamily="34" charset="0"/>
                <a:ea typeface="+mn-ea"/>
                <a:cs typeface="+mn-cs"/>
              </a:rPr>
              <a:t>B) La capacité de formation de réseaux en courant alternatif et en courant continu</a:t>
            </a:r>
          </a:p>
          <a:p>
            <a:pPr lvl="0"/>
            <a:r>
              <a:rPr lang="fr-FR" sz="1200" kern="1200" dirty="0" smtClean="0">
                <a:solidFill>
                  <a:schemeClr val="tx1"/>
                </a:solidFill>
                <a:effectLst/>
                <a:latin typeface="Arial" pitchFamily="34" charset="0"/>
                <a:ea typeface="+mn-ea"/>
                <a:cs typeface="+mn-cs"/>
              </a:rPr>
              <a:t>C) Et la distribution CC et micro-réseaux</a:t>
            </a:r>
          </a:p>
          <a:p>
            <a:r>
              <a:rPr lang="fr-FR" sz="1200" kern="1200" dirty="0" smtClean="0">
                <a:solidFill>
                  <a:schemeClr val="tx1"/>
                </a:solidFill>
                <a:effectLst/>
                <a:latin typeface="Arial" pitchFamily="34" charset="0"/>
                <a:ea typeface="+mn-ea"/>
                <a:cs typeface="+mn-cs"/>
              </a:rPr>
              <a:t>Chacun de ces sous-thèmes est développé en plus de détail dans le texte de l’appel que je vous invite à consulter si vous êtes intéressés. </a:t>
            </a:r>
          </a:p>
          <a:p>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En complément, les projets doivent mettre en œuvre la démonstration pratique, le test et la validation des activités développées dans le point précédent dans au moins trois pilotes - un pour chaque sous-thème (A, B et C) - dans différents États membres de l'UE/pays associés.</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783752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cs typeface="Arial"/>
              </a:rPr>
              <a:t>Cette destination s'adresse aux activités ciblant la demande d'énergie, notamment une utilisation efficace de l'énergie dans les bâtiments et l'industrie. Les solutions côté demande et l'amélioration de l'efficacité énergétique sont parmi les moyens les plus rentables d'accompagner la transition vers la neutralité climatique, de réduire la pollution et l'utilisation de matières premières, de créer une croissance inclusive et des emplois en Europe, réduire les coûts pour les consommateurs, réduire notre dépendance aux importations et réorienter les investissements vers des investissements intelligents et durables. </a:t>
            </a:r>
            <a:endParaRPr/>
          </a:p>
          <a:p>
            <a:pPr>
              <a:defRPr/>
            </a:pPr>
            <a:r>
              <a:rPr lang="fr-FR">
                <a:cs typeface="Arial"/>
              </a:rPr>
              <a:t>La transition vers un système énergétique décentralisé et neutre pour le climat va grandement bénéficier de l'utilisation des technologies numériques qui permettront aux bâtiments et aux installations industrielles de devenir des éléments interactifs du système énergétique susceptibles de contribuer à optimiser la consommation, la production et le stockage distribués de l’énergie. Ces technos numériques vont déclencher également de nouvelles opportunités commerciales, de nouvelles sources de revenus pour une énergie améliorée et une offre innovante de services qui valorisera les économies d'énergie et la flexibilité de la consommation.</a:t>
            </a:r>
          </a:p>
        </p:txBody>
      </p:sp>
      <p:sp>
        <p:nvSpPr>
          <p:cNvPr id="4" name="Espace réservé du numéro de diapositive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1B06CD8F-B7ED-4A05-9FB1-A01CC0EF02CC}" type="slidenum">
              <a:rPr lang="fr-FR" sz="1200" b="0" i="0" u="none" strike="noStrike" cap="none" spc="0">
                <a:ln>
                  <a:noFill/>
                </a:ln>
                <a:solidFill>
                  <a:prstClr val="black"/>
                </a:solidFill>
                <a:latin typeface="Arial"/>
                <a:ea typeface="+mn-ea"/>
                <a:cs typeface="+mn-cs"/>
              </a:rPr>
              <a:t>54</a:t>
            </a:fld>
            <a:endParaRPr lang="fr-FR" sz="1200" b="0" i="0" u="none" strike="noStrike" cap="none" spc="0">
              <a:ln>
                <a:noFill/>
              </a:ln>
              <a:solidFill>
                <a:prstClr val="black"/>
              </a:solidFill>
              <a:latin typeface="Arial"/>
              <a:ea typeface="+mn-ea"/>
              <a:cs typeface="+mn-cs"/>
            </a:endParaRPr>
          </a:p>
        </p:txBody>
      </p:sp>
    </p:spTree>
    <p:extLst>
      <p:ext uri="{BB962C8B-B14F-4D97-AF65-F5344CB8AC3E}">
        <p14:creationId xmlns:p14="http://schemas.microsoft.com/office/powerpoint/2010/main" val="3979616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0538"/>
            <a:ext cx="9152690" cy="5152965"/>
          </a:xfrm>
          <a:prstGeom prst="rect">
            <a:avLst/>
          </a:prstGeom>
        </p:spPr>
      </p:pic>
      <p:pic>
        <p:nvPicPr>
          <p:cNvPr id="2" name="Image 1">
            <a:extLst>
              <a:ext uri="{FF2B5EF4-FFF2-40B4-BE49-F238E27FC236}">
                <a16:creationId xmlns:a16="http://schemas.microsoft.com/office/drawing/2014/main" id="{2587F8A7-1729-E5D8-4FF1-2AA8C6C423C7}"/>
              </a:ext>
            </a:extLst>
          </p:cNvPr>
          <p:cNvPicPr>
            <a:picLocks noChangeAspect="1"/>
          </p:cNvPicPr>
          <p:nvPr userDrawn="1"/>
        </p:nvPicPr>
        <p:blipFill>
          <a:blip r:embed="rId3"/>
          <a:stretch>
            <a:fillRect/>
          </a:stretch>
        </p:blipFill>
        <p:spPr>
          <a:xfrm>
            <a:off x="205707" y="90000"/>
            <a:ext cx="2128847" cy="1563638"/>
          </a:xfrm>
          <a:prstGeom prst="rect">
            <a:avLst/>
          </a:prstGeom>
        </p:spPr>
      </p:pic>
    </p:spTree>
    <p:extLst>
      <p:ext uri="{BB962C8B-B14F-4D97-AF65-F5344CB8AC3E}">
        <p14:creationId xmlns:p14="http://schemas.microsoft.com/office/powerpoint/2010/main" val="2296448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52690" cy="5222220"/>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8" name="Espace réservé du numéro de diapositive 7"/>
          <p:cNvSpPr>
            <a:spLocks noGrp="1"/>
          </p:cNvSpPr>
          <p:nvPr>
            <p:ph type="sldNum" sz="quarter" idx="12"/>
          </p:nvPr>
        </p:nvSpPr>
        <p:spPr bwMode="gray">
          <a:xfrm>
            <a:off x="7596336" y="4803999"/>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9" y="1851672"/>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10" name="Imag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529" y="123478"/>
            <a:ext cx="863681" cy="635511"/>
          </a:xfrm>
          <a:prstGeom prst="rect">
            <a:avLst/>
          </a:prstGeom>
        </p:spPr>
      </p:pic>
    </p:spTree>
    <p:extLst>
      <p:ext uri="{BB962C8B-B14F-4D97-AF65-F5344CB8AC3E}">
        <p14:creationId xmlns:p14="http://schemas.microsoft.com/office/powerpoint/2010/main" val="933862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9"/>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08206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9" y="1111092"/>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3"/>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9"/>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234946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9"/>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276681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9" y="324000"/>
            <a:ext cx="5220112" cy="36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186647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matchingName="Title and Content" type="obj" userDrawn="1">
  <p:cSld name="Title and Content">
    <p:spTree>
      <p:nvGrpSpPr>
        <p:cNvPr id="1" name=""/>
        <p:cNvGrpSpPr/>
        <p:nvPr/>
      </p:nvGrpSpPr>
      <p:grpSpPr bwMode="auto">
        <a:xfrm>
          <a:off x="0" y="0"/>
          <a:ext cx="0" cy="0"/>
          <a:chOff x="0" y="0"/>
          <a:chExt cx="0" cy="0"/>
        </a:xfrm>
      </p:grpSpPr>
      <p:sp>
        <p:nvSpPr>
          <p:cNvPr id="29" name="Google Shape;29;p34"/>
          <p:cNvSpPr txBox="1">
            <a:spLocks noGrp="1"/>
          </p:cNvSpPr>
          <p:nvPr>
            <p:ph type="title"/>
          </p:nvPr>
        </p:nvSpPr>
        <p:spPr bwMode="auto">
          <a:xfrm>
            <a:off x="415367" y="842449"/>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0" name="Google Shape;30;p34"/>
          <p:cNvSpPr txBox="1">
            <a:spLocks noGrp="1"/>
          </p:cNvSpPr>
          <p:nvPr>
            <p:ph type="body" idx="1"/>
          </p:nvPr>
        </p:nvSpPr>
        <p:spPr bwMode="auto">
          <a:xfrm>
            <a:off x="4744593" y="999267"/>
            <a:ext cx="4208780" cy="1276350"/>
          </a:xfrm>
          <a:prstGeom prst="rect">
            <a:avLst/>
          </a:prstGeom>
          <a:noFill/>
          <a:ln>
            <a:noFill/>
          </a:ln>
        </p:spPr>
        <p:txBody>
          <a:bodyPr spcFirstLastPara="1" wrap="square" lIns="0" tIns="0" rIns="0" bIns="0" anchor="t" anchorCtr="0">
            <a:noAutofit/>
          </a:bodyPr>
          <a:lstStyle>
            <a:lvl1pPr marL="457189" lvl="0" indent="-228594" algn="l">
              <a:lnSpc>
                <a:spcPct val="100000"/>
              </a:lnSpc>
              <a:spcBef>
                <a:spcPts val="0"/>
              </a:spcBef>
              <a:spcAft>
                <a:spcPts val="0"/>
              </a:spcAft>
              <a:buSzPts val="1400"/>
              <a:buNone/>
              <a:defRPr sz="1650" b="1" i="0">
                <a:solidFill>
                  <a:srgbClr val="0D4193"/>
                </a:solidFill>
                <a:latin typeface="Arial"/>
                <a:ea typeface="Arial"/>
                <a:cs typeface="Arial"/>
              </a:defRPr>
            </a:lvl1pPr>
            <a:lvl2pPr marL="914378" lvl="1" indent="-228594" algn="l">
              <a:lnSpc>
                <a:spcPct val="100000"/>
              </a:lnSpc>
              <a:spcBef>
                <a:spcPts val="0"/>
              </a:spcBef>
              <a:spcAft>
                <a:spcPts val="0"/>
              </a:spcAft>
              <a:buSzPts val="1400"/>
              <a:buNone/>
              <a:defRPr/>
            </a:lvl2pPr>
            <a:lvl3pPr marL="1371566" lvl="2" indent="-228594" algn="l">
              <a:lnSpc>
                <a:spcPct val="100000"/>
              </a:lnSpc>
              <a:spcBef>
                <a:spcPts val="0"/>
              </a:spcBef>
              <a:spcAft>
                <a:spcPts val="0"/>
              </a:spcAft>
              <a:buSzPts val="1400"/>
              <a:buNone/>
              <a:defRPr/>
            </a:lvl3pPr>
            <a:lvl4pPr marL="1828754" lvl="3" indent="-228594" algn="l">
              <a:lnSpc>
                <a:spcPct val="100000"/>
              </a:lnSpc>
              <a:spcBef>
                <a:spcPts val="0"/>
              </a:spcBef>
              <a:spcAft>
                <a:spcPts val="0"/>
              </a:spcAft>
              <a:buSzPts val="1400"/>
              <a:buNone/>
              <a:defRPr/>
            </a:lvl4pPr>
            <a:lvl5pPr marL="2285943" lvl="4" indent="-228594" algn="l">
              <a:lnSpc>
                <a:spcPct val="100000"/>
              </a:lnSpc>
              <a:spcBef>
                <a:spcPts val="0"/>
              </a:spcBef>
              <a:spcAft>
                <a:spcPts val="0"/>
              </a:spcAft>
              <a:buSzPts val="1400"/>
              <a:buNone/>
              <a:defRPr/>
            </a:lvl5pPr>
            <a:lvl6pPr marL="2743132" lvl="5" indent="-228594" algn="l">
              <a:lnSpc>
                <a:spcPct val="100000"/>
              </a:lnSpc>
              <a:spcBef>
                <a:spcPts val="0"/>
              </a:spcBef>
              <a:spcAft>
                <a:spcPts val="0"/>
              </a:spcAft>
              <a:buSzPts val="1400"/>
              <a:buNone/>
              <a:defRPr/>
            </a:lvl6pPr>
            <a:lvl7pPr marL="3200320" lvl="6" indent="-228594" algn="l">
              <a:lnSpc>
                <a:spcPct val="100000"/>
              </a:lnSpc>
              <a:spcBef>
                <a:spcPts val="0"/>
              </a:spcBef>
              <a:spcAft>
                <a:spcPts val="0"/>
              </a:spcAft>
              <a:buSzPts val="1400"/>
              <a:buNone/>
              <a:defRPr/>
            </a:lvl7pPr>
            <a:lvl8pPr marL="3657509" lvl="7" indent="-228594" algn="l">
              <a:lnSpc>
                <a:spcPct val="100000"/>
              </a:lnSpc>
              <a:spcBef>
                <a:spcPts val="0"/>
              </a:spcBef>
              <a:spcAft>
                <a:spcPts val="0"/>
              </a:spcAft>
              <a:buSzPts val="1400"/>
              <a:buNone/>
              <a:defRPr/>
            </a:lvl8pPr>
            <a:lvl9pPr marL="4114697" lvl="8" indent="-228594" algn="l">
              <a:lnSpc>
                <a:spcPct val="100000"/>
              </a:lnSpc>
              <a:spcBef>
                <a:spcPts val="0"/>
              </a:spcBef>
              <a:spcAft>
                <a:spcPts val="0"/>
              </a:spcAft>
              <a:buSzPts val="1400"/>
              <a:buNone/>
              <a:defRPr/>
            </a:lvl9pPr>
          </a:lstStyle>
          <a:p>
            <a:pPr>
              <a:defRPr/>
            </a:pPr>
            <a:endParaRPr/>
          </a:p>
        </p:txBody>
      </p:sp>
      <p:sp>
        <p:nvSpPr>
          <p:cNvPr id="31" name="Google Shape;31;p34"/>
          <p:cNvSpPr txBox="1">
            <a:spLocks noGrp="1"/>
          </p:cNvSpPr>
          <p:nvPr>
            <p:ph type="ftr" idx="11"/>
          </p:nvPr>
        </p:nvSpPr>
        <p:spPr bwMode="auto">
          <a:xfrm>
            <a:off x="3108960" y="4783456"/>
            <a:ext cx="2926080" cy="257175"/>
          </a:xfrm>
          <a:prstGeom prst="rect">
            <a:avLst/>
          </a:prstGeom>
          <a:noFill/>
          <a:ln>
            <a:noFill/>
          </a:ln>
        </p:spPr>
        <p:txBody>
          <a:bodyPr spcFirstLastPara="1" wrap="square" lIns="0" tIns="0" rIns="0" bIns="0" anchor="t"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pPr>
              <a:defRPr/>
            </a:pPr>
            <a:endParaRPr/>
          </a:p>
        </p:txBody>
      </p:sp>
      <p:sp>
        <p:nvSpPr>
          <p:cNvPr id="32" name="Google Shape;32;p34"/>
          <p:cNvSpPr txBox="1">
            <a:spLocks noGrp="1"/>
          </p:cNvSpPr>
          <p:nvPr>
            <p:ph type="dt" idx="10"/>
          </p:nvPr>
        </p:nvSpPr>
        <p:spPr bwMode="auto">
          <a:xfrm>
            <a:off x="457200" y="4783456"/>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a:t>06/07/2021</a:t>
            </a:r>
            <a:endParaRPr/>
          </a:p>
        </p:txBody>
      </p:sp>
      <p:sp>
        <p:nvSpPr>
          <p:cNvPr id="33" name="Google Shape;33;p34"/>
          <p:cNvSpPr txBox="1">
            <a:spLocks noGrp="1"/>
          </p:cNvSpPr>
          <p:nvPr>
            <p:ph type="sldNum" idx="12"/>
          </p:nvPr>
        </p:nvSpPr>
        <p:spPr bwMode="auto">
          <a:xfrm>
            <a:off x="6583680" y="4783456"/>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9pPr>
          </a:lstStyle>
          <a:p>
            <a:pPr>
              <a:defRPr/>
            </a:pPr>
            <a:fld id="{00000000-1234-1234-1234-123412341234}" type="slidenum">
              <a:rPr lang="fr-FR" smtClean="0"/>
              <a:pPr>
                <a:defRPr/>
              </a:pPr>
              <a:t>‹N°›</a:t>
            </a:fld>
            <a:endParaRPr lang="fr-FR"/>
          </a:p>
        </p:txBody>
      </p:sp>
    </p:spTree>
    <p:extLst>
      <p:ext uri="{BB962C8B-B14F-4D97-AF65-F5344CB8AC3E}">
        <p14:creationId xmlns:p14="http://schemas.microsoft.com/office/powerpoint/2010/main" val="902667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matchingName="Titre et contenu" userDrawn="1">
  <p:cSld name="1_Titre et contenu">
    <p:spTree>
      <p:nvGrpSpPr>
        <p:cNvPr id="1" name=""/>
        <p:cNvGrpSpPr/>
        <p:nvPr/>
      </p:nvGrpSpPr>
      <p:grpSpPr bwMode="auto">
        <a:xfrm>
          <a:off x="0" y="0"/>
          <a:ext cx="0" cy="0"/>
          <a:chOff x="0" y="0"/>
          <a:chExt cx="0" cy="0"/>
        </a:xfrm>
      </p:grpSpPr>
      <p:sp>
        <p:nvSpPr>
          <p:cNvPr id="35" name="Google Shape;35;p35"/>
          <p:cNvSpPr txBox="1">
            <a:spLocks noGrp="1"/>
          </p:cNvSpPr>
          <p:nvPr>
            <p:ph type="title"/>
          </p:nvPr>
        </p:nvSpPr>
        <p:spPr bwMode="auto">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6" name="Google Shape;36;p35"/>
          <p:cNvSpPr txBox="1">
            <a:spLocks noGrp="1"/>
          </p:cNvSpPr>
          <p:nvPr>
            <p:ph type="body" idx="1"/>
          </p:nvPr>
        </p:nvSpPr>
        <p:spPr bwMode="auto">
          <a:xfrm>
            <a:off x="359998" y="2027849"/>
            <a:ext cx="8424000" cy="2574000"/>
          </a:xfrm>
          <a:prstGeom prst="rect">
            <a:avLst/>
          </a:prstGeom>
          <a:noFill/>
          <a:ln>
            <a:noFill/>
          </a:ln>
        </p:spPr>
        <p:txBody>
          <a:bodyPr spcFirstLastPara="1" wrap="square" lIns="0" tIns="0" rIns="0" bIns="0" anchor="t" anchorCtr="0">
            <a:noAutofit/>
          </a:bodyPr>
          <a:lstStyle>
            <a:lvl1pPr marL="457189" lvl="0" indent="-228594" algn="l">
              <a:lnSpc>
                <a:spcPct val="100000"/>
              </a:lnSpc>
              <a:spcBef>
                <a:spcPts val="0"/>
              </a:spcBef>
              <a:spcAft>
                <a:spcPts val="0"/>
              </a:spcAft>
              <a:buClr>
                <a:schemeClr val="dk2"/>
              </a:buClr>
              <a:buSzPts val="1050"/>
              <a:buNone/>
              <a:defRPr/>
            </a:lvl1pPr>
            <a:lvl2pPr marL="914378" lvl="1" indent="-288917" algn="l">
              <a:lnSpc>
                <a:spcPct val="100000"/>
              </a:lnSpc>
              <a:spcBef>
                <a:spcPts val="600"/>
              </a:spcBef>
              <a:spcAft>
                <a:spcPts val="0"/>
              </a:spcAft>
              <a:buClr>
                <a:schemeClr val="dk1"/>
              </a:buClr>
              <a:buSzPts val="950"/>
              <a:buChar char="•"/>
              <a:defRPr/>
            </a:lvl2pPr>
            <a:lvl3pPr marL="1371566" lvl="2" indent="-282568" algn="l">
              <a:lnSpc>
                <a:spcPct val="100000"/>
              </a:lnSpc>
              <a:spcBef>
                <a:spcPts val="600"/>
              </a:spcBef>
              <a:spcAft>
                <a:spcPts val="0"/>
              </a:spcAft>
              <a:buClr>
                <a:schemeClr val="dk1"/>
              </a:buClr>
              <a:buSzPts val="850"/>
              <a:buChar char="•"/>
              <a:defRPr/>
            </a:lvl3pPr>
            <a:lvl4pPr marL="1828754" lvl="3" indent="-276218" algn="l">
              <a:lnSpc>
                <a:spcPct val="100000"/>
              </a:lnSpc>
              <a:spcBef>
                <a:spcPts val="100"/>
              </a:spcBef>
              <a:spcAft>
                <a:spcPts val="0"/>
              </a:spcAft>
              <a:buClr>
                <a:schemeClr val="dk1"/>
              </a:buClr>
              <a:buSzPts val="750"/>
              <a:buChar char="•"/>
              <a:defRPr/>
            </a:lvl4pPr>
            <a:lvl5pPr marL="2285943" lvl="4" indent="-273044" algn="l">
              <a:lnSpc>
                <a:spcPct val="100000"/>
              </a:lnSpc>
              <a:spcBef>
                <a:spcPts val="100"/>
              </a:spcBef>
              <a:spcAft>
                <a:spcPts val="0"/>
              </a:spcAft>
              <a:buClr>
                <a:schemeClr val="dk1"/>
              </a:buClr>
              <a:buSzPts val="700"/>
              <a:buChar char="•"/>
              <a:defRPr/>
            </a:lvl5pPr>
            <a:lvl6pPr marL="2743132" lvl="5" indent="-342892" algn="l">
              <a:lnSpc>
                <a:spcPct val="100000"/>
              </a:lnSpc>
              <a:spcBef>
                <a:spcPts val="360"/>
              </a:spcBef>
              <a:spcAft>
                <a:spcPts val="0"/>
              </a:spcAft>
              <a:buClr>
                <a:schemeClr val="dk1"/>
              </a:buClr>
              <a:buSzPts val="1800"/>
              <a:buChar char="•"/>
              <a:defRPr/>
            </a:lvl6pPr>
            <a:lvl7pPr marL="3200320" lvl="6" indent="-342892" algn="l">
              <a:lnSpc>
                <a:spcPct val="100000"/>
              </a:lnSpc>
              <a:spcBef>
                <a:spcPts val="360"/>
              </a:spcBef>
              <a:spcAft>
                <a:spcPts val="0"/>
              </a:spcAft>
              <a:buClr>
                <a:schemeClr val="dk1"/>
              </a:buClr>
              <a:buSzPts val="1800"/>
              <a:buChar char="•"/>
              <a:defRPr/>
            </a:lvl7pPr>
            <a:lvl8pPr marL="3657509" lvl="7" indent="-342892" algn="l">
              <a:lnSpc>
                <a:spcPct val="100000"/>
              </a:lnSpc>
              <a:spcBef>
                <a:spcPts val="360"/>
              </a:spcBef>
              <a:spcAft>
                <a:spcPts val="0"/>
              </a:spcAft>
              <a:buClr>
                <a:schemeClr val="dk1"/>
              </a:buClr>
              <a:buSzPts val="1800"/>
              <a:buChar char="•"/>
              <a:defRPr/>
            </a:lvl8pPr>
            <a:lvl9pPr marL="4114697" lvl="8" indent="-342892" algn="l">
              <a:lnSpc>
                <a:spcPct val="100000"/>
              </a:lnSpc>
              <a:spcBef>
                <a:spcPts val="360"/>
              </a:spcBef>
              <a:spcAft>
                <a:spcPts val="0"/>
              </a:spcAft>
              <a:buClr>
                <a:schemeClr val="dk1"/>
              </a:buClr>
              <a:buSzPts val="1800"/>
              <a:buChar char="•"/>
              <a:defRPr/>
            </a:lvl9pPr>
          </a:lstStyle>
          <a:p>
            <a:pPr>
              <a:defRPr/>
            </a:pPr>
            <a:endParaRPr/>
          </a:p>
        </p:txBody>
      </p:sp>
      <p:sp>
        <p:nvSpPr>
          <p:cNvPr id="37" name="Google Shape;37;p35"/>
          <p:cNvSpPr txBox="1">
            <a:spLocks noGrp="1"/>
          </p:cNvSpPr>
          <p:nvPr>
            <p:ph type="body" idx="2"/>
          </p:nvPr>
        </p:nvSpPr>
        <p:spPr bwMode="auto">
          <a:xfrm>
            <a:off x="4863402" y="255613"/>
            <a:ext cx="3902934" cy="360000"/>
          </a:xfrm>
          <a:prstGeom prst="rect">
            <a:avLst/>
          </a:prstGeom>
          <a:noFill/>
          <a:ln>
            <a:noFill/>
          </a:ln>
        </p:spPr>
        <p:txBody>
          <a:bodyPr spcFirstLastPara="1" wrap="square" lIns="0" tIns="0" rIns="0" bIns="0" anchor="t" anchorCtr="0">
            <a:noAutofit/>
          </a:bodyPr>
          <a:lstStyle>
            <a:lvl1pPr marL="457189" lvl="0" indent="-276218" algn="r">
              <a:lnSpc>
                <a:spcPct val="100000"/>
              </a:lnSpc>
              <a:spcBef>
                <a:spcPts val="0"/>
              </a:spcBef>
              <a:spcAft>
                <a:spcPts val="0"/>
              </a:spcAft>
              <a:buClr>
                <a:schemeClr val="dk2"/>
              </a:buClr>
              <a:buSzPts val="750"/>
              <a:buFont typeface="Arial"/>
              <a:buAutoNum type="arabicPeriod"/>
              <a:defRPr sz="750" b="1"/>
            </a:lvl1pPr>
            <a:lvl2pPr marL="914378" lvl="1" indent="-276218" algn="r">
              <a:lnSpc>
                <a:spcPct val="100000"/>
              </a:lnSpc>
              <a:spcBef>
                <a:spcPts val="0"/>
              </a:spcBef>
              <a:spcAft>
                <a:spcPts val="0"/>
              </a:spcAft>
              <a:buClr>
                <a:schemeClr val="dk1"/>
              </a:buClr>
              <a:buSzPts val="750"/>
              <a:buFont typeface="Arial"/>
              <a:buAutoNum type="alphaLcPeriod"/>
              <a:defRPr sz="750"/>
            </a:lvl2pPr>
            <a:lvl3pPr marL="1371566" lvl="2" indent="-342892" algn="l">
              <a:lnSpc>
                <a:spcPct val="100000"/>
              </a:lnSpc>
              <a:spcBef>
                <a:spcPts val="100"/>
              </a:spcBef>
              <a:spcAft>
                <a:spcPts val="0"/>
              </a:spcAft>
              <a:buClr>
                <a:schemeClr val="dk1"/>
              </a:buClr>
              <a:buSzPts val="1800"/>
              <a:buChar char="•"/>
              <a:defRPr/>
            </a:lvl3pPr>
            <a:lvl4pPr marL="1828754" lvl="3" indent="-342892" algn="l">
              <a:lnSpc>
                <a:spcPct val="100000"/>
              </a:lnSpc>
              <a:spcBef>
                <a:spcPts val="100"/>
              </a:spcBef>
              <a:spcAft>
                <a:spcPts val="0"/>
              </a:spcAft>
              <a:buClr>
                <a:schemeClr val="dk1"/>
              </a:buClr>
              <a:buSzPts val="1800"/>
              <a:buChar char="•"/>
              <a:defRPr/>
            </a:lvl4pPr>
            <a:lvl5pPr marL="2285943" lvl="4" indent="-342892" algn="l">
              <a:lnSpc>
                <a:spcPct val="100000"/>
              </a:lnSpc>
              <a:spcBef>
                <a:spcPts val="100"/>
              </a:spcBef>
              <a:spcAft>
                <a:spcPts val="0"/>
              </a:spcAft>
              <a:buClr>
                <a:schemeClr val="dk1"/>
              </a:buClr>
              <a:buSzPts val="1800"/>
              <a:buChar char="•"/>
              <a:defRPr/>
            </a:lvl5pPr>
            <a:lvl6pPr marL="2743132" lvl="5" indent="-342892" algn="l">
              <a:lnSpc>
                <a:spcPct val="100000"/>
              </a:lnSpc>
              <a:spcBef>
                <a:spcPts val="360"/>
              </a:spcBef>
              <a:spcAft>
                <a:spcPts val="0"/>
              </a:spcAft>
              <a:buClr>
                <a:schemeClr val="dk1"/>
              </a:buClr>
              <a:buSzPts val="1800"/>
              <a:buChar char="•"/>
              <a:defRPr/>
            </a:lvl6pPr>
            <a:lvl7pPr marL="3200320" lvl="6" indent="-342892" algn="l">
              <a:lnSpc>
                <a:spcPct val="100000"/>
              </a:lnSpc>
              <a:spcBef>
                <a:spcPts val="360"/>
              </a:spcBef>
              <a:spcAft>
                <a:spcPts val="0"/>
              </a:spcAft>
              <a:buClr>
                <a:schemeClr val="dk1"/>
              </a:buClr>
              <a:buSzPts val="1800"/>
              <a:buChar char="•"/>
              <a:defRPr/>
            </a:lvl7pPr>
            <a:lvl8pPr marL="3657509" lvl="7" indent="-342892" algn="l">
              <a:lnSpc>
                <a:spcPct val="100000"/>
              </a:lnSpc>
              <a:spcBef>
                <a:spcPts val="360"/>
              </a:spcBef>
              <a:spcAft>
                <a:spcPts val="0"/>
              </a:spcAft>
              <a:buClr>
                <a:schemeClr val="dk1"/>
              </a:buClr>
              <a:buSzPts val="1800"/>
              <a:buChar char="•"/>
              <a:defRPr/>
            </a:lvl8pPr>
            <a:lvl9pPr marL="4114697" lvl="8" indent="-342892" algn="l">
              <a:lnSpc>
                <a:spcPct val="100000"/>
              </a:lnSpc>
              <a:spcBef>
                <a:spcPts val="360"/>
              </a:spcBef>
              <a:spcAft>
                <a:spcPts val="0"/>
              </a:spcAft>
              <a:buClr>
                <a:schemeClr val="dk1"/>
              </a:buClr>
              <a:buSzPts val="1800"/>
              <a:buChar char="•"/>
              <a:defRPr/>
            </a:lvl9pPr>
          </a:lstStyle>
          <a:p>
            <a:pPr>
              <a:defRPr/>
            </a:pPr>
            <a:endParaRPr/>
          </a:p>
        </p:txBody>
      </p:sp>
      <p:sp>
        <p:nvSpPr>
          <p:cNvPr id="38" name="Google Shape;38;p35"/>
          <p:cNvSpPr txBox="1">
            <a:spLocks noGrp="1"/>
          </p:cNvSpPr>
          <p:nvPr>
            <p:ph type="dt" idx="10"/>
          </p:nvPr>
        </p:nvSpPr>
        <p:spPr bwMode="auto">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a:t>06/07/2021</a:t>
            </a:r>
            <a:endParaRPr/>
          </a:p>
        </p:txBody>
      </p:sp>
      <p:sp>
        <p:nvSpPr>
          <p:cNvPr id="39" name="Google Shape;39;p35"/>
          <p:cNvSpPr txBox="1">
            <a:spLocks noGrp="1"/>
          </p:cNvSpPr>
          <p:nvPr>
            <p:ph type="sldNum" idx="12"/>
          </p:nvPr>
        </p:nvSpPr>
        <p:spPr bwMode="auto">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9pPr>
          </a:lstStyle>
          <a:p>
            <a:pPr>
              <a:defRPr/>
            </a:pPr>
            <a:fld id="{00000000-1234-1234-1234-123412341234}" type="slidenum">
              <a:rPr lang="fr-FR" smtClean="0"/>
              <a:pPr>
                <a:defRPr/>
              </a:pPr>
              <a:t>‹N°›</a:t>
            </a:fld>
            <a:endParaRPr lang="fr-FR"/>
          </a:p>
        </p:txBody>
      </p:sp>
    </p:spTree>
    <p:extLst>
      <p:ext uri="{BB962C8B-B14F-4D97-AF65-F5344CB8AC3E}">
        <p14:creationId xmlns:p14="http://schemas.microsoft.com/office/powerpoint/2010/main" val="7166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2690" cy="5222220"/>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2" name="Image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3528" y="123478"/>
            <a:ext cx="863681" cy="635511"/>
          </a:xfrm>
          <a:prstGeom prst="rect">
            <a:avLst/>
          </a:prstGeom>
        </p:spPr>
      </p:pic>
    </p:spTree>
    <p:extLst>
      <p:ext uri="{BB962C8B-B14F-4D97-AF65-F5344CB8AC3E}">
        <p14:creationId xmlns:p14="http://schemas.microsoft.com/office/powerpoint/2010/main" val="380198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14623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25298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7862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81662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Title and Content" type="obj" userDrawn="1">
  <p:cSld name="Title and Content">
    <p:spTree>
      <p:nvGrpSpPr>
        <p:cNvPr id="1" name=""/>
        <p:cNvGrpSpPr/>
        <p:nvPr/>
      </p:nvGrpSpPr>
      <p:grpSpPr bwMode="auto">
        <a:xfrm>
          <a:off x="0" y="0"/>
          <a:ext cx="0" cy="0"/>
          <a:chOff x="0" y="0"/>
          <a:chExt cx="0" cy="0"/>
        </a:xfrm>
      </p:grpSpPr>
      <p:sp>
        <p:nvSpPr>
          <p:cNvPr id="29" name="Google Shape;29;p34"/>
          <p:cNvSpPr txBox="1">
            <a:spLocks noGrp="1"/>
          </p:cNvSpPr>
          <p:nvPr>
            <p:ph type="title"/>
          </p:nvPr>
        </p:nvSpPr>
        <p:spPr bwMode="auto">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0" name="Google Shape;30;p34"/>
          <p:cNvSpPr txBox="1">
            <a:spLocks noGrp="1"/>
          </p:cNvSpPr>
          <p:nvPr>
            <p:ph type="body" idx="1"/>
          </p:nvPr>
        </p:nvSpPr>
        <p:spPr bwMode="auto">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pPr>
              <a:defRPr/>
            </a:pPr>
            <a:endParaRPr/>
          </a:p>
        </p:txBody>
      </p:sp>
      <p:sp>
        <p:nvSpPr>
          <p:cNvPr id="31" name="Google Shape;31;p34"/>
          <p:cNvSpPr txBox="1">
            <a:spLocks noGrp="1"/>
          </p:cNvSpPr>
          <p:nvPr>
            <p:ph type="ftr" idx="11"/>
          </p:nvPr>
        </p:nvSpPr>
        <p:spPr bwMode="auto">
          <a:xfrm>
            <a:off x="3108960" y="4783455"/>
            <a:ext cx="2926080" cy="257175"/>
          </a:xfrm>
          <a:prstGeom prst="rect">
            <a:avLst/>
          </a:prstGeom>
          <a:noFill/>
          <a:ln>
            <a:noFill/>
          </a:ln>
        </p:spPr>
        <p:txBody>
          <a:bodyPr spcFirstLastPara="1" wrap="square" lIns="0" tIns="0" rIns="0" bIns="0" anchor="t"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pPr>
              <a:defRPr/>
            </a:pPr>
            <a:endParaRPr/>
          </a:p>
        </p:txBody>
      </p:sp>
      <p:sp>
        <p:nvSpPr>
          <p:cNvPr id="32" name="Google Shape;32;p34"/>
          <p:cNvSpPr txBox="1">
            <a:spLocks noGrp="1"/>
          </p:cNvSpPr>
          <p:nvPr>
            <p:ph type="dt" idx="10"/>
          </p:nvPr>
        </p:nvSpPr>
        <p:spPr bwMode="auto">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a:t>06/07/2021</a:t>
            </a:r>
            <a:endParaRPr/>
          </a:p>
        </p:txBody>
      </p:sp>
      <p:sp>
        <p:nvSpPr>
          <p:cNvPr id="33" name="Google Shape;33;p34"/>
          <p:cNvSpPr txBox="1">
            <a:spLocks noGrp="1"/>
          </p:cNvSpPr>
          <p:nvPr>
            <p:ph type="sldNum" idx="12"/>
          </p:nvPr>
        </p:nvSpPr>
        <p:spPr bwMode="auto">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146975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Titre et contenu" userDrawn="1">
  <p:cSld name="1_Titre et contenu">
    <p:spTree>
      <p:nvGrpSpPr>
        <p:cNvPr id="1" name=""/>
        <p:cNvGrpSpPr/>
        <p:nvPr/>
      </p:nvGrpSpPr>
      <p:grpSpPr bwMode="auto">
        <a:xfrm>
          <a:off x="0" y="0"/>
          <a:ext cx="0" cy="0"/>
          <a:chOff x="0" y="0"/>
          <a:chExt cx="0" cy="0"/>
        </a:xfrm>
      </p:grpSpPr>
      <p:sp>
        <p:nvSpPr>
          <p:cNvPr id="35" name="Google Shape;35;p35"/>
          <p:cNvSpPr txBox="1">
            <a:spLocks noGrp="1"/>
          </p:cNvSpPr>
          <p:nvPr>
            <p:ph type="title"/>
          </p:nvPr>
        </p:nvSpPr>
        <p:spPr bwMode="auto">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6" name="Google Shape;36;p35"/>
          <p:cNvSpPr txBox="1">
            <a:spLocks noGrp="1"/>
          </p:cNvSpPr>
          <p:nvPr>
            <p:ph type="body" idx="1"/>
          </p:nvPr>
        </p:nvSpPr>
        <p:spPr bwMode="auto">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4"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7" name="Google Shape;37;p35"/>
          <p:cNvSpPr txBox="1">
            <a:spLocks noGrp="1"/>
          </p:cNvSpPr>
          <p:nvPr>
            <p:ph type="body" idx="2"/>
          </p:nvPr>
        </p:nvSpPr>
        <p:spPr bwMode="auto">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8" name="Google Shape;38;p35"/>
          <p:cNvSpPr txBox="1">
            <a:spLocks noGrp="1"/>
          </p:cNvSpPr>
          <p:nvPr>
            <p:ph type="dt" idx="10"/>
          </p:nvPr>
        </p:nvSpPr>
        <p:spPr bwMode="auto">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a:t>06/07/2021</a:t>
            </a:r>
            <a:endParaRPr/>
          </a:p>
        </p:txBody>
      </p:sp>
      <p:sp>
        <p:nvSpPr>
          <p:cNvPr id="39" name="Google Shape;39;p35"/>
          <p:cNvSpPr txBox="1">
            <a:spLocks noGrp="1"/>
          </p:cNvSpPr>
          <p:nvPr>
            <p:ph type="sldNum" idx="12"/>
          </p:nvPr>
        </p:nvSpPr>
        <p:spPr bwMode="auto">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82505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2" y="-20537"/>
            <a:ext cx="9152690" cy="5152965"/>
          </a:xfrm>
          <a:prstGeom prst="rect">
            <a:avLst/>
          </a:prstGeom>
        </p:spPr>
      </p:pic>
      <p:pic>
        <p:nvPicPr>
          <p:cNvPr id="2" name="Image 1">
            <a:extLst>
              <a:ext uri="{FF2B5EF4-FFF2-40B4-BE49-F238E27FC236}">
                <a16:creationId xmlns:a16="http://schemas.microsoft.com/office/drawing/2014/main" id="{2587F8A7-1729-E5D8-4FF1-2AA8C6C423C7}"/>
              </a:ext>
            </a:extLst>
          </p:cNvPr>
          <p:cNvPicPr>
            <a:picLocks noChangeAspect="1"/>
          </p:cNvPicPr>
          <p:nvPr userDrawn="1"/>
        </p:nvPicPr>
        <p:blipFill>
          <a:blip r:embed="rId3"/>
          <a:stretch>
            <a:fillRect/>
          </a:stretch>
        </p:blipFill>
        <p:spPr>
          <a:xfrm>
            <a:off x="205708" y="90001"/>
            <a:ext cx="2128847" cy="1563638"/>
          </a:xfrm>
          <a:prstGeom prst="rect">
            <a:avLst/>
          </a:prstGeom>
        </p:spPr>
      </p:pic>
    </p:spTree>
    <p:extLst>
      <p:ext uri="{BB962C8B-B14F-4D97-AF65-F5344CB8AC3E}">
        <p14:creationId xmlns:p14="http://schemas.microsoft.com/office/powerpoint/2010/main" val="166883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7.jpeg"/><Relationship Id="rId5" Type="http://schemas.openxmlformats.org/officeDocument/2006/relationships/slideLayout" Target="../slideLayouts/slideLayout13.xml"/><Relationship Id="rId10" Type="http://schemas.openxmlformats.org/officeDocument/2006/relationships/image" Target="../media/image6.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dirty="0"/>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9" name="Imag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3528" y="123478"/>
            <a:ext cx="863681" cy="635511"/>
          </a:xfrm>
          <a:prstGeom prst="rect">
            <a:avLst/>
          </a:prstGeom>
        </p:spPr>
      </p:pic>
    </p:spTree>
    <p:extLst>
      <p:ext uri="{BB962C8B-B14F-4D97-AF65-F5344CB8AC3E}">
        <p14:creationId xmlns:p14="http://schemas.microsoft.com/office/powerpoint/2010/main" val="318411056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288" y="1"/>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dirty="0"/>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9" name="Imag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3529" y="123478"/>
            <a:ext cx="863681" cy="635511"/>
          </a:xfrm>
          <a:prstGeom prst="rect">
            <a:avLst/>
          </a:prstGeom>
        </p:spPr>
      </p:pic>
    </p:spTree>
    <p:extLst>
      <p:ext uri="{BB962C8B-B14F-4D97-AF65-F5344CB8AC3E}">
        <p14:creationId xmlns:p14="http://schemas.microsoft.com/office/powerpoint/2010/main" val="10906496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hf hdr="0"/>
  <p:txStyles>
    <p:titleStyle>
      <a:lvl1pPr algn="l" defTabSz="914378"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horizon-europe.gouv.fr/les-partenariats-du-cluster-5-27788" TargetMode="Externa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hyperlink" Target="https://www.horizon-europe.gouv.fr/boite-outils-du-pcn-juridique-et-financier-28235"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19.xml"/><Relationship Id="rId7" Type="http://schemas.openxmlformats.org/officeDocument/2006/relationships/slide" Target="slide5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50.xml"/><Relationship Id="rId5" Type="http://schemas.openxmlformats.org/officeDocument/2006/relationships/slide" Target="slide42.xml"/><Relationship Id="rId10" Type="http://schemas.openxmlformats.org/officeDocument/2006/relationships/hyperlink" Target="https://www.horizon-europe.gouv.fr/programme-de-travail-2023-2024-pour-les-thematiques-climatenergiemobilite-31777" TargetMode="External"/><Relationship Id="rId4" Type="http://schemas.openxmlformats.org/officeDocument/2006/relationships/slide" Target="slide21.xml"/><Relationship Id="rId9" Type="http://schemas.openxmlformats.org/officeDocument/2006/relationships/slide" Target="slide63.xml"/></Relationships>
</file>

<file path=ppt/slides/_rels/slide15.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31.xml"/><Relationship Id="rId18" Type="http://schemas.openxmlformats.org/officeDocument/2006/relationships/slide" Target="slide32.xml"/><Relationship Id="rId3" Type="http://schemas.openxmlformats.org/officeDocument/2006/relationships/slide" Target="slide23.xml"/><Relationship Id="rId7" Type="http://schemas.openxmlformats.org/officeDocument/2006/relationships/slide" Target="slide37.xml"/><Relationship Id="rId12" Type="http://schemas.openxmlformats.org/officeDocument/2006/relationships/slide" Target="slide30.xml"/><Relationship Id="rId17" Type="http://schemas.openxmlformats.org/officeDocument/2006/relationships/slide" Target="slide27.xml"/><Relationship Id="rId2" Type="http://schemas.openxmlformats.org/officeDocument/2006/relationships/slide" Target="slide41.xml"/><Relationship Id="rId16" Type="http://schemas.openxmlformats.org/officeDocument/2006/relationships/slide" Target="slide26.xml"/><Relationship Id="rId20" Type="http://schemas.openxmlformats.org/officeDocument/2006/relationships/slide" Target="slide40.xml"/><Relationship Id="rId1" Type="http://schemas.openxmlformats.org/officeDocument/2006/relationships/slideLayout" Target="../slideLayouts/slideLayout6.xml"/><Relationship Id="rId6" Type="http://schemas.openxmlformats.org/officeDocument/2006/relationships/slide" Target="slide36.xml"/><Relationship Id="rId11" Type="http://schemas.openxmlformats.org/officeDocument/2006/relationships/slide" Target="slide24.xml"/><Relationship Id="rId5" Type="http://schemas.openxmlformats.org/officeDocument/2006/relationships/slide" Target="slide29.xml"/><Relationship Id="rId15" Type="http://schemas.openxmlformats.org/officeDocument/2006/relationships/slide" Target="slide25.xml"/><Relationship Id="rId10" Type="http://schemas.openxmlformats.org/officeDocument/2006/relationships/slide" Target="slide39.xml"/><Relationship Id="rId19" Type="http://schemas.openxmlformats.org/officeDocument/2006/relationships/slide" Target="slide33.xml"/><Relationship Id="rId4" Type="http://schemas.openxmlformats.org/officeDocument/2006/relationships/slide" Target="slide28.xml"/><Relationship Id="rId9" Type="http://schemas.openxmlformats.org/officeDocument/2006/relationships/slide" Target="slide34.xml"/><Relationship Id="rId14" Type="http://schemas.openxmlformats.org/officeDocument/2006/relationships/slide" Target="slide35.xml"/></Relationships>
</file>

<file path=ppt/slides/_rels/slide16.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44.xml"/><Relationship Id="rId7" Type="http://schemas.openxmlformats.org/officeDocument/2006/relationships/slide" Target="slide48.xml"/><Relationship Id="rId2" Type="http://schemas.openxmlformats.org/officeDocument/2006/relationships/slide" Target="slide43.xml"/><Relationship Id="rId1" Type="http://schemas.openxmlformats.org/officeDocument/2006/relationships/slideLayout" Target="../slideLayouts/slideLayout6.xml"/><Relationship Id="rId6" Type="http://schemas.openxmlformats.org/officeDocument/2006/relationships/slide" Target="slide47.xml"/><Relationship Id="rId5" Type="http://schemas.openxmlformats.org/officeDocument/2006/relationships/slide" Target="slide46.xml"/><Relationship Id="rId10" Type="http://schemas.openxmlformats.org/officeDocument/2006/relationships/slide" Target="slide52.xml"/><Relationship Id="rId4" Type="http://schemas.openxmlformats.org/officeDocument/2006/relationships/slide" Target="slide45.xml"/><Relationship Id="rId9" Type="http://schemas.openxmlformats.org/officeDocument/2006/relationships/slide" Target="slide51.xml"/></Relationships>
</file>

<file path=ppt/slides/_rels/slide17.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slide" Target="slide57.xml"/><Relationship Id="rId7" Type="http://schemas.openxmlformats.org/officeDocument/2006/relationships/slide" Target="slide60.xml"/><Relationship Id="rId2" Type="http://schemas.openxmlformats.org/officeDocument/2006/relationships/slide" Target="slide56.xml"/><Relationship Id="rId1" Type="http://schemas.openxmlformats.org/officeDocument/2006/relationships/slideLayout" Target="../slideLayouts/slideLayout6.xml"/><Relationship Id="rId6" Type="http://schemas.openxmlformats.org/officeDocument/2006/relationships/slide" Target="slide59.xml"/><Relationship Id="rId5" Type="http://schemas.openxmlformats.org/officeDocument/2006/relationships/slide" Target="slide58.xml"/><Relationship Id="rId4" Type="http://schemas.openxmlformats.org/officeDocument/2006/relationships/slide" Target="slide64.xml"/><Relationship Id="rId9" Type="http://schemas.openxmlformats.org/officeDocument/2006/relationships/slide" Target="slide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slide" Target="slide5.xml"/><Relationship Id="rId7" Type="http://schemas.openxmlformats.org/officeDocument/2006/relationships/slide" Target="slide65.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horizon-europe.gouv.fr/programme-de-travail-2023-2024-pour-les-thematiques-climatenergiemobilite-31777" TargetMode="External"/><Relationship Id="rId2" Type="http://schemas.openxmlformats.org/officeDocument/2006/relationships/slide" Target="slide68.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ec.europa.eu/info/funding-tenders/opportunities/docs/2021-2027/experts/standard-briefing-slides-for-experts_he_en.pdf"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hyperlink" Target="https://ec.europa.eu/info/funding-tenders/opportunities/portal/screen/work-as-an-expert" TargetMode="External"/></Relationships>
</file>

<file path=ppt/slides/_rels/slide67.xml.rels><?xml version="1.0" encoding="UTF-8" standalone="yes"?>
<Relationships xmlns="http://schemas.openxmlformats.org/package/2006/relationships"><Relationship Id="rId2" Type="http://schemas.openxmlformats.org/officeDocument/2006/relationships/hyperlink" Target="https://www.horizon-europe.gouv.fr/les-dispositifs-regionaux-d-aide-au-montage-de-projets-31387"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horizon-europe.gouv.fr/appels-climat-energie" TargetMode="External"/><Relationship Id="rId7" Type="http://schemas.openxmlformats.org/officeDocument/2006/relationships/hyperlink" Target="https://www.horizon-europe.gouv.fr/documents-de-reference-pour-le-transport-30806" TargetMode="External"/><Relationship Id="rId2" Type="http://schemas.openxmlformats.org/officeDocument/2006/relationships/hyperlink" Target="https://ec.europa.eu/info/funding-tenders/opportunities/docs/2021-2027/horizon/wp-call/2021-2022/wp-8-climate-energy-and-mobility_horizon-2021-2022_en.pdf" TargetMode="External"/><Relationship Id="rId1" Type="http://schemas.openxmlformats.org/officeDocument/2006/relationships/slideLayout" Target="../slideLayouts/slideLayout8.xml"/><Relationship Id="rId6" Type="http://schemas.openxmlformats.org/officeDocument/2006/relationships/hyperlink" Target="https://www.horizon-europe.gouv.fr/rapports-europeens-et-internationaux-sur-les-thematiques-climat-et-energie-28025" TargetMode="External"/><Relationship Id="rId5" Type="http://schemas.openxmlformats.org/officeDocument/2006/relationships/hyperlink" Target="https://www.horizon-europe.gouv.fr/les-textes-fondamentaux-pour-les-thematiques-climatenergie-27755" TargetMode="External"/><Relationship Id="rId4" Type="http://schemas.openxmlformats.org/officeDocument/2006/relationships/hyperlink" Target="https://www.horizon-europe.gouv.fr/appels-transports"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horizon-europe.gouv.fr/recherches-de-partenaires-et-offres-de-competences-sur-les-thematiques-climatenergietransports" TargetMode="External"/><Relationship Id="rId2" Type="http://schemas.openxmlformats.org/officeDocument/2006/relationships/hyperlink" Target="https://horizoneuropencpportal.eu/ncp-networks/cluster-5/cluster-5-partner-search-service"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s://www.horizon-europe.gouv.fr/les-partenariats-du-cluster-5-27788" TargetMode="External"/><Relationship Id="rId7" Type="http://schemas.openxmlformats.org/officeDocument/2006/relationships/hyperlink" Target="https://cordis.europa.eu/f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ec.europa.eu/info/funding-tenders/opportunities/portal/screen/home" TargetMode="External"/><Relationship Id="rId5" Type="http://schemas.openxmlformats.org/officeDocument/2006/relationships/hyperlink" Target="https://horizoneuropencpportal.eu/ncp-networks/cluster-5/cluster-5-partner-search-service" TargetMode="External"/><Relationship Id="rId4" Type="http://schemas.openxmlformats.org/officeDocument/2006/relationships/hyperlink" Target="https://www.horizon-europe.gouv.fr/recherches-de-partenaires-et-offres-de-competences-sur-les-thematiques-climatenergietransports"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mailto:pierre.pacaud@recherche.gouv.fr" TargetMode="External"/><Relationship Id="rId2" Type="http://schemas.openxmlformats.org/officeDocument/2006/relationships/hyperlink" Target="mailto:annabelle.rondaud@recherche.gouv.fr" TargetMode="External"/><Relationship Id="rId1" Type="http://schemas.openxmlformats.org/officeDocument/2006/relationships/slideLayout" Target="../slideLayouts/slideLayout8.xml"/><Relationship Id="rId4" Type="http://schemas.openxmlformats.org/officeDocument/2006/relationships/hyperlink" Target="mailto:eric.dimnet@developpement-durable.gouv.fr"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8" Type="http://schemas.openxmlformats.org/officeDocument/2006/relationships/hyperlink" Target="https://www.linkedin.com/company/pcn-transports/" TargetMode="External"/><Relationship Id="rId3" Type="http://schemas.openxmlformats.org/officeDocument/2006/relationships/hyperlink" Target="mailto:pcn-transport@recherche.gouv.fr" TargetMode="External"/><Relationship Id="rId7" Type="http://schemas.openxmlformats.org/officeDocument/2006/relationships/hyperlink" Target="https://www.linkedin.com/company/pcn-climat-energie" TargetMode="External"/><Relationship Id="rId2" Type="http://schemas.openxmlformats.org/officeDocument/2006/relationships/hyperlink" Target="mailto:pcn-climat-energie@recherche.gouv.fr" TargetMode="External"/><Relationship Id="rId1" Type="http://schemas.openxmlformats.org/officeDocument/2006/relationships/slideLayout" Target="../slideLayouts/slideLayout8.xml"/><Relationship Id="rId6" Type="http://schemas.openxmlformats.org/officeDocument/2006/relationships/hyperlink" Target="https://www.horizon-europe.gouv.fr/relais-horizon-europe" TargetMode="External"/><Relationship Id="rId5" Type="http://schemas.openxmlformats.org/officeDocument/2006/relationships/hyperlink" Target="https://www.horizon-europe.gouv.fr/liste-de-diffusion-du-pcn-transport-29855" TargetMode="External"/><Relationship Id="rId10" Type="http://schemas.openxmlformats.org/officeDocument/2006/relationships/hyperlink" Target="https://www.horizon-europe.gouv.fr/transports" TargetMode="External"/><Relationship Id="rId4" Type="http://schemas.openxmlformats.org/officeDocument/2006/relationships/hyperlink" Target="https://www.horizon-europe.gouv.fr/liste-de-diffusion-du-pcn-climat-energie-27809" TargetMode="External"/><Relationship Id="rId9" Type="http://schemas.openxmlformats.org/officeDocument/2006/relationships/hyperlink" Target="https://www.horizon-europe.gouv.fr/climat-energie-cluster5"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e la date 6"/>
          <p:cNvSpPr>
            <a:spLocks noGrp="1"/>
          </p:cNvSpPr>
          <p:nvPr>
            <p:ph type="dt" sz="half" idx="10"/>
          </p:nvPr>
        </p:nvSpPr>
        <p:spPr bwMode="auto"/>
        <p:txBody>
          <a:bodyPr/>
          <a:lstStyle/>
          <a:p>
            <a:pPr>
              <a:defRPr/>
            </a:pPr>
            <a:r>
              <a:rPr lang="fr-FR"/>
              <a:t>XX/XX/XXXX</a:t>
            </a:r>
          </a:p>
        </p:txBody>
      </p:sp>
      <p:sp>
        <p:nvSpPr>
          <p:cNvPr id="9" name="Espace réservé du numéro de diapositive 8"/>
          <p:cNvSpPr>
            <a:spLocks noGrp="1"/>
          </p:cNvSpPr>
          <p:nvPr>
            <p:ph type="sldNum" sz="quarter" idx="12"/>
          </p:nvPr>
        </p:nvSpPr>
        <p:spPr bwMode="auto"/>
        <p:txBody>
          <a:bodyPr/>
          <a:lstStyle/>
          <a:p>
            <a:pPr>
              <a:defRPr/>
            </a:pPr>
            <a:fld id="{10C140CD-8AED-46FF-A9A2-77308F3F39AE}" type="slidenum">
              <a:rPr lang="fr-FR"/>
              <a:t>1</a:t>
            </a:fld>
            <a:endParaRPr lang="fr-FR"/>
          </a:p>
        </p:txBody>
      </p:sp>
      <p:sp>
        <p:nvSpPr>
          <p:cNvPr id="6" name="Titre 5"/>
          <p:cNvSpPr>
            <a:spLocks noGrp="1"/>
          </p:cNvSpPr>
          <p:nvPr>
            <p:ph type="title"/>
          </p:nvPr>
        </p:nvSpPr>
        <p:spPr bwMode="auto"/>
        <p:txBody>
          <a:bodyPr/>
          <a:lstStyle/>
          <a:p>
            <a:pPr>
              <a:defRPr/>
            </a:pPr>
            <a:r>
              <a:rPr lang="fr-FR"/>
              <a:t>w</a:t>
            </a:r>
            <a:endParaRPr/>
          </a:p>
        </p:txBody>
      </p:sp>
    </p:spTree>
    <p:extLst>
      <p:ext uri="{BB962C8B-B14F-4D97-AF65-F5344CB8AC3E}">
        <p14:creationId xmlns:p14="http://schemas.microsoft.com/office/powerpoint/2010/main" val="2293760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ZoneTexte 8"/>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Les partenariats du cluster 5</a:t>
            </a:r>
            <a:endParaRPr lang="fr-FR" sz="1200" b="1" dirty="0"/>
          </a:p>
        </p:txBody>
      </p:sp>
      <p:graphicFrame>
        <p:nvGraphicFramePr>
          <p:cNvPr id="3" name="Diagramme 2"/>
          <p:cNvGraphicFramePr/>
          <p:nvPr>
            <p:extLst/>
          </p:nvPr>
        </p:nvGraphicFramePr>
        <p:xfrm>
          <a:off x="803920" y="1059582"/>
          <a:ext cx="744048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731912" y="4280197"/>
            <a:ext cx="7584504" cy="307777"/>
          </a:xfrm>
          <a:prstGeom prst="rect">
            <a:avLst/>
          </a:prstGeom>
          <a:noFill/>
        </p:spPr>
        <p:txBody>
          <a:bodyPr wrap="square" rtlCol="0">
            <a:spAutoFit/>
          </a:bodyPr>
          <a:lstStyle/>
          <a:p>
            <a:r>
              <a:rPr lang="fr-FR" sz="1400" b="1" dirty="0" smtClean="0">
                <a:solidFill>
                  <a:schemeClr val="tx2"/>
                </a:solidFill>
              </a:rPr>
              <a:t>Pour </a:t>
            </a:r>
            <a:r>
              <a:rPr lang="fr-FR" sz="1400" b="1" dirty="0">
                <a:solidFill>
                  <a:schemeClr val="tx2"/>
                </a:solidFill>
              </a:rPr>
              <a:t>aller plus loin : </a:t>
            </a:r>
            <a:r>
              <a:rPr lang="fr-FR" sz="1400" dirty="0">
                <a:solidFill>
                  <a:schemeClr val="tx2"/>
                </a:solidFill>
                <a:hlinkClick r:id="rId7"/>
              </a:rPr>
              <a:t>https://</a:t>
            </a:r>
            <a:r>
              <a:rPr lang="fr-FR" sz="1400" dirty="0" smtClean="0">
                <a:solidFill>
                  <a:schemeClr val="tx2"/>
                </a:solidFill>
                <a:hlinkClick r:id="rId7"/>
              </a:rPr>
              <a:t>www.horizon-europe.gouv.fr/les-partenariats-du-cluster-5-27788</a:t>
            </a:r>
            <a:r>
              <a:rPr lang="fr-FR" sz="1400" dirty="0" smtClean="0">
                <a:solidFill>
                  <a:schemeClr val="tx2"/>
                </a:solidFill>
              </a:rPr>
              <a:t> </a:t>
            </a:r>
            <a:endParaRPr lang="fr-FR" sz="1400" dirty="0">
              <a:solidFill>
                <a:schemeClr val="tx2"/>
              </a:solidFill>
            </a:endParaRP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10</a:t>
            </a:fld>
            <a:endParaRPr lang="fr-FR" dirty="0"/>
          </a:p>
        </p:txBody>
      </p:sp>
    </p:spTree>
    <p:extLst>
      <p:ext uri="{BB962C8B-B14F-4D97-AF65-F5344CB8AC3E}">
        <p14:creationId xmlns:p14="http://schemas.microsoft.com/office/powerpoint/2010/main" val="1801771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ZoneTexte 8"/>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Les </a:t>
            </a:r>
            <a:r>
              <a:rPr lang="fr-FR" sz="1200" b="1" dirty="0"/>
              <a:t>a</a:t>
            </a:r>
            <a:r>
              <a:rPr lang="fr-FR" sz="1200" b="1" dirty="0" smtClean="0"/>
              <a:t>ppels en Lump </a:t>
            </a:r>
            <a:r>
              <a:rPr lang="fr-FR" sz="1200" b="1" dirty="0" err="1" smtClean="0"/>
              <a:t>Sum</a:t>
            </a:r>
            <a:endParaRPr lang="fr-FR" sz="1200" b="1" dirty="0"/>
          </a:p>
        </p:txBody>
      </p:sp>
      <p:sp>
        <p:nvSpPr>
          <p:cNvPr id="2" name="ZoneTexte 1"/>
          <p:cNvSpPr txBox="1"/>
          <p:nvPr/>
        </p:nvSpPr>
        <p:spPr>
          <a:xfrm>
            <a:off x="395535" y="1049124"/>
            <a:ext cx="8573815" cy="3908762"/>
          </a:xfrm>
          <a:prstGeom prst="rect">
            <a:avLst/>
          </a:prstGeom>
          <a:noFill/>
        </p:spPr>
        <p:txBody>
          <a:bodyPr wrap="square" rtlCol="0">
            <a:spAutoFit/>
          </a:bodyPr>
          <a:lstStyle/>
          <a:p>
            <a:r>
              <a:rPr lang="fr-FR" sz="1400" b="1" dirty="0" smtClean="0">
                <a:solidFill>
                  <a:schemeClr val="tx2"/>
                </a:solidFill>
              </a:rPr>
              <a:t>Les </a:t>
            </a:r>
            <a:r>
              <a:rPr lang="fr-FR" sz="1400" b="1" dirty="0">
                <a:solidFill>
                  <a:schemeClr val="tx2"/>
                </a:solidFill>
              </a:rPr>
              <a:t>modalités d’évaluation et la convention de subvention des projets </a:t>
            </a:r>
            <a:r>
              <a:rPr lang="fr-FR" sz="1400" b="1" i="1" dirty="0" smtClean="0">
                <a:solidFill>
                  <a:schemeClr val="tx2"/>
                </a:solidFill>
              </a:rPr>
              <a:t>lump </a:t>
            </a:r>
            <a:r>
              <a:rPr lang="fr-FR" sz="1400" b="1" i="1" dirty="0" err="1" smtClean="0">
                <a:solidFill>
                  <a:schemeClr val="tx2"/>
                </a:solidFill>
              </a:rPr>
              <a:t>sum</a:t>
            </a:r>
            <a:r>
              <a:rPr lang="fr-FR" sz="1400" b="1" i="1" dirty="0">
                <a:solidFill>
                  <a:schemeClr val="tx2"/>
                </a:solidFill>
              </a:rPr>
              <a:t> (Financements par sommes forfaitaires) </a:t>
            </a:r>
            <a:r>
              <a:rPr lang="fr-FR" sz="1400" b="1" dirty="0" smtClean="0">
                <a:solidFill>
                  <a:schemeClr val="tx2"/>
                </a:solidFill>
              </a:rPr>
              <a:t>suivent </a:t>
            </a:r>
            <a:r>
              <a:rPr lang="fr-FR" sz="1400" b="1" dirty="0">
                <a:solidFill>
                  <a:schemeClr val="tx2"/>
                </a:solidFill>
              </a:rPr>
              <a:t>autant que possible l’approche standard </a:t>
            </a:r>
            <a:endParaRPr lang="fr-FR" sz="1400" dirty="0">
              <a:solidFill>
                <a:schemeClr val="tx2"/>
              </a:solidFill>
            </a:endParaRPr>
          </a:p>
          <a:p>
            <a:pPr marL="297815" marR="437515" indent="-285750">
              <a:buClr>
                <a:srgbClr val="EA5433"/>
              </a:buClr>
              <a:buSzPct val="90000"/>
              <a:buFont typeface=".Lucida Grande UI Regular"/>
              <a:buChar char="⇢"/>
              <a:defRPr/>
            </a:pPr>
            <a:r>
              <a:rPr lang="fr-FR" sz="1200" dirty="0" smtClean="0"/>
              <a:t>Mêmes </a:t>
            </a:r>
            <a:r>
              <a:rPr lang="fr-FR" sz="1200" dirty="0"/>
              <a:t>critères d’évaluation, même calendrier des paiements, obligations de </a:t>
            </a:r>
            <a:r>
              <a:rPr lang="fr-FR" sz="1200" dirty="0" err="1"/>
              <a:t>reporting</a:t>
            </a:r>
            <a:r>
              <a:rPr lang="fr-FR" sz="1200" dirty="0"/>
              <a:t> technique similaires, avec l’accent mis sur l’achèvement des </a:t>
            </a:r>
            <a:r>
              <a:rPr lang="fr-FR" sz="1200" dirty="0" err="1"/>
              <a:t>work</a:t>
            </a:r>
            <a:r>
              <a:rPr lang="fr-FR" sz="1200" dirty="0"/>
              <a:t> packages </a:t>
            </a:r>
          </a:p>
          <a:p>
            <a:endParaRPr lang="fr-FR" sz="1200" b="1" dirty="0" smtClean="0"/>
          </a:p>
          <a:p>
            <a:r>
              <a:rPr lang="fr-FR" sz="1400" b="1" dirty="0" smtClean="0">
                <a:solidFill>
                  <a:schemeClr val="tx2"/>
                </a:solidFill>
              </a:rPr>
              <a:t>Une </a:t>
            </a:r>
            <a:r>
              <a:rPr lang="fr-FR" sz="1400" b="1" dirty="0">
                <a:solidFill>
                  <a:schemeClr val="tx2"/>
                </a:solidFill>
              </a:rPr>
              <a:t>somme </a:t>
            </a:r>
            <a:r>
              <a:rPr lang="fr-FR" sz="1400" b="1" dirty="0" smtClean="0">
                <a:solidFill>
                  <a:schemeClr val="tx2"/>
                </a:solidFill>
              </a:rPr>
              <a:t>est </a:t>
            </a:r>
            <a:r>
              <a:rPr lang="fr-FR" sz="1400" b="1" dirty="0">
                <a:solidFill>
                  <a:schemeClr val="tx2"/>
                </a:solidFill>
              </a:rPr>
              <a:t>fixée dans la convention de subvention pour chaque </a:t>
            </a:r>
            <a:r>
              <a:rPr lang="fr-FR" sz="1400" b="1" dirty="0" err="1" smtClean="0">
                <a:solidFill>
                  <a:schemeClr val="tx2"/>
                </a:solidFill>
              </a:rPr>
              <a:t>work</a:t>
            </a:r>
            <a:r>
              <a:rPr lang="fr-FR" sz="1400" b="1" dirty="0" smtClean="0">
                <a:solidFill>
                  <a:schemeClr val="tx2"/>
                </a:solidFill>
              </a:rPr>
              <a:t> package </a:t>
            </a:r>
            <a:r>
              <a:rPr lang="fr-FR" sz="1400" b="1" dirty="0">
                <a:solidFill>
                  <a:schemeClr val="tx2"/>
                </a:solidFill>
              </a:rPr>
              <a:t>et </a:t>
            </a:r>
            <a:r>
              <a:rPr lang="fr-FR" sz="1400" b="1" dirty="0" smtClean="0">
                <a:solidFill>
                  <a:schemeClr val="tx2"/>
                </a:solidFill>
              </a:rPr>
              <a:t>chaque </a:t>
            </a:r>
            <a:r>
              <a:rPr lang="fr-FR" sz="1400" b="1" dirty="0">
                <a:solidFill>
                  <a:schemeClr val="tx2"/>
                </a:solidFill>
              </a:rPr>
              <a:t>bénéficiaire </a:t>
            </a:r>
            <a:endParaRPr lang="fr-FR" sz="1400" dirty="0">
              <a:solidFill>
                <a:schemeClr val="tx2"/>
              </a:solidFill>
            </a:endParaRPr>
          </a:p>
          <a:p>
            <a:pPr marL="285750" marR="437515" indent="-285750">
              <a:buClr>
                <a:srgbClr val="EA5433"/>
              </a:buClr>
              <a:buSzPct val="90000"/>
              <a:buFont typeface="Courier New"/>
              <a:buChar char="o"/>
              <a:defRPr/>
            </a:pPr>
            <a:r>
              <a:rPr lang="fr-FR" sz="1200" dirty="0"/>
              <a:t>L’achèvement du </a:t>
            </a:r>
            <a:r>
              <a:rPr lang="fr-FR" sz="1200" dirty="0" err="1"/>
              <a:t>Work</a:t>
            </a:r>
            <a:r>
              <a:rPr lang="fr-FR" sz="1200" dirty="0"/>
              <a:t> package entraine le paiement de la somme forfaitaire</a:t>
            </a:r>
          </a:p>
          <a:p>
            <a:pPr marL="285750" marR="437515" indent="-285750">
              <a:buClr>
                <a:srgbClr val="EA5433"/>
              </a:buClr>
              <a:buSzPct val="90000"/>
              <a:buFont typeface="Courier New"/>
              <a:buChar char="o"/>
              <a:defRPr/>
            </a:pPr>
            <a:r>
              <a:rPr lang="fr-FR" sz="1200" dirty="0"/>
              <a:t>Les paiements dépendent de la réalisation des activités, et non de l’obtention de résultats </a:t>
            </a:r>
            <a:r>
              <a:rPr lang="fr-FR" sz="1200" dirty="0" smtClean="0"/>
              <a:t>positifs</a:t>
            </a:r>
            <a:endParaRPr lang="fr-FR" sz="1200" dirty="0"/>
          </a:p>
          <a:p>
            <a:pPr marL="285750" marR="437515" indent="-285750">
              <a:buClr>
                <a:srgbClr val="EA5433"/>
              </a:buClr>
              <a:buSzPct val="90000"/>
              <a:buFont typeface="Courier New"/>
              <a:buChar char="o"/>
              <a:defRPr/>
            </a:pPr>
            <a:r>
              <a:rPr lang="fr-FR" sz="1200" dirty="0"/>
              <a:t>Les </a:t>
            </a:r>
            <a:r>
              <a:rPr lang="fr-FR" sz="1200" dirty="0" err="1"/>
              <a:t>work</a:t>
            </a:r>
            <a:r>
              <a:rPr lang="fr-FR" sz="1200" dirty="0"/>
              <a:t> packages peuvent être modifiés via des amendements</a:t>
            </a:r>
          </a:p>
          <a:p>
            <a:endParaRPr lang="fr-FR" sz="1200" dirty="0"/>
          </a:p>
          <a:p>
            <a:r>
              <a:rPr lang="fr-FR" sz="1400" b="1" dirty="0" smtClean="0">
                <a:solidFill>
                  <a:schemeClr val="tx2"/>
                </a:solidFill>
              </a:rPr>
              <a:t>Deux options </a:t>
            </a:r>
          </a:p>
          <a:p>
            <a:endParaRPr lang="fr-FR" sz="500" b="1" dirty="0" smtClean="0"/>
          </a:p>
          <a:p>
            <a:r>
              <a:rPr lang="fr-FR" sz="1200" b="1" dirty="0" smtClean="0"/>
              <a:t>Option 1 : L’appel </a:t>
            </a:r>
            <a:r>
              <a:rPr lang="fr-FR" sz="1200" b="1" dirty="0"/>
              <a:t>à proposition définit le montant de la somme forfaitaire</a:t>
            </a:r>
          </a:p>
          <a:p>
            <a:pPr marL="285750" marR="437515" indent="-285750">
              <a:buClr>
                <a:srgbClr val="EA5433"/>
              </a:buClr>
              <a:buSzPct val="90000"/>
              <a:buFont typeface="Courier New"/>
              <a:buChar char="o"/>
              <a:defRPr/>
            </a:pPr>
            <a:r>
              <a:rPr lang="fr-FR" sz="1200" dirty="0"/>
              <a:t>Le budget demandé dans votre proposition doit être égal à ce montant</a:t>
            </a:r>
          </a:p>
          <a:p>
            <a:pPr marL="285750" marR="437515" indent="-285750">
              <a:buClr>
                <a:srgbClr val="EA5433"/>
              </a:buClr>
              <a:buSzPct val="90000"/>
              <a:buFont typeface="Courier New"/>
              <a:buChar char="o"/>
              <a:defRPr/>
            </a:pPr>
            <a:r>
              <a:rPr lang="fr-FR" sz="1200" dirty="0"/>
              <a:t>Votre proposition doit décrire les ressources que vous comptez mobiliser pour ce </a:t>
            </a:r>
            <a:r>
              <a:rPr lang="fr-FR" sz="1200" dirty="0" smtClean="0"/>
              <a:t>montant</a:t>
            </a:r>
          </a:p>
          <a:p>
            <a:pPr marR="437515">
              <a:buClr>
                <a:srgbClr val="EA5433"/>
              </a:buClr>
              <a:buSzPct val="90000"/>
              <a:defRPr/>
            </a:pPr>
            <a:endParaRPr lang="fr-FR" sz="500" dirty="0"/>
          </a:p>
          <a:p>
            <a:r>
              <a:rPr lang="fr-FR" sz="1200" b="1" dirty="0"/>
              <a:t>Option </a:t>
            </a:r>
            <a:r>
              <a:rPr lang="fr-FR" sz="1200" b="1" dirty="0" smtClean="0"/>
              <a:t>2 : Vous </a:t>
            </a:r>
            <a:r>
              <a:rPr lang="fr-FR" sz="1200" b="1" dirty="0"/>
              <a:t>définissez le montant de la somme forfaitaire dans votre proposition</a:t>
            </a:r>
          </a:p>
          <a:p>
            <a:pPr marL="285750" marR="437515" indent="-285750">
              <a:buClr>
                <a:srgbClr val="EA5433"/>
              </a:buClr>
              <a:buSzPct val="90000"/>
              <a:buFont typeface="Courier New"/>
              <a:buChar char="o"/>
              <a:defRPr/>
            </a:pPr>
            <a:r>
              <a:rPr lang="fr-FR" sz="1200" dirty="0"/>
              <a:t>Vous être libre de définir le montant </a:t>
            </a:r>
            <a:r>
              <a:rPr lang="fr-FR" sz="1200" dirty="0" smtClean="0"/>
              <a:t>nécessaire </a:t>
            </a:r>
            <a:r>
              <a:rPr lang="fr-FR" sz="1200" dirty="0"/>
              <a:t>pour mener à bien votre projet</a:t>
            </a:r>
          </a:p>
          <a:p>
            <a:pPr marL="285750" marR="437515" indent="-285750">
              <a:buClr>
                <a:srgbClr val="EA5433"/>
              </a:buClr>
              <a:buSzPct val="90000"/>
              <a:buFont typeface="Courier New"/>
              <a:buChar char="o"/>
              <a:defRPr/>
            </a:pPr>
            <a:r>
              <a:rPr lang="fr-FR" sz="1200" dirty="0"/>
              <a:t>Le montant de la somme forfaitaire doit être justifié par les ressources que vous comptez mobiliser </a:t>
            </a:r>
          </a:p>
          <a:p>
            <a:endParaRPr lang="fr-FR" sz="1200" dirty="0"/>
          </a:p>
        </p:txBody>
      </p:sp>
      <p:sp>
        <p:nvSpPr>
          <p:cNvPr id="5" name="ZoneTexte 4"/>
          <p:cNvSpPr txBox="1"/>
          <p:nvPr/>
        </p:nvSpPr>
        <p:spPr>
          <a:xfrm>
            <a:off x="7092280" y="3147814"/>
            <a:ext cx="1674056" cy="954107"/>
          </a:xfrm>
          <a:prstGeom prst="rect">
            <a:avLst/>
          </a:prstGeom>
          <a:noFill/>
          <a:ln w="28575">
            <a:solidFill>
              <a:schemeClr val="accent3"/>
            </a:solidFill>
          </a:ln>
        </p:spPr>
        <p:txBody>
          <a:bodyPr wrap="square" rtlCol="0">
            <a:spAutoFit/>
          </a:bodyPr>
          <a:lstStyle/>
          <a:p>
            <a:pPr algn="ctr"/>
            <a:r>
              <a:rPr lang="fr-FR" sz="1400" b="1" dirty="0" smtClean="0">
                <a:hlinkClick r:id="rId2"/>
              </a:rPr>
              <a:t>Cliquer pour plus d’informations sur les Lump SUM</a:t>
            </a:r>
            <a:endParaRPr lang="fr-FR" sz="1400" b="1"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11</a:t>
            </a:fld>
            <a:endParaRPr lang="fr-FR" dirty="0"/>
          </a:p>
        </p:txBody>
      </p:sp>
    </p:spTree>
    <p:extLst>
      <p:ext uri="{BB962C8B-B14F-4D97-AF65-F5344CB8AC3E}">
        <p14:creationId xmlns:p14="http://schemas.microsoft.com/office/powerpoint/2010/main" val="2128323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p:cNvPicPr>
            <a:picLocks noChangeAspect="1"/>
          </p:cNvPicPr>
          <p:nvPr/>
        </p:nvPicPr>
        <p:blipFill>
          <a:blip r:embed="rId2"/>
          <a:stretch/>
        </p:blipFill>
        <p:spPr bwMode="auto">
          <a:xfrm>
            <a:off x="3676947" y="997471"/>
            <a:ext cx="5009853" cy="3607866"/>
          </a:xfrm>
          <a:prstGeom prst="rect">
            <a:avLst/>
          </a:prstGeom>
        </p:spPr>
      </p:pic>
      <p:sp>
        <p:nvSpPr>
          <p:cNvPr id="6" name="ZoneTexte 5"/>
          <p:cNvSpPr txBox="1"/>
          <p:nvPr/>
        </p:nvSpPr>
        <p:spPr bwMode="auto">
          <a:xfrm>
            <a:off x="395536" y="1062466"/>
            <a:ext cx="3456384" cy="3539430"/>
          </a:xfrm>
          <a:prstGeom prst="rect">
            <a:avLst/>
          </a:prstGeom>
          <a:noFill/>
        </p:spPr>
        <p:txBody>
          <a:bodyPr wrap="square" rtlCol="0">
            <a:spAutoFit/>
          </a:bodyPr>
          <a:lstStyle/>
          <a:p>
            <a:pPr>
              <a:defRPr/>
            </a:pPr>
            <a:r>
              <a:rPr lang="fr-FR" sz="1200" b="1" dirty="0"/>
              <a:t>Programme de travail 2021-2022 du cluster 5 </a:t>
            </a:r>
            <a:r>
              <a:rPr lang="fr-FR" sz="1100" dirty="0"/>
              <a:t>climat, énergie, mobilité du programme-cadre Horizon Europe</a:t>
            </a:r>
            <a:endParaRPr dirty="0"/>
          </a:p>
          <a:p>
            <a:pPr>
              <a:defRPr/>
            </a:pPr>
            <a:endParaRPr lang="fr-FR" sz="1100" dirty="0"/>
          </a:p>
          <a:p>
            <a:pPr>
              <a:defRPr/>
            </a:pPr>
            <a:endParaRPr lang="fr-FR" sz="1100" dirty="0"/>
          </a:p>
          <a:p>
            <a:pPr>
              <a:defRPr/>
            </a:pPr>
            <a:endParaRPr lang="fr-FR" sz="1100" dirty="0"/>
          </a:p>
          <a:p>
            <a:pPr>
              <a:defRPr/>
            </a:pPr>
            <a:r>
              <a:rPr lang="fr-FR" sz="1200" b="1" dirty="0"/>
              <a:t>Destination 1 Sciences du Climat et réponses pour la transformation vers la neutralité climatique </a:t>
            </a:r>
            <a:endParaRPr dirty="0"/>
          </a:p>
          <a:p>
            <a:pPr>
              <a:defRPr/>
            </a:pPr>
            <a:r>
              <a:rPr lang="fr-FR" sz="1100" dirty="0" smtClean="0"/>
              <a:t>Section thématique </a:t>
            </a:r>
            <a:r>
              <a:rPr lang="fr-FR" sz="1100" dirty="0"/>
              <a:t>qui introduit les grandes orientations politiques et les impacts attendus </a:t>
            </a:r>
            <a:endParaRPr dirty="0"/>
          </a:p>
          <a:p>
            <a:pPr>
              <a:defRPr/>
            </a:pPr>
            <a:endParaRPr lang="fr-FR" sz="1100" dirty="0"/>
          </a:p>
          <a:p>
            <a:pPr>
              <a:defRPr/>
            </a:pPr>
            <a:r>
              <a:rPr lang="fr-FR" sz="1200" b="1" dirty="0"/>
              <a:t>Appel n°1 : Sciences du climat et réponses</a:t>
            </a:r>
            <a:endParaRPr dirty="0"/>
          </a:p>
          <a:p>
            <a:pPr>
              <a:defRPr/>
            </a:pPr>
            <a:r>
              <a:rPr lang="fr-FR" sz="1100" dirty="0"/>
              <a:t>Sous section thématique </a:t>
            </a:r>
          </a:p>
          <a:p>
            <a:pPr>
              <a:defRPr/>
            </a:pPr>
            <a:endParaRPr lang="fr-FR" sz="1100" dirty="0"/>
          </a:p>
          <a:p>
            <a:pPr>
              <a:defRPr/>
            </a:pPr>
            <a:endParaRPr lang="fr-FR" sz="1100" dirty="0"/>
          </a:p>
          <a:p>
            <a:pPr>
              <a:defRPr/>
            </a:pPr>
            <a:endParaRPr lang="fr-FR" sz="1100" dirty="0"/>
          </a:p>
          <a:p>
            <a:pPr>
              <a:defRPr/>
            </a:pPr>
            <a:r>
              <a:rPr lang="fr-FR" sz="1100" b="1" dirty="0"/>
              <a:t>Liste des sujets « topics » </a:t>
            </a:r>
            <a:r>
              <a:rPr lang="fr-FR" sz="1100" dirty="0"/>
              <a:t>ouverts en 2021 aux candidatures pour des projets collaboratifs </a:t>
            </a:r>
            <a:endParaRPr dirty="0"/>
          </a:p>
          <a:p>
            <a:pPr>
              <a:defRPr/>
            </a:pPr>
            <a:endParaRPr lang="fr-FR" sz="1100" dirty="0">
              <a:solidFill>
                <a:srgbClr val="000099"/>
              </a:solidFill>
            </a:endParaRPr>
          </a:p>
        </p:txBody>
      </p:sp>
      <p:sp>
        <p:nvSpPr>
          <p:cNvPr id="9" name="Flèche droite 8"/>
          <p:cNvSpPr/>
          <p:nvPr/>
        </p:nvSpPr>
        <p:spPr bwMode="auto">
          <a:xfrm rot="444710">
            <a:off x="3779912" y="1275606"/>
            <a:ext cx="1368152"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Flèche droite 9"/>
          <p:cNvSpPr/>
          <p:nvPr/>
        </p:nvSpPr>
        <p:spPr bwMode="auto">
          <a:xfrm rot="1170992">
            <a:off x="3436231" y="2389789"/>
            <a:ext cx="432048"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Flèche droite 10"/>
          <p:cNvSpPr/>
          <p:nvPr/>
        </p:nvSpPr>
        <p:spPr bwMode="auto">
          <a:xfrm rot="20220011">
            <a:off x="3495030" y="3085334"/>
            <a:ext cx="432000" cy="72008"/>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Flèche droite 12"/>
          <p:cNvSpPr/>
          <p:nvPr/>
        </p:nvSpPr>
        <p:spPr bwMode="auto">
          <a:xfrm>
            <a:off x="3620074" y="4122357"/>
            <a:ext cx="324000"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Rectangle à coins arrondis 13"/>
          <p:cNvSpPr/>
          <p:nvPr/>
        </p:nvSpPr>
        <p:spPr bwMode="auto">
          <a:xfrm>
            <a:off x="5230089" y="1213703"/>
            <a:ext cx="1903241" cy="27792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5" name="Rectangle à coins arrondis 14"/>
          <p:cNvSpPr/>
          <p:nvPr/>
        </p:nvSpPr>
        <p:spPr bwMode="auto">
          <a:xfrm>
            <a:off x="3978702" y="3217367"/>
            <a:ext cx="1699565" cy="138797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6" name="Rectangle à coins arrondis 15"/>
          <p:cNvSpPr/>
          <p:nvPr/>
        </p:nvSpPr>
        <p:spPr bwMode="auto">
          <a:xfrm>
            <a:off x="3947383" y="2867224"/>
            <a:ext cx="1903241" cy="220769"/>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7" name="Rectangle à coins arrondis 16"/>
          <p:cNvSpPr/>
          <p:nvPr/>
        </p:nvSpPr>
        <p:spPr bwMode="auto">
          <a:xfrm>
            <a:off x="3912985" y="2413405"/>
            <a:ext cx="744763" cy="19431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8" name="ZoneTexte 1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Lire le programme de travail</a:t>
            </a:r>
            <a:endParaRPr lang="fr-FR" sz="1200" b="1" dirty="0"/>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12</a:t>
            </a:fld>
            <a:endParaRPr lang="fr-FR" sz="1600">
              <a:solidFill>
                <a:schemeClr val="tx2"/>
              </a:solidFill>
            </a:endParaRPr>
          </a:p>
        </p:txBody>
      </p:sp>
    </p:spTree>
    <p:extLst>
      <p:ext uri="{BB962C8B-B14F-4D97-AF65-F5344CB8AC3E}">
        <p14:creationId xmlns:p14="http://schemas.microsoft.com/office/powerpoint/2010/main" val="1904461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1" name="Image 20"/>
          <p:cNvPicPr>
            <a:picLocks noChangeAspect="1"/>
          </p:cNvPicPr>
          <p:nvPr/>
        </p:nvPicPr>
        <p:blipFill>
          <a:blip r:embed="rId2"/>
          <a:stretch/>
        </p:blipFill>
        <p:spPr bwMode="auto">
          <a:xfrm>
            <a:off x="3487029" y="3662126"/>
            <a:ext cx="4897971" cy="1017323"/>
          </a:xfrm>
          <a:prstGeom prst="rect">
            <a:avLst/>
          </a:prstGeom>
        </p:spPr>
      </p:pic>
      <p:pic>
        <p:nvPicPr>
          <p:cNvPr id="12" name="Image 11"/>
          <p:cNvPicPr>
            <a:picLocks noChangeAspect="1"/>
          </p:cNvPicPr>
          <p:nvPr/>
        </p:nvPicPr>
        <p:blipFill>
          <a:blip r:embed="rId3"/>
          <a:stretch/>
        </p:blipFill>
        <p:spPr bwMode="auto">
          <a:xfrm>
            <a:off x="3351003" y="195401"/>
            <a:ext cx="5088805" cy="3421900"/>
          </a:xfrm>
          <a:prstGeom prst="rect">
            <a:avLst/>
          </a:prstGeom>
        </p:spPr>
      </p:pic>
      <p:sp>
        <p:nvSpPr>
          <p:cNvPr id="2" name="Titre 1"/>
          <p:cNvSpPr>
            <a:spLocks noGrp="1"/>
          </p:cNvSpPr>
          <p:nvPr>
            <p:ph type="title"/>
          </p:nvPr>
        </p:nvSpPr>
        <p:spPr bwMode="auto">
          <a:xfrm>
            <a:off x="128042" y="1107337"/>
            <a:ext cx="3096716" cy="720000"/>
          </a:xfrm>
        </p:spPr>
        <p:txBody>
          <a:bodyPr/>
          <a:lstStyle/>
          <a:p>
            <a:pPr>
              <a:defRPr/>
            </a:pPr>
            <a:r>
              <a:rPr lang="fr-FR" sz="2000" dirty="0">
                <a:latin typeface="+mn-lt"/>
                <a:ea typeface="+mn-ea"/>
                <a:cs typeface="+mn-cs"/>
              </a:rPr>
              <a:t>Lire un appel « topic »</a:t>
            </a:r>
          </a:p>
        </p:txBody>
      </p:sp>
      <p:sp>
        <p:nvSpPr>
          <p:cNvPr id="3" name="Espace réservé du texte 2"/>
          <p:cNvSpPr>
            <a:spLocks noGrp="1"/>
          </p:cNvSpPr>
          <p:nvPr>
            <p:ph type="body" idx="1"/>
          </p:nvPr>
        </p:nvSpPr>
        <p:spPr bwMode="auto">
          <a:xfrm>
            <a:off x="146304" y="1491630"/>
            <a:ext cx="3129378" cy="3300670"/>
          </a:xfrm>
        </p:spPr>
        <p:txBody>
          <a:bodyPr/>
          <a:lstStyle/>
          <a:p>
            <a:pPr marL="0">
              <a:spcBef>
                <a:spcPts val="600"/>
              </a:spcBef>
              <a:spcAft>
                <a:spcPts val="600"/>
              </a:spcAft>
              <a:buClr>
                <a:schemeClr val="accent4"/>
              </a:buClr>
              <a:buSzPct val="90000"/>
              <a:buFont typeface="+mj-lt"/>
              <a:buAutoNum type="arabicParenR"/>
              <a:defRPr/>
            </a:pPr>
            <a:r>
              <a:rPr lang="fr-FR" sz="1400" b="1" dirty="0">
                <a:solidFill>
                  <a:schemeClr val="tx1"/>
                </a:solidFill>
              </a:rPr>
              <a:t>Code et titre de l’appel </a:t>
            </a:r>
            <a:r>
              <a:rPr lang="fr-FR" sz="1400" dirty="0">
                <a:solidFill>
                  <a:schemeClr val="tx1"/>
                </a:solidFill>
              </a:rPr>
              <a:t>ou « </a:t>
            </a:r>
            <a:r>
              <a:rPr lang="fr-FR" sz="1400" b="1" dirty="0">
                <a:solidFill>
                  <a:schemeClr val="tx1"/>
                </a:solidFill>
              </a:rPr>
              <a:t>topic</a:t>
            </a:r>
            <a:r>
              <a:rPr lang="fr-FR" sz="1400" dirty="0">
                <a:solidFill>
                  <a:schemeClr val="tx1"/>
                </a:solidFill>
              </a:rPr>
              <a:t> » : Programme, Cluster, appel prévu en 2022, de la destination 3, 2</a:t>
            </a:r>
            <a:r>
              <a:rPr lang="fr-FR" sz="1400" baseline="30000" dirty="0">
                <a:solidFill>
                  <a:schemeClr val="tx1"/>
                </a:solidFill>
              </a:rPr>
              <a:t>e</a:t>
            </a:r>
            <a:r>
              <a:rPr lang="fr-FR" sz="1400" dirty="0">
                <a:solidFill>
                  <a:schemeClr val="tx1"/>
                </a:solidFill>
              </a:rPr>
              <a:t> call, 4</a:t>
            </a:r>
            <a:r>
              <a:rPr lang="fr-FR" sz="1400" baseline="30000" dirty="0">
                <a:solidFill>
                  <a:schemeClr val="tx1"/>
                </a:solidFill>
              </a:rPr>
              <a:t>e</a:t>
            </a:r>
            <a:r>
              <a:rPr lang="fr-FR" sz="1400" dirty="0">
                <a:solidFill>
                  <a:schemeClr val="tx1"/>
                </a:solidFill>
              </a:rPr>
              <a:t> topic.</a:t>
            </a:r>
            <a:endParaRPr dirty="0">
              <a:solidFill>
                <a:schemeClr val="tx1"/>
              </a:solidFill>
            </a:endParaRPr>
          </a:p>
          <a:p>
            <a:pPr marL="0">
              <a:spcBef>
                <a:spcPts val="600"/>
              </a:spcBef>
              <a:spcAft>
                <a:spcPts val="600"/>
              </a:spcAft>
              <a:buClr>
                <a:schemeClr val="accent4"/>
              </a:buClr>
              <a:buSzPct val="90000"/>
              <a:buFont typeface="+mj-lt"/>
              <a:buAutoNum type="arabicParenR"/>
              <a:defRPr/>
            </a:pPr>
            <a:r>
              <a:rPr lang="fr-FR" sz="1400" b="1" dirty="0">
                <a:solidFill>
                  <a:schemeClr val="tx1"/>
                </a:solidFill>
              </a:rPr>
              <a:t>Conditions :</a:t>
            </a:r>
            <a:r>
              <a:rPr lang="fr-FR" sz="1400" dirty="0">
                <a:solidFill>
                  <a:schemeClr val="tx1"/>
                </a:solidFill>
              </a:rPr>
              <a:t> budget approximatif par projet, budget total pour l’appel, instrument de financement.</a:t>
            </a:r>
            <a:endParaRPr dirty="0">
              <a:solidFill>
                <a:schemeClr val="tx1"/>
              </a:solidFill>
            </a:endParaRPr>
          </a:p>
          <a:p>
            <a:pPr marL="0">
              <a:spcBef>
                <a:spcPts val="600"/>
              </a:spcBef>
              <a:spcAft>
                <a:spcPts val="600"/>
              </a:spcAft>
              <a:buClr>
                <a:schemeClr val="accent4"/>
              </a:buClr>
              <a:buSzPct val="90000"/>
              <a:buFont typeface="+mj-lt"/>
              <a:buAutoNum type="arabicParenR"/>
              <a:defRPr/>
            </a:pPr>
            <a:r>
              <a:rPr lang="fr-FR" sz="1400" b="1" dirty="0">
                <a:solidFill>
                  <a:schemeClr val="tx1"/>
                </a:solidFill>
              </a:rPr>
              <a:t>Résultats attendus </a:t>
            </a:r>
            <a:r>
              <a:rPr lang="fr-FR" sz="1400" dirty="0">
                <a:solidFill>
                  <a:schemeClr val="tx1"/>
                </a:solidFill>
              </a:rPr>
              <a:t>des projets financés</a:t>
            </a:r>
            <a:endParaRPr dirty="0">
              <a:solidFill>
                <a:schemeClr val="tx1"/>
              </a:solidFill>
            </a:endParaRPr>
          </a:p>
          <a:p>
            <a:pPr marL="0">
              <a:spcBef>
                <a:spcPts val="600"/>
              </a:spcBef>
              <a:spcAft>
                <a:spcPts val="600"/>
              </a:spcAft>
              <a:buClr>
                <a:schemeClr val="accent4"/>
              </a:buClr>
              <a:buSzPct val="90000"/>
              <a:buFont typeface="+mj-lt"/>
              <a:buAutoNum type="arabicParenR"/>
              <a:defRPr/>
            </a:pPr>
            <a:r>
              <a:rPr lang="fr-FR" sz="1400" b="1" dirty="0">
                <a:solidFill>
                  <a:schemeClr val="tx1"/>
                </a:solidFill>
              </a:rPr>
              <a:t>Activités : </a:t>
            </a:r>
            <a:r>
              <a:rPr lang="fr-FR" sz="1400" dirty="0">
                <a:solidFill>
                  <a:schemeClr val="tx1"/>
                </a:solidFill>
              </a:rPr>
              <a:t>enjeux traités, périmètre du sujet, liens avec les stratégies politiques, références à d’autres projets, etc.</a:t>
            </a:r>
            <a:endParaRPr dirty="0">
              <a:solidFill>
                <a:schemeClr val="tx1"/>
              </a:solidFill>
            </a:endParaRPr>
          </a:p>
        </p:txBody>
      </p:sp>
      <p:sp>
        <p:nvSpPr>
          <p:cNvPr id="11" name="Rectangle à coins arrondis 10"/>
          <p:cNvSpPr/>
          <p:nvPr/>
        </p:nvSpPr>
        <p:spPr bwMode="auto">
          <a:xfrm>
            <a:off x="4560866" y="1200994"/>
            <a:ext cx="1255259" cy="195813"/>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3" name="Rectangle à coins arrondis 12"/>
          <p:cNvSpPr/>
          <p:nvPr/>
        </p:nvSpPr>
        <p:spPr bwMode="auto">
          <a:xfrm>
            <a:off x="3525896" y="2771557"/>
            <a:ext cx="4718511"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8" name="Rectangle à coins arrondis 7"/>
          <p:cNvSpPr/>
          <p:nvPr/>
        </p:nvSpPr>
        <p:spPr bwMode="auto">
          <a:xfrm>
            <a:off x="5604866" y="1737639"/>
            <a:ext cx="2135222"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7" name="Rectangle à coins arrondis 6"/>
          <p:cNvSpPr/>
          <p:nvPr/>
        </p:nvSpPr>
        <p:spPr bwMode="auto">
          <a:xfrm>
            <a:off x="3525896" y="185450"/>
            <a:ext cx="1838191" cy="22005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9" name="Rectangle à coins arrondis 18"/>
          <p:cNvSpPr/>
          <p:nvPr/>
        </p:nvSpPr>
        <p:spPr bwMode="auto">
          <a:xfrm>
            <a:off x="4560866" y="2017497"/>
            <a:ext cx="1739326" cy="21168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20" name="Rectangle à coins arrondis 19"/>
          <p:cNvSpPr/>
          <p:nvPr/>
        </p:nvSpPr>
        <p:spPr bwMode="auto">
          <a:xfrm>
            <a:off x="3527936" y="3697475"/>
            <a:ext cx="468000"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cxnSp>
        <p:nvCxnSpPr>
          <p:cNvPr id="22" name="Connecteur droit avec flèche 21"/>
          <p:cNvCxnSpPr>
            <a:cxnSpLocks/>
          </p:cNvCxnSpPr>
          <p:nvPr/>
        </p:nvCxnSpPr>
        <p:spPr bwMode="auto">
          <a:xfrm flipV="1">
            <a:off x="2641856" y="341918"/>
            <a:ext cx="855137" cy="1414997"/>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cxnSpLocks/>
          </p:cNvCxnSpPr>
          <p:nvPr/>
        </p:nvCxnSpPr>
        <p:spPr bwMode="auto">
          <a:xfrm flipV="1">
            <a:off x="2904807" y="1801740"/>
            <a:ext cx="557968" cy="78385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cxnSpLocks/>
          </p:cNvCxnSpPr>
          <p:nvPr/>
        </p:nvCxnSpPr>
        <p:spPr bwMode="auto">
          <a:xfrm flipV="1">
            <a:off x="2918840" y="2134172"/>
            <a:ext cx="559984" cy="45163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cxnSpLocks/>
          </p:cNvCxnSpPr>
          <p:nvPr/>
        </p:nvCxnSpPr>
        <p:spPr bwMode="auto">
          <a:xfrm flipV="1">
            <a:off x="2918840" y="2507338"/>
            <a:ext cx="607056" cy="7821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cxnSpLocks/>
          </p:cNvCxnSpPr>
          <p:nvPr/>
        </p:nvCxnSpPr>
        <p:spPr bwMode="auto">
          <a:xfrm flipV="1">
            <a:off x="2868587" y="2829945"/>
            <a:ext cx="610237" cy="58697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cxnSpLocks/>
          </p:cNvCxnSpPr>
          <p:nvPr/>
        </p:nvCxnSpPr>
        <p:spPr bwMode="auto">
          <a:xfrm flipV="1">
            <a:off x="3046851" y="3730588"/>
            <a:ext cx="479044" cy="27100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à coins arrondis 25"/>
          <p:cNvSpPr/>
          <p:nvPr/>
        </p:nvSpPr>
        <p:spPr bwMode="auto">
          <a:xfrm>
            <a:off x="6500337" y="1005169"/>
            <a:ext cx="1744071" cy="19582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5" name="Espace réservé du numéro de diapositive 4"/>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13</a:t>
            </a:fld>
            <a:endParaRPr lang="fr-FR"/>
          </a:p>
        </p:txBody>
      </p:sp>
    </p:spTree>
    <p:extLst>
      <p:ext uri="{BB962C8B-B14F-4D97-AF65-F5344CB8AC3E}">
        <p14:creationId xmlns:p14="http://schemas.microsoft.com/office/powerpoint/2010/main" val="3903550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6" name="ZoneTexte 5"/>
          <p:cNvSpPr txBox="1"/>
          <p:nvPr/>
        </p:nvSpPr>
        <p:spPr bwMode="auto">
          <a:xfrm>
            <a:off x="3347863" y="180000"/>
            <a:ext cx="5544616" cy="553998"/>
          </a:xfrm>
          <a:prstGeom prst="rect">
            <a:avLst/>
          </a:prstGeom>
          <a:noFill/>
        </p:spPr>
        <p:txBody>
          <a:bodyPr wrap="square" rtlCol="0">
            <a:spAutoFit/>
          </a:bodyPr>
          <a:lstStyle/>
          <a:p>
            <a:pPr algn="r">
              <a:defRPr/>
            </a:pPr>
            <a:r>
              <a:rPr lang="fr-FR" b="1" dirty="0"/>
              <a:t>Cluster 5 : Destinations et « sous-destinations »</a:t>
            </a:r>
            <a:endParaRPr dirty="0"/>
          </a:p>
          <a:p>
            <a:pPr algn="r">
              <a:defRPr/>
            </a:pPr>
            <a:r>
              <a:rPr lang="fr-FR" sz="1200" b="1" dirty="0" smtClean="0"/>
              <a:t>Architecture du programme de travail 2023-2024</a:t>
            </a:r>
            <a:endParaRPr lang="fr-FR" sz="1200" b="1" dirty="0"/>
          </a:p>
        </p:txBody>
      </p:sp>
      <p:sp>
        <p:nvSpPr>
          <p:cNvPr id="8" name="Espace réservé du contenu 5"/>
          <p:cNvSpPr txBox="1"/>
          <p:nvPr/>
        </p:nvSpPr>
        <p:spPr bwMode="auto">
          <a:xfrm>
            <a:off x="180000" y="884343"/>
            <a:ext cx="8849699" cy="3991663"/>
          </a:xfrm>
          <a:prstGeom prst="rect">
            <a:avLst/>
          </a:prstGeom>
          <a:solidFill>
            <a:schemeClr val="bg1"/>
          </a:solidFill>
        </p:spPr>
        <p:txBody>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spcAft>
                <a:spcPts val="0"/>
              </a:spcAft>
              <a:defRPr/>
            </a:pPr>
            <a:r>
              <a:rPr lang="en-US" sz="1000" b="1" i="1" dirty="0">
                <a:solidFill>
                  <a:srgbClr val="000091"/>
                </a:solidFill>
                <a:latin typeface="Arial"/>
                <a:ea typeface="Times New Roman"/>
                <a:cs typeface="Times New Roman"/>
              </a:rPr>
              <a:t>Destination 1 – </a:t>
            </a:r>
            <a:r>
              <a:rPr lang="fr-FR" sz="1000" b="1" i="1" dirty="0">
                <a:solidFill>
                  <a:srgbClr val="000091"/>
                </a:solidFill>
                <a:latin typeface="Arial"/>
                <a:ea typeface="Times New Roman"/>
                <a:cs typeface="Times New Roman"/>
              </a:rPr>
              <a:t>Sciences du climat et réponses pour la transformation vers la neutralité climatique</a:t>
            </a:r>
            <a:endParaRPr sz="900" i="1" dirty="0"/>
          </a:p>
          <a:p>
            <a:pPr>
              <a:spcAft>
                <a:spcPts val="0"/>
              </a:spcAft>
              <a:defRPr/>
            </a:pPr>
            <a:endParaRPr lang="en-US" b="1" dirty="0">
              <a:solidFill>
                <a:srgbClr val="000091"/>
              </a:solidFill>
              <a:latin typeface="Arial"/>
              <a:ea typeface="Times New Roman"/>
              <a:cs typeface="Times New Roman"/>
            </a:endParaRPr>
          </a:p>
          <a:p>
            <a:pPr>
              <a:spcAft>
                <a:spcPts val="0"/>
              </a:spcAft>
              <a:defRPr/>
            </a:pPr>
            <a:r>
              <a:rPr lang="en-US" sz="1000" b="1" i="1" dirty="0">
                <a:solidFill>
                  <a:srgbClr val="000091"/>
                </a:solidFill>
                <a:latin typeface="Arial"/>
                <a:ea typeface="Times New Roman"/>
                <a:cs typeface="Times New Roman"/>
              </a:rPr>
              <a:t>Destination 2 – </a:t>
            </a:r>
            <a:r>
              <a:rPr lang="fr-FR" sz="1000" b="1" i="1" dirty="0">
                <a:solidFill>
                  <a:srgbClr val="000091"/>
                </a:solidFill>
                <a:latin typeface="Arial"/>
                <a:ea typeface="Times New Roman"/>
                <a:cs typeface="Times New Roman"/>
              </a:rPr>
              <a:t>Des solutions intersectorielles pour la transition climatique</a:t>
            </a:r>
          </a:p>
          <a:p>
            <a:pPr marL="623888" indent="-84138">
              <a:spcAft>
                <a:spcPts val="0"/>
              </a:spcAft>
              <a:buFont typeface="Arial"/>
              <a:buChar char="•"/>
              <a:defRPr/>
            </a:pPr>
            <a:r>
              <a:rPr lang="fr-FR" sz="900" i="1" dirty="0">
                <a:solidFill>
                  <a:schemeClr val="tx1"/>
                </a:solidFill>
                <a:ea typeface="Times New Roman"/>
                <a:cs typeface="Times New Roman"/>
              </a:rPr>
              <a:t>Une chaîne de valeur européenne des batteries compétitive et durable</a:t>
            </a:r>
          </a:p>
          <a:p>
            <a:pPr marL="623888" indent="-84138">
              <a:spcAft>
                <a:spcPts val="0"/>
              </a:spcAft>
              <a:buFont typeface="Arial"/>
              <a:buChar char="•"/>
              <a:defRPr/>
            </a:pPr>
            <a:r>
              <a:rPr lang="fr-FR" sz="900" i="1" dirty="0">
                <a:solidFill>
                  <a:schemeClr val="tx1"/>
                </a:solidFill>
                <a:ea typeface="Times New Roman"/>
                <a:cs typeface="Times New Roman"/>
              </a:rPr>
              <a:t>Technologies de pointe émergentes et solutions climatiques</a:t>
            </a:r>
            <a:endParaRPr sz="900" i="1" dirty="0"/>
          </a:p>
          <a:p>
            <a:pPr>
              <a:spcAft>
                <a:spcPts val="0"/>
              </a:spcAft>
              <a:defRPr/>
            </a:pPr>
            <a:endParaRPr lang="en-US" sz="1100" b="1" dirty="0">
              <a:solidFill>
                <a:srgbClr val="000091"/>
              </a:solidFill>
              <a:latin typeface="Arial"/>
              <a:ea typeface="Times New Roman"/>
              <a:cs typeface="Times New Roman"/>
            </a:endParaRPr>
          </a:p>
          <a:p>
            <a:pPr>
              <a:spcAft>
                <a:spcPts val="0"/>
              </a:spcAft>
              <a:defRPr/>
            </a:pPr>
            <a:r>
              <a:rPr lang="en-US" sz="1100" b="1" u="sng" dirty="0">
                <a:solidFill>
                  <a:srgbClr val="000091"/>
                </a:solidFill>
                <a:latin typeface="Arial"/>
                <a:ea typeface="Times New Roman"/>
                <a:cs typeface="Times New Roman"/>
                <a:hlinkClick r:id="rId3" action="ppaction://hlinksldjump"/>
              </a:rPr>
              <a:t>Destination 3 – </a:t>
            </a:r>
            <a:r>
              <a:rPr lang="fr-FR" sz="1100" b="1" u="sng" dirty="0">
                <a:solidFill>
                  <a:srgbClr val="000091"/>
                </a:solidFill>
                <a:latin typeface="Arial"/>
                <a:ea typeface="Times New Roman"/>
                <a:cs typeface="Times New Roman"/>
                <a:hlinkClick r:id="rId3" action="ppaction://hlinksldjump"/>
              </a:rPr>
              <a:t>Un approvisionnement énergétique durable, sûr et compétitif</a:t>
            </a:r>
            <a:endParaRPr lang="en-GB" sz="1100" b="1" dirty="0">
              <a:solidFill>
                <a:srgbClr val="000091"/>
              </a:solidFill>
              <a:latin typeface="Arial"/>
              <a:ea typeface="Times New Roman"/>
              <a:cs typeface="Times New Roman"/>
            </a:endParaRPr>
          </a:p>
          <a:p>
            <a:pPr marL="625475" lvl="2" indent="-84138">
              <a:spcBef>
                <a:spcPts val="0"/>
              </a:spcBef>
              <a:spcAft>
                <a:spcPts val="0"/>
              </a:spcAft>
              <a:tabLst>
                <a:tab pos="457200" algn="l"/>
                <a:tab pos="5754688" algn="r"/>
              </a:tabLst>
              <a:defRPr/>
            </a:pPr>
            <a:r>
              <a:rPr lang="fr-FR" sz="1050" u="sng" dirty="0">
                <a:ea typeface="Times New Roman"/>
                <a:cs typeface="Times New Roman"/>
                <a:hlinkClick r:id="rId4" action="ppaction://hlinksldjump"/>
              </a:rPr>
              <a:t>Leadership mondial en matière d'énergies renouvelables</a:t>
            </a:r>
            <a:r>
              <a:rPr lang="fr-FR" sz="1050" dirty="0">
                <a:ea typeface="Times New Roman"/>
                <a:cs typeface="Times New Roman"/>
              </a:rPr>
              <a:t>  </a:t>
            </a:r>
          </a:p>
          <a:p>
            <a:pPr marL="625475" lvl="2" indent="-84138">
              <a:spcBef>
                <a:spcPts val="0"/>
              </a:spcBef>
              <a:spcAft>
                <a:spcPts val="0"/>
              </a:spcAft>
              <a:tabLst>
                <a:tab pos="457200" algn="l"/>
                <a:tab pos="5754688" algn="r"/>
              </a:tabLst>
              <a:defRPr/>
            </a:pPr>
            <a:r>
              <a:rPr lang="fr-FR" sz="1050" u="sng" dirty="0">
                <a:ea typeface="Times New Roman"/>
                <a:cs typeface="Times New Roman"/>
                <a:hlinkClick r:id="rId5" action="ppaction://hlinksldjump"/>
              </a:rPr>
              <a:t>Systèmes, réseaux et stockage d'énergie</a:t>
            </a:r>
            <a:endParaRPr lang="fr-FR" sz="1050" dirty="0">
              <a:ea typeface="Times New Roman"/>
              <a:cs typeface="Times New Roman"/>
            </a:endParaRPr>
          </a:p>
          <a:p>
            <a:pPr marL="625475" lvl="2" indent="-84138">
              <a:spcBef>
                <a:spcPts val="0"/>
              </a:spcBef>
              <a:spcAft>
                <a:spcPts val="0"/>
              </a:spcAft>
              <a:tabLst>
                <a:tab pos="457200" algn="l"/>
                <a:tab pos="5754688" algn="r"/>
              </a:tabLst>
              <a:defRPr/>
            </a:pPr>
            <a:r>
              <a:rPr lang="fr-FR" sz="1050" u="sng" dirty="0">
                <a:ea typeface="Times New Roman"/>
                <a:cs typeface="Times New Roman"/>
                <a:hlinkClick r:id="rId6" action="ppaction://hlinksldjump"/>
              </a:rPr>
              <a:t>Captage, utilisation et stockage du carbone</a:t>
            </a:r>
            <a:endParaRPr sz="900" dirty="0"/>
          </a:p>
          <a:p>
            <a:pPr marL="92075" lvl="2" indent="-92075">
              <a:spcBef>
                <a:spcPts val="0"/>
              </a:spcBef>
              <a:spcAft>
                <a:spcPts val="0"/>
              </a:spcAft>
              <a:buNone/>
              <a:tabLst>
                <a:tab pos="457200" algn="l"/>
                <a:tab pos="5754688" algn="r"/>
              </a:tabLst>
              <a:defRPr/>
            </a:pPr>
            <a:endParaRPr lang="en-US" sz="1100" b="1" dirty="0">
              <a:solidFill>
                <a:srgbClr val="000091"/>
              </a:solidFill>
              <a:latin typeface="Arial"/>
              <a:ea typeface="Times New Roman"/>
              <a:cs typeface="Times New Roman"/>
            </a:endParaRPr>
          </a:p>
          <a:p>
            <a:pPr marL="92075" lvl="2" indent="-92075">
              <a:spcBef>
                <a:spcPts val="0"/>
              </a:spcBef>
              <a:spcAft>
                <a:spcPts val="0"/>
              </a:spcAft>
              <a:buNone/>
              <a:tabLst>
                <a:tab pos="457200" algn="l"/>
                <a:tab pos="5754688" algn="r"/>
              </a:tabLst>
              <a:defRPr/>
            </a:pPr>
            <a:r>
              <a:rPr lang="en-US" sz="1100" b="1" u="sng" dirty="0">
                <a:solidFill>
                  <a:srgbClr val="000091"/>
                </a:solidFill>
                <a:latin typeface="Arial"/>
                <a:ea typeface="Times New Roman"/>
                <a:cs typeface="Times New Roman"/>
                <a:hlinkClick r:id="rId7" action="ppaction://hlinksldjump"/>
              </a:rPr>
              <a:t>Destination 4 – </a:t>
            </a:r>
            <a:r>
              <a:rPr lang="fr-FR" sz="1100" b="1" u="sng" dirty="0">
                <a:solidFill>
                  <a:srgbClr val="000091"/>
                </a:solidFill>
                <a:latin typeface="Arial"/>
                <a:ea typeface="Times New Roman"/>
                <a:cs typeface="Times New Roman"/>
                <a:hlinkClick r:id="rId7" action="ppaction://hlinksldjump"/>
              </a:rPr>
              <a:t>Utilisation efficace, durable et inclusive de l'énergie</a:t>
            </a:r>
            <a:endParaRPr lang="en-GB" sz="1100" b="1" dirty="0">
              <a:solidFill>
                <a:srgbClr val="000091"/>
              </a:solidFill>
              <a:latin typeface="Arial"/>
              <a:ea typeface="Times New Roman"/>
              <a:cs typeface="Times New Roman"/>
            </a:endParaRPr>
          </a:p>
          <a:p>
            <a:pPr marL="623888" indent="-84138">
              <a:spcAft>
                <a:spcPts val="0"/>
              </a:spcAft>
              <a:buFont typeface="Arial"/>
              <a:buChar char="•"/>
              <a:defRPr/>
            </a:pPr>
            <a:r>
              <a:rPr lang="fr-FR" u="sng" dirty="0">
                <a:solidFill>
                  <a:schemeClr val="tx1"/>
                </a:solidFill>
                <a:ea typeface="Times New Roman"/>
                <a:cs typeface="Times New Roman"/>
                <a:hlinkClick r:id="rId8" action="ppaction://hlinksldjump"/>
              </a:rPr>
              <a:t>Un parc immobilier européen à haute efficacité énergétique et climatiquement neutre</a:t>
            </a:r>
            <a:endParaRPr lang="en-GB" dirty="0">
              <a:solidFill>
                <a:schemeClr val="tx1"/>
              </a:solidFill>
              <a:ea typeface="Times New Roman"/>
              <a:cs typeface="Times New Roman"/>
            </a:endParaRPr>
          </a:p>
          <a:p>
            <a:pPr marL="623888" indent="-84138">
              <a:spcAft>
                <a:spcPts val="0"/>
              </a:spcAft>
              <a:buFont typeface="Arial"/>
              <a:buChar char="•"/>
              <a:defRPr/>
            </a:pPr>
            <a:r>
              <a:rPr lang="fr-FR" u="sng" dirty="0">
                <a:solidFill>
                  <a:schemeClr val="tx1"/>
                </a:solidFill>
                <a:ea typeface="Times New Roman"/>
                <a:cs typeface="Times New Roman"/>
                <a:hlinkClick r:id="rId9" action="ppaction://hlinksldjump"/>
              </a:rPr>
              <a:t>Les installations industrielles dans la transition énergétique</a:t>
            </a:r>
            <a:endParaRPr lang="fr-FR" u="sng" dirty="0">
              <a:solidFill>
                <a:schemeClr val="tx1"/>
              </a:solidFill>
              <a:ea typeface="Times New Roman"/>
              <a:cs typeface="Times New Roman"/>
            </a:endParaRPr>
          </a:p>
          <a:p>
            <a:pPr marL="539750">
              <a:spcAft>
                <a:spcPts val="0"/>
              </a:spcAft>
              <a:defRPr/>
            </a:pPr>
            <a:endParaRPr lang="en-GB" sz="1000" u="sng" dirty="0">
              <a:solidFill>
                <a:schemeClr val="tx1"/>
              </a:solidFill>
              <a:ea typeface="Times New Roman"/>
              <a:cs typeface="Times New Roman"/>
            </a:endParaRPr>
          </a:p>
          <a:p>
            <a:pPr>
              <a:spcAft>
                <a:spcPts val="0"/>
              </a:spcAft>
              <a:defRPr/>
            </a:pPr>
            <a:r>
              <a:rPr lang="fr-FR" sz="1000" b="1" i="1" dirty="0">
                <a:solidFill>
                  <a:srgbClr val="000091"/>
                </a:solidFill>
                <a:ea typeface="Times New Roman"/>
                <a:cs typeface="Times New Roman"/>
              </a:rPr>
              <a:t>Destination 5 – Des solutions propres et compétitives pour tous les modes de transport</a:t>
            </a:r>
          </a:p>
          <a:p>
            <a:pPr marL="625475" lvl="2" indent="-84138">
              <a:spcBef>
                <a:spcPts val="0"/>
              </a:spcBef>
              <a:spcAft>
                <a:spcPts val="0"/>
              </a:spcAft>
              <a:tabLst>
                <a:tab pos="457200" algn="l"/>
                <a:tab pos="5754688" algn="r"/>
              </a:tabLst>
              <a:defRPr/>
            </a:pPr>
            <a:r>
              <a:rPr lang="fr-FR" sz="900" i="1" dirty="0">
                <a:ea typeface="Times New Roman"/>
                <a:cs typeface="Times New Roman"/>
              </a:rPr>
              <a:t>Transport routier à émissions nulles </a:t>
            </a:r>
          </a:p>
          <a:p>
            <a:pPr marL="625475" lvl="2" indent="-84138">
              <a:spcBef>
                <a:spcPts val="0"/>
              </a:spcBef>
              <a:spcAft>
                <a:spcPts val="0"/>
              </a:spcAft>
              <a:tabLst>
                <a:tab pos="457200" algn="l"/>
                <a:tab pos="5754688" algn="r"/>
              </a:tabLst>
              <a:defRPr/>
            </a:pPr>
            <a:r>
              <a:rPr lang="fr-FR" sz="900" i="1" dirty="0">
                <a:ea typeface="Times New Roman"/>
                <a:cs typeface="Times New Roman"/>
              </a:rPr>
              <a:t>Aviation</a:t>
            </a:r>
          </a:p>
          <a:p>
            <a:pPr marL="625475" lvl="2" indent="-84138">
              <a:spcBef>
                <a:spcPts val="0"/>
              </a:spcBef>
              <a:spcAft>
                <a:spcPts val="0"/>
              </a:spcAft>
              <a:tabLst>
                <a:tab pos="457200" algn="l"/>
                <a:tab pos="5754688" algn="r"/>
              </a:tabLst>
              <a:defRPr/>
            </a:pPr>
            <a:r>
              <a:rPr lang="fr-FR" sz="900" i="1" dirty="0">
                <a:ea typeface="Times New Roman"/>
                <a:cs typeface="Times New Roman"/>
              </a:rPr>
              <a:t>Transport Maritime </a:t>
            </a:r>
          </a:p>
          <a:p>
            <a:pPr marL="625475" lvl="2" indent="-84138">
              <a:spcBef>
                <a:spcPts val="0"/>
              </a:spcBef>
              <a:spcAft>
                <a:spcPts val="0"/>
              </a:spcAft>
              <a:tabLst>
                <a:tab pos="457200" algn="l"/>
                <a:tab pos="5754688" algn="r"/>
              </a:tabLst>
              <a:defRPr/>
            </a:pPr>
            <a:r>
              <a:rPr lang="fr-FR" sz="900" i="1" dirty="0">
                <a:ea typeface="Times New Roman"/>
                <a:cs typeface="Times New Roman"/>
              </a:rPr>
              <a:t>Impact des transports sur l'environnement et la santé humaine</a:t>
            </a:r>
          </a:p>
          <a:p>
            <a:pPr>
              <a:spcAft>
                <a:spcPts val="0"/>
              </a:spcAft>
              <a:defRPr/>
            </a:pPr>
            <a:endParaRPr lang="fr-FR" sz="1000" b="1" i="1" dirty="0">
              <a:solidFill>
                <a:srgbClr val="000091"/>
              </a:solidFill>
              <a:ea typeface="Times New Roman"/>
              <a:cs typeface="Times New Roman"/>
            </a:endParaRPr>
          </a:p>
          <a:p>
            <a:pPr>
              <a:spcAft>
                <a:spcPts val="0"/>
              </a:spcAft>
              <a:defRPr/>
            </a:pPr>
            <a:r>
              <a:rPr lang="fr-FR" sz="1000" b="1" i="1" dirty="0">
                <a:solidFill>
                  <a:srgbClr val="000091"/>
                </a:solidFill>
                <a:ea typeface="Times New Roman"/>
                <a:cs typeface="Times New Roman"/>
              </a:rPr>
              <a:t>Destination 6 – Des transports sûrs et résilients et des services de mobilité intelligente pour les passagers et les marchandises</a:t>
            </a:r>
          </a:p>
          <a:p>
            <a:pPr marL="625475" lvl="2" indent="-84138">
              <a:spcBef>
                <a:spcPts val="0"/>
              </a:spcBef>
              <a:spcAft>
                <a:spcPts val="0"/>
              </a:spcAft>
              <a:tabLst>
                <a:tab pos="457200" algn="l"/>
                <a:tab pos="5754688" algn="r"/>
              </a:tabLst>
              <a:defRPr/>
            </a:pPr>
            <a:r>
              <a:rPr lang="fr-FR" sz="900" i="1" dirty="0">
                <a:ea typeface="Times New Roman"/>
                <a:cs typeface="Times New Roman"/>
              </a:rPr>
              <a:t>Mobilité connectée, coopérative et automatisée (CCAM) </a:t>
            </a:r>
          </a:p>
          <a:p>
            <a:pPr marL="625475" lvl="2" indent="-84138">
              <a:spcBef>
                <a:spcPts val="0"/>
              </a:spcBef>
              <a:spcAft>
                <a:spcPts val="0"/>
              </a:spcAft>
              <a:tabLst>
                <a:tab pos="457200" algn="l"/>
                <a:tab pos="5754688" algn="r"/>
              </a:tabLst>
              <a:defRPr/>
            </a:pPr>
            <a:r>
              <a:rPr lang="fr-FR" sz="900" i="1" dirty="0">
                <a:ea typeface="Times New Roman"/>
                <a:cs typeface="Times New Roman"/>
              </a:rPr>
              <a:t>Systèmes de transport multimodaux et durables pour les passagers et les marchandises</a:t>
            </a:r>
          </a:p>
          <a:p>
            <a:pPr marL="625475" lvl="2" indent="-84138">
              <a:spcBef>
                <a:spcPts val="0"/>
              </a:spcBef>
              <a:spcAft>
                <a:spcPts val="0"/>
              </a:spcAft>
              <a:tabLst>
                <a:tab pos="457200" algn="l"/>
                <a:tab pos="5754688" algn="r"/>
              </a:tabLst>
              <a:defRPr/>
            </a:pPr>
            <a:r>
              <a:rPr lang="fr-FR" sz="900" i="1" dirty="0">
                <a:ea typeface="Times New Roman"/>
                <a:cs typeface="Times New Roman"/>
              </a:rPr>
              <a:t>Sécurité et résilience - par mode et dans tous les modes de transport</a:t>
            </a:r>
          </a:p>
          <a:p>
            <a:pPr marL="92075" lvl="2" indent="-92075">
              <a:spcBef>
                <a:spcPts val="0"/>
              </a:spcBef>
              <a:spcAft>
                <a:spcPts val="0"/>
              </a:spcAft>
              <a:buNone/>
              <a:tabLst>
                <a:tab pos="457200" algn="l"/>
                <a:tab pos="5754688" algn="r"/>
              </a:tabLst>
              <a:defRPr/>
            </a:pPr>
            <a:endParaRPr lang="en-GB" sz="900" b="1" strike="sngStrike" dirty="0">
              <a:solidFill>
                <a:srgbClr val="000091"/>
              </a:solidFill>
              <a:latin typeface="Arial"/>
              <a:ea typeface="Times New Roman"/>
              <a:cs typeface="Times New Roman"/>
            </a:endParaRPr>
          </a:p>
        </p:txBody>
      </p:sp>
      <p:sp>
        <p:nvSpPr>
          <p:cNvPr id="7" name="Rectangle à coins arrondis 6"/>
          <p:cNvSpPr/>
          <p:nvPr/>
        </p:nvSpPr>
        <p:spPr bwMode="auto">
          <a:xfrm>
            <a:off x="180000" y="1707654"/>
            <a:ext cx="5832160" cy="1512168"/>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bwMode="auto">
          <a:xfrm>
            <a:off x="101637" y="4948594"/>
            <a:ext cx="8286787" cy="215444"/>
          </a:xfrm>
          <a:prstGeom prst="rect">
            <a:avLst/>
          </a:prstGeom>
          <a:ln w="28575">
            <a:solidFill>
              <a:srgbClr val="000091"/>
            </a:solidFill>
          </a:ln>
        </p:spPr>
        <p:txBody>
          <a:bodyPr wrap="square">
            <a:spAutoFit/>
          </a:bodyPr>
          <a:lstStyle/>
          <a:p>
            <a:pPr>
              <a:spcAft>
                <a:spcPts val="499"/>
              </a:spcAft>
              <a:defRPr/>
            </a:pPr>
            <a:r>
              <a:rPr lang="fr-FR" sz="800" b="1" u="sng" dirty="0"/>
              <a:t>Lien vers le programme de travail 2023/2024 : </a:t>
            </a:r>
            <a:r>
              <a:rPr lang="fr-FR" sz="800" b="1" u="sng" dirty="0">
                <a:solidFill>
                  <a:schemeClr val="accent3"/>
                </a:solidFill>
                <a:hlinkClick r:id="rId10"/>
              </a:rPr>
              <a:t>https://</a:t>
            </a:r>
            <a:r>
              <a:rPr lang="fr-FR" sz="800" b="1" u="sng" dirty="0" smtClean="0">
                <a:solidFill>
                  <a:schemeClr val="accent3"/>
                </a:solidFill>
                <a:hlinkClick r:id="rId10"/>
              </a:rPr>
              <a:t>www.horizon-europe.gouv.fr/programme-de-travail-2023-2024-pour-les-thematiques-climatenergiemobilite-31777</a:t>
            </a:r>
            <a:r>
              <a:rPr lang="fr-FR" sz="800" b="1" u="sng" dirty="0" smtClean="0">
                <a:solidFill>
                  <a:schemeClr val="accent3"/>
                </a:solidFill>
              </a:rPr>
              <a:t> </a:t>
            </a:r>
            <a:endParaRPr lang="fr-FR" sz="600" b="1" spc="-1" dirty="0">
              <a:solidFill>
                <a:schemeClr val="accent3"/>
              </a:solidFill>
            </a:endParaRPr>
          </a:p>
        </p:txBody>
      </p:sp>
      <p:sp>
        <p:nvSpPr>
          <p:cNvPr id="11" name="Espace réservé du numéro de diapositive 3"/>
          <p:cNvSpPr>
            <a:spLocks noGrp="1"/>
          </p:cNvSpPr>
          <p:nvPr>
            <p:ph type="sldNum" sz="quarter" idx="4294967295"/>
          </p:nvPr>
        </p:nvSpPr>
        <p:spPr bwMode="auto">
          <a:xfrm>
            <a:off x="7596336" y="4876046"/>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14</a:t>
            </a:fld>
            <a:endParaRPr lang="fr-FR" sz="1600" b="0" i="0" u="none" strike="noStrike" cap="none" spc="0" dirty="0">
              <a:ln>
                <a:noFill/>
              </a:ln>
              <a:solidFill>
                <a:srgbClr val="000091"/>
              </a:solidFill>
              <a:latin typeface="Arial"/>
              <a:ea typeface="+mn-ea"/>
              <a:cs typeface="+mn-cs"/>
            </a:endParaRPr>
          </a:p>
        </p:txBody>
      </p:sp>
    </p:spTree>
    <p:extLst>
      <p:ext uri="{BB962C8B-B14F-4D97-AF65-F5344CB8AC3E}">
        <p14:creationId xmlns:p14="http://schemas.microsoft.com/office/powerpoint/2010/main" val="109309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59998" y="1059582"/>
            <a:ext cx="861283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15</a:t>
            </a:fld>
            <a:endParaRPr lang="fr-FR" sz="1600" b="0" i="0" u="none" strike="noStrike" cap="none" spc="0" dirty="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Liste des appels 2024</a:t>
            </a:r>
          </a:p>
          <a:p>
            <a:pPr algn="r">
              <a:defRPr/>
            </a:pPr>
            <a:r>
              <a:rPr lang="fr-FR" sz="1200" b="1" dirty="0" smtClean="0"/>
              <a:t>Destination 3, ENR</a:t>
            </a:r>
            <a:endParaRPr lang="fr-FR" sz="1200" b="1" dirty="0"/>
          </a:p>
        </p:txBody>
      </p:sp>
      <p:graphicFrame>
        <p:nvGraphicFramePr>
          <p:cNvPr id="2" name="Tableau 1"/>
          <p:cNvGraphicFramePr>
            <a:graphicFrameLocks noGrp="1"/>
          </p:cNvGraphicFramePr>
          <p:nvPr>
            <p:extLst>
              <p:ext uri="{D42A27DB-BD31-4B8C-83A1-F6EECF244321}">
                <p14:modId xmlns:p14="http://schemas.microsoft.com/office/powerpoint/2010/main" val="1926966614"/>
              </p:ext>
            </p:extLst>
          </p:nvPr>
        </p:nvGraphicFramePr>
        <p:xfrm>
          <a:off x="343060" y="915566"/>
          <a:ext cx="8423277" cy="3850500"/>
        </p:xfrm>
        <a:graphic>
          <a:graphicData uri="http://schemas.openxmlformats.org/drawingml/2006/table">
            <a:tbl>
              <a:tblPr>
                <a:tableStyleId>{5DA37D80-6434-44D0-A028-1B22A696006F}</a:tableStyleId>
              </a:tblPr>
              <a:tblGrid>
                <a:gridCol w="1420628">
                  <a:extLst>
                    <a:ext uri="{9D8B030D-6E8A-4147-A177-3AD203B41FA5}">
                      <a16:colId xmlns:a16="http://schemas.microsoft.com/office/drawing/2014/main" val="2083321304"/>
                    </a:ext>
                  </a:extLst>
                </a:gridCol>
                <a:gridCol w="3528392">
                  <a:extLst>
                    <a:ext uri="{9D8B030D-6E8A-4147-A177-3AD203B41FA5}">
                      <a16:colId xmlns:a16="http://schemas.microsoft.com/office/drawing/2014/main" val="256860665"/>
                    </a:ext>
                  </a:extLst>
                </a:gridCol>
                <a:gridCol w="432048">
                  <a:extLst>
                    <a:ext uri="{9D8B030D-6E8A-4147-A177-3AD203B41FA5}">
                      <a16:colId xmlns:a16="http://schemas.microsoft.com/office/drawing/2014/main" val="4002583201"/>
                    </a:ext>
                  </a:extLst>
                </a:gridCol>
                <a:gridCol w="504056">
                  <a:extLst>
                    <a:ext uri="{9D8B030D-6E8A-4147-A177-3AD203B41FA5}">
                      <a16:colId xmlns:a16="http://schemas.microsoft.com/office/drawing/2014/main" val="268332371"/>
                    </a:ext>
                  </a:extLst>
                </a:gridCol>
                <a:gridCol w="720080">
                  <a:extLst>
                    <a:ext uri="{9D8B030D-6E8A-4147-A177-3AD203B41FA5}">
                      <a16:colId xmlns:a16="http://schemas.microsoft.com/office/drawing/2014/main" val="3714199073"/>
                    </a:ext>
                  </a:extLst>
                </a:gridCol>
                <a:gridCol w="288032">
                  <a:extLst>
                    <a:ext uri="{9D8B030D-6E8A-4147-A177-3AD203B41FA5}">
                      <a16:colId xmlns:a16="http://schemas.microsoft.com/office/drawing/2014/main" val="3418372931"/>
                    </a:ext>
                  </a:extLst>
                </a:gridCol>
                <a:gridCol w="432048">
                  <a:extLst>
                    <a:ext uri="{9D8B030D-6E8A-4147-A177-3AD203B41FA5}">
                      <a16:colId xmlns:a16="http://schemas.microsoft.com/office/drawing/2014/main" val="1670670383"/>
                    </a:ext>
                  </a:extLst>
                </a:gridCol>
                <a:gridCol w="576064">
                  <a:extLst>
                    <a:ext uri="{9D8B030D-6E8A-4147-A177-3AD203B41FA5}">
                      <a16:colId xmlns:a16="http://schemas.microsoft.com/office/drawing/2014/main" val="1877439592"/>
                    </a:ext>
                  </a:extLst>
                </a:gridCol>
                <a:gridCol w="521929">
                  <a:extLst>
                    <a:ext uri="{9D8B030D-6E8A-4147-A177-3AD203B41FA5}">
                      <a16:colId xmlns:a16="http://schemas.microsoft.com/office/drawing/2014/main" val="1878389968"/>
                    </a:ext>
                  </a:extLst>
                </a:gridCol>
              </a:tblGrid>
              <a:tr h="172386">
                <a:tc>
                  <a:txBody>
                    <a:bodyPr/>
                    <a:lstStyle/>
                    <a:p>
                      <a:pPr algn="ctr" fontAlgn="ctr"/>
                      <a:r>
                        <a:rPr lang="fr-FR" sz="800" b="1" u="none" strike="noStrike" dirty="0">
                          <a:solidFill>
                            <a:schemeClr val="bg1"/>
                          </a:solidFill>
                          <a:effectLst/>
                        </a:rPr>
                        <a:t>Code AAP</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a:solidFill>
                            <a:schemeClr val="bg1"/>
                          </a:solidFill>
                          <a:effectLst/>
                        </a:rPr>
                        <a:t>Titre AAP</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a:solidFill>
                            <a:schemeClr val="bg1"/>
                          </a:solidFill>
                          <a:effectLst/>
                        </a:rPr>
                        <a:t>Type d'action</a:t>
                      </a:r>
                      <a:endParaRPr lang="fr-FR" sz="800" b="1" i="0" u="none" strike="noStrike">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smtClean="0">
                          <a:solidFill>
                            <a:schemeClr val="bg1"/>
                          </a:solidFill>
                          <a:effectLst/>
                        </a:rPr>
                        <a:t>Budget/ </a:t>
                      </a:r>
                      <a:r>
                        <a:rPr lang="fr-FR" sz="800" b="1" u="none" strike="noStrike" dirty="0">
                          <a:solidFill>
                            <a:schemeClr val="bg1"/>
                          </a:solidFill>
                          <a:effectLst/>
                        </a:rPr>
                        <a:t>projet</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err="1" smtClean="0">
                          <a:solidFill>
                            <a:schemeClr val="bg1"/>
                          </a:solidFill>
                          <a:effectLst/>
                        </a:rPr>
                        <a:t>Nbre</a:t>
                      </a:r>
                      <a:r>
                        <a:rPr lang="fr-FR" sz="800" b="1" u="none" strike="noStrike" dirty="0" smtClean="0">
                          <a:solidFill>
                            <a:schemeClr val="bg1"/>
                          </a:solidFill>
                          <a:effectLst/>
                        </a:rPr>
                        <a:t> projets </a:t>
                      </a:r>
                      <a:r>
                        <a:rPr lang="fr-FR" sz="800" b="1" u="none" strike="noStrike" dirty="0">
                          <a:solidFill>
                            <a:schemeClr val="bg1"/>
                          </a:solidFill>
                          <a:effectLst/>
                        </a:rPr>
                        <a:t>attendus</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smtClean="0">
                          <a:solidFill>
                            <a:schemeClr val="bg1"/>
                          </a:solidFill>
                          <a:effectLst/>
                        </a:rPr>
                        <a:t>TRL</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a:solidFill>
                            <a:schemeClr val="bg1"/>
                          </a:solidFill>
                          <a:effectLst/>
                        </a:rPr>
                        <a:t>Lump </a:t>
                      </a:r>
                      <a:r>
                        <a:rPr lang="fr-FR" sz="800" b="1" u="none" strike="noStrike" dirty="0" err="1">
                          <a:solidFill>
                            <a:schemeClr val="bg1"/>
                          </a:solidFill>
                          <a:effectLst/>
                        </a:rPr>
                        <a:t>Sum</a:t>
                      </a:r>
                      <a:r>
                        <a:rPr lang="fr-FR" sz="800" b="1" u="none" strike="noStrike" dirty="0">
                          <a:solidFill>
                            <a:schemeClr val="bg1"/>
                          </a:solidFill>
                          <a:effectLst/>
                        </a:rPr>
                        <a:t> </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a:solidFill>
                            <a:schemeClr val="bg1"/>
                          </a:solidFill>
                          <a:effectLst/>
                        </a:rPr>
                        <a:t>Ouverture</a:t>
                      </a:r>
                      <a:endParaRPr lang="fr-FR" sz="800" b="1" i="0" u="none" strike="noStrike">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a:solidFill>
                            <a:schemeClr val="bg1"/>
                          </a:solidFill>
                          <a:effectLst/>
                        </a:rPr>
                        <a:t>Clôture</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extLst>
                  <a:ext uri="{0D108BD9-81ED-4DB2-BD59-A6C34878D82A}">
                    <a16:rowId xmlns:a16="http://schemas.microsoft.com/office/drawing/2014/main" val="2793229597"/>
                  </a:ext>
                </a:extLst>
              </a:tr>
              <a:tr h="122361">
                <a:tc>
                  <a:txBody>
                    <a:bodyPr/>
                    <a:lstStyle/>
                    <a:p>
                      <a:pPr algn="l" fontAlgn="ctr"/>
                      <a:r>
                        <a:rPr lang="fr-FR" sz="800" u="none" strike="noStrike">
                          <a:effectLst/>
                        </a:rPr>
                        <a:t>HORIZON-CL5-2024-D3-01-01</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800" u="none" strike="noStrike" dirty="0">
                          <a:effectLst/>
                          <a:hlinkClick r:id="rId2" action="ppaction://hlinksldjump"/>
                        </a:rPr>
                        <a:t>Alternative equipment and processes for advanced manufacturing of PV technologies</a:t>
                      </a:r>
                      <a:endParaRPr lang="en-US"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12,0</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7</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12/09/2023</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dirty="0">
                          <a:effectLst/>
                        </a:rPr>
                        <a:t>16/01/2024</a:t>
                      </a:r>
                      <a:endParaRPr lang="fr-FR" sz="8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416345392"/>
                  </a:ext>
                </a:extLst>
              </a:tr>
              <a:tr h="67603">
                <a:tc>
                  <a:txBody>
                    <a:bodyPr/>
                    <a:lstStyle/>
                    <a:p>
                      <a:pPr algn="l" fontAlgn="ctr"/>
                      <a:r>
                        <a:rPr lang="fr-FR" sz="800" u="none" strike="noStrike">
                          <a:effectLst/>
                        </a:rPr>
                        <a:t>HORIZON-CL5-2024-D3-01-02</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800" u="none" strike="noStrike" dirty="0">
                          <a:effectLst/>
                          <a:hlinkClick r:id="rId3" action="ppaction://hlinksldjump"/>
                        </a:rPr>
                        <a:t>Low-power PV</a:t>
                      </a:r>
                      <a:endParaRPr lang="fr-FR"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3,0</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5-7</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oui</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12/09/2023</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dirty="0">
                          <a:effectLst/>
                        </a:rPr>
                        <a:t>16/01/2024</a:t>
                      </a:r>
                      <a:endParaRPr lang="fr-FR" sz="8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3554809116"/>
                  </a:ext>
                </a:extLst>
              </a:tr>
              <a:tr h="122361">
                <a:tc>
                  <a:txBody>
                    <a:bodyPr/>
                    <a:lstStyle/>
                    <a:p>
                      <a:pPr algn="l" fontAlgn="ctr"/>
                      <a:r>
                        <a:rPr lang="fr-FR" sz="800" u="none" strike="noStrike">
                          <a:effectLst/>
                        </a:rPr>
                        <a:t>HORIZON-CL5-2024-D3-01-03</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800" u="none" strike="noStrike" dirty="0">
                          <a:effectLst/>
                          <a:hlinkClick r:id="rId4" action="ppaction://hlinksldjump"/>
                        </a:rPr>
                        <a:t>Demonstration of improved intermediate renewable energy carrier technologies for transport fuels</a:t>
                      </a:r>
                      <a:endParaRPr lang="en-US"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10,0</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6-7</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oui</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12/09/2023</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dirty="0">
                          <a:effectLst/>
                        </a:rPr>
                        <a:t>16/01/2024</a:t>
                      </a:r>
                      <a:endParaRPr lang="fr-FR" sz="8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2277778833"/>
                  </a:ext>
                </a:extLst>
              </a:tr>
              <a:tr h="181851">
                <a:tc>
                  <a:txBody>
                    <a:bodyPr/>
                    <a:lstStyle/>
                    <a:p>
                      <a:pPr algn="l" fontAlgn="ctr"/>
                      <a:r>
                        <a:rPr lang="fr-FR" sz="800" u="none" strike="noStrike">
                          <a:effectLst/>
                        </a:rPr>
                        <a:t>HORIZON-CL5-2024-D3-01-04</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800" u="none" strike="noStrike" dirty="0">
                          <a:effectLst/>
                          <a:hlinkClick r:id="rId5" action="ppaction://hlinksldjump"/>
                        </a:rPr>
                        <a:t>Improvement of light harvesting and carbon fixation with synthetic biology and/or bio-inspired//biomimetic pathways for renewable direct solar fuels production</a:t>
                      </a:r>
                      <a:endParaRPr lang="en-US"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4,0</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3-4</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12/09/2023</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dirty="0">
                          <a:effectLst/>
                        </a:rPr>
                        <a:t>16/01/2024</a:t>
                      </a:r>
                      <a:endParaRPr lang="fr-FR" sz="8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2518853451"/>
                  </a:ext>
                </a:extLst>
              </a:tr>
              <a:tr h="122361">
                <a:tc>
                  <a:txBody>
                    <a:bodyPr/>
                    <a:lstStyle/>
                    <a:p>
                      <a:pPr algn="l" fontAlgn="ctr"/>
                      <a:r>
                        <a:rPr lang="fr-FR" sz="800" u="none" strike="noStrike">
                          <a:effectLst/>
                        </a:rPr>
                        <a:t>HORIZON-CL5-2024-D3-01-05</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800" u="none" strike="noStrike" dirty="0">
                          <a:effectLst/>
                          <a:hlinkClick r:id="rId6" action="ppaction://hlinksldjump"/>
                        </a:rPr>
                        <a:t>Development of carbon fixation technologies for biogenic flue gases</a:t>
                      </a:r>
                      <a:endParaRPr lang="en-US"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4,0</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5</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12/09/2023</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dirty="0">
                          <a:effectLst/>
                        </a:rPr>
                        <a:t>16/01/2024</a:t>
                      </a:r>
                      <a:endParaRPr lang="fr-FR" sz="8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4291187929"/>
                  </a:ext>
                </a:extLst>
              </a:tr>
              <a:tr h="122361">
                <a:tc>
                  <a:txBody>
                    <a:bodyPr/>
                    <a:lstStyle/>
                    <a:p>
                      <a:pPr algn="l" fontAlgn="ctr"/>
                      <a:r>
                        <a:rPr lang="fr-FR" sz="800" u="none" strike="noStrike">
                          <a:effectLst/>
                        </a:rPr>
                        <a:t>HORIZON-CL5-2024-D3-01-06</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800" u="none" strike="noStrike" dirty="0">
                          <a:effectLst/>
                          <a:hlinkClick r:id="rId7" action="ppaction://hlinksldjump"/>
                        </a:rPr>
                        <a:t>Innovative applications/integration of geothermal heating and cooling in industry</a:t>
                      </a:r>
                      <a:endParaRPr lang="en-US"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3,0</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5</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12/09/2023</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dirty="0">
                          <a:effectLst/>
                        </a:rPr>
                        <a:t>16/01/2024</a:t>
                      </a:r>
                      <a:endParaRPr lang="fr-FR" sz="8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3331182712"/>
                  </a:ext>
                </a:extLst>
              </a:tr>
              <a:tr h="181851">
                <a:tc>
                  <a:txBody>
                    <a:bodyPr/>
                    <a:lstStyle/>
                    <a:p>
                      <a:pPr algn="l" fontAlgn="ctr"/>
                      <a:r>
                        <a:rPr lang="fr-FR" sz="800" u="none" strike="noStrike">
                          <a:effectLst/>
                        </a:rPr>
                        <a:t>HORIZON-CL5-2024-D3-01-07</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800" u="none" strike="noStrike" dirty="0">
                          <a:effectLst/>
                          <a:hlinkClick r:id="rId8" action="ppaction://hlinksldjump"/>
                        </a:rPr>
                        <a:t>Development of hydropower equipment for improving techno-economic efficiency and equipment resilience in refurbishment situations </a:t>
                      </a:r>
                      <a:endParaRPr lang="en-US"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dirty="0">
                          <a:effectLst/>
                        </a:rPr>
                        <a:t>RIA</a:t>
                      </a:r>
                      <a:endParaRPr lang="fr-FR"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4,0</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4-5</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12/09/2023</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dirty="0">
                          <a:effectLst/>
                        </a:rPr>
                        <a:t>16/01/2024</a:t>
                      </a:r>
                      <a:endParaRPr lang="fr-FR" sz="8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1441845563"/>
                  </a:ext>
                </a:extLst>
              </a:tr>
              <a:tr h="67603">
                <a:tc>
                  <a:txBody>
                    <a:bodyPr/>
                    <a:lstStyle/>
                    <a:p>
                      <a:pPr algn="l" fontAlgn="ctr"/>
                      <a:r>
                        <a:rPr lang="fr-FR" sz="800" u="none" strike="noStrike">
                          <a:effectLst/>
                        </a:rPr>
                        <a:t>HORIZON-CL5-2024-D3-01-08</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800" u="none" strike="noStrike" dirty="0">
                          <a:effectLst/>
                          <a:hlinkClick r:id="rId9" action="ppaction://hlinksldjump"/>
                        </a:rPr>
                        <a:t>Demonstration of sustainable wave energy farms</a:t>
                      </a:r>
                      <a:endParaRPr lang="en-US"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18-20</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8</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12/09/2023</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dirty="0">
                          <a:effectLst/>
                        </a:rPr>
                        <a:t>16/01/2024</a:t>
                      </a:r>
                      <a:endParaRPr lang="fr-FR" sz="8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4120795834"/>
                  </a:ext>
                </a:extLst>
              </a:tr>
              <a:tr h="67603">
                <a:tc>
                  <a:txBody>
                    <a:bodyPr/>
                    <a:lstStyle/>
                    <a:p>
                      <a:pPr algn="l" fontAlgn="ctr"/>
                      <a:r>
                        <a:rPr lang="fr-FR" sz="800" u="none" strike="noStrike" dirty="0">
                          <a:effectLst/>
                        </a:rPr>
                        <a:t>HORIZON-CL5-2024-D3-01-10</a:t>
                      </a:r>
                      <a:endParaRPr lang="fr-FR"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en-US" sz="800" u="none" strike="noStrike" dirty="0">
                          <a:effectLst/>
                          <a:hlinkClick r:id="rId10" action="ppaction://hlinksldjump"/>
                        </a:rPr>
                        <a:t>Next generation of renewable energy technologies</a:t>
                      </a:r>
                      <a:endParaRPr lang="en-US"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3,0</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9</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3-4</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12/09/2023</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dirty="0">
                          <a:effectLst/>
                        </a:rPr>
                        <a:t>16/01/2024</a:t>
                      </a:r>
                      <a:endParaRPr lang="fr-FR" sz="8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200467970"/>
                  </a:ext>
                </a:extLst>
              </a:tr>
              <a:tr h="67603">
                <a:tc>
                  <a:txBody>
                    <a:bodyPr/>
                    <a:lstStyle/>
                    <a:p>
                      <a:pPr algn="l" fontAlgn="ctr"/>
                      <a:r>
                        <a:rPr lang="fr-FR" sz="800" u="none" strike="noStrike">
                          <a:effectLst/>
                        </a:rPr>
                        <a:t>HORIZON-CL5-2024-D3-02-01</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800" u="none" strike="noStrike" dirty="0">
                          <a:effectLst/>
                          <a:hlinkClick r:id="rId11" action="ppaction://hlinksldjump"/>
                        </a:rPr>
                        <a:t>Digital tools for CSP and solar thermal plants</a:t>
                      </a:r>
                      <a:endParaRPr lang="en-US"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3,0</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7-8</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oui</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dirty="0" smtClean="0">
                          <a:effectLst/>
                        </a:rPr>
                        <a:t>17/09/2024</a:t>
                      </a:r>
                      <a:endParaRPr lang="fr-FR"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dirty="0" smtClean="0">
                          <a:effectLst/>
                        </a:rPr>
                        <a:t>21/01/2025</a:t>
                      </a:r>
                      <a:endParaRPr lang="fr-FR" sz="8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615851474"/>
                  </a:ext>
                </a:extLst>
              </a:tr>
              <a:tr h="122361">
                <a:tc>
                  <a:txBody>
                    <a:bodyPr/>
                    <a:lstStyle/>
                    <a:p>
                      <a:pPr algn="l" fontAlgn="ctr"/>
                      <a:r>
                        <a:rPr lang="fr-FR" sz="800" u="none" strike="noStrike">
                          <a:effectLst/>
                        </a:rPr>
                        <a:t>HORIZON-CL5-2024-D3-02-02</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800" u="none" strike="noStrike" dirty="0">
                          <a:effectLst/>
                          <a:hlinkClick r:id="rId12" action="ppaction://hlinksldjump"/>
                        </a:rPr>
                        <a:t>Development of next generation synthetic renewable fuel technologies</a:t>
                      </a:r>
                      <a:endParaRPr lang="en-US"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4,0</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3-4</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17/09/2024</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21/01/2025</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tc>
                <a:extLst>
                  <a:ext uri="{0D108BD9-81ED-4DB2-BD59-A6C34878D82A}">
                    <a16:rowId xmlns:a16="http://schemas.microsoft.com/office/drawing/2014/main" val="3620290775"/>
                  </a:ext>
                </a:extLst>
              </a:tr>
              <a:tr h="181851">
                <a:tc>
                  <a:txBody>
                    <a:bodyPr/>
                    <a:lstStyle/>
                    <a:p>
                      <a:pPr algn="l" fontAlgn="ctr"/>
                      <a:r>
                        <a:rPr lang="fr-FR" sz="800" u="none" strike="noStrike">
                          <a:effectLst/>
                        </a:rPr>
                        <a:t>HORIZON-CL5-2024-D3-02-03</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800" u="none" strike="noStrike" dirty="0">
                          <a:effectLst/>
                          <a:hlinkClick r:id="rId13" action="ppaction://hlinksldjump"/>
                        </a:rPr>
                        <a:t>Development of smart concepts of integrated energy driven bio-refineries for co-production of advanced biofuels, bio-chemicals and biomaterials</a:t>
                      </a:r>
                      <a:endParaRPr lang="en-US"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3.5</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5</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17/09/2024</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21/01/2025</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tc>
                <a:extLst>
                  <a:ext uri="{0D108BD9-81ED-4DB2-BD59-A6C34878D82A}">
                    <a16:rowId xmlns:a16="http://schemas.microsoft.com/office/drawing/2014/main" val="2262202458"/>
                  </a:ext>
                </a:extLst>
              </a:tr>
              <a:tr h="67603">
                <a:tc>
                  <a:txBody>
                    <a:bodyPr/>
                    <a:lstStyle/>
                    <a:p>
                      <a:pPr algn="l" fontAlgn="ctr"/>
                      <a:r>
                        <a:rPr lang="fr-FR" sz="800" u="none" strike="noStrike">
                          <a:effectLst/>
                        </a:rPr>
                        <a:t>HORIZON-CL5-2024-D3-02-04</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800" u="none" strike="noStrike" dirty="0">
                          <a:effectLst/>
                          <a:hlinkClick r:id="rId14" action="ppaction://hlinksldjump"/>
                        </a:rPr>
                        <a:t>Critical technologies for the future ocean energy farms</a:t>
                      </a:r>
                      <a:endParaRPr lang="en-US"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4,0</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5</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17/09/2024</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21/01/2025</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tc>
                <a:extLst>
                  <a:ext uri="{0D108BD9-81ED-4DB2-BD59-A6C34878D82A}">
                    <a16:rowId xmlns:a16="http://schemas.microsoft.com/office/drawing/2014/main" val="2075158532"/>
                  </a:ext>
                </a:extLst>
              </a:tr>
              <a:tr h="67603">
                <a:tc>
                  <a:txBody>
                    <a:bodyPr/>
                    <a:lstStyle/>
                    <a:p>
                      <a:pPr algn="l" fontAlgn="ctr"/>
                      <a:r>
                        <a:rPr lang="fr-FR" sz="800" u="none" strike="noStrike">
                          <a:effectLst/>
                        </a:rPr>
                        <a:t>HORIZON-CL5-2024-D3-02-05</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800" u="none" strike="noStrike" dirty="0">
                          <a:effectLst/>
                          <a:hlinkClick r:id="rId15" action="ppaction://hlinksldjump"/>
                        </a:rPr>
                        <a:t>PV-</a:t>
                      </a:r>
                      <a:r>
                        <a:rPr lang="fr-FR" sz="800" u="none" strike="noStrike" dirty="0" err="1">
                          <a:effectLst/>
                          <a:hlinkClick r:id="rId15" action="ppaction://hlinksldjump"/>
                        </a:rPr>
                        <a:t>integrated</a:t>
                      </a:r>
                      <a:r>
                        <a:rPr lang="fr-FR" sz="800" u="none" strike="noStrike" dirty="0">
                          <a:effectLst/>
                          <a:hlinkClick r:id="rId15" action="ppaction://hlinksldjump"/>
                        </a:rPr>
                        <a:t> </a:t>
                      </a:r>
                      <a:r>
                        <a:rPr lang="fr-FR" sz="800" u="none" strike="noStrike" dirty="0" err="1">
                          <a:effectLst/>
                          <a:hlinkClick r:id="rId15" action="ppaction://hlinksldjump"/>
                        </a:rPr>
                        <a:t>electric</a:t>
                      </a:r>
                      <a:r>
                        <a:rPr lang="fr-FR" sz="800" u="none" strike="noStrike" dirty="0">
                          <a:effectLst/>
                          <a:hlinkClick r:id="rId15" action="ppaction://hlinksldjump"/>
                        </a:rPr>
                        <a:t> </a:t>
                      </a:r>
                      <a:r>
                        <a:rPr lang="fr-FR" sz="800" u="none" strike="noStrike" dirty="0" err="1">
                          <a:effectLst/>
                          <a:hlinkClick r:id="rId15" action="ppaction://hlinksldjump"/>
                        </a:rPr>
                        <a:t>mobility</a:t>
                      </a:r>
                      <a:r>
                        <a:rPr lang="fr-FR" sz="800" u="none" strike="noStrike" dirty="0">
                          <a:effectLst/>
                          <a:hlinkClick r:id="rId15" action="ppaction://hlinksldjump"/>
                        </a:rPr>
                        <a:t> applications</a:t>
                      </a:r>
                      <a:endParaRPr lang="fr-FR"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7,0</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6-7</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17/09/2024</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21/01/2025</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tc>
                <a:extLst>
                  <a:ext uri="{0D108BD9-81ED-4DB2-BD59-A6C34878D82A}">
                    <a16:rowId xmlns:a16="http://schemas.microsoft.com/office/drawing/2014/main" val="3380965360"/>
                  </a:ext>
                </a:extLst>
              </a:tr>
              <a:tr h="67603">
                <a:tc>
                  <a:txBody>
                    <a:bodyPr/>
                    <a:lstStyle/>
                    <a:p>
                      <a:pPr algn="l" fontAlgn="ctr"/>
                      <a:r>
                        <a:rPr lang="fr-FR" sz="800" u="none" strike="noStrike">
                          <a:effectLst/>
                        </a:rPr>
                        <a:t>HORIZON-CL5-2024-D3-02-06</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800" u="none" strike="noStrike" dirty="0">
                          <a:effectLst/>
                          <a:hlinkClick r:id="rId16" action="ppaction://hlinksldjump"/>
                        </a:rPr>
                        <a:t>Innovative, </a:t>
                      </a:r>
                      <a:r>
                        <a:rPr lang="fr-FR" sz="800" u="none" strike="noStrike" dirty="0" err="1">
                          <a:effectLst/>
                          <a:hlinkClick r:id="rId16" action="ppaction://hlinksldjump"/>
                        </a:rPr>
                        <a:t>Community</a:t>
                      </a:r>
                      <a:r>
                        <a:rPr lang="fr-FR" sz="800" u="none" strike="noStrike" dirty="0">
                          <a:effectLst/>
                          <a:hlinkClick r:id="rId16" action="ppaction://hlinksldjump"/>
                        </a:rPr>
                        <a:t>-Integrated PV </a:t>
                      </a:r>
                      <a:r>
                        <a:rPr lang="fr-FR" sz="800" u="none" strike="noStrike" dirty="0" err="1">
                          <a:effectLst/>
                          <a:hlinkClick r:id="rId16" action="ppaction://hlinksldjump"/>
                        </a:rPr>
                        <a:t>systems</a:t>
                      </a:r>
                      <a:endParaRPr lang="fr-FR"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5,0</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6-7</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17/09/2024</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21/01/2025</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tc>
                <a:extLst>
                  <a:ext uri="{0D108BD9-81ED-4DB2-BD59-A6C34878D82A}">
                    <a16:rowId xmlns:a16="http://schemas.microsoft.com/office/drawing/2014/main" val="1836021657"/>
                  </a:ext>
                </a:extLst>
              </a:tr>
              <a:tr h="67603">
                <a:tc>
                  <a:txBody>
                    <a:bodyPr/>
                    <a:lstStyle/>
                    <a:p>
                      <a:pPr algn="l" fontAlgn="ctr"/>
                      <a:r>
                        <a:rPr lang="fr-FR" sz="800" u="none" strike="noStrike">
                          <a:effectLst/>
                        </a:rPr>
                        <a:t>HORIZON-CL5-2024-D3-02-07</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800" u="none" strike="noStrike" dirty="0">
                          <a:effectLst/>
                          <a:hlinkClick r:id="rId17" action="ppaction://hlinksldjump"/>
                        </a:rPr>
                        <a:t>Resource Efficiency of PV in Production, Use and Disposal</a:t>
                      </a:r>
                      <a:endParaRPr lang="en-US"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CSA</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3,0</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1</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oui</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smtClean="0">
                          <a:ln>
                            <a:noFill/>
                          </a:ln>
                          <a:solidFill>
                            <a:srgbClr val="000000"/>
                          </a:solidFill>
                          <a:effectLst/>
                          <a:uLnTx/>
                          <a:uFillTx/>
                          <a:latin typeface="Arial"/>
                          <a:ea typeface="+mn-ea"/>
                          <a:cs typeface="+mn-cs"/>
                        </a:rPr>
                        <a:t>17/09/2024</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smtClean="0">
                          <a:ln>
                            <a:noFill/>
                          </a:ln>
                          <a:solidFill>
                            <a:srgbClr val="000000"/>
                          </a:solidFill>
                          <a:effectLst/>
                          <a:uLnTx/>
                          <a:uFillTx/>
                          <a:latin typeface="Arial"/>
                          <a:ea typeface="+mn-ea"/>
                          <a:cs typeface="+mn-cs"/>
                        </a:rPr>
                        <a:t>21/01/2025</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tc>
                <a:extLst>
                  <a:ext uri="{0D108BD9-81ED-4DB2-BD59-A6C34878D82A}">
                    <a16:rowId xmlns:a16="http://schemas.microsoft.com/office/drawing/2014/main" val="51994352"/>
                  </a:ext>
                </a:extLst>
              </a:tr>
              <a:tr h="181851">
                <a:tc>
                  <a:txBody>
                    <a:bodyPr/>
                    <a:lstStyle/>
                    <a:p>
                      <a:pPr algn="l" fontAlgn="ctr"/>
                      <a:r>
                        <a:rPr lang="fr-FR" sz="800" u="none" strike="noStrike">
                          <a:effectLst/>
                        </a:rPr>
                        <a:t>HORIZON-CL5-2024-D3-02-08</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800" u="none" strike="noStrike" dirty="0" err="1">
                          <a:effectLst/>
                          <a:hlinkClick r:id="rId18" action="ppaction://hlinksldjump"/>
                        </a:rPr>
                        <a:t>Minimisation</a:t>
                      </a:r>
                      <a:r>
                        <a:rPr lang="en-US" sz="800" u="none" strike="noStrike" dirty="0">
                          <a:effectLst/>
                          <a:hlinkClick r:id="rId18" action="ppaction://hlinksldjump"/>
                        </a:rPr>
                        <a:t> of environmental, and </a:t>
                      </a:r>
                      <a:r>
                        <a:rPr lang="en-US" sz="800" u="none" strike="noStrike" dirty="0" err="1">
                          <a:effectLst/>
                          <a:hlinkClick r:id="rId18" action="ppaction://hlinksldjump"/>
                        </a:rPr>
                        <a:t>optimisation</a:t>
                      </a:r>
                      <a:r>
                        <a:rPr lang="en-US" sz="800" u="none" strike="noStrike" dirty="0">
                          <a:effectLst/>
                          <a:hlinkClick r:id="rId18" action="ppaction://hlinksldjump"/>
                        </a:rPr>
                        <a:t> of socio-economic impacts in the deployment, operation and decommissioning of offshore wind farms</a:t>
                      </a:r>
                      <a:endParaRPr lang="en-US"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5,0</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5</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oui</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17/09/2024</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21/01/2025</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tc>
                <a:extLst>
                  <a:ext uri="{0D108BD9-81ED-4DB2-BD59-A6C34878D82A}">
                    <a16:rowId xmlns:a16="http://schemas.microsoft.com/office/drawing/2014/main" val="2393352142"/>
                  </a:ext>
                </a:extLst>
              </a:tr>
              <a:tr h="67603">
                <a:tc>
                  <a:txBody>
                    <a:bodyPr/>
                    <a:lstStyle/>
                    <a:p>
                      <a:pPr algn="l" fontAlgn="ctr"/>
                      <a:r>
                        <a:rPr lang="fr-FR" sz="800" u="none" strike="noStrike" dirty="0">
                          <a:effectLst/>
                        </a:rPr>
                        <a:t>HORIZON-CL5-2024-D3-02-09</a:t>
                      </a:r>
                      <a:endParaRPr lang="fr-FR"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en-US" sz="800" u="none" strike="noStrike" dirty="0">
                          <a:effectLst/>
                          <a:hlinkClick r:id="rId19" action="ppaction://hlinksldjump"/>
                        </a:rPr>
                        <a:t>Demonstrations of innovative floating wind concepts</a:t>
                      </a:r>
                      <a:endParaRPr lang="en-US"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15,0</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7-8</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17/09/2024</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21/01/2025</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tc>
                <a:extLst>
                  <a:ext uri="{0D108BD9-81ED-4DB2-BD59-A6C34878D82A}">
                    <a16:rowId xmlns:a16="http://schemas.microsoft.com/office/drawing/2014/main" val="4157400789"/>
                  </a:ext>
                </a:extLst>
              </a:tr>
              <a:tr h="67603">
                <a:tc>
                  <a:txBody>
                    <a:bodyPr/>
                    <a:lstStyle/>
                    <a:p>
                      <a:pPr algn="l" fontAlgn="ctr"/>
                      <a:r>
                        <a:rPr lang="fr-FR" sz="800" u="none" strike="noStrike" dirty="0">
                          <a:effectLst/>
                        </a:rPr>
                        <a:t>HORIZON-CL5-2024-D3-02-10</a:t>
                      </a:r>
                      <a:endParaRPr lang="fr-FR"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en-US" sz="800" u="none" strike="noStrike" dirty="0">
                          <a:effectLst/>
                          <a:hlinkClick r:id="rId20" action="ppaction://hlinksldjump"/>
                        </a:rPr>
                        <a:t>Market Uptake Measures of renewable energy systems</a:t>
                      </a:r>
                      <a:endParaRPr lang="en-US"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dirty="0">
                          <a:effectLst/>
                        </a:rPr>
                        <a:t>CSA</a:t>
                      </a:r>
                      <a:endParaRPr lang="fr-FR" sz="8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2,0</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4</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800" u="none" strike="noStrike">
                          <a:effectLst/>
                        </a:rPr>
                        <a:t>oui</a:t>
                      </a:r>
                      <a:endParaRPr lang="fr-FR" sz="800" b="0" i="0" u="none" strike="noStrike">
                        <a:solidFill>
                          <a:srgbClr val="000000"/>
                        </a:solidFill>
                        <a:effectLst/>
                        <a:latin typeface="Calibri" panose="020F0502020204030204" pitchFamily="34" charset="0"/>
                      </a:endParaRPr>
                    </a:p>
                  </a:txBody>
                  <a:tcPr marL="3380" marR="3380" marT="338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smtClean="0">
                          <a:ln>
                            <a:noFill/>
                          </a:ln>
                          <a:solidFill>
                            <a:srgbClr val="000000"/>
                          </a:solidFill>
                          <a:effectLst/>
                          <a:uLnTx/>
                          <a:uFillTx/>
                          <a:latin typeface="Arial"/>
                          <a:ea typeface="+mn-ea"/>
                          <a:cs typeface="+mn-cs"/>
                        </a:rPr>
                        <a:t>17/09/2024</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smtClean="0">
                          <a:ln>
                            <a:noFill/>
                          </a:ln>
                          <a:solidFill>
                            <a:srgbClr val="000000"/>
                          </a:solidFill>
                          <a:effectLst/>
                          <a:uLnTx/>
                          <a:uFillTx/>
                          <a:latin typeface="Arial"/>
                          <a:ea typeface="+mn-ea"/>
                          <a:cs typeface="+mn-cs"/>
                        </a:rPr>
                        <a:t>21/01/2025</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tc>
                <a:extLst>
                  <a:ext uri="{0D108BD9-81ED-4DB2-BD59-A6C34878D82A}">
                    <a16:rowId xmlns:a16="http://schemas.microsoft.com/office/drawing/2014/main" val="265990372"/>
                  </a:ext>
                </a:extLst>
              </a:tr>
              <a:tr h="67603">
                <a:tc>
                  <a:txBody>
                    <a:bodyPr/>
                    <a:lstStyle/>
                    <a:p>
                      <a:pPr algn="l"/>
                      <a:r>
                        <a:rPr lang="fr-FR" sz="800" dirty="0" smtClean="0">
                          <a:latin typeface="+mn-lt"/>
                        </a:rPr>
                        <a:t>HORIZON-CL5-2024-D3-02-13</a:t>
                      </a:r>
                    </a:p>
                  </a:txBody>
                  <a:tcPr marL="3380" marR="3380" marT="3380" marB="0" anchor="ctr"/>
                </a:tc>
                <a:tc>
                  <a:txBody>
                    <a:bodyPr/>
                    <a:lstStyle/>
                    <a:p>
                      <a:pPr algn="l"/>
                      <a:r>
                        <a:rPr lang="en-US" sz="800" dirty="0" smtClean="0">
                          <a:latin typeface="+mn-lt"/>
                          <a:hlinkClick r:id="rId2" action="ppaction://hlinksldjump"/>
                        </a:rPr>
                        <a:t>Support to the activities of the SET Plan Key Action area Renewable fuels and bioenergy</a:t>
                      </a:r>
                      <a:endParaRPr lang="en-US" sz="800" dirty="0">
                        <a:latin typeface="+mn-lt"/>
                      </a:endParaRPr>
                    </a:p>
                  </a:txBody>
                  <a:tcPr marL="3380" marR="3380" marT="3380" marB="0" anchor="ctr"/>
                </a:tc>
                <a:tc>
                  <a:txBody>
                    <a:bodyPr/>
                    <a:lstStyle/>
                    <a:p>
                      <a:pPr algn="ctr"/>
                      <a:r>
                        <a:rPr lang="fr-FR" sz="800" dirty="0" smtClean="0">
                          <a:latin typeface="+mn-lt"/>
                        </a:rPr>
                        <a:t>CSA</a:t>
                      </a:r>
                      <a:endParaRPr lang="fr-FR" sz="800" dirty="0">
                        <a:latin typeface="+mn-lt"/>
                      </a:endParaRPr>
                    </a:p>
                  </a:txBody>
                  <a:tcPr marL="3380" marR="3380" marT="3380" marB="0" anchor="ctr"/>
                </a:tc>
                <a:tc>
                  <a:txBody>
                    <a:bodyPr/>
                    <a:lstStyle/>
                    <a:p>
                      <a:pPr algn="ctr"/>
                      <a:r>
                        <a:rPr lang="fr-FR" sz="800" dirty="0" smtClean="0">
                          <a:latin typeface="+mn-lt"/>
                        </a:rPr>
                        <a:t>0,6</a:t>
                      </a:r>
                      <a:endParaRPr lang="fr-FR" sz="800" dirty="0">
                        <a:latin typeface="+mn-lt"/>
                      </a:endParaRPr>
                    </a:p>
                  </a:txBody>
                  <a:tcPr marL="3380" marR="3380" marT="3380" marB="0" anchor="ctr"/>
                </a:tc>
                <a:tc>
                  <a:txBody>
                    <a:bodyPr/>
                    <a:lstStyle/>
                    <a:p>
                      <a:pPr algn="ctr"/>
                      <a:r>
                        <a:rPr lang="fr-FR" sz="800" dirty="0" smtClean="0">
                          <a:latin typeface="+mn-lt"/>
                        </a:rPr>
                        <a:t>1</a:t>
                      </a:r>
                      <a:endParaRPr lang="fr-FR" sz="800" dirty="0">
                        <a:latin typeface="+mn-lt"/>
                      </a:endParaRPr>
                    </a:p>
                  </a:txBody>
                  <a:tcPr marL="3380" marR="3380" marT="3380" marB="0" anchor="ctr"/>
                </a:tc>
                <a:tc>
                  <a:txBody>
                    <a:bodyPr/>
                    <a:lstStyle/>
                    <a:p>
                      <a:pPr algn="ctr"/>
                      <a:endParaRPr lang="fr-FR" sz="800" dirty="0">
                        <a:latin typeface="+mn-lt"/>
                      </a:endParaRPr>
                    </a:p>
                  </a:txBody>
                  <a:tcPr marL="3380" marR="3380" marT="3380" marB="0" anchor="ctr"/>
                </a:tc>
                <a:tc>
                  <a:txBody>
                    <a:bodyPr/>
                    <a:lstStyle/>
                    <a:p>
                      <a:pPr marL="0" algn="ctr" defTabSz="914400" rtl="0" eaLnBrk="1" fontAlgn="ctr" latinLnBrk="0" hangingPunct="1"/>
                      <a:r>
                        <a:rPr lang="fr-FR" sz="800" u="none" strike="noStrike" kern="1200" dirty="0" smtClean="0">
                          <a:solidFill>
                            <a:schemeClr val="tx1"/>
                          </a:solidFill>
                          <a:effectLst/>
                          <a:latin typeface="+mn-lt"/>
                          <a:ea typeface="+mn-ea"/>
                          <a:cs typeface="+mn-cs"/>
                        </a:rPr>
                        <a:t>oui</a:t>
                      </a:r>
                      <a:endParaRPr lang="fr-FR" sz="800" u="none" strike="noStrike" kern="1200" dirty="0">
                        <a:solidFill>
                          <a:schemeClr val="tx1"/>
                        </a:solidFill>
                        <a:effectLst/>
                        <a:latin typeface="+mn-lt"/>
                        <a:ea typeface="+mn-ea"/>
                        <a:cs typeface="+mn-cs"/>
                      </a:endParaRPr>
                    </a:p>
                  </a:txBody>
                  <a:tcPr marL="3380" marR="3380" marT="338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smtClean="0">
                          <a:ln>
                            <a:noFill/>
                          </a:ln>
                          <a:solidFill>
                            <a:srgbClr val="000000"/>
                          </a:solidFill>
                          <a:effectLst/>
                          <a:uLnTx/>
                          <a:uFillTx/>
                          <a:latin typeface="+mn-lt"/>
                          <a:ea typeface="+mn-ea"/>
                          <a:cs typeface="+mn-cs"/>
                        </a:rPr>
                        <a:t>17/09/2024</a:t>
                      </a:r>
                      <a:endParaRPr kumimoji="0" lang="fr-FR" sz="800" b="0" i="0" u="none" strike="noStrike" kern="1200" cap="none" spc="0" normalizeH="0" baseline="0" noProof="0" dirty="0">
                        <a:ln>
                          <a:noFill/>
                        </a:ln>
                        <a:solidFill>
                          <a:srgbClr val="000000"/>
                        </a:solidFill>
                        <a:effectLst/>
                        <a:uLnTx/>
                        <a:uFillTx/>
                        <a:latin typeface="+mn-lt"/>
                        <a:ea typeface="+mn-ea"/>
                        <a:cs typeface="+mn-cs"/>
                      </a:endParaRPr>
                    </a:p>
                  </a:txBody>
                  <a:tcPr marL="3380" marR="3380" marT="338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smtClean="0">
                          <a:ln>
                            <a:noFill/>
                          </a:ln>
                          <a:solidFill>
                            <a:srgbClr val="000000"/>
                          </a:solidFill>
                          <a:effectLst/>
                          <a:uLnTx/>
                          <a:uFillTx/>
                          <a:latin typeface="+mn-lt"/>
                          <a:ea typeface="+mn-ea"/>
                          <a:cs typeface="+mn-cs"/>
                        </a:rPr>
                        <a:t>21/01/2025</a:t>
                      </a:r>
                      <a:endParaRPr kumimoji="0" lang="fr-FR" sz="800" b="0" i="0" u="none" strike="noStrike" kern="1200" cap="none" spc="0" normalizeH="0" baseline="0" noProof="0" dirty="0">
                        <a:ln>
                          <a:noFill/>
                        </a:ln>
                        <a:solidFill>
                          <a:srgbClr val="000000"/>
                        </a:solidFill>
                        <a:effectLst/>
                        <a:uLnTx/>
                        <a:uFillTx/>
                        <a:latin typeface="+mn-lt"/>
                        <a:ea typeface="+mn-ea"/>
                        <a:cs typeface="+mn-cs"/>
                      </a:endParaRPr>
                    </a:p>
                  </a:txBody>
                  <a:tcPr marL="3380" marR="3380" marT="3380" marB="0" anchor="ctr"/>
                </a:tc>
                <a:extLst>
                  <a:ext uri="{0D108BD9-81ED-4DB2-BD59-A6C34878D82A}">
                    <a16:rowId xmlns:a16="http://schemas.microsoft.com/office/drawing/2014/main" val="4147147336"/>
                  </a:ext>
                </a:extLst>
              </a:tr>
            </a:tbl>
          </a:graphicData>
        </a:graphic>
      </p:graphicFrame>
    </p:spTree>
    <p:extLst>
      <p:ext uri="{BB962C8B-B14F-4D97-AF65-F5344CB8AC3E}">
        <p14:creationId xmlns:p14="http://schemas.microsoft.com/office/powerpoint/2010/main" val="3427023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59998" y="1059582"/>
            <a:ext cx="861283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16</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738664"/>
          </a:xfrm>
          <a:prstGeom prst="rect">
            <a:avLst/>
          </a:prstGeom>
          <a:noFill/>
        </p:spPr>
        <p:txBody>
          <a:bodyPr wrap="square" rtlCol="0">
            <a:spAutoFit/>
          </a:bodyPr>
          <a:lstStyle/>
          <a:p>
            <a:pPr algn="r">
              <a:defRPr/>
            </a:pPr>
            <a:r>
              <a:rPr lang="fr-FR" b="1" dirty="0" smtClean="0"/>
              <a:t>Liste des appels 2024</a:t>
            </a:r>
          </a:p>
          <a:p>
            <a:pPr algn="r">
              <a:defRPr/>
            </a:pPr>
            <a:r>
              <a:rPr lang="fr-FR" sz="1200" b="1" dirty="0" smtClean="0"/>
              <a:t>Destination 3</a:t>
            </a:r>
            <a:r>
              <a:rPr lang="fr-FR" sz="1200" b="1" dirty="0"/>
              <a:t>, Système énergétique, réseaux et </a:t>
            </a:r>
            <a:r>
              <a:rPr lang="fr-FR" sz="1200" b="1" dirty="0" smtClean="0"/>
              <a:t>stockage et CCUS</a:t>
            </a:r>
            <a:endParaRPr lang="fr-FR" sz="1200" b="1" dirty="0"/>
          </a:p>
          <a:p>
            <a:pPr algn="r">
              <a:defRPr/>
            </a:pPr>
            <a:endParaRPr lang="fr-FR" sz="1200" b="1" dirty="0"/>
          </a:p>
        </p:txBody>
      </p:sp>
      <p:graphicFrame>
        <p:nvGraphicFramePr>
          <p:cNvPr id="2" name="Tableau 1"/>
          <p:cNvGraphicFramePr>
            <a:graphicFrameLocks noGrp="1"/>
          </p:cNvGraphicFramePr>
          <p:nvPr>
            <p:extLst>
              <p:ext uri="{D42A27DB-BD31-4B8C-83A1-F6EECF244321}">
                <p14:modId xmlns:p14="http://schemas.microsoft.com/office/powerpoint/2010/main" val="1713282683"/>
              </p:ext>
            </p:extLst>
          </p:nvPr>
        </p:nvGraphicFramePr>
        <p:xfrm>
          <a:off x="359998" y="1261438"/>
          <a:ext cx="8406335" cy="2978690"/>
        </p:xfrm>
        <a:graphic>
          <a:graphicData uri="http://schemas.openxmlformats.org/drawingml/2006/table">
            <a:tbl>
              <a:tblPr>
                <a:tableStyleId>{5DA37D80-6434-44D0-A028-1B22A696006F}</a:tableStyleId>
              </a:tblPr>
              <a:tblGrid>
                <a:gridCol w="1259674">
                  <a:extLst>
                    <a:ext uri="{9D8B030D-6E8A-4147-A177-3AD203B41FA5}">
                      <a16:colId xmlns:a16="http://schemas.microsoft.com/office/drawing/2014/main" val="1983439235"/>
                    </a:ext>
                  </a:extLst>
                </a:gridCol>
                <a:gridCol w="1440160">
                  <a:extLst>
                    <a:ext uri="{9D8B030D-6E8A-4147-A177-3AD203B41FA5}">
                      <a16:colId xmlns:a16="http://schemas.microsoft.com/office/drawing/2014/main" val="2528959866"/>
                    </a:ext>
                  </a:extLst>
                </a:gridCol>
                <a:gridCol w="2376001">
                  <a:extLst>
                    <a:ext uri="{9D8B030D-6E8A-4147-A177-3AD203B41FA5}">
                      <a16:colId xmlns:a16="http://schemas.microsoft.com/office/drawing/2014/main" val="3377292455"/>
                    </a:ext>
                  </a:extLst>
                </a:gridCol>
                <a:gridCol w="507665">
                  <a:extLst>
                    <a:ext uri="{9D8B030D-6E8A-4147-A177-3AD203B41FA5}">
                      <a16:colId xmlns:a16="http://schemas.microsoft.com/office/drawing/2014/main" val="3358131948"/>
                    </a:ext>
                  </a:extLst>
                </a:gridCol>
                <a:gridCol w="507665">
                  <a:extLst>
                    <a:ext uri="{9D8B030D-6E8A-4147-A177-3AD203B41FA5}">
                      <a16:colId xmlns:a16="http://schemas.microsoft.com/office/drawing/2014/main" val="3856818532"/>
                    </a:ext>
                  </a:extLst>
                </a:gridCol>
                <a:gridCol w="507665">
                  <a:extLst>
                    <a:ext uri="{9D8B030D-6E8A-4147-A177-3AD203B41FA5}">
                      <a16:colId xmlns:a16="http://schemas.microsoft.com/office/drawing/2014/main" val="2514340652"/>
                    </a:ext>
                  </a:extLst>
                </a:gridCol>
                <a:gridCol w="380749">
                  <a:extLst>
                    <a:ext uri="{9D8B030D-6E8A-4147-A177-3AD203B41FA5}">
                      <a16:colId xmlns:a16="http://schemas.microsoft.com/office/drawing/2014/main" val="2925666070"/>
                    </a:ext>
                  </a:extLst>
                </a:gridCol>
                <a:gridCol w="317291">
                  <a:extLst>
                    <a:ext uri="{9D8B030D-6E8A-4147-A177-3AD203B41FA5}">
                      <a16:colId xmlns:a16="http://schemas.microsoft.com/office/drawing/2014/main" val="3814972964"/>
                    </a:ext>
                  </a:extLst>
                </a:gridCol>
                <a:gridCol w="571123">
                  <a:extLst>
                    <a:ext uri="{9D8B030D-6E8A-4147-A177-3AD203B41FA5}">
                      <a16:colId xmlns:a16="http://schemas.microsoft.com/office/drawing/2014/main" val="2634942306"/>
                    </a:ext>
                  </a:extLst>
                </a:gridCol>
                <a:gridCol w="538342">
                  <a:extLst>
                    <a:ext uri="{9D8B030D-6E8A-4147-A177-3AD203B41FA5}">
                      <a16:colId xmlns:a16="http://schemas.microsoft.com/office/drawing/2014/main" val="376934240"/>
                    </a:ext>
                  </a:extLst>
                </a:gridCol>
              </a:tblGrid>
              <a:tr h="213938">
                <a:tc>
                  <a:txBody>
                    <a:bodyPr/>
                    <a:lstStyle/>
                    <a:p>
                      <a:pPr marL="0" algn="ctr" defTabSz="914400" rtl="0" eaLnBrk="1" fontAlgn="ctr" latinLnBrk="0" hangingPunct="1"/>
                      <a:r>
                        <a:rPr lang="fr-FR" sz="800" b="1" u="none" strike="noStrike" kern="1200" dirty="0">
                          <a:solidFill>
                            <a:schemeClr val="bg1"/>
                          </a:solidFill>
                          <a:effectLst/>
                          <a:latin typeface="+mn-lt"/>
                          <a:ea typeface="+mn-ea"/>
                          <a:cs typeface="+mn-cs"/>
                        </a:rPr>
                        <a:t>Destination</a:t>
                      </a:r>
                    </a:p>
                  </a:txBody>
                  <a:tcPr marL="9525" marR="9525" marT="9525" marB="0" anchor="ctr">
                    <a:solidFill>
                      <a:schemeClr val="tx2"/>
                    </a:solidFill>
                  </a:tcPr>
                </a:tc>
                <a:tc>
                  <a:txBody>
                    <a:bodyPr/>
                    <a:lstStyle/>
                    <a:p>
                      <a:pPr algn="ctr" fontAlgn="ctr"/>
                      <a:r>
                        <a:rPr lang="fr-FR" sz="800" b="1" u="none" strike="noStrike" dirty="0">
                          <a:solidFill>
                            <a:schemeClr val="bg1"/>
                          </a:solidFill>
                          <a:effectLst/>
                        </a:rPr>
                        <a:t>Code AAP</a:t>
                      </a:r>
                      <a:endParaRPr lang="fr-FR" sz="800" b="1" i="0" u="none" strike="noStrike" dirty="0">
                        <a:solidFill>
                          <a:schemeClr val="bg1"/>
                        </a:solidFill>
                        <a:effectLst/>
                        <a:latin typeface="Calibri" panose="020F0502020204030204" pitchFamily="34" charset="0"/>
                      </a:endParaRPr>
                    </a:p>
                  </a:txBody>
                  <a:tcPr marL="4195" marR="4195" marT="4195" marB="0" anchor="ctr">
                    <a:solidFill>
                      <a:schemeClr val="tx2"/>
                    </a:solidFill>
                  </a:tcPr>
                </a:tc>
                <a:tc>
                  <a:txBody>
                    <a:bodyPr/>
                    <a:lstStyle/>
                    <a:p>
                      <a:pPr algn="ctr" fontAlgn="ctr"/>
                      <a:r>
                        <a:rPr lang="fr-FR" sz="800" b="1" u="none" strike="noStrike" dirty="0">
                          <a:solidFill>
                            <a:schemeClr val="bg1"/>
                          </a:solidFill>
                          <a:effectLst/>
                        </a:rPr>
                        <a:t>Titre AAP</a:t>
                      </a:r>
                      <a:endParaRPr lang="fr-FR" sz="800" b="1" i="0" u="none" strike="noStrike" dirty="0">
                        <a:solidFill>
                          <a:schemeClr val="bg1"/>
                        </a:solidFill>
                        <a:effectLst/>
                        <a:latin typeface="Calibri" panose="020F0502020204030204" pitchFamily="34" charset="0"/>
                      </a:endParaRPr>
                    </a:p>
                  </a:txBody>
                  <a:tcPr marL="4195" marR="4195" marT="4195" marB="0" anchor="ctr">
                    <a:solidFill>
                      <a:schemeClr val="tx2"/>
                    </a:solidFill>
                  </a:tcPr>
                </a:tc>
                <a:tc>
                  <a:txBody>
                    <a:bodyPr/>
                    <a:lstStyle/>
                    <a:p>
                      <a:pPr algn="ctr" fontAlgn="ctr"/>
                      <a:r>
                        <a:rPr lang="fr-FR" sz="800" b="1" u="none" strike="noStrike">
                          <a:solidFill>
                            <a:schemeClr val="bg1"/>
                          </a:solidFill>
                          <a:effectLst/>
                        </a:rPr>
                        <a:t>Type d'action</a:t>
                      </a:r>
                      <a:endParaRPr lang="fr-FR" sz="800" b="1" i="0" u="none" strike="noStrike">
                        <a:solidFill>
                          <a:schemeClr val="bg1"/>
                        </a:solidFill>
                        <a:effectLst/>
                        <a:latin typeface="Calibri" panose="020F0502020204030204" pitchFamily="34" charset="0"/>
                      </a:endParaRPr>
                    </a:p>
                  </a:txBody>
                  <a:tcPr marL="4195" marR="4195" marT="4195" marB="0" anchor="ctr">
                    <a:solidFill>
                      <a:schemeClr val="tx2"/>
                    </a:solidFill>
                  </a:tcPr>
                </a:tc>
                <a:tc>
                  <a:txBody>
                    <a:bodyPr/>
                    <a:lstStyle/>
                    <a:p>
                      <a:pPr algn="ctr" fontAlgn="ctr"/>
                      <a:r>
                        <a:rPr lang="fr-FR" sz="800" b="1" u="none" strike="noStrike" dirty="0" smtClean="0">
                          <a:solidFill>
                            <a:schemeClr val="bg1"/>
                          </a:solidFill>
                          <a:effectLst/>
                        </a:rPr>
                        <a:t>Budget/</a:t>
                      </a:r>
                      <a:r>
                        <a:rPr lang="fr-FR" sz="800" b="1" u="none" strike="noStrike" baseline="0" dirty="0" smtClean="0">
                          <a:solidFill>
                            <a:schemeClr val="bg1"/>
                          </a:solidFill>
                          <a:effectLst/>
                        </a:rPr>
                        <a:t> </a:t>
                      </a:r>
                      <a:r>
                        <a:rPr lang="fr-FR" sz="800" b="1" u="none" strike="noStrike" dirty="0" smtClean="0">
                          <a:solidFill>
                            <a:schemeClr val="bg1"/>
                          </a:solidFill>
                          <a:effectLst/>
                        </a:rPr>
                        <a:t>projet</a:t>
                      </a:r>
                      <a:endParaRPr lang="fr-FR" sz="800" b="1" i="0" u="none" strike="noStrike" dirty="0">
                        <a:solidFill>
                          <a:schemeClr val="bg1"/>
                        </a:solidFill>
                        <a:effectLst/>
                        <a:latin typeface="Calibri" panose="020F0502020204030204" pitchFamily="34" charset="0"/>
                      </a:endParaRPr>
                    </a:p>
                  </a:txBody>
                  <a:tcPr marL="4195" marR="4195" marT="4195" marB="0" anchor="ctr">
                    <a:solidFill>
                      <a:schemeClr val="tx2"/>
                    </a:solidFill>
                  </a:tcPr>
                </a:tc>
                <a:tc>
                  <a:txBody>
                    <a:bodyPr/>
                    <a:lstStyle/>
                    <a:p>
                      <a:pPr algn="ctr" fontAlgn="ctr"/>
                      <a:r>
                        <a:rPr lang="fr-FR" sz="800" b="1" u="none" strike="noStrike" dirty="0" err="1" smtClean="0">
                          <a:solidFill>
                            <a:schemeClr val="bg1"/>
                          </a:solidFill>
                          <a:effectLst/>
                        </a:rPr>
                        <a:t>Nbre</a:t>
                      </a:r>
                      <a:r>
                        <a:rPr lang="fr-FR" sz="800" b="1" u="none" strike="noStrike" dirty="0" smtClean="0">
                          <a:solidFill>
                            <a:schemeClr val="bg1"/>
                          </a:solidFill>
                          <a:effectLst/>
                        </a:rPr>
                        <a:t> projets </a:t>
                      </a:r>
                      <a:r>
                        <a:rPr lang="fr-FR" sz="800" b="1" u="none" strike="noStrike" dirty="0">
                          <a:solidFill>
                            <a:schemeClr val="bg1"/>
                          </a:solidFill>
                          <a:effectLst/>
                        </a:rPr>
                        <a:t>attendus</a:t>
                      </a:r>
                      <a:endParaRPr lang="fr-FR" sz="800" b="1" i="0" u="none" strike="noStrike" dirty="0">
                        <a:solidFill>
                          <a:schemeClr val="bg1"/>
                        </a:solidFill>
                        <a:effectLst/>
                        <a:latin typeface="Calibri" panose="020F0502020204030204" pitchFamily="34" charset="0"/>
                      </a:endParaRPr>
                    </a:p>
                  </a:txBody>
                  <a:tcPr marL="4195" marR="4195" marT="4195" marB="0" anchor="ctr">
                    <a:solidFill>
                      <a:schemeClr val="tx2"/>
                    </a:solidFill>
                  </a:tcPr>
                </a:tc>
                <a:tc>
                  <a:txBody>
                    <a:bodyPr/>
                    <a:lstStyle/>
                    <a:p>
                      <a:pPr algn="ctr" fontAlgn="ctr"/>
                      <a:r>
                        <a:rPr lang="fr-FR" sz="800" b="1" u="none" strike="noStrike" dirty="0">
                          <a:solidFill>
                            <a:schemeClr val="bg1"/>
                          </a:solidFill>
                          <a:effectLst/>
                        </a:rPr>
                        <a:t>TRL </a:t>
                      </a:r>
                      <a:endParaRPr lang="fr-FR" sz="800" b="1" i="0" u="none" strike="noStrike" dirty="0">
                        <a:solidFill>
                          <a:schemeClr val="bg1"/>
                        </a:solidFill>
                        <a:effectLst/>
                        <a:latin typeface="Calibri" panose="020F0502020204030204" pitchFamily="34" charset="0"/>
                      </a:endParaRPr>
                    </a:p>
                  </a:txBody>
                  <a:tcPr marL="4195" marR="4195" marT="4195" marB="0" anchor="ctr">
                    <a:solidFill>
                      <a:schemeClr val="tx2"/>
                    </a:solidFill>
                  </a:tcPr>
                </a:tc>
                <a:tc>
                  <a:txBody>
                    <a:bodyPr/>
                    <a:lstStyle/>
                    <a:p>
                      <a:pPr algn="ctr" fontAlgn="ctr"/>
                      <a:r>
                        <a:rPr lang="fr-FR" sz="800" b="1" u="none" strike="noStrike" dirty="0">
                          <a:solidFill>
                            <a:schemeClr val="bg1"/>
                          </a:solidFill>
                          <a:effectLst/>
                        </a:rPr>
                        <a:t>Lump </a:t>
                      </a:r>
                      <a:r>
                        <a:rPr lang="fr-FR" sz="800" b="1" u="none" strike="noStrike" dirty="0" err="1">
                          <a:solidFill>
                            <a:schemeClr val="bg1"/>
                          </a:solidFill>
                          <a:effectLst/>
                        </a:rPr>
                        <a:t>Sum</a:t>
                      </a:r>
                      <a:r>
                        <a:rPr lang="fr-FR" sz="800" b="1" u="none" strike="noStrike" dirty="0">
                          <a:solidFill>
                            <a:schemeClr val="bg1"/>
                          </a:solidFill>
                          <a:effectLst/>
                        </a:rPr>
                        <a:t> </a:t>
                      </a:r>
                      <a:endParaRPr lang="fr-FR" sz="800" b="1" i="0" u="none" strike="noStrike" dirty="0">
                        <a:solidFill>
                          <a:schemeClr val="bg1"/>
                        </a:solidFill>
                        <a:effectLst/>
                        <a:latin typeface="Calibri" panose="020F0502020204030204" pitchFamily="34" charset="0"/>
                      </a:endParaRPr>
                    </a:p>
                  </a:txBody>
                  <a:tcPr marL="4195" marR="4195" marT="4195" marB="0" anchor="ctr">
                    <a:solidFill>
                      <a:schemeClr val="tx2"/>
                    </a:solidFill>
                  </a:tcPr>
                </a:tc>
                <a:tc>
                  <a:txBody>
                    <a:bodyPr/>
                    <a:lstStyle/>
                    <a:p>
                      <a:pPr algn="ctr" fontAlgn="ctr"/>
                      <a:r>
                        <a:rPr lang="fr-FR" sz="800" b="1" u="none" strike="noStrike" dirty="0">
                          <a:solidFill>
                            <a:schemeClr val="bg1"/>
                          </a:solidFill>
                          <a:effectLst/>
                        </a:rPr>
                        <a:t>Ouverture</a:t>
                      </a:r>
                      <a:endParaRPr lang="fr-FR" sz="800" b="1" i="0" u="none" strike="noStrike" dirty="0">
                        <a:solidFill>
                          <a:schemeClr val="bg1"/>
                        </a:solidFill>
                        <a:effectLst/>
                        <a:latin typeface="Calibri" panose="020F0502020204030204" pitchFamily="34" charset="0"/>
                      </a:endParaRPr>
                    </a:p>
                  </a:txBody>
                  <a:tcPr marL="4195" marR="4195" marT="4195" marB="0" anchor="ctr">
                    <a:solidFill>
                      <a:schemeClr val="tx2"/>
                    </a:solidFill>
                  </a:tcPr>
                </a:tc>
                <a:tc>
                  <a:txBody>
                    <a:bodyPr/>
                    <a:lstStyle/>
                    <a:p>
                      <a:pPr algn="ctr" fontAlgn="ctr"/>
                      <a:r>
                        <a:rPr lang="fr-FR" sz="800" b="1" u="none" strike="noStrike" dirty="0">
                          <a:solidFill>
                            <a:schemeClr val="bg1"/>
                          </a:solidFill>
                          <a:effectLst/>
                        </a:rPr>
                        <a:t>Clôture</a:t>
                      </a:r>
                      <a:endParaRPr lang="fr-FR" sz="800" b="1" i="0" u="none" strike="noStrike" dirty="0">
                        <a:solidFill>
                          <a:schemeClr val="bg1"/>
                        </a:solidFill>
                        <a:effectLst/>
                        <a:latin typeface="Calibri" panose="020F0502020204030204" pitchFamily="34" charset="0"/>
                      </a:endParaRPr>
                    </a:p>
                  </a:txBody>
                  <a:tcPr marL="4195" marR="4195" marT="4195" marB="0" anchor="ctr">
                    <a:solidFill>
                      <a:schemeClr val="tx2"/>
                    </a:solidFill>
                  </a:tcPr>
                </a:tc>
                <a:extLst>
                  <a:ext uri="{0D108BD9-81ED-4DB2-BD59-A6C34878D82A}">
                    <a16:rowId xmlns:a16="http://schemas.microsoft.com/office/drawing/2014/main" val="1652632830"/>
                  </a:ext>
                </a:extLst>
              </a:tr>
              <a:tr h="151854">
                <a:tc>
                  <a:txBody>
                    <a:bodyPr/>
                    <a:lstStyle/>
                    <a:p>
                      <a:pPr marL="0" algn="l" defTabSz="914400" rtl="0" eaLnBrk="1" fontAlgn="ctr" latinLnBrk="0" hangingPunct="1"/>
                      <a:r>
                        <a:rPr lang="fr-FR" sz="800" u="none" strike="noStrike" kern="1200" dirty="0" err="1">
                          <a:solidFill>
                            <a:schemeClr val="tx1"/>
                          </a:solidFill>
                          <a:effectLst/>
                          <a:latin typeface="+mn-lt"/>
                          <a:ea typeface="+mn-ea"/>
                          <a:cs typeface="+mn-cs"/>
                        </a:rPr>
                        <a:t>Energy</a:t>
                      </a:r>
                      <a:r>
                        <a:rPr lang="fr-FR" sz="800" u="none" strike="noStrike" kern="1200" dirty="0">
                          <a:solidFill>
                            <a:schemeClr val="tx1"/>
                          </a:solidFill>
                          <a:effectLst/>
                          <a:latin typeface="+mn-lt"/>
                          <a:ea typeface="+mn-ea"/>
                          <a:cs typeface="+mn-cs"/>
                        </a:rPr>
                        <a:t> </a:t>
                      </a:r>
                      <a:r>
                        <a:rPr lang="fr-FR" sz="800" u="none" strike="noStrike" kern="1200" dirty="0" err="1">
                          <a:solidFill>
                            <a:schemeClr val="tx1"/>
                          </a:solidFill>
                          <a:effectLst/>
                          <a:latin typeface="+mn-lt"/>
                          <a:ea typeface="+mn-ea"/>
                          <a:cs typeface="+mn-cs"/>
                        </a:rPr>
                        <a:t>Systems</a:t>
                      </a:r>
                      <a:r>
                        <a:rPr lang="fr-FR" sz="800" u="none" strike="noStrike" kern="1200" dirty="0">
                          <a:solidFill>
                            <a:schemeClr val="tx1"/>
                          </a:solidFill>
                          <a:effectLst/>
                          <a:latin typeface="+mn-lt"/>
                          <a:ea typeface="+mn-ea"/>
                          <a:cs typeface="+mn-cs"/>
                        </a:rPr>
                        <a:t>, </a:t>
                      </a:r>
                      <a:r>
                        <a:rPr lang="fr-FR" sz="800" u="none" strike="noStrike" kern="1200" dirty="0" err="1">
                          <a:solidFill>
                            <a:schemeClr val="tx1"/>
                          </a:solidFill>
                          <a:effectLst/>
                          <a:latin typeface="+mn-lt"/>
                          <a:ea typeface="+mn-ea"/>
                          <a:cs typeface="+mn-cs"/>
                        </a:rPr>
                        <a:t>grids</a:t>
                      </a:r>
                      <a:r>
                        <a:rPr lang="fr-FR" sz="800" u="none" strike="noStrike" kern="1200" dirty="0">
                          <a:solidFill>
                            <a:schemeClr val="tx1"/>
                          </a:solidFill>
                          <a:effectLst/>
                          <a:latin typeface="+mn-lt"/>
                          <a:ea typeface="+mn-ea"/>
                          <a:cs typeface="+mn-cs"/>
                        </a:rPr>
                        <a:t> &amp; </a:t>
                      </a:r>
                      <a:r>
                        <a:rPr lang="fr-FR" sz="800" u="none" strike="noStrike" kern="1200" dirty="0" err="1">
                          <a:solidFill>
                            <a:schemeClr val="tx1"/>
                          </a:solidFill>
                          <a:effectLst/>
                          <a:latin typeface="+mn-lt"/>
                          <a:ea typeface="+mn-ea"/>
                          <a:cs typeface="+mn-cs"/>
                        </a:rPr>
                        <a:t>storage</a:t>
                      </a:r>
                      <a:endParaRPr lang="fr-FR" sz="800" u="none" strike="noStrike" kern="1200" dirty="0">
                        <a:solidFill>
                          <a:schemeClr val="tx1"/>
                        </a:solidFill>
                        <a:effectLst/>
                        <a:latin typeface="+mn-lt"/>
                        <a:ea typeface="+mn-ea"/>
                        <a:cs typeface="+mn-cs"/>
                      </a:endParaRPr>
                    </a:p>
                  </a:txBody>
                  <a:tcPr marL="9525" marR="9525" marT="9525" marB="0" anchor="ctr"/>
                </a:tc>
                <a:tc>
                  <a:txBody>
                    <a:bodyPr/>
                    <a:lstStyle/>
                    <a:p>
                      <a:pPr algn="l" fontAlgn="ctr"/>
                      <a:r>
                        <a:rPr lang="fr-FR" sz="800" u="none" strike="noStrike" dirty="0">
                          <a:effectLst/>
                        </a:rPr>
                        <a:t>HORIZON-CL5-2024-D3-01-11</a:t>
                      </a:r>
                      <a:endParaRPr lang="fr-FR" sz="800" b="0" i="0" u="none" strike="noStrike" dirty="0">
                        <a:solidFill>
                          <a:srgbClr val="000000"/>
                        </a:solidFill>
                        <a:effectLst/>
                        <a:latin typeface="Calibri" panose="020F0502020204030204" pitchFamily="34" charset="0"/>
                      </a:endParaRPr>
                    </a:p>
                  </a:txBody>
                  <a:tcPr marL="4195" marR="4195" marT="4195" marB="0" anchor="ctr"/>
                </a:tc>
                <a:tc>
                  <a:txBody>
                    <a:bodyPr/>
                    <a:lstStyle/>
                    <a:p>
                      <a:pPr algn="l" fontAlgn="ctr"/>
                      <a:r>
                        <a:rPr lang="en-US" sz="800" u="none" strike="noStrike" dirty="0">
                          <a:effectLst/>
                          <a:hlinkClick r:id="rId2" action="ppaction://hlinksldjump"/>
                        </a:rPr>
                        <a:t>AI Testing and Experimentation Facility (TEF) for the energy sector – bringing technology to the market</a:t>
                      </a:r>
                      <a:endParaRPr lang="en-US" sz="800" b="0" i="0" u="none" strike="noStrike" dirty="0">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5,0</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6-8</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12/09/2023</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16/01/2024</a:t>
                      </a:r>
                      <a:endParaRPr lang="fr-FR" sz="800" b="0" i="0" u="none" strike="noStrike">
                        <a:solidFill>
                          <a:srgbClr val="000000"/>
                        </a:solidFill>
                        <a:effectLst/>
                        <a:latin typeface="Calibri" panose="020F0502020204030204" pitchFamily="34" charset="0"/>
                      </a:endParaRPr>
                    </a:p>
                  </a:txBody>
                  <a:tcPr marL="4195" marR="4195" marT="4195" marB="0" anchor="ctr"/>
                </a:tc>
                <a:extLst>
                  <a:ext uri="{0D108BD9-81ED-4DB2-BD59-A6C34878D82A}">
                    <a16:rowId xmlns:a16="http://schemas.microsoft.com/office/drawing/2014/main" val="3546239391"/>
                  </a:ext>
                </a:extLst>
              </a:tr>
              <a:tr h="8389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Energy Systems, grids &amp; storage</a:t>
                      </a:r>
                      <a:endParaRPr kumimoji="0" lang="fr-FR" sz="800" b="0" i="0" u="none" strike="noStrike" kern="1200" cap="none" spc="0" normalizeH="0" baseline="0" noProof="0" dirty="0">
                        <a:ln>
                          <a:noFill/>
                        </a:ln>
                        <a:solidFill>
                          <a:srgbClr val="000000"/>
                        </a:solidFill>
                        <a:effectLst/>
                        <a:uLnTx/>
                        <a:uFillTx/>
                        <a:latin typeface="Arial"/>
                        <a:ea typeface="+mn-ea"/>
                        <a:cs typeface="+mn-cs"/>
                      </a:endParaRPr>
                    </a:p>
                  </a:txBody>
                  <a:tcPr marL="4195" marR="4195" marT="4195" marB="0" anchor="ctr"/>
                </a:tc>
                <a:tc>
                  <a:txBody>
                    <a:bodyPr/>
                    <a:lstStyle/>
                    <a:p>
                      <a:pPr algn="l" fontAlgn="ctr"/>
                      <a:r>
                        <a:rPr lang="fr-FR" sz="800" u="none" strike="noStrike">
                          <a:effectLst/>
                        </a:rPr>
                        <a:t>HORIZON-CL5-2024-D3-01-12</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l" fontAlgn="ctr"/>
                      <a:r>
                        <a:rPr lang="en-US" sz="800" u="none" strike="noStrike" dirty="0">
                          <a:effectLst/>
                          <a:hlinkClick r:id="rId3" action="ppaction://hlinksldjump"/>
                        </a:rPr>
                        <a:t>Energy Management Systems for flexibility services</a:t>
                      </a:r>
                      <a:endParaRPr lang="en-US" sz="800" b="0" i="0" u="none" strike="noStrike" dirty="0">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5,0</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7-8</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12/09/2023</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16/01/2024</a:t>
                      </a:r>
                      <a:endParaRPr lang="fr-FR" sz="800" b="0" i="0" u="none" strike="noStrike">
                        <a:solidFill>
                          <a:srgbClr val="000000"/>
                        </a:solidFill>
                        <a:effectLst/>
                        <a:latin typeface="Calibri" panose="020F0502020204030204" pitchFamily="34" charset="0"/>
                      </a:endParaRPr>
                    </a:p>
                  </a:txBody>
                  <a:tcPr marL="4195" marR="4195" marT="4195" marB="0" anchor="ctr"/>
                </a:tc>
                <a:extLst>
                  <a:ext uri="{0D108BD9-81ED-4DB2-BD59-A6C34878D82A}">
                    <a16:rowId xmlns:a16="http://schemas.microsoft.com/office/drawing/2014/main" val="966650335"/>
                  </a:ext>
                </a:extLst>
              </a:tr>
              <a:tr h="8389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Energy Systems, grids &amp; storage</a:t>
                      </a:r>
                      <a:endParaRPr kumimoji="0" lang="fr-FR" sz="800" b="0" i="0" u="none" strike="noStrike" kern="1200" cap="none" spc="0" normalizeH="0" baseline="0" noProof="0" dirty="0">
                        <a:ln>
                          <a:noFill/>
                        </a:ln>
                        <a:solidFill>
                          <a:srgbClr val="000000"/>
                        </a:solidFill>
                        <a:effectLst/>
                        <a:uLnTx/>
                        <a:uFillTx/>
                        <a:latin typeface="Arial"/>
                        <a:ea typeface="+mn-ea"/>
                        <a:cs typeface="+mn-cs"/>
                      </a:endParaRPr>
                    </a:p>
                  </a:txBody>
                  <a:tcPr marL="4195" marR="4195" marT="4195" marB="0" anchor="ctr"/>
                </a:tc>
                <a:tc>
                  <a:txBody>
                    <a:bodyPr/>
                    <a:lstStyle/>
                    <a:p>
                      <a:pPr algn="l" fontAlgn="ctr"/>
                      <a:r>
                        <a:rPr lang="fr-FR" sz="800" u="none" strike="noStrike" dirty="0">
                          <a:effectLst/>
                        </a:rPr>
                        <a:t>HORIZON-CL5-2024-D3-01-13</a:t>
                      </a:r>
                      <a:endParaRPr lang="fr-FR" sz="800" b="0" i="0" u="none" strike="noStrike" dirty="0">
                        <a:solidFill>
                          <a:srgbClr val="000000"/>
                        </a:solidFill>
                        <a:effectLst/>
                        <a:latin typeface="Calibri" panose="020F0502020204030204" pitchFamily="34" charset="0"/>
                      </a:endParaRPr>
                    </a:p>
                  </a:txBody>
                  <a:tcPr marL="4195" marR="4195" marT="4195" marB="0" anchor="ctr"/>
                </a:tc>
                <a:tc>
                  <a:txBody>
                    <a:bodyPr/>
                    <a:lstStyle/>
                    <a:p>
                      <a:pPr algn="l" fontAlgn="ctr"/>
                      <a:r>
                        <a:rPr lang="en-US" sz="800" u="none" strike="noStrike" dirty="0">
                          <a:effectLst/>
                          <a:hlinkClick r:id="rId4" action="ppaction://hlinksldjump"/>
                        </a:rPr>
                        <a:t>DC and AC/DC hybrid transmission and distribution systems</a:t>
                      </a:r>
                      <a:endParaRPr lang="en-US" sz="800" b="0" i="0" u="none" strike="noStrike" dirty="0">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6,0</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4-5</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12/09/2023</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16/01/2024</a:t>
                      </a:r>
                      <a:endParaRPr lang="fr-FR" sz="800" b="0" i="0" u="none" strike="noStrike">
                        <a:solidFill>
                          <a:srgbClr val="000000"/>
                        </a:solidFill>
                        <a:effectLst/>
                        <a:latin typeface="Calibri" panose="020F0502020204030204" pitchFamily="34" charset="0"/>
                      </a:endParaRPr>
                    </a:p>
                  </a:txBody>
                  <a:tcPr marL="4195" marR="4195" marT="4195" marB="0" anchor="ctr"/>
                </a:tc>
                <a:extLst>
                  <a:ext uri="{0D108BD9-81ED-4DB2-BD59-A6C34878D82A}">
                    <a16:rowId xmlns:a16="http://schemas.microsoft.com/office/drawing/2014/main" val="2585548"/>
                  </a:ext>
                </a:extLst>
              </a:tr>
              <a:tr h="15185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Energy Systems, grids &amp; storage</a:t>
                      </a:r>
                      <a:endParaRPr kumimoji="0" lang="fr-FR" sz="800" b="0" i="0" u="none" strike="noStrike" kern="1200" cap="none" spc="0" normalizeH="0" baseline="0" noProof="0" dirty="0">
                        <a:ln>
                          <a:noFill/>
                        </a:ln>
                        <a:solidFill>
                          <a:srgbClr val="000000"/>
                        </a:solidFill>
                        <a:effectLst/>
                        <a:uLnTx/>
                        <a:uFillTx/>
                        <a:latin typeface="Arial"/>
                        <a:ea typeface="+mn-ea"/>
                        <a:cs typeface="+mn-cs"/>
                      </a:endParaRPr>
                    </a:p>
                  </a:txBody>
                  <a:tcPr marL="4195" marR="4195" marT="4195" marB="0" anchor="ctr"/>
                </a:tc>
                <a:tc>
                  <a:txBody>
                    <a:bodyPr/>
                    <a:lstStyle/>
                    <a:p>
                      <a:pPr algn="l" fontAlgn="ctr"/>
                      <a:r>
                        <a:rPr lang="fr-FR" sz="800" u="none" strike="noStrike">
                          <a:effectLst/>
                        </a:rPr>
                        <a:t>HORIZON-CL5-2024-D3-01-14</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l" fontAlgn="ctr"/>
                      <a:r>
                        <a:rPr lang="en-US" sz="800" u="none" strike="noStrike" dirty="0">
                          <a:effectLst/>
                          <a:hlinkClick r:id="rId5" action="ppaction://hlinksldjump"/>
                        </a:rPr>
                        <a:t>Condition &amp; Health Monitoring in Power Electronics (PE) - Wide Band Gap PE for the energy sector </a:t>
                      </a:r>
                      <a:endParaRPr lang="en-US" sz="800" b="0" i="0" u="none" strike="noStrike" dirty="0">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4,0</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5-6</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12/09/2023</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16/01/2024</a:t>
                      </a:r>
                      <a:endParaRPr lang="fr-FR" sz="800" b="0" i="0" u="none" strike="noStrike">
                        <a:solidFill>
                          <a:srgbClr val="000000"/>
                        </a:solidFill>
                        <a:effectLst/>
                        <a:latin typeface="Calibri" panose="020F0502020204030204" pitchFamily="34" charset="0"/>
                      </a:endParaRPr>
                    </a:p>
                  </a:txBody>
                  <a:tcPr marL="4195" marR="4195" marT="4195" marB="0" anchor="ctr"/>
                </a:tc>
                <a:extLst>
                  <a:ext uri="{0D108BD9-81ED-4DB2-BD59-A6C34878D82A}">
                    <a16:rowId xmlns:a16="http://schemas.microsoft.com/office/drawing/2014/main" val="1609679091"/>
                  </a:ext>
                </a:extLst>
              </a:tr>
              <a:tr h="8389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Energy Systems, grids &amp; storage</a:t>
                      </a:r>
                      <a:endParaRPr kumimoji="0" lang="fr-FR" sz="800" b="0" i="0" u="none" strike="noStrike" kern="1200" cap="none" spc="0" normalizeH="0" baseline="0" noProof="0" dirty="0">
                        <a:ln>
                          <a:noFill/>
                        </a:ln>
                        <a:solidFill>
                          <a:srgbClr val="000000"/>
                        </a:solidFill>
                        <a:effectLst/>
                        <a:uLnTx/>
                        <a:uFillTx/>
                        <a:latin typeface="Arial"/>
                        <a:ea typeface="+mn-ea"/>
                        <a:cs typeface="+mn-cs"/>
                      </a:endParaRPr>
                    </a:p>
                  </a:txBody>
                  <a:tcPr marL="4195" marR="4195" marT="4195" marB="0" anchor="ctr"/>
                </a:tc>
                <a:tc>
                  <a:txBody>
                    <a:bodyPr/>
                    <a:lstStyle/>
                    <a:p>
                      <a:pPr algn="l" fontAlgn="ctr"/>
                      <a:r>
                        <a:rPr lang="fr-FR" sz="800" u="none" strike="noStrike">
                          <a:effectLst/>
                        </a:rPr>
                        <a:t>HORIZON-CL5-2024-D3-01-15</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l" fontAlgn="ctr"/>
                      <a:r>
                        <a:rPr lang="en-US" sz="800" u="none" strike="noStrike" dirty="0">
                          <a:effectLst/>
                          <a:hlinkClick r:id="rId6" action="ppaction://hlinksldjump"/>
                        </a:rPr>
                        <a:t>HVAC, HVDC and High-Power cable systems</a:t>
                      </a:r>
                      <a:endParaRPr lang="en-US" sz="800" b="0" i="0" u="none" strike="noStrike" dirty="0">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5-5,5</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4-5</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oui</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12/09/2023</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16/01/2024</a:t>
                      </a:r>
                      <a:endParaRPr lang="fr-FR" sz="800" b="0" i="0" u="none" strike="noStrike">
                        <a:solidFill>
                          <a:srgbClr val="000000"/>
                        </a:solidFill>
                        <a:effectLst/>
                        <a:latin typeface="Calibri" panose="020F0502020204030204" pitchFamily="34" charset="0"/>
                      </a:endParaRPr>
                    </a:p>
                  </a:txBody>
                  <a:tcPr marL="4195" marR="4195" marT="4195" marB="0" anchor="ctr"/>
                </a:tc>
                <a:extLst>
                  <a:ext uri="{0D108BD9-81ED-4DB2-BD59-A6C34878D82A}">
                    <a16:rowId xmlns:a16="http://schemas.microsoft.com/office/drawing/2014/main" val="3927132588"/>
                  </a:ext>
                </a:extLst>
              </a:tr>
              <a:tr h="22568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Energy Systems, grids &amp; storage</a:t>
                      </a:r>
                      <a:endParaRPr kumimoji="0" lang="fr-FR" sz="800" b="0" i="0" u="none" strike="noStrike" kern="1200" cap="none" spc="0" normalizeH="0" baseline="0" noProof="0" dirty="0">
                        <a:ln>
                          <a:noFill/>
                        </a:ln>
                        <a:solidFill>
                          <a:srgbClr val="000000"/>
                        </a:solidFill>
                        <a:effectLst/>
                        <a:uLnTx/>
                        <a:uFillTx/>
                        <a:latin typeface="Arial"/>
                        <a:ea typeface="+mn-ea"/>
                        <a:cs typeface="+mn-cs"/>
                      </a:endParaRPr>
                    </a:p>
                  </a:txBody>
                  <a:tcPr marL="4195" marR="4195" marT="4195" marB="0" anchor="ctr"/>
                </a:tc>
                <a:tc>
                  <a:txBody>
                    <a:bodyPr/>
                    <a:lstStyle/>
                    <a:p>
                      <a:pPr algn="l" fontAlgn="ctr"/>
                      <a:r>
                        <a:rPr lang="fr-FR" sz="800" u="none" strike="noStrike" dirty="0">
                          <a:effectLst/>
                        </a:rPr>
                        <a:t>HORIZON-CL5-2024-D3-01-16</a:t>
                      </a:r>
                      <a:endParaRPr lang="fr-FR" sz="800" b="0" i="0" u="none" strike="noStrike" dirty="0">
                        <a:solidFill>
                          <a:srgbClr val="000000"/>
                        </a:solidFill>
                        <a:effectLst/>
                        <a:latin typeface="Calibri" panose="020F0502020204030204" pitchFamily="34" charset="0"/>
                      </a:endParaRPr>
                    </a:p>
                  </a:txBody>
                  <a:tcPr marL="4195" marR="4195" marT="4195" marB="0" anchor="ctr"/>
                </a:tc>
                <a:tc>
                  <a:txBody>
                    <a:bodyPr/>
                    <a:lstStyle/>
                    <a:p>
                      <a:pPr algn="l" fontAlgn="ctr"/>
                      <a:r>
                        <a:rPr lang="en-US" sz="800" u="none" strike="noStrike" dirty="0">
                          <a:effectLst/>
                          <a:hlinkClick r:id="rId7" action="ppaction://hlinksldjump"/>
                        </a:rPr>
                        <a:t>Demonstration of innovative pumped storage equipment and tools in combination with innovative storage management systems</a:t>
                      </a:r>
                      <a:endParaRPr lang="en-US" sz="800" b="0" i="0" u="none" strike="noStrike" dirty="0">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8,0</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1</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7-8</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12/09/2023</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16/01/2024</a:t>
                      </a:r>
                      <a:endParaRPr lang="fr-FR" sz="800" b="0" i="0" u="none" strike="noStrike">
                        <a:solidFill>
                          <a:srgbClr val="000000"/>
                        </a:solidFill>
                        <a:effectLst/>
                        <a:latin typeface="Calibri" panose="020F0502020204030204" pitchFamily="34" charset="0"/>
                      </a:endParaRPr>
                    </a:p>
                  </a:txBody>
                  <a:tcPr marL="4195" marR="4195" marT="4195" marB="0" anchor="ctr"/>
                </a:tc>
                <a:extLst>
                  <a:ext uri="{0D108BD9-81ED-4DB2-BD59-A6C34878D82A}">
                    <a16:rowId xmlns:a16="http://schemas.microsoft.com/office/drawing/2014/main" val="1626389286"/>
                  </a:ext>
                </a:extLst>
              </a:tr>
              <a:tr h="22568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err="1" smtClean="0">
                          <a:ln>
                            <a:noFill/>
                          </a:ln>
                          <a:solidFill>
                            <a:srgbClr val="000000"/>
                          </a:solidFill>
                          <a:effectLst/>
                          <a:uLnTx/>
                          <a:uFillTx/>
                          <a:latin typeface="Arial"/>
                          <a:ea typeface="+mn-ea"/>
                          <a:cs typeface="+mn-cs"/>
                        </a:rPr>
                        <a:t>Energy</a:t>
                      </a:r>
                      <a:r>
                        <a:rPr kumimoji="0" lang="fr-FR" sz="8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800" b="0" i="0" u="none" strike="noStrike" kern="1200" cap="none" spc="0" normalizeH="0" baseline="0" noProof="0" dirty="0" err="1" smtClean="0">
                          <a:ln>
                            <a:noFill/>
                          </a:ln>
                          <a:solidFill>
                            <a:srgbClr val="000000"/>
                          </a:solidFill>
                          <a:effectLst/>
                          <a:uLnTx/>
                          <a:uFillTx/>
                          <a:latin typeface="Arial"/>
                          <a:ea typeface="+mn-ea"/>
                          <a:cs typeface="+mn-cs"/>
                        </a:rPr>
                        <a:t>Systems</a:t>
                      </a:r>
                      <a:r>
                        <a:rPr kumimoji="0" lang="fr-FR" sz="80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800" b="0" i="0" u="none" strike="noStrike" kern="1200" cap="none" spc="0" normalizeH="0" baseline="0" noProof="0" dirty="0" err="1" smtClean="0">
                          <a:ln>
                            <a:noFill/>
                          </a:ln>
                          <a:solidFill>
                            <a:srgbClr val="000000"/>
                          </a:solidFill>
                          <a:effectLst/>
                          <a:uLnTx/>
                          <a:uFillTx/>
                          <a:latin typeface="Arial"/>
                          <a:ea typeface="+mn-ea"/>
                          <a:cs typeface="+mn-cs"/>
                        </a:rPr>
                        <a:t>grids</a:t>
                      </a:r>
                      <a:r>
                        <a:rPr kumimoji="0" lang="fr-FR" sz="800" b="0" i="0" u="none" strike="noStrike" kern="1200" cap="none" spc="0" normalizeH="0" baseline="0" noProof="0" dirty="0" smtClean="0">
                          <a:ln>
                            <a:noFill/>
                          </a:ln>
                          <a:solidFill>
                            <a:srgbClr val="000000"/>
                          </a:solidFill>
                          <a:effectLst/>
                          <a:uLnTx/>
                          <a:uFillTx/>
                          <a:latin typeface="Arial"/>
                          <a:ea typeface="+mn-ea"/>
                          <a:cs typeface="+mn-cs"/>
                        </a:rPr>
                        <a:t> &amp; </a:t>
                      </a:r>
                      <a:r>
                        <a:rPr kumimoji="0" lang="fr-FR" sz="800" b="0" i="0" u="none" strike="noStrike" kern="1200" cap="none" spc="0" normalizeH="0" baseline="0" noProof="0" dirty="0" err="1" smtClean="0">
                          <a:ln>
                            <a:noFill/>
                          </a:ln>
                          <a:solidFill>
                            <a:srgbClr val="000000"/>
                          </a:solidFill>
                          <a:effectLst/>
                          <a:uLnTx/>
                          <a:uFillTx/>
                          <a:latin typeface="Arial"/>
                          <a:ea typeface="+mn-ea"/>
                          <a:cs typeface="+mn-cs"/>
                        </a:rPr>
                        <a:t>storage</a:t>
                      </a:r>
                      <a:endParaRPr kumimoji="0" lang="fr-FR" sz="800" b="0" i="0" u="none" strike="noStrike" kern="1200" cap="none" spc="0" normalizeH="0" baseline="0" noProof="0" dirty="0">
                        <a:ln>
                          <a:noFill/>
                        </a:ln>
                        <a:solidFill>
                          <a:srgbClr val="000000"/>
                        </a:solidFill>
                        <a:effectLst/>
                        <a:uLnTx/>
                        <a:uFillTx/>
                        <a:latin typeface="Arial"/>
                        <a:ea typeface="+mn-ea"/>
                        <a:cs typeface="+mn-cs"/>
                      </a:endParaRPr>
                    </a:p>
                  </a:txBody>
                  <a:tcPr marL="4195" marR="4195" marT="4195" marB="0" anchor="ctr"/>
                </a:tc>
                <a:tc>
                  <a:txBody>
                    <a:bodyPr/>
                    <a:lstStyle/>
                    <a:p>
                      <a:pPr algn="l" fontAlgn="ctr"/>
                      <a:r>
                        <a:rPr lang="fr-FR" sz="800" u="none" strike="noStrike" dirty="0">
                          <a:effectLst/>
                        </a:rPr>
                        <a:t>HORIZON-CL5-2024-D3-01-17</a:t>
                      </a:r>
                      <a:endParaRPr lang="fr-FR" sz="800" b="0" i="0" u="none" strike="noStrike" dirty="0">
                        <a:solidFill>
                          <a:srgbClr val="000000"/>
                        </a:solidFill>
                        <a:effectLst/>
                        <a:latin typeface="Calibri" panose="020F0502020204030204" pitchFamily="34" charset="0"/>
                      </a:endParaRPr>
                    </a:p>
                  </a:txBody>
                  <a:tcPr marL="4195" marR="4195" marT="4195" marB="0" anchor="ctr"/>
                </a:tc>
                <a:tc>
                  <a:txBody>
                    <a:bodyPr/>
                    <a:lstStyle/>
                    <a:p>
                      <a:pPr algn="l" fontAlgn="ctr"/>
                      <a:r>
                        <a:rPr lang="en-US" sz="800" u="none" strike="noStrike" dirty="0">
                          <a:effectLst/>
                          <a:hlinkClick r:id="rId8" action="ppaction://hlinksldjump"/>
                        </a:rPr>
                        <a:t>Development and integration of advanced software tools in SCADA systems for High, Medium and Low voltage AC/DC hybrid systems</a:t>
                      </a:r>
                      <a:endParaRPr lang="en-US" sz="800" b="0" i="0" u="none" strike="noStrike" dirty="0">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dirty="0">
                          <a:effectLst/>
                        </a:rPr>
                        <a:t>IA</a:t>
                      </a:r>
                      <a:endParaRPr lang="fr-FR" sz="800" b="0" i="0" u="none" strike="noStrike" dirty="0">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6,0</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6-8</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12/09/2023</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dirty="0">
                          <a:effectLst/>
                        </a:rPr>
                        <a:t>16/01/2024</a:t>
                      </a:r>
                      <a:endParaRPr lang="fr-FR" sz="800" b="0" i="0" u="none" strike="noStrike" dirty="0">
                        <a:solidFill>
                          <a:srgbClr val="000000"/>
                        </a:solidFill>
                        <a:effectLst/>
                        <a:latin typeface="Calibri" panose="020F0502020204030204" pitchFamily="34" charset="0"/>
                      </a:endParaRPr>
                    </a:p>
                  </a:txBody>
                  <a:tcPr marL="4195" marR="4195" marT="4195" marB="0" anchor="ctr"/>
                </a:tc>
                <a:extLst>
                  <a:ext uri="{0D108BD9-81ED-4DB2-BD59-A6C34878D82A}">
                    <a16:rowId xmlns:a16="http://schemas.microsoft.com/office/drawing/2014/main" val="2695084558"/>
                  </a:ext>
                </a:extLst>
              </a:tr>
              <a:tr h="225683">
                <a:tc>
                  <a:txBody>
                    <a:bodyPr/>
                    <a:lstStyle/>
                    <a:p>
                      <a:pPr marL="0" algn="l" defTabSz="914400" rtl="0" eaLnBrk="1" fontAlgn="ctr" latinLnBrk="0" hangingPunct="1"/>
                      <a:r>
                        <a:rPr lang="en-US" sz="800" u="none" strike="noStrike" kern="1200">
                          <a:solidFill>
                            <a:schemeClr val="tx1"/>
                          </a:solidFill>
                          <a:effectLst/>
                          <a:latin typeface="+mn-lt"/>
                          <a:ea typeface="+mn-ea"/>
                          <a:cs typeface="+mn-cs"/>
                        </a:rPr>
                        <a:t>Carbon Capture, Utilization and Storage (CCUS)</a:t>
                      </a:r>
                    </a:p>
                  </a:txBody>
                  <a:tcPr marL="9525" marR="9525" marT="9525" marB="0" anchor="ctr"/>
                </a:tc>
                <a:tc>
                  <a:txBody>
                    <a:bodyPr/>
                    <a:lstStyle/>
                    <a:p>
                      <a:pPr algn="l" fontAlgn="ctr"/>
                      <a:r>
                        <a:rPr lang="fr-FR" sz="800" u="none" strike="noStrike" dirty="0">
                          <a:effectLst/>
                        </a:rPr>
                        <a:t>HORIZON-CL5-2024-D3-02-11</a:t>
                      </a:r>
                      <a:endParaRPr lang="fr-FR" sz="800" b="0" i="0" u="none" strike="noStrike" dirty="0">
                        <a:solidFill>
                          <a:srgbClr val="000000"/>
                        </a:solidFill>
                        <a:effectLst/>
                        <a:latin typeface="Calibri" panose="020F0502020204030204" pitchFamily="34" charset="0"/>
                      </a:endParaRPr>
                    </a:p>
                  </a:txBody>
                  <a:tcPr marL="4195" marR="4195" marT="4195" marB="0" anchor="ctr"/>
                </a:tc>
                <a:tc>
                  <a:txBody>
                    <a:bodyPr/>
                    <a:lstStyle/>
                    <a:p>
                      <a:pPr algn="l" fontAlgn="ctr"/>
                      <a:r>
                        <a:rPr lang="en-US" sz="800" u="none" strike="noStrike" dirty="0">
                          <a:effectLst/>
                          <a:hlinkClick r:id="rId9" action="ppaction://hlinksldjump"/>
                        </a:rPr>
                        <a:t>CCU for the production of fuels</a:t>
                      </a:r>
                      <a:endParaRPr lang="en-US" sz="800" b="0" i="0" u="none" strike="noStrike" dirty="0">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7,0</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6-7</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a:effectLst/>
                        </a:rPr>
                        <a:t>oui</a:t>
                      </a:r>
                      <a:endParaRPr lang="fr-FR" sz="800" b="0" i="0" u="none" strike="noStrike">
                        <a:solidFill>
                          <a:srgbClr val="000000"/>
                        </a:solidFill>
                        <a:effectLst/>
                        <a:latin typeface="Calibri" panose="020F0502020204030204" pitchFamily="34" charset="0"/>
                      </a:endParaRPr>
                    </a:p>
                  </a:txBody>
                  <a:tcPr marL="4195" marR="4195" marT="419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17/09/2024</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195" marR="4195" marT="419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21/01/2025</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195" marR="4195" marT="4195" marB="0" anchor="ctr"/>
                </a:tc>
                <a:extLst>
                  <a:ext uri="{0D108BD9-81ED-4DB2-BD59-A6C34878D82A}">
                    <a16:rowId xmlns:a16="http://schemas.microsoft.com/office/drawing/2014/main" val="981739838"/>
                  </a:ext>
                </a:extLst>
              </a:tr>
              <a:tr h="225683">
                <a:tc>
                  <a:txBody>
                    <a:bodyPr/>
                    <a:lstStyle/>
                    <a:p>
                      <a:pPr marL="0" algn="l" defTabSz="914400" rtl="0" eaLnBrk="1" fontAlgn="ctr" latinLnBrk="0" hangingPunct="1"/>
                      <a:r>
                        <a:rPr lang="en-US" sz="800" u="none" strike="noStrike" kern="1200" dirty="0">
                          <a:solidFill>
                            <a:schemeClr val="tx1"/>
                          </a:solidFill>
                          <a:effectLst/>
                          <a:latin typeface="+mn-lt"/>
                          <a:ea typeface="+mn-ea"/>
                          <a:cs typeface="+mn-cs"/>
                        </a:rPr>
                        <a:t>Carbon Capture, Utilization and Storage (CCUS)</a:t>
                      </a:r>
                    </a:p>
                  </a:txBody>
                  <a:tcPr marL="9525" marR="9525" marT="9525" marB="0" anchor="ctr"/>
                </a:tc>
                <a:tc>
                  <a:txBody>
                    <a:bodyPr/>
                    <a:lstStyle/>
                    <a:p>
                      <a:pPr algn="l" fontAlgn="ctr"/>
                      <a:r>
                        <a:rPr lang="fr-FR" sz="800" u="none" strike="noStrike" dirty="0">
                          <a:effectLst/>
                        </a:rPr>
                        <a:t>HORIZON-CL5-2024-D3-02-12</a:t>
                      </a:r>
                      <a:endParaRPr lang="fr-FR" sz="800" b="0" i="0" u="none" strike="noStrike" dirty="0">
                        <a:solidFill>
                          <a:srgbClr val="000000"/>
                        </a:solidFill>
                        <a:effectLst/>
                        <a:latin typeface="Calibri" panose="020F0502020204030204" pitchFamily="34" charset="0"/>
                      </a:endParaRPr>
                    </a:p>
                  </a:txBody>
                  <a:tcPr marL="4195" marR="4195" marT="4195" marB="0" anchor="ctr"/>
                </a:tc>
                <a:tc>
                  <a:txBody>
                    <a:bodyPr/>
                    <a:lstStyle/>
                    <a:p>
                      <a:pPr algn="l" fontAlgn="ctr"/>
                      <a:r>
                        <a:rPr lang="en-US" sz="800" u="none" strike="noStrike" dirty="0">
                          <a:effectLst/>
                          <a:hlinkClick r:id="rId10" action="ppaction://hlinksldjump"/>
                        </a:rPr>
                        <a:t>DACCS and BECCS for CO2 removal/negative emissions</a:t>
                      </a:r>
                      <a:endParaRPr lang="en-US" sz="800" b="0" i="0" u="none" strike="noStrike" dirty="0">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dirty="0">
                          <a:effectLst/>
                        </a:rPr>
                        <a:t>IA</a:t>
                      </a:r>
                      <a:endParaRPr lang="fr-FR" sz="800" b="0" i="0" u="none" strike="noStrike" dirty="0">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dirty="0">
                          <a:effectLst/>
                        </a:rPr>
                        <a:t>5-7</a:t>
                      </a:r>
                      <a:endParaRPr lang="fr-FR" sz="800" b="0" i="0" u="none" strike="noStrike" dirty="0">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dirty="0">
                          <a:effectLst/>
                        </a:rPr>
                        <a:t>3</a:t>
                      </a:r>
                      <a:endParaRPr lang="fr-FR" sz="800" b="0" i="0" u="none" strike="noStrike" dirty="0">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dirty="0">
                          <a:effectLst/>
                        </a:rPr>
                        <a:t>6-7</a:t>
                      </a:r>
                      <a:endParaRPr lang="fr-FR" sz="800" b="0" i="0" u="none" strike="noStrike" dirty="0">
                        <a:solidFill>
                          <a:srgbClr val="000000"/>
                        </a:solidFill>
                        <a:effectLst/>
                        <a:latin typeface="Calibri" panose="020F0502020204030204" pitchFamily="34" charset="0"/>
                      </a:endParaRPr>
                    </a:p>
                  </a:txBody>
                  <a:tcPr marL="4195" marR="4195" marT="4195" marB="0" anchor="ctr"/>
                </a:tc>
                <a:tc>
                  <a:txBody>
                    <a:bodyPr/>
                    <a:lstStyle/>
                    <a:p>
                      <a:pPr algn="ctr" fontAlgn="ctr"/>
                      <a:r>
                        <a:rPr lang="fr-FR" sz="800" u="none" strike="noStrike" dirty="0">
                          <a:effectLst/>
                        </a:rPr>
                        <a:t>oui</a:t>
                      </a:r>
                      <a:endParaRPr lang="fr-FR" sz="800" b="0" i="0" u="none" strike="noStrike" dirty="0">
                        <a:solidFill>
                          <a:srgbClr val="000000"/>
                        </a:solidFill>
                        <a:effectLst/>
                        <a:latin typeface="Calibri" panose="020F0502020204030204" pitchFamily="34" charset="0"/>
                      </a:endParaRPr>
                    </a:p>
                  </a:txBody>
                  <a:tcPr marL="4195" marR="4195" marT="419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smtClean="0">
                          <a:ln>
                            <a:noFill/>
                          </a:ln>
                          <a:solidFill>
                            <a:srgbClr val="000000"/>
                          </a:solidFill>
                          <a:effectLst/>
                          <a:uLnTx/>
                          <a:uFillTx/>
                          <a:latin typeface="Arial"/>
                          <a:ea typeface="+mn-ea"/>
                          <a:cs typeface="+mn-cs"/>
                        </a:rPr>
                        <a:t>17/09/2024</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195" marR="4195" marT="419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smtClean="0">
                          <a:ln>
                            <a:noFill/>
                          </a:ln>
                          <a:solidFill>
                            <a:srgbClr val="000000"/>
                          </a:solidFill>
                          <a:effectLst/>
                          <a:uLnTx/>
                          <a:uFillTx/>
                          <a:latin typeface="Arial"/>
                          <a:ea typeface="+mn-ea"/>
                          <a:cs typeface="+mn-cs"/>
                        </a:rPr>
                        <a:t>21/01/2025</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195" marR="4195" marT="4195" marB="0" anchor="ctr"/>
                </a:tc>
                <a:extLst>
                  <a:ext uri="{0D108BD9-81ED-4DB2-BD59-A6C34878D82A}">
                    <a16:rowId xmlns:a16="http://schemas.microsoft.com/office/drawing/2014/main" val="2025738465"/>
                  </a:ext>
                </a:extLst>
              </a:tr>
            </a:tbl>
          </a:graphicData>
        </a:graphic>
      </p:graphicFrame>
    </p:spTree>
    <p:extLst>
      <p:ext uri="{BB962C8B-B14F-4D97-AF65-F5344CB8AC3E}">
        <p14:creationId xmlns:p14="http://schemas.microsoft.com/office/powerpoint/2010/main" val="2824417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59998" y="1059582"/>
            <a:ext cx="8612830" cy="264379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endParaRPr lang="fr-FR" sz="1100" b="0" i="0" u="none" strike="noStrike" cap="none" spc="0" dirty="0">
              <a:ln>
                <a:noFill/>
              </a:ln>
              <a:solidFill>
                <a:srgbClr val="000091"/>
              </a:solidFill>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17</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Liste des appels 2024</a:t>
            </a:r>
          </a:p>
          <a:p>
            <a:pPr algn="r">
              <a:defRPr/>
            </a:pPr>
            <a:r>
              <a:rPr lang="fr-FR" sz="1200" b="1" dirty="0" smtClean="0"/>
              <a:t>Destination 4</a:t>
            </a:r>
            <a:endParaRPr lang="fr-FR" sz="1200" b="1" dirty="0"/>
          </a:p>
        </p:txBody>
      </p:sp>
      <p:graphicFrame>
        <p:nvGraphicFramePr>
          <p:cNvPr id="3" name="Tableau 2"/>
          <p:cNvGraphicFramePr>
            <a:graphicFrameLocks noGrp="1"/>
          </p:cNvGraphicFramePr>
          <p:nvPr>
            <p:extLst>
              <p:ext uri="{D42A27DB-BD31-4B8C-83A1-F6EECF244321}">
                <p14:modId xmlns:p14="http://schemas.microsoft.com/office/powerpoint/2010/main" val="2460881695"/>
              </p:ext>
            </p:extLst>
          </p:nvPr>
        </p:nvGraphicFramePr>
        <p:xfrm>
          <a:off x="336459" y="1205146"/>
          <a:ext cx="8484012" cy="2590740"/>
        </p:xfrm>
        <a:graphic>
          <a:graphicData uri="http://schemas.openxmlformats.org/drawingml/2006/table">
            <a:tbl>
              <a:tblPr>
                <a:tableStyleId>{8A107856-5554-42FB-B03E-39F5DBC370BA}</a:tableStyleId>
              </a:tblPr>
              <a:tblGrid>
                <a:gridCol w="707149">
                  <a:extLst>
                    <a:ext uri="{9D8B030D-6E8A-4147-A177-3AD203B41FA5}">
                      <a16:colId xmlns:a16="http://schemas.microsoft.com/office/drawing/2014/main" val="562372493"/>
                    </a:ext>
                  </a:extLst>
                </a:gridCol>
                <a:gridCol w="1440160">
                  <a:extLst>
                    <a:ext uri="{9D8B030D-6E8A-4147-A177-3AD203B41FA5}">
                      <a16:colId xmlns:a16="http://schemas.microsoft.com/office/drawing/2014/main" val="245345655"/>
                    </a:ext>
                  </a:extLst>
                </a:gridCol>
                <a:gridCol w="2592288">
                  <a:extLst>
                    <a:ext uri="{9D8B030D-6E8A-4147-A177-3AD203B41FA5}">
                      <a16:colId xmlns:a16="http://schemas.microsoft.com/office/drawing/2014/main" val="3909758480"/>
                    </a:ext>
                  </a:extLst>
                </a:gridCol>
                <a:gridCol w="504056">
                  <a:extLst>
                    <a:ext uri="{9D8B030D-6E8A-4147-A177-3AD203B41FA5}">
                      <a16:colId xmlns:a16="http://schemas.microsoft.com/office/drawing/2014/main" val="3331633649"/>
                    </a:ext>
                  </a:extLst>
                </a:gridCol>
                <a:gridCol w="576064">
                  <a:extLst>
                    <a:ext uri="{9D8B030D-6E8A-4147-A177-3AD203B41FA5}">
                      <a16:colId xmlns:a16="http://schemas.microsoft.com/office/drawing/2014/main" val="757986974"/>
                    </a:ext>
                  </a:extLst>
                </a:gridCol>
                <a:gridCol w="720080">
                  <a:extLst>
                    <a:ext uri="{9D8B030D-6E8A-4147-A177-3AD203B41FA5}">
                      <a16:colId xmlns:a16="http://schemas.microsoft.com/office/drawing/2014/main" val="2422000596"/>
                    </a:ext>
                  </a:extLst>
                </a:gridCol>
                <a:gridCol w="432048">
                  <a:extLst>
                    <a:ext uri="{9D8B030D-6E8A-4147-A177-3AD203B41FA5}">
                      <a16:colId xmlns:a16="http://schemas.microsoft.com/office/drawing/2014/main" val="4133305912"/>
                    </a:ext>
                  </a:extLst>
                </a:gridCol>
                <a:gridCol w="433550">
                  <a:extLst>
                    <a:ext uri="{9D8B030D-6E8A-4147-A177-3AD203B41FA5}">
                      <a16:colId xmlns:a16="http://schemas.microsoft.com/office/drawing/2014/main" val="1184964466"/>
                    </a:ext>
                  </a:extLst>
                </a:gridCol>
                <a:gridCol w="528407">
                  <a:extLst>
                    <a:ext uri="{9D8B030D-6E8A-4147-A177-3AD203B41FA5}">
                      <a16:colId xmlns:a16="http://schemas.microsoft.com/office/drawing/2014/main" val="480346728"/>
                    </a:ext>
                  </a:extLst>
                </a:gridCol>
                <a:gridCol w="550210">
                  <a:extLst>
                    <a:ext uri="{9D8B030D-6E8A-4147-A177-3AD203B41FA5}">
                      <a16:colId xmlns:a16="http://schemas.microsoft.com/office/drawing/2014/main" val="3485263344"/>
                    </a:ext>
                  </a:extLst>
                </a:gridCol>
              </a:tblGrid>
              <a:tr h="172386">
                <a:tc>
                  <a:txBody>
                    <a:bodyPr/>
                    <a:lstStyle/>
                    <a:p>
                      <a:pPr algn="ctr" fontAlgn="ctr"/>
                      <a:r>
                        <a:rPr lang="fr-FR" sz="800" b="1" u="none" strike="noStrike">
                          <a:solidFill>
                            <a:schemeClr val="bg1"/>
                          </a:solidFill>
                          <a:effectLst/>
                        </a:rPr>
                        <a:t>Domaine</a:t>
                      </a:r>
                      <a:endParaRPr lang="fr-FR" sz="800" b="1" i="0" u="none" strike="noStrike">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a:solidFill>
                            <a:schemeClr val="bg1"/>
                          </a:solidFill>
                          <a:effectLst/>
                        </a:rPr>
                        <a:t>Code AAP</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a:solidFill>
                            <a:schemeClr val="bg1"/>
                          </a:solidFill>
                          <a:effectLst/>
                        </a:rPr>
                        <a:t>Titre AAP</a:t>
                      </a:r>
                      <a:endParaRPr lang="fr-FR" sz="800" b="1" i="0" u="none" strike="noStrike">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a:solidFill>
                            <a:schemeClr val="bg1"/>
                          </a:solidFill>
                          <a:effectLst/>
                        </a:rPr>
                        <a:t>Type d'action</a:t>
                      </a:r>
                      <a:endParaRPr lang="fr-FR" sz="800" b="1" i="0" u="none" strike="noStrike">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smtClean="0">
                          <a:solidFill>
                            <a:schemeClr val="bg1"/>
                          </a:solidFill>
                          <a:effectLst/>
                        </a:rPr>
                        <a:t>Budget/</a:t>
                      </a:r>
                      <a:r>
                        <a:rPr lang="fr-FR" sz="800" b="1" u="none" strike="noStrike" baseline="0" dirty="0" smtClean="0">
                          <a:solidFill>
                            <a:schemeClr val="bg1"/>
                          </a:solidFill>
                          <a:effectLst/>
                        </a:rPr>
                        <a:t> </a:t>
                      </a:r>
                      <a:r>
                        <a:rPr lang="fr-FR" sz="800" b="1" u="none" strike="noStrike" dirty="0" smtClean="0">
                          <a:solidFill>
                            <a:schemeClr val="bg1"/>
                          </a:solidFill>
                          <a:effectLst/>
                        </a:rPr>
                        <a:t>projet</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err="1" smtClean="0">
                          <a:solidFill>
                            <a:schemeClr val="bg1"/>
                          </a:solidFill>
                          <a:effectLst/>
                        </a:rPr>
                        <a:t>Nbre</a:t>
                      </a:r>
                      <a:r>
                        <a:rPr lang="fr-FR" sz="800" b="1" u="none" strike="noStrike" dirty="0" smtClean="0">
                          <a:solidFill>
                            <a:schemeClr val="bg1"/>
                          </a:solidFill>
                          <a:effectLst/>
                        </a:rPr>
                        <a:t> projets </a:t>
                      </a:r>
                      <a:r>
                        <a:rPr lang="fr-FR" sz="800" b="1" u="none" strike="noStrike" dirty="0">
                          <a:solidFill>
                            <a:schemeClr val="bg1"/>
                          </a:solidFill>
                          <a:effectLst/>
                        </a:rPr>
                        <a:t>attendus</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smtClean="0">
                          <a:solidFill>
                            <a:schemeClr val="bg1"/>
                          </a:solidFill>
                          <a:effectLst/>
                        </a:rPr>
                        <a:t>TRL</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a:solidFill>
                            <a:schemeClr val="bg1"/>
                          </a:solidFill>
                          <a:effectLst/>
                        </a:rPr>
                        <a:t>Lump </a:t>
                      </a:r>
                      <a:r>
                        <a:rPr lang="fr-FR" sz="800" b="1" u="none" strike="noStrike" dirty="0" err="1">
                          <a:solidFill>
                            <a:schemeClr val="bg1"/>
                          </a:solidFill>
                          <a:effectLst/>
                        </a:rPr>
                        <a:t>Sum</a:t>
                      </a:r>
                      <a:r>
                        <a:rPr lang="fr-FR" sz="800" b="1" u="none" strike="noStrike" dirty="0">
                          <a:solidFill>
                            <a:schemeClr val="bg1"/>
                          </a:solidFill>
                          <a:effectLst/>
                        </a:rPr>
                        <a:t> </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a:solidFill>
                            <a:schemeClr val="bg1"/>
                          </a:solidFill>
                          <a:effectLst/>
                        </a:rPr>
                        <a:t>Ouverture</a:t>
                      </a:r>
                      <a:endParaRPr lang="fr-FR" sz="800" b="1" i="0" u="none" strike="noStrike">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a:solidFill>
                            <a:schemeClr val="bg1"/>
                          </a:solidFill>
                          <a:effectLst/>
                        </a:rPr>
                        <a:t>Clôture</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extLst>
                  <a:ext uri="{0D108BD9-81ED-4DB2-BD59-A6C34878D82A}">
                    <a16:rowId xmlns:a16="http://schemas.microsoft.com/office/drawing/2014/main" val="789740082"/>
                  </a:ext>
                </a:extLst>
              </a:tr>
              <a:tr h="122361">
                <a:tc>
                  <a:txBody>
                    <a:bodyPr/>
                    <a:lstStyle/>
                    <a:p>
                      <a:pPr algn="ctr" fontAlgn="ctr"/>
                      <a:r>
                        <a:rPr lang="fr-FR" sz="800" u="none" strike="noStrike" dirty="0">
                          <a:effectLst/>
                        </a:rPr>
                        <a:t>Buildings</a:t>
                      </a:r>
                      <a:endParaRPr lang="fr-FR" sz="800" b="0" i="0" u="none" strike="noStrike" dirty="0">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l" fontAlgn="ctr"/>
                      <a:r>
                        <a:rPr lang="fr-FR" sz="800" u="none" strike="noStrike">
                          <a:effectLst/>
                        </a:rPr>
                        <a:t>HORIZON-CL5-2024-D4-01-01</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l" fontAlgn="ctr"/>
                      <a:r>
                        <a:rPr lang="en-US" sz="800" u="none" strike="noStrike" dirty="0">
                          <a:effectLst/>
                          <a:hlinkClick r:id="rId2" action="ppaction://hlinksldjump"/>
                        </a:rPr>
                        <a:t>Low-disruptive renovation processes using integration of prefabricated solutions for energy-efficient buildings</a:t>
                      </a:r>
                      <a:endParaRPr lang="en-US" sz="800" b="0" i="0" u="none" strike="noStrike" dirty="0">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5,0</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6-8</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07/12/2023</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18/04/2024</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extLst>
                  <a:ext uri="{0D108BD9-81ED-4DB2-BD59-A6C34878D82A}">
                    <a16:rowId xmlns:a16="http://schemas.microsoft.com/office/drawing/2014/main" val="3353851514"/>
                  </a:ext>
                </a:extLst>
              </a:tr>
              <a:tr h="67603">
                <a:tc>
                  <a:txBody>
                    <a:bodyPr/>
                    <a:lstStyle/>
                    <a:p>
                      <a:pPr algn="ctr" fontAlgn="ctr"/>
                      <a:r>
                        <a:rPr lang="fr-FR" sz="800" u="none" strike="noStrike" dirty="0">
                          <a:effectLst/>
                        </a:rPr>
                        <a:t>Buildings</a:t>
                      </a:r>
                      <a:endParaRPr lang="fr-FR" sz="800" b="0" i="0" u="none" strike="noStrike" dirty="0">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l" fontAlgn="ctr"/>
                      <a:r>
                        <a:rPr lang="fr-FR" sz="800" u="none" strike="noStrike">
                          <a:effectLst/>
                        </a:rPr>
                        <a:t>HORIZON-CL5-2024-D4-01-02</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l" fontAlgn="ctr"/>
                      <a:r>
                        <a:rPr lang="fr-FR" sz="800" u="none" strike="noStrike" dirty="0">
                          <a:effectLst/>
                          <a:hlinkClick r:id="rId3" action="ppaction://hlinksldjump"/>
                        </a:rPr>
                        <a:t>Smart </a:t>
                      </a:r>
                      <a:r>
                        <a:rPr lang="fr-FR" sz="800" u="none" strike="noStrike" dirty="0" err="1">
                          <a:effectLst/>
                          <a:hlinkClick r:id="rId3" action="ppaction://hlinksldjump"/>
                        </a:rPr>
                        <a:t>grid-ready</a:t>
                      </a:r>
                      <a:r>
                        <a:rPr lang="fr-FR" sz="800" u="none" strike="noStrike" dirty="0">
                          <a:effectLst/>
                          <a:hlinkClick r:id="rId3" action="ppaction://hlinksldjump"/>
                        </a:rPr>
                        <a:t> buildings</a:t>
                      </a:r>
                      <a:endParaRPr lang="fr-FR" sz="800" b="0" i="0" u="none" strike="noStrike" dirty="0">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5,0</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6-8</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07/12/2023</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18/04/2024</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extLst>
                  <a:ext uri="{0D108BD9-81ED-4DB2-BD59-A6C34878D82A}">
                    <a16:rowId xmlns:a16="http://schemas.microsoft.com/office/drawing/2014/main" val="3480583155"/>
                  </a:ext>
                </a:extLst>
              </a:tr>
              <a:tr h="122361">
                <a:tc>
                  <a:txBody>
                    <a:bodyPr/>
                    <a:lstStyle/>
                    <a:p>
                      <a:pPr algn="ctr" fontAlgn="ctr"/>
                      <a:r>
                        <a:rPr lang="fr-FR" sz="800" u="none" strike="noStrike">
                          <a:effectLst/>
                        </a:rPr>
                        <a:t>Industry</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l" fontAlgn="ctr"/>
                      <a:r>
                        <a:rPr lang="fr-FR" sz="800" u="none" strike="noStrike">
                          <a:effectLst/>
                        </a:rPr>
                        <a:t>HORIZON-CL5-2024-D4-01-03</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l" fontAlgn="ctr"/>
                      <a:r>
                        <a:rPr lang="en-US" sz="800" u="none" strike="noStrike" dirty="0">
                          <a:effectLst/>
                          <a:hlinkClick r:id="rId4" action="ppaction://hlinksldjump"/>
                        </a:rPr>
                        <a:t>Alternative heating systems for efficient, flexible and electrified heat generation in industry</a:t>
                      </a:r>
                      <a:endParaRPr lang="en-US" sz="800" b="0" i="0" u="none" strike="noStrike" dirty="0">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5,3</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6-7</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oui</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07/12/2023</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18/04/2024</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extLst>
                  <a:ext uri="{0D108BD9-81ED-4DB2-BD59-A6C34878D82A}">
                    <a16:rowId xmlns:a16="http://schemas.microsoft.com/office/drawing/2014/main" val="3712715617"/>
                  </a:ext>
                </a:extLst>
              </a:tr>
              <a:tr h="122361">
                <a:tc>
                  <a:txBody>
                    <a:bodyPr/>
                    <a:lstStyle/>
                    <a:p>
                      <a:pPr algn="ctr" fontAlgn="ctr"/>
                      <a:r>
                        <a:rPr lang="fr-FR" sz="800" u="none" strike="noStrike" dirty="0">
                          <a:effectLst/>
                        </a:rPr>
                        <a:t>Buildings</a:t>
                      </a:r>
                      <a:endParaRPr lang="fr-FR" sz="800" b="0" i="0" u="none" strike="noStrike" dirty="0">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l" fontAlgn="ctr"/>
                      <a:r>
                        <a:rPr lang="fr-FR" sz="800" u="none" strike="noStrike">
                          <a:effectLst/>
                        </a:rPr>
                        <a:t>HORIZON-CL5-2024-D4-02-01</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l" fontAlgn="ctr"/>
                      <a:r>
                        <a:rPr lang="en-US" sz="800" u="none" strike="noStrike" dirty="0">
                          <a:effectLst/>
                          <a:hlinkClick r:id="rId5" action="ppaction://hlinksldjump"/>
                        </a:rPr>
                        <a:t>Industrialisation of sustainable and circular deep renovation workflows (Built4People Partnership)</a:t>
                      </a:r>
                      <a:endParaRPr lang="en-US" sz="800" b="0" i="0" u="none" strike="noStrike" dirty="0">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8,0</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6-8</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oui</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17/09/2024</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21/01/2025</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solidFill>
                      <a:schemeClr val="bg1"/>
                    </a:solidFill>
                  </a:tcPr>
                </a:tc>
                <a:extLst>
                  <a:ext uri="{0D108BD9-81ED-4DB2-BD59-A6C34878D82A}">
                    <a16:rowId xmlns:a16="http://schemas.microsoft.com/office/drawing/2014/main" val="1036619687"/>
                  </a:ext>
                </a:extLst>
              </a:tr>
              <a:tr h="181851">
                <a:tc>
                  <a:txBody>
                    <a:bodyPr/>
                    <a:lstStyle/>
                    <a:p>
                      <a:pPr algn="ctr" fontAlgn="ctr"/>
                      <a:r>
                        <a:rPr lang="fr-FR" sz="800" u="none" strike="noStrike" dirty="0">
                          <a:effectLst/>
                        </a:rPr>
                        <a:t>Buildings</a:t>
                      </a:r>
                      <a:endParaRPr lang="fr-FR" sz="800" b="0" i="0" u="none" strike="noStrike" dirty="0">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l" fontAlgn="ctr"/>
                      <a:r>
                        <a:rPr lang="fr-FR" sz="800" u="none" strike="noStrike">
                          <a:effectLst/>
                        </a:rPr>
                        <a:t>HORIZON-CL5-2024-D4-02-02</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l" fontAlgn="ctr"/>
                      <a:r>
                        <a:rPr lang="en-US" sz="800" u="none" strike="noStrike" dirty="0">
                          <a:effectLst/>
                          <a:hlinkClick r:id="rId6" action="ppaction://hlinksldjump"/>
                        </a:rPr>
                        <a:t>Robotics and other automated solutions for </a:t>
                      </a:r>
                      <a:r>
                        <a:rPr lang="en-US" sz="800" u="none" strike="noStrike" dirty="0" smtClean="0">
                          <a:effectLst/>
                          <a:hlinkClick r:id="rId6" action="ppaction://hlinksldjump"/>
                        </a:rPr>
                        <a:t>construction</a:t>
                      </a:r>
                      <a:r>
                        <a:rPr lang="en-US" sz="800" u="none" strike="noStrike" dirty="0">
                          <a:effectLst/>
                          <a:hlinkClick r:id="rId6" action="ppaction://hlinksldjump"/>
                        </a:rPr>
                        <a:t>, renovation and maintenance in a sustainable built environment (Built4People Partnership)</a:t>
                      </a:r>
                      <a:endParaRPr lang="en-US" sz="800" b="0" i="0" u="none" strike="noStrike" dirty="0">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4,0</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4-5</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17/09/2024</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21/01/2025</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solidFill>
                      <a:schemeClr val="bg1"/>
                    </a:solidFill>
                  </a:tcPr>
                </a:tc>
                <a:extLst>
                  <a:ext uri="{0D108BD9-81ED-4DB2-BD59-A6C34878D82A}">
                    <a16:rowId xmlns:a16="http://schemas.microsoft.com/office/drawing/2014/main" val="1569462627"/>
                  </a:ext>
                </a:extLst>
              </a:tr>
              <a:tr h="122361">
                <a:tc>
                  <a:txBody>
                    <a:bodyPr/>
                    <a:lstStyle/>
                    <a:p>
                      <a:pPr algn="ctr" fontAlgn="ctr"/>
                      <a:r>
                        <a:rPr lang="fr-FR" sz="800" u="none" strike="noStrike" dirty="0">
                          <a:effectLst/>
                        </a:rPr>
                        <a:t>Buildings</a:t>
                      </a:r>
                      <a:endParaRPr lang="fr-FR" sz="800" b="0" i="0" u="none" strike="noStrike" dirty="0">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l" fontAlgn="ctr"/>
                      <a:r>
                        <a:rPr lang="fr-FR" sz="800" u="none" strike="noStrike">
                          <a:effectLst/>
                        </a:rPr>
                        <a:t>HORIZON-CL5-2024-D4-02-03</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l" fontAlgn="ctr"/>
                      <a:r>
                        <a:rPr lang="en-US" sz="800" u="none" strike="noStrike" dirty="0">
                          <a:effectLst/>
                          <a:hlinkClick r:id="rId7" action="ppaction://hlinksldjump"/>
                        </a:rPr>
                        <a:t>BIM-based processes and digital twins for facilitating and </a:t>
                      </a:r>
                      <a:r>
                        <a:rPr lang="en-US" sz="800" u="none" strike="noStrike" dirty="0" err="1">
                          <a:effectLst/>
                          <a:hlinkClick r:id="rId7" action="ppaction://hlinksldjump"/>
                        </a:rPr>
                        <a:t>optimising</a:t>
                      </a:r>
                      <a:r>
                        <a:rPr lang="en-US" sz="800" u="none" strike="noStrike" dirty="0">
                          <a:effectLst/>
                          <a:hlinkClick r:id="rId7" action="ppaction://hlinksldjump"/>
                        </a:rPr>
                        <a:t> circular energy renovation (Built4People Partnership)</a:t>
                      </a:r>
                      <a:endParaRPr lang="en-US" sz="800" b="0" i="0" u="none" strike="noStrike" dirty="0">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4,0</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6-8</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oui</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17/09/2024</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21/01/2025</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solidFill>
                      <a:schemeClr val="bg1"/>
                    </a:solidFill>
                  </a:tcPr>
                </a:tc>
                <a:extLst>
                  <a:ext uri="{0D108BD9-81ED-4DB2-BD59-A6C34878D82A}">
                    <a16:rowId xmlns:a16="http://schemas.microsoft.com/office/drawing/2014/main" val="2649373547"/>
                  </a:ext>
                </a:extLst>
              </a:tr>
              <a:tr h="181851">
                <a:tc>
                  <a:txBody>
                    <a:bodyPr/>
                    <a:lstStyle/>
                    <a:p>
                      <a:pPr algn="ctr" fontAlgn="ctr"/>
                      <a:r>
                        <a:rPr lang="fr-FR" sz="800" u="none" strike="noStrike" dirty="0">
                          <a:effectLst/>
                        </a:rPr>
                        <a:t>Buildings</a:t>
                      </a:r>
                      <a:endParaRPr lang="fr-FR" sz="800" b="0" i="0" u="none" strike="noStrike" dirty="0">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l" fontAlgn="ctr"/>
                      <a:r>
                        <a:rPr lang="fr-FR" sz="800" u="none" strike="noStrike">
                          <a:effectLst/>
                        </a:rPr>
                        <a:t>HORIZON-CL5-2024-D4-02-04</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l" fontAlgn="ctr"/>
                      <a:r>
                        <a:rPr lang="en-US" sz="800" u="none" strike="noStrike" dirty="0">
                          <a:effectLst/>
                          <a:hlinkClick r:id="rId8" action="ppaction://hlinksldjump"/>
                        </a:rPr>
                        <a:t>Design for adaptability, re-use and deconstruction of buildings, in line with the principles of circular economy (Built4People Partnership)</a:t>
                      </a:r>
                      <a:endParaRPr lang="en-US" sz="800" b="0" i="0" u="none" strike="noStrike" dirty="0">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RIA</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4,0</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5-6</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 </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17/09/2024</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rgbClr val="000000"/>
                          </a:solidFill>
                          <a:effectLst/>
                          <a:uLnTx/>
                          <a:uFillTx/>
                          <a:latin typeface="Arial"/>
                          <a:ea typeface="+mn-ea"/>
                          <a:cs typeface="+mn-cs"/>
                        </a:rPr>
                        <a:t>21/01/2025</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solidFill>
                      <a:schemeClr val="bg1"/>
                    </a:solidFill>
                  </a:tcPr>
                </a:tc>
                <a:extLst>
                  <a:ext uri="{0D108BD9-81ED-4DB2-BD59-A6C34878D82A}">
                    <a16:rowId xmlns:a16="http://schemas.microsoft.com/office/drawing/2014/main" val="2380456934"/>
                  </a:ext>
                </a:extLst>
              </a:tr>
              <a:tr h="181851">
                <a:tc>
                  <a:txBody>
                    <a:bodyPr/>
                    <a:lstStyle/>
                    <a:p>
                      <a:pPr algn="ctr" fontAlgn="ctr"/>
                      <a:r>
                        <a:rPr lang="fr-FR" sz="800" u="none" strike="noStrike" dirty="0">
                          <a:effectLst/>
                        </a:rPr>
                        <a:t>Buildings</a:t>
                      </a:r>
                      <a:endParaRPr lang="fr-FR" sz="800" b="0" i="0" u="none" strike="noStrike" dirty="0">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l" fontAlgn="ctr"/>
                      <a:r>
                        <a:rPr lang="fr-FR" sz="800" u="none" strike="noStrike">
                          <a:effectLst/>
                        </a:rPr>
                        <a:t>HORIZON-CL5-2024-D4-02-05</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l" fontAlgn="ctr"/>
                      <a:r>
                        <a:rPr lang="en-US" sz="800" u="none" strike="noStrike" dirty="0">
                          <a:effectLst/>
                          <a:hlinkClick r:id="rId9" action="ppaction://hlinksldjump"/>
                        </a:rPr>
                        <a:t>Digital solutions to foster participative design, planning and management of buildings, </a:t>
                      </a:r>
                      <a:r>
                        <a:rPr lang="en-US" sz="800" u="none" strike="noStrike" dirty="0" err="1">
                          <a:effectLst/>
                          <a:hlinkClick r:id="rId9" action="ppaction://hlinksldjump"/>
                        </a:rPr>
                        <a:t>neighbourhoods</a:t>
                      </a:r>
                      <a:r>
                        <a:rPr lang="en-US" sz="800" u="none" strike="noStrike" dirty="0">
                          <a:effectLst/>
                          <a:hlinkClick r:id="rId9" action="ppaction://hlinksldjump"/>
                        </a:rPr>
                        <a:t> and urban districts (Built4People Partnership)</a:t>
                      </a:r>
                      <a:endParaRPr lang="en-US" sz="800" b="0" i="0" u="none" strike="noStrike" dirty="0">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IA</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5,0</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2</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6-8</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algn="ctr" fontAlgn="ctr"/>
                      <a:r>
                        <a:rPr lang="fr-FR" sz="800" u="none" strike="noStrike">
                          <a:effectLst/>
                        </a:rPr>
                        <a:t>oui</a:t>
                      </a:r>
                      <a:endParaRPr lang="fr-FR" sz="800" b="0" i="0" u="none" strike="noStrike">
                        <a:solidFill>
                          <a:srgbClr val="000000"/>
                        </a:solidFill>
                        <a:effectLst/>
                        <a:latin typeface="Calibri" panose="020F0502020204030204" pitchFamily="34" charset="0"/>
                      </a:endParaRPr>
                    </a:p>
                  </a:txBody>
                  <a:tcPr marL="3380" marR="3380" marT="3380"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smtClean="0">
                          <a:ln>
                            <a:noFill/>
                          </a:ln>
                          <a:solidFill>
                            <a:srgbClr val="000000"/>
                          </a:solidFill>
                          <a:effectLst/>
                          <a:uLnTx/>
                          <a:uFillTx/>
                          <a:latin typeface="Arial"/>
                          <a:ea typeface="+mn-ea"/>
                          <a:cs typeface="+mn-cs"/>
                        </a:rPr>
                        <a:t>17/09/2024</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smtClean="0">
                          <a:ln>
                            <a:noFill/>
                          </a:ln>
                          <a:solidFill>
                            <a:srgbClr val="000000"/>
                          </a:solidFill>
                          <a:effectLst/>
                          <a:uLnTx/>
                          <a:uFillTx/>
                          <a:latin typeface="Arial"/>
                          <a:ea typeface="+mn-ea"/>
                          <a:cs typeface="+mn-cs"/>
                        </a:rPr>
                        <a:t>21/01/2025</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380" marR="3380" marT="3380" marB="0" anchor="ctr">
                    <a:solidFill>
                      <a:schemeClr val="bg1"/>
                    </a:solidFill>
                  </a:tcPr>
                </a:tc>
                <a:extLst>
                  <a:ext uri="{0D108BD9-81ED-4DB2-BD59-A6C34878D82A}">
                    <a16:rowId xmlns:a16="http://schemas.microsoft.com/office/drawing/2014/main" val="1522995039"/>
                  </a:ext>
                </a:extLst>
              </a:tr>
            </a:tbl>
          </a:graphicData>
        </a:graphic>
      </p:graphicFrame>
    </p:spTree>
    <p:extLst>
      <p:ext uri="{BB962C8B-B14F-4D97-AF65-F5344CB8AC3E}">
        <p14:creationId xmlns:p14="http://schemas.microsoft.com/office/powerpoint/2010/main" val="1012465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2006718"/>
            <a:ext cx="7668384" cy="2077200"/>
          </a:xfrm>
        </p:spPr>
        <p:txBody>
          <a:bodyPr/>
          <a:lstStyle/>
          <a:p>
            <a:pPr>
              <a:defRPr/>
            </a:pPr>
            <a:endParaRPr lang="fr-FR" sz="2800" b="0" dirty="0"/>
          </a:p>
          <a:p>
            <a:pPr>
              <a:defRPr/>
            </a:pPr>
            <a:r>
              <a:rPr lang="fr-FR" sz="2800" b="0" dirty="0"/>
              <a:t>GUIDE DES APPELS</a:t>
            </a:r>
            <a:endParaRPr dirty="0"/>
          </a:p>
          <a:p>
            <a:pPr>
              <a:defRPr/>
            </a:pPr>
            <a:r>
              <a:rPr lang="fr-FR" sz="3600" dirty="0" smtClean="0"/>
              <a:t>Destinations 3 &amp; 4 – Energie</a:t>
            </a:r>
            <a:endParaRPr lang="fr-FR" sz="3600" b="0" dirty="0"/>
          </a:p>
        </p:txBody>
      </p:sp>
      <p:sp>
        <p:nvSpPr>
          <p:cNvPr id="3" name="Rectangle 2"/>
          <p:cNvSpPr/>
          <p:nvPr/>
        </p:nvSpPr>
        <p:spPr>
          <a:xfrm>
            <a:off x="3995936" y="4371950"/>
            <a:ext cx="4788024" cy="461665"/>
          </a:xfrm>
          <a:prstGeom prst="rect">
            <a:avLst/>
          </a:prstGeom>
        </p:spPr>
        <p:txBody>
          <a:bodyPr wrap="square">
            <a:spAutoFit/>
          </a:bodyPr>
          <a:lstStyle/>
          <a:p>
            <a:pPr algn="just">
              <a:spcAft>
                <a:spcPts val="0"/>
              </a:spcAft>
              <a:defRPr/>
            </a:pPr>
            <a:r>
              <a:rPr lang="fr-FR" sz="1200" b="1" i="1" dirty="0" smtClean="0">
                <a:solidFill>
                  <a:srgbClr val="FF0000"/>
                </a:solidFill>
              </a:rPr>
              <a:t>NB : Seul le texte de l’appel fait foi. Pour </a:t>
            </a:r>
            <a:r>
              <a:rPr lang="fr-FR" sz="1200" b="1" i="1" dirty="0">
                <a:solidFill>
                  <a:srgbClr val="FF0000"/>
                </a:solidFill>
              </a:rPr>
              <a:t>connaitre l’ensemble des activités </a:t>
            </a:r>
            <a:r>
              <a:rPr lang="fr-FR" sz="1200" b="1" i="1" dirty="0" smtClean="0">
                <a:solidFill>
                  <a:srgbClr val="FF0000"/>
                </a:solidFill>
              </a:rPr>
              <a:t>attendues, consulter le </a:t>
            </a:r>
            <a:r>
              <a:rPr lang="fr-FR" sz="1200" b="1" i="1" dirty="0">
                <a:solidFill>
                  <a:srgbClr val="FF0000"/>
                </a:solidFill>
              </a:rPr>
              <a:t>texte intégral de </a:t>
            </a:r>
            <a:r>
              <a:rPr lang="fr-FR" sz="1200" b="1" i="1" dirty="0" smtClean="0">
                <a:solidFill>
                  <a:srgbClr val="FF0000"/>
                </a:solidFill>
              </a:rPr>
              <a:t>l’appel.</a:t>
            </a:r>
            <a:endParaRPr lang="fr-FR" sz="1200" b="1" dirty="0">
              <a:solidFill>
                <a:srgbClr val="FF0000"/>
              </a:solidFill>
            </a:endParaRPr>
          </a:p>
        </p:txBody>
      </p:sp>
      <p:sp>
        <p:nvSpPr>
          <p:cNvPr id="6" name="Espace réservé du numéro de diapositive 3"/>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18</a:t>
            </a:fld>
            <a:endParaRPr lang="fr-FR"/>
          </a:p>
        </p:txBody>
      </p:sp>
    </p:spTree>
    <p:extLst>
      <p:ext uri="{BB962C8B-B14F-4D97-AF65-F5344CB8AC3E}">
        <p14:creationId xmlns:p14="http://schemas.microsoft.com/office/powerpoint/2010/main" val="3944829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Titre 12"/>
          <p:cNvSpPr>
            <a:spLocks noGrp="1"/>
          </p:cNvSpPr>
          <p:nvPr>
            <p:ph type="title"/>
          </p:nvPr>
        </p:nvSpPr>
        <p:spPr bwMode="auto"/>
        <p:txBody>
          <a:bodyPr/>
          <a:lstStyle/>
          <a:p>
            <a:pPr marL="0" indent="0">
              <a:buNone/>
              <a:defRPr/>
            </a:pPr>
            <a:r>
              <a:rPr lang="fr-FR" sz="2400" b="0" dirty="0"/>
              <a:t>Destination 3</a:t>
            </a:r>
            <a:r>
              <a:rPr lang="fr-FR" dirty="0"/>
              <a:t/>
            </a:r>
            <a:br>
              <a:rPr lang="fr-FR" dirty="0"/>
            </a:br>
            <a:r>
              <a:rPr lang="fr-FR" i="1" dirty="0"/>
              <a:t>Un approvisionnement énergétique durable, sûr et compétitif</a:t>
            </a:r>
            <a:endParaRPr dirty="0"/>
          </a:p>
        </p:txBody>
      </p:sp>
      <p:sp>
        <p:nvSpPr>
          <p:cNvPr id="11" name="Espace réservé du numéro de diapositive 10"/>
          <p:cNvSpPr>
            <a:spLocks noGrp="1"/>
          </p:cNvSpPr>
          <p:nvPr>
            <p:ph type="sldNum" sz="quarter" idx="12"/>
          </p:nvPr>
        </p:nvSpPr>
        <p:spPr bwMode="auto"/>
        <p:txBody>
          <a:bodyPr/>
          <a:lstStyle/>
          <a:p>
            <a:pPr>
              <a:defRPr/>
            </a:pPr>
            <a:fld id="{733122C9-A0B9-462F-8757-0847AD287B63}" type="slidenum">
              <a:rPr lang="fr-FR"/>
              <a:t>19</a:t>
            </a:fld>
            <a:endParaRPr lang="fr-FR"/>
          </a:p>
        </p:txBody>
      </p:sp>
    </p:spTree>
    <p:extLst>
      <p:ext uri="{BB962C8B-B14F-4D97-AF65-F5344CB8AC3E}">
        <p14:creationId xmlns:p14="http://schemas.microsoft.com/office/powerpoint/2010/main" val="868916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563638"/>
            <a:ext cx="7668384" cy="2077200"/>
          </a:xfrm>
        </p:spPr>
        <p:txBody>
          <a:bodyPr/>
          <a:lstStyle/>
          <a:p>
            <a:pPr algn="ctr">
              <a:lnSpc>
                <a:spcPct val="100000"/>
              </a:lnSpc>
              <a:defRPr/>
            </a:pPr>
            <a:r>
              <a:rPr lang="fr-FR" sz="3600" dirty="0"/>
              <a:t>GUIDE DES APPELS </a:t>
            </a:r>
            <a:r>
              <a:rPr lang="fr-FR" sz="3600" dirty="0" smtClean="0"/>
              <a:t>2024</a:t>
            </a:r>
          </a:p>
          <a:p>
            <a:pPr algn="ctr">
              <a:lnSpc>
                <a:spcPct val="100000"/>
              </a:lnSpc>
              <a:defRPr/>
            </a:pPr>
            <a:r>
              <a:rPr lang="fr-FR" sz="2800" b="0" dirty="0" smtClean="0"/>
              <a:t>Destinations 3 et 4 – Energie </a:t>
            </a:r>
            <a:r>
              <a:rPr lang="fr-FR" sz="2800" dirty="0"/>
              <a:t> </a:t>
            </a:r>
            <a:endParaRPr sz="2800" dirty="0"/>
          </a:p>
          <a:p>
            <a:pPr>
              <a:lnSpc>
                <a:spcPct val="100000"/>
              </a:lnSpc>
              <a:defRPr/>
            </a:pPr>
            <a:endParaRPr lang="fr-FR" sz="2800" b="0" dirty="0"/>
          </a:p>
          <a:p>
            <a:pPr>
              <a:lnSpc>
                <a:spcPct val="100000"/>
              </a:lnSpc>
              <a:defRPr/>
            </a:pPr>
            <a:endParaRPr lang="fr-FR" sz="3600" dirty="0"/>
          </a:p>
          <a:p>
            <a:pPr>
              <a:lnSpc>
                <a:spcPct val="100000"/>
              </a:lnSpc>
              <a:defRPr/>
            </a:pPr>
            <a:r>
              <a:rPr lang="fr-FR" sz="3200" dirty="0"/>
              <a:t>Cluster 5 – Climat, Energie, Mobilité</a:t>
            </a:r>
            <a:endParaRPr sz="3200" dirty="0"/>
          </a:p>
          <a:p>
            <a:pPr>
              <a:lnSpc>
                <a:spcPct val="100000"/>
              </a:lnSpc>
              <a:defRPr/>
            </a:pPr>
            <a:r>
              <a:rPr lang="fr-FR" sz="2400" b="0" i="1" dirty="0"/>
              <a:t>HORIZON EUROPE</a:t>
            </a:r>
            <a:endParaRPr lang="fr-FR" sz="3600" i="1" dirty="0"/>
          </a:p>
          <a:p>
            <a:pPr algn="r">
              <a:lnSpc>
                <a:spcPct val="100000"/>
              </a:lnSpc>
              <a:spcBef>
                <a:spcPts val="1200"/>
              </a:spcBef>
              <a:defRPr/>
            </a:pPr>
            <a:r>
              <a:rPr lang="fr-FR" sz="2000" b="0" dirty="0"/>
              <a:t>- </a:t>
            </a:r>
            <a:r>
              <a:rPr lang="fr-FR" sz="2000" b="0" dirty="0" smtClean="0"/>
              <a:t>Avril 2023 </a:t>
            </a:r>
            <a:r>
              <a:rPr lang="fr-FR" sz="2000" b="0" dirty="0"/>
              <a:t>-</a:t>
            </a:r>
            <a:endParaRPr dirty="0"/>
          </a:p>
        </p:txBody>
      </p:sp>
      <p:sp>
        <p:nvSpPr>
          <p:cNvPr id="4" name="Espace réservé du numéro de diapositive 3"/>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2</a:t>
            </a:fld>
            <a:endParaRPr lang="fr-FR"/>
          </a:p>
        </p:txBody>
      </p:sp>
    </p:spTree>
    <p:extLst>
      <p:ext uri="{BB962C8B-B14F-4D97-AF65-F5344CB8AC3E}">
        <p14:creationId xmlns:p14="http://schemas.microsoft.com/office/powerpoint/2010/main" val="1452036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4" name="Espace réservé du numéro de diapositive 3"/>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20</a:t>
            </a:fld>
            <a:endParaRPr lang="fr-FR" sz="1600" b="0" i="0" u="none" strike="noStrike" cap="none" spc="0">
              <a:ln>
                <a:noFill/>
              </a:ln>
              <a:solidFill>
                <a:srgbClr val="000091"/>
              </a:solidFill>
              <a:latin typeface="Arial"/>
              <a:ea typeface="+mn-ea"/>
              <a:cs typeface="+mn-cs"/>
            </a:endParaRPr>
          </a:p>
        </p:txBody>
      </p:sp>
      <p:sp>
        <p:nvSpPr>
          <p:cNvPr id="7" name="Rectangle 6"/>
          <p:cNvSpPr/>
          <p:nvPr/>
        </p:nvSpPr>
        <p:spPr bwMode="auto">
          <a:xfrm>
            <a:off x="234000" y="986400"/>
            <a:ext cx="8586336" cy="3277820"/>
          </a:xfrm>
          <a:prstGeom prst="rect">
            <a:avLst/>
          </a:prstGeom>
        </p:spPr>
        <p:txBody>
          <a:bodyPr wrap="square">
            <a:spAutoFit/>
          </a:bodyPr>
          <a:lstStyle/>
          <a:p>
            <a:pPr marL="0" marR="0" lvl="0" indent="0" algn="just" defTabSz="914400">
              <a:lnSpc>
                <a:spcPct val="100000"/>
              </a:lnSpc>
              <a:spcBef>
                <a:spcPts val="0"/>
              </a:spcBef>
              <a:spcAft>
                <a:spcPts val="0"/>
              </a:spcAft>
              <a:buClrTx/>
              <a:buSzTx/>
              <a:buFontTx/>
              <a:buNone/>
              <a:defRPr/>
            </a:pPr>
            <a:r>
              <a:rPr lang="fr-FR" sz="1600" b="1" i="0" u="none" strike="noStrike" cap="none" spc="0" dirty="0">
                <a:ln>
                  <a:noFill/>
                </a:ln>
                <a:solidFill>
                  <a:srgbClr val="000091"/>
                </a:solidFill>
                <a:latin typeface="Arial"/>
                <a:ea typeface="+mn-ea"/>
                <a:cs typeface="+mn-cs"/>
              </a:rPr>
              <a:t>Destination 3 : « Un approvisionnement énergétique durable, sûr et compétitif  »</a:t>
            </a:r>
            <a:endParaRPr dirty="0"/>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latin typeface="Arial"/>
              <a:ea typeface="+mn-ea"/>
              <a:cs typeface="+mn-cs"/>
            </a:endParaRPr>
          </a:p>
          <a:p>
            <a:pPr lvl="0" algn="just">
              <a:defRPr/>
            </a:pPr>
            <a:r>
              <a:rPr lang="fr-FR" sz="1400" b="1" i="0" u="none" strike="noStrike" cap="none" spc="0" dirty="0">
                <a:ln>
                  <a:noFill/>
                </a:ln>
                <a:solidFill>
                  <a:srgbClr val="000000"/>
                </a:solidFill>
                <a:latin typeface="Arial"/>
                <a:ea typeface="+mn-ea"/>
                <a:cs typeface="+mn-cs"/>
              </a:rPr>
              <a:t>Impacts visés </a:t>
            </a:r>
            <a:r>
              <a:rPr lang="fr-FR" sz="1400" b="0" i="0" u="none" strike="noStrike" cap="none" spc="0" dirty="0">
                <a:ln>
                  <a:noFill/>
                </a:ln>
                <a:solidFill>
                  <a:srgbClr val="000000"/>
                </a:solidFill>
                <a:latin typeface="Arial"/>
                <a:ea typeface="+mn-ea"/>
                <a:cs typeface="+mn-cs"/>
              </a:rPr>
              <a:t>: «</a:t>
            </a:r>
            <a:r>
              <a:rPr lang="fr-FR" sz="1400" b="1" i="0" u="none" strike="noStrike" cap="none" spc="0" dirty="0">
                <a:ln>
                  <a:noFill/>
                </a:ln>
                <a:solidFill>
                  <a:srgbClr val="000000"/>
                </a:solidFill>
                <a:latin typeface="Arial"/>
                <a:ea typeface="+mn-ea"/>
                <a:cs typeface="+mn-cs"/>
              </a:rPr>
              <a:t> </a:t>
            </a:r>
            <a:r>
              <a:rPr lang="fr-FR" sz="1400" i="1" dirty="0">
                <a:solidFill>
                  <a:srgbClr val="000000"/>
                </a:solidFill>
              </a:rPr>
              <a:t>Un approvisionnement énergétique plus efficace, propre, durable, sûr et compétitif grâce à de nouvelles solutions pour les réseaux intelligents et les systèmes énergétiques basés sur des solutions d'énergie renouvelable plus performantes</a:t>
            </a:r>
            <a:r>
              <a:rPr lang="fr-FR" sz="1400" b="0" i="1" u="none" strike="noStrike" cap="none" spc="0" dirty="0">
                <a:ln>
                  <a:noFill/>
                </a:ln>
                <a:solidFill>
                  <a:srgbClr val="000000"/>
                </a:solidFill>
                <a:latin typeface="Arial"/>
                <a:ea typeface="+mn-ea"/>
                <a:cs typeface="+mn-cs"/>
              </a:rPr>
              <a:t> </a:t>
            </a:r>
            <a:r>
              <a:rPr lang="fr-FR" sz="1400" b="0" i="0" u="none" strike="noStrike" cap="none" spc="0" dirty="0">
                <a:ln>
                  <a:noFill/>
                </a:ln>
                <a:solidFill>
                  <a:srgbClr val="000000"/>
                </a:solidFill>
                <a:latin typeface="Arial"/>
                <a:ea typeface="+mn-ea"/>
                <a:cs typeface="+mn-cs"/>
              </a:rPr>
              <a:t>», notamment en :   </a:t>
            </a:r>
            <a:endParaRPr dirty="0"/>
          </a:p>
          <a:p>
            <a:pPr marL="0" marR="0" lvl="0" indent="0" algn="just" defTabSz="914400">
              <a:lnSpc>
                <a:spcPct val="100000"/>
              </a:lnSpc>
              <a:spcBef>
                <a:spcPts val="0"/>
              </a:spcBef>
              <a:spcAft>
                <a:spcPts val="0"/>
              </a:spcAft>
              <a:buClrTx/>
              <a:buSzTx/>
              <a:buFontTx/>
              <a:buNone/>
              <a:defRPr/>
            </a:pPr>
            <a:endParaRPr lang="fr-FR" sz="1000" b="0" i="0" u="none" strike="noStrike" cap="none" spc="0" dirty="0">
              <a:ln>
                <a:noFill/>
              </a:ln>
              <a:solidFill>
                <a:srgbClr val="000000"/>
              </a:solidFill>
              <a:latin typeface="Arial"/>
              <a:ea typeface="+mn-ea"/>
              <a:cs typeface="+mn-cs"/>
            </a:endParaRPr>
          </a:p>
          <a:p>
            <a:pPr marL="171450" lvl="0" indent="-171450" algn="just">
              <a:spcAft>
                <a:spcPts val="600"/>
              </a:spcAft>
              <a:buFont typeface="Arial"/>
              <a:buChar char="•"/>
              <a:defRPr/>
            </a:pPr>
            <a:r>
              <a:rPr lang="fr-FR" sz="1300" dirty="0">
                <a:solidFill>
                  <a:srgbClr val="000000"/>
                </a:solidFill>
              </a:rPr>
              <a:t>Favorisant le leadership mondial de l'Europe en matière de technologies et de services liés aux énergies renouvelables abordables, sûres et durables en améliorant leur compétitivité dans les chaînes de valeur mondiales et leur position sur les marchés en croissance, notamment par la diversification du portefeuille de services et de technologies liés aux énergies renouvelables</a:t>
            </a:r>
          </a:p>
          <a:p>
            <a:pPr marL="171450" lvl="0" indent="-171450" algn="just">
              <a:spcAft>
                <a:spcPts val="600"/>
              </a:spcAft>
              <a:buFont typeface="Arial"/>
              <a:buChar char="•"/>
              <a:defRPr/>
            </a:pPr>
            <a:r>
              <a:rPr lang="fr-FR" sz="1300" dirty="0">
                <a:solidFill>
                  <a:srgbClr val="000000"/>
                </a:solidFill>
              </a:rPr>
              <a:t>Garantissant un approvisionnement énergétique rentable, ininterrompu et abordable aux ménages et aux industries dans un scénario de forte pénétration des énergies renouvelables variables et d'autres nouveaux approvisionnements énergétiques à faible teneur en carbone. </a:t>
            </a:r>
          </a:p>
          <a:p>
            <a:pPr marL="171450" lvl="0" indent="-171450" algn="just">
              <a:spcAft>
                <a:spcPts val="600"/>
              </a:spcAft>
              <a:buFont typeface="Arial"/>
              <a:buChar char="•"/>
              <a:defRPr/>
            </a:pPr>
            <a:r>
              <a:rPr lang="fr-FR" sz="1300" dirty="0">
                <a:solidFill>
                  <a:srgbClr val="000000"/>
                </a:solidFill>
              </a:rPr>
              <a:t>Accélérant le développement du captage, de l'utilisation et du stockage du carbone (CCUS) en tant qu'option de réduction des émissions de CO2 dans la production d'électricité et les applications industrielles. </a:t>
            </a:r>
            <a:endParaRPr sz="1300" dirty="0"/>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marL="0" marR="0" lvl="0" indent="0" algn="r" defTabSz="914400">
              <a:lnSpc>
                <a:spcPct val="100000"/>
              </a:lnSpc>
              <a:spcBef>
                <a:spcPts val="0"/>
              </a:spcBef>
              <a:spcAft>
                <a:spcPts val="0"/>
              </a:spcAft>
              <a:buClrTx/>
              <a:buSzTx/>
              <a:buFontTx/>
              <a:buNone/>
              <a:defRPr/>
            </a:pPr>
            <a:r>
              <a:rPr lang="fr-FR" sz="1800" b="1" i="0" u="none" strike="noStrike" cap="none" spc="0">
                <a:ln>
                  <a:noFill/>
                </a:ln>
                <a:solidFill>
                  <a:srgbClr val="000000"/>
                </a:solidFill>
                <a:latin typeface="Arial"/>
                <a:ea typeface="+mn-ea"/>
                <a:cs typeface="+mn-cs"/>
              </a:rPr>
              <a:t>Destination 3 : Les impacts</a:t>
            </a:r>
            <a:endParaRPr/>
          </a:p>
          <a:p>
            <a:pPr lvl="0" algn="r">
              <a:defRPr/>
            </a:pPr>
            <a:r>
              <a:rPr lang="fr-FR" sz="1200" b="1">
                <a:solidFill>
                  <a:srgbClr val="000000"/>
                </a:solidFill>
              </a:rPr>
              <a:t>Un approvisionnement énergétique durable, sûr et compétitif </a:t>
            </a:r>
            <a:endParaRPr lang="fr-FR" sz="1800" b="1" i="0" u="none" strike="noStrike" cap="none" spc="0">
              <a:ln>
                <a:noFill/>
              </a:ln>
              <a:solidFill>
                <a:srgbClr val="000000"/>
              </a:solidFill>
              <a:latin typeface="Arial"/>
              <a:ea typeface="+mn-ea"/>
              <a:cs typeface="+mn-cs"/>
            </a:endParaRPr>
          </a:p>
        </p:txBody>
      </p:sp>
    </p:spTree>
    <p:extLst>
      <p:ext uri="{BB962C8B-B14F-4D97-AF65-F5344CB8AC3E}">
        <p14:creationId xmlns:p14="http://schemas.microsoft.com/office/powerpoint/2010/main" val="2901531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4" name="Espace réservé du numéro de diapositive 3"/>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21</a:t>
            </a:fld>
            <a:endParaRPr lang="fr-FR" sz="1600" b="0" i="0" u="none" strike="noStrike" cap="none" spc="0">
              <a:ln>
                <a:noFill/>
              </a:ln>
              <a:solidFill>
                <a:srgbClr val="000091"/>
              </a:solidFill>
              <a:latin typeface="Arial"/>
              <a:ea typeface="+mn-ea"/>
              <a:cs typeface="+mn-cs"/>
            </a:endParaRPr>
          </a:p>
        </p:txBody>
      </p:sp>
      <p:sp>
        <p:nvSpPr>
          <p:cNvPr id="7" name="Rectangle 6"/>
          <p:cNvSpPr/>
          <p:nvPr/>
        </p:nvSpPr>
        <p:spPr bwMode="auto">
          <a:xfrm>
            <a:off x="323528" y="1028219"/>
            <a:ext cx="8442808" cy="3754874"/>
          </a:xfrm>
          <a:prstGeom prst="rect">
            <a:avLst/>
          </a:prstGeom>
        </p:spPr>
        <p:txBody>
          <a:bodyPr wrap="square">
            <a:spAutoFit/>
          </a:bodyPr>
          <a:lstStyle/>
          <a:p>
            <a:pPr lvl="0" algn="just">
              <a:defRPr/>
            </a:pPr>
            <a:r>
              <a:rPr lang="fr-FR" sz="1600" b="1" dirty="0">
                <a:solidFill>
                  <a:schemeClr val="tx2"/>
                </a:solidFill>
              </a:rPr>
              <a:t>1</a:t>
            </a:r>
            <a:r>
              <a:rPr lang="fr-FR" sz="1600" b="1" baseline="30000" dirty="0">
                <a:solidFill>
                  <a:schemeClr val="tx2"/>
                </a:solidFill>
              </a:rPr>
              <a:t>ère</a:t>
            </a:r>
            <a:r>
              <a:rPr lang="fr-FR" sz="1600" b="1" dirty="0">
                <a:solidFill>
                  <a:schemeClr val="tx2"/>
                </a:solidFill>
              </a:rPr>
              <a:t> sous-partie :</a:t>
            </a:r>
            <a:r>
              <a:rPr lang="fr-FR" sz="1600" b="1" i="0" u="none" strike="noStrike" cap="none" spc="0" dirty="0">
                <a:ln>
                  <a:noFill/>
                </a:ln>
                <a:solidFill>
                  <a:schemeClr val="tx2"/>
                </a:solidFill>
              </a:rPr>
              <a:t> </a:t>
            </a:r>
            <a:r>
              <a:rPr lang="fr-FR" sz="1600" b="1" dirty="0">
                <a:solidFill>
                  <a:schemeClr val="tx2"/>
                </a:solidFill>
              </a:rPr>
              <a:t>« Leadership mondial en matière d'énergies renouvelables </a:t>
            </a:r>
            <a:r>
              <a:rPr lang="fr-FR" sz="1600" b="1" i="0" u="none" strike="noStrike" cap="none" spc="0" dirty="0">
                <a:ln>
                  <a:noFill/>
                </a:ln>
                <a:solidFill>
                  <a:schemeClr val="tx2"/>
                </a:solidFill>
              </a:rPr>
              <a:t>»</a:t>
            </a:r>
            <a:endParaRPr dirty="0"/>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lvl="0" indent="-171450" algn="just">
              <a:spcAft>
                <a:spcPts val="600"/>
              </a:spcAft>
              <a:buFont typeface="Arial"/>
              <a:buChar char="•"/>
              <a:defRPr/>
            </a:pPr>
            <a:r>
              <a:rPr lang="fr-FR" sz="1200" dirty="0">
                <a:solidFill>
                  <a:srgbClr val="000000"/>
                </a:solidFill>
              </a:rPr>
              <a:t>Disponibilité de technologies et de systèmes innovants en matière d'énergies et de carburants renouvelables, accélérant le remplacement des technologies énergétiques fossiles.</a:t>
            </a:r>
          </a:p>
          <a:p>
            <a:pPr marL="171450" lvl="0" indent="-171450" algn="just">
              <a:spcAft>
                <a:spcPts val="600"/>
              </a:spcAft>
              <a:buFont typeface="Arial"/>
              <a:buChar char="•"/>
              <a:defRPr/>
            </a:pPr>
            <a:r>
              <a:rPr lang="fr-FR" sz="1200" dirty="0">
                <a:solidFill>
                  <a:srgbClr val="000000"/>
                </a:solidFill>
              </a:rPr>
              <a:t>Réduction du coût, amélioration de l'efficacité, élimination des risques, et meilleure intégration des solutions durables en lien avec les technologies d'énergies et de carburants renouvelables durables.</a:t>
            </a:r>
          </a:p>
          <a:p>
            <a:pPr marL="171450" lvl="0" indent="-171450" algn="just">
              <a:spcAft>
                <a:spcPts val="600"/>
              </a:spcAft>
              <a:buFont typeface="Arial"/>
              <a:buChar char="•"/>
              <a:defRPr/>
            </a:pPr>
            <a:r>
              <a:rPr lang="fr-FR" sz="1200" dirty="0">
                <a:solidFill>
                  <a:srgbClr val="000000"/>
                </a:solidFill>
              </a:rPr>
              <a:t>Renforcement de la sécurité et de l'autonomie de l'approvisionnement énergétique dans l'UE, tout en accélérant la transition écologique.</a:t>
            </a:r>
          </a:p>
          <a:p>
            <a:pPr marL="171450" lvl="0" indent="-171450" algn="just">
              <a:spcAft>
                <a:spcPts val="600"/>
              </a:spcAft>
              <a:buFont typeface="Arial"/>
              <a:buChar char="•"/>
              <a:defRPr/>
            </a:pPr>
            <a:r>
              <a:rPr lang="fr-FR" sz="1200" dirty="0">
                <a:solidFill>
                  <a:srgbClr val="000000"/>
                </a:solidFill>
              </a:rPr>
              <a:t>Des solutions énergétiques abordables, sûres et durables pour diversifier les approvisionnements en gaz dans l'UE en augmentant le niveau de </a:t>
            </a:r>
            <a:r>
              <a:rPr lang="fr-FR" sz="1200" dirty="0" err="1">
                <a:solidFill>
                  <a:srgbClr val="000000"/>
                </a:solidFill>
              </a:rPr>
              <a:t>biométhane</a:t>
            </a:r>
            <a:r>
              <a:rPr lang="fr-FR" sz="1200" dirty="0">
                <a:solidFill>
                  <a:srgbClr val="000000"/>
                </a:solidFill>
              </a:rPr>
              <a:t>.</a:t>
            </a:r>
          </a:p>
          <a:p>
            <a:pPr marL="171450" lvl="0" indent="-171450" algn="just">
              <a:spcAft>
                <a:spcPts val="600"/>
              </a:spcAft>
              <a:buFont typeface="Arial"/>
              <a:buChar char="•"/>
              <a:defRPr/>
            </a:pPr>
            <a:r>
              <a:rPr lang="fr-FR" sz="1200" dirty="0">
                <a:solidFill>
                  <a:srgbClr val="000000"/>
                </a:solidFill>
              </a:rPr>
              <a:t>Renforcement de la base scientifique européenne et du potentiel d'exportation européen pour les technologies des énergies renouvelables grâce à des collaborations internationales.</a:t>
            </a:r>
          </a:p>
          <a:p>
            <a:pPr marL="171450" lvl="0" indent="-171450" algn="just">
              <a:spcAft>
                <a:spcPts val="600"/>
              </a:spcAft>
              <a:buFont typeface="Arial"/>
              <a:buChar char="•"/>
              <a:defRPr/>
            </a:pPr>
            <a:r>
              <a:rPr lang="fr-FR" sz="1200" dirty="0">
                <a:solidFill>
                  <a:srgbClr val="000000"/>
                </a:solidFill>
              </a:rPr>
              <a:t>Durabilité accrue des chaînes de valeur et adoption plus efficace des énergies et des carburants renouvelables.</a:t>
            </a:r>
          </a:p>
          <a:p>
            <a:pPr marL="171450" lvl="0" indent="-171450" algn="just">
              <a:spcAft>
                <a:spcPts val="600"/>
              </a:spcAft>
              <a:buFont typeface="Arial"/>
              <a:buChar char="•"/>
              <a:defRPr/>
            </a:pPr>
            <a:r>
              <a:rPr lang="fr-FR" sz="1200" dirty="0">
                <a:solidFill>
                  <a:srgbClr val="000000"/>
                </a:solidFill>
              </a:rPr>
              <a:t>Meilleure connaissance des incidences environnementales des différentes technologies d'énergie renouvelable tout au long de leur cycle de vie et de leurs chaînes de valeur. </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a:t>Destination 3, « sous-partie 1 » : Les objectifs</a:t>
            </a:r>
          </a:p>
          <a:p>
            <a:pPr algn="r">
              <a:defRPr/>
            </a:pPr>
            <a:r>
              <a:rPr lang="fr-FR" sz="1200" b="1"/>
              <a:t>Energies renouvelables </a:t>
            </a:r>
          </a:p>
        </p:txBody>
      </p:sp>
    </p:spTree>
    <p:extLst>
      <p:ext uri="{BB962C8B-B14F-4D97-AF65-F5344CB8AC3E}">
        <p14:creationId xmlns:p14="http://schemas.microsoft.com/office/powerpoint/2010/main" val="1533759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5940192" cy="475603"/>
          </a:xfrm>
        </p:spPr>
        <p:txBody>
          <a:bodyPr/>
          <a:lstStyle/>
          <a:p>
            <a:pPr>
              <a:defRPr/>
            </a:pPr>
            <a:r>
              <a:rPr lang="en-US" sz="1400" b="1" dirty="0">
                <a:solidFill>
                  <a:schemeClr val="tx1"/>
                </a:solidFill>
              </a:rPr>
              <a:t>HORIZON-CL5-2024-D3-01-01: Alternative equipment and processes for </a:t>
            </a:r>
            <a:r>
              <a:rPr lang="en-US" sz="1400" b="1" dirty="0" smtClean="0">
                <a:solidFill>
                  <a:schemeClr val="tx1"/>
                </a:solidFill>
              </a:rPr>
              <a:t>advanced manufacturing </a:t>
            </a:r>
            <a:r>
              <a:rPr lang="en-US" sz="1400" b="1" dirty="0">
                <a:solidFill>
                  <a:schemeClr val="tx1"/>
                </a:solidFill>
              </a:rPr>
              <a:t>of PV technologies</a:t>
            </a:r>
          </a:p>
        </p:txBody>
      </p:sp>
      <p:sp>
        <p:nvSpPr>
          <p:cNvPr id="6" name="Espace réservé du contenu 5"/>
          <p:cNvSpPr txBox="1"/>
          <p:nvPr/>
        </p:nvSpPr>
        <p:spPr bwMode="gray">
          <a:xfrm>
            <a:off x="360000" y="1692000"/>
            <a:ext cx="8612830" cy="329187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smtClean="0">
                <a:ea typeface="Times New Roman"/>
                <a:cs typeface="Times New Roman"/>
              </a:rPr>
              <a:t>Résultats </a:t>
            </a:r>
            <a:r>
              <a:rPr lang="en-GB" sz="1200" b="1" u="sng" dirty="0" err="1" smtClean="0">
                <a:ea typeface="Times New Roman"/>
                <a:cs typeface="Times New Roman"/>
              </a:rPr>
              <a:t>attendus</a:t>
            </a:r>
            <a:r>
              <a:rPr lang="en-GB" sz="1200" b="1" u="sng" dirty="0" smtClean="0">
                <a:ea typeface="Times New Roman"/>
                <a:cs typeface="Times New Roman"/>
              </a:rPr>
              <a:t> :</a:t>
            </a:r>
            <a:endParaRPr dirty="0" smtClean="0"/>
          </a:p>
          <a:p>
            <a:pPr marL="171450" indent="-171450">
              <a:spcAft>
                <a:spcPts val="0"/>
              </a:spcAft>
              <a:buFont typeface="Arial"/>
              <a:buChar char="•"/>
              <a:defRPr/>
            </a:pPr>
            <a:r>
              <a:rPr lang="fr-FR" sz="1100" dirty="0" smtClean="0">
                <a:solidFill>
                  <a:schemeClr val="tx1"/>
                </a:solidFill>
              </a:rPr>
              <a:t>Etablissement </a:t>
            </a:r>
            <a:r>
              <a:rPr lang="fr-FR" sz="1100" dirty="0">
                <a:solidFill>
                  <a:schemeClr val="tx1"/>
                </a:solidFill>
              </a:rPr>
              <a:t>d'une </a:t>
            </a:r>
            <a:r>
              <a:rPr lang="fr-FR" sz="1100" dirty="0" smtClean="0">
                <a:solidFill>
                  <a:schemeClr val="tx1"/>
                </a:solidFill>
              </a:rPr>
              <a:t>base </a:t>
            </a:r>
            <a:r>
              <a:rPr lang="fr-FR" sz="1100" dirty="0">
                <a:solidFill>
                  <a:schemeClr val="tx1"/>
                </a:solidFill>
              </a:rPr>
              <a:t>européenne </a:t>
            </a:r>
            <a:r>
              <a:rPr lang="fr-FR" sz="1100" dirty="0" smtClean="0">
                <a:solidFill>
                  <a:schemeClr val="tx1"/>
                </a:solidFill>
              </a:rPr>
              <a:t>d'innovation </a:t>
            </a:r>
            <a:r>
              <a:rPr lang="fr-FR" sz="1100" dirty="0">
                <a:solidFill>
                  <a:schemeClr val="tx1"/>
                </a:solidFill>
              </a:rPr>
              <a:t>et de </a:t>
            </a:r>
            <a:r>
              <a:rPr lang="fr-FR" sz="1100" dirty="0" smtClean="0">
                <a:solidFill>
                  <a:schemeClr val="tx1"/>
                </a:solidFill>
              </a:rPr>
              <a:t>production photovoltaïque solide</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Réduction des </a:t>
            </a:r>
            <a:r>
              <a:rPr lang="fr-FR" sz="1100" dirty="0">
                <a:solidFill>
                  <a:schemeClr val="tx1"/>
                </a:solidFill>
              </a:rPr>
              <a:t>CAPEX et OPEX dans la chaîne de production </a:t>
            </a:r>
            <a:r>
              <a:rPr lang="fr-FR" sz="1100" dirty="0" smtClean="0">
                <a:solidFill>
                  <a:schemeClr val="tx1"/>
                </a:solidFill>
              </a:rPr>
              <a:t>solaire PV, ayant pour résultat des </a:t>
            </a:r>
            <a:r>
              <a:rPr lang="fr-FR" sz="1100" dirty="0">
                <a:solidFill>
                  <a:schemeClr val="tx1"/>
                </a:solidFill>
              </a:rPr>
              <a:t>modules moins chers et un LCOE plus </a:t>
            </a:r>
            <a:r>
              <a:rPr lang="fr-FR" sz="1100" dirty="0" smtClean="0">
                <a:solidFill>
                  <a:schemeClr val="tx1"/>
                </a:solidFill>
              </a:rPr>
              <a:t>faible</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Renforcement de </a:t>
            </a:r>
            <a:r>
              <a:rPr lang="fr-FR" sz="1100" dirty="0">
                <a:solidFill>
                  <a:schemeClr val="tx1"/>
                </a:solidFill>
              </a:rPr>
              <a:t>la durabilité de la chaîne de valeur du photovoltaïque européen en créant </a:t>
            </a:r>
            <a:r>
              <a:rPr lang="fr-FR" sz="1100" dirty="0" smtClean="0">
                <a:solidFill>
                  <a:schemeClr val="tx1"/>
                </a:solidFill>
              </a:rPr>
              <a:t>une base </a:t>
            </a:r>
            <a:r>
              <a:rPr lang="fr-FR" sz="1100" dirty="0">
                <a:solidFill>
                  <a:schemeClr val="tx1"/>
                </a:solidFill>
              </a:rPr>
              <a:t>industrielle sûre, résiliente et diversifiée dans le secteur énergétique </a:t>
            </a:r>
            <a:r>
              <a:rPr lang="fr-FR" sz="1100" dirty="0" smtClean="0">
                <a:solidFill>
                  <a:schemeClr val="tx1"/>
                </a:solidFill>
              </a:rPr>
              <a:t>national</a:t>
            </a: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endParaRPr lang="fr-FR" sz="1150" dirty="0" smtClean="0"/>
          </a:p>
          <a:p>
            <a:pPr marL="171450" indent="-171450">
              <a:spcAft>
                <a:spcPts val="0"/>
              </a:spcAft>
              <a:buFont typeface="Arial"/>
              <a:buChar char="•"/>
              <a:defRPr/>
            </a:pPr>
            <a:r>
              <a:rPr lang="fr-FR" sz="1100" dirty="0">
                <a:solidFill>
                  <a:schemeClr val="tx1"/>
                </a:solidFill>
              </a:rPr>
              <a:t>Démontrer des processus et des équipements alternatifs pour la fabrication de PV avec </a:t>
            </a:r>
            <a:r>
              <a:rPr lang="fr-FR" sz="1100" dirty="0" smtClean="0">
                <a:solidFill>
                  <a:schemeClr val="tx1"/>
                </a:solidFill>
              </a:rPr>
              <a:t>une réduction </a:t>
            </a:r>
            <a:r>
              <a:rPr lang="fr-FR" sz="1100" dirty="0">
                <a:solidFill>
                  <a:schemeClr val="tx1"/>
                </a:solidFill>
              </a:rPr>
              <a:t>des </a:t>
            </a:r>
            <a:r>
              <a:rPr lang="fr-FR" sz="1100" dirty="0" smtClean="0">
                <a:solidFill>
                  <a:schemeClr val="tx1"/>
                </a:solidFill>
              </a:rPr>
              <a:t>CAPEX et OPEX</a:t>
            </a:r>
            <a:r>
              <a:rPr lang="fr-FR" sz="1100" dirty="0">
                <a:solidFill>
                  <a:schemeClr val="tx1"/>
                </a:solidFill>
              </a:rPr>
              <a:t>, de la consommation d'énergie et de matériaux et mettre </a:t>
            </a:r>
            <a:r>
              <a:rPr lang="fr-FR" sz="1100" dirty="0" smtClean="0">
                <a:solidFill>
                  <a:schemeClr val="tx1"/>
                </a:solidFill>
              </a:rPr>
              <a:t>en œuvre </a:t>
            </a:r>
            <a:r>
              <a:rPr lang="fr-FR" sz="1100" dirty="0">
                <a:solidFill>
                  <a:schemeClr val="tx1"/>
                </a:solidFill>
              </a:rPr>
              <a:t>les concepts de l'industrie </a:t>
            </a:r>
            <a:r>
              <a:rPr lang="fr-FR" sz="1100" dirty="0" smtClean="0">
                <a:solidFill>
                  <a:schemeClr val="tx1"/>
                </a:solidFill>
              </a:rPr>
              <a:t>4.0</a:t>
            </a:r>
            <a:endParaRPr lang="fr-FR" sz="1100" dirty="0">
              <a:solidFill>
                <a:schemeClr val="tx1"/>
              </a:solidFill>
            </a:endParaRPr>
          </a:p>
          <a:p>
            <a:pPr marL="171450" indent="-171450">
              <a:spcAft>
                <a:spcPts val="0"/>
              </a:spcAft>
              <a:buFont typeface="Arial"/>
              <a:buChar char="•"/>
              <a:defRPr/>
            </a:pPr>
            <a:r>
              <a:rPr lang="fr-FR" sz="1100" dirty="0">
                <a:solidFill>
                  <a:schemeClr val="tx1"/>
                </a:solidFill>
              </a:rPr>
              <a:t>Accroître la productivité et la durabilité des équipements et des procédés de fabrication </a:t>
            </a:r>
            <a:r>
              <a:rPr lang="fr-FR" sz="1100" dirty="0" smtClean="0">
                <a:solidFill>
                  <a:schemeClr val="tx1"/>
                </a:solidFill>
              </a:rPr>
              <a:t>de produits </a:t>
            </a:r>
            <a:r>
              <a:rPr lang="fr-FR" sz="1100" dirty="0">
                <a:solidFill>
                  <a:schemeClr val="tx1"/>
                </a:solidFill>
              </a:rPr>
              <a:t>photovoltaïques à grande </a:t>
            </a:r>
            <a:r>
              <a:rPr lang="fr-FR" sz="1100" dirty="0" smtClean="0">
                <a:solidFill>
                  <a:schemeClr val="tx1"/>
                </a:solidFill>
              </a:rPr>
              <a:t>échelle, par </a:t>
            </a:r>
            <a:r>
              <a:rPr lang="fr-FR" sz="1100" dirty="0">
                <a:solidFill>
                  <a:schemeClr val="tx1"/>
                </a:solidFill>
              </a:rPr>
              <a:t>exemple en améliorant </a:t>
            </a:r>
            <a:r>
              <a:rPr lang="fr-FR" sz="1100" dirty="0" smtClean="0">
                <a:solidFill>
                  <a:schemeClr val="tx1"/>
                </a:solidFill>
              </a:rPr>
              <a:t>la cadence de production, le rendement, </a:t>
            </a:r>
            <a:r>
              <a:rPr lang="fr-FR" sz="1100" dirty="0">
                <a:solidFill>
                  <a:schemeClr val="tx1"/>
                </a:solidFill>
              </a:rPr>
              <a:t>la </a:t>
            </a:r>
            <a:r>
              <a:rPr lang="fr-FR" sz="1100" dirty="0" smtClean="0">
                <a:solidFill>
                  <a:schemeClr val="tx1"/>
                </a:solidFill>
              </a:rPr>
              <a:t>disponibilité et </a:t>
            </a:r>
            <a:r>
              <a:rPr lang="fr-FR" sz="1100" dirty="0">
                <a:solidFill>
                  <a:schemeClr val="tx1"/>
                </a:solidFill>
              </a:rPr>
              <a:t>le contrôle de </a:t>
            </a:r>
            <a:r>
              <a:rPr lang="fr-FR" sz="1100" dirty="0" smtClean="0">
                <a:solidFill>
                  <a:schemeClr val="tx1"/>
                </a:solidFill>
              </a:rPr>
              <a:t>la qualité</a:t>
            </a:r>
          </a:p>
          <a:p>
            <a:pPr marL="171450" indent="-171450">
              <a:spcAft>
                <a:spcPts val="0"/>
              </a:spcAft>
              <a:buFont typeface="Arial"/>
              <a:buChar char="•"/>
              <a:defRPr/>
            </a:pPr>
            <a:r>
              <a:rPr lang="fr-FR" sz="1100" dirty="0">
                <a:solidFill>
                  <a:schemeClr val="tx1"/>
                </a:solidFill>
              </a:rPr>
              <a:t>Faire participer des consortiums multidisciplinaires, y compris des partenaires </a:t>
            </a:r>
            <a:r>
              <a:rPr lang="fr-FR" sz="1100" dirty="0" smtClean="0">
                <a:solidFill>
                  <a:schemeClr val="tx1"/>
                </a:solidFill>
              </a:rPr>
              <a:t>industriels</a:t>
            </a:r>
          </a:p>
          <a:p>
            <a:pPr marL="171450" indent="-171450">
              <a:spcAft>
                <a:spcPts val="0"/>
              </a:spcAft>
              <a:buFont typeface="Arial"/>
              <a:buChar char="•"/>
              <a:defRPr/>
            </a:pPr>
            <a:r>
              <a:rPr lang="fr-FR" sz="1100" dirty="0" smtClean="0">
                <a:solidFill>
                  <a:schemeClr val="tx1"/>
                </a:solidFill>
              </a:rPr>
              <a:t>Inclure </a:t>
            </a:r>
            <a:r>
              <a:rPr lang="fr-FR" sz="1100" dirty="0">
                <a:solidFill>
                  <a:schemeClr val="tx1"/>
                </a:solidFill>
              </a:rPr>
              <a:t>un </a:t>
            </a:r>
            <a:r>
              <a:rPr lang="fr-FR" sz="1100" dirty="0" smtClean="0">
                <a:solidFill>
                  <a:schemeClr val="tx1"/>
                </a:solidFill>
              </a:rPr>
              <a:t>solide </a:t>
            </a:r>
            <a:r>
              <a:rPr lang="fr-FR" sz="1100" dirty="0">
                <a:solidFill>
                  <a:schemeClr val="tx1"/>
                </a:solidFill>
              </a:rPr>
              <a:t>business case et une bonne stratégie </a:t>
            </a:r>
            <a:r>
              <a:rPr lang="fr-FR" sz="1100" dirty="0" smtClean="0">
                <a:solidFill>
                  <a:schemeClr val="tx1"/>
                </a:solidFill>
              </a:rPr>
              <a:t>d'exploitation</a:t>
            </a:r>
          </a:p>
          <a:p>
            <a:pPr marL="171450" indent="-171450">
              <a:spcAft>
                <a:spcPts val="0"/>
              </a:spcAft>
              <a:buFont typeface="Arial"/>
              <a:buChar char="•"/>
              <a:defRPr/>
            </a:pPr>
            <a:r>
              <a:rPr lang="fr-FR" sz="1100" dirty="0" smtClean="0">
                <a:solidFill>
                  <a:schemeClr val="tx1"/>
                </a:solidFill>
              </a:rPr>
              <a:t>Inclure dans le plan d’exploitation des plans préliminaires </a:t>
            </a:r>
            <a:r>
              <a:rPr lang="fr-FR" sz="1100" dirty="0">
                <a:solidFill>
                  <a:schemeClr val="tx1"/>
                </a:solidFill>
              </a:rPr>
              <a:t>pour la mise à l'échelle, </a:t>
            </a:r>
            <a:r>
              <a:rPr lang="fr-FR" sz="1100" dirty="0" smtClean="0">
                <a:solidFill>
                  <a:schemeClr val="tx1"/>
                </a:solidFill>
              </a:rPr>
              <a:t>la commercialisation </a:t>
            </a:r>
            <a:r>
              <a:rPr lang="fr-FR" sz="1100" dirty="0">
                <a:solidFill>
                  <a:schemeClr val="tx1"/>
                </a:solidFill>
              </a:rPr>
              <a:t>et </a:t>
            </a:r>
            <a:r>
              <a:rPr lang="fr-FR" sz="1100" dirty="0" smtClean="0">
                <a:solidFill>
                  <a:schemeClr val="tx1"/>
                </a:solidFill>
              </a:rPr>
              <a:t>le déploiement </a:t>
            </a:r>
            <a:r>
              <a:rPr lang="fr-FR" sz="1100" dirty="0">
                <a:solidFill>
                  <a:schemeClr val="tx1"/>
                </a:solidFill>
              </a:rPr>
              <a:t>indiquant les éventuelles sources </a:t>
            </a:r>
            <a:r>
              <a:rPr lang="fr-FR" sz="1100" dirty="0" smtClean="0">
                <a:solidFill>
                  <a:schemeClr val="tx1"/>
                </a:solidFill>
              </a:rPr>
              <a:t>de financement </a:t>
            </a:r>
            <a:r>
              <a:rPr lang="fr-FR" sz="1100" dirty="0">
                <a:solidFill>
                  <a:schemeClr val="tx1"/>
                </a:solidFill>
              </a:rPr>
              <a:t>à utiliser (en particulier le </a:t>
            </a:r>
            <a:r>
              <a:rPr lang="fr-FR" sz="1100" dirty="0" smtClean="0">
                <a:solidFill>
                  <a:schemeClr val="tx1"/>
                </a:solidFill>
              </a:rPr>
              <a:t>Fonds </a:t>
            </a:r>
            <a:r>
              <a:rPr lang="fr-FR" sz="1100" dirty="0">
                <a:solidFill>
                  <a:schemeClr val="tx1"/>
                </a:solidFill>
              </a:rPr>
              <a:t>d'innovation</a:t>
            </a:r>
            <a:r>
              <a:rPr lang="fr-FR" sz="1100" dirty="0" smtClean="0">
                <a:solidFill>
                  <a:schemeClr val="tx1"/>
                </a:solidFill>
              </a:rPr>
              <a:t>)</a:t>
            </a:r>
          </a:p>
          <a:p>
            <a:pPr>
              <a:spcAft>
                <a:spcPts val="0"/>
              </a:spcAft>
              <a:defRPr/>
            </a:pPr>
            <a:endParaRPr lang="fr-FR" sz="1100" dirty="0" smtClean="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22</a:t>
            </a:fld>
            <a:endParaRPr lang="fr-FR" sz="1600" b="0" i="0" u="none" strike="noStrike" cap="none" spc="0">
              <a:ln>
                <a:noFill/>
              </a:ln>
              <a:solidFill>
                <a:srgbClr val="000091"/>
              </a:solidFill>
              <a:latin typeface="Arial"/>
              <a:ea typeface="+mn-ea"/>
              <a:cs typeface="+mn-cs"/>
            </a:endParaRP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IA </a:t>
            </a:r>
            <a:r>
              <a:rPr lang="fr-FR" sz="1200" i="1" dirty="0"/>
              <a:t>(</a:t>
            </a:r>
            <a:r>
              <a:rPr lang="en-US" sz="1200" i="1" dirty="0"/>
              <a:t>TRL à la fin du </a:t>
            </a:r>
            <a:r>
              <a:rPr lang="en-US" sz="1200" i="1" dirty="0" err="1"/>
              <a:t>projet</a:t>
            </a:r>
            <a:r>
              <a:rPr lang="en-US" sz="1200" i="1" dirty="0"/>
              <a:t> </a:t>
            </a:r>
            <a:r>
              <a:rPr lang="en-US" sz="1200" i="1" dirty="0" smtClean="0"/>
              <a:t>7)</a:t>
            </a:r>
            <a:endParaRPr lang="fr-FR" sz="1200" i="1" dirty="0"/>
          </a:p>
          <a:p>
            <a:pPr lvl="0">
              <a:defRPr/>
            </a:pPr>
            <a:r>
              <a:rPr lang="fr-FR" sz="1200" i="1" dirty="0"/>
              <a:t>Nb estimé de projets financés : 2</a:t>
            </a:r>
            <a:endParaRPr dirty="0"/>
          </a:p>
          <a:p>
            <a:pPr lvl="0">
              <a:defRPr/>
            </a:pPr>
            <a:r>
              <a:rPr lang="fr-FR" sz="1200" i="1" dirty="0"/>
              <a:t>Budget/projet : </a:t>
            </a:r>
            <a:r>
              <a:rPr lang="fr-FR" sz="1200" i="1" dirty="0" smtClean="0"/>
              <a:t>12M€</a:t>
            </a:r>
            <a:endParaRPr dirty="0" smtClean="0"/>
          </a:p>
          <a:p>
            <a:pPr lvl="0">
              <a:defRPr/>
            </a:pPr>
            <a:r>
              <a:rPr lang="fr-FR" sz="1200" i="1" dirty="0" smtClean="0"/>
              <a:t>Ouverture </a:t>
            </a:r>
            <a:r>
              <a:rPr lang="fr-FR" sz="1200" i="1" dirty="0"/>
              <a:t>: </a:t>
            </a:r>
            <a:r>
              <a:rPr lang="fr-FR" sz="1200" i="1" dirty="0" smtClean="0"/>
              <a:t>12/09/2023</a:t>
            </a:r>
            <a:endParaRPr lang="fr-FR" sz="1200" i="1" dirty="0"/>
          </a:p>
          <a:p>
            <a:pPr lvl="0">
              <a:defRPr/>
            </a:pPr>
            <a:r>
              <a:rPr lang="fr-FR" sz="1200" i="1" dirty="0"/>
              <a:t>Deadline : </a:t>
            </a:r>
            <a:r>
              <a:rPr lang="fr-FR" sz="1200" i="1" dirty="0" smtClean="0"/>
              <a:t>16/01/2024</a:t>
            </a:r>
            <a:endParaRPr lang="fr-FR" sz="1200" i="1" dirty="0"/>
          </a:p>
        </p:txBody>
      </p:sp>
      <p:sp>
        <p:nvSpPr>
          <p:cNvPr id="9" name="ZoneTexte 8"/>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lvl="0">
              <a:defRPr/>
            </a:pPr>
            <a:r>
              <a:rPr lang="fr-FR" sz="1200" b="1" dirty="0"/>
              <a:t>Energies renouvelables – </a:t>
            </a:r>
            <a:r>
              <a:rPr lang="fr-FR" sz="1200" b="1" dirty="0">
                <a:solidFill>
                  <a:srgbClr val="000000"/>
                </a:solidFill>
              </a:rPr>
              <a:t>PV/Solaire</a:t>
            </a:r>
          </a:p>
        </p:txBody>
      </p:sp>
    </p:spTree>
    <p:extLst>
      <p:ext uri="{BB962C8B-B14F-4D97-AF65-F5344CB8AC3E}">
        <p14:creationId xmlns:p14="http://schemas.microsoft.com/office/powerpoint/2010/main" val="1613721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dirty="0">
                <a:solidFill>
                  <a:schemeClr val="tx1"/>
                </a:solidFill>
              </a:rPr>
              <a:t>HORIZON-CL5-2024-D3-01-02: Low-power PV</a:t>
            </a:r>
          </a:p>
        </p:txBody>
      </p:sp>
      <p:sp>
        <p:nvSpPr>
          <p:cNvPr id="6" name="Espace réservé du contenu 5"/>
          <p:cNvSpPr txBox="1"/>
          <p:nvPr/>
        </p:nvSpPr>
        <p:spPr bwMode="gray">
          <a:xfrm>
            <a:off x="360000" y="1692000"/>
            <a:ext cx="8612830" cy="329187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a:ea typeface="Times New Roman"/>
                <a:cs typeface="Times New Roman"/>
              </a:rPr>
              <a:t>Résultats </a:t>
            </a:r>
            <a:r>
              <a:rPr lang="en-GB" sz="1200" b="1" u="sng" dirty="0" err="1" smtClean="0">
                <a:ea typeface="Times New Roman"/>
                <a:cs typeface="Times New Roman"/>
              </a:rPr>
              <a:t>attendus</a:t>
            </a:r>
            <a:r>
              <a:rPr lang="en-GB" sz="1200" b="1" u="sng" dirty="0" smtClean="0">
                <a:ea typeface="Times New Roman"/>
                <a:cs typeface="Times New Roman"/>
              </a:rPr>
              <a:t> </a:t>
            </a:r>
            <a:r>
              <a:rPr lang="en-GB" sz="1200" b="1" u="sng" dirty="0">
                <a:ea typeface="Times New Roman"/>
                <a:cs typeface="Times New Roman"/>
              </a:rPr>
              <a:t>:</a:t>
            </a:r>
            <a:endParaRPr sz="1200" dirty="0"/>
          </a:p>
          <a:p>
            <a:pPr marL="171450" indent="-171450">
              <a:spcAft>
                <a:spcPts val="0"/>
              </a:spcAft>
              <a:buFont typeface="Arial"/>
              <a:buChar char="•"/>
              <a:defRPr/>
            </a:pPr>
            <a:r>
              <a:rPr lang="fr-FR" sz="1200" dirty="0" smtClean="0">
                <a:solidFill>
                  <a:schemeClr val="tx1"/>
                </a:solidFill>
              </a:rPr>
              <a:t>Augmentation du </a:t>
            </a:r>
            <a:r>
              <a:rPr lang="fr-FR" sz="1200" dirty="0">
                <a:solidFill>
                  <a:schemeClr val="tx1"/>
                </a:solidFill>
              </a:rPr>
              <a:t>potentiel du PV pour les applications à faible puissance et à faible </a:t>
            </a:r>
            <a:r>
              <a:rPr lang="fr-FR" sz="1200" dirty="0" smtClean="0">
                <a:solidFill>
                  <a:schemeClr val="tx1"/>
                </a:solidFill>
              </a:rPr>
              <a:t>irradiation (récupération d'énergie dans </a:t>
            </a:r>
            <a:r>
              <a:rPr lang="fr-FR" sz="1200" dirty="0">
                <a:solidFill>
                  <a:schemeClr val="tx1"/>
                </a:solidFill>
              </a:rPr>
              <a:t>des conditions de faible intensité lumineuse et/ou de </a:t>
            </a:r>
            <a:r>
              <a:rPr lang="fr-FR" sz="1200" dirty="0" smtClean="0">
                <a:solidFill>
                  <a:schemeClr val="tx1"/>
                </a:solidFill>
              </a:rPr>
              <a:t>lumière artificielle)</a:t>
            </a:r>
          </a:p>
          <a:p>
            <a:pPr>
              <a:spcAft>
                <a:spcPts val="0"/>
              </a:spcAft>
              <a:defRPr/>
            </a:pPr>
            <a:endParaRPr lang="en-GB" sz="1200" b="0" i="0" u="sng" strike="noStrike" cap="none" spc="0" dirty="0">
              <a:ln>
                <a:noFill/>
              </a:ln>
              <a:solidFill>
                <a:srgbClr val="000091"/>
              </a:solidFill>
              <a:latin typeface="Arial"/>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endParaRPr lang="fr-FR" sz="1200" dirty="0" smtClean="0"/>
          </a:p>
          <a:p>
            <a:pPr marL="171450" indent="-171450">
              <a:spcAft>
                <a:spcPts val="0"/>
              </a:spcAft>
              <a:buFont typeface="Arial"/>
              <a:buChar char="•"/>
              <a:defRPr/>
            </a:pPr>
            <a:r>
              <a:rPr lang="fr-FR" sz="1200" dirty="0" smtClean="0">
                <a:solidFill>
                  <a:schemeClr val="tx1"/>
                </a:solidFill>
              </a:rPr>
              <a:t>Valider </a:t>
            </a:r>
            <a:r>
              <a:rPr lang="fr-FR" sz="1200" dirty="0">
                <a:solidFill>
                  <a:schemeClr val="tx1"/>
                </a:solidFill>
              </a:rPr>
              <a:t>de nouveaux matériaux PV à faible impact sur </a:t>
            </a:r>
            <a:r>
              <a:rPr lang="fr-FR" sz="1200" dirty="0" smtClean="0">
                <a:solidFill>
                  <a:schemeClr val="tx1"/>
                </a:solidFill>
              </a:rPr>
              <a:t>l'environnement, des </a:t>
            </a:r>
            <a:r>
              <a:rPr lang="fr-FR" sz="1200" dirty="0">
                <a:solidFill>
                  <a:schemeClr val="tx1"/>
                </a:solidFill>
              </a:rPr>
              <a:t>architectures PV et des substrats adaptés aux applications spécifiques de faible puissance, </a:t>
            </a:r>
            <a:r>
              <a:rPr lang="fr-FR" sz="1200" dirty="0" smtClean="0">
                <a:solidFill>
                  <a:schemeClr val="tx1"/>
                </a:solidFill>
              </a:rPr>
              <a:t>en tenant </a:t>
            </a:r>
            <a:r>
              <a:rPr lang="fr-FR" sz="1200" dirty="0">
                <a:solidFill>
                  <a:schemeClr val="tx1"/>
                </a:solidFill>
              </a:rPr>
              <a:t>compte de l'intensité lumineuse, du spectre lumineux et de l'application </a:t>
            </a:r>
            <a:r>
              <a:rPr lang="fr-FR" sz="1200" dirty="0" smtClean="0">
                <a:solidFill>
                  <a:schemeClr val="tx1"/>
                </a:solidFill>
              </a:rPr>
              <a:t>elle-même</a:t>
            </a:r>
          </a:p>
          <a:p>
            <a:pPr marL="171450" indent="-171450">
              <a:spcAft>
                <a:spcPts val="0"/>
              </a:spcAft>
              <a:buFont typeface="Arial"/>
              <a:buChar char="•"/>
              <a:defRPr/>
            </a:pPr>
            <a:r>
              <a:rPr lang="fr-FR" sz="1200" dirty="0" smtClean="0">
                <a:solidFill>
                  <a:schemeClr val="tx1"/>
                </a:solidFill>
              </a:rPr>
              <a:t>Adapter les performances </a:t>
            </a:r>
            <a:r>
              <a:rPr lang="fr-FR" sz="1200" dirty="0">
                <a:solidFill>
                  <a:schemeClr val="tx1"/>
                </a:solidFill>
              </a:rPr>
              <a:t>du système PV </a:t>
            </a:r>
            <a:r>
              <a:rPr lang="fr-FR" sz="1200" dirty="0" smtClean="0">
                <a:solidFill>
                  <a:schemeClr val="tx1"/>
                </a:solidFill>
              </a:rPr>
              <a:t>pour </a:t>
            </a:r>
            <a:r>
              <a:rPr lang="fr-FR" sz="1200" dirty="0">
                <a:solidFill>
                  <a:schemeClr val="tx1"/>
                </a:solidFill>
              </a:rPr>
              <a:t>répondre aux exigences de puissance </a:t>
            </a:r>
            <a:r>
              <a:rPr lang="fr-FR" sz="1200" dirty="0" smtClean="0">
                <a:solidFill>
                  <a:schemeClr val="tx1"/>
                </a:solidFill>
              </a:rPr>
              <a:t>et d'énergie </a:t>
            </a:r>
            <a:r>
              <a:rPr lang="fr-FR" sz="1200" dirty="0">
                <a:solidFill>
                  <a:schemeClr val="tx1"/>
                </a:solidFill>
              </a:rPr>
              <a:t>spécifiques à l'application et aux normes liées à </a:t>
            </a:r>
            <a:r>
              <a:rPr lang="fr-FR" sz="1200" dirty="0" smtClean="0">
                <a:solidFill>
                  <a:schemeClr val="tx1"/>
                </a:solidFill>
              </a:rPr>
              <a:t>l'application</a:t>
            </a:r>
          </a:p>
          <a:p>
            <a:pPr marL="171450" indent="-171450">
              <a:spcAft>
                <a:spcPts val="0"/>
              </a:spcAft>
              <a:buFont typeface="Arial"/>
              <a:buChar char="•"/>
              <a:defRPr/>
            </a:pPr>
            <a:r>
              <a:rPr lang="fr-FR" sz="1200" dirty="0" smtClean="0">
                <a:solidFill>
                  <a:schemeClr val="tx1"/>
                </a:solidFill>
              </a:rPr>
              <a:t>Inclure </a:t>
            </a:r>
            <a:r>
              <a:rPr lang="fr-FR" sz="1200" dirty="0">
                <a:solidFill>
                  <a:schemeClr val="tx1"/>
                </a:solidFill>
              </a:rPr>
              <a:t>une définition claire du cas </a:t>
            </a:r>
            <a:r>
              <a:rPr lang="fr-FR" sz="1200" dirty="0" smtClean="0">
                <a:solidFill>
                  <a:schemeClr val="tx1"/>
                </a:solidFill>
              </a:rPr>
              <a:t>d'usage </a:t>
            </a:r>
            <a:r>
              <a:rPr lang="fr-FR" sz="1200" dirty="0">
                <a:solidFill>
                  <a:schemeClr val="tx1"/>
                </a:solidFill>
              </a:rPr>
              <a:t>et des considérations relatives au cycle de </a:t>
            </a:r>
            <a:r>
              <a:rPr lang="fr-FR" sz="1200" dirty="0" smtClean="0">
                <a:solidFill>
                  <a:schemeClr val="tx1"/>
                </a:solidFill>
              </a:rPr>
              <a:t>vie</a:t>
            </a:r>
          </a:p>
          <a:p>
            <a:pPr marL="171450" indent="-171450">
              <a:spcAft>
                <a:spcPts val="0"/>
              </a:spcAft>
              <a:buFont typeface="Arial"/>
              <a:buChar char="•"/>
              <a:defRPr/>
            </a:pPr>
            <a:r>
              <a:rPr lang="fr-FR" sz="1200" dirty="0" smtClean="0">
                <a:solidFill>
                  <a:schemeClr val="tx1"/>
                </a:solidFill>
              </a:rPr>
              <a:t>Rechercher </a:t>
            </a:r>
            <a:r>
              <a:rPr lang="fr-FR" sz="1200" dirty="0">
                <a:solidFill>
                  <a:schemeClr val="tx1"/>
                </a:solidFill>
              </a:rPr>
              <a:t>les possibilités d'impliquer </a:t>
            </a:r>
            <a:r>
              <a:rPr lang="fr-FR" sz="1200" dirty="0" smtClean="0">
                <a:solidFill>
                  <a:schemeClr val="tx1"/>
                </a:solidFill>
              </a:rPr>
              <a:t>le JRC (sur </a:t>
            </a:r>
            <a:r>
              <a:rPr lang="fr-FR" sz="1200" dirty="0">
                <a:solidFill>
                  <a:schemeClr val="tx1"/>
                </a:solidFill>
              </a:rPr>
              <a:t>des activités de caractérisation, </a:t>
            </a:r>
            <a:r>
              <a:rPr lang="fr-FR" sz="1200" dirty="0" smtClean="0">
                <a:solidFill>
                  <a:schemeClr val="tx1"/>
                </a:solidFill>
              </a:rPr>
              <a:t>de </a:t>
            </a:r>
            <a:r>
              <a:rPr lang="fr-FR" sz="1200" dirty="0">
                <a:solidFill>
                  <a:schemeClr val="tx1"/>
                </a:solidFill>
              </a:rPr>
              <a:t>validation </a:t>
            </a:r>
            <a:r>
              <a:rPr lang="fr-FR" sz="1200" dirty="0" smtClean="0">
                <a:solidFill>
                  <a:schemeClr val="tx1"/>
                </a:solidFill>
              </a:rPr>
              <a:t>et de </a:t>
            </a:r>
            <a:r>
              <a:rPr lang="fr-FR" sz="1200" dirty="0">
                <a:solidFill>
                  <a:schemeClr val="tx1"/>
                </a:solidFill>
              </a:rPr>
              <a:t>certification des performances des </a:t>
            </a:r>
            <a:r>
              <a:rPr lang="fr-FR" sz="1200" dirty="0" smtClean="0">
                <a:solidFill>
                  <a:schemeClr val="tx1"/>
                </a:solidFill>
              </a:rPr>
              <a:t>dispositifs solaires photovoltaïques, etc.)</a:t>
            </a: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23</a:t>
            </a:fld>
            <a:endParaRPr lang="fr-FR" sz="1600" b="0" i="0" u="none" strike="noStrike" cap="none" spc="0">
              <a:ln>
                <a:noFill/>
              </a:ln>
              <a:solidFill>
                <a:srgbClr val="000091"/>
              </a:solidFill>
              <a:latin typeface="Arial"/>
              <a:ea typeface="+mn-ea"/>
              <a:cs typeface="+mn-cs"/>
            </a:endParaRPr>
          </a:p>
        </p:txBody>
      </p:sp>
      <p:sp>
        <p:nvSpPr>
          <p:cNvPr id="9" name="Rectangle 8"/>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lvl="0">
              <a:defRPr/>
            </a:pPr>
            <a:r>
              <a:rPr lang="fr-FR" sz="1200" i="1" dirty="0" smtClean="0"/>
              <a:t>IA </a:t>
            </a:r>
            <a:r>
              <a:rPr lang="fr-FR" sz="1200" i="1" dirty="0"/>
              <a:t>(</a:t>
            </a:r>
            <a:r>
              <a:rPr lang="en-US" sz="1200" i="1" dirty="0"/>
              <a:t>TRL à la fin du </a:t>
            </a:r>
            <a:r>
              <a:rPr lang="en-US" sz="1200" i="1" dirty="0" err="1"/>
              <a:t>projet</a:t>
            </a:r>
            <a:r>
              <a:rPr lang="en-US" sz="1200" i="1" dirty="0"/>
              <a:t> </a:t>
            </a:r>
            <a:r>
              <a:rPr lang="en-US" sz="1200" i="1" dirty="0" smtClean="0"/>
              <a:t>5-7)</a:t>
            </a:r>
            <a:endParaRPr lang="fr-FR" sz="1200" i="1" dirty="0"/>
          </a:p>
          <a:p>
            <a:pPr lvl="0">
              <a:defRPr/>
            </a:pPr>
            <a:r>
              <a:rPr lang="fr-FR" sz="1200" i="1" dirty="0"/>
              <a:t>Nb estimé de projets financés : 2</a:t>
            </a:r>
            <a:endParaRPr dirty="0"/>
          </a:p>
          <a:p>
            <a:pPr lvl="0">
              <a:defRPr/>
            </a:pPr>
            <a:r>
              <a:rPr lang="fr-FR" sz="1200" i="1" dirty="0"/>
              <a:t>Budget/projet : 3</a:t>
            </a:r>
            <a:r>
              <a:rPr lang="fr-FR" sz="1200" i="1" dirty="0" smtClean="0"/>
              <a:t>M€</a:t>
            </a:r>
          </a:p>
          <a:p>
            <a:pPr lvl="0">
              <a:defRPr/>
            </a:pPr>
            <a:r>
              <a:rPr lang="fr-FR" sz="1200" i="1" dirty="0" smtClean="0"/>
              <a:t>Appel </a:t>
            </a:r>
            <a:r>
              <a:rPr lang="fr-FR" sz="1200" i="1" dirty="0"/>
              <a:t>en Lump </a:t>
            </a:r>
            <a:r>
              <a:rPr lang="fr-FR" sz="1200" i="1" dirty="0" err="1" smtClean="0"/>
              <a:t>sum</a:t>
            </a:r>
            <a:endParaRPr dirty="0"/>
          </a:p>
          <a:p>
            <a:pPr lvl="0">
              <a:defRPr/>
            </a:pPr>
            <a:r>
              <a:rPr lang="fr-FR" sz="1200" i="1" dirty="0"/>
              <a:t>Ouverture : </a:t>
            </a:r>
            <a:r>
              <a:rPr lang="fr-FR" sz="1200" i="1" dirty="0" smtClean="0"/>
              <a:t>12/09/2023</a:t>
            </a:r>
            <a:endParaRPr lang="fr-FR" sz="1200" i="1" dirty="0"/>
          </a:p>
          <a:p>
            <a:pPr lvl="0">
              <a:defRPr/>
            </a:pPr>
            <a:r>
              <a:rPr lang="fr-FR" sz="1200" i="1" dirty="0"/>
              <a:t>Deadline : </a:t>
            </a:r>
            <a:r>
              <a:rPr lang="fr-FR" sz="1200" i="1" dirty="0" smtClean="0"/>
              <a:t>16/01/2024</a:t>
            </a:r>
            <a:endParaRPr lang="fr-FR" sz="1200" i="1" dirty="0"/>
          </a:p>
        </p:txBody>
      </p:sp>
      <p:sp>
        <p:nvSpPr>
          <p:cNvPr id="10" name="ZoneTexte 9"/>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lvl="0">
              <a:defRPr/>
            </a:pPr>
            <a:r>
              <a:rPr lang="fr-FR" sz="1200" b="1" dirty="0"/>
              <a:t>Energies renouvelables – </a:t>
            </a:r>
            <a:r>
              <a:rPr lang="fr-FR" sz="1200" b="1" dirty="0">
                <a:solidFill>
                  <a:srgbClr val="000000"/>
                </a:solidFill>
              </a:rPr>
              <a:t>PV/Solaire</a:t>
            </a:r>
          </a:p>
        </p:txBody>
      </p:sp>
    </p:spTree>
    <p:extLst>
      <p:ext uri="{BB962C8B-B14F-4D97-AF65-F5344CB8AC3E}">
        <p14:creationId xmlns:p14="http://schemas.microsoft.com/office/powerpoint/2010/main" val="948116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1" y="1015200"/>
            <a:ext cx="6012200" cy="468052"/>
          </a:xfrm>
        </p:spPr>
        <p:txBody>
          <a:bodyPr/>
          <a:lstStyle/>
          <a:p>
            <a:pPr>
              <a:defRPr/>
            </a:pPr>
            <a:r>
              <a:rPr lang="en-US" sz="1400" b="1" dirty="0">
                <a:solidFill>
                  <a:schemeClr val="tx1"/>
                </a:solidFill>
              </a:rPr>
              <a:t>HORIZON-CL5-2024-D3-02-01: Digital tools for CSP and solar thermal plants</a:t>
            </a:r>
          </a:p>
        </p:txBody>
      </p:sp>
      <p:sp>
        <p:nvSpPr>
          <p:cNvPr id="6" name="Espace réservé du contenu 5"/>
          <p:cNvSpPr txBox="1"/>
          <p:nvPr/>
        </p:nvSpPr>
        <p:spPr bwMode="gray">
          <a:xfrm>
            <a:off x="360000" y="1692000"/>
            <a:ext cx="8580391" cy="3075847"/>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sz="1100" b="1" u="sng" dirty="0">
                <a:solidFill>
                  <a:srgbClr val="000091"/>
                </a:solidFill>
                <a:ea typeface="Times New Roman"/>
                <a:cs typeface="Times New Roman"/>
              </a:rPr>
              <a:t>Résultats </a:t>
            </a:r>
            <a:r>
              <a:rPr lang="en-GB" sz="1100" b="1" u="sng" dirty="0" err="1">
                <a:solidFill>
                  <a:srgbClr val="000091"/>
                </a:solidFill>
                <a:ea typeface="Times New Roman"/>
                <a:cs typeface="Times New Roman"/>
              </a:rPr>
              <a:t>attendus</a:t>
            </a:r>
            <a:r>
              <a:rPr lang="en-GB" sz="1100" b="1" u="sng" dirty="0">
                <a:solidFill>
                  <a:srgbClr val="000091"/>
                </a:solidFill>
                <a:ea typeface="Times New Roman"/>
                <a:cs typeface="Times New Roman"/>
              </a:rPr>
              <a:t> :</a:t>
            </a:r>
          </a:p>
          <a:p>
            <a:pPr marL="171450" lvl="1" indent="-171450">
              <a:spcBef>
                <a:spcPts val="0"/>
              </a:spcBef>
              <a:spcAft>
                <a:spcPts val="0"/>
              </a:spcAft>
              <a:defRPr/>
            </a:pPr>
            <a:r>
              <a:rPr lang="fr-FR" sz="1100" dirty="0">
                <a:solidFill>
                  <a:srgbClr val="000000"/>
                </a:solidFill>
                <a:latin typeface="Arial"/>
              </a:rPr>
              <a:t>Amélioration des performances des centrales solaires à </a:t>
            </a:r>
            <a:r>
              <a:rPr lang="fr-FR" sz="1100" dirty="0" smtClean="0">
                <a:solidFill>
                  <a:srgbClr val="000000"/>
                </a:solidFill>
                <a:latin typeface="Arial"/>
              </a:rPr>
              <a:t>concentration et des </a:t>
            </a:r>
            <a:r>
              <a:rPr lang="fr-FR" sz="1100" dirty="0">
                <a:solidFill>
                  <a:srgbClr val="000000"/>
                </a:solidFill>
                <a:latin typeface="Arial"/>
              </a:rPr>
              <a:t>centrales thermiques solaires à concentration et/ou non </a:t>
            </a:r>
            <a:r>
              <a:rPr lang="fr-FR" sz="1100" dirty="0" smtClean="0">
                <a:solidFill>
                  <a:srgbClr val="000000"/>
                </a:solidFill>
                <a:latin typeface="Arial"/>
              </a:rPr>
              <a:t>concentrées et/ou </a:t>
            </a:r>
            <a:r>
              <a:rPr lang="fr-FR" sz="1100" dirty="0">
                <a:solidFill>
                  <a:srgbClr val="000000"/>
                </a:solidFill>
                <a:latin typeface="Arial"/>
              </a:rPr>
              <a:t>de froid</a:t>
            </a:r>
          </a:p>
          <a:p>
            <a:pPr marL="171450" lvl="1" indent="-171450">
              <a:spcBef>
                <a:spcPts val="0"/>
              </a:spcBef>
              <a:spcAft>
                <a:spcPts val="0"/>
              </a:spcAft>
              <a:defRPr/>
            </a:pPr>
            <a:r>
              <a:rPr lang="fr-FR" sz="1100" dirty="0">
                <a:solidFill>
                  <a:srgbClr val="000000"/>
                </a:solidFill>
                <a:latin typeface="Arial"/>
              </a:rPr>
              <a:t>Réduction des coûts d'exploitation et de maintenance des centrales </a:t>
            </a:r>
            <a:r>
              <a:rPr lang="fr-FR" sz="1100" dirty="0" smtClean="0">
                <a:solidFill>
                  <a:srgbClr val="000000"/>
                </a:solidFill>
                <a:latin typeface="Arial"/>
              </a:rPr>
              <a:t>CSP et des </a:t>
            </a:r>
            <a:r>
              <a:rPr lang="fr-FR" sz="1100" dirty="0">
                <a:solidFill>
                  <a:srgbClr val="000000"/>
                </a:solidFill>
                <a:latin typeface="Arial"/>
              </a:rPr>
              <a:t>centrales solaires thermiques à concentration et/ou non concentrées</a:t>
            </a:r>
          </a:p>
          <a:p>
            <a:pPr marL="171450" lvl="1" indent="-171450">
              <a:spcBef>
                <a:spcPts val="0"/>
              </a:spcBef>
              <a:spcAft>
                <a:spcPts val="0"/>
              </a:spcAft>
              <a:defRPr/>
            </a:pPr>
            <a:r>
              <a:rPr lang="fr-FR" sz="1100" dirty="0">
                <a:solidFill>
                  <a:srgbClr val="000000"/>
                </a:solidFill>
                <a:latin typeface="Arial"/>
              </a:rPr>
              <a:t>Renforcement du rôle des centrales solaires à concentration sur le marché de </a:t>
            </a:r>
            <a:r>
              <a:rPr lang="fr-FR" sz="1100" dirty="0" smtClean="0">
                <a:solidFill>
                  <a:srgbClr val="000000"/>
                </a:solidFill>
                <a:latin typeface="Arial"/>
              </a:rPr>
              <a:t>l'électricité</a:t>
            </a:r>
            <a:endParaRPr lang="fr-FR" sz="1100" dirty="0">
              <a:solidFill>
                <a:srgbClr val="000000"/>
              </a:solidFill>
              <a:latin typeface="Arial"/>
            </a:endParaRPr>
          </a:p>
          <a:p>
            <a:pPr marL="171450" lvl="1" indent="-171450">
              <a:spcBef>
                <a:spcPts val="0"/>
              </a:spcBef>
              <a:spcAft>
                <a:spcPts val="0"/>
              </a:spcAft>
              <a:defRPr/>
            </a:pPr>
            <a:r>
              <a:rPr lang="fr-FR" sz="1100" dirty="0">
                <a:solidFill>
                  <a:srgbClr val="000000"/>
                </a:solidFill>
                <a:latin typeface="Arial"/>
              </a:rPr>
              <a:t>Réduction des émissions de gaz à effet de </a:t>
            </a:r>
            <a:r>
              <a:rPr lang="fr-FR" sz="1100" dirty="0" smtClean="0">
                <a:solidFill>
                  <a:srgbClr val="000000"/>
                </a:solidFill>
                <a:latin typeface="Arial"/>
              </a:rPr>
              <a:t>serre</a:t>
            </a:r>
            <a:endParaRPr lang="fr-FR" sz="1100" dirty="0">
              <a:solidFill>
                <a:srgbClr val="000000"/>
              </a:solidFill>
              <a:latin typeface="Arial"/>
            </a:endParaRPr>
          </a:p>
          <a:p>
            <a:pPr marL="171450" lvl="1" indent="-171450">
              <a:spcBef>
                <a:spcPts val="0"/>
              </a:spcBef>
              <a:spcAft>
                <a:spcPts val="0"/>
              </a:spcAft>
              <a:defRPr/>
            </a:pPr>
            <a:r>
              <a:rPr lang="fr-FR" sz="1100" dirty="0">
                <a:solidFill>
                  <a:srgbClr val="000000"/>
                </a:solidFill>
                <a:latin typeface="Arial"/>
              </a:rPr>
              <a:t>Atteinte des objectifs du </a:t>
            </a:r>
            <a:r>
              <a:rPr lang="fr-FR" sz="1100" dirty="0" smtClean="0">
                <a:solidFill>
                  <a:srgbClr val="000000"/>
                </a:solidFill>
                <a:latin typeface="Arial"/>
              </a:rPr>
              <a:t>SET-Plan en </a:t>
            </a:r>
            <a:r>
              <a:rPr lang="fr-FR" sz="1100" dirty="0">
                <a:solidFill>
                  <a:srgbClr val="000000"/>
                </a:solidFill>
                <a:latin typeface="Arial"/>
              </a:rPr>
              <a:t>matière de </a:t>
            </a:r>
            <a:r>
              <a:rPr lang="fr-FR" sz="1100" dirty="0" smtClean="0">
                <a:solidFill>
                  <a:srgbClr val="000000"/>
                </a:solidFill>
                <a:latin typeface="Arial"/>
              </a:rPr>
              <a:t>CSP</a:t>
            </a:r>
            <a:endParaRPr lang="en-GB" sz="1100" dirty="0">
              <a:solidFill>
                <a:srgbClr val="000000"/>
              </a:solidFill>
              <a:latin typeface="Arial"/>
            </a:endParaRPr>
          </a:p>
          <a:p>
            <a:pPr marL="171450" lvl="1" indent="-171450">
              <a:spcBef>
                <a:spcPts val="0"/>
              </a:spcBef>
              <a:spcAft>
                <a:spcPts val="0"/>
              </a:spcAft>
              <a:defRPr/>
            </a:pPr>
            <a:endParaRPr lang="fr-FR" sz="1100" b="1" u="sng" dirty="0">
              <a:solidFill>
                <a:srgbClr val="000091"/>
              </a:solidFill>
              <a:latin typeface="+mj-lt"/>
              <a:cs typeface="Times New Roman"/>
            </a:endParaRPr>
          </a:p>
          <a:p>
            <a:pPr lvl="0" algn="just">
              <a:lnSpc>
                <a:spcPct val="114999"/>
              </a:lnSpc>
              <a:defRPr/>
            </a:pPr>
            <a:r>
              <a:rPr lang="en-GB" sz="1100" b="1" u="sng" dirty="0" err="1">
                <a:solidFill>
                  <a:srgbClr val="000091"/>
                </a:solidFill>
                <a:ea typeface="Times New Roman"/>
                <a:cs typeface="Times New Roman"/>
              </a:rPr>
              <a:t>Activités</a:t>
            </a:r>
            <a:r>
              <a:rPr lang="en-GB" sz="1100" b="1" u="sng" dirty="0">
                <a:solidFill>
                  <a:srgbClr val="000091"/>
                </a:solidFill>
                <a:ea typeface="Times New Roman"/>
                <a:cs typeface="Times New Roman"/>
              </a:rPr>
              <a:t> :</a:t>
            </a:r>
            <a:endParaRPr lang="fr-FR" sz="1100" dirty="0">
              <a:solidFill>
                <a:srgbClr val="000091"/>
              </a:solidFill>
            </a:endParaRPr>
          </a:p>
          <a:p>
            <a:pPr marL="171450" lvl="1" indent="-171450">
              <a:spcBef>
                <a:spcPts val="0"/>
              </a:spcBef>
              <a:spcAft>
                <a:spcPts val="0"/>
              </a:spcAft>
              <a:defRPr/>
            </a:pPr>
            <a:r>
              <a:rPr lang="fr-FR" sz="1100" dirty="0" smtClean="0">
                <a:solidFill>
                  <a:srgbClr val="000000"/>
                </a:solidFill>
                <a:latin typeface="Arial"/>
              </a:rPr>
              <a:t>Soutenir l'application </a:t>
            </a:r>
            <a:r>
              <a:rPr lang="fr-FR" sz="1100" dirty="0">
                <a:solidFill>
                  <a:srgbClr val="000000"/>
                </a:solidFill>
                <a:latin typeface="Arial"/>
              </a:rPr>
              <a:t>novatrice d'outils numériques </a:t>
            </a:r>
            <a:r>
              <a:rPr lang="fr-FR" sz="1100" dirty="0" smtClean="0">
                <a:solidFill>
                  <a:srgbClr val="000000"/>
                </a:solidFill>
                <a:latin typeface="Arial"/>
              </a:rPr>
              <a:t>dans </a:t>
            </a:r>
            <a:r>
              <a:rPr lang="fr-FR" sz="1100" dirty="0">
                <a:solidFill>
                  <a:srgbClr val="000000"/>
                </a:solidFill>
                <a:latin typeface="Arial"/>
              </a:rPr>
              <a:t>le domaine </a:t>
            </a:r>
            <a:r>
              <a:rPr lang="fr-FR" sz="1100" dirty="0">
                <a:solidFill>
                  <a:srgbClr val="000000"/>
                </a:solidFill>
              </a:rPr>
              <a:t>du CSP </a:t>
            </a:r>
            <a:r>
              <a:rPr lang="fr-FR" sz="1100" dirty="0" smtClean="0">
                <a:solidFill>
                  <a:srgbClr val="000000"/>
                </a:solidFill>
              </a:rPr>
              <a:t>et/ou de la chaleur </a:t>
            </a:r>
            <a:r>
              <a:rPr lang="fr-FR" sz="1100" dirty="0">
                <a:solidFill>
                  <a:srgbClr val="000000"/>
                </a:solidFill>
              </a:rPr>
              <a:t>solaire thermique et/ou </a:t>
            </a:r>
            <a:r>
              <a:rPr lang="fr-FR" sz="1100" dirty="0" smtClean="0">
                <a:solidFill>
                  <a:srgbClr val="000000"/>
                </a:solidFill>
              </a:rPr>
              <a:t>de froid</a:t>
            </a:r>
            <a:endParaRPr lang="fr-FR" sz="1100" dirty="0">
              <a:solidFill>
                <a:srgbClr val="000000"/>
              </a:solidFill>
              <a:latin typeface="Arial"/>
            </a:endParaRPr>
          </a:p>
          <a:p>
            <a:pPr marL="171450" lvl="1" indent="-171450">
              <a:spcBef>
                <a:spcPts val="0"/>
              </a:spcBef>
              <a:spcAft>
                <a:spcPts val="0"/>
              </a:spcAft>
              <a:defRPr/>
            </a:pPr>
            <a:r>
              <a:rPr lang="fr-FR" sz="1100" dirty="0" smtClean="0">
                <a:solidFill>
                  <a:srgbClr val="000000"/>
                </a:solidFill>
                <a:latin typeface="Arial"/>
              </a:rPr>
              <a:t>Apporter </a:t>
            </a:r>
            <a:r>
              <a:rPr lang="fr-FR" sz="1100" dirty="0">
                <a:solidFill>
                  <a:srgbClr val="000000"/>
                </a:solidFill>
                <a:latin typeface="Arial"/>
              </a:rPr>
              <a:t>et démontrer les avantages mesurables des outils numériques proposés en termes d'exploitation, de maintenance, d'efficacité et d'efficience en termes d'exploitation, de maintenance et de flexibilité de la </a:t>
            </a:r>
            <a:r>
              <a:rPr lang="fr-FR" sz="1100" dirty="0" smtClean="0">
                <a:solidFill>
                  <a:srgbClr val="000000"/>
                </a:solidFill>
                <a:latin typeface="Arial"/>
              </a:rPr>
              <a:t>centrale</a:t>
            </a:r>
            <a:endParaRPr lang="fr-FR" sz="1100" dirty="0">
              <a:solidFill>
                <a:srgbClr val="000000"/>
              </a:solidFill>
              <a:latin typeface="Arial"/>
            </a:endParaRPr>
          </a:p>
          <a:p>
            <a:pPr marL="171450" lvl="1" indent="-171450">
              <a:spcBef>
                <a:spcPts val="0"/>
              </a:spcBef>
              <a:spcAft>
                <a:spcPts val="0"/>
              </a:spcAft>
              <a:defRPr/>
            </a:pPr>
            <a:r>
              <a:rPr lang="fr-FR" sz="1100" dirty="0" smtClean="0">
                <a:solidFill>
                  <a:srgbClr val="000000"/>
                </a:solidFill>
                <a:latin typeface="Arial"/>
              </a:rPr>
              <a:t>Permettre la </a:t>
            </a:r>
            <a:r>
              <a:rPr lang="fr-FR" sz="1100" dirty="0">
                <a:solidFill>
                  <a:srgbClr val="000000"/>
                </a:solidFill>
                <a:latin typeface="Arial"/>
              </a:rPr>
              <a:t>production nocturne en charge de base à partir du stockage d'énergie </a:t>
            </a:r>
            <a:r>
              <a:rPr lang="fr-FR" sz="1100" dirty="0" smtClean="0">
                <a:solidFill>
                  <a:srgbClr val="000000"/>
                </a:solidFill>
                <a:latin typeface="Arial"/>
              </a:rPr>
              <a:t>thermique</a:t>
            </a:r>
          </a:p>
          <a:p>
            <a:pPr marL="171450" lvl="1" indent="-171450">
              <a:spcBef>
                <a:spcPts val="0"/>
              </a:spcBef>
              <a:spcAft>
                <a:spcPts val="0"/>
              </a:spcAft>
              <a:defRPr/>
            </a:pPr>
            <a:r>
              <a:rPr lang="fr-FR" sz="1100" dirty="0" smtClean="0">
                <a:solidFill>
                  <a:srgbClr val="000000"/>
                </a:solidFill>
                <a:latin typeface="Arial"/>
              </a:rPr>
              <a:t>Porter </a:t>
            </a:r>
            <a:r>
              <a:rPr lang="fr-FR" sz="1100" dirty="0">
                <a:solidFill>
                  <a:srgbClr val="000000"/>
                </a:solidFill>
                <a:latin typeface="Arial"/>
              </a:rPr>
              <a:t>sur un intervalle continu d'au moins six mois couvrant tous les angles d'incidence possibles du rayonnement solaire </a:t>
            </a:r>
            <a:r>
              <a:rPr lang="fr-FR" sz="1100" dirty="0" smtClean="0">
                <a:solidFill>
                  <a:srgbClr val="000000"/>
                </a:solidFill>
                <a:latin typeface="Arial"/>
              </a:rPr>
              <a:t>direct</a:t>
            </a:r>
            <a:endParaRPr lang="fr-FR" sz="1100" dirty="0">
              <a:solidFill>
                <a:srgbClr val="000000"/>
              </a:solidFill>
              <a:latin typeface="Aria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defTabSz="914378">
              <a:defRPr/>
            </a:pPr>
            <a:fld id="{733122C9-A0B9-462F-8757-0847AD287B63}" type="slidenum">
              <a:rPr lang="fr-FR">
                <a:solidFill>
                  <a:srgbClr val="000091"/>
                </a:solidFill>
                <a:latin typeface="Arial"/>
              </a:rPr>
              <a:pPr defTabSz="914378">
                <a:defRPr/>
              </a:pPr>
              <a:t>24</a:t>
            </a:fld>
            <a:endParaRPr lang="fr-FR" dirty="0">
              <a:solidFill>
                <a:srgbClr val="000091"/>
              </a:solidFill>
              <a:latin typeface="Arial"/>
            </a:endParaRPr>
          </a:p>
        </p:txBody>
      </p:sp>
      <p:sp>
        <p:nvSpPr>
          <p:cNvPr id="11" name="Rectangle 10"/>
          <p:cNvSpPr/>
          <p:nvPr/>
        </p:nvSpPr>
        <p:spPr bwMode="auto">
          <a:xfrm>
            <a:off x="6372000" y="554400"/>
            <a:ext cx="2448343" cy="1200329"/>
          </a:xfrm>
          <a:prstGeom prst="rect">
            <a:avLst/>
          </a:prstGeom>
          <a:solidFill>
            <a:schemeClr val="bg1"/>
          </a:solidFill>
          <a:ln w="19050">
            <a:solidFill>
              <a:srgbClr val="000099"/>
            </a:solidFill>
          </a:ln>
        </p:spPr>
        <p:txBody>
          <a:bodyPr wrap="square">
            <a:spAutoFit/>
          </a:bodyPr>
          <a:lstStyle/>
          <a:p>
            <a:pPr defTabSz="914378">
              <a:defRPr/>
            </a:pPr>
            <a:r>
              <a:rPr lang="fr-FR" sz="1200" i="1" dirty="0">
                <a:solidFill>
                  <a:srgbClr val="000000"/>
                </a:solidFill>
                <a:latin typeface="Arial"/>
              </a:rPr>
              <a:t>IA </a:t>
            </a:r>
            <a:r>
              <a:rPr lang="fr-FR" sz="1200" i="1" dirty="0" smtClean="0">
                <a:solidFill>
                  <a:srgbClr val="000000"/>
                </a:solidFill>
                <a:latin typeface="Arial"/>
              </a:rPr>
              <a:t>(</a:t>
            </a:r>
            <a:r>
              <a:rPr lang="en-US" sz="1200" i="1" dirty="0">
                <a:solidFill>
                  <a:srgbClr val="000000"/>
                </a:solidFill>
              </a:rPr>
              <a:t>TRL à la fin du </a:t>
            </a:r>
            <a:r>
              <a:rPr lang="en-US" sz="1200" i="1" dirty="0" err="1">
                <a:solidFill>
                  <a:srgbClr val="000000"/>
                </a:solidFill>
              </a:rPr>
              <a:t>projet</a:t>
            </a:r>
            <a:r>
              <a:rPr lang="en-US" sz="1200" i="1" dirty="0">
                <a:solidFill>
                  <a:srgbClr val="000000"/>
                </a:solidFill>
              </a:rPr>
              <a:t> </a:t>
            </a:r>
            <a:r>
              <a:rPr lang="fr-FR" sz="1200" i="1" dirty="0" smtClean="0">
                <a:solidFill>
                  <a:srgbClr val="000000"/>
                </a:solidFill>
                <a:latin typeface="Arial"/>
              </a:rPr>
              <a:t>7-8</a:t>
            </a:r>
            <a:r>
              <a:rPr lang="fr-FR" sz="1200" i="1" dirty="0">
                <a:solidFill>
                  <a:srgbClr val="000000"/>
                </a:solidFill>
                <a:latin typeface="Arial"/>
              </a:rPr>
              <a:t>)</a:t>
            </a:r>
            <a:endParaRPr dirty="0">
              <a:solidFill>
                <a:srgbClr val="000000"/>
              </a:solidFill>
              <a:latin typeface="Arial"/>
            </a:endParaRPr>
          </a:p>
          <a:p>
            <a:pPr defTabSz="914378">
              <a:defRPr/>
            </a:pPr>
            <a:r>
              <a:rPr lang="fr-FR" sz="1200" i="1" dirty="0">
                <a:solidFill>
                  <a:srgbClr val="000000"/>
                </a:solidFill>
                <a:latin typeface="Arial"/>
              </a:rPr>
              <a:t>Nb de projets financés : 2</a:t>
            </a:r>
            <a:endParaRPr dirty="0">
              <a:solidFill>
                <a:srgbClr val="000000"/>
              </a:solidFill>
              <a:latin typeface="Arial"/>
            </a:endParaRPr>
          </a:p>
          <a:p>
            <a:pPr defTabSz="914378">
              <a:defRPr/>
            </a:pPr>
            <a:r>
              <a:rPr lang="fr-FR" sz="1200" i="1" dirty="0">
                <a:solidFill>
                  <a:srgbClr val="000000"/>
                </a:solidFill>
                <a:latin typeface="Arial"/>
              </a:rPr>
              <a:t>Budget/projet : 3M</a:t>
            </a:r>
            <a:r>
              <a:rPr lang="fr-FR" sz="1200" i="1" dirty="0" smtClean="0">
                <a:solidFill>
                  <a:srgbClr val="000000"/>
                </a:solidFill>
                <a:latin typeface="Arial"/>
              </a:rPr>
              <a:t>€</a:t>
            </a:r>
          </a:p>
          <a:p>
            <a:pPr defTabSz="914378">
              <a:defRPr/>
            </a:pPr>
            <a:r>
              <a:rPr lang="fr-FR" sz="1200" i="1" dirty="0" smtClean="0">
                <a:solidFill>
                  <a:srgbClr val="000000"/>
                </a:solidFill>
                <a:latin typeface="Arial"/>
              </a:rPr>
              <a:t>Appel en Lump </a:t>
            </a:r>
            <a:r>
              <a:rPr lang="fr-FR" sz="1200" i="1" dirty="0" err="1" smtClean="0">
                <a:solidFill>
                  <a:srgbClr val="000000"/>
                </a:solidFill>
                <a:latin typeface="Arial"/>
              </a:rPr>
              <a:t>sum</a:t>
            </a:r>
            <a:endParaRPr dirty="0">
              <a:solidFill>
                <a:srgbClr val="000000"/>
              </a:solidFill>
              <a:latin typeface="Arial"/>
            </a:endParaRPr>
          </a:p>
          <a:p>
            <a:pPr defTabSz="914378">
              <a:defRPr/>
            </a:pPr>
            <a:r>
              <a:rPr lang="fr-FR" sz="1200" i="1" dirty="0">
                <a:solidFill>
                  <a:srgbClr val="000000"/>
                </a:solidFill>
                <a:latin typeface="Arial"/>
              </a:rPr>
              <a:t>Ouverture : </a:t>
            </a:r>
            <a:r>
              <a:rPr lang="fr-FR" sz="1200" i="1" dirty="0" smtClean="0">
                <a:solidFill>
                  <a:srgbClr val="000000"/>
                </a:solidFill>
                <a:latin typeface="Arial"/>
              </a:rPr>
              <a:t>17/09/2024</a:t>
            </a:r>
            <a:endParaRPr lang="fr-FR" sz="1200" i="1" dirty="0">
              <a:solidFill>
                <a:srgbClr val="000000"/>
              </a:solidFill>
              <a:latin typeface="Arial"/>
            </a:endParaRPr>
          </a:p>
          <a:p>
            <a:pPr defTabSz="914378">
              <a:defRPr/>
            </a:pPr>
            <a:r>
              <a:rPr lang="fr-FR" sz="1200" i="1" dirty="0">
                <a:solidFill>
                  <a:srgbClr val="000000"/>
                </a:solidFill>
                <a:latin typeface="Arial"/>
              </a:rPr>
              <a:t>Deadline : </a:t>
            </a:r>
            <a:r>
              <a:rPr lang="fr-FR" sz="1200" i="1" dirty="0" smtClean="0">
                <a:solidFill>
                  <a:srgbClr val="000000"/>
                </a:solidFill>
                <a:latin typeface="Arial"/>
              </a:rPr>
              <a:t>21/01/2025</a:t>
            </a:r>
            <a:endParaRPr lang="fr-FR" sz="1200" i="1" dirty="0">
              <a:solidFill>
                <a:srgbClr val="000000"/>
              </a:solidFill>
              <a:latin typeface="Arial"/>
            </a:endParaRPr>
          </a:p>
        </p:txBody>
      </p:sp>
      <p:sp>
        <p:nvSpPr>
          <p:cNvPr id="8" name="ZoneTexte 7"/>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lvl="0">
              <a:defRPr/>
            </a:pPr>
            <a:r>
              <a:rPr lang="fr-FR" sz="1200" b="1" dirty="0"/>
              <a:t>Energies renouvelables – </a:t>
            </a:r>
            <a:r>
              <a:rPr lang="fr-FR" sz="1200" b="1" dirty="0">
                <a:solidFill>
                  <a:srgbClr val="000000"/>
                </a:solidFill>
              </a:rPr>
              <a:t>PV/Solaire</a:t>
            </a:r>
          </a:p>
        </p:txBody>
      </p:sp>
    </p:spTree>
    <p:extLst>
      <p:ext uri="{BB962C8B-B14F-4D97-AF65-F5344CB8AC3E}">
        <p14:creationId xmlns:p14="http://schemas.microsoft.com/office/powerpoint/2010/main" val="988302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1" y="1015200"/>
            <a:ext cx="6012200" cy="468052"/>
          </a:xfrm>
        </p:spPr>
        <p:txBody>
          <a:bodyPr/>
          <a:lstStyle/>
          <a:p>
            <a:pPr>
              <a:defRPr/>
            </a:pPr>
            <a:r>
              <a:rPr lang="en-US" sz="1400" b="1" dirty="0">
                <a:solidFill>
                  <a:schemeClr val="tx1"/>
                </a:solidFill>
              </a:rPr>
              <a:t>HORIZON-CL5-2024-D3-02-05: PV-integrated electric mobility applications </a:t>
            </a:r>
          </a:p>
        </p:txBody>
      </p:sp>
      <p:sp>
        <p:nvSpPr>
          <p:cNvPr id="6" name="Espace réservé du contenu 5"/>
          <p:cNvSpPr txBox="1"/>
          <p:nvPr/>
        </p:nvSpPr>
        <p:spPr bwMode="gray">
          <a:xfrm>
            <a:off x="360000" y="1692000"/>
            <a:ext cx="8580391" cy="3075847"/>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sz="1100" b="1" u="sng" dirty="0">
                <a:solidFill>
                  <a:srgbClr val="000091"/>
                </a:solidFill>
                <a:ea typeface="Times New Roman"/>
                <a:cs typeface="Times New Roman"/>
              </a:rPr>
              <a:t>Résultats </a:t>
            </a:r>
            <a:r>
              <a:rPr lang="en-GB" sz="1100" b="1" u="sng" dirty="0" err="1">
                <a:solidFill>
                  <a:srgbClr val="000091"/>
                </a:solidFill>
                <a:ea typeface="Times New Roman"/>
                <a:cs typeface="Times New Roman"/>
              </a:rPr>
              <a:t>attendus</a:t>
            </a:r>
            <a:r>
              <a:rPr lang="en-GB" sz="1100" b="1" u="sng" dirty="0">
                <a:solidFill>
                  <a:srgbClr val="000091"/>
                </a:solidFill>
                <a:ea typeface="Times New Roman"/>
                <a:cs typeface="Times New Roman"/>
              </a:rPr>
              <a:t> :</a:t>
            </a:r>
          </a:p>
          <a:p>
            <a:pPr marL="171450" lvl="1" indent="-171450">
              <a:spcBef>
                <a:spcPts val="0"/>
              </a:spcBef>
              <a:spcAft>
                <a:spcPts val="0"/>
              </a:spcAft>
              <a:defRPr/>
            </a:pPr>
            <a:r>
              <a:rPr lang="fr-FR" sz="1100" dirty="0" smtClean="0">
                <a:solidFill>
                  <a:srgbClr val="000000"/>
                </a:solidFill>
                <a:latin typeface="Arial"/>
              </a:rPr>
              <a:t>Nouveaux </a:t>
            </a:r>
            <a:r>
              <a:rPr lang="fr-FR" sz="1100" dirty="0">
                <a:solidFill>
                  <a:srgbClr val="000000"/>
                </a:solidFill>
                <a:latin typeface="Arial"/>
              </a:rPr>
              <a:t>débouchés pour le photovoltaïque intégré au véhicule (VIPV) dans le transport routier</a:t>
            </a:r>
          </a:p>
          <a:p>
            <a:pPr marL="171450" lvl="1" indent="-171450">
              <a:spcBef>
                <a:spcPts val="0"/>
              </a:spcBef>
              <a:spcAft>
                <a:spcPts val="0"/>
              </a:spcAft>
              <a:defRPr/>
            </a:pPr>
            <a:r>
              <a:rPr lang="fr-FR" sz="1100" dirty="0" smtClean="0">
                <a:solidFill>
                  <a:srgbClr val="000000"/>
                </a:solidFill>
                <a:latin typeface="Arial"/>
              </a:rPr>
              <a:t>Réduction de </a:t>
            </a:r>
            <a:r>
              <a:rPr lang="fr-FR" sz="1100" dirty="0">
                <a:solidFill>
                  <a:srgbClr val="000000"/>
                </a:solidFill>
                <a:latin typeface="Arial"/>
              </a:rPr>
              <a:t>l'utilisation du réseau électrique et </a:t>
            </a:r>
            <a:r>
              <a:rPr lang="fr-FR" sz="1100" dirty="0" smtClean="0">
                <a:solidFill>
                  <a:srgbClr val="000000"/>
                </a:solidFill>
                <a:latin typeface="Arial"/>
              </a:rPr>
              <a:t>augmentation de </a:t>
            </a:r>
            <a:r>
              <a:rPr lang="fr-FR" sz="1100" dirty="0">
                <a:solidFill>
                  <a:srgbClr val="000000"/>
                </a:solidFill>
                <a:latin typeface="Arial"/>
              </a:rPr>
              <a:t>l'autonomie des véhicules électriques</a:t>
            </a:r>
          </a:p>
          <a:p>
            <a:pPr marL="171450" lvl="1" indent="-171450">
              <a:spcBef>
                <a:spcPts val="0"/>
              </a:spcBef>
              <a:spcAft>
                <a:spcPts val="0"/>
              </a:spcAft>
              <a:defRPr/>
            </a:pPr>
            <a:r>
              <a:rPr lang="fr-FR" sz="1100" dirty="0">
                <a:solidFill>
                  <a:srgbClr val="000000"/>
                </a:solidFill>
                <a:latin typeface="Arial"/>
              </a:rPr>
              <a:t>T</a:t>
            </a:r>
            <a:r>
              <a:rPr lang="fr-FR" sz="1100" dirty="0" smtClean="0">
                <a:solidFill>
                  <a:srgbClr val="000000"/>
                </a:solidFill>
                <a:latin typeface="Arial"/>
              </a:rPr>
              <a:t>ransport </a:t>
            </a:r>
            <a:r>
              <a:rPr lang="fr-FR" sz="1100" dirty="0">
                <a:solidFill>
                  <a:srgbClr val="000000"/>
                </a:solidFill>
                <a:latin typeface="Arial"/>
              </a:rPr>
              <a:t>routier climatiquement neutre, rentable et économe en </a:t>
            </a:r>
            <a:r>
              <a:rPr lang="fr-FR" sz="1100" dirty="0" smtClean="0">
                <a:solidFill>
                  <a:srgbClr val="000000"/>
                </a:solidFill>
                <a:latin typeface="Arial"/>
              </a:rPr>
              <a:t>énergie</a:t>
            </a:r>
          </a:p>
          <a:p>
            <a:pPr marL="171450" lvl="1" indent="-171450">
              <a:spcBef>
                <a:spcPts val="0"/>
              </a:spcBef>
              <a:spcAft>
                <a:spcPts val="0"/>
              </a:spcAft>
              <a:defRPr/>
            </a:pPr>
            <a:endParaRPr lang="fr-FR" sz="1100" dirty="0">
              <a:solidFill>
                <a:srgbClr val="000000"/>
              </a:solidFill>
              <a:latin typeface="Arial"/>
            </a:endParaRPr>
          </a:p>
          <a:p>
            <a:pPr lvl="0" algn="just">
              <a:lnSpc>
                <a:spcPct val="114999"/>
              </a:lnSpc>
              <a:defRPr/>
            </a:pPr>
            <a:r>
              <a:rPr lang="en-GB" sz="1100" b="1" u="sng" dirty="0" err="1">
                <a:solidFill>
                  <a:srgbClr val="000091"/>
                </a:solidFill>
                <a:ea typeface="Times New Roman"/>
                <a:cs typeface="Times New Roman"/>
              </a:rPr>
              <a:t>Activités</a:t>
            </a:r>
            <a:r>
              <a:rPr lang="en-GB" sz="1100" b="1" u="sng" dirty="0">
                <a:solidFill>
                  <a:srgbClr val="000091"/>
                </a:solidFill>
                <a:ea typeface="Times New Roman"/>
                <a:cs typeface="Times New Roman"/>
              </a:rPr>
              <a:t> :</a:t>
            </a:r>
            <a:endParaRPr lang="fr-FR" sz="1100" dirty="0">
              <a:solidFill>
                <a:srgbClr val="000091"/>
              </a:solidFill>
            </a:endParaRPr>
          </a:p>
          <a:p>
            <a:pPr marL="0" lvl="1" indent="0">
              <a:spcBef>
                <a:spcPts val="0"/>
              </a:spcBef>
              <a:spcAft>
                <a:spcPts val="0"/>
              </a:spcAft>
              <a:buNone/>
              <a:defRPr/>
            </a:pPr>
            <a:r>
              <a:rPr lang="fr-FR" sz="1100" dirty="0" smtClean="0">
                <a:solidFill>
                  <a:srgbClr val="000000"/>
                </a:solidFill>
                <a:latin typeface="Arial"/>
              </a:rPr>
              <a:t>1. Faire </a:t>
            </a:r>
            <a:r>
              <a:rPr lang="fr-FR" sz="1100" dirty="0">
                <a:solidFill>
                  <a:srgbClr val="000000"/>
                </a:solidFill>
                <a:latin typeface="Arial"/>
              </a:rPr>
              <a:t>la démonstration de concepts photovoltaïques intégrés aux </a:t>
            </a:r>
            <a:r>
              <a:rPr lang="fr-FR" sz="1100" dirty="0" smtClean="0">
                <a:solidFill>
                  <a:srgbClr val="000000"/>
                </a:solidFill>
                <a:latin typeface="Arial"/>
              </a:rPr>
              <a:t>véhicules :</a:t>
            </a:r>
            <a:endParaRPr lang="fr-FR" sz="1100" dirty="0">
              <a:solidFill>
                <a:srgbClr val="000000"/>
              </a:solidFill>
              <a:latin typeface="Arial"/>
            </a:endParaRPr>
          </a:p>
          <a:p>
            <a:pPr marL="228600" lvl="1" indent="-228600">
              <a:spcBef>
                <a:spcPts val="0"/>
              </a:spcBef>
              <a:spcAft>
                <a:spcPts val="0"/>
              </a:spcAft>
              <a:buFont typeface="+mj-lt"/>
              <a:buAutoNum type="alphaLcPeriod"/>
              <a:defRPr/>
            </a:pPr>
            <a:r>
              <a:rPr lang="fr-FR" sz="1100" dirty="0" smtClean="0">
                <a:solidFill>
                  <a:srgbClr val="000000"/>
                </a:solidFill>
                <a:latin typeface="Arial"/>
              </a:rPr>
              <a:t>En incluant différentes technologies de cellules, d'interconnexion et d'encapsulation ayant une conception flexible et une propriété antisalissure</a:t>
            </a:r>
          </a:p>
          <a:p>
            <a:pPr marL="228600" lvl="1" indent="-228600">
              <a:spcBef>
                <a:spcPts val="0"/>
              </a:spcBef>
              <a:spcAft>
                <a:spcPts val="0"/>
              </a:spcAft>
              <a:buFont typeface="+mj-lt"/>
              <a:buAutoNum type="alphaLcPeriod"/>
              <a:defRPr/>
            </a:pPr>
            <a:r>
              <a:rPr lang="fr-FR" sz="1100" dirty="0" smtClean="0">
                <a:solidFill>
                  <a:srgbClr val="000000"/>
                </a:solidFill>
                <a:latin typeface="Arial"/>
              </a:rPr>
              <a:t>En considérant l'optimisation des coûts et le respect de l'environnement de l'intégration du VIPV qui répond aux spécifications automobiles et aux normes de sécurité/réparation/maintenance pour différents types et usages de véhicules</a:t>
            </a:r>
          </a:p>
          <a:p>
            <a:pPr marL="228600" lvl="1" indent="-228600">
              <a:spcBef>
                <a:spcPts val="0"/>
              </a:spcBef>
              <a:spcAft>
                <a:spcPts val="0"/>
              </a:spcAft>
              <a:buFont typeface="+mj-lt"/>
              <a:buAutoNum type="alphaLcPeriod"/>
              <a:defRPr/>
            </a:pPr>
            <a:r>
              <a:rPr lang="fr-FR" sz="1100" dirty="0" smtClean="0">
                <a:solidFill>
                  <a:srgbClr val="000000"/>
                </a:solidFill>
                <a:latin typeface="Arial"/>
              </a:rPr>
              <a:t>Avec un modèle d'utilisation du véhicule qui maximise le rapport entre l'utilisation de l'énergie solaire et la performance pour les VIPV</a:t>
            </a:r>
          </a:p>
          <a:p>
            <a:pPr marL="228600" lvl="1" indent="-228600">
              <a:spcBef>
                <a:spcPts val="0"/>
              </a:spcBef>
              <a:spcAft>
                <a:spcPts val="0"/>
              </a:spcAft>
              <a:buFont typeface="+mj-lt"/>
              <a:buAutoNum type="alphaLcPeriod"/>
              <a:defRPr/>
            </a:pPr>
            <a:r>
              <a:rPr lang="fr-FR" sz="1100" dirty="0" smtClean="0">
                <a:solidFill>
                  <a:srgbClr val="000000"/>
                </a:solidFill>
                <a:latin typeface="Arial"/>
              </a:rPr>
              <a:t>En faisant appel à des consortiums multidisciplinaires comprenant au moins un constructeur automobile</a:t>
            </a:r>
          </a:p>
          <a:p>
            <a:pPr marL="0" lvl="1" indent="0">
              <a:spcBef>
                <a:spcPts val="0"/>
              </a:spcBef>
              <a:spcAft>
                <a:spcPts val="0"/>
              </a:spcAft>
              <a:buNone/>
              <a:defRPr/>
            </a:pPr>
            <a:r>
              <a:rPr lang="fr-FR" sz="1100" dirty="0" smtClean="0">
                <a:solidFill>
                  <a:srgbClr val="000000"/>
                </a:solidFill>
                <a:latin typeface="Arial"/>
              </a:rPr>
              <a:t>2. Faire la démonstration de stations de charge PV capables de fournir une partie importante de la demande de charge malgré l'intermittence du PV, de garantir l'équilibre du réseau public et de réduire le coût de l'énergie du réseau public</a:t>
            </a:r>
            <a:endParaRPr lang="fr-FR" sz="1100" b="1" u="sng" dirty="0">
              <a:solidFill>
                <a:srgbClr val="000091"/>
              </a:solidFill>
              <a:latin typeface="+mj-lt"/>
              <a:cs typeface="Times New Roman"/>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defTabSz="914378">
              <a:defRPr/>
            </a:pPr>
            <a:fld id="{733122C9-A0B9-462F-8757-0847AD287B63}" type="slidenum">
              <a:rPr lang="fr-FR">
                <a:solidFill>
                  <a:srgbClr val="000091"/>
                </a:solidFill>
                <a:latin typeface="Arial"/>
              </a:rPr>
              <a:pPr defTabSz="914378">
                <a:defRPr/>
              </a:pPr>
              <a:t>25</a:t>
            </a:fld>
            <a:endParaRPr lang="fr-FR" dirty="0">
              <a:solidFill>
                <a:srgbClr val="000091"/>
              </a:solidFill>
              <a:latin typeface="Arial"/>
            </a:endParaRPr>
          </a:p>
        </p:txBody>
      </p:sp>
      <p:sp>
        <p:nvSpPr>
          <p:cNvPr id="11" name="Rectangle 10"/>
          <p:cNvSpPr/>
          <p:nvPr/>
        </p:nvSpPr>
        <p:spPr bwMode="auto">
          <a:xfrm>
            <a:off x="6372000" y="554400"/>
            <a:ext cx="2448343" cy="1015663"/>
          </a:xfrm>
          <a:prstGeom prst="rect">
            <a:avLst/>
          </a:prstGeom>
          <a:solidFill>
            <a:schemeClr val="bg1"/>
          </a:solidFill>
          <a:ln w="19050">
            <a:solidFill>
              <a:srgbClr val="000099"/>
            </a:solidFill>
          </a:ln>
        </p:spPr>
        <p:txBody>
          <a:bodyPr wrap="square">
            <a:spAutoFit/>
          </a:bodyPr>
          <a:lstStyle/>
          <a:p>
            <a:pPr defTabSz="914378">
              <a:defRPr/>
            </a:pPr>
            <a:r>
              <a:rPr lang="fr-FR" sz="1200" i="1" dirty="0">
                <a:solidFill>
                  <a:srgbClr val="000000"/>
                </a:solidFill>
                <a:latin typeface="Arial"/>
              </a:rPr>
              <a:t>IA </a:t>
            </a:r>
            <a:r>
              <a:rPr lang="fr-FR" sz="1200" i="1" dirty="0" smtClean="0">
                <a:solidFill>
                  <a:srgbClr val="000000"/>
                </a:solidFill>
                <a:latin typeface="Arial"/>
              </a:rPr>
              <a:t>(</a:t>
            </a:r>
            <a:r>
              <a:rPr lang="en-US" sz="1200" i="1" dirty="0">
                <a:solidFill>
                  <a:srgbClr val="000000"/>
                </a:solidFill>
              </a:rPr>
              <a:t>TRL à la fin du </a:t>
            </a:r>
            <a:r>
              <a:rPr lang="en-US" sz="1200" i="1" dirty="0" err="1">
                <a:solidFill>
                  <a:srgbClr val="000000"/>
                </a:solidFill>
              </a:rPr>
              <a:t>projet</a:t>
            </a:r>
            <a:r>
              <a:rPr lang="en-US" sz="1200" i="1" dirty="0">
                <a:solidFill>
                  <a:srgbClr val="000000"/>
                </a:solidFill>
              </a:rPr>
              <a:t> </a:t>
            </a:r>
            <a:r>
              <a:rPr lang="fr-FR" sz="1200" i="1" dirty="0" smtClean="0">
                <a:solidFill>
                  <a:srgbClr val="000000"/>
                </a:solidFill>
                <a:latin typeface="Arial"/>
              </a:rPr>
              <a:t>6-7</a:t>
            </a:r>
            <a:r>
              <a:rPr lang="fr-FR" sz="1200" i="1" dirty="0">
                <a:solidFill>
                  <a:srgbClr val="000000"/>
                </a:solidFill>
                <a:latin typeface="Arial"/>
              </a:rPr>
              <a:t>)</a:t>
            </a:r>
            <a:endParaRPr dirty="0">
              <a:solidFill>
                <a:srgbClr val="000000"/>
              </a:solidFill>
              <a:latin typeface="Arial"/>
            </a:endParaRPr>
          </a:p>
          <a:p>
            <a:pPr defTabSz="914378">
              <a:defRPr/>
            </a:pPr>
            <a:r>
              <a:rPr lang="fr-FR" sz="1200" i="1" dirty="0">
                <a:solidFill>
                  <a:srgbClr val="000000"/>
                </a:solidFill>
                <a:latin typeface="Arial"/>
              </a:rPr>
              <a:t>Nb de projets financés : 2</a:t>
            </a:r>
            <a:endParaRPr dirty="0">
              <a:solidFill>
                <a:srgbClr val="000000"/>
              </a:solidFill>
              <a:latin typeface="Arial"/>
            </a:endParaRPr>
          </a:p>
          <a:p>
            <a:pPr defTabSz="914378">
              <a:defRPr/>
            </a:pPr>
            <a:r>
              <a:rPr lang="fr-FR" sz="1200" i="1" dirty="0">
                <a:solidFill>
                  <a:srgbClr val="000000"/>
                </a:solidFill>
                <a:latin typeface="Arial"/>
              </a:rPr>
              <a:t>Budget/projet : 7M€ </a:t>
            </a:r>
            <a:endParaRPr dirty="0">
              <a:solidFill>
                <a:srgbClr val="000000"/>
              </a:solidFill>
              <a:latin typeface="Arial"/>
            </a:endParaRPr>
          </a:p>
          <a:p>
            <a:pPr defTabSz="914378">
              <a:defRPr/>
            </a:pPr>
            <a:r>
              <a:rPr lang="fr-FR" sz="1200" i="1" dirty="0">
                <a:solidFill>
                  <a:srgbClr val="000000"/>
                </a:solidFill>
              </a:rPr>
              <a:t>Ouverture : 17/09/2024</a:t>
            </a:r>
          </a:p>
          <a:p>
            <a:pPr defTabSz="914378">
              <a:defRPr/>
            </a:pPr>
            <a:r>
              <a:rPr lang="fr-FR" sz="1200" i="1" dirty="0">
                <a:solidFill>
                  <a:srgbClr val="000000"/>
                </a:solidFill>
              </a:rPr>
              <a:t>Deadline : 21/01/2025</a:t>
            </a:r>
          </a:p>
        </p:txBody>
      </p:sp>
      <p:sp>
        <p:nvSpPr>
          <p:cNvPr id="8" name="ZoneTexte 7"/>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lvl="0">
              <a:defRPr/>
            </a:pPr>
            <a:r>
              <a:rPr lang="fr-FR" sz="1200" b="1" dirty="0"/>
              <a:t>Energies renouvelables – </a:t>
            </a:r>
            <a:r>
              <a:rPr lang="fr-FR" sz="1200" b="1" dirty="0">
                <a:solidFill>
                  <a:srgbClr val="000000"/>
                </a:solidFill>
              </a:rPr>
              <a:t>PV/Solaire</a:t>
            </a:r>
          </a:p>
        </p:txBody>
      </p:sp>
    </p:spTree>
    <p:extLst>
      <p:ext uri="{BB962C8B-B14F-4D97-AF65-F5344CB8AC3E}">
        <p14:creationId xmlns:p14="http://schemas.microsoft.com/office/powerpoint/2010/main" val="3031527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dirty="0" smtClean="0">
                <a:solidFill>
                  <a:schemeClr val="tx1"/>
                </a:solidFill>
              </a:rPr>
              <a:t>HORIZON-CL5-2024-D3-02-06: Innovative</a:t>
            </a:r>
            <a:r>
              <a:rPr lang="en-US" sz="1400" b="1" dirty="0">
                <a:solidFill>
                  <a:schemeClr val="tx1"/>
                </a:solidFill>
              </a:rPr>
              <a:t>, Community-Integrated PV systems</a:t>
            </a:r>
          </a:p>
        </p:txBody>
      </p:sp>
      <p:sp>
        <p:nvSpPr>
          <p:cNvPr id="6" name="Espace réservé du contenu 5"/>
          <p:cNvSpPr txBox="1"/>
          <p:nvPr/>
        </p:nvSpPr>
        <p:spPr bwMode="gray">
          <a:xfrm>
            <a:off x="360000" y="1692000"/>
            <a:ext cx="8640000" cy="365187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en-GB" sz="1200" b="1" i="0" u="sng" strike="noStrike" kern="1200" cap="none" spc="0" normalizeH="0" baseline="0" noProof="0" dirty="0" smtClean="0">
                <a:ln>
                  <a:noFill/>
                </a:ln>
                <a:solidFill>
                  <a:srgbClr val="000091"/>
                </a:solidFill>
                <a:effectLst/>
                <a:uLnTx/>
                <a:uFillTx/>
                <a:latin typeface="Arial"/>
                <a:ea typeface="Times New Roman"/>
                <a:cs typeface="Times New Roman"/>
              </a:rPr>
              <a:t>Résultats attendus </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Augmentation de la rentabilité </a:t>
            </a:r>
            <a:r>
              <a:rPr kumimoji="0" lang="fr-FR" sz="1050" b="0" i="0" u="none" strike="noStrike" kern="1200" cap="none" spc="0" normalizeH="0" baseline="0" noProof="0" dirty="0">
                <a:ln>
                  <a:noFill/>
                </a:ln>
                <a:solidFill>
                  <a:srgbClr val="000000"/>
                </a:solidFill>
                <a:effectLst/>
                <a:uLnTx/>
                <a:uFillTx/>
                <a:latin typeface="Arial"/>
                <a:ea typeface="+mn-ea"/>
                <a:cs typeface="+mn-cs"/>
              </a:rPr>
              <a:t>et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de la pénétration </a:t>
            </a:r>
            <a:r>
              <a:rPr kumimoji="0" lang="fr-FR" sz="1050" b="0" i="0" u="none" strike="noStrike" kern="1200" cap="none" spc="0" normalizeH="0" baseline="0" noProof="0" dirty="0">
                <a:ln>
                  <a:noFill/>
                </a:ln>
                <a:solidFill>
                  <a:srgbClr val="000000"/>
                </a:solidFill>
                <a:effectLst/>
                <a:uLnTx/>
                <a:uFillTx/>
                <a:latin typeface="Arial"/>
                <a:ea typeface="+mn-ea"/>
                <a:cs typeface="+mn-cs"/>
              </a:rPr>
              <a:t>des systèmes PV dans les communautés d'énergie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renouvelable</a:t>
            </a:r>
            <a:endParaRPr kumimoji="0" lang="fr-FR" sz="105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Engagement actif </a:t>
            </a:r>
            <a:r>
              <a:rPr kumimoji="0" lang="fr-FR" sz="1050" b="0" i="0" u="none" strike="noStrike" kern="1200" cap="none" spc="0" normalizeH="0" baseline="0" noProof="0" dirty="0">
                <a:ln>
                  <a:noFill/>
                </a:ln>
                <a:solidFill>
                  <a:srgbClr val="000000"/>
                </a:solidFill>
                <a:effectLst/>
                <a:uLnTx/>
                <a:uFillTx/>
                <a:latin typeface="Arial"/>
                <a:ea typeface="+mn-ea"/>
                <a:cs typeface="+mn-cs"/>
              </a:rPr>
              <a:t>d</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es </a:t>
            </a:r>
            <a:r>
              <a:rPr kumimoji="0" lang="fr-FR" sz="1050" b="0" i="0" u="none" strike="noStrike" kern="1200" cap="none" spc="0" normalizeH="0" baseline="0" noProof="0" dirty="0">
                <a:ln>
                  <a:noFill/>
                </a:ln>
                <a:solidFill>
                  <a:srgbClr val="000000"/>
                </a:solidFill>
                <a:effectLst/>
                <a:uLnTx/>
                <a:uFillTx/>
                <a:latin typeface="Arial"/>
                <a:ea typeface="+mn-ea"/>
                <a:cs typeface="+mn-cs"/>
              </a:rPr>
              <a:t>citoyens et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des </a:t>
            </a:r>
            <a:r>
              <a:rPr kumimoji="0" lang="fr-FR" sz="1050" b="0" i="0" u="none" strike="noStrike" kern="1200" cap="none" spc="0" normalizeH="0" baseline="0" noProof="0" dirty="0">
                <a:ln>
                  <a:noFill/>
                </a:ln>
                <a:solidFill>
                  <a:srgbClr val="000000"/>
                </a:solidFill>
                <a:effectLst/>
                <a:uLnTx/>
                <a:uFillTx/>
                <a:latin typeface="Arial"/>
                <a:ea typeface="+mn-ea"/>
                <a:cs typeface="+mn-cs"/>
              </a:rPr>
              <a:t>communautés dans la transition vers une énergie propre, notamment par l'adoption de coopératives énergétiques et le développement de plateformes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décentralisées</a:t>
            </a:r>
            <a:endParaRPr kumimoji="0" lang="fr-FR" sz="105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en-GB" sz="10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en-GB" sz="1200" b="1" i="0" u="sng" strike="noStrike" kern="1200" cap="none" spc="0" normalizeH="0" baseline="0" noProof="0" dirty="0" err="1">
                <a:ln>
                  <a:noFill/>
                </a:ln>
                <a:solidFill>
                  <a:srgbClr val="000091"/>
                </a:solidFill>
                <a:effectLst/>
                <a:uLnTx/>
                <a:uFillTx/>
                <a:latin typeface="Arial"/>
                <a:ea typeface="Times New Roman"/>
                <a:cs typeface="Times New Roman"/>
              </a:rPr>
              <a:t>Activités</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 :</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Faire </a:t>
            </a:r>
            <a:r>
              <a:rPr kumimoji="0" lang="fr-FR" sz="1050" b="0" i="0" u="none" strike="noStrike" kern="1200" cap="none" spc="0" normalizeH="0" baseline="0" noProof="0" dirty="0">
                <a:ln>
                  <a:noFill/>
                </a:ln>
                <a:solidFill>
                  <a:srgbClr val="000000"/>
                </a:solidFill>
                <a:effectLst/>
                <a:uLnTx/>
                <a:uFillTx/>
                <a:latin typeface="Arial"/>
                <a:ea typeface="+mn-ea"/>
                <a:cs typeface="+mn-cs"/>
              </a:rPr>
              <a:t>la démonstration d'un système communautaire agrégé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pour </a:t>
            </a:r>
            <a:r>
              <a:rPr kumimoji="0" lang="fr-FR" sz="1050" b="0" i="0" u="none" strike="noStrike" kern="1200" cap="none" spc="0" normalizeH="0" baseline="0" noProof="0" dirty="0">
                <a:ln>
                  <a:noFill/>
                </a:ln>
                <a:solidFill>
                  <a:srgbClr val="000000"/>
                </a:solidFill>
                <a:effectLst/>
                <a:uLnTx/>
                <a:uFillTx/>
                <a:latin typeface="Arial"/>
                <a:ea typeface="+mn-ea"/>
                <a:cs typeface="+mn-cs"/>
              </a:rPr>
              <a:t>faciliter la transition énergétique vers une économie à faible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émission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Répondre </a:t>
            </a:r>
            <a:r>
              <a:rPr kumimoji="0" lang="fr-FR" sz="1050" b="0" i="0" u="none" strike="noStrike" kern="1200" cap="none" spc="0" normalizeH="0" baseline="0" noProof="0" dirty="0">
                <a:ln>
                  <a:noFill/>
                </a:ln>
                <a:solidFill>
                  <a:srgbClr val="000000"/>
                </a:solidFill>
                <a:effectLst/>
                <a:uLnTx/>
                <a:uFillTx/>
                <a:latin typeface="Arial"/>
                <a:ea typeface="+mn-ea"/>
                <a:cs typeface="+mn-cs"/>
              </a:rPr>
              <a:t>efficacement à la nécessité de surmonter la pauvreté énergétique, de soutenir la démocratie énergétique et d'étendre les solutions coopératives pour le bénéfice collectif des fournisseurs et des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utilisateurs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Mettre en œuvre une planification</a:t>
            </a:r>
            <a:r>
              <a:rPr kumimoji="0" lang="fr-FR" sz="1050" b="0" i="0" u="none" strike="noStrike" kern="1200" cap="none" spc="0" normalizeH="0" baseline="0" noProof="0" dirty="0">
                <a:ln>
                  <a:noFill/>
                </a:ln>
                <a:solidFill>
                  <a:srgbClr val="000000"/>
                </a:solidFill>
                <a:effectLst/>
                <a:uLnTx/>
                <a:uFillTx/>
                <a:latin typeface="Arial"/>
                <a:ea typeface="+mn-ea"/>
                <a:cs typeface="+mn-cs"/>
              </a:rPr>
              <a:t>,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des outils </a:t>
            </a:r>
            <a:r>
              <a:rPr kumimoji="0" lang="fr-FR" sz="1050" b="0" i="0" u="none" strike="noStrike" kern="1200" cap="none" spc="0" normalizeH="0" baseline="0" noProof="0" dirty="0">
                <a:ln>
                  <a:noFill/>
                </a:ln>
                <a:solidFill>
                  <a:srgbClr val="000000"/>
                </a:solidFill>
                <a:effectLst/>
                <a:uLnTx/>
                <a:uFillTx/>
                <a:latin typeface="Arial"/>
                <a:ea typeface="+mn-ea"/>
                <a:cs typeface="+mn-cs"/>
              </a:rPr>
              <a:t>d'optimisation des installations,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et des critères </a:t>
            </a:r>
            <a:r>
              <a:rPr kumimoji="0" lang="fr-FR" sz="1050" b="0" i="0" u="none" strike="noStrike" kern="1200" cap="none" spc="0" normalizeH="0" baseline="0" noProof="0" dirty="0">
                <a:ln>
                  <a:noFill/>
                </a:ln>
                <a:solidFill>
                  <a:srgbClr val="000000"/>
                </a:solidFill>
                <a:effectLst/>
                <a:uLnTx/>
                <a:uFillTx/>
                <a:latin typeface="Arial"/>
                <a:ea typeface="+mn-ea"/>
                <a:cs typeface="+mn-cs"/>
              </a:rPr>
              <a:t>d'installation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avancés pour </a:t>
            </a:r>
            <a:r>
              <a:rPr kumimoji="0" lang="fr-FR" sz="1050" b="0" i="0" u="none" strike="noStrike" kern="1200" cap="none" spc="0" normalizeH="0" baseline="0" noProof="0" dirty="0">
                <a:ln>
                  <a:noFill/>
                </a:ln>
                <a:solidFill>
                  <a:srgbClr val="000000"/>
                </a:solidFill>
                <a:effectLst/>
                <a:uLnTx/>
                <a:uFillTx/>
                <a:latin typeface="Arial"/>
                <a:ea typeface="+mn-ea"/>
                <a:cs typeface="+mn-cs"/>
              </a:rPr>
              <a:t>augmenter le rendement et donc la performance économique des systèmes photovoltaïques dans l'environnement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bâti</a:t>
            </a:r>
            <a:endParaRPr kumimoji="0" lang="fr-FR" sz="105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Mettre </a:t>
            </a:r>
            <a:r>
              <a:rPr kumimoji="0" lang="fr-FR" sz="1050" b="0" i="0" u="none" strike="noStrike" kern="1200" cap="none" spc="0" normalizeH="0" baseline="0" noProof="0" dirty="0">
                <a:ln>
                  <a:noFill/>
                </a:ln>
                <a:solidFill>
                  <a:srgbClr val="000000"/>
                </a:solidFill>
                <a:effectLst/>
                <a:uLnTx/>
                <a:uFillTx/>
                <a:latin typeface="Arial"/>
                <a:ea typeface="+mn-ea"/>
                <a:cs typeface="+mn-cs"/>
              </a:rPr>
              <a:t>en œuvre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des </a:t>
            </a:r>
            <a:r>
              <a:rPr kumimoji="0" lang="fr-FR" sz="1050" b="0" i="0" u="none" strike="noStrike" kern="1200" cap="none" spc="0" normalizeH="0" baseline="0" noProof="0" dirty="0">
                <a:ln>
                  <a:noFill/>
                </a:ln>
                <a:solidFill>
                  <a:srgbClr val="000000"/>
                </a:solidFill>
                <a:effectLst/>
                <a:uLnTx/>
                <a:uFillTx/>
                <a:latin typeface="Arial"/>
                <a:ea typeface="+mn-ea"/>
                <a:cs typeface="+mn-cs"/>
              </a:rPr>
              <a:t>schémas d'autoconsommation collective,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de conception</a:t>
            </a:r>
            <a:r>
              <a:rPr kumimoji="0" lang="fr-FR" sz="1050" b="0" i="0" u="none" strike="noStrike" kern="1200" cap="none" spc="0" normalizeH="0" baseline="0" noProof="0" dirty="0">
                <a:ln>
                  <a:noFill/>
                </a:ln>
                <a:solidFill>
                  <a:srgbClr val="000000"/>
                </a:solidFill>
                <a:effectLst/>
                <a:uLnTx/>
                <a:uFillTx/>
                <a:latin typeface="Arial"/>
                <a:ea typeface="+mn-ea"/>
                <a:cs typeface="+mn-cs"/>
              </a:rPr>
              <a:t>,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de simulation</a:t>
            </a:r>
            <a:r>
              <a:rPr kumimoji="0" lang="fr-FR" sz="1050" b="0" i="0" u="none" strike="noStrike" kern="1200" cap="none" spc="0" normalizeH="0" baseline="0" noProof="0" dirty="0">
                <a:ln>
                  <a:noFill/>
                </a:ln>
                <a:solidFill>
                  <a:srgbClr val="000000"/>
                </a:solidFill>
                <a:effectLst/>
                <a:uLnTx/>
                <a:uFillTx/>
                <a:latin typeface="Arial"/>
                <a:ea typeface="+mn-ea"/>
                <a:cs typeface="+mn-cs"/>
              </a:rPr>
              <a:t>,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d’intégration </a:t>
            </a:r>
            <a:r>
              <a:rPr kumimoji="0" lang="fr-FR" sz="1050" b="0" i="0" u="none" strike="noStrike" kern="1200" cap="none" spc="0" normalizeH="0" baseline="0" noProof="0" dirty="0">
                <a:ln>
                  <a:noFill/>
                </a:ln>
                <a:solidFill>
                  <a:srgbClr val="000000"/>
                </a:solidFill>
                <a:effectLst/>
                <a:uLnTx/>
                <a:uFillTx/>
                <a:latin typeface="Arial"/>
                <a:ea typeface="+mn-ea"/>
                <a:cs typeface="+mn-cs"/>
              </a:rPr>
              <a:t>avec le stockage,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d’interaction </a:t>
            </a:r>
            <a:r>
              <a:rPr kumimoji="0" lang="fr-FR" sz="1050" b="0" i="0" u="none" strike="noStrike" kern="1200" cap="none" spc="0" normalizeH="0" baseline="0" noProof="0" dirty="0">
                <a:ln>
                  <a:noFill/>
                </a:ln>
                <a:solidFill>
                  <a:srgbClr val="000000"/>
                </a:solidFill>
                <a:effectLst/>
                <a:uLnTx/>
                <a:uFillTx/>
                <a:latin typeface="Arial"/>
                <a:ea typeface="+mn-ea"/>
                <a:cs typeface="+mn-cs"/>
              </a:rPr>
              <a:t>avec la mobilité électrique et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d’interaction </a:t>
            </a:r>
            <a:r>
              <a:rPr kumimoji="0" lang="fr-FR" sz="1050" b="0" i="0" u="none" strike="noStrike" kern="1200" cap="none" spc="0" normalizeH="0" baseline="0" noProof="0" dirty="0">
                <a:ln>
                  <a:noFill/>
                </a:ln>
                <a:solidFill>
                  <a:srgbClr val="000000"/>
                </a:solidFill>
                <a:effectLst/>
                <a:uLnTx/>
                <a:uFillTx/>
                <a:latin typeface="Arial"/>
                <a:ea typeface="+mn-ea"/>
                <a:cs typeface="+mn-cs"/>
              </a:rPr>
              <a:t>avec le réseau électrique pour assurer la flexibilité de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l'alimentation</a:t>
            </a:r>
            <a:endParaRPr kumimoji="0" lang="fr-FR" sz="105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Mettre au point des protocoles, une communication </a:t>
            </a:r>
            <a:r>
              <a:rPr kumimoji="0" lang="fr-FR" sz="1050" b="0" i="0" u="none" strike="noStrike" kern="1200" cap="none" spc="0" normalizeH="0" baseline="0" noProof="0" dirty="0">
                <a:ln>
                  <a:noFill/>
                </a:ln>
                <a:solidFill>
                  <a:srgbClr val="000000"/>
                </a:solidFill>
                <a:effectLst/>
                <a:uLnTx/>
                <a:uFillTx/>
                <a:latin typeface="Arial"/>
                <a:ea typeface="+mn-ea"/>
                <a:cs typeface="+mn-cs"/>
              </a:rPr>
              <a:t>et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une coopération </a:t>
            </a:r>
            <a:r>
              <a:rPr kumimoji="0" lang="fr-FR" sz="1050" b="0" i="0" u="none" strike="noStrike" kern="1200" cap="none" spc="0" normalizeH="0" baseline="0" noProof="0" dirty="0">
                <a:ln>
                  <a:noFill/>
                </a:ln>
                <a:solidFill>
                  <a:srgbClr val="000000"/>
                </a:solidFill>
                <a:effectLst/>
                <a:uLnTx/>
                <a:uFillTx/>
                <a:latin typeface="Arial"/>
                <a:ea typeface="+mn-ea"/>
                <a:cs typeface="+mn-cs"/>
              </a:rPr>
              <a:t>robustes entre les différents niveaux de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contrôle, </a:t>
            </a:r>
            <a:r>
              <a:rPr kumimoji="0" lang="fr-FR" sz="1050" b="0" i="0" u="none" strike="noStrike" kern="1200" cap="none" spc="0" normalizeH="0" baseline="0" noProof="0" dirty="0">
                <a:ln>
                  <a:noFill/>
                </a:ln>
                <a:solidFill>
                  <a:srgbClr val="000000"/>
                </a:solidFill>
                <a:effectLst/>
                <a:uLnTx/>
                <a:uFillTx/>
                <a:latin typeface="Arial"/>
                <a:ea typeface="+mn-ea"/>
                <a:cs typeface="+mn-cs"/>
              </a:rPr>
              <a:t>offrant les avantages de l'électronique de puissance, des capteurs et des systèmes intelligents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avancés</a:t>
            </a:r>
            <a:endParaRPr kumimoji="0" lang="fr-FR" sz="105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Inclure une contribution </a:t>
            </a:r>
            <a:r>
              <a:rPr kumimoji="0" lang="fr-FR" sz="1050" b="0" i="0" u="none" strike="noStrike" kern="1200" cap="none" spc="0" normalizeH="0" baseline="0" noProof="0" dirty="0">
                <a:ln>
                  <a:noFill/>
                </a:ln>
                <a:solidFill>
                  <a:srgbClr val="000000"/>
                </a:solidFill>
                <a:effectLst/>
                <a:uLnTx/>
                <a:uFillTx/>
                <a:latin typeface="Arial"/>
                <a:ea typeface="+mn-ea"/>
                <a:cs typeface="+mn-cs"/>
              </a:rPr>
              <a:t>effective des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SSH, prendre en compte les </a:t>
            </a:r>
            <a:r>
              <a:rPr kumimoji="0" lang="fr-FR" sz="1050" b="0" i="0" u="none" strike="noStrike" kern="1200" cap="none" spc="0" normalizeH="0" baseline="0" noProof="0" dirty="0">
                <a:ln>
                  <a:noFill/>
                </a:ln>
                <a:solidFill>
                  <a:srgbClr val="000000"/>
                </a:solidFill>
                <a:effectLst/>
                <a:uLnTx/>
                <a:uFillTx/>
                <a:latin typeface="Arial"/>
                <a:ea typeface="+mn-ea"/>
                <a:cs typeface="+mn-cs"/>
              </a:rPr>
              <a:t>innovations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sociales </a:t>
            </a:r>
            <a:r>
              <a:rPr kumimoji="0" lang="fr-FR" sz="1050" b="0" i="0" u="none" strike="noStrike" kern="1200" cap="none" spc="0" normalizeH="0" baseline="0" noProof="0" dirty="0">
                <a:ln>
                  <a:noFill/>
                </a:ln>
                <a:solidFill>
                  <a:srgbClr val="000000"/>
                </a:solidFill>
                <a:effectLst/>
                <a:uLnTx/>
                <a:uFillTx/>
                <a:latin typeface="Arial"/>
                <a:ea typeface="+mn-ea"/>
                <a:cs typeface="+mn-cs"/>
              </a:rPr>
              <a:t>notamment en tant que nouveaux outils, idées et méthodes conduisant à un engagement actif des citoyens et en tant que moteurs du changement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social</a:t>
            </a:r>
            <a:endParaRPr kumimoji="0" lang="fr-FR"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IA </a:t>
            </a:r>
            <a:r>
              <a:rPr kumimoji="0" lang="fr-FR" sz="1200" b="0" i="1" u="none" strike="noStrike" kern="1200" cap="none" spc="0" normalizeH="0" baseline="0" noProof="0" dirty="0">
                <a:ln>
                  <a:noFill/>
                </a:ln>
                <a:solidFill>
                  <a:srgbClr val="000000"/>
                </a:solidFill>
                <a:effectLst/>
                <a:uLnTx/>
                <a:uFillTx/>
                <a:latin typeface="Arial"/>
                <a:ea typeface="+mn-ea"/>
                <a:cs typeface="+mn-cs"/>
              </a:rPr>
              <a:t>(</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a:t>
            </a:r>
            <a:r>
              <a:rPr kumimoji="0" lang="en-US" sz="1200" b="0" i="1" u="none" strike="noStrike" kern="1200" cap="none" spc="0" normalizeH="0" baseline="0" noProof="0" dirty="0" smtClean="0">
                <a:ln>
                  <a:noFill/>
                </a:ln>
                <a:solidFill>
                  <a:srgbClr val="000000"/>
                </a:solidFill>
                <a:effectLst/>
                <a:uLnTx/>
                <a:uFillTx/>
                <a:latin typeface="Arial"/>
                <a:ea typeface="+mn-ea"/>
                <a:cs typeface="+mn-cs"/>
              </a:rPr>
              <a:t>6-7)</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5M</a:t>
            </a:r>
            <a:r>
              <a:rPr kumimoji="0" lang="fr-FR" sz="1200" b="0" i="1" u="none" strike="noStrike" kern="1200" cap="none" spc="0" normalizeH="0" baseline="0" noProof="0" dirty="0">
                <a:ln>
                  <a:noFill/>
                </a:ln>
                <a:solidFill>
                  <a:srgbClr val="000000"/>
                </a:solidFill>
                <a:effectLst/>
                <a:uLnTx/>
                <a:uFillTx/>
                <a:latin typeface="Arial"/>
                <a:ea typeface="+mn-ea"/>
                <a:cs typeface="+mn-cs"/>
              </a:rPr>
              <a:t>€</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defTabSz="914378">
              <a:defRPr/>
            </a:pPr>
            <a:r>
              <a:rPr lang="fr-FR" sz="1200" i="1" dirty="0">
                <a:solidFill>
                  <a:srgbClr val="000000"/>
                </a:solidFill>
              </a:rPr>
              <a:t>Ouverture : 17/09/2024</a:t>
            </a:r>
          </a:p>
          <a:p>
            <a:pPr defTabSz="914378">
              <a:defRPr/>
            </a:pPr>
            <a:r>
              <a:rPr lang="fr-FR" sz="1200" i="1" dirty="0">
                <a:solidFill>
                  <a:srgbClr val="000000"/>
                </a:solidFill>
              </a:rPr>
              <a:t>Deadline : 21/01/2025</a:t>
            </a:r>
          </a:p>
        </p:txBody>
      </p:sp>
      <p:sp>
        <p:nvSpPr>
          <p:cNvPr id="9" name="ZoneTexte 8"/>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lvl="0">
              <a:defRPr/>
            </a:pPr>
            <a:r>
              <a:rPr lang="fr-FR" sz="1200" b="1" dirty="0"/>
              <a:t>Energies renouvelables – </a:t>
            </a:r>
            <a:r>
              <a:rPr lang="fr-FR" sz="1200" b="1" dirty="0">
                <a:solidFill>
                  <a:srgbClr val="000000"/>
                </a:solidFill>
              </a:rPr>
              <a:t>PV/Solaire</a:t>
            </a:r>
          </a:p>
        </p:txBody>
      </p:sp>
    </p:spTree>
    <p:extLst>
      <p:ext uri="{BB962C8B-B14F-4D97-AF65-F5344CB8AC3E}">
        <p14:creationId xmlns:p14="http://schemas.microsoft.com/office/powerpoint/2010/main" val="789527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dirty="0" smtClean="0">
                <a:solidFill>
                  <a:schemeClr val="tx1"/>
                </a:solidFill>
              </a:rPr>
              <a:t>HORIZON-CL5-2024-D3-02-07: Resource </a:t>
            </a:r>
            <a:r>
              <a:rPr lang="en-US" sz="1400" b="1" dirty="0">
                <a:solidFill>
                  <a:schemeClr val="tx1"/>
                </a:solidFill>
              </a:rPr>
              <a:t>Efficiency of PV in Production, Use and Disposal</a:t>
            </a:r>
          </a:p>
        </p:txBody>
      </p:sp>
      <p:sp>
        <p:nvSpPr>
          <p:cNvPr id="6" name="Espace réservé du contenu 5"/>
          <p:cNvSpPr txBox="1"/>
          <p:nvPr/>
        </p:nvSpPr>
        <p:spPr bwMode="gray">
          <a:xfrm>
            <a:off x="360000" y="1800000"/>
            <a:ext cx="8640000" cy="331236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en-GB" sz="1200" b="1" i="0" u="sng" strike="noStrike" kern="1200" cap="none" spc="0" normalizeH="0" baseline="0" noProof="0" dirty="0" smtClean="0">
                <a:ln>
                  <a:noFill/>
                </a:ln>
                <a:solidFill>
                  <a:srgbClr val="000091"/>
                </a:solidFill>
                <a:effectLst/>
                <a:uLnTx/>
                <a:uFillTx/>
                <a:latin typeface="Arial"/>
                <a:ea typeface="Times New Roman"/>
                <a:cs typeface="Times New Roman"/>
              </a:rPr>
              <a:t>Résultats attendus </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Réduction de </a:t>
            </a:r>
            <a:r>
              <a:rPr kumimoji="0" lang="fr-FR" sz="1050" b="0" i="0" u="none" strike="noStrike" kern="1200" cap="none" spc="0" normalizeH="0" baseline="0" noProof="0" dirty="0">
                <a:ln>
                  <a:noFill/>
                </a:ln>
                <a:solidFill>
                  <a:srgbClr val="000000"/>
                </a:solidFill>
                <a:effectLst/>
                <a:uLnTx/>
                <a:uFillTx/>
                <a:latin typeface="Arial"/>
                <a:ea typeface="+mn-ea"/>
                <a:cs typeface="+mn-cs"/>
              </a:rPr>
              <a:t>l'empreinte environnementale associée au déploiement de la technologie PV à travers toutes les phases de la vie du système (production, transport, installation et fin de vie</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a:t>
            </a:r>
            <a:endParaRPr kumimoji="0" lang="fr-FR" sz="105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Directives </a:t>
            </a:r>
            <a:r>
              <a:rPr kumimoji="0" lang="fr-FR" sz="1050" b="0" i="0" u="none" strike="noStrike" kern="1200" cap="none" spc="0" normalizeH="0" baseline="0" noProof="0" dirty="0">
                <a:ln>
                  <a:noFill/>
                </a:ln>
                <a:solidFill>
                  <a:srgbClr val="000000"/>
                </a:solidFill>
                <a:effectLst/>
                <a:uLnTx/>
                <a:uFillTx/>
                <a:latin typeface="Arial"/>
                <a:ea typeface="+mn-ea"/>
                <a:cs typeface="+mn-cs"/>
              </a:rPr>
              <a:t>de conception et de traitement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permettant d'aborder </a:t>
            </a:r>
            <a:r>
              <a:rPr kumimoji="0" lang="fr-FR" sz="1050" b="0" i="0" u="none" strike="noStrike" kern="1200" cap="none" spc="0" normalizeH="0" baseline="0" noProof="0" dirty="0">
                <a:ln>
                  <a:noFill/>
                </a:ln>
                <a:solidFill>
                  <a:srgbClr val="000000"/>
                </a:solidFill>
                <a:effectLst/>
                <a:uLnTx/>
                <a:uFillTx/>
                <a:latin typeface="Arial"/>
                <a:ea typeface="+mn-ea"/>
                <a:cs typeface="+mn-cs"/>
              </a:rPr>
              <a:t>de manière optimale la circularité des systèmes PV pour une ou plusieurs technologies PV (silicium, film mince, PV organique, PV </a:t>
            </a:r>
            <a:r>
              <a:rPr kumimoji="0" lang="fr-FR" sz="1050" b="0" i="0" u="none" strike="noStrike" kern="1200" cap="none" spc="0" normalizeH="0" baseline="0" noProof="0" dirty="0" err="1">
                <a:ln>
                  <a:noFill/>
                </a:ln>
                <a:solidFill>
                  <a:srgbClr val="000000"/>
                </a:solidFill>
                <a:effectLst/>
                <a:uLnTx/>
                <a:uFillTx/>
                <a:latin typeface="Arial"/>
                <a:ea typeface="+mn-ea"/>
                <a:cs typeface="+mn-cs"/>
              </a:rPr>
              <a:t>perovskite</a:t>
            </a:r>
            <a:r>
              <a:rPr kumimoji="0" lang="fr-FR" sz="1050" b="0" i="0" u="none" strike="noStrike" kern="1200" cap="none" spc="0" normalizeH="0" baseline="0" noProof="0" dirty="0">
                <a:ln>
                  <a:noFill/>
                </a:ln>
                <a:solidFill>
                  <a:srgbClr val="000000"/>
                </a:solidFill>
                <a:effectLst/>
                <a:uLnTx/>
                <a:uFillTx/>
                <a:latin typeface="Arial"/>
                <a:ea typeface="+mn-ea"/>
                <a:cs typeface="+mn-cs"/>
              </a:rPr>
              <a:t>, etc.)</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en-GB" sz="10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en-GB" sz="1200" b="1" i="0" u="sng" strike="noStrike" kern="1200" cap="none" spc="0" normalizeH="0" baseline="0" noProof="0" dirty="0" err="1">
                <a:ln>
                  <a:noFill/>
                </a:ln>
                <a:solidFill>
                  <a:srgbClr val="000091"/>
                </a:solidFill>
                <a:effectLst/>
                <a:uLnTx/>
                <a:uFillTx/>
                <a:latin typeface="Arial"/>
                <a:ea typeface="Times New Roman"/>
                <a:cs typeface="Times New Roman"/>
              </a:rPr>
              <a:t>Activités</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 :</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Considérer </a:t>
            </a:r>
            <a:r>
              <a:rPr kumimoji="0" lang="fr-FR" sz="1050" b="0" i="0" u="none" strike="noStrike" kern="1200" cap="none" spc="0" normalizeH="0" baseline="0" noProof="0" dirty="0">
                <a:ln>
                  <a:noFill/>
                </a:ln>
                <a:solidFill>
                  <a:srgbClr val="000000"/>
                </a:solidFill>
                <a:effectLst/>
                <a:uLnTx/>
                <a:uFillTx/>
                <a:latin typeface="Arial"/>
                <a:ea typeface="+mn-ea"/>
                <a:cs typeface="+mn-cs"/>
              </a:rPr>
              <a:t>l'ensemble du cycle de vie de la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technologie, notamment pour acquérir </a:t>
            </a:r>
            <a:r>
              <a:rPr kumimoji="0" lang="fr-FR" sz="1050" b="0" i="0" u="none" strike="noStrike" kern="1200" cap="none" spc="0" normalizeH="0" baseline="0" noProof="0" dirty="0">
                <a:ln>
                  <a:noFill/>
                </a:ln>
                <a:solidFill>
                  <a:srgbClr val="000000"/>
                </a:solidFill>
                <a:effectLst/>
                <a:uLnTx/>
                <a:uFillTx/>
                <a:latin typeface="Arial"/>
                <a:ea typeface="+mn-ea"/>
                <a:cs typeface="+mn-cs"/>
              </a:rPr>
              <a:t>des connaissances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sur </a:t>
            </a:r>
            <a:r>
              <a:rPr kumimoji="0" lang="fr-FR" sz="1050" b="0" i="0" u="none" strike="noStrike" kern="1200" cap="none" spc="0" normalizeH="0" baseline="0" noProof="0" dirty="0">
                <a:ln>
                  <a:noFill/>
                </a:ln>
                <a:solidFill>
                  <a:srgbClr val="000000"/>
                </a:solidFill>
                <a:effectLst/>
                <a:uLnTx/>
                <a:uFillTx/>
                <a:latin typeface="Arial"/>
                <a:ea typeface="+mn-ea"/>
                <a:cs typeface="+mn-cs"/>
              </a:rPr>
              <a:t>les processus et les matériaux qui contribuent le plus à l'empreinte environnementale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globale, identifier </a:t>
            </a:r>
            <a:r>
              <a:rPr kumimoji="0" lang="fr-FR" sz="1050" b="0" i="0" u="none" strike="noStrike" kern="1200" cap="none" spc="0" normalizeH="0" baseline="0" noProof="0" dirty="0">
                <a:ln>
                  <a:noFill/>
                </a:ln>
                <a:solidFill>
                  <a:srgbClr val="000000"/>
                </a:solidFill>
                <a:effectLst/>
                <a:uLnTx/>
                <a:uFillTx/>
                <a:latin typeface="Arial"/>
                <a:ea typeface="+mn-ea"/>
                <a:cs typeface="+mn-cs"/>
              </a:rPr>
              <a:t>les candidats clés pour réduire l'utilisation des </a:t>
            </a:r>
            <a:endParaRPr kumimoji="0" lang="fr-FR" sz="1050" b="0" i="0" u="none" strike="noStrike" kern="1200" cap="none" spc="0" normalizeH="0" baseline="0" noProof="0" dirty="0" smtClean="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Réduire l'empreinte carbone, utiliser des matériaux </a:t>
            </a:r>
            <a:r>
              <a:rPr kumimoji="0" lang="fr-FR" sz="1050" b="0" i="0" u="none" strike="noStrike" kern="1200" cap="none" spc="0" normalizeH="0" baseline="0" noProof="0" dirty="0">
                <a:ln>
                  <a:noFill/>
                </a:ln>
                <a:solidFill>
                  <a:srgbClr val="000000"/>
                </a:solidFill>
                <a:effectLst/>
                <a:uLnTx/>
                <a:uFillTx/>
                <a:latin typeface="Arial"/>
                <a:ea typeface="+mn-ea"/>
                <a:cs typeface="+mn-cs"/>
              </a:rPr>
              <a:t>locaux pour réduire les coûts de transport dans les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systèmes, éviter </a:t>
            </a:r>
            <a:r>
              <a:rPr kumimoji="0" lang="fr-FR" sz="1050" b="0" i="0" u="none" strike="noStrike" kern="1200" cap="none" spc="0" normalizeH="0" baseline="0" noProof="0" dirty="0">
                <a:ln>
                  <a:noFill/>
                </a:ln>
                <a:solidFill>
                  <a:srgbClr val="000000"/>
                </a:solidFill>
                <a:effectLst/>
                <a:uLnTx/>
                <a:uFillTx/>
                <a:latin typeface="Arial"/>
                <a:ea typeface="+mn-ea"/>
                <a:cs typeface="+mn-cs"/>
              </a:rPr>
              <a:t>l'utilisation de matériaux dangereux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et concevoir les </a:t>
            </a:r>
            <a:r>
              <a:rPr kumimoji="0" lang="fr-FR" sz="1050" b="0" i="0" u="none" strike="noStrike" kern="1200" cap="none" spc="0" normalizeH="0" baseline="0" noProof="0" dirty="0">
                <a:ln>
                  <a:noFill/>
                </a:ln>
                <a:solidFill>
                  <a:srgbClr val="000000"/>
                </a:solidFill>
                <a:effectLst/>
                <a:uLnTx/>
                <a:uFillTx/>
                <a:latin typeface="Arial"/>
                <a:ea typeface="+mn-ea"/>
                <a:cs typeface="+mn-cs"/>
              </a:rPr>
              <a:t>systèmes et leurs composants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de </a:t>
            </a:r>
            <a:r>
              <a:rPr kumimoji="0" lang="fr-FR" sz="1050" b="0" i="0" u="none" strike="noStrike" kern="1200" cap="none" spc="0" normalizeH="0" baseline="0" noProof="0" dirty="0">
                <a:ln>
                  <a:noFill/>
                </a:ln>
                <a:solidFill>
                  <a:srgbClr val="000000"/>
                </a:solidFill>
                <a:effectLst/>
                <a:uLnTx/>
                <a:uFillTx/>
                <a:latin typeface="Arial"/>
                <a:ea typeface="+mn-ea"/>
                <a:cs typeface="+mn-cs"/>
              </a:rPr>
              <a:t>manière à encourager le recyclage et à réduire l'utilisation de matériaux</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a:t>
            </a:r>
            <a:endParaRPr kumimoji="0" lang="fr-FR" sz="105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Développer des </a:t>
            </a:r>
            <a:r>
              <a:rPr kumimoji="0" lang="fr-FR" sz="1050" b="0" i="0" u="none" strike="noStrike" kern="1200" cap="none" spc="0" normalizeH="0" baseline="0" noProof="0" dirty="0">
                <a:ln>
                  <a:noFill/>
                </a:ln>
                <a:solidFill>
                  <a:srgbClr val="000000"/>
                </a:solidFill>
                <a:effectLst/>
                <a:uLnTx/>
                <a:uFillTx/>
                <a:latin typeface="Arial"/>
                <a:ea typeface="+mn-ea"/>
                <a:cs typeface="+mn-cs"/>
              </a:rPr>
              <a:t>technologies modernes respectueuses de l'environnement et des produits réparables et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durables, </a:t>
            </a:r>
            <a:r>
              <a:rPr kumimoji="0" lang="fr-FR" sz="1050" b="0" i="0" u="none" strike="noStrike" kern="1200" cap="none" spc="0" normalizeH="0" baseline="0" noProof="0" dirty="0">
                <a:ln>
                  <a:noFill/>
                </a:ln>
                <a:solidFill>
                  <a:srgbClr val="000000"/>
                </a:solidFill>
                <a:effectLst/>
                <a:uLnTx/>
                <a:uFillTx/>
                <a:latin typeface="Arial"/>
                <a:ea typeface="+mn-ea"/>
                <a:cs typeface="+mn-cs"/>
              </a:rPr>
              <a:t>en combinaison avec des approches d'économie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circulaire</a:t>
            </a:r>
            <a:endParaRPr kumimoji="0" lang="fr-FR"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CSA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Nb </a:t>
            </a:r>
            <a:r>
              <a:rPr kumimoji="0" lang="fr-FR" sz="1200" b="0" i="1" u="none" strike="noStrike" kern="1200" cap="none" spc="0" normalizeH="0" baseline="0" noProof="0" dirty="0">
                <a:ln>
                  <a:noFill/>
                </a:ln>
                <a:solidFill>
                  <a:srgbClr val="000000"/>
                </a:solidFill>
                <a:effectLst/>
                <a:uLnTx/>
                <a:uFillTx/>
                <a:latin typeface="Arial"/>
                <a:ea typeface="+mn-ea"/>
                <a:cs typeface="+mn-cs"/>
              </a:rPr>
              <a:t>estimé de projets financés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3M</a:t>
            </a:r>
            <a:r>
              <a:rPr kumimoji="0" lang="fr-FR" sz="1200" b="0" i="1" u="none" strike="noStrike" kern="1200" cap="none" spc="0" normalizeH="0" baseline="0" noProof="0" dirty="0">
                <a:ln>
                  <a:noFill/>
                </a:ln>
                <a:solidFill>
                  <a:srgbClr val="000000"/>
                </a:solidFill>
                <a:effectLst/>
                <a:uLnTx/>
                <a:uFillTx/>
                <a:latin typeface="Arial"/>
                <a:ea typeface="+mn-ea"/>
                <a:cs typeface="+mn-cs"/>
              </a:rPr>
              <a:t>€</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defTabSz="914378">
              <a:defRPr/>
            </a:pPr>
            <a:r>
              <a:rPr lang="fr-FR" sz="1200" i="1" dirty="0">
                <a:solidFill>
                  <a:srgbClr val="000000"/>
                </a:solidFill>
              </a:rPr>
              <a:t>Ouverture : 17/09/2024</a:t>
            </a:r>
          </a:p>
          <a:p>
            <a:pPr defTabSz="914378">
              <a:defRPr/>
            </a:pPr>
            <a:r>
              <a:rPr lang="fr-FR" sz="1200" i="1" dirty="0">
                <a:solidFill>
                  <a:srgbClr val="000000"/>
                </a:solidFill>
              </a:rPr>
              <a:t>Deadline : 21/01/2025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Appel en Lump </a:t>
            </a:r>
            <a:r>
              <a:rPr kumimoji="0" lang="fr-FR" sz="1200" b="0" i="1" u="none" strike="noStrike" kern="1200" cap="none" spc="0" normalizeH="0" baseline="0" noProof="0" dirty="0" err="1" smtClean="0">
                <a:ln>
                  <a:noFill/>
                </a:ln>
                <a:solidFill>
                  <a:srgbClr val="000000"/>
                </a:solidFill>
                <a:effectLst/>
                <a:uLnTx/>
                <a:uFillTx/>
                <a:latin typeface="Arial"/>
                <a:ea typeface="+mn-ea"/>
                <a:cs typeface="+mn-cs"/>
              </a:rPr>
              <a:t>Sum</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lvl="0">
              <a:defRPr/>
            </a:pPr>
            <a:r>
              <a:rPr lang="fr-FR" sz="1200" b="1" dirty="0"/>
              <a:t>Energies renouvelables – </a:t>
            </a:r>
            <a:r>
              <a:rPr lang="fr-FR" sz="1200" b="1" dirty="0">
                <a:solidFill>
                  <a:srgbClr val="000000"/>
                </a:solidFill>
              </a:rPr>
              <a:t>PV/Solaire</a:t>
            </a:r>
          </a:p>
        </p:txBody>
      </p:sp>
    </p:spTree>
    <p:extLst>
      <p:ext uri="{BB962C8B-B14F-4D97-AF65-F5344CB8AC3E}">
        <p14:creationId xmlns:p14="http://schemas.microsoft.com/office/powerpoint/2010/main" val="3357375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dirty="0">
                <a:solidFill>
                  <a:schemeClr val="tx1"/>
                </a:solidFill>
              </a:rPr>
              <a:t>HORIZON-CL5-2024-D3-01-03: Demonstration of improved intermediate </a:t>
            </a:r>
            <a:r>
              <a:rPr lang="en-US" sz="1400" b="1" dirty="0" smtClean="0">
                <a:solidFill>
                  <a:schemeClr val="tx1"/>
                </a:solidFill>
              </a:rPr>
              <a:t>renewable energy carrier technologies for transport fuels</a:t>
            </a:r>
            <a:endParaRPr lang="en-US" sz="1400" b="1" dirty="0">
              <a:solidFill>
                <a:schemeClr val="tx1"/>
              </a:solidFill>
            </a:endParaRPr>
          </a:p>
        </p:txBody>
      </p:sp>
      <p:sp>
        <p:nvSpPr>
          <p:cNvPr id="6" name="Espace réservé du contenu 5"/>
          <p:cNvSpPr txBox="1"/>
          <p:nvPr/>
        </p:nvSpPr>
        <p:spPr bwMode="gray">
          <a:xfrm>
            <a:off x="360000" y="1692000"/>
            <a:ext cx="8612830" cy="3096344"/>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a:ea typeface="Times New Roman"/>
                <a:cs typeface="Times New Roman"/>
              </a:rPr>
              <a:t>Résultats </a:t>
            </a:r>
            <a:r>
              <a:rPr lang="en-GB" sz="1200" b="1" u="sng" dirty="0" err="1" smtClean="0">
                <a:ea typeface="Times New Roman"/>
                <a:cs typeface="Times New Roman"/>
              </a:rPr>
              <a:t>attendus</a:t>
            </a:r>
            <a:r>
              <a:rPr lang="en-GB" sz="1200" b="1" u="sng" dirty="0" smtClean="0">
                <a:ea typeface="Times New Roman"/>
                <a:cs typeface="Times New Roman"/>
              </a:rPr>
              <a:t> </a:t>
            </a:r>
            <a:r>
              <a:rPr lang="en-GB" sz="1200" b="1" u="sng" dirty="0">
                <a:ea typeface="Times New Roman"/>
                <a:cs typeface="Times New Roman"/>
              </a:rPr>
              <a:t>:</a:t>
            </a:r>
            <a:endParaRPr dirty="0"/>
          </a:p>
          <a:p>
            <a:pPr marL="172800" indent="-171450">
              <a:spcAft>
                <a:spcPts val="0"/>
              </a:spcAft>
              <a:buFont typeface="Arial"/>
              <a:buChar char="•"/>
              <a:defRPr/>
            </a:pPr>
            <a:r>
              <a:rPr lang="fr-FR" sz="1100" dirty="0" smtClean="0">
                <a:solidFill>
                  <a:schemeClr val="tx1"/>
                </a:solidFill>
              </a:rPr>
              <a:t>Réduction </a:t>
            </a:r>
            <a:r>
              <a:rPr lang="fr-FR" sz="1100" dirty="0">
                <a:solidFill>
                  <a:schemeClr val="tx1"/>
                </a:solidFill>
              </a:rPr>
              <a:t>des risques liés à la technologie, </a:t>
            </a:r>
            <a:r>
              <a:rPr lang="fr-FR" sz="1100" dirty="0" smtClean="0">
                <a:solidFill>
                  <a:schemeClr val="tx1"/>
                </a:solidFill>
              </a:rPr>
              <a:t>stimulation de </a:t>
            </a:r>
            <a:r>
              <a:rPr lang="fr-FR" sz="1100" dirty="0">
                <a:solidFill>
                  <a:schemeClr val="tx1"/>
                </a:solidFill>
              </a:rPr>
              <a:t>la mise à l'échelle des </a:t>
            </a:r>
            <a:r>
              <a:rPr lang="fr-FR" sz="1100" dirty="0" smtClean="0">
                <a:solidFill>
                  <a:schemeClr val="tx1"/>
                </a:solidFill>
              </a:rPr>
              <a:t>vecteurs intermédiaires </a:t>
            </a:r>
            <a:r>
              <a:rPr lang="fr-FR" sz="1100" dirty="0">
                <a:solidFill>
                  <a:schemeClr val="tx1"/>
                </a:solidFill>
              </a:rPr>
              <a:t>flexibles de bioénergie et d'énergie renouvelable synthétique et </a:t>
            </a:r>
            <a:r>
              <a:rPr lang="fr-FR" sz="1100" dirty="0" smtClean="0">
                <a:solidFill>
                  <a:schemeClr val="tx1"/>
                </a:solidFill>
              </a:rPr>
              <a:t>contribution à leur </a:t>
            </a:r>
            <a:r>
              <a:rPr lang="fr-FR" sz="1100" dirty="0">
                <a:solidFill>
                  <a:schemeClr val="tx1"/>
                </a:solidFill>
              </a:rPr>
              <a:t>adoption par le </a:t>
            </a:r>
            <a:r>
              <a:rPr lang="fr-FR" sz="1100" dirty="0" smtClean="0">
                <a:solidFill>
                  <a:schemeClr val="tx1"/>
                </a:solidFill>
              </a:rPr>
              <a:t>marché</a:t>
            </a:r>
            <a:endParaRPr lang="fr-FR" sz="1100" dirty="0">
              <a:solidFill>
                <a:schemeClr val="tx1"/>
              </a:solidFill>
            </a:endParaRPr>
          </a:p>
          <a:p>
            <a:pPr marL="172800" indent="-171450">
              <a:spcAft>
                <a:spcPts val="0"/>
              </a:spcAft>
              <a:buFont typeface="Arial"/>
              <a:buChar char="•"/>
              <a:defRPr/>
            </a:pPr>
            <a:r>
              <a:rPr lang="fr-FR" sz="1100" dirty="0" smtClean="0">
                <a:solidFill>
                  <a:schemeClr val="tx1"/>
                </a:solidFill>
              </a:rPr>
              <a:t>Réponse </a:t>
            </a:r>
            <a:r>
              <a:rPr lang="fr-FR" sz="1100" dirty="0">
                <a:solidFill>
                  <a:schemeClr val="tx1"/>
                </a:solidFill>
              </a:rPr>
              <a:t>aux besoins à court et moyen </a:t>
            </a:r>
            <a:r>
              <a:rPr lang="fr-FR" sz="1100" dirty="0" smtClean="0">
                <a:solidFill>
                  <a:schemeClr val="tx1"/>
                </a:solidFill>
              </a:rPr>
              <a:t>termes </a:t>
            </a:r>
            <a:r>
              <a:rPr lang="fr-FR" sz="1100" dirty="0">
                <a:solidFill>
                  <a:schemeClr val="tx1"/>
                </a:solidFill>
              </a:rPr>
              <a:t>en matière de carburants renouvelables dans </a:t>
            </a:r>
            <a:r>
              <a:rPr lang="fr-FR" sz="1100" dirty="0" smtClean="0">
                <a:solidFill>
                  <a:schemeClr val="tx1"/>
                </a:solidFill>
              </a:rPr>
              <a:t>les transports</a:t>
            </a:r>
            <a:endParaRPr lang="fr-FR" sz="1100" dirty="0">
              <a:solidFill>
                <a:schemeClr val="tx1"/>
              </a:solidFill>
            </a:endParaRPr>
          </a:p>
          <a:p>
            <a:pPr marL="172800" indent="-171450">
              <a:spcAft>
                <a:spcPts val="0"/>
              </a:spcAft>
              <a:buFont typeface="Arial"/>
              <a:buChar char="•"/>
              <a:defRPr/>
            </a:pPr>
            <a:r>
              <a:rPr lang="fr-FR" sz="1100" dirty="0" smtClean="0">
                <a:solidFill>
                  <a:schemeClr val="tx1"/>
                </a:solidFill>
              </a:rPr>
              <a:t>Augmentation de </a:t>
            </a:r>
            <a:r>
              <a:rPr lang="fr-FR" sz="1100" dirty="0">
                <a:solidFill>
                  <a:schemeClr val="tx1"/>
                </a:solidFill>
              </a:rPr>
              <a:t>la flexibilité, </a:t>
            </a:r>
            <a:r>
              <a:rPr lang="fr-FR" sz="1100" dirty="0" smtClean="0">
                <a:solidFill>
                  <a:schemeClr val="tx1"/>
                </a:solidFill>
              </a:rPr>
              <a:t>de la </a:t>
            </a:r>
            <a:r>
              <a:rPr lang="fr-FR" sz="1100" dirty="0">
                <a:solidFill>
                  <a:schemeClr val="tx1"/>
                </a:solidFill>
              </a:rPr>
              <a:t>fiabilité </a:t>
            </a:r>
            <a:r>
              <a:rPr lang="fr-FR" sz="1100" dirty="0" smtClean="0">
                <a:solidFill>
                  <a:schemeClr val="tx1"/>
                </a:solidFill>
              </a:rPr>
              <a:t>et de </a:t>
            </a:r>
            <a:r>
              <a:rPr lang="fr-FR" sz="1100" dirty="0">
                <a:solidFill>
                  <a:schemeClr val="tx1"/>
                </a:solidFill>
              </a:rPr>
              <a:t>la sécurité de l'approvisionnement en </a:t>
            </a:r>
            <a:r>
              <a:rPr lang="fr-FR" sz="1100" dirty="0" smtClean="0">
                <a:solidFill>
                  <a:schemeClr val="tx1"/>
                </a:solidFill>
              </a:rPr>
              <a:t>énergies renouvelables </a:t>
            </a:r>
            <a:r>
              <a:rPr lang="fr-FR" sz="1100" dirty="0">
                <a:solidFill>
                  <a:schemeClr val="tx1"/>
                </a:solidFill>
              </a:rPr>
              <a:t>dans le secteur des </a:t>
            </a:r>
            <a:r>
              <a:rPr lang="fr-FR" sz="1100" dirty="0" smtClean="0">
                <a:solidFill>
                  <a:schemeClr val="tx1"/>
                </a:solidFill>
              </a:rPr>
              <a:t>transports</a:t>
            </a:r>
            <a:endParaRPr lang="fr-FR" sz="1100" dirty="0">
              <a:solidFill>
                <a:schemeClr val="tx1"/>
              </a:solidFill>
            </a:endParaRPr>
          </a:p>
          <a:p>
            <a:pPr marL="172800" indent="-171450">
              <a:spcAft>
                <a:spcPts val="0"/>
              </a:spcAft>
              <a:buFont typeface="Arial"/>
              <a:buChar char="•"/>
              <a:defRPr/>
            </a:pPr>
            <a:r>
              <a:rPr lang="fr-FR" sz="1100" dirty="0" smtClean="0">
                <a:solidFill>
                  <a:schemeClr val="tx1"/>
                </a:solidFill>
              </a:rPr>
              <a:t>Plus d’options </a:t>
            </a:r>
            <a:r>
              <a:rPr lang="fr-FR" sz="1100" dirty="0">
                <a:solidFill>
                  <a:schemeClr val="tx1"/>
                </a:solidFill>
              </a:rPr>
              <a:t>disponibles pour une meilleure intégration du système énergétique </a:t>
            </a:r>
            <a:r>
              <a:rPr lang="fr-FR" sz="1100" dirty="0" smtClean="0">
                <a:solidFill>
                  <a:schemeClr val="tx1"/>
                </a:solidFill>
              </a:rPr>
              <a:t>en reliant </a:t>
            </a:r>
            <a:r>
              <a:rPr lang="fr-FR" sz="1100" dirty="0">
                <a:solidFill>
                  <a:schemeClr val="tx1"/>
                </a:solidFill>
              </a:rPr>
              <a:t>la production, le stockage et l'utilisation </a:t>
            </a:r>
            <a:r>
              <a:rPr lang="fr-FR" sz="1100" dirty="0" smtClean="0">
                <a:solidFill>
                  <a:schemeClr val="tx1"/>
                </a:solidFill>
              </a:rPr>
              <a:t>des </a:t>
            </a:r>
            <a:r>
              <a:rPr lang="fr-FR" sz="1100" dirty="0">
                <a:solidFill>
                  <a:schemeClr val="tx1"/>
                </a:solidFill>
              </a:rPr>
              <a:t>intermédiaires</a:t>
            </a:r>
            <a:r>
              <a:rPr lang="fr-FR" sz="1100" dirty="0" smtClean="0">
                <a:solidFill>
                  <a:schemeClr val="tx1"/>
                </a:solidFill>
              </a:rPr>
              <a:t> des énergies renouvelables</a:t>
            </a:r>
          </a:p>
          <a:p>
            <a:pPr marL="17280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a:ea typeface="Times New Roman"/>
                <a:cs typeface="Times New Roman"/>
              </a:rPr>
              <a:t>Activités</a:t>
            </a:r>
            <a:r>
              <a:rPr lang="en-GB" sz="1200" b="1" u="sng" dirty="0">
                <a:ea typeface="Times New Roman"/>
                <a:cs typeface="Times New Roman"/>
              </a:rPr>
              <a:t> :</a:t>
            </a:r>
            <a:endParaRPr lang="fr-FR" sz="1200" b="1" u="sng" dirty="0">
              <a:ea typeface="Times New Roman"/>
              <a:cs typeface="Times New Roman"/>
            </a:endParaRPr>
          </a:p>
          <a:p>
            <a:pPr marL="172800" indent="-171450">
              <a:spcAft>
                <a:spcPts val="0"/>
              </a:spcAft>
              <a:buFont typeface="Arial"/>
              <a:buChar char="•"/>
              <a:defRPr/>
            </a:pPr>
            <a:r>
              <a:rPr lang="fr-FR" sz="1100" dirty="0" smtClean="0">
                <a:solidFill>
                  <a:schemeClr val="tx1"/>
                </a:solidFill>
              </a:rPr>
              <a:t>Démontrer des </a:t>
            </a:r>
            <a:r>
              <a:rPr lang="fr-FR" sz="1100" dirty="0">
                <a:solidFill>
                  <a:schemeClr val="tx1"/>
                </a:solidFill>
              </a:rPr>
              <a:t>technologies pour la production de bioénergie intermédiaire </a:t>
            </a:r>
            <a:r>
              <a:rPr lang="fr-FR" sz="1100" dirty="0" smtClean="0">
                <a:solidFill>
                  <a:schemeClr val="tx1"/>
                </a:solidFill>
              </a:rPr>
              <a:t>avancée et </a:t>
            </a:r>
            <a:r>
              <a:rPr lang="fr-FR" sz="1100" dirty="0">
                <a:solidFill>
                  <a:schemeClr val="tx1"/>
                </a:solidFill>
              </a:rPr>
              <a:t>de vecteurs d'énergie renouvelable synthétique </a:t>
            </a:r>
            <a:endParaRPr lang="fr-FR" sz="1100" dirty="0" smtClean="0">
              <a:solidFill>
                <a:schemeClr val="tx1"/>
              </a:solidFill>
            </a:endParaRPr>
          </a:p>
          <a:p>
            <a:pPr marL="172800" indent="-171450">
              <a:spcAft>
                <a:spcPts val="0"/>
              </a:spcAft>
              <a:buFont typeface="Arial"/>
              <a:buChar char="•"/>
              <a:defRPr/>
            </a:pPr>
            <a:r>
              <a:rPr lang="fr-FR" sz="1100" dirty="0" smtClean="0">
                <a:solidFill>
                  <a:schemeClr val="tx1"/>
                </a:solidFill>
              </a:rPr>
              <a:t>Démontrer </a:t>
            </a:r>
            <a:r>
              <a:rPr lang="fr-FR" sz="1100" dirty="0">
                <a:solidFill>
                  <a:schemeClr val="tx1"/>
                </a:solidFill>
              </a:rPr>
              <a:t>que les technologies de conversion ont </a:t>
            </a:r>
            <a:r>
              <a:rPr lang="fr-FR" sz="1100" dirty="0" smtClean="0">
                <a:solidFill>
                  <a:schemeClr val="tx1"/>
                </a:solidFill>
              </a:rPr>
              <a:t>déjà atteint un TRL 5</a:t>
            </a:r>
          </a:p>
          <a:p>
            <a:pPr marL="172800" indent="-171450">
              <a:spcAft>
                <a:spcPts val="0"/>
              </a:spcAft>
              <a:buFont typeface="Arial"/>
              <a:buChar char="•"/>
              <a:defRPr/>
            </a:pPr>
            <a:r>
              <a:rPr lang="fr-FR" sz="1100" dirty="0" smtClean="0">
                <a:solidFill>
                  <a:schemeClr val="tx1"/>
                </a:solidFill>
              </a:rPr>
              <a:t>S’assurer que la </a:t>
            </a:r>
            <a:r>
              <a:rPr lang="fr-FR" sz="1100" dirty="0">
                <a:solidFill>
                  <a:schemeClr val="tx1"/>
                </a:solidFill>
              </a:rPr>
              <a:t>qualité du produit fini </a:t>
            </a:r>
            <a:r>
              <a:rPr lang="fr-FR" sz="1100" dirty="0" smtClean="0">
                <a:solidFill>
                  <a:schemeClr val="tx1"/>
                </a:solidFill>
              </a:rPr>
              <a:t>soit suffisante </a:t>
            </a:r>
            <a:r>
              <a:rPr lang="fr-FR" sz="1100" dirty="0">
                <a:solidFill>
                  <a:schemeClr val="tx1"/>
                </a:solidFill>
              </a:rPr>
              <a:t>pour que les </a:t>
            </a:r>
            <a:r>
              <a:rPr lang="fr-FR" sz="1100" dirty="0" smtClean="0">
                <a:solidFill>
                  <a:schemeClr val="tx1"/>
                </a:solidFill>
              </a:rPr>
              <a:t>produits intermédiaires </a:t>
            </a:r>
            <a:r>
              <a:rPr lang="fr-FR" sz="1100" dirty="0">
                <a:solidFill>
                  <a:schemeClr val="tx1"/>
                </a:solidFill>
              </a:rPr>
              <a:t>puissent être directement valorisés dans les infrastructures de raffinage existantes, </a:t>
            </a:r>
            <a:r>
              <a:rPr lang="fr-FR" sz="1100" dirty="0" smtClean="0">
                <a:solidFill>
                  <a:schemeClr val="tx1"/>
                </a:solidFill>
              </a:rPr>
              <a:t>ou bien directement </a:t>
            </a:r>
            <a:r>
              <a:rPr lang="fr-FR" sz="1100" dirty="0">
                <a:solidFill>
                  <a:schemeClr val="tx1"/>
                </a:solidFill>
              </a:rPr>
              <a:t>utilisés pour la propulsion des </a:t>
            </a:r>
            <a:r>
              <a:rPr lang="fr-FR" sz="1100" dirty="0" smtClean="0">
                <a:solidFill>
                  <a:schemeClr val="tx1"/>
                </a:solidFill>
              </a:rPr>
              <a:t>navires, etc. </a:t>
            </a:r>
          </a:p>
          <a:p>
            <a:pPr marL="172800" indent="-171450">
              <a:spcAft>
                <a:spcPts val="0"/>
              </a:spcAft>
              <a:buFont typeface="Arial"/>
              <a:buChar char="•"/>
              <a:defRPr/>
            </a:pPr>
            <a:r>
              <a:rPr lang="fr-FR" sz="1100" dirty="0" smtClean="0">
                <a:solidFill>
                  <a:schemeClr val="tx1"/>
                </a:solidFill>
              </a:rPr>
              <a:t>Aborder la </a:t>
            </a:r>
            <a:r>
              <a:rPr lang="fr-FR" sz="1100" dirty="0">
                <a:solidFill>
                  <a:schemeClr val="tx1"/>
                </a:solidFill>
              </a:rPr>
              <a:t>logistique pour le transport et le stockage des produits intermédiaires </a:t>
            </a:r>
            <a:endParaRPr lang="fr-FR" sz="1100" dirty="0" smtClean="0">
              <a:solidFill>
                <a:schemeClr val="tx1"/>
              </a:solidFill>
            </a:endParaRPr>
          </a:p>
          <a:p>
            <a:pPr marL="172800" indent="-171450">
              <a:spcAft>
                <a:spcPts val="0"/>
              </a:spcAft>
              <a:buFont typeface="Arial"/>
              <a:buChar char="•"/>
              <a:defRPr/>
            </a:pPr>
            <a:r>
              <a:rPr lang="fr-FR" sz="1100" dirty="0" smtClean="0">
                <a:solidFill>
                  <a:schemeClr val="tx1"/>
                </a:solidFill>
              </a:rPr>
              <a:t>Aborder la durabilité </a:t>
            </a:r>
            <a:r>
              <a:rPr lang="fr-FR" sz="1100" dirty="0">
                <a:solidFill>
                  <a:schemeClr val="tx1"/>
                </a:solidFill>
              </a:rPr>
              <a:t>et la réduction des </a:t>
            </a:r>
            <a:r>
              <a:rPr lang="fr-FR" sz="1100" dirty="0" smtClean="0">
                <a:solidFill>
                  <a:schemeClr val="tx1"/>
                </a:solidFill>
              </a:rPr>
              <a:t>GES sur </a:t>
            </a:r>
            <a:r>
              <a:rPr lang="fr-FR" sz="1100" dirty="0">
                <a:solidFill>
                  <a:schemeClr val="tx1"/>
                </a:solidFill>
              </a:rPr>
              <a:t>la base </a:t>
            </a:r>
            <a:r>
              <a:rPr lang="fr-FR" sz="1100" dirty="0" smtClean="0">
                <a:solidFill>
                  <a:schemeClr val="tx1"/>
                </a:solidFill>
              </a:rPr>
              <a:t>d'une évaluation </a:t>
            </a:r>
            <a:r>
              <a:rPr lang="fr-FR" sz="1100" dirty="0">
                <a:solidFill>
                  <a:schemeClr val="tx1"/>
                </a:solidFill>
              </a:rPr>
              <a:t>du cycle de </a:t>
            </a:r>
            <a:r>
              <a:rPr lang="fr-FR" sz="1100" dirty="0" smtClean="0">
                <a:solidFill>
                  <a:schemeClr val="tx1"/>
                </a:solidFill>
              </a:rPr>
              <a:t>vie</a:t>
            </a: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28</a:t>
            </a:fld>
            <a:endParaRPr lang="fr-FR" sz="1600" b="0" i="0" u="none" strike="noStrike" cap="none" spc="0">
              <a:ln>
                <a:noFill/>
              </a:ln>
              <a:solidFill>
                <a:srgbClr val="000091"/>
              </a:solidFill>
              <a:latin typeface="Arial"/>
              <a:ea typeface="+mn-ea"/>
              <a:cs typeface="+mn-cs"/>
            </a:endParaRPr>
          </a:p>
        </p:txBody>
      </p:sp>
      <p:sp>
        <p:nvSpPr>
          <p:cNvPr id="9" name="Rectangle 8"/>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lvl="0">
              <a:defRPr/>
            </a:pPr>
            <a:r>
              <a:rPr lang="fr-FR" sz="1200" i="1" dirty="0" smtClean="0"/>
              <a:t>IA </a:t>
            </a:r>
            <a:r>
              <a:rPr lang="fr-FR" sz="1200" i="1" dirty="0"/>
              <a:t>(</a:t>
            </a:r>
            <a:r>
              <a:rPr lang="en-US" sz="1200" i="1" dirty="0"/>
              <a:t>TRL à la fin du </a:t>
            </a:r>
            <a:r>
              <a:rPr lang="en-US" sz="1200" i="1" dirty="0" err="1"/>
              <a:t>projet</a:t>
            </a:r>
            <a:r>
              <a:rPr lang="en-US" sz="1200" i="1" dirty="0"/>
              <a:t> 6</a:t>
            </a:r>
            <a:r>
              <a:rPr lang="en-US" sz="1200" i="1" dirty="0" smtClean="0"/>
              <a:t>-7)</a:t>
            </a:r>
            <a:endParaRPr lang="fr-FR" sz="1200" i="1" dirty="0"/>
          </a:p>
          <a:p>
            <a:pPr lvl="0">
              <a:defRPr/>
            </a:pPr>
            <a:r>
              <a:rPr lang="fr-FR" sz="1200" i="1" dirty="0"/>
              <a:t>Nb estimé de projets financés : 2</a:t>
            </a:r>
            <a:endParaRPr dirty="0"/>
          </a:p>
          <a:p>
            <a:pPr lvl="0">
              <a:defRPr/>
            </a:pPr>
            <a:r>
              <a:rPr lang="fr-FR" sz="1200" i="1" dirty="0"/>
              <a:t>Budget/projet : </a:t>
            </a:r>
            <a:r>
              <a:rPr lang="fr-FR" sz="1200" i="1" dirty="0" smtClean="0"/>
              <a:t>10M€</a:t>
            </a:r>
          </a:p>
          <a:p>
            <a:pPr lvl="0">
              <a:defRPr/>
            </a:pPr>
            <a:r>
              <a:rPr lang="fr-FR" sz="1200" i="1" dirty="0" smtClean="0"/>
              <a:t>Appel </a:t>
            </a:r>
            <a:r>
              <a:rPr lang="fr-FR" sz="1200" i="1" dirty="0"/>
              <a:t>en Lump </a:t>
            </a:r>
            <a:r>
              <a:rPr lang="fr-FR" sz="1200" i="1" dirty="0" err="1" smtClean="0"/>
              <a:t>sum</a:t>
            </a:r>
            <a:endParaRPr dirty="0"/>
          </a:p>
          <a:p>
            <a:pPr lvl="0">
              <a:defRPr/>
            </a:pPr>
            <a:r>
              <a:rPr lang="fr-FR" sz="1200" i="1" dirty="0"/>
              <a:t>Ouverture : </a:t>
            </a:r>
            <a:r>
              <a:rPr lang="fr-FR" sz="1200" i="1" dirty="0" smtClean="0"/>
              <a:t>12/09/2023</a:t>
            </a:r>
            <a:endParaRPr lang="fr-FR" sz="1200" i="1" dirty="0"/>
          </a:p>
          <a:p>
            <a:pPr lvl="0">
              <a:defRPr/>
            </a:pPr>
            <a:r>
              <a:rPr lang="fr-FR" sz="1200" i="1" dirty="0"/>
              <a:t>Deadline : </a:t>
            </a:r>
            <a:r>
              <a:rPr lang="fr-FR" sz="1200" i="1" dirty="0" smtClean="0"/>
              <a:t>16/01/2024</a:t>
            </a:r>
            <a:endParaRPr lang="fr-FR" sz="1200" i="1" dirty="0"/>
          </a:p>
        </p:txBody>
      </p:sp>
      <p:sp>
        <p:nvSpPr>
          <p:cNvPr id="10" name="ZoneTexte 9"/>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lvl="0">
              <a:defRPr/>
            </a:pPr>
            <a:r>
              <a:rPr lang="fr-FR" sz="1200" b="1" dirty="0"/>
              <a:t>Energies renouvelables – </a:t>
            </a:r>
            <a:r>
              <a:rPr lang="fr-FR" sz="1200" b="1" dirty="0">
                <a:solidFill>
                  <a:srgbClr val="000000"/>
                </a:solidFill>
              </a:rPr>
              <a:t>C</a:t>
            </a:r>
            <a:r>
              <a:rPr lang="fr-FR" sz="1200" b="1" dirty="0" smtClean="0">
                <a:solidFill>
                  <a:srgbClr val="000000"/>
                </a:solidFill>
              </a:rPr>
              <a:t>arburants</a:t>
            </a:r>
            <a:endParaRPr lang="fr-FR" sz="1200" b="1" dirty="0">
              <a:solidFill>
                <a:srgbClr val="000000"/>
              </a:solidFill>
            </a:endParaRPr>
          </a:p>
        </p:txBody>
      </p:sp>
    </p:spTree>
    <p:extLst>
      <p:ext uri="{BB962C8B-B14F-4D97-AF65-F5344CB8AC3E}">
        <p14:creationId xmlns:p14="http://schemas.microsoft.com/office/powerpoint/2010/main" val="1741948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29</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9" name="Rectangle 8"/>
          <p:cNvSpPr/>
          <p:nvPr/>
        </p:nvSpPr>
        <p:spPr bwMode="auto">
          <a:xfrm>
            <a:off x="360000" y="1015200"/>
            <a:ext cx="6336703"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1400" b="1" i="0" strike="noStrike" kern="1200" cap="none" spc="0" normalizeH="0" baseline="0" noProof="0" dirty="0" smtClean="0">
                <a:ln>
                  <a:noFill/>
                </a:ln>
                <a:solidFill>
                  <a:srgbClr val="000000"/>
                </a:solidFill>
                <a:effectLst/>
                <a:uLnTx/>
                <a:uFillTx/>
                <a:latin typeface="Arial"/>
                <a:ea typeface="+mn-ea"/>
                <a:cs typeface="+mn-cs"/>
              </a:rPr>
              <a:t>HORIZON-CL5-2024-D3-01-04</a:t>
            </a:r>
            <a:r>
              <a:rPr kumimoji="0" lang="en-US" sz="1400" b="1" i="0" strike="noStrike" kern="1200" cap="none" spc="0" normalizeH="0" baseline="0" noProof="0" dirty="0">
                <a:ln>
                  <a:noFill/>
                </a:ln>
                <a:solidFill>
                  <a:srgbClr val="000000"/>
                </a:solidFill>
                <a:effectLst/>
                <a:uLnTx/>
                <a:uFillTx/>
                <a:latin typeface="Arial"/>
                <a:ea typeface="+mn-ea"/>
                <a:cs typeface="+mn-cs"/>
              </a:rPr>
              <a:t>: Improvement of light harvesting and carbon fixation with synthetic biology and/or bio-inspired//biomimetic pathways for renewable direct solar fuels production</a:t>
            </a:r>
            <a:endParaRPr kumimoji="0" lang="fr-FR" sz="1400" b="1" i="0"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0"/>
          <p:cNvSpPr/>
          <p:nvPr/>
        </p:nvSpPr>
        <p:spPr bwMode="auto">
          <a:xfrm>
            <a:off x="360000" y="1800000"/>
            <a:ext cx="8645822" cy="3045962"/>
          </a:xfrm>
          <a:prstGeom prst="rect">
            <a:avLst/>
          </a:prstGeom>
        </p:spPr>
        <p:txBody>
          <a:bodyPr wrap="square">
            <a:spAutoFit/>
          </a:bodyPr>
          <a:lstStyle/>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Résultats </a:t>
            </a:r>
            <a:r>
              <a:rPr kumimoji="0" lang="en-GB" sz="1200" b="1" i="0" u="sng" strike="noStrike" kern="1200" cap="none" spc="0" normalizeH="0" baseline="0" noProof="0" dirty="0" err="1" smtClean="0">
                <a:ln>
                  <a:noFill/>
                </a:ln>
                <a:solidFill>
                  <a:srgbClr val="000091"/>
                </a:solidFill>
                <a:effectLst/>
                <a:uLnTx/>
                <a:uFillTx/>
                <a:latin typeface="Arial"/>
                <a:ea typeface="Times New Roman"/>
                <a:cs typeface="Times New Roman"/>
              </a:rPr>
              <a:t>attendus</a:t>
            </a:r>
            <a:r>
              <a:rPr kumimoji="0" lang="en-GB" sz="1200" b="1" i="0" u="sng" strike="noStrike" kern="1200" cap="none" spc="0" normalizeH="0" baseline="0" noProof="0" dirty="0" smtClean="0">
                <a:ln>
                  <a:noFill/>
                </a:ln>
                <a:solidFill>
                  <a:srgbClr val="000091"/>
                </a:solidFill>
                <a:effectLst/>
                <a:uLnTx/>
                <a:uFillTx/>
                <a:latin typeface="Arial"/>
                <a:ea typeface="Times New Roman"/>
                <a:cs typeface="Times New Roman"/>
              </a:rPr>
              <a:t> </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Disponibilité des </a:t>
            </a:r>
            <a:r>
              <a:rPr kumimoji="0" lang="fr-FR" sz="1050" b="0" i="0" u="none" strike="noStrike" kern="1200" cap="none" spc="0" normalizeH="0" baseline="0" noProof="0" dirty="0">
                <a:ln>
                  <a:noFill/>
                </a:ln>
                <a:solidFill>
                  <a:srgbClr val="000000"/>
                </a:solidFill>
                <a:effectLst/>
                <a:uLnTx/>
                <a:uFillTx/>
                <a:latin typeface="Arial"/>
                <a:ea typeface="+mn-ea"/>
                <a:cs typeface="+mn-cs"/>
              </a:rPr>
              <a:t>technologies de rupture et durables en matière de carburants solaires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Réduction</a:t>
            </a:r>
            <a:r>
              <a:rPr kumimoji="0" lang="fr-FR" sz="1050" b="0" i="0" u="none" strike="noStrike" kern="1200" cap="none" spc="0" normalizeH="0" noProof="0" dirty="0" smtClean="0">
                <a:ln>
                  <a:noFill/>
                </a:ln>
                <a:solidFill>
                  <a:srgbClr val="000000"/>
                </a:solidFill>
                <a:effectLst/>
                <a:uLnTx/>
                <a:uFillTx/>
                <a:latin typeface="Arial"/>
                <a:ea typeface="+mn-ea"/>
                <a:cs typeface="+mn-cs"/>
              </a:rPr>
              <a:t> du</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050" b="0" i="0" u="none" strike="noStrike" kern="1200" cap="none" spc="0" normalizeH="0" baseline="0" noProof="0" dirty="0">
                <a:ln>
                  <a:noFill/>
                </a:ln>
                <a:solidFill>
                  <a:srgbClr val="000000"/>
                </a:solidFill>
                <a:effectLst/>
                <a:uLnTx/>
                <a:uFillTx/>
                <a:latin typeface="Arial"/>
                <a:ea typeface="+mn-ea"/>
                <a:cs typeface="+mn-cs"/>
              </a:rPr>
              <a:t>coût et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amélioration</a:t>
            </a:r>
            <a:r>
              <a:rPr kumimoji="0" lang="fr-FR" sz="1050" b="0" i="0" u="none" strike="noStrike" kern="1200" cap="none" spc="0" normalizeH="0" noProof="0" dirty="0" smtClean="0">
                <a:ln>
                  <a:noFill/>
                </a:ln>
                <a:solidFill>
                  <a:srgbClr val="000000"/>
                </a:solidFill>
                <a:effectLst/>
                <a:uLnTx/>
                <a:uFillTx/>
                <a:latin typeface="Arial"/>
                <a:ea typeface="+mn-ea"/>
                <a:cs typeface="+mn-cs"/>
              </a:rPr>
              <a:t> de</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050" b="0" i="0" u="none" strike="noStrike" kern="1200" cap="none" spc="0" normalizeH="0" baseline="0" noProof="0" dirty="0">
                <a:ln>
                  <a:noFill/>
                </a:ln>
                <a:solidFill>
                  <a:srgbClr val="000000"/>
                </a:solidFill>
                <a:effectLst/>
                <a:uLnTx/>
                <a:uFillTx/>
                <a:latin typeface="Arial"/>
                <a:ea typeface="+mn-ea"/>
                <a:cs typeface="+mn-cs"/>
              </a:rPr>
              <a:t>l'efficacité de ces technologies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Renforcement</a:t>
            </a:r>
            <a:r>
              <a:rPr kumimoji="0" lang="fr-FR" sz="1050" b="0" i="0" u="none" strike="noStrike" kern="1200" cap="none" spc="0" normalizeH="0" noProof="0" dirty="0" smtClean="0">
                <a:ln>
                  <a:noFill/>
                </a:ln>
                <a:solidFill>
                  <a:srgbClr val="000000"/>
                </a:solidFill>
                <a:effectLst/>
                <a:uLnTx/>
                <a:uFillTx/>
                <a:latin typeface="Arial"/>
                <a:ea typeface="+mn-ea"/>
                <a:cs typeface="+mn-cs"/>
              </a:rPr>
              <a:t> de</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050" b="0" i="0" u="none" strike="noStrike" kern="1200" cap="none" spc="0" normalizeH="0" baseline="0" noProof="0" dirty="0">
                <a:ln>
                  <a:noFill/>
                </a:ln>
                <a:solidFill>
                  <a:srgbClr val="000000"/>
                </a:solidFill>
                <a:effectLst/>
                <a:uLnTx/>
                <a:uFillTx/>
                <a:latin typeface="Arial"/>
                <a:ea typeface="+mn-ea"/>
                <a:cs typeface="+mn-cs"/>
              </a:rPr>
              <a:t>la primauté technologique de l’UE,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de sa </a:t>
            </a:r>
            <a:r>
              <a:rPr kumimoji="0" lang="fr-FR" sz="1050" b="0" i="0" u="none" strike="noStrike" kern="1200" cap="none" spc="0" normalizeH="0" baseline="0" noProof="0" dirty="0">
                <a:ln>
                  <a:noFill/>
                </a:ln>
                <a:solidFill>
                  <a:srgbClr val="000000"/>
                </a:solidFill>
                <a:effectLst/>
                <a:uLnTx/>
                <a:uFillTx/>
                <a:latin typeface="Arial"/>
                <a:ea typeface="+mn-ea"/>
                <a:cs typeface="+mn-cs"/>
              </a:rPr>
              <a:t>compétitivité et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du </a:t>
            </a:r>
            <a:r>
              <a:rPr kumimoji="0" lang="fr-FR" sz="1050" b="0" i="0" u="none" strike="noStrike" kern="1200" cap="none" spc="0" normalizeH="0" baseline="0" noProof="0" dirty="0">
                <a:ln>
                  <a:noFill/>
                </a:ln>
                <a:solidFill>
                  <a:srgbClr val="000000"/>
                </a:solidFill>
                <a:effectLst/>
                <a:uLnTx/>
                <a:uFillTx/>
                <a:latin typeface="Arial"/>
                <a:ea typeface="+mn-ea"/>
                <a:cs typeface="+mn-cs"/>
              </a:rPr>
              <a:t>potentiel d'exportation des technologies européennes dans ce domaine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Amélioration</a:t>
            </a:r>
            <a:r>
              <a:rPr kumimoji="0" lang="fr-FR" sz="1050" b="0" i="0" u="none" strike="noStrike" kern="1200" cap="none" spc="0" normalizeH="0" noProof="0" dirty="0" smtClean="0">
                <a:ln>
                  <a:noFill/>
                </a:ln>
                <a:solidFill>
                  <a:srgbClr val="000000"/>
                </a:solidFill>
                <a:effectLst/>
                <a:uLnTx/>
                <a:uFillTx/>
                <a:latin typeface="Arial"/>
                <a:ea typeface="+mn-ea"/>
                <a:cs typeface="+mn-cs"/>
              </a:rPr>
              <a:t> de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la </a:t>
            </a:r>
            <a:r>
              <a:rPr kumimoji="0" lang="fr-FR" sz="1050" b="0" i="0" u="none" strike="noStrike" kern="1200" cap="none" spc="0" normalizeH="0" baseline="0" noProof="0" dirty="0">
                <a:ln>
                  <a:noFill/>
                </a:ln>
                <a:solidFill>
                  <a:srgbClr val="000000"/>
                </a:solidFill>
                <a:effectLst/>
                <a:uLnTx/>
                <a:uFillTx/>
                <a:latin typeface="Arial"/>
                <a:ea typeface="+mn-ea"/>
                <a:cs typeface="+mn-cs"/>
              </a:rPr>
              <a:t>durabilité des carburants solaires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Renforcement</a:t>
            </a:r>
            <a:r>
              <a:rPr kumimoji="0" lang="fr-FR" sz="1050" b="0" i="0" u="none" strike="noStrike" kern="1200" cap="none" spc="0" normalizeH="0" noProof="0" dirty="0" smtClean="0">
                <a:ln>
                  <a:noFill/>
                </a:ln>
                <a:solidFill>
                  <a:srgbClr val="000000"/>
                </a:solidFill>
                <a:effectLst/>
                <a:uLnTx/>
                <a:uFillTx/>
                <a:latin typeface="Arial"/>
                <a:ea typeface="+mn-ea"/>
                <a:cs typeface="+mn-cs"/>
              </a:rPr>
              <a:t> de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la </a:t>
            </a:r>
            <a:r>
              <a:rPr kumimoji="0" lang="fr-FR" sz="1050" b="0" i="0" u="none" strike="noStrike" kern="1200" cap="none" spc="0" normalizeH="0" baseline="0" noProof="0" dirty="0">
                <a:ln>
                  <a:noFill/>
                </a:ln>
                <a:solidFill>
                  <a:srgbClr val="000000"/>
                </a:solidFill>
                <a:effectLst/>
                <a:uLnTx/>
                <a:uFillTx/>
                <a:latin typeface="Arial"/>
                <a:ea typeface="+mn-ea"/>
                <a:cs typeface="+mn-cs"/>
              </a:rPr>
              <a:t>base scientifique européenne et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du </a:t>
            </a:r>
            <a:r>
              <a:rPr kumimoji="0" lang="fr-FR" sz="1050" b="0" i="0" u="none" strike="noStrike" kern="1200" cap="none" spc="0" normalizeH="0" baseline="0" noProof="0" dirty="0">
                <a:ln>
                  <a:noFill/>
                </a:ln>
                <a:solidFill>
                  <a:srgbClr val="000000"/>
                </a:solidFill>
                <a:effectLst/>
                <a:uLnTx/>
                <a:uFillTx/>
                <a:latin typeface="Arial"/>
                <a:ea typeface="+mn-ea"/>
                <a:cs typeface="+mn-cs"/>
              </a:rPr>
              <a:t>potentiel d'exportation européen des technologies des énergies renouvelables par des collaborations internationales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Accroissement</a:t>
            </a:r>
            <a:r>
              <a:rPr kumimoji="0" lang="fr-FR" sz="1050" b="0" i="0" u="none" strike="noStrike" kern="1200" cap="none" spc="0" normalizeH="0" noProof="0" dirty="0" smtClean="0">
                <a:ln>
                  <a:noFill/>
                </a:ln>
                <a:solidFill>
                  <a:srgbClr val="000000"/>
                </a:solidFill>
                <a:effectLst/>
                <a:uLnTx/>
                <a:uFillTx/>
                <a:latin typeface="Arial"/>
                <a:ea typeface="+mn-ea"/>
                <a:cs typeface="+mn-cs"/>
              </a:rPr>
              <a:t> de</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 </a:t>
            </a:r>
            <a:r>
              <a:rPr kumimoji="0" lang="fr-FR" sz="1050" b="0" i="0" u="none" strike="noStrike" kern="1200" cap="none" spc="0" normalizeH="0" baseline="0" noProof="0" dirty="0">
                <a:ln>
                  <a:noFill/>
                </a:ln>
                <a:solidFill>
                  <a:srgbClr val="000000"/>
                </a:solidFill>
                <a:effectLst/>
                <a:uLnTx/>
                <a:uFillTx/>
                <a:latin typeface="Arial"/>
                <a:ea typeface="+mn-ea"/>
                <a:cs typeface="+mn-cs"/>
              </a:rPr>
              <a:t>la sécurité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et de </a:t>
            </a:r>
            <a:r>
              <a:rPr kumimoji="0" lang="fr-FR" sz="1050" b="0" i="0" u="none" strike="noStrike" kern="1200" cap="none" spc="0" normalizeH="0" baseline="0" noProof="0" dirty="0">
                <a:ln>
                  <a:noFill/>
                </a:ln>
                <a:solidFill>
                  <a:srgbClr val="000000"/>
                </a:solidFill>
                <a:effectLst/>
                <a:uLnTx/>
                <a:uFillTx/>
                <a:latin typeface="Arial"/>
                <a:ea typeface="+mn-ea"/>
                <a:cs typeface="+mn-cs"/>
              </a:rPr>
              <a:t>la fiabilité énergétique de l‘UE en améliorant l'efficacité de la conversion des carburants solaires, et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maintien du </a:t>
            </a:r>
            <a:r>
              <a:rPr kumimoji="0" lang="fr-FR" sz="1050" b="0" i="0" u="none" strike="noStrike" kern="1200" cap="none" spc="0" normalizeH="0" baseline="0" noProof="0" dirty="0">
                <a:ln>
                  <a:noFill/>
                </a:ln>
                <a:solidFill>
                  <a:srgbClr val="000000"/>
                </a:solidFill>
                <a:effectLst/>
                <a:uLnTx/>
                <a:uFillTx/>
                <a:latin typeface="Arial"/>
                <a:ea typeface="+mn-ea"/>
                <a:cs typeface="+mn-cs"/>
              </a:rPr>
              <a:t>leadership mondial de l'Europe en matière d'énergie solaire abordable, sûre et durable.</a:t>
            </a:r>
            <a:endParaRPr kumimoji="0" lang="en-GB" sz="105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914378" rtl="0" eaLnBrk="1" fontAlgn="auto" latinLnBrk="0" hangingPunct="1">
              <a:lnSpc>
                <a:spcPct val="100000"/>
              </a:lnSpc>
              <a:spcBef>
                <a:spcPts val="0"/>
              </a:spcBef>
              <a:spcAft>
                <a:spcPts val="0"/>
              </a:spcAft>
              <a:buClrTx/>
              <a:buSzTx/>
              <a:buFontTx/>
              <a:buNone/>
              <a:tabLst/>
              <a:defRPr/>
            </a:pPr>
            <a:endParaRPr kumimoji="0" lang="en-GB" sz="900" b="1" i="0" u="sng" strike="noStrike" kern="1200" cap="none" spc="0" normalizeH="0" baseline="0" noProof="0" dirty="0">
              <a:ln>
                <a:noFill/>
              </a:ln>
              <a:solidFill>
                <a:srgbClr val="000091"/>
              </a:solidFill>
              <a:effectLst/>
              <a:uLnTx/>
              <a:uFillTx/>
              <a:latin typeface="Arial"/>
              <a:ea typeface="Times New Roman"/>
              <a:cs typeface="Times New Roman"/>
            </a:endParaRPr>
          </a:p>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200" b="1" i="0" u="sng" strike="noStrike" kern="1200" cap="none" spc="0" normalizeH="0" baseline="0" noProof="0" dirty="0" err="1">
                <a:ln>
                  <a:noFill/>
                </a:ln>
                <a:solidFill>
                  <a:srgbClr val="000091"/>
                </a:solidFill>
                <a:effectLst/>
                <a:uLnTx/>
                <a:uFillTx/>
                <a:latin typeface="Arial"/>
                <a:ea typeface="Times New Roman"/>
                <a:cs typeface="Times New Roman"/>
              </a:rPr>
              <a:t>Activités</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a:ln>
                  <a:noFill/>
                </a:ln>
                <a:solidFill>
                  <a:srgbClr val="000000"/>
                </a:solidFill>
                <a:effectLst/>
                <a:uLnTx/>
                <a:uFillTx/>
                <a:latin typeface="Arial"/>
                <a:ea typeface="+mn-ea"/>
                <a:cs typeface="+mn-cs"/>
              </a:rPr>
              <a:t>Développer de nouvelles voies biochimiques et/ou bio-inspirées/biomimétiques, in-vivo ou in-vitro, pour la production de carburants solaires avec une efficacité accrue par rapport aux réactions à la lumière et à l'obscurité de la photosynthèse naturelle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Atteindre </a:t>
            </a:r>
            <a:r>
              <a:rPr kumimoji="0" lang="fr-FR" sz="1050" b="0" i="0" u="none" strike="noStrike" kern="1200" cap="none" spc="0" normalizeH="0" baseline="0" noProof="0" dirty="0">
                <a:ln>
                  <a:noFill/>
                </a:ln>
                <a:solidFill>
                  <a:srgbClr val="000000"/>
                </a:solidFill>
                <a:effectLst/>
                <a:uLnTx/>
                <a:uFillTx/>
                <a:latin typeface="Arial"/>
                <a:ea typeface="+mn-ea"/>
                <a:cs typeface="+mn-cs"/>
              </a:rPr>
              <a:t>une amélioration significative des composantes pour la récolte de la lumière et la fixation du carbone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Porter une attention particulière à </a:t>
            </a:r>
            <a:r>
              <a:rPr kumimoji="0" lang="fr-FR" sz="1050" b="0" i="0" u="none" strike="noStrike" kern="1200" cap="none" spc="0" normalizeH="0" baseline="0" noProof="0" dirty="0">
                <a:ln>
                  <a:noFill/>
                </a:ln>
                <a:solidFill>
                  <a:srgbClr val="000000"/>
                </a:solidFill>
                <a:effectLst/>
                <a:uLnTx/>
                <a:uFillTx/>
                <a:latin typeface="Arial"/>
                <a:ea typeface="+mn-ea"/>
                <a:cs typeface="+mn-cs"/>
              </a:rPr>
              <a:t>la durabilité socio-économique et environnementale, y compris l'économie circulaire, ainsi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qu’au rapport </a:t>
            </a:r>
            <a:r>
              <a:rPr kumimoji="0" lang="fr-FR" sz="1050" b="0" i="0" u="none" strike="noStrike" kern="1200" cap="none" spc="0" normalizeH="0" baseline="0" noProof="0" dirty="0">
                <a:ln>
                  <a:noFill/>
                </a:ln>
                <a:solidFill>
                  <a:srgbClr val="000000"/>
                </a:solidFill>
                <a:effectLst/>
                <a:uLnTx/>
                <a:uFillTx/>
                <a:latin typeface="Arial"/>
                <a:ea typeface="+mn-ea"/>
                <a:cs typeface="+mn-cs"/>
              </a:rPr>
              <a:t>coût-efficacité de ces technologies</a:t>
            </a:r>
            <a:endParaRPr kumimoji="0" lang="en-GB"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ectangle 12"/>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(TRL à la fin du projet: 3-4)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4 M€</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12/09/2023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16/01/2024</a:t>
            </a:r>
          </a:p>
        </p:txBody>
      </p:sp>
      <p:sp>
        <p:nvSpPr>
          <p:cNvPr id="8" name="ZoneTexte 7"/>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a:defRPr/>
            </a:pPr>
            <a:r>
              <a:rPr lang="fr-FR" sz="1200" b="1" dirty="0"/>
              <a:t>Energies renouvelables – Carburants</a:t>
            </a:r>
          </a:p>
        </p:txBody>
      </p:sp>
    </p:spTree>
    <p:extLst>
      <p:ext uri="{BB962C8B-B14F-4D97-AF65-F5344CB8AC3E}">
        <p14:creationId xmlns:p14="http://schemas.microsoft.com/office/powerpoint/2010/main" val="719156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203598"/>
            <a:ext cx="7668384" cy="3600400"/>
          </a:xfrm>
        </p:spPr>
        <p:txBody>
          <a:bodyPr/>
          <a:lstStyle/>
          <a:p>
            <a:pPr algn="ctr">
              <a:lnSpc>
                <a:spcPct val="100000"/>
              </a:lnSpc>
              <a:defRPr/>
            </a:pPr>
            <a:r>
              <a:rPr lang="fr-FR" sz="3600" dirty="0"/>
              <a:t>SOMMAIRE</a:t>
            </a:r>
            <a:r>
              <a:rPr lang="fr-FR" sz="2800" dirty="0"/>
              <a:t> </a:t>
            </a:r>
            <a:endParaRPr dirty="0"/>
          </a:p>
          <a:p>
            <a:pPr marL="457200" indent="-457200">
              <a:lnSpc>
                <a:spcPct val="100000"/>
              </a:lnSpc>
              <a:buFont typeface="Arial" panose="020B0604020202020204" pitchFamily="34" charset="0"/>
              <a:buChar char="•"/>
              <a:defRPr/>
            </a:pPr>
            <a:endParaRPr lang="fr-FR" sz="2800" b="0" dirty="0"/>
          </a:p>
          <a:p>
            <a:pPr marL="457200" indent="-457200">
              <a:lnSpc>
                <a:spcPct val="100000"/>
              </a:lnSpc>
              <a:buFont typeface="Arial" panose="020B0604020202020204" pitchFamily="34" charset="0"/>
              <a:buChar char="•"/>
              <a:defRPr/>
            </a:pPr>
            <a:r>
              <a:rPr lang="fr-FR" sz="2400" b="0" dirty="0">
                <a:hlinkClick r:id="rId2" action="ppaction://hlinksldjump"/>
              </a:rPr>
              <a:t>Avant propos</a:t>
            </a:r>
            <a:endParaRPr lang="fr-FR" sz="2400" b="0" dirty="0"/>
          </a:p>
          <a:p>
            <a:pPr marL="457200" indent="-457200">
              <a:lnSpc>
                <a:spcPct val="100000"/>
              </a:lnSpc>
              <a:buFont typeface="Arial" panose="020B0604020202020204" pitchFamily="34" charset="0"/>
              <a:buChar char="•"/>
              <a:defRPr/>
            </a:pPr>
            <a:r>
              <a:rPr lang="fr-FR" sz="2400" b="0" dirty="0">
                <a:hlinkClick r:id="rId3" action="ppaction://hlinksldjump"/>
              </a:rPr>
              <a:t>Présentation générale d’Horizon Europe</a:t>
            </a:r>
            <a:endParaRPr lang="fr-FR" sz="2400" b="0" dirty="0"/>
          </a:p>
          <a:p>
            <a:pPr marL="457200" indent="-457200">
              <a:lnSpc>
                <a:spcPct val="100000"/>
              </a:lnSpc>
              <a:buFont typeface="Arial" panose="020B0604020202020204" pitchFamily="34" charset="0"/>
              <a:buChar char="•"/>
              <a:defRPr/>
            </a:pPr>
            <a:r>
              <a:rPr lang="fr-FR" sz="2400" b="0" dirty="0">
                <a:hlinkClick r:id="rId4" action="ppaction://hlinksldjump"/>
              </a:rPr>
              <a:t>Liste des destinations du Cluster 5</a:t>
            </a:r>
            <a:endParaRPr lang="fr-FR" sz="2400" b="0" dirty="0"/>
          </a:p>
          <a:p>
            <a:pPr marL="457200" indent="-457200">
              <a:lnSpc>
                <a:spcPct val="100000"/>
              </a:lnSpc>
              <a:buFont typeface="Arial" panose="020B0604020202020204" pitchFamily="34" charset="0"/>
              <a:buChar char="•"/>
              <a:defRPr/>
            </a:pPr>
            <a:r>
              <a:rPr lang="fr-FR" sz="2400" b="0" dirty="0">
                <a:hlinkClick r:id="rId5" action="ppaction://hlinksldjump"/>
              </a:rPr>
              <a:t>Liste des appels </a:t>
            </a:r>
            <a:r>
              <a:rPr lang="fr-FR" sz="2400" b="0" dirty="0" smtClean="0">
                <a:hlinkClick r:id="rId5" action="ppaction://hlinksldjump"/>
              </a:rPr>
              <a:t>2024 « Energie » </a:t>
            </a:r>
            <a:r>
              <a:rPr lang="fr-FR" sz="2400" b="0" dirty="0">
                <a:hlinkClick r:id="rId5" action="ppaction://hlinksldjump"/>
              </a:rPr>
              <a:t>du Cluster 5</a:t>
            </a:r>
            <a:endParaRPr lang="fr-FR" sz="2400" b="0" dirty="0"/>
          </a:p>
          <a:p>
            <a:pPr marL="457200" indent="-457200">
              <a:lnSpc>
                <a:spcPct val="100000"/>
              </a:lnSpc>
              <a:buFont typeface="Arial" panose="020B0604020202020204" pitchFamily="34" charset="0"/>
              <a:buChar char="•"/>
              <a:defRPr/>
            </a:pPr>
            <a:r>
              <a:rPr lang="fr-FR" sz="2400" b="0" dirty="0">
                <a:hlinkClick r:id="rId6" action="ppaction://hlinksldjump"/>
              </a:rPr>
              <a:t>Guide des appels</a:t>
            </a:r>
            <a:endParaRPr lang="fr-FR" sz="2400" b="0" dirty="0"/>
          </a:p>
          <a:p>
            <a:pPr marL="457200" indent="-457200">
              <a:lnSpc>
                <a:spcPct val="100000"/>
              </a:lnSpc>
              <a:buFont typeface="Arial" panose="020B0604020202020204" pitchFamily="34" charset="0"/>
              <a:buChar char="•"/>
              <a:defRPr/>
            </a:pPr>
            <a:r>
              <a:rPr lang="fr-FR" sz="2400" b="0" dirty="0">
                <a:hlinkClick r:id="rId7" action="ppaction://hlinksldjump"/>
              </a:rPr>
              <a:t>Pour aller plus loin</a:t>
            </a:r>
            <a:endParaRPr lang="fr-FR" sz="2400" b="0" dirty="0"/>
          </a:p>
          <a:p>
            <a:pPr marL="457200" indent="-457200">
              <a:lnSpc>
                <a:spcPct val="100000"/>
              </a:lnSpc>
              <a:buFont typeface="Arial" panose="020B0604020202020204" pitchFamily="34" charset="0"/>
              <a:buChar char="•"/>
              <a:defRPr/>
            </a:pPr>
            <a:r>
              <a:rPr lang="fr-FR" sz="2400" b="0" dirty="0">
                <a:hlinkClick r:id="rId8" action="ppaction://hlinksldjump"/>
              </a:rPr>
              <a:t>Contacts</a:t>
            </a:r>
            <a:endParaRPr lang="fr-FR" sz="2400" b="0" dirty="0"/>
          </a:p>
          <a:p>
            <a:pPr>
              <a:lnSpc>
                <a:spcPct val="100000"/>
              </a:lnSpc>
              <a:defRPr/>
            </a:pPr>
            <a:endParaRPr lang="fr-FR" sz="2800" b="0" dirty="0"/>
          </a:p>
        </p:txBody>
      </p:sp>
      <p:sp>
        <p:nvSpPr>
          <p:cNvPr id="4" name="Espace réservé du numéro de diapositive 3"/>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3</a:t>
            </a:fld>
            <a:endParaRPr lang="fr-FR"/>
          </a:p>
        </p:txBody>
      </p:sp>
    </p:spTree>
    <p:extLst>
      <p:ext uri="{BB962C8B-B14F-4D97-AF65-F5344CB8AC3E}">
        <p14:creationId xmlns:p14="http://schemas.microsoft.com/office/powerpoint/2010/main" val="2055672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1" y="1015200"/>
            <a:ext cx="6012200" cy="468052"/>
          </a:xfrm>
        </p:spPr>
        <p:txBody>
          <a:bodyPr/>
          <a:lstStyle/>
          <a:p>
            <a:pPr>
              <a:defRPr/>
            </a:pPr>
            <a:r>
              <a:rPr lang="en-US" sz="1400" b="1" dirty="0">
                <a:solidFill>
                  <a:schemeClr val="tx1"/>
                </a:solidFill>
              </a:rPr>
              <a:t>HORIZON-CL5-2024-D3-02-02: Development of next generation synthetic renewable fuel technologies</a:t>
            </a:r>
          </a:p>
        </p:txBody>
      </p:sp>
      <p:sp>
        <p:nvSpPr>
          <p:cNvPr id="6" name="Espace réservé du contenu 5"/>
          <p:cNvSpPr txBox="1"/>
          <p:nvPr/>
        </p:nvSpPr>
        <p:spPr bwMode="gray">
          <a:xfrm>
            <a:off x="360000" y="1692000"/>
            <a:ext cx="8580391" cy="3075847"/>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sz="1100" b="1" u="sng" dirty="0">
                <a:solidFill>
                  <a:srgbClr val="000091"/>
                </a:solidFill>
                <a:ea typeface="Times New Roman"/>
                <a:cs typeface="Times New Roman"/>
              </a:rPr>
              <a:t>Résultats </a:t>
            </a:r>
            <a:r>
              <a:rPr lang="en-GB" sz="1100" b="1" u="sng" dirty="0" err="1">
                <a:solidFill>
                  <a:srgbClr val="000091"/>
                </a:solidFill>
                <a:ea typeface="Times New Roman"/>
                <a:cs typeface="Times New Roman"/>
              </a:rPr>
              <a:t>attendus</a:t>
            </a:r>
            <a:r>
              <a:rPr lang="en-GB" sz="1100" b="1" u="sng" dirty="0">
                <a:solidFill>
                  <a:srgbClr val="000091"/>
                </a:solidFill>
                <a:ea typeface="Times New Roman"/>
                <a:cs typeface="Times New Roman"/>
              </a:rPr>
              <a:t> :</a:t>
            </a:r>
          </a:p>
          <a:p>
            <a:pPr marL="171450" lvl="1" indent="-171450">
              <a:spcBef>
                <a:spcPts val="0"/>
              </a:spcBef>
              <a:spcAft>
                <a:spcPts val="0"/>
              </a:spcAft>
              <a:defRPr/>
            </a:pPr>
            <a:r>
              <a:rPr lang="fr-FR" sz="1100" dirty="0" smtClean="0">
                <a:solidFill>
                  <a:srgbClr val="000000"/>
                </a:solidFill>
                <a:latin typeface="Arial"/>
              </a:rPr>
              <a:t>Accroissement de </a:t>
            </a:r>
            <a:r>
              <a:rPr lang="fr-FR" sz="1100" dirty="0">
                <a:solidFill>
                  <a:srgbClr val="000000"/>
                </a:solidFill>
                <a:latin typeface="Arial"/>
              </a:rPr>
              <a:t>la disponibilité des technologies émergentes de rupture en matière de carburants synthétiques </a:t>
            </a:r>
            <a:r>
              <a:rPr lang="fr-FR" sz="1100" dirty="0" smtClean="0">
                <a:solidFill>
                  <a:srgbClr val="000000"/>
                </a:solidFill>
                <a:latin typeface="Arial"/>
              </a:rPr>
              <a:t>renouvelables</a:t>
            </a:r>
            <a:endParaRPr lang="fr-FR" sz="1100" dirty="0">
              <a:solidFill>
                <a:srgbClr val="000000"/>
              </a:solidFill>
              <a:latin typeface="Arial"/>
            </a:endParaRPr>
          </a:p>
          <a:p>
            <a:pPr marL="171450" lvl="1" indent="-171450">
              <a:spcBef>
                <a:spcPts val="0"/>
              </a:spcBef>
              <a:spcAft>
                <a:spcPts val="0"/>
              </a:spcAft>
              <a:defRPr/>
            </a:pPr>
            <a:r>
              <a:rPr lang="fr-FR" sz="1100" dirty="0" smtClean="0">
                <a:solidFill>
                  <a:srgbClr val="000000"/>
                </a:solidFill>
                <a:latin typeface="Arial"/>
              </a:rPr>
              <a:t>Accélération de </a:t>
            </a:r>
            <a:r>
              <a:rPr lang="fr-FR" sz="1100" dirty="0">
                <a:solidFill>
                  <a:srgbClr val="000000"/>
                </a:solidFill>
                <a:latin typeface="Arial"/>
              </a:rPr>
              <a:t>la préparation des futures technologies rentables et hautement performantes </a:t>
            </a:r>
            <a:r>
              <a:rPr lang="fr-FR" sz="1100" dirty="0" smtClean="0">
                <a:solidFill>
                  <a:srgbClr val="000000"/>
                </a:solidFill>
                <a:latin typeface="Arial"/>
              </a:rPr>
              <a:t>de carburants </a:t>
            </a:r>
            <a:r>
              <a:rPr lang="fr-FR" sz="1100" dirty="0">
                <a:solidFill>
                  <a:srgbClr val="000000"/>
                </a:solidFill>
                <a:latin typeface="Arial"/>
              </a:rPr>
              <a:t>renouvelables de synthèse pour tous les secteurs </a:t>
            </a:r>
            <a:r>
              <a:rPr lang="fr-FR" sz="1100" dirty="0" smtClean="0">
                <a:solidFill>
                  <a:srgbClr val="000000"/>
                </a:solidFill>
                <a:latin typeface="Arial"/>
              </a:rPr>
              <a:t>économiques</a:t>
            </a:r>
            <a:endParaRPr lang="fr-FR" sz="1100" dirty="0">
              <a:solidFill>
                <a:srgbClr val="000000"/>
              </a:solidFill>
              <a:latin typeface="Arial"/>
            </a:endParaRPr>
          </a:p>
          <a:p>
            <a:pPr marL="171450" lvl="1" indent="-171450">
              <a:spcBef>
                <a:spcPts val="0"/>
              </a:spcBef>
              <a:spcAft>
                <a:spcPts val="0"/>
              </a:spcAft>
              <a:defRPr/>
            </a:pPr>
            <a:r>
              <a:rPr lang="fr-FR" sz="1100" dirty="0" smtClean="0">
                <a:solidFill>
                  <a:srgbClr val="000000"/>
                </a:solidFill>
                <a:latin typeface="Arial"/>
              </a:rPr>
              <a:t>Renforcement de la </a:t>
            </a:r>
            <a:r>
              <a:rPr lang="fr-FR" sz="1100" dirty="0">
                <a:solidFill>
                  <a:srgbClr val="000000"/>
                </a:solidFill>
                <a:latin typeface="Arial"/>
              </a:rPr>
              <a:t>base scientifique européenne et </a:t>
            </a:r>
            <a:r>
              <a:rPr lang="fr-FR" sz="1100" dirty="0" smtClean="0">
                <a:solidFill>
                  <a:srgbClr val="000000"/>
                </a:solidFill>
                <a:latin typeface="Arial"/>
              </a:rPr>
              <a:t>du </a:t>
            </a:r>
            <a:r>
              <a:rPr lang="fr-FR" sz="1100" dirty="0">
                <a:solidFill>
                  <a:srgbClr val="000000"/>
                </a:solidFill>
                <a:latin typeface="Arial"/>
              </a:rPr>
              <a:t>potentiel d'exportation de technologies européennes pour </a:t>
            </a:r>
            <a:r>
              <a:rPr lang="fr-FR" sz="1100" dirty="0" smtClean="0">
                <a:solidFill>
                  <a:srgbClr val="000000"/>
                </a:solidFill>
                <a:latin typeface="Arial"/>
              </a:rPr>
              <a:t>les </a:t>
            </a:r>
            <a:r>
              <a:rPr lang="fr-FR" sz="1100" dirty="0">
                <a:solidFill>
                  <a:srgbClr val="000000"/>
                </a:solidFill>
                <a:latin typeface="Arial"/>
              </a:rPr>
              <a:t>carburants synthétiques </a:t>
            </a:r>
            <a:r>
              <a:rPr lang="fr-FR" sz="1100" dirty="0" smtClean="0">
                <a:solidFill>
                  <a:srgbClr val="000000"/>
                </a:solidFill>
                <a:latin typeface="Arial"/>
              </a:rPr>
              <a:t>renouvelables</a:t>
            </a:r>
            <a:endParaRPr lang="en-GB" sz="1100" dirty="0">
              <a:solidFill>
                <a:srgbClr val="000000"/>
              </a:solidFill>
              <a:latin typeface="Arial"/>
            </a:endParaRPr>
          </a:p>
          <a:p>
            <a:pPr marL="171450" lvl="1" indent="-171450">
              <a:spcBef>
                <a:spcPts val="0"/>
              </a:spcBef>
              <a:spcAft>
                <a:spcPts val="0"/>
              </a:spcAft>
              <a:defRPr/>
            </a:pPr>
            <a:endParaRPr lang="fr-FR" sz="1100" b="1" u="sng" dirty="0">
              <a:solidFill>
                <a:srgbClr val="000091"/>
              </a:solidFill>
              <a:latin typeface="+mj-lt"/>
              <a:cs typeface="Times New Roman"/>
            </a:endParaRPr>
          </a:p>
          <a:p>
            <a:pPr lvl="0" algn="just">
              <a:lnSpc>
                <a:spcPct val="114999"/>
              </a:lnSpc>
              <a:defRPr/>
            </a:pPr>
            <a:r>
              <a:rPr lang="en-GB" sz="1100" b="1" u="sng" dirty="0" err="1">
                <a:solidFill>
                  <a:srgbClr val="000091"/>
                </a:solidFill>
                <a:ea typeface="Times New Roman"/>
                <a:cs typeface="Times New Roman"/>
              </a:rPr>
              <a:t>Activités</a:t>
            </a:r>
            <a:r>
              <a:rPr lang="en-GB" sz="1100" b="1" u="sng" dirty="0">
                <a:solidFill>
                  <a:srgbClr val="000091"/>
                </a:solidFill>
                <a:ea typeface="Times New Roman"/>
                <a:cs typeface="Times New Roman"/>
              </a:rPr>
              <a:t> :</a:t>
            </a:r>
            <a:endParaRPr lang="fr-FR" sz="1100" dirty="0">
              <a:solidFill>
                <a:srgbClr val="000091"/>
              </a:solidFill>
            </a:endParaRPr>
          </a:p>
          <a:p>
            <a:pPr marL="171450" lvl="1" indent="-171450">
              <a:spcBef>
                <a:spcPts val="0"/>
              </a:spcBef>
              <a:spcAft>
                <a:spcPts val="0"/>
              </a:spcAft>
              <a:defRPr/>
            </a:pPr>
            <a:r>
              <a:rPr lang="fr-FR" sz="1100" dirty="0" smtClean="0">
                <a:solidFill>
                  <a:srgbClr val="000000"/>
                </a:solidFill>
                <a:latin typeface="Arial"/>
              </a:rPr>
              <a:t>Développer des </a:t>
            </a:r>
            <a:r>
              <a:rPr lang="fr-FR" sz="1100" dirty="0">
                <a:solidFill>
                  <a:srgbClr val="000000"/>
                </a:solidFill>
                <a:latin typeface="Arial"/>
              </a:rPr>
              <a:t>technologies de nouvelle génération pour la production de nouveaux carburants synthétiques, liquides et gazeux à partir de CO2 et/ou de carbone, d'azote et d'hydrogène ou de leurs composés </a:t>
            </a:r>
            <a:r>
              <a:rPr lang="fr-FR" sz="1100" dirty="0" smtClean="0">
                <a:solidFill>
                  <a:srgbClr val="000000"/>
                </a:solidFill>
                <a:latin typeface="Arial"/>
              </a:rPr>
              <a:t>renouvelables</a:t>
            </a:r>
            <a:endParaRPr lang="fr-FR" sz="1100" dirty="0">
              <a:solidFill>
                <a:srgbClr val="000000"/>
              </a:solidFill>
              <a:latin typeface="Arial"/>
            </a:endParaRPr>
          </a:p>
          <a:p>
            <a:pPr marL="171450" lvl="1" indent="-171450">
              <a:spcBef>
                <a:spcPts val="0"/>
              </a:spcBef>
              <a:spcAft>
                <a:spcPts val="0"/>
              </a:spcAft>
              <a:defRPr/>
            </a:pPr>
            <a:r>
              <a:rPr lang="fr-FR" sz="1100" dirty="0" smtClean="0">
                <a:solidFill>
                  <a:srgbClr val="000000"/>
                </a:solidFill>
                <a:latin typeface="Arial"/>
              </a:rPr>
              <a:t>Explorer les </a:t>
            </a:r>
            <a:r>
              <a:rPr lang="fr-FR" sz="1100" dirty="0">
                <a:solidFill>
                  <a:srgbClr val="000000"/>
                </a:solidFill>
                <a:latin typeface="Arial"/>
              </a:rPr>
              <a:t>synergies avec d'autres technologies d'énergie renouvelable </a:t>
            </a:r>
            <a:endParaRPr lang="fr-FR" sz="1100" dirty="0" smtClean="0">
              <a:solidFill>
                <a:srgbClr val="000000"/>
              </a:solidFill>
              <a:latin typeface="Arial"/>
            </a:endParaRPr>
          </a:p>
          <a:p>
            <a:pPr marL="171450" lvl="1" indent="-171450">
              <a:spcBef>
                <a:spcPts val="0"/>
              </a:spcBef>
              <a:spcAft>
                <a:spcPts val="0"/>
              </a:spcAft>
              <a:defRPr/>
            </a:pPr>
            <a:r>
              <a:rPr lang="fr-FR" sz="1100" dirty="0" smtClean="0">
                <a:solidFill>
                  <a:srgbClr val="000000"/>
                </a:solidFill>
                <a:latin typeface="Arial"/>
              </a:rPr>
              <a:t>Mettre l’accent sur l'efficacité </a:t>
            </a:r>
            <a:r>
              <a:rPr lang="fr-FR" sz="1100" dirty="0">
                <a:solidFill>
                  <a:srgbClr val="000000"/>
                </a:solidFill>
                <a:latin typeface="Arial"/>
              </a:rPr>
              <a:t>élevée de la conversion de la source en produit, l'efficacité énergétique du processus et la neutralité des émissions de carbone de la production </a:t>
            </a:r>
            <a:r>
              <a:rPr lang="fr-FR" sz="1100" dirty="0" smtClean="0">
                <a:solidFill>
                  <a:srgbClr val="000000"/>
                </a:solidFill>
                <a:latin typeface="Arial"/>
              </a:rPr>
              <a:t>globale</a:t>
            </a:r>
          </a:p>
          <a:p>
            <a:pPr marL="171450" lvl="1" indent="-171450">
              <a:spcBef>
                <a:spcPts val="0"/>
              </a:spcBef>
              <a:spcAft>
                <a:spcPts val="0"/>
              </a:spcAft>
              <a:defRPr/>
            </a:pPr>
            <a:r>
              <a:rPr lang="fr-FR" sz="1100" dirty="0" smtClean="0">
                <a:solidFill>
                  <a:srgbClr val="000000"/>
                </a:solidFill>
                <a:latin typeface="Arial"/>
              </a:rPr>
              <a:t>Améliorer </a:t>
            </a:r>
            <a:r>
              <a:rPr lang="fr-FR" sz="1100" dirty="0">
                <a:solidFill>
                  <a:srgbClr val="000000"/>
                </a:solidFill>
                <a:latin typeface="Arial"/>
              </a:rPr>
              <a:t>la compétitivité et minimiser les émissions de GES dans le processus de </a:t>
            </a:r>
            <a:r>
              <a:rPr lang="fr-FR" sz="1100" dirty="0" smtClean="0">
                <a:solidFill>
                  <a:srgbClr val="000000"/>
                </a:solidFill>
                <a:latin typeface="Arial"/>
              </a:rPr>
              <a:t>production</a:t>
            </a:r>
            <a:endParaRPr lang="fr-FR" sz="1100" dirty="0">
              <a:solidFill>
                <a:srgbClr val="000000"/>
              </a:solidFill>
              <a:latin typeface="Arial"/>
            </a:endParaRPr>
          </a:p>
          <a:p>
            <a:pPr marL="171450" lvl="1" indent="-171450">
              <a:spcBef>
                <a:spcPts val="0"/>
              </a:spcBef>
              <a:spcAft>
                <a:spcPts val="0"/>
              </a:spcAft>
              <a:defRPr/>
            </a:pPr>
            <a:r>
              <a:rPr lang="fr-FR" sz="1100" dirty="0" smtClean="0">
                <a:solidFill>
                  <a:srgbClr val="000000"/>
                </a:solidFill>
                <a:latin typeface="Arial"/>
              </a:rPr>
              <a:t>Effectuer une </a:t>
            </a:r>
            <a:r>
              <a:rPr lang="fr-FR" sz="1100" dirty="0">
                <a:solidFill>
                  <a:srgbClr val="000000"/>
                </a:solidFill>
                <a:latin typeface="Arial"/>
              </a:rPr>
              <a:t>évaluation de la durabilité et des émissions de GES </a:t>
            </a:r>
            <a:r>
              <a:rPr lang="fr-FR" sz="1100" dirty="0" smtClean="0">
                <a:solidFill>
                  <a:srgbClr val="000000"/>
                </a:solidFill>
                <a:latin typeface="Arial"/>
              </a:rPr>
              <a:t>sur </a:t>
            </a:r>
            <a:r>
              <a:rPr lang="fr-FR" sz="1100" dirty="0">
                <a:solidFill>
                  <a:srgbClr val="000000"/>
                </a:solidFill>
                <a:latin typeface="Arial"/>
              </a:rPr>
              <a:t>la base d'une analyse du cycle de </a:t>
            </a:r>
            <a:r>
              <a:rPr lang="fr-FR" sz="1100" dirty="0" smtClean="0">
                <a:solidFill>
                  <a:srgbClr val="000000"/>
                </a:solidFill>
                <a:latin typeface="Arial"/>
              </a:rPr>
              <a:t>vie</a:t>
            </a:r>
            <a:endParaRPr lang="fr-FR" sz="1100" b="1" u="sng" dirty="0">
              <a:solidFill>
                <a:srgbClr val="000091"/>
              </a:solidFill>
              <a:latin typeface="+mj-lt"/>
              <a:cs typeface="Times New Roman"/>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defTabSz="914378">
              <a:defRPr/>
            </a:pPr>
            <a:fld id="{733122C9-A0B9-462F-8757-0847AD287B63}" type="slidenum">
              <a:rPr lang="fr-FR">
                <a:solidFill>
                  <a:srgbClr val="000091"/>
                </a:solidFill>
                <a:latin typeface="Arial"/>
              </a:rPr>
              <a:pPr defTabSz="914378">
                <a:defRPr/>
              </a:pPr>
              <a:t>30</a:t>
            </a:fld>
            <a:endParaRPr lang="fr-FR" dirty="0">
              <a:solidFill>
                <a:srgbClr val="000091"/>
              </a:solidFill>
              <a:latin typeface="Arial"/>
            </a:endParaRPr>
          </a:p>
        </p:txBody>
      </p:sp>
      <p:sp>
        <p:nvSpPr>
          <p:cNvPr id="11" name="Rectangle 10"/>
          <p:cNvSpPr/>
          <p:nvPr/>
        </p:nvSpPr>
        <p:spPr bwMode="auto">
          <a:xfrm>
            <a:off x="6372000" y="554400"/>
            <a:ext cx="2448343" cy="1015663"/>
          </a:xfrm>
          <a:prstGeom prst="rect">
            <a:avLst/>
          </a:prstGeom>
          <a:solidFill>
            <a:schemeClr val="bg1"/>
          </a:solidFill>
          <a:ln w="19050">
            <a:solidFill>
              <a:srgbClr val="000099"/>
            </a:solidFill>
          </a:ln>
        </p:spPr>
        <p:txBody>
          <a:bodyPr wrap="square">
            <a:spAutoFit/>
          </a:bodyPr>
          <a:lstStyle/>
          <a:p>
            <a:pPr defTabSz="914378">
              <a:defRPr/>
            </a:pPr>
            <a:r>
              <a:rPr lang="fr-FR" sz="1200" i="1" dirty="0">
                <a:solidFill>
                  <a:srgbClr val="000000"/>
                </a:solidFill>
                <a:latin typeface="Arial"/>
              </a:rPr>
              <a:t>RIA </a:t>
            </a:r>
            <a:r>
              <a:rPr lang="fr-FR" sz="1200" i="1" dirty="0" smtClean="0">
                <a:solidFill>
                  <a:srgbClr val="000000"/>
                </a:solidFill>
                <a:latin typeface="Arial"/>
              </a:rPr>
              <a:t>(</a:t>
            </a:r>
            <a:r>
              <a:rPr lang="en-US" sz="1200" i="1" dirty="0">
                <a:solidFill>
                  <a:srgbClr val="000000"/>
                </a:solidFill>
              </a:rPr>
              <a:t>TRL à la fin du </a:t>
            </a:r>
            <a:r>
              <a:rPr lang="en-US" sz="1200" i="1" dirty="0" err="1">
                <a:solidFill>
                  <a:srgbClr val="000000"/>
                </a:solidFill>
              </a:rPr>
              <a:t>projet</a:t>
            </a:r>
            <a:r>
              <a:rPr lang="en-US" sz="1200" i="1" dirty="0">
                <a:solidFill>
                  <a:srgbClr val="000000"/>
                </a:solidFill>
              </a:rPr>
              <a:t> </a:t>
            </a:r>
            <a:r>
              <a:rPr lang="fr-FR" sz="1200" i="1" dirty="0" smtClean="0">
                <a:solidFill>
                  <a:srgbClr val="000000"/>
                </a:solidFill>
                <a:latin typeface="Arial"/>
              </a:rPr>
              <a:t>3-4</a:t>
            </a:r>
            <a:r>
              <a:rPr lang="fr-FR" sz="1200" i="1" dirty="0">
                <a:solidFill>
                  <a:srgbClr val="000000"/>
                </a:solidFill>
                <a:latin typeface="Arial"/>
              </a:rPr>
              <a:t>)</a:t>
            </a:r>
            <a:endParaRPr dirty="0">
              <a:solidFill>
                <a:srgbClr val="000000"/>
              </a:solidFill>
              <a:latin typeface="Arial"/>
            </a:endParaRPr>
          </a:p>
          <a:p>
            <a:pPr defTabSz="914378">
              <a:defRPr/>
            </a:pPr>
            <a:r>
              <a:rPr lang="fr-FR" sz="1200" i="1" dirty="0">
                <a:solidFill>
                  <a:srgbClr val="000000"/>
                </a:solidFill>
                <a:latin typeface="Arial"/>
              </a:rPr>
              <a:t>Nb de projets financés : 3</a:t>
            </a:r>
            <a:endParaRPr dirty="0">
              <a:solidFill>
                <a:srgbClr val="000000"/>
              </a:solidFill>
              <a:latin typeface="Arial"/>
            </a:endParaRPr>
          </a:p>
          <a:p>
            <a:pPr defTabSz="914378">
              <a:defRPr/>
            </a:pPr>
            <a:r>
              <a:rPr lang="fr-FR" sz="1200" i="1" dirty="0">
                <a:solidFill>
                  <a:srgbClr val="000000"/>
                </a:solidFill>
                <a:latin typeface="Arial"/>
              </a:rPr>
              <a:t>Budget/projet : 4M€ </a:t>
            </a:r>
            <a:endParaRPr dirty="0">
              <a:solidFill>
                <a:srgbClr val="000000"/>
              </a:solidFill>
              <a:latin typeface="Arial"/>
            </a:endParaRPr>
          </a:p>
          <a:p>
            <a:pPr defTabSz="914378">
              <a:defRPr/>
            </a:pPr>
            <a:r>
              <a:rPr lang="fr-FR" sz="1200" i="1" dirty="0">
                <a:solidFill>
                  <a:srgbClr val="000000"/>
                </a:solidFill>
              </a:rPr>
              <a:t>Ouverture : 17/09/2024</a:t>
            </a:r>
          </a:p>
          <a:p>
            <a:pPr defTabSz="914378">
              <a:defRPr/>
            </a:pPr>
            <a:r>
              <a:rPr lang="fr-FR" sz="1200" i="1" dirty="0">
                <a:solidFill>
                  <a:srgbClr val="000000"/>
                </a:solidFill>
              </a:rPr>
              <a:t>Deadline : 21/01/2025</a:t>
            </a:r>
          </a:p>
        </p:txBody>
      </p:sp>
      <p:sp>
        <p:nvSpPr>
          <p:cNvPr id="8" name="ZoneTexte 7"/>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lvl="0">
              <a:defRPr/>
            </a:pPr>
            <a:r>
              <a:rPr lang="fr-FR" sz="1200" b="1" dirty="0"/>
              <a:t>Energies renouvelables – </a:t>
            </a:r>
            <a:r>
              <a:rPr lang="fr-FR" sz="1200" b="1" dirty="0" smtClean="0">
                <a:solidFill>
                  <a:srgbClr val="000000"/>
                </a:solidFill>
              </a:rPr>
              <a:t>Carburants</a:t>
            </a:r>
            <a:endParaRPr lang="fr-FR" sz="1200" b="1" dirty="0">
              <a:solidFill>
                <a:srgbClr val="000000"/>
              </a:solidFill>
            </a:endParaRPr>
          </a:p>
        </p:txBody>
      </p:sp>
    </p:spTree>
    <p:extLst>
      <p:ext uri="{BB962C8B-B14F-4D97-AF65-F5344CB8AC3E}">
        <p14:creationId xmlns:p14="http://schemas.microsoft.com/office/powerpoint/2010/main" val="2487513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1" y="1015200"/>
            <a:ext cx="6012200" cy="468052"/>
          </a:xfrm>
        </p:spPr>
        <p:txBody>
          <a:bodyPr/>
          <a:lstStyle/>
          <a:p>
            <a:pPr>
              <a:defRPr/>
            </a:pPr>
            <a:r>
              <a:rPr lang="en-US" sz="1400" b="1" dirty="0">
                <a:solidFill>
                  <a:schemeClr val="tx1"/>
                </a:solidFill>
              </a:rPr>
              <a:t>HORIZON-CL5-2024-D3-02-03: Development of smart concepts of integrated energy driven bio-refineries for co-production of advanced biofuels, bio-chemicals and biomaterials </a:t>
            </a:r>
          </a:p>
        </p:txBody>
      </p:sp>
      <p:sp>
        <p:nvSpPr>
          <p:cNvPr id="6" name="Espace réservé du contenu 5"/>
          <p:cNvSpPr txBox="1"/>
          <p:nvPr/>
        </p:nvSpPr>
        <p:spPr bwMode="gray">
          <a:xfrm>
            <a:off x="360000" y="1692000"/>
            <a:ext cx="8580391" cy="3075847"/>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b="1" u="sng" dirty="0" smtClean="0">
                <a:solidFill>
                  <a:srgbClr val="000091"/>
                </a:solidFill>
                <a:ea typeface="Times New Roman"/>
                <a:cs typeface="Times New Roman"/>
              </a:rPr>
              <a:t>Résultats </a:t>
            </a:r>
            <a:r>
              <a:rPr lang="en-GB" b="1" u="sng" dirty="0" err="1">
                <a:solidFill>
                  <a:srgbClr val="000091"/>
                </a:solidFill>
                <a:ea typeface="Times New Roman"/>
                <a:cs typeface="Times New Roman"/>
              </a:rPr>
              <a:t>attendus</a:t>
            </a:r>
            <a:r>
              <a:rPr lang="en-GB" b="1" u="sng" dirty="0">
                <a:solidFill>
                  <a:srgbClr val="000091"/>
                </a:solidFill>
                <a:ea typeface="Times New Roman"/>
                <a:cs typeface="Times New Roman"/>
              </a:rPr>
              <a:t> :</a:t>
            </a:r>
          </a:p>
          <a:p>
            <a:pPr marL="171450" lvl="1" indent="-171450">
              <a:spcBef>
                <a:spcPts val="0"/>
              </a:spcBef>
              <a:spcAft>
                <a:spcPts val="0"/>
              </a:spcAft>
              <a:defRPr/>
            </a:pPr>
            <a:r>
              <a:rPr lang="fr-FR" sz="1050" dirty="0" smtClean="0">
                <a:solidFill>
                  <a:srgbClr val="000000"/>
                </a:solidFill>
                <a:latin typeface="Arial"/>
              </a:rPr>
              <a:t>Portefeuille élargi de </a:t>
            </a:r>
            <a:r>
              <a:rPr lang="fr-FR" sz="1050" dirty="0">
                <a:solidFill>
                  <a:srgbClr val="000000"/>
                </a:solidFill>
                <a:latin typeface="Arial"/>
              </a:rPr>
              <a:t>concepts rentables de production de biocarburants avancés par le biais de bioraffineries axées sur </a:t>
            </a:r>
            <a:r>
              <a:rPr lang="fr-FR" sz="1050" dirty="0" smtClean="0">
                <a:solidFill>
                  <a:srgbClr val="000000"/>
                </a:solidFill>
                <a:latin typeface="Arial"/>
              </a:rPr>
              <a:t>l'énergie</a:t>
            </a:r>
            <a:endParaRPr lang="fr-FR" sz="1050" dirty="0">
              <a:solidFill>
                <a:srgbClr val="000000"/>
              </a:solidFill>
              <a:latin typeface="Arial"/>
            </a:endParaRPr>
          </a:p>
          <a:p>
            <a:pPr marL="171450" lvl="1" indent="-171450">
              <a:spcBef>
                <a:spcPts val="0"/>
              </a:spcBef>
              <a:spcAft>
                <a:spcPts val="0"/>
              </a:spcAft>
              <a:defRPr/>
            </a:pPr>
            <a:r>
              <a:rPr lang="fr-FR" sz="1050" dirty="0" smtClean="0">
                <a:solidFill>
                  <a:srgbClr val="000000"/>
                </a:solidFill>
                <a:latin typeface="Arial"/>
              </a:rPr>
              <a:t>Réduction des </a:t>
            </a:r>
            <a:r>
              <a:rPr lang="fr-FR" sz="1050" dirty="0">
                <a:solidFill>
                  <a:srgbClr val="000000"/>
                </a:solidFill>
                <a:latin typeface="Arial"/>
              </a:rPr>
              <a:t>coûts, </a:t>
            </a:r>
            <a:r>
              <a:rPr lang="fr-FR" sz="1050" dirty="0" smtClean="0">
                <a:solidFill>
                  <a:srgbClr val="000000"/>
                </a:solidFill>
                <a:latin typeface="Arial"/>
              </a:rPr>
              <a:t>amélioration de </a:t>
            </a:r>
            <a:r>
              <a:rPr lang="fr-FR" sz="1050" dirty="0">
                <a:solidFill>
                  <a:srgbClr val="000000"/>
                </a:solidFill>
                <a:latin typeface="Arial"/>
              </a:rPr>
              <a:t>l'efficacité, </a:t>
            </a:r>
            <a:r>
              <a:rPr lang="fr-FR" sz="1050" dirty="0" smtClean="0">
                <a:solidFill>
                  <a:srgbClr val="000000"/>
                </a:solidFill>
                <a:latin typeface="Arial"/>
              </a:rPr>
              <a:t>et </a:t>
            </a:r>
            <a:r>
              <a:rPr lang="fr-FR" sz="1050" dirty="0">
                <a:solidFill>
                  <a:srgbClr val="000000"/>
                </a:solidFill>
                <a:latin typeface="Arial"/>
              </a:rPr>
              <a:t>réduction des </a:t>
            </a:r>
            <a:r>
              <a:rPr lang="fr-FR" sz="1050" dirty="0" smtClean="0">
                <a:solidFill>
                  <a:srgbClr val="000000"/>
                </a:solidFill>
                <a:latin typeface="Arial"/>
              </a:rPr>
              <a:t>risques afin </a:t>
            </a:r>
            <a:r>
              <a:rPr lang="fr-FR" sz="1050" dirty="0">
                <a:solidFill>
                  <a:srgbClr val="000000"/>
                </a:solidFill>
                <a:latin typeface="Arial"/>
              </a:rPr>
              <a:t>d'accélérer la disponibilité de concepts de production de biocarburants avancés compétitifs et sans </a:t>
            </a:r>
            <a:r>
              <a:rPr lang="fr-FR" sz="1050" dirty="0" smtClean="0">
                <a:solidFill>
                  <a:srgbClr val="000000"/>
                </a:solidFill>
                <a:latin typeface="Arial"/>
              </a:rPr>
              <a:t>déchets</a:t>
            </a:r>
            <a:endParaRPr lang="fr-FR" sz="1050" dirty="0">
              <a:solidFill>
                <a:srgbClr val="000000"/>
              </a:solidFill>
              <a:latin typeface="Arial"/>
            </a:endParaRPr>
          </a:p>
          <a:p>
            <a:pPr marL="171450" lvl="1" indent="-171450">
              <a:spcBef>
                <a:spcPts val="0"/>
              </a:spcBef>
              <a:spcAft>
                <a:spcPts val="0"/>
              </a:spcAft>
              <a:defRPr/>
            </a:pPr>
            <a:r>
              <a:rPr lang="fr-FR" sz="1050" dirty="0" smtClean="0">
                <a:solidFill>
                  <a:srgbClr val="000000"/>
                </a:solidFill>
                <a:latin typeface="Arial"/>
              </a:rPr>
              <a:t>Contribution </a:t>
            </a:r>
            <a:r>
              <a:rPr lang="fr-FR" sz="1050" dirty="0">
                <a:solidFill>
                  <a:srgbClr val="000000"/>
                </a:solidFill>
                <a:latin typeface="Arial"/>
              </a:rPr>
              <a:t>à la </a:t>
            </a:r>
            <a:r>
              <a:rPr lang="fr-FR" sz="1050" dirty="0" smtClean="0">
                <a:solidFill>
                  <a:srgbClr val="000000"/>
                </a:solidFill>
                <a:latin typeface="Arial"/>
              </a:rPr>
              <a:t>Mission </a:t>
            </a:r>
            <a:r>
              <a:rPr lang="fr-FR" sz="1050" dirty="0">
                <a:solidFill>
                  <a:srgbClr val="000000"/>
                </a:solidFill>
                <a:latin typeface="Arial"/>
              </a:rPr>
              <a:t>Innovation 2.0 des bioraffineries intégrées</a:t>
            </a:r>
          </a:p>
          <a:p>
            <a:pPr marL="171450" lvl="1" indent="-171450">
              <a:spcBef>
                <a:spcPts val="0"/>
              </a:spcBef>
              <a:spcAft>
                <a:spcPts val="0"/>
              </a:spcAft>
              <a:defRPr/>
            </a:pPr>
            <a:r>
              <a:rPr lang="fr-FR" sz="1050" dirty="0" smtClean="0">
                <a:solidFill>
                  <a:srgbClr val="000000"/>
                </a:solidFill>
                <a:latin typeface="Arial"/>
              </a:rPr>
              <a:t>Optimisation de </a:t>
            </a:r>
            <a:r>
              <a:rPr lang="fr-FR" sz="1050" dirty="0">
                <a:solidFill>
                  <a:srgbClr val="000000"/>
                </a:solidFill>
                <a:latin typeface="Arial"/>
              </a:rPr>
              <a:t>l'efficacité des ressources, </a:t>
            </a:r>
            <a:r>
              <a:rPr lang="fr-FR" sz="1050" dirty="0" smtClean="0">
                <a:solidFill>
                  <a:srgbClr val="000000"/>
                </a:solidFill>
                <a:latin typeface="Arial"/>
              </a:rPr>
              <a:t>de la </a:t>
            </a:r>
            <a:r>
              <a:rPr lang="fr-FR" sz="1050" dirty="0">
                <a:solidFill>
                  <a:srgbClr val="000000"/>
                </a:solidFill>
                <a:latin typeface="Arial"/>
              </a:rPr>
              <a:t>production d'énergie </a:t>
            </a:r>
            <a:r>
              <a:rPr lang="fr-FR" sz="1050" dirty="0" smtClean="0">
                <a:solidFill>
                  <a:srgbClr val="000000"/>
                </a:solidFill>
                <a:latin typeface="Arial"/>
              </a:rPr>
              <a:t>et de </a:t>
            </a:r>
            <a:r>
              <a:rPr lang="fr-FR" sz="1050" dirty="0">
                <a:solidFill>
                  <a:srgbClr val="000000"/>
                </a:solidFill>
                <a:latin typeface="Arial"/>
              </a:rPr>
              <a:t>la valeur totale des produits issus de la </a:t>
            </a:r>
            <a:r>
              <a:rPr lang="fr-FR" sz="1050" dirty="0" smtClean="0">
                <a:solidFill>
                  <a:srgbClr val="000000"/>
                </a:solidFill>
                <a:latin typeface="Arial"/>
              </a:rPr>
              <a:t>biomasse</a:t>
            </a:r>
            <a:endParaRPr lang="fr-FR" sz="1050" dirty="0">
              <a:solidFill>
                <a:srgbClr val="000000"/>
              </a:solidFill>
              <a:latin typeface="Arial"/>
            </a:endParaRPr>
          </a:p>
          <a:p>
            <a:pPr marL="171450" lvl="1" indent="-171450">
              <a:spcBef>
                <a:spcPts val="0"/>
              </a:spcBef>
              <a:spcAft>
                <a:spcPts val="0"/>
              </a:spcAft>
              <a:defRPr/>
            </a:pPr>
            <a:r>
              <a:rPr lang="fr-FR" sz="1050" dirty="0" smtClean="0">
                <a:solidFill>
                  <a:srgbClr val="000000"/>
                </a:solidFill>
                <a:latin typeface="Arial"/>
              </a:rPr>
              <a:t>Renforcement de </a:t>
            </a:r>
            <a:r>
              <a:rPr lang="fr-FR" sz="1050" dirty="0">
                <a:solidFill>
                  <a:srgbClr val="000000"/>
                </a:solidFill>
                <a:latin typeface="Arial"/>
              </a:rPr>
              <a:t>la base scientifique européenne et </a:t>
            </a:r>
            <a:r>
              <a:rPr lang="fr-FR" sz="1050" dirty="0" smtClean="0">
                <a:solidFill>
                  <a:srgbClr val="000000"/>
                </a:solidFill>
                <a:latin typeface="Arial"/>
              </a:rPr>
              <a:t>du </a:t>
            </a:r>
            <a:r>
              <a:rPr lang="fr-FR" sz="1050" dirty="0">
                <a:solidFill>
                  <a:srgbClr val="000000"/>
                </a:solidFill>
                <a:latin typeface="Arial"/>
              </a:rPr>
              <a:t>potentiel d'exportation européen pour les solutions de production de carburants </a:t>
            </a:r>
            <a:r>
              <a:rPr lang="fr-FR" sz="1050" dirty="0" smtClean="0">
                <a:solidFill>
                  <a:srgbClr val="000000"/>
                </a:solidFill>
                <a:latin typeface="Arial"/>
              </a:rPr>
              <a:t>renouvelables</a:t>
            </a:r>
          </a:p>
          <a:p>
            <a:pPr marL="171450" lvl="1" indent="-171450">
              <a:spcBef>
                <a:spcPts val="0"/>
              </a:spcBef>
              <a:spcAft>
                <a:spcPts val="0"/>
              </a:spcAft>
              <a:defRPr/>
            </a:pPr>
            <a:endParaRPr lang="fr-FR" sz="1050" dirty="0">
              <a:solidFill>
                <a:srgbClr val="000000"/>
              </a:solidFill>
              <a:latin typeface="Arial"/>
            </a:endParaRPr>
          </a:p>
          <a:p>
            <a:pPr lvl="0" algn="just">
              <a:lnSpc>
                <a:spcPct val="114999"/>
              </a:lnSpc>
              <a:defRPr/>
            </a:pPr>
            <a:r>
              <a:rPr lang="en-GB" b="1" u="sng" dirty="0" err="1">
                <a:solidFill>
                  <a:srgbClr val="000091"/>
                </a:solidFill>
                <a:ea typeface="Times New Roman"/>
                <a:cs typeface="Times New Roman"/>
              </a:rPr>
              <a:t>Activités</a:t>
            </a:r>
            <a:r>
              <a:rPr lang="en-GB" b="1" u="sng" dirty="0">
                <a:solidFill>
                  <a:srgbClr val="000091"/>
                </a:solidFill>
                <a:ea typeface="Times New Roman"/>
                <a:cs typeface="Times New Roman"/>
              </a:rPr>
              <a:t> :</a:t>
            </a:r>
            <a:endParaRPr lang="fr-FR" dirty="0">
              <a:solidFill>
                <a:srgbClr val="000091"/>
              </a:solidFill>
            </a:endParaRPr>
          </a:p>
          <a:p>
            <a:pPr marL="171450" lvl="1" indent="-171450">
              <a:spcBef>
                <a:spcPts val="0"/>
              </a:spcBef>
              <a:spcAft>
                <a:spcPts val="0"/>
              </a:spcAft>
              <a:defRPr/>
            </a:pPr>
            <a:r>
              <a:rPr lang="fr-FR" sz="1050" dirty="0" smtClean="0">
                <a:solidFill>
                  <a:srgbClr val="000000"/>
                </a:solidFill>
                <a:latin typeface="Arial"/>
              </a:rPr>
              <a:t>Développer des </a:t>
            </a:r>
            <a:r>
              <a:rPr lang="fr-FR" sz="1050" dirty="0">
                <a:solidFill>
                  <a:srgbClr val="000000"/>
                </a:solidFill>
                <a:latin typeface="Arial"/>
              </a:rPr>
              <a:t>concepts de bioraffinerie efficaces </a:t>
            </a:r>
            <a:r>
              <a:rPr lang="fr-FR" sz="1050" dirty="0" smtClean="0">
                <a:solidFill>
                  <a:srgbClr val="000000"/>
                </a:solidFill>
                <a:latin typeface="Arial"/>
              </a:rPr>
              <a:t>énergétiquement, </a:t>
            </a:r>
            <a:r>
              <a:rPr lang="fr-FR" sz="1050" dirty="0">
                <a:solidFill>
                  <a:srgbClr val="000000"/>
                </a:solidFill>
                <a:latin typeface="Arial"/>
              </a:rPr>
              <a:t>sans déchets et avec des émissions de carbone neutres ou </a:t>
            </a:r>
            <a:r>
              <a:rPr lang="fr-FR" sz="1050" dirty="0" smtClean="0">
                <a:solidFill>
                  <a:srgbClr val="000000"/>
                </a:solidFill>
                <a:latin typeface="Arial"/>
              </a:rPr>
              <a:t>négatives</a:t>
            </a:r>
          </a:p>
          <a:p>
            <a:pPr marL="171450" lvl="1" indent="-171450">
              <a:spcBef>
                <a:spcPts val="0"/>
              </a:spcBef>
              <a:spcAft>
                <a:spcPts val="0"/>
              </a:spcAft>
              <a:defRPr/>
            </a:pPr>
            <a:r>
              <a:rPr lang="fr-FR" sz="1050" dirty="0" smtClean="0">
                <a:solidFill>
                  <a:srgbClr val="000000"/>
                </a:solidFill>
                <a:latin typeface="Arial"/>
              </a:rPr>
              <a:t>Développer la conversion </a:t>
            </a:r>
            <a:r>
              <a:rPr lang="fr-FR" sz="1050" dirty="0">
                <a:solidFill>
                  <a:srgbClr val="000000"/>
                </a:solidFill>
                <a:latin typeface="Arial"/>
              </a:rPr>
              <a:t>des déchets et résidus biogènes ainsi que d'algues et de biomasse </a:t>
            </a:r>
            <a:r>
              <a:rPr lang="fr-FR" sz="1050" dirty="0" smtClean="0">
                <a:solidFill>
                  <a:srgbClr val="000000"/>
                </a:solidFill>
                <a:latin typeface="Arial"/>
              </a:rPr>
              <a:t>aquatique</a:t>
            </a:r>
          </a:p>
          <a:p>
            <a:pPr marL="171450" lvl="1" indent="-171450">
              <a:spcBef>
                <a:spcPts val="0"/>
              </a:spcBef>
              <a:spcAft>
                <a:spcPts val="0"/>
              </a:spcAft>
              <a:defRPr/>
            </a:pPr>
            <a:r>
              <a:rPr lang="fr-FR" sz="1050" dirty="0" smtClean="0">
                <a:solidFill>
                  <a:srgbClr val="000000"/>
                </a:solidFill>
                <a:latin typeface="Arial"/>
              </a:rPr>
              <a:t>Inclure </a:t>
            </a:r>
            <a:r>
              <a:rPr lang="fr-FR" sz="1050" dirty="0">
                <a:solidFill>
                  <a:srgbClr val="000000"/>
                </a:solidFill>
                <a:latin typeface="Arial"/>
              </a:rPr>
              <a:t>les flux de masse et d'énergie, en répondant aux besoins de chaleur et d'électricité du processus par l'utilisation de la bio-chaleur et de la </a:t>
            </a:r>
            <a:r>
              <a:rPr lang="fr-FR" sz="1050" dirty="0" err="1">
                <a:solidFill>
                  <a:srgbClr val="000000"/>
                </a:solidFill>
                <a:latin typeface="Arial"/>
              </a:rPr>
              <a:t>bio-électricité</a:t>
            </a:r>
            <a:r>
              <a:rPr lang="fr-FR" sz="1050" dirty="0">
                <a:solidFill>
                  <a:srgbClr val="000000"/>
                </a:solidFill>
                <a:latin typeface="Arial"/>
              </a:rPr>
              <a:t> coproduites, en capturant et en réutilisant les effluents gazeux biogènes et en séquestrant les émissions </a:t>
            </a:r>
            <a:r>
              <a:rPr lang="fr-FR" sz="1050" dirty="0" smtClean="0">
                <a:solidFill>
                  <a:srgbClr val="000000"/>
                </a:solidFill>
                <a:latin typeface="Arial"/>
              </a:rPr>
              <a:t>biogènes</a:t>
            </a:r>
          </a:p>
          <a:p>
            <a:pPr marL="171450" lvl="1" indent="-171450">
              <a:spcBef>
                <a:spcPts val="0"/>
              </a:spcBef>
              <a:spcAft>
                <a:spcPts val="0"/>
              </a:spcAft>
              <a:defRPr/>
            </a:pPr>
            <a:r>
              <a:rPr lang="fr-FR" sz="1050" dirty="0" smtClean="0">
                <a:solidFill>
                  <a:srgbClr val="000000"/>
                </a:solidFill>
                <a:latin typeface="Arial"/>
              </a:rPr>
              <a:t>Inclure une </a:t>
            </a:r>
            <a:r>
              <a:rPr lang="fr-FR" sz="1050" dirty="0">
                <a:solidFill>
                  <a:srgbClr val="000000"/>
                </a:solidFill>
                <a:latin typeface="Arial"/>
              </a:rPr>
              <a:t>évaluation du coût de l'approvisionnement en matières premières aux niveaux régional et </a:t>
            </a:r>
            <a:r>
              <a:rPr lang="fr-FR" sz="1050" dirty="0" smtClean="0">
                <a:solidFill>
                  <a:srgbClr val="000000"/>
                </a:solidFill>
                <a:latin typeface="Arial"/>
              </a:rPr>
              <a:t>local</a:t>
            </a:r>
          </a:p>
          <a:p>
            <a:pPr marL="171450" lvl="1" indent="-171450">
              <a:spcBef>
                <a:spcPts val="0"/>
              </a:spcBef>
              <a:spcAft>
                <a:spcPts val="0"/>
              </a:spcAft>
              <a:defRPr/>
            </a:pPr>
            <a:r>
              <a:rPr lang="fr-FR" sz="1050" dirty="0" smtClean="0">
                <a:solidFill>
                  <a:srgbClr val="000000"/>
                </a:solidFill>
                <a:latin typeface="Arial"/>
              </a:rPr>
              <a:t>Viser la parité de </a:t>
            </a:r>
            <a:r>
              <a:rPr lang="fr-FR" sz="1050" dirty="0">
                <a:solidFill>
                  <a:srgbClr val="000000"/>
                </a:solidFill>
                <a:latin typeface="Arial"/>
              </a:rPr>
              <a:t>coût des biocarburants avancés </a:t>
            </a:r>
            <a:r>
              <a:rPr lang="fr-FR" sz="1050" dirty="0" smtClean="0">
                <a:solidFill>
                  <a:srgbClr val="000000"/>
                </a:solidFill>
                <a:latin typeface="Arial"/>
              </a:rPr>
              <a:t>avec </a:t>
            </a:r>
            <a:r>
              <a:rPr lang="fr-FR" sz="1050" dirty="0">
                <a:solidFill>
                  <a:srgbClr val="000000"/>
                </a:solidFill>
                <a:latin typeface="Arial"/>
              </a:rPr>
              <a:t>les équivalents biocarburants commercialisés ou, en l'absence de </a:t>
            </a:r>
            <a:r>
              <a:rPr lang="fr-FR" sz="1050" dirty="0" smtClean="0">
                <a:solidFill>
                  <a:srgbClr val="000000"/>
                </a:solidFill>
                <a:latin typeface="Arial"/>
              </a:rPr>
              <a:t>ceux-ci, </a:t>
            </a:r>
            <a:r>
              <a:rPr lang="fr-FR" sz="1050" dirty="0">
                <a:solidFill>
                  <a:srgbClr val="000000"/>
                </a:solidFill>
                <a:latin typeface="Arial"/>
              </a:rPr>
              <a:t>compétitif par rapport aux équivalents en combustibles </a:t>
            </a:r>
            <a:r>
              <a:rPr lang="fr-FR" sz="1050" dirty="0" smtClean="0">
                <a:solidFill>
                  <a:srgbClr val="000000"/>
                </a:solidFill>
                <a:latin typeface="Arial"/>
              </a:rPr>
              <a:t>fossiles</a:t>
            </a:r>
            <a:endParaRPr lang="fr-FR" sz="1050" dirty="0">
              <a:solidFill>
                <a:srgbClr val="000000"/>
              </a:solidFill>
              <a:latin typeface="Arial"/>
            </a:endParaRPr>
          </a:p>
          <a:p>
            <a:pPr marL="171450" lvl="1" indent="-171450">
              <a:spcBef>
                <a:spcPts val="0"/>
              </a:spcBef>
              <a:spcAft>
                <a:spcPts val="0"/>
              </a:spcAft>
              <a:defRPr/>
            </a:pPr>
            <a:r>
              <a:rPr lang="fr-FR" sz="1050" dirty="0" smtClean="0">
                <a:solidFill>
                  <a:srgbClr val="000000"/>
                </a:solidFill>
                <a:latin typeface="Arial"/>
              </a:rPr>
              <a:t>Fournir </a:t>
            </a:r>
            <a:r>
              <a:rPr lang="fr-FR" sz="1050" dirty="0">
                <a:solidFill>
                  <a:srgbClr val="000000"/>
                </a:solidFill>
                <a:latin typeface="Arial"/>
              </a:rPr>
              <a:t>des informations et une évaluation de la faisabilité économique et du potentiel de mise à l'échelle de la </a:t>
            </a:r>
            <a:r>
              <a:rPr lang="fr-FR" sz="1050" dirty="0" smtClean="0">
                <a:solidFill>
                  <a:srgbClr val="000000"/>
                </a:solidFill>
                <a:latin typeface="Arial"/>
              </a:rPr>
              <a:t>technologie</a:t>
            </a:r>
            <a:endParaRPr lang="fr-FR" sz="1050" dirty="0">
              <a:solidFill>
                <a:srgbClr val="000000"/>
              </a:solidFill>
              <a:latin typeface="Aria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defTabSz="914378">
              <a:defRPr/>
            </a:pPr>
            <a:fld id="{733122C9-A0B9-462F-8757-0847AD287B63}" type="slidenum">
              <a:rPr lang="fr-FR">
                <a:solidFill>
                  <a:srgbClr val="000091"/>
                </a:solidFill>
                <a:latin typeface="Arial"/>
              </a:rPr>
              <a:pPr defTabSz="914378">
                <a:defRPr/>
              </a:pPr>
              <a:t>31</a:t>
            </a:fld>
            <a:endParaRPr lang="fr-FR" dirty="0">
              <a:solidFill>
                <a:srgbClr val="000091"/>
              </a:solidFill>
              <a:latin typeface="Arial"/>
            </a:endParaRPr>
          </a:p>
        </p:txBody>
      </p:sp>
      <p:sp>
        <p:nvSpPr>
          <p:cNvPr id="11" name="Rectangle 10"/>
          <p:cNvSpPr/>
          <p:nvPr/>
        </p:nvSpPr>
        <p:spPr bwMode="auto">
          <a:xfrm>
            <a:off x="6372000" y="554400"/>
            <a:ext cx="2448343" cy="1015663"/>
          </a:xfrm>
          <a:prstGeom prst="rect">
            <a:avLst/>
          </a:prstGeom>
          <a:solidFill>
            <a:schemeClr val="bg1"/>
          </a:solidFill>
          <a:ln w="19050">
            <a:solidFill>
              <a:srgbClr val="000099"/>
            </a:solidFill>
          </a:ln>
        </p:spPr>
        <p:txBody>
          <a:bodyPr wrap="square">
            <a:spAutoFit/>
          </a:bodyPr>
          <a:lstStyle/>
          <a:p>
            <a:pPr defTabSz="914378">
              <a:defRPr/>
            </a:pPr>
            <a:r>
              <a:rPr lang="fr-FR" sz="1200" i="1" dirty="0">
                <a:solidFill>
                  <a:srgbClr val="000000"/>
                </a:solidFill>
                <a:latin typeface="Arial"/>
              </a:rPr>
              <a:t>RIA </a:t>
            </a:r>
            <a:r>
              <a:rPr lang="fr-FR" sz="1200" i="1" dirty="0" smtClean="0">
                <a:solidFill>
                  <a:srgbClr val="000000"/>
                </a:solidFill>
                <a:latin typeface="Arial"/>
              </a:rPr>
              <a:t>(</a:t>
            </a:r>
            <a:r>
              <a:rPr lang="en-US" sz="1200" i="1" dirty="0">
                <a:solidFill>
                  <a:srgbClr val="000000"/>
                </a:solidFill>
              </a:rPr>
              <a:t>TRL à la fin du </a:t>
            </a:r>
            <a:r>
              <a:rPr lang="en-US" sz="1200" i="1" dirty="0" err="1">
                <a:solidFill>
                  <a:srgbClr val="000000"/>
                </a:solidFill>
              </a:rPr>
              <a:t>projet</a:t>
            </a:r>
            <a:r>
              <a:rPr lang="en-US" sz="1200" i="1" dirty="0">
                <a:solidFill>
                  <a:srgbClr val="000000"/>
                </a:solidFill>
              </a:rPr>
              <a:t> </a:t>
            </a:r>
            <a:r>
              <a:rPr lang="fr-FR" sz="1200" i="1" dirty="0" smtClean="0">
                <a:solidFill>
                  <a:srgbClr val="000000"/>
                </a:solidFill>
                <a:latin typeface="Arial"/>
              </a:rPr>
              <a:t>5</a:t>
            </a:r>
            <a:r>
              <a:rPr lang="fr-FR" sz="1200" i="1" dirty="0">
                <a:solidFill>
                  <a:srgbClr val="000000"/>
                </a:solidFill>
                <a:latin typeface="Arial"/>
              </a:rPr>
              <a:t>)</a:t>
            </a:r>
            <a:endParaRPr dirty="0">
              <a:solidFill>
                <a:srgbClr val="000000"/>
              </a:solidFill>
              <a:latin typeface="Arial"/>
            </a:endParaRPr>
          </a:p>
          <a:p>
            <a:pPr defTabSz="914378">
              <a:defRPr/>
            </a:pPr>
            <a:r>
              <a:rPr lang="fr-FR" sz="1200" i="1" dirty="0">
                <a:solidFill>
                  <a:srgbClr val="000000"/>
                </a:solidFill>
                <a:latin typeface="Arial"/>
              </a:rPr>
              <a:t>Nb de projets financés : 2</a:t>
            </a:r>
            <a:endParaRPr dirty="0">
              <a:solidFill>
                <a:srgbClr val="000000"/>
              </a:solidFill>
              <a:latin typeface="Arial"/>
            </a:endParaRPr>
          </a:p>
          <a:p>
            <a:pPr defTabSz="914378">
              <a:defRPr/>
            </a:pPr>
            <a:r>
              <a:rPr lang="fr-FR" sz="1200" i="1" dirty="0">
                <a:solidFill>
                  <a:srgbClr val="000000"/>
                </a:solidFill>
                <a:latin typeface="Arial"/>
              </a:rPr>
              <a:t>Budget/projet : 3,5M€ </a:t>
            </a:r>
            <a:endParaRPr dirty="0">
              <a:solidFill>
                <a:srgbClr val="000000"/>
              </a:solidFill>
              <a:latin typeface="Arial"/>
            </a:endParaRPr>
          </a:p>
          <a:p>
            <a:pPr defTabSz="914378">
              <a:defRPr/>
            </a:pPr>
            <a:r>
              <a:rPr lang="fr-FR" sz="1200" i="1" dirty="0">
                <a:solidFill>
                  <a:srgbClr val="000000"/>
                </a:solidFill>
              </a:rPr>
              <a:t>Ouverture : 17/09/2024</a:t>
            </a:r>
          </a:p>
          <a:p>
            <a:pPr defTabSz="914378">
              <a:defRPr/>
            </a:pPr>
            <a:r>
              <a:rPr lang="fr-FR" sz="1200" i="1" dirty="0">
                <a:solidFill>
                  <a:srgbClr val="000000"/>
                </a:solidFill>
              </a:rPr>
              <a:t>Deadline : 21/01/2025</a:t>
            </a:r>
          </a:p>
        </p:txBody>
      </p:sp>
      <p:sp>
        <p:nvSpPr>
          <p:cNvPr id="8" name="ZoneTexte 7"/>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lvl="0">
              <a:defRPr/>
            </a:pPr>
            <a:r>
              <a:rPr lang="fr-FR" sz="1200" b="1" dirty="0"/>
              <a:t>Energies renouvelables – </a:t>
            </a:r>
            <a:r>
              <a:rPr lang="fr-FR" sz="1200" b="1" dirty="0" smtClean="0">
                <a:solidFill>
                  <a:srgbClr val="000000"/>
                </a:solidFill>
              </a:rPr>
              <a:t>Carburants</a:t>
            </a:r>
            <a:endParaRPr lang="fr-FR" sz="1200" b="1" dirty="0">
              <a:solidFill>
                <a:srgbClr val="000000"/>
              </a:solidFill>
            </a:endParaRPr>
          </a:p>
        </p:txBody>
      </p:sp>
    </p:spTree>
    <p:extLst>
      <p:ext uri="{BB962C8B-B14F-4D97-AF65-F5344CB8AC3E}">
        <p14:creationId xmlns:p14="http://schemas.microsoft.com/office/powerpoint/2010/main" val="1626765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defTabSz="914378">
              <a:defRPr/>
            </a:pPr>
            <a:fld id="{733122C9-A0B9-462F-8757-0847AD287B63}" type="slidenum">
              <a:rPr lang="fr-FR">
                <a:solidFill>
                  <a:srgbClr val="000091"/>
                </a:solidFill>
                <a:latin typeface="Arial"/>
              </a:rPr>
              <a:pPr defTabSz="914378">
                <a:defRPr/>
              </a:pPr>
              <a:t>32</a:t>
            </a:fld>
            <a:endParaRPr lang="fr-FR" dirty="0">
              <a:solidFill>
                <a:srgbClr val="000091"/>
              </a:solidFill>
              <a:latin typeface="Arial"/>
            </a:endParaRPr>
          </a:p>
        </p:txBody>
      </p:sp>
      <p:sp>
        <p:nvSpPr>
          <p:cNvPr id="12" name="Rectangle 11"/>
          <p:cNvSpPr/>
          <p:nvPr/>
        </p:nvSpPr>
        <p:spPr bwMode="auto">
          <a:xfrm>
            <a:off x="6372200" y="554400"/>
            <a:ext cx="2448272" cy="1200329"/>
          </a:xfrm>
          <a:prstGeom prst="rect">
            <a:avLst/>
          </a:prstGeom>
          <a:solidFill>
            <a:sysClr val="window" lastClr="FFFFFF"/>
          </a:solidFill>
          <a:ln w="19050">
            <a:solidFill>
              <a:srgbClr val="000099"/>
            </a:solidFill>
          </a:ln>
        </p:spPr>
        <p:txBody>
          <a:bodyPr wrap="square">
            <a:spAutoFit/>
          </a:bodyPr>
          <a:lstStyle/>
          <a:p>
            <a:pPr defTabSz="685800">
              <a:defRPr/>
            </a:pPr>
            <a:r>
              <a:rPr lang="fr-FR" sz="1200" i="1" kern="0" dirty="0">
                <a:solidFill>
                  <a:srgbClr val="000000"/>
                </a:solidFill>
              </a:rPr>
              <a:t>RIA (</a:t>
            </a:r>
            <a:r>
              <a:rPr lang="en-US" sz="1200" i="1" kern="0" dirty="0">
                <a:solidFill>
                  <a:srgbClr val="000000"/>
                </a:solidFill>
              </a:rPr>
              <a:t>TRL à la fin du </a:t>
            </a:r>
            <a:r>
              <a:rPr lang="en-US" sz="1200" i="1" kern="0" dirty="0" err="1">
                <a:solidFill>
                  <a:srgbClr val="000000"/>
                </a:solidFill>
              </a:rPr>
              <a:t>projet</a:t>
            </a:r>
            <a:r>
              <a:rPr lang="en-US" sz="1200" i="1" kern="0" dirty="0">
                <a:solidFill>
                  <a:srgbClr val="000000"/>
                </a:solidFill>
              </a:rPr>
              <a:t> 5)</a:t>
            </a:r>
            <a:endParaRPr lang="fr-FR" sz="1200" i="1" kern="0" dirty="0">
              <a:solidFill>
                <a:srgbClr val="000000"/>
              </a:solidFill>
            </a:endParaRPr>
          </a:p>
          <a:p>
            <a:pPr defTabSz="685800">
              <a:defRPr/>
            </a:pPr>
            <a:r>
              <a:rPr lang="fr-FR" sz="1200" i="1" kern="0" dirty="0">
                <a:solidFill>
                  <a:srgbClr val="000000"/>
                </a:solidFill>
              </a:rPr>
              <a:t>Nb estimé de projets financés : 2 </a:t>
            </a:r>
            <a:endParaRPr lang="fr-FR" sz="1200" kern="0" dirty="0">
              <a:solidFill>
                <a:srgbClr val="000000"/>
              </a:solidFill>
            </a:endParaRPr>
          </a:p>
          <a:p>
            <a:pPr defTabSz="685800">
              <a:defRPr/>
            </a:pPr>
            <a:r>
              <a:rPr lang="fr-FR" sz="1200" i="1" kern="0" dirty="0">
                <a:solidFill>
                  <a:srgbClr val="000000"/>
                </a:solidFill>
              </a:rPr>
              <a:t>Budget/projet : 5 M€</a:t>
            </a:r>
            <a:endParaRPr lang="fr-FR" sz="1200" kern="0" dirty="0">
              <a:solidFill>
                <a:srgbClr val="000000"/>
              </a:solidFill>
            </a:endParaRPr>
          </a:p>
          <a:p>
            <a:pPr defTabSz="914378">
              <a:defRPr/>
            </a:pPr>
            <a:r>
              <a:rPr lang="fr-FR" sz="1200" i="1" dirty="0">
                <a:solidFill>
                  <a:srgbClr val="000000"/>
                </a:solidFill>
              </a:rPr>
              <a:t>Ouverture : 17/09/2024</a:t>
            </a:r>
          </a:p>
          <a:p>
            <a:pPr defTabSz="914378">
              <a:defRPr/>
            </a:pPr>
            <a:r>
              <a:rPr lang="fr-FR" sz="1200" i="1" dirty="0">
                <a:solidFill>
                  <a:srgbClr val="000000"/>
                </a:solidFill>
              </a:rPr>
              <a:t>Deadline : 21/01/2025</a:t>
            </a:r>
          </a:p>
          <a:p>
            <a:pPr defTabSz="685800">
              <a:defRPr/>
            </a:pPr>
            <a:r>
              <a:rPr lang="fr-FR" sz="1200" i="1" kern="0" dirty="0" smtClean="0">
                <a:solidFill>
                  <a:srgbClr val="000000"/>
                </a:solidFill>
              </a:rPr>
              <a:t>Lump </a:t>
            </a:r>
            <a:r>
              <a:rPr lang="fr-FR" sz="1200" i="1" kern="0" dirty="0" err="1">
                <a:solidFill>
                  <a:srgbClr val="000000"/>
                </a:solidFill>
              </a:rPr>
              <a:t>Sum</a:t>
            </a:r>
            <a:endParaRPr lang="fr-FR" sz="1200" i="1" kern="0" dirty="0">
              <a:solidFill>
                <a:srgbClr val="000000"/>
              </a:solidFill>
            </a:endParaRPr>
          </a:p>
        </p:txBody>
      </p:sp>
      <p:sp>
        <p:nvSpPr>
          <p:cNvPr id="13" name="Espace réservé du contenu 5"/>
          <p:cNvSpPr txBox="1"/>
          <p:nvPr/>
        </p:nvSpPr>
        <p:spPr bwMode="gray">
          <a:xfrm>
            <a:off x="360000" y="1692000"/>
            <a:ext cx="8460000"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b="1" u="sng" dirty="0" err="1">
                <a:solidFill>
                  <a:srgbClr val="000091"/>
                </a:solidFill>
                <a:ea typeface="Times New Roman"/>
                <a:cs typeface="Times New Roman"/>
              </a:rPr>
              <a:t>Résultats</a:t>
            </a:r>
            <a:r>
              <a:rPr lang="en-GB" b="1" u="sng" dirty="0">
                <a:solidFill>
                  <a:srgbClr val="000091"/>
                </a:solidFill>
                <a:ea typeface="Times New Roman"/>
                <a:cs typeface="Times New Roman"/>
              </a:rPr>
              <a:t> </a:t>
            </a:r>
            <a:r>
              <a:rPr lang="en-GB" b="1" u="sng" dirty="0" err="1">
                <a:solidFill>
                  <a:srgbClr val="000091"/>
                </a:solidFill>
                <a:ea typeface="Times New Roman"/>
                <a:cs typeface="Times New Roman"/>
              </a:rPr>
              <a:t>attendus</a:t>
            </a:r>
            <a:r>
              <a:rPr lang="en-GB" b="1" u="sng" dirty="0">
                <a:solidFill>
                  <a:srgbClr val="000091"/>
                </a:solidFill>
                <a:ea typeface="Times New Roman"/>
                <a:cs typeface="Times New Roman"/>
              </a:rPr>
              <a:t> :</a:t>
            </a:r>
          </a:p>
          <a:p>
            <a:pPr marL="171446" lvl="1" indent="-171446" defTabSz="914378">
              <a:spcBef>
                <a:spcPts val="0"/>
              </a:spcBef>
              <a:spcAft>
                <a:spcPts val="0"/>
              </a:spcAft>
              <a:defRPr/>
            </a:pPr>
            <a:r>
              <a:rPr lang="fr-FR" sz="1050" kern="0" spc="-20" dirty="0" smtClean="0">
                <a:solidFill>
                  <a:srgbClr val="000000"/>
                </a:solidFill>
              </a:rPr>
              <a:t>Amélioration </a:t>
            </a:r>
            <a:r>
              <a:rPr lang="fr-FR" sz="1050" kern="0" spc="-20" dirty="0">
                <a:solidFill>
                  <a:srgbClr val="000000"/>
                </a:solidFill>
              </a:rPr>
              <a:t>de la durabilité par la prise en compte des aspects économiques, sociaux et </a:t>
            </a:r>
            <a:r>
              <a:rPr lang="fr-FR" sz="1050" kern="0" spc="-20" dirty="0" smtClean="0">
                <a:solidFill>
                  <a:srgbClr val="000000"/>
                </a:solidFill>
              </a:rPr>
              <a:t>environnementaux</a:t>
            </a:r>
            <a:endParaRPr lang="fr-FR" sz="1050" kern="0" spc="-20" dirty="0">
              <a:solidFill>
                <a:srgbClr val="000000"/>
              </a:solidFill>
            </a:endParaRPr>
          </a:p>
          <a:p>
            <a:pPr marL="171446" lvl="1" indent="-171446" defTabSz="914378">
              <a:spcBef>
                <a:spcPts val="0"/>
              </a:spcBef>
              <a:spcAft>
                <a:spcPts val="0"/>
              </a:spcAft>
              <a:defRPr/>
            </a:pPr>
            <a:r>
              <a:rPr lang="fr-FR" sz="1050" kern="0" spc="-20" dirty="0" smtClean="0">
                <a:solidFill>
                  <a:srgbClr val="000000"/>
                </a:solidFill>
              </a:rPr>
              <a:t>Amélioration </a:t>
            </a:r>
            <a:r>
              <a:rPr lang="fr-FR" sz="1050" kern="0" spc="-20" dirty="0">
                <a:solidFill>
                  <a:srgbClr val="000000"/>
                </a:solidFill>
              </a:rPr>
              <a:t>de la durabilité globale de la production à grande échelle de parcs éoliens en mer sur la base d'une analyse du cycle de </a:t>
            </a:r>
            <a:r>
              <a:rPr lang="fr-FR" sz="1050" kern="0" spc="-20" dirty="0" smtClean="0">
                <a:solidFill>
                  <a:srgbClr val="000000"/>
                </a:solidFill>
              </a:rPr>
              <a:t>vie</a:t>
            </a:r>
            <a:endParaRPr lang="fr-FR" sz="1050" kern="0" spc="-20" dirty="0">
              <a:solidFill>
                <a:srgbClr val="000000"/>
              </a:solidFill>
            </a:endParaRPr>
          </a:p>
          <a:p>
            <a:pPr marL="171446" lvl="1" indent="-171446" defTabSz="914378">
              <a:spcBef>
                <a:spcPts val="0"/>
              </a:spcBef>
              <a:spcAft>
                <a:spcPts val="0"/>
              </a:spcAft>
              <a:defRPr/>
            </a:pPr>
            <a:r>
              <a:rPr lang="fr-FR" sz="1050" kern="0" spc="-20" dirty="0" smtClean="0">
                <a:solidFill>
                  <a:srgbClr val="000000"/>
                </a:solidFill>
              </a:rPr>
              <a:t>Meilleure </a:t>
            </a:r>
            <a:r>
              <a:rPr lang="fr-FR" sz="1050" kern="0" spc="-20" dirty="0">
                <a:solidFill>
                  <a:srgbClr val="000000"/>
                </a:solidFill>
              </a:rPr>
              <a:t>compréhension des impacts négatifs et positifs des parcs éoliens offshore tout au long de leur durée de </a:t>
            </a:r>
            <a:r>
              <a:rPr lang="fr-FR" sz="1050" kern="0" spc="-20" dirty="0" smtClean="0">
                <a:solidFill>
                  <a:srgbClr val="000000"/>
                </a:solidFill>
              </a:rPr>
              <a:t>vie</a:t>
            </a:r>
            <a:endParaRPr lang="fr-FR" sz="1050" kern="0" spc="-20" dirty="0">
              <a:solidFill>
                <a:srgbClr val="000000"/>
              </a:solidFill>
            </a:endParaRPr>
          </a:p>
          <a:p>
            <a:pPr marL="171446" lvl="1" indent="-171446" defTabSz="914378">
              <a:spcBef>
                <a:spcPts val="0"/>
              </a:spcBef>
              <a:spcAft>
                <a:spcPts val="0"/>
              </a:spcAft>
              <a:defRPr/>
            </a:pPr>
            <a:r>
              <a:rPr lang="fr-FR" sz="1050" kern="0" spc="-20" dirty="0" smtClean="0">
                <a:solidFill>
                  <a:srgbClr val="000000"/>
                </a:solidFill>
              </a:rPr>
              <a:t>Développement </a:t>
            </a:r>
            <a:r>
              <a:rPr lang="fr-FR" sz="1050" kern="0" spc="-20" dirty="0">
                <a:solidFill>
                  <a:srgbClr val="000000"/>
                </a:solidFill>
              </a:rPr>
              <a:t>de solutions innovantes et rentables pour la construction et le démantèlement des parcs éoliens en mer visant également à minimiser les impacts sur la </a:t>
            </a:r>
            <a:r>
              <a:rPr lang="fr-FR" sz="1050" kern="0" spc="-20" dirty="0" smtClean="0">
                <a:solidFill>
                  <a:srgbClr val="000000"/>
                </a:solidFill>
              </a:rPr>
              <a:t>biodiversité</a:t>
            </a:r>
          </a:p>
          <a:p>
            <a:pPr marL="171446" lvl="1" indent="-171446" defTabSz="914378">
              <a:spcBef>
                <a:spcPts val="0"/>
              </a:spcBef>
              <a:spcAft>
                <a:spcPts val="0"/>
              </a:spcAft>
              <a:defRPr/>
            </a:pPr>
            <a:endParaRPr lang="fr-FR" sz="1050" kern="0" spc="-20" dirty="0">
              <a:solidFill>
                <a:srgbClr val="000000"/>
              </a:solidFill>
            </a:endParaRPr>
          </a:p>
          <a:p>
            <a:pPr algn="just" defTabSz="914378">
              <a:lnSpc>
                <a:spcPct val="114999"/>
              </a:lnSpc>
              <a:defRPr/>
            </a:pPr>
            <a:r>
              <a:rPr lang="en-GB" b="1" u="sng" dirty="0" err="1">
                <a:solidFill>
                  <a:srgbClr val="000091"/>
                </a:solidFill>
                <a:ea typeface="Times New Roman"/>
                <a:cs typeface="Times New Roman"/>
              </a:rPr>
              <a:t>Activités</a:t>
            </a:r>
            <a:r>
              <a:rPr lang="en-GB" b="1" u="sng" dirty="0">
                <a:solidFill>
                  <a:srgbClr val="000091"/>
                </a:solidFill>
                <a:ea typeface="Times New Roman"/>
                <a:cs typeface="Times New Roman"/>
              </a:rPr>
              <a:t> :</a:t>
            </a:r>
            <a:endParaRPr lang="fr-FR" dirty="0">
              <a:solidFill>
                <a:srgbClr val="000091"/>
              </a:solidFill>
            </a:endParaRPr>
          </a:p>
          <a:p>
            <a:pPr marL="0" lvl="1" indent="0" defTabSz="914378">
              <a:spcBef>
                <a:spcPts val="0"/>
              </a:spcBef>
              <a:spcAft>
                <a:spcPts val="0"/>
              </a:spcAft>
              <a:buNone/>
              <a:defRPr/>
            </a:pPr>
            <a:r>
              <a:rPr lang="fr-FR" sz="1050" b="1" kern="0" spc="-20" dirty="0">
                <a:solidFill>
                  <a:srgbClr val="000000"/>
                </a:solidFill>
              </a:rPr>
              <a:t>Action 1 </a:t>
            </a:r>
            <a:r>
              <a:rPr lang="fr-FR" sz="1050" b="1" kern="0" spc="-20" dirty="0" smtClean="0">
                <a:solidFill>
                  <a:srgbClr val="000000"/>
                </a:solidFill>
              </a:rPr>
              <a:t> </a:t>
            </a:r>
          </a:p>
          <a:p>
            <a:pPr marL="171446" lvl="1" indent="-171446" defTabSz="914378">
              <a:spcBef>
                <a:spcPts val="0"/>
              </a:spcBef>
              <a:spcAft>
                <a:spcPts val="0"/>
              </a:spcAft>
              <a:defRPr/>
            </a:pPr>
            <a:r>
              <a:rPr lang="fr-FR" sz="1050" kern="0" spc="-20" dirty="0">
                <a:solidFill>
                  <a:srgbClr val="000000"/>
                </a:solidFill>
              </a:rPr>
              <a:t>D</a:t>
            </a:r>
            <a:r>
              <a:rPr lang="fr-FR" sz="1050" kern="0" spc="-20" dirty="0" smtClean="0">
                <a:solidFill>
                  <a:srgbClr val="000000"/>
                </a:solidFill>
              </a:rPr>
              <a:t>évelopper </a:t>
            </a:r>
            <a:r>
              <a:rPr lang="fr-FR" sz="1050" kern="0" spc="-20" dirty="0">
                <a:solidFill>
                  <a:srgbClr val="000000"/>
                </a:solidFill>
              </a:rPr>
              <a:t>des outils pouvant être utilisés pour la planification de parcs éoliens offshore flottants et à fond fixe, en vue de minimiser les incidences environnementales globales du cycle de </a:t>
            </a:r>
            <a:r>
              <a:rPr lang="fr-FR" sz="1050" kern="0" spc="-20" dirty="0" smtClean="0">
                <a:solidFill>
                  <a:srgbClr val="000000"/>
                </a:solidFill>
              </a:rPr>
              <a:t>vie et de </a:t>
            </a:r>
            <a:r>
              <a:rPr lang="fr-FR" sz="1050" kern="0" spc="-20" dirty="0">
                <a:solidFill>
                  <a:srgbClr val="000000"/>
                </a:solidFill>
              </a:rPr>
              <a:t>réduire l'empreinte carbone des parcs éoliens offshore tout au long du cycle de </a:t>
            </a:r>
            <a:r>
              <a:rPr lang="fr-FR" sz="1050" kern="0" spc="-20" dirty="0" smtClean="0">
                <a:solidFill>
                  <a:srgbClr val="000000"/>
                </a:solidFill>
              </a:rPr>
              <a:t>vie</a:t>
            </a:r>
          </a:p>
          <a:p>
            <a:pPr marL="171446" lvl="1" indent="-171446" defTabSz="914378">
              <a:spcBef>
                <a:spcPts val="0"/>
              </a:spcBef>
              <a:spcAft>
                <a:spcPts val="0"/>
              </a:spcAft>
              <a:defRPr/>
            </a:pPr>
            <a:r>
              <a:rPr lang="fr-FR" sz="1050" kern="0" spc="-20" dirty="0" smtClean="0">
                <a:solidFill>
                  <a:srgbClr val="000000"/>
                </a:solidFill>
              </a:rPr>
              <a:t>Utiliser </a:t>
            </a:r>
            <a:r>
              <a:rPr lang="fr-FR" sz="1050" kern="0" spc="-20" dirty="0">
                <a:solidFill>
                  <a:srgbClr val="000000"/>
                </a:solidFill>
              </a:rPr>
              <a:t>les données existantes des études d'impact sur l'environnement et </a:t>
            </a:r>
            <a:r>
              <a:rPr lang="fr-FR" sz="1050" kern="0" spc="-20" dirty="0" smtClean="0">
                <a:solidFill>
                  <a:srgbClr val="000000"/>
                </a:solidFill>
              </a:rPr>
              <a:t>développer une solution facile </a:t>
            </a:r>
            <a:r>
              <a:rPr lang="fr-FR" sz="1050" kern="0" spc="-20" dirty="0">
                <a:solidFill>
                  <a:srgbClr val="000000"/>
                </a:solidFill>
              </a:rPr>
              <a:t>à adapter en tenant compte des différentes caractéristiques de la </a:t>
            </a:r>
            <a:r>
              <a:rPr lang="fr-FR" sz="1050" kern="0" spc="-20" dirty="0" smtClean="0">
                <a:solidFill>
                  <a:srgbClr val="000000"/>
                </a:solidFill>
              </a:rPr>
              <a:t>biodiversité</a:t>
            </a:r>
          </a:p>
          <a:p>
            <a:pPr marL="171446" lvl="1" indent="-171446" defTabSz="914378">
              <a:spcBef>
                <a:spcPts val="0"/>
              </a:spcBef>
              <a:spcAft>
                <a:spcPts val="0"/>
              </a:spcAft>
              <a:defRPr/>
            </a:pPr>
            <a:r>
              <a:rPr lang="fr-FR" sz="1050" kern="0" spc="-20" dirty="0" smtClean="0">
                <a:solidFill>
                  <a:srgbClr val="000000"/>
                </a:solidFill>
              </a:rPr>
              <a:t>Prévoir un </a:t>
            </a:r>
            <a:r>
              <a:rPr lang="fr-FR" sz="1050" kern="0" spc="-20" dirty="0">
                <a:solidFill>
                  <a:srgbClr val="000000"/>
                </a:solidFill>
              </a:rPr>
              <a:t>fort engagement des industriels </a:t>
            </a:r>
            <a:r>
              <a:rPr lang="fr-FR" sz="1050" kern="0" spc="-20" dirty="0" smtClean="0">
                <a:solidFill>
                  <a:srgbClr val="000000"/>
                </a:solidFill>
              </a:rPr>
              <a:t>pour </a:t>
            </a:r>
            <a:r>
              <a:rPr lang="fr-FR" sz="1050" kern="0" spc="-20" dirty="0">
                <a:solidFill>
                  <a:srgbClr val="000000"/>
                </a:solidFill>
              </a:rPr>
              <a:t>assurer que les données d'inventaire de l'industrie des composants soient utilisées dans les analyses et la validation des </a:t>
            </a:r>
            <a:r>
              <a:rPr lang="fr-FR" sz="1050" kern="0" spc="-20" dirty="0" smtClean="0">
                <a:solidFill>
                  <a:srgbClr val="000000"/>
                </a:solidFill>
              </a:rPr>
              <a:t>outils</a:t>
            </a:r>
          </a:p>
          <a:p>
            <a:pPr marL="0" lvl="1" indent="0" defTabSz="914378">
              <a:spcBef>
                <a:spcPts val="0"/>
              </a:spcBef>
              <a:spcAft>
                <a:spcPts val="0"/>
              </a:spcAft>
              <a:buNone/>
              <a:defRPr/>
            </a:pPr>
            <a:r>
              <a:rPr lang="fr-FR" sz="1050" b="1" kern="0" spc="-20" dirty="0" smtClean="0">
                <a:solidFill>
                  <a:srgbClr val="000000"/>
                </a:solidFill>
              </a:rPr>
              <a:t>Action 2</a:t>
            </a:r>
          </a:p>
          <a:p>
            <a:pPr marL="171446" lvl="1" indent="-171446" defTabSz="914378">
              <a:spcBef>
                <a:spcPts val="0"/>
              </a:spcBef>
              <a:spcAft>
                <a:spcPts val="0"/>
              </a:spcAft>
              <a:defRPr/>
            </a:pPr>
            <a:r>
              <a:rPr lang="fr-FR" sz="1050" kern="0" spc="-20" dirty="0">
                <a:solidFill>
                  <a:srgbClr val="000000"/>
                </a:solidFill>
              </a:rPr>
              <a:t>D</a:t>
            </a:r>
            <a:r>
              <a:rPr lang="fr-FR" sz="1050" kern="0" spc="-20" dirty="0" smtClean="0">
                <a:solidFill>
                  <a:srgbClr val="000000"/>
                </a:solidFill>
              </a:rPr>
              <a:t>évelopper </a:t>
            </a:r>
            <a:r>
              <a:rPr lang="fr-FR" sz="1050" kern="0" spc="-20" dirty="0">
                <a:solidFill>
                  <a:srgbClr val="000000"/>
                </a:solidFill>
              </a:rPr>
              <a:t>des solutions innovantes et rentables pour toutes les phases du cycle de vie des parcs éoliens en mer, mais surtout pour les phases d'installation, de construction et de démantèlement des parcs éoliens en mer, dans le but de réduire l'impact </a:t>
            </a:r>
            <a:r>
              <a:rPr lang="fr-FR" sz="1050" kern="0" spc="-20" dirty="0" smtClean="0">
                <a:solidFill>
                  <a:srgbClr val="000000"/>
                </a:solidFill>
              </a:rPr>
              <a:t>environnemental</a:t>
            </a:r>
            <a:endParaRPr lang="fr-FR" sz="1050" kern="0" spc="-20" dirty="0">
              <a:solidFill>
                <a:srgbClr val="000000"/>
              </a:solidFill>
            </a:endParaRPr>
          </a:p>
        </p:txBody>
      </p:sp>
      <p:sp>
        <p:nvSpPr>
          <p:cNvPr id="15" name="Espace réservé du contenu 5"/>
          <p:cNvSpPr txBox="1">
            <a:spLocks/>
          </p:cNvSpPr>
          <p:nvPr/>
        </p:nvSpPr>
        <p:spPr bwMode="auto">
          <a:xfrm>
            <a:off x="360237" y="1015200"/>
            <a:ext cx="6012200" cy="47560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400" b="1" dirty="0">
                <a:solidFill>
                  <a:schemeClr val="tx1"/>
                </a:solidFill>
              </a:rPr>
              <a:t>HORIZON-CL5-2024-D3-02-08: </a:t>
            </a:r>
            <a:r>
              <a:rPr lang="en-GB" sz="1400" b="1" dirty="0">
                <a:solidFill>
                  <a:schemeClr val="tx1"/>
                </a:solidFill>
              </a:rPr>
              <a:t>Minimisation of environmental, and optimisation of socio-economic impacts in the deployment, operation and decommissioning of offshore wind farms</a:t>
            </a:r>
            <a:endParaRPr lang="fr-FR" sz="1400" b="1" dirty="0">
              <a:solidFill>
                <a:schemeClr val="tx1"/>
              </a:solidFill>
            </a:endParaRPr>
          </a:p>
        </p:txBody>
      </p:sp>
      <p:sp>
        <p:nvSpPr>
          <p:cNvPr id="9" name="ZoneTexte 8"/>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lvl="0">
              <a:defRPr/>
            </a:pPr>
            <a:r>
              <a:rPr lang="fr-FR" sz="1200" b="1" dirty="0"/>
              <a:t>Energies renouvelables – </a:t>
            </a:r>
            <a:r>
              <a:rPr lang="fr-FR" sz="1200" b="1" dirty="0" smtClean="0">
                <a:solidFill>
                  <a:srgbClr val="000000"/>
                </a:solidFill>
              </a:rPr>
              <a:t>Eolien</a:t>
            </a:r>
            <a:endParaRPr lang="fr-FR" sz="1200" b="1" dirty="0">
              <a:solidFill>
                <a:srgbClr val="000000"/>
              </a:solidFill>
            </a:endParaRPr>
          </a:p>
        </p:txBody>
      </p:sp>
    </p:spTree>
    <p:extLst>
      <p:ext uri="{BB962C8B-B14F-4D97-AF65-F5344CB8AC3E}">
        <p14:creationId xmlns:p14="http://schemas.microsoft.com/office/powerpoint/2010/main" val="703089092"/>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dirty="0"/>
          </a:p>
        </p:txBody>
      </p:sp>
      <p:sp>
        <p:nvSpPr>
          <p:cNvPr id="11" name="Espace réservé du contenu 5"/>
          <p:cNvSpPr txBox="1"/>
          <p:nvPr/>
        </p:nvSpPr>
        <p:spPr bwMode="gray">
          <a:xfrm>
            <a:off x="360000" y="1692000"/>
            <a:ext cx="8460000" cy="2967982"/>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sz="1100" b="1" u="sng" dirty="0" err="1">
                <a:solidFill>
                  <a:srgbClr val="000091"/>
                </a:solidFill>
                <a:ea typeface="Times New Roman"/>
                <a:cs typeface="Times New Roman"/>
              </a:rPr>
              <a:t>Résultats</a:t>
            </a:r>
            <a:r>
              <a:rPr lang="en-GB" sz="1100" b="1" u="sng" dirty="0">
                <a:solidFill>
                  <a:srgbClr val="000091"/>
                </a:solidFill>
                <a:ea typeface="Times New Roman"/>
                <a:cs typeface="Times New Roman"/>
              </a:rPr>
              <a:t> </a:t>
            </a:r>
            <a:r>
              <a:rPr lang="en-GB" sz="1100" b="1" u="sng" dirty="0" err="1">
                <a:solidFill>
                  <a:srgbClr val="000091"/>
                </a:solidFill>
                <a:ea typeface="Times New Roman"/>
                <a:cs typeface="Times New Roman"/>
              </a:rPr>
              <a:t>attendus</a:t>
            </a:r>
            <a:r>
              <a:rPr lang="en-GB" sz="1100" b="1" u="sng" dirty="0">
                <a:solidFill>
                  <a:srgbClr val="000091"/>
                </a:solidFill>
                <a:ea typeface="Times New Roman"/>
                <a:cs typeface="Times New Roman"/>
              </a:rPr>
              <a:t> :</a:t>
            </a:r>
          </a:p>
          <a:p>
            <a:pPr marL="171446" indent="-171446" defTabSz="914378">
              <a:spcAft>
                <a:spcPts val="0"/>
              </a:spcAft>
              <a:buFont typeface="Arial"/>
              <a:buChar char="•"/>
              <a:defRPr/>
            </a:pPr>
            <a:r>
              <a:rPr lang="fr-FR" sz="1100" kern="0" spc="-20" dirty="0" smtClean="0">
                <a:solidFill>
                  <a:srgbClr val="000000"/>
                </a:solidFill>
              </a:rPr>
              <a:t>Amélioration </a:t>
            </a:r>
            <a:r>
              <a:rPr lang="fr-FR" sz="1100" kern="0" spc="-20" dirty="0">
                <a:solidFill>
                  <a:srgbClr val="000000"/>
                </a:solidFill>
              </a:rPr>
              <a:t>des connaissances en matière de conception, </a:t>
            </a:r>
            <a:r>
              <a:rPr lang="fr-FR" sz="1100" kern="0" spc="-20" dirty="0" smtClean="0">
                <a:solidFill>
                  <a:srgbClr val="000000"/>
                </a:solidFill>
              </a:rPr>
              <a:t>construction</a:t>
            </a:r>
            <a:r>
              <a:rPr lang="fr-FR" sz="1100" kern="0" spc="-20" dirty="0">
                <a:solidFill>
                  <a:srgbClr val="000000"/>
                </a:solidFill>
              </a:rPr>
              <a:t>, </a:t>
            </a:r>
            <a:r>
              <a:rPr lang="fr-FR" sz="1100" kern="0" spc="-20" dirty="0" smtClean="0">
                <a:solidFill>
                  <a:srgbClr val="000000"/>
                </a:solidFill>
              </a:rPr>
              <a:t>assemblage</a:t>
            </a:r>
            <a:r>
              <a:rPr lang="fr-FR" sz="1100" kern="0" spc="-20" dirty="0">
                <a:solidFill>
                  <a:srgbClr val="000000"/>
                </a:solidFill>
              </a:rPr>
              <a:t>, </a:t>
            </a:r>
            <a:r>
              <a:rPr lang="fr-FR" sz="1100" kern="0" spc="-20" dirty="0" smtClean="0">
                <a:solidFill>
                  <a:srgbClr val="000000"/>
                </a:solidFill>
              </a:rPr>
              <a:t>exploitation </a:t>
            </a:r>
            <a:r>
              <a:rPr lang="fr-FR" sz="1100" kern="0" spc="-20" dirty="0">
                <a:solidFill>
                  <a:srgbClr val="000000"/>
                </a:solidFill>
              </a:rPr>
              <a:t>et </a:t>
            </a:r>
            <a:r>
              <a:rPr lang="fr-FR" sz="1100" kern="0" spc="-20" dirty="0" smtClean="0">
                <a:solidFill>
                  <a:srgbClr val="000000"/>
                </a:solidFill>
              </a:rPr>
              <a:t>maintenance </a:t>
            </a:r>
            <a:r>
              <a:rPr lang="fr-FR" sz="1100" kern="0" spc="-20" dirty="0">
                <a:solidFill>
                  <a:srgbClr val="000000"/>
                </a:solidFill>
              </a:rPr>
              <a:t>des parcs éoliens </a:t>
            </a:r>
            <a:r>
              <a:rPr lang="fr-FR" sz="1100" kern="0" spc="-20" dirty="0" smtClean="0">
                <a:solidFill>
                  <a:srgbClr val="000000"/>
                </a:solidFill>
              </a:rPr>
              <a:t>flottants</a:t>
            </a:r>
            <a:endParaRPr lang="fr-FR" sz="1100" kern="0" spc="-20" dirty="0">
              <a:solidFill>
                <a:srgbClr val="000000"/>
              </a:solidFill>
            </a:endParaRPr>
          </a:p>
          <a:p>
            <a:pPr marL="171446" indent="-171446" defTabSz="914378">
              <a:spcAft>
                <a:spcPts val="0"/>
              </a:spcAft>
              <a:buFont typeface="Arial"/>
              <a:buChar char="•"/>
              <a:defRPr/>
            </a:pPr>
            <a:r>
              <a:rPr lang="fr-FR" sz="1100" kern="0" spc="-20" dirty="0">
                <a:solidFill>
                  <a:srgbClr val="000000"/>
                </a:solidFill>
              </a:rPr>
              <a:t>Amélioration de la constructibilité, </a:t>
            </a:r>
            <a:r>
              <a:rPr lang="fr-FR" sz="1100" kern="0" spc="-20" dirty="0" smtClean="0">
                <a:solidFill>
                  <a:srgbClr val="000000"/>
                </a:solidFill>
              </a:rPr>
              <a:t>fiabilité</a:t>
            </a:r>
            <a:r>
              <a:rPr lang="fr-FR" sz="1100" kern="0" spc="-20" dirty="0">
                <a:solidFill>
                  <a:srgbClr val="000000"/>
                </a:solidFill>
              </a:rPr>
              <a:t>, </a:t>
            </a:r>
            <a:r>
              <a:rPr lang="fr-FR" sz="1100" kern="0" spc="-20" dirty="0" smtClean="0">
                <a:solidFill>
                  <a:srgbClr val="000000"/>
                </a:solidFill>
              </a:rPr>
              <a:t>exploitabilité </a:t>
            </a:r>
            <a:r>
              <a:rPr lang="fr-FR" sz="1100" kern="0" spc="-20" dirty="0">
                <a:solidFill>
                  <a:srgbClr val="000000"/>
                </a:solidFill>
              </a:rPr>
              <a:t>et </a:t>
            </a:r>
            <a:r>
              <a:rPr lang="fr-FR" sz="1100" kern="0" spc="-20" dirty="0" smtClean="0">
                <a:solidFill>
                  <a:srgbClr val="000000"/>
                </a:solidFill>
              </a:rPr>
              <a:t>maintenabilité </a:t>
            </a:r>
            <a:r>
              <a:rPr lang="fr-FR" sz="1100" kern="0" spc="-20" dirty="0">
                <a:solidFill>
                  <a:srgbClr val="000000"/>
                </a:solidFill>
              </a:rPr>
              <a:t>globales des systèmes éoliens offshore </a:t>
            </a:r>
            <a:r>
              <a:rPr lang="fr-FR" sz="1100" kern="0" spc="-20" dirty="0" smtClean="0">
                <a:solidFill>
                  <a:srgbClr val="000000"/>
                </a:solidFill>
              </a:rPr>
              <a:t>flottants</a:t>
            </a:r>
            <a:endParaRPr lang="fr-FR" sz="1100" kern="0" spc="-20" dirty="0">
              <a:solidFill>
                <a:srgbClr val="000000"/>
              </a:solidFill>
            </a:endParaRPr>
          </a:p>
          <a:p>
            <a:pPr marL="171446" indent="-171446" defTabSz="914378">
              <a:spcAft>
                <a:spcPts val="0"/>
              </a:spcAft>
              <a:buFont typeface="Arial"/>
              <a:buChar char="•"/>
              <a:defRPr/>
            </a:pPr>
            <a:r>
              <a:rPr lang="fr-FR" sz="1100" kern="0" spc="-20" dirty="0">
                <a:solidFill>
                  <a:srgbClr val="000000"/>
                </a:solidFill>
              </a:rPr>
              <a:t>Démonstration de technologies émergentes efficaces, peu coûteuses et durables pour les éoliennes flottantes </a:t>
            </a:r>
            <a:r>
              <a:rPr lang="fr-FR" sz="1100" kern="0" spc="-20" dirty="0" smtClean="0">
                <a:solidFill>
                  <a:srgbClr val="000000"/>
                </a:solidFill>
              </a:rPr>
              <a:t>&amp; </a:t>
            </a:r>
            <a:r>
              <a:rPr lang="fr-FR" sz="1100" kern="0" spc="-20" dirty="0">
                <a:solidFill>
                  <a:srgbClr val="000000"/>
                </a:solidFill>
              </a:rPr>
              <a:t>réduction du </a:t>
            </a:r>
            <a:r>
              <a:rPr lang="fr-FR" sz="1100" kern="0" spc="-20" dirty="0" err="1" smtClean="0">
                <a:solidFill>
                  <a:srgbClr val="000000"/>
                </a:solidFill>
              </a:rPr>
              <a:t>LCoE</a:t>
            </a:r>
            <a:endParaRPr lang="fr-FR" sz="1100" kern="0" spc="-20" dirty="0">
              <a:solidFill>
                <a:srgbClr val="000000"/>
              </a:solidFill>
            </a:endParaRPr>
          </a:p>
          <a:p>
            <a:pPr marL="171446" indent="-171446" defTabSz="914378">
              <a:spcAft>
                <a:spcPts val="0"/>
              </a:spcAft>
              <a:buFont typeface="Arial"/>
              <a:buChar char="•"/>
              <a:defRPr/>
            </a:pPr>
            <a:r>
              <a:rPr lang="fr-FR" sz="1100" kern="0" spc="-20" dirty="0">
                <a:solidFill>
                  <a:srgbClr val="000000"/>
                </a:solidFill>
              </a:rPr>
              <a:t>Renforcement de la chaîne de valeur et des compétences des éoliennes offshore </a:t>
            </a:r>
            <a:r>
              <a:rPr lang="fr-FR" sz="1100" kern="0" spc="-20" dirty="0" smtClean="0">
                <a:solidFill>
                  <a:srgbClr val="000000"/>
                </a:solidFill>
              </a:rPr>
              <a:t>européennes</a:t>
            </a:r>
            <a:endParaRPr lang="fr-FR" sz="1100" kern="0" spc="-20" dirty="0">
              <a:solidFill>
                <a:srgbClr val="000000"/>
              </a:solidFill>
            </a:endParaRPr>
          </a:p>
          <a:p>
            <a:pPr marL="171446" indent="-171446" defTabSz="914378">
              <a:spcAft>
                <a:spcPts val="0"/>
              </a:spcAft>
              <a:buFont typeface="Arial"/>
              <a:buChar char="•"/>
              <a:defRPr/>
            </a:pPr>
            <a:r>
              <a:rPr lang="fr-FR" sz="1100" kern="0" spc="-20" dirty="0">
                <a:solidFill>
                  <a:srgbClr val="000000"/>
                </a:solidFill>
              </a:rPr>
              <a:t>Données pour l'optimisation future de la mise en service à l'échelle industrielle du système de flotteurs, d'amarrage et </a:t>
            </a:r>
            <a:r>
              <a:rPr lang="fr-FR" sz="1100" kern="0" spc="-20" dirty="0" smtClean="0">
                <a:solidFill>
                  <a:srgbClr val="000000"/>
                </a:solidFill>
              </a:rPr>
              <a:t>d'ancrage</a:t>
            </a:r>
            <a:endParaRPr lang="fr-FR" sz="1100" kern="0" spc="-20" dirty="0">
              <a:solidFill>
                <a:srgbClr val="000000"/>
              </a:solidFill>
            </a:endParaRPr>
          </a:p>
          <a:p>
            <a:pPr marL="171446" indent="-171446" defTabSz="914378">
              <a:spcAft>
                <a:spcPts val="0"/>
              </a:spcAft>
              <a:buFont typeface="Arial"/>
              <a:buChar char="•"/>
              <a:defRPr/>
            </a:pPr>
            <a:endParaRPr lang="fr-FR" sz="975" b="1" u="sng" kern="0" spc="-20" dirty="0">
              <a:solidFill>
                <a:srgbClr val="000000"/>
              </a:solidFill>
              <a:latin typeface="+mj-lt"/>
              <a:ea typeface="Times New Roman"/>
              <a:cs typeface="Times New Roman"/>
            </a:endParaRPr>
          </a:p>
          <a:p>
            <a:pPr algn="just" defTabSz="914378">
              <a:lnSpc>
                <a:spcPct val="114999"/>
              </a:lnSpc>
              <a:defRPr/>
            </a:pPr>
            <a:r>
              <a:rPr lang="en-GB" b="1" u="sng" dirty="0" err="1">
                <a:solidFill>
                  <a:srgbClr val="000091"/>
                </a:solidFill>
                <a:ea typeface="Times New Roman"/>
                <a:cs typeface="Times New Roman"/>
              </a:rPr>
              <a:t>Activités</a:t>
            </a:r>
            <a:r>
              <a:rPr lang="en-GB" b="1" u="sng" dirty="0">
                <a:solidFill>
                  <a:srgbClr val="000091"/>
                </a:solidFill>
                <a:ea typeface="Times New Roman"/>
                <a:cs typeface="Times New Roman"/>
              </a:rPr>
              <a:t> :</a:t>
            </a:r>
            <a:endParaRPr lang="fr-FR" dirty="0">
              <a:solidFill>
                <a:srgbClr val="000091"/>
              </a:solidFill>
            </a:endParaRPr>
          </a:p>
          <a:p>
            <a:pPr marL="171446" indent="-171446" defTabSz="914378">
              <a:spcAft>
                <a:spcPts val="0"/>
              </a:spcAft>
              <a:buFont typeface="Arial"/>
              <a:buChar char="•"/>
              <a:defRPr/>
            </a:pPr>
            <a:r>
              <a:rPr lang="fr-FR" sz="1100" kern="0" spc="-30" dirty="0" smtClean="0">
                <a:solidFill>
                  <a:srgbClr val="000000"/>
                </a:solidFill>
                <a:latin typeface="+mj-lt"/>
              </a:rPr>
              <a:t>Optimiser </a:t>
            </a:r>
            <a:r>
              <a:rPr lang="fr-FR" sz="1100" kern="0" spc="-30" dirty="0">
                <a:solidFill>
                  <a:srgbClr val="000000"/>
                </a:solidFill>
                <a:latin typeface="+mj-lt"/>
              </a:rPr>
              <a:t>la conception d'un système flottant complet, faciliter l'exécution du projet en développant la chaîne </a:t>
            </a:r>
            <a:r>
              <a:rPr lang="fr-FR" sz="1100" kern="0" spc="-30" dirty="0" smtClean="0">
                <a:solidFill>
                  <a:srgbClr val="000000"/>
                </a:solidFill>
                <a:latin typeface="+mj-lt"/>
              </a:rPr>
              <a:t>d'approvisionnement</a:t>
            </a:r>
            <a:endParaRPr lang="fr-FR" sz="1100" kern="0" spc="-30" dirty="0">
              <a:solidFill>
                <a:srgbClr val="000000"/>
              </a:solidFill>
              <a:latin typeface="+mj-lt"/>
            </a:endParaRPr>
          </a:p>
          <a:p>
            <a:pPr marL="171446" indent="-171446" defTabSz="914378">
              <a:spcAft>
                <a:spcPts val="0"/>
              </a:spcAft>
              <a:buFont typeface="Arial"/>
              <a:buChar char="•"/>
              <a:defRPr/>
            </a:pPr>
            <a:r>
              <a:rPr lang="fr-FR" sz="1100" kern="0" spc="-30" dirty="0" smtClean="0">
                <a:solidFill>
                  <a:srgbClr val="000000"/>
                </a:solidFill>
                <a:latin typeface="+mj-lt"/>
              </a:rPr>
              <a:t>Faire la démonstration </a:t>
            </a:r>
            <a:r>
              <a:rPr lang="fr-FR" sz="1100" kern="0" spc="-30" dirty="0">
                <a:solidFill>
                  <a:srgbClr val="000000"/>
                </a:solidFill>
                <a:latin typeface="+mj-lt"/>
              </a:rPr>
              <a:t>de plates-formes innovantes d'énergie éolienne offshore flottantes à axe vertical ou horizontal </a:t>
            </a:r>
            <a:r>
              <a:rPr lang="fr-FR" sz="1100" kern="0" spc="-30" dirty="0" smtClean="0">
                <a:solidFill>
                  <a:srgbClr val="000000"/>
                </a:solidFill>
                <a:latin typeface="+mj-lt"/>
              </a:rPr>
              <a:t>dans </a:t>
            </a:r>
            <a:r>
              <a:rPr lang="fr-FR" sz="1100" kern="0" spc="-30" dirty="0">
                <a:solidFill>
                  <a:srgbClr val="000000"/>
                </a:solidFill>
                <a:latin typeface="+mj-lt"/>
              </a:rPr>
              <a:t>des conditions de mer réelles pendant de longues </a:t>
            </a:r>
            <a:r>
              <a:rPr lang="fr-FR" sz="1100" kern="0" spc="-30" dirty="0" smtClean="0">
                <a:solidFill>
                  <a:srgbClr val="000000"/>
                </a:solidFill>
                <a:latin typeface="+mj-lt"/>
              </a:rPr>
              <a:t>périodes</a:t>
            </a:r>
          </a:p>
          <a:p>
            <a:pPr marL="171446" indent="-171446" defTabSz="914378">
              <a:spcAft>
                <a:spcPts val="0"/>
              </a:spcAft>
              <a:buFont typeface="Arial"/>
              <a:buChar char="•"/>
              <a:defRPr/>
            </a:pPr>
            <a:r>
              <a:rPr lang="fr-FR" sz="1100" kern="0" spc="-30" dirty="0">
                <a:solidFill>
                  <a:srgbClr val="000000"/>
                </a:solidFill>
                <a:latin typeface="+mj-lt"/>
              </a:rPr>
              <a:t>C</a:t>
            </a:r>
            <a:r>
              <a:rPr lang="fr-FR" sz="1100" kern="0" spc="-30" dirty="0" smtClean="0">
                <a:solidFill>
                  <a:srgbClr val="000000"/>
                </a:solidFill>
                <a:latin typeface="+mj-lt"/>
              </a:rPr>
              <a:t>ollecter </a:t>
            </a:r>
            <a:r>
              <a:rPr lang="fr-FR" sz="1100" kern="0" spc="-30" dirty="0">
                <a:solidFill>
                  <a:srgbClr val="000000"/>
                </a:solidFill>
                <a:latin typeface="+mj-lt"/>
              </a:rPr>
              <a:t>des données pour l'amélioration </a:t>
            </a:r>
            <a:r>
              <a:rPr lang="fr-FR" sz="1100" kern="0" spc="-30" dirty="0" smtClean="0">
                <a:solidFill>
                  <a:srgbClr val="000000"/>
                </a:solidFill>
                <a:latin typeface="+mj-lt"/>
              </a:rPr>
              <a:t>du </a:t>
            </a:r>
            <a:r>
              <a:rPr lang="fr-FR" sz="1100" kern="0" spc="-30" dirty="0">
                <a:solidFill>
                  <a:srgbClr val="000000"/>
                </a:solidFill>
                <a:latin typeface="+mj-lt"/>
              </a:rPr>
              <a:t>concept, prédire avec précision la production </a:t>
            </a:r>
            <a:r>
              <a:rPr lang="fr-FR" sz="1100" kern="0" spc="-30" dirty="0" smtClean="0">
                <a:solidFill>
                  <a:srgbClr val="000000"/>
                </a:solidFill>
                <a:latin typeface="+mj-lt"/>
              </a:rPr>
              <a:t>d'énergie </a:t>
            </a:r>
            <a:r>
              <a:rPr lang="fr-FR" sz="1100" kern="0" spc="-30" dirty="0">
                <a:solidFill>
                  <a:srgbClr val="000000"/>
                </a:solidFill>
                <a:latin typeface="+mj-lt"/>
              </a:rPr>
              <a:t>éolienne flottante et analyser la performance, la fiabilité, la disponibilité, la maintenabilité, ainsi que l'impact </a:t>
            </a:r>
            <a:r>
              <a:rPr lang="fr-FR" sz="1100" kern="0" spc="-30" dirty="0" smtClean="0">
                <a:solidFill>
                  <a:srgbClr val="000000"/>
                </a:solidFill>
                <a:latin typeface="+mj-lt"/>
              </a:rPr>
              <a:t>environnemental</a:t>
            </a:r>
          </a:p>
          <a:p>
            <a:pPr marL="171446" indent="-171446" defTabSz="914378">
              <a:spcAft>
                <a:spcPts val="0"/>
              </a:spcAft>
              <a:buFont typeface="Arial"/>
              <a:buChar char="•"/>
              <a:defRPr/>
            </a:pPr>
            <a:r>
              <a:rPr lang="fr-FR" sz="1100" kern="0" spc="-30" dirty="0" smtClean="0">
                <a:solidFill>
                  <a:srgbClr val="000000"/>
                </a:solidFill>
                <a:latin typeface="+mj-lt"/>
              </a:rPr>
              <a:t>Développer et mettre </a:t>
            </a:r>
            <a:r>
              <a:rPr lang="fr-FR" sz="1100" kern="0" spc="-30" dirty="0">
                <a:solidFill>
                  <a:srgbClr val="000000"/>
                </a:solidFill>
                <a:latin typeface="+mj-lt"/>
              </a:rPr>
              <a:t>en œuvre des projets pilotes pour l'éolien flottant et </a:t>
            </a:r>
            <a:r>
              <a:rPr lang="fr-FR" sz="1100" kern="0" spc="-30" dirty="0" smtClean="0">
                <a:solidFill>
                  <a:srgbClr val="000000"/>
                </a:solidFill>
                <a:latin typeface="+mj-lt"/>
              </a:rPr>
              <a:t>identifier les </a:t>
            </a:r>
            <a:r>
              <a:rPr lang="fr-FR" sz="1100" kern="0" spc="-30" dirty="0">
                <a:solidFill>
                  <a:srgbClr val="000000"/>
                </a:solidFill>
                <a:latin typeface="+mj-lt"/>
              </a:rPr>
              <a:t>meilleures </a:t>
            </a:r>
            <a:r>
              <a:rPr lang="fr-FR" sz="1100" kern="0" spc="-30" dirty="0" smtClean="0">
                <a:solidFill>
                  <a:srgbClr val="000000"/>
                </a:solidFill>
                <a:latin typeface="+mj-lt"/>
              </a:rPr>
              <a:t>pratiques</a:t>
            </a:r>
            <a:endParaRPr lang="fr-FR" sz="1100" kern="0" spc="-30" dirty="0">
              <a:solidFill>
                <a:srgbClr val="000000"/>
              </a:solidFill>
              <a:latin typeface="+mj-lt"/>
            </a:endParaRPr>
          </a:p>
          <a:p>
            <a:pPr marL="171446" indent="-171446" defTabSz="914378">
              <a:spcAft>
                <a:spcPts val="0"/>
              </a:spcAft>
              <a:buFont typeface="Arial"/>
              <a:buChar char="•"/>
              <a:defRPr/>
            </a:pPr>
            <a:r>
              <a:rPr lang="fr-FR" sz="1100" kern="0" spc="-30" dirty="0" smtClean="0">
                <a:solidFill>
                  <a:srgbClr val="000000"/>
                </a:solidFill>
                <a:latin typeface="+mj-lt"/>
              </a:rPr>
              <a:t>Aborder la </a:t>
            </a:r>
            <a:r>
              <a:rPr lang="fr-FR" sz="1100" kern="0" spc="-30" dirty="0">
                <a:solidFill>
                  <a:srgbClr val="000000"/>
                </a:solidFill>
                <a:latin typeface="+mj-lt"/>
              </a:rPr>
              <a:t>conception industrielle et les processus de fabrication, la circularité des matières </a:t>
            </a:r>
            <a:r>
              <a:rPr lang="fr-FR" sz="1100" kern="0" spc="-30" dirty="0" smtClean="0">
                <a:solidFill>
                  <a:srgbClr val="000000"/>
                </a:solidFill>
                <a:latin typeface="+mj-lt"/>
              </a:rPr>
              <a:t>premières, l'évolutivité, </a:t>
            </a:r>
            <a:r>
              <a:rPr lang="fr-FR" sz="1100" kern="0" spc="-30" dirty="0">
                <a:solidFill>
                  <a:srgbClr val="000000"/>
                </a:solidFill>
                <a:latin typeface="+mj-lt"/>
              </a:rPr>
              <a:t>le </a:t>
            </a:r>
            <a:r>
              <a:rPr lang="fr-FR" sz="1100" kern="0" spc="-30" dirty="0" smtClean="0">
                <a:solidFill>
                  <a:srgbClr val="000000"/>
                </a:solidFill>
                <a:latin typeface="+mj-lt"/>
              </a:rPr>
              <a:t>transport…</a:t>
            </a:r>
          </a:p>
        </p:txBody>
      </p:sp>
      <p:sp>
        <p:nvSpPr>
          <p:cNvPr id="13" name="Espace réservé du contenu 5"/>
          <p:cNvSpPr txBox="1">
            <a:spLocks/>
          </p:cNvSpPr>
          <p:nvPr/>
        </p:nvSpPr>
        <p:spPr bwMode="auto">
          <a:xfrm>
            <a:off x="360001" y="1015200"/>
            <a:ext cx="6012200" cy="47560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400" b="1" dirty="0">
                <a:solidFill>
                  <a:schemeClr val="tx1"/>
                </a:solidFill>
              </a:rPr>
              <a:t>HORIZON-CL5-2024-D3-02-09: </a:t>
            </a:r>
            <a:r>
              <a:rPr lang="en-US" sz="1400" b="1" dirty="0" smtClean="0">
                <a:solidFill>
                  <a:schemeClr val="tx1"/>
                </a:solidFill>
              </a:rPr>
              <a:t>Demonstrations </a:t>
            </a:r>
            <a:r>
              <a:rPr lang="en-US" sz="1400" b="1" dirty="0">
                <a:solidFill>
                  <a:schemeClr val="tx1"/>
                </a:solidFill>
              </a:rPr>
              <a:t>of innovative floating wind concepts</a:t>
            </a:r>
          </a:p>
        </p:txBody>
      </p:sp>
      <p:sp>
        <p:nvSpPr>
          <p:cNvPr id="14" name="Rectangle 13"/>
          <p:cNvSpPr/>
          <p:nvPr/>
        </p:nvSpPr>
        <p:spPr bwMode="auto">
          <a:xfrm>
            <a:off x="6372201" y="555527"/>
            <a:ext cx="2448272" cy="1015663"/>
          </a:xfrm>
          <a:prstGeom prst="rect">
            <a:avLst/>
          </a:prstGeom>
          <a:solidFill>
            <a:sysClr val="window" lastClr="FFFFFF"/>
          </a:solidFill>
          <a:ln w="19050">
            <a:solidFill>
              <a:srgbClr val="000099"/>
            </a:solidFill>
          </a:ln>
        </p:spPr>
        <p:txBody>
          <a:bodyPr wrap="square">
            <a:spAutoFit/>
          </a:bodyPr>
          <a:lstStyle/>
          <a:p>
            <a:pPr defTabSz="685800">
              <a:defRPr/>
            </a:pPr>
            <a:r>
              <a:rPr lang="fr-FR" sz="1200" i="1" kern="0" dirty="0">
                <a:solidFill>
                  <a:srgbClr val="000000"/>
                </a:solidFill>
              </a:rPr>
              <a:t>IA (</a:t>
            </a:r>
            <a:r>
              <a:rPr lang="en-US" sz="1200" i="1" kern="0" dirty="0">
                <a:solidFill>
                  <a:srgbClr val="000000"/>
                </a:solidFill>
              </a:rPr>
              <a:t>TRL à la fin du </a:t>
            </a:r>
            <a:r>
              <a:rPr lang="en-US" sz="1200" i="1" kern="0" dirty="0" err="1">
                <a:solidFill>
                  <a:srgbClr val="000000"/>
                </a:solidFill>
              </a:rPr>
              <a:t>projet</a:t>
            </a:r>
            <a:r>
              <a:rPr lang="en-US" sz="1200" i="1" kern="0" dirty="0">
                <a:solidFill>
                  <a:srgbClr val="000000"/>
                </a:solidFill>
              </a:rPr>
              <a:t> 7-8)</a:t>
            </a:r>
            <a:endParaRPr lang="fr-FR" sz="1200" i="1" kern="0" dirty="0">
              <a:solidFill>
                <a:srgbClr val="000000"/>
              </a:solidFill>
            </a:endParaRPr>
          </a:p>
          <a:p>
            <a:pPr defTabSz="685800">
              <a:defRPr/>
            </a:pPr>
            <a:r>
              <a:rPr lang="fr-FR" sz="1200" i="1" kern="0" dirty="0">
                <a:solidFill>
                  <a:srgbClr val="000000"/>
                </a:solidFill>
              </a:rPr>
              <a:t>Nb estimé de projets financés : 2 </a:t>
            </a:r>
            <a:endParaRPr lang="fr-FR" sz="1200" kern="0" dirty="0">
              <a:solidFill>
                <a:srgbClr val="000000"/>
              </a:solidFill>
            </a:endParaRPr>
          </a:p>
          <a:p>
            <a:pPr defTabSz="685800">
              <a:defRPr/>
            </a:pPr>
            <a:r>
              <a:rPr lang="fr-FR" sz="1200" i="1" kern="0" dirty="0">
                <a:solidFill>
                  <a:srgbClr val="000000"/>
                </a:solidFill>
              </a:rPr>
              <a:t>Budget/projet : 1</a:t>
            </a:r>
            <a:r>
              <a:rPr lang="fr-FR" sz="1200" i="1" kern="0" dirty="0" smtClean="0">
                <a:solidFill>
                  <a:srgbClr val="000000"/>
                </a:solidFill>
              </a:rPr>
              <a:t>5 </a:t>
            </a:r>
            <a:r>
              <a:rPr lang="fr-FR" sz="1200" i="1" kern="0" dirty="0">
                <a:solidFill>
                  <a:srgbClr val="000000"/>
                </a:solidFill>
              </a:rPr>
              <a:t>M€</a:t>
            </a:r>
            <a:endParaRPr lang="fr-FR" sz="1200" kern="0" dirty="0">
              <a:solidFill>
                <a:srgbClr val="000000"/>
              </a:solidFill>
            </a:endParaRPr>
          </a:p>
          <a:p>
            <a:pPr defTabSz="914378">
              <a:defRPr/>
            </a:pPr>
            <a:r>
              <a:rPr lang="fr-FR" sz="1200" i="1" dirty="0">
                <a:solidFill>
                  <a:srgbClr val="000000"/>
                </a:solidFill>
              </a:rPr>
              <a:t>Ouverture : 17/09/2024</a:t>
            </a:r>
          </a:p>
          <a:p>
            <a:pPr defTabSz="914378">
              <a:defRPr/>
            </a:pPr>
            <a:r>
              <a:rPr lang="fr-FR" sz="1200" i="1" dirty="0">
                <a:solidFill>
                  <a:srgbClr val="000000"/>
                </a:solidFill>
              </a:rPr>
              <a:t>Deadline : 21/01/2025</a:t>
            </a:r>
          </a:p>
        </p:txBody>
      </p:sp>
      <p:sp>
        <p:nvSpPr>
          <p:cNvPr id="8" name="ZoneTexte 7"/>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lvl="0">
              <a:defRPr/>
            </a:pPr>
            <a:r>
              <a:rPr lang="fr-FR" sz="1200" b="1" dirty="0"/>
              <a:t>Energies renouvelables – </a:t>
            </a:r>
            <a:r>
              <a:rPr lang="fr-FR" sz="1200" b="1" dirty="0" smtClean="0">
                <a:solidFill>
                  <a:srgbClr val="000000"/>
                </a:solidFill>
              </a:rPr>
              <a:t>Eolien</a:t>
            </a:r>
            <a:endParaRPr lang="fr-FR" sz="1200" b="1" dirty="0">
              <a:solidFill>
                <a:srgbClr val="000000"/>
              </a:solidFill>
            </a:endParaRPr>
          </a:p>
        </p:txBody>
      </p:sp>
    </p:spTree>
    <p:extLst>
      <p:ext uri="{BB962C8B-B14F-4D97-AF65-F5344CB8AC3E}">
        <p14:creationId xmlns:p14="http://schemas.microsoft.com/office/powerpoint/2010/main" val="3031772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HORIZON-CL5-2024-D3-01-08: Demonstration of sustainable wave energy farms</a:t>
            </a:r>
          </a:p>
        </p:txBody>
      </p:sp>
      <p:sp>
        <p:nvSpPr>
          <p:cNvPr id="6" name="Espace réservé du contenu 5"/>
          <p:cNvSpPr txBox="1"/>
          <p:nvPr/>
        </p:nvSpPr>
        <p:spPr bwMode="gray">
          <a:xfrm>
            <a:off x="360000" y="1692000"/>
            <a:ext cx="8612830" cy="3096344"/>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a:ea typeface="Times New Roman"/>
                <a:cs typeface="Times New Roman"/>
              </a:rPr>
              <a:t>Résultats </a:t>
            </a:r>
            <a:r>
              <a:rPr lang="en-GB" sz="1200" b="1" u="sng" dirty="0" err="1" smtClean="0">
                <a:ea typeface="Times New Roman"/>
                <a:cs typeface="Times New Roman"/>
              </a:rPr>
              <a:t>attendus</a:t>
            </a:r>
            <a:r>
              <a:rPr lang="en-GB" sz="1200" b="1" u="sng" dirty="0" smtClean="0">
                <a:ea typeface="Times New Roman"/>
                <a:cs typeface="Times New Roman"/>
              </a:rPr>
              <a:t> </a:t>
            </a:r>
            <a:r>
              <a:rPr lang="en-GB" sz="1200" b="1" u="sng" dirty="0">
                <a:ea typeface="Times New Roman"/>
                <a:cs typeface="Times New Roman"/>
              </a:rPr>
              <a:t>:</a:t>
            </a:r>
            <a:endParaRPr dirty="0"/>
          </a:p>
          <a:p>
            <a:pPr marL="171450" indent="-171450">
              <a:spcAft>
                <a:spcPts val="0"/>
              </a:spcAft>
              <a:buFont typeface="Arial"/>
              <a:buChar char="•"/>
              <a:defRPr/>
            </a:pPr>
            <a:r>
              <a:rPr lang="fr-FR" sz="1100" dirty="0">
                <a:solidFill>
                  <a:schemeClr val="tx1"/>
                </a:solidFill>
              </a:rPr>
              <a:t>Réduction des risques liés au développement de la technologie de l'énergie </a:t>
            </a:r>
            <a:r>
              <a:rPr lang="fr-FR" sz="1100" dirty="0" err="1">
                <a:solidFill>
                  <a:schemeClr val="tx1"/>
                </a:solidFill>
              </a:rPr>
              <a:t>houlomotrice</a:t>
            </a:r>
            <a:r>
              <a:rPr lang="fr-FR" sz="1100" dirty="0">
                <a:solidFill>
                  <a:schemeClr val="tx1"/>
                </a:solidFill>
              </a:rPr>
              <a:t> </a:t>
            </a:r>
            <a:r>
              <a:rPr lang="fr-FR" sz="1100" dirty="0" smtClean="0">
                <a:solidFill>
                  <a:schemeClr val="tx1"/>
                </a:solidFill>
              </a:rPr>
              <a:t>et augmentation </a:t>
            </a:r>
            <a:r>
              <a:rPr lang="fr-FR" sz="1100" dirty="0">
                <a:solidFill>
                  <a:schemeClr val="tx1"/>
                </a:solidFill>
              </a:rPr>
              <a:t>de la </a:t>
            </a:r>
            <a:r>
              <a:rPr lang="fr-FR" sz="1100" dirty="0" err="1" smtClean="0">
                <a:solidFill>
                  <a:schemeClr val="tx1"/>
                </a:solidFill>
              </a:rPr>
              <a:t>bancabilité</a:t>
            </a:r>
            <a:r>
              <a:rPr lang="fr-FR" sz="1100" dirty="0" smtClean="0">
                <a:solidFill>
                  <a:schemeClr val="tx1"/>
                </a:solidFill>
              </a:rPr>
              <a:t>/assurabilité</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Plus </a:t>
            </a:r>
            <a:r>
              <a:rPr lang="fr-FR" sz="1100" dirty="0">
                <a:solidFill>
                  <a:schemeClr val="tx1"/>
                </a:solidFill>
              </a:rPr>
              <a:t>grande disponibilité et </a:t>
            </a:r>
            <a:r>
              <a:rPr lang="fr-FR" sz="1100" dirty="0" smtClean="0">
                <a:solidFill>
                  <a:schemeClr val="tx1"/>
                </a:solidFill>
              </a:rPr>
              <a:t>meilleure </a:t>
            </a:r>
            <a:r>
              <a:rPr lang="fr-FR" sz="1100" dirty="0">
                <a:solidFill>
                  <a:schemeClr val="tx1"/>
                </a:solidFill>
              </a:rPr>
              <a:t>confiance du marché dans la </a:t>
            </a:r>
            <a:r>
              <a:rPr lang="fr-FR" sz="1100" dirty="0" smtClean="0">
                <a:solidFill>
                  <a:schemeClr val="tx1"/>
                </a:solidFill>
              </a:rPr>
              <a:t>technologie</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Meilleure </a:t>
            </a:r>
            <a:r>
              <a:rPr lang="fr-FR" sz="1100" dirty="0">
                <a:solidFill>
                  <a:schemeClr val="tx1"/>
                </a:solidFill>
              </a:rPr>
              <a:t>connaissance des impacts positifs et négatifs de l'énergie </a:t>
            </a:r>
            <a:r>
              <a:rPr lang="fr-FR" sz="1100" dirty="0" err="1">
                <a:solidFill>
                  <a:schemeClr val="tx1"/>
                </a:solidFill>
              </a:rPr>
              <a:t>houlomotrice</a:t>
            </a:r>
            <a:r>
              <a:rPr lang="fr-FR" sz="1100" dirty="0">
                <a:solidFill>
                  <a:schemeClr val="tx1"/>
                </a:solidFill>
              </a:rPr>
              <a:t> sur </a:t>
            </a:r>
            <a:r>
              <a:rPr lang="fr-FR" sz="1100" dirty="0" smtClean="0">
                <a:solidFill>
                  <a:schemeClr val="tx1"/>
                </a:solidFill>
              </a:rPr>
              <a:t>son environnement </a:t>
            </a:r>
            <a:r>
              <a:rPr lang="fr-FR" sz="1100" dirty="0">
                <a:solidFill>
                  <a:schemeClr val="tx1"/>
                </a:solidFill>
              </a:rPr>
              <a:t>et, dans le cas d'impacts négatifs sur les habitats et les espèces protégés, </a:t>
            </a:r>
            <a:r>
              <a:rPr lang="fr-FR" sz="1100" dirty="0" smtClean="0">
                <a:solidFill>
                  <a:schemeClr val="tx1"/>
                </a:solidFill>
              </a:rPr>
              <a:t>des propositions </a:t>
            </a:r>
            <a:r>
              <a:rPr lang="fr-FR" sz="1100" dirty="0">
                <a:solidFill>
                  <a:schemeClr val="tx1"/>
                </a:solidFill>
              </a:rPr>
              <a:t>de mesures d'atténuation </a:t>
            </a:r>
            <a:r>
              <a:rPr lang="fr-FR" sz="1100" dirty="0" smtClean="0">
                <a:solidFill>
                  <a:schemeClr val="tx1"/>
                </a:solidFill>
              </a:rPr>
              <a:t>nécessaires</a:t>
            </a:r>
            <a:endParaRPr lang="fr-FR" sz="1100" dirty="0">
              <a:solidFill>
                <a:schemeClr val="tx1"/>
              </a:solidFill>
            </a:endParaRPr>
          </a:p>
          <a:p>
            <a:pPr marL="171450" indent="-171450">
              <a:spcAft>
                <a:spcPts val="0"/>
              </a:spcAft>
              <a:buFont typeface="Arial"/>
              <a:buChar char="•"/>
              <a:defRPr/>
            </a:pPr>
            <a:r>
              <a:rPr lang="fr-FR" sz="1100" dirty="0">
                <a:solidFill>
                  <a:schemeClr val="tx1"/>
                </a:solidFill>
              </a:rPr>
              <a:t>Données publiquement disponibles recueillies auprès de la structure de </a:t>
            </a:r>
            <a:r>
              <a:rPr lang="fr-FR" sz="1100" dirty="0" smtClean="0">
                <a:solidFill>
                  <a:schemeClr val="tx1"/>
                </a:solidFill>
              </a:rPr>
              <a:t>démonstration/pilote, y </a:t>
            </a:r>
            <a:r>
              <a:rPr lang="fr-FR" sz="1100" dirty="0">
                <a:solidFill>
                  <a:schemeClr val="tx1"/>
                </a:solidFill>
              </a:rPr>
              <a:t>compris la structure de </a:t>
            </a:r>
            <a:r>
              <a:rPr lang="fr-FR" sz="1100" dirty="0" smtClean="0">
                <a:solidFill>
                  <a:schemeClr val="tx1"/>
                </a:solidFill>
              </a:rPr>
              <a:t>soutien</a:t>
            </a:r>
          </a:p>
          <a:p>
            <a:pPr>
              <a:spcAft>
                <a:spcPts val="0"/>
              </a:spcAft>
              <a:defRPr/>
            </a:pPr>
            <a:endParaRPr lang="en-GB" sz="1200" b="1" u="sng" dirty="0" smtClean="0">
              <a:ea typeface="Times New Roman"/>
              <a:cs typeface="Times New Roman"/>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endParaRPr lang="fr-FR" sz="1100" dirty="0" smtClean="0">
              <a:solidFill>
                <a:schemeClr val="tx1"/>
              </a:solidFill>
            </a:endParaRPr>
          </a:p>
          <a:p>
            <a:pPr marL="171450" lvl="0" indent="-171450">
              <a:spcAft>
                <a:spcPts val="0"/>
              </a:spcAft>
              <a:buFont typeface="Arial"/>
              <a:buChar char="•"/>
              <a:defRPr/>
            </a:pPr>
            <a:r>
              <a:rPr lang="fr-FR" sz="1100" dirty="0" smtClean="0">
                <a:solidFill>
                  <a:schemeClr val="tx1"/>
                </a:solidFill>
              </a:rPr>
              <a:t>Faire la démonstration </a:t>
            </a:r>
            <a:r>
              <a:rPr lang="fr-FR" sz="1100" dirty="0">
                <a:solidFill>
                  <a:schemeClr val="tx1"/>
                </a:solidFill>
              </a:rPr>
              <a:t>de fermes pilotes durables d'énergie </a:t>
            </a:r>
            <a:r>
              <a:rPr lang="fr-FR" sz="1100" dirty="0" err="1">
                <a:solidFill>
                  <a:schemeClr val="tx1"/>
                </a:solidFill>
              </a:rPr>
              <a:t>houlomotrice</a:t>
            </a:r>
            <a:r>
              <a:rPr lang="fr-FR" sz="1100" dirty="0">
                <a:solidFill>
                  <a:schemeClr val="tx1"/>
                </a:solidFill>
              </a:rPr>
              <a:t> </a:t>
            </a:r>
            <a:r>
              <a:rPr lang="fr-FR" sz="1100" dirty="0" smtClean="0">
                <a:solidFill>
                  <a:schemeClr val="tx1"/>
                </a:solidFill>
              </a:rPr>
              <a:t>: capacité installée minimale </a:t>
            </a:r>
            <a:r>
              <a:rPr lang="fr-FR" sz="1100" dirty="0">
                <a:solidFill>
                  <a:schemeClr val="tx1"/>
                </a:solidFill>
              </a:rPr>
              <a:t>de </a:t>
            </a:r>
            <a:r>
              <a:rPr lang="fr-FR" sz="1100" dirty="0" smtClean="0">
                <a:solidFill>
                  <a:schemeClr val="tx1"/>
                </a:solidFill>
              </a:rPr>
              <a:t>2 </a:t>
            </a:r>
            <a:r>
              <a:rPr lang="fr-FR" sz="1100" dirty="0">
                <a:solidFill>
                  <a:schemeClr val="tx1"/>
                </a:solidFill>
              </a:rPr>
              <a:t>MW et au moins 4 dispositifs, </a:t>
            </a:r>
            <a:r>
              <a:rPr lang="fr-FR" sz="1100" dirty="0" smtClean="0">
                <a:solidFill>
                  <a:schemeClr val="tx1"/>
                </a:solidFill>
              </a:rPr>
              <a:t>l'exploiter </a:t>
            </a:r>
            <a:r>
              <a:rPr lang="fr-FR" sz="1100" dirty="0">
                <a:solidFill>
                  <a:schemeClr val="tx1"/>
                </a:solidFill>
              </a:rPr>
              <a:t>pendant au moins 2 ans au cours de la durée de vie du </a:t>
            </a:r>
            <a:r>
              <a:rPr lang="fr-FR" sz="1100" dirty="0" smtClean="0">
                <a:solidFill>
                  <a:schemeClr val="tx1"/>
                </a:solidFill>
              </a:rPr>
              <a:t>projet et continuer de l’exploiter </a:t>
            </a:r>
            <a:r>
              <a:rPr lang="fr-FR" sz="1100" dirty="0">
                <a:solidFill>
                  <a:schemeClr val="tx1"/>
                </a:solidFill>
              </a:rPr>
              <a:t>pendant au moins 8 </a:t>
            </a:r>
            <a:r>
              <a:rPr lang="fr-FR" sz="1100" dirty="0" smtClean="0">
                <a:solidFill>
                  <a:schemeClr val="tx1"/>
                </a:solidFill>
              </a:rPr>
              <a:t>ans après</a:t>
            </a:r>
          </a:p>
          <a:p>
            <a:pPr marL="171450" lvl="0" indent="-171450">
              <a:spcAft>
                <a:spcPts val="0"/>
              </a:spcAft>
              <a:buFont typeface="Arial"/>
              <a:buChar char="•"/>
              <a:defRPr/>
            </a:pPr>
            <a:r>
              <a:rPr lang="fr-FR" sz="1100" dirty="0" smtClean="0">
                <a:solidFill>
                  <a:schemeClr val="tx1"/>
                </a:solidFill>
              </a:rPr>
              <a:t>Procéder à la conception </a:t>
            </a:r>
            <a:r>
              <a:rPr lang="fr-FR" sz="1100" dirty="0">
                <a:solidFill>
                  <a:schemeClr val="tx1"/>
                </a:solidFill>
              </a:rPr>
              <a:t>industrielle et </a:t>
            </a:r>
            <a:r>
              <a:rPr lang="fr-FR" sz="1100" dirty="0" smtClean="0">
                <a:solidFill>
                  <a:schemeClr val="tx1"/>
                </a:solidFill>
              </a:rPr>
              <a:t>au processus </a:t>
            </a:r>
            <a:r>
              <a:rPr lang="fr-FR" sz="1100" dirty="0">
                <a:solidFill>
                  <a:schemeClr val="tx1"/>
                </a:solidFill>
              </a:rPr>
              <a:t>de fabrication, y compris la mise en place d'une </a:t>
            </a:r>
            <a:r>
              <a:rPr lang="fr-FR" sz="1100" dirty="0" smtClean="0">
                <a:solidFill>
                  <a:schemeClr val="tx1"/>
                </a:solidFill>
              </a:rPr>
              <a:t>chaîne d'approvisionnement </a:t>
            </a:r>
            <a:r>
              <a:rPr lang="fr-FR" sz="1100" dirty="0">
                <a:solidFill>
                  <a:schemeClr val="tx1"/>
                </a:solidFill>
              </a:rPr>
              <a:t>industrielle, la circularité des matières premières (critiques), </a:t>
            </a:r>
            <a:r>
              <a:rPr lang="fr-FR" sz="1100" dirty="0" smtClean="0">
                <a:solidFill>
                  <a:schemeClr val="tx1"/>
                </a:solidFill>
              </a:rPr>
              <a:t>la durabilité</a:t>
            </a:r>
            <a:r>
              <a:rPr lang="fr-FR" sz="1100" dirty="0">
                <a:solidFill>
                  <a:schemeClr val="tx1"/>
                </a:solidFill>
              </a:rPr>
              <a:t>, l'évolutivité, les méthodes d'installation, le transport, </a:t>
            </a:r>
            <a:r>
              <a:rPr lang="fr-FR" sz="1100" dirty="0" smtClean="0">
                <a:solidFill>
                  <a:schemeClr val="tx1"/>
                </a:solidFill>
              </a:rPr>
              <a:t>l'exploitation, etc. </a:t>
            </a:r>
          </a:p>
          <a:p>
            <a:pPr marL="171450" lvl="0" indent="-171450">
              <a:spcAft>
                <a:spcPts val="0"/>
              </a:spcAft>
              <a:buFont typeface="Arial"/>
              <a:buChar char="•"/>
              <a:defRPr/>
            </a:pPr>
            <a:r>
              <a:rPr lang="fr-FR" sz="1100" dirty="0" smtClean="0">
                <a:solidFill>
                  <a:schemeClr val="tx1"/>
                </a:solidFill>
              </a:rPr>
              <a:t>Faire la démonstration </a:t>
            </a:r>
            <a:r>
              <a:rPr lang="fr-FR" sz="1100" dirty="0">
                <a:solidFill>
                  <a:schemeClr val="tx1"/>
                </a:solidFill>
              </a:rPr>
              <a:t>des technologies en mer tout </a:t>
            </a:r>
            <a:r>
              <a:rPr lang="fr-FR" sz="1100" dirty="0" smtClean="0">
                <a:solidFill>
                  <a:schemeClr val="tx1"/>
                </a:solidFill>
              </a:rPr>
              <a:t>en respectant </a:t>
            </a:r>
            <a:r>
              <a:rPr lang="fr-FR" sz="1100" dirty="0">
                <a:solidFill>
                  <a:schemeClr val="tx1"/>
                </a:solidFill>
              </a:rPr>
              <a:t>le cadre réglementaire environnemental </a:t>
            </a:r>
            <a:r>
              <a:rPr lang="fr-FR" sz="1100" dirty="0" smtClean="0">
                <a:solidFill>
                  <a:schemeClr val="tx1"/>
                </a:solidFill>
              </a:rPr>
              <a:t>existant</a:t>
            </a:r>
          </a:p>
          <a:p>
            <a:pPr marL="171450" lvl="0" indent="-171450">
              <a:spcAft>
                <a:spcPts val="0"/>
              </a:spcAft>
              <a:buFont typeface="Arial"/>
              <a:buChar char="•"/>
              <a:defRPr/>
            </a:pPr>
            <a:r>
              <a:rPr lang="fr-FR" sz="1100" dirty="0" smtClean="0">
                <a:solidFill>
                  <a:schemeClr val="tx1"/>
                </a:solidFill>
              </a:rPr>
              <a:t>Intégrer les </a:t>
            </a:r>
            <a:r>
              <a:rPr lang="fr-FR" sz="1100" dirty="0">
                <a:solidFill>
                  <a:schemeClr val="tx1"/>
                </a:solidFill>
              </a:rPr>
              <a:t>mesures </a:t>
            </a:r>
            <a:r>
              <a:rPr lang="fr-FR" sz="1100" dirty="0" smtClean="0">
                <a:solidFill>
                  <a:schemeClr val="tx1"/>
                </a:solidFill>
              </a:rPr>
              <a:t>d'atténuation nécessaires pour </a:t>
            </a:r>
            <a:r>
              <a:rPr lang="fr-FR" sz="1100" dirty="0">
                <a:solidFill>
                  <a:schemeClr val="tx1"/>
                </a:solidFill>
              </a:rPr>
              <a:t>protéger les habitats et les </a:t>
            </a:r>
            <a:r>
              <a:rPr lang="fr-FR" sz="1100" dirty="0" smtClean="0">
                <a:solidFill>
                  <a:schemeClr val="tx1"/>
                </a:solidFill>
              </a:rPr>
              <a:t>espèces</a:t>
            </a:r>
          </a:p>
          <a:p>
            <a:pPr marL="171450" lvl="0" indent="-171450">
              <a:spcAft>
                <a:spcPts val="0"/>
              </a:spcAft>
              <a:buFont typeface="Arial"/>
              <a:buChar char="•"/>
              <a:defRPr/>
            </a:pPr>
            <a:r>
              <a:rPr lang="fr-FR" sz="1100" dirty="0" smtClean="0">
                <a:solidFill>
                  <a:schemeClr val="tx1"/>
                </a:solidFill>
              </a:rPr>
              <a:t>S’assurer que les </a:t>
            </a:r>
            <a:r>
              <a:rPr lang="fr-FR" sz="1100" dirty="0">
                <a:solidFill>
                  <a:schemeClr val="tx1"/>
                </a:solidFill>
              </a:rPr>
              <a:t>données de surveillance environnementale </a:t>
            </a:r>
            <a:r>
              <a:rPr lang="fr-FR" sz="1100" dirty="0" smtClean="0">
                <a:solidFill>
                  <a:schemeClr val="tx1"/>
                </a:solidFill>
              </a:rPr>
              <a:t>soient ouvertes et partagées </a:t>
            </a:r>
            <a:r>
              <a:rPr lang="fr-FR" sz="1100" dirty="0">
                <a:solidFill>
                  <a:schemeClr val="tx1"/>
                </a:solidFill>
              </a:rPr>
              <a:t>avec EMODNET et </a:t>
            </a:r>
            <a:r>
              <a:rPr lang="fr-FR" sz="1100" dirty="0" smtClean="0">
                <a:solidFill>
                  <a:schemeClr val="tx1"/>
                </a:solidFill>
              </a:rPr>
              <a:t>IEA OES </a:t>
            </a:r>
            <a:r>
              <a:rPr lang="fr-FR" sz="1100" dirty="0" err="1" smtClean="0">
                <a:solidFill>
                  <a:schemeClr val="tx1"/>
                </a:solidFill>
              </a:rPr>
              <a:t>task</a:t>
            </a:r>
            <a:endParaRPr lang="fr-FR" sz="1100" dirty="0" smtClean="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34</a:t>
            </a:fld>
            <a:endParaRPr lang="fr-FR" sz="1600" b="0" i="0" u="none" strike="noStrike" cap="none" spc="0">
              <a:ln>
                <a:noFill/>
              </a:ln>
              <a:solidFill>
                <a:srgbClr val="000091"/>
              </a:solidFill>
              <a:latin typeface="Arial"/>
              <a:ea typeface="+mn-ea"/>
              <a:cs typeface="+mn-cs"/>
            </a:endParaRPr>
          </a:p>
        </p:txBody>
      </p:sp>
      <p:sp>
        <p:nvSpPr>
          <p:cNvPr id="9" name="Rectangle 8"/>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IA </a:t>
            </a:r>
            <a:r>
              <a:rPr lang="fr-FR" sz="1200" i="1" dirty="0"/>
              <a:t>(</a:t>
            </a:r>
            <a:r>
              <a:rPr lang="en-US" sz="1200" i="1" dirty="0"/>
              <a:t>TRL à la fin du </a:t>
            </a:r>
            <a:r>
              <a:rPr lang="en-US" sz="1200" i="1" dirty="0" err="1"/>
              <a:t>projet</a:t>
            </a:r>
            <a:r>
              <a:rPr lang="en-US" sz="1200" i="1" dirty="0"/>
              <a:t> 8</a:t>
            </a:r>
            <a:r>
              <a:rPr lang="en-US" sz="1200" i="1" dirty="0" smtClean="0"/>
              <a:t>)</a:t>
            </a:r>
            <a:endParaRPr lang="fr-FR" sz="1200" i="1" dirty="0"/>
          </a:p>
          <a:p>
            <a:pPr lvl="0">
              <a:defRPr/>
            </a:pPr>
            <a:r>
              <a:rPr lang="fr-FR" sz="1200" i="1" dirty="0"/>
              <a:t>Nb estimé de projets financés : 2</a:t>
            </a:r>
            <a:endParaRPr dirty="0"/>
          </a:p>
          <a:p>
            <a:pPr lvl="0">
              <a:defRPr/>
            </a:pPr>
            <a:r>
              <a:rPr lang="fr-FR" sz="1200" i="1" dirty="0"/>
              <a:t>Budget/projet : </a:t>
            </a:r>
            <a:r>
              <a:rPr lang="fr-FR" sz="1200" i="1" dirty="0" smtClean="0"/>
              <a:t>18-20M</a:t>
            </a:r>
            <a:r>
              <a:rPr lang="fr-FR" sz="1200" i="1" dirty="0"/>
              <a:t>€</a:t>
            </a:r>
            <a:endParaRPr dirty="0"/>
          </a:p>
          <a:p>
            <a:pPr lvl="0">
              <a:defRPr/>
            </a:pPr>
            <a:r>
              <a:rPr lang="fr-FR" sz="1200" i="1" dirty="0"/>
              <a:t>Ouverture : </a:t>
            </a:r>
            <a:r>
              <a:rPr lang="fr-FR" sz="1200" i="1" dirty="0" smtClean="0"/>
              <a:t>12/09/2023</a:t>
            </a:r>
            <a:endParaRPr lang="fr-FR" sz="1200" i="1" dirty="0"/>
          </a:p>
          <a:p>
            <a:pPr lvl="0">
              <a:defRPr/>
            </a:pPr>
            <a:r>
              <a:rPr lang="fr-FR" sz="1200" i="1" dirty="0"/>
              <a:t>Deadline : </a:t>
            </a:r>
            <a:r>
              <a:rPr lang="fr-FR" sz="1200" i="1" dirty="0" smtClean="0"/>
              <a:t>16/01/2024</a:t>
            </a:r>
            <a:endParaRPr lang="fr-FR" sz="1200" i="1" dirty="0"/>
          </a:p>
        </p:txBody>
      </p:sp>
      <p:sp>
        <p:nvSpPr>
          <p:cNvPr id="10" name="ZoneTexte 9"/>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lvl="0">
              <a:defRPr/>
            </a:pPr>
            <a:r>
              <a:rPr lang="fr-FR" sz="1200" b="1" dirty="0"/>
              <a:t>Energies renouvelables – </a:t>
            </a:r>
            <a:r>
              <a:rPr lang="fr-FR" sz="1200" b="1" dirty="0" smtClean="0">
                <a:solidFill>
                  <a:srgbClr val="000000"/>
                </a:solidFill>
              </a:rPr>
              <a:t>Energie marine</a:t>
            </a:r>
            <a:endParaRPr lang="fr-FR" sz="1200" b="1" dirty="0">
              <a:solidFill>
                <a:srgbClr val="000000"/>
              </a:solidFill>
            </a:endParaRPr>
          </a:p>
        </p:txBody>
      </p:sp>
    </p:spTree>
    <p:extLst>
      <p:ext uri="{BB962C8B-B14F-4D97-AF65-F5344CB8AC3E}">
        <p14:creationId xmlns:p14="http://schemas.microsoft.com/office/powerpoint/2010/main" val="2051937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1" y="1015200"/>
            <a:ext cx="6012200" cy="468052"/>
          </a:xfrm>
        </p:spPr>
        <p:txBody>
          <a:bodyPr/>
          <a:lstStyle/>
          <a:p>
            <a:pPr>
              <a:defRPr/>
            </a:pPr>
            <a:r>
              <a:rPr lang="en-US" sz="1400" b="1" dirty="0">
                <a:solidFill>
                  <a:schemeClr val="tx1"/>
                </a:solidFill>
              </a:rPr>
              <a:t>HORIZON-CL5-2024-D3-02-04: Critical technologies for the future ocean energy farms </a:t>
            </a:r>
          </a:p>
        </p:txBody>
      </p:sp>
      <p:sp>
        <p:nvSpPr>
          <p:cNvPr id="6" name="Espace réservé du contenu 5"/>
          <p:cNvSpPr txBox="1"/>
          <p:nvPr/>
        </p:nvSpPr>
        <p:spPr bwMode="gray">
          <a:xfrm>
            <a:off x="360000" y="1692000"/>
            <a:ext cx="8580391" cy="3075847"/>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b="1" u="sng" dirty="0">
                <a:solidFill>
                  <a:srgbClr val="000091"/>
                </a:solidFill>
                <a:ea typeface="Times New Roman"/>
                <a:cs typeface="Times New Roman"/>
              </a:rPr>
              <a:t>Résultats </a:t>
            </a:r>
            <a:r>
              <a:rPr lang="en-GB" b="1" u="sng" dirty="0" err="1">
                <a:solidFill>
                  <a:srgbClr val="000091"/>
                </a:solidFill>
                <a:ea typeface="Times New Roman"/>
                <a:cs typeface="Times New Roman"/>
              </a:rPr>
              <a:t>attendus</a:t>
            </a:r>
            <a:r>
              <a:rPr lang="en-GB" b="1" u="sng" dirty="0">
                <a:solidFill>
                  <a:srgbClr val="000091"/>
                </a:solidFill>
                <a:ea typeface="Times New Roman"/>
                <a:cs typeface="Times New Roman"/>
              </a:rPr>
              <a:t> :</a:t>
            </a:r>
          </a:p>
          <a:p>
            <a:pPr marL="171450" lvl="1" indent="-171450">
              <a:spcBef>
                <a:spcPts val="0"/>
              </a:spcBef>
              <a:spcAft>
                <a:spcPts val="0"/>
              </a:spcAft>
              <a:defRPr/>
            </a:pPr>
            <a:r>
              <a:rPr lang="fr-FR" sz="1050" dirty="0">
                <a:solidFill>
                  <a:srgbClr val="000000"/>
                </a:solidFill>
                <a:latin typeface="Arial"/>
              </a:rPr>
              <a:t>Amélioration des performances des technologies d'énergie </a:t>
            </a:r>
            <a:r>
              <a:rPr lang="fr-FR" sz="1050" dirty="0">
                <a:solidFill>
                  <a:srgbClr val="000000"/>
                </a:solidFill>
              </a:rPr>
              <a:t>océanique en </a:t>
            </a:r>
            <a:r>
              <a:rPr lang="fr-FR" sz="1050" dirty="0">
                <a:solidFill>
                  <a:srgbClr val="000000"/>
                </a:solidFill>
                <a:latin typeface="Arial"/>
              </a:rPr>
              <a:t>mettant l'accent sur la durabilité, l'exploitation et la maintenance des dispositifs d'énergie </a:t>
            </a:r>
            <a:r>
              <a:rPr lang="fr-FR" sz="1050" dirty="0">
                <a:solidFill>
                  <a:srgbClr val="000000"/>
                </a:solidFill>
              </a:rPr>
              <a:t>océanique</a:t>
            </a:r>
            <a:endParaRPr lang="fr-FR" sz="1050" dirty="0">
              <a:solidFill>
                <a:srgbClr val="000000"/>
              </a:solidFill>
              <a:latin typeface="Arial"/>
            </a:endParaRPr>
          </a:p>
          <a:p>
            <a:pPr marL="171450" lvl="1" indent="-171450">
              <a:spcBef>
                <a:spcPts val="0"/>
              </a:spcBef>
              <a:spcAft>
                <a:spcPts val="0"/>
              </a:spcAft>
              <a:defRPr/>
            </a:pPr>
            <a:r>
              <a:rPr lang="fr-FR" sz="1050" dirty="0">
                <a:solidFill>
                  <a:srgbClr val="000000"/>
                </a:solidFill>
                <a:latin typeface="Arial"/>
              </a:rPr>
              <a:t>Amélioration des connaissances sur la manière d'exploiter les dispositifs d'énergie </a:t>
            </a:r>
            <a:r>
              <a:rPr lang="fr-FR" sz="1050" dirty="0">
                <a:solidFill>
                  <a:srgbClr val="000000"/>
                </a:solidFill>
              </a:rPr>
              <a:t>océanique, </a:t>
            </a:r>
            <a:r>
              <a:rPr lang="fr-FR" sz="1050" dirty="0">
                <a:solidFill>
                  <a:srgbClr val="000000"/>
                </a:solidFill>
                <a:latin typeface="Arial"/>
              </a:rPr>
              <a:t>leur disponibilité, leur maintenabilité, leur fiabilité, leur capacité de survie et leur </a:t>
            </a:r>
            <a:r>
              <a:rPr lang="fr-FR" sz="1050" dirty="0" smtClean="0">
                <a:solidFill>
                  <a:srgbClr val="000000"/>
                </a:solidFill>
                <a:latin typeface="Arial"/>
              </a:rPr>
              <a:t>durabilité</a:t>
            </a:r>
            <a:endParaRPr lang="fr-FR" sz="1050" dirty="0">
              <a:solidFill>
                <a:srgbClr val="000000"/>
              </a:solidFill>
              <a:latin typeface="Arial"/>
            </a:endParaRPr>
          </a:p>
          <a:p>
            <a:pPr marL="171450" lvl="1" indent="-171450">
              <a:spcBef>
                <a:spcPts val="0"/>
              </a:spcBef>
              <a:spcAft>
                <a:spcPts val="0"/>
              </a:spcAft>
              <a:defRPr/>
            </a:pPr>
            <a:r>
              <a:rPr lang="fr-FR" sz="1050" dirty="0">
                <a:solidFill>
                  <a:srgbClr val="000000"/>
                </a:solidFill>
                <a:latin typeface="Arial"/>
              </a:rPr>
              <a:t>Réduction du </a:t>
            </a:r>
            <a:r>
              <a:rPr lang="fr-FR" sz="1050" dirty="0" smtClean="0">
                <a:solidFill>
                  <a:srgbClr val="000000"/>
                </a:solidFill>
                <a:latin typeface="Arial"/>
              </a:rPr>
              <a:t>LCOE</a:t>
            </a:r>
          </a:p>
          <a:p>
            <a:pPr marL="171450" lvl="1" indent="-171450">
              <a:spcBef>
                <a:spcPts val="0"/>
              </a:spcBef>
              <a:spcAft>
                <a:spcPts val="0"/>
              </a:spcAft>
              <a:defRPr/>
            </a:pPr>
            <a:endParaRPr lang="fr-FR" sz="1050" dirty="0">
              <a:solidFill>
                <a:srgbClr val="000000"/>
              </a:solidFill>
              <a:latin typeface="Arial"/>
            </a:endParaRPr>
          </a:p>
          <a:p>
            <a:pPr lvl="0" algn="just">
              <a:lnSpc>
                <a:spcPct val="114999"/>
              </a:lnSpc>
              <a:defRPr/>
            </a:pPr>
            <a:r>
              <a:rPr lang="en-GB" b="1" u="sng" dirty="0" err="1">
                <a:solidFill>
                  <a:srgbClr val="000091"/>
                </a:solidFill>
                <a:ea typeface="Times New Roman"/>
                <a:cs typeface="Times New Roman"/>
              </a:rPr>
              <a:t>Activités</a:t>
            </a:r>
            <a:r>
              <a:rPr lang="en-GB" b="1" u="sng" dirty="0">
                <a:solidFill>
                  <a:srgbClr val="000091"/>
                </a:solidFill>
                <a:ea typeface="Times New Roman"/>
                <a:cs typeface="Times New Roman"/>
              </a:rPr>
              <a:t> :</a:t>
            </a:r>
            <a:endParaRPr lang="fr-FR" dirty="0">
              <a:solidFill>
                <a:srgbClr val="000091"/>
              </a:solidFill>
            </a:endParaRPr>
          </a:p>
          <a:p>
            <a:pPr marL="171450" lvl="1" indent="-171450">
              <a:spcBef>
                <a:spcPts val="0"/>
              </a:spcBef>
              <a:spcAft>
                <a:spcPts val="0"/>
              </a:spcAft>
              <a:defRPr/>
            </a:pPr>
            <a:r>
              <a:rPr lang="fr-FR" sz="1050" dirty="0">
                <a:solidFill>
                  <a:srgbClr val="000000"/>
                </a:solidFill>
                <a:latin typeface="Arial"/>
              </a:rPr>
              <a:t>Développer de nouveaux matériaux durables améliorés en termes de fatigue, d'amortissement, de rigidité, de </a:t>
            </a:r>
            <a:r>
              <a:rPr lang="fr-FR" sz="1050" dirty="0" smtClean="0">
                <a:solidFill>
                  <a:srgbClr val="000000"/>
                </a:solidFill>
                <a:latin typeface="Arial"/>
              </a:rPr>
              <a:t>durabilité…</a:t>
            </a:r>
            <a:endParaRPr lang="fr-FR" sz="1050" dirty="0">
              <a:solidFill>
                <a:srgbClr val="000000"/>
              </a:solidFill>
              <a:latin typeface="Arial"/>
            </a:endParaRPr>
          </a:p>
          <a:p>
            <a:pPr marL="171450" lvl="1" indent="-171450">
              <a:spcBef>
                <a:spcPts val="0"/>
              </a:spcBef>
              <a:spcAft>
                <a:spcPts val="0"/>
              </a:spcAft>
              <a:defRPr/>
            </a:pPr>
            <a:r>
              <a:rPr lang="fr-FR" sz="1050" dirty="0">
                <a:solidFill>
                  <a:srgbClr val="000000"/>
                </a:solidFill>
                <a:latin typeface="Arial"/>
              </a:rPr>
              <a:t>Faire progresser la conception pour un amarrage durable sur mesure et des connexions des systèmes de transmission d'énergie </a:t>
            </a:r>
            <a:r>
              <a:rPr lang="fr-FR" sz="1050" dirty="0" smtClean="0">
                <a:solidFill>
                  <a:srgbClr val="000000"/>
                </a:solidFill>
                <a:latin typeface="Arial"/>
              </a:rPr>
              <a:t>électrique</a:t>
            </a:r>
            <a:endParaRPr lang="fr-FR" sz="1050" dirty="0">
              <a:solidFill>
                <a:srgbClr val="000000"/>
              </a:solidFill>
              <a:latin typeface="Arial"/>
            </a:endParaRPr>
          </a:p>
          <a:p>
            <a:pPr marL="171450" lvl="1" indent="-171450">
              <a:spcBef>
                <a:spcPts val="0"/>
              </a:spcBef>
              <a:spcAft>
                <a:spcPts val="0"/>
              </a:spcAft>
              <a:defRPr/>
            </a:pPr>
            <a:r>
              <a:rPr lang="fr-FR" sz="1050" dirty="0" smtClean="0">
                <a:solidFill>
                  <a:srgbClr val="000000"/>
                </a:solidFill>
                <a:latin typeface="Arial"/>
              </a:rPr>
              <a:t>Mettre </a:t>
            </a:r>
            <a:r>
              <a:rPr lang="fr-FR" sz="1050" dirty="0">
                <a:solidFill>
                  <a:srgbClr val="000000"/>
                </a:solidFill>
                <a:latin typeface="Arial"/>
              </a:rPr>
              <a:t>au point de nouveaux systèmes pour une connexion/déconnexion sûre et rapide</a:t>
            </a:r>
          </a:p>
          <a:p>
            <a:pPr marL="171450" lvl="1" indent="-171450">
              <a:spcBef>
                <a:spcPts val="0"/>
              </a:spcBef>
              <a:spcAft>
                <a:spcPts val="0"/>
              </a:spcAft>
              <a:defRPr/>
            </a:pPr>
            <a:r>
              <a:rPr lang="fr-FR" sz="1050" dirty="0">
                <a:solidFill>
                  <a:srgbClr val="000000"/>
                </a:solidFill>
                <a:latin typeface="Arial"/>
              </a:rPr>
              <a:t>Appliquer à l'énergie </a:t>
            </a:r>
            <a:r>
              <a:rPr lang="fr-FR" sz="1050" dirty="0">
                <a:solidFill>
                  <a:srgbClr val="000000"/>
                </a:solidFill>
              </a:rPr>
              <a:t>océanique les </a:t>
            </a:r>
            <a:r>
              <a:rPr lang="fr-FR" sz="1050" dirty="0">
                <a:solidFill>
                  <a:srgbClr val="000000"/>
                </a:solidFill>
                <a:latin typeface="Arial"/>
              </a:rPr>
              <a:t>progrès </a:t>
            </a:r>
            <a:r>
              <a:rPr lang="fr-FR" sz="1050" dirty="0" smtClean="0">
                <a:solidFill>
                  <a:srgbClr val="000000"/>
                </a:solidFill>
                <a:latin typeface="Arial"/>
              </a:rPr>
              <a:t>en </a:t>
            </a:r>
            <a:r>
              <a:rPr lang="fr-FR" sz="1050" dirty="0">
                <a:solidFill>
                  <a:srgbClr val="000000"/>
                </a:solidFill>
                <a:latin typeface="Arial"/>
              </a:rPr>
              <a:t>matière de surveillance de l'état et de la santé des structures d'autres </a:t>
            </a:r>
            <a:r>
              <a:rPr lang="fr-FR" sz="1050" dirty="0" smtClean="0">
                <a:solidFill>
                  <a:srgbClr val="000000"/>
                </a:solidFill>
                <a:latin typeface="Arial"/>
              </a:rPr>
              <a:t>secteurs</a:t>
            </a:r>
          </a:p>
          <a:p>
            <a:pPr marL="171450" lvl="1" indent="-171450">
              <a:spcBef>
                <a:spcPts val="0"/>
              </a:spcBef>
              <a:spcAft>
                <a:spcPts val="0"/>
              </a:spcAft>
              <a:defRPr/>
            </a:pPr>
            <a:r>
              <a:rPr lang="fr-FR" sz="1050" dirty="0" smtClean="0">
                <a:solidFill>
                  <a:srgbClr val="000000"/>
                </a:solidFill>
                <a:latin typeface="Arial"/>
              </a:rPr>
              <a:t>Partager </a:t>
            </a:r>
            <a:r>
              <a:rPr lang="fr-FR" sz="1050" dirty="0">
                <a:solidFill>
                  <a:srgbClr val="000000"/>
                </a:solidFill>
                <a:latin typeface="Arial"/>
              </a:rPr>
              <a:t>l'expérience sur les performances et la fiabilité des capteurs, ainsi que les méthodes pour les adapter à l'environnement </a:t>
            </a:r>
            <a:r>
              <a:rPr lang="fr-FR" sz="1050" dirty="0" smtClean="0">
                <a:solidFill>
                  <a:srgbClr val="000000"/>
                </a:solidFill>
                <a:latin typeface="Arial"/>
              </a:rPr>
              <a:t>océanique</a:t>
            </a:r>
            <a:endParaRPr lang="fr-FR" sz="1050" dirty="0">
              <a:solidFill>
                <a:srgbClr val="000000"/>
              </a:solidFill>
              <a:latin typeface="Arial"/>
            </a:endParaRPr>
          </a:p>
          <a:p>
            <a:pPr marL="171450" lvl="1" indent="-171450">
              <a:spcBef>
                <a:spcPts val="0"/>
              </a:spcBef>
              <a:spcAft>
                <a:spcPts val="0"/>
              </a:spcAft>
              <a:defRPr/>
            </a:pPr>
            <a:r>
              <a:rPr lang="fr-FR" sz="1050" dirty="0">
                <a:solidFill>
                  <a:srgbClr val="000000"/>
                </a:solidFill>
                <a:latin typeface="Arial"/>
              </a:rPr>
              <a:t>Améliorer la transmission ou le stockage des données recueillies par les capteurs, comme la transmission de données </a:t>
            </a:r>
            <a:r>
              <a:rPr lang="fr-FR" sz="1050" dirty="0" smtClean="0">
                <a:solidFill>
                  <a:srgbClr val="000000"/>
                </a:solidFill>
                <a:latin typeface="Arial"/>
              </a:rPr>
              <a:t>sous-marines</a:t>
            </a:r>
            <a:endParaRPr lang="fr-FR" sz="1050" dirty="0">
              <a:solidFill>
                <a:srgbClr val="000000"/>
              </a:solidFill>
              <a:latin typeface="Arial"/>
            </a:endParaRPr>
          </a:p>
          <a:p>
            <a:pPr marL="171450" lvl="1" indent="-171450">
              <a:spcBef>
                <a:spcPts val="0"/>
              </a:spcBef>
              <a:spcAft>
                <a:spcPts val="0"/>
              </a:spcAft>
              <a:defRPr/>
            </a:pPr>
            <a:r>
              <a:rPr lang="fr-FR" sz="1050" dirty="0">
                <a:solidFill>
                  <a:srgbClr val="000000"/>
                </a:solidFill>
                <a:latin typeface="Arial"/>
              </a:rPr>
              <a:t>Développer ou appliquer la simulation avancée des systèmes d'énergie </a:t>
            </a:r>
            <a:r>
              <a:rPr lang="fr-FR" sz="1050" dirty="0" smtClean="0">
                <a:solidFill>
                  <a:srgbClr val="000000"/>
                </a:solidFill>
                <a:latin typeface="Arial"/>
              </a:rPr>
              <a:t>océanique</a:t>
            </a:r>
            <a:endParaRPr lang="fr-FR" sz="1050" dirty="0">
              <a:solidFill>
                <a:srgbClr val="000000"/>
              </a:solidFill>
              <a:latin typeface="Arial"/>
            </a:endParaRPr>
          </a:p>
          <a:p>
            <a:pPr marL="171450" lvl="1" indent="-171450">
              <a:spcBef>
                <a:spcPts val="0"/>
              </a:spcBef>
              <a:spcAft>
                <a:spcPts val="0"/>
              </a:spcAft>
              <a:defRPr/>
            </a:pPr>
            <a:r>
              <a:rPr lang="fr-FR" sz="1050" dirty="0" smtClean="0">
                <a:solidFill>
                  <a:srgbClr val="000000"/>
                </a:solidFill>
                <a:latin typeface="Arial"/>
              </a:rPr>
              <a:t>Utiliser le </a:t>
            </a:r>
            <a:r>
              <a:rPr lang="fr-FR" sz="1050" dirty="0">
                <a:solidFill>
                  <a:srgbClr val="000000"/>
                </a:solidFill>
                <a:latin typeface="Arial"/>
              </a:rPr>
              <a:t>big data avec analyse des flux de données, </a:t>
            </a:r>
            <a:r>
              <a:rPr lang="fr-FR" sz="1050" dirty="0" smtClean="0">
                <a:solidFill>
                  <a:srgbClr val="000000"/>
                </a:solidFill>
                <a:latin typeface="Arial"/>
              </a:rPr>
              <a:t>appliquer les </a:t>
            </a:r>
            <a:r>
              <a:rPr lang="fr-FR" sz="1050" dirty="0">
                <a:solidFill>
                  <a:srgbClr val="000000"/>
                </a:solidFill>
                <a:latin typeface="Arial"/>
              </a:rPr>
              <a:t>méthodes de big data et d'apprentissage </a:t>
            </a:r>
            <a:r>
              <a:rPr lang="fr-FR" sz="1050" dirty="0" smtClean="0">
                <a:solidFill>
                  <a:srgbClr val="000000"/>
                </a:solidFill>
                <a:latin typeface="Arial"/>
              </a:rPr>
              <a:t>automatique ou </a:t>
            </a:r>
            <a:r>
              <a:rPr lang="fr-FR" sz="1050" dirty="0">
                <a:solidFill>
                  <a:srgbClr val="000000"/>
                </a:solidFill>
                <a:latin typeface="Arial"/>
              </a:rPr>
              <a:t>l</a:t>
            </a:r>
            <a:r>
              <a:rPr lang="fr-FR" sz="1050" dirty="0" smtClean="0">
                <a:solidFill>
                  <a:srgbClr val="000000"/>
                </a:solidFill>
                <a:latin typeface="Arial"/>
              </a:rPr>
              <a:t>es </a:t>
            </a:r>
            <a:r>
              <a:rPr lang="fr-FR" sz="1050" dirty="0">
                <a:solidFill>
                  <a:srgbClr val="000000"/>
                </a:solidFill>
                <a:latin typeface="Arial"/>
              </a:rPr>
              <a:t>modèles de jumeaux </a:t>
            </a:r>
            <a:r>
              <a:rPr lang="fr-FR" sz="1050" dirty="0" smtClean="0">
                <a:solidFill>
                  <a:srgbClr val="000000"/>
                </a:solidFill>
                <a:latin typeface="Arial"/>
              </a:rPr>
              <a:t>numériques</a:t>
            </a:r>
          </a:p>
          <a:p>
            <a:pPr marL="171450" lvl="1" indent="-171450">
              <a:spcBef>
                <a:spcPts val="0"/>
              </a:spcBef>
              <a:spcAft>
                <a:spcPts val="0"/>
              </a:spcAft>
              <a:defRPr/>
            </a:pPr>
            <a:r>
              <a:rPr lang="fr-FR" sz="1050" dirty="0" smtClean="0">
                <a:solidFill>
                  <a:srgbClr val="000000"/>
                </a:solidFill>
                <a:latin typeface="Arial"/>
              </a:rPr>
              <a:t>Développer les </a:t>
            </a:r>
            <a:r>
              <a:rPr lang="fr-FR" sz="1050" dirty="0">
                <a:solidFill>
                  <a:srgbClr val="000000"/>
                </a:solidFill>
                <a:latin typeface="Arial"/>
              </a:rPr>
              <a:t>améliorations </a:t>
            </a:r>
            <a:r>
              <a:rPr lang="fr-FR" sz="1050" dirty="0" smtClean="0">
                <a:solidFill>
                  <a:srgbClr val="000000"/>
                </a:solidFill>
                <a:latin typeface="Arial"/>
              </a:rPr>
              <a:t>de </a:t>
            </a:r>
            <a:r>
              <a:rPr lang="fr-FR" sz="1050" dirty="0">
                <a:solidFill>
                  <a:srgbClr val="000000"/>
                </a:solidFill>
                <a:latin typeface="Arial"/>
              </a:rPr>
              <a:t>manière </a:t>
            </a:r>
            <a:r>
              <a:rPr lang="fr-FR" sz="1050" dirty="0" smtClean="0">
                <a:solidFill>
                  <a:srgbClr val="000000"/>
                </a:solidFill>
                <a:latin typeface="Arial"/>
              </a:rPr>
              <a:t>holistique et ne pas nuire </a:t>
            </a:r>
            <a:r>
              <a:rPr lang="fr-FR" sz="1050" dirty="0">
                <a:solidFill>
                  <a:srgbClr val="000000"/>
                </a:solidFill>
                <a:latin typeface="Arial"/>
              </a:rPr>
              <a:t>de manière significative à l'environnement (principe DNSH</a:t>
            </a:r>
            <a:r>
              <a:rPr lang="fr-FR" sz="1050" dirty="0" smtClean="0">
                <a:solidFill>
                  <a:srgbClr val="000000"/>
                </a:solidFill>
                <a:latin typeface="Arial"/>
              </a:rPr>
              <a:t>)</a:t>
            </a:r>
            <a:endParaRPr lang="fr-FR" sz="1050" dirty="0">
              <a:solidFill>
                <a:srgbClr val="000000"/>
              </a:solidFill>
              <a:latin typeface="Aria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defTabSz="914378">
              <a:defRPr/>
            </a:pPr>
            <a:fld id="{733122C9-A0B9-462F-8757-0847AD287B63}" type="slidenum">
              <a:rPr lang="fr-FR">
                <a:solidFill>
                  <a:srgbClr val="000091"/>
                </a:solidFill>
                <a:latin typeface="Arial"/>
              </a:rPr>
              <a:pPr defTabSz="914378">
                <a:defRPr/>
              </a:pPr>
              <a:t>35</a:t>
            </a:fld>
            <a:endParaRPr lang="fr-FR" dirty="0">
              <a:solidFill>
                <a:srgbClr val="000091"/>
              </a:solidFill>
              <a:latin typeface="Arial"/>
            </a:endParaRPr>
          </a:p>
        </p:txBody>
      </p:sp>
      <p:sp>
        <p:nvSpPr>
          <p:cNvPr id="11" name="Rectangle 10"/>
          <p:cNvSpPr/>
          <p:nvPr/>
        </p:nvSpPr>
        <p:spPr bwMode="auto">
          <a:xfrm>
            <a:off x="6372000" y="554400"/>
            <a:ext cx="2448343" cy="1015663"/>
          </a:xfrm>
          <a:prstGeom prst="rect">
            <a:avLst/>
          </a:prstGeom>
          <a:solidFill>
            <a:schemeClr val="bg1"/>
          </a:solidFill>
          <a:ln w="19050">
            <a:solidFill>
              <a:srgbClr val="000099"/>
            </a:solidFill>
          </a:ln>
        </p:spPr>
        <p:txBody>
          <a:bodyPr wrap="square">
            <a:spAutoFit/>
          </a:bodyPr>
          <a:lstStyle/>
          <a:p>
            <a:pPr defTabSz="914378">
              <a:defRPr/>
            </a:pPr>
            <a:r>
              <a:rPr lang="fr-FR" sz="1200" i="1" dirty="0">
                <a:solidFill>
                  <a:srgbClr val="000000"/>
                </a:solidFill>
                <a:latin typeface="Arial"/>
              </a:rPr>
              <a:t>RIA </a:t>
            </a:r>
            <a:r>
              <a:rPr lang="fr-FR" sz="1200" i="1" dirty="0" smtClean="0">
                <a:solidFill>
                  <a:srgbClr val="000000"/>
                </a:solidFill>
                <a:latin typeface="Arial"/>
              </a:rPr>
              <a:t>(</a:t>
            </a:r>
            <a:r>
              <a:rPr lang="en-US" sz="1200" i="1" dirty="0">
                <a:solidFill>
                  <a:srgbClr val="000000"/>
                </a:solidFill>
              </a:rPr>
              <a:t>TRL à la fin du </a:t>
            </a:r>
            <a:r>
              <a:rPr lang="en-US" sz="1200" i="1" dirty="0" err="1">
                <a:solidFill>
                  <a:srgbClr val="000000"/>
                </a:solidFill>
              </a:rPr>
              <a:t>projet</a:t>
            </a:r>
            <a:r>
              <a:rPr lang="en-US" sz="1200" i="1" dirty="0">
                <a:solidFill>
                  <a:srgbClr val="000000"/>
                </a:solidFill>
              </a:rPr>
              <a:t> </a:t>
            </a:r>
            <a:r>
              <a:rPr lang="fr-FR" sz="1200" i="1" dirty="0" smtClean="0">
                <a:solidFill>
                  <a:srgbClr val="000000"/>
                </a:solidFill>
                <a:latin typeface="Arial"/>
              </a:rPr>
              <a:t>5</a:t>
            </a:r>
            <a:r>
              <a:rPr lang="fr-FR" sz="1200" i="1" dirty="0">
                <a:solidFill>
                  <a:srgbClr val="000000"/>
                </a:solidFill>
                <a:latin typeface="Arial"/>
              </a:rPr>
              <a:t>)</a:t>
            </a:r>
            <a:endParaRPr dirty="0">
              <a:solidFill>
                <a:srgbClr val="000000"/>
              </a:solidFill>
              <a:latin typeface="Arial"/>
            </a:endParaRPr>
          </a:p>
          <a:p>
            <a:pPr defTabSz="914378">
              <a:defRPr/>
            </a:pPr>
            <a:r>
              <a:rPr lang="fr-FR" sz="1200" i="1" dirty="0">
                <a:solidFill>
                  <a:srgbClr val="000000"/>
                </a:solidFill>
                <a:latin typeface="Arial"/>
              </a:rPr>
              <a:t>Nb de projets financés : 2</a:t>
            </a:r>
            <a:endParaRPr dirty="0">
              <a:solidFill>
                <a:srgbClr val="000000"/>
              </a:solidFill>
              <a:latin typeface="Arial"/>
            </a:endParaRPr>
          </a:p>
          <a:p>
            <a:pPr defTabSz="914378">
              <a:defRPr/>
            </a:pPr>
            <a:r>
              <a:rPr lang="fr-FR" sz="1200" i="1" dirty="0">
                <a:solidFill>
                  <a:srgbClr val="000000"/>
                </a:solidFill>
                <a:latin typeface="Arial"/>
              </a:rPr>
              <a:t>Budget/projet : 4M€ </a:t>
            </a:r>
            <a:endParaRPr dirty="0">
              <a:solidFill>
                <a:srgbClr val="000000"/>
              </a:solidFill>
              <a:latin typeface="Arial"/>
            </a:endParaRPr>
          </a:p>
          <a:p>
            <a:pPr defTabSz="914378">
              <a:defRPr/>
            </a:pPr>
            <a:r>
              <a:rPr lang="fr-FR" sz="1200" i="1" dirty="0">
                <a:solidFill>
                  <a:srgbClr val="000000"/>
                </a:solidFill>
              </a:rPr>
              <a:t>Ouverture : 17/09/2024</a:t>
            </a:r>
          </a:p>
          <a:p>
            <a:pPr defTabSz="914378">
              <a:defRPr/>
            </a:pPr>
            <a:r>
              <a:rPr lang="fr-FR" sz="1200" i="1" dirty="0">
                <a:solidFill>
                  <a:srgbClr val="000000"/>
                </a:solidFill>
              </a:rPr>
              <a:t>Deadline : 21/01/2025</a:t>
            </a:r>
          </a:p>
        </p:txBody>
      </p:sp>
      <p:sp>
        <p:nvSpPr>
          <p:cNvPr id="8" name="ZoneTexte 7"/>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lvl="0">
              <a:defRPr/>
            </a:pPr>
            <a:r>
              <a:rPr lang="fr-FR" sz="1200" b="1" dirty="0"/>
              <a:t>Energies renouvelables – </a:t>
            </a:r>
            <a:r>
              <a:rPr lang="fr-FR" sz="1200" b="1" dirty="0" smtClean="0">
                <a:solidFill>
                  <a:srgbClr val="000000"/>
                </a:solidFill>
              </a:rPr>
              <a:t>Energie marine </a:t>
            </a:r>
            <a:endParaRPr lang="fr-FR" sz="1200" b="1" dirty="0">
              <a:solidFill>
                <a:srgbClr val="000000"/>
              </a:solidFill>
            </a:endParaRPr>
          </a:p>
        </p:txBody>
      </p:sp>
    </p:spTree>
    <p:extLst>
      <p:ext uri="{BB962C8B-B14F-4D97-AF65-F5344CB8AC3E}">
        <p14:creationId xmlns:p14="http://schemas.microsoft.com/office/powerpoint/2010/main" val="1972039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pattFill prst="pct5">
          <a:fgClr>
            <a:schemeClr val="accent1"/>
          </a:fgClr>
          <a:bgClr>
            <a:schemeClr val="bg1"/>
          </a:bgClr>
        </a:pattFill>
        <a:effectLst/>
      </p:bgPr>
    </p:bg>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dirty="0">
                <a:solidFill>
                  <a:schemeClr val="tx1"/>
                </a:solidFill>
              </a:rPr>
              <a:t>HORIZON-CL5-2024-D3-01-05: Development of carbon fixation technologies </a:t>
            </a:r>
            <a:r>
              <a:rPr lang="en-US" sz="1400" b="1" dirty="0" smtClean="0">
                <a:solidFill>
                  <a:schemeClr val="tx1"/>
                </a:solidFill>
              </a:rPr>
              <a:t>for biogenic </a:t>
            </a:r>
            <a:r>
              <a:rPr lang="en-US" sz="1400" b="1" dirty="0">
                <a:solidFill>
                  <a:schemeClr val="tx1"/>
                </a:solidFill>
              </a:rPr>
              <a:t>flue gases</a:t>
            </a:r>
          </a:p>
        </p:txBody>
      </p:sp>
      <p:sp>
        <p:nvSpPr>
          <p:cNvPr id="6" name="Espace réservé du contenu 5"/>
          <p:cNvSpPr txBox="1"/>
          <p:nvPr/>
        </p:nvSpPr>
        <p:spPr bwMode="gray">
          <a:xfrm>
            <a:off x="360000" y="1692000"/>
            <a:ext cx="8612830" cy="329187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a:ea typeface="Times New Roman"/>
                <a:cs typeface="Times New Roman"/>
              </a:rPr>
              <a:t>Résultats </a:t>
            </a:r>
            <a:r>
              <a:rPr lang="en-GB" sz="1200" b="1" u="sng" dirty="0" err="1" smtClean="0">
                <a:ea typeface="Times New Roman"/>
                <a:cs typeface="Times New Roman"/>
              </a:rPr>
              <a:t>attendus</a:t>
            </a:r>
            <a:r>
              <a:rPr lang="en-GB" sz="1200" b="1" u="sng" dirty="0" smtClean="0">
                <a:ea typeface="Times New Roman"/>
                <a:cs typeface="Times New Roman"/>
              </a:rPr>
              <a:t> </a:t>
            </a:r>
            <a:r>
              <a:rPr lang="en-GB" sz="1200" b="1" u="sng" dirty="0">
                <a:ea typeface="Times New Roman"/>
                <a:cs typeface="Times New Roman"/>
              </a:rPr>
              <a:t>:</a:t>
            </a:r>
            <a:endParaRPr dirty="0"/>
          </a:p>
          <a:p>
            <a:pPr marL="171450" indent="-171450">
              <a:spcAft>
                <a:spcPts val="0"/>
              </a:spcAft>
              <a:buFont typeface="Arial"/>
              <a:buChar char="•"/>
              <a:defRPr/>
            </a:pPr>
            <a:r>
              <a:rPr lang="fr-FR" sz="1100" dirty="0">
                <a:solidFill>
                  <a:schemeClr val="tx1"/>
                </a:solidFill>
              </a:rPr>
              <a:t>Disponibilité de technologies </a:t>
            </a:r>
            <a:r>
              <a:rPr lang="fr-FR" sz="1100" dirty="0" smtClean="0">
                <a:solidFill>
                  <a:schemeClr val="tx1"/>
                </a:solidFill>
              </a:rPr>
              <a:t>de rupture pour les bioénergies durables avec </a:t>
            </a:r>
            <a:r>
              <a:rPr lang="fr-FR" sz="1100" dirty="0">
                <a:solidFill>
                  <a:schemeClr val="tx1"/>
                </a:solidFill>
              </a:rPr>
              <a:t>des </a:t>
            </a:r>
            <a:r>
              <a:rPr lang="fr-FR" sz="1100" dirty="0" smtClean="0">
                <a:solidFill>
                  <a:schemeClr val="tx1"/>
                </a:solidFill>
              </a:rPr>
              <a:t>émissions négatives </a:t>
            </a:r>
            <a:r>
              <a:rPr lang="fr-FR" sz="1100" dirty="0">
                <a:solidFill>
                  <a:schemeClr val="tx1"/>
                </a:solidFill>
              </a:rPr>
              <a:t>de dioxyde de </a:t>
            </a:r>
            <a:r>
              <a:rPr lang="fr-FR" sz="1100" dirty="0" smtClean="0">
                <a:solidFill>
                  <a:schemeClr val="tx1"/>
                </a:solidFill>
              </a:rPr>
              <a:t>carbone</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Leadership </a:t>
            </a:r>
            <a:r>
              <a:rPr lang="fr-FR" sz="1100" dirty="0">
                <a:solidFill>
                  <a:schemeClr val="tx1"/>
                </a:solidFill>
              </a:rPr>
              <a:t>technologique, </a:t>
            </a:r>
            <a:r>
              <a:rPr lang="fr-FR" sz="1100" dirty="0" smtClean="0">
                <a:solidFill>
                  <a:schemeClr val="tx1"/>
                </a:solidFill>
              </a:rPr>
              <a:t>compétitivité </a:t>
            </a:r>
            <a:r>
              <a:rPr lang="fr-FR" sz="1100" dirty="0">
                <a:solidFill>
                  <a:schemeClr val="tx1"/>
                </a:solidFill>
              </a:rPr>
              <a:t>et </a:t>
            </a:r>
            <a:r>
              <a:rPr lang="fr-FR" sz="1100" dirty="0" smtClean="0">
                <a:solidFill>
                  <a:schemeClr val="tx1"/>
                </a:solidFill>
              </a:rPr>
              <a:t>potentiel </a:t>
            </a:r>
            <a:r>
              <a:rPr lang="fr-FR" sz="1100" dirty="0">
                <a:solidFill>
                  <a:schemeClr val="tx1"/>
                </a:solidFill>
              </a:rPr>
              <a:t>d'exportation </a:t>
            </a:r>
            <a:r>
              <a:rPr lang="fr-FR" sz="1100" dirty="0" smtClean="0">
                <a:solidFill>
                  <a:schemeClr val="tx1"/>
                </a:solidFill>
              </a:rPr>
              <a:t>de technologies </a:t>
            </a:r>
            <a:r>
              <a:rPr lang="fr-FR" sz="1100" dirty="0">
                <a:solidFill>
                  <a:schemeClr val="tx1"/>
                </a:solidFill>
              </a:rPr>
              <a:t>de l'industrie </a:t>
            </a:r>
            <a:r>
              <a:rPr lang="fr-FR" sz="1100" dirty="0" smtClean="0">
                <a:solidFill>
                  <a:schemeClr val="tx1"/>
                </a:solidFill>
              </a:rPr>
              <a:t>européenne accrus</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Réduction du coût </a:t>
            </a:r>
            <a:r>
              <a:rPr lang="fr-FR" sz="1100" dirty="0">
                <a:solidFill>
                  <a:schemeClr val="tx1"/>
                </a:solidFill>
              </a:rPr>
              <a:t>et amélioration de l'efficacité des technologies de bioénergie durable et </a:t>
            </a:r>
            <a:r>
              <a:rPr lang="fr-FR" sz="1100" dirty="0" smtClean="0">
                <a:solidFill>
                  <a:schemeClr val="tx1"/>
                </a:solidFill>
              </a:rPr>
              <a:t>de leurs </a:t>
            </a:r>
            <a:r>
              <a:rPr lang="fr-FR" sz="1100" dirty="0">
                <a:solidFill>
                  <a:schemeClr val="tx1"/>
                </a:solidFill>
              </a:rPr>
              <a:t>chaînes de </a:t>
            </a:r>
            <a:r>
              <a:rPr lang="fr-FR" sz="1100" dirty="0" smtClean="0">
                <a:solidFill>
                  <a:schemeClr val="tx1"/>
                </a:solidFill>
              </a:rPr>
              <a:t>valeur</a:t>
            </a:r>
            <a:endParaRPr lang="fr-FR" sz="1100" dirty="0">
              <a:solidFill>
                <a:schemeClr val="tx1"/>
              </a:solidFill>
            </a:endParaRPr>
          </a:p>
          <a:p>
            <a:pPr marL="171450" indent="-171450">
              <a:spcAft>
                <a:spcPts val="0"/>
              </a:spcAft>
              <a:buFont typeface="Arial"/>
              <a:buChar char="•"/>
              <a:defRPr/>
            </a:pPr>
            <a:r>
              <a:rPr lang="fr-FR" sz="1100" dirty="0">
                <a:solidFill>
                  <a:schemeClr val="tx1"/>
                </a:solidFill>
              </a:rPr>
              <a:t>Renforcement de la durabilité de la bioénergie, en tenant pleinement compte de </a:t>
            </a:r>
            <a:r>
              <a:rPr lang="fr-FR" sz="1100" dirty="0" smtClean="0">
                <a:solidFill>
                  <a:schemeClr val="tx1"/>
                </a:solidFill>
              </a:rPr>
              <a:t>l'économie circulaire </a:t>
            </a:r>
            <a:r>
              <a:rPr lang="fr-FR" sz="1100" dirty="0">
                <a:solidFill>
                  <a:schemeClr val="tx1"/>
                </a:solidFill>
              </a:rPr>
              <a:t>et des aspects sociaux, économiques et environnementaux, conformément </a:t>
            </a:r>
            <a:r>
              <a:rPr lang="fr-FR" sz="1100" dirty="0" smtClean="0">
                <a:solidFill>
                  <a:schemeClr val="tx1"/>
                </a:solidFill>
              </a:rPr>
              <a:t>aux priorités du Green Deal</a:t>
            </a: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endParaRPr lang="fr-FR" sz="1150" dirty="0" smtClean="0"/>
          </a:p>
          <a:p>
            <a:pPr marL="171450" indent="-171450">
              <a:spcAft>
                <a:spcPts val="0"/>
              </a:spcAft>
              <a:buFont typeface="Arial"/>
              <a:buChar char="•"/>
              <a:defRPr/>
            </a:pPr>
            <a:r>
              <a:rPr lang="fr-FR" sz="1100" dirty="0" smtClean="0">
                <a:solidFill>
                  <a:schemeClr val="tx1"/>
                </a:solidFill>
              </a:rPr>
              <a:t>Développer des </a:t>
            </a:r>
            <a:r>
              <a:rPr lang="fr-FR" sz="1100" dirty="0">
                <a:solidFill>
                  <a:schemeClr val="tx1"/>
                </a:solidFill>
              </a:rPr>
              <a:t>solutions biologiques et chimiques pour utiliser les gaz effluents </a:t>
            </a:r>
            <a:r>
              <a:rPr lang="fr-FR" sz="1100" dirty="0" smtClean="0">
                <a:solidFill>
                  <a:schemeClr val="tx1"/>
                </a:solidFill>
              </a:rPr>
              <a:t>des systèmes </a:t>
            </a:r>
            <a:r>
              <a:rPr lang="fr-FR" sz="1100" dirty="0">
                <a:solidFill>
                  <a:schemeClr val="tx1"/>
                </a:solidFill>
              </a:rPr>
              <a:t>de combustion bioénergétique et valoriser les émissions de carbone </a:t>
            </a:r>
            <a:r>
              <a:rPr lang="fr-FR" sz="1100" dirty="0" smtClean="0">
                <a:solidFill>
                  <a:schemeClr val="tx1"/>
                </a:solidFill>
              </a:rPr>
              <a:t>biogénique pour la production </a:t>
            </a:r>
            <a:r>
              <a:rPr lang="fr-FR" sz="1100" dirty="0">
                <a:solidFill>
                  <a:schemeClr val="tx1"/>
                </a:solidFill>
              </a:rPr>
              <a:t>de vecteurs d'énergie renouvelable avec de l'hydrogène </a:t>
            </a:r>
            <a:r>
              <a:rPr lang="fr-FR" sz="1100" dirty="0" smtClean="0">
                <a:solidFill>
                  <a:schemeClr val="tx1"/>
                </a:solidFill>
              </a:rPr>
              <a:t>renouvelable</a:t>
            </a:r>
          </a:p>
          <a:p>
            <a:pPr marL="171450" indent="-171450">
              <a:spcAft>
                <a:spcPts val="0"/>
              </a:spcAft>
              <a:buFont typeface="Arial"/>
              <a:buChar char="•"/>
              <a:defRPr/>
            </a:pPr>
            <a:r>
              <a:rPr lang="fr-FR" sz="1100" dirty="0" smtClean="0">
                <a:solidFill>
                  <a:schemeClr val="tx1"/>
                </a:solidFill>
              </a:rPr>
              <a:t>Aborder la réutilisation des </a:t>
            </a:r>
            <a:r>
              <a:rPr lang="fr-FR" sz="1100" dirty="0">
                <a:solidFill>
                  <a:schemeClr val="tx1"/>
                </a:solidFill>
              </a:rPr>
              <a:t>émissions </a:t>
            </a:r>
            <a:r>
              <a:rPr lang="fr-FR" sz="1100" dirty="0" smtClean="0">
                <a:solidFill>
                  <a:schemeClr val="tx1"/>
                </a:solidFill>
              </a:rPr>
              <a:t>biogènes</a:t>
            </a:r>
          </a:p>
          <a:p>
            <a:pPr marL="171450" indent="-171450">
              <a:spcAft>
                <a:spcPts val="0"/>
              </a:spcAft>
              <a:buFont typeface="Arial"/>
              <a:buChar char="•"/>
              <a:defRPr/>
            </a:pPr>
            <a:r>
              <a:rPr lang="fr-FR" sz="1100" dirty="0" smtClean="0">
                <a:solidFill>
                  <a:schemeClr val="tx1"/>
                </a:solidFill>
              </a:rPr>
              <a:t>Procéder à l'évaluation </a:t>
            </a:r>
            <a:r>
              <a:rPr lang="fr-FR" sz="1100" dirty="0">
                <a:solidFill>
                  <a:schemeClr val="tx1"/>
                </a:solidFill>
              </a:rPr>
              <a:t>de la valorisation des gaz de </a:t>
            </a:r>
            <a:r>
              <a:rPr lang="fr-FR" sz="1100" dirty="0" smtClean="0">
                <a:solidFill>
                  <a:schemeClr val="tx1"/>
                </a:solidFill>
              </a:rPr>
              <a:t>combustion à </a:t>
            </a:r>
            <a:r>
              <a:rPr lang="fr-FR" sz="1100" dirty="0">
                <a:solidFill>
                  <a:schemeClr val="tx1"/>
                </a:solidFill>
              </a:rPr>
              <a:t>l'échelle </a:t>
            </a:r>
            <a:r>
              <a:rPr lang="fr-FR" sz="1100" dirty="0" smtClean="0">
                <a:solidFill>
                  <a:schemeClr val="tx1"/>
                </a:solidFill>
              </a:rPr>
              <a:t>pilote avec une analyse des coûts</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Analyser et illustrer les </a:t>
            </a:r>
            <a:r>
              <a:rPr lang="fr-FR" sz="1100" dirty="0">
                <a:solidFill>
                  <a:schemeClr val="tx1"/>
                </a:solidFill>
              </a:rPr>
              <a:t>aspects </a:t>
            </a:r>
            <a:r>
              <a:rPr lang="fr-FR" sz="1100" dirty="0" smtClean="0">
                <a:solidFill>
                  <a:schemeClr val="tx1"/>
                </a:solidFill>
              </a:rPr>
              <a:t>socio-économiques (y </a:t>
            </a:r>
            <a:r>
              <a:rPr lang="fr-FR" sz="1100" dirty="0">
                <a:solidFill>
                  <a:schemeClr val="tx1"/>
                </a:solidFill>
              </a:rPr>
              <a:t>compris </a:t>
            </a:r>
            <a:r>
              <a:rPr lang="fr-FR" sz="1100" dirty="0" err="1" smtClean="0">
                <a:solidFill>
                  <a:schemeClr val="tx1"/>
                </a:solidFill>
              </a:rPr>
              <a:t>SDGs</a:t>
            </a:r>
            <a:r>
              <a:rPr lang="fr-FR" sz="1100" dirty="0" smtClean="0">
                <a:solidFill>
                  <a:schemeClr val="tx1"/>
                </a:solidFill>
              </a:rPr>
              <a:t>) </a:t>
            </a:r>
            <a:r>
              <a:rPr lang="fr-FR" sz="1100" dirty="0">
                <a:solidFill>
                  <a:schemeClr val="tx1"/>
                </a:solidFill>
              </a:rPr>
              <a:t>et les impacts de l'application de </a:t>
            </a:r>
            <a:r>
              <a:rPr lang="fr-FR" sz="1100" dirty="0" smtClean="0">
                <a:solidFill>
                  <a:schemeClr val="tx1"/>
                </a:solidFill>
              </a:rPr>
              <a:t>ces solutions </a:t>
            </a:r>
            <a:r>
              <a:rPr lang="fr-FR" sz="1100" dirty="0">
                <a:solidFill>
                  <a:schemeClr val="tx1"/>
                </a:solidFill>
              </a:rPr>
              <a:t>dans les régions en transition </a:t>
            </a:r>
            <a:r>
              <a:rPr lang="fr-FR" sz="1100" dirty="0" smtClean="0">
                <a:solidFill>
                  <a:schemeClr val="tx1"/>
                </a:solidFill>
              </a:rPr>
              <a:t>de l’industrie du </a:t>
            </a:r>
            <a:r>
              <a:rPr lang="fr-FR" sz="1100" dirty="0">
                <a:solidFill>
                  <a:schemeClr val="tx1"/>
                </a:solidFill>
              </a:rPr>
              <a:t>charbon ou d'autres combustibles </a:t>
            </a:r>
            <a:r>
              <a:rPr lang="fr-FR" sz="1100" dirty="0" smtClean="0">
                <a:solidFill>
                  <a:schemeClr val="tx1"/>
                </a:solidFill>
              </a:rPr>
              <a:t>fossiles</a:t>
            </a: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36</a:t>
            </a:fld>
            <a:endParaRPr lang="fr-FR" sz="1600" b="0" i="0" u="none" strike="noStrike" cap="none" spc="0">
              <a:ln>
                <a:noFill/>
              </a:ln>
              <a:solidFill>
                <a:srgbClr val="000091"/>
              </a:solidFill>
              <a:latin typeface="Arial"/>
              <a:ea typeface="+mn-ea"/>
              <a:cs typeface="+mn-cs"/>
            </a:endParaRPr>
          </a:p>
        </p:txBody>
      </p:sp>
      <p:sp>
        <p:nvSpPr>
          <p:cNvPr id="9" name="Rectangle 8"/>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RIA </a:t>
            </a:r>
            <a:r>
              <a:rPr lang="fr-FR" sz="1200" i="1" dirty="0"/>
              <a:t>(</a:t>
            </a:r>
            <a:r>
              <a:rPr lang="en-US" sz="1200" i="1" dirty="0"/>
              <a:t>TRL à la fin du </a:t>
            </a:r>
            <a:r>
              <a:rPr lang="en-US" sz="1200" i="1" dirty="0" err="1"/>
              <a:t>projet</a:t>
            </a:r>
            <a:r>
              <a:rPr lang="en-US" sz="1200" i="1" dirty="0"/>
              <a:t> 5</a:t>
            </a:r>
            <a:r>
              <a:rPr lang="en-US" sz="1200" i="1" dirty="0" smtClean="0"/>
              <a:t>)</a:t>
            </a:r>
            <a:endParaRPr lang="fr-FR" sz="1200" i="1" dirty="0"/>
          </a:p>
          <a:p>
            <a:pPr lvl="0">
              <a:defRPr/>
            </a:pPr>
            <a:r>
              <a:rPr lang="fr-FR" sz="1200" i="1" dirty="0"/>
              <a:t>Nb estimé de projets financés : 2</a:t>
            </a:r>
            <a:endParaRPr dirty="0"/>
          </a:p>
          <a:p>
            <a:pPr lvl="0">
              <a:defRPr/>
            </a:pPr>
            <a:r>
              <a:rPr lang="fr-FR" sz="1200" i="1" dirty="0"/>
              <a:t>Budget/projet : 4</a:t>
            </a:r>
            <a:r>
              <a:rPr lang="fr-FR" sz="1200" i="1" dirty="0" smtClean="0"/>
              <a:t>M</a:t>
            </a:r>
            <a:r>
              <a:rPr lang="fr-FR" sz="1200" i="1" dirty="0"/>
              <a:t>€</a:t>
            </a:r>
            <a:endParaRPr dirty="0"/>
          </a:p>
          <a:p>
            <a:pPr lvl="0">
              <a:defRPr/>
            </a:pPr>
            <a:r>
              <a:rPr lang="fr-FR" sz="1200" i="1" dirty="0"/>
              <a:t>Ouverture : </a:t>
            </a:r>
            <a:r>
              <a:rPr lang="fr-FR" sz="1200" i="1" dirty="0" smtClean="0"/>
              <a:t>12/09/2023</a:t>
            </a:r>
            <a:endParaRPr lang="fr-FR" sz="1200" i="1" dirty="0"/>
          </a:p>
          <a:p>
            <a:pPr lvl="0">
              <a:defRPr/>
            </a:pPr>
            <a:r>
              <a:rPr lang="fr-FR" sz="1200" i="1" dirty="0"/>
              <a:t>Deadline : </a:t>
            </a:r>
            <a:r>
              <a:rPr lang="fr-FR" sz="1200" i="1" dirty="0" smtClean="0"/>
              <a:t>16/01/2024</a:t>
            </a:r>
            <a:endParaRPr lang="fr-FR" sz="1200" i="1" dirty="0"/>
          </a:p>
        </p:txBody>
      </p:sp>
      <p:sp>
        <p:nvSpPr>
          <p:cNvPr id="10" name="ZoneTexte 9"/>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lvl="0">
              <a:defRPr/>
            </a:pPr>
            <a:r>
              <a:rPr lang="fr-FR" sz="1200" b="1" dirty="0"/>
              <a:t>Energies renouvelables – </a:t>
            </a:r>
            <a:r>
              <a:rPr lang="fr-FR" sz="1200" b="1" dirty="0" smtClean="0">
                <a:solidFill>
                  <a:srgbClr val="000000"/>
                </a:solidFill>
              </a:rPr>
              <a:t>Autres</a:t>
            </a:r>
            <a:endParaRPr lang="fr-FR" sz="1200" b="1" dirty="0">
              <a:solidFill>
                <a:srgbClr val="000000"/>
              </a:solidFill>
            </a:endParaRPr>
          </a:p>
        </p:txBody>
      </p:sp>
    </p:spTree>
    <p:extLst>
      <p:ext uri="{BB962C8B-B14F-4D97-AF65-F5344CB8AC3E}">
        <p14:creationId xmlns:p14="http://schemas.microsoft.com/office/powerpoint/2010/main" val="811784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dirty="0">
                <a:solidFill>
                  <a:schemeClr val="tx1"/>
                </a:solidFill>
              </a:rPr>
              <a:t>HORIZON-CL5-2024-D3-01-06: Innovative applications/integration of </a:t>
            </a:r>
            <a:r>
              <a:rPr lang="en-US" sz="1400" b="1" dirty="0" smtClean="0">
                <a:solidFill>
                  <a:schemeClr val="tx1"/>
                </a:solidFill>
              </a:rPr>
              <a:t>geothermal heating </a:t>
            </a:r>
            <a:r>
              <a:rPr lang="en-US" sz="1400" b="1" dirty="0">
                <a:solidFill>
                  <a:schemeClr val="tx1"/>
                </a:solidFill>
              </a:rPr>
              <a:t>and cooling in industry</a:t>
            </a:r>
          </a:p>
        </p:txBody>
      </p:sp>
      <p:sp>
        <p:nvSpPr>
          <p:cNvPr id="6" name="Espace réservé du contenu 5"/>
          <p:cNvSpPr txBox="1"/>
          <p:nvPr/>
        </p:nvSpPr>
        <p:spPr bwMode="gray">
          <a:xfrm>
            <a:off x="360000" y="1692000"/>
            <a:ext cx="8612830" cy="329187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a:ea typeface="Times New Roman"/>
                <a:cs typeface="Times New Roman"/>
              </a:rPr>
              <a:t>Résultats </a:t>
            </a:r>
            <a:r>
              <a:rPr lang="en-GB" sz="1200" b="1" u="sng" dirty="0" err="1" smtClean="0">
                <a:ea typeface="Times New Roman"/>
                <a:cs typeface="Times New Roman"/>
              </a:rPr>
              <a:t>attendus</a:t>
            </a:r>
            <a:r>
              <a:rPr lang="en-GB" sz="1200" b="1" u="sng" dirty="0" smtClean="0">
                <a:ea typeface="Times New Roman"/>
                <a:cs typeface="Times New Roman"/>
              </a:rPr>
              <a:t> </a:t>
            </a:r>
            <a:r>
              <a:rPr lang="en-GB" sz="1200" b="1" u="sng" dirty="0">
                <a:ea typeface="Times New Roman"/>
                <a:cs typeface="Times New Roman"/>
              </a:rPr>
              <a:t>:</a:t>
            </a:r>
            <a:endParaRPr dirty="0"/>
          </a:p>
          <a:p>
            <a:pPr marL="171450" indent="-171450">
              <a:spcAft>
                <a:spcPts val="0"/>
              </a:spcAft>
              <a:buFont typeface="Arial"/>
              <a:buChar char="•"/>
              <a:defRPr/>
            </a:pPr>
            <a:r>
              <a:rPr lang="fr-FR" sz="1100" dirty="0">
                <a:solidFill>
                  <a:schemeClr val="tx1"/>
                </a:solidFill>
              </a:rPr>
              <a:t>Forte intégration du chauffage et/ou du refroidissement géothermique dans </a:t>
            </a:r>
            <a:r>
              <a:rPr lang="fr-FR" sz="1100" dirty="0" smtClean="0">
                <a:solidFill>
                  <a:schemeClr val="tx1"/>
                </a:solidFill>
              </a:rPr>
              <a:t>différents secteurs </a:t>
            </a:r>
            <a:r>
              <a:rPr lang="fr-FR" sz="1100" dirty="0">
                <a:solidFill>
                  <a:schemeClr val="tx1"/>
                </a:solidFill>
              </a:rPr>
              <a:t>industriels, avec une souplesse </a:t>
            </a:r>
            <a:r>
              <a:rPr lang="fr-FR" sz="1100" dirty="0" smtClean="0">
                <a:solidFill>
                  <a:schemeClr val="tx1"/>
                </a:solidFill>
              </a:rPr>
              <a:t>de fonctionnement </a:t>
            </a:r>
            <a:r>
              <a:rPr lang="fr-FR" sz="1100" dirty="0">
                <a:solidFill>
                  <a:schemeClr val="tx1"/>
                </a:solidFill>
              </a:rPr>
              <a:t>tenant compte du temps </a:t>
            </a:r>
            <a:r>
              <a:rPr lang="fr-FR" sz="1100" dirty="0" smtClean="0">
                <a:solidFill>
                  <a:schemeClr val="tx1"/>
                </a:solidFill>
              </a:rPr>
              <a:t>de démarrage </a:t>
            </a:r>
            <a:r>
              <a:rPr lang="fr-FR" sz="1100" dirty="0">
                <a:solidFill>
                  <a:schemeClr val="tx1"/>
                </a:solidFill>
              </a:rPr>
              <a:t>et du taux de montée en puissance, et une utilisation maximale en cascade </a:t>
            </a:r>
            <a:r>
              <a:rPr lang="fr-FR" sz="1100" dirty="0" smtClean="0">
                <a:solidFill>
                  <a:schemeClr val="tx1"/>
                </a:solidFill>
              </a:rPr>
              <a:t>de l'énergie thermique</a:t>
            </a:r>
            <a:endParaRPr lang="fr-FR" sz="1100" dirty="0">
              <a:solidFill>
                <a:schemeClr val="tx1"/>
              </a:solidFill>
            </a:endParaRPr>
          </a:p>
          <a:p>
            <a:pPr marL="171450" indent="-171450">
              <a:spcAft>
                <a:spcPts val="0"/>
              </a:spcAft>
              <a:buFont typeface="Arial"/>
              <a:buChar char="•"/>
              <a:defRPr/>
            </a:pPr>
            <a:r>
              <a:rPr lang="fr-FR" sz="1100" dirty="0">
                <a:solidFill>
                  <a:schemeClr val="tx1"/>
                </a:solidFill>
              </a:rPr>
              <a:t>Augmentation de la confiance et de l'acceptation de l'énergie géothermique par l'industrie, </a:t>
            </a:r>
            <a:r>
              <a:rPr lang="fr-FR" sz="1100" dirty="0" smtClean="0">
                <a:solidFill>
                  <a:schemeClr val="tx1"/>
                </a:solidFill>
              </a:rPr>
              <a:t>les régions</a:t>
            </a:r>
            <a:r>
              <a:rPr lang="fr-FR" sz="1100" dirty="0">
                <a:solidFill>
                  <a:schemeClr val="tx1"/>
                </a:solidFill>
              </a:rPr>
              <a:t>, les villes et les </a:t>
            </a:r>
            <a:r>
              <a:rPr lang="fr-FR" sz="1100" dirty="0" smtClean="0">
                <a:solidFill>
                  <a:schemeClr val="tx1"/>
                </a:solidFill>
              </a:rPr>
              <a:t>citoyens</a:t>
            </a: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endParaRPr lang="fr-FR" sz="1150" dirty="0" smtClean="0"/>
          </a:p>
          <a:p>
            <a:pPr marL="171450" lvl="0" indent="-171450">
              <a:spcAft>
                <a:spcPts val="0"/>
              </a:spcAft>
              <a:buFont typeface="Arial"/>
              <a:buChar char="•"/>
              <a:defRPr/>
            </a:pPr>
            <a:r>
              <a:rPr lang="fr-FR" sz="1100" dirty="0" smtClean="0">
                <a:solidFill>
                  <a:schemeClr val="tx1"/>
                </a:solidFill>
              </a:rPr>
              <a:t>Explorer </a:t>
            </a:r>
            <a:r>
              <a:rPr lang="fr-FR" sz="1100" dirty="0">
                <a:solidFill>
                  <a:schemeClr val="tx1"/>
                </a:solidFill>
              </a:rPr>
              <a:t>de nouveaux concepts de chauffage et/ou de refroidissement pour les </a:t>
            </a:r>
            <a:r>
              <a:rPr lang="fr-FR" sz="1100" dirty="0" smtClean="0">
                <a:solidFill>
                  <a:schemeClr val="tx1"/>
                </a:solidFill>
              </a:rPr>
              <a:t>secteurs industriels à </a:t>
            </a:r>
            <a:r>
              <a:rPr lang="fr-FR" sz="1100" dirty="0" err="1" smtClean="0">
                <a:solidFill>
                  <a:schemeClr val="tx1"/>
                </a:solidFill>
              </a:rPr>
              <a:t>décarboner</a:t>
            </a:r>
            <a:r>
              <a:rPr lang="fr-FR" sz="1100" dirty="0" smtClean="0">
                <a:solidFill>
                  <a:schemeClr val="tx1"/>
                </a:solidFill>
              </a:rPr>
              <a:t> avec des </a:t>
            </a:r>
            <a:r>
              <a:rPr lang="fr-FR" sz="1100" dirty="0" err="1" smtClean="0">
                <a:solidFill>
                  <a:schemeClr val="tx1"/>
                </a:solidFill>
              </a:rPr>
              <a:t>EnR</a:t>
            </a:r>
            <a:endParaRPr lang="fr-FR" sz="1100" dirty="0" smtClean="0">
              <a:solidFill>
                <a:schemeClr val="tx1"/>
              </a:solidFill>
            </a:endParaRPr>
          </a:p>
          <a:p>
            <a:pPr marL="171450" lvl="0" indent="-171450">
              <a:spcAft>
                <a:spcPts val="0"/>
              </a:spcAft>
              <a:buFont typeface="Arial"/>
              <a:buChar char="•"/>
              <a:defRPr/>
            </a:pPr>
            <a:r>
              <a:rPr lang="fr-FR" sz="1100" dirty="0" smtClean="0">
                <a:solidFill>
                  <a:schemeClr val="tx1"/>
                </a:solidFill>
              </a:rPr>
              <a:t>Permettre </a:t>
            </a:r>
            <a:r>
              <a:rPr lang="fr-FR" sz="1100" dirty="0">
                <a:solidFill>
                  <a:schemeClr val="tx1"/>
                </a:solidFill>
              </a:rPr>
              <a:t>l'utilisation intelligente des réseaux thermiques en mettant l'accent </a:t>
            </a:r>
            <a:r>
              <a:rPr lang="fr-FR" sz="1100" dirty="0" smtClean="0">
                <a:solidFill>
                  <a:schemeClr val="tx1"/>
                </a:solidFill>
              </a:rPr>
              <a:t>sur la </a:t>
            </a:r>
            <a:r>
              <a:rPr lang="fr-FR" sz="1100" dirty="0">
                <a:solidFill>
                  <a:schemeClr val="tx1"/>
                </a:solidFill>
              </a:rPr>
              <a:t>fourniture flexible de ressources, adaptées à différentes températures de source et à </a:t>
            </a:r>
            <a:r>
              <a:rPr lang="fr-FR" sz="1100" dirty="0" smtClean="0">
                <a:solidFill>
                  <a:schemeClr val="tx1"/>
                </a:solidFill>
              </a:rPr>
              <a:t>une demande variable</a:t>
            </a:r>
          </a:p>
          <a:p>
            <a:pPr marL="171450" lvl="0" indent="-171450">
              <a:spcAft>
                <a:spcPts val="0"/>
              </a:spcAft>
              <a:buFont typeface="Arial"/>
              <a:buChar char="•"/>
              <a:defRPr/>
            </a:pPr>
            <a:r>
              <a:rPr lang="fr-FR" sz="1100" dirty="0">
                <a:solidFill>
                  <a:schemeClr val="tx1"/>
                </a:solidFill>
              </a:rPr>
              <a:t>P</a:t>
            </a:r>
            <a:r>
              <a:rPr lang="fr-FR" sz="1100" dirty="0" smtClean="0">
                <a:solidFill>
                  <a:schemeClr val="tx1"/>
                </a:solidFill>
              </a:rPr>
              <a:t>ositionner </a:t>
            </a:r>
            <a:r>
              <a:rPr lang="fr-FR" sz="1100" dirty="0">
                <a:solidFill>
                  <a:schemeClr val="tx1"/>
                </a:solidFill>
              </a:rPr>
              <a:t>l'utilisation géothermique (y compris le stockage </a:t>
            </a:r>
            <a:r>
              <a:rPr lang="fr-FR" sz="1100" dirty="0" smtClean="0">
                <a:solidFill>
                  <a:schemeClr val="tx1"/>
                </a:solidFill>
              </a:rPr>
              <a:t>souterrain) comme </a:t>
            </a:r>
            <a:r>
              <a:rPr lang="fr-FR" sz="1100" dirty="0">
                <a:solidFill>
                  <a:schemeClr val="tx1"/>
                </a:solidFill>
              </a:rPr>
              <a:t>un pilier crucial pour la transition (thermique et/ou frigorifique) des </a:t>
            </a:r>
            <a:r>
              <a:rPr lang="fr-FR" sz="1100" dirty="0" smtClean="0">
                <a:solidFill>
                  <a:schemeClr val="tx1"/>
                </a:solidFill>
              </a:rPr>
              <a:t>systèmes énergétiques industriels</a:t>
            </a:r>
          </a:p>
          <a:p>
            <a:pPr marL="171450" lvl="0" indent="-171450">
              <a:spcAft>
                <a:spcPts val="0"/>
              </a:spcAft>
              <a:buFont typeface="Arial"/>
              <a:buChar char="•"/>
              <a:defRPr/>
            </a:pPr>
            <a:r>
              <a:rPr lang="fr-FR" sz="1100" dirty="0" smtClean="0">
                <a:solidFill>
                  <a:schemeClr val="tx1"/>
                </a:solidFill>
              </a:rPr>
              <a:t>Envisager </a:t>
            </a:r>
            <a:r>
              <a:rPr lang="fr-FR" sz="1100" dirty="0">
                <a:solidFill>
                  <a:schemeClr val="tx1"/>
                </a:solidFill>
              </a:rPr>
              <a:t>l'application de la chaleur </a:t>
            </a:r>
            <a:r>
              <a:rPr lang="fr-FR" sz="1100" dirty="0" smtClean="0">
                <a:solidFill>
                  <a:schemeClr val="tx1"/>
                </a:solidFill>
              </a:rPr>
              <a:t>résiduelle géothermique </a:t>
            </a:r>
            <a:r>
              <a:rPr lang="fr-FR" sz="1100" dirty="0">
                <a:solidFill>
                  <a:schemeClr val="tx1"/>
                </a:solidFill>
              </a:rPr>
              <a:t>en cascade aux industries voisines ou à l'environnement bâti et </a:t>
            </a:r>
            <a:r>
              <a:rPr lang="fr-FR" sz="1100" dirty="0" smtClean="0">
                <a:solidFill>
                  <a:schemeClr val="tx1"/>
                </a:solidFill>
              </a:rPr>
              <a:t>inclure l'intégration </a:t>
            </a:r>
            <a:r>
              <a:rPr lang="fr-FR" sz="1100" dirty="0">
                <a:solidFill>
                  <a:schemeClr val="tx1"/>
                </a:solidFill>
              </a:rPr>
              <a:t>de systèmes géothermiques et de pompes à </a:t>
            </a:r>
            <a:r>
              <a:rPr lang="fr-FR" sz="1100" dirty="0" smtClean="0">
                <a:solidFill>
                  <a:schemeClr val="tx1"/>
                </a:solidFill>
              </a:rPr>
              <a:t>chaleur, etc.</a:t>
            </a:r>
          </a:p>
          <a:p>
            <a:pPr marL="171450" lvl="0" indent="-171450">
              <a:spcAft>
                <a:spcPts val="0"/>
              </a:spcAft>
              <a:buFont typeface="Arial"/>
              <a:buChar char="•"/>
              <a:defRPr/>
            </a:pPr>
            <a:r>
              <a:rPr lang="fr-FR" sz="1100" dirty="0" smtClean="0">
                <a:solidFill>
                  <a:schemeClr val="tx1"/>
                </a:solidFill>
              </a:rPr>
              <a:t>Mettre en œuvre des activités liées </a:t>
            </a:r>
            <a:r>
              <a:rPr lang="fr-FR" sz="1100" dirty="0">
                <a:solidFill>
                  <a:schemeClr val="tx1"/>
                </a:solidFill>
              </a:rPr>
              <a:t>à la chaleur géothermique pour l'industrie et l'agriculture, au </a:t>
            </a:r>
            <a:r>
              <a:rPr lang="fr-FR" sz="1100" dirty="0" smtClean="0">
                <a:solidFill>
                  <a:schemeClr val="tx1"/>
                </a:solidFill>
              </a:rPr>
              <a:t>stockage souterrain </a:t>
            </a:r>
            <a:r>
              <a:rPr lang="fr-FR" sz="1100" dirty="0">
                <a:solidFill>
                  <a:schemeClr val="tx1"/>
                </a:solidFill>
              </a:rPr>
              <a:t>de l'énergie </a:t>
            </a:r>
            <a:r>
              <a:rPr lang="fr-FR" sz="1100" dirty="0" smtClean="0">
                <a:solidFill>
                  <a:schemeClr val="tx1"/>
                </a:solidFill>
              </a:rPr>
              <a:t>thermique, etc.</a:t>
            </a:r>
          </a:p>
          <a:p>
            <a:pPr marL="171450" lvl="0" indent="-171450">
              <a:spcAft>
                <a:spcPts val="0"/>
              </a:spcAft>
              <a:buFont typeface="Arial"/>
              <a:buChar char="•"/>
              <a:defRPr/>
            </a:pPr>
            <a:r>
              <a:rPr lang="fr-FR" sz="1100" dirty="0" smtClean="0">
                <a:solidFill>
                  <a:schemeClr val="tx1"/>
                </a:solidFill>
              </a:rPr>
              <a:t>Respecter le principe </a:t>
            </a:r>
            <a:r>
              <a:rPr lang="pt-BR" sz="1100" i="1" dirty="0">
                <a:solidFill>
                  <a:schemeClr val="tx1"/>
                </a:solidFill>
              </a:rPr>
              <a:t>Do No Significant </a:t>
            </a:r>
            <a:r>
              <a:rPr lang="pt-BR" sz="1100" i="1" dirty="0" smtClean="0">
                <a:solidFill>
                  <a:schemeClr val="tx1"/>
                </a:solidFill>
              </a:rPr>
              <a:t>Harm</a:t>
            </a:r>
            <a:endParaRPr lang="fr-FR" sz="1100" dirty="0" smtClean="0">
              <a:solidFill>
                <a:schemeClr val="tx1"/>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37</a:t>
            </a:fld>
            <a:endParaRPr lang="fr-FR" sz="1600" b="0" i="0" u="none" strike="noStrike" cap="none" spc="0">
              <a:ln>
                <a:noFill/>
              </a:ln>
              <a:solidFill>
                <a:srgbClr val="000091"/>
              </a:solidFill>
              <a:latin typeface="Arial"/>
              <a:ea typeface="+mn-ea"/>
              <a:cs typeface="+mn-cs"/>
            </a:endParaRPr>
          </a:p>
        </p:txBody>
      </p:sp>
      <p:sp>
        <p:nvSpPr>
          <p:cNvPr id="9" name="Rectangle 8"/>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RIA </a:t>
            </a:r>
            <a:r>
              <a:rPr lang="fr-FR" sz="1200" i="1" dirty="0"/>
              <a:t>(</a:t>
            </a:r>
            <a:r>
              <a:rPr lang="en-US" sz="1200" i="1" dirty="0"/>
              <a:t>TRL à la fin du </a:t>
            </a:r>
            <a:r>
              <a:rPr lang="en-US" sz="1200" i="1" dirty="0" err="1"/>
              <a:t>projet</a:t>
            </a:r>
            <a:r>
              <a:rPr lang="en-US" sz="1200" i="1" dirty="0"/>
              <a:t> 5</a:t>
            </a:r>
            <a:r>
              <a:rPr lang="en-US" sz="1200" i="1" dirty="0" smtClean="0"/>
              <a:t>)</a:t>
            </a:r>
            <a:endParaRPr lang="fr-FR" sz="1200" i="1" dirty="0"/>
          </a:p>
          <a:p>
            <a:pPr lvl="0">
              <a:defRPr/>
            </a:pPr>
            <a:r>
              <a:rPr lang="fr-FR" sz="1200" i="1" dirty="0"/>
              <a:t>Nb estimé de projets financés : </a:t>
            </a:r>
            <a:r>
              <a:rPr lang="fr-FR" sz="1200" i="1" dirty="0" smtClean="0"/>
              <a:t>3</a:t>
            </a:r>
            <a:endParaRPr dirty="0"/>
          </a:p>
          <a:p>
            <a:pPr lvl="0">
              <a:defRPr/>
            </a:pPr>
            <a:r>
              <a:rPr lang="fr-FR" sz="1200" i="1" dirty="0"/>
              <a:t>Budget/projet : </a:t>
            </a:r>
            <a:r>
              <a:rPr lang="fr-FR" sz="1200" i="1" dirty="0" smtClean="0"/>
              <a:t>3M</a:t>
            </a:r>
            <a:r>
              <a:rPr lang="fr-FR" sz="1200" i="1" dirty="0"/>
              <a:t>€</a:t>
            </a:r>
            <a:endParaRPr dirty="0"/>
          </a:p>
          <a:p>
            <a:pPr lvl="0">
              <a:defRPr/>
            </a:pPr>
            <a:r>
              <a:rPr lang="fr-FR" sz="1200" i="1" dirty="0"/>
              <a:t>Ouverture : </a:t>
            </a:r>
            <a:r>
              <a:rPr lang="fr-FR" sz="1200" i="1" dirty="0" smtClean="0"/>
              <a:t>12/09/2023</a:t>
            </a:r>
            <a:endParaRPr lang="fr-FR" sz="1200" i="1" dirty="0"/>
          </a:p>
          <a:p>
            <a:pPr lvl="0">
              <a:defRPr/>
            </a:pPr>
            <a:r>
              <a:rPr lang="fr-FR" sz="1200" i="1" dirty="0"/>
              <a:t>Deadline : </a:t>
            </a:r>
            <a:r>
              <a:rPr lang="fr-FR" sz="1200" i="1" dirty="0" smtClean="0"/>
              <a:t>16/01/2024</a:t>
            </a:r>
            <a:endParaRPr lang="fr-FR" sz="1200" i="1" dirty="0"/>
          </a:p>
        </p:txBody>
      </p:sp>
      <p:sp>
        <p:nvSpPr>
          <p:cNvPr id="10" name="ZoneTexte 9"/>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lvl="0">
              <a:defRPr/>
            </a:pPr>
            <a:r>
              <a:rPr lang="fr-FR" sz="1200" b="1" dirty="0"/>
              <a:t>Energies renouvelables – </a:t>
            </a:r>
            <a:r>
              <a:rPr lang="fr-FR" sz="1200" b="1" dirty="0" smtClean="0">
                <a:solidFill>
                  <a:srgbClr val="000000"/>
                </a:solidFill>
              </a:rPr>
              <a:t>Autres</a:t>
            </a:r>
            <a:endParaRPr lang="fr-FR" sz="1200" b="1" dirty="0">
              <a:solidFill>
                <a:srgbClr val="000000"/>
              </a:solidFill>
            </a:endParaRPr>
          </a:p>
        </p:txBody>
      </p:sp>
    </p:spTree>
    <p:extLst>
      <p:ext uri="{BB962C8B-B14F-4D97-AF65-F5344CB8AC3E}">
        <p14:creationId xmlns:p14="http://schemas.microsoft.com/office/powerpoint/2010/main" val="1368649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944019"/>
            <a:ext cx="6012200" cy="475603"/>
          </a:xfrm>
        </p:spPr>
        <p:txBody>
          <a:bodyPr/>
          <a:lstStyle/>
          <a:p>
            <a:pPr>
              <a:defRPr/>
            </a:pPr>
            <a:r>
              <a:rPr lang="en-US" sz="1400" b="1" dirty="0">
                <a:solidFill>
                  <a:schemeClr val="tx1"/>
                </a:solidFill>
              </a:rPr>
              <a:t>HORIZON-CL5-2024-D3-01-07: Development of hydropower equipment for </a:t>
            </a:r>
            <a:r>
              <a:rPr lang="en-US" sz="1400" b="1" dirty="0" smtClean="0">
                <a:solidFill>
                  <a:schemeClr val="tx1"/>
                </a:solidFill>
              </a:rPr>
              <a:t>improving techno-economic </a:t>
            </a:r>
            <a:r>
              <a:rPr lang="en-US" sz="1400" b="1" dirty="0">
                <a:solidFill>
                  <a:schemeClr val="tx1"/>
                </a:solidFill>
              </a:rPr>
              <a:t>efficiency and equipment resilience in refurbishment situations</a:t>
            </a:r>
          </a:p>
        </p:txBody>
      </p:sp>
      <p:sp>
        <p:nvSpPr>
          <p:cNvPr id="6" name="Espace réservé du contenu 5"/>
          <p:cNvSpPr txBox="1"/>
          <p:nvPr/>
        </p:nvSpPr>
        <p:spPr bwMode="gray">
          <a:xfrm>
            <a:off x="360000" y="1728152"/>
            <a:ext cx="8612830" cy="329187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a:ea typeface="Times New Roman"/>
                <a:cs typeface="Times New Roman"/>
              </a:rPr>
              <a:t>Résultats </a:t>
            </a:r>
            <a:r>
              <a:rPr lang="en-GB" sz="1200" b="1" u="sng" dirty="0" err="1" smtClean="0">
                <a:ea typeface="Times New Roman"/>
                <a:cs typeface="Times New Roman"/>
              </a:rPr>
              <a:t>attendus</a:t>
            </a:r>
            <a:r>
              <a:rPr lang="en-GB" sz="1200" b="1" u="sng" dirty="0" smtClean="0">
                <a:ea typeface="Times New Roman"/>
                <a:cs typeface="Times New Roman"/>
              </a:rPr>
              <a:t> </a:t>
            </a:r>
            <a:r>
              <a:rPr lang="en-GB" sz="1200" b="1" u="sng" dirty="0">
                <a:ea typeface="Times New Roman"/>
                <a:cs typeface="Times New Roman"/>
              </a:rPr>
              <a:t>:</a:t>
            </a:r>
            <a:endParaRPr dirty="0"/>
          </a:p>
          <a:p>
            <a:pPr marL="171450" indent="-171450">
              <a:spcAft>
                <a:spcPts val="0"/>
              </a:spcAft>
              <a:buFont typeface="Arial"/>
              <a:buChar char="•"/>
              <a:defRPr/>
            </a:pPr>
            <a:r>
              <a:rPr lang="fr-FR" sz="1100" dirty="0" smtClean="0">
                <a:solidFill>
                  <a:schemeClr val="tx1"/>
                </a:solidFill>
              </a:rPr>
              <a:t>Maintien </a:t>
            </a:r>
            <a:r>
              <a:rPr lang="fr-FR" sz="1100" dirty="0">
                <a:solidFill>
                  <a:schemeClr val="tx1"/>
                </a:solidFill>
              </a:rPr>
              <a:t>de la disponibilité du parc hydroélectrique </a:t>
            </a:r>
            <a:r>
              <a:rPr lang="fr-FR" sz="1100" dirty="0" smtClean="0">
                <a:solidFill>
                  <a:schemeClr val="tx1"/>
                </a:solidFill>
              </a:rPr>
              <a:t>existant avec </a:t>
            </a:r>
            <a:r>
              <a:rPr lang="fr-FR" sz="1100" dirty="0">
                <a:solidFill>
                  <a:schemeClr val="tx1"/>
                </a:solidFill>
              </a:rPr>
              <a:t>un rôle important </a:t>
            </a:r>
            <a:r>
              <a:rPr lang="fr-FR" sz="1100" dirty="0" smtClean="0">
                <a:solidFill>
                  <a:schemeClr val="tx1"/>
                </a:solidFill>
              </a:rPr>
              <a:t>sur le </a:t>
            </a:r>
            <a:r>
              <a:rPr lang="fr-FR" sz="1100" dirty="0">
                <a:solidFill>
                  <a:schemeClr val="tx1"/>
                </a:solidFill>
              </a:rPr>
              <a:t>futur marché de </a:t>
            </a:r>
            <a:r>
              <a:rPr lang="fr-FR" sz="1100" dirty="0" smtClean="0">
                <a:solidFill>
                  <a:schemeClr val="tx1"/>
                </a:solidFill>
              </a:rPr>
              <a:t>l'électricité</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Accroissement du </a:t>
            </a:r>
            <a:r>
              <a:rPr lang="fr-FR" sz="1100" dirty="0">
                <a:solidFill>
                  <a:schemeClr val="tx1"/>
                </a:solidFill>
              </a:rPr>
              <a:t>l</a:t>
            </a:r>
            <a:r>
              <a:rPr lang="fr-FR" sz="1100" dirty="0" smtClean="0">
                <a:solidFill>
                  <a:schemeClr val="tx1"/>
                </a:solidFill>
              </a:rPr>
              <a:t>eadership </a:t>
            </a:r>
            <a:r>
              <a:rPr lang="fr-FR" sz="1100" dirty="0">
                <a:solidFill>
                  <a:schemeClr val="tx1"/>
                </a:solidFill>
              </a:rPr>
              <a:t>technologique, </a:t>
            </a:r>
            <a:r>
              <a:rPr lang="fr-FR" sz="1100" dirty="0" smtClean="0">
                <a:solidFill>
                  <a:schemeClr val="tx1"/>
                </a:solidFill>
              </a:rPr>
              <a:t>de la compétitivité </a:t>
            </a:r>
            <a:r>
              <a:rPr lang="fr-FR" sz="1100" dirty="0">
                <a:solidFill>
                  <a:schemeClr val="tx1"/>
                </a:solidFill>
              </a:rPr>
              <a:t>et </a:t>
            </a:r>
            <a:r>
              <a:rPr lang="fr-FR" sz="1100" dirty="0" smtClean="0">
                <a:solidFill>
                  <a:schemeClr val="tx1"/>
                </a:solidFill>
              </a:rPr>
              <a:t>du potentiel </a:t>
            </a:r>
            <a:r>
              <a:rPr lang="fr-FR" sz="1100" dirty="0">
                <a:solidFill>
                  <a:schemeClr val="tx1"/>
                </a:solidFill>
              </a:rPr>
              <a:t>d'exportation </a:t>
            </a:r>
            <a:r>
              <a:rPr lang="fr-FR" sz="1100" dirty="0" smtClean="0">
                <a:solidFill>
                  <a:schemeClr val="tx1"/>
                </a:solidFill>
              </a:rPr>
              <a:t>de technologies de l'industrie hydroélectrique européenne</a:t>
            </a:r>
            <a:endParaRPr lang="fr-FR" sz="1100" dirty="0">
              <a:solidFill>
                <a:schemeClr val="tx1"/>
              </a:solidFill>
            </a:endParaRPr>
          </a:p>
          <a:p>
            <a:pPr marL="171450" indent="-171450">
              <a:spcAft>
                <a:spcPts val="0"/>
              </a:spcAft>
              <a:buFont typeface="Arial"/>
              <a:buChar char="•"/>
              <a:defRPr/>
            </a:pPr>
            <a:r>
              <a:rPr lang="fr-FR" sz="1100" dirty="0">
                <a:solidFill>
                  <a:schemeClr val="tx1"/>
                </a:solidFill>
              </a:rPr>
              <a:t>Réduction du coût et amélioration de l'efficacité des installations hydroélectriques </a:t>
            </a:r>
            <a:r>
              <a:rPr lang="fr-FR" sz="1100" dirty="0" smtClean="0">
                <a:solidFill>
                  <a:schemeClr val="tx1"/>
                </a:solidFill>
              </a:rPr>
              <a:t>rénovées</a:t>
            </a:r>
            <a:endParaRPr lang="fr-FR" sz="1100" dirty="0">
              <a:solidFill>
                <a:schemeClr val="tx1"/>
              </a:solidFill>
            </a:endParaRPr>
          </a:p>
          <a:p>
            <a:pPr marL="171450" indent="-171450">
              <a:spcAft>
                <a:spcPts val="0"/>
              </a:spcAft>
              <a:buFont typeface="Arial"/>
              <a:buChar char="•"/>
              <a:defRPr/>
            </a:pPr>
            <a:r>
              <a:rPr lang="fr-FR" sz="1100" dirty="0">
                <a:solidFill>
                  <a:schemeClr val="tx1"/>
                </a:solidFill>
              </a:rPr>
              <a:t>Renforcement de la durabilité de l'hydroélectricité rénovée, en tenant pleinement </a:t>
            </a:r>
            <a:r>
              <a:rPr lang="fr-FR" sz="1100" dirty="0" smtClean="0">
                <a:solidFill>
                  <a:schemeClr val="tx1"/>
                </a:solidFill>
              </a:rPr>
              <a:t>compte des </a:t>
            </a:r>
            <a:r>
              <a:rPr lang="fr-FR" sz="1100" dirty="0">
                <a:solidFill>
                  <a:schemeClr val="tx1"/>
                </a:solidFill>
              </a:rPr>
              <a:t>aspects d'économie circulaire, sociaux, économiques et </a:t>
            </a:r>
            <a:r>
              <a:rPr lang="fr-FR" sz="1100" dirty="0" smtClean="0">
                <a:solidFill>
                  <a:schemeClr val="tx1"/>
                </a:solidFill>
              </a:rPr>
              <a:t>environnementaux</a:t>
            </a:r>
          </a:p>
          <a:p>
            <a:pPr>
              <a:spcAft>
                <a:spcPts val="0"/>
              </a:spcAft>
              <a:defRPr/>
            </a:pPr>
            <a:endParaRPr lang="en-GB" sz="1200" b="0" i="0" u="sng" strike="noStrike" cap="none" spc="0" dirty="0" smtClean="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endParaRPr lang="fr-FR" sz="1100" dirty="0" smtClean="0">
              <a:solidFill>
                <a:schemeClr val="tx1"/>
              </a:solidFill>
            </a:endParaRPr>
          </a:p>
          <a:p>
            <a:pPr marL="171450" indent="-171450">
              <a:spcAft>
                <a:spcPts val="0"/>
              </a:spcAft>
              <a:buFont typeface="Arial"/>
              <a:buChar char="•"/>
              <a:defRPr/>
            </a:pPr>
            <a:r>
              <a:rPr lang="fr-FR" sz="1100" dirty="0">
                <a:solidFill>
                  <a:schemeClr val="tx1"/>
                </a:solidFill>
              </a:rPr>
              <a:t>Développer de nouvelles technologies </a:t>
            </a:r>
            <a:r>
              <a:rPr lang="fr-FR" sz="1100" dirty="0" smtClean="0">
                <a:solidFill>
                  <a:schemeClr val="tx1"/>
                </a:solidFill>
              </a:rPr>
              <a:t>améliorant </a:t>
            </a:r>
            <a:r>
              <a:rPr lang="fr-FR" sz="1100" dirty="0">
                <a:solidFill>
                  <a:schemeClr val="tx1"/>
                </a:solidFill>
              </a:rPr>
              <a:t>l'efficacité et les paramètres économiques des centrales hydroélectriques existantes lors de leur rénovation sans modification substantielle du système hydraulique et en mettant en œuvre la circularité par la </a:t>
            </a:r>
            <a:r>
              <a:rPr lang="fr-FR" sz="1100" dirty="0" smtClean="0">
                <a:solidFill>
                  <a:schemeClr val="tx1"/>
                </a:solidFill>
              </a:rPr>
              <a:t>conception</a:t>
            </a:r>
            <a:endParaRPr lang="fr-FR" sz="1100" dirty="0">
              <a:solidFill>
                <a:schemeClr val="tx1"/>
              </a:solidFill>
            </a:endParaRPr>
          </a:p>
          <a:p>
            <a:pPr marL="171450" lvl="0" indent="-171450">
              <a:spcAft>
                <a:spcPts val="0"/>
              </a:spcAft>
              <a:buFont typeface="Arial"/>
              <a:buChar char="•"/>
              <a:defRPr/>
            </a:pPr>
            <a:r>
              <a:rPr lang="fr-FR" sz="1100" dirty="0" smtClean="0">
                <a:solidFill>
                  <a:schemeClr val="tx1"/>
                </a:solidFill>
              </a:rPr>
              <a:t>Utiliser des </a:t>
            </a:r>
            <a:r>
              <a:rPr lang="fr-FR" sz="1100" dirty="0">
                <a:solidFill>
                  <a:schemeClr val="tx1"/>
                </a:solidFill>
              </a:rPr>
              <a:t>matériaux à faible friction </a:t>
            </a:r>
            <a:r>
              <a:rPr lang="fr-FR" sz="1100" dirty="0" smtClean="0">
                <a:solidFill>
                  <a:schemeClr val="tx1"/>
                </a:solidFill>
              </a:rPr>
              <a:t>et résistants et des </a:t>
            </a:r>
            <a:r>
              <a:rPr lang="fr-FR" sz="1100" dirty="0">
                <a:solidFill>
                  <a:schemeClr val="tx1"/>
                </a:solidFill>
              </a:rPr>
              <a:t>solutions techniques susceptibles de minimiser l'usure dans les futurs </a:t>
            </a:r>
            <a:r>
              <a:rPr lang="fr-FR" sz="1100" dirty="0" smtClean="0">
                <a:solidFill>
                  <a:schemeClr val="tx1"/>
                </a:solidFill>
              </a:rPr>
              <a:t>modes d'exploitation</a:t>
            </a:r>
          </a:p>
          <a:p>
            <a:pPr marL="171450" lvl="0" indent="-171450">
              <a:spcAft>
                <a:spcPts val="0"/>
              </a:spcAft>
              <a:buFont typeface="Arial"/>
              <a:buChar char="•"/>
              <a:defRPr/>
            </a:pPr>
            <a:r>
              <a:rPr lang="fr-FR" sz="1100" dirty="0" smtClean="0">
                <a:solidFill>
                  <a:schemeClr val="tx1"/>
                </a:solidFill>
              </a:rPr>
              <a:t>Permettre de réduire les CAPEX et </a:t>
            </a:r>
            <a:r>
              <a:rPr lang="fr-FR" sz="1100" dirty="0">
                <a:solidFill>
                  <a:schemeClr val="tx1"/>
                </a:solidFill>
              </a:rPr>
              <a:t>OPEX par </a:t>
            </a:r>
            <a:r>
              <a:rPr lang="fr-FR" sz="1100" dirty="0" smtClean="0">
                <a:solidFill>
                  <a:schemeClr val="tx1"/>
                </a:solidFill>
              </a:rPr>
              <a:t>kWh et être </a:t>
            </a:r>
            <a:r>
              <a:rPr lang="fr-FR" sz="1100" dirty="0">
                <a:solidFill>
                  <a:schemeClr val="tx1"/>
                </a:solidFill>
              </a:rPr>
              <a:t>conforme à l'amélioration de la qualité de l'eau </a:t>
            </a:r>
            <a:r>
              <a:rPr lang="fr-FR" sz="1100" dirty="0" smtClean="0">
                <a:solidFill>
                  <a:schemeClr val="tx1"/>
                </a:solidFill>
              </a:rPr>
              <a:t>et </a:t>
            </a:r>
            <a:r>
              <a:rPr lang="fr-FR" sz="1100" dirty="0">
                <a:solidFill>
                  <a:schemeClr val="tx1"/>
                </a:solidFill>
              </a:rPr>
              <a:t>avoir un effet positif sur la </a:t>
            </a:r>
            <a:r>
              <a:rPr lang="fr-FR" sz="1100" dirty="0" smtClean="0">
                <a:solidFill>
                  <a:schemeClr val="tx1"/>
                </a:solidFill>
              </a:rPr>
              <a:t>biodiversité</a:t>
            </a:r>
          </a:p>
          <a:p>
            <a:pPr marL="171450" lvl="0" indent="-171450">
              <a:spcAft>
                <a:spcPts val="0"/>
              </a:spcAft>
              <a:buFont typeface="Arial"/>
              <a:buChar char="•"/>
              <a:defRPr/>
            </a:pPr>
            <a:r>
              <a:rPr lang="fr-FR" sz="1100" dirty="0" smtClean="0">
                <a:solidFill>
                  <a:schemeClr val="tx1"/>
                </a:solidFill>
              </a:rPr>
              <a:t>Aborder la durabilité </a:t>
            </a:r>
            <a:r>
              <a:rPr lang="fr-FR" sz="1100" dirty="0">
                <a:solidFill>
                  <a:schemeClr val="tx1"/>
                </a:solidFill>
              </a:rPr>
              <a:t>socio-économique et environnementale, y compris les ODD, l'économie circulaire, </a:t>
            </a:r>
            <a:r>
              <a:rPr lang="fr-FR" sz="1100" dirty="0" smtClean="0">
                <a:solidFill>
                  <a:schemeClr val="tx1"/>
                </a:solidFill>
              </a:rPr>
              <a:t>les aspects </a:t>
            </a:r>
            <a:r>
              <a:rPr lang="fr-FR" sz="1100" dirty="0">
                <a:solidFill>
                  <a:schemeClr val="tx1"/>
                </a:solidFill>
              </a:rPr>
              <a:t>sociaux, économiques et environnementaux </a:t>
            </a:r>
            <a:r>
              <a:rPr lang="fr-FR" sz="1100" dirty="0" smtClean="0">
                <a:solidFill>
                  <a:schemeClr val="tx1"/>
                </a:solidFill>
              </a:rPr>
              <a:t>sur </a:t>
            </a:r>
            <a:r>
              <a:rPr lang="fr-FR" sz="1100" dirty="0">
                <a:solidFill>
                  <a:schemeClr val="tx1"/>
                </a:solidFill>
              </a:rPr>
              <a:t>la base du cycle </a:t>
            </a:r>
            <a:r>
              <a:rPr lang="fr-FR" sz="1100" dirty="0" smtClean="0">
                <a:solidFill>
                  <a:schemeClr val="tx1"/>
                </a:solidFill>
              </a:rPr>
              <a:t>de vie</a:t>
            </a: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38</a:t>
            </a:fld>
            <a:endParaRPr lang="fr-FR" sz="1600" b="0" i="0" u="none" strike="noStrike" cap="none" spc="0">
              <a:ln>
                <a:noFill/>
              </a:ln>
              <a:solidFill>
                <a:srgbClr val="000091"/>
              </a:solidFill>
              <a:latin typeface="Arial"/>
              <a:ea typeface="+mn-ea"/>
              <a:cs typeface="+mn-cs"/>
            </a:endParaRPr>
          </a:p>
        </p:txBody>
      </p:sp>
      <p:sp>
        <p:nvSpPr>
          <p:cNvPr id="9" name="Rectangle 8"/>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RIA </a:t>
            </a:r>
            <a:r>
              <a:rPr lang="fr-FR" sz="1200" i="1" dirty="0"/>
              <a:t>(</a:t>
            </a:r>
            <a:r>
              <a:rPr lang="en-US" sz="1200" i="1" dirty="0"/>
              <a:t>TRL à la fin du </a:t>
            </a:r>
            <a:r>
              <a:rPr lang="en-US" sz="1200" i="1" dirty="0" err="1"/>
              <a:t>projet</a:t>
            </a:r>
            <a:r>
              <a:rPr lang="en-US" sz="1200" i="1" dirty="0"/>
              <a:t> </a:t>
            </a:r>
            <a:r>
              <a:rPr lang="en-US" sz="1200" i="1" dirty="0" smtClean="0"/>
              <a:t>4-5)</a:t>
            </a:r>
            <a:endParaRPr lang="fr-FR" sz="1200" i="1" dirty="0"/>
          </a:p>
          <a:p>
            <a:pPr lvl="0">
              <a:defRPr/>
            </a:pPr>
            <a:r>
              <a:rPr lang="fr-FR" sz="1200" i="1" dirty="0"/>
              <a:t>Nb estimé de projets financés : 2</a:t>
            </a:r>
            <a:endParaRPr dirty="0"/>
          </a:p>
          <a:p>
            <a:pPr lvl="0">
              <a:defRPr/>
            </a:pPr>
            <a:r>
              <a:rPr lang="fr-FR" sz="1200" i="1" dirty="0"/>
              <a:t>Budget/projet : 4</a:t>
            </a:r>
            <a:r>
              <a:rPr lang="fr-FR" sz="1200" i="1" dirty="0" smtClean="0"/>
              <a:t>M</a:t>
            </a:r>
            <a:r>
              <a:rPr lang="fr-FR" sz="1200" i="1" dirty="0"/>
              <a:t>€</a:t>
            </a:r>
            <a:endParaRPr dirty="0"/>
          </a:p>
          <a:p>
            <a:pPr lvl="0">
              <a:defRPr/>
            </a:pPr>
            <a:r>
              <a:rPr lang="fr-FR" sz="1200" i="1" dirty="0"/>
              <a:t>Ouverture : </a:t>
            </a:r>
            <a:r>
              <a:rPr lang="fr-FR" sz="1200" i="1" dirty="0" smtClean="0"/>
              <a:t>12/09/2023</a:t>
            </a:r>
            <a:endParaRPr lang="fr-FR" sz="1200" i="1" dirty="0"/>
          </a:p>
          <a:p>
            <a:pPr lvl="0">
              <a:defRPr/>
            </a:pPr>
            <a:r>
              <a:rPr lang="fr-FR" sz="1200" i="1" dirty="0"/>
              <a:t>Deadline : </a:t>
            </a:r>
            <a:r>
              <a:rPr lang="fr-FR" sz="1200" i="1" dirty="0" smtClean="0"/>
              <a:t>16/01/2024</a:t>
            </a:r>
            <a:endParaRPr lang="fr-FR" sz="1200" i="1" dirty="0"/>
          </a:p>
        </p:txBody>
      </p:sp>
      <p:sp>
        <p:nvSpPr>
          <p:cNvPr id="10" name="ZoneTexte 9"/>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lvl="0">
              <a:defRPr/>
            </a:pPr>
            <a:r>
              <a:rPr lang="fr-FR" sz="1200" b="1" dirty="0"/>
              <a:t>Energies renouvelables – </a:t>
            </a:r>
            <a:r>
              <a:rPr lang="fr-FR" sz="1200" b="1" dirty="0" smtClean="0"/>
              <a:t>Autres</a:t>
            </a:r>
            <a:endParaRPr lang="fr-FR" sz="1200" b="1" dirty="0">
              <a:solidFill>
                <a:srgbClr val="000000"/>
              </a:solidFill>
            </a:endParaRPr>
          </a:p>
        </p:txBody>
      </p:sp>
    </p:spTree>
    <p:extLst>
      <p:ext uri="{BB962C8B-B14F-4D97-AF65-F5344CB8AC3E}">
        <p14:creationId xmlns:p14="http://schemas.microsoft.com/office/powerpoint/2010/main" val="1108079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5200"/>
            <a:ext cx="6012200" cy="475603"/>
          </a:xfrm>
        </p:spPr>
        <p:txBody>
          <a:bodyPr/>
          <a:lstStyle/>
          <a:p>
            <a:pPr>
              <a:defRPr/>
            </a:pPr>
            <a:r>
              <a:rPr lang="en-US" sz="1400" b="1" dirty="0">
                <a:solidFill>
                  <a:schemeClr val="tx1"/>
                </a:solidFill>
              </a:rPr>
              <a:t>HORIZON-CL5-2024-D3-01-10: Next generation of renewable energy technologies</a:t>
            </a:r>
          </a:p>
        </p:txBody>
      </p:sp>
      <p:sp>
        <p:nvSpPr>
          <p:cNvPr id="6" name="Espace réservé du contenu 5"/>
          <p:cNvSpPr txBox="1"/>
          <p:nvPr/>
        </p:nvSpPr>
        <p:spPr bwMode="gray">
          <a:xfrm>
            <a:off x="360000" y="1692000"/>
            <a:ext cx="8463951" cy="3096344"/>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a:ea typeface="Times New Roman"/>
                <a:cs typeface="Times New Roman"/>
              </a:rPr>
              <a:t>Résultats </a:t>
            </a:r>
            <a:r>
              <a:rPr lang="en-GB" sz="1200" b="1" u="sng" dirty="0" err="1" smtClean="0">
                <a:ea typeface="Times New Roman"/>
                <a:cs typeface="Times New Roman"/>
              </a:rPr>
              <a:t>attendus</a:t>
            </a:r>
            <a:r>
              <a:rPr lang="en-GB" sz="1200" b="1" u="sng" dirty="0" smtClean="0">
                <a:ea typeface="Times New Roman"/>
                <a:cs typeface="Times New Roman"/>
              </a:rPr>
              <a:t> </a:t>
            </a:r>
            <a:r>
              <a:rPr lang="en-GB" sz="1200" b="1" u="sng" dirty="0">
                <a:ea typeface="Times New Roman"/>
                <a:cs typeface="Times New Roman"/>
              </a:rPr>
              <a:t>:</a:t>
            </a:r>
            <a:endParaRPr dirty="0"/>
          </a:p>
          <a:p>
            <a:pPr marL="171450" indent="-171450">
              <a:spcAft>
                <a:spcPts val="0"/>
              </a:spcAft>
              <a:buFont typeface="Arial"/>
              <a:buChar char="•"/>
              <a:defRPr/>
            </a:pPr>
            <a:r>
              <a:rPr lang="fr-FR" sz="1100" dirty="0">
                <a:solidFill>
                  <a:schemeClr val="tx1"/>
                </a:solidFill>
              </a:rPr>
              <a:t>Mise à disposition de technologies d'énergie renouvelable révolutionnaires permettant </a:t>
            </a:r>
            <a:r>
              <a:rPr lang="fr-FR" sz="1100" dirty="0" smtClean="0">
                <a:solidFill>
                  <a:schemeClr val="tx1"/>
                </a:solidFill>
              </a:rPr>
              <a:t>une transition </a:t>
            </a:r>
            <a:r>
              <a:rPr lang="fr-FR" sz="1100" dirty="0">
                <a:solidFill>
                  <a:schemeClr val="tx1"/>
                </a:solidFill>
              </a:rPr>
              <a:t>plus rapide vers une économie européenne à émissions </a:t>
            </a:r>
            <a:r>
              <a:rPr lang="fr-FR" sz="1100" dirty="0" smtClean="0">
                <a:solidFill>
                  <a:schemeClr val="tx1"/>
                </a:solidFill>
              </a:rPr>
              <a:t>nulles de </a:t>
            </a:r>
            <a:r>
              <a:rPr lang="fr-FR" sz="1100" dirty="0">
                <a:solidFill>
                  <a:schemeClr val="tx1"/>
                </a:solidFill>
              </a:rPr>
              <a:t>gaz à effet de serre </a:t>
            </a:r>
            <a:r>
              <a:rPr lang="fr-FR" sz="1100" dirty="0" smtClean="0">
                <a:solidFill>
                  <a:schemeClr val="tx1"/>
                </a:solidFill>
              </a:rPr>
              <a:t>d'ici 2050</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Connaissances </a:t>
            </a:r>
            <a:r>
              <a:rPr lang="fr-FR" sz="1100" dirty="0">
                <a:solidFill>
                  <a:schemeClr val="tx1"/>
                </a:solidFill>
              </a:rPr>
              <a:t>et preuves scientifiques de la faisabilité technologique du concept, y </a:t>
            </a:r>
            <a:r>
              <a:rPr lang="fr-FR" sz="1100" dirty="0" smtClean="0">
                <a:solidFill>
                  <a:schemeClr val="tx1"/>
                </a:solidFill>
              </a:rPr>
              <a:t>compris les </a:t>
            </a:r>
            <a:r>
              <a:rPr lang="fr-FR" sz="1100" dirty="0">
                <a:solidFill>
                  <a:schemeClr val="tx1"/>
                </a:solidFill>
              </a:rPr>
              <a:t>avantages environnementaux, sociaux et économiques, afin de contribuer à la </a:t>
            </a:r>
            <a:r>
              <a:rPr lang="fr-FR" sz="1100" dirty="0" smtClean="0">
                <a:solidFill>
                  <a:schemeClr val="tx1"/>
                </a:solidFill>
              </a:rPr>
              <a:t>stratégie de </a:t>
            </a:r>
            <a:r>
              <a:rPr lang="fr-FR" sz="1100" dirty="0">
                <a:solidFill>
                  <a:schemeClr val="tx1"/>
                </a:solidFill>
              </a:rPr>
              <a:t>R&amp;I et aux prévisions </a:t>
            </a:r>
            <a:r>
              <a:rPr lang="fr-FR" sz="1100" dirty="0" smtClean="0">
                <a:solidFill>
                  <a:schemeClr val="tx1"/>
                </a:solidFill>
              </a:rPr>
              <a:t>politiques</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Base </a:t>
            </a:r>
            <a:r>
              <a:rPr lang="fr-FR" sz="1100" dirty="0">
                <a:solidFill>
                  <a:schemeClr val="tx1"/>
                </a:solidFill>
              </a:rPr>
              <a:t>d'innovation européenne solide et fiable à long </a:t>
            </a:r>
            <a:r>
              <a:rPr lang="fr-FR" sz="1100" dirty="0" smtClean="0">
                <a:solidFill>
                  <a:schemeClr val="tx1"/>
                </a:solidFill>
              </a:rPr>
              <a:t>terme</a:t>
            </a:r>
            <a:endParaRPr lang="fr-FR" sz="1100" dirty="0">
              <a:solidFill>
                <a:schemeClr val="tx1"/>
              </a:solidFill>
            </a:endParaRPr>
          </a:p>
          <a:p>
            <a:pPr marL="171450" indent="-171450">
              <a:spcAft>
                <a:spcPts val="0"/>
              </a:spcAft>
              <a:buFont typeface="Arial"/>
              <a:buChar char="•"/>
              <a:defRPr/>
            </a:pPr>
            <a:endParaRPr lang="en-GB" sz="1200" b="1" u="sng" dirty="0" smtClean="0">
              <a:ea typeface="Times New Roman"/>
              <a:cs typeface="Times New Roman"/>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endParaRPr lang="fr-FR" sz="1100" dirty="0" smtClean="0">
              <a:solidFill>
                <a:schemeClr val="tx1"/>
              </a:solidFill>
            </a:endParaRPr>
          </a:p>
          <a:p>
            <a:pPr marL="171450" lvl="0" indent="-171450">
              <a:spcAft>
                <a:spcPts val="0"/>
              </a:spcAft>
              <a:buFont typeface="Arial" panose="020B0604020202020204" pitchFamily="34" charset="0"/>
              <a:buChar char="•"/>
              <a:defRPr/>
            </a:pPr>
            <a:r>
              <a:rPr lang="fr-FR" sz="1100" dirty="0" smtClean="0">
                <a:solidFill>
                  <a:schemeClr val="tx1"/>
                </a:solidFill>
              </a:rPr>
              <a:t>Développer des technologies </a:t>
            </a:r>
            <a:r>
              <a:rPr lang="fr-FR" sz="1100" dirty="0">
                <a:solidFill>
                  <a:schemeClr val="tx1"/>
                </a:solidFill>
              </a:rPr>
              <a:t>à haut risque et à </a:t>
            </a:r>
            <a:r>
              <a:rPr lang="fr-FR" sz="1100" dirty="0" smtClean="0">
                <a:solidFill>
                  <a:schemeClr val="tx1"/>
                </a:solidFill>
              </a:rPr>
              <a:t>haut rendement </a:t>
            </a:r>
            <a:r>
              <a:rPr lang="fr-FR" sz="1100" dirty="0">
                <a:solidFill>
                  <a:schemeClr val="tx1"/>
                </a:solidFill>
              </a:rPr>
              <a:t>pour des technologies d'énergie renouvelable qui changent la </a:t>
            </a:r>
            <a:r>
              <a:rPr lang="fr-FR" sz="1100" dirty="0" smtClean="0">
                <a:solidFill>
                  <a:schemeClr val="tx1"/>
                </a:solidFill>
              </a:rPr>
              <a:t>donne : catalyseurs; systèmes </a:t>
            </a:r>
            <a:r>
              <a:rPr lang="fr-FR" sz="1100" dirty="0">
                <a:solidFill>
                  <a:schemeClr val="tx1"/>
                </a:solidFill>
              </a:rPr>
              <a:t>de stockage d'énergie </a:t>
            </a:r>
            <a:r>
              <a:rPr lang="fr-FR" sz="1100" dirty="0" smtClean="0">
                <a:solidFill>
                  <a:schemeClr val="tx1"/>
                </a:solidFill>
              </a:rPr>
              <a:t>renouvelable; intégration </a:t>
            </a:r>
            <a:r>
              <a:rPr lang="fr-FR" sz="1100" dirty="0">
                <a:solidFill>
                  <a:schemeClr val="tx1"/>
                </a:solidFill>
              </a:rPr>
              <a:t>de technologies d'énergie renouvelable dans un système de production </a:t>
            </a:r>
            <a:r>
              <a:rPr lang="fr-FR" sz="1100" dirty="0" smtClean="0">
                <a:solidFill>
                  <a:schemeClr val="tx1"/>
                </a:solidFill>
              </a:rPr>
              <a:t>d'énergie unique; systèmes </a:t>
            </a:r>
            <a:r>
              <a:rPr lang="fr-FR" sz="1100" dirty="0">
                <a:solidFill>
                  <a:schemeClr val="tx1"/>
                </a:solidFill>
              </a:rPr>
              <a:t>de chauffage et de </a:t>
            </a:r>
            <a:r>
              <a:rPr lang="fr-FR" sz="1100" dirty="0" smtClean="0">
                <a:solidFill>
                  <a:schemeClr val="tx1"/>
                </a:solidFill>
              </a:rPr>
              <a:t>refroidissement; systèmes </a:t>
            </a:r>
            <a:r>
              <a:rPr lang="fr-FR" sz="1100" dirty="0">
                <a:solidFill>
                  <a:schemeClr val="tx1"/>
                </a:solidFill>
              </a:rPr>
              <a:t>de production </a:t>
            </a:r>
            <a:r>
              <a:rPr lang="fr-FR" sz="1100" dirty="0" smtClean="0">
                <a:solidFill>
                  <a:schemeClr val="tx1"/>
                </a:solidFill>
              </a:rPr>
              <a:t>de carburants; processus </a:t>
            </a:r>
            <a:r>
              <a:rPr lang="fr-FR" sz="1100" dirty="0">
                <a:solidFill>
                  <a:schemeClr val="tx1"/>
                </a:solidFill>
              </a:rPr>
              <a:t>chimiques alimentés par l'énergie </a:t>
            </a:r>
            <a:r>
              <a:rPr lang="fr-FR" sz="1100" dirty="0" smtClean="0">
                <a:solidFill>
                  <a:schemeClr val="tx1"/>
                </a:solidFill>
              </a:rPr>
              <a:t>solaire; solutions </a:t>
            </a:r>
            <a:r>
              <a:rPr lang="fr-FR" sz="1100" dirty="0">
                <a:solidFill>
                  <a:schemeClr val="tx1"/>
                </a:solidFill>
              </a:rPr>
              <a:t>de </a:t>
            </a:r>
            <a:r>
              <a:rPr lang="fr-FR" sz="1100" dirty="0" smtClean="0">
                <a:solidFill>
                  <a:schemeClr val="tx1"/>
                </a:solidFill>
              </a:rPr>
              <a:t>production d'électricité </a:t>
            </a:r>
            <a:r>
              <a:rPr lang="fr-FR" sz="1100" dirty="0">
                <a:solidFill>
                  <a:schemeClr val="tx1"/>
                </a:solidFill>
              </a:rPr>
              <a:t>hybrides entre différentes sources d'énergie renouvelable et </a:t>
            </a:r>
            <a:r>
              <a:rPr lang="fr-FR" sz="1100" dirty="0" smtClean="0">
                <a:solidFill>
                  <a:schemeClr val="tx1"/>
                </a:solidFill>
              </a:rPr>
              <a:t>l'utilisation </a:t>
            </a:r>
            <a:r>
              <a:rPr lang="fr-FR" sz="1100" dirty="0">
                <a:solidFill>
                  <a:schemeClr val="tx1"/>
                </a:solidFill>
              </a:rPr>
              <a:t>directe </a:t>
            </a:r>
            <a:r>
              <a:rPr lang="fr-FR" sz="1100" dirty="0" smtClean="0">
                <a:solidFill>
                  <a:schemeClr val="tx1"/>
                </a:solidFill>
              </a:rPr>
              <a:t>de sources </a:t>
            </a:r>
            <a:r>
              <a:rPr lang="fr-FR" sz="1100" dirty="0">
                <a:solidFill>
                  <a:schemeClr val="tx1"/>
                </a:solidFill>
              </a:rPr>
              <a:t>d'énergie </a:t>
            </a:r>
            <a:r>
              <a:rPr lang="fr-FR" sz="1100" dirty="0" smtClean="0">
                <a:solidFill>
                  <a:schemeClr val="tx1"/>
                </a:solidFill>
              </a:rPr>
              <a:t>renouvelable</a:t>
            </a:r>
          </a:p>
          <a:p>
            <a:pPr marL="171450" lvl="0" indent="-171450">
              <a:spcAft>
                <a:spcPts val="0"/>
              </a:spcAft>
              <a:buFont typeface="Arial" panose="020B0604020202020204" pitchFamily="34" charset="0"/>
              <a:buChar char="•"/>
              <a:defRPr/>
            </a:pPr>
            <a:r>
              <a:rPr lang="fr-FR" sz="1100" dirty="0" smtClean="0">
                <a:solidFill>
                  <a:schemeClr val="tx1"/>
                </a:solidFill>
              </a:rPr>
              <a:t>Prendre en compte les </a:t>
            </a:r>
            <a:r>
              <a:rPr lang="fr-FR" sz="1100" dirty="0">
                <a:solidFill>
                  <a:schemeClr val="tx1"/>
                </a:solidFill>
              </a:rPr>
              <a:t>aspects suivants : </a:t>
            </a:r>
            <a:r>
              <a:rPr lang="fr-FR" sz="1100" dirty="0" smtClean="0">
                <a:solidFill>
                  <a:schemeClr val="tx1"/>
                </a:solidFill>
              </a:rPr>
              <a:t>impact environnemental </a:t>
            </a:r>
            <a:r>
              <a:rPr lang="fr-FR" sz="1100" dirty="0">
                <a:solidFill>
                  <a:schemeClr val="tx1"/>
                </a:solidFill>
              </a:rPr>
              <a:t>réduit, minimisant les impacts sur la biodiversité et les espèces et habitats protégés, meilleure efficacité des ressources, problèmes liés à l'acceptabilité </a:t>
            </a:r>
            <a:r>
              <a:rPr lang="fr-FR" sz="1100" dirty="0" smtClean="0">
                <a:solidFill>
                  <a:schemeClr val="tx1"/>
                </a:solidFill>
              </a:rPr>
              <a:t>sociale, etc.</a:t>
            </a:r>
          </a:p>
          <a:p>
            <a:pPr marL="171450" lvl="0" indent="-171450">
              <a:spcAft>
                <a:spcPts val="0"/>
              </a:spcAft>
              <a:buFont typeface="Arial" panose="020B0604020202020204" pitchFamily="34" charset="0"/>
              <a:buChar char="•"/>
              <a:defRPr/>
            </a:pPr>
            <a:r>
              <a:rPr lang="fr-FR" sz="1100" dirty="0" smtClean="0">
                <a:solidFill>
                  <a:schemeClr val="tx1"/>
                </a:solidFill>
              </a:rPr>
              <a:t>Procéder à une comparaison </a:t>
            </a:r>
            <a:r>
              <a:rPr lang="fr-FR" sz="1100" dirty="0">
                <a:solidFill>
                  <a:schemeClr val="tx1"/>
                </a:solidFill>
              </a:rPr>
              <a:t>avec les technologies et/ou solutions commerciales actuelles en matière </a:t>
            </a:r>
            <a:r>
              <a:rPr lang="fr-FR" sz="1100" dirty="0" smtClean="0">
                <a:solidFill>
                  <a:schemeClr val="tx1"/>
                </a:solidFill>
              </a:rPr>
              <a:t>d'énergie renouvelable</a:t>
            </a:r>
          </a:p>
          <a:p>
            <a:pPr marL="171450" lvl="0" indent="-171450">
              <a:spcAft>
                <a:spcPts val="0"/>
              </a:spcAft>
              <a:buFont typeface="Arial" panose="020B0604020202020204" pitchFamily="34" charset="0"/>
              <a:buChar char="•"/>
              <a:defRPr/>
            </a:pPr>
            <a:r>
              <a:rPr lang="fr-FR" sz="1100" dirty="0" smtClean="0">
                <a:solidFill>
                  <a:schemeClr val="tx1"/>
                </a:solidFill>
              </a:rPr>
              <a:t>Evaluer les </a:t>
            </a:r>
            <a:r>
              <a:rPr lang="fr-FR" sz="1100" dirty="0">
                <a:solidFill>
                  <a:schemeClr val="tx1"/>
                </a:solidFill>
              </a:rPr>
              <a:t>impacts </a:t>
            </a:r>
            <a:r>
              <a:rPr lang="fr-FR" sz="1100" dirty="0" smtClean="0">
                <a:solidFill>
                  <a:schemeClr val="tx1"/>
                </a:solidFill>
              </a:rPr>
              <a:t>par </a:t>
            </a:r>
            <a:r>
              <a:rPr lang="fr-FR" sz="1100" dirty="0">
                <a:solidFill>
                  <a:schemeClr val="tx1"/>
                </a:solidFill>
              </a:rPr>
              <a:t>une analyse du cycle de vie </a:t>
            </a:r>
            <a:r>
              <a:rPr lang="fr-FR" sz="1100" dirty="0" smtClean="0">
                <a:solidFill>
                  <a:schemeClr val="tx1"/>
                </a:solidFill>
              </a:rPr>
              <a:t>quantifiée</a:t>
            </a: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39</a:t>
            </a:fld>
            <a:endParaRPr lang="fr-FR" sz="1600" b="0" i="0" u="none" strike="noStrike" cap="none" spc="0">
              <a:ln>
                <a:noFill/>
              </a:ln>
              <a:solidFill>
                <a:srgbClr val="000091"/>
              </a:solidFill>
              <a:latin typeface="Arial"/>
              <a:ea typeface="+mn-ea"/>
              <a:cs typeface="+mn-cs"/>
            </a:endParaRPr>
          </a:p>
        </p:txBody>
      </p:sp>
      <p:sp>
        <p:nvSpPr>
          <p:cNvPr id="9" name="Rectangle 8"/>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RIA </a:t>
            </a:r>
            <a:r>
              <a:rPr lang="fr-FR" sz="1200" i="1" dirty="0"/>
              <a:t>(</a:t>
            </a:r>
            <a:r>
              <a:rPr lang="en-US" sz="1200" i="1" dirty="0"/>
              <a:t>TRL à la fin du </a:t>
            </a:r>
            <a:r>
              <a:rPr lang="en-US" sz="1200" i="1" dirty="0" err="1"/>
              <a:t>projet</a:t>
            </a:r>
            <a:r>
              <a:rPr lang="en-US" sz="1200" i="1" dirty="0"/>
              <a:t> </a:t>
            </a:r>
            <a:r>
              <a:rPr lang="en-US" sz="1200" i="1" dirty="0" smtClean="0"/>
              <a:t>3-4)</a:t>
            </a:r>
            <a:endParaRPr lang="fr-FR" sz="1200" i="1" dirty="0"/>
          </a:p>
          <a:p>
            <a:pPr lvl="0">
              <a:defRPr/>
            </a:pPr>
            <a:r>
              <a:rPr lang="fr-FR" sz="1200" i="1" dirty="0"/>
              <a:t>Nb estimé de projets financés : </a:t>
            </a:r>
            <a:r>
              <a:rPr lang="fr-FR" sz="1200" i="1" dirty="0" smtClean="0"/>
              <a:t>9</a:t>
            </a:r>
            <a:endParaRPr dirty="0"/>
          </a:p>
          <a:p>
            <a:pPr lvl="0">
              <a:defRPr/>
            </a:pPr>
            <a:r>
              <a:rPr lang="fr-FR" sz="1200" i="1" dirty="0"/>
              <a:t>Budget/projet : 3</a:t>
            </a:r>
            <a:r>
              <a:rPr lang="fr-FR" sz="1200" i="1" dirty="0" smtClean="0"/>
              <a:t>M</a:t>
            </a:r>
            <a:r>
              <a:rPr lang="fr-FR" sz="1200" i="1" dirty="0"/>
              <a:t>€</a:t>
            </a:r>
            <a:endParaRPr dirty="0"/>
          </a:p>
          <a:p>
            <a:pPr lvl="0">
              <a:defRPr/>
            </a:pPr>
            <a:r>
              <a:rPr lang="fr-FR" sz="1200" i="1" dirty="0"/>
              <a:t>Ouverture : </a:t>
            </a:r>
            <a:r>
              <a:rPr lang="fr-FR" sz="1200" i="1" dirty="0" smtClean="0"/>
              <a:t>12/09/2023</a:t>
            </a:r>
            <a:endParaRPr lang="fr-FR" sz="1200" i="1" dirty="0"/>
          </a:p>
          <a:p>
            <a:pPr lvl="0">
              <a:defRPr/>
            </a:pPr>
            <a:r>
              <a:rPr lang="fr-FR" sz="1200" i="1" dirty="0"/>
              <a:t>Deadline : </a:t>
            </a:r>
            <a:r>
              <a:rPr lang="fr-FR" sz="1200" i="1" dirty="0" smtClean="0"/>
              <a:t>16/01/2024</a:t>
            </a:r>
            <a:endParaRPr lang="fr-FR" sz="1200" i="1" dirty="0"/>
          </a:p>
        </p:txBody>
      </p:sp>
      <p:sp>
        <p:nvSpPr>
          <p:cNvPr id="10" name="ZoneTexte 9"/>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lvl="0">
              <a:defRPr/>
            </a:pPr>
            <a:r>
              <a:rPr lang="fr-FR" sz="1200" b="1" dirty="0"/>
              <a:t>Energies renouvelables – </a:t>
            </a:r>
            <a:r>
              <a:rPr lang="fr-FR" sz="1200" b="1" dirty="0" smtClean="0">
                <a:solidFill>
                  <a:srgbClr val="000000"/>
                </a:solidFill>
              </a:rPr>
              <a:t>Autres</a:t>
            </a:r>
            <a:endParaRPr lang="fr-FR" sz="1200" b="1" dirty="0">
              <a:solidFill>
                <a:srgbClr val="000000"/>
              </a:solidFill>
            </a:endParaRPr>
          </a:p>
        </p:txBody>
      </p:sp>
    </p:spTree>
    <p:extLst>
      <p:ext uri="{BB962C8B-B14F-4D97-AF65-F5344CB8AC3E}">
        <p14:creationId xmlns:p14="http://schemas.microsoft.com/office/powerpoint/2010/main" val="2832298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68302" y="828252"/>
            <a:ext cx="8481354" cy="3983136"/>
          </a:xfrm>
          <a:prstGeom prst="rect">
            <a:avLst/>
          </a:prstGeom>
          <a:solidFill>
            <a:schemeClr val="bg1"/>
          </a:solidFill>
        </p:spPr>
        <p:txBody>
          <a:bodyPr/>
          <a:lstStyle/>
          <a:p>
            <a:pPr>
              <a:spcBef>
                <a:spcPts val="600"/>
              </a:spcBef>
              <a:spcAft>
                <a:spcPts val="600"/>
              </a:spcAft>
              <a:defRPr/>
            </a:pPr>
            <a:r>
              <a:rPr lang="fr-FR" sz="1200" b="0" dirty="0">
                <a:solidFill>
                  <a:schemeClr val="tx1"/>
                </a:solidFill>
              </a:rPr>
              <a:t>Horizon Europe est le programme-cadre de l'Union européenne pour la recherche et l'innovation. Il couvre la période 2021-2027 et est doté d'un budget de 95,5 milliards d'euros.</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Le présent guide a été réalisé par les membres du </a:t>
            </a:r>
            <a:r>
              <a:rPr lang="fr-FR" sz="1200" dirty="0">
                <a:solidFill>
                  <a:schemeClr val="tx1"/>
                </a:solidFill>
              </a:rPr>
              <a:t>Point de Contact National </a:t>
            </a:r>
            <a:r>
              <a:rPr lang="fr-FR" sz="1200" b="0" dirty="0">
                <a:solidFill>
                  <a:schemeClr val="tx1"/>
                </a:solidFill>
              </a:rPr>
              <a:t>(PCN) français Horizon Europe en charge du </a:t>
            </a:r>
            <a:r>
              <a:rPr lang="fr-FR" sz="1200" dirty="0">
                <a:solidFill>
                  <a:schemeClr val="tx1"/>
                </a:solidFill>
              </a:rPr>
              <a:t>Cluster 5 sur les thématiques climat, énergie et mobilité </a:t>
            </a:r>
            <a:r>
              <a:rPr lang="fr-FR" sz="1200" b="0" dirty="0">
                <a:solidFill>
                  <a:schemeClr val="tx1"/>
                </a:solidFill>
              </a:rPr>
              <a:t>(</a:t>
            </a:r>
            <a:r>
              <a:rPr lang="fr-FR" sz="1200" b="0" u="sng" dirty="0">
                <a:solidFill>
                  <a:schemeClr val="tx1"/>
                </a:solidFill>
                <a:hlinkClick r:id="rId2" action="ppaction://hlinksldjump"/>
              </a:rPr>
              <a:t>voir ici</a:t>
            </a:r>
            <a:r>
              <a:rPr lang="fr-FR" sz="1200" b="0" dirty="0">
                <a:solidFill>
                  <a:schemeClr val="tx1"/>
                </a:solidFill>
              </a:rPr>
              <a:t>).</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En France, le dispositif des PCN est placé sous l'autorité du </a:t>
            </a:r>
            <a:r>
              <a:rPr lang="fr-FR" sz="1200" dirty="0">
                <a:solidFill>
                  <a:schemeClr val="tx1"/>
                </a:solidFill>
              </a:rPr>
              <a:t>Ministère de l'enseignement supérieur et de la recherche</a:t>
            </a:r>
            <a:r>
              <a:rPr lang="fr-FR" sz="1200" b="0" dirty="0">
                <a:solidFill>
                  <a:schemeClr val="tx1"/>
                </a:solidFill>
              </a:rPr>
              <a:t> et est piloté par la Délégation aux affaires européennes et internationales du Département « Accompagnement des opérateurs de l’ESR ». Les missions principales des PCN sont de (1) informer, sensibiliser les communautés françaises de recherche et d’innovation sur les opportunités de financement d'Horizon Europe ; (2) aider, conseiller et former les porteurs de projets aux modalités de fonctionnement du programme.</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Ce guide s'adresse à tous les acteurs français du monde </a:t>
            </a:r>
            <a:r>
              <a:rPr lang="fr-FR" sz="1200" b="0" dirty="0" smtClean="0">
                <a:solidFill>
                  <a:schemeClr val="tx1"/>
                </a:solidFill>
              </a:rPr>
              <a:t>de la </a:t>
            </a:r>
            <a:r>
              <a:rPr lang="fr-FR" sz="1200" b="0" dirty="0">
                <a:solidFill>
                  <a:schemeClr val="tx1"/>
                </a:solidFill>
              </a:rPr>
              <a:t>recherche </a:t>
            </a:r>
            <a:r>
              <a:rPr lang="fr-FR" sz="1200" b="0" dirty="0" smtClean="0">
                <a:solidFill>
                  <a:schemeClr val="tx1"/>
                </a:solidFill>
              </a:rPr>
              <a:t>et de l’innovation ainsi </a:t>
            </a:r>
            <a:r>
              <a:rPr lang="fr-FR" sz="1200" b="0" dirty="0">
                <a:solidFill>
                  <a:schemeClr val="tx1"/>
                </a:solidFill>
              </a:rPr>
              <a:t>qu'aux autorités publiques, aux acteurs économiques, sociaux et culturels potentiellement ciblés par le Cluster 5. Il vise à leur offrir un premier niveau d'accès au </a:t>
            </a:r>
            <a:r>
              <a:rPr lang="fr-FR" sz="1200" dirty="0">
                <a:solidFill>
                  <a:schemeClr val="tx1"/>
                </a:solidFill>
              </a:rPr>
              <a:t>programme de travail </a:t>
            </a:r>
            <a:r>
              <a:rPr lang="fr-FR" sz="1200" dirty="0" smtClean="0">
                <a:solidFill>
                  <a:schemeClr val="tx1"/>
                </a:solidFill>
              </a:rPr>
              <a:t>2024 </a:t>
            </a:r>
            <a:r>
              <a:rPr lang="fr-FR" sz="1200" dirty="0">
                <a:solidFill>
                  <a:schemeClr val="tx1"/>
                </a:solidFill>
              </a:rPr>
              <a:t>du Cluster 5</a:t>
            </a:r>
            <a:r>
              <a:rPr lang="fr-FR" sz="1200" b="0" dirty="0">
                <a:solidFill>
                  <a:schemeClr val="tx1"/>
                </a:solidFill>
              </a:rPr>
              <a:t>, en proposant en français des éléments structurels qui permettent de comprendre les fondements et les priorités du Cluster, ainsi qu'une synthèse des éléments clés de chaque appel.</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dirty="0">
                <a:solidFill>
                  <a:srgbClr val="FF0000"/>
                </a:solidFill>
              </a:rPr>
              <a:t>Les synthèses et traductions proposées dans ce guide n'engagent que la responsabilité de leurs auteurs et en aucune manière celle de la Commission européenne. Les porteurs de projets intéressés doivent impérativement se référer au </a:t>
            </a:r>
            <a:r>
              <a:rPr lang="fr-FR" sz="1200" u="sng" dirty="0">
                <a:solidFill>
                  <a:srgbClr val="FF0000"/>
                </a:solidFill>
                <a:hlinkClick r:id="rId3" tooltip="https://ec.europa.eu/info/funding-tenders/opportunities/docs/2021-2027/horizon/wp-call/2021-2022/wp-8-climate-energy-and-mobility_horizon-2021-2022_en.pdf"/>
              </a:rPr>
              <a:t>programme de travail 2023-2024 du Cluster 5 </a:t>
            </a:r>
            <a:r>
              <a:rPr lang="fr-FR" sz="1200" dirty="0" smtClean="0">
                <a:solidFill>
                  <a:srgbClr val="FF0000"/>
                </a:solidFill>
              </a:rPr>
              <a:t>publié </a:t>
            </a:r>
            <a:r>
              <a:rPr lang="fr-FR" sz="1200" dirty="0">
                <a:solidFill>
                  <a:srgbClr val="FF0000"/>
                </a:solidFill>
              </a:rPr>
              <a:t>uniquement en anglais.</a:t>
            </a:r>
            <a:r>
              <a:rPr lang="fr-FR" sz="1200" b="0" dirty="0"/>
              <a:t/>
            </a:r>
            <a:br>
              <a:rPr lang="fr-FR" sz="1200" b="0" dirty="0"/>
            </a:br>
            <a:endParaRPr lang="fr-FR" sz="1200" b="0" dirty="0"/>
          </a:p>
          <a:p>
            <a:pPr>
              <a:defRPr/>
            </a:pPr>
            <a:endParaRPr lang="fr-FR" sz="1200" b="0" dirty="0">
              <a:solidFill>
                <a:srgbClr val="000091"/>
              </a:solidFill>
            </a:endParaRPr>
          </a:p>
          <a:p>
            <a:pPr>
              <a:defRPr/>
            </a:pPr>
            <a:endParaRPr lang="fr-FR" sz="1200" b="0" dirty="0">
              <a:solidFill>
                <a:srgbClr val="000091"/>
              </a:solidFill>
            </a:endParaRP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Pts val="1800"/>
              <a:buFont typeface="Arial"/>
              <a:buNone/>
              <a:defRPr/>
            </a:pPr>
            <a:fld id="{00000000-1234-1234-1234-123412341234}" type="slidenum">
              <a:rPr lang="fr-FR" sz="1600" b="0" i="0" u="none" strike="noStrike" cap="none" spc="0">
                <a:ln>
                  <a:noFill/>
                </a:ln>
                <a:solidFill>
                  <a:schemeClr val="tx2"/>
                </a:solidFill>
                <a:latin typeface="Calibri"/>
                <a:cs typeface="Calibri"/>
              </a:rPr>
              <a:t>4</a:t>
            </a:fld>
            <a:endParaRPr lang="fr-FR" sz="1600" b="0" i="0" u="none" strike="noStrike" cap="none" spc="0" dirty="0">
              <a:ln>
                <a:noFill/>
              </a:ln>
              <a:solidFill>
                <a:schemeClr val="tx2"/>
              </a:solidFill>
              <a:latin typeface="Calibri"/>
              <a:cs typeface="Calibri"/>
            </a:endParaRPr>
          </a:p>
        </p:txBody>
      </p:sp>
      <p:sp>
        <p:nvSpPr>
          <p:cNvPr id="5" name="ZoneTexte 4"/>
          <p:cNvSpPr txBox="1"/>
          <p:nvPr/>
        </p:nvSpPr>
        <p:spPr bwMode="auto">
          <a:xfrm>
            <a:off x="5986463" y="43382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a:lnSpc>
                <a:spcPct val="100000"/>
              </a:lnSpc>
              <a:spcBef>
                <a:spcPts val="0"/>
              </a:spcBef>
              <a:spcAft>
                <a:spcPts val="0"/>
              </a:spcAft>
              <a:buClr>
                <a:srgbClr val="000000"/>
              </a:buClr>
              <a:buSzTx/>
              <a:buFont typeface="Arial"/>
              <a:buNone/>
              <a:defRPr/>
            </a:pPr>
            <a:r>
              <a:rPr lang="fr-FR" sz="1600" b="1" i="0" u="none" strike="noStrike" cap="none" spc="0">
                <a:ln>
                  <a:noFill/>
                </a:ln>
                <a:latin typeface="Arial"/>
                <a:cs typeface="Arial"/>
              </a:rPr>
              <a:t>AVANT-PROPOS</a:t>
            </a:r>
            <a:endParaRPr/>
          </a:p>
        </p:txBody>
      </p:sp>
    </p:spTree>
    <p:extLst>
      <p:ext uri="{BB962C8B-B14F-4D97-AF65-F5344CB8AC3E}">
        <p14:creationId xmlns:p14="http://schemas.microsoft.com/office/powerpoint/2010/main" val="2398401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40</a:t>
            </a:fld>
            <a:endParaRPr lang="fr-FR" dirty="0"/>
          </a:p>
        </p:txBody>
      </p:sp>
      <p:sp>
        <p:nvSpPr>
          <p:cNvPr id="7" name="Espace réservé du contenu 5"/>
          <p:cNvSpPr txBox="1"/>
          <p:nvPr/>
        </p:nvSpPr>
        <p:spPr bwMode="gray">
          <a:xfrm>
            <a:off x="360473" y="1692000"/>
            <a:ext cx="8460000"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sz="1200" b="1" u="sng" dirty="0" err="1">
                <a:solidFill>
                  <a:srgbClr val="000091"/>
                </a:solidFill>
                <a:ea typeface="Times New Roman"/>
                <a:cs typeface="Times New Roman"/>
              </a:rPr>
              <a:t>Résultats</a:t>
            </a:r>
            <a:r>
              <a:rPr lang="en-GB" sz="1200" b="1" u="sng" dirty="0">
                <a:solidFill>
                  <a:srgbClr val="000091"/>
                </a:solidFill>
                <a:ea typeface="Times New Roman"/>
                <a:cs typeface="Times New Roman"/>
              </a:rPr>
              <a:t> </a:t>
            </a:r>
            <a:r>
              <a:rPr lang="en-GB" sz="1200" b="1" u="sng" dirty="0" err="1">
                <a:solidFill>
                  <a:srgbClr val="000091"/>
                </a:solidFill>
                <a:ea typeface="Times New Roman"/>
                <a:cs typeface="Times New Roman"/>
              </a:rPr>
              <a:t>attendus</a:t>
            </a:r>
            <a:r>
              <a:rPr lang="en-GB" sz="1200" b="1" u="sng" dirty="0">
                <a:solidFill>
                  <a:srgbClr val="000091"/>
                </a:solidFill>
                <a:ea typeface="Times New Roman"/>
                <a:cs typeface="Times New Roman"/>
              </a:rPr>
              <a:t> :</a:t>
            </a:r>
          </a:p>
          <a:p>
            <a:pPr marL="171446" indent="-171446" defTabSz="914378">
              <a:spcAft>
                <a:spcPts val="0"/>
              </a:spcAft>
              <a:buFont typeface="Arial"/>
              <a:buChar char="•"/>
              <a:defRPr/>
            </a:pPr>
            <a:r>
              <a:rPr lang="fr-FR" sz="1200" kern="0" spc="-20" dirty="0" smtClean="0">
                <a:solidFill>
                  <a:srgbClr val="000000"/>
                </a:solidFill>
              </a:rPr>
              <a:t>Adoption </a:t>
            </a:r>
            <a:r>
              <a:rPr lang="fr-FR" sz="1200" kern="0" spc="-20" dirty="0">
                <a:solidFill>
                  <a:srgbClr val="000000"/>
                </a:solidFill>
              </a:rPr>
              <a:t>plus large des systèmes d'énergie renouvelable (SER) dans les secteurs de l'énergie, de l'industrie et du résidentiel…</a:t>
            </a:r>
          </a:p>
          <a:p>
            <a:pPr marL="171446" indent="-171446" defTabSz="914378">
              <a:spcAft>
                <a:spcPts val="0"/>
              </a:spcAft>
              <a:buFont typeface="Arial"/>
              <a:buChar char="•"/>
              <a:defRPr/>
            </a:pPr>
            <a:r>
              <a:rPr lang="fr-FR" sz="1200" kern="0" spc="-20" dirty="0" smtClean="0">
                <a:solidFill>
                  <a:srgbClr val="000000"/>
                </a:solidFill>
              </a:rPr>
              <a:t>Mise </a:t>
            </a:r>
            <a:r>
              <a:rPr lang="fr-FR" sz="1200" kern="0" spc="-20" dirty="0">
                <a:solidFill>
                  <a:srgbClr val="000000"/>
                </a:solidFill>
              </a:rPr>
              <a:t>à disposition d'outils et de méthodologies validés en source ouverte pour les décideurs politiques et les parties </a:t>
            </a:r>
            <a:r>
              <a:rPr lang="fr-FR" sz="1200" kern="0" spc="-20" dirty="0" smtClean="0">
                <a:solidFill>
                  <a:srgbClr val="000000"/>
                </a:solidFill>
              </a:rPr>
              <a:t>prenantes</a:t>
            </a:r>
            <a:endParaRPr lang="fr-FR" sz="1200" kern="0" spc="-20" dirty="0">
              <a:solidFill>
                <a:srgbClr val="000000"/>
              </a:solidFill>
            </a:endParaRPr>
          </a:p>
          <a:p>
            <a:pPr marL="171446" indent="-171446" defTabSz="914378">
              <a:spcAft>
                <a:spcPts val="0"/>
              </a:spcAft>
              <a:buFont typeface="Arial"/>
              <a:buChar char="•"/>
              <a:defRPr/>
            </a:pPr>
            <a:r>
              <a:rPr lang="fr-FR" sz="1200" kern="0" spc="-20" dirty="0" smtClean="0">
                <a:solidFill>
                  <a:srgbClr val="000000"/>
                </a:solidFill>
              </a:rPr>
              <a:t>Développement </a:t>
            </a:r>
            <a:r>
              <a:rPr lang="fr-FR" sz="1200" kern="0" spc="-20" dirty="0">
                <a:solidFill>
                  <a:srgbClr val="000000"/>
                </a:solidFill>
              </a:rPr>
              <a:t>des marchés et des cadres financiers </a:t>
            </a:r>
            <a:r>
              <a:rPr lang="fr-FR" sz="1200" kern="0" spc="-20" dirty="0" smtClean="0">
                <a:solidFill>
                  <a:srgbClr val="000000"/>
                </a:solidFill>
              </a:rPr>
              <a:t>respectifs, pouvant </a:t>
            </a:r>
            <a:r>
              <a:rPr lang="fr-FR" sz="1200" kern="0" spc="-20" dirty="0">
                <a:solidFill>
                  <a:srgbClr val="000000"/>
                </a:solidFill>
              </a:rPr>
              <a:t>fonctionner de manière efficace et compatible avec les incitations tout en acceptant des parts massives d'énergies </a:t>
            </a:r>
            <a:r>
              <a:rPr lang="fr-FR" sz="1200" kern="0" spc="-20" dirty="0" smtClean="0">
                <a:solidFill>
                  <a:srgbClr val="000000"/>
                </a:solidFill>
              </a:rPr>
              <a:t>renouvelables</a:t>
            </a:r>
            <a:endParaRPr lang="fr-FR" sz="1200" kern="0" spc="-20" dirty="0">
              <a:solidFill>
                <a:srgbClr val="000000"/>
              </a:solidFill>
            </a:endParaRPr>
          </a:p>
          <a:p>
            <a:pPr marL="171446" indent="-171446" defTabSz="914378">
              <a:spcAft>
                <a:spcPts val="0"/>
              </a:spcAft>
              <a:buFont typeface="Arial"/>
              <a:buChar char="•"/>
              <a:defRPr/>
            </a:pPr>
            <a:r>
              <a:rPr lang="fr-FR" sz="1200" kern="0" spc="-20" dirty="0" smtClean="0">
                <a:solidFill>
                  <a:srgbClr val="000000"/>
                </a:solidFill>
              </a:rPr>
              <a:t>Acceptabilité </a:t>
            </a:r>
            <a:r>
              <a:rPr lang="fr-FR" sz="1200" kern="0" spc="-20" dirty="0">
                <a:solidFill>
                  <a:srgbClr val="000000"/>
                </a:solidFill>
              </a:rPr>
              <a:t>sociale </a:t>
            </a:r>
            <a:r>
              <a:rPr lang="fr-FR" sz="1200" kern="0" spc="-20" dirty="0" smtClean="0">
                <a:solidFill>
                  <a:srgbClr val="000000"/>
                </a:solidFill>
              </a:rPr>
              <a:t>améliorée des </a:t>
            </a:r>
            <a:r>
              <a:rPr lang="fr-FR" sz="1200" kern="0" spc="-20" dirty="0">
                <a:solidFill>
                  <a:srgbClr val="000000"/>
                </a:solidFill>
              </a:rPr>
              <a:t>installations et des équipements d'énergie </a:t>
            </a:r>
            <a:r>
              <a:rPr lang="fr-FR" sz="1200" kern="0" spc="-20" dirty="0" smtClean="0">
                <a:solidFill>
                  <a:srgbClr val="000000"/>
                </a:solidFill>
              </a:rPr>
              <a:t>renouvelable</a:t>
            </a:r>
            <a:endParaRPr lang="fr-FR" sz="1200" kern="0" spc="-20" dirty="0">
              <a:solidFill>
                <a:srgbClr val="000000"/>
              </a:solidFill>
            </a:endParaRPr>
          </a:p>
          <a:p>
            <a:pPr marL="171446" indent="-171446" defTabSz="914378">
              <a:spcAft>
                <a:spcPts val="0"/>
              </a:spcAft>
              <a:buFont typeface="Arial"/>
              <a:buChar char="•"/>
              <a:defRPr/>
            </a:pPr>
            <a:endParaRPr lang="fr-FR" sz="1200" kern="0" spc="-20" dirty="0">
              <a:solidFill>
                <a:srgbClr val="000000"/>
              </a:solidFill>
            </a:endParaRPr>
          </a:p>
          <a:p>
            <a:pPr algn="just" defTabSz="914378">
              <a:lnSpc>
                <a:spcPct val="114999"/>
              </a:lnSpc>
              <a:defRPr/>
            </a:pPr>
            <a:r>
              <a:rPr lang="en-GB" sz="1200" b="1" u="sng" dirty="0" err="1">
                <a:solidFill>
                  <a:srgbClr val="000091"/>
                </a:solidFill>
                <a:ea typeface="Times New Roman"/>
                <a:cs typeface="Times New Roman"/>
              </a:rPr>
              <a:t>Activités</a:t>
            </a:r>
            <a:r>
              <a:rPr lang="en-GB" sz="1200" b="1" u="sng" dirty="0">
                <a:solidFill>
                  <a:srgbClr val="000091"/>
                </a:solidFill>
                <a:ea typeface="Times New Roman"/>
                <a:cs typeface="Times New Roman"/>
              </a:rPr>
              <a:t> :</a:t>
            </a:r>
            <a:endParaRPr lang="fr-FR" sz="1200" dirty="0">
              <a:solidFill>
                <a:srgbClr val="000091"/>
              </a:solidFill>
            </a:endParaRPr>
          </a:p>
          <a:p>
            <a:pPr marL="171446" indent="-171446" defTabSz="914378">
              <a:spcAft>
                <a:spcPts val="0"/>
              </a:spcAft>
              <a:buFont typeface="Arial"/>
              <a:buChar char="•"/>
              <a:defRPr/>
            </a:pPr>
            <a:r>
              <a:rPr lang="fr-FR" sz="1200" kern="0" spc="-30" dirty="0" smtClean="0">
                <a:solidFill>
                  <a:srgbClr val="000000"/>
                </a:solidFill>
              </a:rPr>
              <a:t>Développer </a:t>
            </a:r>
            <a:r>
              <a:rPr lang="fr-FR" sz="1200" kern="0" spc="-30" dirty="0">
                <a:solidFill>
                  <a:srgbClr val="000000"/>
                </a:solidFill>
              </a:rPr>
              <a:t>des solutions </a:t>
            </a:r>
            <a:r>
              <a:rPr lang="fr-FR" sz="1200" kern="0" spc="-30" dirty="0" smtClean="0">
                <a:solidFill>
                  <a:srgbClr val="000000"/>
                </a:solidFill>
              </a:rPr>
              <a:t>portant sur l'ensemble </a:t>
            </a:r>
            <a:r>
              <a:rPr lang="fr-FR" sz="1200" kern="0" spc="-30" dirty="0">
                <a:solidFill>
                  <a:srgbClr val="000000"/>
                </a:solidFill>
              </a:rPr>
              <a:t>du marché des énergies </a:t>
            </a:r>
            <a:r>
              <a:rPr lang="fr-FR" sz="1200" kern="0" spc="-30" dirty="0" smtClean="0">
                <a:solidFill>
                  <a:srgbClr val="000000"/>
                </a:solidFill>
              </a:rPr>
              <a:t>renouvelables ou sur </a:t>
            </a:r>
            <a:r>
              <a:rPr lang="fr-FR" sz="1200" kern="0" spc="-30" dirty="0">
                <a:solidFill>
                  <a:srgbClr val="000000"/>
                </a:solidFill>
              </a:rPr>
              <a:t>un secteur énergétique </a:t>
            </a:r>
            <a:r>
              <a:rPr lang="fr-FR" sz="1200" kern="0" spc="-30" dirty="0" smtClean="0">
                <a:solidFill>
                  <a:srgbClr val="000000"/>
                </a:solidFill>
              </a:rPr>
              <a:t>spécifique (tel </a:t>
            </a:r>
            <a:r>
              <a:rPr lang="fr-FR" sz="1200" kern="0" spc="-30" dirty="0">
                <a:solidFill>
                  <a:srgbClr val="000000"/>
                </a:solidFill>
              </a:rPr>
              <a:t>que l'électricité, le chauffage, le refroidissement ou les carburants </a:t>
            </a:r>
            <a:r>
              <a:rPr lang="fr-FR" sz="1200" kern="0" spc="-30" dirty="0" smtClean="0">
                <a:solidFill>
                  <a:srgbClr val="000000"/>
                </a:solidFill>
              </a:rPr>
              <a:t>renouvelables)</a:t>
            </a:r>
            <a:endParaRPr lang="fr-FR" sz="1200" kern="0" spc="-30" dirty="0">
              <a:solidFill>
                <a:srgbClr val="000000"/>
              </a:solidFill>
            </a:endParaRPr>
          </a:p>
          <a:p>
            <a:pPr marL="171446" indent="-171446" defTabSz="914378">
              <a:spcAft>
                <a:spcPts val="0"/>
              </a:spcAft>
              <a:buFont typeface="Arial"/>
              <a:buChar char="•"/>
              <a:defRPr/>
            </a:pPr>
            <a:r>
              <a:rPr lang="fr-FR" sz="1200" kern="0" spc="-30" dirty="0" smtClean="0">
                <a:solidFill>
                  <a:srgbClr val="000000"/>
                </a:solidFill>
              </a:rPr>
              <a:t>Aborder par exemple les </a:t>
            </a:r>
            <a:r>
              <a:rPr lang="fr-FR" sz="1200" kern="0" spc="-30" dirty="0">
                <a:solidFill>
                  <a:srgbClr val="000000"/>
                </a:solidFill>
              </a:rPr>
              <a:t>questions d’acceptabilité des technologies SER sur les aspects écologiques, économiques et </a:t>
            </a:r>
            <a:r>
              <a:rPr lang="fr-FR" sz="1200" kern="0" spc="-30" dirty="0" smtClean="0">
                <a:solidFill>
                  <a:srgbClr val="000000"/>
                </a:solidFill>
              </a:rPr>
              <a:t>sociologiques ou la </a:t>
            </a:r>
            <a:r>
              <a:rPr lang="fr-FR" sz="1200" kern="0" spc="-30" dirty="0">
                <a:solidFill>
                  <a:srgbClr val="000000"/>
                </a:solidFill>
              </a:rPr>
              <a:t>collaboration avec les pays tiers et la promotion de solutions sur de nouveaux </a:t>
            </a:r>
            <a:r>
              <a:rPr lang="fr-FR" sz="1200" kern="0" spc="-30" dirty="0" smtClean="0">
                <a:solidFill>
                  <a:srgbClr val="000000"/>
                </a:solidFill>
              </a:rPr>
              <a:t>marchés</a:t>
            </a:r>
            <a:endParaRPr lang="fr-FR" sz="1200" kern="0" spc="-30" dirty="0">
              <a:solidFill>
                <a:srgbClr val="000000"/>
              </a:solidFill>
            </a:endParaRPr>
          </a:p>
          <a:p>
            <a:pPr marL="171446" indent="-171446" defTabSz="914378">
              <a:spcAft>
                <a:spcPts val="0"/>
              </a:spcAft>
              <a:buFont typeface="Arial"/>
              <a:buChar char="•"/>
              <a:defRPr/>
            </a:pPr>
            <a:r>
              <a:rPr lang="fr-FR" sz="1200" kern="0" spc="-20" dirty="0" smtClean="0">
                <a:solidFill>
                  <a:srgbClr val="000000"/>
                </a:solidFill>
              </a:rPr>
              <a:t>S’assurer du large </a:t>
            </a:r>
            <a:r>
              <a:rPr lang="fr-FR" sz="1200" kern="0" spc="-20" dirty="0">
                <a:solidFill>
                  <a:srgbClr val="000000"/>
                </a:solidFill>
              </a:rPr>
              <a:t>potentiel de </a:t>
            </a:r>
            <a:r>
              <a:rPr lang="fr-FR" sz="1200" kern="0" spc="-20" dirty="0" err="1" smtClean="0">
                <a:solidFill>
                  <a:srgbClr val="000000"/>
                </a:solidFill>
              </a:rPr>
              <a:t>réplicabilité</a:t>
            </a:r>
            <a:endParaRPr lang="fr-FR" sz="1200" kern="0" spc="-20" dirty="0">
              <a:solidFill>
                <a:srgbClr val="000000"/>
              </a:solidFill>
            </a:endParaRPr>
          </a:p>
          <a:p>
            <a:pPr marL="171446" indent="-171446" defTabSz="914378">
              <a:spcAft>
                <a:spcPts val="0"/>
              </a:spcAft>
              <a:buFont typeface="Arial"/>
              <a:buChar char="•"/>
              <a:defRPr/>
            </a:pPr>
            <a:r>
              <a:rPr lang="fr-FR" sz="1200" kern="0" spc="-20" dirty="0" smtClean="0">
                <a:solidFill>
                  <a:srgbClr val="000000"/>
                </a:solidFill>
              </a:rPr>
              <a:t>Impliquer </a:t>
            </a:r>
            <a:r>
              <a:rPr lang="fr-FR" sz="1200" kern="0" spc="-20" dirty="0">
                <a:solidFill>
                  <a:srgbClr val="000000"/>
                </a:solidFill>
              </a:rPr>
              <a:t>de manière adéquate de l’ensemble des parties prenantes concernées </a:t>
            </a:r>
            <a:r>
              <a:rPr lang="fr-FR" sz="1200" kern="0" spc="-20" dirty="0" smtClean="0">
                <a:solidFill>
                  <a:srgbClr val="000000"/>
                </a:solidFill>
              </a:rPr>
              <a:t>(les </a:t>
            </a:r>
            <a:r>
              <a:rPr lang="fr-FR" sz="1200" kern="0" spc="-20" dirty="0">
                <a:solidFill>
                  <a:srgbClr val="000000"/>
                </a:solidFill>
              </a:rPr>
              <a:t>entreprises, les autorités publiques, les organisations de la société civile, les acteurs du marché</a:t>
            </a:r>
            <a:r>
              <a:rPr lang="fr-FR" sz="1200" kern="0" spc="-20" dirty="0" smtClean="0">
                <a:solidFill>
                  <a:srgbClr val="000000"/>
                </a:solidFill>
              </a:rPr>
              <a:t>…)</a:t>
            </a:r>
            <a:endParaRPr lang="fr-FR" sz="1200" kern="0" spc="-20" dirty="0">
              <a:solidFill>
                <a:srgbClr val="000000"/>
              </a:solidFill>
            </a:endParaRPr>
          </a:p>
          <a:p>
            <a:pPr defTabSz="914378">
              <a:spcAft>
                <a:spcPts val="0"/>
              </a:spcAft>
              <a:defRPr/>
            </a:pPr>
            <a:endParaRPr lang="fr-FR" kern="0" spc="-20" dirty="0">
              <a:solidFill>
                <a:srgbClr val="000000"/>
              </a:solidFill>
              <a:latin typeface="Calibri" panose="020F0502020204030204"/>
            </a:endParaRPr>
          </a:p>
        </p:txBody>
      </p:sp>
      <p:sp>
        <p:nvSpPr>
          <p:cNvPr id="9" name="Espace réservé du contenu 5"/>
          <p:cNvSpPr txBox="1">
            <a:spLocks/>
          </p:cNvSpPr>
          <p:nvPr/>
        </p:nvSpPr>
        <p:spPr bwMode="auto">
          <a:xfrm>
            <a:off x="360001" y="1015200"/>
            <a:ext cx="6012200" cy="47560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78">
              <a:defRPr/>
            </a:pPr>
            <a:r>
              <a:rPr lang="en-US" sz="1400" b="1" dirty="0">
                <a:solidFill>
                  <a:schemeClr val="tx1"/>
                </a:solidFill>
              </a:rPr>
              <a:t>HORIZON-CL5-2024-D3-02-10</a:t>
            </a:r>
            <a:r>
              <a:rPr lang="en-US" sz="1400" b="1" dirty="0" smtClean="0">
                <a:solidFill>
                  <a:schemeClr val="tx1"/>
                </a:solidFill>
              </a:rPr>
              <a:t>: Market </a:t>
            </a:r>
            <a:r>
              <a:rPr lang="en-US" sz="1400" b="1" dirty="0">
                <a:solidFill>
                  <a:schemeClr val="tx1"/>
                </a:solidFill>
              </a:rPr>
              <a:t>Uptake Measures of renewable energy systems</a:t>
            </a:r>
          </a:p>
        </p:txBody>
      </p:sp>
      <p:sp>
        <p:nvSpPr>
          <p:cNvPr id="10" name="Rectangle 9"/>
          <p:cNvSpPr/>
          <p:nvPr/>
        </p:nvSpPr>
        <p:spPr bwMode="auto">
          <a:xfrm>
            <a:off x="6372201" y="555527"/>
            <a:ext cx="2448272" cy="1200329"/>
          </a:xfrm>
          <a:prstGeom prst="rect">
            <a:avLst/>
          </a:prstGeom>
          <a:solidFill>
            <a:sysClr val="window" lastClr="FFFFFF"/>
          </a:solidFill>
          <a:ln w="19050">
            <a:solidFill>
              <a:srgbClr val="000099"/>
            </a:solidFill>
          </a:ln>
        </p:spPr>
        <p:txBody>
          <a:bodyPr wrap="square">
            <a:spAutoFit/>
          </a:bodyPr>
          <a:lstStyle/>
          <a:p>
            <a:pPr defTabSz="685800">
              <a:defRPr/>
            </a:pPr>
            <a:r>
              <a:rPr lang="fr-FR" sz="1200" i="1" kern="0" dirty="0">
                <a:solidFill>
                  <a:srgbClr val="000000"/>
                </a:solidFill>
              </a:rPr>
              <a:t>CSA </a:t>
            </a:r>
          </a:p>
          <a:p>
            <a:pPr defTabSz="685800">
              <a:defRPr/>
            </a:pPr>
            <a:r>
              <a:rPr lang="fr-FR" sz="1200" i="1" kern="0" dirty="0">
                <a:solidFill>
                  <a:srgbClr val="000000"/>
                </a:solidFill>
              </a:rPr>
              <a:t>Nb estimé de projets financés : 4 </a:t>
            </a:r>
            <a:endParaRPr lang="fr-FR" sz="1200" kern="0" dirty="0">
              <a:solidFill>
                <a:srgbClr val="000000"/>
              </a:solidFill>
            </a:endParaRPr>
          </a:p>
          <a:p>
            <a:pPr defTabSz="685800">
              <a:defRPr/>
            </a:pPr>
            <a:r>
              <a:rPr lang="fr-FR" sz="1200" i="1" kern="0" dirty="0">
                <a:solidFill>
                  <a:srgbClr val="000000"/>
                </a:solidFill>
              </a:rPr>
              <a:t>Budget/projet : 2 M€</a:t>
            </a:r>
            <a:endParaRPr lang="fr-FR" sz="1200" kern="0" dirty="0">
              <a:solidFill>
                <a:srgbClr val="000000"/>
              </a:solidFill>
            </a:endParaRPr>
          </a:p>
          <a:p>
            <a:pPr defTabSz="914378">
              <a:defRPr/>
            </a:pPr>
            <a:r>
              <a:rPr lang="fr-FR" sz="1200" i="1" dirty="0">
                <a:solidFill>
                  <a:srgbClr val="000000"/>
                </a:solidFill>
              </a:rPr>
              <a:t>Ouverture : 17/09/2024</a:t>
            </a:r>
          </a:p>
          <a:p>
            <a:pPr defTabSz="914378">
              <a:defRPr/>
            </a:pPr>
            <a:r>
              <a:rPr lang="fr-FR" sz="1200" i="1" dirty="0">
                <a:solidFill>
                  <a:srgbClr val="000000"/>
                </a:solidFill>
              </a:rPr>
              <a:t>Deadline : 21/01/2025</a:t>
            </a:r>
          </a:p>
          <a:p>
            <a:pPr lvl="0">
              <a:defRPr/>
            </a:pPr>
            <a:r>
              <a:rPr lang="fr-FR" sz="1200" i="1" kern="0" dirty="0" smtClean="0">
                <a:solidFill>
                  <a:srgbClr val="000000"/>
                </a:solidFill>
              </a:rPr>
              <a:t>Lump </a:t>
            </a:r>
            <a:r>
              <a:rPr lang="fr-FR" sz="1200" i="1" kern="0" dirty="0" err="1">
                <a:solidFill>
                  <a:srgbClr val="000000"/>
                </a:solidFill>
              </a:rPr>
              <a:t>Sum</a:t>
            </a:r>
            <a:endParaRPr lang="fr-FR" sz="1200" i="1" kern="0" dirty="0">
              <a:solidFill>
                <a:srgbClr val="000000"/>
              </a:solidFill>
            </a:endParaRPr>
          </a:p>
        </p:txBody>
      </p:sp>
      <p:sp>
        <p:nvSpPr>
          <p:cNvPr id="11" name="ZoneTexte 10"/>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lvl="0">
              <a:defRPr/>
            </a:pPr>
            <a:r>
              <a:rPr lang="fr-FR" sz="1200" b="1" dirty="0"/>
              <a:t>Energies </a:t>
            </a:r>
            <a:r>
              <a:rPr lang="fr-FR" sz="1200" b="1" dirty="0" smtClean="0"/>
              <a:t>renouvelables – Autres </a:t>
            </a:r>
            <a:endParaRPr lang="fr-FR" sz="1200" b="1" dirty="0">
              <a:solidFill>
                <a:srgbClr val="000000"/>
              </a:solidFill>
            </a:endParaRPr>
          </a:p>
        </p:txBody>
      </p:sp>
    </p:spTree>
    <p:extLst>
      <p:ext uri="{BB962C8B-B14F-4D97-AF65-F5344CB8AC3E}">
        <p14:creationId xmlns:p14="http://schemas.microsoft.com/office/powerpoint/2010/main" val="143010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5940192" cy="475603"/>
          </a:xfrm>
        </p:spPr>
        <p:txBody>
          <a:bodyPr/>
          <a:lstStyle/>
          <a:p>
            <a:pPr>
              <a:defRPr/>
            </a:pPr>
            <a:r>
              <a:rPr lang="en-US" sz="1400" b="1" dirty="0">
                <a:solidFill>
                  <a:schemeClr val="tx1"/>
                </a:solidFill>
              </a:rPr>
              <a:t>HORIZON-CL5-2024-D3-02-13: Support to the activities of the SET Plan Key Action area Renewable fuels and bioenergy</a:t>
            </a:r>
          </a:p>
        </p:txBody>
      </p:sp>
      <p:sp>
        <p:nvSpPr>
          <p:cNvPr id="6" name="Espace réservé du contenu 5"/>
          <p:cNvSpPr txBox="1"/>
          <p:nvPr/>
        </p:nvSpPr>
        <p:spPr bwMode="gray">
          <a:xfrm>
            <a:off x="360000" y="1512128"/>
            <a:ext cx="8612830" cy="329187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200" b="1" u="sng" dirty="0" smtClean="0">
                <a:ea typeface="Times New Roman"/>
                <a:cs typeface="Times New Roman"/>
              </a:rPr>
              <a:t>Résultats </a:t>
            </a:r>
            <a:r>
              <a:rPr lang="en-GB" sz="1200" b="1" u="sng" dirty="0" err="1" smtClean="0">
                <a:ea typeface="Times New Roman"/>
                <a:cs typeface="Times New Roman"/>
              </a:rPr>
              <a:t>attendus</a:t>
            </a:r>
            <a:r>
              <a:rPr lang="en-GB" sz="1200" b="1" u="sng" dirty="0" smtClean="0">
                <a:ea typeface="Times New Roman"/>
                <a:cs typeface="Times New Roman"/>
              </a:rPr>
              <a:t> :</a:t>
            </a:r>
            <a:endParaRPr dirty="0" smtClean="0"/>
          </a:p>
          <a:p>
            <a:pPr marL="171450" indent="-171450">
              <a:spcAft>
                <a:spcPts val="0"/>
              </a:spcAft>
              <a:buFont typeface="Arial"/>
              <a:buChar char="•"/>
              <a:defRPr/>
            </a:pPr>
            <a:r>
              <a:rPr lang="fr-FR" sz="1100" dirty="0" smtClean="0">
                <a:solidFill>
                  <a:schemeClr val="tx1"/>
                </a:solidFill>
              </a:rPr>
              <a:t>Consolidation </a:t>
            </a:r>
            <a:r>
              <a:rPr lang="fr-FR" sz="1100" dirty="0">
                <a:solidFill>
                  <a:schemeClr val="tx1"/>
                </a:solidFill>
              </a:rPr>
              <a:t>de réseaux solides et durables dans le domaine technologique des carburants renouvelables et de la bioénergie couvert par le plan stratégique pour les technologies énergétiques </a:t>
            </a:r>
            <a:r>
              <a:rPr lang="fr-FR" sz="1100" dirty="0" smtClean="0">
                <a:solidFill>
                  <a:schemeClr val="tx1"/>
                </a:solidFill>
              </a:rPr>
              <a:t>et </a:t>
            </a:r>
            <a:r>
              <a:rPr lang="fr-FR" sz="1100" dirty="0">
                <a:solidFill>
                  <a:schemeClr val="tx1"/>
                </a:solidFill>
              </a:rPr>
              <a:t>sa feuille de route intégrée.</a:t>
            </a:r>
          </a:p>
          <a:p>
            <a:pPr marL="171450" indent="-171450">
              <a:spcAft>
                <a:spcPts val="0"/>
              </a:spcAft>
              <a:buFont typeface="Arial"/>
              <a:buChar char="•"/>
              <a:defRPr/>
            </a:pPr>
            <a:r>
              <a:rPr lang="fr-FR" sz="1100" dirty="0" smtClean="0">
                <a:solidFill>
                  <a:schemeClr val="tx1"/>
                </a:solidFill>
              </a:rPr>
              <a:t>Coopération </a:t>
            </a:r>
            <a:r>
              <a:rPr lang="fr-FR" sz="1100" dirty="0">
                <a:solidFill>
                  <a:schemeClr val="tx1"/>
                </a:solidFill>
              </a:rPr>
              <a:t>entre les ETIP ou les forums de parties prenantes similaires, soutien au plan de mise en œuvre du plan SET existant et progression vers des activités plus interconnectées, à la fois en termes de contenu et de mécanismes de mise en œuvre. </a:t>
            </a:r>
            <a:endParaRPr lang="fr-FR" sz="1100" dirty="0" smtClean="0">
              <a:solidFill>
                <a:schemeClr val="tx1"/>
              </a:solidFill>
            </a:endParaRPr>
          </a:p>
          <a:p>
            <a:pPr marL="171450" indent="-171450">
              <a:spcAft>
                <a:spcPts val="0"/>
              </a:spcAft>
              <a:buFont typeface="Arial"/>
              <a:buChar char="•"/>
              <a:defRPr/>
            </a:pPr>
            <a:endParaRPr lang="en-GB" sz="1200" b="0" i="0" u="sng" strike="noStrike" cap="none" spc="0" dirty="0">
              <a:ln>
                <a:noFill/>
              </a:ln>
              <a:solidFill>
                <a:srgbClr val="000091"/>
              </a:solidFill>
              <a:latin typeface="Arial"/>
              <a:ea typeface="+mn-ea"/>
              <a:cs typeface="+mn-cs"/>
            </a:endParaRPr>
          </a:p>
          <a:p>
            <a:pPr algn="just">
              <a:lnSpc>
                <a:spcPct val="114999"/>
              </a:lnSpc>
              <a:defRPr/>
            </a:pPr>
            <a:r>
              <a:rPr lang="en-GB" sz="1200" b="1" u="sng" dirty="0" err="1" smtClean="0">
                <a:ea typeface="Times New Roman"/>
                <a:cs typeface="Times New Roman"/>
              </a:rPr>
              <a:t>Activités</a:t>
            </a:r>
            <a:r>
              <a:rPr lang="en-GB" sz="1200" b="1" u="sng" dirty="0" smtClean="0">
                <a:ea typeface="Times New Roman"/>
                <a:cs typeface="Times New Roman"/>
              </a:rPr>
              <a:t> :</a:t>
            </a:r>
            <a:endParaRPr lang="fr-FR" sz="1150" dirty="0" smtClean="0"/>
          </a:p>
          <a:p>
            <a:pPr marL="171450" indent="-171450">
              <a:spcAft>
                <a:spcPts val="0"/>
              </a:spcAft>
              <a:buFont typeface="Arial"/>
              <a:buChar char="•"/>
              <a:defRPr/>
            </a:pPr>
            <a:r>
              <a:rPr lang="fr-FR" sz="1100" dirty="0" smtClean="0">
                <a:solidFill>
                  <a:schemeClr val="tx1"/>
                </a:solidFill>
              </a:rPr>
              <a:t>Tenir </a:t>
            </a:r>
            <a:r>
              <a:rPr lang="fr-FR" sz="1100" dirty="0">
                <a:solidFill>
                  <a:schemeClr val="tx1"/>
                </a:solidFill>
              </a:rPr>
              <a:t>compte des besoins de coordination du secteur et des priorités politiques émergentes </a:t>
            </a:r>
            <a:r>
              <a:rPr lang="fr-FR" sz="1100" dirty="0" smtClean="0">
                <a:solidFill>
                  <a:schemeClr val="tx1"/>
                </a:solidFill>
              </a:rPr>
              <a:t>et avec d'autres </a:t>
            </a:r>
            <a:r>
              <a:rPr lang="fr-FR" sz="1100" dirty="0">
                <a:solidFill>
                  <a:schemeClr val="tx1"/>
                </a:solidFill>
              </a:rPr>
              <a:t>initiatives/projets</a:t>
            </a:r>
          </a:p>
          <a:p>
            <a:pPr marL="171450" indent="-171450">
              <a:spcAft>
                <a:spcPts val="0"/>
              </a:spcAft>
              <a:buFont typeface="Arial"/>
              <a:buChar char="•"/>
              <a:defRPr/>
            </a:pPr>
            <a:r>
              <a:rPr lang="fr-FR" sz="1100" dirty="0" smtClean="0">
                <a:solidFill>
                  <a:schemeClr val="tx1"/>
                </a:solidFill>
              </a:rPr>
              <a:t>Soutenir </a:t>
            </a:r>
            <a:r>
              <a:rPr lang="fr-FR" sz="1100" dirty="0">
                <a:solidFill>
                  <a:schemeClr val="tx1"/>
                </a:solidFill>
              </a:rPr>
              <a:t>la mise à jour et </a:t>
            </a:r>
            <a:r>
              <a:rPr lang="fr-FR" sz="1100" dirty="0" smtClean="0">
                <a:solidFill>
                  <a:schemeClr val="tx1"/>
                </a:solidFill>
              </a:rPr>
              <a:t>l'exécution </a:t>
            </a:r>
            <a:r>
              <a:rPr lang="fr-FR" sz="1100" dirty="0">
                <a:solidFill>
                  <a:schemeClr val="tx1"/>
                </a:solidFill>
              </a:rPr>
              <a:t>du plan de mise en œuvre, pour se conformer au nouveau cadre politique</a:t>
            </a:r>
          </a:p>
          <a:p>
            <a:pPr marL="171450" indent="-171450">
              <a:spcAft>
                <a:spcPts val="0"/>
              </a:spcAft>
              <a:buFont typeface="Arial"/>
              <a:buChar char="•"/>
              <a:defRPr/>
            </a:pPr>
            <a:r>
              <a:rPr lang="fr-FR" sz="1100" dirty="0" smtClean="0">
                <a:solidFill>
                  <a:schemeClr val="tx1"/>
                </a:solidFill>
              </a:rPr>
              <a:t>Inclure </a:t>
            </a:r>
            <a:r>
              <a:rPr lang="fr-FR" sz="1100" dirty="0">
                <a:solidFill>
                  <a:schemeClr val="tx1"/>
                </a:solidFill>
              </a:rPr>
              <a:t>la participation d'organismes de recherche </a:t>
            </a:r>
            <a:r>
              <a:rPr lang="fr-FR" sz="1100" dirty="0" smtClean="0">
                <a:solidFill>
                  <a:schemeClr val="tx1"/>
                </a:solidFill>
              </a:rPr>
              <a:t>et/ou </a:t>
            </a:r>
            <a:r>
              <a:rPr lang="fr-FR" sz="1100" dirty="0">
                <a:solidFill>
                  <a:schemeClr val="tx1"/>
                </a:solidFill>
              </a:rPr>
              <a:t>d'entreprises qui se sont engagés à exécuter tout ou partie des activités de R&amp;I spécifiées dans le plan de mise en </a:t>
            </a:r>
            <a:r>
              <a:rPr lang="fr-FR" sz="1100" dirty="0" smtClean="0">
                <a:solidFill>
                  <a:schemeClr val="tx1"/>
                </a:solidFill>
              </a:rPr>
              <a:t>œuvre</a:t>
            </a:r>
            <a:endParaRPr lang="fr-FR" sz="1100" dirty="0">
              <a:solidFill>
                <a:schemeClr val="tx1"/>
              </a:solidFill>
            </a:endParaRPr>
          </a:p>
          <a:p>
            <a:pPr marL="171450" indent="-171450">
              <a:spcAft>
                <a:spcPts val="0"/>
              </a:spcAft>
              <a:buFont typeface="Arial"/>
              <a:buChar char="•"/>
              <a:defRPr/>
            </a:pPr>
            <a:r>
              <a:rPr lang="fr-FR" sz="1100" dirty="0" smtClean="0">
                <a:solidFill>
                  <a:schemeClr val="tx1"/>
                </a:solidFill>
              </a:rPr>
              <a:t>Détailler </a:t>
            </a:r>
            <a:r>
              <a:rPr lang="fr-FR" sz="1100" dirty="0">
                <a:solidFill>
                  <a:schemeClr val="tx1"/>
                </a:solidFill>
              </a:rPr>
              <a:t>les contributions financières provenant de sources de financement publiques et privées au niveau national nécessaires à l'exécution des activités de R&amp;I</a:t>
            </a:r>
          </a:p>
          <a:p>
            <a:pPr marL="171450" indent="-171450">
              <a:spcAft>
                <a:spcPts val="0"/>
              </a:spcAft>
              <a:buFont typeface="Arial"/>
              <a:buChar char="•"/>
              <a:defRPr/>
            </a:pPr>
            <a:r>
              <a:rPr lang="fr-FR" sz="1100" dirty="0" smtClean="0">
                <a:solidFill>
                  <a:schemeClr val="tx1"/>
                </a:solidFill>
              </a:rPr>
              <a:t>Générer </a:t>
            </a:r>
            <a:r>
              <a:rPr lang="fr-FR" sz="1100" dirty="0">
                <a:solidFill>
                  <a:schemeClr val="tx1"/>
                </a:solidFill>
              </a:rPr>
              <a:t>et alimenter des initiatives politiques nationales et européennes</a:t>
            </a:r>
          </a:p>
          <a:p>
            <a:pPr marL="171450" indent="-171450">
              <a:spcAft>
                <a:spcPts val="0"/>
              </a:spcAft>
              <a:buFont typeface="Arial"/>
              <a:buChar char="•"/>
              <a:defRPr/>
            </a:pPr>
            <a:r>
              <a:rPr lang="fr-FR" sz="1100" dirty="0" smtClean="0">
                <a:solidFill>
                  <a:schemeClr val="tx1"/>
                </a:solidFill>
              </a:rPr>
              <a:t>Soutenir </a:t>
            </a:r>
            <a:r>
              <a:rPr lang="fr-FR" sz="1100" dirty="0">
                <a:solidFill>
                  <a:schemeClr val="tx1"/>
                </a:solidFill>
              </a:rPr>
              <a:t>le suivi du développement du secteur des carburants renouvelables et des bioénergies, des installations industrielles, des perspectives de l'industrie et des politiques et plans stratégiques des pays du SET-plan</a:t>
            </a:r>
          </a:p>
          <a:p>
            <a:pPr marL="171450" indent="-171450">
              <a:spcAft>
                <a:spcPts val="0"/>
              </a:spcAft>
              <a:buFont typeface="Arial"/>
              <a:buChar char="•"/>
              <a:defRPr/>
            </a:pPr>
            <a:r>
              <a:rPr lang="fr-FR" sz="1100" dirty="0" smtClean="0">
                <a:solidFill>
                  <a:schemeClr val="tx1"/>
                </a:solidFill>
              </a:rPr>
              <a:t>Elaborer </a:t>
            </a:r>
            <a:r>
              <a:rPr lang="fr-FR" sz="1100" dirty="0">
                <a:solidFill>
                  <a:schemeClr val="tx1"/>
                </a:solidFill>
              </a:rPr>
              <a:t>une stratégie de diffusion et d'exploitation et mettre en œuvre des activités de diffusion et de mise en réseau avec d'autres ETIP et IWG existants </a:t>
            </a: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41</a:t>
            </a:fld>
            <a:endParaRPr lang="fr-FR" sz="1600" b="0" i="0" u="none" strike="noStrike" cap="none" spc="0">
              <a:ln>
                <a:noFill/>
              </a:ln>
              <a:solidFill>
                <a:srgbClr val="000091"/>
              </a:solidFill>
              <a:latin typeface="Arial"/>
              <a:ea typeface="+mn-ea"/>
              <a:cs typeface="+mn-cs"/>
            </a:endParaRPr>
          </a:p>
        </p:txBody>
      </p:sp>
      <p:sp>
        <p:nvSpPr>
          <p:cNvPr id="10" name="Rectangle 9"/>
          <p:cNvSpPr/>
          <p:nvPr/>
        </p:nvSpPr>
        <p:spPr bwMode="auto">
          <a:xfrm>
            <a:off x="6372200" y="555526"/>
            <a:ext cx="2448272" cy="1200329"/>
          </a:xfrm>
          <a:prstGeom prst="rect">
            <a:avLst/>
          </a:prstGeom>
          <a:solidFill>
            <a:schemeClr val="bg1"/>
          </a:solidFill>
          <a:ln w="19050">
            <a:solidFill>
              <a:srgbClr val="000099"/>
            </a:solidFill>
          </a:ln>
        </p:spPr>
        <p:txBody>
          <a:bodyPr wrap="square">
            <a:spAutoFit/>
          </a:bodyPr>
          <a:lstStyle/>
          <a:p>
            <a:pPr lvl="0">
              <a:defRPr/>
            </a:pPr>
            <a:r>
              <a:rPr lang="fr-FR" sz="1200" i="1" dirty="0" smtClean="0"/>
              <a:t>CSA</a:t>
            </a:r>
            <a:endParaRPr lang="fr-FR" sz="1200" i="1" dirty="0"/>
          </a:p>
          <a:p>
            <a:pPr lvl="0">
              <a:defRPr/>
            </a:pPr>
            <a:r>
              <a:rPr lang="fr-FR" sz="1200" i="1" dirty="0"/>
              <a:t>Nb estimé de projets financés : </a:t>
            </a:r>
            <a:r>
              <a:rPr lang="fr-FR" sz="1200" i="1" dirty="0" smtClean="0"/>
              <a:t>1</a:t>
            </a:r>
            <a:endParaRPr dirty="0"/>
          </a:p>
          <a:p>
            <a:pPr lvl="0">
              <a:defRPr/>
            </a:pPr>
            <a:r>
              <a:rPr lang="fr-FR" sz="1200" i="1" dirty="0"/>
              <a:t>Budget/projet : </a:t>
            </a:r>
            <a:r>
              <a:rPr lang="fr-FR" sz="1200" i="1" dirty="0" smtClean="0"/>
              <a:t>0,6</a:t>
            </a:r>
            <a:r>
              <a:rPr lang="fr-FR" sz="1200" i="1" dirty="0"/>
              <a:t>M</a:t>
            </a:r>
            <a:r>
              <a:rPr lang="fr-FR" sz="1200" i="1" dirty="0" smtClean="0"/>
              <a:t>€</a:t>
            </a:r>
          </a:p>
          <a:p>
            <a:pPr lvl="0">
              <a:defRPr/>
            </a:pPr>
            <a:r>
              <a:rPr lang="fr-FR" sz="1200" i="1" dirty="0" smtClean="0"/>
              <a:t>Appel </a:t>
            </a:r>
            <a:r>
              <a:rPr lang="fr-FR" sz="1200" i="1" dirty="0"/>
              <a:t>en Lump </a:t>
            </a:r>
            <a:r>
              <a:rPr lang="fr-FR" sz="1200" i="1" dirty="0" err="1" smtClean="0"/>
              <a:t>sum</a:t>
            </a:r>
            <a:endParaRPr dirty="0" smtClean="0"/>
          </a:p>
          <a:p>
            <a:pPr lvl="0">
              <a:defRPr/>
            </a:pPr>
            <a:r>
              <a:rPr lang="fr-FR" sz="1200" i="1" dirty="0" smtClean="0"/>
              <a:t>Ouverture </a:t>
            </a:r>
            <a:r>
              <a:rPr lang="fr-FR" sz="1200" i="1" dirty="0"/>
              <a:t>: </a:t>
            </a:r>
            <a:r>
              <a:rPr lang="fr-FR" sz="1200" i="1" dirty="0"/>
              <a:t>17/09/2024</a:t>
            </a:r>
          </a:p>
          <a:p>
            <a:pPr lvl="0">
              <a:defRPr/>
            </a:pPr>
            <a:r>
              <a:rPr lang="fr-FR" sz="1200" i="1" dirty="0" smtClean="0"/>
              <a:t>Deadline </a:t>
            </a:r>
            <a:r>
              <a:rPr lang="fr-FR" sz="1200" i="1"/>
              <a:t>: </a:t>
            </a:r>
            <a:r>
              <a:rPr lang="fr-FR" sz="1200" i="1"/>
              <a:t>21/01/2025</a:t>
            </a:r>
            <a:endParaRPr lang="fr-FR" sz="1200" i="1" dirty="0"/>
          </a:p>
        </p:txBody>
      </p:sp>
      <p:sp>
        <p:nvSpPr>
          <p:cNvPr id="9" name="ZoneTexte 8"/>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lvl="0">
              <a:defRPr/>
            </a:pPr>
            <a:r>
              <a:rPr lang="fr-FR" sz="1200" b="1" dirty="0"/>
              <a:t>Energies renouvelables – </a:t>
            </a:r>
            <a:r>
              <a:rPr lang="fr-FR" sz="1200" b="1" dirty="0" smtClean="0">
                <a:solidFill>
                  <a:srgbClr val="000000"/>
                </a:solidFill>
              </a:rPr>
              <a:t>Autres</a:t>
            </a:r>
            <a:endParaRPr lang="fr-FR" sz="1200" b="1" dirty="0">
              <a:solidFill>
                <a:srgbClr val="000000"/>
              </a:solidFill>
            </a:endParaRPr>
          </a:p>
        </p:txBody>
      </p:sp>
    </p:spTree>
    <p:extLst>
      <p:ext uri="{BB962C8B-B14F-4D97-AF65-F5344CB8AC3E}">
        <p14:creationId xmlns:p14="http://schemas.microsoft.com/office/powerpoint/2010/main" val="538510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4" name="Espace réservé du numéro de diapositive 3"/>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42</a:t>
            </a:fld>
            <a:endParaRPr lang="fr-FR" sz="1600" b="0" i="0" u="none" strike="noStrike" cap="none" spc="0">
              <a:ln>
                <a:noFill/>
              </a:ln>
              <a:solidFill>
                <a:srgbClr val="000091"/>
              </a:solidFill>
              <a:latin typeface="Arial"/>
              <a:ea typeface="+mn-ea"/>
              <a:cs typeface="+mn-cs"/>
            </a:endParaRPr>
          </a:p>
        </p:txBody>
      </p:sp>
      <p:sp>
        <p:nvSpPr>
          <p:cNvPr id="7" name="Rectangle 6"/>
          <p:cNvSpPr/>
          <p:nvPr/>
        </p:nvSpPr>
        <p:spPr bwMode="auto">
          <a:xfrm>
            <a:off x="323528" y="1058996"/>
            <a:ext cx="8442808" cy="3831818"/>
          </a:xfrm>
          <a:prstGeom prst="rect">
            <a:avLst/>
          </a:prstGeom>
        </p:spPr>
        <p:txBody>
          <a:bodyPr wrap="square">
            <a:spAutoFit/>
          </a:bodyPr>
          <a:lstStyle/>
          <a:p>
            <a:pPr lvl="0" algn="just">
              <a:defRPr/>
            </a:pPr>
            <a:r>
              <a:rPr lang="fr-FR" sz="1600" b="1" i="0" u="none" strike="noStrike" cap="none" spc="0" dirty="0">
                <a:ln>
                  <a:noFill/>
                </a:ln>
                <a:solidFill>
                  <a:schemeClr val="tx2"/>
                </a:solidFill>
              </a:rPr>
              <a:t>2</a:t>
            </a:r>
            <a:r>
              <a:rPr lang="fr-FR" sz="1600" b="1" i="0" u="none" strike="noStrike" cap="none" spc="0" baseline="30000" dirty="0">
                <a:ln>
                  <a:noFill/>
                </a:ln>
                <a:solidFill>
                  <a:schemeClr val="tx2"/>
                </a:solidFill>
              </a:rPr>
              <a:t>ème</a:t>
            </a:r>
            <a:r>
              <a:rPr lang="fr-FR" sz="1600" b="1" i="0" u="none" strike="noStrike" cap="none" spc="0" dirty="0">
                <a:ln>
                  <a:noFill/>
                </a:ln>
                <a:solidFill>
                  <a:schemeClr val="tx2"/>
                </a:solidFill>
              </a:rPr>
              <a:t> </a:t>
            </a:r>
            <a:r>
              <a:rPr lang="fr-FR" sz="1600" b="1" dirty="0">
                <a:solidFill>
                  <a:schemeClr val="tx2"/>
                </a:solidFill>
              </a:rPr>
              <a:t>sous-partie :</a:t>
            </a:r>
            <a:r>
              <a:rPr lang="fr-FR" sz="1600" b="1" i="0" u="none" strike="noStrike" cap="none" spc="0" dirty="0">
                <a:ln>
                  <a:noFill/>
                </a:ln>
                <a:solidFill>
                  <a:schemeClr val="tx2"/>
                </a:solidFill>
              </a:rPr>
              <a:t> </a:t>
            </a:r>
            <a:r>
              <a:rPr lang="fr-FR" sz="1600" b="1" dirty="0">
                <a:solidFill>
                  <a:schemeClr val="tx2"/>
                </a:solidFill>
              </a:rPr>
              <a:t>« Systèmes, réseaux et stockage d'énergie </a:t>
            </a:r>
            <a:r>
              <a:rPr lang="fr-FR" sz="1600" b="1" i="0" u="none" strike="noStrike" cap="none" spc="0" dirty="0">
                <a:ln>
                  <a:noFill/>
                </a:ln>
                <a:solidFill>
                  <a:schemeClr val="tx2"/>
                </a:solidFill>
              </a:rPr>
              <a:t>»</a:t>
            </a:r>
            <a:endParaRPr dirty="0"/>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lvl="0" indent="-171450" algn="just">
              <a:spcAft>
                <a:spcPts val="600"/>
              </a:spcAft>
              <a:buFont typeface="Arial"/>
              <a:buChar char="•"/>
              <a:defRPr/>
            </a:pPr>
            <a:r>
              <a:rPr lang="fr-FR" sz="1200" dirty="0">
                <a:solidFill>
                  <a:srgbClr val="000000"/>
                </a:solidFill>
              </a:rPr>
              <a:t>Flexibilité et résilience accrues du système énergétique pour contrôler le système, maintenir sa stabilité, planifier et exploiter simultanément différents réseaux.</a:t>
            </a:r>
          </a:p>
          <a:p>
            <a:pPr marL="171450" lvl="0" indent="-171450" algn="just">
              <a:spcAft>
                <a:spcPts val="600"/>
              </a:spcAft>
              <a:buFont typeface="Arial"/>
              <a:buChar char="•"/>
              <a:defRPr/>
            </a:pPr>
            <a:r>
              <a:rPr lang="fr-FR" sz="1200" dirty="0">
                <a:solidFill>
                  <a:srgbClr val="000000"/>
                </a:solidFill>
              </a:rPr>
              <a:t>Services innovants axés sur les données, permettant aux consommateurs de s'engager dans la transition énergétique.</a:t>
            </a:r>
          </a:p>
          <a:p>
            <a:pPr marL="171450" lvl="0" indent="-171450" algn="just">
              <a:spcAft>
                <a:spcPts val="600"/>
              </a:spcAft>
              <a:buFont typeface="Arial"/>
              <a:buChar char="•"/>
              <a:defRPr/>
            </a:pPr>
            <a:r>
              <a:rPr lang="fr-FR" sz="1200" dirty="0">
                <a:solidFill>
                  <a:srgbClr val="000000"/>
                </a:solidFill>
              </a:rPr>
              <a:t>Amélioration des technologies de stockage de l'énergie et des vecteurs énergétiques.</a:t>
            </a:r>
          </a:p>
          <a:p>
            <a:pPr marL="171450" lvl="0" indent="-171450" algn="just">
              <a:spcAft>
                <a:spcPts val="600"/>
              </a:spcAft>
              <a:buFont typeface="Arial"/>
              <a:buChar char="•"/>
              <a:defRPr/>
            </a:pPr>
            <a:r>
              <a:rPr lang="fr-FR" sz="1200" dirty="0">
                <a:solidFill>
                  <a:srgbClr val="000000"/>
                </a:solidFill>
              </a:rPr>
              <a:t>Développement du marché européen des nouveaux services énergétiques et des nouveaux modèles commerciaux.</a:t>
            </a:r>
          </a:p>
          <a:p>
            <a:pPr marL="171450" lvl="0" indent="-171450" algn="just">
              <a:spcAft>
                <a:spcPts val="600"/>
              </a:spcAft>
              <a:buFont typeface="Arial"/>
              <a:buChar char="•"/>
              <a:defRPr/>
            </a:pPr>
            <a:r>
              <a:rPr lang="fr-FR" sz="1200" dirty="0">
                <a:solidFill>
                  <a:srgbClr val="000000"/>
                </a:solidFill>
              </a:rPr>
              <a:t>Solutions plus efficaces et efficientes pour le transport et l'intégration transparente de l'énergie offshore avec les nouvelles technologies de transmission de l'électricité.</a:t>
            </a:r>
          </a:p>
          <a:p>
            <a:pPr marL="171450" lvl="0" indent="-171450" algn="just">
              <a:spcAft>
                <a:spcPts val="600"/>
              </a:spcAft>
              <a:buFont typeface="Arial"/>
              <a:buChar char="•"/>
              <a:defRPr/>
            </a:pPr>
            <a:r>
              <a:rPr lang="fr-FR" sz="1200" dirty="0">
                <a:solidFill>
                  <a:srgbClr val="000000"/>
                </a:solidFill>
              </a:rPr>
              <a:t>Flexibilité accrue du système énergétique et meilleure prévisibilité du rendement des investissements dans les énergies renouvelables et l'efficacité énergétique, sur la base d'un partage aisé des données.</a:t>
            </a:r>
          </a:p>
          <a:p>
            <a:pPr marL="171450" lvl="0" indent="-171450" algn="just">
              <a:spcAft>
                <a:spcPts val="600"/>
              </a:spcAft>
              <a:buFont typeface="Arial"/>
              <a:buChar char="•"/>
              <a:defRPr/>
            </a:pPr>
            <a:r>
              <a:rPr lang="fr-FR" sz="1200" dirty="0">
                <a:solidFill>
                  <a:srgbClr val="000000"/>
                </a:solidFill>
              </a:rPr>
              <a:t>Accélération des nouvelles technologies numériques dans le secteur de l'énergie au profit de la transition énergétique et développement d'outils/technologies de </a:t>
            </a:r>
            <a:r>
              <a:rPr lang="fr-FR" sz="1200" dirty="0" err="1">
                <a:solidFill>
                  <a:srgbClr val="000000"/>
                </a:solidFill>
              </a:rPr>
              <a:t>cybersécurité</a:t>
            </a:r>
            <a:r>
              <a:rPr lang="fr-FR" sz="1200" dirty="0">
                <a:solidFill>
                  <a:srgbClr val="000000"/>
                </a:solidFill>
              </a:rPr>
              <a:t> et de protection de la vie privée.</a:t>
            </a:r>
          </a:p>
          <a:p>
            <a:pPr marL="171450" lvl="0" indent="-171450" algn="just">
              <a:spcAft>
                <a:spcPts val="600"/>
              </a:spcAft>
              <a:buFont typeface="Arial"/>
              <a:buChar char="•"/>
              <a:defRPr/>
            </a:pPr>
            <a:r>
              <a:rPr lang="fr-FR" sz="1200" dirty="0">
                <a:solidFill>
                  <a:srgbClr val="000000"/>
                </a:solidFill>
              </a:rPr>
              <a:t>Développement de technologies et d'approches systémiques optimisant la gestion énergétique des technologies informatiques.  </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a:t>Destination 3, « sous-partie 2 » : Les objectifs</a:t>
            </a:r>
            <a:endParaRPr/>
          </a:p>
          <a:p>
            <a:pPr algn="r">
              <a:defRPr/>
            </a:pPr>
            <a:r>
              <a:rPr lang="fr-FR" sz="1200" b="1"/>
              <a:t>Systèmes, réseaux et stockage d'énergie </a:t>
            </a:r>
            <a:endParaRPr/>
          </a:p>
        </p:txBody>
      </p:sp>
    </p:spTree>
    <p:extLst>
      <p:ext uri="{BB962C8B-B14F-4D97-AF65-F5344CB8AC3E}">
        <p14:creationId xmlns:p14="http://schemas.microsoft.com/office/powerpoint/2010/main" val="2249918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1" y="1015200"/>
            <a:ext cx="6012200" cy="468052"/>
          </a:xfrm>
        </p:spPr>
        <p:txBody>
          <a:bodyPr/>
          <a:lstStyle/>
          <a:p>
            <a:pPr>
              <a:defRPr/>
            </a:pPr>
            <a:r>
              <a:rPr lang="en-US" sz="1400" b="1" dirty="0">
                <a:solidFill>
                  <a:schemeClr val="tx1"/>
                </a:solidFill>
              </a:rPr>
              <a:t>HORIZON-CL5-2024-D3-01-11: AI Testing and Experimentation Facility (TEF) for the energy sector – bringing technology to the market</a:t>
            </a:r>
          </a:p>
        </p:txBody>
      </p:sp>
      <p:sp>
        <p:nvSpPr>
          <p:cNvPr id="6" name="Espace réservé du contenu 5"/>
          <p:cNvSpPr txBox="1"/>
          <p:nvPr/>
        </p:nvSpPr>
        <p:spPr bwMode="gray">
          <a:xfrm>
            <a:off x="360000" y="1692000"/>
            <a:ext cx="8424000" cy="3075847"/>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just">
              <a:lnSpc>
                <a:spcPct val="114999"/>
              </a:lnSpc>
              <a:defRPr/>
            </a:pPr>
            <a:r>
              <a:rPr lang="en-GB" sz="1100" b="1" u="sng" dirty="0">
                <a:solidFill>
                  <a:srgbClr val="000091"/>
                </a:solidFill>
                <a:ea typeface="Times New Roman"/>
                <a:cs typeface="Times New Roman"/>
              </a:rPr>
              <a:t>Résultats </a:t>
            </a:r>
            <a:r>
              <a:rPr lang="en-GB" sz="1100" b="1" u="sng" dirty="0" err="1">
                <a:solidFill>
                  <a:srgbClr val="000091"/>
                </a:solidFill>
                <a:ea typeface="Times New Roman"/>
                <a:cs typeface="Times New Roman"/>
              </a:rPr>
              <a:t>attendus</a:t>
            </a:r>
            <a:r>
              <a:rPr lang="en-GB" sz="1100" b="1" u="sng" dirty="0">
                <a:solidFill>
                  <a:srgbClr val="000091"/>
                </a:solidFill>
                <a:ea typeface="Times New Roman"/>
                <a:cs typeface="Times New Roman"/>
              </a:rPr>
              <a:t> :</a:t>
            </a:r>
          </a:p>
          <a:p>
            <a:pPr marL="171450" indent="-171450">
              <a:spcAft>
                <a:spcPts val="0"/>
              </a:spcAft>
              <a:buFont typeface="Arial"/>
              <a:buChar char="•"/>
              <a:defRPr/>
            </a:pPr>
            <a:r>
              <a:rPr lang="fr-FR" sz="1100" dirty="0" smtClean="0">
                <a:solidFill>
                  <a:srgbClr val="000000"/>
                </a:solidFill>
                <a:latin typeface="Arial"/>
              </a:rPr>
              <a:t>Installations </a:t>
            </a:r>
            <a:r>
              <a:rPr lang="fr-FR" sz="1100" dirty="0">
                <a:solidFill>
                  <a:srgbClr val="000000"/>
                </a:solidFill>
                <a:latin typeface="Arial"/>
              </a:rPr>
              <a:t>d'essai et d'expérimentation (</a:t>
            </a:r>
            <a:r>
              <a:rPr lang="fr-FR" sz="1100" dirty="0" smtClean="0">
                <a:solidFill>
                  <a:srgbClr val="000000"/>
                </a:solidFill>
                <a:latin typeface="Arial"/>
              </a:rPr>
              <a:t>TEF) offrant </a:t>
            </a:r>
            <a:r>
              <a:rPr lang="fr-FR" sz="1100" dirty="0">
                <a:solidFill>
                  <a:srgbClr val="000000"/>
                </a:solidFill>
                <a:latin typeface="Arial"/>
              </a:rPr>
              <a:t>une combinaison d'installations physiques et virtuelles, dans lesquelles les fournisseurs de technologies </a:t>
            </a:r>
            <a:r>
              <a:rPr lang="fr-FR" sz="1100" dirty="0" smtClean="0">
                <a:solidFill>
                  <a:srgbClr val="000000"/>
                </a:solidFill>
                <a:latin typeface="Arial"/>
              </a:rPr>
              <a:t>peuvent </a:t>
            </a:r>
            <a:r>
              <a:rPr lang="fr-FR" sz="1100" dirty="0">
                <a:solidFill>
                  <a:srgbClr val="000000"/>
                </a:solidFill>
                <a:latin typeface="Arial"/>
              </a:rPr>
              <a:t>obtenir un soutien pour tester leurs dernières technologies logicielles et matérielles basées sur l'IA dans des conditions </a:t>
            </a:r>
            <a:r>
              <a:rPr lang="fr-FR" sz="1100" dirty="0" smtClean="0">
                <a:solidFill>
                  <a:srgbClr val="000000"/>
                </a:solidFill>
                <a:latin typeface="Arial"/>
              </a:rPr>
              <a:t>opérationnelles</a:t>
            </a:r>
            <a:endParaRPr lang="fr-FR" sz="1100" dirty="0">
              <a:solidFill>
                <a:srgbClr val="000000"/>
              </a:solidFill>
              <a:latin typeface="Arial"/>
            </a:endParaRPr>
          </a:p>
          <a:p>
            <a:pPr marL="171450" indent="-171450">
              <a:spcAft>
                <a:spcPts val="0"/>
              </a:spcAft>
              <a:buFont typeface="Arial"/>
              <a:buChar char="•"/>
              <a:defRPr/>
            </a:pPr>
            <a:r>
              <a:rPr lang="fr-FR" sz="1100" dirty="0" smtClean="0">
                <a:solidFill>
                  <a:srgbClr val="000000"/>
                </a:solidFill>
                <a:latin typeface="Arial"/>
              </a:rPr>
              <a:t>Intégration </a:t>
            </a:r>
            <a:r>
              <a:rPr lang="fr-FR" sz="1100" dirty="0">
                <a:solidFill>
                  <a:srgbClr val="000000"/>
                </a:solidFill>
                <a:latin typeface="Arial"/>
              </a:rPr>
              <a:t>complète, </a:t>
            </a:r>
            <a:r>
              <a:rPr lang="fr-FR" sz="1100" dirty="0" smtClean="0">
                <a:solidFill>
                  <a:srgbClr val="000000"/>
                </a:solidFill>
                <a:latin typeface="Arial"/>
              </a:rPr>
              <a:t>essai </a:t>
            </a:r>
            <a:r>
              <a:rPr lang="fr-FR" sz="1100" dirty="0">
                <a:solidFill>
                  <a:srgbClr val="000000"/>
                </a:solidFill>
                <a:latin typeface="Arial"/>
              </a:rPr>
              <a:t>et </a:t>
            </a:r>
            <a:r>
              <a:rPr lang="fr-FR" sz="1100" dirty="0" smtClean="0">
                <a:solidFill>
                  <a:srgbClr val="000000"/>
                </a:solidFill>
                <a:latin typeface="Arial"/>
              </a:rPr>
              <a:t>expérimentation </a:t>
            </a:r>
            <a:r>
              <a:rPr lang="fr-FR" sz="1100" dirty="0">
                <a:solidFill>
                  <a:srgbClr val="000000"/>
                </a:solidFill>
                <a:latin typeface="Arial"/>
              </a:rPr>
              <a:t>des dernières technologies basées sur l’IA afin de résoudre les problèmes et d'améliorer les solutions dans le secteur de </a:t>
            </a:r>
            <a:r>
              <a:rPr lang="fr-FR" sz="1100" dirty="0" smtClean="0">
                <a:solidFill>
                  <a:srgbClr val="000000"/>
                </a:solidFill>
                <a:latin typeface="Arial"/>
              </a:rPr>
              <a:t>l'énergie</a:t>
            </a:r>
          </a:p>
          <a:p>
            <a:pPr marL="171450" indent="-171450">
              <a:spcAft>
                <a:spcPts val="0"/>
              </a:spcAft>
              <a:buFont typeface="Arial"/>
              <a:buChar char="•"/>
              <a:defRPr/>
            </a:pPr>
            <a:r>
              <a:rPr lang="fr-FR" sz="1100" dirty="0" smtClean="0">
                <a:solidFill>
                  <a:srgbClr val="000000"/>
                </a:solidFill>
                <a:latin typeface="Arial"/>
              </a:rPr>
              <a:t>Installations ouvertes </a:t>
            </a:r>
            <a:r>
              <a:rPr lang="fr-FR" sz="1100" dirty="0">
                <a:solidFill>
                  <a:srgbClr val="000000"/>
                </a:solidFill>
                <a:latin typeface="Arial"/>
              </a:rPr>
              <a:t>à tous les sites en </a:t>
            </a:r>
            <a:r>
              <a:rPr lang="fr-FR" sz="1100" dirty="0" smtClean="0">
                <a:solidFill>
                  <a:srgbClr val="000000"/>
                </a:solidFill>
                <a:latin typeface="Arial"/>
              </a:rPr>
              <a:t>Europe, dotées </a:t>
            </a:r>
            <a:r>
              <a:rPr lang="fr-FR" sz="1100" dirty="0">
                <a:solidFill>
                  <a:srgbClr val="000000"/>
                </a:solidFill>
                <a:latin typeface="Arial"/>
              </a:rPr>
              <a:t>de l'équipement </a:t>
            </a:r>
            <a:r>
              <a:rPr lang="fr-FR" sz="1100" dirty="0" smtClean="0">
                <a:solidFill>
                  <a:srgbClr val="000000"/>
                </a:solidFill>
                <a:latin typeface="Arial"/>
              </a:rPr>
              <a:t>adéquat et d’un </a:t>
            </a:r>
            <a:r>
              <a:rPr lang="fr-FR" sz="1100" dirty="0">
                <a:solidFill>
                  <a:srgbClr val="000000"/>
                </a:solidFill>
                <a:latin typeface="Arial"/>
              </a:rPr>
              <a:t>modèle économique pouvant assurer leur durabilité sur le long </a:t>
            </a:r>
            <a:r>
              <a:rPr lang="fr-FR" sz="1100" dirty="0" smtClean="0">
                <a:solidFill>
                  <a:srgbClr val="000000"/>
                </a:solidFill>
                <a:latin typeface="Arial"/>
              </a:rPr>
              <a:t>terme</a:t>
            </a:r>
          </a:p>
          <a:p>
            <a:pPr marL="171450" indent="-171450">
              <a:spcAft>
                <a:spcPts val="0"/>
              </a:spcAft>
              <a:buFont typeface="Arial"/>
              <a:buChar char="•"/>
              <a:defRPr/>
            </a:pPr>
            <a:endParaRPr lang="en-US" sz="1100" dirty="0">
              <a:solidFill>
                <a:srgbClr val="000000"/>
              </a:solidFill>
              <a:latin typeface="Arial"/>
            </a:endParaRPr>
          </a:p>
          <a:p>
            <a:pPr algn="just" defTabSz="914378">
              <a:lnSpc>
                <a:spcPct val="114999"/>
              </a:lnSpc>
              <a:defRPr/>
            </a:pPr>
            <a:r>
              <a:rPr lang="en-GB" sz="1100" b="1" u="sng" dirty="0" err="1">
                <a:solidFill>
                  <a:srgbClr val="000091"/>
                </a:solidFill>
                <a:latin typeface="Arial"/>
                <a:ea typeface="Times New Roman"/>
                <a:cs typeface="Times New Roman"/>
              </a:rPr>
              <a:t>Activités</a:t>
            </a:r>
            <a:r>
              <a:rPr lang="en-GB" sz="1100" b="1" u="sng" dirty="0">
                <a:solidFill>
                  <a:srgbClr val="000091"/>
                </a:solidFill>
                <a:latin typeface="Arial"/>
                <a:ea typeface="Times New Roman"/>
                <a:cs typeface="Times New Roman"/>
              </a:rPr>
              <a:t> :</a:t>
            </a:r>
            <a:endParaRPr lang="fr-FR" sz="1100" dirty="0">
              <a:solidFill>
                <a:srgbClr val="000091"/>
              </a:solidFill>
              <a:latin typeface="Arial"/>
            </a:endParaRPr>
          </a:p>
          <a:p>
            <a:pPr marL="171450" lvl="1" indent="-171450">
              <a:spcBef>
                <a:spcPts val="0"/>
              </a:spcBef>
              <a:spcAft>
                <a:spcPts val="0"/>
              </a:spcAft>
              <a:defRPr/>
            </a:pPr>
            <a:r>
              <a:rPr lang="fr-FR" sz="1100" dirty="0" smtClean="0">
                <a:solidFill>
                  <a:srgbClr val="000000"/>
                </a:solidFill>
                <a:latin typeface="Arial"/>
              </a:rPr>
              <a:t>S'appuyer </a:t>
            </a:r>
            <a:r>
              <a:rPr lang="fr-FR" sz="1100" dirty="0">
                <a:solidFill>
                  <a:srgbClr val="000000"/>
                </a:solidFill>
                <a:latin typeface="Arial"/>
              </a:rPr>
              <a:t>sur des infrastructures existantes, devenir ouvertes à tous les acteurs intéressés, notamment aux utilisateurs finaux qui devront être impliqués dans une logique de </a:t>
            </a:r>
            <a:r>
              <a:rPr lang="fr-FR" sz="1100" dirty="0" err="1">
                <a:solidFill>
                  <a:srgbClr val="000000"/>
                </a:solidFill>
                <a:latin typeface="Arial"/>
              </a:rPr>
              <a:t>co</a:t>
            </a:r>
            <a:r>
              <a:rPr lang="fr-FR" sz="1100" dirty="0">
                <a:solidFill>
                  <a:srgbClr val="000000"/>
                </a:solidFill>
                <a:latin typeface="Arial"/>
              </a:rPr>
              <a:t>-création</a:t>
            </a:r>
          </a:p>
          <a:p>
            <a:pPr marL="171450" lvl="1" indent="-171450">
              <a:spcBef>
                <a:spcPts val="0"/>
              </a:spcBef>
              <a:spcAft>
                <a:spcPts val="0"/>
              </a:spcAft>
              <a:defRPr/>
            </a:pPr>
            <a:r>
              <a:rPr lang="fr-FR" sz="1100" dirty="0" smtClean="0">
                <a:solidFill>
                  <a:srgbClr val="000000"/>
                </a:solidFill>
                <a:latin typeface="Arial"/>
              </a:rPr>
              <a:t>Optimiser </a:t>
            </a:r>
            <a:r>
              <a:rPr lang="fr-FR" sz="1100" dirty="0">
                <a:solidFill>
                  <a:srgbClr val="000000"/>
                </a:solidFill>
                <a:latin typeface="Arial"/>
              </a:rPr>
              <a:t>le déploiement de solutions basées sur l'IA pour une énergie plus verte, intelligente, résiliente et </a:t>
            </a:r>
            <a:r>
              <a:rPr lang="fr-FR" sz="1100" dirty="0" smtClean="0">
                <a:solidFill>
                  <a:srgbClr val="000000"/>
                </a:solidFill>
                <a:latin typeface="Arial"/>
              </a:rPr>
              <a:t>flexible</a:t>
            </a:r>
          </a:p>
          <a:p>
            <a:pPr marL="171450" lvl="1" indent="-171450">
              <a:spcBef>
                <a:spcPts val="0"/>
              </a:spcBef>
              <a:spcAft>
                <a:spcPts val="0"/>
              </a:spcAft>
              <a:defRPr/>
            </a:pPr>
            <a:r>
              <a:rPr lang="fr-FR" sz="1100" dirty="0" smtClean="0">
                <a:solidFill>
                  <a:srgbClr val="000000"/>
                </a:solidFill>
                <a:latin typeface="Arial"/>
              </a:rPr>
              <a:t>Contribuer à </a:t>
            </a:r>
            <a:r>
              <a:rPr lang="fr-FR" sz="1100" dirty="0">
                <a:solidFill>
                  <a:srgbClr val="000000"/>
                </a:solidFill>
                <a:latin typeface="Arial"/>
              </a:rPr>
              <a:t>une IA plus fiable et fabriquée en </a:t>
            </a:r>
            <a:r>
              <a:rPr lang="fr-FR" sz="1100" dirty="0" smtClean="0">
                <a:solidFill>
                  <a:srgbClr val="000000"/>
                </a:solidFill>
                <a:latin typeface="Arial"/>
              </a:rPr>
              <a:t>Europe</a:t>
            </a:r>
            <a:endParaRPr lang="fr-FR" sz="1100" dirty="0">
              <a:solidFill>
                <a:srgbClr val="000000"/>
              </a:solidFill>
              <a:latin typeface="Aria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defTabSz="914378">
              <a:defRPr/>
            </a:pPr>
            <a:fld id="{733122C9-A0B9-462F-8757-0847AD287B63}" type="slidenum">
              <a:rPr lang="fr-FR">
                <a:solidFill>
                  <a:srgbClr val="000091"/>
                </a:solidFill>
                <a:latin typeface="Arial"/>
              </a:rPr>
              <a:pPr defTabSz="914378">
                <a:defRPr/>
              </a:pPr>
              <a:t>43</a:t>
            </a:fld>
            <a:endParaRPr lang="fr-FR" dirty="0">
              <a:solidFill>
                <a:srgbClr val="000091"/>
              </a:solidFill>
              <a:latin typeface="Arial"/>
            </a:endParaRPr>
          </a:p>
        </p:txBody>
      </p:sp>
      <p:sp>
        <p:nvSpPr>
          <p:cNvPr id="11" name="Rectangle 10"/>
          <p:cNvSpPr/>
          <p:nvPr/>
        </p:nvSpPr>
        <p:spPr bwMode="auto">
          <a:xfrm>
            <a:off x="6372000" y="554400"/>
            <a:ext cx="2448343" cy="1015663"/>
          </a:xfrm>
          <a:prstGeom prst="rect">
            <a:avLst/>
          </a:prstGeom>
          <a:solidFill>
            <a:schemeClr val="bg1"/>
          </a:solidFill>
          <a:ln w="19050">
            <a:solidFill>
              <a:srgbClr val="000099"/>
            </a:solidFill>
          </a:ln>
        </p:spPr>
        <p:txBody>
          <a:bodyPr wrap="square">
            <a:spAutoFit/>
          </a:bodyPr>
          <a:lstStyle/>
          <a:p>
            <a:pPr defTabSz="914378">
              <a:defRPr/>
            </a:pPr>
            <a:r>
              <a:rPr lang="fr-FR" sz="1200" i="1" dirty="0">
                <a:solidFill>
                  <a:srgbClr val="000000"/>
                </a:solidFill>
                <a:latin typeface="Arial"/>
              </a:rPr>
              <a:t>IA </a:t>
            </a:r>
            <a:r>
              <a:rPr lang="fr-FR" sz="1200" i="1" dirty="0" smtClean="0">
                <a:solidFill>
                  <a:srgbClr val="000000"/>
                </a:solidFill>
                <a:latin typeface="Arial"/>
              </a:rPr>
              <a:t>(</a:t>
            </a:r>
            <a:r>
              <a:rPr lang="en-US" sz="1200" i="1" dirty="0">
                <a:solidFill>
                  <a:srgbClr val="000000"/>
                </a:solidFill>
              </a:rPr>
              <a:t>TRL à la fin du </a:t>
            </a:r>
            <a:r>
              <a:rPr lang="en-US" sz="1200" i="1" dirty="0" err="1">
                <a:solidFill>
                  <a:srgbClr val="000000"/>
                </a:solidFill>
              </a:rPr>
              <a:t>projet</a:t>
            </a:r>
            <a:r>
              <a:rPr lang="en-US" sz="1200" i="1" dirty="0">
                <a:solidFill>
                  <a:srgbClr val="000000"/>
                </a:solidFill>
              </a:rPr>
              <a:t> </a:t>
            </a:r>
            <a:r>
              <a:rPr lang="fr-FR" sz="1200" i="1" dirty="0" smtClean="0">
                <a:solidFill>
                  <a:srgbClr val="000000"/>
                </a:solidFill>
                <a:latin typeface="Arial"/>
              </a:rPr>
              <a:t>6-8</a:t>
            </a:r>
            <a:r>
              <a:rPr lang="fr-FR" sz="1200" i="1" dirty="0">
                <a:solidFill>
                  <a:srgbClr val="000000"/>
                </a:solidFill>
                <a:latin typeface="Arial"/>
              </a:rPr>
              <a:t>)</a:t>
            </a:r>
            <a:endParaRPr dirty="0">
              <a:solidFill>
                <a:srgbClr val="000000"/>
              </a:solidFill>
              <a:latin typeface="Arial"/>
            </a:endParaRPr>
          </a:p>
          <a:p>
            <a:pPr defTabSz="914378">
              <a:defRPr/>
            </a:pPr>
            <a:r>
              <a:rPr lang="fr-FR" sz="1200" i="1" dirty="0">
                <a:solidFill>
                  <a:srgbClr val="000000"/>
                </a:solidFill>
                <a:latin typeface="Arial"/>
              </a:rPr>
              <a:t>Nb de projets financés : 3</a:t>
            </a:r>
            <a:endParaRPr dirty="0">
              <a:solidFill>
                <a:srgbClr val="000000"/>
              </a:solidFill>
              <a:latin typeface="Arial"/>
            </a:endParaRPr>
          </a:p>
          <a:p>
            <a:pPr defTabSz="914378">
              <a:defRPr/>
            </a:pPr>
            <a:r>
              <a:rPr lang="fr-FR" sz="1200" i="1" dirty="0">
                <a:solidFill>
                  <a:srgbClr val="000000"/>
                </a:solidFill>
                <a:latin typeface="Arial"/>
              </a:rPr>
              <a:t>Budget/projet : 5M€</a:t>
            </a:r>
            <a:endParaRPr dirty="0">
              <a:solidFill>
                <a:srgbClr val="000000"/>
              </a:solidFill>
              <a:latin typeface="Arial"/>
            </a:endParaRPr>
          </a:p>
          <a:p>
            <a:pPr defTabSz="914378">
              <a:defRPr/>
            </a:pPr>
            <a:r>
              <a:rPr lang="fr-FR" sz="1200" i="1" dirty="0">
                <a:solidFill>
                  <a:srgbClr val="000000"/>
                </a:solidFill>
                <a:latin typeface="Arial"/>
              </a:rPr>
              <a:t>Ouverture : 12/09/2023</a:t>
            </a:r>
          </a:p>
          <a:p>
            <a:pPr defTabSz="914378">
              <a:defRPr/>
            </a:pPr>
            <a:r>
              <a:rPr lang="fr-FR" sz="1200" i="1" dirty="0">
                <a:solidFill>
                  <a:srgbClr val="000000"/>
                </a:solidFill>
                <a:latin typeface="Arial"/>
              </a:rPr>
              <a:t>Deadline : </a:t>
            </a:r>
            <a:r>
              <a:rPr lang="fr-FR" sz="1200" i="1" dirty="0" smtClean="0">
                <a:solidFill>
                  <a:srgbClr val="000000"/>
                </a:solidFill>
                <a:latin typeface="Arial"/>
              </a:rPr>
              <a:t>16/01/2024</a:t>
            </a:r>
            <a:endParaRPr lang="fr-FR" sz="1200" i="1" dirty="0">
              <a:solidFill>
                <a:srgbClr val="000000"/>
              </a:solidFill>
              <a:latin typeface="Arial"/>
            </a:endParaRPr>
          </a:p>
        </p:txBody>
      </p:sp>
      <p:sp>
        <p:nvSpPr>
          <p:cNvPr id="8" name="ZoneTexte 7"/>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a:defRPr/>
            </a:pPr>
            <a:r>
              <a:rPr lang="fr-FR" sz="1200" b="1" dirty="0"/>
              <a:t>Système énergétique, réseaux et stockage</a:t>
            </a:r>
          </a:p>
        </p:txBody>
      </p:sp>
    </p:spTree>
    <p:extLst>
      <p:ext uri="{BB962C8B-B14F-4D97-AF65-F5344CB8AC3E}">
        <p14:creationId xmlns:p14="http://schemas.microsoft.com/office/powerpoint/2010/main" val="4204878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1" y="1015200"/>
            <a:ext cx="6012200" cy="468052"/>
          </a:xfrm>
        </p:spPr>
        <p:txBody>
          <a:bodyPr/>
          <a:lstStyle/>
          <a:p>
            <a:pPr>
              <a:defRPr/>
            </a:pPr>
            <a:r>
              <a:rPr lang="en-US" sz="1400" b="1" dirty="0">
                <a:solidFill>
                  <a:schemeClr val="tx1"/>
                </a:solidFill>
              </a:rPr>
              <a:t>HORIZON-CL5-2024-D3-01-12: Energy Management Systems for flexibility services</a:t>
            </a:r>
          </a:p>
        </p:txBody>
      </p:sp>
      <p:sp>
        <p:nvSpPr>
          <p:cNvPr id="6" name="Espace réservé du contenu 5"/>
          <p:cNvSpPr txBox="1"/>
          <p:nvPr/>
        </p:nvSpPr>
        <p:spPr bwMode="gray">
          <a:xfrm>
            <a:off x="360000" y="1692000"/>
            <a:ext cx="8424000" cy="3075847"/>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b="1" u="sng" dirty="0">
                <a:solidFill>
                  <a:srgbClr val="000091"/>
                </a:solidFill>
                <a:ea typeface="Times New Roman"/>
                <a:cs typeface="Times New Roman"/>
              </a:rPr>
              <a:t>Résultats </a:t>
            </a:r>
            <a:r>
              <a:rPr lang="en-GB" b="1" u="sng" dirty="0" err="1">
                <a:solidFill>
                  <a:srgbClr val="000091"/>
                </a:solidFill>
                <a:ea typeface="Times New Roman"/>
                <a:cs typeface="Times New Roman"/>
              </a:rPr>
              <a:t>attendus</a:t>
            </a:r>
            <a:r>
              <a:rPr lang="en-GB" b="1" u="sng" dirty="0">
                <a:solidFill>
                  <a:srgbClr val="000091"/>
                </a:solidFill>
                <a:ea typeface="Times New Roman"/>
                <a:cs typeface="Times New Roman"/>
              </a:rPr>
              <a:t> :</a:t>
            </a:r>
          </a:p>
          <a:p>
            <a:pPr marL="171450" lvl="1" indent="-171450">
              <a:spcBef>
                <a:spcPts val="0"/>
              </a:spcBef>
              <a:spcAft>
                <a:spcPts val="0"/>
              </a:spcAft>
              <a:defRPr/>
            </a:pPr>
            <a:r>
              <a:rPr lang="fr-FR" sz="1050" dirty="0" smtClean="0">
                <a:solidFill>
                  <a:srgbClr val="000000"/>
                </a:solidFill>
                <a:latin typeface="Arial"/>
              </a:rPr>
              <a:t>Utilisation </a:t>
            </a:r>
            <a:r>
              <a:rPr lang="fr-FR" sz="1050" dirty="0">
                <a:solidFill>
                  <a:srgbClr val="000000"/>
                </a:solidFill>
                <a:latin typeface="Arial"/>
              </a:rPr>
              <a:t>de bâtiments et de sites industriels intelligents pour l'intégration des </a:t>
            </a:r>
            <a:r>
              <a:rPr lang="fr-FR" sz="1050" dirty="0" err="1">
                <a:solidFill>
                  <a:srgbClr val="000000"/>
                </a:solidFill>
                <a:latin typeface="Arial"/>
              </a:rPr>
              <a:t>EnR</a:t>
            </a:r>
            <a:r>
              <a:rPr lang="fr-FR" sz="1050" dirty="0">
                <a:solidFill>
                  <a:srgbClr val="000000"/>
                </a:solidFill>
                <a:latin typeface="Arial"/>
              </a:rPr>
              <a:t> dans le système énergétique de manière </a:t>
            </a:r>
            <a:r>
              <a:rPr lang="fr-FR" sz="1050" dirty="0" smtClean="0">
                <a:solidFill>
                  <a:srgbClr val="000000"/>
                </a:solidFill>
                <a:latin typeface="Arial"/>
              </a:rPr>
              <a:t>efficace</a:t>
            </a:r>
            <a:endParaRPr lang="fr-FR" sz="1050" dirty="0">
              <a:solidFill>
                <a:srgbClr val="000000"/>
              </a:solidFill>
              <a:latin typeface="Arial"/>
            </a:endParaRPr>
          </a:p>
          <a:p>
            <a:pPr marL="171450" lvl="1" indent="-171450">
              <a:spcBef>
                <a:spcPts val="0"/>
              </a:spcBef>
              <a:spcAft>
                <a:spcPts val="0"/>
              </a:spcAft>
              <a:defRPr/>
            </a:pPr>
            <a:r>
              <a:rPr lang="fr-FR" sz="1050" dirty="0" smtClean="0">
                <a:solidFill>
                  <a:srgbClr val="000000"/>
                </a:solidFill>
                <a:latin typeface="Arial"/>
              </a:rPr>
              <a:t>Démonstration de </a:t>
            </a:r>
            <a:r>
              <a:rPr lang="fr-FR" sz="1050" dirty="0">
                <a:solidFill>
                  <a:srgbClr val="000000"/>
                </a:solidFill>
                <a:latin typeface="Arial"/>
              </a:rPr>
              <a:t>l'agrégation de plusieurs systèmes de gestion de l'énergie </a:t>
            </a:r>
            <a:r>
              <a:rPr lang="fr-FR" sz="1050" dirty="0" smtClean="0">
                <a:solidFill>
                  <a:srgbClr val="000000"/>
                </a:solidFill>
                <a:latin typeface="Arial"/>
              </a:rPr>
              <a:t>pour </a:t>
            </a:r>
            <a:r>
              <a:rPr lang="fr-FR" sz="1050" dirty="0">
                <a:solidFill>
                  <a:srgbClr val="000000"/>
                </a:solidFill>
                <a:latin typeface="Arial"/>
              </a:rPr>
              <a:t>fournir des services de flexibilité au réseau </a:t>
            </a:r>
            <a:r>
              <a:rPr lang="fr-FR" sz="1050" dirty="0" smtClean="0">
                <a:solidFill>
                  <a:srgbClr val="000000"/>
                </a:solidFill>
                <a:latin typeface="Arial"/>
              </a:rPr>
              <a:t>électrique</a:t>
            </a:r>
            <a:endParaRPr lang="fr-FR" sz="1050" dirty="0">
              <a:solidFill>
                <a:srgbClr val="000000"/>
              </a:solidFill>
              <a:latin typeface="Arial"/>
            </a:endParaRPr>
          </a:p>
          <a:p>
            <a:pPr marL="171450" lvl="1" indent="-171450">
              <a:spcBef>
                <a:spcPts val="0"/>
              </a:spcBef>
              <a:spcAft>
                <a:spcPts val="0"/>
              </a:spcAft>
              <a:defRPr/>
            </a:pPr>
            <a:r>
              <a:rPr lang="fr-FR" sz="1050" dirty="0" smtClean="0">
                <a:solidFill>
                  <a:srgbClr val="000000"/>
                </a:solidFill>
                <a:latin typeface="Arial"/>
              </a:rPr>
              <a:t>Démonstration de </a:t>
            </a:r>
            <a:r>
              <a:rPr lang="fr-FR" sz="1050" dirty="0">
                <a:solidFill>
                  <a:srgbClr val="000000"/>
                </a:solidFill>
                <a:latin typeface="Arial"/>
              </a:rPr>
              <a:t>l'interopérabilité et les technologies d'échange de données afin d'agréger des données provenant de différentes sources et dans différents formats, grâce à la coopération entre les agrégateurs et les développeurs de systèmes de gestion de l'énergie</a:t>
            </a:r>
          </a:p>
          <a:p>
            <a:pPr marL="171450" lvl="1" indent="-171450">
              <a:spcBef>
                <a:spcPts val="0"/>
              </a:spcBef>
              <a:spcAft>
                <a:spcPts val="0"/>
              </a:spcAft>
              <a:defRPr/>
            </a:pPr>
            <a:r>
              <a:rPr lang="fr-FR" sz="1050" dirty="0">
                <a:solidFill>
                  <a:srgbClr val="000000"/>
                </a:solidFill>
                <a:latin typeface="Arial"/>
              </a:rPr>
              <a:t>Pilotage et démonstration des opérations de pool de flexibilité aux niveaux local et </a:t>
            </a:r>
            <a:r>
              <a:rPr lang="fr-FR" sz="1050" dirty="0" smtClean="0">
                <a:solidFill>
                  <a:srgbClr val="000000"/>
                </a:solidFill>
                <a:latin typeface="Arial"/>
              </a:rPr>
              <a:t>régional</a:t>
            </a:r>
            <a:endParaRPr lang="fr-FR" sz="1050" dirty="0">
              <a:solidFill>
                <a:srgbClr val="000000"/>
              </a:solidFill>
              <a:latin typeface="Arial"/>
            </a:endParaRPr>
          </a:p>
          <a:p>
            <a:pPr marL="171450" lvl="1" indent="-171450">
              <a:spcBef>
                <a:spcPts val="0"/>
              </a:spcBef>
              <a:spcAft>
                <a:spcPts val="0"/>
              </a:spcAft>
              <a:defRPr/>
            </a:pPr>
            <a:r>
              <a:rPr lang="fr-FR" sz="1050" dirty="0" smtClean="0">
                <a:solidFill>
                  <a:srgbClr val="000000"/>
                </a:solidFill>
                <a:latin typeface="Arial"/>
              </a:rPr>
              <a:t>Recommandations </a:t>
            </a:r>
            <a:r>
              <a:rPr lang="fr-FR" sz="1050" dirty="0">
                <a:solidFill>
                  <a:srgbClr val="000000"/>
                </a:solidFill>
                <a:latin typeface="Arial"/>
              </a:rPr>
              <a:t>sur la manière dont les produits, les marchés et les processus de marché actuels pour la flexibilité devraient être adaptés à ces nouveaux services et/ou à ces nouvelles </a:t>
            </a:r>
            <a:r>
              <a:rPr lang="fr-FR" sz="1050" dirty="0" smtClean="0">
                <a:solidFill>
                  <a:srgbClr val="000000"/>
                </a:solidFill>
                <a:latin typeface="Arial"/>
              </a:rPr>
              <a:t>technologies</a:t>
            </a:r>
            <a:endParaRPr lang="fr-FR" sz="1050" dirty="0" smtClean="0">
              <a:solidFill>
                <a:srgbClr val="000091"/>
              </a:solidFill>
              <a:latin typeface="+mj-lt"/>
            </a:endParaRPr>
          </a:p>
          <a:p>
            <a:pPr marL="171450" lvl="1" indent="-171450">
              <a:spcBef>
                <a:spcPts val="0"/>
              </a:spcBef>
              <a:spcAft>
                <a:spcPts val="0"/>
              </a:spcAft>
              <a:defRPr/>
            </a:pPr>
            <a:endParaRPr lang="fr-FR" sz="1050" dirty="0">
              <a:solidFill>
                <a:srgbClr val="000091"/>
              </a:solidFill>
              <a:latin typeface="+mj-lt"/>
            </a:endParaRPr>
          </a:p>
          <a:p>
            <a:pPr lvl="0" algn="just">
              <a:lnSpc>
                <a:spcPct val="114999"/>
              </a:lnSpc>
              <a:defRPr/>
            </a:pPr>
            <a:r>
              <a:rPr lang="en-GB" b="1" u="sng" dirty="0" err="1">
                <a:solidFill>
                  <a:srgbClr val="000091"/>
                </a:solidFill>
                <a:ea typeface="Times New Roman"/>
                <a:cs typeface="Times New Roman"/>
              </a:rPr>
              <a:t>Activités</a:t>
            </a:r>
            <a:r>
              <a:rPr lang="en-GB" b="1" u="sng" dirty="0">
                <a:solidFill>
                  <a:srgbClr val="000091"/>
                </a:solidFill>
                <a:ea typeface="Times New Roman"/>
                <a:cs typeface="Times New Roman"/>
              </a:rPr>
              <a:t> :</a:t>
            </a:r>
            <a:endParaRPr lang="fr-FR" dirty="0">
              <a:solidFill>
                <a:srgbClr val="000091"/>
              </a:solidFill>
            </a:endParaRPr>
          </a:p>
          <a:p>
            <a:pPr marL="171450" lvl="1" indent="-171450">
              <a:spcBef>
                <a:spcPts val="0"/>
              </a:spcBef>
              <a:spcAft>
                <a:spcPts val="0"/>
              </a:spcAft>
              <a:defRPr/>
            </a:pPr>
            <a:r>
              <a:rPr lang="fr-FR" sz="1050" dirty="0">
                <a:solidFill>
                  <a:srgbClr val="000000"/>
                </a:solidFill>
                <a:latin typeface="Arial"/>
              </a:rPr>
              <a:t>Développer des solutions pour agréger la flexibilité de différents consommateurs qui utilisent différents systèmes de gestion de </a:t>
            </a:r>
            <a:r>
              <a:rPr lang="fr-FR" sz="1050" dirty="0" smtClean="0">
                <a:solidFill>
                  <a:srgbClr val="000000"/>
                </a:solidFill>
                <a:latin typeface="Arial"/>
              </a:rPr>
              <a:t>l'énergie</a:t>
            </a:r>
          </a:p>
          <a:p>
            <a:pPr marL="171450" lvl="1" indent="-171450">
              <a:spcBef>
                <a:spcPts val="0"/>
              </a:spcBef>
              <a:spcAft>
                <a:spcPts val="0"/>
              </a:spcAft>
              <a:defRPr/>
            </a:pPr>
            <a:r>
              <a:rPr lang="fr-FR" sz="1050" dirty="0" smtClean="0">
                <a:solidFill>
                  <a:srgbClr val="000000"/>
                </a:solidFill>
                <a:latin typeface="Arial"/>
              </a:rPr>
              <a:t>Définir </a:t>
            </a:r>
            <a:r>
              <a:rPr lang="fr-FR" sz="1050" dirty="0">
                <a:solidFill>
                  <a:srgbClr val="000000"/>
                </a:solidFill>
                <a:latin typeface="Arial"/>
              </a:rPr>
              <a:t>et démontrer le type de services de flexibilité que les grappes de bâtiments et de sites industriels intelligents peuvent fournir</a:t>
            </a:r>
          </a:p>
          <a:p>
            <a:pPr marL="171450" lvl="1" indent="-171450">
              <a:spcBef>
                <a:spcPts val="0"/>
              </a:spcBef>
              <a:spcAft>
                <a:spcPts val="0"/>
              </a:spcAft>
              <a:defRPr/>
            </a:pPr>
            <a:r>
              <a:rPr lang="fr-FR" sz="1050" dirty="0">
                <a:solidFill>
                  <a:srgbClr val="000000"/>
                </a:solidFill>
                <a:latin typeface="Arial"/>
              </a:rPr>
              <a:t>Coopérer avec (un ou plusieurs) GRT et/ou GRD, en recourant de préférence aux marchés de la flexibilité opérationnelle au jour le jour</a:t>
            </a:r>
          </a:p>
          <a:p>
            <a:pPr marL="171450" lvl="1" indent="-171450">
              <a:spcBef>
                <a:spcPts val="0"/>
              </a:spcBef>
              <a:spcAft>
                <a:spcPts val="0"/>
              </a:spcAft>
              <a:defRPr/>
            </a:pPr>
            <a:r>
              <a:rPr lang="fr-FR" sz="1050" dirty="0">
                <a:solidFill>
                  <a:srgbClr val="000000"/>
                </a:solidFill>
                <a:latin typeface="Arial"/>
              </a:rPr>
              <a:t>Inclure au moins 3 systèmes de gestion de l'énergie différents dans le cas de l'industrie, ou 5 dans le cas des </a:t>
            </a:r>
            <a:r>
              <a:rPr lang="fr-FR" sz="1050" dirty="0" smtClean="0">
                <a:solidFill>
                  <a:srgbClr val="000000"/>
                </a:solidFill>
                <a:latin typeface="Arial"/>
              </a:rPr>
              <a:t>bâtiments</a:t>
            </a:r>
          </a:p>
          <a:p>
            <a:pPr marL="171450" lvl="1" indent="-171450">
              <a:spcBef>
                <a:spcPts val="0"/>
              </a:spcBef>
              <a:spcAft>
                <a:spcPts val="0"/>
              </a:spcAft>
              <a:defRPr/>
            </a:pPr>
            <a:r>
              <a:rPr lang="fr-FR" sz="1050" dirty="0" smtClean="0">
                <a:solidFill>
                  <a:srgbClr val="000000"/>
                </a:solidFill>
                <a:latin typeface="Arial"/>
              </a:rPr>
              <a:t>Impliquer </a:t>
            </a:r>
            <a:r>
              <a:rPr lang="fr-FR" sz="1050" dirty="0">
                <a:solidFill>
                  <a:srgbClr val="000000"/>
                </a:solidFill>
                <a:latin typeface="Arial"/>
              </a:rPr>
              <a:t>au moins 3 entreprises de services de gestion de systèmes énergétiques </a:t>
            </a:r>
            <a:r>
              <a:rPr lang="fr-FR" sz="1050" dirty="0" smtClean="0">
                <a:solidFill>
                  <a:srgbClr val="000000"/>
                </a:solidFill>
                <a:latin typeface="Arial"/>
              </a:rPr>
              <a:t>dans </a:t>
            </a:r>
            <a:r>
              <a:rPr lang="fr-FR" sz="1050" dirty="0">
                <a:solidFill>
                  <a:srgbClr val="000000"/>
                </a:solidFill>
                <a:latin typeface="Arial"/>
              </a:rPr>
              <a:t>le cas de l'industrie, ou 5 dans le cas des </a:t>
            </a:r>
            <a:r>
              <a:rPr lang="fr-FR" sz="1050" dirty="0" smtClean="0">
                <a:solidFill>
                  <a:srgbClr val="000000"/>
                </a:solidFill>
                <a:latin typeface="Arial"/>
              </a:rPr>
              <a:t>bâtiments</a:t>
            </a:r>
            <a:endParaRPr lang="fr-FR" sz="1050" dirty="0">
              <a:solidFill>
                <a:srgbClr val="000000"/>
              </a:solidFill>
              <a:latin typeface="Arial"/>
            </a:endParaRPr>
          </a:p>
          <a:p>
            <a:pPr marL="171450" lvl="1" indent="-171450">
              <a:spcBef>
                <a:spcPts val="0"/>
              </a:spcBef>
              <a:spcAft>
                <a:spcPts val="0"/>
              </a:spcAft>
              <a:defRPr/>
            </a:pPr>
            <a:r>
              <a:rPr lang="fr-FR" sz="1050" dirty="0">
                <a:solidFill>
                  <a:srgbClr val="000000"/>
                </a:solidFill>
                <a:latin typeface="Arial"/>
              </a:rPr>
              <a:t>Inclure au moins 2 agrégateurs </a:t>
            </a:r>
            <a:r>
              <a:rPr lang="fr-FR" sz="1050" dirty="0" smtClean="0">
                <a:solidFill>
                  <a:srgbClr val="000000"/>
                </a:solidFill>
                <a:latin typeface="Arial"/>
              </a:rPr>
              <a:t>et </a:t>
            </a:r>
            <a:r>
              <a:rPr lang="fr-FR" sz="1050" dirty="0">
                <a:solidFill>
                  <a:srgbClr val="000000"/>
                </a:solidFill>
                <a:latin typeface="Arial"/>
              </a:rPr>
              <a:t>au moins un producteur d'appareils ménagers dans le cas des </a:t>
            </a:r>
            <a:r>
              <a:rPr lang="fr-FR" sz="1050" dirty="0" smtClean="0">
                <a:solidFill>
                  <a:srgbClr val="000000"/>
                </a:solidFill>
                <a:latin typeface="Arial"/>
              </a:rPr>
              <a:t>bâtiments</a:t>
            </a: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defTabSz="914378">
              <a:defRPr/>
            </a:pPr>
            <a:fld id="{733122C9-A0B9-462F-8757-0847AD287B63}" type="slidenum">
              <a:rPr lang="fr-FR">
                <a:solidFill>
                  <a:srgbClr val="000091"/>
                </a:solidFill>
                <a:latin typeface="Arial"/>
              </a:rPr>
              <a:pPr defTabSz="914378">
                <a:defRPr/>
              </a:pPr>
              <a:t>44</a:t>
            </a:fld>
            <a:endParaRPr lang="fr-FR" dirty="0">
              <a:solidFill>
                <a:srgbClr val="000091"/>
              </a:solidFill>
              <a:latin typeface="Arial"/>
            </a:endParaRPr>
          </a:p>
        </p:txBody>
      </p:sp>
      <p:sp>
        <p:nvSpPr>
          <p:cNvPr id="11" name="Rectangle 10"/>
          <p:cNvSpPr/>
          <p:nvPr/>
        </p:nvSpPr>
        <p:spPr bwMode="auto">
          <a:xfrm>
            <a:off x="6372000" y="554400"/>
            <a:ext cx="2448343" cy="1015663"/>
          </a:xfrm>
          <a:prstGeom prst="rect">
            <a:avLst/>
          </a:prstGeom>
          <a:solidFill>
            <a:schemeClr val="bg1"/>
          </a:solidFill>
          <a:ln w="19050">
            <a:solidFill>
              <a:srgbClr val="000099"/>
            </a:solidFill>
          </a:ln>
        </p:spPr>
        <p:txBody>
          <a:bodyPr wrap="square">
            <a:spAutoFit/>
          </a:bodyPr>
          <a:lstStyle/>
          <a:p>
            <a:pPr defTabSz="914378">
              <a:defRPr/>
            </a:pPr>
            <a:r>
              <a:rPr lang="fr-FR" sz="1200" i="1" dirty="0">
                <a:solidFill>
                  <a:srgbClr val="000000"/>
                </a:solidFill>
                <a:latin typeface="Arial"/>
              </a:rPr>
              <a:t>IA </a:t>
            </a:r>
            <a:r>
              <a:rPr lang="fr-FR" sz="1200" i="1" dirty="0" smtClean="0">
                <a:solidFill>
                  <a:srgbClr val="000000"/>
                </a:solidFill>
                <a:latin typeface="Arial"/>
              </a:rPr>
              <a:t>(</a:t>
            </a:r>
            <a:r>
              <a:rPr lang="en-US" sz="1200" i="1" dirty="0">
                <a:solidFill>
                  <a:srgbClr val="000000"/>
                </a:solidFill>
              </a:rPr>
              <a:t>TRL à la fin du </a:t>
            </a:r>
            <a:r>
              <a:rPr lang="en-US" sz="1200" i="1" dirty="0" err="1">
                <a:solidFill>
                  <a:srgbClr val="000000"/>
                </a:solidFill>
              </a:rPr>
              <a:t>projet</a:t>
            </a:r>
            <a:r>
              <a:rPr lang="en-US" sz="1200" i="1" dirty="0">
                <a:solidFill>
                  <a:srgbClr val="000000"/>
                </a:solidFill>
              </a:rPr>
              <a:t> </a:t>
            </a:r>
            <a:r>
              <a:rPr lang="fr-FR" sz="1200" i="1" dirty="0" smtClean="0">
                <a:solidFill>
                  <a:srgbClr val="000000"/>
                </a:solidFill>
                <a:latin typeface="Arial"/>
              </a:rPr>
              <a:t>7-8</a:t>
            </a:r>
            <a:r>
              <a:rPr lang="fr-FR" sz="1200" i="1" dirty="0">
                <a:solidFill>
                  <a:srgbClr val="000000"/>
                </a:solidFill>
                <a:latin typeface="Arial"/>
              </a:rPr>
              <a:t>)</a:t>
            </a:r>
            <a:endParaRPr dirty="0">
              <a:solidFill>
                <a:srgbClr val="000000"/>
              </a:solidFill>
              <a:latin typeface="Arial"/>
            </a:endParaRPr>
          </a:p>
          <a:p>
            <a:pPr defTabSz="914378">
              <a:defRPr/>
            </a:pPr>
            <a:r>
              <a:rPr lang="fr-FR" sz="1200" i="1" dirty="0">
                <a:solidFill>
                  <a:srgbClr val="000000"/>
                </a:solidFill>
                <a:latin typeface="Arial"/>
              </a:rPr>
              <a:t>Nb de projets financés : 2</a:t>
            </a:r>
            <a:endParaRPr dirty="0">
              <a:solidFill>
                <a:srgbClr val="000000"/>
              </a:solidFill>
              <a:latin typeface="Arial"/>
            </a:endParaRPr>
          </a:p>
          <a:p>
            <a:pPr defTabSz="914378">
              <a:defRPr/>
            </a:pPr>
            <a:r>
              <a:rPr lang="fr-FR" sz="1200" i="1" dirty="0">
                <a:solidFill>
                  <a:srgbClr val="000000"/>
                </a:solidFill>
                <a:latin typeface="Arial"/>
              </a:rPr>
              <a:t>Budget/projet : 5M€</a:t>
            </a:r>
            <a:endParaRPr dirty="0">
              <a:solidFill>
                <a:srgbClr val="000000"/>
              </a:solidFill>
              <a:latin typeface="Arial"/>
            </a:endParaRPr>
          </a:p>
          <a:p>
            <a:pPr defTabSz="914378">
              <a:defRPr/>
            </a:pPr>
            <a:r>
              <a:rPr lang="fr-FR" sz="1200" i="1" dirty="0">
                <a:solidFill>
                  <a:srgbClr val="000000"/>
                </a:solidFill>
                <a:latin typeface="Arial"/>
              </a:rPr>
              <a:t>Ouverture : 12/09/2023</a:t>
            </a:r>
          </a:p>
          <a:p>
            <a:pPr defTabSz="914378">
              <a:defRPr/>
            </a:pPr>
            <a:r>
              <a:rPr lang="fr-FR" sz="1200" i="1" dirty="0">
                <a:solidFill>
                  <a:srgbClr val="000000"/>
                </a:solidFill>
                <a:latin typeface="Arial"/>
              </a:rPr>
              <a:t>Deadline : </a:t>
            </a:r>
            <a:r>
              <a:rPr lang="fr-FR" sz="1200" i="1" dirty="0" smtClean="0">
                <a:solidFill>
                  <a:srgbClr val="000000"/>
                </a:solidFill>
                <a:latin typeface="Arial"/>
              </a:rPr>
              <a:t>16/01/2024</a:t>
            </a:r>
            <a:endParaRPr lang="fr-FR" sz="1200" i="1" dirty="0">
              <a:solidFill>
                <a:srgbClr val="000000"/>
              </a:solidFill>
              <a:latin typeface="Arial"/>
            </a:endParaRPr>
          </a:p>
        </p:txBody>
      </p:sp>
      <p:sp>
        <p:nvSpPr>
          <p:cNvPr id="8" name="ZoneTexte 7"/>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a:defRPr/>
            </a:pPr>
            <a:r>
              <a:rPr lang="fr-FR" sz="1200" b="1" dirty="0"/>
              <a:t>Système énergétique, réseaux et stockage</a:t>
            </a:r>
          </a:p>
        </p:txBody>
      </p:sp>
    </p:spTree>
    <p:extLst>
      <p:ext uri="{BB962C8B-B14F-4D97-AF65-F5344CB8AC3E}">
        <p14:creationId xmlns:p14="http://schemas.microsoft.com/office/powerpoint/2010/main" val="905725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0" y="1016027"/>
            <a:ext cx="6012200" cy="475603"/>
          </a:xfrm>
        </p:spPr>
        <p:txBody>
          <a:bodyPr/>
          <a:lstStyle/>
          <a:p>
            <a:pPr>
              <a:defRPr/>
            </a:pPr>
            <a:r>
              <a:rPr lang="en-US" sz="1400" b="1" dirty="0" smtClean="0">
                <a:solidFill>
                  <a:schemeClr val="tx1"/>
                </a:solidFill>
              </a:rPr>
              <a:t>HORIZON-CL5-2024-D3-01-13: DC </a:t>
            </a:r>
            <a:r>
              <a:rPr lang="en-US" sz="1400" b="1" dirty="0">
                <a:solidFill>
                  <a:schemeClr val="tx1"/>
                </a:solidFill>
              </a:rPr>
              <a:t>and AC/DC hybrid transmission and distribution systems</a:t>
            </a:r>
          </a:p>
        </p:txBody>
      </p:sp>
      <p:sp>
        <p:nvSpPr>
          <p:cNvPr id="6" name="Espace réservé du contenu 5"/>
          <p:cNvSpPr txBox="1"/>
          <p:nvPr/>
        </p:nvSpPr>
        <p:spPr bwMode="gray">
          <a:xfrm>
            <a:off x="360000" y="1620000"/>
            <a:ext cx="8640000"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en-GB" sz="1200" b="1" i="0" u="sng" strike="noStrike" kern="1200" cap="none" spc="0" normalizeH="0" baseline="0" noProof="0" dirty="0" smtClean="0">
                <a:ln>
                  <a:noFill/>
                </a:ln>
                <a:solidFill>
                  <a:srgbClr val="000091"/>
                </a:solidFill>
                <a:effectLst/>
                <a:uLnTx/>
                <a:uFillTx/>
                <a:latin typeface="Arial"/>
                <a:ea typeface="Times New Roman"/>
                <a:cs typeface="Times New Roman"/>
              </a:rPr>
              <a:t>Résultats attendus </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a:t>
            </a:r>
            <a:endParaRPr kumimoji="0" sz="1050" b="0" i="0" u="none" strike="noStrike" kern="1200" cap="none" spc="0" normalizeH="0" baseline="0" noProof="0" dirty="0">
              <a:ln>
                <a:noFill/>
              </a:ln>
              <a:solidFill>
                <a:srgbClr val="00009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Démonstration </a:t>
            </a:r>
            <a:r>
              <a:rPr kumimoji="0" lang="fr-FR" sz="1050" b="0" i="0" u="none" strike="noStrike" kern="1200" cap="none" spc="0" normalizeH="0" baseline="0" noProof="0" dirty="0">
                <a:ln>
                  <a:noFill/>
                </a:ln>
                <a:solidFill>
                  <a:srgbClr val="000000"/>
                </a:solidFill>
                <a:effectLst/>
                <a:uLnTx/>
                <a:uFillTx/>
                <a:latin typeface="Arial"/>
                <a:ea typeface="+mn-ea"/>
                <a:cs typeface="+mn-cs"/>
              </a:rPr>
              <a:t>de l'orchestration descendante du système électrique de la future architecture du système hybride CA/CC paneuropéen - y compris le réseau offshore et les îles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énergétiques</a:t>
            </a:r>
            <a:endParaRPr kumimoji="0" lang="fr-FR" sz="105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Développement </a:t>
            </a:r>
            <a:r>
              <a:rPr kumimoji="0" lang="fr-FR" sz="1050" b="0" i="0" u="none" strike="noStrike" kern="1200" cap="none" spc="0" normalizeH="0" baseline="0" noProof="0" dirty="0">
                <a:ln>
                  <a:noFill/>
                </a:ln>
                <a:solidFill>
                  <a:srgbClr val="000000"/>
                </a:solidFill>
                <a:effectLst/>
                <a:uLnTx/>
                <a:uFillTx/>
                <a:latin typeface="Arial"/>
                <a:ea typeface="+mn-ea"/>
                <a:cs typeface="+mn-cs"/>
              </a:rPr>
              <a:t>de méthodologies pour la planification opérationnelle et la conception de systèmes hybrides CC et CA/CC, prenant en compte toutes les sources, charges et stockages possibles, du niveau de transmission haute tension aux actifs connectés à la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distribution.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Développement </a:t>
            </a:r>
            <a:r>
              <a:rPr kumimoji="0" lang="fr-FR" sz="1050" b="0" i="0" u="none" strike="noStrike" kern="1200" cap="none" spc="0" normalizeH="0" baseline="0" noProof="0" dirty="0">
                <a:ln>
                  <a:noFill/>
                </a:ln>
                <a:solidFill>
                  <a:srgbClr val="000000"/>
                </a:solidFill>
                <a:effectLst/>
                <a:uLnTx/>
                <a:uFillTx/>
                <a:latin typeface="Arial"/>
                <a:ea typeface="+mn-ea"/>
                <a:cs typeface="+mn-cs"/>
              </a:rPr>
              <a:t>de méthodologies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pour </a:t>
            </a:r>
            <a:r>
              <a:rPr kumimoji="0" lang="fr-FR" sz="1050" b="0" i="0" u="none" strike="noStrike" kern="1200" cap="none" spc="0" normalizeH="0" baseline="0" noProof="0" dirty="0">
                <a:ln>
                  <a:noFill/>
                </a:ln>
                <a:solidFill>
                  <a:srgbClr val="000000"/>
                </a:solidFill>
                <a:effectLst/>
                <a:uLnTx/>
                <a:uFillTx/>
                <a:latin typeface="Arial"/>
                <a:ea typeface="+mn-ea"/>
                <a:cs typeface="+mn-cs"/>
              </a:rPr>
              <a:t>l'interopérabilité entre les systèmes MVDC et LVDC multi-terminaux et </a:t>
            </a:r>
            <a:r>
              <a:rPr kumimoji="0" lang="fr-FR" sz="1050" b="0" i="0" u="none" strike="noStrike" kern="1200" cap="none" spc="0" normalizeH="0" baseline="0" noProof="0" dirty="0" err="1">
                <a:ln>
                  <a:noFill/>
                </a:ln>
                <a:solidFill>
                  <a:srgbClr val="000000"/>
                </a:solidFill>
                <a:effectLst/>
                <a:uLnTx/>
                <a:uFillTx/>
                <a:latin typeface="Arial"/>
                <a:ea typeface="+mn-ea"/>
                <a:cs typeface="+mn-cs"/>
              </a:rPr>
              <a:t>multi-fournisseurs</a:t>
            </a:r>
            <a:r>
              <a:rPr kumimoji="0" lang="fr-FR" sz="1050" b="0" i="0" u="none" strike="noStrike" kern="1200" cap="none" spc="0" normalizeH="0" baseline="0" noProof="0" dirty="0">
                <a:ln>
                  <a:noFill/>
                </a:ln>
                <a:solidFill>
                  <a:srgbClr val="000000"/>
                </a:solidFill>
                <a:effectLst/>
                <a:uLnTx/>
                <a:uFillTx/>
                <a:latin typeface="Arial"/>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Démonstration </a:t>
            </a:r>
            <a:r>
              <a:rPr kumimoji="0" lang="fr-FR" sz="1050" b="0" i="0" u="none" strike="noStrike" kern="1200" cap="none" spc="0" normalizeH="0" baseline="0" noProof="0" dirty="0">
                <a:ln>
                  <a:noFill/>
                </a:ln>
                <a:solidFill>
                  <a:srgbClr val="000000"/>
                </a:solidFill>
                <a:effectLst/>
                <a:uLnTx/>
                <a:uFillTx/>
                <a:latin typeface="Arial"/>
                <a:ea typeface="+mn-ea"/>
                <a:cs typeface="+mn-cs"/>
              </a:rPr>
              <a:t>de technologies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pour </a:t>
            </a:r>
            <a:r>
              <a:rPr kumimoji="0" lang="fr-FR" sz="1050" b="0" i="0" u="none" strike="noStrike" kern="1200" cap="none" spc="0" normalizeH="0" baseline="0" noProof="0" dirty="0">
                <a:ln>
                  <a:noFill/>
                </a:ln>
                <a:solidFill>
                  <a:srgbClr val="000000"/>
                </a:solidFill>
                <a:effectLst/>
                <a:uLnTx/>
                <a:uFillTx/>
                <a:latin typeface="Arial"/>
                <a:ea typeface="+mn-ea"/>
                <a:cs typeface="+mn-cs"/>
              </a:rPr>
              <a:t>faire face à la perte progressive d'inertie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due à </a:t>
            </a:r>
            <a:r>
              <a:rPr kumimoji="0" lang="fr-FR" sz="1050" b="0" i="0" u="none" strike="noStrike" kern="1200" cap="none" spc="0" normalizeH="0" baseline="0" noProof="0" dirty="0">
                <a:ln>
                  <a:noFill/>
                </a:ln>
                <a:solidFill>
                  <a:srgbClr val="000000"/>
                </a:solidFill>
                <a:effectLst/>
                <a:uLnTx/>
                <a:uFillTx/>
                <a:latin typeface="Arial"/>
                <a:ea typeface="+mn-ea"/>
                <a:cs typeface="+mn-cs"/>
              </a:rPr>
              <a:t>la pénétration croissante des générateurs interfacés avec l'électronique de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puissance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Collaboration </a:t>
            </a:r>
            <a:r>
              <a:rPr kumimoji="0" lang="fr-FR" sz="1050" b="0" i="0" u="none" strike="noStrike" kern="1200" cap="none" spc="0" normalizeH="0" baseline="0" noProof="0" dirty="0">
                <a:ln>
                  <a:noFill/>
                </a:ln>
                <a:solidFill>
                  <a:srgbClr val="000000"/>
                </a:solidFill>
                <a:effectLst/>
                <a:uLnTx/>
                <a:uFillTx/>
                <a:latin typeface="Arial"/>
                <a:ea typeface="+mn-ea"/>
                <a:cs typeface="+mn-cs"/>
              </a:rPr>
              <a:t>étroite entre les principales parties prenantes du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réseau</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GB" sz="1000" b="0" i="0" u="sng" strike="noStrike" kern="1200" cap="none" spc="0" normalizeH="0" baseline="0" noProof="0" dirty="0">
              <a:ln>
                <a:noFill/>
              </a:ln>
              <a:solidFill>
                <a:srgbClr val="000091"/>
              </a:solidFill>
              <a:effectLst/>
              <a:uLnTx/>
              <a:uFillTx/>
              <a:latin typeface="Arial"/>
              <a:ea typeface="+mn-ea"/>
              <a:cs typeface="+mn-cs"/>
            </a:endParaRPr>
          </a:p>
          <a:p>
            <a:pPr marL="0" marR="0" lvl="0" indent="0" algn="just" defTabSz="914400" rtl="0" eaLnBrk="1" fontAlgn="auto" latinLnBrk="0" hangingPunct="1">
              <a:lnSpc>
                <a:spcPct val="114999"/>
              </a:lnSpc>
              <a:spcBef>
                <a:spcPts val="0"/>
              </a:spcBef>
              <a:spcAft>
                <a:spcPts val="500"/>
              </a:spcAft>
              <a:buClrTx/>
              <a:buSzTx/>
              <a:buFont typeface="Arial"/>
              <a:buNone/>
              <a:tabLst/>
              <a:defRPr/>
            </a:pPr>
            <a:r>
              <a:rPr kumimoji="0" lang="en-GB" sz="1200" b="1" i="0" u="sng" strike="noStrike" kern="1200" cap="none" spc="0" normalizeH="0" baseline="0" noProof="0" dirty="0" err="1">
                <a:ln>
                  <a:noFill/>
                </a:ln>
                <a:solidFill>
                  <a:srgbClr val="000091"/>
                </a:solidFill>
                <a:effectLst/>
                <a:uLnTx/>
                <a:uFillTx/>
                <a:latin typeface="Arial"/>
                <a:ea typeface="Times New Roman"/>
                <a:cs typeface="Times New Roman"/>
              </a:rPr>
              <a:t>Activités</a:t>
            </a:r>
            <a:r>
              <a:rPr kumimoji="0" lang="en-GB" sz="1200" b="1" i="0" u="sng" strike="noStrike" kern="1200" cap="none" spc="0" normalizeH="0" baseline="0" noProof="0" dirty="0">
                <a:ln>
                  <a:noFill/>
                </a:ln>
                <a:solidFill>
                  <a:srgbClr val="000091"/>
                </a:solidFill>
                <a:effectLst/>
                <a:uLnTx/>
                <a:uFillTx/>
                <a:latin typeface="Arial"/>
                <a:ea typeface="Times New Roman"/>
                <a:cs typeface="Times New Roman"/>
              </a:rPr>
              <a:t> :</a:t>
            </a:r>
            <a:endParaRPr kumimoji="0" lang="fr-FR" sz="1150" b="0" i="0" u="none" strike="noStrike" kern="1200" cap="none" spc="0" normalizeH="0" baseline="0" noProof="0" dirty="0">
              <a:ln>
                <a:noFill/>
              </a:ln>
              <a:solidFill>
                <a:srgbClr val="00009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1. Aborder la R&amp;I</a:t>
            </a:r>
            <a:r>
              <a:rPr kumimoji="0" lang="fr-FR" sz="1050" b="0" i="0" u="none" strike="noStrike" kern="1200" cap="none" spc="0" normalizeH="0" baseline="0" noProof="0" dirty="0">
                <a:ln>
                  <a:noFill/>
                </a:ln>
                <a:solidFill>
                  <a:srgbClr val="000000"/>
                </a:solidFill>
                <a:effectLst/>
                <a:uLnTx/>
                <a:uFillTx/>
                <a:latin typeface="Arial"/>
                <a:ea typeface="+mn-ea"/>
                <a:cs typeface="+mn-cs"/>
              </a:rPr>
              <a:t>,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les méthodologies </a:t>
            </a:r>
            <a:r>
              <a:rPr kumimoji="0" lang="fr-FR" sz="1050" b="0" i="0" u="none" strike="noStrike" kern="1200" cap="none" spc="0" normalizeH="0" baseline="0" noProof="0" dirty="0">
                <a:ln>
                  <a:noFill/>
                </a:ln>
                <a:solidFill>
                  <a:srgbClr val="000000"/>
                </a:solidFill>
                <a:effectLst/>
                <a:uLnTx/>
                <a:uFillTx/>
                <a:latin typeface="Arial"/>
                <a:ea typeface="+mn-ea"/>
                <a:cs typeface="+mn-cs"/>
              </a:rPr>
              <a:t>et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les outils </a:t>
            </a:r>
            <a:r>
              <a:rPr kumimoji="0" lang="fr-FR" sz="1050" b="0" i="0" u="none" strike="noStrike" kern="1200" cap="none" spc="0" normalizeH="0" baseline="0" noProof="0" dirty="0">
                <a:ln>
                  <a:noFill/>
                </a:ln>
                <a:solidFill>
                  <a:srgbClr val="000000"/>
                </a:solidFill>
                <a:effectLst/>
                <a:uLnTx/>
                <a:uFillTx/>
                <a:latin typeface="Arial"/>
                <a:ea typeface="+mn-ea"/>
                <a:cs typeface="+mn-cs"/>
              </a:rPr>
              <a:t>impliquant les activités des trois sous-thèmes (A, B et C) énumérés ci-dessous. Ces activités peuvent être développées/complétées par d'autres pertinentes pour chaque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sous-thème :</a:t>
            </a:r>
            <a:endParaRPr kumimoji="0" lang="fr-FR" sz="1050" b="0" i="0" u="none" strike="noStrike" kern="1200" cap="none" spc="0" normalizeH="0" baseline="0" noProof="0" dirty="0">
              <a:ln>
                <a:noFill/>
              </a:ln>
              <a:solidFill>
                <a:srgbClr val="000000"/>
              </a:solidFill>
              <a:effectLst/>
              <a:uLnTx/>
              <a:uFillTx/>
              <a:latin typeface="Arial"/>
              <a:ea typeface="+mn-ea"/>
              <a:cs typeface="+mn-cs"/>
            </a:endParaRPr>
          </a:p>
          <a:p>
            <a:pPr marL="480600" marR="0" lvl="1" indent="-228600" algn="l" defTabSz="914400" rtl="0" eaLnBrk="1" fontAlgn="auto" latinLnBrk="0" hangingPunct="1">
              <a:lnSpc>
                <a:spcPct val="100000"/>
              </a:lnSpc>
              <a:spcBef>
                <a:spcPts val="0"/>
              </a:spcBef>
              <a:spcAft>
                <a:spcPts val="0"/>
              </a:spcAft>
              <a:buClrTx/>
              <a:buSzTx/>
              <a:buFont typeface="Arial"/>
              <a:buAutoNum type="alphaUcPeriod"/>
              <a:tabLst/>
              <a:defRPr/>
            </a:pPr>
            <a:r>
              <a:rPr kumimoji="0" lang="fr-FR" sz="950" b="0" i="0" u="none" strike="noStrike" kern="1200" cap="none" spc="0" normalizeH="0" baseline="0" noProof="0" dirty="0" smtClean="0">
                <a:ln>
                  <a:noFill/>
                </a:ln>
                <a:solidFill>
                  <a:srgbClr val="000000"/>
                </a:solidFill>
                <a:effectLst/>
                <a:uLnTx/>
                <a:uFillTx/>
                <a:latin typeface="Arial"/>
                <a:ea typeface="+mn-ea"/>
                <a:cs typeface="+mn-cs"/>
              </a:rPr>
              <a:t>Conception </a:t>
            </a:r>
            <a:r>
              <a:rPr kumimoji="0" lang="fr-FR" sz="950" b="0" i="0" u="none" strike="noStrike" kern="1200" cap="none" spc="0" normalizeH="0" baseline="0" noProof="0" dirty="0">
                <a:ln>
                  <a:noFill/>
                </a:ln>
                <a:solidFill>
                  <a:srgbClr val="000000"/>
                </a:solidFill>
                <a:effectLst/>
                <a:uLnTx/>
                <a:uFillTx/>
                <a:latin typeface="Arial"/>
                <a:ea typeface="+mn-ea"/>
                <a:cs typeface="+mn-cs"/>
              </a:rPr>
              <a:t>et planification de systèmes hybrides CC - CA / </a:t>
            </a:r>
            <a:r>
              <a:rPr kumimoji="0" lang="fr-FR" sz="950" b="0" i="0" u="none" strike="noStrike" kern="1200" cap="none" spc="0" normalizeH="0" baseline="0" noProof="0" dirty="0" smtClean="0">
                <a:ln>
                  <a:noFill/>
                </a:ln>
                <a:solidFill>
                  <a:srgbClr val="000000"/>
                </a:solidFill>
                <a:effectLst/>
                <a:uLnTx/>
                <a:uFillTx/>
                <a:latin typeface="Arial"/>
                <a:ea typeface="+mn-ea"/>
                <a:cs typeface="+mn-cs"/>
              </a:rPr>
              <a:t>CC (démonstration d’outils logiciels pour la planification et la gestion, de méthodologies de fiabilité et de résilience pour les critères de sécurité, et de méthodologies pour l’interopérabilité entre les systèmes)</a:t>
            </a:r>
            <a:endParaRPr kumimoji="0" lang="fr-FR" sz="950" b="0" i="0" u="none" strike="noStrike" kern="1200" cap="none" spc="0" normalizeH="0" baseline="0" noProof="0" dirty="0">
              <a:ln>
                <a:noFill/>
              </a:ln>
              <a:solidFill>
                <a:srgbClr val="000000"/>
              </a:solidFill>
              <a:effectLst/>
              <a:uLnTx/>
              <a:uFillTx/>
              <a:latin typeface="Arial"/>
              <a:ea typeface="+mn-ea"/>
              <a:cs typeface="+mn-cs"/>
            </a:endParaRPr>
          </a:p>
          <a:p>
            <a:pPr marL="480600" marR="0" lvl="1" indent="-228600" algn="l" defTabSz="914400" rtl="0" eaLnBrk="1" fontAlgn="auto" latinLnBrk="0" hangingPunct="1">
              <a:lnSpc>
                <a:spcPct val="100000"/>
              </a:lnSpc>
              <a:spcBef>
                <a:spcPts val="0"/>
              </a:spcBef>
              <a:spcAft>
                <a:spcPts val="0"/>
              </a:spcAft>
              <a:buClrTx/>
              <a:buSzTx/>
              <a:buFont typeface="Arial"/>
              <a:buAutoNum type="alphaUcPeriod"/>
              <a:tabLst/>
              <a:defRPr/>
            </a:pPr>
            <a:r>
              <a:rPr kumimoji="0" lang="fr-FR" sz="950" b="0" i="0" u="none" strike="noStrike" kern="1200" cap="none" spc="0" normalizeH="0" baseline="0" noProof="0" dirty="0" smtClean="0">
                <a:ln>
                  <a:noFill/>
                </a:ln>
                <a:solidFill>
                  <a:srgbClr val="000000"/>
                </a:solidFill>
                <a:effectLst/>
                <a:uLnTx/>
                <a:uFillTx/>
                <a:latin typeface="Arial"/>
                <a:ea typeface="+mn-ea"/>
                <a:cs typeface="+mn-cs"/>
              </a:rPr>
              <a:t>Capacité </a:t>
            </a:r>
            <a:r>
              <a:rPr kumimoji="0" lang="fr-FR" sz="950" b="0" i="0" u="none" strike="noStrike" kern="1200" cap="none" spc="0" normalizeH="0" baseline="0" noProof="0" dirty="0">
                <a:ln>
                  <a:noFill/>
                </a:ln>
                <a:solidFill>
                  <a:srgbClr val="000000"/>
                </a:solidFill>
                <a:effectLst/>
                <a:uLnTx/>
                <a:uFillTx/>
                <a:latin typeface="Arial"/>
                <a:ea typeface="+mn-ea"/>
                <a:cs typeface="+mn-cs"/>
              </a:rPr>
              <a:t>de formation de réseaux en courant alternatif et en courant </a:t>
            </a:r>
            <a:r>
              <a:rPr kumimoji="0" lang="fr-FR" sz="950" b="0" i="0" u="none" strike="noStrike" kern="1200" cap="none" spc="0" normalizeH="0" baseline="0" noProof="0" dirty="0" smtClean="0">
                <a:ln>
                  <a:noFill/>
                </a:ln>
                <a:solidFill>
                  <a:srgbClr val="000000"/>
                </a:solidFill>
                <a:effectLst/>
                <a:uLnTx/>
                <a:uFillTx/>
                <a:latin typeface="Arial"/>
                <a:ea typeface="+mn-ea"/>
                <a:cs typeface="+mn-cs"/>
              </a:rPr>
              <a:t>continu</a:t>
            </a:r>
          </a:p>
          <a:p>
            <a:pPr marL="480600" marR="0" lvl="1" indent="-228600" algn="l" defTabSz="914400" rtl="0" eaLnBrk="1" fontAlgn="auto" latinLnBrk="0" hangingPunct="1">
              <a:lnSpc>
                <a:spcPct val="100000"/>
              </a:lnSpc>
              <a:spcBef>
                <a:spcPts val="0"/>
              </a:spcBef>
              <a:spcAft>
                <a:spcPts val="0"/>
              </a:spcAft>
              <a:buClrTx/>
              <a:buSzTx/>
              <a:buFont typeface="Arial"/>
              <a:buAutoNum type="alphaUcPeriod"/>
              <a:tabLst/>
              <a:defRPr/>
            </a:pPr>
            <a:r>
              <a:rPr kumimoji="0" lang="fr-FR" sz="950" b="0" i="0" u="none" strike="noStrike" kern="1200" cap="none" spc="0" normalizeH="0" baseline="0" noProof="0" dirty="0" smtClean="0">
                <a:ln>
                  <a:noFill/>
                </a:ln>
                <a:solidFill>
                  <a:srgbClr val="000000"/>
                </a:solidFill>
                <a:effectLst/>
                <a:uLnTx/>
                <a:uFillTx/>
                <a:latin typeface="Arial"/>
                <a:ea typeface="+mn-ea"/>
                <a:cs typeface="+mn-cs"/>
              </a:rPr>
              <a:t>Distribution </a:t>
            </a:r>
            <a:r>
              <a:rPr kumimoji="0" lang="fr-FR" sz="950" b="0" i="0" u="none" strike="noStrike" kern="1200" cap="none" spc="0" normalizeH="0" baseline="0" noProof="0" dirty="0">
                <a:ln>
                  <a:noFill/>
                </a:ln>
                <a:solidFill>
                  <a:srgbClr val="000000"/>
                </a:solidFill>
                <a:effectLst/>
                <a:uLnTx/>
                <a:uFillTx/>
                <a:latin typeface="Arial"/>
                <a:ea typeface="+mn-ea"/>
                <a:cs typeface="+mn-cs"/>
              </a:rPr>
              <a:t>CC et micro-réseaux (modélisation, planification et conception des réseaux…)</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fr-FR" sz="1050" b="0" i="0" u="none" strike="noStrike" kern="1200" cap="none" spc="0" normalizeH="0" baseline="0" noProof="0" dirty="0" smtClean="0">
                <a:ln>
                  <a:noFill/>
                </a:ln>
                <a:solidFill>
                  <a:srgbClr val="000000"/>
                </a:solidFill>
                <a:effectLst/>
                <a:uLnTx/>
                <a:uFillTx/>
                <a:latin typeface="Arial"/>
                <a:ea typeface="+mn-ea"/>
                <a:cs typeface="+mn-cs"/>
              </a:rPr>
              <a:t>2. Démontrer, tester </a:t>
            </a:r>
            <a:r>
              <a:rPr kumimoji="0" lang="fr-FR" sz="1050" b="0" i="0" u="none" strike="noStrike" kern="1200" cap="none" spc="0" normalizeH="0" baseline="0" noProof="0" dirty="0">
                <a:ln>
                  <a:noFill/>
                </a:ln>
                <a:solidFill>
                  <a:srgbClr val="000000"/>
                </a:solidFill>
                <a:effectLst/>
                <a:uLnTx/>
                <a:uFillTx/>
                <a:latin typeface="Arial"/>
                <a:ea typeface="+mn-ea"/>
                <a:cs typeface="+mn-cs"/>
              </a:rPr>
              <a:t>et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valider les </a:t>
            </a:r>
            <a:r>
              <a:rPr kumimoji="0" lang="fr-FR" sz="1050" b="0" i="0" u="none" strike="noStrike" kern="1200" cap="none" spc="0" normalizeH="0" baseline="0" noProof="0" dirty="0">
                <a:ln>
                  <a:noFill/>
                </a:ln>
                <a:solidFill>
                  <a:srgbClr val="000000"/>
                </a:solidFill>
                <a:effectLst/>
                <a:uLnTx/>
                <a:uFillTx/>
                <a:latin typeface="Arial"/>
                <a:ea typeface="+mn-ea"/>
                <a:cs typeface="+mn-cs"/>
              </a:rPr>
              <a:t>activités développées en (1) dans au moins trois pilotes - un pour chaque sous-thème (A, B et C) - dans différents États membres de l'UE/pays </a:t>
            </a:r>
            <a:r>
              <a:rPr kumimoji="0" lang="fr-FR" sz="1050" b="0" i="0" u="none" strike="noStrike" kern="1200" cap="none" spc="0" normalizeH="0" baseline="0" noProof="0" dirty="0" smtClean="0">
                <a:ln>
                  <a:noFill/>
                </a:ln>
                <a:solidFill>
                  <a:srgbClr val="000000"/>
                </a:solidFill>
                <a:effectLst/>
                <a:uLnTx/>
                <a:uFillTx/>
                <a:latin typeface="Arial"/>
                <a:ea typeface="+mn-ea"/>
                <a:cs typeface="+mn-cs"/>
              </a:rPr>
              <a:t>associés</a:t>
            </a:r>
            <a:endParaRPr kumimoji="0" lang="fr-FR"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10" name="Rectangle 9"/>
          <p:cNvSpPr/>
          <p:nvPr/>
        </p:nvSpPr>
        <p:spPr bwMode="auto">
          <a:xfrm>
            <a:off x="6372200" y="555526"/>
            <a:ext cx="2448272" cy="1015663"/>
          </a:xfrm>
          <a:prstGeom prst="rect">
            <a:avLst/>
          </a:prstGeom>
          <a:solidFill>
            <a:schemeClr val="bg1"/>
          </a:solidFill>
          <a:ln w="19050">
            <a:solidFill>
              <a:srgbClr val="000099"/>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RIA (</a:t>
            </a:r>
            <a:r>
              <a:rPr kumimoji="0" lang="en-US"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en-US" sz="1200" b="0" i="1" u="none" strike="noStrike" kern="1200" cap="none" spc="0" normalizeH="0" baseline="0" noProof="0" dirty="0" err="1">
                <a:ln>
                  <a:noFill/>
                </a:ln>
                <a:solidFill>
                  <a:srgbClr val="000000"/>
                </a:solidFill>
                <a:effectLst/>
                <a:uLnTx/>
                <a:uFillTx/>
                <a:latin typeface="Arial"/>
                <a:ea typeface="+mn-ea"/>
                <a:cs typeface="+mn-cs"/>
              </a:rPr>
              <a:t>projet</a:t>
            </a:r>
            <a:r>
              <a:rPr kumimoji="0" lang="en-US" sz="1200" b="0" i="1" u="none" strike="noStrike" kern="1200" cap="none" spc="0" normalizeH="0" baseline="0" noProof="0" dirty="0">
                <a:ln>
                  <a:noFill/>
                </a:ln>
                <a:solidFill>
                  <a:srgbClr val="000000"/>
                </a:solidFill>
                <a:effectLst/>
                <a:uLnTx/>
                <a:uFillTx/>
                <a:latin typeface="Arial"/>
                <a:ea typeface="+mn-ea"/>
                <a:cs typeface="+mn-cs"/>
              </a:rPr>
              <a:t> 4-5)</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estimé de projets financés : 2</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6M</a:t>
            </a:r>
            <a:r>
              <a:rPr kumimoji="0" lang="fr-FR" sz="1200" b="0" i="1" u="none" strike="noStrike" kern="1200" cap="none" spc="0" normalizeH="0" baseline="0" noProof="0" dirty="0">
                <a:ln>
                  <a:noFill/>
                </a:ln>
                <a:solidFill>
                  <a:srgbClr val="000000"/>
                </a:solidFill>
                <a:effectLst/>
                <a:uLnTx/>
                <a:uFillTx/>
                <a:latin typeface="Arial"/>
                <a:ea typeface="+mn-ea"/>
                <a:cs typeface="+mn-cs"/>
              </a:rPr>
              <a:t>€</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12/09/2023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16/01/2024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a:defRPr/>
            </a:pPr>
            <a:r>
              <a:rPr lang="fr-FR" sz="1200" b="1" dirty="0"/>
              <a:t>Système énergétique, réseaux et stockage</a:t>
            </a:r>
          </a:p>
        </p:txBody>
      </p:sp>
    </p:spTree>
    <p:extLst>
      <p:ext uri="{BB962C8B-B14F-4D97-AF65-F5344CB8AC3E}">
        <p14:creationId xmlns:p14="http://schemas.microsoft.com/office/powerpoint/2010/main" val="29371948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1" y="1015200"/>
            <a:ext cx="6012200" cy="468052"/>
          </a:xfrm>
        </p:spPr>
        <p:txBody>
          <a:bodyPr/>
          <a:lstStyle/>
          <a:p>
            <a:pPr>
              <a:defRPr/>
            </a:pPr>
            <a:r>
              <a:rPr lang="en-US" sz="1400" b="1" dirty="0">
                <a:solidFill>
                  <a:schemeClr val="tx1"/>
                </a:solidFill>
              </a:rPr>
              <a:t>HORIZON-CL5-2024-D3-01-14: Condition &amp; Health Monitoring in Power Electronics (PE) - Wide Band Gap PE for the energy </a:t>
            </a:r>
            <a:r>
              <a:rPr lang="en-US" sz="1400" b="1" dirty="0" smtClean="0">
                <a:solidFill>
                  <a:schemeClr val="tx1"/>
                </a:solidFill>
              </a:rPr>
              <a:t>sector</a:t>
            </a:r>
            <a:endParaRPr lang="en-US" sz="1400" b="1" dirty="0">
              <a:solidFill>
                <a:schemeClr val="tx1"/>
              </a:solidFill>
            </a:endParaRPr>
          </a:p>
        </p:txBody>
      </p:sp>
      <p:sp>
        <p:nvSpPr>
          <p:cNvPr id="6" name="Espace réservé du contenu 5"/>
          <p:cNvSpPr txBox="1"/>
          <p:nvPr/>
        </p:nvSpPr>
        <p:spPr bwMode="gray">
          <a:xfrm>
            <a:off x="360000" y="1692000"/>
            <a:ext cx="8424000" cy="3075847"/>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b="1" u="sng" dirty="0">
                <a:solidFill>
                  <a:srgbClr val="000091"/>
                </a:solidFill>
                <a:ea typeface="Times New Roman"/>
                <a:cs typeface="Times New Roman"/>
              </a:rPr>
              <a:t>Résultats </a:t>
            </a:r>
            <a:r>
              <a:rPr lang="en-GB" b="1" u="sng" dirty="0" err="1">
                <a:solidFill>
                  <a:srgbClr val="000091"/>
                </a:solidFill>
                <a:ea typeface="Times New Roman"/>
                <a:cs typeface="Times New Roman"/>
              </a:rPr>
              <a:t>attendus</a:t>
            </a:r>
            <a:r>
              <a:rPr lang="en-GB" b="1" u="sng" dirty="0">
                <a:solidFill>
                  <a:srgbClr val="000091"/>
                </a:solidFill>
                <a:ea typeface="Times New Roman"/>
                <a:cs typeface="Times New Roman"/>
              </a:rPr>
              <a:t> :</a:t>
            </a:r>
          </a:p>
          <a:p>
            <a:pPr marL="0" lvl="1" indent="0">
              <a:spcBef>
                <a:spcPts val="0"/>
              </a:spcBef>
              <a:spcAft>
                <a:spcPts val="0"/>
              </a:spcAft>
              <a:buNone/>
              <a:defRPr/>
            </a:pPr>
            <a:r>
              <a:rPr lang="fr-FR" sz="1050" dirty="0" smtClean="0">
                <a:solidFill>
                  <a:srgbClr val="000000"/>
                </a:solidFill>
                <a:latin typeface="Arial"/>
              </a:rPr>
              <a:t>A) Surveillance </a:t>
            </a:r>
            <a:r>
              <a:rPr lang="fr-FR" sz="1050" dirty="0">
                <a:solidFill>
                  <a:srgbClr val="000000"/>
                </a:solidFill>
                <a:latin typeface="Arial"/>
              </a:rPr>
              <a:t>de l'état et de la santé :</a:t>
            </a:r>
          </a:p>
          <a:p>
            <a:pPr marL="171450" lvl="1" indent="-171450">
              <a:spcBef>
                <a:spcPts val="0"/>
              </a:spcBef>
              <a:spcAft>
                <a:spcPts val="0"/>
              </a:spcAft>
              <a:defRPr/>
            </a:pPr>
            <a:r>
              <a:rPr lang="fr-FR" sz="1050" dirty="0">
                <a:solidFill>
                  <a:srgbClr val="000000"/>
                </a:solidFill>
                <a:latin typeface="Arial"/>
              </a:rPr>
              <a:t>Capacité d'anticiper les défaillances de l'électronique de puissance dans les parcs </a:t>
            </a:r>
            <a:r>
              <a:rPr lang="fr-FR" sz="1050" dirty="0" smtClean="0">
                <a:solidFill>
                  <a:srgbClr val="000000"/>
                </a:solidFill>
                <a:latin typeface="Arial"/>
              </a:rPr>
              <a:t>éoliens et les </a:t>
            </a:r>
            <a:r>
              <a:rPr lang="fr-FR" sz="1050" dirty="0">
                <a:solidFill>
                  <a:srgbClr val="000000"/>
                </a:solidFill>
                <a:latin typeface="Arial"/>
              </a:rPr>
              <a:t>convertisseurs du réseau </a:t>
            </a:r>
            <a:r>
              <a:rPr lang="fr-FR" sz="1050" dirty="0" smtClean="0">
                <a:solidFill>
                  <a:srgbClr val="000000"/>
                </a:solidFill>
                <a:latin typeface="Arial"/>
              </a:rPr>
              <a:t>CC</a:t>
            </a:r>
          </a:p>
          <a:p>
            <a:pPr marL="171450" lvl="1" indent="-171450">
              <a:spcBef>
                <a:spcPts val="0"/>
              </a:spcBef>
              <a:spcAft>
                <a:spcPts val="0"/>
              </a:spcAft>
              <a:defRPr/>
            </a:pPr>
            <a:r>
              <a:rPr lang="fr-FR" sz="1050" dirty="0" smtClean="0">
                <a:solidFill>
                  <a:srgbClr val="000000"/>
                </a:solidFill>
                <a:latin typeface="Arial"/>
              </a:rPr>
              <a:t>Techniques </a:t>
            </a:r>
            <a:r>
              <a:rPr lang="fr-FR" sz="1050" dirty="0">
                <a:solidFill>
                  <a:srgbClr val="000000"/>
                </a:solidFill>
                <a:latin typeface="Arial"/>
              </a:rPr>
              <a:t>pour mettre l'équipement en mode « </a:t>
            </a:r>
            <a:r>
              <a:rPr lang="fr-FR" sz="1050" dirty="0" err="1">
                <a:solidFill>
                  <a:srgbClr val="000000"/>
                </a:solidFill>
                <a:latin typeface="Arial"/>
              </a:rPr>
              <a:t>limp</a:t>
            </a:r>
            <a:r>
              <a:rPr lang="fr-FR" sz="1050" dirty="0">
                <a:solidFill>
                  <a:srgbClr val="000000"/>
                </a:solidFill>
                <a:latin typeface="Arial"/>
              </a:rPr>
              <a:t> » afin de lui permettre de résister au stress jusqu'à la prochaine maintenance</a:t>
            </a:r>
          </a:p>
          <a:p>
            <a:pPr marL="171450" lvl="1" indent="-171450">
              <a:spcBef>
                <a:spcPts val="0"/>
              </a:spcBef>
              <a:spcAft>
                <a:spcPts val="0"/>
              </a:spcAft>
              <a:defRPr/>
            </a:pPr>
            <a:r>
              <a:rPr lang="fr-FR" sz="1050" dirty="0">
                <a:solidFill>
                  <a:srgbClr val="000000"/>
                </a:solidFill>
                <a:latin typeface="Arial"/>
              </a:rPr>
              <a:t>Démonstration de la surveillance de l'état et </a:t>
            </a:r>
            <a:r>
              <a:rPr lang="fr-FR" sz="1050" dirty="0" smtClean="0">
                <a:solidFill>
                  <a:srgbClr val="000000"/>
                </a:solidFill>
                <a:latin typeface="Arial"/>
              </a:rPr>
              <a:t>la santé </a:t>
            </a:r>
            <a:r>
              <a:rPr lang="fr-FR" sz="1050" dirty="0">
                <a:solidFill>
                  <a:srgbClr val="000000"/>
                </a:solidFill>
                <a:latin typeface="Arial"/>
              </a:rPr>
              <a:t>pour les convertisseurs de générateurs d'éoliennes et </a:t>
            </a:r>
            <a:r>
              <a:rPr lang="fr-FR" sz="1050" dirty="0" smtClean="0">
                <a:solidFill>
                  <a:srgbClr val="000000"/>
                </a:solidFill>
                <a:latin typeface="Arial"/>
              </a:rPr>
              <a:t>stations </a:t>
            </a:r>
            <a:r>
              <a:rPr lang="fr-FR" sz="1050" dirty="0">
                <a:solidFill>
                  <a:srgbClr val="000000"/>
                </a:solidFill>
                <a:latin typeface="Arial"/>
              </a:rPr>
              <a:t>de conversion </a:t>
            </a:r>
            <a:r>
              <a:rPr lang="fr-FR" sz="1050" dirty="0" smtClean="0">
                <a:solidFill>
                  <a:srgbClr val="000000"/>
                </a:solidFill>
                <a:latin typeface="Arial"/>
              </a:rPr>
              <a:t>CCHT</a:t>
            </a:r>
            <a:endParaRPr lang="fr-FR" sz="1050" dirty="0">
              <a:solidFill>
                <a:srgbClr val="000000"/>
              </a:solidFill>
              <a:latin typeface="Arial"/>
            </a:endParaRPr>
          </a:p>
          <a:p>
            <a:pPr marL="0" lvl="1" indent="0">
              <a:spcBef>
                <a:spcPts val="0"/>
              </a:spcBef>
              <a:spcAft>
                <a:spcPts val="0"/>
              </a:spcAft>
              <a:buNone/>
              <a:defRPr/>
            </a:pPr>
            <a:r>
              <a:rPr lang="fr-FR" sz="1050" dirty="0" smtClean="0">
                <a:solidFill>
                  <a:srgbClr val="000000"/>
                </a:solidFill>
                <a:latin typeface="Arial"/>
              </a:rPr>
              <a:t>B) Electronique </a:t>
            </a:r>
            <a:r>
              <a:rPr lang="fr-FR" sz="1050" dirty="0">
                <a:solidFill>
                  <a:srgbClr val="000000"/>
                </a:solidFill>
                <a:latin typeface="Arial"/>
              </a:rPr>
              <a:t>de puissance à large bande interdite et à ultra large bande interdite :</a:t>
            </a:r>
          </a:p>
          <a:p>
            <a:pPr marL="171450" lvl="1" indent="-171450">
              <a:spcBef>
                <a:spcPts val="0"/>
              </a:spcBef>
              <a:spcAft>
                <a:spcPts val="0"/>
              </a:spcAft>
              <a:defRPr/>
            </a:pPr>
            <a:r>
              <a:rPr lang="fr-FR" sz="1050" dirty="0">
                <a:solidFill>
                  <a:srgbClr val="000000"/>
                </a:solidFill>
                <a:latin typeface="Arial"/>
              </a:rPr>
              <a:t>Développement de nouvelles technologies de dispositifs de puissance à </a:t>
            </a:r>
            <a:r>
              <a:rPr lang="fr-FR" sz="1050" dirty="0" smtClean="0">
                <a:solidFill>
                  <a:srgbClr val="000000"/>
                </a:solidFill>
                <a:latin typeface="Arial"/>
              </a:rPr>
              <a:t>semi-conducteurs</a:t>
            </a:r>
          </a:p>
          <a:p>
            <a:pPr marL="171450" lvl="1" indent="-171450">
              <a:spcBef>
                <a:spcPts val="0"/>
              </a:spcBef>
              <a:spcAft>
                <a:spcPts val="0"/>
              </a:spcAft>
              <a:defRPr/>
            </a:pPr>
            <a:r>
              <a:rPr lang="fr-FR" sz="1050" dirty="0" smtClean="0">
                <a:solidFill>
                  <a:srgbClr val="000000"/>
                </a:solidFill>
                <a:latin typeface="Arial"/>
              </a:rPr>
              <a:t>Disponibilité </a:t>
            </a:r>
            <a:r>
              <a:rPr lang="fr-FR" sz="1050" dirty="0">
                <a:solidFill>
                  <a:srgbClr val="000000"/>
                </a:solidFill>
                <a:latin typeface="Arial"/>
              </a:rPr>
              <a:t>de composants d'électronique de puissance plus efficaces pour le développement d'une nouvelle génération d'onduleurs, de convertisseurs et d'autres équipements de </a:t>
            </a:r>
            <a:r>
              <a:rPr lang="fr-FR" sz="1050" dirty="0" smtClean="0">
                <a:solidFill>
                  <a:srgbClr val="000000"/>
                </a:solidFill>
                <a:latin typeface="Arial"/>
              </a:rPr>
              <a:t>puissance</a:t>
            </a:r>
          </a:p>
          <a:p>
            <a:pPr marL="171450" lvl="1" indent="-171450">
              <a:spcBef>
                <a:spcPts val="0"/>
              </a:spcBef>
              <a:spcAft>
                <a:spcPts val="0"/>
              </a:spcAft>
              <a:defRPr/>
            </a:pPr>
            <a:r>
              <a:rPr lang="fr-FR" sz="1050" dirty="0" smtClean="0">
                <a:solidFill>
                  <a:srgbClr val="000000"/>
                </a:solidFill>
                <a:latin typeface="Arial"/>
              </a:rPr>
              <a:t>Réduction </a:t>
            </a:r>
            <a:r>
              <a:rPr lang="fr-FR" sz="1050" dirty="0">
                <a:solidFill>
                  <a:srgbClr val="000000"/>
                </a:solidFill>
                <a:latin typeface="Arial"/>
              </a:rPr>
              <a:t>de l'occupation de l'espace visant principalement les applications </a:t>
            </a:r>
            <a:r>
              <a:rPr lang="fr-FR" sz="1050" dirty="0" smtClean="0">
                <a:solidFill>
                  <a:srgbClr val="000000"/>
                </a:solidFill>
                <a:latin typeface="Arial"/>
              </a:rPr>
              <a:t>offshore</a:t>
            </a:r>
            <a:endParaRPr lang="fr-FR" sz="1050" dirty="0">
              <a:solidFill>
                <a:srgbClr val="000000"/>
              </a:solidFill>
              <a:latin typeface="Arial"/>
            </a:endParaRPr>
          </a:p>
          <a:p>
            <a:pPr marL="171450" lvl="1" indent="-171450">
              <a:spcBef>
                <a:spcPts val="0"/>
              </a:spcBef>
              <a:spcAft>
                <a:spcPts val="0"/>
              </a:spcAft>
              <a:defRPr/>
            </a:pPr>
            <a:r>
              <a:rPr lang="fr-FR" sz="1050" dirty="0">
                <a:solidFill>
                  <a:srgbClr val="000000"/>
                </a:solidFill>
                <a:latin typeface="Arial"/>
              </a:rPr>
              <a:t>Amélioration du rapport coût-efficacité des dispositifs de puissance et des processus de fabrication des </a:t>
            </a:r>
            <a:r>
              <a:rPr lang="fr-FR" sz="1050" dirty="0" smtClean="0">
                <a:solidFill>
                  <a:srgbClr val="000000"/>
                </a:solidFill>
                <a:latin typeface="Arial"/>
              </a:rPr>
              <a:t>semi-conducteurs</a:t>
            </a:r>
          </a:p>
          <a:p>
            <a:pPr marL="171450" lvl="1" indent="-171450">
              <a:spcBef>
                <a:spcPts val="0"/>
              </a:spcBef>
              <a:spcAft>
                <a:spcPts val="0"/>
              </a:spcAft>
              <a:defRPr/>
            </a:pPr>
            <a:endParaRPr lang="en-GB" sz="1050" dirty="0">
              <a:solidFill>
                <a:srgbClr val="000000"/>
              </a:solidFill>
              <a:latin typeface="Arial"/>
            </a:endParaRPr>
          </a:p>
          <a:p>
            <a:pPr lvl="0" algn="just">
              <a:lnSpc>
                <a:spcPct val="114999"/>
              </a:lnSpc>
              <a:defRPr/>
            </a:pPr>
            <a:r>
              <a:rPr lang="en-GB" b="1" u="sng" dirty="0" err="1">
                <a:solidFill>
                  <a:srgbClr val="000091"/>
                </a:solidFill>
                <a:ea typeface="Times New Roman"/>
                <a:cs typeface="Times New Roman"/>
              </a:rPr>
              <a:t>Activités</a:t>
            </a:r>
            <a:r>
              <a:rPr lang="en-GB" b="1" u="sng" dirty="0">
                <a:solidFill>
                  <a:srgbClr val="000091"/>
                </a:solidFill>
                <a:ea typeface="Times New Roman"/>
                <a:cs typeface="Times New Roman"/>
              </a:rPr>
              <a:t> :</a:t>
            </a:r>
            <a:endParaRPr lang="fr-FR" dirty="0">
              <a:solidFill>
                <a:srgbClr val="000091"/>
              </a:solidFill>
            </a:endParaRPr>
          </a:p>
          <a:p>
            <a:pPr marL="171450" lvl="1" indent="-171450">
              <a:spcBef>
                <a:spcPts val="0"/>
              </a:spcBef>
              <a:spcAft>
                <a:spcPts val="0"/>
              </a:spcAft>
              <a:defRPr/>
            </a:pPr>
            <a:r>
              <a:rPr lang="fr-FR" sz="1050" dirty="0">
                <a:solidFill>
                  <a:srgbClr val="000000"/>
                </a:solidFill>
                <a:latin typeface="Arial"/>
              </a:rPr>
              <a:t>Les projets doivent mettre en œuvre les activités du point 1) et la démonstration pratique du point 2), comme décrit </a:t>
            </a:r>
            <a:r>
              <a:rPr lang="fr-FR" sz="1050" dirty="0" smtClean="0">
                <a:solidFill>
                  <a:srgbClr val="000000"/>
                </a:solidFill>
                <a:latin typeface="Arial"/>
              </a:rPr>
              <a:t>ci-dessous :</a:t>
            </a:r>
            <a:endParaRPr lang="fr-FR" sz="1050" dirty="0">
              <a:solidFill>
                <a:srgbClr val="000000"/>
              </a:solidFill>
              <a:latin typeface="Arial"/>
            </a:endParaRPr>
          </a:p>
          <a:p>
            <a:pPr marL="228600" lvl="1" indent="-228600">
              <a:spcBef>
                <a:spcPts val="0"/>
              </a:spcBef>
              <a:spcAft>
                <a:spcPts val="0"/>
              </a:spcAft>
              <a:buAutoNum type="arabicParenR"/>
              <a:defRPr/>
            </a:pPr>
            <a:r>
              <a:rPr lang="fr-FR" sz="1050" dirty="0" smtClean="0">
                <a:solidFill>
                  <a:srgbClr val="000000"/>
                </a:solidFill>
                <a:latin typeface="Arial"/>
              </a:rPr>
              <a:t>R&amp;I</a:t>
            </a:r>
            <a:r>
              <a:rPr lang="fr-FR" sz="1050" dirty="0">
                <a:solidFill>
                  <a:srgbClr val="000000"/>
                </a:solidFill>
                <a:latin typeface="Arial"/>
              </a:rPr>
              <a:t>, méthodologies et outils impliquant les activités </a:t>
            </a:r>
            <a:r>
              <a:rPr lang="fr-FR" sz="1050" dirty="0" smtClean="0">
                <a:solidFill>
                  <a:srgbClr val="000000"/>
                </a:solidFill>
                <a:latin typeface="Arial"/>
              </a:rPr>
              <a:t>en lien avec : A) La surveillance </a:t>
            </a:r>
            <a:r>
              <a:rPr lang="fr-FR" sz="1050" dirty="0">
                <a:solidFill>
                  <a:srgbClr val="000000"/>
                </a:solidFill>
                <a:latin typeface="Arial"/>
              </a:rPr>
              <a:t>de l'état et de la </a:t>
            </a:r>
            <a:r>
              <a:rPr lang="fr-FR" sz="1050" dirty="0" smtClean="0">
                <a:solidFill>
                  <a:srgbClr val="000000"/>
                </a:solidFill>
                <a:latin typeface="Arial"/>
              </a:rPr>
              <a:t>santé, B) Le pilotage </a:t>
            </a:r>
            <a:r>
              <a:rPr lang="fr-FR" sz="1050" dirty="0">
                <a:solidFill>
                  <a:srgbClr val="000000"/>
                </a:solidFill>
                <a:latin typeface="Arial"/>
              </a:rPr>
              <a:t>par le </a:t>
            </a:r>
            <a:r>
              <a:rPr lang="fr-FR" sz="1050" dirty="0" smtClean="0">
                <a:solidFill>
                  <a:srgbClr val="000000"/>
                </a:solidFill>
                <a:latin typeface="Arial"/>
              </a:rPr>
              <a:t>stress, et C) L’</a:t>
            </a:r>
            <a:r>
              <a:rPr lang="fr-FR" sz="1050" dirty="0">
                <a:solidFill>
                  <a:srgbClr val="000000"/>
                </a:solidFill>
                <a:latin typeface="Arial"/>
              </a:rPr>
              <a:t>é</a:t>
            </a:r>
            <a:r>
              <a:rPr lang="fr-FR" sz="1050" dirty="0" smtClean="0">
                <a:solidFill>
                  <a:srgbClr val="000000"/>
                </a:solidFill>
                <a:latin typeface="Arial"/>
              </a:rPr>
              <a:t>lectronique </a:t>
            </a:r>
            <a:r>
              <a:rPr lang="fr-FR" sz="1050" dirty="0">
                <a:solidFill>
                  <a:srgbClr val="000000"/>
                </a:solidFill>
                <a:latin typeface="Arial"/>
              </a:rPr>
              <a:t>de puissance à bande large </a:t>
            </a:r>
            <a:r>
              <a:rPr lang="fr-FR" sz="1050" dirty="0" smtClean="0">
                <a:solidFill>
                  <a:srgbClr val="000000"/>
                </a:solidFill>
                <a:latin typeface="Arial"/>
              </a:rPr>
              <a:t>interdite </a:t>
            </a:r>
            <a:r>
              <a:rPr lang="fr-FR" sz="1050" dirty="0">
                <a:solidFill>
                  <a:srgbClr val="000000"/>
                </a:solidFill>
                <a:latin typeface="Arial"/>
              </a:rPr>
              <a:t>(WBG) et à ultra bande large interdite (</a:t>
            </a:r>
            <a:r>
              <a:rPr lang="fr-FR" sz="1050" dirty="0" smtClean="0">
                <a:solidFill>
                  <a:srgbClr val="000000"/>
                </a:solidFill>
                <a:latin typeface="Arial"/>
              </a:rPr>
              <a:t>UWBG)</a:t>
            </a:r>
          </a:p>
          <a:p>
            <a:pPr marL="228600" lvl="1" indent="-228600">
              <a:spcBef>
                <a:spcPts val="0"/>
              </a:spcBef>
              <a:spcAft>
                <a:spcPts val="0"/>
              </a:spcAft>
              <a:buAutoNum type="arabicParenR"/>
              <a:defRPr/>
            </a:pPr>
            <a:r>
              <a:rPr lang="fr-FR" sz="1050" dirty="0" smtClean="0">
                <a:solidFill>
                  <a:srgbClr val="000000"/>
                </a:solidFill>
                <a:latin typeface="Arial"/>
              </a:rPr>
              <a:t>Démonstration</a:t>
            </a:r>
            <a:r>
              <a:rPr lang="fr-FR" sz="1050" dirty="0">
                <a:solidFill>
                  <a:srgbClr val="000000"/>
                </a:solidFill>
                <a:latin typeface="Arial"/>
              </a:rPr>
              <a:t>, test et validation des activités développées en (1) (A, B et C) dans au moins deux pilotes (toutes les activités A, B et C développées pour chaque pilote) dans différents États membres de l'UE/pays </a:t>
            </a:r>
            <a:r>
              <a:rPr lang="fr-FR" sz="1050" dirty="0" smtClean="0">
                <a:solidFill>
                  <a:srgbClr val="000000"/>
                </a:solidFill>
                <a:latin typeface="Arial"/>
              </a:rPr>
              <a:t>associés</a:t>
            </a:r>
            <a:endParaRPr lang="fr-FR" sz="1050" dirty="0">
              <a:solidFill>
                <a:srgbClr val="000000"/>
              </a:solidFill>
              <a:latin typeface="Arial"/>
            </a:endParaRPr>
          </a:p>
          <a:p>
            <a:pPr algn="just" defTabSz="914378">
              <a:lnSpc>
                <a:spcPct val="114999"/>
              </a:lnSpc>
              <a:defRPr/>
            </a:pPr>
            <a:r>
              <a:rPr lang="fr-FR" sz="1000" dirty="0" smtClean="0">
                <a:solidFill>
                  <a:srgbClr val="000091"/>
                </a:solidFill>
                <a:latin typeface="+mj-lt"/>
                <a:ea typeface="Times New Roman"/>
                <a:cs typeface="Times New Roman"/>
              </a:rPr>
              <a:t>.</a:t>
            </a:r>
            <a:endParaRPr lang="en-GB" sz="1000" dirty="0">
              <a:solidFill>
                <a:srgbClr val="000091"/>
              </a:solidFill>
              <a:latin typeface="+mj-lt"/>
              <a:ea typeface="Times New Roman"/>
              <a:cs typeface="Times New Roman"/>
            </a:endParaRPr>
          </a:p>
          <a:p>
            <a:pPr algn="just" defTabSz="914378">
              <a:lnSpc>
                <a:spcPct val="114999"/>
              </a:lnSpc>
              <a:defRPr/>
            </a:pPr>
            <a:endParaRPr lang="en-GB" sz="1000" b="1" u="sng" dirty="0">
              <a:solidFill>
                <a:srgbClr val="000091"/>
              </a:solidFill>
              <a:latin typeface="+mj-lt"/>
              <a:ea typeface="Times New Roman"/>
              <a:cs typeface="Times New Roman"/>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defTabSz="914378">
              <a:defRPr/>
            </a:pPr>
            <a:fld id="{733122C9-A0B9-462F-8757-0847AD287B63}" type="slidenum">
              <a:rPr lang="fr-FR">
                <a:solidFill>
                  <a:srgbClr val="000091"/>
                </a:solidFill>
                <a:latin typeface="Arial"/>
              </a:rPr>
              <a:pPr defTabSz="914378">
                <a:defRPr/>
              </a:pPr>
              <a:t>46</a:t>
            </a:fld>
            <a:endParaRPr lang="fr-FR" dirty="0">
              <a:solidFill>
                <a:srgbClr val="000091"/>
              </a:solidFill>
              <a:latin typeface="Arial"/>
            </a:endParaRPr>
          </a:p>
        </p:txBody>
      </p:sp>
      <p:sp>
        <p:nvSpPr>
          <p:cNvPr id="11" name="Rectangle 10"/>
          <p:cNvSpPr/>
          <p:nvPr/>
        </p:nvSpPr>
        <p:spPr bwMode="auto">
          <a:xfrm>
            <a:off x="6372000" y="554400"/>
            <a:ext cx="2448343" cy="1015663"/>
          </a:xfrm>
          <a:prstGeom prst="rect">
            <a:avLst/>
          </a:prstGeom>
          <a:solidFill>
            <a:schemeClr val="bg1"/>
          </a:solidFill>
          <a:ln w="19050">
            <a:solidFill>
              <a:srgbClr val="000099"/>
            </a:solidFill>
          </a:ln>
        </p:spPr>
        <p:txBody>
          <a:bodyPr wrap="square">
            <a:spAutoFit/>
          </a:bodyPr>
          <a:lstStyle/>
          <a:p>
            <a:pPr defTabSz="914378">
              <a:defRPr/>
            </a:pPr>
            <a:r>
              <a:rPr lang="fr-FR" sz="1200" i="1" dirty="0">
                <a:solidFill>
                  <a:srgbClr val="000000"/>
                </a:solidFill>
                <a:latin typeface="Arial"/>
              </a:rPr>
              <a:t>RIA </a:t>
            </a:r>
            <a:r>
              <a:rPr lang="fr-FR" sz="1200" i="1" dirty="0" smtClean="0">
                <a:solidFill>
                  <a:srgbClr val="000000"/>
                </a:solidFill>
                <a:latin typeface="Arial"/>
              </a:rPr>
              <a:t>(</a:t>
            </a:r>
            <a:r>
              <a:rPr lang="en-US" sz="1200" i="1" dirty="0">
                <a:solidFill>
                  <a:srgbClr val="000000"/>
                </a:solidFill>
              </a:rPr>
              <a:t>TRL à la fin du </a:t>
            </a:r>
            <a:r>
              <a:rPr lang="en-US" sz="1200" i="1" dirty="0" err="1">
                <a:solidFill>
                  <a:srgbClr val="000000"/>
                </a:solidFill>
              </a:rPr>
              <a:t>projet</a:t>
            </a:r>
            <a:r>
              <a:rPr lang="en-US" sz="1200" i="1" dirty="0">
                <a:solidFill>
                  <a:srgbClr val="000000"/>
                </a:solidFill>
              </a:rPr>
              <a:t> </a:t>
            </a:r>
            <a:r>
              <a:rPr lang="fr-FR" sz="1200" i="1" dirty="0" smtClean="0">
                <a:solidFill>
                  <a:srgbClr val="000000"/>
                </a:solidFill>
                <a:latin typeface="Arial"/>
              </a:rPr>
              <a:t>5-6</a:t>
            </a:r>
            <a:r>
              <a:rPr lang="fr-FR" sz="1200" i="1" dirty="0">
                <a:solidFill>
                  <a:srgbClr val="000000"/>
                </a:solidFill>
                <a:latin typeface="Arial"/>
              </a:rPr>
              <a:t>)</a:t>
            </a:r>
            <a:endParaRPr dirty="0">
              <a:solidFill>
                <a:srgbClr val="000000"/>
              </a:solidFill>
              <a:latin typeface="Arial"/>
            </a:endParaRPr>
          </a:p>
          <a:p>
            <a:pPr defTabSz="914378">
              <a:defRPr/>
            </a:pPr>
            <a:r>
              <a:rPr lang="fr-FR" sz="1200" i="1" dirty="0">
                <a:solidFill>
                  <a:srgbClr val="000000"/>
                </a:solidFill>
                <a:latin typeface="Arial"/>
              </a:rPr>
              <a:t>Nb de projets financés : 3</a:t>
            </a:r>
            <a:endParaRPr dirty="0">
              <a:solidFill>
                <a:srgbClr val="000000"/>
              </a:solidFill>
              <a:latin typeface="Arial"/>
            </a:endParaRPr>
          </a:p>
          <a:p>
            <a:pPr defTabSz="914378">
              <a:defRPr/>
            </a:pPr>
            <a:r>
              <a:rPr lang="fr-FR" sz="1200" i="1" dirty="0">
                <a:solidFill>
                  <a:srgbClr val="000000"/>
                </a:solidFill>
                <a:latin typeface="Arial"/>
              </a:rPr>
              <a:t>Budget/projet : 4M€</a:t>
            </a:r>
            <a:endParaRPr dirty="0">
              <a:solidFill>
                <a:srgbClr val="000000"/>
              </a:solidFill>
              <a:latin typeface="Arial"/>
            </a:endParaRPr>
          </a:p>
          <a:p>
            <a:pPr defTabSz="914378">
              <a:defRPr/>
            </a:pPr>
            <a:r>
              <a:rPr lang="fr-FR" sz="1200" i="1" dirty="0">
                <a:solidFill>
                  <a:srgbClr val="000000"/>
                </a:solidFill>
                <a:latin typeface="Arial"/>
              </a:rPr>
              <a:t>Ouverture : 12/09/2023</a:t>
            </a:r>
          </a:p>
          <a:p>
            <a:pPr defTabSz="914378">
              <a:defRPr/>
            </a:pPr>
            <a:r>
              <a:rPr lang="fr-FR" sz="1200" i="1" dirty="0">
                <a:solidFill>
                  <a:srgbClr val="000000"/>
                </a:solidFill>
                <a:latin typeface="Arial"/>
              </a:rPr>
              <a:t>Deadline : </a:t>
            </a:r>
            <a:r>
              <a:rPr lang="fr-FR" sz="1200" i="1" dirty="0" smtClean="0">
                <a:solidFill>
                  <a:srgbClr val="000000"/>
                </a:solidFill>
                <a:latin typeface="Arial"/>
              </a:rPr>
              <a:t>16/01/2024</a:t>
            </a:r>
            <a:endParaRPr lang="fr-FR" sz="1200" i="1" dirty="0">
              <a:solidFill>
                <a:srgbClr val="000000"/>
              </a:solidFill>
              <a:latin typeface="Arial"/>
            </a:endParaRPr>
          </a:p>
        </p:txBody>
      </p:sp>
      <p:sp>
        <p:nvSpPr>
          <p:cNvPr id="8" name="ZoneTexte 7"/>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a:defRPr/>
            </a:pPr>
            <a:r>
              <a:rPr lang="fr-FR" sz="1200" b="1" dirty="0"/>
              <a:t>Système énergétique, réseaux et stockage</a:t>
            </a:r>
          </a:p>
        </p:txBody>
      </p:sp>
    </p:spTree>
    <p:extLst>
      <p:ext uri="{BB962C8B-B14F-4D97-AF65-F5344CB8AC3E}">
        <p14:creationId xmlns:p14="http://schemas.microsoft.com/office/powerpoint/2010/main" val="786897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1" y="1015200"/>
            <a:ext cx="6012200" cy="468052"/>
          </a:xfrm>
        </p:spPr>
        <p:txBody>
          <a:bodyPr/>
          <a:lstStyle/>
          <a:p>
            <a:pPr>
              <a:defRPr/>
            </a:pPr>
            <a:r>
              <a:rPr lang="en-US" sz="1400" b="1" dirty="0">
                <a:solidFill>
                  <a:schemeClr val="tx1"/>
                </a:solidFill>
              </a:rPr>
              <a:t>HORIZON-CL5-2024-D3-01-15: HVAC, HVDC and High-Power cable </a:t>
            </a:r>
            <a:r>
              <a:rPr lang="en-US" sz="1400" b="1" dirty="0" smtClean="0">
                <a:solidFill>
                  <a:schemeClr val="tx1"/>
                </a:solidFill>
              </a:rPr>
              <a:t>systems</a:t>
            </a:r>
            <a:endParaRPr lang="en-US" sz="1400" b="1" dirty="0">
              <a:solidFill>
                <a:schemeClr val="tx1"/>
              </a:solidFill>
            </a:endParaRPr>
          </a:p>
        </p:txBody>
      </p:sp>
      <p:sp>
        <p:nvSpPr>
          <p:cNvPr id="6" name="Espace réservé du contenu 5"/>
          <p:cNvSpPr txBox="1"/>
          <p:nvPr/>
        </p:nvSpPr>
        <p:spPr bwMode="gray">
          <a:xfrm>
            <a:off x="360000" y="1491630"/>
            <a:ext cx="8580391" cy="3075847"/>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sz="1000" b="1" u="sng" dirty="0">
                <a:solidFill>
                  <a:srgbClr val="000091"/>
                </a:solidFill>
                <a:ea typeface="Times New Roman"/>
                <a:cs typeface="Times New Roman"/>
              </a:rPr>
              <a:t>Résultats </a:t>
            </a:r>
            <a:r>
              <a:rPr lang="en-GB" sz="1000" b="1" u="sng" dirty="0" err="1">
                <a:solidFill>
                  <a:srgbClr val="000091"/>
                </a:solidFill>
                <a:ea typeface="Times New Roman"/>
                <a:cs typeface="Times New Roman"/>
              </a:rPr>
              <a:t>attendus</a:t>
            </a:r>
            <a:r>
              <a:rPr lang="en-GB" sz="1000" b="1" u="sng" dirty="0">
                <a:solidFill>
                  <a:srgbClr val="000091"/>
                </a:solidFill>
                <a:ea typeface="Times New Roman"/>
                <a:cs typeface="Times New Roman"/>
              </a:rPr>
              <a:t> :</a:t>
            </a:r>
          </a:p>
          <a:p>
            <a:pPr marL="171450" lvl="1" indent="-171450">
              <a:spcBef>
                <a:spcPts val="0"/>
              </a:spcBef>
              <a:spcAft>
                <a:spcPts val="0"/>
              </a:spcAft>
              <a:defRPr/>
            </a:pPr>
            <a:r>
              <a:rPr lang="fr-FR" sz="1000" dirty="0">
                <a:solidFill>
                  <a:srgbClr val="000000"/>
                </a:solidFill>
                <a:latin typeface="Arial"/>
              </a:rPr>
              <a:t>Systèmes de câbles haute tension (HT), très haute tension (THT) ou haute puissance/</a:t>
            </a:r>
            <a:r>
              <a:rPr lang="fr-FR" sz="1000" dirty="0" err="1">
                <a:solidFill>
                  <a:srgbClr val="000000"/>
                </a:solidFill>
                <a:latin typeface="Arial"/>
              </a:rPr>
              <a:t>superconducteurs</a:t>
            </a:r>
            <a:r>
              <a:rPr lang="fr-FR" sz="1000" dirty="0">
                <a:solidFill>
                  <a:srgbClr val="000000"/>
                </a:solidFill>
                <a:latin typeface="Arial"/>
              </a:rPr>
              <a:t>, y compris les câbles dynamiques </a:t>
            </a:r>
            <a:r>
              <a:rPr lang="fr-FR" sz="1000" dirty="0" smtClean="0">
                <a:solidFill>
                  <a:srgbClr val="000000"/>
                </a:solidFill>
                <a:latin typeface="Arial"/>
              </a:rPr>
              <a:t>CA-CC</a:t>
            </a:r>
            <a:endParaRPr lang="fr-FR" sz="1000" dirty="0">
              <a:solidFill>
                <a:srgbClr val="000000"/>
              </a:solidFill>
              <a:latin typeface="Arial"/>
            </a:endParaRPr>
          </a:p>
          <a:p>
            <a:pPr marL="171450" lvl="1" indent="-171450">
              <a:spcBef>
                <a:spcPts val="0"/>
              </a:spcBef>
              <a:spcAft>
                <a:spcPts val="0"/>
              </a:spcAft>
              <a:defRPr/>
            </a:pPr>
            <a:r>
              <a:rPr lang="fr-FR" sz="1000" dirty="0">
                <a:solidFill>
                  <a:srgbClr val="000000"/>
                </a:solidFill>
                <a:latin typeface="Arial"/>
              </a:rPr>
              <a:t>Développement de matériaux </a:t>
            </a:r>
            <a:r>
              <a:rPr lang="fr-FR" sz="1000" dirty="0" smtClean="0">
                <a:solidFill>
                  <a:srgbClr val="000000"/>
                </a:solidFill>
                <a:latin typeface="Arial"/>
              </a:rPr>
              <a:t>plus performants et plus </a:t>
            </a:r>
            <a:r>
              <a:rPr lang="fr-FR" sz="1000" dirty="0">
                <a:solidFill>
                  <a:srgbClr val="000000"/>
                </a:solidFill>
                <a:latin typeface="Arial"/>
              </a:rPr>
              <a:t>respectueux de l'environnement pour l'isolation des câbles et des accessoires</a:t>
            </a:r>
          </a:p>
          <a:p>
            <a:pPr marL="171450" lvl="1" indent="-171450">
              <a:spcBef>
                <a:spcPts val="0"/>
              </a:spcBef>
              <a:spcAft>
                <a:spcPts val="0"/>
              </a:spcAft>
              <a:defRPr/>
            </a:pPr>
            <a:r>
              <a:rPr lang="fr-FR" sz="1000" dirty="0">
                <a:solidFill>
                  <a:srgbClr val="000000"/>
                </a:solidFill>
                <a:latin typeface="Arial"/>
              </a:rPr>
              <a:t>Amélioration des outils de surveillance, de réparation et de maintenance à distance des équipements</a:t>
            </a:r>
          </a:p>
          <a:p>
            <a:pPr marL="171450" lvl="1" indent="-171450">
              <a:spcBef>
                <a:spcPts val="0"/>
              </a:spcBef>
              <a:spcAft>
                <a:spcPts val="0"/>
              </a:spcAft>
              <a:defRPr/>
            </a:pPr>
            <a:r>
              <a:rPr lang="fr-FR" sz="1000" dirty="0">
                <a:solidFill>
                  <a:srgbClr val="000000"/>
                </a:solidFill>
                <a:latin typeface="Arial"/>
              </a:rPr>
              <a:t>Évaluation de la faisabilité de nouvelles technologies de systèmes de câbles</a:t>
            </a:r>
          </a:p>
          <a:p>
            <a:pPr marL="171450" lvl="1" indent="-171450">
              <a:spcBef>
                <a:spcPts val="0"/>
              </a:spcBef>
              <a:spcAft>
                <a:spcPts val="0"/>
              </a:spcAft>
              <a:defRPr/>
            </a:pPr>
            <a:r>
              <a:rPr lang="fr-FR" sz="1000" dirty="0">
                <a:solidFill>
                  <a:srgbClr val="000000"/>
                </a:solidFill>
                <a:latin typeface="Arial"/>
              </a:rPr>
              <a:t>Fiabilité accrue des systèmes de câbles CCHT ou haute </a:t>
            </a:r>
            <a:r>
              <a:rPr lang="fr-FR" sz="1000" dirty="0" smtClean="0">
                <a:solidFill>
                  <a:srgbClr val="000000"/>
                </a:solidFill>
                <a:latin typeface="Arial"/>
              </a:rPr>
              <a:t>puissance</a:t>
            </a:r>
          </a:p>
          <a:p>
            <a:pPr marL="171450" lvl="1" indent="-171450">
              <a:spcBef>
                <a:spcPts val="0"/>
              </a:spcBef>
              <a:spcAft>
                <a:spcPts val="0"/>
              </a:spcAft>
              <a:defRPr/>
            </a:pPr>
            <a:r>
              <a:rPr lang="fr-FR" sz="1000" dirty="0" smtClean="0">
                <a:solidFill>
                  <a:srgbClr val="000000"/>
                </a:solidFill>
                <a:latin typeface="Arial"/>
              </a:rPr>
              <a:t>Augmentation </a:t>
            </a:r>
            <a:r>
              <a:rPr lang="fr-FR" sz="1000" dirty="0">
                <a:solidFill>
                  <a:srgbClr val="000000"/>
                </a:solidFill>
                <a:latin typeface="Arial"/>
              </a:rPr>
              <a:t>du transfert d'énergie sur le même corridor et sur des emprises identiques ou plus petites</a:t>
            </a:r>
          </a:p>
          <a:p>
            <a:pPr marL="171450" lvl="1" indent="-171450">
              <a:spcBef>
                <a:spcPts val="0"/>
              </a:spcBef>
              <a:spcAft>
                <a:spcPts val="0"/>
              </a:spcAft>
              <a:defRPr/>
            </a:pPr>
            <a:r>
              <a:rPr lang="fr-FR" sz="1000" dirty="0" smtClean="0">
                <a:solidFill>
                  <a:srgbClr val="000000"/>
                </a:solidFill>
                <a:latin typeface="Arial"/>
              </a:rPr>
              <a:t>Contribution </a:t>
            </a:r>
            <a:r>
              <a:rPr lang="fr-FR" sz="1000" dirty="0">
                <a:solidFill>
                  <a:srgbClr val="000000"/>
                </a:solidFill>
                <a:latin typeface="Arial"/>
              </a:rPr>
              <a:t>à l'émergence de normes pour les OHL à courant continu en Europe</a:t>
            </a:r>
          </a:p>
          <a:p>
            <a:pPr marL="171450" lvl="1" indent="-171450">
              <a:spcBef>
                <a:spcPts val="0"/>
              </a:spcBef>
              <a:spcAft>
                <a:spcPts val="0"/>
              </a:spcAft>
              <a:defRPr/>
            </a:pPr>
            <a:endParaRPr lang="fr-FR" sz="1000" dirty="0" smtClean="0">
              <a:solidFill>
                <a:srgbClr val="000000"/>
              </a:solidFill>
              <a:latin typeface="Arial"/>
            </a:endParaRPr>
          </a:p>
          <a:p>
            <a:pPr lvl="0" algn="just">
              <a:lnSpc>
                <a:spcPct val="114999"/>
              </a:lnSpc>
              <a:defRPr/>
            </a:pPr>
            <a:r>
              <a:rPr lang="en-GB" sz="1000" b="1" u="sng" dirty="0" err="1">
                <a:solidFill>
                  <a:srgbClr val="000091"/>
                </a:solidFill>
                <a:ea typeface="Times New Roman"/>
                <a:cs typeface="Times New Roman"/>
              </a:rPr>
              <a:t>Activités</a:t>
            </a:r>
            <a:r>
              <a:rPr lang="en-GB" sz="1000" b="1" u="sng" dirty="0">
                <a:solidFill>
                  <a:srgbClr val="000091"/>
                </a:solidFill>
                <a:ea typeface="Times New Roman"/>
                <a:cs typeface="Times New Roman"/>
              </a:rPr>
              <a:t> :</a:t>
            </a:r>
            <a:endParaRPr lang="fr-FR" sz="1000" dirty="0">
              <a:solidFill>
                <a:srgbClr val="000091"/>
              </a:solidFill>
            </a:endParaRPr>
          </a:p>
          <a:p>
            <a:pPr marL="0" lvl="1" indent="0">
              <a:spcBef>
                <a:spcPts val="0"/>
              </a:spcBef>
              <a:spcAft>
                <a:spcPts val="0"/>
              </a:spcAft>
              <a:buNone/>
              <a:defRPr/>
            </a:pPr>
            <a:r>
              <a:rPr lang="fr-FR" sz="1000" dirty="0" smtClean="0">
                <a:solidFill>
                  <a:srgbClr val="000000"/>
                </a:solidFill>
                <a:latin typeface="Arial"/>
              </a:rPr>
              <a:t>1. R&amp;I</a:t>
            </a:r>
            <a:r>
              <a:rPr lang="fr-FR" sz="1000" dirty="0">
                <a:solidFill>
                  <a:srgbClr val="000000"/>
                </a:solidFill>
                <a:latin typeface="Arial"/>
              </a:rPr>
              <a:t>, méthodologies et outils impliquant </a:t>
            </a:r>
            <a:r>
              <a:rPr lang="fr-FR" sz="1000" dirty="0" smtClean="0">
                <a:solidFill>
                  <a:srgbClr val="000000"/>
                </a:solidFill>
                <a:latin typeface="Arial"/>
              </a:rPr>
              <a:t>:</a:t>
            </a:r>
            <a:endParaRPr lang="fr-FR" sz="1000" dirty="0">
              <a:solidFill>
                <a:srgbClr val="000000"/>
              </a:solidFill>
              <a:latin typeface="Arial"/>
            </a:endParaRPr>
          </a:p>
          <a:p>
            <a:pPr marL="0" lvl="1" indent="0">
              <a:spcBef>
                <a:spcPts val="0"/>
              </a:spcBef>
              <a:spcAft>
                <a:spcPts val="0"/>
              </a:spcAft>
              <a:buNone/>
              <a:defRPr/>
            </a:pPr>
            <a:r>
              <a:rPr lang="fr-FR" sz="1000" dirty="0">
                <a:solidFill>
                  <a:srgbClr val="000000"/>
                </a:solidFill>
                <a:latin typeface="Arial"/>
              </a:rPr>
              <a:t>A. Innovation dans les systèmes de câbles</a:t>
            </a:r>
          </a:p>
          <a:p>
            <a:pPr marL="0" lvl="1" indent="0">
              <a:spcBef>
                <a:spcPts val="0"/>
              </a:spcBef>
              <a:spcAft>
                <a:spcPts val="0"/>
              </a:spcAft>
              <a:buNone/>
              <a:defRPr/>
            </a:pPr>
            <a:r>
              <a:rPr lang="fr-FR" sz="1000" dirty="0">
                <a:solidFill>
                  <a:srgbClr val="000000"/>
                </a:solidFill>
                <a:latin typeface="Arial"/>
              </a:rPr>
              <a:t>B. Modèles prédictifs du vieillissement des systèmes de </a:t>
            </a:r>
            <a:r>
              <a:rPr lang="fr-FR" sz="1000" dirty="0" smtClean="0">
                <a:solidFill>
                  <a:srgbClr val="000000"/>
                </a:solidFill>
                <a:latin typeface="Arial"/>
              </a:rPr>
              <a:t>câbles, </a:t>
            </a:r>
            <a:r>
              <a:rPr lang="fr-FR" sz="1000" dirty="0">
                <a:solidFill>
                  <a:srgbClr val="000000"/>
                </a:solidFill>
                <a:latin typeface="Arial"/>
              </a:rPr>
              <a:t>de la durée de vie et de la </a:t>
            </a:r>
            <a:r>
              <a:rPr lang="fr-FR" sz="1000" dirty="0" smtClean="0">
                <a:solidFill>
                  <a:srgbClr val="000000"/>
                </a:solidFill>
                <a:latin typeface="Arial"/>
              </a:rPr>
              <a:t>fiabilité</a:t>
            </a:r>
            <a:endParaRPr lang="fr-FR" sz="1000" dirty="0">
              <a:solidFill>
                <a:srgbClr val="000000"/>
              </a:solidFill>
              <a:latin typeface="Arial"/>
            </a:endParaRPr>
          </a:p>
          <a:p>
            <a:pPr marL="0" lvl="1" indent="0">
              <a:spcBef>
                <a:spcPts val="0"/>
              </a:spcBef>
              <a:spcAft>
                <a:spcPts val="0"/>
              </a:spcAft>
              <a:buNone/>
              <a:defRPr/>
            </a:pPr>
            <a:r>
              <a:rPr lang="fr-FR" sz="1000" dirty="0">
                <a:solidFill>
                  <a:srgbClr val="000000"/>
                </a:solidFill>
                <a:latin typeface="Arial"/>
              </a:rPr>
              <a:t>C. Systèmes de surveillance et de localisation des défauts</a:t>
            </a:r>
          </a:p>
          <a:p>
            <a:pPr marL="0" lvl="1" indent="0">
              <a:spcBef>
                <a:spcPts val="0"/>
              </a:spcBef>
              <a:spcAft>
                <a:spcPts val="0"/>
              </a:spcAft>
              <a:buNone/>
              <a:defRPr/>
            </a:pPr>
            <a:r>
              <a:rPr lang="fr-FR" sz="1000" dirty="0">
                <a:solidFill>
                  <a:srgbClr val="000000"/>
                </a:solidFill>
                <a:latin typeface="Arial"/>
              </a:rPr>
              <a:t>2.   Etude et développement du remplacement potentiel des lignes aériennes HVAC par des solutions de type solutions de câbles CCHT ou haute puissance pour augmenter la capacité de transfert sans avoir à construire de nouvelles infrastructures mais en réutilisant les emprises </a:t>
            </a:r>
            <a:r>
              <a:rPr lang="fr-FR" sz="1000" dirty="0" smtClean="0">
                <a:solidFill>
                  <a:srgbClr val="000000"/>
                </a:solidFill>
                <a:latin typeface="Arial"/>
              </a:rPr>
              <a:t>existantes :</a:t>
            </a:r>
            <a:endParaRPr lang="fr-FR" sz="1000" dirty="0">
              <a:solidFill>
                <a:srgbClr val="000000"/>
              </a:solidFill>
              <a:latin typeface="Arial"/>
            </a:endParaRPr>
          </a:p>
          <a:p>
            <a:pPr marL="0" lvl="1" indent="0">
              <a:spcBef>
                <a:spcPts val="0"/>
              </a:spcBef>
              <a:spcAft>
                <a:spcPts val="0"/>
              </a:spcAft>
              <a:buNone/>
              <a:defRPr/>
            </a:pPr>
            <a:r>
              <a:rPr lang="fr-FR" sz="1000" dirty="0">
                <a:solidFill>
                  <a:srgbClr val="000000"/>
                </a:solidFill>
                <a:latin typeface="Arial"/>
              </a:rPr>
              <a:t>D. Analyse coûts-bénéfices pour les différentes options de conversion des lignes aériennes de CVC </a:t>
            </a:r>
          </a:p>
          <a:p>
            <a:pPr marL="0" lvl="1" indent="0">
              <a:spcBef>
                <a:spcPts val="0"/>
              </a:spcBef>
              <a:spcAft>
                <a:spcPts val="0"/>
              </a:spcAft>
              <a:buNone/>
              <a:defRPr/>
            </a:pPr>
            <a:r>
              <a:rPr lang="fr-FR" sz="1000" dirty="0">
                <a:solidFill>
                  <a:srgbClr val="000000"/>
                </a:solidFill>
                <a:latin typeface="Arial"/>
              </a:rPr>
              <a:t>E. Innovations techniques et méthodologies de conception des lignes aériennes hybrides HV CA/CC. </a:t>
            </a:r>
          </a:p>
          <a:p>
            <a:pPr marL="0" lvl="1" indent="0">
              <a:spcBef>
                <a:spcPts val="0"/>
              </a:spcBef>
              <a:spcAft>
                <a:spcPts val="0"/>
              </a:spcAft>
              <a:buNone/>
              <a:defRPr/>
            </a:pPr>
            <a:r>
              <a:rPr lang="fr-FR" sz="1000" dirty="0">
                <a:solidFill>
                  <a:srgbClr val="000000"/>
                </a:solidFill>
                <a:latin typeface="Arial"/>
              </a:rPr>
              <a:t>F. Etudes du réseau paneuropéen et unification du niveau de tension des lignes aériennes converties de HVCA à HVCC</a:t>
            </a:r>
          </a:p>
          <a:p>
            <a:pPr marL="0" lvl="1" indent="0">
              <a:spcBef>
                <a:spcPts val="0"/>
              </a:spcBef>
              <a:spcAft>
                <a:spcPts val="0"/>
              </a:spcAft>
              <a:buNone/>
              <a:defRPr/>
            </a:pPr>
            <a:r>
              <a:rPr lang="fr-FR" sz="1000" dirty="0">
                <a:solidFill>
                  <a:srgbClr val="000000"/>
                </a:solidFill>
                <a:latin typeface="Arial"/>
              </a:rPr>
              <a:t>3. Test et validation des activités développées au point (1) </a:t>
            </a:r>
            <a:r>
              <a:rPr lang="fr-FR" sz="1000" dirty="0" smtClean="0">
                <a:solidFill>
                  <a:srgbClr val="000000"/>
                </a:solidFill>
                <a:latin typeface="Arial"/>
              </a:rPr>
              <a:t>ou </a:t>
            </a:r>
            <a:r>
              <a:rPr lang="fr-FR" sz="1000" dirty="0">
                <a:solidFill>
                  <a:srgbClr val="000000"/>
                </a:solidFill>
                <a:latin typeface="Arial"/>
              </a:rPr>
              <a:t>au point (2</a:t>
            </a:r>
            <a:r>
              <a:rPr lang="fr-FR" sz="1000" dirty="0" smtClean="0">
                <a:solidFill>
                  <a:srgbClr val="000000"/>
                </a:solidFill>
                <a:latin typeface="Arial"/>
              </a:rPr>
              <a:t>)</a:t>
            </a:r>
            <a:endParaRPr lang="fr-FR" sz="1000" dirty="0">
              <a:solidFill>
                <a:srgbClr val="000000"/>
              </a:solidFill>
              <a:latin typeface="Arial"/>
            </a:endParaRPr>
          </a:p>
          <a:p>
            <a:pPr marL="171450" lvl="1" indent="-171450">
              <a:spcBef>
                <a:spcPts val="0"/>
              </a:spcBef>
              <a:spcAft>
                <a:spcPts val="0"/>
              </a:spcAft>
              <a:defRPr/>
            </a:pPr>
            <a:endParaRPr lang="en-GB" sz="1000" dirty="0">
              <a:solidFill>
                <a:srgbClr val="000000"/>
              </a:solidFill>
              <a:latin typeface="Aria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defTabSz="914378">
              <a:defRPr/>
            </a:pPr>
            <a:fld id="{733122C9-A0B9-462F-8757-0847AD287B63}" type="slidenum">
              <a:rPr lang="fr-FR">
                <a:solidFill>
                  <a:srgbClr val="000091"/>
                </a:solidFill>
                <a:latin typeface="Arial"/>
              </a:rPr>
              <a:pPr defTabSz="914378">
                <a:defRPr/>
              </a:pPr>
              <a:t>47</a:t>
            </a:fld>
            <a:endParaRPr lang="fr-FR" dirty="0">
              <a:solidFill>
                <a:srgbClr val="000091"/>
              </a:solidFill>
              <a:latin typeface="Arial"/>
            </a:endParaRPr>
          </a:p>
        </p:txBody>
      </p:sp>
      <p:sp>
        <p:nvSpPr>
          <p:cNvPr id="11" name="Rectangle 10"/>
          <p:cNvSpPr/>
          <p:nvPr/>
        </p:nvSpPr>
        <p:spPr bwMode="auto">
          <a:xfrm>
            <a:off x="6372000" y="554400"/>
            <a:ext cx="2448343" cy="1200329"/>
          </a:xfrm>
          <a:prstGeom prst="rect">
            <a:avLst/>
          </a:prstGeom>
          <a:solidFill>
            <a:schemeClr val="bg1"/>
          </a:solidFill>
          <a:ln w="19050">
            <a:solidFill>
              <a:srgbClr val="000099"/>
            </a:solidFill>
          </a:ln>
        </p:spPr>
        <p:txBody>
          <a:bodyPr wrap="square">
            <a:spAutoFit/>
          </a:bodyPr>
          <a:lstStyle/>
          <a:p>
            <a:pPr defTabSz="914378">
              <a:defRPr/>
            </a:pPr>
            <a:r>
              <a:rPr lang="fr-FR" sz="1200" i="1" dirty="0">
                <a:solidFill>
                  <a:srgbClr val="000000"/>
                </a:solidFill>
                <a:latin typeface="Arial"/>
              </a:rPr>
              <a:t>RIA </a:t>
            </a:r>
            <a:r>
              <a:rPr lang="fr-FR" sz="1200" i="1" dirty="0" smtClean="0">
                <a:solidFill>
                  <a:srgbClr val="000000"/>
                </a:solidFill>
                <a:latin typeface="Arial"/>
              </a:rPr>
              <a:t>(</a:t>
            </a:r>
            <a:r>
              <a:rPr lang="en-US" sz="1200" i="1" dirty="0">
                <a:solidFill>
                  <a:srgbClr val="000000"/>
                </a:solidFill>
              </a:rPr>
              <a:t>TRL à la fin du </a:t>
            </a:r>
            <a:r>
              <a:rPr lang="en-US" sz="1200" i="1" dirty="0" err="1">
                <a:solidFill>
                  <a:srgbClr val="000000"/>
                </a:solidFill>
              </a:rPr>
              <a:t>projet</a:t>
            </a:r>
            <a:r>
              <a:rPr lang="en-US" sz="1200" i="1" dirty="0">
                <a:solidFill>
                  <a:srgbClr val="000000"/>
                </a:solidFill>
              </a:rPr>
              <a:t> </a:t>
            </a:r>
            <a:r>
              <a:rPr lang="fr-FR" sz="1200" i="1" dirty="0" smtClean="0">
                <a:solidFill>
                  <a:srgbClr val="000000"/>
                </a:solidFill>
                <a:latin typeface="Arial"/>
              </a:rPr>
              <a:t>4-5</a:t>
            </a:r>
            <a:r>
              <a:rPr lang="fr-FR" sz="1200" i="1" dirty="0">
                <a:solidFill>
                  <a:srgbClr val="000000"/>
                </a:solidFill>
                <a:latin typeface="Arial"/>
              </a:rPr>
              <a:t>)</a:t>
            </a:r>
            <a:endParaRPr dirty="0">
              <a:solidFill>
                <a:srgbClr val="000000"/>
              </a:solidFill>
              <a:latin typeface="Arial"/>
            </a:endParaRPr>
          </a:p>
          <a:p>
            <a:pPr defTabSz="914378">
              <a:defRPr/>
            </a:pPr>
            <a:r>
              <a:rPr lang="fr-FR" sz="1200" i="1" dirty="0">
                <a:solidFill>
                  <a:srgbClr val="000000"/>
                </a:solidFill>
                <a:latin typeface="Arial"/>
              </a:rPr>
              <a:t>Nb de projets financés : </a:t>
            </a:r>
            <a:r>
              <a:rPr lang="fr-FR" sz="1200" i="1" dirty="0" smtClean="0">
                <a:solidFill>
                  <a:srgbClr val="000000"/>
                </a:solidFill>
                <a:latin typeface="Arial"/>
              </a:rPr>
              <a:t>3</a:t>
            </a:r>
            <a:endParaRPr dirty="0">
              <a:solidFill>
                <a:srgbClr val="000000"/>
              </a:solidFill>
              <a:latin typeface="Arial"/>
            </a:endParaRPr>
          </a:p>
          <a:p>
            <a:pPr defTabSz="914378">
              <a:defRPr/>
            </a:pPr>
            <a:r>
              <a:rPr lang="fr-FR" sz="1200" i="1" dirty="0">
                <a:solidFill>
                  <a:srgbClr val="000000"/>
                </a:solidFill>
                <a:latin typeface="Arial"/>
              </a:rPr>
              <a:t>Budget/projet : 5M-5,5M€</a:t>
            </a:r>
            <a:endParaRPr dirty="0">
              <a:solidFill>
                <a:srgbClr val="000000"/>
              </a:solidFill>
              <a:latin typeface="Arial"/>
            </a:endParaRPr>
          </a:p>
          <a:p>
            <a:pPr defTabSz="914378">
              <a:defRPr/>
            </a:pPr>
            <a:r>
              <a:rPr lang="fr-FR" sz="1200" i="1" dirty="0">
                <a:solidFill>
                  <a:srgbClr val="000000"/>
                </a:solidFill>
                <a:latin typeface="Arial"/>
              </a:rPr>
              <a:t>Ouverture : 12/09/2023</a:t>
            </a:r>
          </a:p>
          <a:p>
            <a:pPr defTabSz="914378">
              <a:defRPr/>
            </a:pPr>
            <a:r>
              <a:rPr lang="fr-FR" sz="1200" i="1" dirty="0">
                <a:solidFill>
                  <a:srgbClr val="000000"/>
                </a:solidFill>
                <a:latin typeface="Arial"/>
              </a:rPr>
              <a:t>Deadline : </a:t>
            </a:r>
            <a:r>
              <a:rPr lang="fr-FR" sz="1200" i="1" dirty="0" smtClean="0">
                <a:solidFill>
                  <a:srgbClr val="000000"/>
                </a:solidFill>
                <a:latin typeface="Arial"/>
              </a:rPr>
              <a:t>16/01/2024</a:t>
            </a:r>
          </a:p>
          <a:p>
            <a:pPr defTabSz="914378">
              <a:defRPr/>
            </a:pPr>
            <a:r>
              <a:rPr lang="fr-FR" sz="1200" i="1" dirty="0">
                <a:solidFill>
                  <a:srgbClr val="000000"/>
                </a:solidFill>
              </a:rPr>
              <a:t>Lump </a:t>
            </a:r>
            <a:r>
              <a:rPr lang="fr-FR" sz="1200" i="1" dirty="0" err="1" smtClean="0">
                <a:solidFill>
                  <a:srgbClr val="000000"/>
                </a:solidFill>
              </a:rPr>
              <a:t>Sum</a:t>
            </a:r>
            <a:endParaRPr lang="fr-FR" sz="1200" i="1" dirty="0">
              <a:solidFill>
                <a:srgbClr val="000000"/>
              </a:solidFill>
            </a:endParaRPr>
          </a:p>
        </p:txBody>
      </p:sp>
      <p:sp>
        <p:nvSpPr>
          <p:cNvPr id="8" name="ZoneTexte 7"/>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a:defRPr/>
            </a:pPr>
            <a:r>
              <a:rPr lang="fr-FR" sz="1200" b="1" dirty="0"/>
              <a:t>Système énergétique, réseaux et stockage</a:t>
            </a:r>
          </a:p>
        </p:txBody>
      </p:sp>
    </p:spTree>
    <p:extLst>
      <p:ext uri="{BB962C8B-B14F-4D97-AF65-F5344CB8AC3E}">
        <p14:creationId xmlns:p14="http://schemas.microsoft.com/office/powerpoint/2010/main" val="3948708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1" y="1015200"/>
            <a:ext cx="6012200" cy="468052"/>
          </a:xfrm>
        </p:spPr>
        <p:txBody>
          <a:bodyPr/>
          <a:lstStyle/>
          <a:p>
            <a:pPr>
              <a:defRPr/>
            </a:pPr>
            <a:r>
              <a:rPr lang="en-US" sz="1400" b="1" dirty="0">
                <a:solidFill>
                  <a:schemeClr val="tx1"/>
                </a:solidFill>
              </a:rPr>
              <a:t>HORIZON-CL5-2024-D3-01-16: Demonstration of innovative pumped storage equipment and tools in combination with innovative storage management systems</a:t>
            </a:r>
          </a:p>
        </p:txBody>
      </p:sp>
      <p:sp>
        <p:nvSpPr>
          <p:cNvPr id="6" name="Espace réservé du contenu 5"/>
          <p:cNvSpPr txBox="1"/>
          <p:nvPr/>
        </p:nvSpPr>
        <p:spPr bwMode="gray">
          <a:xfrm>
            <a:off x="360000" y="1692000"/>
            <a:ext cx="8580391" cy="3451500"/>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b="1" u="sng" dirty="0">
                <a:solidFill>
                  <a:srgbClr val="000091"/>
                </a:solidFill>
                <a:ea typeface="Times New Roman"/>
                <a:cs typeface="Times New Roman"/>
              </a:rPr>
              <a:t>Résultats </a:t>
            </a:r>
            <a:r>
              <a:rPr lang="en-GB" b="1" u="sng" dirty="0" err="1">
                <a:solidFill>
                  <a:srgbClr val="000091"/>
                </a:solidFill>
                <a:ea typeface="Times New Roman"/>
                <a:cs typeface="Times New Roman"/>
              </a:rPr>
              <a:t>attendus</a:t>
            </a:r>
            <a:r>
              <a:rPr lang="en-GB" b="1" u="sng" dirty="0">
                <a:solidFill>
                  <a:srgbClr val="000091"/>
                </a:solidFill>
                <a:ea typeface="Times New Roman"/>
                <a:cs typeface="Times New Roman"/>
              </a:rPr>
              <a:t> :</a:t>
            </a:r>
          </a:p>
          <a:p>
            <a:pPr marL="171450" lvl="1" indent="-171450">
              <a:spcBef>
                <a:spcPts val="0"/>
              </a:spcBef>
              <a:spcAft>
                <a:spcPts val="0"/>
              </a:spcAft>
              <a:defRPr/>
            </a:pPr>
            <a:r>
              <a:rPr lang="fr-FR" sz="1050" dirty="0">
                <a:solidFill>
                  <a:srgbClr val="000000"/>
                </a:solidFill>
                <a:latin typeface="Arial"/>
              </a:rPr>
              <a:t>Disponibilité accrue de systèmes innovants de stockage de l'énergie hydroélectrique, </a:t>
            </a:r>
            <a:r>
              <a:rPr lang="fr-FR" sz="1050" dirty="0" smtClean="0">
                <a:solidFill>
                  <a:srgbClr val="000000"/>
                </a:solidFill>
                <a:latin typeface="Arial"/>
              </a:rPr>
              <a:t>combinés à des </a:t>
            </a:r>
            <a:r>
              <a:rPr lang="fr-FR" sz="1050" dirty="0">
                <a:solidFill>
                  <a:srgbClr val="000000"/>
                </a:solidFill>
                <a:latin typeface="Arial"/>
              </a:rPr>
              <a:t>systèmes innovants de gestion du </a:t>
            </a:r>
            <a:r>
              <a:rPr lang="fr-FR" sz="1050" dirty="0" smtClean="0">
                <a:solidFill>
                  <a:srgbClr val="000000"/>
                </a:solidFill>
                <a:latin typeface="Arial"/>
              </a:rPr>
              <a:t>stockage</a:t>
            </a:r>
            <a:endParaRPr lang="fr-FR" sz="1050" dirty="0">
              <a:solidFill>
                <a:srgbClr val="000000"/>
              </a:solidFill>
              <a:latin typeface="Arial"/>
            </a:endParaRPr>
          </a:p>
          <a:p>
            <a:pPr marL="171450" lvl="1" indent="-171450">
              <a:spcBef>
                <a:spcPts val="0"/>
              </a:spcBef>
              <a:spcAft>
                <a:spcPts val="0"/>
              </a:spcAft>
              <a:defRPr/>
            </a:pPr>
            <a:r>
              <a:rPr lang="fr-FR" sz="1050" dirty="0" smtClean="0">
                <a:solidFill>
                  <a:srgbClr val="000000"/>
                </a:solidFill>
                <a:latin typeface="Arial"/>
              </a:rPr>
              <a:t>Soutien à la primauté technologique et au </a:t>
            </a:r>
            <a:r>
              <a:rPr lang="fr-FR" sz="1050" dirty="0">
                <a:solidFill>
                  <a:srgbClr val="000000"/>
                </a:solidFill>
                <a:latin typeface="Arial"/>
              </a:rPr>
              <a:t>potentiel d'exportation de l'industrie européenne des technologies de stockage de l'énergie </a:t>
            </a:r>
            <a:r>
              <a:rPr lang="fr-FR" sz="1050" dirty="0" smtClean="0">
                <a:solidFill>
                  <a:srgbClr val="000000"/>
                </a:solidFill>
                <a:latin typeface="Arial"/>
              </a:rPr>
              <a:t>hydroélectrique</a:t>
            </a:r>
            <a:endParaRPr lang="fr-FR" sz="1050" dirty="0">
              <a:solidFill>
                <a:srgbClr val="000000"/>
              </a:solidFill>
              <a:latin typeface="Arial"/>
            </a:endParaRPr>
          </a:p>
          <a:p>
            <a:pPr marL="171450" lvl="1" indent="-171450">
              <a:spcBef>
                <a:spcPts val="0"/>
              </a:spcBef>
              <a:spcAft>
                <a:spcPts val="0"/>
              </a:spcAft>
              <a:defRPr/>
            </a:pPr>
            <a:r>
              <a:rPr lang="fr-FR" sz="1050" dirty="0">
                <a:solidFill>
                  <a:srgbClr val="000000"/>
                </a:solidFill>
                <a:latin typeface="Arial"/>
              </a:rPr>
              <a:t>Renforcement de la durabilité des technologies innovantes de stockage de l'énergie </a:t>
            </a:r>
            <a:r>
              <a:rPr lang="fr-FR" sz="1050" dirty="0" smtClean="0">
                <a:solidFill>
                  <a:srgbClr val="000000"/>
                </a:solidFill>
                <a:latin typeface="Arial"/>
              </a:rPr>
              <a:t>hydroélectrique (économie </a:t>
            </a:r>
            <a:r>
              <a:rPr lang="fr-FR" sz="1050" dirty="0">
                <a:solidFill>
                  <a:srgbClr val="000000"/>
                </a:solidFill>
                <a:latin typeface="Arial"/>
              </a:rPr>
              <a:t>circulaire, </a:t>
            </a:r>
            <a:r>
              <a:rPr lang="fr-FR" sz="1050" dirty="0" smtClean="0">
                <a:solidFill>
                  <a:srgbClr val="000000"/>
                </a:solidFill>
                <a:latin typeface="Arial"/>
              </a:rPr>
              <a:t>aspects </a:t>
            </a:r>
            <a:r>
              <a:rPr lang="fr-FR" sz="1050" dirty="0">
                <a:solidFill>
                  <a:srgbClr val="000000"/>
                </a:solidFill>
                <a:latin typeface="Arial"/>
              </a:rPr>
              <a:t>sociaux, économiques et </a:t>
            </a:r>
            <a:r>
              <a:rPr lang="fr-FR" sz="1050" dirty="0" smtClean="0">
                <a:solidFill>
                  <a:srgbClr val="000000"/>
                </a:solidFill>
                <a:latin typeface="Arial"/>
              </a:rPr>
              <a:t>environnementaux)</a:t>
            </a:r>
          </a:p>
          <a:p>
            <a:pPr marL="171450" lvl="1" indent="-171450">
              <a:spcBef>
                <a:spcPts val="0"/>
              </a:spcBef>
              <a:spcAft>
                <a:spcPts val="0"/>
              </a:spcAft>
              <a:defRPr/>
            </a:pPr>
            <a:r>
              <a:rPr lang="fr-FR" sz="1050" dirty="0" smtClean="0">
                <a:solidFill>
                  <a:srgbClr val="000000"/>
                </a:solidFill>
                <a:latin typeface="Arial"/>
              </a:rPr>
              <a:t>Réduction </a:t>
            </a:r>
            <a:r>
              <a:rPr lang="fr-FR" sz="1050" dirty="0">
                <a:solidFill>
                  <a:srgbClr val="000000"/>
                </a:solidFill>
                <a:latin typeface="Arial"/>
              </a:rPr>
              <a:t>du coût et amélioration de l'efficacité des installations de stockage de l'énergie hydraulique et des technologies </a:t>
            </a:r>
            <a:r>
              <a:rPr lang="fr-FR" sz="1050" dirty="0" smtClean="0">
                <a:solidFill>
                  <a:srgbClr val="000000"/>
                </a:solidFill>
                <a:latin typeface="Arial"/>
              </a:rPr>
              <a:t>sous-jacentes</a:t>
            </a:r>
            <a:endParaRPr lang="fr-FR" sz="1050" dirty="0">
              <a:solidFill>
                <a:srgbClr val="000000"/>
              </a:solidFill>
              <a:latin typeface="Arial"/>
            </a:endParaRPr>
          </a:p>
          <a:p>
            <a:pPr marL="128588" indent="-128588" algn="just" defTabSz="914378">
              <a:lnSpc>
                <a:spcPct val="114999"/>
              </a:lnSpc>
              <a:buFont typeface="Arial" panose="020B0604020202020204" pitchFamily="34" charset="0"/>
              <a:buChar char="•"/>
              <a:defRPr/>
            </a:pPr>
            <a:endParaRPr lang="fr-FR" sz="800" dirty="0">
              <a:solidFill>
                <a:srgbClr val="000091"/>
              </a:solidFill>
              <a:latin typeface="+mj-lt"/>
              <a:ea typeface="Times New Roman"/>
              <a:cs typeface="Times New Roman"/>
            </a:endParaRPr>
          </a:p>
          <a:p>
            <a:pPr lvl="0" algn="just">
              <a:lnSpc>
                <a:spcPct val="114999"/>
              </a:lnSpc>
              <a:defRPr/>
            </a:pPr>
            <a:r>
              <a:rPr lang="en-GB" b="1" u="sng" dirty="0" err="1">
                <a:solidFill>
                  <a:srgbClr val="000091"/>
                </a:solidFill>
                <a:ea typeface="Times New Roman"/>
                <a:cs typeface="Times New Roman"/>
              </a:rPr>
              <a:t>Activités</a:t>
            </a:r>
            <a:r>
              <a:rPr lang="en-GB" b="1" u="sng" dirty="0">
                <a:solidFill>
                  <a:srgbClr val="000091"/>
                </a:solidFill>
                <a:ea typeface="Times New Roman"/>
                <a:cs typeface="Times New Roman"/>
              </a:rPr>
              <a:t> :</a:t>
            </a:r>
            <a:endParaRPr lang="fr-FR" dirty="0">
              <a:solidFill>
                <a:srgbClr val="000091"/>
              </a:solidFill>
            </a:endParaRPr>
          </a:p>
          <a:p>
            <a:pPr marL="171450" lvl="1" indent="-171450">
              <a:spcBef>
                <a:spcPts val="0"/>
              </a:spcBef>
              <a:spcAft>
                <a:spcPts val="0"/>
              </a:spcAft>
              <a:defRPr/>
            </a:pPr>
            <a:r>
              <a:rPr lang="fr-FR" sz="1050" dirty="0" smtClean="0">
                <a:solidFill>
                  <a:srgbClr val="000000"/>
                </a:solidFill>
                <a:latin typeface="Arial"/>
              </a:rPr>
              <a:t>Faire la démonstration </a:t>
            </a:r>
            <a:r>
              <a:rPr lang="fr-FR" sz="1050" dirty="0">
                <a:solidFill>
                  <a:srgbClr val="000000"/>
                </a:solidFill>
                <a:latin typeface="Arial"/>
              </a:rPr>
              <a:t>d'équipements innovants de stockage par pompage et d'outils numériques reliant le stockage mécanique avec des systèmes innovants de gestion du </a:t>
            </a:r>
            <a:r>
              <a:rPr lang="fr-FR" sz="1050" dirty="0" smtClean="0">
                <a:solidFill>
                  <a:srgbClr val="000000"/>
                </a:solidFill>
                <a:latin typeface="Arial"/>
              </a:rPr>
              <a:t>stockage</a:t>
            </a:r>
          </a:p>
          <a:p>
            <a:pPr marL="171450" lvl="1" indent="-171450">
              <a:spcBef>
                <a:spcPts val="0"/>
              </a:spcBef>
              <a:spcAft>
                <a:spcPts val="0"/>
              </a:spcAft>
              <a:defRPr/>
            </a:pPr>
            <a:r>
              <a:rPr lang="fr-FR" sz="1050" dirty="0" smtClean="0">
                <a:solidFill>
                  <a:srgbClr val="000000"/>
                </a:solidFill>
                <a:latin typeface="Arial"/>
              </a:rPr>
              <a:t>Fournir </a:t>
            </a:r>
            <a:r>
              <a:rPr lang="fr-FR" sz="1050" dirty="0">
                <a:solidFill>
                  <a:srgbClr val="000000"/>
                </a:solidFill>
                <a:latin typeface="Arial"/>
              </a:rPr>
              <a:t>des technologies hydroélectriques innovantes adaptées à des schémas de stockage non </a:t>
            </a:r>
            <a:r>
              <a:rPr lang="fr-FR" sz="1050" dirty="0" smtClean="0">
                <a:solidFill>
                  <a:srgbClr val="000000"/>
                </a:solidFill>
                <a:latin typeface="Arial"/>
              </a:rPr>
              <a:t>conventionnels</a:t>
            </a:r>
          </a:p>
          <a:p>
            <a:pPr marL="171450" lvl="1" indent="-171450">
              <a:spcBef>
                <a:spcPts val="0"/>
              </a:spcBef>
              <a:spcAft>
                <a:spcPts val="0"/>
              </a:spcAft>
              <a:defRPr/>
            </a:pPr>
            <a:r>
              <a:rPr lang="fr-FR" sz="1050" dirty="0" smtClean="0">
                <a:solidFill>
                  <a:srgbClr val="000000"/>
                </a:solidFill>
                <a:latin typeface="Arial"/>
              </a:rPr>
              <a:t>Tenir compte </a:t>
            </a:r>
            <a:r>
              <a:rPr lang="fr-FR" sz="1050" dirty="0">
                <a:solidFill>
                  <a:srgbClr val="000000"/>
                </a:solidFill>
                <a:latin typeface="Arial"/>
              </a:rPr>
              <a:t>des évolutions actuelles du stockage de l'énergie, en prenant en considération les marchés, la production renouvelable variable et les effets du changement </a:t>
            </a:r>
            <a:r>
              <a:rPr lang="fr-FR" sz="1050" dirty="0" smtClean="0">
                <a:solidFill>
                  <a:srgbClr val="000000"/>
                </a:solidFill>
                <a:latin typeface="Arial"/>
              </a:rPr>
              <a:t>climatique, et en </a:t>
            </a:r>
            <a:r>
              <a:rPr lang="fr-FR" sz="1050" dirty="0">
                <a:solidFill>
                  <a:srgbClr val="000000"/>
                </a:solidFill>
                <a:latin typeface="Arial"/>
              </a:rPr>
              <a:t>incluant de nouvelles approches de </a:t>
            </a:r>
            <a:r>
              <a:rPr lang="fr-FR" sz="1050" dirty="0" smtClean="0">
                <a:solidFill>
                  <a:srgbClr val="000000"/>
                </a:solidFill>
                <a:latin typeface="Arial"/>
              </a:rPr>
              <a:t>l'énergie</a:t>
            </a:r>
            <a:endParaRPr lang="fr-FR" sz="1050" dirty="0">
              <a:solidFill>
                <a:srgbClr val="000000"/>
              </a:solidFill>
              <a:latin typeface="Arial"/>
            </a:endParaRPr>
          </a:p>
          <a:p>
            <a:pPr marL="171450" lvl="1" indent="-171450">
              <a:spcBef>
                <a:spcPts val="0"/>
              </a:spcBef>
              <a:spcAft>
                <a:spcPts val="0"/>
              </a:spcAft>
              <a:defRPr/>
            </a:pPr>
            <a:r>
              <a:rPr lang="fr-FR" sz="1050" dirty="0" smtClean="0">
                <a:solidFill>
                  <a:srgbClr val="000000"/>
                </a:solidFill>
                <a:latin typeface="Arial"/>
              </a:rPr>
              <a:t>Répondre </a:t>
            </a:r>
            <a:r>
              <a:rPr lang="fr-FR" sz="1050" dirty="0">
                <a:solidFill>
                  <a:srgbClr val="000000"/>
                </a:solidFill>
                <a:latin typeface="Arial"/>
              </a:rPr>
              <a:t>aux normes les plus élevées en matière de durabilité </a:t>
            </a:r>
            <a:r>
              <a:rPr lang="fr-FR" sz="1050" dirty="0" smtClean="0">
                <a:solidFill>
                  <a:srgbClr val="000000"/>
                </a:solidFill>
                <a:latin typeface="Arial"/>
              </a:rPr>
              <a:t>environnementale</a:t>
            </a:r>
          </a:p>
          <a:p>
            <a:pPr marL="171450" lvl="1" indent="-171450">
              <a:spcBef>
                <a:spcPts val="0"/>
              </a:spcBef>
              <a:spcAft>
                <a:spcPts val="0"/>
              </a:spcAft>
              <a:defRPr/>
            </a:pPr>
            <a:r>
              <a:rPr lang="fr-FR" sz="1050" dirty="0" smtClean="0">
                <a:solidFill>
                  <a:srgbClr val="000000"/>
                </a:solidFill>
                <a:latin typeface="Arial"/>
              </a:rPr>
              <a:t>Réaliser une </a:t>
            </a:r>
            <a:r>
              <a:rPr lang="fr-FR" sz="1050" dirty="0">
                <a:solidFill>
                  <a:srgbClr val="000000"/>
                </a:solidFill>
                <a:latin typeface="Arial"/>
              </a:rPr>
              <a:t>analyse du potentiel et de l'impact du stockage </a:t>
            </a:r>
            <a:r>
              <a:rPr lang="fr-FR" sz="1050" dirty="0" smtClean="0">
                <a:solidFill>
                  <a:srgbClr val="000000"/>
                </a:solidFill>
                <a:latin typeface="Arial"/>
              </a:rPr>
              <a:t>innovant</a:t>
            </a:r>
          </a:p>
          <a:p>
            <a:pPr marL="171450" lvl="1" indent="-171450">
              <a:spcBef>
                <a:spcPts val="0"/>
              </a:spcBef>
              <a:spcAft>
                <a:spcPts val="0"/>
              </a:spcAft>
              <a:defRPr/>
            </a:pPr>
            <a:r>
              <a:rPr lang="fr-FR" sz="1050" dirty="0" smtClean="0">
                <a:solidFill>
                  <a:srgbClr val="000000"/>
                </a:solidFill>
                <a:latin typeface="Arial"/>
              </a:rPr>
              <a:t>Fournir </a:t>
            </a:r>
            <a:r>
              <a:rPr lang="fr-FR" sz="1050" dirty="0">
                <a:solidFill>
                  <a:srgbClr val="000000"/>
                </a:solidFill>
                <a:latin typeface="Arial"/>
              </a:rPr>
              <a:t>des informations et une évaluation de la faisabilité économique et du potentiel de mise à l'échelle de la technologie si pertinent</a:t>
            </a: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defTabSz="914378">
              <a:defRPr/>
            </a:pPr>
            <a:fld id="{733122C9-A0B9-462F-8757-0847AD287B63}" type="slidenum">
              <a:rPr lang="fr-FR">
                <a:solidFill>
                  <a:srgbClr val="000091"/>
                </a:solidFill>
                <a:latin typeface="Arial"/>
              </a:rPr>
              <a:pPr defTabSz="914378">
                <a:defRPr/>
              </a:pPr>
              <a:t>48</a:t>
            </a:fld>
            <a:endParaRPr lang="fr-FR" dirty="0">
              <a:solidFill>
                <a:srgbClr val="000091"/>
              </a:solidFill>
              <a:latin typeface="Arial"/>
            </a:endParaRPr>
          </a:p>
        </p:txBody>
      </p:sp>
      <p:sp>
        <p:nvSpPr>
          <p:cNvPr id="11" name="Rectangle 10"/>
          <p:cNvSpPr/>
          <p:nvPr/>
        </p:nvSpPr>
        <p:spPr bwMode="auto">
          <a:xfrm>
            <a:off x="6372000" y="554400"/>
            <a:ext cx="2448343" cy="1015663"/>
          </a:xfrm>
          <a:prstGeom prst="rect">
            <a:avLst/>
          </a:prstGeom>
          <a:solidFill>
            <a:schemeClr val="bg1"/>
          </a:solidFill>
          <a:ln w="19050">
            <a:solidFill>
              <a:srgbClr val="000099"/>
            </a:solidFill>
          </a:ln>
        </p:spPr>
        <p:txBody>
          <a:bodyPr wrap="square">
            <a:spAutoFit/>
          </a:bodyPr>
          <a:lstStyle/>
          <a:p>
            <a:pPr defTabSz="914378">
              <a:defRPr/>
            </a:pPr>
            <a:r>
              <a:rPr lang="fr-FR" sz="1200" i="1" dirty="0">
                <a:solidFill>
                  <a:srgbClr val="000000"/>
                </a:solidFill>
                <a:latin typeface="Arial"/>
              </a:rPr>
              <a:t>IA </a:t>
            </a:r>
            <a:r>
              <a:rPr lang="fr-FR" sz="1200" i="1" dirty="0" smtClean="0">
                <a:solidFill>
                  <a:srgbClr val="000000"/>
                </a:solidFill>
                <a:latin typeface="Arial"/>
              </a:rPr>
              <a:t>(</a:t>
            </a:r>
            <a:r>
              <a:rPr lang="en-US" sz="1200" i="1" dirty="0">
                <a:solidFill>
                  <a:srgbClr val="000000"/>
                </a:solidFill>
              </a:rPr>
              <a:t>TRL à la fin du </a:t>
            </a:r>
            <a:r>
              <a:rPr lang="en-US" sz="1200" i="1" dirty="0" err="1">
                <a:solidFill>
                  <a:srgbClr val="000000"/>
                </a:solidFill>
              </a:rPr>
              <a:t>projet</a:t>
            </a:r>
            <a:r>
              <a:rPr lang="en-US" sz="1200" i="1" dirty="0">
                <a:solidFill>
                  <a:srgbClr val="000000"/>
                </a:solidFill>
              </a:rPr>
              <a:t> </a:t>
            </a:r>
            <a:r>
              <a:rPr lang="fr-FR" sz="1200" i="1" dirty="0" smtClean="0">
                <a:solidFill>
                  <a:srgbClr val="000000"/>
                </a:solidFill>
                <a:latin typeface="Arial"/>
              </a:rPr>
              <a:t>7-8</a:t>
            </a:r>
            <a:r>
              <a:rPr lang="fr-FR" sz="1200" i="1" dirty="0">
                <a:solidFill>
                  <a:srgbClr val="000000"/>
                </a:solidFill>
                <a:latin typeface="Arial"/>
              </a:rPr>
              <a:t>)</a:t>
            </a:r>
            <a:endParaRPr dirty="0">
              <a:solidFill>
                <a:srgbClr val="000000"/>
              </a:solidFill>
              <a:latin typeface="Arial"/>
            </a:endParaRPr>
          </a:p>
          <a:p>
            <a:pPr defTabSz="914378">
              <a:defRPr/>
            </a:pPr>
            <a:r>
              <a:rPr lang="fr-FR" sz="1200" i="1" dirty="0">
                <a:solidFill>
                  <a:srgbClr val="000000"/>
                </a:solidFill>
                <a:latin typeface="Arial"/>
              </a:rPr>
              <a:t>Nb de projets financés : 1</a:t>
            </a:r>
            <a:endParaRPr dirty="0">
              <a:solidFill>
                <a:srgbClr val="000000"/>
              </a:solidFill>
              <a:latin typeface="Arial"/>
            </a:endParaRPr>
          </a:p>
          <a:p>
            <a:pPr defTabSz="914378">
              <a:defRPr/>
            </a:pPr>
            <a:r>
              <a:rPr lang="fr-FR" sz="1200" i="1" dirty="0">
                <a:solidFill>
                  <a:srgbClr val="000000"/>
                </a:solidFill>
                <a:latin typeface="Arial"/>
              </a:rPr>
              <a:t>Budget/projet : 8M€</a:t>
            </a:r>
            <a:endParaRPr dirty="0">
              <a:solidFill>
                <a:srgbClr val="000000"/>
              </a:solidFill>
              <a:latin typeface="Arial"/>
            </a:endParaRPr>
          </a:p>
          <a:p>
            <a:pPr defTabSz="914378">
              <a:defRPr/>
            </a:pPr>
            <a:r>
              <a:rPr lang="fr-FR" sz="1200" i="1" dirty="0">
                <a:solidFill>
                  <a:srgbClr val="000000"/>
                </a:solidFill>
                <a:latin typeface="Arial"/>
              </a:rPr>
              <a:t>Ouverture : 12/09/2023</a:t>
            </a:r>
          </a:p>
          <a:p>
            <a:pPr defTabSz="914378">
              <a:defRPr/>
            </a:pPr>
            <a:r>
              <a:rPr lang="fr-FR" sz="1200" i="1" dirty="0">
                <a:solidFill>
                  <a:srgbClr val="000000"/>
                </a:solidFill>
                <a:latin typeface="Arial"/>
              </a:rPr>
              <a:t>Deadline : </a:t>
            </a:r>
            <a:r>
              <a:rPr lang="fr-FR" sz="1200" i="1" dirty="0" smtClean="0">
                <a:solidFill>
                  <a:srgbClr val="000000"/>
                </a:solidFill>
                <a:latin typeface="Arial"/>
              </a:rPr>
              <a:t>16/01/2024</a:t>
            </a:r>
            <a:endParaRPr lang="fr-FR" sz="1200" i="1" dirty="0">
              <a:solidFill>
                <a:srgbClr val="000000"/>
              </a:solidFill>
              <a:latin typeface="Arial"/>
            </a:endParaRPr>
          </a:p>
        </p:txBody>
      </p:sp>
      <p:sp>
        <p:nvSpPr>
          <p:cNvPr id="8" name="ZoneTexte 7"/>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a:defRPr/>
            </a:pPr>
            <a:r>
              <a:rPr lang="fr-FR" sz="1200" b="1" dirty="0"/>
              <a:t>Système énergétique, réseaux et stockage</a:t>
            </a:r>
          </a:p>
        </p:txBody>
      </p:sp>
    </p:spTree>
    <p:extLst>
      <p:ext uri="{BB962C8B-B14F-4D97-AF65-F5344CB8AC3E}">
        <p14:creationId xmlns:p14="http://schemas.microsoft.com/office/powerpoint/2010/main" val="3069583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contenu 5"/>
          <p:cNvSpPr>
            <a:spLocks noGrp="1"/>
          </p:cNvSpPr>
          <p:nvPr>
            <p:ph sz="quarter" idx="14"/>
          </p:nvPr>
        </p:nvSpPr>
        <p:spPr bwMode="auto">
          <a:xfrm>
            <a:off x="360001" y="1015200"/>
            <a:ext cx="6012200" cy="468052"/>
          </a:xfrm>
        </p:spPr>
        <p:txBody>
          <a:bodyPr/>
          <a:lstStyle/>
          <a:p>
            <a:pPr>
              <a:defRPr/>
            </a:pPr>
            <a:r>
              <a:rPr lang="en-US" sz="1400" b="1" dirty="0">
                <a:solidFill>
                  <a:schemeClr val="tx1"/>
                </a:solidFill>
              </a:rPr>
              <a:t>HORIZON-CL5-2024-D3-01-17: Development and integration of advanced software tools in SCADA systems for High, Medium and Low voltage AC/DC hybrid </a:t>
            </a:r>
            <a:r>
              <a:rPr lang="en-US" sz="1400" b="1" dirty="0" smtClean="0">
                <a:solidFill>
                  <a:schemeClr val="tx1"/>
                </a:solidFill>
              </a:rPr>
              <a:t>systems</a:t>
            </a:r>
            <a:endParaRPr lang="en-US" sz="1400" b="1" dirty="0">
              <a:solidFill>
                <a:schemeClr val="tx1"/>
              </a:solidFill>
            </a:endParaRPr>
          </a:p>
        </p:txBody>
      </p:sp>
      <p:sp>
        <p:nvSpPr>
          <p:cNvPr id="6" name="Espace réservé du contenu 5"/>
          <p:cNvSpPr txBox="1"/>
          <p:nvPr/>
        </p:nvSpPr>
        <p:spPr bwMode="gray">
          <a:xfrm>
            <a:off x="360000" y="1692000"/>
            <a:ext cx="8580391" cy="3075847"/>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sz="1100" b="1" u="sng" dirty="0">
                <a:solidFill>
                  <a:srgbClr val="000091"/>
                </a:solidFill>
                <a:ea typeface="Times New Roman"/>
                <a:cs typeface="Times New Roman"/>
              </a:rPr>
              <a:t>Résultats </a:t>
            </a:r>
            <a:r>
              <a:rPr lang="en-GB" sz="1100" b="1" u="sng" dirty="0" err="1">
                <a:solidFill>
                  <a:srgbClr val="000091"/>
                </a:solidFill>
                <a:ea typeface="Times New Roman"/>
                <a:cs typeface="Times New Roman"/>
              </a:rPr>
              <a:t>attendus</a:t>
            </a:r>
            <a:r>
              <a:rPr lang="en-GB" sz="1100" b="1" u="sng" dirty="0">
                <a:solidFill>
                  <a:srgbClr val="000091"/>
                </a:solidFill>
                <a:ea typeface="Times New Roman"/>
                <a:cs typeface="Times New Roman"/>
              </a:rPr>
              <a:t> :</a:t>
            </a:r>
          </a:p>
          <a:p>
            <a:pPr marL="171450" lvl="1" indent="-171450">
              <a:spcBef>
                <a:spcPts val="0"/>
              </a:spcBef>
              <a:spcAft>
                <a:spcPts val="0"/>
              </a:spcAft>
              <a:defRPr/>
            </a:pPr>
            <a:r>
              <a:rPr lang="fr-FR" sz="1100" dirty="0">
                <a:solidFill>
                  <a:srgbClr val="000000"/>
                </a:solidFill>
                <a:latin typeface="Arial"/>
              </a:rPr>
              <a:t>Connexion optimisée entre la conception du système électrique, la planification pré-opérationnelle et la surveillance et le contrôle en temps </a:t>
            </a:r>
            <a:r>
              <a:rPr lang="fr-FR" sz="1100" dirty="0" smtClean="0">
                <a:solidFill>
                  <a:srgbClr val="000000"/>
                </a:solidFill>
                <a:latin typeface="Arial"/>
              </a:rPr>
              <a:t>réel</a:t>
            </a:r>
            <a:endParaRPr lang="fr-FR" sz="1100" dirty="0">
              <a:solidFill>
                <a:srgbClr val="000000"/>
              </a:solidFill>
              <a:latin typeface="Arial"/>
            </a:endParaRPr>
          </a:p>
          <a:p>
            <a:pPr marL="171450" lvl="1" indent="-171450">
              <a:spcBef>
                <a:spcPts val="0"/>
              </a:spcBef>
              <a:spcAft>
                <a:spcPts val="0"/>
              </a:spcAft>
              <a:defRPr/>
            </a:pPr>
            <a:r>
              <a:rPr lang="fr-FR" sz="1100" dirty="0">
                <a:solidFill>
                  <a:srgbClr val="000000"/>
                </a:solidFill>
                <a:latin typeface="Arial"/>
              </a:rPr>
              <a:t>Mesures et stratégies pour la gestion de la stabilité du futur système électrique HVDC/MTDC reliant les énergies </a:t>
            </a:r>
            <a:r>
              <a:rPr lang="fr-FR" sz="1100" dirty="0" smtClean="0">
                <a:solidFill>
                  <a:srgbClr val="000000"/>
                </a:solidFill>
                <a:latin typeface="Arial"/>
              </a:rPr>
              <a:t>renouvelables</a:t>
            </a:r>
          </a:p>
          <a:p>
            <a:pPr marL="171450" lvl="1" indent="-171450">
              <a:spcBef>
                <a:spcPts val="0"/>
              </a:spcBef>
              <a:spcAft>
                <a:spcPts val="0"/>
              </a:spcAft>
              <a:defRPr/>
            </a:pPr>
            <a:r>
              <a:rPr lang="fr-FR" sz="1100" dirty="0" smtClean="0">
                <a:solidFill>
                  <a:srgbClr val="000000"/>
                </a:solidFill>
                <a:latin typeface="Arial"/>
              </a:rPr>
              <a:t>Mesures </a:t>
            </a:r>
            <a:r>
              <a:rPr lang="fr-FR" sz="1100" dirty="0">
                <a:solidFill>
                  <a:srgbClr val="000000"/>
                </a:solidFill>
                <a:latin typeface="Arial"/>
              </a:rPr>
              <a:t>et stratégies pour la gestion de la stabilité du futur système électrique hybride CA/CC avec une part élevée de dispositifs d'interface électronique de </a:t>
            </a:r>
            <a:r>
              <a:rPr lang="fr-FR" sz="1100" dirty="0" smtClean="0">
                <a:solidFill>
                  <a:srgbClr val="000000"/>
                </a:solidFill>
                <a:latin typeface="Arial"/>
              </a:rPr>
              <a:t>puissance</a:t>
            </a:r>
            <a:endParaRPr lang="fr-FR" sz="1100" dirty="0">
              <a:solidFill>
                <a:srgbClr val="000000"/>
              </a:solidFill>
              <a:latin typeface="Arial"/>
            </a:endParaRPr>
          </a:p>
          <a:p>
            <a:pPr marL="171450" lvl="1" indent="-171450">
              <a:spcBef>
                <a:spcPts val="0"/>
              </a:spcBef>
              <a:spcAft>
                <a:spcPts val="0"/>
              </a:spcAft>
              <a:defRPr/>
            </a:pPr>
            <a:r>
              <a:rPr lang="fr-FR" sz="1100" dirty="0">
                <a:solidFill>
                  <a:srgbClr val="000000"/>
                </a:solidFill>
                <a:latin typeface="Arial"/>
              </a:rPr>
              <a:t>Algorithmes et outils en temps réel permettant un fonctionnement optimal du système hybride </a:t>
            </a:r>
            <a:r>
              <a:rPr lang="fr-FR" sz="1100" dirty="0" smtClean="0">
                <a:solidFill>
                  <a:srgbClr val="000000"/>
                </a:solidFill>
                <a:latin typeface="Arial"/>
              </a:rPr>
              <a:t>CA/CC</a:t>
            </a:r>
          </a:p>
          <a:p>
            <a:pPr marL="171450" lvl="1" indent="-171450">
              <a:spcBef>
                <a:spcPts val="0"/>
              </a:spcBef>
              <a:spcAft>
                <a:spcPts val="0"/>
              </a:spcAft>
              <a:defRPr/>
            </a:pPr>
            <a:r>
              <a:rPr lang="fr-FR" sz="1100" dirty="0" smtClean="0">
                <a:solidFill>
                  <a:srgbClr val="000000"/>
                </a:solidFill>
                <a:latin typeface="Arial"/>
              </a:rPr>
              <a:t>Possibilités </a:t>
            </a:r>
            <a:r>
              <a:rPr lang="fr-FR" sz="1100" dirty="0">
                <a:solidFill>
                  <a:srgbClr val="000000"/>
                </a:solidFill>
                <a:latin typeface="Arial"/>
              </a:rPr>
              <a:t>offertes par le contrôle rapide du courant continu en termes d'îlotage, de capacité de black-start, de pare-feu pour minimiser/éviter l'impact des défauts, d'aide à l'identification des défauts et de retour à un fonctionnement normal et sûr</a:t>
            </a:r>
          </a:p>
          <a:p>
            <a:pPr marL="171450" lvl="1" indent="-171450">
              <a:spcBef>
                <a:spcPts val="0"/>
              </a:spcBef>
              <a:spcAft>
                <a:spcPts val="0"/>
              </a:spcAft>
              <a:defRPr/>
            </a:pPr>
            <a:r>
              <a:rPr lang="fr-FR" sz="1100" dirty="0">
                <a:solidFill>
                  <a:srgbClr val="000000"/>
                </a:solidFill>
                <a:latin typeface="Arial"/>
              </a:rPr>
              <a:t>Sécurité d'approvisionnement accrue grâce à la neutralisation des effets en cascade dus aux pannes ou aux </a:t>
            </a:r>
            <a:r>
              <a:rPr lang="fr-FR" sz="1100" dirty="0" smtClean="0">
                <a:solidFill>
                  <a:srgbClr val="000000"/>
                </a:solidFill>
                <a:latin typeface="Arial"/>
              </a:rPr>
              <a:t>cyberattaques</a:t>
            </a:r>
          </a:p>
          <a:p>
            <a:pPr marL="171450" lvl="1" indent="-171450">
              <a:spcBef>
                <a:spcPts val="0"/>
              </a:spcBef>
              <a:spcAft>
                <a:spcPts val="0"/>
              </a:spcAft>
              <a:defRPr/>
            </a:pPr>
            <a:endParaRPr lang="en-GB" sz="1100" dirty="0">
              <a:solidFill>
                <a:srgbClr val="000000"/>
              </a:solidFill>
              <a:latin typeface="Arial"/>
            </a:endParaRPr>
          </a:p>
          <a:p>
            <a:pPr lvl="0" algn="just">
              <a:lnSpc>
                <a:spcPct val="114999"/>
              </a:lnSpc>
              <a:defRPr/>
            </a:pPr>
            <a:r>
              <a:rPr lang="en-GB" sz="1100" b="1" u="sng" dirty="0" err="1">
                <a:solidFill>
                  <a:srgbClr val="000091"/>
                </a:solidFill>
                <a:ea typeface="Times New Roman"/>
                <a:cs typeface="Times New Roman"/>
              </a:rPr>
              <a:t>Activités</a:t>
            </a:r>
            <a:r>
              <a:rPr lang="en-GB" sz="1100" b="1" u="sng" dirty="0">
                <a:solidFill>
                  <a:srgbClr val="000091"/>
                </a:solidFill>
                <a:ea typeface="Times New Roman"/>
                <a:cs typeface="Times New Roman"/>
              </a:rPr>
              <a:t> :</a:t>
            </a:r>
            <a:endParaRPr lang="fr-FR" sz="1100" dirty="0">
              <a:solidFill>
                <a:srgbClr val="000091"/>
              </a:solidFill>
            </a:endParaRPr>
          </a:p>
          <a:p>
            <a:pPr marL="171450" lvl="1" indent="-171450">
              <a:spcBef>
                <a:spcPts val="0"/>
              </a:spcBef>
              <a:spcAft>
                <a:spcPts val="0"/>
              </a:spcAft>
              <a:defRPr/>
            </a:pPr>
            <a:r>
              <a:rPr lang="fr-FR" sz="1100" dirty="0" smtClean="0">
                <a:solidFill>
                  <a:srgbClr val="000000"/>
                </a:solidFill>
                <a:latin typeface="Arial"/>
              </a:rPr>
              <a:t>Développer des </a:t>
            </a:r>
            <a:r>
              <a:rPr lang="fr-FR" sz="1100" dirty="0">
                <a:solidFill>
                  <a:srgbClr val="000000"/>
                </a:solidFill>
                <a:latin typeface="Arial"/>
              </a:rPr>
              <a:t>méthodologies</a:t>
            </a:r>
            <a:r>
              <a:rPr lang="fr-FR" sz="1100" dirty="0" smtClean="0">
                <a:solidFill>
                  <a:srgbClr val="000000"/>
                </a:solidFill>
                <a:latin typeface="Arial"/>
              </a:rPr>
              <a:t>, </a:t>
            </a:r>
            <a:r>
              <a:rPr lang="fr-FR" sz="1100" dirty="0">
                <a:solidFill>
                  <a:srgbClr val="000000"/>
                </a:solidFill>
                <a:latin typeface="Arial"/>
              </a:rPr>
              <a:t>technologies, </a:t>
            </a:r>
            <a:r>
              <a:rPr lang="fr-FR" sz="1100" dirty="0" smtClean="0">
                <a:solidFill>
                  <a:srgbClr val="000000"/>
                </a:solidFill>
                <a:latin typeface="Arial"/>
              </a:rPr>
              <a:t>algorithmes </a:t>
            </a:r>
            <a:r>
              <a:rPr lang="fr-FR" sz="1100" dirty="0">
                <a:solidFill>
                  <a:srgbClr val="000000"/>
                </a:solidFill>
                <a:latin typeface="Arial"/>
              </a:rPr>
              <a:t>et </a:t>
            </a:r>
            <a:r>
              <a:rPr lang="fr-FR" sz="1100" dirty="0" smtClean="0">
                <a:solidFill>
                  <a:srgbClr val="000000"/>
                </a:solidFill>
                <a:latin typeface="Arial"/>
              </a:rPr>
              <a:t>outils </a:t>
            </a:r>
            <a:r>
              <a:rPr lang="fr-FR" sz="1100" dirty="0">
                <a:solidFill>
                  <a:srgbClr val="000000"/>
                </a:solidFill>
                <a:latin typeface="Arial"/>
              </a:rPr>
              <a:t>logiciels</a:t>
            </a:r>
          </a:p>
          <a:p>
            <a:pPr marL="171450" lvl="1" indent="-171450">
              <a:spcBef>
                <a:spcPts val="0"/>
              </a:spcBef>
              <a:spcAft>
                <a:spcPts val="0"/>
              </a:spcAft>
              <a:defRPr/>
            </a:pPr>
            <a:r>
              <a:rPr lang="fr-FR" sz="1100" dirty="0" smtClean="0">
                <a:solidFill>
                  <a:srgbClr val="000000"/>
                </a:solidFill>
                <a:latin typeface="Arial"/>
              </a:rPr>
              <a:t>Faire la démonstration, </a:t>
            </a:r>
            <a:r>
              <a:rPr lang="fr-FR" sz="1100" dirty="0">
                <a:solidFill>
                  <a:srgbClr val="000000"/>
                </a:solidFill>
                <a:latin typeface="Arial"/>
              </a:rPr>
              <a:t>essai et validation </a:t>
            </a:r>
            <a:r>
              <a:rPr lang="fr-FR" sz="1100" dirty="0" smtClean="0">
                <a:solidFill>
                  <a:srgbClr val="000000"/>
                </a:solidFill>
                <a:latin typeface="Arial"/>
              </a:rPr>
              <a:t>pour </a:t>
            </a:r>
            <a:r>
              <a:rPr lang="fr-FR" sz="1100" dirty="0">
                <a:solidFill>
                  <a:srgbClr val="000000"/>
                </a:solidFill>
                <a:latin typeface="Arial"/>
              </a:rPr>
              <a:t>un système d'aide à la décision entièrement automatisé pour les centres de contrôle dans au moins deux projets pilotes dans différents États membres de l'UE/pays </a:t>
            </a:r>
            <a:r>
              <a:rPr lang="fr-FR" sz="1100" dirty="0" smtClean="0">
                <a:solidFill>
                  <a:srgbClr val="000000"/>
                </a:solidFill>
                <a:latin typeface="Arial"/>
              </a:rPr>
              <a:t>associés</a:t>
            </a:r>
            <a:endParaRPr lang="fr-FR" sz="1100" dirty="0">
              <a:solidFill>
                <a:srgbClr val="000000"/>
              </a:solidFill>
              <a:latin typeface="Arial"/>
            </a:endParaRPr>
          </a:p>
          <a:p>
            <a:pPr marL="171450" lvl="1" indent="-171450">
              <a:spcBef>
                <a:spcPts val="0"/>
              </a:spcBef>
              <a:spcAft>
                <a:spcPts val="0"/>
              </a:spcAft>
              <a:defRPr/>
            </a:pPr>
            <a:r>
              <a:rPr lang="fr-FR" sz="1100" dirty="0" smtClean="0">
                <a:solidFill>
                  <a:srgbClr val="000000"/>
                </a:solidFill>
                <a:latin typeface="Arial"/>
              </a:rPr>
              <a:t>Fournir des recommandations </a:t>
            </a:r>
            <a:r>
              <a:rPr lang="fr-FR" sz="1100" dirty="0">
                <a:solidFill>
                  <a:srgbClr val="000000"/>
                </a:solidFill>
                <a:latin typeface="Arial"/>
              </a:rPr>
              <a:t>pour des changements dans les codes de réseau, qui peuvent faciliter le déploiement de la technologie et assurer la pleine exploitation de la </a:t>
            </a:r>
            <a:r>
              <a:rPr lang="fr-FR" sz="1100" dirty="0" smtClean="0">
                <a:solidFill>
                  <a:srgbClr val="000000"/>
                </a:solidFill>
                <a:latin typeface="Arial"/>
              </a:rPr>
              <a:t>technologie</a:t>
            </a:r>
            <a:endParaRPr lang="fr-FR" sz="1100" dirty="0">
              <a:solidFill>
                <a:srgbClr val="000000"/>
              </a:solidFill>
              <a:latin typeface="Arial"/>
            </a:endParaRPr>
          </a:p>
          <a:p>
            <a:pPr algn="just" defTabSz="914378">
              <a:lnSpc>
                <a:spcPct val="114999"/>
              </a:lnSpc>
              <a:defRPr/>
            </a:pPr>
            <a:endParaRPr lang="fr-FR" sz="1100" b="1" u="sng" dirty="0">
              <a:solidFill>
                <a:srgbClr val="000091"/>
              </a:solidFill>
              <a:latin typeface="+mj-lt"/>
              <a:cs typeface="Times New Roman"/>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defTabSz="914378">
              <a:defRPr/>
            </a:pPr>
            <a:fld id="{733122C9-A0B9-462F-8757-0847AD287B63}" type="slidenum">
              <a:rPr lang="fr-FR">
                <a:solidFill>
                  <a:srgbClr val="000091"/>
                </a:solidFill>
                <a:latin typeface="Arial"/>
              </a:rPr>
              <a:pPr defTabSz="914378">
                <a:defRPr/>
              </a:pPr>
              <a:t>49</a:t>
            </a:fld>
            <a:endParaRPr lang="fr-FR" dirty="0">
              <a:solidFill>
                <a:srgbClr val="000091"/>
              </a:solidFill>
              <a:latin typeface="Arial"/>
            </a:endParaRPr>
          </a:p>
        </p:txBody>
      </p:sp>
      <p:sp>
        <p:nvSpPr>
          <p:cNvPr id="11" name="Rectangle 10"/>
          <p:cNvSpPr/>
          <p:nvPr/>
        </p:nvSpPr>
        <p:spPr bwMode="auto">
          <a:xfrm>
            <a:off x="6372000" y="554400"/>
            <a:ext cx="2448343" cy="1015663"/>
          </a:xfrm>
          <a:prstGeom prst="rect">
            <a:avLst/>
          </a:prstGeom>
          <a:solidFill>
            <a:schemeClr val="bg1"/>
          </a:solidFill>
          <a:ln w="19050">
            <a:solidFill>
              <a:srgbClr val="000099"/>
            </a:solidFill>
          </a:ln>
        </p:spPr>
        <p:txBody>
          <a:bodyPr wrap="square">
            <a:spAutoFit/>
          </a:bodyPr>
          <a:lstStyle/>
          <a:p>
            <a:pPr defTabSz="914378">
              <a:defRPr/>
            </a:pPr>
            <a:r>
              <a:rPr lang="fr-FR" sz="1200" i="1" dirty="0">
                <a:solidFill>
                  <a:srgbClr val="000000"/>
                </a:solidFill>
                <a:latin typeface="Arial"/>
              </a:rPr>
              <a:t>IA </a:t>
            </a:r>
            <a:r>
              <a:rPr lang="fr-FR" sz="1200" i="1" dirty="0" smtClean="0">
                <a:solidFill>
                  <a:srgbClr val="000000"/>
                </a:solidFill>
                <a:latin typeface="Arial"/>
              </a:rPr>
              <a:t>(</a:t>
            </a:r>
            <a:r>
              <a:rPr lang="en-US" sz="1200" i="1" dirty="0">
                <a:solidFill>
                  <a:srgbClr val="000000"/>
                </a:solidFill>
              </a:rPr>
              <a:t>TRL à la fin du </a:t>
            </a:r>
            <a:r>
              <a:rPr lang="en-US" sz="1200" i="1" dirty="0" err="1">
                <a:solidFill>
                  <a:srgbClr val="000000"/>
                </a:solidFill>
              </a:rPr>
              <a:t>projet</a:t>
            </a:r>
            <a:r>
              <a:rPr lang="en-US" sz="1200" i="1" dirty="0">
                <a:solidFill>
                  <a:srgbClr val="000000"/>
                </a:solidFill>
              </a:rPr>
              <a:t> </a:t>
            </a:r>
            <a:r>
              <a:rPr lang="fr-FR" sz="1200" i="1" dirty="0" smtClean="0">
                <a:solidFill>
                  <a:srgbClr val="000000"/>
                </a:solidFill>
                <a:latin typeface="Arial"/>
              </a:rPr>
              <a:t>6-8</a:t>
            </a:r>
            <a:r>
              <a:rPr lang="fr-FR" sz="1200" i="1" dirty="0">
                <a:solidFill>
                  <a:srgbClr val="000000"/>
                </a:solidFill>
                <a:latin typeface="Arial"/>
              </a:rPr>
              <a:t>)</a:t>
            </a:r>
            <a:endParaRPr dirty="0">
              <a:solidFill>
                <a:srgbClr val="000000"/>
              </a:solidFill>
              <a:latin typeface="Arial"/>
            </a:endParaRPr>
          </a:p>
          <a:p>
            <a:pPr defTabSz="914378">
              <a:defRPr/>
            </a:pPr>
            <a:r>
              <a:rPr lang="fr-FR" sz="1200" i="1" dirty="0">
                <a:solidFill>
                  <a:srgbClr val="000000"/>
                </a:solidFill>
                <a:latin typeface="Arial"/>
              </a:rPr>
              <a:t>Nb de projets financés : 2</a:t>
            </a:r>
            <a:endParaRPr dirty="0">
              <a:solidFill>
                <a:srgbClr val="000000"/>
              </a:solidFill>
              <a:latin typeface="Arial"/>
            </a:endParaRPr>
          </a:p>
          <a:p>
            <a:pPr defTabSz="914378">
              <a:defRPr/>
            </a:pPr>
            <a:r>
              <a:rPr lang="fr-FR" sz="1200" i="1" dirty="0">
                <a:solidFill>
                  <a:srgbClr val="000000"/>
                </a:solidFill>
                <a:latin typeface="Arial"/>
              </a:rPr>
              <a:t>Budget/projet : 6M€</a:t>
            </a:r>
            <a:endParaRPr dirty="0">
              <a:solidFill>
                <a:srgbClr val="000000"/>
              </a:solidFill>
              <a:latin typeface="Arial"/>
            </a:endParaRPr>
          </a:p>
          <a:p>
            <a:pPr defTabSz="914378">
              <a:defRPr/>
            </a:pPr>
            <a:r>
              <a:rPr lang="fr-FR" sz="1200" i="1" dirty="0">
                <a:solidFill>
                  <a:srgbClr val="000000"/>
                </a:solidFill>
                <a:latin typeface="Arial"/>
              </a:rPr>
              <a:t>Ouverture : 12/09/2023</a:t>
            </a:r>
          </a:p>
          <a:p>
            <a:pPr defTabSz="914378">
              <a:defRPr/>
            </a:pPr>
            <a:r>
              <a:rPr lang="fr-FR" sz="1200" i="1" dirty="0">
                <a:solidFill>
                  <a:srgbClr val="000000"/>
                </a:solidFill>
                <a:latin typeface="Arial"/>
              </a:rPr>
              <a:t>Deadline : </a:t>
            </a:r>
            <a:r>
              <a:rPr lang="fr-FR" sz="1200" i="1" dirty="0" smtClean="0">
                <a:solidFill>
                  <a:srgbClr val="000000"/>
                </a:solidFill>
                <a:latin typeface="Arial"/>
              </a:rPr>
              <a:t>16/01/2024</a:t>
            </a:r>
            <a:endParaRPr lang="fr-FR" sz="1200" i="1" dirty="0">
              <a:solidFill>
                <a:srgbClr val="000000"/>
              </a:solidFill>
              <a:latin typeface="Arial"/>
            </a:endParaRPr>
          </a:p>
        </p:txBody>
      </p:sp>
      <p:sp>
        <p:nvSpPr>
          <p:cNvPr id="8" name="ZoneTexte 7"/>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a:defRPr/>
            </a:pPr>
            <a:r>
              <a:rPr lang="fr-FR" sz="1200" b="1" dirty="0"/>
              <a:t>Système énergétique, réseaux et stockage</a:t>
            </a:r>
          </a:p>
        </p:txBody>
      </p:sp>
    </p:spTree>
    <p:extLst>
      <p:ext uri="{BB962C8B-B14F-4D97-AF65-F5344CB8AC3E}">
        <p14:creationId xmlns:p14="http://schemas.microsoft.com/office/powerpoint/2010/main" val="246563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563638"/>
            <a:ext cx="7668384" cy="2077200"/>
          </a:xfrm>
        </p:spPr>
        <p:txBody>
          <a:bodyPr/>
          <a:lstStyle/>
          <a:p>
            <a:pPr>
              <a:defRPr/>
            </a:pPr>
            <a:endParaRPr lang="fr-FR" sz="2800" b="0" dirty="0"/>
          </a:p>
          <a:p>
            <a:pPr>
              <a:defRPr/>
            </a:pPr>
            <a:r>
              <a:rPr lang="fr-FR" sz="2800" b="0" dirty="0"/>
              <a:t>PRÉSENTATION GÉNÉRALE</a:t>
            </a:r>
            <a:endParaRPr dirty="0"/>
          </a:p>
          <a:p>
            <a:pPr>
              <a:defRPr/>
            </a:pPr>
            <a:r>
              <a:rPr lang="fr-FR" sz="3200" dirty="0"/>
              <a:t>HORIZON EUROPE ET LE CLUSTER 5</a:t>
            </a:r>
            <a:endParaRPr dirty="0"/>
          </a:p>
          <a:p>
            <a:pPr>
              <a:defRPr/>
            </a:pPr>
            <a:r>
              <a:rPr lang="fr-FR" sz="3200" dirty="0"/>
              <a:t>Climat, Energie, Mobilité</a:t>
            </a:r>
          </a:p>
          <a:p>
            <a:pPr algn="ctr">
              <a:lnSpc>
                <a:spcPct val="100000"/>
              </a:lnSpc>
              <a:defRPr/>
            </a:pPr>
            <a:endParaRPr lang="fr-FR" sz="3600" b="0" dirty="0"/>
          </a:p>
        </p:txBody>
      </p:sp>
      <p:sp>
        <p:nvSpPr>
          <p:cNvPr id="4" name="Espace réservé du numéro de diapositive 3"/>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5</a:t>
            </a:fld>
            <a:endParaRPr lang="fr-FR"/>
          </a:p>
        </p:txBody>
      </p:sp>
    </p:spTree>
    <p:extLst>
      <p:ext uri="{BB962C8B-B14F-4D97-AF65-F5344CB8AC3E}">
        <p14:creationId xmlns:p14="http://schemas.microsoft.com/office/powerpoint/2010/main" val="1084524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4" name="Espace réservé du numéro de diapositive 3"/>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50</a:t>
            </a:fld>
            <a:endParaRPr lang="fr-FR" sz="1600" b="0" i="0" u="none" strike="noStrike" cap="none" spc="0">
              <a:ln>
                <a:noFill/>
              </a:ln>
              <a:solidFill>
                <a:srgbClr val="000091"/>
              </a:solidFill>
              <a:latin typeface="Arial"/>
              <a:ea typeface="+mn-ea"/>
              <a:cs typeface="+mn-cs"/>
            </a:endParaRPr>
          </a:p>
        </p:txBody>
      </p:sp>
      <p:sp>
        <p:nvSpPr>
          <p:cNvPr id="7" name="Rectangle 6"/>
          <p:cNvSpPr/>
          <p:nvPr/>
        </p:nvSpPr>
        <p:spPr bwMode="auto">
          <a:xfrm>
            <a:off x="323528" y="1131590"/>
            <a:ext cx="8442808" cy="3354765"/>
          </a:xfrm>
          <a:prstGeom prst="rect">
            <a:avLst/>
          </a:prstGeom>
        </p:spPr>
        <p:txBody>
          <a:bodyPr wrap="square">
            <a:spAutoFit/>
          </a:bodyPr>
          <a:lstStyle/>
          <a:p>
            <a:pPr lvl="0" algn="just">
              <a:spcAft>
                <a:spcPts val="600"/>
              </a:spcAft>
              <a:defRPr/>
            </a:pPr>
            <a:r>
              <a:rPr lang="fr-FR" sz="1600" b="1" i="0" u="none" strike="noStrike" cap="none" spc="0" dirty="0">
                <a:ln>
                  <a:noFill/>
                </a:ln>
                <a:solidFill>
                  <a:schemeClr val="tx2"/>
                </a:solidFill>
              </a:rPr>
              <a:t>3</a:t>
            </a:r>
            <a:r>
              <a:rPr lang="fr-FR" sz="1600" b="1" i="0" u="none" strike="noStrike" cap="none" spc="0" baseline="30000" dirty="0">
                <a:ln>
                  <a:noFill/>
                </a:ln>
                <a:solidFill>
                  <a:schemeClr val="tx2"/>
                </a:solidFill>
              </a:rPr>
              <a:t>ème</a:t>
            </a:r>
            <a:r>
              <a:rPr lang="fr-FR" sz="1600" b="1" i="0" u="none" strike="noStrike" cap="none" spc="0" dirty="0">
                <a:ln>
                  <a:noFill/>
                </a:ln>
                <a:solidFill>
                  <a:schemeClr val="tx2"/>
                </a:solidFill>
              </a:rPr>
              <a:t> sous-partie </a:t>
            </a:r>
            <a:r>
              <a:rPr lang="fr-FR" sz="1600" b="1" dirty="0">
                <a:solidFill>
                  <a:schemeClr val="tx2"/>
                </a:solidFill>
              </a:rPr>
              <a:t>:</a:t>
            </a:r>
            <a:r>
              <a:rPr lang="fr-FR" sz="1600" b="1" i="0" u="none" strike="noStrike" cap="none" spc="0" dirty="0">
                <a:ln>
                  <a:noFill/>
                </a:ln>
                <a:solidFill>
                  <a:schemeClr val="tx2"/>
                </a:solidFill>
              </a:rPr>
              <a:t> </a:t>
            </a:r>
            <a:r>
              <a:rPr lang="fr-FR" sz="1600" b="1" dirty="0">
                <a:solidFill>
                  <a:schemeClr val="tx2"/>
                </a:solidFill>
              </a:rPr>
              <a:t>« Captage, utilisation et stockage du carbone (CCUS) </a:t>
            </a:r>
            <a:r>
              <a:rPr lang="fr-FR" sz="1600" b="1" i="0" u="none" strike="noStrike" cap="none" spc="0" dirty="0">
                <a:ln>
                  <a:noFill/>
                </a:ln>
                <a:solidFill>
                  <a:schemeClr val="tx2"/>
                </a:solidFill>
              </a:rPr>
              <a:t>»</a:t>
            </a:r>
            <a:endParaRPr dirty="0"/>
          </a:p>
          <a:p>
            <a:pPr marL="0" marR="0" lvl="0" indent="0" algn="just" defTabSz="914400">
              <a:lnSpc>
                <a:spcPct val="100000"/>
              </a:lnSpc>
              <a:spcBef>
                <a:spcPts val="0"/>
              </a:spcBef>
              <a:spcAft>
                <a:spcPts val="600"/>
              </a:spcAft>
              <a:buClrTx/>
              <a:buSzTx/>
              <a:buFontTx/>
              <a:buNone/>
              <a:defRPr/>
            </a:pPr>
            <a:endParaRPr lang="fr-FR" sz="1200" b="0" i="0" u="none" strike="noStrike" cap="none" spc="0" dirty="0">
              <a:ln>
                <a:noFill/>
              </a:ln>
              <a:solidFill>
                <a:srgbClr val="000000"/>
              </a:solidFill>
            </a:endParaRPr>
          </a:p>
          <a:p>
            <a:pPr algn="just">
              <a:spcAft>
                <a:spcPts val="600"/>
              </a:spcAft>
              <a:defRPr/>
            </a:pPr>
            <a:r>
              <a:rPr lang="fr-FR" sz="1400" b="1" dirty="0"/>
              <a:t>Objectifs visés </a:t>
            </a:r>
            <a:r>
              <a:rPr lang="fr-FR" sz="1400" dirty="0"/>
              <a:t>:</a:t>
            </a:r>
            <a:endParaRPr lang="fr-FR" sz="1000" b="0" i="0" u="none" strike="noStrike" cap="none" spc="0" dirty="0">
              <a:ln>
                <a:noFill/>
              </a:ln>
              <a:solidFill>
                <a:srgbClr val="000000"/>
              </a:solidFill>
            </a:endParaRPr>
          </a:p>
          <a:p>
            <a:pPr marL="171450" lvl="0" indent="-171450" algn="just">
              <a:spcAft>
                <a:spcPts val="600"/>
              </a:spcAft>
              <a:buFont typeface="Arial"/>
              <a:buChar char="•"/>
              <a:defRPr/>
            </a:pPr>
            <a:r>
              <a:rPr lang="fr-FR" sz="1300" dirty="0"/>
              <a:t>Accélération du déploiement des infrastructures, et poursuite des activités de partage des connaissances et des meilleures pratiques.</a:t>
            </a:r>
          </a:p>
          <a:p>
            <a:pPr marL="171450" lvl="0" indent="-171450" algn="just">
              <a:spcAft>
                <a:spcPts val="600"/>
              </a:spcAft>
              <a:buFont typeface="Arial"/>
              <a:buChar char="•"/>
              <a:defRPr/>
            </a:pPr>
            <a:r>
              <a:rPr lang="fr-FR" sz="1300" dirty="0"/>
              <a:t>Démonstration de la faisabilité de l'intégration du CCUS dans les installations industrielles et maximisation des efforts pour fermer le cycle du carbone.</a:t>
            </a:r>
          </a:p>
          <a:p>
            <a:pPr marL="171450" lvl="0" indent="-171450" algn="just">
              <a:spcAft>
                <a:spcPts val="600"/>
              </a:spcAft>
              <a:buFont typeface="Arial"/>
              <a:buChar char="•"/>
              <a:defRPr/>
            </a:pPr>
            <a:r>
              <a:rPr lang="fr-FR" sz="1300" dirty="0"/>
              <a:t>Réduction du coût de la chaîne de valeur du CCUS.</a:t>
            </a:r>
          </a:p>
          <a:p>
            <a:pPr marL="171450" lvl="0" indent="-171450" algn="just">
              <a:spcAft>
                <a:spcPts val="600"/>
              </a:spcAft>
              <a:buFont typeface="Arial"/>
              <a:buChar char="•"/>
              <a:defRPr/>
            </a:pPr>
            <a:r>
              <a:rPr lang="fr-FR" sz="1300" dirty="0"/>
              <a:t>Mise en place de cadres adéquats pour la mesure, la surveillance et la vérification des projets de CCUS.</a:t>
            </a:r>
          </a:p>
          <a:p>
            <a:pPr marL="171450" lvl="0" indent="-171450" algn="just">
              <a:spcAft>
                <a:spcPts val="600"/>
              </a:spcAft>
              <a:buFont typeface="Arial"/>
              <a:buChar char="•"/>
              <a:defRPr/>
            </a:pPr>
            <a:r>
              <a:rPr lang="fr-FR" sz="1300" dirty="0"/>
              <a:t>Poursuite des recherches sur les technologies DACCS et BECCS pour le captage du CO2, afin d'assurer l'élimination du carbone en vue d'atteindre les objectifs de zéro émission nette.</a:t>
            </a:r>
          </a:p>
          <a:p>
            <a:pPr marL="171450" lvl="0" indent="-171450" algn="just">
              <a:spcAft>
                <a:spcPts val="600"/>
              </a:spcAft>
              <a:buFont typeface="Arial"/>
              <a:buChar char="•"/>
              <a:defRPr/>
            </a:pPr>
            <a:r>
              <a:rPr lang="fr-FR" sz="1300" dirty="0"/>
              <a:t>Évaluation des incidences et les risques pour l'environnement des technologies CCUS, dans le respect du principe « Ne pas nuire de manière significative » et de la solidarité entre les générations. </a:t>
            </a:r>
            <a:endParaRPr lang="fr-FR" sz="1300" b="0" i="0" u="none" strike="noStrike" cap="none" spc="0" dirty="0">
              <a:ln>
                <a:noFill/>
              </a:ln>
              <a:solidFill>
                <a:srgbClr val="000000"/>
              </a:solidFill>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a:t>Destination 3, « sous-partie 3 » : Les objectifs</a:t>
            </a:r>
            <a:endParaRPr/>
          </a:p>
          <a:p>
            <a:pPr algn="r">
              <a:defRPr/>
            </a:pPr>
            <a:r>
              <a:rPr lang="fr-FR" sz="1200" b="1"/>
              <a:t>Captage, utilisation et stockage du carbone</a:t>
            </a:r>
            <a:endParaRPr/>
          </a:p>
        </p:txBody>
      </p:sp>
    </p:spTree>
    <p:extLst>
      <p:ext uri="{BB962C8B-B14F-4D97-AF65-F5344CB8AC3E}">
        <p14:creationId xmlns:p14="http://schemas.microsoft.com/office/powerpoint/2010/main" val="4201667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51</a:t>
            </a:fld>
            <a:endParaRPr lang="fr-FR" dirty="0"/>
          </a:p>
        </p:txBody>
      </p:sp>
      <p:sp>
        <p:nvSpPr>
          <p:cNvPr id="7" name="Espace réservé du contenu 5"/>
          <p:cNvSpPr txBox="1"/>
          <p:nvPr/>
        </p:nvSpPr>
        <p:spPr bwMode="gray">
          <a:xfrm>
            <a:off x="360000" y="1692000"/>
            <a:ext cx="8460000"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sz="1100" b="1" u="sng" dirty="0" err="1">
                <a:solidFill>
                  <a:srgbClr val="000091"/>
                </a:solidFill>
                <a:ea typeface="Times New Roman"/>
                <a:cs typeface="Times New Roman"/>
              </a:rPr>
              <a:t>Résultats</a:t>
            </a:r>
            <a:r>
              <a:rPr lang="en-GB" sz="1100" b="1" u="sng" dirty="0">
                <a:solidFill>
                  <a:srgbClr val="000091"/>
                </a:solidFill>
                <a:ea typeface="Times New Roman"/>
                <a:cs typeface="Times New Roman"/>
              </a:rPr>
              <a:t> </a:t>
            </a:r>
            <a:r>
              <a:rPr lang="en-GB" sz="1100" b="1" u="sng" dirty="0" err="1">
                <a:solidFill>
                  <a:srgbClr val="000091"/>
                </a:solidFill>
                <a:ea typeface="Times New Roman"/>
                <a:cs typeface="Times New Roman"/>
              </a:rPr>
              <a:t>attendus</a:t>
            </a:r>
            <a:r>
              <a:rPr lang="en-GB" sz="1100" b="1" u="sng" dirty="0">
                <a:solidFill>
                  <a:srgbClr val="000091"/>
                </a:solidFill>
                <a:ea typeface="Times New Roman"/>
                <a:cs typeface="Times New Roman"/>
              </a:rPr>
              <a:t> :</a:t>
            </a:r>
          </a:p>
          <a:p>
            <a:pPr marL="171446" indent="-171446" defTabSz="914378">
              <a:spcAft>
                <a:spcPts val="0"/>
              </a:spcAft>
              <a:buFont typeface="Arial"/>
              <a:buChar char="•"/>
              <a:defRPr/>
            </a:pPr>
            <a:r>
              <a:rPr lang="fr-FR" sz="1100" kern="0" spc="-30" dirty="0" smtClean="0">
                <a:solidFill>
                  <a:srgbClr val="000000"/>
                </a:solidFill>
                <a:latin typeface="+mj-lt"/>
              </a:rPr>
              <a:t>Nouvelles </a:t>
            </a:r>
            <a:r>
              <a:rPr lang="fr-FR" sz="1100" kern="0" spc="-30" dirty="0">
                <a:solidFill>
                  <a:srgbClr val="000000"/>
                </a:solidFill>
                <a:latin typeface="+mj-lt"/>
              </a:rPr>
              <a:t>solutions pour la </a:t>
            </a:r>
            <a:r>
              <a:rPr lang="fr-FR" sz="1100" kern="0" spc="-30" dirty="0" smtClean="0">
                <a:solidFill>
                  <a:srgbClr val="000000"/>
                </a:solidFill>
                <a:latin typeface="+mj-lt"/>
              </a:rPr>
              <a:t>conversion, </a:t>
            </a:r>
            <a:r>
              <a:rPr lang="fr-FR" sz="1100" kern="0" spc="-30" dirty="0">
                <a:solidFill>
                  <a:srgbClr val="000000"/>
                </a:solidFill>
                <a:latin typeface="+mj-lt"/>
              </a:rPr>
              <a:t>à partir de différentes </a:t>
            </a:r>
            <a:r>
              <a:rPr lang="fr-FR" sz="1100" kern="0" spc="-30" dirty="0" smtClean="0">
                <a:solidFill>
                  <a:srgbClr val="000000"/>
                </a:solidFill>
                <a:latin typeface="+mj-lt"/>
              </a:rPr>
              <a:t>sources, du </a:t>
            </a:r>
            <a:r>
              <a:rPr lang="fr-FR" sz="1100" kern="0" spc="-30" dirty="0">
                <a:solidFill>
                  <a:srgbClr val="000000"/>
                </a:solidFill>
                <a:latin typeface="+mj-lt"/>
              </a:rPr>
              <a:t>CO2 </a:t>
            </a:r>
            <a:r>
              <a:rPr lang="fr-FR" sz="1100" kern="0" spc="-30" dirty="0" smtClean="0">
                <a:solidFill>
                  <a:srgbClr val="000000"/>
                </a:solidFill>
                <a:latin typeface="+mj-lt"/>
              </a:rPr>
              <a:t>en carburants</a:t>
            </a:r>
          </a:p>
          <a:p>
            <a:pPr marL="171446" indent="-171446" defTabSz="914378">
              <a:spcAft>
                <a:spcPts val="0"/>
              </a:spcAft>
              <a:buFont typeface="Arial"/>
              <a:buChar char="•"/>
              <a:defRPr/>
            </a:pPr>
            <a:r>
              <a:rPr lang="fr-FR" sz="1100" kern="0" spc="-30" dirty="0" smtClean="0">
                <a:solidFill>
                  <a:srgbClr val="000000"/>
                </a:solidFill>
                <a:latin typeface="+mj-lt"/>
              </a:rPr>
              <a:t>Appui à la création de </a:t>
            </a:r>
            <a:r>
              <a:rPr lang="fr-FR" sz="1100" kern="0" spc="-30" dirty="0">
                <a:solidFill>
                  <a:srgbClr val="000000"/>
                </a:solidFill>
                <a:latin typeface="+mj-lt"/>
              </a:rPr>
              <a:t>nouveaux marchés pour des secteurs industriels innovants et </a:t>
            </a:r>
            <a:r>
              <a:rPr lang="fr-FR" sz="1100" kern="0" spc="-30" dirty="0" smtClean="0">
                <a:solidFill>
                  <a:srgbClr val="000000"/>
                </a:solidFill>
                <a:latin typeface="+mj-lt"/>
              </a:rPr>
              <a:t>à la diversification de la </a:t>
            </a:r>
            <a:r>
              <a:rPr lang="fr-FR" sz="1100" kern="0" spc="-30" dirty="0">
                <a:solidFill>
                  <a:srgbClr val="000000"/>
                </a:solidFill>
                <a:latin typeface="+mj-lt"/>
              </a:rPr>
              <a:t>base économique dans les régions à forte intensité </a:t>
            </a:r>
            <a:r>
              <a:rPr lang="fr-FR" sz="1100" kern="0" spc="-30" dirty="0" smtClean="0">
                <a:solidFill>
                  <a:srgbClr val="000000"/>
                </a:solidFill>
                <a:latin typeface="+mj-lt"/>
              </a:rPr>
              <a:t>carbone</a:t>
            </a:r>
            <a:r>
              <a:rPr lang="fr-FR" sz="1100" kern="0" spc="-30" dirty="0">
                <a:solidFill>
                  <a:srgbClr val="000000"/>
                </a:solidFill>
                <a:latin typeface="+mj-lt"/>
              </a:rPr>
              <a:t>, tout en contribuant à la réalisation d'une économie </a:t>
            </a:r>
            <a:r>
              <a:rPr lang="fr-FR" sz="1100" kern="0" spc="-30" dirty="0" smtClean="0">
                <a:solidFill>
                  <a:srgbClr val="000000"/>
                </a:solidFill>
                <a:latin typeface="+mj-lt"/>
              </a:rPr>
              <a:t>circulaire</a:t>
            </a:r>
          </a:p>
          <a:p>
            <a:pPr marL="171446" indent="-171446" defTabSz="914378">
              <a:spcAft>
                <a:spcPts val="0"/>
              </a:spcAft>
              <a:buFont typeface="Arial"/>
              <a:buChar char="•"/>
              <a:defRPr/>
            </a:pPr>
            <a:r>
              <a:rPr lang="fr-FR" sz="1100" kern="0" spc="-30" dirty="0" smtClean="0">
                <a:solidFill>
                  <a:srgbClr val="000000"/>
                </a:solidFill>
                <a:latin typeface="+mj-lt"/>
              </a:rPr>
              <a:t>Evaluation de la </a:t>
            </a:r>
            <a:r>
              <a:rPr lang="fr-FR" sz="1100" kern="0" spc="-30" dirty="0">
                <a:solidFill>
                  <a:srgbClr val="000000"/>
                </a:solidFill>
                <a:latin typeface="+mj-lt"/>
              </a:rPr>
              <a:t>possibilité d'utiliser/réutiliser le CO2 industriel par la combinaison de processus (symbiose industrielle) et </a:t>
            </a:r>
            <a:r>
              <a:rPr lang="fr-FR" sz="1100" kern="0" spc="-30" dirty="0" smtClean="0">
                <a:solidFill>
                  <a:srgbClr val="000000"/>
                </a:solidFill>
                <a:latin typeface="+mj-lt"/>
              </a:rPr>
              <a:t>de l'intégration </a:t>
            </a:r>
            <a:r>
              <a:rPr lang="fr-FR" sz="1100" kern="0" spc="-30" dirty="0">
                <a:solidFill>
                  <a:srgbClr val="000000"/>
                </a:solidFill>
                <a:latin typeface="+mj-lt"/>
              </a:rPr>
              <a:t>efficace du captage et de la conversion du CO2 pour combiner et/ou réduire les </a:t>
            </a:r>
            <a:r>
              <a:rPr lang="fr-FR" sz="1100" kern="0" spc="-30" dirty="0" smtClean="0">
                <a:solidFill>
                  <a:srgbClr val="000000"/>
                </a:solidFill>
                <a:latin typeface="+mj-lt"/>
              </a:rPr>
              <a:t>étapes</a:t>
            </a:r>
          </a:p>
          <a:p>
            <a:pPr marL="171446" indent="-171446" defTabSz="914378">
              <a:spcAft>
                <a:spcPts val="0"/>
              </a:spcAft>
              <a:buFont typeface="Arial"/>
              <a:buChar char="•"/>
              <a:defRPr/>
            </a:pPr>
            <a:endParaRPr lang="fr-FR" sz="1100" kern="0" spc="-30" dirty="0">
              <a:solidFill>
                <a:srgbClr val="000000"/>
              </a:solidFill>
              <a:latin typeface="+mj-lt"/>
            </a:endParaRPr>
          </a:p>
          <a:p>
            <a:pPr algn="just" defTabSz="914378">
              <a:lnSpc>
                <a:spcPct val="114999"/>
              </a:lnSpc>
              <a:defRPr/>
            </a:pPr>
            <a:r>
              <a:rPr lang="en-GB" sz="1100" b="1" u="sng" dirty="0" err="1">
                <a:solidFill>
                  <a:srgbClr val="000091"/>
                </a:solidFill>
                <a:ea typeface="Times New Roman"/>
                <a:cs typeface="Times New Roman"/>
              </a:rPr>
              <a:t>Activités</a:t>
            </a:r>
            <a:r>
              <a:rPr lang="en-GB" sz="1100" b="1" u="sng" dirty="0">
                <a:solidFill>
                  <a:srgbClr val="000091"/>
                </a:solidFill>
                <a:ea typeface="Times New Roman"/>
                <a:cs typeface="Times New Roman"/>
              </a:rPr>
              <a:t> :</a:t>
            </a:r>
            <a:endParaRPr lang="fr-FR" sz="1100" dirty="0">
              <a:solidFill>
                <a:srgbClr val="000091"/>
              </a:solidFill>
            </a:endParaRPr>
          </a:p>
          <a:p>
            <a:pPr marL="171446" indent="-171446" defTabSz="914378">
              <a:spcAft>
                <a:spcPts val="0"/>
              </a:spcAft>
              <a:buFont typeface="Arial"/>
              <a:buChar char="•"/>
              <a:defRPr/>
            </a:pPr>
            <a:r>
              <a:rPr lang="fr-FR" sz="1100" kern="0" spc="-30" dirty="0" smtClean="0">
                <a:solidFill>
                  <a:srgbClr val="000000"/>
                </a:solidFill>
                <a:latin typeface="+mj-lt"/>
              </a:rPr>
              <a:t>Mettre </a:t>
            </a:r>
            <a:r>
              <a:rPr lang="fr-FR" sz="1100" kern="0" spc="-30" dirty="0">
                <a:solidFill>
                  <a:srgbClr val="000000"/>
                </a:solidFill>
                <a:latin typeface="+mj-lt"/>
              </a:rPr>
              <a:t>au point des technologies de conversion du CO2 à haut rendement </a:t>
            </a:r>
            <a:r>
              <a:rPr lang="fr-FR" sz="1100" kern="0" spc="-30" dirty="0" smtClean="0">
                <a:solidFill>
                  <a:srgbClr val="000000"/>
                </a:solidFill>
                <a:latin typeface="+mj-lt"/>
              </a:rPr>
              <a:t>énergétique, économiquement </a:t>
            </a:r>
            <a:r>
              <a:rPr lang="fr-FR" sz="1100" kern="0" spc="-30" dirty="0">
                <a:solidFill>
                  <a:srgbClr val="000000"/>
                </a:solidFill>
                <a:latin typeface="+mj-lt"/>
              </a:rPr>
              <a:t>et écologiquement viables, y compris le stockage de l'énergie et/ou le remplacement des combustibles fossiles, </a:t>
            </a:r>
            <a:r>
              <a:rPr lang="fr-FR" sz="1100" kern="0" spc="-30" dirty="0" smtClean="0">
                <a:solidFill>
                  <a:srgbClr val="000000"/>
                </a:solidFill>
                <a:latin typeface="+mj-lt"/>
              </a:rPr>
              <a:t>permettant </a:t>
            </a:r>
            <a:r>
              <a:rPr lang="fr-FR" sz="1100" kern="0" spc="-30" dirty="0">
                <a:solidFill>
                  <a:srgbClr val="000000"/>
                </a:solidFill>
                <a:latin typeface="+mj-lt"/>
              </a:rPr>
              <a:t>une mise à l'échelle à court et à moyen </a:t>
            </a:r>
            <a:r>
              <a:rPr lang="fr-FR" sz="1100" kern="0" spc="-30" dirty="0" smtClean="0">
                <a:solidFill>
                  <a:srgbClr val="000000"/>
                </a:solidFill>
                <a:latin typeface="+mj-lt"/>
              </a:rPr>
              <a:t>terme</a:t>
            </a:r>
            <a:endParaRPr lang="fr-FR" sz="1100" kern="0" spc="-30" dirty="0">
              <a:solidFill>
                <a:srgbClr val="000000"/>
              </a:solidFill>
              <a:latin typeface="+mj-lt"/>
            </a:endParaRPr>
          </a:p>
          <a:p>
            <a:pPr marL="171446" indent="-171446" defTabSz="914378">
              <a:spcAft>
                <a:spcPts val="0"/>
              </a:spcAft>
              <a:buFont typeface="Arial"/>
              <a:buChar char="•"/>
              <a:defRPr/>
            </a:pPr>
            <a:r>
              <a:rPr lang="fr-FR" sz="1100" kern="0" spc="-30" dirty="0" smtClean="0">
                <a:solidFill>
                  <a:srgbClr val="000000"/>
                </a:solidFill>
                <a:latin typeface="+mj-lt"/>
              </a:rPr>
              <a:t>Définir </a:t>
            </a:r>
            <a:r>
              <a:rPr lang="fr-FR" sz="1100" kern="0" spc="-30" dirty="0">
                <a:solidFill>
                  <a:srgbClr val="000000"/>
                </a:solidFill>
                <a:latin typeface="+mj-lt"/>
              </a:rPr>
              <a:t>des objectifs ambitieux mais réalisables concernant les besoins énergétiques du processus </a:t>
            </a:r>
            <a:r>
              <a:rPr lang="fr-FR" sz="1100" kern="0" spc="-30" dirty="0" smtClean="0">
                <a:solidFill>
                  <a:srgbClr val="000000"/>
                </a:solidFill>
                <a:latin typeface="+mj-lt"/>
              </a:rPr>
              <a:t>de conversion, les </a:t>
            </a:r>
            <a:r>
              <a:rPr lang="fr-FR" sz="1100" kern="0" spc="-30" dirty="0">
                <a:solidFill>
                  <a:srgbClr val="000000"/>
                </a:solidFill>
                <a:latin typeface="+mj-lt"/>
              </a:rPr>
              <a:t>coûts de production et les rendements des </a:t>
            </a:r>
            <a:r>
              <a:rPr lang="fr-FR" sz="1100" kern="0" spc="-30" dirty="0" smtClean="0">
                <a:solidFill>
                  <a:srgbClr val="000000"/>
                </a:solidFill>
                <a:latin typeface="+mj-lt"/>
              </a:rPr>
              <a:t>produits</a:t>
            </a:r>
          </a:p>
          <a:p>
            <a:pPr marL="171446" indent="-171446" defTabSz="914378">
              <a:spcAft>
                <a:spcPts val="0"/>
              </a:spcAft>
              <a:buFont typeface="Arial"/>
              <a:buChar char="•"/>
              <a:defRPr/>
            </a:pPr>
            <a:r>
              <a:rPr lang="fr-FR" sz="1100" kern="0" spc="-30" dirty="0" smtClean="0">
                <a:solidFill>
                  <a:srgbClr val="000000"/>
                </a:solidFill>
                <a:latin typeface="+mj-lt"/>
              </a:rPr>
              <a:t>Inclure </a:t>
            </a:r>
            <a:r>
              <a:rPr lang="fr-FR" sz="1100" kern="0" spc="-30" dirty="0">
                <a:solidFill>
                  <a:srgbClr val="000000"/>
                </a:solidFill>
                <a:latin typeface="+mj-lt"/>
              </a:rPr>
              <a:t>le potentiel de la (des) solution(s) CCU proposée(s) en tant qu'option d'atténuation des émissions de CO2 en réalisant une </a:t>
            </a:r>
            <a:r>
              <a:rPr lang="fr-FR" sz="1100" kern="0" spc="-30" dirty="0" smtClean="0">
                <a:solidFill>
                  <a:srgbClr val="000000"/>
                </a:solidFill>
                <a:latin typeface="+mj-lt"/>
              </a:rPr>
              <a:t>ACV</a:t>
            </a:r>
            <a:endParaRPr lang="fr-FR" sz="1100" kern="0" spc="-30" dirty="0">
              <a:solidFill>
                <a:srgbClr val="000000"/>
              </a:solidFill>
              <a:latin typeface="+mj-lt"/>
            </a:endParaRPr>
          </a:p>
          <a:p>
            <a:pPr marL="171446" indent="-171446" defTabSz="914378">
              <a:spcAft>
                <a:spcPts val="0"/>
              </a:spcAft>
              <a:buFont typeface="Arial"/>
              <a:buChar char="•"/>
              <a:defRPr/>
            </a:pPr>
            <a:r>
              <a:rPr lang="fr-FR" sz="1100" kern="0" spc="-30" dirty="0">
                <a:solidFill>
                  <a:srgbClr val="000000"/>
                </a:solidFill>
                <a:latin typeface="+mj-lt"/>
              </a:rPr>
              <a:t>Mobilisation des utilisateurs finaux, des citoyens et des acteurs de la société concernés </a:t>
            </a:r>
            <a:r>
              <a:rPr lang="fr-FR" sz="1100" kern="0" spc="-30" dirty="0" smtClean="0">
                <a:solidFill>
                  <a:srgbClr val="000000"/>
                </a:solidFill>
                <a:latin typeface="+mj-lt"/>
              </a:rPr>
              <a:t>en </a:t>
            </a:r>
            <a:r>
              <a:rPr lang="fr-FR" sz="1100" kern="0" spc="-30" dirty="0">
                <a:solidFill>
                  <a:srgbClr val="000000"/>
                </a:solidFill>
                <a:latin typeface="+mj-lt"/>
              </a:rPr>
              <a:t>impliquant les experts des SHS, en vue de maximiser l’impact de la solution proposée. </a:t>
            </a:r>
          </a:p>
          <a:p>
            <a:pPr marL="171446" indent="-171446" defTabSz="914378">
              <a:spcAft>
                <a:spcPts val="0"/>
              </a:spcAft>
              <a:buFont typeface="Arial"/>
              <a:buChar char="•"/>
              <a:defRPr/>
            </a:pPr>
            <a:r>
              <a:rPr lang="fr-FR" sz="1100" kern="0" spc="-30" dirty="0" smtClean="0">
                <a:solidFill>
                  <a:srgbClr val="000000"/>
                </a:solidFill>
                <a:latin typeface="+mj-lt"/>
              </a:rPr>
              <a:t>Explorer </a:t>
            </a:r>
            <a:r>
              <a:rPr lang="fr-FR" sz="1100" kern="0" spc="-30" dirty="0">
                <a:solidFill>
                  <a:srgbClr val="000000"/>
                </a:solidFill>
                <a:latin typeface="+mj-lt"/>
              </a:rPr>
              <a:t>les obstacles socioéconomiques et politiques à l'acceptabilité et à la sensibilisation en vue d'initiatives réglementaires ou politiques et inclure des aspects de circularité et d'utilisation optimale des ressources. </a:t>
            </a:r>
          </a:p>
          <a:p>
            <a:pPr marL="171446" indent="-171446" defTabSz="914378">
              <a:spcAft>
                <a:spcPts val="0"/>
              </a:spcAft>
              <a:buFont typeface="Arial"/>
              <a:buChar char="•"/>
              <a:defRPr/>
            </a:pPr>
            <a:endParaRPr lang="fr-FR" kern="0" spc="-30" dirty="0">
              <a:solidFill>
                <a:srgbClr val="000000"/>
              </a:solidFill>
              <a:latin typeface="+mj-lt"/>
            </a:endParaRPr>
          </a:p>
        </p:txBody>
      </p:sp>
      <p:sp>
        <p:nvSpPr>
          <p:cNvPr id="10" name="Espace réservé du contenu 5"/>
          <p:cNvSpPr txBox="1">
            <a:spLocks/>
          </p:cNvSpPr>
          <p:nvPr/>
        </p:nvSpPr>
        <p:spPr bwMode="auto">
          <a:xfrm>
            <a:off x="360001" y="1015201"/>
            <a:ext cx="6012200" cy="47560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400" b="1" dirty="0">
                <a:solidFill>
                  <a:schemeClr val="tx1"/>
                </a:solidFill>
              </a:rPr>
              <a:t>HORIZON-CL5-2024-D3-02-11: CCU for the production of fuels</a:t>
            </a:r>
          </a:p>
        </p:txBody>
      </p:sp>
      <p:sp>
        <p:nvSpPr>
          <p:cNvPr id="11" name="Rectangle 10"/>
          <p:cNvSpPr/>
          <p:nvPr/>
        </p:nvSpPr>
        <p:spPr bwMode="auto">
          <a:xfrm>
            <a:off x="6372201" y="555527"/>
            <a:ext cx="2448272" cy="1200329"/>
          </a:xfrm>
          <a:prstGeom prst="rect">
            <a:avLst/>
          </a:prstGeom>
          <a:solidFill>
            <a:sysClr val="window" lastClr="FFFFFF"/>
          </a:solidFill>
          <a:ln w="19050">
            <a:solidFill>
              <a:srgbClr val="000099"/>
            </a:solidFill>
          </a:ln>
        </p:spPr>
        <p:txBody>
          <a:bodyPr wrap="square">
            <a:spAutoFit/>
          </a:bodyPr>
          <a:lstStyle/>
          <a:p>
            <a:pPr defTabSz="685800">
              <a:defRPr/>
            </a:pPr>
            <a:r>
              <a:rPr lang="fr-FR" sz="1200" i="1" kern="0" dirty="0">
                <a:solidFill>
                  <a:srgbClr val="000000"/>
                </a:solidFill>
              </a:rPr>
              <a:t>IA (</a:t>
            </a:r>
            <a:r>
              <a:rPr lang="en-US" sz="1200" i="1" kern="0" dirty="0">
                <a:solidFill>
                  <a:srgbClr val="000000"/>
                </a:solidFill>
              </a:rPr>
              <a:t>TRL à la fin du </a:t>
            </a:r>
            <a:r>
              <a:rPr lang="en-US" sz="1200" i="1" kern="0" dirty="0" err="1">
                <a:solidFill>
                  <a:srgbClr val="000000"/>
                </a:solidFill>
              </a:rPr>
              <a:t>projet</a:t>
            </a:r>
            <a:r>
              <a:rPr lang="en-US" sz="1200" i="1" kern="0" dirty="0">
                <a:solidFill>
                  <a:srgbClr val="000000"/>
                </a:solidFill>
              </a:rPr>
              <a:t> 6-7)</a:t>
            </a:r>
            <a:endParaRPr lang="fr-FR" sz="1200" i="1" kern="0" dirty="0">
              <a:solidFill>
                <a:srgbClr val="000000"/>
              </a:solidFill>
            </a:endParaRPr>
          </a:p>
          <a:p>
            <a:pPr defTabSz="685800">
              <a:defRPr/>
            </a:pPr>
            <a:r>
              <a:rPr lang="fr-FR" sz="1200" i="1" kern="0" dirty="0">
                <a:solidFill>
                  <a:srgbClr val="000000"/>
                </a:solidFill>
              </a:rPr>
              <a:t>Nb estimé de projets financés : 2 </a:t>
            </a:r>
            <a:endParaRPr lang="fr-FR" sz="1200" kern="0" dirty="0">
              <a:solidFill>
                <a:srgbClr val="000000"/>
              </a:solidFill>
            </a:endParaRPr>
          </a:p>
          <a:p>
            <a:pPr defTabSz="685800">
              <a:defRPr/>
            </a:pPr>
            <a:r>
              <a:rPr lang="fr-FR" sz="1200" i="1" kern="0" dirty="0">
                <a:solidFill>
                  <a:srgbClr val="000000"/>
                </a:solidFill>
              </a:rPr>
              <a:t>Budget/projet : 7 M€</a:t>
            </a:r>
            <a:endParaRPr lang="fr-FR" sz="1200" kern="0" dirty="0">
              <a:solidFill>
                <a:srgbClr val="000000"/>
              </a:solidFill>
            </a:endParaRPr>
          </a:p>
          <a:p>
            <a:pPr lvl="0">
              <a:defRPr/>
            </a:pPr>
            <a:r>
              <a:rPr lang="fr-FR" sz="1200" i="1" kern="0" dirty="0">
                <a:solidFill>
                  <a:srgbClr val="000000"/>
                </a:solidFill>
              </a:rPr>
              <a:t>Ouverture : 17/09/2024</a:t>
            </a:r>
            <a:endParaRPr lang="fr-FR" sz="1200" kern="0" dirty="0">
              <a:solidFill>
                <a:srgbClr val="000000"/>
              </a:solidFill>
            </a:endParaRPr>
          </a:p>
          <a:p>
            <a:pPr lvl="0">
              <a:defRPr/>
            </a:pPr>
            <a:r>
              <a:rPr lang="fr-FR" sz="1200" i="1" kern="0" dirty="0">
                <a:solidFill>
                  <a:srgbClr val="000000"/>
                </a:solidFill>
              </a:rPr>
              <a:t>Deadline : 21/01/2025</a:t>
            </a:r>
          </a:p>
          <a:p>
            <a:pPr lvl="0">
              <a:defRPr/>
            </a:pPr>
            <a:r>
              <a:rPr lang="fr-FR" sz="1200" i="1" kern="0" dirty="0">
                <a:solidFill>
                  <a:srgbClr val="000000"/>
                </a:solidFill>
              </a:rPr>
              <a:t>Lump </a:t>
            </a:r>
            <a:r>
              <a:rPr lang="fr-FR" sz="1200" i="1" kern="0" dirty="0" err="1">
                <a:solidFill>
                  <a:srgbClr val="000000"/>
                </a:solidFill>
              </a:rPr>
              <a:t>Sum</a:t>
            </a:r>
            <a:endParaRPr lang="fr-FR" sz="1200" i="1" kern="0" dirty="0">
              <a:solidFill>
                <a:srgbClr val="000000"/>
              </a:solidFill>
            </a:endParaRPr>
          </a:p>
        </p:txBody>
      </p:sp>
      <p:sp>
        <p:nvSpPr>
          <p:cNvPr id="12" name="ZoneTexte 11"/>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lvl="0">
              <a:defRPr/>
            </a:pPr>
            <a:r>
              <a:rPr lang="fr-FR" sz="1200" b="1" dirty="0" smtClean="0"/>
              <a:t>CCUS</a:t>
            </a:r>
            <a:endParaRPr lang="fr-FR" sz="1200" b="1" dirty="0">
              <a:solidFill>
                <a:srgbClr val="000000"/>
              </a:solidFill>
            </a:endParaRPr>
          </a:p>
        </p:txBody>
      </p:sp>
    </p:spTree>
    <p:extLst>
      <p:ext uri="{BB962C8B-B14F-4D97-AF65-F5344CB8AC3E}">
        <p14:creationId xmlns:p14="http://schemas.microsoft.com/office/powerpoint/2010/main" val="39669453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52</a:t>
            </a:fld>
            <a:endParaRPr lang="fr-FR" dirty="0"/>
          </a:p>
        </p:txBody>
      </p:sp>
      <p:sp>
        <p:nvSpPr>
          <p:cNvPr id="7" name="Espace réservé du contenu 5"/>
          <p:cNvSpPr txBox="1"/>
          <p:nvPr/>
        </p:nvSpPr>
        <p:spPr bwMode="gray">
          <a:xfrm>
            <a:off x="360000" y="1692000"/>
            <a:ext cx="8460000"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sz="1150" b="1" u="sng" dirty="0" err="1">
                <a:solidFill>
                  <a:srgbClr val="000091"/>
                </a:solidFill>
                <a:ea typeface="Times New Roman"/>
                <a:cs typeface="Times New Roman"/>
              </a:rPr>
              <a:t>Résultats</a:t>
            </a:r>
            <a:r>
              <a:rPr lang="en-GB" sz="1150" b="1" u="sng" dirty="0">
                <a:solidFill>
                  <a:srgbClr val="000091"/>
                </a:solidFill>
                <a:ea typeface="Times New Roman"/>
                <a:cs typeface="Times New Roman"/>
              </a:rPr>
              <a:t> </a:t>
            </a:r>
            <a:r>
              <a:rPr lang="en-GB" sz="1150" b="1" u="sng" dirty="0" err="1">
                <a:solidFill>
                  <a:srgbClr val="000091"/>
                </a:solidFill>
                <a:ea typeface="Times New Roman"/>
                <a:cs typeface="Times New Roman"/>
              </a:rPr>
              <a:t>attendus</a:t>
            </a:r>
            <a:r>
              <a:rPr lang="en-GB" sz="1150" b="1" u="sng" dirty="0">
                <a:solidFill>
                  <a:srgbClr val="000091"/>
                </a:solidFill>
                <a:ea typeface="Times New Roman"/>
                <a:cs typeface="Times New Roman"/>
              </a:rPr>
              <a:t> :</a:t>
            </a:r>
          </a:p>
          <a:p>
            <a:pPr marL="171446" indent="-171446" defTabSz="914378">
              <a:spcAft>
                <a:spcPts val="0"/>
              </a:spcAft>
              <a:buFont typeface="Arial"/>
              <a:buChar char="•"/>
              <a:defRPr/>
            </a:pPr>
            <a:r>
              <a:rPr lang="fr-FR" sz="1150" kern="0" spc="-30" dirty="0">
                <a:solidFill>
                  <a:srgbClr val="000000"/>
                </a:solidFill>
                <a:latin typeface="+mj-lt"/>
              </a:rPr>
              <a:t>Amélioration des matériaux existants ou développement de nouveaux matériaux pour les technologies DACCS et/ou BECCS</a:t>
            </a:r>
          </a:p>
          <a:p>
            <a:pPr marL="171446" indent="-171446" defTabSz="914378">
              <a:spcAft>
                <a:spcPts val="0"/>
              </a:spcAft>
              <a:buFont typeface="Arial"/>
              <a:buChar char="•"/>
              <a:defRPr/>
            </a:pPr>
            <a:r>
              <a:rPr lang="fr-FR" sz="1150" kern="0" spc="-30" dirty="0" smtClean="0">
                <a:solidFill>
                  <a:srgbClr val="000000"/>
                </a:solidFill>
                <a:latin typeface="+mj-lt"/>
              </a:rPr>
              <a:t>Obstacles </a:t>
            </a:r>
            <a:r>
              <a:rPr lang="fr-FR" sz="1150" kern="0" spc="-30" dirty="0">
                <a:solidFill>
                  <a:srgbClr val="000000"/>
                </a:solidFill>
                <a:latin typeface="+mj-lt"/>
              </a:rPr>
              <a:t>potentiels </a:t>
            </a:r>
            <a:r>
              <a:rPr lang="fr-FR" sz="1150" kern="0" spc="-30" dirty="0" smtClean="0">
                <a:solidFill>
                  <a:srgbClr val="000000"/>
                </a:solidFill>
                <a:latin typeface="+mj-lt"/>
              </a:rPr>
              <a:t>levés à </a:t>
            </a:r>
            <a:r>
              <a:rPr lang="fr-FR" sz="1150" kern="0" spc="-30" dirty="0">
                <a:solidFill>
                  <a:srgbClr val="000000"/>
                </a:solidFill>
                <a:latin typeface="+mj-lt"/>
              </a:rPr>
              <a:t>l'intégration des technologies DACCS et/ou BECCS dans les concepts </a:t>
            </a:r>
            <a:r>
              <a:rPr lang="fr-FR" sz="1150" kern="0" spc="-30" dirty="0" smtClean="0">
                <a:solidFill>
                  <a:srgbClr val="000000"/>
                </a:solidFill>
                <a:latin typeface="+mj-lt"/>
              </a:rPr>
              <a:t>CC(U</a:t>
            </a:r>
            <a:r>
              <a:rPr lang="fr-FR" sz="1150" kern="0" spc="-30" dirty="0">
                <a:solidFill>
                  <a:srgbClr val="000000"/>
                </a:solidFill>
                <a:latin typeface="+mj-lt"/>
              </a:rPr>
              <a:t>)</a:t>
            </a:r>
            <a:r>
              <a:rPr lang="fr-FR" sz="1150" kern="0" spc="-30" dirty="0" smtClean="0">
                <a:solidFill>
                  <a:srgbClr val="000000"/>
                </a:solidFill>
                <a:latin typeface="+mj-lt"/>
              </a:rPr>
              <a:t>(S</a:t>
            </a:r>
            <a:r>
              <a:rPr lang="fr-FR" sz="1150" kern="0" spc="-30" dirty="0">
                <a:solidFill>
                  <a:srgbClr val="000000"/>
                </a:solidFill>
                <a:latin typeface="+mj-lt"/>
              </a:rPr>
              <a:t>) existants</a:t>
            </a:r>
          </a:p>
          <a:p>
            <a:pPr marL="171446" indent="-171446" defTabSz="914378">
              <a:spcAft>
                <a:spcPts val="0"/>
              </a:spcAft>
              <a:buFont typeface="Arial"/>
              <a:buChar char="•"/>
              <a:defRPr/>
            </a:pPr>
            <a:r>
              <a:rPr lang="fr-FR" sz="1150" kern="0" spc="-30" dirty="0" smtClean="0">
                <a:solidFill>
                  <a:srgbClr val="000000"/>
                </a:solidFill>
                <a:latin typeface="+mj-lt"/>
              </a:rPr>
              <a:t>Technologies </a:t>
            </a:r>
            <a:r>
              <a:rPr lang="fr-FR" sz="1150" kern="0" spc="-30" dirty="0">
                <a:solidFill>
                  <a:srgbClr val="000000"/>
                </a:solidFill>
                <a:latin typeface="+mj-lt"/>
              </a:rPr>
              <a:t>DACCS et/ou BECCS </a:t>
            </a:r>
            <a:r>
              <a:rPr lang="fr-FR" sz="1150" kern="0" spc="-30" dirty="0" smtClean="0">
                <a:solidFill>
                  <a:srgbClr val="000000"/>
                </a:solidFill>
                <a:latin typeface="+mj-lt"/>
              </a:rPr>
              <a:t>comme </a:t>
            </a:r>
            <a:r>
              <a:rPr lang="fr-FR" sz="1150" kern="0" spc="-30" dirty="0">
                <a:solidFill>
                  <a:srgbClr val="000000"/>
                </a:solidFill>
                <a:latin typeface="+mj-lt"/>
              </a:rPr>
              <a:t>option viable pour rendre l'UE neutre en carbone en augmentant les niveaux TRL et en réduisant le coût des différentes options </a:t>
            </a:r>
            <a:r>
              <a:rPr lang="fr-FR" sz="1150" kern="0" spc="-30" dirty="0" smtClean="0">
                <a:solidFill>
                  <a:srgbClr val="000000"/>
                </a:solidFill>
                <a:latin typeface="+mj-lt"/>
              </a:rPr>
              <a:t>technologiques</a:t>
            </a:r>
          </a:p>
          <a:p>
            <a:pPr marL="171446" indent="-171446" defTabSz="914378">
              <a:spcAft>
                <a:spcPts val="0"/>
              </a:spcAft>
              <a:buFont typeface="Arial"/>
              <a:buChar char="•"/>
              <a:defRPr/>
            </a:pPr>
            <a:endParaRPr lang="fr-FR" sz="1150" kern="0" spc="-30" dirty="0">
              <a:solidFill>
                <a:srgbClr val="000000"/>
              </a:solidFill>
              <a:latin typeface="+mj-lt"/>
            </a:endParaRPr>
          </a:p>
          <a:p>
            <a:pPr algn="just" defTabSz="914378">
              <a:lnSpc>
                <a:spcPct val="114999"/>
              </a:lnSpc>
              <a:defRPr/>
            </a:pPr>
            <a:r>
              <a:rPr lang="en-GB" sz="1150" b="1" u="sng" dirty="0" err="1">
                <a:solidFill>
                  <a:srgbClr val="000091"/>
                </a:solidFill>
                <a:ea typeface="Times New Roman"/>
                <a:cs typeface="Times New Roman"/>
              </a:rPr>
              <a:t>Activités</a:t>
            </a:r>
            <a:r>
              <a:rPr lang="en-GB" sz="1150" b="1" u="sng" dirty="0">
                <a:solidFill>
                  <a:srgbClr val="000091"/>
                </a:solidFill>
                <a:ea typeface="Times New Roman"/>
                <a:cs typeface="Times New Roman"/>
              </a:rPr>
              <a:t> :</a:t>
            </a:r>
            <a:endParaRPr lang="fr-FR" sz="1150" dirty="0">
              <a:solidFill>
                <a:srgbClr val="000091"/>
              </a:solidFill>
            </a:endParaRPr>
          </a:p>
          <a:p>
            <a:pPr marL="171446" indent="-171446" defTabSz="914378">
              <a:spcAft>
                <a:spcPts val="0"/>
              </a:spcAft>
              <a:buFont typeface="Arial"/>
              <a:buChar char="•"/>
              <a:defRPr/>
            </a:pPr>
            <a:r>
              <a:rPr lang="fr-FR" sz="1150" kern="0" spc="-30" dirty="0" smtClean="0">
                <a:solidFill>
                  <a:srgbClr val="000000"/>
                </a:solidFill>
                <a:latin typeface="+mj-lt"/>
              </a:rPr>
              <a:t>Développer </a:t>
            </a:r>
            <a:r>
              <a:rPr lang="fr-FR" sz="1150" kern="0" spc="-30" dirty="0">
                <a:solidFill>
                  <a:srgbClr val="000000"/>
                </a:solidFill>
                <a:latin typeface="+mj-lt"/>
              </a:rPr>
              <a:t>des solutions technologique DACCS et/ou BECCS viables pour lutter contre le changement climatique et atteindre la neutralité climatique d'ici 2050</a:t>
            </a:r>
          </a:p>
          <a:p>
            <a:pPr marL="171446" indent="-171446" defTabSz="914378">
              <a:spcAft>
                <a:spcPts val="0"/>
              </a:spcAft>
              <a:buFont typeface="Arial"/>
              <a:buChar char="•"/>
              <a:defRPr/>
            </a:pPr>
            <a:r>
              <a:rPr lang="fr-FR" sz="1150" kern="0" spc="-30" dirty="0">
                <a:solidFill>
                  <a:srgbClr val="000000"/>
                </a:solidFill>
                <a:latin typeface="+mj-lt"/>
              </a:rPr>
              <a:t>Intégrer une ACV qui inclue la durabilité de la biomasse et l'origine renouvelable de </a:t>
            </a:r>
            <a:r>
              <a:rPr lang="fr-FR" sz="1150" kern="0" spc="-30" dirty="0" smtClean="0">
                <a:solidFill>
                  <a:srgbClr val="000000"/>
                </a:solidFill>
                <a:latin typeface="+mj-lt"/>
              </a:rPr>
              <a:t>l'électricité et évaluer </a:t>
            </a:r>
            <a:r>
              <a:rPr lang="fr-FR" sz="1150" kern="0" spc="-30" dirty="0">
                <a:solidFill>
                  <a:srgbClr val="000000"/>
                </a:solidFill>
                <a:latin typeface="+mj-lt"/>
              </a:rPr>
              <a:t>d'autres dimensions environnementales (besoins en </a:t>
            </a:r>
            <a:r>
              <a:rPr lang="fr-FR" sz="1150" kern="0" spc="-30" dirty="0" smtClean="0">
                <a:solidFill>
                  <a:srgbClr val="000000"/>
                </a:solidFill>
                <a:latin typeface="+mj-lt"/>
              </a:rPr>
              <a:t>terres et </a:t>
            </a:r>
            <a:r>
              <a:rPr lang="fr-FR" sz="1150" kern="0" spc="-30" dirty="0">
                <a:solidFill>
                  <a:srgbClr val="000000"/>
                </a:solidFill>
                <a:latin typeface="+mj-lt"/>
              </a:rPr>
              <a:t>en eau ; impacts sur la qualité de l'air et de l'eau, la biodiversité</a:t>
            </a:r>
            <a:r>
              <a:rPr lang="fr-FR" sz="1150" kern="0" spc="-30" dirty="0" smtClean="0">
                <a:solidFill>
                  <a:srgbClr val="000000"/>
                </a:solidFill>
                <a:latin typeface="+mj-lt"/>
              </a:rPr>
              <a:t>...)</a:t>
            </a:r>
            <a:endParaRPr lang="fr-FR" sz="1150" kern="0" spc="-30" dirty="0">
              <a:solidFill>
                <a:srgbClr val="000000"/>
              </a:solidFill>
              <a:latin typeface="+mj-lt"/>
            </a:endParaRPr>
          </a:p>
          <a:p>
            <a:pPr marL="171446" indent="-171446" defTabSz="914378">
              <a:spcAft>
                <a:spcPts val="0"/>
              </a:spcAft>
              <a:buFont typeface="Arial"/>
              <a:buChar char="•"/>
              <a:defRPr/>
            </a:pPr>
            <a:r>
              <a:rPr lang="fr-FR" sz="1150" kern="0" spc="-30" dirty="0" smtClean="0">
                <a:solidFill>
                  <a:srgbClr val="000000"/>
                </a:solidFill>
                <a:latin typeface="+mj-lt"/>
              </a:rPr>
              <a:t>Intégrer les </a:t>
            </a:r>
            <a:r>
              <a:rPr lang="fr-FR" sz="1150" kern="0" spc="-30" dirty="0">
                <a:solidFill>
                  <a:srgbClr val="000000"/>
                </a:solidFill>
                <a:latin typeface="+mj-lt"/>
              </a:rPr>
              <a:t>questions d’acceptabilité des </a:t>
            </a:r>
            <a:r>
              <a:rPr lang="fr-FR" sz="1150" kern="0" spc="-30" dirty="0" smtClean="0">
                <a:solidFill>
                  <a:srgbClr val="000000"/>
                </a:solidFill>
                <a:latin typeface="+mj-lt"/>
              </a:rPr>
              <a:t>solutions </a:t>
            </a:r>
            <a:r>
              <a:rPr lang="fr-FR" sz="1150" kern="0" spc="-30" dirty="0">
                <a:solidFill>
                  <a:srgbClr val="000000"/>
                </a:solidFill>
                <a:latin typeface="+mj-lt"/>
              </a:rPr>
              <a:t>et impliquer les utilisateurs finaux et les acteurs de la société civile concernés en vue de maximiser </a:t>
            </a:r>
            <a:r>
              <a:rPr lang="fr-FR" sz="1150" kern="0" spc="-30" dirty="0" smtClean="0">
                <a:solidFill>
                  <a:srgbClr val="000000"/>
                </a:solidFill>
                <a:latin typeface="+mj-lt"/>
              </a:rPr>
              <a:t>l’impact</a:t>
            </a:r>
            <a:endParaRPr lang="fr-FR" sz="1150" kern="0" spc="-30" dirty="0">
              <a:solidFill>
                <a:srgbClr val="000000"/>
              </a:solidFill>
              <a:latin typeface="+mj-lt"/>
            </a:endParaRPr>
          </a:p>
          <a:p>
            <a:pPr marL="171446" indent="-171446" defTabSz="914378">
              <a:spcAft>
                <a:spcPts val="0"/>
              </a:spcAft>
              <a:buFont typeface="Arial"/>
              <a:buChar char="•"/>
              <a:defRPr/>
            </a:pPr>
            <a:endParaRPr lang="fr-FR" kern="0" spc="-30" dirty="0">
              <a:solidFill>
                <a:srgbClr val="000000"/>
              </a:solidFill>
              <a:latin typeface="+mj-lt"/>
            </a:endParaRPr>
          </a:p>
        </p:txBody>
      </p:sp>
      <p:sp>
        <p:nvSpPr>
          <p:cNvPr id="10" name="Espace réservé du contenu 5"/>
          <p:cNvSpPr txBox="1">
            <a:spLocks/>
          </p:cNvSpPr>
          <p:nvPr/>
        </p:nvSpPr>
        <p:spPr bwMode="auto">
          <a:xfrm>
            <a:off x="360001" y="1015201"/>
            <a:ext cx="6012200" cy="47560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400" b="1" dirty="0">
                <a:solidFill>
                  <a:schemeClr val="tx1"/>
                </a:solidFill>
              </a:rPr>
              <a:t>HORIZON-CL5-2024-D3-02-12: DACCS and BECCS for CO2 removal/negative emissions</a:t>
            </a:r>
          </a:p>
        </p:txBody>
      </p:sp>
      <p:sp>
        <p:nvSpPr>
          <p:cNvPr id="11" name="Rectangle 10"/>
          <p:cNvSpPr/>
          <p:nvPr/>
        </p:nvSpPr>
        <p:spPr bwMode="auto">
          <a:xfrm>
            <a:off x="6372201" y="555527"/>
            <a:ext cx="2448272" cy="1200329"/>
          </a:xfrm>
          <a:prstGeom prst="rect">
            <a:avLst/>
          </a:prstGeom>
          <a:solidFill>
            <a:sysClr val="window" lastClr="FFFFFF"/>
          </a:solidFill>
          <a:ln w="19050">
            <a:solidFill>
              <a:srgbClr val="000099"/>
            </a:solidFill>
          </a:ln>
        </p:spPr>
        <p:txBody>
          <a:bodyPr wrap="square">
            <a:spAutoFit/>
          </a:bodyPr>
          <a:lstStyle/>
          <a:p>
            <a:pPr defTabSz="685800">
              <a:defRPr/>
            </a:pPr>
            <a:r>
              <a:rPr lang="fr-FR" sz="1200" i="1" kern="0" dirty="0">
                <a:solidFill>
                  <a:srgbClr val="000000"/>
                </a:solidFill>
              </a:rPr>
              <a:t>IA (</a:t>
            </a:r>
            <a:r>
              <a:rPr lang="en-US" sz="1200" i="1" kern="0" dirty="0">
                <a:solidFill>
                  <a:srgbClr val="000000"/>
                </a:solidFill>
              </a:rPr>
              <a:t>TRL à la fin du </a:t>
            </a:r>
            <a:r>
              <a:rPr lang="en-US" sz="1200" i="1" kern="0" dirty="0" err="1">
                <a:solidFill>
                  <a:srgbClr val="000000"/>
                </a:solidFill>
              </a:rPr>
              <a:t>projet</a:t>
            </a:r>
            <a:r>
              <a:rPr lang="en-US" sz="1200" i="1" kern="0" dirty="0">
                <a:solidFill>
                  <a:srgbClr val="000000"/>
                </a:solidFill>
              </a:rPr>
              <a:t> 6-7)</a:t>
            </a:r>
            <a:endParaRPr lang="fr-FR" sz="1200" i="1" kern="0" dirty="0">
              <a:solidFill>
                <a:srgbClr val="000000"/>
              </a:solidFill>
            </a:endParaRPr>
          </a:p>
          <a:p>
            <a:pPr defTabSz="685800">
              <a:defRPr/>
            </a:pPr>
            <a:r>
              <a:rPr lang="fr-FR" sz="1200" i="1" kern="0" dirty="0">
                <a:solidFill>
                  <a:srgbClr val="000000"/>
                </a:solidFill>
              </a:rPr>
              <a:t>Nb estimé de projets financés : 3</a:t>
            </a:r>
            <a:endParaRPr lang="fr-FR" sz="1200" kern="0" dirty="0">
              <a:solidFill>
                <a:srgbClr val="000000"/>
              </a:solidFill>
            </a:endParaRPr>
          </a:p>
          <a:p>
            <a:pPr defTabSz="685800">
              <a:defRPr/>
            </a:pPr>
            <a:r>
              <a:rPr lang="fr-FR" sz="1200" i="1" kern="0" dirty="0">
                <a:solidFill>
                  <a:srgbClr val="000000"/>
                </a:solidFill>
              </a:rPr>
              <a:t>Budget/projet : </a:t>
            </a:r>
            <a:r>
              <a:rPr lang="fr-FR" sz="1200" i="1" kern="0" dirty="0" smtClean="0">
                <a:solidFill>
                  <a:srgbClr val="000000"/>
                </a:solidFill>
              </a:rPr>
              <a:t>5-7 </a:t>
            </a:r>
            <a:r>
              <a:rPr lang="fr-FR" sz="1200" i="1" kern="0" dirty="0">
                <a:solidFill>
                  <a:srgbClr val="000000"/>
                </a:solidFill>
              </a:rPr>
              <a:t>M€</a:t>
            </a:r>
            <a:endParaRPr lang="fr-FR" sz="1200" kern="0" dirty="0">
              <a:solidFill>
                <a:srgbClr val="000000"/>
              </a:solidFill>
            </a:endParaRPr>
          </a:p>
          <a:p>
            <a:pPr lvl="0">
              <a:defRPr/>
            </a:pPr>
            <a:r>
              <a:rPr lang="fr-FR" sz="1200" i="1" kern="0" dirty="0">
                <a:solidFill>
                  <a:srgbClr val="000000"/>
                </a:solidFill>
              </a:rPr>
              <a:t>Ouverture : 17/09/2024</a:t>
            </a:r>
            <a:endParaRPr lang="fr-FR" sz="1200" kern="0" dirty="0">
              <a:solidFill>
                <a:srgbClr val="000000"/>
              </a:solidFill>
            </a:endParaRPr>
          </a:p>
          <a:p>
            <a:pPr lvl="0">
              <a:defRPr/>
            </a:pPr>
            <a:r>
              <a:rPr lang="fr-FR" sz="1200" i="1" kern="0" dirty="0">
                <a:solidFill>
                  <a:srgbClr val="000000"/>
                </a:solidFill>
              </a:rPr>
              <a:t>Deadline : 21/01/2025</a:t>
            </a:r>
          </a:p>
          <a:p>
            <a:pPr>
              <a:defRPr/>
            </a:pPr>
            <a:r>
              <a:rPr lang="fr-FR" sz="1200" i="1" kern="0" dirty="0">
                <a:solidFill>
                  <a:srgbClr val="000000"/>
                </a:solidFill>
              </a:rPr>
              <a:t>Lump </a:t>
            </a:r>
            <a:r>
              <a:rPr lang="fr-FR" sz="1200" i="1" kern="0" dirty="0" err="1">
                <a:solidFill>
                  <a:srgbClr val="000000"/>
                </a:solidFill>
              </a:rPr>
              <a:t>Sum</a:t>
            </a:r>
            <a:endParaRPr lang="fr-FR" sz="1200" i="1" kern="0" dirty="0">
              <a:solidFill>
                <a:srgbClr val="000000"/>
              </a:solidFill>
            </a:endParaRPr>
          </a:p>
        </p:txBody>
      </p:sp>
      <p:sp>
        <p:nvSpPr>
          <p:cNvPr id="13" name="ZoneTexte 12"/>
          <p:cNvSpPr txBox="1"/>
          <p:nvPr/>
        </p:nvSpPr>
        <p:spPr bwMode="auto">
          <a:xfrm>
            <a:off x="3204000" y="194400"/>
            <a:ext cx="5765503" cy="553998"/>
          </a:xfrm>
          <a:prstGeom prst="rect">
            <a:avLst/>
          </a:prstGeom>
          <a:noFill/>
        </p:spPr>
        <p:txBody>
          <a:bodyPr wrap="square" rtlCol="0">
            <a:spAutoFit/>
          </a:bodyPr>
          <a:lstStyle/>
          <a:p>
            <a:pPr lvl="0">
              <a:defRPr/>
            </a:pPr>
            <a:r>
              <a:rPr lang="fr-FR" b="1" dirty="0"/>
              <a:t>Destination </a:t>
            </a:r>
            <a:r>
              <a:rPr lang="fr-FR" b="1" dirty="0" smtClean="0"/>
              <a:t>3 </a:t>
            </a:r>
            <a:r>
              <a:rPr lang="fr-FR" b="1" dirty="0"/>
              <a:t>: Les appels 2024</a:t>
            </a:r>
          </a:p>
          <a:p>
            <a:pPr lvl="0">
              <a:defRPr/>
            </a:pPr>
            <a:r>
              <a:rPr lang="fr-FR" sz="1200" b="1" dirty="0" smtClean="0"/>
              <a:t>CCUS</a:t>
            </a:r>
            <a:endParaRPr lang="fr-FR" sz="1200" b="1" dirty="0">
              <a:solidFill>
                <a:srgbClr val="000000"/>
              </a:solidFill>
            </a:endParaRPr>
          </a:p>
        </p:txBody>
      </p:sp>
    </p:spTree>
    <p:extLst>
      <p:ext uri="{BB962C8B-B14F-4D97-AF65-F5344CB8AC3E}">
        <p14:creationId xmlns:p14="http://schemas.microsoft.com/office/powerpoint/2010/main" val="20521395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Titre 12"/>
          <p:cNvSpPr>
            <a:spLocks noGrp="1"/>
          </p:cNvSpPr>
          <p:nvPr>
            <p:ph type="title"/>
          </p:nvPr>
        </p:nvSpPr>
        <p:spPr bwMode="auto"/>
        <p:txBody>
          <a:bodyPr/>
          <a:lstStyle/>
          <a:p>
            <a:pPr marL="0" indent="0">
              <a:buNone/>
              <a:defRPr/>
            </a:pPr>
            <a:r>
              <a:rPr lang="fr-FR" sz="2400" b="0" dirty="0"/>
              <a:t>Destination 4</a:t>
            </a:r>
            <a:r>
              <a:rPr lang="fr-FR" dirty="0"/>
              <a:t/>
            </a:r>
            <a:br>
              <a:rPr lang="fr-FR" dirty="0"/>
            </a:br>
            <a:r>
              <a:rPr lang="fr-FR" i="1" dirty="0"/>
              <a:t>Utilisation efficace, durable et inclusive de l'énergie</a:t>
            </a:r>
            <a:endParaRPr dirty="0"/>
          </a:p>
        </p:txBody>
      </p:sp>
      <p:sp>
        <p:nvSpPr>
          <p:cNvPr id="11" name="Espace réservé du numéro de diapositive 10"/>
          <p:cNvSpPr>
            <a:spLocks noGrp="1"/>
          </p:cNvSpPr>
          <p:nvPr>
            <p:ph type="sldNum" sz="quarter" idx="12"/>
          </p:nvPr>
        </p:nvSpPr>
        <p:spPr bwMode="auto"/>
        <p:txBody>
          <a:bodyPr/>
          <a:lstStyle/>
          <a:p>
            <a:pPr>
              <a:defRPr/>
            </a:pPr>
            <a:fld id="{733122C9-A0B9-462F-8757-0847AD287B63}" type="slidenum">
              <a:rPr lang="fr-FR"/>
              <a:t>53</a:t>
            </a:fld>
            <a:endParaRPr lang="fr-FR"/>
          </a:p>
        </p:txBody>
      </p:sp>
    </p:spTree>
    <p:extLst>
      <p:ext uri="{BB962C8B-B14F-4D97-AF65-F5344CB8AC3E}">
        <p14:creationId xmlns:p14="http://schemas.microsoft.com/office/powerpoint/2010/main" val="3218558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4" name="Espace réservé du numéro de diapositive 3"/>
          <p:cNvSpPr>
            <a:spLocks noGrp="1"/>
          </p:cNvSpPr>
          <p:nvPr>
            <p:ph type="sldNum" sz="quarter" idx="12"/>
          </p:nvPr>
        </p:nvSpPr>
        <p:spPr bwMode="auto"/>
        <p:txBody>
          <a:bodyPr/>
          <a:lstStyle/>
          <a:p>
            <a:pPr defTabSz="914378">
              <a:defRPr/>
            </a:pPr>
            <a:fld id="{733122C9-A0B9-462F-8757-0847AD287B63}" type="slidenum">
              <a:rPr lang="fr-FR">
                <a:solidFill>
                  <a:srgbClr val="000091"/>
                </a:solidFill>
                <a:latin typeface="Arial"/>
              </a:rPr>
              <a:t>54</a:t>
            </a:fld>
            <a:endParaRPr lang="fr-FR">
              <a:solidFill>
                <a:srgbClr val="000091"/>
              </a:solidFill>
              <a:latin typeface="Arial"/>
            </a:endParaRPr>
          </a:p>
        </p:txBody>
      </p:sp>
      <p:sp>
        <p:nvSpPr>
          <p:cNvPr id="7" name="Rectangle 6"/>
          <p:cNvSpPr/>
          <p:nvPr/>
        </p:nvSpPr>
        <p:spPr bwMode="auto">
          <a:xfrm>
            <a:off x="234000" y="986400"/>
            <a:ext cx="8586336" cy="2985433"/>
          </a:xfrm>
          <a:prstGeom prst="rect">
            <a:avLst/>
          </a:prstGeom>
        </p:spPr>
        <p:txBody>
          <a:bodyPr wrap="square" lIns="91440" tIns="45720" rIns="91440" bIns="45720" anchor="t">
            <a:spAutoFit/>
          </a:bodyPr>
          <a:lstStyle/>
          <a:p>
            <a:pPr algn="just" defTabSz="914378">
              <a:defRPr/>
            </a:pPr>
            <a:r>
              <a:rPr lang="fr-FR" sz="1600" b="1" dirty="0">
                <a:solidFill>
                  <a:srgbClr val="000091"/>
                </a:solidFill>
                <a:latin typeface="Arial"/>
              </a:rPr>
              <a:t>Destination 4 </a:t>
            </a:r>
            <a:r>
              <a:rPr lang="fr-FR" sz="1600" b="1" dirty="0">
                <a:solidFill>
                  <a:srgbClr val="000091"/>
                </a:solidFill>
              </a:rPr>
              <a:t>- Utilisation efficace, durable et inclusive de l'énergie</a:t>
            </a:r>
            <a:endParaRPr lang="fr-FR" sz="1200" dirty="0">
              <a:solidFill>
                <a:srgbClr val="000000"/>
              </a:solidFill>
              <a:latin typeface="Arial"/>
            </a:endParaRPr>
          </a:p>
          <a:p>
            <a:pPr algn="just" defTabSz="914378">
              <a:defRPr/>
            </a:pPr>
            <a:endParaRPr lang="fr-FR" sz="1600" b="1" dirty="0">
              <a:solidFill>
                <a:srgbClr val="000000"/>
              </a:solidFill>
              <a:latin typeface="Arial"/>
            </a:endParaRPr>
          </a:p>
          <a:p>
            <a:pPr algn="just" defTabSz="914378">
              <a:defRPr/>
            </a:pPr>
            <a:r>
              <a:rPr lang="fr-FR" sz="1400" b="1" dirty="0">
                <a:solidFill>
                  <a:srgbClr val="000000"/>
                </a:solidFill>
              </a:rPr>
              <a:t>Impacts visés</a:t>
            </a:r>
            <a:r>
              <a:rPr lang="fr-FR" sz="1400" b="1" dirty="0">
                <a:solidFill>
                  <a:srgbClr val="000000"/>
                </a:solidFill>
                <a:latin typeface="Arial"/>
              </a:rPr>
              <a:t> </a:t>
            </a:r>
            <a:r>
              <a:rPr lang="fr-FR" sz="1400" dirty="0">
                <a:solidFill>
                  <a:srgbClr val="000000"/>
                </a:solidFill>
                <a:latin typeface="Arial"/>
              </a:rPr>
              <a:t>: « </a:t>
            </a:r>
            <a:r>
              <a:rPr lang="fr-FR" sz="1400" i="1" dirty="0">
                <a:solidFill>
                  <a:srgbClr val="000000"/>
                </a:solidFill>
                <a:latin typeface="Arial"/>
              </a:rPr>
              <a:t>Une utilisation plus efficace et durable de l’énergie via la réalisation d’un système énergétique propre et une transition juste </a:t>
            </a:r>
            <a:r>
              <a:rPr lang="fr-FR" sz="1400" dirty="0">
                <a:solidFill>
                  <a:srgbClr val="000000"/>
                </a:solidFill>
                <a:latin typeface="Arial"/>
              </a:rPr>
              <a:t>», notamment par le biais </a:t>
            </a:r>
            <a:r>
              <a:rPr lang="fr-FR" sz="1400" dirty="0" smtClean="0">
                <a:solidFill>
                  <a:srgbClr val="000000"/>
                </a:solidFill>
                <a:latin typeface="Arial"/>
              </a:rPr>
              <a:t>de :</a:t>
            </a:r>
            <a:endParaRPr dirty="0"/>
          </a:p>
          <a:p>
            <a:pPr algn="just" defTabSz="914378">
              <a:defRPr/>
            </a:pPr>
            <a:endParaRPr lang="fr-FR" sz="1600" dirty="0">
              <a:solidFill>
                <a:srgbClr val="000000"/>
              </a:solidFill>
              <a:latin typeface="Arial"/>
            </a:endParaRPr>
          </a:p>
          <a:p>
            <a:pPr marL="285750" indent="-285750" algn="just" defTabSz="914378">
              <a:buFont typeface="Arial"/>
              <a:buChar char="•"/>
              <a:defRPr/>
            </a:pPr>
            <a:r>
              <a:rPr lang="fr-FR" sz="1400" dirty="0">
                <a:solidFill>
                  <a:srgbClr val="000000"/>
                </a:solidFill>
                <a:latin typeface="Arial"/>
              </a:rPr>
              <a:t>Technologies (y </a:t>
            </a:r>
            <a:r>
              <a:rPr lang="fr-FR" sz="1400" dirty="0" smtClean="0">
                <a:solidFill>
                  <a:srgbClr val="000000"/>
                </a:solidFill>
                <a:latin typeface="Arial"/>
              </a:rPr>
              <a:t>compris </a:t>
            </a:r>
            <a:r>
              <a:rPr lang="fr-FR" sz="1400" dirty="0">
                <a:solidFill>
                  <a:srgbClr val="000000"/>
                </a:solidFill>
                <a:latin typeface="Arial"/>
              </a:rPr>
              <a:t>le numérique) et l’innovation socio-économique de rupture pour atteindre </a:t>
            </a:r>
            <a:r>
              <a:rPr lang="fr-FR" sz="1400" b="1" dirty="0">
                <a:solidFill>
                  <a:srgbClr val="000000"/>
                </a:solidFill>
                <a:latin typeface="Arial"/>
              </a:rPr>
              <a:t>la neutralité climatique </a:t>
            </a:r>
            <a:r>
              <a:rPr lang="fr-FR" sz="1400" dirty="0">
                <a:solidFill>
                  <a:srgbClr val="000000"/>
                </a:solidFill>
                <a:latin typeface="Arial"/>
              </a:rPr>
              <a:t>et la transition vers la </a:t>
            </a:r>
            <a:r>
              <a:rPr lang="fr-FR" sz="1400" b="1" dirty="0">
                <a:solidFill>
                  <a:srgbClr val="000000"/>
                </a:solidFill>
                <a:latin typeface="Arial"/>
              </a:rPr>
              <a:t>dépollution complète </a:t>
            </a:r>
            <a:r>
              <a:rPr lang="fr-FR" sz="1400" dirty="0">
                <a:solidFill>
                  <a:srgbClr val="000000"/>
                </a:solidFill>
                <a:latin typeface="Arial"/>
              </a:rPr>
              <a:t>du </a:t>
            </a:r>
            <a:r>
              <a:rPr lang="fr-FR" sz="1400" b="1" dirty="0">
                <a:solidFill>
                  <a:srgbClr val="000000"/>
                </a:solidFill>
                <a:latin typeface="Arial"/>
              </a:rPr>
              <a:t>parc immobilier </a:t>
            </a:r>
            <a:r>
              <a:rPr lang="fr-FR" sz="1400" dirty="0">
                <a:solidFill>
                  <a:srgbClr val="000000"/>
                </a:solidFill>
                <a:latin typeface="Arial"/>
              </a:rPr>
              <a:t>d’ici </a:t>
            </a:r>
            <a:r>
              <a:rPr lang="fr-FR" sz="1400" b="1" dirty="0">
                <a:solidFill>
                  <a:srgbClr val="000000"/>
                </a:solidFill>
                <a:latin typeface="Arial"/>
              </a:rPr>
              <a:t>2050</a:t>
            </a:r>
            <a:r>
              <a:rPr lang="fr-FR" sz="1400" dirty="0">
                <a:solidFill>
                  <a:srgbClr val="000000"/>
                </a:solidFill>
                <a:latin typeface="Arial"/>
              </a:rPr>
              <a:t>, basée sur la R&amp;I inclusive et centrée sur les personnes</a:t>
            </a:r>
            <a:endParaRPr dirty="0"/>
          </a:p>
          <a:p>
            <a:pPr marL="285750" indent="-285750" algn="just" defTabSz="914378">
              <a:buFont typeface="Arial"/>
              <a:buChar char="•"/>
              <a:defRPr/>
            </a:pPr>
            <a:endParaRPr lang="fr-FR" sz="1400" dirty="0">
              <a:solidFill>
                <a:srgbClr val="000000"/>
              </a:solidFill>
              <a:latin typeface="Arial"/>
            </a:endParaRPr>
          </a:p>
          <a:p>
            <a:pPr marL="285750" indent="-285750" algn="just" defTabSz="914378">
              <a:buFont typeface="Arial"/>
              <a:buChar char="•"/>
              <a:defRPr/>
            </a:pPr>
            <a:r>
              <a:rPr lang="fr-FR" sz="1400" dirty="0">
                <a:solidFill>
                  <a:srgbClr val="000000"/>
                </a:solidFill>
                <a:latin typeface="Arial"/>
              </a:rPr>
              <a:t>Une </a:t>
            </a:r>
            <a:r>
              <a:rPr lang="fr-FR" sz="1400" b="1" dirty="0">
                <a:solidFill>
                  <a:srgbClr val="000000"/>
                </a:solidFill>
                <a:latin typeface="Arial"/>
              </a:rPr>
              <a:t>efficacité énergétique accrue </a:t>
            </a:r>
            <a:r>
              <a:rPr lang="fr-FR" sz="1400" dirty="0">
                <a:solidFill>
                  <a:srgbClr val="000000"/>
                </a:solidFill>
                <a:latin typeface="Arial"/>
              </a:rPr>
              <a:t>dans l’</a:t>
            </a:r>
            <a:r>
              <a:rPr lang="fr-FR" sz="1400" b="1" dirty="0">
                <a:solidFill>
                  <a:srgbClr val="000000"/>
                </a:solidFill>
                <a:latin typeface="Arial"/>
              </a:rPr>
              <a:t>industrie</a:t>
            </a:r>
            <a:r>
              <a:rPr lang="fr-FR" sz="1400" dirty="0">
                <a:solidFill>
                  <a:srgbClr val="000000"/>
                </a:solidFill>
                <a:latin typeface="Arial"/>
              </a:rPr>
              <a:t> et la </a:t>
            </a:r>
            <a:r>
              <a:rPr lang="fr-FR" sz="1400" b="1" dirty="0">
                <a:solidFill>
                  <a:srgbClr val="000000"/>
                </a:solidFill>
                <a:latin typeface="Arial"/>
              </a:rPr>
              <a:t>réduction de GES </a:t>
            </a:r>
            <a:r>
              <a:rPr lang="fr-FR" sz="1400" dirty="0">
                <a:solidFill>
                  <a:srgbClr val="000000"/>
                </a:solidFill>
                <a:latin typeface="Arial"/>
              </a:rPr>
              <a:t>et </a:t>
            </a:r>
            <a:r>
              <a:rPr lang="fr-FR" sz="1400" b="1" dirty="0">
                <a:solidFill>
                  <a:srgbClr val="000000"/>
                </a:solidFill>
                <a:latin typeface="Arial"/>
              </a:rPr>
              <a:t>d’émissions de polluants atmosphériques </a:t>
            </a:r>
            <a:r>
              <a:rPr lang="fr-FR" sz="1400" dirty="0">
                <a:solidFill>
                  <a:srgbClr val="000000"/>
                </a:solidFill>
                <a:latin typeface="Arial"/>
              </a:rPr>
              <a:t>issus de l’industrie via la récupération, l’</a:t>
            </a:r>
            <a:r>
              <a:rPr lang="fr-FR" sz="1400" i="1" dirty="0">
                <a:solidFill>
                  <a:srgbClr val="000000"/>
                </a:solidFill>
                <a:latin typeface="Arial"/>
              </a:rPr>
              <a:t>upgrade</a:t>
            </a:r>
            <a:r>
              <a:rPr lang="fr-FR" sz="1400" dirty="0">
                <a:solidFill>
                  <a:srgbClr val="000000"/>
                </a:solidFill>
                <a:latin typeface="Arial"/>
              </a:rPr>
              <a:t>, et/ou la conversion de la chaleur fatale en électricité et via l’électrification de la génération de chaleur </a:t>
            </a:r>
            <a:endParaRPr dirty="0"/>
          </a:p>
          <a:p>
            <a:pPr marL="285743" indent="-285743" algn="just" defTabSz="914378">
              <a:buFontTx/>
              <a:buChar char="-"/>
              <a:defRPr/>
            </a:pPr>
            <a:endParaRPr lang="fr-FR" sz="1400" dirty="0">
              <a:solidFill>
                <a:srgbClr val="000000"/>
              </a:solidFill>
              <a:latin typeface="Arial"/>
            </a:endParaRPr>
          </a:p>
        </p:txBody>
      </p:sp>
      <p:sp>
        <p:nvSpPr>
          <p:cNvPr id="8" name="ZoneTexte 7"/>
          <p:cNvSpPr txBox="1"/>
          <p:nvPr/>
        </p:nvSpPr>
        <p:spPr bwMode="auto">
          <a:xfrm>
            <a:off x="3203848" y="195088"/>
            <a:ext cx="5765503" cy="553998"/>
          </a:xfrm>
          <a:prstGeom prst="rect">
            <a:avLst/>
          </a:prstGeom>
          <a:noFill/>
        </p:spPr>
        <p:txBody>
          <a:bodyPr wrap="square" lIns="91440" tIns="45720" rIns="91440" bIns="45720" rtlCol="0" anchor="t">
            <a:spAutoFit/>
          </a:bodyPr>
          <a:lstStyle/>
          <a:p>
            <a:pPr algn="r" defTabSz="914378">
              <a:defRPr/>
            </a:pPr>
            <a:r>
              <a:rPr lang="fr-FR" b="1">
                <a:solidFill>
                  <a:srgbClr val="000000"/>
                </a:solidFill>
                <a:latin typeface="Arial"/>
              </a:rPr>
              <a:t>Destination 4 : Les impacts</a:t>
            </a:r>
            <a:endParaRPr/>
          </a:p>
          <a:p>
            <a:pPr algn="r" defTabSz="914378">
              <a:defRPr/>
            </a:pPr>
            <a:r>
              <a:rPr lang="fr-FR" sz="1200" b="1">
                <a:solidFill>
                  <a:srgbClr val="000000"/>
                </a:solidFill>
              </a:rPr>
              <a:t>Utilisation efficace, durable et inclusive de l'énergie</a:t>
            </a:r>
            <a:endParaRPr lang="fr-FR" sz="1200" b="1">
              <a:solidFill>
                <a:srgbClr val="000000"/>
              </a:solidFill>
              <a:latin typeface="Arial"/>
            </a:endParaRPr>
          </a:p>
        </p:txBody>
      </p:sp>
    </p:spTree>
    <p:extLst>
      <p:ext uri="{BB962C8B-B14F-4D97-AF65-F5344CB8AC3E}">
        <p14:creationId xmlns:p14="http://schemas.microsoft.com/office/powerpoint/2010/main" val="1311991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4294967295"/>
          </p:nvPr>
        </p:nvSpPr>
        <p:spPr bwMode="auto">
          <a:xfrm>
            <a:off x="7596336" y="4783500"/>
            <a:ext cx="1170000" cy="360000"/>
          </a:xfrm>
        </p:spPr>
        <p:txBody>
          <a:bodyPr/>
          <a:lstStyle/>
          <a:p>
            <a:pPr>
              <a:defRPr/>
            </a:pPr>
            <a:fld id="{733122C9-A0B9-462F-8757-0847AD287B63}" type="slidenum">
              <a:rPr lang="fr-FR">
                <a:solidFill>
                  <a:srgbClr val="000091"/>
                </a:solidFill>
              </a:rPr>
              <a:t>55</a:t>
            </a:fld>
            <a:endParaRPr lang="fr-FR">
              <a:solidFill>
                <a:srgbClr val="00009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a:t>Destination 4 , « sous-partie 1 » : Les objectifs</a:t>
            </a:r>
          </a:p>
          <a:p>
            <a:pPr algn="r">
              <a:defRPr/>
            </a:pPr>
            <a:r>
              <a:rPr lang="en-US" sz="1200" b="1"/>
              <a:t>Bâtiments</a:t>
            </a:r>
            <a:endParaRPr lang="fr-FR" b="1"/>
          </a:p>
        </p:txBody>
      </p:sp>
      <p:sp>
        <p:nvSpPr>
          <p:cNvPr id="7" name="Rectangle 6"/>
          <p:cNvSpPr/>
          <p:nvPr/>
        </p:nvSpPr>
        <p:spPr bwMode="auto">
          <a:xfrm>
            <a:off x="323528" y="1028219"/>
            <a:ext cx="8442808" cy="3170099"/>
          </a:xfrm>
          <a:prstGeom prst="rect">
            <a:avLst/>
          </a:prstGeom>
        </p:spPr>
        <p:txBody>
          <a:bodyPr wrap="square">
            <a:spAutoFit/>
          </a:bodyPr>
          <a:lstStyle/>
          <a:p>
            <a:pPr lvl="0" algn="just">
              <a:defRPr/>
            </a:pPr>
            <a:r>
              <a:rPr lang="fr-FR" sz="1600" b="1" dirty="0">
                <a:solidFill>
                  <a:srgbClr val="000099"/>
                </a:solidFill>
              </a:rPr>
              <a:t>1</a:t>
            </a:r>
            <a:r>
              <a:rPr lang="fr-FR" sz="1600" b="1" baseline="30000" dirty="0">
                <a:solidFill>
                  <a:srgbClr val="000099"/>
                </a:solidFill>
              </a:rPr>
              <a:t>ère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Un parc immobilier européen à haute efficacité énergétique et climatiquement neutre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300" dirty="0">
                <a:solidFill>
                  <a:srgbClr val="000000"/>
                </a:solidFill>
              </a:rPr>
              <a:t>Soutien à une ambition plus élevée de l'UE en matière d'efficacité énergétique, d'indépendance énergétique et de transition vers des bâtiments à </a:t>
            </a:r>
            <a:r>
              <a:rPr lang="fr-FR" sz="1300" dirty="0" smtClean="0">
                <a:solidFill>
                  <a:srgbClr val="000000"/>
                </a:solidFill>
              </a:rPr>
              <a:t>zéro émission</a:t>
            </a:r>
            <a:r>
              <a:rPr lang="fr-FR" sz="1300" dirty="0">
                <a:solidFill>
                  <a:srgbClr val="000000"/>
                </a:solidFill>
              </a:rPr>
              <a:t>.</a:t>
            </a:r>
          </a:p>
          <a:p>
            <a:pPr marL="171450" indent="-171450" algn="just">
              <a:spcAft>
                <a:spcPts val="600"/>
              </a:spcAft>
              <a:buFont typeface="Arial"/>
              <a:buChar char="•"/>
              <a:defRPr/>
            </a:pPr>
            <a:r>
              <a:rPr lang="fr-FR" sz="1300" dirty="0">
                <a:solidFill>
                  <a:srgbClr val="000000"/>
                </a:solidFill>
              </a:rPr>
              <a:t>Evolution des parcs immobiliers pour combiner efficacité énergétique, sources d'énergie renouvelables, stockage et technologies numériques et intelligentes.</a:t>
            </a:r>
          </a:p>
          <a:p>
            <a:pPr marL="171450" indent="-171450" algn="just">
              <a:spcAft>
                <a:spcPts val="600"/>
              </a:spcAft>
              <a:buFont typeface="Arial"/>
              <a:buChar char="•"/>
              <a:defRPr/>
            </a:pPr>
            <a:r>
              <a:rPr lang="fr-FR" sz="1300" dirty="0">
                <a:solidFill>
                  <a:srgbClr val="000000"/>
                </a:solidFill>
              </a:rPr>
              <a:t>Amélioration des performances des bâtiments construits et rénovés, avec des impacts environnementaux moindres, et augmentation du taux de rénovations holistiques.</a:t>
            </a:r>
          </a:p>
          <a:p>
            <a:pPr marL="171450" indent="-171450" algn="just">
              <a:spcAft>
                <a:spcPts val="600"/>
              </a:spcAft>
              <a:buFont typeface="Arial"/>
              <a:buChar char="•"/>
              <a:defRPr/>
            </a:pPr>
            <a:r>
              <a:rPr lang="fr-FR" sz="1300" dirty="0">
                <a:solidFill>
                  <a:srgbClr val="000000"/>
                </a:solidFill>
              </a:rPr>
              <a:t>Environnement bâti de meilleure qualité, plus abordable et inclusif, atténuant le changement climatique et préservant l'environnement, sauvegardant le patrimoine culturel, prenant en compte la durabilité, la circularité et l'esthétique, tout en assurant de meilleures conditions de vie. </a:t>
            </a:r>
            <a:endParaRPr dirty="0"/>
          </a:p>
        </p:txBody>
      </p:sp>
    </p:spTree>
    <p:extLst>
      <p:ext uri="{BB962C8B-B14F-4D97-AF65-F5344CB8AC3E}">
        <p14:creationId xmlns:p14="http://schemas.microsoft.com/office/powerpoint/2010/main" val="26054842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60473" y="1692000"/>
            <a:ext cx="8460000"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b="1" u="sng" dirty="0" err="1">
                <a:solidFill>
                  <a:srgbClr val="000091"/>
                </a:solidFill>
                <a:ea typeface="Times New Roman"/>
                <a:cs typeface="Times New Roman"/>
              </a:rPr>
              <a:t>Résultats</a:t>
            </a:r>
            <a:r>
              <a:rPr lang="en-GB" b="1" u="sng" dirty="0">
                <a:solidFill>
                  <a:srgbClr val="000091"/>
                </a:solidFill>
                <a:ea typeface="Times New Roman"/>
                <a:cs typeface="Times New Roman"/>
              </a:rPr>
              <a:t> </a:t>
            </a:r>
            <a:r>
              <a:rPr lang="en-GB" b="1" u="sng" dirty="0" err="1">
                <a:solidFill>
                  <a:srgbClr val="000091"/>
                </a:solidFill>
                <a:ea typeface="Times New Roman"/>
                <a:cs typeface="Times New Roman"/>
              </a:rPr>
              <a:t>attendus</a:t>
            </a:r>
            <a:r>
              <a:rPr lang="en-GB" b="1" u="sng" dirty="0">
                <a:solidFill>
                  <a:srgbClr val="000091"/>
                </a:solidFill>
                <a:ea typeface="Times New Roman"/>
                <a:cs typeface="Times New Roman"/>
              </a:rPr>
              <a:t> :</a:t>
            </a:r>
          </a:p>
          <a:p>
            <a:pPr marL="171446" indent="-171446" defTabSz="914378">
              <a:spcAft>
                <a:spcPts val="0"/>
              </a:spcAft>
              <a:buFont typeface="Arial"/>
              <a:buChar char="•"/>
              <a:defRPr/>
            </a:pPr>
            <a:r>
              <a:rPr lang="fr-FR" spc="-20" dirty="0" smtClean="0">
                <a:solidFill>
                  <a:srgbClr val="000000"/>
                </a:solidFill>
                <a:cs typeface="Calibri" panose="020F0502020204030204" pitchFamily="34" charset="0"/>
              </a:rPr>
              <a:t>Réduction </a:t>
            </a:r>
            <a:r>
              <a:rPr lang="fr-FR" spc="-20" dirty="0">
                <a:solidFill>
                  <a:srgbClr val="000000"/>
                </a:solidFill>
                <a:cs typeface="Calibri" panose="020F0502020204030204" pitchFamily="34" charset="0"/>
              </a:rPr>
              <a:t>des activités de construction sur site </a:t>
            </a:r>
          </a:p>
          <a:p>
            <a:pPr marL="171446" indent="-171446" defTabSz="914378">
              <a:spcAft>
                <a:spcPts val="0"/>
              </a:spcAft>
              <a:buFont typeface="Arial"/>
              <a:buChar char="•"/>
              <a:defRPr/>
            </a:pPr>
            <a:r>
              <a:rPr lang="fr-FR" spc="-20" dirty="0">
                <a:solidFill>
                  <a:srgbClr val="000000"/>
                </a:solidFill>
                <a:cs typeface="Calibri" panose="020F0502020204030204" pitchFamily="34" charset="0"/>
              </a:rPr>
              <a:t>Réduction des coûts d'au moins 25% par rapport aux processus de rénovation </a:t>
            </a:r>
            <a:r>
              <a:rPr lang="fr-FR" spc="-20" dirty="0" smtClean="0">
                <a:solidFill>
                  <a:srgbClr val="000000"/>
                </a:solidFill>
                <a:cs typeface="Calibri" panose="020F0502020204030204" pitchFamily="34" charset="0"/>
              </a:rPr>
              <a:t>conventionnels</a:t>
            </a:r>
            <a:endParaRPr lang="fr-FR" spc="-20" dirty="0">
              <a:solidFill>
                <a:srgbClr val="000000"/>
              </a:solidFill>
              <a:cs typeface="Calibri" panose="020F0502020204030204" pitchFamily="34" charset="0"/>
            </a:endParaRPr>
          </a:p>
          <a:p>
            <a:pPr marL="171446" indent="-171446" defTabSz="914378">
              <a:spcAft>
                <a:spcPts val="0"/>
              </a:spcAft>
              <a:buFont typeface="Arial"/>
              <a:buChar char="•"/>
              <a:defRPr/>
            </a:pPr>
            <a:r>
              <a:rPr lang="fr-FR" spc="-20" dirty="0">
                <a:solidFill>
                  <a:srgbClr val="000000"/>
                </a:solidFill>
                <a:cs typeface="Calibri" panose="020F0502020204030204" pitchFamily="34" charset="0"/>
              </a:rPr>
              <a:t>Réduction significative de la poussière, du bruit et des déchets sur le site de </a:t>
            </a:r>
            <a:r>
              <a:rPr lang="fr-FR" spc="-20" dirty="0" smtClean="0">
                <a:solidFill>
                  <a:srgbClr val="000000"/>
                </a:solidFill>
                <a:cs typeface="Calibri" panose="020F0502020204030204" pitchFamily="34" charset="0"/>
              </a:rPr>
              <a:t>construction et des </a:t>
            </a:r>
            <a:r>
              <a:rPr lang="fr-FR" spc="-20" dirty="0">
                <a:solidFill>
                  <a:srgbClr val="000000"/>
                </a:solidFill>
                <a:cs typeface="Calibri" panose="020F0502020204030204" pitchFamily="34" charset="0"/>
              </a:rPr>
              <a:t>nuisances pour les occupants pendant la </a:t>
            </a:r>
            <a:r>
              <a:rPr lang="fr-FR" spc="-20" dirty="0" smtClean="0">
                <a:solidFill>
                  <a:srgbClr val="000000"/>
                </a:solidFill>
                <a:cs typeface="Calibri" panose="020F0502020204030204" pitchFamily="34" charset="0"/>
              </a:rPr>
              <a:t>rénovation</a:t>
            </a:r>
            <a:endParaRPr lang="fr-FR" spc="-20" dirty="0">
              <a:solidFill>
                <a:srgbClr val="000000"/>
              </a:solidFill>
              <a:cs typeface="Calibri" panose="020F0502020204030204" pitchFamily="34" charset="0"/>
            </a:endParaRPr>
          </a:p>
          <a:p>
            <a:pPr marL="171446" indent="-171446" defTabSz="914378">
              <a:spcAft>
                <a:spcPts val="0"/>
              </a:spcAft>
              <a:buFont typeface="Arial"/>
              <a:buChar char="•"/>
              <a:defRPr/>
            </a:pPr>
            <a:r>
              <a:rPr lang="fr-FR" spc="-20" dirty="0">
                <a:solidFill>
                  <a:srgbClr val="000000"/>
                </a:solidFill>
                <a:cs typeface="Calibri" panose="020F0502020204030204" pitchFamily="34" charset="0"/>
              </a:rPr>
              <a:t>Amélioration des niveaux de confort des occupants après la </a:t>
            </a:r>
            <a:r>
              <a:rPr lang="fr-FR" spc="-20" dirty="0" smtClean="0">
                <a:solidFill>
                  <a:srgbClr val="000000"/>
                </a:solidFill>
                <a:cs typeface="Calibri" panose="020F0502020204030204" pitchFamily="34" charset="0"/>
              </a:rPr>
              <a:t>rénovation</a:t>
            </a:r>
            <a:endParaRPr lang="fr-FR" spc="-20" dirty="0">
              <a:solidFill>
                <a:srgbClr val="000000"/>
              </a:solidFill>
              <a:cs typeface="Calibri" panose="020F0502020204030204" pitchFamily="34" charset="0"/>
            </a:endParaRPr>
          </a:p>
          <a:p>
            <a:pPr marL="171446" indent="-171446" defTabSz="914378">
              <a:spcAft>
                <a:spcPts val="0"/>
              </a:spcAft>
              <a:buFont typeface="Arial"/>
              <a:buChar char="•"/>
              <a:defRPr/>
            </a:pPr>
            <a:r>
              <a:rPr lang="fr-FR" spc="-20" dirty="0">
                <a:solidFill>
                  <a:srgbClr val="000000"/>
                </a:solidFill>
                <a:cs typeface="Calibri" panose="020F0502020204030204" pitchFamily="34" charset="0"/>
              </a:rPr>
              <a:t>Réduction des impacts négatifs de la rénovation sur la biodiversité, en tenant compte également de l'adaptabilité et de la résilience des </a:t>
            </a:r>
            <a:r>
              <a:rPr lang="fr-FR" spc="-20" dirty="0" smtClean="0">
                <a:solidFill>
                  <a:srgbClr val="000000"/>
                </a:solidFill>
                <a:cs typeface="Calibri" panose="020F0502020204030204" pitchFamily="34" charset="0"/>
              </a:rPr>
              <a:t>bâtiments</a:t>
            </a:r>
          </a:p>
          <a:p>
            <a:pPr marL="171446" indent="-171446" defTabSz="914378">
              <a:spcAft>
                <a:spcPts val="0"/>
              </a:spcAft>
              <a:buFont typeface="Arial"/>
              <a:buChar char="•"/>
              <a:defRPr/>
            </a:pPr>
            <a:endParaRPr lang="fr-FR" b="1" u="sng" spc="-20" dirty="0">
              <a:solidFill>
                <a:srgbClr val="000000"/>
              </a:solidFill>
              <a:ea typeface="Times New Roman"/>
              <a:cs typeface="Calibri" panose="020F0502020204030204" pitchFamily="34" charset="0"/>
            </a:endParaRPr>
          </a:p>
          <a:p>
            <a:pPr algn="just" defTabSz="914378">
              <a:lnSpc>
                <a:spcPct val="114999"/>
              </a:lnSpc>
              <a:defRPr/>
            </a:pPr>
            <a:r>
              <a:rPr lang="en-GB" b="1" u="sng" dirty="0" err="1">
                <a:solidFill>
                  <a:srgbClr val="000091"/>
                </a:solidFill>
                <a:ea typeface="Times New Roman"/>
                <a:cs typeface="Times New Roman"/>
              </a:rPr>
              <a:t>Activités</a:t>
            </a:r>
            <a:r>
              <a:rPr lang="en-GB" b="1" u="sng" dirty="0">
                <a:solidFill>
                  <a:srgbClr val="000091"/>
                </a:solidFill>
                <a:ea typeface="Times New Roman"/>
                <a:cs typeface="Times New Roman"/>
              </a:rPr>
              <a:t> :</a:t>
            </a:r>
            <a:endParaRPr lang="fr-FR" dirty="0">
              <a:solidFill>
                <a:srgbClr val="000091"/>
              </a:solidFill>
            </a:endParaRPr>
          </a:p>
          <a:p>
            <a:pPr marL="171446" indent="-171446" defTabSz="914378">
              <a:spcAft>
                <a:spcPts val="0"/>
              </a:spcAft>
              <a:buFont typeface="Arial"/>
              <a:buChar char="•"/>
              <a:defRPr/>
            </a:pPr>
            <a:r>
              <a:rPr lang="fr-FR" spc="-30" dirty="0">
                <a:solidFill>
                  <a:srgbClr val="000000"/>
                </a:solidFill>
                <a:cs typeface="Calibri" panose="020F0502020204030204" pitchFamily="34" charset="0"/>
              </a:rPr>
              <a:t>Développer des processus rationalisés pour la rénovation énergétique en profondeur afin d'atteindre au moins les niveaux de performance NZEB à l'aide de modules </a:t>
            </a:r>
            <a:r>
              <a:rPr lang="fr-FR" spc="-30" dirty="0" smtClean="0">
                <a:solidFill>
                  <a:srgbClr val="000000"/>
                </a:solidFill>
                <a:cs typeface="Calibri" panose="020F0502020204030204" pitchFamily="34" charset="0"/>
              </a:rPr>
              <a:t>préfabriqués</a:t>
            </a:r>
            <a:endParaRPr lang="fr-FR" spc="-30" dirty="0">
              <a:solidFill>
                <a:srgbClr val="000000"/>
              </a:solidFill>
              <a:cs typeface="Calibri" panose="020F0502020204030204" pitchFamily="34" charset="0"/>
            </a:endParaRPr>
          </a:p>
          <a:p>
            <a:pPr marL="171446" indent="-171446" defTabSz="914378">
              <a:spcAft>
                <a:spcPts val="0"/>
              </a:spcAft>
              <a:buFont typeface="Arial"/>
              <a:buChar char="•"/>
              <a:defRPr/>
            </a:pPr>
            <a:r>
              <a:rPr lang="fr-FR" spc="-30" dirty="0">
                <a:solidFill>
                  <a:srgbClr val="000000"/>
                </a:solidFill>
                <a:cs typeface="Calibri" panose="020F0502020204030204" pitchFamily="34" charset="0"/>
              </a:rPr>
              <a:t>Utiliser des technologies disponibles pertinentes pour réduire les écarts de qualité entre la fabrication hors site et le déploiement sur </a:t>
            </a:r>
            <a:r>
              <a:rPr lang="fr-FR" spc="-30" dirty="0" smtClean="0">
                <a:solidFill>
                  <a:srgbClr val="000000"/>
                </a:solidFill>
                <a:cs typeface="Calibri" panose="020F0502020204030204" pitchFamily="34" charset="0"/>
              </a:rPr>
              <a:t>site</a:t>
            </a:r>
            <a:endParaRPr lang="fr-FR" spc="-30" dirty="0">
              <a:solidFill>
                <a:srgbClr val="000000"/>
              </a:solidFill>
              <a:cs typeface="Calibri" panose="020F0502020204030204" pitchFamily="34" charset="0"/>
            </a:endParaRPr>
          </a:p>
          <a:p>
            <a:pPr marL="171446" indent="-171446" defTabSz="914378">
              <a:spcAft>
                <a:spcPts val="0"/>
              </a:spcAft>
              <a:buFont typeface="Arial"/>
              <a:buChar char="•"/>
              <a:defRPr/>
            </a:pPr>
            <a:r>
              <a:rPr lang="fr-FR" spc="-30" dirty="0">
                <a:solidFill>
                  <a:srgbClr val="000000"/>
                </a:solidFill>
                <a:cs typeface="Calibri" panose="020F0502020204030204" pitchFamily="34" charset="0"/>
              </a:rPr>
              <a:t>Développer des processus pour l'intégration transparente des solutions préfabriquées dans une variété de constructions existantes </a:t>
            </a:r>
          </a:p>
          <a:p>
            <a:pPr marL="171446" indent="-171446" defTabSz="914378">
              <a:spcAft>
                <a:spcPts val="0"/>
              </a:spcAft>
              <a:buFont typeface="Arial"/>
              <a:buChar char="•"/>
              <a:defRPr/>
            </a:pPr>
            <a:r>
              <a:rPr lang="fr-FR" spc="-30" dirty="0">
                <a:solidFill>
                  <a:srgbClr val="000000"/>
                </a:solidFill>
                <a:cs typeface="Calibri" panose="020F0502020204030204" pitchFamily="34" charset="0"/>
              </a:rPr>
              <a:t>S'assurer que les processus minimisent les perturbations pour </a:t>
            </a:r>
            <a:r>
              <a:rPr lang="fr-FR" spc="-30" dirty="0" smtClean="0">
                <a:solidFill>
                  <a:srgbClr val="000000"/>
                </a:solidFill>
                <a:cs typeface="Calibri" panose="020F0502020204030204" pitchFamily="34" charset="0"/>
              </a:rPr>
              <a:t>les </a:t>
            </a:r>
            <a:r>
              <a:rPr lang="fr-FR" spc="-30" dirty="0">
                <a:solidFill>
                  <a:srgbClr val="000000"/>
                </a:solidFill>
                <a:cs typeface="Calibri" panose="020F0502020204030204" pitchFamily="34" charset="0"/>
              </a:rPr>
              <a:t>utilisateurs finaux grâce à une réduction considérable du temps consacré aux activités de construction sur site, à une réduction de l'impact en termes d'indisponibilité du bâtiment et de ses principales fonctionnalités, et à un impact minimal sur le confort des occupants pendant le processus de rénovation.</a:t>
            </a:r>
          </a:p>
          <a:p>
            <a:pPr marL="171446" indent="-171446" defTabSz="914378">
              <a:spcAft>
                <a:spcPts val="0"/>
              </a:spcAft>
              <a:buFont typeface="Arial"/>
              <a:buChar char="•"/>
              <a:defRPr/>
            </a:pPr>
            <a:r>
              <a:rPr lang="fr-FR" spc="-30" dirty="0" smtClean="0">
                <a:solidFill>
                  <a:srgbClr val="000000"/>
                </a:solidFill>
                <a:cs typeface="Calibri" panose="020F0502020204030204" pitchFamily="34" charset="0"/>
              </a:rPr>
              <a:t>Faire la démonstration </a:t>
            </a:r>
            <a:r>
              <a:rPr lang="fr-FR" spc="-30" dirty="0">
                <a:solidFill>
                  <a:srgbClr val="000000"/>
                </a:solidFill>
                <a:cs typeface="Calibri" panose="020F0502020204030204" pitchFamily="34" charset="0"/>
              </a:rPr>
              <a:t>de processus de rénovation moins perturbateurs, plus attrayants et plus rentables pour les utilisateurs finaux dans au moins </a:t>
            </a:r>
            <a:r>
              <a:rPr lang="fr-FR" spc="-30" dirty="0" smtClean="0">
                <a:solidFill>
                  <a:srgbClr val="000000"/>
                </a:solidFill>
                <a:cs typeface="Calibri" panose="020F0502020204030204" pitchFamily="34" charset="0"/>
              </a:rPr>
              <a:t>3 </a:t>
            </a:r>
            <a:r>
              <a:rPr lang="fr-FR" spc="-30" dirty="0">
                <a:solidFill>
                  <a:srgbClr val="000000"/>
                </a:solidFill>
                <a:cs typeface="Calibri" panose="020F0502020204030204" pitchFamily="34" charset="0"/>
              </a:rPr>
              <a:t>démonstrations couvrant différentes catégories de bâtiments. </a:t>
            </a: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defTabSz="914378">
              <a:defRPr/>
            </a:pPr>
            <a:fld id="{733122C9-A0B9-462F-8757-0847AD287B63}" type="slidenum">
              <a:rPr lang="fr-FR">
                <a:solidFill>
                  <a:srgbClr val="000091"/>
                </a:solidFill>
                <a:latin typeface="Arial"/>
              </a:rPr>
              <a:pPr defTabSz="914378">
                <a:defRPr/>
              </a:pPr>
              <a:t>56</a:t>
            </a:fld>
            <a:endParaRPr lang="fr-FR" dirty="0">
              <a:solidFill>
                <a:srgbClr val="000091"/>
              </a:solidFill>
              <a:latin typeface="Arial"/>
            </a:endParaRPr>
          </a:p>
        </p:txBody>
      </p:sp>
      <p:sp>
        <p:nvSpPr>
          <p:cNvPr id="8" name="ZoneTexte 7"/>
          <p:cNvSpPr txBox="1"/>
          <p:nvPr/>
        </p:nvSpPr>
        <p:spPr bwMode="auto">
          <a:xfrm>
            <a:off x="3203849" y="194400"/>
            <a:ext cx="5765503" cy="553998"/>
          </a:xfrm>
          <a:prstGeom prst="rect">
            <a:avLst/>
          </a:prstGeom>
          <a:noFill/>
        </p:spPr>
        <p:txBody>
          <a:bodyPr wrap="square" rtlCol="0">
            <a:spAutoFit/>
          </a:bodyPr>
          <a:lstStyle/>
          <a:p>
            <a:pPr defTabSz="914378">
              <a:defRPr/>
            </a:pPr>
            <a:r>
              <a:rPr lang="fr-FR" b="1" dirty="0">
                <a:solidFill>
                  <a:srgbClr val="000000"/>
                </a:solidFill>
                <a:latin typeface="Arial"/>
              </a:rPr>
              <a:t>Destination 4 : Les appels de 2024</a:t>
            </a:r>
          </a:p>
          <a:p>
            <a:pPr defTabSz="914378">
              <a:defRPr/>
            </a:pPr>
            <a:r>
              <a:rPr lang="fr-FR" sz="1200" b="1" dirty="0">
                <a:solidFill>
                  <a:srgbClr val="000000"/>
                </a:solidFill>
                <a:latin typeface="Arial"/>
              </a:rPr>
              <a:t>Bâtiments</a:t>
            </a:r>
          </a:p>
        </p:txBody>
      </p:sp>
      <p:sp>
        <p:nvSpPr>
          <p:cNvPr id="9" name="Espace réservé du contenu 5"/>
          <p:cNvSpPr txBox="1">
            <a:spLocks/>
          </p:cNvSpPr>
          <p:nvPr/>
        </p:nvSpPr>
        <p:spPr bwMode="auto">
          <a:xfrm>
            <a:off x="360001" y="1015200"/>
            <a:ext cx="6012200" cy="47560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400" b="1" dirty="0">
                <a:solidFill>
                  <a:schemeClr val="tx1"/>
                </a:solidFill>
              </a:rPr>
              <a:t>HORIZON-CL5-2024-D4-01-01: Low-disruptive renovation processes using integration of prefabricated solutions for energy-efficient buildings </a:t>
            </a:r>
          </a:p>
        </p:txBody>
      </p:sp>
      <p:sp>
        <p:nvSpPr>
          <p:cNvPr id="11" name="Rectangle 10"/>
          <p:cNvSpPr/>
          <p:nvPr/>
        </p:nvSpPr>
        <p:spPr bwMode="auto">
          <a:xfrm>
            <a:off x="6372201" y="555527"/>
            <a:ext cx="2448272" cy="1015663"/>
          </a:xfrm>
          <a:prstGeom prst="rect">
            <a:avLst/>
          </a:prstGeom>
          <a:solidFill>
            <a:schemeClr val="bg1"/>
          </a:solidFill>
          <a:ln w="19050">
            <a:solidFill>
              <a:srgbClr val="000099"/>
            </a:solidFill>
          </a:ln>
        </p:spPr>
        <p:txBody>
          <a:bodyPr wrap="square">
            <a:spAutoFit/>
          </a:bodyPr>
          <a:lstStyle/>
          <a:p>
            <a:pPr defTabSz="685800">
              <a:defRPr/>
            </a:pPr>
            <a:r>
              <a:rPr lang="fr-FR" sz="1200" i="1" dirty="0">
                <a:solidFill>
                  <a:srgbClr val="000000"/>
                </a:solidFill>
                <a:latin typeface="Arial"/>
              </a:rPr>
              <a:t>IA (</a:t>
            </a:r>
            <a:r>
              <a:rPr lang="en-US" sz="1200" i="1" dirty="0">
                <a:solidFill>
                  <a:srgbClr val="000000"/>
                </a:solidFill>
                <a:latin typeface="Arial"/>
              </a:rPr>
              <a:t>TRL à la fin du </a:t>
            </a:r>
            <a:r>
              <a:rPr lang="en-US" sz="1200" i="1" dirty="0" err="1">
                <a:solidFill>
                  <a:srgbClr val="000000"/>
                </a:solidFill>
                <a:latin typeface="Arial"/>
              </a:rPr>
              <a:t>projet</a:t>
            </a:r>
            <a:r>
              <a:rPr lang="en-US" sz="1200" i="1" dirty="0">
                <a:solidFill>
                  <a:srgbClr val="000000"/>
                </a:solidFill>
                <a:latin typeface="Arial"/>
              </a:rPr>
              <a:t> 6-8)</a:t>
            </a:r>
            <a:endParaRPr lang="fr-FR" sz="1200" i="1" dirty="0">
              <a:solidFill>
                <a:srgbClr val="000000"/>
              </a:solidFill>
              <a:latin typeface="Arial"/>
            </a:endParaRPr>
          </a:p>
          <a:p>
            <a:pPr defTabSz="685800">
              <a:defRPr/>
            </a:pPr>
            <a:r>
              <a:rPr lang="fr-FR" sz="1200" i="1" dirty="0">
                <a:solidFill>
                  <a:srgbClr val="000000"/>
                </a:solidFill>
                <a:latin typeface="Arial"/>
              </a:rPr>
              <a:t>Nb estimé de projets financés : 2 </a:t>
            </a:r>
            <a:endParaRPr lang="fr-FR" sz="1200" dirty="0">
              <a:solidFill>
                <a:srgbClr val="000000"/>
              </a:solidFill>
              <a:latin typeface="Arial"/>
            </a:endParaRPr>
          </a:p>
          <a:p>
            <a:pPr defTabSz="685800">
              <a:defRPr/>
            </a:pPr>
            <a:r>
              <a:rPr lang="fr-FR" sz="1200" i="1" dirty="0">
                <a:solidFill>
                  <a:srgbClr val="000000"/>
                </a:solidFill>
                <a:latin typeface="Arial"/>
              </a:rPr>
              <a:t>Budget/projet : 5 M€</a:t>
            </a:r>
            <a:endParaRPr lang="fr-FR" sz="1200" dirty="0">
              <a:solidFill>
                <a:srgbClr val="000000"/>
              </a:solidFill>
              <a:latin typeface="Arial"/>
            </a:endParaRPr>
          </a:p>
          <a:p>
            <a:pPr defTabSz="685800">
              <a:defRPr/>
            </a:pPr>
            <a:r>
              <a:rPr lang="fr-FR" sz="1200" i="1" dirty="0">
                <a:solidFill>
                  <a:srgbClr val="000000"/>
                </a:solidFill>
                <a:latin typeface="Arial"/>
              </a:rPr>
              <a:t>Ouverture : </a:t>
            </a:r>
            <a:r>
              <a:rPr lang="fr-FR" sz="1200" i="1" dirty="0" smtClean="0">
                <a:solidFill>
                  <a:srgbClr val="000000"/>
                </a:solidFill>
                <a:latin typeface="Arial"/>
              </a:rPr>
              <a:t>07/12/2023</a:t>
            </a:r>
            <a:endParaRPr lang="fr-FR" sz="1200" dirty="0">
              <a:solidFill>
                <a:srgbClr val="000000"/>
              </a:solidFill>
              <a:latin typeface="Arial"/>
            </a:endParaRPr>
          </a:p>
          <a:p>
            <a:pPr defTabSz="685800">
              <a:defRPr/>
            </a:pPr>
            <a:r>
              <a:rPr lang="fr-FR" sz="1200" i="1" dirty="0">
                <a:solidFill>
                  <a:srgbClr val="000000"/>
                </a:solidFill>
                <a:latin typeface="Arial"/>
              </a:rPr>
              <a:t>Deadline : 18/04/2024</a:t>
            </a:r>
          </a:p>
        </p:txBody>
      </p:sp>
    </p:spTree>
    <p:extLst>
      <p:ext uri="{BB962C8B-B14F-4D97-AF65-F5344CB8AC3E}">
        <p14:creationId xmlns:p14="http://schemas.microsoft.com/office/powerpoint/2010/main" val="645607110"/>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60000" y="1692000"/>
            <a:ext cx="8514272"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sz="1000" b="1" u="sng" dirty="0" err="1">
                <a:solidFill>
                  <a:srgbClr val="000091"/>
                </a:solidFill>
                <a:ea typeface="Times New Roman"/>
                <a:cs typeface="Times New Roman"/>
              </a:rPr>
              <a:t>Résultats</a:t>
            </a:r>
            <a:r>
              <a:rPr lang="en-GB" sz="1000" b="1" u="sng" dirty="0">
                <a:solidFill>
                  <a:srgbClr val="000091"/>
                </a:solidFill>
                <a:ea typeface="Times New Roman"/>
                <a:cs typeface="Times New Roman"/>
              </a:rPr>
              <a:t> </a:t>
            </a:r>
            <a:r>
              <a:rPr lang="en-GB" sz="1000" b="1" u="sng" dirty="0" err="1">
                <a:solidFill>
                  <a:srgbClr val="000091"/>
                </a:solidFill>
                <a:ea typeface="Times New Roman"/>
                <a:cs typeface="Times New Roman"/>
              </a:rPr>
              <a:t>attendus</a:t>
            </a:r>
            <a:r>
              <a:rPr lang="en-GB" sz="1000" b="1" u="sng" dirty="0">
                <a:solidFill>
                  <a:srgbClr val="000091"/>
                </a:solidFill>
                <a:ea typeface="Times New Roman"/>
                <a:cs typeface="Times New Roman"/>
              </a:rPr>
              <a:t> :</a:t>
            </a:r>
          </a:p>
          <a:p>
            <a:pPr marL="171446" indent="-171446" defTabSz="914378">
              <a:spcAft>
                <a:spcPts val="0"/>
              </a:spcAft>
              <a:buFont typeface="Arial"/>
              <a:buChar char="•"/>
              <a:defRPr/>
            </a:pPr>
            <a:r>
              <a:rPr lang="fr-FR" spc="-20" dirty="0" smtClean="0">
                <a:solidFill>
                  <a:srgbClr val="000000"/>
                </a:solidFill>
                <a:cs typeface="Calibri" panose="020F0502020204030204" pitchFamily="34" charset="0"/>
              </a:rPr>
              <a:t>Amélioration </a:t>
            </a:r>
            <a:r>
              <a:rPr lang="fr-FR" spc="-20" dirty="0">
                <a:solidFill>
                  <a:srgbClr val="000000"/>
                </a:solidFill>
                <a:cs typeface="Calibri" panose="020F0502020204030204" pitchFamily="34" charset="0"/>
              </a:rPr>
              <a:t>de l'intégration des bâtiments avec les vecteurs énergétiques et les services non </a:t>
            </a:r>
            <a:r>
              <a:rPr lang="fr-FR" spc="-20" dirty="0" smtClean="0">
                <a:solidFill>
                  <a:srgbClr val="000000"/>
                </a:solidFill>
                <a:cs typeface="Calibri" panose="020F0502020204030204" pitchFamily="34" charset="0"/>
              </a:rPr>
              <a:t>énergétiques</a:t>
            </a:r>
            <a:endParaRPr lang="fr-FR" spc="-20" dirty="0">
              <a:solidFill>
                <a:srgbClr val="000000"/>
              </a:solidFill>
              <a:cs typeface="Calibri" panose="020F0502020204030204" pitchFamily="34" charset="0"/>
            </a:endParaRPr>
          </a:p>
          <a:p>
            <a:pPr marL="171446" indent="-171446" defTabSz="914378">
              <a:spcAft>
                <a:spcPts val="0"/>
              </a:spcAft>
              <a:buFont typeface="Arial"/>
              <a:buChar char="•"/>
              <a:defRPr/>
            </a:pPr>
            <a:r>
              <a:rPr lang="fr-FR" spc="-20" dirty="0">
                <a:solidFill>
                  <a:srgbClr val="000000"/>
                </a:solidFill>
                <a:cs typeface="Calibri" panose="020F0502020204030204" pitchFamily="34" charset="0"/>
              </a:rPr>
              <a:t>Amélioration de la flexibilité des bâtiments pour la gestion du </a:t>
            </a:r>
            <a:r>
              <a:rPr lang="fr-FR" spc="-20" dirty="0" smtClean="0">
                <a:solidFill>
                  <a:srgbClr val="000000"/>
                </a:solidFill>
                <a:cs typeface="Calibri" panose="020F0502020204030204" pitchFamily="34" charset="0"/>
              </a:rPr>
              <a:t>réseau et de </a:t>
            </a:r>
            <a:r>
              <a:rPr lang="fr-FR" spc="-20" dirty="0">
                <a:solidFill>
                  <a:srgbClr val="000000"/>
                </a:solidFill>
                <a:cs typeface="Calibri" panose="020F0502020204030204" pitchFamily="34" charset="0"/>
              </a:rPr>
              <a:t>la contribution des bâtiments à la robustesse du réseau énergétique vis-à-vis des dépendances en approvisionnements </a:t>
            </a:r>
            <a:r>
              <a:rPr lang="fr-FR" spc="-20" dirty="0" smtClean="0">
                <a:solidFill>
                  <a:srgbClr val="000000"/>
                </a:solidFill>
                <a:cs typeface="Calibri" panose="020F0502020204030204" pitchFamily="34" charset="0"/>
              </a:rPr>
              <a:t>énergétiques</a:t>
            </a:r>
            <a:endParaRPr lang="fr-FR" spc="-20" dirty="0">
              <a:solidFill>
                <a:srgbClr val="000000"/>
              </a:solidFill>
              <a:cs typeface="Calibri" panose="020F0502020204030204" pitchFamily="34" charset="0"/>
            </a:endParaRPr>
          </a:p>
          <a:p>
            <a:pPr marL="171446" indent="-171446" defTabSz="914378">
              <a:spcAft>
                <a:spcPts val="0"/>
              </a:spcAft>
              <a:buFont typeface="Arial"/>
              <a:buChar char="•"/>
              <a:defRPr/>
            </a:pPr>
            <a:r>
              <a:rPr lang="fr-FR" spc="-20" dirty="0">
                <a:solidFill>
                  <a:srgbClr val="000000"/>
                </a:solidFill>
                <a:cs typeface="Calibri" panose="020F0502020204030204" pitchFamily="34" charset="0"/>
              </a:rPr>
              <a:t>Augmentation de la production d'énergie renouvelable et du stockage au niveau des </a:t>
            </a:r>
            <a:r>
              <a:rPr lang="fr-FR" spc="-20" dirty="0" smtClean="0">
                <a:solidFill>
                  <a:srgbClr val="000000"/>
                </a:solidFill>
                <a:cs typeface="Calibri" panose="020F0502020204030204" pitchFamily="34" charset="0"/>
              </a:rPr>
              <a:t>bâtiments</a:t>
            </a:r>
            <a:endParaRPr lang="fr-FR" spc="-20" dirty="0">
              <a:solidFill>
                <a:srgbClr val="000000"/>
              </a:solidFill>
              <a:cs typeface="Calibri" panose="020F0502020204030204" pitchFamily="34" charset="0"/>
            </a:endParaRPr>
          </a:p>
          <a:p>
            <a:pPr marL="171446" indent="-171446" defTabSz="914378">
              <a:spcAft>
                <a:spcPts val="0"/>
              </a:spcAft>
              <a:buFont typeface="Arial"/>
              <a:buChar char="•"/>
              <a:defRPr/>
            </a:pPr>
            <a:r>
              <a:rPr lang="fr-FR" spc="-20" dirty="0">
                <a:solidFill>
                  <a:srgbClr val="000000"/>
                </a:solidFill>
                <a:cs typeface="Calibri" panose="020F0502020204030204" pitchFamily="34" charset="0"/>
              </a:rPr>
              <a:t>Responsabilisation des utilisateurs finaux par un contrôle accru des services et des contrats énergétiques de leurs </a:t>
            </a:r>
            <a:r>
              <a:rPr lang="fr-FR" spc="-20" dirty="0" smtClean="0">
                <a:solidFill>
                  <a:srgbClr val="000000"/>
                </a:solidFill>
                <a:cs typeface="Calibri" panose="020F0502020204030204" pitchFamily="34" charset="0"/>
              </a:rPr>
              <a:t>bâtiments</a:t>
            </a:r>
          </a:p>
          <a:p>
            <a:pPr marL="171446" indent="-171446" defTabSz="914378">
              <a:spcAft>
                <a:spcPts val="0"/>
              </a:spcAft>
              <a:buFont typeface="Arial"/>
              <a:buChar char="•"/>
              <a:defRPr/>
            </a:pPr>
            <a:r>
              <a:rPr lang="fr-FR" spc="-20" dirty="0" smtClean="0">
                <a:solidFill>
                  <a:srgbClr val="000000"/>
                </a:solidFill>
                <a:cs typeface="Calibri" panose="020F0502020204030204" pitchFamily="34" charset="0"/>
              </a:rPr>
              <a:t>Amélioration </a:t>
            </a:r>
            <a:r>
              <a:rPr lang="fr-FR" spc="-20" dirty="0">
                <a:solidFill>
                  <a:srgbClr val="000000"/>
                </a:solidFill>
                <a:cs typeface="Calibri" panose="020F0502020204030204" pitchFamily="34" charset="0"/>
              </a:rPr>
              <a:t>de la préparation intelligente des bâtiments, évaluée par l'indicateur de préparation </a:t>
            </a:r>
            <a:r>
              <a:rPr lang="fr-FR" spc="-20" dirty="0" smtClean="0">
                <a:solidFill>
                  <a:srgbClr val="000000"/>
                </a:solidFill>
                <a:cs typeface="Calibri" panose="020F0502020204030204" pitchFamily="34" charset="0"/>
              </a:rPr>
              <a:t>intelligente</a:t>
            </a:r>
          </a:p>
          <a:p>
            <a:pPr marL="171446" indent="-171446" defTabSz="914378">
              <a:spcAft>
                <a:spcPts val="0"/>
              </a:spcAft>
              <a:buFont typeface="Arial"/>
              <a:buChar char="•"/>
              <a:defRPr/>
            </a:pPr>
            <a:endParaRPr lang="fr-FR" spc="-20" dirty="0">
              <a:solidFill>
                <a:srgbClr val="000000"/>
              </a:solidFill>
              <a:cs typeface="Calibri" panose="020F0502020204030204" pitchFamily="34" charset="0"/>
            </a:endParaRPr>
          </a:p>
          <a:p>
            <a:pPr algn="just" defTabSz="914378">
              <a:lnSpc>
                <a:spcPct val="114999"/>
              </a:lnSpc>
              <a:defRPr/>
            </a:pPr>
            <a:r>
              <a:rPr lang="en-GB" sz="1000" b="1" u="sng" dirty="0" err="1">
                <a:solidFill>
                  <a:srgbClr val="000091"/>
                </a:solidFill>
                <a:ea typeface="Times New Roman"/>
                <a:cs typeface="Times New Roman"/>
              </a:rPr>
              <a:t>Activités</a:t>
            </a:r>
            <a:r>
              <a:rPr lang="en-GB" sz="1000" b="1" u="sng" dirty="0">
                <a:solidFill>
                  <a:srgbClr val="000091"/>
                </a:solidFill>
                <a:ea typeface="Times New Roman"/>
                <a:cs typeface="Times New Roman"/>
              </a:rPr>
              <a:t> :</a:t>
            </a:r>
            <a:endParaRPr lang="fr-FR" sz="1000" dirty="0">
              <a:solidFill>
                <a:srgbClr val="000091"/>
              </a:solidFill>
            </a:endParaRPr>
          </a:p>
          <a:p>
            <a:pPr marL="171446" indent="-171446" defTabSz="914378">
              <a:spcAft>
                <a:spcPts val="0"/>
              </a:spcAft>
              <a:buFont typeface="Arial"/>
              <a:buChar char="•"/>
              <a:defRPr/>
            </a:pPr>
            <a:r>
              <a:rPr lang="fr-FR" spc="-45" dirty="0" smtClean="0">
                <a:solidFill>
                  <a:srgbClr val="000000"/>
                </a:solidFill>
                <a:cs typeface="Calibri" panose="020F0502020204030204" pitchFamily="34" charset="0"/>
              </a:rPr>
              <a:t>Développer de </a:t>
            </a:r>
            <a:r>
              <a:rPr lang="fr-FR" spc="-45" dirty="0">
                <a:solidFill>
                  <a:srgbClr val="000000"/>
                </a:solidFill>
                <a:cs typeface="Calibri" panose="020F0502020204030204" pitchFamily="34" charset="0"/>
              </a:rPr>
              <a:t>nouvelles solutions d'intégration bâtiment-réseau ou améliorer les solutions existantes et en faire la démonstration en conditions </a:t>
            </a:r>
            <a:r>
              <a:rPr lang="fr-FR" spc="-45" dirty="0" smtClean="0">
                <a:solidFill>
                  <a:srgbClr val="000000"/>
                </a:solidFill>
                <a:cs typeface="Calibri" panose="020F0502020204030204" pitchFamily="34" charset="0"/>
              </a:rPr>
              <a:t>réelles</a:t>
            </a:r>
            <a:endParaRPr lang="fr-FR" spc="-45" dirty="0">
              <a:solidFill>
                <a:srgbClr val="000000"/>
              </a:solidFill>
              <a:cs typeface="Calibri" panose="020F0502020204030204" pitchFamily="34" charset="0"/>
            </a:endParaRPr>
          </a:p>
          <a:p>
            <a:pPr marL="171446" indent="-171446" defTabSz="914378">
              <a:spcAft>
                <a:spcPts val="0"/>
              </a:spcAft>
              <a:buFont typeface="Arial"/>
              <a:buChar char="•"/>
              <a:defRPr/>
            </a:pPr>
            <a:r>
              <a:rPr lang="fr-FR" spc="-20" dirty="0" smtClean="0">
                <a:solidFill>
                  <a:srgbClr val="000000"/>
                </a:solidFill>
                <a:cs typeface="Calibri" panose="020F0502020204030204" pitchFamily="34" charset="0"/>
              </a:rPr>
              <a:t>Fournir </a:t>
            </a:r>
            <a:r>
              <a:rPr lang="fr-FR" spc="-20" dirty="0">
                <a:solidFill>
                  <a:srgbClr val="000000"/>
                </a:solidFill>
                <a:cs typeface="Calibri" panose="020F0502020204030204" pitchFamily="34" charset="0"/>
              </a:rPr>
              <a:t>une interface conviviale aux </a:t>
            </a:r>
            <a:r>
              <a:rPr lang="fr-FR" spc="-20" dirty="0" smtClean="0">
                <a:solidFill>
                  <a:srgbClr val="000000"/>
                </a:solidFill>
                <a:cs typeface="Calibri" panose="020F0502020204030204" pitchFamily="34" charset="0"/>
              </a:rPr>
              <a:t>utilisateurs et </a:t>
            </a:r>
            <a:r>
              <a:rPr lang="fr-FR" spc="-20" dirty="0">
                <a:solidFill>
                  <a:srgbClr val="000000"/>
                </a:solidFill>
                <a:cs typeface="Calibri" panose="020F0502020204030204" pitchFamily="34" charset="0"/>
              </a:rPr>
              <a:t>parties prenantes </a:t>
            </a:r>
            <a:r>
              <a:rPr lang="fr-FR" spc="-20" dirty="0" smtClean="0">
                <a:solidFill>
                  <a:srgbClr val="000000"/>
                </a:solidFill>
                <a:cs typeface="Calibri" panose="020F0502020204030204" pitchFamily="34" charset="0"/>
              </a:rPr>
              <a:t>concernées, leur permettant </a:t>
            </a:r>
            <a:r>
              <a:rPr lang="fr-FR" spc="-20" dirty="0">
                <a:solidFill>
                  <a:srgbClr val="000000"/>
                </a:solidFill>
                <a:cs typeface="Calibri" panose="020F0502020204030204" pitchFamily="34" charset="0"/>
              </a:rPr>
              <a:t>de mieux contrôler l'utilisation des services et des contrats </a:t>
            </a:r>
            <a:r>
              <a:rPr lang="fr-FR" spc="-20" dirty="0" smtClean="0">
                <a:solidFill>
                  <a:srgbClr val="000000"/>
                </a:solidFill>
                <a:cs typeface="Calibri" panose="020F0502020204030204" pitchFamily="34" charset="0"/>
              </a:rPr>
              <a:t>énergétiques</a:t>
            </a:r>
            <a:endParaRPr lang="fr-FR" spc="-20" dirty="0">
              <a:solidFill>
                <a:srgbClr val="000000"/>
              </a:solidFill>
              <a:cs typeface="Calibri" panose="020F0502020204030204" pitchFamily="34" charset="0"/>
            </a:endParaRPr>
          </a:p>
          <a:p>
            <a:pPr marL="171446" indent="-171446" defTabSz="914378">
              <a:spcAft>
                <a:spcPts val="0"/>
              </a:spcAft>
              <a:buFont typeface="Arial"/>
              <a:buChar char="•"/>
              <a:defRPr/>
            </a:pPr>
            <a:r>
              <a:rPr lang="fr-FR" spc="-20" dirty="0" smtClean="0">
                <a:solidFill>
                  <a:srgbClr val="000000"/>
                </a:solidFill>
                <a:cs typeface="Calibri" panose="020F0502020204030204" pitchFamily="34" charset="0"/>
              </a:rPr>
              <a:t>Améliorer </a:t>
            </a:r>
            <a:r>
              <a:rPr lang="fr-FR" spc="-20" dirty="0">
                <a:solidFill>
                  <a:srgbClr val="000000"/>
                </a:solidFill>
                <a:cs typeface="Calibri" panose="020F0502020204030204" pitchFamily="34" charset="0"/>
              </a:rPr>
              <a:t>l'interopérabilité entre les bâtiments et les réseaux d'électricité et d'autres vecteurs </a:t>
            </a:r>
            <a:r>
              <a:rPr lang="fr-FR" spc="-20" dirty="0" smtClean="0">
                <a:solidFill>
                  <a:srgbClr val="000000"/>
                </a:solidFill>
                <a:cs typeface="Calibri" panose="020F0502020204030204" pitchFamily="34" charset="0"/>
              </a:rPr>
              <a:t>énergétiques</a:t>
            </a:r>
          </a:p>
          <a:p>
            <a:pPr marL="171446" indent="-171446" defTabSz="914378">
              <a:spcAft>
                <a:spcPts val="0"/>
              </a:spcAft>
              <a:buFont typeface="Arial"/>
              <a:buChar char="•"/>
              <a:defRPr/>
            </a:pPr>
            <a:r>
              <a:rPr lang="fr-FR" spc="-20" dirty="0" smtClean="0">
                <a:solidFill>
                  <a:srgbClr val="000000"/>
                </a:solidFill>
                <a:cs typeface="Calibri" panose="020F0502020204030204" pitchFamily="34" charset="0"/>
              </a:rPr>
              <a:t>Renforcer les </a:t>
            </a:r>
            <a:r>
              <a:rPr lang="fr-FR" spc="-20" dirty="0">
                <a:solidFill>
                  <a:srgbClr val="000000"/>
                </a:solidFill>
                <a:cs typeface="Calibri" panose="020F0502020204030204" pitchFamily="34" charset="0"/>
              </a:rPr>
              <a:t>synergies entre le stockage d'énergie sur </a:t>
            </a:r>
            <a:r>
              <a:rPr lang="fr-FR" spc="-20" dirty="0" smtClean="0">
                <a:solidFill>
                  <a:srgbClr val="000000"/>
                </a:solidFill>
                <a:cs typeface="Calibri" panose="020F0502020204030204" pitchFamily="34" charset="0"/>
              </a:rPr>
              <a:t>site et les sources d’énergie renouvelable sur site</a:t>
            </a:r>
          </a:p>
          <a:p>
            <a:pPr marL="171446" indent="-171446" defTabSz="914378">
              <a:spcAft>
                <a:spcPts val="0"/>
              </a:spcAft>
              <a:buFont typeface="Arial"/>
              <a:buChar char="•"/>
              <a:defRPr/>
            </a:pPr>
            <a:r>
              <a:rPr lang="fr-FR" spc="-20" dirty="0" smtClean="0">
                <a:solidFill>
                  <a:srgbClr val="000000"/>
                </a:solidFill>
                <a:cs typeface="Calibri" panose="020F0502020204030204" pitchFamily="34" charset="0"/>
              </a:rPr>
              <a:t>Explorer des </a:t>
            </a:r>
            <a:r>
              <a:rPr lang="fr-FR" spc="-20" dirty="0">
                <a:solidFill>
                  <a:srgbClr val="000000"/>
                </a:solidFill>
                <a:cs typeface="Calibri" panose="020F0502020204030204" pitchFamily="34" charset="0"/>
              </a:rPr>
              <a:t>solutions pour faciliter l'échange de données entre les bâtiments et les autres acteurs du </a:t>
            </a:r>
            <a:r>
              <a:rPr lang="fr-FR" spc="-20" dirty="0" smtClean="0">
                <a:solidFill>
                  <a:srgbClr val="000000"/>
                </a:solidFill>
                <a:cs typeface="Calibri" panose="020F0502020204030204" pitchFamily="34" charset="0"/>
              </a:rPr>
              <a:t>réseau</a:t>
            </a:r>
            <a:endParaRPr lang="fr-FR" spc="-20" dirty="0">
              <a:solidFill>
                <a:srgbClr val="000000"/>
              </a:solidFill>
              <a:cs typeface="Calibri" panose="020F0502020204030204" pitchFamily="34" charset="0"/>
            </a:endParaRPr>
          </a:p>
          <a:p>
            <a:pPr marL="171446" indent="-171446" defTabSz="914378">
              <a:spcAft>
                <a:spcPts val="0"/>
              </a:spcAft>
              <a:buFont typeface="Arial"/>
              <a:buChar char="•"/>
              <a:defRPr/>
            </a:pPr>
            <a:r>
              <a:rPr lang="fr-FR" spc="-20" dirty="0" smtClean="0">
                <a:solidFill>
                  <a:srgbClr val="000000"/>
                </a:solidFill>
                <a:cs typeface="Calibri" panose="020F0502020204030204" pitchFamily="34" charset="0"/>
              </a:rPr>
              <a:t>Développer des </a:t>
            </a:r>
            <a:r>
              <a:rPr lang="fr-FR" spc="-20" dirty="0">
                <a:solidFill>
                  <a:srgbClr val="000000"/>
                </a:solidFill>
                <a:cs typeface="Calibri" panose="020F0502020204030204" pitchFamily="34" charset="0"/>
              </a:rPr>
              <a:t>services innovants et compétitifs d'équilibrage, de stockage et de production d'énergie, tout en maximisant le confort et la satisfaction des utilisateurs et des occupants des </a:t>
            </a:r>
            <a:r>
              <a:rPr lang="fr-FR" spc="-20" dirty="0" smtClean="0">
                <a:solidFill>
                  <a:srgbClr val="000000"/>
                </a:solidFill>
                <a:cs typeface="Calibri" panose="020F0502020204030204" pitchFamily="34" charset="0"/>
              </a:rPr>
              <a:t>bâtiments</a:t>
            </a:r>
            <a:endParaRPr lang="fr-FR" spc="-20" dirty="0">
              <a:solidFill>
                <a:srgbClr val="000000"/>
              </a:solidFill>
              <a:cs typeface="Calibri" panose="020F0502020204030204" pitchFamily="34" charset="0"/>
            </a:endParaRPr>
          </a:p>
          <a:p>
            <a:pPr marL="171446" indent="-171446" defTabSz="914378">
              <a:spcAft>
                <a:spcPts val="0"/>
              </a:spcAft>
              <a:buFont typeface="Arial"/>
              <a:buChar char="•"/>
              <a:defRPr/>
            </a:pPr>
            <a:r>
              <a:rPr lang="fr-FR" spc="-20" dirty="0" smtClean="0">
                <a:solidFill>
                  <a:srgbClr val="000000"/>
                </a:solidFill>
                <a:cs typeface="Calibri" panose="020F0502020204030204" pitchFamily="34" charset="0"/>
              </a:rPr>
              <a:t>Faire la démonstration </a:t>
            </a:r>
            <a:r>
              <a:rPr lang="fr-FR" spc="-20" dirty="0">
                <a:solidFill>
                  <a:srgbClr val="000000"/>
                </a:solidFill>
                <a:cs typeface="Calibri" panose="020F0502020204030204" pitchFamily="34" charset="0"/>
              </a:rPr>
              <a:t>des solutions proposées dans le cadre d'au moins </a:t>
            </a:r>
            <a:r>
              <a:rPr lang="fr-FR" spc="-20" dirty="0" smtClean="0">
                <a:solidFill>
                  <a:srgbClr val="000000"/>
                </a:solidFill>
                <a:cs typeface="Calibri" panose="020F0502020204030204" pitchFamily="34" charset="0"/>
              </a:rPr>
              <a:t>3 </a:t>
            </a:r>
            <a:r>
              <a:rPr lang="fr-FR" spc="-20" dirty="0">
                <a:solidFill>
                  <a:srgbClr val="000000"/>
                </a:solidFill>
                <a:cs typeface="Calibri" panose="020F0502020204030204" pitchFamily="34" charset="0"/>
              </a:rPr>
              <a:t>projets </a:t>
            </a:r>
            <a:r>
              <a:rPr lang="fr-FR" spc="-20" dirty="0" smtClean="0">
                <a:solidFill>
                  <a:srgbClr val="000000"/>
                </a:solidFill>
                <a:cs typeface="Calibri" panose="020F0502020204030204" pitchFamily="34" charset="0"/>
              </a:rPr>
              <a:t>pilotes</a:t>
            </a:r>
            <a:endParaRPr lang="fr-FR" spc="-20" dirty="0">
              <a:solidFill>
                <a:srgbClr val="000000"/>
              </a:solidFill>
              <a:cs typeface="Calibri" panose="020F0502020204030204" pitchFamily="34" charset="0"/>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defTabSz="914378">
              <a:defRPr/>
            </a:pPr>
            <a:fld id="{733122C9-A0B9-462F-8757-0847AD287B63}" type="slidenum">
              <a:rPr lang="fr-FR">
                <a:solidFill>
                  <a:srgbClr val="000091"/>
                </a:solidFill>
                <a:latin typeface="Arial"/>
              </a:rPr>
              <a:pPr defTabSz="914378">
                <a:defRPr/>
              </a:pPr>
              <a:t>57</a:t>
            </a:fld>
            <a:endParaRPr lang="fr-FR" dirty="0">
              <a:solidFill>
                <a:srgbClr val="000091"/>
              </a:solidFill>
              <a:latin typeface="Arial"/>
            </a:endParaRPr>
          </a:p>
        </p:txBody>
      </p:sp>
      <p:sp>
        <p:nvSpPr>
          <p:cNvPr id="9" name="Espace réservé du contenu 5"/>
          <p:cNvSpPr txBox="1">
            <a:spLocks/>
          </p:cNvSpPr>
          <p:nvPr/>
        </p:nvSpPr>
        <p:spPr bwMode="auto">
          <a:xfrm>
            <a:off x="360001" y="1015200"/>
            <a:ext cx="6012200" cy="47560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400" b="1" dirty="0">
                <a:solidFill>
                  <a:schemeClr val="tx1"/>
                </a:solidFill>
              </a:rPr>
              <a:t>HORIZON-CL5-2024-D4-01-02: Smart grid-ready buildings</a:t>
            </a:r>
          </a:p>
          <a:p>
            <a:pPr defTabSz="914378">
              <a:defRPr/>
            </a:pPr>
            <a:endParaRPr lang="en-US" sz="1400" dirty="0">
              <a:solidFill>
                <a:srgbClr val="000000"/>
              </a:solidFill>
              <a:latin typeface="Arial"/>
            </a:endParaRPr>
          </a:p>
        </p:txBody>
      </p:sp>
      <p:sp>
        <p:nvSpPr>
          <p:cNvPr id="11" name="Rectangle 10"/>
          <p:cNvSpPr/>
          <p:nvPr/>
        </p:nvSpPr>
        <p:spPr bwMode="auto">
          <a:xfrm>
            <a:off x="6372000" y="554400"/>
            <a:ext cx="2448272" cy="1015663"/>
          </a:xfrm>
          <a:prstGeom prst="rect">
            <a:avLst/>
          </a:prstGeom>
          <a:solidFill>
            <a:schemeClr val="bg1"/>
          </a:solidFill>
          <a:ln w="19050">
            <a:solidFill>
              <a:srgbClr val="000099"/>
            </a:solidFill>
          </a:ln>
        </p:spPr>
        <p:txBody>
          <a:bodyPr wrap="square">
            <a:spAutoFit/>
          </a:bodyPr>
          <a:lstStyle/>
          <a:p>
            <a:pPr defTabSz="685800">
              <a:defRPr/>
            </a:pPr>
            <a:r>
              <a:rPr lang="fr-FR" sz="1200" i="1" dirty="0">
                <a:solidFill>
                  <a:srgbClr val="000000"/>
                </a:solidFill>
                <a:latin typeface="Arial"/>
              </a:rPr>
              <a:t>IA (TRL à la fin du projet 6-8)</a:t>
            </a:r>
          </a:p>
          <a:p>
            <a:pPr defTabSz="685800">
              <a:defRPr/>
            </a:pPr>
            <a:r>
              <a:rPr lang="fr-FR" sz="1200" i="1" dirty="0">
                <a:solidFill>
                  <a:srgbClr val="000000"/>
                </a:solidFill>
                <a:latin typeface="Arial"/>
              </a:rPr>
              <a:t>Nb estimé de projets financés : 2 </a:t>
            </a:r>
          </a:p>
          <a:p>
            <a:pPr defTabSz="685800">
              <a:defRPr/>
            </a:pPr>
            <a:r>
              <a:rPr lang="fr-FR" sz="1200" i="1" dirty="0">
                <a:solidFill>
                  <a:srgbClr val="000000"/>
                </a:solidFill>
                <a:latin typeface="Arial"/>
              </a:rPr>
              <a:t>Budget/projet : 5 M€</a:t>
            </a:r>
          </a:p>
          <a:p>
            <a:pPr defTabSz="685800">
              <a:defRPr/>
            </a:pPr>
            <a:r>
              <a:rPr lang="fr-FR" sz="1200" i="1" dirty="0">
                <a:solidFill>
                  <a:srgbClr val="000000"/>
                </a:solidFill>
                <a:latin typeface="Arial"/>
              </a:rPr>
              <a:t>Ouverture : </a:t>
            </a:r>
            <a:r>
              <a:rPr lang="fr-FR" sz="1200" i="1" dirty="0" smtClean="0">
                <a:solidFill>
                  <a:srgbClr val="000000"/>
                </a:solidFill>
                <a:latin typeface="Arial"/>
              </a:rPr>
              <a:t>07/12/2023</a:t>
            </a:r>
            <a:endParaRPr lang="fr-FR" sz="1200" i="1" dirty="0">
              <a:solidFill>
                <a:srgbClr val="000000"/>
              </a:solidFill>
              <a:latin typeface="Arial"/>
            </a:endParaRPr>
          </a:p>
          <a:p>
            <a:pPr defTabSz="685800">
              <a:defRPr/>
            </a:pPr>
            <a:r>
              <a:rPr lang="fr-FR" sz="1200" i="1" dirty="0">
                <a:solidFill>
                  <a:srgbClr val="000000"/>
                </a:solidFill>
                <a:latin typeface="Arial"/>
              </a:rPr>
              <a:t>Deadline : 18/04/2024</a:t>
            </a:r>
          </a:p>
        </p:txBody>
      </p:sp>
      <p:sp>
        <p:nvSpPr>
          <p:cNvPr id="10" name="ZoneTexte 9"/>
          <p:cNvSpPr txBox="1"/>
          <p:nvPr/>
        </p:nvSpPr>
        <p:spPr bwMode="auto">
          <a:xfrm>
            <a:off x="3203849" y="194400"/>
            <a:ext cx="5765503" cy="553998"/>
          </a:xfrm>
          <a:prstGeom prst="rect">
            <a:avLst/>
          </a:prstGeom>
          <a:noFill/>
        </p:spPr>
        <p:txBody>
          <a:bodyPr wrap="square" rtlCol="0">
            <a:spAutoFit/>
          </a:bodyPr>
          <a:lstStyle/>
          <a:p>
            <a:pPr defTabSz="914378">
              <a:defRPr/>
            </a:pPr>
            <a:r>
              <a:rPr lang="fr-FR" b="1" dirty="0">
                <a:solidFill>
                  <a:srgbClr val="000000"/>
                </a:solidFill>
                <a:latin typeface="Arial"/>
              </a:rPr>
              <a:t>Destination 4 : Les appels de 2024</a:t>
            </a:r>
          </a:p>
          <a:p>
            <a:pPr defTabSz="914378">
              <a:defRPr/>
            </a:pPr>
            <a:r>
              <a:rPr lang="fr-FR" sz="1200" b="1" dirty="0">
                <a:solidFill>
                  <a:srgbClr val="000000"/>
                </a:solidFill>
                <a:latin typeface="Arial"/>
              </a:rPr>
              <a:t>Bâtiments</a:t>
            </a:r>
          </a:p>
        </p:txBody>
      </p:sp>
    </p:spTree>
    <p:extLst>
      <p:ext uri="{BB962C8B-B14F-4D97-AF65-F5344CB8AC3E}">
        <p14:creationId xmlns:p14="http://schemas.microsoft.com/office/powerpoint/2010/main" val="1515310746"/>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60000" y="1692000"/>
            <a:ext cx="8460473"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b="1" u="sng" dirty="0" err="1">
                <a:solidFill>
                  <a:srgbClr val="000091"/>
                </a:solidFill>
                <a:ea typeface="Times New Roman"/>
                <a:cs typeface="Times New Roman"/>
              </a:rPr>
              <a:t>Résultats</a:t>
            </a:r>
            <a:r>
              <a:rPr lang="en-GB" b="1" u="sng" dirty="0">
                <a:solidFill>
                  <a:srgbClr val="000091"/>
                </a:solidFill>
                <a:ea typeface="Times New Roman"/>
                <a:cs typeface="Times New Roman"/>
              </a:rPr>
              <a:t> </a:t>
            </a:r>
            <a:r>
              <a:rPr lang="en-GB" b="1" u="sng" dirty="0" err="1">
                <a:solidFill>
                  <a:srgbClr val="000091"/>
                </a:solidFill>
                <a:ea typeface="Times New Roman"/>
                <a:cs typeface="Times New Roman"/>
              </a:rPr>
              <a:t>attendus</a:t>
            </a:r>
            <a:r>
              <a:rPr lang="en-GB" b="1" u="sng" dirty="0">
                <a:solidFill>
                  <a:srgbClr val="000091"/>
                </a:solidFill>
                <a:ea typeface="Times New Roman"/>
                <a:cs typeface="Times New Roman"/>
              </a:rPr>
              <a:t> :</a:t>
            </a:r>
          </a:p>
          <a:p>
            <a:pPr marL="171446" indent="-171446" defTabSz="914378">
              <a:spcAft>
                <a:spcPts val="0"/>
              </a:spcAft>
              <a:buFont typeface="Arial"/>
              <a:buChar char="•"/>
              <a:defRPr/>
            </a:pPr>
            <a:r>
              <a:rPr lang="fr-FR" spc="-20" dirty="0" smtClean="0">
                <a:solidFill>
                  <a:srgbClr val="000000"/>
                </a:solidFill>
              </a:rPr>
              <a:t>Rationalisation </a:t>
            </a:r>
            <a:r>
              <a:rPr lang="fr-FR" spc="-20" dirty="0">
                <a:solidFill>
                  <a:srgbClr val="000000"/>
                </a:solidFill>
              </a:rPr>
              <a:t>des processus de rénovation à performance énergétique quasi nulle, efficaces sur le </a:t>
            </a:r>
            <a:r>
              <a:rPr lang="fr-FR" spc="-20" dirty="0" smtClean="0">
                <a:solidFill>
                  <a:srgbClr val="000000"/>
                </a:solidFill>
              </a:rPr>
              <a:t>plan des ressources</a:t>
            </a:r>
            <a:endParaRPr lang="fr-FR" spc="-20" dirty="0">
              <a:solidFill>
                <a:srgbClr val="000000"/>
              </a:solidFill>
            </a:endParaRPr>
          </a:p>
          <a:p>
            <a:pPr marL="171446" indent="-171446" defTabSz="914378">
              <a:spcAft>
                <a:spcPts val="0"/>
              </a:spcAft>
              <a:buFont typeface="Arial"/>
              <a:buChar char="•"/>
              <a:defRPr/>
            </a:pPr>
            <a:r>
              <a:rPr lang="fr-FR" spc="-20" dirty="0">
                <a:solidFill>
                  <a:srgbClr val="000000"/>
                </a:solidFill>
              </a:rPr>
              <a:t>Rénovations avec une réduction d'au moins </a:t>
            </a:r>
            <a:r>
              <a:rPr lang="fr-FR" spc="-20" dirty="0" smtClean="0">
                <a:solidFill>
                  <a:srgbClr val="000000"/>
                </a:solidFill>
              </a:rPr>
              <a:t>30% </a:t>
            </a:r>
            <a:r>
              <a:rPr lang="fr-FR" spc="-20" dirty="0">
                <a:solidFill>
                  <a:srgbClr val="000000"/>
                </a:solidFill>
              </a:rPr>
              <a:t>des déchets, </a:t>
            </a:r>
            <a:r>
              <a:rPr lang="fr-FR" spc="-20" dirty="0" smtClean="0">
                <a:solidFill>
                  <a:srgbClr val="000000"/>
                </a:solidFill>
              </a:rPr>
              <a:t>25% </a:t>
            </a:r>
            <a:r>
              <a:rPr lang="fr-FR" spc="-20" dirty="0">
                <a:solidFill>
                  <a:srgbClr val="000000"/>
                </a:solidFill>
              </a:rPr>
              <a:t>des coûts et </a:t>
            </a:r>
            <a:r>
              <a:rPr lang="fr-FR" spc="-20" dirty="0" smtClean="0">
                <a:solidFill>
                  <a:srgbClr val="000000"/>
                </a:solidFill>
              </a:rPr>
              <a:t>30% </a:t>
            </a:r>
            <a:r>
              <a:rPr lang="fr-FR" spc="-20" dirty="0">
                <a:solidFill>
                  <a:srgbClr val="000000"/>
                </a:solidFill>
              </a:rPr>
              <a:t>du temps de travail</a:t>
            </a:r>
          </a:p>
          <a:p>
            <a:pPr marL="171446" indent="-171446" defTabSz="914378">
              <a:spcAft>
                <a:spcPts val="0"/>
              </a:spcAft>
              <a:buFont typeface="Arial"/>
              <a:buChar char="•"/>
              <a:defRPr/>
            </a:pPr>
            <a:r>
              <a:rPr lang="fr-FR" spc="-20" dirty="0">
                <a:solidFill>
                  <a:srgbClr val="000000"/>
                </a:solidFill>
              </a:rPr>
              <a:t>Réduction de l'écart de performance énergétique entre la construction et la conception et amélioration de la qualité de la </a:t>
            </a:r>
            <a:r>
              <a:rPr lang="fr-FR" spc="-20" dirty="0" smtClean="0">
                <a:solidFill>
                  <a:srgbClr val="000000"/>
                </a:solidFill>
              </a:rPr>
              <a:t>construction</a:t>
            </a:r>
            <a:endParaRPr lang="fr-FR" spc="-20" dirty="0">
              <a:solidFill>
                <a:srgbClr val="000000"/>
              </a:solidFill>
            </a:endParaRPr>
          </a:p>
          <a:p>
            <a:pPr marL="171446" indent="-171446" defTabSz="914378">
              <a:spcAft>
                <a:spcPts val="0"/>
              </a:spcAft>
              <a:buFont typeface="Arial"/>
              <a:buChar char="•"/>
              <a:defRPr/>
            </a:pPr>
            <a:r>
              <a:rPr lang="fr-FR" spc="-20" dirty="0" smtClean="0">
                <a:solidFill>
                  <a:srgbClr val="000000"/>
                </a:solidFill>
              </a:rPr>
              <a:t>Modèles </a:t>
            </a:r>
            <a:r>
              <a:rPr lang="fr-FR" spc="-20" dirty="0">
                <a:solidFill>
                  <a:srgbClr val="000000"/>
                </a:solidFill>
              </a:rPr>
              <a:t>économiques innovants et adaptés à la rénovation profonde, générant des économies d'échelle et contribuant à l'augmentation du taux de </a:t>
            </a:r>
            <a:r>
              <a:rPr lang="fr-FR" spc="-20" dirty="0" smtClean="0">
                <a:solidFill>
                  <a:srgbClr val="000000"/>
                </a:solidFill>
              </a:rPr>
              <a:t>rénovation</a:t>
            </a:r>
            <a:endParaRPr lang="fr-FR" spc="-20" dirty="0">
              <a:solidFill>
                <a:srgbClr val="000000"/>
              </a:solidFill>
            </a:endParaRPr>
          </a:p>
          <a:p>
            <a:pPr marL="171446" indent="-171446" defTabSz="914378">
              <a:spcAft>
                <a:spcPts val="0"/>
              </a:spcAft>
              <a:buFont typeface="Arial"/>
              <a:buChar char="•"/>
              <a:defRPr/>
            </a:pPr>
            <a:r>
              <a:rPr lang="fr-FR" spc="-20" dirty="0">
                <a:solidFill>
                  <a:srgbClr val="000000"/>
                </a:solidFill>
              </a:rPr>
              <a:t>Amélioration du confort, de la qualité de l'air intérieur et de la qualité de l'environnement </a:t>
            </a:r>
            <a:r>
              <a:rPr lang="fr-FR" spc="-20" dirty="0" smtClean="0">
                <a:solidFill>
                  <a:srgbClr val="000000"/>
                </a:solidFill>
              </a:rPr>
              <a:t>intérieur</a:t>
            </a:r>
          </a:p>
          <a:p>
            <a:pPr marL="171446" indent="-171446" defTabSz="914378">
              <a:spcAft>
                <a:spcPts val="0"/>
              </a:spcAft>
              <a:buFont typeface="Arial"/>
              <a:buChar char="•"/>
              <a:defRPr/>
            </a:pPr>
            <a:endParaRPr lang="fr-FR" spc="-20" dirty="0">
              <a:solidFill>
                <a:srgbClr val="000000"/>
              </a:solidFill>
            </a:endParaRPr>
          </a:p>
          <a:p>
            <a:pPr algn="just" defTabSz="914378">
              <a:lnSpc>
                <a:spcPct val="114999"/>
              </a:lnSpc>
              <a:defRPr/>
            </a:pPr>
            <a:r>
              <a:rPr lang="en-GB" b="1" u="sng" dirty="0" err="1">
                <a:solidFill>
                  <a:srgbClr val="000091"/>
                </a:solidFill>
                <a:ea typeface="Times New Roman"/>
                <a:cs typeface="Times New Roman"/>
              </a:rPr>
              <a:t>Activités</a:t>
            </a:r>
            <a:r>
              <a:rPr lang="en-GB" b="1" u="sng" dirty="0">
                <a:solidFill>
                  <a:srgbClr val="000091"/>
                </a:solidFill>
                <a:ea typeface="Times New Roman"/>
                <a:cs typeface="Times New Roman"/>
              </a:rPr>
              <a:t> :</a:t>
            </a:r>
            <a:endParaRPr lang="fr-FR" dirty="0">
              <a:solidFill>
                <a:srgbClr val="000091"/>
              </a:solidFill>
            </a:endParaRPr>
          </a:p>
          <a:p>
            <a:pPr marL="171446" indent="-171446" defTabSz="914378">
              <a:spcAft>
                <a:spcPts val="0"/>
              </a:spcAft>
              <a:buFont typeface="Arial"/>
              <a:buChar char="•"/>
              <a:defRPr/>
            </a:pPr>
            <a:r>
              <a:rPr lang="fr-FR" spc="-30" dirty="0" smtClean="0">
                <a:solidFill>
                  <a:srgbClr val="000000"/>
                </a:solidFill>
              </a:rPr>
              <a:t>Analyser </a:t>
            </a:r>
            <a:r>
              <a:rPr lang="fr-FR" spc="-30" dirty="0">
                <a:solidFill>
                  <a:srgbClr val="000000"/>
                </a:solidFill>
              </a:rPr>
              <a:t>des approches innovantes pour la rénovation circulaire profonde </a:t>
            </a:r>
            <a:r>
              <a:rPr lang="fr-FR" spc="-30" dirty="0" smtClean="0">
                <a:solidFill>
                  <a:srgbClr val="000000"/>
                </a:solidFill>
              </a:rPr>
              <a:t>industrialisée</a:t>
            </a:r>
          </a:p>
          <a:p>
            <a:pPr marL="171446" indent="-171446" defTabSz="914378">
              <a:spcAft>
                <a:spcPts val="0"/>
              </a:spcAft>
              <a:buFont typeface="Arial"/>
              <a:buChar char="•"/>
              <a:defRPr/>
            </a:pPr>
            <a:r>
              <a:rPr lang="fr-FR" spc="-30" dirty="0" smtClean="0">
                <a:solidFill>
                  <a:srgbClr val="000000"/>
                </a:solidFill>
              </a:rPr>
              <a:t>Atteindre </a:t>
            </a:r>
            <a:r>
              <a:rPr lang="fr-FR" spc="-30" dirty="0">
                <a:solidFill>
                  <a:srgbClr val="000000"/>
                </a:solidFill>
              </a:rPr>
              <a:t>le plus haut niveau de performance énergétique en vue d'obtenir le niveau NZEB, en garantissant un niveau élevé de qualité de l'environnement intérieur et en maintenant les </a:t>
            </a:r>
            <a:r>
              <a:rPr lang="fr-FR" spc="-30" dirty="0" smtClean="0">
                <a:solidFill>
                  <a:srgbClr val="000000"/>
                </a:solidFill>
              </a:rPr>
              <a:t>coûts</a:t>
            </a:r>
            <a:endParaRPr lang="fr-FR" spc="-30" dirty="0">
              <a:solidFill>
                <a:srgbClr val="000000"/>
              </a:solidFill>
            </a:endParaRPr>
          </a:p>
          <a:p>
            <a:pPr marL="171446" indent="-171446" defTabSz="914378">
              <a:spcAft>
                <a:spcPts val="0"/>
              </a:spcAft>
              <a:buFont typeface="Arial"/>
              <a:buChar char="•"/>
              <a:defRPr/>
            </a:pPr>
            <a:r>
              <a:rPr lang="fr-FR" spc="-30" dirty="0" smtClean="0">
                <a:solidFill>
                  <a:srgbClr val="000000"/>
                </a:solidFill>
              </a:rPr>
              <a:t>Utiliser des </a:t>
            </a:r>
            <a:r>
              <a:rPr lang="fr-FR" spc="-30" dirty="0">
                <a:solidFill>
                  <a:srgbClr val="000000"/>
                </a:solidFill>
              </a:rPr>
              <a:t>processus et des technologies innovants, </a:t>
            </a:r>
            <a:r>
              <a:rPr lang="fr-FR" spc="-30" dirty="0" smtClean="0">
                <a:solidFill>
                  <a:srgbClr val="000000"/>
                </a:solidFill>
              </a:rPr>
              <a:t>tels </a:t>
            </a:r>
            <a:r>
              <a:rPr lang="fr-FR" spc="-30" dirty="0">
                <a:solidFill>
                  <a:srgbClr val="000000"/>
                </a:solidFill>
              </a:rPr>
              <a:t>que la conception basée sur les principes de circularité, les composants préfabriqués et les outils numériques qui permettent d'optimiser les flux de </a:t>
            </a:r>
            <a:r>
              <a:rPr lang="fr-FR" spc="-30" dirty="0" smtClean="0">
                <a:solidFill>
                  <a:srgbClr val="000000"/>
                </a:solidFill>
              </a:rPr>
              <a:t>travail</a:t>
            </a:r>
          </a:p>
          <a:p>
            <a:pPr marL="171446" indent="-171446" defTabSz="914378">
              <a:spcAft>
                <a:spcPts val="0"/>
              </a:spcAft>
              <a:buFont typeface="Arial"/>
              <a:buChar char="•"/>
              <a:defRPr/>
            </a:pPr>
            <a:r>
              <a:rPr lang="fr-FR" spc="-30" dirty="0" smtClean="0">
                <a:solidFill>
                  <a:srgbClr val="000000"/>
                </a:solidFill>
              </a:rPr>
              <a:t>Faire la démonstration </a:t>
            </a:r>
            <a:r>
              <a:rPr lang="fr-FR" spc="-30" dirty="0">
                <a:solidFill>
                  <a:srgbClr val="000000"/>
                </a:solidFill>
              </a:rPr>
              <a:t>d’une intégration transparente des approches proposées avec les technologies numériques de pointe pour la construction et la rénovation</a:t>
            </a:r>
          </a:p>
          <a:p>
            <a:pPr marL="171446" indent="-171446" defTabSz="914378">
              <a:spcAft>
                <a:spcPts val="0"/>
              </a:spcAft>
              <a:buFont typeface="Arial"/>
              <a:buChar char="•"/>
              <a:defRPr/>
            </a:pPr>
            <a:r>
              <a:rPr lang="fr-FR" spc="-60" dirty="0" smtClean="0">
                <a:solidFill>
                  <a:srgbClr val="000000"/>
                </a:solidFill>
              </a:rPr>
              <a:t>Sélectionner des </a:t>
            </a:r>
            <a:r>
              <a:rPr lang="fr-FR" spc="-60" dirty="0">
                <a:solidFill>
                  <a:srgbClr val="000000"/>
                </a:solidFill>
              </a:rPr>
              <a:t>processus et des technologies qui peuvent être facilement adaptés pour offrir un potentiel maximal de déploiement </a:t>
            </a:r>
            <a:endParaRPr lang="fr-FR" spc="-60" dirty="0" smtClean="0">
              <a:solidFill>
                <a:srgbClr val="000000"/>
              </a:solidFill>
            </a:endParaRPr>
          </a:p>
          <a:p>
            <a:pPr marL="171446" indent="-171446" defTabSz="914378">
              <a:spcAft>
                <a:spcPts val="0"/>
              </a:spcAft>
              <a:buFont typeface="Arial"/>
              <a:buChar char="•"/>
              <a:defRPr/>
            </a:pPr>
            <a:r>
              <a:rPr lang="fr-FR" spc="-30" dirty="0" smtClean="0">
                <a:solidFill>
                  <a:srgbClr val="000000"/>
                </a:solidFill>
              </a:rPr>
              <a:t>Analyser des </a:t>
            </a:r>
            <a:r>
              <a:rPr lang="fr-FR" spc="-30" dirty="0">
                <a:solidFill>
                  <a:srgbClr val="000000"/>
                </a:solidFill>
              </a:rPr>
              <a:t>modèles économiques innovants en tenant compte des obstacles potentiels liés au marché et à la </a:t>
            </a:r>
            <a:r>
              <a:rPr lang="fr-FR" spc="-30" dirty="0" smtClean="0">
                <a:solidFill>
                  <a:srgbClr val="000000"/>
                </a:solidFill>
              </a:rPr>
              <a:t>réglementation</a:t>
            </a:r>
            <a:endParaRPr lang="fr-FR" spc="-30" dirty="0">
              <a:solidFill>
                <a:srgbClr val="000000"/>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defTabSz="914378">
              <a:defRPr/>
            </a:pPr>
            <a:fld id="{733122C9-A0B9-462F-8757-0847AD287B63}" type="slidenum">
              <a:rPr lang="fr-FR">
                <a:solidFill>
                  <a:srgbClr val="000091"/>
                </a:solidFill>
                <a:latin typeface="Arial"/>
              </a:rPr>
              <a:pPr defTabSz="914378">
                <a:defRPr/>
              </a:pPr>
              <a:t>58</a:t>
            </a:fld>
            <a:endParaRPr lang="fr-FR" dirty="0">
              <a:solidFill>
                <a:srgbClr val="000091"/>
              </a:solidFill>
              <a:latin typeface="Arial"/>
            </a:endParaRPr>
          </a:p>
        </p:txBody>
      </p:sp>
      <p:sp>
        <p:nvSpPr>
          <p:cNvPr id="8" name="ZoneTexte 7"/>
          <p:cNvSpPr txBox="1"/>
          <p:nvPr/>
        </p:nvSpPr>
        <p:spPr bwMode="auto">
          <a:xfrm>
            <a:off x="3203849" y="194400"/>
            <a:ext cx="5765503" cy="553998"/>
          </a:xfrm>
          <a:prstGeom prst="rect">
            <a:avLst/>
          </a:prstGeom>
          <a:noFill/>
        </p:spPr>
        <p:txBody>
          <a:bodyPr wrap="square" rtlCol="0">
            <a:spAutoFit/>
          </a:bodyPr>
          <a:lstStyle/>
          <a:p>
            <a:pPr defTabSz="914378">
              <a:defRPr/>
            </a:pPr>
            <a:r>
              <a:rPr lang="fr-FR" b="1" dirty="0">
                <a:solidFill>
                  <a:srgbClr val="000000"/>
                </a:solidFill>
                <a:latin typeface="Arial"/>
              </a:rPr>
              <a:t>Destination 4 : Les appels de 2024</a:t>
            </a:r>
          </a:p>
          <a:p>
            <a:pPr defTabSz="914378">
              <a:defRPr/>
            </a:pPr>
            <a:r>
              <a:rPr lang="fr-FR" sz="1200" b="1" dirty="0">
                <a:solidFill>
                  <a:srgbClr val="000000"/>
                </a:solidFill>
                <a:latin typeface="Arial"/>
              </a:rPr>
              <a:t>Bâtiments</a:t>
            </a:r>
          </a:p>
        </p:txBody>
      </p:sp>
      <p:sp>
        <p:nvSpPr>
          <p:cNvPr id="9" name="Espace réservé du contenu 5"/>
          <p:cNvSpPr txBox="1">
            <a:spLocks/>
          </p:cNvSpPr>
          <p:nvPr/>
        </p:nvSpPr>
        <p:spPr bwMode="auto">
          <a:xfrm>
            <a:off x="360001" y="1015200"/>
            <a:ext cx="6012200" cy="47560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400" b="1" dirty="0">
                <a:solidFill>
                  <a:schemeClr val="tx1"/>
                </a:solidFill>
              </a:rPr>
              <a:t>HORIZON-CL5-2024-D4-02-01: Industrialisation of sustainable and circular deep renovation workflows (Built4People Partnership)</a:t>
            </a:r>
          </a:p>
        </p:txBody>
      </p:sp>
      <p:sp>
        <p:nvSpPr>
          <p:cNvPr id="11" name="Rectangle 10"/>
          <p:cNvSpPr/>
          <p:nvPr/>
        </p:nvSpPr>
        <p:spPr bwMode="auto">
          <a:xfrm>
            <a:off x="6372201" y="555527"/>
            <a:ext cx="2448272" cy="1200329"/>
          </a:xfrm>
          <a:prstGeom prst="rect">
            <a:avLst/>
          </a:prstGeom>
          <a:solidFill>
            <a:schemeClr val="bg1"/>
          </a:solidFill>
          <a:ln w="19050">
            <a:solidFill>
              <a:srgbClr val="000099"/>
            </a:solidFill>
          </a:ln>
        </p:spPr>
        <p:txBody>
          <a:bodyPr wrap="square">
            <a:spAutoFit/>
          </a:bodyPr>
          <a:lstStyle/>
          <a:p>
            <a:pPr defTabSz="685800">
              <a:defRPr/>
            </a:pPr>
            <a:r>
              <a:rPr lang="fr-FR" sz="1200" i="1" dirty="0">
                <a:solidFill>
                  <a:srgbClr val="000000"/>
                </a:solidFill>
                <a:latin typeface="Arial"/>
              </a:rPr>
              <a:t>IA (</a:t>
            </a:r>
            <a:r>
              <a:rPr lang="en-US" sz="1200" i="1" dirty="0">
                <a:solidFill>
                  <a:srgbClr val="000000"/>
                </a:solidFill>
                <a:latin typeface="Arial"/>
              </a:rPr>
              <a:t>TRL à la fin du </a:t>
            </a:r>
            <a:r>
              <a:rPr lang="en-US" sz="1200" i="1" dirty="0" err="1">
                <a:solidFill>
                  <a:srgbClr val="000000"/>
                </a:solidFill>
                <a:latin typeface="Arial"/>
              </a:rPr>
              <a:t>projet</a:t>
            </a:r>
            <a:r>
              <a:rPr lang="en-US" sz="1200" i="1" dirty="0">
                <a:solidFill>
                  <a:srgbClr val="000000"/>
                </a:solidFill>
                <a:latin typeface="Arial"/>
              </a:rPr>
              <a:t> 6-8)</a:t>
            </a:r>
            <a:endParaRPr lang="fr-FR" sz="1200" i="1" dirty="0">
              <a:solidFill>
                <a:srgbClr val="000000"/>
              </a:solidFill>
              <a:latin typeface="Arial"/>
            </a:endParaRPr>
          </a:p>
          <a:p>
            <a:pPr defTabSz="685800">
              <a:defRPr/>
            </a:pPr>
            <a:r>
              <a:rPr lang="fr-FR" sz="1200" i="1" dirty="0">
                <a:solidFill>
                  <a:srgbClr val="000000"/>
                </a:solidFill>
                <a:latin typeface="Arial"/>
              </a:rPr>
              <a:t>Nb estimé de projets financés : 2 </a:t>
            </a:r>
            <a:endParaRPr lang="fr-FR" sz="1200" dirty="0">
              <a:solidFill>
                <a:srgbClr val="000000"/>
              </a:solidFill>
              <a:latin typeface="Arial"/>
            </a:endParaRPr>
          </a:p>
          <a:p>
            <a:pPr defTabSz="685800">
              <a:defRPr/>
            </a:pPr>
            <a:r>
              <a:rPr lang="fr-FR" sz="1200" i="1" dirty="0">
                <a:solidFill>
                  <a:srgbClr val="000000"/>
                </a:solidFill>
                <a:latin typeface="Arial"/>
              </a:rPr>
              <a:t>Budget/projet : 8 M€</a:t>
            </a:r>
            <a:endParaRPr lang="fr-FR" sz="1200" dirty="0">
              <a:solidFill>
                <a:srgbClr val="000000"/>
              </a:solidFill>
              <a:latin typeface="Arial"/>
            </a:endParaRPr>
          </a:p>
          <a:p>
            <a:pPr defTabSz="685800">
              <a:defRPr/>
            </a:pPr>
            <a:r>
              <a:rPr lang="fr-FR" sz="1200" i="1" dirty="0">
                <a:solidFill>
                  <a:srgbClr val="000000"/>
                </a:solidFill>
                <a:latin typeface="Arial"/>
              </a:rPr>
              <a:t>Ouverture : 17/09/2024</a:t>
            </a:r>
            <a:endParaRPr lang="fr-FR" sz="1200" dirty="0">
              <a:solidFill>
                <a:srgbClr val="000000"/>
              </a:solidFill>
              <a:latin typeface="Arial"/>
            </a:endParaRPr>
          </a:p>
          <a:p>
            <a:pPr defTabSz="685800">
              <a:defRPr/>
            </a:pPr>
            <a:r>
              <a:rPr lang="fr-FR" sz="1200" i="1" dirty="0">
                <a:solidFill>
                  <a:srgbClr val="000000"/>
                </a:solidFill>
                <a:latin typeface="Arial"/>
              </a:rPr>
              <a:t>Deadline : 21/01/2025</a:t>
            </a:r>
          </a:p>
          <a:p>
            <a:pPr defTabSz="685800">
              <a:defRPr/>
            </a:pPr>
            <a:r>
              <a:rPr lang="fr-FR" sz="1200" i="1" dirty="0">
                <a:solidFill>
                  <a:srgbClr val="000000"/>
                </a:solidFill>
                <a:latin typeface="Arial"/>
              </a:rPr>
              <a:t>Lump </a:t>
            </a:r>
            <a:r>
              <a:rPr lang="fr-FR" sz="1200" i="1" dirty="0" err="1">
                <a:solidFill>
                  <a:srgbClr val="000000"/>
                </a:solidFill>
                <a:latin typeface="Arial"/>
              </a:rPr>
              <a:t>Sum</a:t>
            </a:r>
            <a:endParaRPr lang="fr-FR" sz="1200" i="1" dirty="0">
              <a:solidFill>
                <a:srgbClr val="000000"/>
              </a:solidFill>
              <a:latin typeface="Arial"/>
            </a:endParaRPr>
          </a:p>
        </p:txBody>
      </p:sp>
    </p:spTree>
    <p:extLst>
      <p:ext uri="{BB962C8B-B14F-4D97-AF65-F5344CB8AC3E}">
        <p14:creationId xmlns:p14="http://schemas.microsoft.com/office/powerpoint/2010/main" val="1343457414"/>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60000" y="1692000"/>
            <a:ext cx="8406336"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b="1" u="sng" dirty="0" err="1">
                <a:solidFill>
                  <a:srgbClr val="000091"/>
                </a:solidFill>
                <a:ea typeface="Times New Roman"/>
                <a:cs typeface="Times New Roman"/>
              </a:rPr>
              <a:t>Résultats</a:t>
            </a:r>
            <a:r>
              <a:rPr lang="en-GB" b="1" u="sng" dirty="0">
                <a:solidFill>
                  <a:srgbClr val="000091"/>
                </a:solidFill>
                <a:ea typeface="Times New Roman"/>
                <a:cs typeface="Times New Roman"/>
              </a:rPr>
              <a:t> </a:t>
            </a:r>
            <a:r>
              <a:rPr lang="en-GB" b="1" u="sng" dirty="0" err="1">
                <a:solidFill>
                  <a:srgbClr val="000091"/>
                </a:solidFill>
                <a:ea typeface="Times New Roman"/>
                <a:cs typeface="Times New Roman"/>
              </a:rPr>
              <a:t>attendus</a:t>
            </a:r>
            <a:r>
              <a:rPr lang="en-GB" b="1" u="sng" dirty="0">
                <a:solidFill>
                  <a:srgbClr val="000091"/>
                </a:solidFill>
                <a:ea typeface="Times New Roman"/>
                <a:cs typeface="Times New Roman"/>
              </a:rPr>
              <a:t> :</a:t>
            </a:r>
          </a:p>
          <a:p>
            <a:pPr marL="171446" indent="-171446" defTabSz="914378">
              <a:spcAft>
                <a:spcPts val="0"/>
              </a:spcAft>
              <a:buFont typeface="Arial"/>
              <a:buChar char="•"/>
              <a:defRPr/>
            </a:pPr>
            <a:r>
              <a:rPr lang="fr-FR" spc="-20" dirty="0" smtClean="0">
                <a:solidFill>
                  <a:srgbClr val="000000"/>
                </a:solidFill>
              </a:rPr>
              <a:t>Réduction </a:t>
            </a:r>
            <a:r>
              <a:rPr lang="fr-FR" spc="-20" dirty="0">
                <a:solidFill>
                  <a:srgbClr val="000000"/>
                </a:solidFill>
              </a:rPr>
              <a:t>du temps de construction et de rénovation sur site (réduction d'au moins 40 </a:t>
            </a:r>
            <a:r>
              <a:rPr lang="fr-FR" spc="-20" dirty="0" smtClean="0">
                <a:solidFill>
                  <a:srgbClr val="000000"/>
                </a:solidFill>
              </a:rPr>
              <a:t>%) et des </a:t>
            </a:r>
            <a:r>
              <a:rPr lang="fr-FR" spc="-20" dirty="0">
                <a:solidFill>
                  <a:srgbClr val="000000"/>
                </a:solidFill>
              </a:rPr>
              <a:t>erreurs dans les travaux de construction et de </a:t>
            </a:r>
            <a:r>
              <a:rPr lang="fr-FR" spc="-20" dirty="0" smtClean="0">
                <a:solidFill>
                  <a:srgbClr val="000000"/>
                </a:solidFill>
              </a:rPr>
              <a:t>rénovation </a:t>
            </a:r>
            <a:endParaRPr lang="fr-FR" spc="-20" dirty="0">
              <a:solidFill>
                <a:srgbClr val="000000"/>
              </a:solidFill>
            </a:endParaRPr>
          </a:p>
          <a:p>
            <a:pPr marL="171446" indent="-171446" defTabSz="914378">
              <a:spcAft>
                <a:spcPts val="0"/>
              </a:spcAft>
              <a:buFont typeface="Arial"/>
              <a:buChar char="•"/>
              <a:defRPr/>
            </a:pPr>
            <a:r>
              <a:rPr lang="fr-FR" spc="-20" dirty="0">
                <a:solidFill>
                  <a:srgbClr val="000000"/>
                </a:solidFill>
              </a:rPr>
              <a:t>Amélioration de l'efficacité des ressources.</a:t>
            </a:r>
          </a:p>
          <a:p>
            <a:pPr marL="171446" indent="-171446" defTabSz="914378">
              <a:spcAft>
                <a:spcPts val="0"/>
              </a:spcAft>
              <a:buFont typeface="Arial"/>
              <a:buChar char="•"/>
              <a:defRPr/>
            </a:pPr>
            <a:r>
              <a:rPr lang="fr-FR" spc="-20" dirty="0">
                <a:solidFill>
                  <a:srgbClr val="000000"/>
                </a:solidFill>
              </a:rPr>
              <a:t>Réduction des coûts de construction et de </a:t>
            </a:r>
            <a:r>
              <a:rPr lang="fr-FR" spc="-20" dirty="0" smtClean="0">
                <a:solidFill>
                  <a:srgbClr val="000000"/>
                </a:solidFill>
              </a:rPr>
              <a:t>rénovation et des </a:t>
            </a:r>
            <a:r>
              <a:rPr lang="fr-FR" spc="-20" dirty="0">
                <a:solidFill>
                  <a:srgbClr val="000000"/>
                </a:solidFill>
              </a:rPr>
              <a:t>émissions de GES résultant des travaux sur le site </a:t>
            </a:r>
            <a:endParaRPr lang="fr-FR" spc="-20" dirty="0" smtClean="0">
              <a:solidFill>
                <a:srgbClr val="000000"/>
              </a:solidFill>
            </a:endParaRPr>
          </a:p>
          <a:p>
            <a:pPr marL="171446" indent="-171446" defTabSz="914378">
              <a:spcAft>
                <a:spcPts val="0"/>
              </a:spcAft>
              <a:buFont typeface="Arial"/>
              <a:buChar char="•"/>
              <a:defRPr/>
            </a:pPr>
            <a:r>
              <a:rPr lang="fr-FR" spc="-20" dirty="0" smtClean="0">
                <a:solidFill>
                  <a:srgbClr val="000000"/>
                </a:solidFill>
              </a:rPr>
              <a:t>Réduction </a:t>
            </a:r>
            <a:r>
              <a:rPr lang="fr-FR" spc="-20" dirty="0">
                <a:solidFill>
                  <a:srgbClr val="000000"/>
                </a:solidFill>
              </a:rPr>
              <a:t>de l'impact environnemental des travaux de construction et réduction des déchets générés par les travaux sur le site. </a:t>
            </a:r>
            <a:endParaRPr lang="fr-FR" spc="-20" dirty="0" smtClean="0">
              <a:solidFill>
                <a:srgbClr val="000000"/>
              </a:solidFill>
            </a:endParaRPr>
          </a:p>
          <a:p>
            <a:pPr marL="171446" indent="-171446" defTabSz="914378">
              <a:spcAft>
                <a:spcPts val="0"/>
              </a:spcAft>
              <a:buFont typeface="Arial"/>
              <a:buChar char="•"/>
              <a:defRPr/>
            </a:pPr>
            <a:endParaRPr lang="fr-FR" spc="-20" dirty="0">
              <a:solidFill>
                <a:srgbClr val="000000"/>
              </a:solidFill>
            </a:endParaRPr>
          </a:p>
          <a:p>
            <a:pPr algn="just" defTabSz="914378">
              <a:lnSpc>
                <a:spcPct val="114999"/>
              </a:lnSpc>
              <a:defRPr/>
            </a:pPr>
            <a:r>
              <a:rPr lang="en-GB" b="1" u="sng" dirty="0" err="1">
                <a:solidFill>
                  <a:srgbClr val="000091"/>
                </a:solidFill>
                <a:ea typeface="Times New Roman"/>
                <a:cs typeface="Times New Roman"/>
              </a:rPr>
              <a:t>Activités</a:t>
            </a:r>
            <a:r>
              <a:rPr lang="en-GB" b="1" u="sng" dirty="0">
                <a:solidFill>
                  <a:srgbClr val="000091"/>
                </a:solidFill>
                <a:ea typeface="Times New Roman"/>
                <a:cs typeface="Times New Roman"/>
              </a:rPr>
              <a:t> :</a:t>
            </a:r>
            <a:endParaRPr lang="fr-FR" dirty="0">
              <a:solidFill>
                <a:srgbClr val="000091"/>
              </a:solidFill>
            </a:endParaRPr>
          </a:p>
          <a:p>
            <a:pPr marL="171446" indent="-171446" defTabSz="914378">
              <a:spcAft>
                <a:spcPts val="0"/>
              </a:spcAft>
              <a:buFont typeface="Arial"/>
              <a:buChar char="•"/>
              <a:defRPr/>
            </a:pPr>
            <a:r>
              <a:rPr lang="fr-FR" spc="-30" dirty="0" smtClean="0">
                <a:solidFill>
                  <a:srgbClr val="000000"/>
                </a:solidFill>
              </a:rPr>
              <a:t>Analyser l'utilisation </a:t>
            </a:r>
            <a:r>
              <a:rPr lang="fr-FR" spc="-30" dirty="0">
                <a:solidFill>
                  <a:srgbClr val="000000"/>
                </a:solidFill>
              </a:rPr>
              <a:t>de systèmes </a:t>
            </a:r>
            <a:r>
              <a:rPr lang="fr-FR" spc="-30" dirty="0" smtClean="0">
                <a:solidFill>
                  <a:srgbClr val="000000"/>
                </a:solidFill>
              </a:rPr>
              <a:t>robotiques et </a:t>
            </a:r>
            <a:r>
              <a:rPr lang="fr-FR" spc="-30" dirty="0">
                <a:solidFill>
                  <a:srgbClr val="000000"/>
                </a:solidFill>
              </a:rPr>
              <a:t>de l'automatisation pour la construction et la rénovation profonde, afin de réduire le temps des travaux de construction et de rénovation, de réduire les erreurs de construction, </a:t>
            </a:r>
            <a:r>
              <a:rPr lang="fr-FR" spc="-30" dirty="0" smtClean="0">
                <a:solidFill>
                  <a:srgbClr val="000000"/>
                </a:solidFill>
              </a:rPr>
              <a:t>et de </a:t>
            </a:r>
            <a:r>
              <a:rPr lang="fr-FR" spc="-30" dirty="0">
                <a:solidFill>
                  <a:srgbClr val="000000"/>
                </a:solidFill>
              </a:rPr>
              <a:t>faciliter la </a:t>
            </a:r>
            <a:r>
              <a:rPr lang="fr-FR" spc="-30" dirty="0" smtClean="0">
                <a:solidFill>
                  <a:srgbClr val="000000"/>
                </a:solidFill>
              </a:rPr>
              <a:t>maintenance</a:t>
            </a:r>
          </a:p>
          <a:p>
            <a:pPr marL="171446" indent="-171446" defTabSz="914378">
              <a:spcAft>
                <a:spcPts val="0"/>
              </a:spcAft>
              <a:buFont typeface="Arial"/>
              <a:buChar char="•"/>
              <a:defRPr/>
            </a:pPr>
            <a:r>
              <a:rPr lang="fr-FR" spc="-30" dirty="0" smtClean="0">
                <a:solidFill>
                  <a:srgbClr val="000000"/>
                </a:solidFill>
              </a:rPr>
              <a:t>Analyser les </a:t>
            </a:r>
            <a:r>
              <a:rPr lang="fr-FR" spc="-30" dirty="0">
                <a:solidFill>
                  <a:srgbClr val="000000"/>
                </a:solidFill>
              </a:rPr>
              <a:t>possibilités de réduire les coûts de construction grâce à l'automatisation et à la robotique, en augmentant la vitesse, en améliorant l'efficacité des ressources et en évitant les erreurs.</a:t>
            </a:r>
          </a:p>
          <a:p>
            <a:pPr marL="171446" indent="-171446" defTabSz="914378">
              <a:spcAft>
                <a:spcPts val="0"/>
              </a:spcAft>
              <a:buFont typeface="Arial"/>
              <a:buChar char="•"/>
              <a:defRPr/>
            </a:pPr>
            <a:r>
              <a:rPr lang="fr-FR" spc="-53" dirty="0" smtClean="0">
                <a:solidFill>
                  <a:srgbClr val="000000"/>
                </a:solidFill>
              </a:rPr>
              <a:t>Développer des </a:t>
            </a:r>
            <a:r>
              <a:rPr lang="fr-FR" spc="-53" dirty="0">
                <a:solidFill>
                  <a:srgbClr val="000000"/>
                </a:solidFill>
              </a:rPr>
              <a:t>techniques de conception et de construction robotisées et automatisées qui augmentent l'efficacité énergétique et réduisent les émissions de </a:t>
            </a:r>
            <a:r>
              <a:rPr lang="fr-FR" spc="-53" dirty="0" smtClean="0">
                <a:solidFill>
                  <a:srgbClr val="000000"/>
                </a:solidFill>
              </a:rPr>
              <a:t>GES</a:t>
            </a:r>
            <a:endParaRPr lang="fr-FR" spc="-30" dirty="0">
              <a:solidFill>
                <a:srgbClr val="000000"/>
              </a:solidFill>
            </a:endParaRPr>
          </a:p>
          <a:p>
            <a:pPr marL="171446" indent="-171446" defTabSz="914378">
              <a:spcAft>
                <a:spcPts val="0"/>
              </a:spcAft>
              <a:buFont typeface="Arial"/>
              <a:buChar char="•"/>
              <a:defRPr/>
            </a:pPr>
            <a:r>
              <a:rPr lang="fr-FR" spc="-53" dirty="0" smtClean="0">
                <a:solidFill>
                  <a:srgbClr val="000000"/>
                </a:solidFill>
              </a:rPr>
              <a:t>Développer</a:t>
            </a:r>
            <a:r>
              <a:rPr lang="fr-FR" spc="-30" dirty="0" smtClean="0">
                <a:solidFill>
                  <a:srgbClr val="000000"/>
                </a:solidFill>
              </a:rPr>
              <a:t> des approches </a:t>
            </a:r>
            <a:r>
              <a:rPr lang="fr-FR" spc="-30" dirty="0">
                <a:solidFill>
                  <a:srgbClr val="000000"/>
                </a:solidFill>
              </a:rPr>
              <a:t>qui utilisent la conception assistée numériquement pour améliorer l'efficacité des ressources et la sécurité, réduire les déchets et diminuer le temps de </a:t>
            </a:r>
            <a:r>
              <a:rPr lang="fr-FR" spc="-30" dirty="0" smtClean="0">
                <a:solidFill>
                  <a:srgbClr val="000000"/>
                </a:solidFill>
              </a:rPr>
              <a:t>construction</a:t>
            </a:r>
            <a:endParaRPr lang="fr-FR" spc="-30" dirty="0">
              <a:solidFill>
                <a:srgbClr val="000000"/>
              </a:solidFill>
            </a:endParaRPr>
          </a:p>
          <a:p>
            <a:pPr marL="171446" indent="-171446" defTabSz="914378">
              <a:spcAft>
                <a:spcPts val="0"/>
              </a:spcAft>
              <a:buFont typeface="Arial"/>
              <a:buChar char="•"/>
              <a:defRPr/>
            </a:pPr>
            <a:r>
              <a:rPr lang="fr-FR" spc="-30" dirty="0" smtClean="0">
                <a:solidFill>
                  <a:srgbClr val="000000"/>
                </a:solidFill>
              </a:rPr>
              <a:t>Valider les </a:t>
            </a:r>
            <a:r>
              <a:rPr lang="fr-FR" spc="-30" dirty="0">
                <a:solidFill>
                  <a:srgbClr val="000000"/>
                </a:solidFill>
              </a:rPr>
              <a:t>solutions dans au moins 3 prototypes pour une variété de typologies de bâtiments représentatives du parc immobilier </a:t>
            </a:r>
            <a:r>
              <a:rPr lang="fr-FR" spc="-30" dirty="0" smtClean="0">
                <a:solidFill>
                  <a:srgbClr val="000000"/>
                </a:solidFill>
              </a:rPr>
              <a:t>européen. Valider ces prototypes en </a:t>
            </a:r>
            <a:r>
              <a:rPr lang="fr-FR" spc="-30" dirty="0">
                <a:solidFill>
                  <a:srgbClr val="000000"/>
                </a:solidFill>
              </a:rPr>
              <a:t>laboratoire ou dans un autre environnement pertinent pour une construction ou une </a:t>
            </a:r>
            <a:r>
              <a:rPr lang="fr-FR" spc="-30" dirty="0" smtClean="0">
                <a:solidFill>
                  <a:srgbClr val="000000"/>
                </a:solidFill>
              </a:rPr>
              <a:t>rénovation</a:t>
            </a:r>
            <a:endParaRPr lang="fr-FR" spc="-30" dirty="0">
              <a:solidFill>
                <a:srgbClr val="000000"/>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defTabSz="914378">
              <a:defRPr/>
            </a:pPr>
            <a:fld id="{733122C9-A0B9-462F-8757-0847AD287B63}" type="slidenum">
              <a:rPr lang="fr-FR">
                <a:solidFill>
                  <a:srgbClr val="000091"/>
                </a:solidFill>
                <a:latin typeface="Arial"/>
              </a:rPr>
              <a:pPr defTabSz="914378">
                <a:defRPr/>
              </a:pPr>
              <a:t>59</a:t>
            </a:fld>
            <a:endParaRPr lang="fr-FR" dirty="0">
              <a:solidFill>
                <a:srgbClr val="000091"/>
              </a:solidFill>
              <a:latin typeface="Arial"/>
            </a:endParaRPr>
          </a:p>
        </p:txBody>
      </p:sp>
      <p:sp>
        <p:nvSpPr>
          <p:cNvPr id="8" name="ZoneTexte 7"/>
          <p:cNvSpPr txBox="1"/>
          <p:nvPr/>
        </p:nvSpPr>
        <p:spPr bwMode="auto">
          <a:xfrm>
            <a:off x="3203849" y="194400"/>
            <a:ext cx="5765503" cy="553998"/>
          </a:xfrm>
          <a:prstGeom prst="rect">
            <a:avLst/>
          </a:prstGeom>
          <a:noFill/>
        </p:spPr>
        <p:txBody>
          <a:bodyPr wrap="square" rtlCol="0">
            <a:spAutoFit/>
          </a:bodyPr>
          <a:lstStyle/>
          <a:p>
            <a:pPr defTabSz="914378">
              <a:defRPr/>
            </a:pPr>
            <a:r>
              <a:rPr lang="fr-FR" b="1" dirty="0">
                <a:solidFill>
                  <a:srgbClr val="000000"/>
                </a:solidFill>
                <a:latin typeface="Arial"/>
              </a:rPr>
              <a:t>Destination 4 : Les appels de 2024</a:t>
            </a:r>
          </a:p>
          <a:p>
            <a:pPr defTabSz="914378">
              <a:defRPr/>
            </a:pPr>
            <a:r>
              <a:rPr lang="fr-FR" sz="1200" b="1" dirty="0">
                <a:solidFill>
                  <a:srgbClr val="000000"/>
                </a:solidFill>
                <a:latin typeface="Arial"/>
              </a:rPr>
              <a:t>Bâtiments</a:t>
            </a:r>
          </a:p>
        </p:txBody>
      </p:sp>
      <p:sp>
        <p:nvSpPr>
          <p:cNvPr id="9" name="Espace réservé du contenu 5"/>
          <p:cNvSpPr txBox="1">
            <a:spLocks/>
          </p:cNvSpPr>
          <p:nvPr/>
        </p:nvSpPr>
        <p:spPr bwMode="auto">
          <a:xfrm>
            <a:off x="360001" y="1015200"/>
            <a:ext cx="6012200" cy="47560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400" b="1" dirty="0">
                <a:solidFill>
                  <a:schemeClr val="tx1"/>
                </a:solidFill>
              </a:rPr>
              <a:t>HORIZON-CL5-2024-D4-02-02: Robotics and other automated solutions for construction, renovation and maintenance in a sustainable built environment (Built4People Partnership)</a:t>
            </a:r>
          </a:p>
        </p:txBody>
      </p:sp>
      <p:sp>
        <p:nvSpPr>
          <p:cNvPr id="11" name="Rectangle 10"/>
          <p:cNvSpPr/>
          <p:nvPr/>
        </p:nvSpPr>
        <p:spPr bwMode="auto">
          <a:xfrm>
            <a:off x="6372201" y="555527"/>
            <a:ext cx="2448272" cy="1015663"/>
          </a:xfrm>
          <a:prstGeom prst="rect">
            <a:avLst/>
          </a:prstGeom>
          <a:solidFill>
            <a:schemeClr val="bg1"/>
          </a:solidFill>
          <a:ln w="19050">
            <a:solidFill>
              <a:srgbClr val="000099"/>
            </a:solidFill>
          </a:ln>
        </p:spPr>
        <p:txBody>
          <a:bodyPr wrap="square">
            <a:spAutoFit/>
          </a:bodyPr>
          <a:lstStyle/>
          <a:p>
            <a:pPr defTabSz="685800">
              <a:defRPr/>
            </a:pPr>
            <a:r>
              <a:rPr lang="fr-FR" sz="1200" i="1" dirty="0">
                <a:solidFill>
                  <a:srgbClr val="000000"/>
                </a:solidFill>
                <a:latin typeface="Arial"/>
              </a:rPr>
              <a:t>RIA (</a:t>
            </a:r>
            <a:r>
              <a:rPr lang="en-US" sz="1200" i="1" dirty="0">
                <a:solidFill>
                  <a:srgbClr val="000000"/>
                </a:solidFill>
                <a:latin typeface="Arial"/>
              </a:rPr>
              <a:t>TRL à la fin du </a:t>
            </a:r>
            <a:r>
              <a:rPr lang="en-US" sz="1200" i="1" dirty="0" err="1">
                <a:solidFill>
                  <a:srgbClr val="000000"/>
                </a:solidFill>
                <a:latin typeface="Arial"/>
              </a:rPr>
              <a:t>projet</a:t>
            </a:r>
            <a:r>
              <a:rPr lang="en-US" sz="1200" i="1" dirty="0">
                <a:solidFill>
                  <a:srgbClr val="000000"/>
                </a:solidFill>
                <a:latin typeface="Arial"/>
              </a:rPr>
              <a:t> 4-5)</a:t>
            </a:r>
            <a:endParaRPr lang="fr-FR" sz="1200" i="1" dirty="0">
              <a:solidFill>
                <a:srgbClr val="000000"/>
              </a:solidFill>
              <a:latin typeface="Arial"/>
            </a:endParaRPr>
          </a:p>
          <a:p>
            <a:pPr defTabSz="685800">
              <a:defRPr/>
            </a:pPr>
            <a:r>
              <a:rPr lang="fr-FR" sz="1200" i="1" dirty="0">
                <a:solidFill>
                  <a:srgbClr val="000000"/>
                </a:solidFill>
                <a:latin typeface="Arial"/>
              </a:rPr>
              <a:t>Nb estimé de projets financés : 2 </a:t>
            </a:r>
            <a:endParaRPr lang="fr-FR" sz="1200" dirty="0">
              <a:solidFill>
                <a:srgbClr val="000000"/>
              </a:solidFill>
              <a:latin typeface="Arial"/>
            </a:endParaRPr>
          </a:p>
          <a:p>
            <a:pPr defTabSz="685800">
              <a:defRPr/>
            </a:pPr>
            <a:r>
              <a:rPr lang="fr-FR" sz="1200" i="1" dirty="0">
                <a:solidFill>
                  <a:srgbClr val="000000"/>
                </a:solidFill>
                <a:latin typeface="Arial"/>
              </a:rPr>
              <a:t>Budget/projet : 4 M€</a:t>
            </a:r>
            <a:endParaRPr lang="fr-FR" sz="1200" dirty="0">
              <a:solidFill>
                <a:srgbClr val="000000"/>
              </a:solidFill>
              <a:latin typeface="Arial"/>
            </a:endParaRPr>
          </a:p>
          <a:p>
            <a:pPr lvl="0">
              <a:defRPr/>
            </a:pPr>
            <a:r>
              <a:rPr lang="fr-FR" sz="1200" i="1" dirty="0">
                <a:solidFill>
                  <a:srgbClr val="000000"/>
                </a:solidFill>
              </a:rPr>
              <a:t>Ouverture : 17/09/2024</a:t>
            </a:r>
            <a:endParaRPr lang="fr-FR" sz="1200" dirty="0">
              <a:solidFill>
                <a:srgbClr val="000000"/>
              </a:solidFill>
            </a:endParaRPr>
          </a:p>
          <a:p>
            <a:pPr lvl="0">
              <a:defRPr/>
            </a:pPr>
            <a:r>
              <a:rPr lang="fr-FR" sz="1200" i="1" dirty="0">
                <a:solidFill>
                  <a:srgbClr val="000000"/>
                </a:solidFill>
              </a:rPr>
              <a:t>Deadline : 21/01/2025</a:t>
            </a:r>
          </a:p>
        </p:txBody>
      </p:sp>
    </p:spTree>
    <p:extLst>
      <p:ext uri="{BB962C8B-B14F-4D97-AF65-F5344CB8AC3E}">
        <p14:creationId xmlns:p14="http://schemas.microsoft.com/office/powerpoint/2010/main" val="1944327726"/>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Rectangle 6"/>
          <p:cNvSpPr/>
          <p:nvPr/>
        </p:nvSpPr>
        <p:spPr>
          <a:xfrm>
            <a:off x="323528" y="1340351"/>
            <a:ext cx="7992888" cy="3031599"/>
          </a:xfrm>
          <a:prstGeom prst="rect">
            <a:avLst/>
          </a:prstGeom>
        </p:spPr>
        <p:txBody>
          <a:bodyPr wrap="square">
            <a:spAutoFit/>
          </a:bodyPr>
          <a:lstStyle/>
          <a:p>
            <a:pPr marL="342900" lvl="0" indent="-342900">
              <a:buFont typeface="+mj-lt"/>
              <a:buAutoNum type="arabicPeriod"/>
            </a:pP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Un programme </a:t>
            </a:r>
            <a:r>
              <a:rPr lang="fr-FR" sz="1550" b="1" u="sng"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ambitieux</a:t>
            </a: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a:t>
            </a:r>
          </a:p>
          <a:p>
            <a:pPr marL="742950" lvl="1" indent="-285750">
              <a:spcAft>
                <a:spcPts val="600"/>
              </a:spcAft>
              <a:buFont typeface="Wingdings" panose="05000000000000000000" pitchFamily="2" charset="2"/>
              <a:buChar char="Ø"/>
            </a:pPr>
            <a:r>
              <a:rPr lang="fr-FR" sz="1400" dirty="0"/>
              <a:t>95.5 Md€ sur 7 ans, couvrant un très large panel de thématiques</a:t>
            </a:r>
          </a:p>
          <a:p>
            <a:pPr marL="742950" lvl="1" indent="-285750">
              <a:spcAft>
                <a:spcPts val="600"/>
              </a:spcAft>
              <a:buFont typeface="Wingdings" panose="05000000000000000000" pitchFamily="2" charset="2"/>
              <a:buChar char="Ø"/>
            </a:pPr>
            <a:endParaRPr lang="fr-FR" sz="400" dirty="0"/>
          </a:p>
          <a:p>
            <a:pPr marL="342900" indent="-342900">
              <a:buFont typeface="+mj-lt"/>
              <a:buAutoNum type="arabicPeriod"/>
            </a:pP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…dont le taux de financement </a:t>
            </a:r>
            <a:r>
              <a:rPr lang="fr-FR" sz="1550" b="1"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peut atteindre </a:t>
            </a:r>
            <a:r>
              <a:rPr lang="fr-FR" sz="1550" b="1" u="sng"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100% des coûts éligibles </a:t>
            </a:r>
          </a:p>
          <a:p>
            <a:pPr marL="742950" lvl="1" indent="-285750">
              <a:buFont typeface="Wingdings" panose="05000000000000000000" pitchFamily="2" charset="2"/>
              <a:buChar char="Ø"/>
            </a:pPr>
            <a:r>
              <a:rPr lang="fr-FR" sz="1400" dirty="0"/>
              <a:t>100% pour les organismes publics et entre 60% et 100% pour les entités privées</a:t>
            </a:r>
          </a:p>
          <a:p>
            <a:pPr marL="742950" lvl="1" indent="-285750">
              <a:buFont typeface="Wingdings" panose="05000000000000000000" pitchFamily="2" charset="2"/>
              <a:buChar char="Ø"/>
            </a:pPr>
            <a:r>
              <a:rPr lang="fr-FR" sz="1400" dirty="0"/>
              <a:t>Sous forme de subventions (non comptées comme des aides d’Etat)</a:t>
            </a:r>
          </a:p>
          <a:p>
            <a:pPr marL="742950" lvl="1" indent="-285750">
              <a:spcAft>
                <a:spcPts val="600"/>
              </a:spcAft>
              <a:buFont typeface="Wingdings" panose="05000000000000000000" pitchFamily="2" charset="2"/>
              <a:buChar char="Ø"/>
            </a:pPr>
            <a:r>
              <a:rPr lang="fr-FR" sz="1400" dirty="0"/>
              <a:t>Les coûts de personnel sont inclus dans les coûts éligibles</a:t>
            </a:r>
          </a:p>
          <a:p>
            <a:pPr marL="742950" lvl="1" indent="-285750">
              <a:spcAft>
                <a:spcPts val="600"/>
              </a:spcAft>
              <a:buFont typeface="Wingdings" panose="05000000000000000000" pitchFamily="2" charset="2"/>
              <a:buChar char="Ø"/>
            </a:pPr>
            <a:endParaRPr lang="fr-FR" sz="700" dirty="0"/>
          </a:p>
          <a:p>
            <a:pPr marL="342900" lvl="0" indent="-342900">
              <a:buFont typeface="+mj-lt"/>
              <a:buAutoNum type="arabicPeriod"/>
            </a:pP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Une </a:t>
            </a:r>
            <a:r>
              <a:rPr lang="fr-FR" sz="1550" b="1" u="sng"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visibilité accrue</a:t>
            </a: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notamment à l’international &amp; la possibilité de développer/renforcer son réseau</a:t>
            </a:r>
          </a:p>
          <a:p>
            <a:pPr marL="742950" lvl="1" indent="-285750">
              <a:buFont typeface="Wingdings" panose="05000000000000000000" pitchFamily="2" charset="2"/>
              <a:buChar char="Ø"/>
            </a:pPr>
            <a:r>
              <a:rPr lang="fr-FR" sz="1400" dirty="0"/>
              <a:t>Une collaboration avec les meilleurs acteurs du secteur (UE/non-UE)</a:t>
            </a:r>
          </a:p>
          <a:p>
            <a:pPr marL="742950" lvl="1" indent="-285750">
              <a:buFont typeface="Wingdings" panose="05000000000000000000" pitchFamily="2" charset="2"/>
              <a:buChar char="Ø"/>
            </a:pPr>
            <a:r>
              <a:rPr lang="fr-FR" sz="1400" dirty="0"/>
              <a:t>La possibilité d’accéder à de nouveaux marchés, technologies ou zones </a:t>
            </a:r>
            <a:r>
              <a:rPr lang="fr-FR" sz="1400" dirty="0" smtClean="0"/>
              <a:t>géographiques</a:t>
            </a:r>
            <a:endParaRPr lang="fr-FR" sz="1400" dirty="0"/>
          </a:p>
          <a:p>
            <a:pPr marL="742950" lvl="1" indent="-285750">
              <a:buFont typeface="Wingdings" panose="05000000000000000000" pitchFamily="2" charset="2"/>
              <a:buChar char="Ø"/>
            </a:pPr>
            <a:r>
              <a:rPr lang="fr-FR" sz="1400" dirty="0"/>
              <a:t>Une mise en relation de partenaires/futurs clients/fournisseurs pour les entreprises</a:t>
            </a:r>
          </a:p>
        </p:txBody>
      </p:sp>
      <p:sp>
        <p:nvSpPr>
          <p:cNvPr id="10" name="ZoneTexte 9"/>
          <p:cNvSpPr txBox="1"/>
          <p:nvPr/>
        </p:nvSpPr>
        <p:spPr>
          <a:xfrm>
            <a:off x="3203848" y="195087"/>
            <a:ext cx="5765503" cy="553998"/>
          </a:xfrm>
          <a:prstGeom prst="rect">
            <a:avLst/>
          </a:prstGeom>
          <a:noFill/>
        </p:spPr>
        <p:txBody>
          <a:bodyPr wrap="square" rtlCol="0">
            <a:spAutoFit/>
          </a:bodyPr>
          <a:lstStyle/>
          <a:p>
            <a:pPr algn="r"/>
            <a:r>
              <a:rPr lang="fr-FR" b="1" dirty="0"/>
              <a:t>Pourquoi participer à Horizon </a:t>
            </a:r>
            <a:r>
              <a:rPr lang="fr-FR" b="1" dirty="0" smtClean="0"/>
              <a:t>Europe</a:t>
            </a:r>
            <a:endParaRPr lang="fr-FR" b="1" dirty="0"/>
          </a:p>
          <a:p>
            <a:pPr algn="r"/>
            <a:r>
              <a:rPr lang="fr-FR" sz="1200" b="1" dirty="0"/>
              <a:t>En quelques mots…</a:t>
            </a:r>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6</a:t>
            </a:fld>
            <a:endParaRPr lang="fr-FR" dirty="0"/>
          </a:p>
        </p:txBody>
      </p:sp>
    </p:spTree>
    <p:extLst>
      <p:ext uri="{BB962C8B-B14F-4D97-AF65-F5344CB8AC3E}">
        <p14:creationId xmlns:p14="http://schemas.microsoft.com/office/powerpoint/2010/main" val="19710009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60001" y="1692000"/>
            <a:ext cx="8609351"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b="1" u="sng" dirty="0" err="1">
                <a:solidFill>
                  <a:srgbClr val="000091"/>
                </a:solidFill>
                <a:ea typeface="Times New Roman"/>
                <a:cs typeface="Times New Roman"/>
              </a:rPr>
              <a:t>Résultats</a:t>
            </a:r>
            <a:r>
              <a:rPr lang="en-GB" b="1" u="sng" dirty="0">
                <a:solidFill>
                  <a:srgbClr val="000091"/>
                </a:solidFill>
                <a:ea typeface="Times New Roman"/>
                <a:cs typeface="Times New Roman"/>
              </a:rPr>
              <a:t> </a:t>
            </a:r>
            <a:r>
              <a:rPr lang="en-GB" b="1" u="sng" dirty="0" err="1">
                <a:solidFill>
                  <a:srgbClr val="000091"/>
                </a:solidFill>
                <a:ea typeface="Times New Roman"/>
                <a:cs typeface="Times New Roman"/>
              </a:rPr>
              <a:t>attendus</a:t>
            </a:r>
            <a:r>
              <a:rPr lang="en-GB" b="1" u="sng" dirty="0">
                <a:solidFill>
                  <a:srgbClr val="000091"/>
                </a:solidFill>
                <a:ea typeface="Times New Roman"/>
                <a:cs typeface="Times New Roman"/>
              </a:rPr>
              <a:t> :</a:t>
            </a:r>
          </a:p>
          <a:p>
            <a:pPr marL="171446" indent="-171446" defTabSz="914378">
              <a:spcAft>
                <a:spcPts val="0"/>
              </a:spcAft>
              <a:buFont typeface="Arial"/>
              <a:buChar char="•"/>
              <a:defRPr/>
            </a:pPr>
            <a:r>
              <a:rPr lang="fr-FR" spc="-20" dirty="0" smtClean="0">
                <a:solidFill>
                  <a:srgbClr val="000000"/>
                </a:solidFill>
              </a:rPr>
              <a:t>Réduction </a:t>
            </a:r>
            <a:r>
              <a:rPr lang="fr-FR" spc="-20" dirty="0">
                <a:solidFill>
                  <a:srgbClr val="000000"/>
                </a:solidFill>
              </a:rPr>
              <a:t>du temps et des coûts de construction et de rénovation des </a:t>
            </a:r>
            <a:r>
              <a:rPr lang="fr-FR" spc="-20" dirty="0" smtClean="0">
                <a:solidFill>
                  <a:srgbClr val="000000"/>
                </a:solidFill>
              </a:rPr>
              <a:t>bâtiments</a:t>
            </a:r>
            <a:endParaRPr lang="fr-FR" spc="-20" dirty="0">
              <a:solidFill>
                <a:srgbClr val="000000"/>
              </a:solidFill>
            </a:endParaRPr>
          </a:p>
          <a:p>
            <a:pPr marL="171446" indent="-171446" defTabSz="914378">
              <a:spcAft>
                <a:spcPts val="0"/>
              </a:spcAft>
              <a:buFont typeface="Arial"/>
              <a:buChar char="•"/>
              <a:defRPr/>
            </a:pPr>
            <a:r>
              <a:rPr lang="fr-FR" spc="-20" dirty="0">
                <a:solidFill>
                  <a:srgbClr val="000000"/>
                </a:solidFill>
              </a:rPr>
              <a:t>Augmentation de la réutilisation et du recyclage des matériaux de </a:t>
            </a:r>
            <a:r>
              <a:rPr lang="fr-FR" spc="-20" dirty="0" smtClean="0">
                <a:solidFill>
                  <a:srgbClr val="000000"/>
                </a:solidFill>
              </a:rPr>
              <a:t>construction</a:t>
            </a:r>
            <a:endParaRPr lang="fr-FR" spc="-20" dirty="0">
              <a:solidFill>
                <a:srgbClr val="000000"/>
              </a:solidFill>
            </a:endParaRPr>
          </a:p>
          <a:p>
            <a:pPr marL="171446" indent="-171446" defTabSz="914378">
              <a:spcAft>
                <a:spcPts val="0"/>
              </a:spcAft>
              <a:buFont typeface="Arial"/>
              <a:buChar char="•"/>
              <a:defRPr/>
            </a:pPr>
            <a:r>
              <a:rPr lang="fr-FR" spc="-20" dirty="0">
                <a:solidFill>
                  <a:srgbClr val="000000"/>
                </a:solidFill>
              </a:rPr>
              <a:t>Amélioration de la performance des </a:t>
            </a:r>
            <a:r>
              <a:rPr lang="fr-FR" spc="-20" dirty="0" smtClean="0">
                <a:solidFill>
                  <a:srgbClr val="000000"/>
                </a:solidFill>
              </a:rPr>
              <a:t>bâtiments</a:t>
            </a:r>
          </a:p>
          <a:p>
            <a:pPr marL="171446" indent="-171446" defTabSz="914378">
              <a:spcAft>
                <a:spcPts val="0"/>
              </a:spcAft>
              <a:buFont typeface="Arial"/>
              <a:buChar char="•"/>
              <a:defRPr/>
            </a:pPr>
            <a:r>
              <a:rPr lang="fr-FR" spc="-20" dirty="0" smtClean="0">
                <a:solidFill>
                  <a:srgbClr val="000000"/>
                </a:solidFill>
              </a:rPr>
              <a:t>Amélioration</a:t>
            </a:r>
            <a:r>
              <a:rPr lang="fr-FR" spc="-20" dirty="0">
                <a:solidFill>
                  <a:srgbClr val="000000"/>
                </a:solidFill>
              </a:rPr>
              <a:t>, interopérabilité et accessibilité des informations sur les bâtiments tout au long de leur cycle de </a:t>
            </a:r>
            <a:r>
              <a:rPr lang="fr-FR" spc="-20" dirty="0" smtClean="0">
                <a:solidFill>
                  <a:srgbClr val="000000"/>
                </a:solidFill>
              </a:rPr>
              <a:t>vie</a:t>
            </a:r>
            <a:endParaRPr lang="fr-FR" spc="-20" dirty="0">
              <a:solidFill>
                <a:srgbClr val="000000"/>
              </a:solidFill>
            </a:endParaRPr>
          </a:p>
          <a:p>
            <a:pPr marL="171446" indent="-171446" defTabSz="914378">
              <a:spcAft>
                <a:spcPts val="0"/>
              </a:spcAft>
              <a:buFont typeface="Arial"/>
              <a:buChar char="•"/>
              <a:defRPr/>
            </a:pPr>
            <a:r>
              <a:rPr lang="fr-FR" spc="-20" dirty="0">
                <a:solidFill>
                  <a:srgbClr val="000000"/>
                </a:solidFill>
              </a:rPr>
              <a:t>Amélioration de l'interopérabilité avec les solutions existantes de modélisation des informations sur les bâtiments (BIM) et de jumelage </a:t>
            </a:r>
            <a:r>
              <a:rPr lang="fr-FR" spc="-20" dirty="0" smtClean="0">
                <a:solidFill>
                  <a:srgbClr val="000000"/>
                </a:solidFill>
              </a:rPr>
              <a:t>numérique</a:t>
            </a:r>
            <a:endParaRPr lang="fr-FR" spc="-20" dirty="0">
              <a:solidFill>
                <a:srgbClr val="000000"/>
              </a:solidFill>
            </a:endParaRPr>
          </a:p>
          <a:p>
            <a:pPr marL="171446" indent="-171446" defTabSz="914378">
              <a:spcAft>
                <a:spcPts val="0"/>
              </a:spcAft>
              <a:buFont typeface="Arial"/>
              <a:buChar char="•"/>
              <a:defRPr/>
            </a:pPr>
            <a:r>
              <a:rPr lang="fr-FR" spc="-20" dirty="0">
                <a:solidFill>
                  <a:srgbClr val="000000"/>
                </a:solidFill>
              </a:rPr>
              <a:t>Application plus large des solutions BIM et Digital </a:t>
            </a:r>
            <a:r>
              <a:rPr lang="fr-FR" spc="-20" dirty="0" err="1">
                <a:solidFill>
                  <a:srgbClr val="000000"/>
                </a:solidFill>
              </a:rPr>
              <a:t>Twin</a:t>
            </a:r>
            <a:r>
              <a:rPr lang="fr-FR" spc="-20" dirty="0">
                <a:solidFill>
                  <a:srgbClr val="000000"/>
                </a:solidFill>
              </a:rPr>
              <a:t>, en particulier dans les </a:t>
            </a:r>
            <a:r>
              <a:rPr lang="fr-FR" spc="-20" dirty="0" smtClean="0">
                <a:solidFill>
                  <a:srgbClr val="000000"/>
                </a:solidFill>
              </a:rPr>
              <a:t>PME</a:t>
            </a:r>
          </a:p>
          <a:p>
            <a:pPr marL="171446" indent="-171446" defTabSz="914378">
              <a:spcAft>
                <a:spcPts val="0"/>
              </a:spcAft>
              <a:buFont typeface="Arial"/>
              <a:buChar char="•"/>
              <a:defRPr/>
            </a:pPr>
            <a:endParaRPr lang="fr-FR" spc="-20" dirty="0">
              <a:solidFill>
                <a:srgbClr val="000000"/>
              </a:solidFill>
            </a:endParaRPr>
          </a:p>
          <a:p>
            <a:pPr algn="just" defTabSz="914378">
              <a:lnSpc>
                <a:spcPct val="114999"/>
              </a:lnSpc>
              <a:defRPr/>
            </a:pPr>
            <a:r>
              <a:rPr lang="en-GB" b="1" u="sng" dirty="0" err="1">
                <a:solidFill>
                  <a:srgbClr val="000091"/>
                </a:solidFill>
                <a:ea typeface="Times New Roman"/>
                <a:cs typeface="Times New Roman"/>
              </a:rPr>
              <a:t>Activités</a:t>
            </a:r>
            <a:r>
              <a:rPr lang="en-GB" b="1" u="sng" dirty="0">
                <a:solidFill>
                  <a:srgbClr val="000091"/>
                </a:solidFill>
                <a:ea typeface="Times New Roman"/>
                <a:cs typeface="Times New Roman"/>
              </a:rPr>
              <a:t> :</a:t>
            </a:r>
            <a:endParaRPr lang="fr-FR" dirty="0">
              <a:solidFill>
                <a:srgbClr val="000091"/>
              </a:solidFill>
            </a:endParaRPr>
          </a:p>
          <a:p>
            <a:pPr marL="171446" indent="-171446" defTabSz="914378">
              <a:spcAft>
                <a:spcPts val="0"/>
              </a:spcAft>
              <a:buFont typeface="Arial"/>
              <a:buChar char="•"/>
              <a:defRPr/>
            </a:pPr>
            <a:r>
              <a:rPr lang="fr-FR" spc="-30" dirty="0" smtClean="0">
                <a:solidFill>
                  <a:srgbClr val="000000"/>
                </a:solidFill>
              </a:rPr>
              <a:t>Développer </a:t>
            </a:r>
            <a:r>
              <a:rPr lang="fr-FR" spc="-30" dirty="0">
                <a:solidFill>
                  <a:srgbClr val="000000"/>
                </a:solidFill>
              </a:rPr>
              <a:t>et </a:t>
            </a:r>
            <a:r>
              <a:rPr lang="fr-FR" spc="-30" dirty="0" smtClean="0">
                <a:solidFill>
                  <a:srgbClr val="000000"/>
                </a:solidFill>
              </a:rPr>
              <a:t>intégrer les </a:t>
            </a:r>
            <a:r>
              <a:rPr lang="fr-FR" spc="-30" dirty="0">
                <a:solidFill>
                  <a:srgbClr val="000000"/>
                </a:solidFill>
              </a:rPr>
              <a:t>solutions basées sur la BIM et les jumeaux numériques pour soutenir le cycle de vie complet des </a:t>
            </a:r>
            <a:r>
              <a:rPr lang="fr-FR" spc="-30" dirty="0" smtClean="0">
                <a:solidFill>
                  <a:srgbClr val="000000"/>
                </a:solidFill>
              </a:rPr>
              <a:t>bâtiments</a:t>
            </a:r>
            <a:endParaRPr lang="fr-FR" spc="-30" dirty="0">
              <a:solidFill>
                <a:srgbClr val="000000"/>
              </a:solidFill>
            </a:endParaRPr>
          </a:p>
          <a:p>
            <a:pPr marL="171446" lvl="1" indent="-171446" defTabSz="914378">
              <a:spcBef>
                <a:spcPts val="0"/>
              </a:spcBef>
              <a:spcAft>
                <a:spcPts val="0"/>
              </a:spcAft>
              <a:defRPr/>
            </a:pPr>
            <a:r>
              <a:rPr lang="fr-FR" sz="1050" spc="-20" dirty="0">
                <a:solidFill>
                  <a:srgbClr val="000000"/>
                </a:solidFill>
              </a:rPr>
              <a:t>Soutenir la conception optimale, adaptable et réversible des bâtiments pour l'efficacité énergétique, la circularité et la </a:t>
            </a:r>
            <a:r>
              <a:rPr lang="fr-FR" sz="1050" spc="-20" dirty="0" smtClean="0">
                <a:solidFill>
                  <a:srgbClr val="000000"/>
                </a:solidFill>
              </a:rPr>
              <a:t>durabilité </a:t>
            </a:r>
            <a:endParaRPr lang="fr-FR" sz="1050" spc="-20" dirty="0">
              <a:solidFill>
                <a:srgbClr val="000000"/>
              </a:solidFill>
            </a:endParaRPr>
          </a:p>
          <a:p>
            <a:pPr marL="171446" lvl="1" indent="-171446" defTabSz="914378">
              <a:spcBef>
                <a:spcPts val="0"/>
              </a:spcBef>
              <a:spcAft>
                <a:spcPts val="0"/>
              </a:spcAft>
              <a:defRPr/>
            </a:pPr>
            <a:r>
              <a:rPr lang="fr-FR" sz="1050" spc="-20" dirty="0">
                <a:solidFill>
                  <a:srgbClr val="000000"/>
                </a:solidFill>
              </a:rPr>
              <a:t>Permettre le suivi des matériaux </a:t>
            </a:r>
            <a:r>
              <a:rPr lang="fr-FR" sz="1050" spc="-20" dirty="0" smtClean="0">
                <a:solidFill>
                  <a:srgbClr val="000000"/>
                </a:solidFill>
              </a:rPr>
              <a:t>et </a:t>
            </a:r>
            <a:r>
              <a:rPr lang="fr-FR" sz="1050" spc="-20" dirty="0">
                <a:solidFill>
                  <a:srgbClr val="000000"/>
                </a:solidFill>
              </a:rPr>
              <a:t>des produits de construction, et soutenir la déconstruction et la réutilisation rentables, le recyclage et la récupération des matériaux de construction.</a:t>
            </a:r>
          </a:p>
          <a:p>
            <a:pPr marL="171446" lvl="1" indent="-171446" defTabSz="914378">
              <a:spcBef>
                <a:spcPts val="0"/>
              </a:spcBef>
              <a:spcAft>
                <a:spcPts val="0"/>
              </a:spcAft>
              <a:defRPr/>
            </a:pPr>
            <a:r>
              <a:rPr lang="fr-FR" sz="1050" spc="-20" dirty="0">
                <a:solidFill>
                  <a:srgbClr val="000000"/>
                </a:solidFill>
              </a:rPr>
              <a:t>Intégrer les données de surveillance des bâtiments dans un jumeau numérique interopérable pour le suivi et la gestion automatisés et optimisés des performances des </a:t>
            </a:r>
            <a:r>
              <a:rPr lang="fr-FR" sz="1050" spc="-20" dirty="0" smtClean="0">
                <a:solidFill>
                  <a:srgbClr val="000000"/>
                </a:solidFill>
              </a:rPr>
              <a:t>bâtiments</a:t>
            </a:r>
          </a:p>
          <a:p>
            <a:pPr marL="171446" lvl="1" indent="-171446" defTabSz="914378">
              <a:spcBef>
                <a:spcPts val="0"/>
              </a:spcBef>
              <a:spcAft>
                <a:spcPts val="0"/>
              </a:spcAft>
              <a:defRPr/>
            </a:pPr>
            <a:r>
              <a:rPr lang="fr-FR" sz="1050" spc="-20" dirty="0" smtClean="0">
                <a:solidFill>
                  <a:srgbClr val="000000"/>
                </a:solidFill>
              </a:rPr>
              <a:t>Permettre </a:t>
            </a:r>
            <a:r>
              <a:rPr lang="fr-FR" sz="1050" spc="-20" dirty="0">
                <a:solidFill>
                  <a:srgbClr val="000000"/>
                </a:solidFill>
              </a:rPr>
              <a:t>l'interopérabilité, la qualité et l'intégrité des données sur les bâtiments tout au long du cycle de </a:t>
            </a:r>
            <a:r>
              <a:rPr lang="fr-FR" sz="1050" spc="-20" dirty="0" smtClean="0">
                <a:solidFill>
                  <a:srgbClr val="000000"/>
                </a:solidFill>
              </a:rPr>
              <a:t>vie</a:t>
            </a:r>
          </a:p>
          <a:p>
            <a:pPr marL="171446" lvl="1" indent="-171446" defTabSz="914378">
              <a:spcBef>
                <a:spcPts val="0"/>
              </a:spcBef>
              <a:spcAft>
                <a:spcPts val="0"/>
              </a:spcAft>
              <a:defRPr/>
            </a:pPr>
            <a:r>
              <a:rPr lang="fr-FR" sz="1050" spc="-20" dirty="0" smtClean="0">
                <a:solidFill>
                  <a:srgbClr val="000000"/>
                </a:solidFill>
              </a:rPr>
              <a:t>S'appuyer sur </a:t>
            </a:r>
            <a:r>
              <a:rPr lang="fr-FR" sz="1050" spc="-20" dirty="0">
                <a:solidFill>
                  <a:srgbClr val="000000"/>
                </a:solidFill>
              </a:rPr>
              <a:t>des normes BIM ouvertes et établir des liens, le cas échéant, avec notamment des journaux de bord </a:t>
            </a:r>
            <a:r>
              <a:rPr lang="fr-FR" sz="1050" spc="-20" dirty="0" smtClean="0">
                <a:solidFill>
                  <a:srgbClr val="000000"/>
                </a:solidFill>
              </a:rPr>
              <a:t>numériques</a:t>
            </a:r>
            <a:endParaRPr lang="fr-FR" sz="1050" spc="-20" dirty="0">
              <a:solidFill>
                <a:srgbClr val="000000"/>
              </a:solidFill>
            </a:endParaRPr>
          </a:p>
          <a:p>
            <a:pPr marL="171446" indent="-171446" defTabSz="914378">
              <a:spcAft>
                <a:spcPts val="0"/>
              </a:spcAft>
              <a:buFont typeface="Arial"/>
              <a:buChar char="•"/>
              <a:defRPr/>
            </a:pPr>
            <a:r>
              <a:rPr lang="fr-FR" spc="-30" dirty="0" smtClean="0">
                <a:solidFill>
                  <a:srgbClr val="000000"/>
                </a:solidFill>
              </a:rPr>
              <a:t>Valider les </a:t>
            </a:r>
            <a:r>
              <a:rPr lang="fr-FR" spc="-30" dirty="0">
                <a:solidFill>
                  <a:srgbClr val="000000"/>
                </a:solidFill>
              </a:rPr>
              <a:t>solutions fournies sur au moins deux projets réels de construction et de rénovation de bâtiments résidentiels et non </a:t>
            </a:r>
            <a:r>
              <a:rPr lang="fr-FR" spc="-30" dirty="0" smtClean="0">
                <a:solidFill>
                  <a:srgbClr val="000000"/>
                </a:solidFill>
              </a:rPr>
              <a:t>résidentiels</a:t>
            </a:r>
            <a:endParaRPr lang="fr-FR" spc="-30" dirty="0">
              <a:solidFill>
                <a:srgbClr val="000000"/>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defTabSz="914378">
              <a:defRPr/>
            </a:pPr>
            <a:fld id="{733122C9-A0B9-462F-8757-0847AD287B63}" type="slidenum">
              <a:rPr lang="fr-FR">
                <a:solidFill>
                  <a:srgbClr val="000091"/>
                </a:solidFill>
                <a:latin typeface="Arial"/>
              </a:rPr>
              <a:pPr defTabSz="914378">
                <a:defRPr/>
              </a:pPr>
              <a:t>60</a:t>
            </a:fld>
            <a:endParaRPr lang="fr-FR" dirty="0">
              <a:solidFill>
                <a:srgbClr val="000091"/>
              </a:solidFill>
              <a:latin typeface="Arial"/>
            </a:endParaRPr>
          </a:p>
        </p:txBody>
      </p:sp>
      <p:sp>
        <p:nvSpPr>
          <p:cNvPr id="8" name="ZoneTexte 7"/>
          <p:cNvSpPr txBox="1"/>
          <p:nvPr/>
        </p:nvSpPr>
        <p:spPr bwMode="auto">
          <a:xfrm>
            <a:off x="3203849" y="194400"/>
            <a:ext cx="5765503" cy="553998"/>
          </a:xfrm>
          <a:prstGeom prst="rect">
            <a:avLst/>
          </a:prstGeom>
          <a:noFill/>
        </p:spPr>
        <p:txBody>
          <a:bodyPr wrap="square" rtlCol="0">
            <a:spAutoFit/>
          </a:bodyPr>
          <a:lstStyle/>
          <a:p>
            <a:pPr defTabSz="914378">
              <a:defRPr/>
            </a:pPr>
            <a:r>
              <a:rPr lang="fr-FR" b="1" dirty="0">
                <a:solidFill>
                  <a:srgbClr val="000000"/>
                </a:solidFill>
                <a:latin typeface="Arial"/>
              </a:rPr>
              <a:t>Destination 4 : Les appels de 2024</a:t>
            </a:r>
          </a:p>
          <a:p>
            <a:pPr defTabSz="914378">
              <a:defRPr/>
            </a:pPr>
            <a:r>
              <a:rPr lang="fr-FR" sz="1200" b="1" dirty="0">
                <a:solidFill>
                  <a:srgbClr val="000000"/>
                </a:solidFill>
                <a:latin typeface="Arial"/>
              </a:rPr>
              <a:t>Bâtiments</a:t>
            </a:r>
          </a:p>
        </p:txBody>
      </p:sp>
      <p:sp>
        <p:nvSpPr>
          <p:cNvPr id="9" name="Espace réservé du contenu 5"/>
          <p:cNvSpPr txBox="1">
            <a:spLocks/>
          </p:cNvSpPr>
          <p:nvPr/>
        </p:nvSpPr>
        <p:spPr bwMode="auto">
          <a:xfrm>
            <a:off x="360001" y="1015200"/>
            <a:ext cx="6012200" cy="47560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400" b="1" dirty="0">
                <a:solidFill>
                  <a:schemeClr val="tx1"/>
                </a:solidFill>
              </a:rPr>
              <a:t>HORIZON-CL5-2024-D4-02-03:BIM-based processes and digital twins for facilitating and </a:t>
            </a:r>
            <a:r>
              <a:rPr lang="en-US" sz="1400" b="1" dirty="0" err="1">
                <a:solidFill>
                  <a:schemeClr val="tx1"/>
                </a:solidFill>
              </a:rPr>
              <a:t>optimising</a:t>
            </a:r>
            <a:r>
              <a:rPr lang="en-US" sz="1400" b="1" dirty="0">
                <a:solidFill>
                  <a:schemeClr val="tx1"/>
                </a:solidFill>
              </a:rPr>
              <a:t> circular energy renovation (Built4People Partnership)</a:t>
            </a:r>
          </a:p>
        </p:txBody>
      </p:sp>
      <p:sp>
        <p:nvSpPr>
          <p:cNvPr id="11" name="Rectangle 10"/>
          <p:cNvSpPr/>
          <p:nvPr/>
        </p:nvSpPr>
        <p:spPr bwMode="auto">
          <a:xfrm>
            <a:off x="6372201" y="555527"/>
            <a:ext cx="2448272" cy="1200329"/>
          </a:xfrm>
          <a:prstGeom prst="rect">
            <a:avLst/>
          </a:prstGeom>
          <a:solidFill>
            <a:schemeClr val="bg1"/>
          </a:solidFill>
          <a:ln w="19050">
            <a:solidFill>
              <a:srgbClr val="000099"/>
            </a:solidFill>
          </a:ln>
        </p:spPr>
        <p:txBody>
          <a:bodyPr wrap="square">
            <a:spAutoFit/>
          </a:bodyPr>
          <a:lstStyle/>
          <a:p>
            <a:pPr defTabSz="685800">
              <a:defRPr/>
            </a:pPr>
            <a:r>
              <a:rPr lang="fr-FR" sz="1200" i="1" dirty="0">
                <a:solidFill>
                  <a:srgbClr val="000000"/>
                </a:solidFill>
                <a:latin typeface="Arial"/>
              </a:rPr>
              <a:t>IA (</a:t>
            </a:r>
            <a:r>
              <a:rPr lang="en-US" sz="1200" i="1" dirty="0">
                <a:solidFill>
                  <a:srgbClr val="000000"/>
                </a:solidFill>
                <a:latin typeface="Arial"/>
              </a:rPr>
              <a:t>TRL à la fin du </a:t>
            </a:r>
            <a:r>
              <a:rPr lang="en-US" sz="1200" i="1" dirty="0" err="1">
                <a:solidFill>
                  <a:srgbClr val="000000"/>
                </a:solidFill>
                <a:latin typeface="Arial"/>
              </a:rPr>
              <a:t>projet</a:t>
            </a:r>
            <a:r>
              <a:rPr lang="en-US" sz="1200" i="1" dirty="0">
                <a:solidFill>
                  <a:srgbClr val="000000"/>
                </a:solidFill>
                <a:latin typeface="Arial"/>
              </a:rPr>
              <a:t> 6-8)</a:t>
            </a:r>
            <a:endParaRPr lang="fr-FR" sz="1200" i="1" dirty="0">
              <a:solidFill>
                <a:srgbClr val="000000"/>
              </a:solidFill>
              <a:latin typeface="Arial"/>
            </a:endParaRPr>
          </a:p>
          <a:p>
            <a:pPr defTabSz="685800">
              <a:defRPr/>
            </a:pPr>
            <a:r>
              <a:rPr lang="fr-FR" sz="1200" i="1" dirty="0">
                <a:solidFill>
                  <a:srgbClr val="000000"/>
                </a:solidFill>
                <a:latin typeface="Arial"/>
              </a:rPr>
              <a:t>Nb estimé de projets financés : 2 </a:t>
            </a:r>
            <a:endParaRPr lang="fr-FR" sz="1200" dirty="0">
              <a:solidFill>
                <a:srgbClr val="000000"/>
              </a:solidFill>
              <a:latin typeface="Arial"/>
            </a:endParaRPr>
          </a:p>
          <a:p>
            <a:pPr defTabSz="685800">
              <a:defRPr/>
            </a:pPr>
            <a:r>
              <a:rPr lang="fr-FR" sz="1200" i="1" dirty="0">
                <a:solidFill>
                  <a:srgbClr val="000000"/>
                </a:solidFill>
                <a:latin typeface="Arial"/>
              </a:rPr>
              <a:t>Budget/projet : 4 M€</a:t>
            </a:r>
            <a:endParaRPr lang="fr-FR" sz="1200" dirty="0">
              <a:solidFill>
                <a:srgbClr val="000000"/>
              </a:solidFill>
              <a:latin typeface="Arial"/>
            </a:endParaRPr>
          </a:p>
          <a:p>
            <a:pPr lvl="0">
              <a:defRPr/>
            </a:pPr>
            <a:r>
              <a:rPr lang="fr-FR" sz="1200" i="1" dirty="0">
                <a:solidFill>
                  <a:srgbClr val="000000"/>
                </a:solidFill>
              </a:rPr>
              <a:t>Ouverture : 17/09/2024</a:t>
            </a:r>
            <a:endParaRPr lang="fr-FR" sz="1200" dirty="0">
              <a:solidFill>
                <a:srgbClr val="000000"/>
              </a:solidFill>
            </a:endParaRPr>
          </a:p>
          <a:p>
            <a:pPr lvl="0">
              <a:defRPr/>
            </a:pPr>
            <a:r>
              <a:rPr lang="fr-FR" sz="1200" i="1" dirty="0">
                <a:solidFill>
                  <a:srgbClr val="000000"/>
                </a:solidFill>
              </a:rPr>
              <a:t>Deadline : 21/01/2025</a:t>
            </a:r>
          </a:p>
          <a:p>
            <a:pPr defTabSz="685800">
              <a:defRPr/>
            </a:pPr>
            <a:r>
              <a:rPr lang="fr-FR" sz="1200" i="1" dirty="0">
                <a:solidFill>
                  <a:srgbClr val="000000"/>
                </a:solidFill>
                <a:latin typeface="Arial"/>
              </a:rPr>
              <a:t>Lump </a:t>
            </a:r>
            <a:r>
              <a:rPr lang="fr-FR" sz="1200" i="1" dirty="0" err="1">
                <a:solidFill>
                  <a:srgbClr val="000000"/>
                </a:solidFill>
                <a:latin typeface="Arial"/>
              </a:rPr>
              <a:t>sum</a:t>
            </a:r>
            <a:endParaRPr lang="fr-FR" sz="1200" i="1" dirty="0">
              <a:solidFill>
                <a:srgbClr val="000000"/>
              </a:solidFill>
              <a:latin typeface="Arial"/>
            </a:endParaRPr>
          </a:p>
        </p:txBody>
      </p:sp>
    </p:spTree>
    <p:extLst>
      <p:ext uri="{BB962C8B-B14F-4D97-AF65-F5344CB8AC3E}">
        <p14:creationId xmlns:p14="http://schemas.microsoft.com/office/powerpoint/2010/main" val="3639100163"/>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60001" y="1692000"/>
            <a:ext cx="7673741"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sz="1100" b="1" u="sng" dirty="0" err="1">
                <a:solidFill>
                  <a:srgbClr val="000091"/>
                </a:solidFill>
                <a:ea typeface="Times New Roman"/>
                <a:cs typeface="Times New Roman"/>
              </a:rPr>
              <a:t>Résultats</a:t>
            </a:r>
            <a:r>
              <a:rPr lang="en-GB" sz="1100" b="1" u="sng" dirty="0">
                <a:solidFill>
                  <a:srgbClr val="000091"/>
                </a:solidFill>
                <a:ea typeface="Times New Roman"/>
                <a:cs typeface="Times New Roman"/>
              </a:rPr>
              <a:t> </a:t>
            </a:r>
            <a:r>
              <a:rPr lang="en-GB" sz="1100" b="1" u="sng" dirty="0" err="1">
                <a:solidFill>
                  <a:srgbClr val="000091"/>
                </a:solidFill>
                <a:ea typeface="Times New Roman"/>
                <a:cs typeface="Times New Roman"/>
              </a:rPr>
              <a:t>attendus</a:t>
            </a:r>
            <a:r>
              <a:rPr lang="en-GB" sz="1100" b="1" u="sng" dirty="0">
                <a:solidFill>
                  <a:srgbClr val="000091"/>
                </a:solidFill>
                <a:ea typeface="Times New Roman"/>
                <a:cs typeface="Times New Roman"/>
              </a:rPr>
              <a:t> :</a:t>
            </a:r>
          </a:p>
          <a:p>
            <a:pPr marL="171446" indent="-171446" defTabSz="914378">
              <a:spcAft>
                <a:spcPts val="0"/>
              </a:spcAft>
              <a:buFont typeface="Arial"/>
              <a:buChar char="•"/>
              <a:defRPr/>
            </a:pPr>
            <a:r>
              <a:rPr lang="fr-FR" sz="1100" spc="-20" dirty="0" smtClean="0">
                <a:solidFill>
                  <a:srgbClr val="000000"/>
                </a:solidFill>
                <a:latin typeface="Arial"/>
              </a:rPr>
              <a:t>Amélioration </a:t>
            </a:r>
            <a:r>
              <a:rPr lang="fr-FR" sz="1100" spc="-20" dirty="0">
                <a:solidFill>
                  <a:srgbClr val="000000"/>
                </a:solidFill>
                <a:latin typeface="Arial"/>
              </a:rPr>
              <a:t>de l'adaptabilité des bâtiments et des unités de construction à de nouvelles </a:t>
            </a:r>
            <a:r>
              <a:rPr lang="fr-FR" sz="1100" spc="-20" dirty="0" smtClean="0">
                <a:solidFill>
                  <a:srgbClr val="000000"/>
                </a:solidFill>
                <a:latin typeface="Arial"/>
              </a:rPr>
              <a:t>utilisations</a:t>
            </a:r>
            <a:endParaRPr lang="fr-FR" sz="1100" spc="-20" dirty="0">
              <a:solidFill>
                <a:srgbClr val="000000"/>
              </a:solidFill>
              <a:latin typeface="Arial"/>
            </a:endParaRPr>
          </a:p>
          <a:p>
            <a:pPr marL="171446" indent="-171446" defTabSz="914378">
              <a:spcAft>
                <a:spcPts val="0"/>
              </a:spcAft>
              <a:buFont typeface="Arial"/>
              <a:buChar char="•"/>
              <a:defRPr/>
            </a:pPr>
            <a:r>
              <a:rPr lang="fr-FR" sz="1100" spc="-20" dirty="0">
                <a:solidFill>
                  <a:srgbClr val="000000"/>
                </a:solidFill>
                <a:latin typeface="Arial"/>
              </a:rPr>
              <a:t>Réutilisation et recyclage accrus des éléments et produits de </a:t>
            </a:r>
            <a:r>
              <a:rPr lang="fr-FR" sz="1100" spc="-20" dirty="0" smtClean="0">
                <a:solidFill>
                  <a:srgbClr val="000000"/>
                </a:solidFill>
                <a:latin typeface="Arial"/>
              </a:rPr>
              <a:t>construction</a:t>
            </a:r>
            <a:endParaRPr lang="fr-FR" sz="1100" spc="-20" dirty="0">
              <a:solidFill>
                <a:srgbClr val="000000"/>
              </a:solidFill>
              <a:latin typeface="Arial"/>
            </a:endParaRPr>
          </a:p>
          <a:p>
            <a:pPr marL="171446" indent="-171446" defTabSz="914378">
              <a:spcAft>
                <a:spcPts val="0"/>
              </a:spcAft>
              <a:buFont typeface="Arial"/>
              <a:buChar char="•"/>
              <a:defRPr/>
            </a:pPr>
            <a:r>
              <a:rPr lang="fr-FR" sz="1100" spc="-20" dirty="0">
                <a:solidFill>
                  <a:srgbClr val="000000"/>
                </a:solidFill>
                <a:latin typeface="Arial"/>
              </a:rPr>
              <a:t>Prolongation de la durée de vie des </a:t>
            </a:r>
            <a:r>
              <a:rPr lang="fr-FR" sz="1100" spc="-20" dirty="0" smtClean="0">
                <a:solidFill>
                  <a:srgbClr val="000000"/>
                </a:solidFill>
                <a:latin typeface="Arial"/>
              </a:rPr>
              <a:t>bâtiments</a:t>
            </a:r>
            <a:endParaRPr lang="fr-FR" sz="1100" spc="-20" dirty="0">
              <a:solidFill>
                <a:srgbClr val="000000"/>
              </a:solidFill>
              <a:latin typeface="Arial"/>
            </a:endParaRPr>
          </a:p>
          <a:p>
            <a:pPr marL="171446" indent="-171446" defTabSz="914378">
              <a:spcAft>
                <a:spcPts val="0"/>
              </a:spcAft>
              <a:buFont typeface="Arial"/>
              <a:buChar char="•"/>
              <a:defRPr/>
            </a:pPr>
            <a:r>
              <a:rPr lang="fr-FR" sz="1100" spc="-20" dirty="0">
                <a:solidFill>
                  <a:srgbClr val="000000"/>
                </a:solidFill>
                <a:latin typeface="Arial"/>
              </a:rPr>
              <a:t>Sensibilisation accrue aux meilleures pratiques de conception pour l'adaptabilité, la réutilisation et la </a:t>
            </a:r>
            <a:r>
              <a:rPr lang="fr-FR" sz="1100" spc="-20" dirty="0" smtClean="0">
                <a:solidFill>
                  <a:srgbClr val="000000"/>
                </a:solidFill>
                <a:latin typeface="Arial"/>
              </a:rPr>
              <a:t>déconstruction</a:t>
            </a:r>
            <a:endParaRPr lang="fr-FR" sz="1100" spc="-20" dirty="0">
              <a:solidFill>
                <a:srgbClr val="000000"/>
              </a:solidFill>
              <a:latin typeface="Arial"/>
            </a:endParaRPr>
          </a:p>
          <a:p>
            <a:pPr defTabSz="914378">
              <a:spcAft>
                <a:spcPts val="0"/>
              </a:spcAft>
              <a:defRPr/>
            </a:pPr>
            <a:endParaRPr lang="fr-FR" sz="1100" spc="-20" dirty="0">
              <a:solidFill>
                <a:srgbClr val="000000"/>
              </a:solidFill>
              <a:latin typeface="Arial"/>
            </a:endParaRPr>
          </a:p>
          <a:p>
            <a:pPr algn="just" defTabSz="914378">
              <a:lnSpc>
                <a:spcPct val="114999"/>
              </a:lnSpc>
              <a:defRPr/>
            </a:pPr>
            <a:r>
              <a:rPr lang="en-GB" sz="1100" b="1" u="sng" dirty="0" err="1">
                <a:solidFill>
                  <a:srgbClr val="000091"/>
                </a:solidFill>
                <a:ea typeface="Times New Roman"/>
                <a:cs typeface="Times New Roman"/>
              </a:rPr>
              <a:t>Activités</a:t>
            </a:r>
            <a:r>
              <a:rPr lang="en-GB" sz="1100" b="1" u="sng" dirty="0">
                <a:solidFill>
                  <a:srgbClr val="000091"/>
                </a:solidFill>
                <a:ea typeface="Times New Roman"/>
                <a:cs typeface="Times New Roman"/>
              </a:rPr>
              <a:t> :</a:t>
            </a:r>
            <a:endParaRPr lang="fr-FR" sz="1100" dirty="0">
              <a:solidFill>
                <a:srgbClr val="000091"/>
              </a:solidFill>
            </a:endParaRPr>
          </a:p>
          <a:p>
            <a:pPr marL="171446" indent="-171446" defTabSz="914378">
              <a:spcAft>
                <a:spcPts val="0"/>
              </a:spcAft>
              <a:buFont typeface="Arial"/>
              <a:buChar char="•"/>
              <a:defRPr/>
            </a:pPr>
            <a:r>
              <a:rPr lang="fr-FR" sz="1100" spc="-30" dirty="0" smtClean="0">
                <a:solidFill>
                  <a:srgbClr val="000000"/>
                </a:solidFill>
                <a:latin typeface="Arial"/>
              </a:rPr>
              <a:t>Valider les </a:t>
            </a:r>
            <a:r>
              <a:rPr lang="fr-FR" sz="1100" spc="-30" dirty="0">
                <a:solidFill>
                  <a:srgbClr val="000000"/>
                </a:solidFill>
                <a:latin typeface="Arial"/>
              </a:rPr>
              <a:t>solutions de construction et de rénovation basées sur l'intégration d'outils, de produits, de solutions innovants, qui facilitent la déconstruction et la réutilisation, en se basant sur des approches de cycle de vie à travers la chaîne de </a:t>
            </a:r>
            <a:r>
              <a:rPr lang="fr-FR" sz="1100" spc="-30" dirty="0" smtClean="0">
                <a:solidFill>
                  <a:srgbClr val="000000"/>
                </a:solidFill>
                <a:latin typeface="Arial"/>
              </a:rPr>
              <a:t>valeur</a:t>
            </a:r>
            <a:endParaRPr lang="fr-FR" sz="1100" spc="-30" dirty="0">
              <a:solidFill>
                <a:srgbClr val="000000"/>
              </a:solidFill>
              <a:latin typeface="Arial"/>
            </a:endParaRPr>
          </a:p>
          <a:p>
            <a:pPr marL="171446" indent="-171446" defTabSz="914378">
              <a:spcAft>
                <a:spcPts val="0"/>
              </a:spcAft>
              <a:buFont typeface="Arial"/>
              <a:buChar char="•"/>
              <a:defRPr/>
            </a:pPr>
            <a:r>
              <a:rPr lang="fr-FR" sz="1100" spc="-30" dirty="0">
                <a:solidFill>
                  <a:srgbClr val="000000"/>
                </a:solidFill>
                <a:latin typeface="Arial"/>
              </a:rPr>
              <a:t>S'assurer que les solutions validées </a:t>
            </a:r>
            <a:r>
              <a:rPr lang="fr-FR" sz="1100" spc="-30" dirty="0" smtClean="0">
                <a:solidFill>
                  <a:srgbClr val="000000"/>
                </a:solidFill>
                <a:latin typeface="Arial"/>
              </a:rPr>
              <a:t>prennent </a:t>
            </a:r>
            <a:r>
              <a:rPr lang="fr-FR" sz="1100" spc="-30" dirty="0">
                <a:solidFill>
                  <a:srgbClr val="000000"/>
                </a:solidFill>
                <a:latin typeface="Arial"/>
              </a:rPr>
              <a:t>en compte l'adaptabilité et la </a:t>
            </a:r>
            <a:r>
              <a:rPr lang="fr-FR" sz="1100" spc="-30" dirty="0" smtClean="0">
                <a:solidFill>
                  <a:srgbClr val="000000"/>
                </a:solidFill>
                <a:latin typeface="Arial"/>
              </a:rPr>
              <a:t>réversibilité, soient </a:t>
            </a:r>
            <a:r>
              <a:rPr lang="fr-FR" sz="1100" spc="-30" dirty="0">
                <a:solidFill>
                  <a:srgbClr val="000000"/>
                </a:solidFill>
                <a:latin typeface="Arial"/>
              </a:rPr>
              <a:t>ancrées dans les chaînes de valeur locales et régionales, </a:t>
            </a:r>
            <a:r>
              <a:rPr lang="fr-FR" sz="1100" spc="-30" dirty="0" smtClean="0">
                <a:solidFill>
                  <a:srgbClr val="000000"/>
                </a:solidFill>
                <a:latin typeface="Arial"/>
              </a:rPr>
              <a:t>et permettent </a:t>
            </a:r>
            <a:r>
              <a:rPr lang="fr-FR" sz="1100" spc="-30" dirty="0">
                <a:solidFill>
                  <a:srgbClr val="000000"/>
                </a:solidFill>
                <a:latin typeface="Arial"/>
              </a:rPr>
              <a:t>d'atténuer le changement </a:t>
            </a:r>
            <a:r>
              <a:rPr lang="fr-FR" sz="1100" spc="-30" dirty="0" smtClean="0">
                <a:solidFill>
                  <a:srgbClr val="000000"/>
                </a:solidFill>
                <a:latin typeface="Arial"/>
              </a:rPr>
              <a:t>climatique </a:t>
            </a:r>
            <a:r>
              <a:rPr lang="fr-FR" sz="1100" spc="-30" dirty="0">
                <a:solidFill>
                  <a:srgbClr val="000000"/>
                </a:solidFill>
                <a:latin typeface="Arial"/>
              </a:rPr>
              <a:t>en minimisant les émissions et </a:t>
            </a:r>
            <a:r>
              <a:rPr lang="fr-FR" sz="1100" spc="-30" dirty="0" smtClean="0">
                <a:solidFill>
                  <a:srgbClr val="000000"/>
                </a:solidFill>
                <a:latin typeface="Arial"/>
              </a:rPr>
              <a:t>impacts </a:t>
            </a:r>
            <a:r>
              <a:rPr lang="fr-FR" sz="1100" spc="-30" dirty="0">
                <a:solidFill>
                  <a:srgbClr val="000000"/>
                </a:solidFill>
                <a:latin typeface="Arial"/>
              </a:rPr>
              <a:t>négatifs </a:t>
            </a:r>
            <a:r>
              <a:rPr lang="fr-FR" sz="1100" spc="-30" dirty="0" smtClean="0">
                <a:solidFill>
                  <a:srgbClr val="000000"/>
                </a:solidFill>
                <a:latin typeface="Arial"/>
              </a:rPr>
              <a:t>des </a:t>
            </a:r>
            <a:r>
              <a:rPr lang="fr-FR" sz="1100" spc="-30" dirty="0">
                <a:solidFill>
                  <a:srgbClr val="000000"/>
                </a:solidFill>
                <a:latin typeface="Arial"/>
              </a:rPr>
              <a:t>travaux de rénovation et de construction.   </a:t>
            </a:r>
          </a:p>
          <a:p>
            <a:pPr marL="171446" indent="-171446" defTabSz="914378">
              <a:spcAft>
                <a:spcPts val="0"/>
              </a:spcAft>
              <a:buFont typeface="Arial"/>
              <a:buChar char="•"/>
              <a:defRPr/>
            </a:pPr>
            <a:r>
              <a:rPr lang="fr-FR" sz="1100" spc="-30" dirty="0" smtClean="0">
                <a:solidFill>
                  <a:srgbClr val="000000"/>
                </a:solidFill>
                <a:latin typeface="Arial"/>
              </a:rPr>
              <a:t>Valider </a:t>
            </a:r>
            <a:r>
              <a:rPr lang="fr-FR" sz="1100" spc="-30" dirty="0">
                <a:solidFill>
                  <a:srgbClr val="000000"/>
                </a:solidFill>
                <a:latin typeface="Arial"/>
              </a:rPr>
              <a:t>l</a:t>
            </a:r>
            <a:r>
              <a:rPr lang="fr-FR" sz="1100" spc="-30" dirty="0" smtClean="0">
                <a:solidFill>
                  <a:srgbClr val="000000"/>
                </a:solidFill>
                <a:latin typeface="Arial"/>
              </a:rPr>
              <a:t>es </a:t>
            </a:r>
            <a:r>
              <a:rPr lang="fr-FR" sz="1100" spc="-30" dirty="0">
                <a:solidFill>
                  <a:srgbClr val="000000"/>
                </a:solidFill>
                <a:latin typeface="Arial"/>
              </a:rPr>
              <a:t>solutions dans un environnement pertinent (vie réelle ou proche de la vie réelle).    </a:t>
            </a:r>
          </a:p>
          <a:p>
            <a:pPr marL="171446" indent="-171446" defTabSz="914378">
              <a:spcAft>
                <a:spcPts val="0"/>
              </a:spcAft>
              <a:buFont typeface="Arial"/>
              <a:buChar char="•"/>
              <a:defRPr/>
            </a:pPr>
            <a:r>
              <a:rPr lang="fr-FR" sz="1100" spc="-30" dirty="0" smtClean="0">
                <a:solidFill>
                  <a:srgbClr val="000000"/>
                </a:solidFill>
                <a:latin typeface="Arial"/>
              </a:rPr>
              <a:t>Fournir conseils </a:t>
            </a:r>
            <a:r>
              <a:rPr lang="fr-FR" sz="1100" spc="-30" dirty="0">
                <a:solidFill>
                  <a:srgbClr val="000000"/>
                </a:solidFill>
                <a:latin typeface="Arial"/>
              </a:rPr>
              <a:t>et </a:t>
            </a:r>
            <a:r>
              <a:rPr lang="fr-FR" sz="1100" spc="-30" dirty="0" smtClean="0">
                <a:solidFill>
                  <a:srgbClr val="000000"/>
                </a:solidFill>
                <a:latin typeface="Arial"/>
              </a:rPr>
              <a:t>recommandations </a:t>
            </a:r>
            <a:r>
              <a:rPr lang="fr-FR" sz="1100" spc="-30" dirty="0">
                <a:solidFill>
                  <a:srgbClr val="000000"/>
                </a:solidFill>
                <a:latin typeface="Arial"/>
              </a:rPr>
              <a:t>aux fournisseurs de technologies, aux autorités réglementaires, aux organismes de </a:t>
            </a:r>
            <a:r>
              <a:rPr lang="fr-FR" sz="1100" spc="-30" dirty="0" smtClean="0">
                <a:solidFill>
                  <a:srgbClr val="000000"/>
                </a:solidFill>
                <a:latin typeface="Arial"/>
              </a:rPr>
              <a:t>certification…</a:t>
            </a:r>
          </a:p>
          <a:p>
            <a:pPr marL="171446" indent="-171446" defTabSz="914378">
              <a:spcAft>
                <a:spcPts val="0"/>
              </a:spcAft>
              <a:buFont typeface="Arial"/>
              <a:buChar char="•"/>
              <a:defRPr/>
            </a:pPr>
            <a:r>
              <a:rPr lang="fr-FR" sz="1100" spc="-30" dirty="0" smtClean="0">
                <a:solidFill>
                  <a:srgbClr val="000000"/>
                </a:solidFill>
                <a:latin typeface="Arial"/>
              </a:rPr>
              <a:t>Contribuer </a:t>
            </a:r>
            <a:r>
              <a:rPr lang="fr-FR" sz="1100" spc="-30" dirty="0">
                <a:solidFill>
                  <a:srgbClr val="000000"/>
                </a:solidFill>
                <a:latin typeface="Arial"/>
              </a:rPr>
              <a:t>par des actions spécifiques et ciblées à la normalisation et aux évolutions réglementaires susceptibles de favoriser la réutilisation et la déconstruction des matériaux et produits de </a:t>
            </a:r>
            <a:r>
              <a:rPr lang="fr-FR" sz="1100" spc="-30" dirty="0" smtClean="0">
                <a:solidFill>
                  <a:srgbClr val="000000"/>
                </a:solidFill>
                <a:latin typeface="Arial"/>
              </a:rPr>
              <a:t>construction</a:t>
            </a:r>
            <a:endParaRPr lang="fr-FR" sz="1100" spc="-30" dirty="0">
              <a:solidFill>
                <a:srgbClr val="000000"/>
              </a:solidFill>
              <a:latin typeface="Aria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defTabSz="914378">
              <a:defRPr/>
            </a:pPr>
            <a:fld id="{733122C9-A0B9-462F-8757-0847AD287B63}" type="slidenum">
              <a:rPr lang="fr-FR">
                <a:solidFill>
                  <a:srgbClr val="000091"/>
                </a:solidFill>
                <a:latin typeface="Arial"/>
              </a:rPr>
              <a:pPr defTabSz="914378">
                <a:defRPr/>
              </a:pPr>
              <a:t>61</a:t>
            </a:fld>
            <a:endParaRPr lang="fr-FR" dirty="0">
              <a:solidFill>
                <a:srgbClr val="000091"/>
              </a:solidFill>
              <a:latin typeface="Arial"/>
            </a:endParaRPr>
          </a:p>
        </p:txBody>
      </p:sp>
      <p:sp>
        <p:nvSpPr>
          <p:cNvPr id="8" name="ZoneTexte 7"/>
          <p:cNvSpPr txBox="1"/>
          <p:nvPr/>
        </p:nvSpPr>
        <p:spPr bwMode="auto">
          <a:xfrm>
            <a:off x="3203849" y="194400"/>
            <a:ext cx="5765503" cy="553998"/>
          </a:xfrm>
          <a:prstGeom prst="rect">
            <a:avLst/>
          </a:prstGeom>
          <a:noFill/>
        </p:spPr>
        <p:txBody>
          <a:bodyPr wrap="square" rtlCol="0">
            <a:spAutoFit/>
          </a:bodyPr>
          <a:lstStyle/>
          <a:p>
            <a:pPr defTabSz="914378">
              <a:defRPr/>
            </a:pPr>
            <a:r>
              <a:rPr lang="fr-FR" b="1" dirty="0">
                <a:solidFill>
                  <a:srgbClr val="000000"/>
                </a:solidFill>
                <a:latin typeface="Arial"/>
              </a:rPr>
              <a:t>Destination 4 : Les appels de 2024</a:t>
            </a:r>
          </a:p>
          <a:p>
            <a:pPr defTabSz="914378">
              <a:defRPr/>
            </a:pPr>
            <a:r>
              <a:rPr lang="fr-FR" sz="1200" b="1" dirty="0">
                <a:solidFill>
                  <a:srgbClr val="000000"/>
                </a:solidFill>
                <a:latin typeface="Arial"/>
              </a:rPr>
              <a:t>Bâtiments</a:t>
            </a:r>
          </a:p>
        </p:txBody>
      </p:sp>
      <p:sp>
        <p:nvSpPr>
          <p:cNvPr id="9" name="Espace réservé du contenu 5"/>
          <p:cNvSpPr txBox="1">
            <a:spLocks/>
          </p:cNvSpPr>
          <p:nvPr/>
        </p:nvSpPr>
        <p:spPr bwMode="auto">
          <a:xfrm>
            <a:off x="360000" y="1015200"/>
            <a:ext cx="6165929" cy="47560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400" b="1" dirty="0">
                <a:solidFill>
                  <a:schemeClr val="tx1"/>
                </a:solidFill>
              </a:rPr>
              <a:t>HORIZON-CL5-2024-D4-02-04: Design for adaptability, re-use and deconstruction of buildings, in line with the principles of circular economy (Built4People Partnership)</a:t>
            </a:r>
          </a:p>
        </p:txBody>
      </p:sp>
      <p:sp>
        <p:nvSpPr>
          <p:cNvPr id="11" name="Rectangle 10"/>
          <p:cNvSpPr/>
          <p:nvPr/>
        </p:nvSpPr>
        <p:spPr bwMode="auto">
          <a:xfrm>
            <a:off x="6372201" y="555527"/>
            <a:ext cx="2448272" cy="1015663"/>
          </a:xfrm>
          <a:prstGeom prst="rect">
            <a:avLst/>
          </a:prstGeom>
          <a:solidFill>
            <a:schemeClr val="bg1"/>
          </a:solidFill>
          <a:ln w="19050">
            <a:solidFill>
              <a:srgbClr val="000099"/>
            </a:solidFill>
          </a:ln>
        </p:spPr>
        <p:txBody>
          <a:bodyPr wrap="square">
            <a:spAutoFit/>
          </a:bodyPr>
          <a:lstStyle/>
          <a:p>
            <a:pPr defTabSz="685800">
              <a:defRPr/>
            </a:pPr>
            <a:r>
              <a:rPr lang="fr-FR" sz="1200" i="1" dirty="0">
                <a:solidFill>
                  <a:srgbClr val="000000"/>
                </a:solidFill>
                <a:latin typeface="Arial"/>
              </a:rPr>
              <a:t>RIA (</a:t>
            </a:r>
            <a:r>
              <a:rPr lang="en-US" sz="1200" i="1" dirty="0">
                <a:solidFill>
                  <a:srgbClr val="000000"/>
                </a:solidFill>
                <a:latin typeface="Arial"/>
              </a:rPr>
              <a:t>TRL à la fin du </a:t>
            </a:r>
            <a:r>
              <a:rPr lang="en-US" sz="1200" i="1" dirty="0" err="1">
                <a:solidFill>
                  <a:srgbClr val="000000"/>
                </a:solidFill>
                <a:latin typeface="Arial"/>
              </a:rPr>
              <a:t>projet</a:t>
            </a:r>
            <a:r>
              <a:rPr lang="en-US" sz="1200" i="1" dirty="0">
                <a:solidFill>
                  <a:srgbClr val="000000"/>
                </a:solidFill>
                <a:latin typeface="Arial"/>
              </a:rPr>
              <a:t> 5-6)</a:t>
            </a:r>
            <a:endParaRPr lang="fr-FR" sz="1200" i="1" dirty="0">
              <a:solidFill>
                <a:srgbClr val="000000"/>
              </a:solidFill>
              <a:latin typeface="Arial"/>
            </a:endParaRPr>
          </a:p>
          <a:p>
            <a:pPr defTabSz="685800">
              <a:defRPr/>
            </a:pPr>
            <a:r>
              <a:rPr lang="fr-FR" sz="1200" i="1" dirty="0">
                <a:solidFill>
                  <a:srgbClr val="000000"/>
                </a:solidFill>
                <a:latin typeface="Arial"/>
              </a:rPr>
              <a:t>Nb estimé de projets financés : 2 </a:t>
            </a:r>
            <a:endParaRPr lang="fr-FR" sz="1200" dirty="0">
              <a:solidFill>
                <a:srgbClr val="000000"/>
              </a:solidFill>
              <a:latin typeface="Arial"/>
            </a:endParaRPr>
          </a:p>
          <a:p>
            <a:pPr defTabSz="685800">
              <a:defRPr/>
            </a:pPr>
            <a:r>
              <a:rPr lang="fr-FR" sz="1200" i="1" dirty="0">
                <a:solidFill>
                  <a:srgbClr val="000000"/>
                </a:solidFill>
                <a:latin typeface="Arial"/>
              </a:rPr>
              <a:t>Budget/projet : 4 M€</a:t>
            </a:r>
            <a:endParaRPr lang="fr-FR" sz="1200" dirty="0">
              <a:solidFill>
                <a:srgbClr val="000000"/>
              </a:solidFill>
              <a:latin typeface="Arial"/>
            </a:endParaRPr>
          </a:p>
          <a:p>
            <a:pPr lvl="0">
              <a:defRPr/>
            </a:pPr>
            <a:r>
              <a:rPr lang="fr-FR" sz="1200" i="1" dirty="0">
                <a:solidFill>
                  <a:srgbClr val="000000"/>
                </a:solidFill>
              </a:rPr>
              <a:t>Ouverture : 17/09/2024</a:t>
            </a:r>
            <a:endParaRPr lang="fr-FR" sz="1200" dirty="0">
              <a:solidFill>
                <a:srgbClr val="000000"/>
              </a:solidFill>
            </a:endParaRPr>
          </a:p>
          <a:p>
            <a:pPr lvl="0">
              <a:defRPr/>
            </a:pPr>
            <a:r>
              <a:rPr lang="fr-FR" sz="1200" i="1" dirty="0">
                <a:solidFill>
                  <a:srgbClr val="000000"/>
                </a:solidFill>
              </a:rPr>
              <a:t>Deadline : 21/01/2025</a:t>
            </a:r>
          </a:p>
        </p:txBody>
      </p:sp>
    </p:spTree>
    <p:extLst>
      <p:ext uri="{BB962C8B-B14F-4D97-AF65-F5344CB8AC3E}">
        <p14:creationId xmlns:p14="http://schemas.microsoft.com/office/powerpoint/2010/main" val="2897950308"/>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60000" y="1692000"/>
            <a:ext cx="8512231"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b="1" u="sng" dirty="0" err="1">
                <a:solidFill>
                  <a:srgbClr val="000091"/>
                </a:solidFill>
                <a:ea typeface="Times New Roman"/>
                <a:cs typeface="Times New Roman"/>
              </a:rPr>
              <a:t>Résultats</a:t>
            </a:r>
            <a:r>
              <a:rPr lang="en-GB" b="1" u="sng" dirty="0">
                <a:solidFill>
                  <a:srgbClr val="000091"/>
                </a:solidFill>
                <a:ea typeface="Times New Roman"/>
                <a:cs typeface="Times New Roman"/>
              </a:rPr>
              <a:t> </a:t>
            </a:r>
            <a:r>
              <a:rPr lang="en-GB" b="1" u="sng" dirty="0" err="1">
                <a:solidFill>
                  <a:srgbClr val="000091"/>
                </a:solidFill>
                <a:ea typeface="Times New Roman"/>
                <a:cs typeface="Times New Roman"/>
              </a:rPr>
              <a:t>attendus</a:t>
            </a:r>
            <a:r>
              <a:rPr lang="en-GB" b="1" u="sng" dirty="0">
                <a:solidFill>
                  <a:srgbClr val="000091"/>
                </a:solidFill>
                <a:ea typeface="Times New Roman"/>
                <a:cs typeface="Times New Roman"/>
              </a:rPr>
              <a:t> :</a:t>
            </a:r>
          </a:p>
          <a:p>
            <a:pPr marL="171446" indent="-171446" defTabSz="914378">
              <a:spcAft>
                <a:spcPts val="0"/>
              </a:spcAft>
              <a:buFont typeface="Arial"/>
              <a:buChar char="•"/>
              <a:defRPr/>
            </a:pPr>
            <a:r>
              <a:rPr lang="fr-FR" spc="-20" dirty="0">
                <a:solidFill>
                  <a:srgbClr val="000000"/>
                </a:solidFill>
              </a:rPr>
              <a:t>P</a:t>
            </a:r>
            <a:r>
              <a:rPr lang="fr-FR" spc="-20" dirty="0" smtClean="0">
                <a:solidFill>
                  <a:srgbClr val="000000"/>
                </a:solidFill>
              </a:rPr>
              <a:t>lus </a:t>
            </a:r>
            <a:r>
              <a:rPr lang="fr-FR" spc="-20" dirty="0">
                <a:solidFill>
                  <a:srgbClr val="000000"/>
                </a:solidFill>
              </a:rPr>
              <a:t>grand engagement des groupes représentatifs des utilisateurs finaux ainsi que des citoyens </a:t>
            </a:r>
          </a:p>
          <a:p>
            <a:pPr marL="171446" indent="-171446" defTabSz="914378">
              <a:spcAft>
                <a:spcPts val="0"/>
              </a:spcAft>
              <a:buFont typeface="Arial"/>
              <a:buChar char="•"/>
              <a:defRPr/>
            </a:pPr>
            <a:r>
              <a:rPr lang="fr-FR" spc="-20" dirty="0">
                <a:solidFill>
                  <a:srgbClr val="000000"/>
                </a:solidFill>
              </a:rPr>
              <a:t>Augmentation de l'acceptabilité et de l'adoption de solutions durables de rénovation </a:t>
            </a:r>
            <a:r>
              <a:rPr lang="fr-FR" spc="-20" dirty="0" smtClean="0">
                <a:solidFill>
                  <a:srgbClr val="000000"/>
                </a:solidFill>
              </a:rPr>
              <a:t>profonde</a:t>
            </a:r>
            <a:endParaRPr lang="fr-FR" spc="-20" dirty="0">
              <a:solidFill>
                <a:srgbClr val="000000"/>
              </a:solidFill>
            </a:endParaRPr>
          </a:p>
          <a:p>
            <a:pPr marL="171446" indent="-171446" defTabSz="914378">
              <a:spcAft>
                <a:spcPts val="0"/>
              </a:spcAft>
              <a:buFont typeface="Arial"/>
              <a:buChar char="•"/>
              <a:defRPr/>
            </a:pPr>
            <a:r>
              <a:rPr lang="fr-FR" spc="-20" dirty="0">
                <a:solidFill>
                  <a:srgbClr val="000000"/>
                </a:solidFill>
              </a:rPr>
              <a:t>Réduction de la pauvreté énergétique </a:t>
            </a:r>
            <a:endParaRPr lang="fr-FR" spc="-20" dirty="0" smtClean="0">
              <a:solidFill>
                <a:srgbClr val="000000"/>
              </a:solidFill>
            </a:endParaRPr>
          </a:p>
          <a:p>
            <a:pPr marL="171446" indent="-171446" defTabSz="914378">
              <a:spcAft>
                <a:spcPts val="0"/>
              </a:spcAft>
              <a:buFont typeface="Arial"/>
              <a:buChar char="•"/>
              <a:defRPr/>
            </a:pPr>
            <a:r>
              <a:rPr lang="fr-FR" spc="-20" dirty="0" smtClean="0">
                <a:solidFill>
                  <a:srgbClr val="000000"/>
                </a:solidFill>
              </a:rPr>
              <a:t>Augmentation </a:t>
            </a:r>
            <a:r>
              <a:rPr lang="fr-FR" spc="-20" dirty="0">
                <a:solidFill>
                  <a:srgbClr val="000000"/>
                </a:solidFill>
              </a:rPr>
              <a:t>des plans pour des environnements bâtis neutres sur le plan climatique et durables, esthétiques et inclusifs, avec une adaptation et </a:t>
            </a:r>
            <a:r>
              <a:rPr lang="fr-FR" spc="-20" dirty="0" smtClean="0">
                <a:solidFill>
                  <a:srgbClr val="000000"/>
                </a:solidFill>
              </a:rPr>
              <a:t>résilience </a:t>
            </a:r>
            <a:r>
              <a:rPr lang="fr-FR" spc="-20" dirty="0">
                <a:solidFill>
                  <a:srgbClr val="000000"/>
                </a:solidFill>
              </a:rPr>
              <a:t>accrues au changement </a:t>
            </a:r>
            <a:r>
              <a:rPr lang="fr-FR" spc="-20" dirty="0" smtClean="0">
                <a:solidFill>
                  <a:srgbClr val="000000"/>
                </a:solidFill>
              </a:rPr>
              <a:t>climatique</a:t>
            </a:r>
          </a:p>
          <a:p>
            <a:pPr marL="171446" indent="-171446" defTabSz="914378">
              <a:spcAft>
                <a:spcPts val="0"/>
              </a:spcAft>
              <a:buFont typeface="Arial"/>
              <a:buChar char="•"/>
              <a:defRPr/>
            </a:pPr>
            <a:endParaRPr lang="fr-FR" spc="-20" dirty="0">
              <a:solidFill>
                <a:srgbClr val="000000"/>
              </a:solidFill>
            </a:endParaRPr>
          </a:p>
          <a:p>
            <a:pPr algn="just" defTabSz="914378">
              <a:lnSpc>
                <a:spcPct val="114999"/>
              </a:lnSpc>
              <a:defRPr/>
            </a:pPr>
            <a:r>
              <a:rPr lang="en-GB" b="1" u="sng" dirty="0" err="1">
                <a:solidFill>
                  <a:srgbClr val="000091"/>
                </a:solidFill>
                <a:ea typeface="Times New Roman"/>
                <a:cs typeface="Times New Roman"/>
              </a:rPr>
              <a:t>Activités</a:t>
            </a:r>
            <a:r>
              <a:rPr lang="en-GB" b="1" u="sng" dirty="0">
                <a:solidFill>
                  <a:srgbClr val="000091"/>
                </a:solidFill>
                <a:ea typeface="Times New Roman"/>
                <a:cs typeface="Times New Roman"/>
              </a:rPr>
              <a:t> :</a:t>
            </a:r>
            <a:endParaRPr lang="fr-FR" dirty="0">
              <a:solidFill>
                <a:srgbClr val="000091"/>
              </a:solidFill>
            </a:endParaRPr>
          </a:p>
          <a:p>
            <a:pPr marL="171446" lvl="1" indent="-171446" defTabSz="914378">
              <a:spcBef>
                <a:spcPts val="0"/>
              </a:spcBef>
              <a:spcAft>
                <a:spcPts val="0"/>
              </a:spcAft>
              <a:defRPr/>
            </a:pPr>
            <a:r>
              <a:rPr lang="fr-FR" sz="1050" spc="-20" dirty="0" smtClean="0">
                <a:solidFill>
                  <a:srgbClr val="000000"/>
                </a:solidFill>
              </a:rPr>
              <a:t>Développer des </a:t>
            </a:r>
            <a:r>
              <a:rPr lang="fr-FR" sz="1050" spc="-20" dirty="0">
                <a:solidFill>
                  <a:srgbClr val="000000"/>
                </a:solidFill>
              </a:rPr>
              <a:t>solutions numériques qui facilitent la conception et la planification participatives par la visualisation, l'analyse et l'engagement avec des données qui sont directement pertinentes pour les utilisateurs des bâtiments, les </a:t>
            </a:r>
            <a:r>
              <a:rPr lang="fr-FR" sz="1050" spc="-20" dirty="0" smtClean="0">
                <a:solidFill>
                  <a:srgbClr val="000000"/>
                </a:solidFill>
              </a:rPr>
              <a:t>citoyens, </a:t>
            </a:r>
            <a:endParaRPr lang="fr-FR" sz="1050" spc="-20" dirty="0">
              <a:solidFill>
                <a:srgbClr val="000000"/>
              </a:solidFill>
            </a:endParaRPr>
          </a:p>
          <a:p>
            <a:pPr marL="171446" lvl="1" indent="-171446" defTabSz="914378">
              <a:spcBef>
                <a:spcPts val="0"/>
              </a:spcBef>
              <a:spcAft>
                <a:spcPts val="0"/>
              </a:spcAft>
              <a:defRPr/>
            </a:pPr>
            <a:r>
              <a:rPr lang="fr-FR" sz="1050" spc="-20" dirty="0" smtClean="0">
                <a:solidFill>
                  <a:srgbClr val="000000"/>
                </a:solidFill>
              </a:rPr>
              <a:t>Ou développer des </a:t>
            </a:r>
            <a:r>
              <a:rPr lang="fr-FR" sz="1050" spc="-20" dirty="0">
                <a:solidFill>
                  <a:srgbClr val="000000"/>
                </a:solidFill>
              </a:rPr>
              <a:t>solutions numériques qui permettent d'analyser et de modéliser différents scénarios pour des bâtiments, des quartiers et/ou des districts à rénover en termes de consommation et de production d'énergie, de cadre de vie des utilisateurs, d'impact sur le réseau énergétique, de dispositions pour la mobilité active et électrique, d'impacts environnementaux sur le cycle de vie et d'impacts socio-économiques. </a:t>
            </a:r>
          </a:p>
          <a:p>
            <a:pPr marL="171446" lvl="1" indent="-171446" defTabSz="914378">
              <a:spcBef>
                <a:spcPts val="0"/>
              </a:spcBef>
              <a:spcAft>
                <a:spcPts val="0"/>
              </a:spcAft>
              <a:defRPr/>
            </a:pPr>
            <a:r>
              <a:rPr lang="fr-FR" sz="1050" spc="-20" dirty="0" smtClean="0">
                <a:solidFill>
                  <a:srgbClr val="000000"/>
                </a:solidFill>
              </a:rPr>
              <a:t>Prendre en compte les </a:t>
            </a:r>
            <a:r>
              <a:rPr lang="fr-FR" sz="1050" spc="-20" dirty="0">
                <a:solidFill>
                  <a:srgbClr val="000000"/>
                </a:solidFill>
              </a:rPr>
              <a:t>aspects de neutralité climatique et de résilience climatique, en respectant le principe de </a:t>
            </a:r>
            <a:r>
              <a:rPr lang="fr-FR" sz="1050" spc="-20" dirty="0" smtClean="0">
                <a:solidFill>
                  <a:srgbClr val="000000"/>
                </a:solidFill>
              </a:rPr>
              <a:t>« l'efficacité </a:t>
            </a:r>
            <a:r>
              <a:rPr lang="fr-FR" sz="1050" spc="-20" dirty="0">
                <a:solidFill>
                  <a:srgbClr val="000000"/>
                </a:solidFill>
              </a:rPr>
              <a:t>énergétique </a:t>
            </a:r>
            <a:r>
              <a:rPr lang="fr-FR" sz="1050" spc="-20" dirty="0" smtClean="0">
                <a:solidFill>
                  <a:srgbClr val="000000"/>
                </a:solidFill>
              </a:rPr>
              <a:t>d'abord »</a:t>
            </a:r>
            <a:endParaRPr lang="fr-FR" sz="1050" spc="-20" dirty="0">
              <a:solidFill>
                <a:srgbClr val="000000"/>
              </a:solidFill>
            </a:endParaRPr>
          </a:p>
          <a:p>
            <a:pPr marL="171446" lvl="1" indent="-171446" defTabSz="914378">
              <a:spcBef>
                <a:spcPts val="0"/>
              </a:spcBef>
              <a:spcAft>
                <a:spcPts val="0"/>
              </a:spcAft>
              <a:defRPr/>
            </a:pPr>
            <a:r>
              <a:rPr lang="fr-FR" sz="1050" spc="-20" dirty="0" smtClean="0">
                <a:solidFill>
                  <a:srgbClr val="000000"/>
                </a:solidFill>
              </a:rPr>
              <a:t>S’appuyer sur </a:t>
            </a:r>
            <a:r>
              <a:rPr lang="fr-FR" sz="1050" spc="-20" dirty="0">
                <a:solidFill>
                  <a:srgbClr val="000000"/>
                </a:solidFill>
              </a:rPr>
              <a:t>et/ou utiliser les outils existants et les normes reconnues par le </a:t>
            </a:r>
            <a:r>
              <a:rPr lang="fr-FR" sz="1050" spc="-20" dirty="0" smtClean="0">
                <a:solidFill>
                  <a:srgbClr val="000000"/>
                </a:solidFill>
              </a:rPr>
              <a:t>marché</a:t>
            </a:r>
            <a:endParaRPr lang="fr-FR" sz="1050" spc="-20" dirty="0">
              <a:solidFill>
                <a:srgbClr val="000000"/>
              </a:solidFill>
            </a:endParaRPr>
          </a:p>
          <a:p>
            <a:pPr marL="171446" lvl="1" indent="-171446" defTabSz="914378">
              <a:spcBef>
                <a:spcPts val="0"/>
              </a:spcBef>
              <a:spcAft>
                <a:spcPts val="0"/>
              </a:spcAft>
              <a:defRPr/>
            </a:pPr>
            <a:r>
              <a:rPr lang="fr-FR" sz="1050" spc="-20" dirty="0" smtClean="0">
                <a:solidFill>
                  <a:srgbClr val="000000"/>
                </a:solidFill>
              </a:rPr>
              <a:t>Impliquer les </a:t>
            </a:r>
            <a:r>
              <a:rPr lang="fr-FR" sz="1050" spc="-20" dirty="0">
                <a:solidFill>
                  <a:srgbClr val="000000"/>
                </a:solidFill>
              </a:rPr>
              <a:t>citoyens, </a:t>
            </a:r>
            <a:r>
              <a:rPr lang="fr-FR" sz="1050" spc="-20" dirty="0" smtClean="0">
                <a:solidFill>
                  <a:srgbClr val="000000"/>
                </a:solidFill>
              </a:rPr>
              <a:t>utilisateurs </a:t>
            </a:r>
            <a:r>
              <a:rPr lang="fr-FR" sz="1050" spc="-20" dirty="0">
                <a:solidFill>
                  <a:srgbClr val="000000"/>
                </a:solidFill>
              </a:rPr>
              <a:t>finaux </a:t>
            </a:r>
            <a:r>
              <a:rPr lang="fr-FR" sz="1050" spc="-20" dirty="0" smtClean="0">
                <a:solidFill>
                  <a:srgbClr val="000000"/>
                </a:solidFill>
              </a:rPr>
              <a:t>et autres </a:t>
            </a:r>
            <a:r>
              <a:rPr lang="fr-FR" sz="1050" spc="-20" dirty="0">
                <a:solidFill>
                  <a:srgbClr val="000000"/>
                </a:solidFill>
              </a:rPr>
              <a:t>parties prenantes au processus de développement de la solution </a:t>
            </a:r>
            <a:r>
              <a:rPr lang="fr-FR" sz="1050" spc="-20" dirty="0" smtClean="0">
                <a:solidFill>
                  <a:srgbClr val="000000"/>
                </a:solidFill>
              </a:rPr>
              <a:t>numérique</a:t>
            </a:r>
            <a:endParaRPr lang="fr-FR" sz="1050" spc="-20" dirty="0">
              <a:solidFill>
                <a:srgbClr val="000000"/>
              </a:solidFill>
            </a:endParaRPr>
          </a:p>
          <a:p>
            <a:pPr marL="171446" lvl="1" indent="-171446" defTabSz="914378">
              <a:spcBef>
                <a:spcPts val="0"/>
              </a:spcBef>
              <a:spcAft>
                <a:spcPts val="0"/>
              </a:spcAft>
              <a:defRPr/>
            </a:pPr>
            <a:r>
              <a:rPr lang="fr-FR" sz="1050" spc="-20" dirty="0" smtClean="0">
                <a:solidFill>
                  <a:srgbClr val="000000"/>
                </a:solidFill>
              </a:rPr>
              <a:t>Permettre </a:t>
            </a:r>
            <a:r>
              <a:rPr lang="fr-FR" sz="1050" spc="-20" dirty="0">
                <a:solidFill>
                  <a:srgbClr val="000000"/>
                </a:solidFill>
              </a:rPr>
              <a:t>différents moyens d'échanger des informations et apporter des contributions adaptés aux besoins des publics </a:t>
            </a:r>
            <a:r>
              <a:rPr lang="fr-FR" sz="1050" spc="-20" dirty="0" smtClean="0">
                <a:solidFill>
                  <a:srgbClr val="000000"/>
                </a:solidFill>
              </a:rPr>
              <a:t>vulnérables</a:t>
            </a:r>
            <a:endParaRPr lang="fr-FR" sz="1050" spc="-20" dirty="0">
              <a:solidFill>
                <a:srgbClr val="000000"/>
              </a:solidFill>
            </a:endParaRPr>
          </a:p>
          <a:p>
            <a:pPr marL="171446" lvl="1" indent="-171446" defTabSz="914378">
              <a:spcBef>
                <a:spcPts val="0"/>
              </a:spcBef>
              <a:spcAft>
                <a:spcPts val="0"/>
              </a:spcAft>
              <a:defRPr/>
            </a:pPr>
            <a:r>
              <a:rPr lang="fr-FR" sz="1050" spc="-20" dirty="0" smtClean="0">
                <a:solidFill>
                  <a:srgbClr val="000000"/>
                </a:solidFill>
              </a:rPr>
              <a:t>Faire la démonstration </a:t>
            </a:r>
            <a:r>
              <a:rPr lang="fr-FR" sz="1050" spc="-20" dirty="0">
                <a:solidFill>
                  <a:srgbClr val="000000"/>
                </a:solidFill>
              </a:rPr>
              <a:t>du prototype dans au moins </a:t>
            </a:r>
            <a:r>
              <a:rPr lang="fr-FR" sz="1050" spc="-20" dirty="0" smtClean="0">
                <a:solidFill>
                  <a:srgbClr val="000000"/>
                </a:solidFill>
              </a:rPr>
              <a:t>3 </a:t>
            </a:r>
            <a:r>
              <a:rPr lang="fr-FR" sz="1050" spc="-20" dirty="0">
                <a:solidFill>
                  <a:srgbClr val="000000"/>
                </a:solidFill>
              </a:rPr>
              <a:t>projets de développement urbain </a:t>
            </a:r>
            <a:r>
              <a:rPr lang="fr-FR" sz="1050" spc="-20" dirty="0" smtClean="0">
                <a:solidFill>
                  <a:srgbClr val="000000"/>
                </a:solidFill>
              </a:rPr>
              <a:t>réels</a:t>
            </a:r>
            <a:endParaRPr lang="fr-FR" sz="1050" spc="-20" dirty="0">
              <a:solidFill>
                <a:srgbClr val="000000"/>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defTabSz="914378">
              <a:defRPr/>
            </a:pPr>
            <a:fld id="{733122C9-A0B9-462F-8757-0847AD287B63}" type="slidenum">
              <a:rPr lang="fr-FR">
                <a:solidFill>
                  <a:srgbClr val="000091"/>
                </a:solidFill>
                <a:latin typeface="Arial"/>
              </a:rPr>
              <a:pPr defTabSz="914378">
                <a:defRPr/>
              </a:pPr>
              <a:t>62</a:t>
            </a:fld>
            <a:endParaRPr lang="fr-FR" dirty="0">
              <a:solidFill>
                <a:srgbClr val="000091"/>
              </a:solidFill>
              <a:latin typeface="Arial"/>
            </a:endParaRPr>
          </a:p>
        </p:txBody>
      </p:sp>
      <p:sp>
        <p:nvSpPr>
          <p:cNvPr id="8" name="ZoneTexte 7"/>
          <p:cNvSpPr txBox="1"/>
          <p:nvPr/>
        </p:nvSpPr>
        <p:spPr bwMode="auto">
          <a:xfrm>
            <a:off x="3203849" y="194400"/>
            <a:ext cx="5765503" cy="553998"/>
          </a:xfrm>
          <a:prstGeom prst="rect">
            <a:avLst/>
          </a:prstGeom>
          <a:noFill/>
        </p:spPr>
        <p:txBody>
          <a:bodyPr wrap="square" rtlCol="0">
            <a:spAutoFit/>
          </a:bodyPr>
          <a:lstStyle/>
          <a:p>
            <a:pPr defTabSz="914378">
              <a:defRPr/>
            </a:pPr>
            <a:r>
              <a:rPr lang="fr-FR" b="1" dirty="0">
                <a:solidFill>
                  <a:srgbClr val="000000"/>
                </a:solidFill>
                <a:latin typeface="Arial"/>
              </a:rPr>
              <a:t>Destination 4 : Les appels de 2024</a:t>
            </a:r>
          </a:p>
          <a:p>
            <a:pPr defTabSz="914378">
              <a:defRPr/>
            </a:pPr>
            <a:r>
              <a:rPr lang="fr-FR" sz="1200" b="1" dirty="0">
                <a:solidFill>
                  <a:srgbClr val="000000"/>
                </a:solidFill>
                <a:latin typeface="Arial"/>
              </a:rPr>
              <a:t>Bâtiments</a:t>
            </a:r>
          </a:p>
        </p:txBody>
      </p:sp>
      <p:sp>
        <p:nvSpPr>
          <p:cNvPr id="9" name="Espace réservé du contenu 5"/>
          <p:cNvSpPr txBox="1">
            <a:spLocks/>
          </p:cNvSpPr>
          <p:nvPr/>
        </p:nvSpPr>
        <p:spPr bwMode="auto">
          <a:xfrm>
            <a:off x="360001" y="1015200"/>
            <a:ext cx="6387449" cy="47560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400" b="1" dirty="0">
                <a:solidFill>
                  <a:schemeClr val="tx1"/>
                </a:solidFill>
              </a:rPr>
              <a:t>HORIZON-CL5-2024-D4-02-05: Digital solutions to foster participative design, planning and management of buildings, neighborhoods and urban districts (Built4People Partnership)</a:t>
            </a:r>
          </a:p>
        </p:txBody>
      </p:sp>
      <p:sp>
        <p:nvSpPr>
          <p:cNvPr id="11" name="Rectangle 10"/>
          <p:cNvSpPr/>
          <p:nvPr/>
        </p:nvSpPr>
        <p:spPr bwMode="auto">
          <a:xfrm>
            <a:off x="6372000" y="554400"/>
            <a:ext cx="2448272" cy="1200329"/>
          </a:xfrm>
          <a:prstGeom prst="rect">
            <a:avLst/>
          </a:prstGeom>
          <a:solidFill>
            <a:schemeClr val="bg1"/>
          </a:solidFill>
          <a:ln w="19050">
            <a:solidFill>
              <a:srgbClr val="000099"/>
            </a:solidFill>
          </a:ln>
        </p:spPr>
        <p:txBody>
          <a:bodyPr wrap="square">
            <a:spAutoFit/>
          </a:bodyPr>
          <a:lstStyle/>
          <a:p>
            <a:pPr defTabSz="685800">
              <a:defRPr/>
            </a:pPr>
            <a:r>
              <a:rPr lang="fr-FR" sz="1200" i="1" dirty="0">
                <a:solidFill>
                  <a:srgbClr val="000000"/>
                </a:solidFill>
                <a:latin typeface="Arial"/>
              </a:rPr>
              <a:t>IA (</a:t>
            </a:r>
            <a:r>
              <a:rPr lang="en-US" sz="1200" i="1" dirty="0">
                <a:solidFill>
                  <a:srgbClr val="000000"/>
                </a:solidFill>
                <a:latin typeface="Arial"/>
              </a:rPr>
              <a:t>TRL à la fin du </a:t>
            </a:r>
            <a:r>
              <a:rPr lang="en-US" sz="1200" i="1" dirty="0" err="1">
                <a:solidFill>
                  <a:srgbClr val="000000"/>
                </a:solidFill>
                <a:latin typeface="Arial"/>
              </a:rPr>
              <a:t>projet</a:t>
            </a:r>
            <a:r>
              <a:rPr lang="en-US" sz="1200" i="1" dirty="0">
                <a:solidFill>
                  <a:srgbClr val="000000"/>
                </a:solidFill>
                <a:latin typeface="Arial"/>
              </a:rPr>
              <a:t> 6-8)</a:t>
            </a:r>
            <a:endParaRPr lang="fr-FR" sz="1200" i="1" dirty="0">
              <a:solidFill>
                <a:srgbClr val="000000"/>
              </a:solidFill>
              <a:latin typeface="Arial"/>
            </a:endParaRPr>
          </a:p>
          <a:p>
            <a:pPr defTabSz="685800">
              <a:defRPr/>
            </a:pPr>
            <a:r>
              <a:rPr lang="fr-FR" sz="1200" i="1" dirty="0">
                <a:solidFill>
                  <a:srgbClr val="000000"/>
                </a:solidFill>
                <a:latin typeface="Arial"/>
              </a:rPr>
              <a:t>Nb estimé de projets financés : 2 </a:t>
            </a:r>
            <a:endParaRPr lang="fr-FR" sz="1200" dirty="0">
              <a:solidFill>
                <a:srgbClr val="000000"/>
              </a:solidFill>
              <a:latin typeface="Arial"/>
            </a:endParaRPr>
          </a:p>
          <a:p>
            <a:pPr defTabSz="685800">
              <a:defRPr/>
            </a:pPr>
            <a:r>
              <a:rPr lang="fr-FR" sz="1200" i="1" dirty="0">
                <a:solidFill>
                  <a:srgbClr val="000000"/>
                </a:solidFill>
                <a:latin typeface="Arial"/>
              </a:rPr>
              <a:t>Budget/projet : 5 M€</a:t>
            </a:r>
            <a:endParaRPr lang="fr-FR" sz="1200" dirty="0">
              <a:solidFill>
                <a:srgbClr val="000000"/>
              </a:solidFill>
              <a:latin typeface="Arial"/>
            </a:endParaRPr>
          </a:p>
          <a:p>
            <a:pPr lvl="0">
              <a:defRPr/>
            </a:pPr>
            <a:r>
              <a:rPr lang="fr-FR" sz="1200" i="1" dirty="0">
                <a:solidFill>
                  <a:srgbClr val="000000"/>
                </a:solidFill>
              </a:rPr>
              <a:t>Ouverture : 17/09/2024</a:t>
            </a:r>
            <a:endParaRPr lang="fr-FR" sz="1200" dirty="0">
              <a:solidFill>
                <a:srgbClr val="000000"/>
              </a:solidFill>
            </a:endParaRPr>
          </a:p>
          <a:p>
            <a:pPr lvl="0">
              <a:defRPr/>
            </a:pPr>
            <a:r>
              <a:rPr lang="fr-FR" sz="1200" i="1" dirty="0">
                <a:solidFill>
                  <a:srgbClr val="000000"/>
                </a:solidFill>
              </a:rPr>
              <a:t>Deadline : 21/01/2025</a:t>
            </a:r>
          </a:p>
          <a:p>
            <a:pPr defTabSz="685800">
              <a:defRPr/>
            </a:pPr>
            <a:r>
              <a:rPr lang="fr-FR" sz="1200" i="1" dirty="0">
                <a:solidFill>
                  <a:srgbClr val="000000"/>
                </a:solidFill>
                <a:latin typeface="Arial"/>
              </a:rPr>
              <a:t>Lump </a:t>
            </a:r>
            <a:r>
              <a:rPr lang="fr-FR" sz="1200" i="1" dirty="0" err="1">
                <a:solidFill>
                  <a:srgbClr val="000000"/>
                </a:solidFill>
                <a:latin typeface="Arial"/>
              </a:rPr>
              <a:t>sum</a:t>
            </a:r>
            <a:endParaRPr lang="fr-FR" sz="1200" i="1" dirty="0">
              <a:solidFill>
                <a:srgbClr val="000000"/>
              </a:solidFill>
              <a:latin typeface="Arial"/>
            </a:endParaRPr>
          </a:p>
        </p:txBody>
      </p:sp>
    </p:spTree>
    <p:extLst>
      <p:ext uri="{BB962C8B-B14F-4D97-AF65-F5344CB8AC3E}">
        <p14:creationId xmlns:p14="http://schemas.microsoft.com/office/powerpoint/2010/main" val="2373029583"/>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4294967295"/>
          </p:nvPr>
        </p:nvSpPr>
        <p:spPr bwMode="auto">
          <a:xfrm>
            <a:off x="7596336" y="4783500"/>
            <a:ext cx="1170000" cy="360000"/>
          </a:xfrm>
        </p:spPr>
        <p:txBody>
          <a:bodyPr/>
          <a:lstStyle/>
          <a:p>
            <a:pPr>
              <a:defRPr/>
            </a:pPr>
            <a:fld id="{733122C9-A0B9-462F-8757-0847AD287B63}" type="slidenum">
              <a:rPr lang="fr-FR">
                <a:solidFill>
                  <a:srgbClr val="000091"/>
                </a:solidFill>
              </a:rPr>
              <a:t>63</a:t>
            </a:fld>
            <a:endParaRPr lang="fr-FR">
              <a:solidFill>
                <a:srgbClr val="00009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a:t>Destination 4 , « sous-partie 2 » : Les objectifs</a:t>
            </a:r>
          </a:p>
          <a:p>
            <a:pPr algn="r">
              <a:defRPr/>
            </a:pPr>
            <a:r>
              <a:rPr lang="en-US" sz="1200" b="1"/>
              <a:t>Industrie</a:t>
            </a:r>
            <a:endParaRPr lang="fr-FR" b="1"/>
          </a:p>
        </p:txBody>
      </p:sp>
      <p:sp>
        <p:nvSpPr>
          <p:cNvPr id="7" name="Rectangle 6"/>
          <p:cNvSpPr/>
          <p:nvPr/>
        </p:nvSpPr>
        <p:spPr bwMode="auto">
          <a:xfrm>
            <a:off x="323528" y="1028219"/>
            <a:ext cx="8442808" cy="2077492"/>
          </a:xfrm>
          <a:prstGeom prst="rect">
            <a:avLst/>
          </a:prstGeom>
        </p:spPr>
        <p:txBody>
          <a:bodyPr wrap="square">
            <a:spAutoFit/>
          </a:bodyPr>
          <a:lstStyle/>
          <a:p>
            <a:pPr lvl="0" algn="just">
              <a:defRPr/>
            </a:pPr>
            <a:r>
              <a:rPr lang="fr-FR" sz="1600" b="1" dirty="0">
                <a:solidFill>
                  <a:srgbClr val="000099"/>
                </a:solidFill>
              </a:rPr>
              <a:t>2</a:t>
            </a:r>
            <a:r>
              <a:rPr lang="fr-FR" sz="1600" b="1" baseline="30000" dirty="0">
                <a:solidFill>
                  <a:srgbClr val="000099"/>
                </a:solidFill>
              </a:rPr>
              <a:t>ème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Les installations industrielles dans la transition énergétique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 visé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300" dirty="0">
                <a:solidFill>
                  <a:srgbClr val="000000"/>
                </a:solidFill>
              </a:rPr>
              <a:t>Augmentation de l'efficacité énergétique dans l'industrie et réduction de la dépendance énergétique de l'industrie, des émissions de gaz à effet de serre (GES) et des polluants atmosphériques par la récupération, l'amélioration et/ou la conversion de l'excès de chaleur industrielle et par l'intégration de sources d'énergie renouvelables dans des systèmes plus efficaces et plus flexibles de production de chaleur et de froid pour les processus industriels.</a:t>
            </a:r>
          </a:p>
        </p:txBody>
      </p:sp>
    </p:spTree>
    <p:extLst>
      <p:ext uri="{BB962C8B-B14F-4D97-AF65-F5344CB8AC3E}">
        <p14:creationId xmlns:p14="http://schemas.microsoft.com/office/powerpoint/2010/main" val="37534906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contenu 5"/>
          <p:cNvSpPr txBox="1"/>
          <p:nvPr/>
        </p:nvSpPr>
        <p:spPr bwMode="gray">
          <a:xfrm>
            <a:off x="360000" y="1692000"/>
            <a:ext cx="8147802" cy="3363878"/>
          </a:xfrm>
          <a:prstGeom prst="rect">
            <a:avLst/>
          </a:prstGeom>
        </p:spPr>
        <p:txBody>
          <a:bodyPr vert="horz" lIns="0" tIns="0" rIns="0" bIns="0" rtlCol="0" anchor="t" anchorCtr="0">
            <a:noAutofit/>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lvl="0" algn="just">
              <a:lnSpc>
                <a:spcPct val="114999"/>
              </a:lnSpc>
              <a:spcAft>
                <a:spcPts val="600"/>
              </a:spcAft>
              <a:defRPr/>
            </a:pPr>
            <a:r>
              <a:rPr lang="en-GB" b="1" u="sng" dirty="0" err="1">
                <a:solidFill>
                  <a:srgbClr val="000091"/>
                </a:solidFill>
                <a:ea typeface="Times New Roman"/>
                <a:cs typeface="Times New Roman"/>
              </a:rPr>
              <a:t>Résultats</a:t>
            </a:r>
            <a:r>
              <a:rPr lang="en-GB" b="1" u="sng" dirty="0">
                <a:solidFill>
                  <a:srgbClr val="000091"/>
                </a:solidFill>
                <a:ea typeface="Times New Roman"/>
                <a:cs typeface="Times New Roman"/>
              </a:rPr>
              <a:t> </a:t>
            </a:r>
            <a:r>
              <a:rPr lang="en-GB" b="1" u="sng" dirty="0" err="1">
                <a:solidFill>
                  <a:srgbClr val="000091"/>
                </a:solidFill>
                <a:ea typeface="Times New Roman"/>
                <a:cs typeface="Times New Roman"/>
              </a:rPr>
              <a:t>attendus</a:t>
            </a:r>
            <a:r>
              <a:rPr lang="en-GB" b="1" u="sng" dirty="0">
                <a:solidFill>
                  <a:srgbClr val="000091"/>
                </a:solidFill>
                <a:ea typeface="Times New Roman"/>
                <a:cs typeface="Times New Roman"/>
              </a:rPr>
              <a:t> :</a:t>
            </a:r>
          </a:p>
          <a:p>
            <a:pPr marL="171446" indent="-171446" defTabSz="914378">
              <a:spcAft>
                <a:spcPts val="0"/>
              </a:spcAft>
              <a:buFont typeface="Arial"/>
              <a:buChar char="•"/>
              <a:defRPr/>
            </a:pPr>
            <a:r>
              <a:rPr lang="fr-FR" spc="-20" dirty="0" smtClean="0">
                <a:solidFill>
                  <a:srgbClr val="000000"/>
                </a:solidFill>
              </a:rPr>
              <a:t>Exploitation </a:t>
            </a:r>
            <a:r>
              <a:rPr lang="fr-FR" spc="-20" dirty="0">
                <a:solidFill>
                  <a:srgbClr val="000000"/>
                </a:solidFill>
              </a:rPr>
              <a:t>optimisée des avantages des systèmes de chauffage alternatifs pour une production de chaleur électrifiée, efficace et ciblée dans l'industrie, pour de nouveaux processus </a:t>
            </a:r>
            <a:r>
              <a:rPr lang="fr-FR" spc="-20" dirty="0" err="1" smtClean="0">
                <a:solidFill>
                  <a:srgbClr val="000000"/>
                </a:solidFill>
              </a:rPr>
              <a:t>décarbonés</a:t>
            </a:r>
            <a:r>
              <a:rPr lang="fr-FR" spc="-20" dirty="0" smtClean="0">
                <a:solidFill>
                  <a:srgbClr val="000000"/>
                </a:solidFill>
              </a:rPr>
              <a:t> </a:t>
            </a:r>
            <a:r>
              <a:rPr lang="fr-FR" spc="-20" dirty="0">
                <a:solidFill>
                  <a:srgbClr val="000000"/>
                </a:solidFill>
              </a:rPr>
              <a:t>et </a:t>
            </a:r>
            <a:r>
              <a:rPr lang="fr-FR" spc="-20" dirty="0" smtClean="0">
                <a:solidFill>
                  <a:srgbClr val="000000"/>
                </a:solidFill>
              </a:rPr>
              <a:t>flexibles</a:t>
            </a:r>
          </a:p>
          <a:p>
            <a:pPr marL="171446" indent="-171446" defTabSz="914378">
              <a:spcAft>
                <a:spcPts val="0"/>
              </a:spcAft>
              <a:buFont typeface="Arial"/>
              <a:buChar char="•"/>
              <a:defRPr/>
            </a:pPr>
            <a:r>
              <a:rPr lang="fr-FR" spc="-20" dirty="0" smtClean="0">
                <a:solidFill>
                  <a:srgbClr val="000000"/>
                </a:solidFill>
              </a:rPr>
              <a:t>Réduction de la </a:t>
            </a:r>
            <a:r>
              <a:rPr lang="fr-FR" spc="-20" dirty="0">
                <a:solidFill>
                  <a:srgbClr val="000000"/>
                </a:solidFill>
              </a:rPr>
              <a:t>dépendance à l'égard des importations de combustibles fossiles, </a:t>
            </a:r>
            <a:r>
              <a:rPr lang="fr-FR" spc="-20" dirty="0" smtClean="0">
                <a:solidFill>
                  <a:srgbClr val="000000"/>
                </a:solidFill>
              </a:rPr>
              <a:t>et maximisation des </a:t>
            </a:r>
            <a:r>
              <a:rPr lang="fr-FR" spc="-20" dirty="0">
                <a:solidFill>
                  <a:srgbClr val="000000"/>
                </a:solidFill>
              </a:rPr>
              <a:t>économies d'énergie primaire et la réduction des émissions de </a:t>
            </a:r>
            <a:r>
              <a:rPr lang="fr-FR" spc="-20" dirty="0" smtClean="0">
                <a:solidFill>
                  <a:srgbClr val="000000"/>
                </a:solidFill>
              </a:rPr>
              <a:t>CO2</a:t>
            </a:r>
          </a:p>
          <a:p>
            <a:pPr marL="171446" indent="-171446" defTabSz="914378">
              <a:spcAft>
                <a:spcPts val="0"/>
              </a:spcAft>
              <a:buFont typeface="Arial"/>
              <a:buChar char="•"/>
              <a:defRPr/>
            </a:pPr>
            <a:r>
              <a:rPr lang="fr-FR" spc="-20" dirty="0" smtClean="0">
                <a:solidFill>
                  <a:srgbClr val="000000"/>
                </a:solidFill>
              </a:rPr>
              <a:t>Performances </a:t>
            </a:r>
            <a:r>
              <a:rPr lang="fr-FR" spc="-20" dirty="0">
                <a:solidFill>
                  <a:srgbClr val="000000"/>
                </a:solidFill>
              </a:rPr>
              <a:t>environnementales et techniques, protection de la santé, sécurité et viabilité économique des nouvelles technologies de chauffage démontrées et validées dans les processus </a:t>
            </a:r>
            <a:r>
              <a:rPr lang="fr-FR" spc="-20" dirty="0" smtClean="0">
                <a:solidFill>
                  <a:srgbClr val="000000"/>
                </a:solidFill>
              </a:rPr>
              <a:t>industriels</a:t>
            </a:r>
            <a:endParaRPr lang="fr-FR" spc="-20" dirty="0">
              <a:solidFill>
                <a:srgbClr val="000000"/>
              </a:solidFill>
            </a:endParaRPr>
          </a:p>
          <a:p>
            <a:pPr marL="171446" indent="-171446" defTabSz="914378">
              <a:spcAft>
                <a:spcPts val="0"/>
              </a:spcAft>
              <a:buFont typeface="Arial"/>
              <a:buChar char="•"/>
              <a:defRPr/>
            </a:pPr>
            <a:r>
              <a:rPr lang="fr-FR" spc="-20" dirty="0">
                <a:solidFill>
                  <a:srgbClr val="000000"/>
                </a:solidFill>
              </a:rPr>
              <a:t>Meilleure sensibilisation aux défis et aux avantages des systèmes de chauffage </a:t>
            </a:r>
            <a:r>
              <a:rPr lang="fr-FR" spc="-20" dirty="0" smtClean="0">
                <a:solidFill>
                  <a:srgbClr val="000000"/>
                </a:solidFill>
              </a:rPr>
              <a:t>alternatifs</a:t>
            </a:r>
            <a:endParaRPr lang="fr-FR" spc="-20" dirty="0">
              <a:solidFill>
                <a:srgbClr val="000000"/>
              </a:solidFill>
            </a:endParaRPr>
          </a:p>
          <a:p>
            <a:pPr defTabSz="914378">
              <a:spcAft>
                <a:spcPts val="0"/>
              </a:spcAft>
              <a:defRPr/>
            </a:pPr>
            <a:endParaRPr lang="fr-FR" b="1" u="sng" spc="-20" dirty="0">
              <a:solidFill>
                <a:srgbClr val="000000"/>
              </a:solidFill>
              <a:ea typeface="Times New Roman"/>
              <a:cs typeface="Times New Roman"/>
            </a:endParaRPr>
          </a:p>
          <a:p>
            <a:pPr algn="just" defTabSz="914378">
              <a:lnSpc>
                <a:spcPct val="114999"/>
              </a:lnSpc>
              <a:defRPr/>
            </a:pPr>
            <a:r>
              <a:rPr lang="en-GB" b="1" u="sng" dirty="0" err="1">
                <a:solidFill>
                  <a:srgbClr val="000091"/>
                </a:solidFill>
                <a:ea typeface="Times New Roman"/>
                <a:cs typeface="Times New Roman"/>
              </a:rPr>
              <a:t>Activités</a:t>
            </a:r>
            <a:r>
              <a:rPr lang="en-GB" b="1" u="sng" dirty="0">
                <a:solidFill>
                  <a:srgbClr val="000091"/>
                </a:solidFill>
                <a:ea typeface="Times New Roman"/>
                <a:cs typeface="Times New Roman"/>
              </a:rPr>
              <a:t> :</a:t>
            </a:r>
            <a:endParaRPr lang="fr-FR" dirty="0">
              <a:solidFill>
                <a:srgbClr val="000091"/>
              </a:solidFill>
            </a:endParaRPr>
          </a:p>
          <a:p>
            <a:pPr marL="171446" indent="-171446" defTabSz="914378">
              <a:spcAft>
                <a:spcPts val="0"/>
              </a:spcAft>
              <a:buFont typeface="Arial"/>
              <a:buChar char="•"/>
              <a:defRPr/>
            </a:pPr>
            <a:r>
              <a:rPr lang="fr-FR" spc="-30" dirty="0" smtClean="0">
                <a:solidFill>
                  <a:srgbClr val="000000"/>
                </a:solidFill>
              </a:rPr>
              <a:t>Faire des conceptions </a:t>
            </a:r>
            <a:r>
              <a:rPr lang="fr-FR" spc="-30" dirty="0">
                <a:solidFill>
                  <a:srgbClr val="000000"/>
                </a:solidFill>
              </a:rPr>
              <a:t>rentables et améliorées pour au moins deux technologies de sources de chaleur alternatives.</a:t>
            </a:r>
          </a:p>
          <a:p>
            <a:pPr marL="171446" indent="-171446" defTabSz="914378">
              <a:spcAft>
                <a:spcPts val="0"/>
              </a:spcAft>
              <a:buFont typeface="Arial"/>
              <a:buChar char="•"/>
              <a:defRPr/>
            </a:pPr>
            <a:r>
              <a:rPr lang="fr-FR" spc="-30" dirty="0" smtClean="0">
                <a:solidFill>
                  <a:srgbClr val="000000"/>
                </a:solidFill>
              </a:rPr>
              <a:t>Intégrer et faire la démonstration </a:t>
            </a:r>
            <a:r>
              <a:rPr lang="fr-FR" spc="-30" dirty="0">
                <a:solidFill>
                  <a:srgbClr val="000000"/>
                </a:solidFill>
              </a:rPr>
              <a:t>du système à l'échelle industrielle d'au moins une technologie de source de chaleur alternative dans au moins un processus </a:t>
            </a:r>
            <a:r>
              <a:rPr lang="fr-FR" spc="-30" dirty="0" smtClean="0">
                <a:solidFill>
                  <a:srgbClr val="000000"/>
                </a:solidFill>
              </a:rPr>
              <a:t>industriel</a:t>
            </a:r>
          </a:p>
          <a:p>
            <a:pPr marL="171446" indent="-171446" defTabSz="914378">
              <a:spcAft>
                <a:spcPts val="0"/>
              </a:spcAft>
              <a:buFont typeface="Arial"/>
              <a:buChar char="•"/>
              <a:defRPr/>
            </a:pPr>
            <a:r>
              <a:rPr lang="fr-FR" spc="-30" dirty="0" smtClean="0">
                <a:solidFill>
                  <a:srgbClr val="000000"/>
                </a:solidFill>
              </a:rPr>
              <a:t>Démontrer </a:t>
            </a:r>
            <a:r>
              <a:rPr lang="fr-FR" spc="-30" dirty="0">
                <a:solidFill>
                  <a:srgbClr val="000000"/>
                </a:solidFill>
              </a:rPr>
              <a:t>la viabilité financière et élaboration d'un dossier </a:t>
            </a:r>
            <a:r>
              <a:rPr lang="fr-FR" spc="-30" dirty="0" smtClean="0">
                <a:solidFill>
                  <a:srgbClr val="000000"/>
                </a:solidFill>
              </a:rPr>
              <a:t>commercial</a:t>
            </a:r>
            <a:endParaRPr lang="fr-FR" spc="-30" dirty="0">
              <a:solidFill>
                <a:srgbClr val="000000"/>
              </a:solidFill>
            </a:endParaRPr>
          </a:p>
          <a:p>
            <a:pPr marL="171446" indent="-171446" defTabSz="914378">
              <a:spcAft>
                <a:spcPts val="0"/>
              </a:spcAft>
              <a:buFont typeface="Arial"/>
              <a:buChar char="•"/>
              <a:defRPr/>
            </a:pPr>
            <a:r>
              <a:rPr lang="fr-FR" spc="-30" dirty="0" smtClean="0">
                <a:solidFill>
                  <a:srgbClr val="000000"/>
                </a:solidFill>
              </a:rPr>
              <a:t>Procéder à l’estimation </a:t>
            </a:r>
            <a:r>
              <a:rPr lang="fr-FR" spc="-30" dirty="0">
                <a:solidFill>
                  <a:srgbClr val="000000"/>
                </a:solidFill>
              </a:rPr>
              <a:t>préliminaire du coût futur des équipements pour au moins une technologie alternative de source de chaleur, dans un total d'au moins </a:t>
            </a:r>
            <a:r>
              <a:rPr lang="fr-FR" spc="-30" dirty="0" smtClean="0">
                <a:solidFill>
                  <a:srgbClr val="000000"/>
                </a:solidFill>
              </a:rPr>
              <a:t>3 </a:t>
            </a:r>
            <a:r>
              <a:rPr lang="fr-FR" spc="-30" dirty="0">
                <a:solidFill>
                  <a:srgbClr val="000000"/>
                </a:solidFill>
              </a:rPr>
              <a:t>applications industrielles </a:t>
            </a:r>
          </a:p>
          <a:p>
            <a:pPr marL="171446" indent="-171446" defTabSz="914378">
              <a:spcAft>
                <a:spcPts val="0"/>
              </a:spcAft>
              <a:buFont typeface="Arial"/>
              <a:buChar char="•"/>
              <a:defRPr/>
            </a:pPr>
            <a:r>
              <a:rPr lang="fr-FR" spc="-30" dirty="0" smtClean="0">
                <a:solidFill>
                  <a:srgbClr val="000000"/>
                </a:solidFill>
              </a:rPr>
              <a:t>Analyser le </a:t>
            </a:r>
            <a:r>
              <a:rPr lang="fr-FR" spc="-30" dirty="0">
                <a:solidFill>
                  <a:srgbClr val="000000"/>
                </a:solidFill>
              </a:rPr>
              <a:t>déploiement industriel </a:t>
            </a:r>
            <a:r>
              <a:rPr lang="fr-FR" spc="-30" dirty="0" smtClean="0">
                <a:solidFill>
                  <a:srgbClr val="000000"/>
                </a:solidFill>
              </a:rPr>
              <a:t>et </a:t>
            </a:r>
            <a:r>
              <a:rPr lang="fr-FR" spc="-30" dirty="0">
                <a:solidFill>
                  <a:srgbClr val="000000"/>
                </a:solidFill>
              </a:rPr>
              <a:t>l</a:t>
            </a:r>
            <a:r>
              <a:rPr lang="fr-FR" spc="-30" dirty="0" smtClean="0">
                <a:solidFill>
                  <a:srgbClr val="000000"/>
                </a:solidFill>
              </a:rPr>
              <a:t>es </a:t>
            </a:r>
            <a:r>
              <a:rPr lang="fr-FR" spc="-30" dirty="0">
                <a:solidFill>
                  <a:srgbClr val="000000"/>
                </a:solidFill>
              </a:rPr>
              <a:t>avantages </a:t>
            </a:r>
            <a:r>
              <a:rPr lang="fr-FR" spc="-30" dirty="0" smtClean="0">
                <a:solidFill>
                  <a:srgbClr val="000000"/>
                </a:solidFill>
              </a:rPr>
              <a:t>connexes d'au </a:t>
            </a:r>
            <a:r>
              <a:rPr lang="fr-FR" spc="-30" dirty="0">
                <a:solidFill>
                  <a:srgbClr val="000000"/>
                </a:solidFill>
              </a:rPr>
              <a:t>moins </a:t>
            </a:r>
            <a:r>
              <a:rPr lang="fr-FR" spc="-30" dirty="0" smtClean="0">
                <a:solidFill>
                  <a:srgbClr val="000000"/>
                </a:solidFill>
              </a:rPr>
              <a:t>une </a:t>
            </a:r>
            <a:r>
              <a:rPr lang="fr-FR" spc="-30" dirty="0">
                <a:solidFill>
                  <a:srgbClr val="000000"/>
                </a:solidFill>
              </a:rPr>
              <a:t>technologie alternative de source de chaleur dans 3</a:t>
            </a:r>
            <a:r>
              <a:rPr lang="fr-FR" spc="-30" dirty="0" smtClean="0">
                <a:solidFill>
                  <a:srgbClr val="000000"/>
                </a:solidFill>
              </a:rPr>
              <a:t> </a:t>
            </a:r>
            <a:r>
              <a:rPr lang="fr-FR" spc="-30" dirty="0">
                <a:solidFill>
                  <a:srgbClr val="000000"/>
                </a:solidFill>
              </a:rPr>
              <a:t>secteurs </a:t>
            </a:r>
            <a:r>
              <a:rPr lang="fr-FR" spc="-30" dirty="0" smtClean="0">
                <a:solidFill>
                  <a:srgbClr val="000000"/>
                </a:solidFill>
              </a:rPr>
              <a:t>industriels</a:t>
            </a:r>
            <a:endParaRPr lang="fr-FR" spc="-30" dirty="0">
              <a:solidFill>
                <a:srgbClr val="000000"/>
              </a:solidFill>
            </a:endParaRPr>
          </a:p>
        </p:txBody>
      </p:sp>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defTabSz="914378">
              <a:defRPr/>
            </a:pPr>
            <a:fld id="{733122C9-A0B9-462F-8757-0847AD287B63}" type="slidenum">
              <a:rPr lang="fr-FR">
                <a:solidFill>
                  <a:srgbClr val="000091"/>
                </a:solidFill>
                <a:latin typeface="Arial"/>
              </a:rPr>
              <a:pPr defTabSz="914378">
                <a:defRPr/>
              </a:pPr>
              <a:t>64</a:t>
            </a:fld>
            <a:endParaRPr lang="fr-FR" dirty="0">
              <a:solidFill>
                <a:srgbClr val="000091"/>
              </a:solidFill>
              <a:latin typeface="Arial"/>
            </a:endParaRPr>
          </a:p>
        </p:txBody>
      </p:sp>
      <p:sp>
        <p:nvSpPr>
          <p:cNvPr id="9" name="Espace réservé du contenu 5"/>
          <p:cNvSpPr txBox="1">
            <a:spLocks/>
          </p:cNvSpPr>
          <p:nvPr/>
        </p:nvSpPr>
        <p:spPr bwMode="auto">
          <a:xfrm>
            <a:off x="360001" y="1015200"/>
            <a:ext cx="6012200" cy="47560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400" b="1" dirty="0">
                <a:solidFill>
                  <a:schemeClr val="tx1"/>
                </a:solidFill>
              </a:rPr>
              <a:t>HORIZON-CL5-2024-D4-01-03: Alternative heating systems for efficient, flexible and electrified heat generation in industry</a:t>
            </a:r>
          </a:p>
        </p:txBody>
      </p:sp>
      <p:sp>
        <p:nvSpPr>
          <p:cNvPr id="11" name="Rectangle 10"/>
          <p:cNvSpPr/>
          <p:nvPr/>
        </p:nvSpPr>
        <p:spPr bwMode="auto">
          <a:xfrm>
            <a:off x="6372000" y="554400"/>
            <a:ext cx="2448272" cy="1200329"/>
          </a:xfrm>
          <a:prstGeom prst="rect">
            <a:avLst/>
          </a:prstGeom>
          <a:solidFill>
            <a:schemeClr val="bg1"/>
          </a:solidFill>
          <a:ln w="19050">
            <a:solidFill>
              <a:srgbClr val="000099"/>
            </a:solidFill>
          </a:ln>
        </p:spPr>
        <p:txBody>
          <a:bodyPr wrap="square">
            <a:spAutoFit/>
          </a:bodyPr>
          <a:lstStyle/>
          <a:p>
            <a:pPr defTabSz="685800">
              <a:defRPr/>
            </a:pPr>
            <a:r>
              <a:rPr lang="fr-FR" sz="1200" i="1" dirty="0">
                <a:solidFill>
                  <a:srgbClr val="000000"/>
                </a:solidFill>
                <a:latin typeface="Arial"/>
              </a:rPr>
              <a:t>IA (TRL à la fin du projet 6-7)</a:t>
            </a:r>
          </a:p>
          <a:p>
            <a:pPr defTabSz="685800">
              <a:defRPr/>
            </a:pPr>
            <a:r>
              <a:rPr lang="fr-FR" sz="1200" i="1" dirty="0">
                <a:solidFill>
                  <a:srgbClr val="000000"/>
                </a:solidFill>
                <a:latin typeface="Arial"/>
              </a:rPr>
              <a:t>Nb estimé de projets financés : 3 </a:t>
            </a:r>
          </a:p>
          <a:p>
            <a:pPr defTabSz="685800">
              <a:defRPr/>
            </a:pPr>
            <a:r>
              <a:rPr lang="fr-FR" sz="1200" i="1" dirty="0">
                <a:solidFill>
                  <a:srgbClr val="000000"/>
                </a:solidFill>
                <a:latin typeface="Arial"/>
              </a:rPr>
              <a:t>Budget/projet : 5,30 M€</a:t>
            </a:r>
          </a:p>
          <a:p>
            <a:pPr lvl="0">
              <a:defRPr/>
            </a:pPr>
            <a:r>
              <a:rPr lang="fr-FR" sz="1200" i="1" dirty="0">
                <a:solidFill>
                  <a:srgbClr val="000000"/>
                </a:solidFill>
              </a:rPr>
              <a:t>Ouverture : </a:t>
            </a:r>
            <a:r>
              <a:rPr lang="fr-FR" sz="1200" i="1" dirty="0" smtClean="0">
                <a:solidFill>
                  <a:srgbClr val="000000"/>
                </a:solidFill>
              </a:rPr>
              <a:t>07/12/2023</a:t>
            </a:r>
            <a:endParaRPr lang="fr-FR" sz="1200" i="1" dirty="0">
              <a:solidFill>
                <a:srgbClr val="000000"/>
              </a:solidFill>
            </a:endParaRPr>
          </a:p>
          <a:p>
            <a:pPr lvl="0">
              <a:defRPr/>
            </a:pPr>
            <a:r>
              <a:rPr lang="fr-FR" sz="1200" i="1" dirty="0">
                <a:solidFill>
                  <a:srgbClr val="000000"/>
                </a:solidFill>
              </a:rPr>
              <a:t>Deadline : 18/04/2024</a:t>
            </a:r>
          </a:p>
          <a:p>
            <a:pPr defTabSz="685800">
              <a:defRPr/>
            </a:pPr>
            <a:r>
              <a:rPr lang="fr-FR" sz="1200" i="1" dirty="0">
                <a:solidFill>
                  <a:srgbClr val="000000"/>
                </a:solidFill>
                <a:latin typeface="Arial"/>
              </a:rPr>
              <a:t>Lump </a:t>
            </a:r>
            <a:r>
              <a:rPr lang="fr-FR" sz="1200" i="1" dirty="0" err="1">
                <a:solidFill>
                  <a:srgbClr val="000000"/>
                </a:solidFill>
                <a:latin typeface="Arial"/>
              </a:rPr>
              <a:t>sum</a:t>
            </a:r>
            <a:endParaRPr lang="fr-FR" sz="1200" i="1" dirty="0">
              <a:solidFill>
                <a:srgbClr val="000000"/>
              </a:solidFill>
              <a:latin typeface="Arial"/>
            </a:endParaRPr>
          </a:p>
        </p:txBody>
      </p:sp>
      <p:sp>
        <p:nvSpPr>
          <p:cNvPr id="10" name="ZoneTexte 9"/>
          <p:cNvSpPr txBox="1"/>
          <p:nvPr/>
        </p:nvSpPr>
        <p:spPr bwMode="auto">
          <a:xfrm>
            <a:off x="3203849" y="194400"/>
            <a:ext cx="5765503" cy="553998"/>
          </a:xfrm>
          <a:prstGeom prst="rect">
            <a:avLst/>
          </a:prstGeom>
          <a:noFill/>
        </p:spPr>
        <p:txBody>
          <a:bodyPr wrap="square" rtlCol="0">
            <a:spAutoFit/>
          </a:bodyPr>
          <a:lstStyle/>
          <a:p>
            <a:pPr defTabSz="914378">
              <a:defRPr/>
            </a:pPr>
            <a:r>
              <a:rPr lang="fr-FR" b="1" dirty="0">
                <a:solidFill>
                  <a:srgbClr val="000000"/>
                </a:solidFill>
                <a:latin typeface="Arial"/>
              </a:rPr>
              <a:t>Destination 4 : Les appels de 2024</a:t>
            </a:r>
          </a:p>
          <a:p>
            <a:pPr defTabSz="914378">
              <a:defRPr/>
            </a:pPr>
            <a:r>
              <a:rPr lang="fr-FR" sz="1200" b="1" dirty="0" smtClean="0">
                <a:solidFill>
                  <a:srgbClr val="000000"/>
                </a:solidFill>
                <a:latin typeface="Arial"/>
              </a:rPr>
              <a:t>Industrie</a:t>
            </a:r>
            <a:endParaRPr lang="fr-FR" sz="1200" b="1" dirty="0">
              <a:solidFill>
                <a:srgbClr val="000000"/>
              </a:solidFill>
              <a:latin typeface="Arial"/>
            </a:endParaRPr>
          </a:p>
        </p:txBody>
      </p:sp>
    </p:spTree>
    <p:extLst>
      <p:ext uri="{BB962C8B-B14F-4D97-AF65-F5344CB8AC3E}">
        <p14:creationId xmlns:p14="http://schemas.microsoft.com/office/powerpoint/2010/main" val="4119964961"/>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1115616" y="2346046"/>
            <a:ext cx="7655824" cy="946761"/>
          </a:xfrm>
        </p:spPr>
        <p:txBody>
          <a:bodyPr/>
          <a:lstStyle/>
          <a:p>
            <a:pPr>
              <a:defRPr/>
            </a:pPr>
            <a:r>
              <a:rPr lang="fr-FR"/>
              <a:t>POUR ALLER PLUS LOIN</a:t>
            </a:r>
            <a:endParaRPr/>
          </a:p>
        </p:txBody>
      </p:sp>
      <p:sp>
        <p:nvSpPr>
          <p:cNvPr id="4" name="Espace réservé du numéro de diapositive 3"/>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65</a:t>
            </a:fld>
            <a:endParaRPr lang="fr-FR"/>
          </a:p>
        </p:txBody>
      </p:sp>
    </p:spTree>
    <p:extLst>
      <p:ext uri="{BB962C8B-B14F-4D97-AF65-F5344CB8AC3E}">
        <p14:creationId xmlns:p14="http://schemas.microsoft.com/office/powerpoint/2010/main" val="26068888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a:xfrm>
            <a:off x="350127" y="1488553"/>
            <a:ext cx="8410710" cy="3171429"/>
          </a:xfrm>
        </p:spPr>
        <p:txBody>
          <a:bodyPr/>
          <a:lstStyle/>
          <a:p>
            <a:pPr marL="0">
              <a:defRPr/>
            </a:pPr>
            <a:r>
              <a:rPr lang="fr-FR" sz="1600" b="1" dirty="0"/>
              <a:t>Pourquoi</a:t>
            </a:r>
            <a:endParaRPr sz="1000" dirty="0"/>
          </a:p>
          <a:p>
            <a:pPr marL="57150" indent="-285750">
              <a:buFont typeface="Wingdings"/>
              <a:buChar char="ü"/>
              <a:defRPr/>
            </a:pPr>
            <a:r>
              <a:rPr lang="fr-FR" sz="1400" dirty="0">
                <a:solidFill>
                  <a:schemeClr val="tx1"/>
                </a:solidFill>
              </a:rPr>
              <a:t>Comprendre </a:t>
            </a:r>
            <a:r>
              <a:rPr lang="fr-FR" sz="1400" b="1" dirty="0">
                <a:solidFill>
                  <a:schemeClr val="tx1"/>
                </a:solidFill>
              </a:rPr>
              <a:t>l’évaluation</a:t>
            </a:r>
            <a:r>
              <a:rPr lang="fr-FR" sz="1400" dirty="0">
                <a:solidFill>
                  <a:schemeClr val="tx1"/>
                </a:solidFill>
              </a:rPr>
              <a:t> des projets, les attendus</a:t>
            </a:r>
            <a:endParaRPr sz="1000" dirty="0">
              <a:solidFill>
                <a:schemeClr val="tx1"/>
              </a:solidFill>
            </a:endParaRPr>
          </a:p>
          <a:p>
            <a:pPr marL="57150" indent="-285750">
              <a:buFont typeface="Wingdings"/>
              <a:buChar char="ü"/>
              <a:defRPr/>
            </a:pPr>
            <a:r>
              <a:rPr lang="fr-FR" sz="1400" dirty="0">
                <a:solidFill>
                  <a:schemeClr val="tx1"/>
                </a:solidFill>
              </a:rPr>
              <a:t>Être en </a:t>
            </a:r>
            <a:r>
              <a:rPr lang="fr-FR" sz="1400" b="1" dirty="0">
                <a:solidFill>
                  <a:schemeClr val="tx1"/>
                </a:solidFill>
              </a:rPr>
              <a:t>contact direct avec les responsables </a:t>
            </a:r>
            <a:r>
              <a:rPr lang="fr-FR" sz="1400" dirty="0">
                <a:solidFill>
                  <a:schemeClr val="tx1"/>
                </a:solidFill>
              </a:rPr>
              <a:t>des Directions thématiques de la CE</a:t>
            </a:r>
            <a:endParaRPr sz="1000" dirty="0">
              <a:solidFill>
                <a:schemeClr val="tx1"/>
              </a:solidFill>
            </a:endParaRPr>
          </a:p>
          <a:p>
            <a:pPr marL="57150" indent="-285750">
              <a:buFont typeface="Wingdings"/>
              <a:buChar char="ü"/>
              <a:defRPr/>
            </a:pPr>
            <a:r>
              <a:rPr lang="fr-FR" sz="1400" dirty="0">
                <a:solidFill>
                  <a:schemeClr val="tx1"/>
                </a:solidFill>
              </a:rPr>
              <a:t>Bénéficier d’un </a:t>
            </a:r>
            <a:r>
              <a:rPr lang="fr-FR" sz="1400" b="1" dirty="0">
                <a:solidFill>
                  <a:schemeClr val="tx1"/>
                </a:solidFill>
              </a:rPr>
              <a:t>environnement de travail international </a:t>
            </a:r>
            <a:r>
              <a:rPr lang="fr-FR" sz="1400" dirty="0">
                <a:solidFill>
                  <a:schemeClr val="tx1"/>
                </a:solidFill>
              </a:rPr>
              <a:t>- réseautage</a:t>
            </a:r>
            <a:endParaRPr sz="1000" dirty="0">
              <a:solidFill>
                <a:schemeClr val="tx1"/>
              </a:solidFill>
            </a:endParaRPr>
          </a:p>
          <a:p>
            <a:pPr marL="57150" indent="-285750">
              <a:buFont typeface="Wingdings"/>
              <a:buChar char="ü"/>
              <a:defRPr/>
            </a:pPr>
            <a:r>
              <a:rPr lang="fr-FR" sz="1400" dirty="0">
                <a:solidFill>
                  <a:schemeClr val="tx1"/>
                </a:solidFill>
              </a:rPr>
              <a:t>Bénéficier d’</a:t>
            </a:r>
            <a:r>
              <a:rPr lang="fr-FR" sz="1400" b="1" dirty="0">
                <a:solidFill>
                  <a:schemeClr val="tx1"/>
                </a:solidFill>
              </a:rPr>
              <a:t>un état de l’art </a:t>
            </a:r>
            <a:r>
              <a:rPr lang="fr-FR" sz="1400" dirty="0">
                <a:solidFill>
                  <a:schemeClr val="tx1"/>
                </a:solidFill>
              </a:rPr>
              <a:t>à l’instant T dans votre domaine</a:t>
            </a:r>
            <a:endParaRPr sz="1000" dirty="0">
              <a:solidFill>
                <a:schemeClr val="tx1"/>
              </a:solidFill>
            </a:endParaRPr>
          </a:p>
          <a:p>
            <a:pPr marL="0">
              <a:defRPr/>
            </a:pPr>
            <a:endParaRPr lang="fr-FR" sz="1100" dirty="0"/>
          </a:p>
          <a:p>
            <a:pPr marL="0">
              <a:defRPr/>
            </a:pPr>
            <a:r>
              <a:rPr lang="fr-FR" sz="1600" b="1" dirty="0"/>
              <a:t>Comment</a:t>
            </a:r>
            <a:endParaRPr sz="1000" dirty="0"/>
          </a:p>
          <a:p>
            <a:pPr marL="57150" indent="-285750">
              <a:buFont typeface="Arial"/>
              <a:buChar char="•"/>
              <a:defRPr/>
            </a:pPr>
            <a:r>
              <a:rPr lang="fr-FR" sz="1400" b="1" dirty="0">
                <a:solidFill>
                  <a:schemeClr val="tx1"/>
                </a:solidFill>
              </a:rPr>
              <a:t>Inscription une seule fois </a:t>
            </a:r>
            <a:r>
              <a:rPr lang="fr-FR" sz="1400" dirty="0">
                <a:solidFill>
                  <a:schemeClr val="tx1"/>
                </a:solidFill>
              </a:rPr>
              <a:t>pour 7 ans </a:t>
            </a:r>
            <a:r>
              <a:rPr lang="fr-FR" sz="1400" i="1" dirty="0">
                <a:solidFill>
                  <a:schemeClr val="tx1"/>
                </a:solidFill>
              </a:rPr>
              <a:t>⇢ </a:t>
            </a:r>
            <a:r>
              <a:rPr lang="fr-FR" sz="1400" b="1" i="1" dirty="0">
                <a:solidFill>
                  <a:schemeClr val="tx1"/>
                </a:solidFill>
              </a:rPr>
              <a:t>Mise à jour</a:t>
            </a:r>
            <a:r>
              <a:rPr lang="fr-FR" sz="1400" i="1" dirty="0">
                <a:solidFill>
                  <a:schemeClr val="tx1"/>
                </a:solidFill>
              </a:rPr>
              <a:t> régulière de votre </a:t>
            </a:r>
            <a:r>
              <a:rPr lang="fr-FR" sz="1400" i="1" dirty="0" smtClean="0">
                <a:solidFill>
                  <a:schemeClr val="tx1"/>
                </a:solidFill>
              </a:rPr>
              <a:t>profil nécessaire</a:t>
            </a:r>
            <a:endParaRPr sz="1000" dirty="0">
              <a:solidFill>
                <a:schemeClr val="tx1"/>
              </a:solidFill>
            </a:endParaRPr>
          </a:p>
          <a:p>
            <a:pPr marL="57150" indent="-285750">
              <a:buFont typeface="Arial"/>
              <a:buChar char="•"/>
              <a:defRPr/>
            </a:pPr>
            <a:r>
              <a:rPr lang="fr-FR" sz="1400" dirty="0">
                <a:solidFill>
                  <a:schemeClr val="tx1"/>
                </a:solidFill>
              </a:rPr>
              <a:t>La CE interroge la base de données à travers des </a:t>
            </a:r>
            <a:r>
              <a:rPr lang="fr-FR" sz="1400" b="1" dirty="0">
                <a:solidFill>
                  <a:schemeClr val="tx1"/>
                </a:solidFill>
              </a:rPr>
              <a:t>mots clés </a:t>
            </a:r>
            <a:r>
              <a:rPr lang="fr-FR" sz="1400" dirty="0">
                <a:solidFill>
                  <a:schemeClr val="tx1"/>
                </a:solidFill>
              </a:rPr>
              <a:t>pour solliciter les experts et constituer ses panels d'évaluation</a:t>
            </a:r>
            <a:endParaRPr lang="en-US" sz="1400" dirty="0">
              <a:solidFill>
                <a:schemeClr val="tx1"/>
              </a:solidFill>
            </a:endParaRPr>
          </a:p>
          <a:p>
            <a:pPr marL="0" indent="0">
              <a:defRPr/>
            </a:pPr>
            <a:endParaRPr lang="fr-FR" sz="1100" dirty="0">
              <a:solidFill>
                <a:srgbClr val="000091"/>
              </a:solidFill>
            </a:endParaRPr>
          </a:p>
          <a:p>
            <a:pPr marL="0" indent="0">
              <a:defRPr/>
            </a:pPr>
            <a:r>
              <a:rPr lang="fr-FR" sz="1600" b="1" dirty="0"/>
              <a:t>Liens</a:t>
            </a:r>
            <a:endParaRPr lang="en-US" sz="1600" dirty="0"/>
          </a:p>
          <a:p>
            <a:pPr marL="57150" indent="-285750">
              <a:buFont typeface="Arial,Sans-Serif"/>
              <a:buChar char="•"/>
              <a:defRPr/>
            </a:pPr>
            <a:r>
              <a:rPr lang="fr-FR" sz="1400" u="sng" dirty="0">
                <a:hlinkClick r:id="rId3" tooltip="https://ec.europa.eu/info/funding-tenders/opportunities/docs/2021-2027/experts/standard-briefing-slides-for-experts_he_en.pdf"/>
              </a:rPr>
              <a:t>Guide pour devenir expert</a:t>
            </a:r>
            <a:endParaRPr lang="en-US" sz="1400" dirty="0"/>
          </a:p>
          <a:p>
            <a:pPr marL="57150" indent="-285750">
              <a:buFont typeface="Arial,Sans-Serif"/>
              <a:buChar char="•"/>
              <a:defRPr/>
            </a:pPr>
            <a:r>
              <a:rPr lang="fr-FR" sz="1400" u="sng" dirty="0">
                <a:hlinkClick r:id="rId4" tooltip="https://ec.europa.eu/info/funding-tenders/opportunities/portal/screen/work-as-an-expert"/>
              </a:rPr>
              <a:t>S'enregistrer comme expert</a:t>
            </a:r>
            <a:endParaRPr lang="fr-FR" sz="1400" dirty="0"/>
          </a:p>
          <a:p>
            <a:pPr marL="0">
              <a:defRPr/>
            </a:pPr>
            <a:endParaRPr lang="fr-FR" sz="1400" dirty="0"/>
          </a:p>
        </p:txBody>
      </p:sp>
      <p:sp>
        <p:nvSpPr>
          <p:cNvPr id="8" name="Titre 1"/>
          <p:cNvSpPr>
            <a:spLocks noGrp="1"/>
          </p:cNvSpPr>
          <p:nvPr>
            <p:ph type="title"/>
          </p:nvPr>
        </p:nvSpPr>
        <p:spPr bwMode="auto">
          <a:xfrm>
            <a:off x="359999" y="975949"/>
            <a:ext cx="8424000" cy="512604"/>
          </a:xfrm>
        </p:spPr>
        <p:txBody>
          <a:bodyPr/>
          <a:lstStyle/>
          <a:p>
            <a:pPr>
              <a:defRPr/>
            </a:pPr>
            <a:r>
              <a:rPr lang="fr-FR" sz="2400" dirty="0"/>
              <a:t>Devenez expert-évaluateur pour HORIZON EUROPE</a:t>
            </a:r>
            <a:endParaRPr dirty="0"/>
          </a:p>
        </p:txBody>
      </p:sp>
      <p:sp>
        <p:nvSpPr>
          <p:cNvPr id="6" name="ZoneTexte 5"/>
          <p:cNvSpPr txBox="1"/>
          <p:nvPr/>
        </p:nvSpPr>
        <p:spPr bwMode="auto">
          <a:xfrm>
            <a:off x="3203848" y="195087"/>
            <a:ext cx="5765503" cy="553998"/>
          </a:xfrm>
          <a:prstGeom prst="rect">
            <a:avLst/>
          </a:prstGeom>
          <a:noFill/>
        </p:spPr>
        <p:txBody>
          <a:bodyPr wrap="square" rtlCol="0">
            <a:spAutoFit/>
          </a:bodyPr>
          <a:lstStyle/>
          <a:p>
            <a:pPr algn="r">
              <a:defRPr/>
            </a:pPr>
            <a:r>
              <a:rPr lang="fr-FR" b="1" dirty="0"/>
              <a:t>Devenir </a:t>
            </a:r>
            <a:r>
              <a:rPr lang="fr-FR" b="1" dirty="0" smtClean="0"/>
              <a:t>Expert-évaluateur</a:t>
            </a:r>
          </a:p>
          <a:p>
            <a:pPr algn="r">
              <a:defRPr/>
            </a:pPr>
            <a:r>
              <a:rPr lang="fr-FR" sz="1200" b="1" dirty="0" smtClean="0"/>
              <a:t>En quelques mots</a:t>
            </a:r>
            <a:endParaRPr lang="fr-FR" sz="1200" b="1" dirty="0"/>
          </a:p>
        </p:txBody>
      </p:sp>
      <p:sp>
        <p:nvSpPr>
          <p:cNvPr id="4" name="Espace réservé du numéro de diapositive 3"/>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66</a:t>
            </a:fld>
            <a:endParaRPr lang="fr-FR"/>
          </a:p>
        </p:txBody>
      </p:sp>
    </p:spTree>
    <p:extLst>
      <p:ext uri="{BB962C8B-B14F-4D97-AF65-F5344CB8AC3E}">
        <p14:creationId xmlns:p14="http://schemas.microsoft.com/office/powerpoint/2010/main" val="12425579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quarter" idx="13"/>
          </p:nvPr>
        </p:nvSpPr>
        <p:spPr>
          <a:xfrm>
            <a:off x="393955" y="993261"/>
            <a:ext cx="8394083" cy="3731791"/>
          </a:xfrm>
          <a:prstGeom prst="rect">
            <a:avLst/>
          </a:prstGeom>
        </p:spPr>
        <p:txBody>
          <a:bodyPr wrap="square">
            <a:spAutoFit/>
          </a:bodyPr>
          <a:lstStyle/>
          <a:p>
            <a:pPr>
              <a:spcAft>
                <a:spcPts val="600"/>
              </a:spcAft>
            </a:pPr>
            <a:r>
              <a:rPr lang="fr-FR" altLang="fr-FR" sz="1600" dirty="0">
                <a:solidFill>
                  <a:srgbClr val="000099"/>
                </a:solidFill>
              </a:rPr>
              <a:t>Le MRSEI (Montage de réseaux scientifiques européens et </a:t>
            </a:r>
            <a:r>
              <a:rPr lang="fr-FR" altLang="fr-FR" sz="1600" dirty="0" smtClean="0">
                <a:solidFill>
                  <a:srgbClr val="000099"/>
                </a:solidFill>
              </a:rPr>
              <a:t>internationaux)</a:t>
            </a:r>
            <a:endParaRPr lang="fr-FR" altLang="fr-FR" sz="1600" dirty="0">
              <a:solidFill>
                <a:srgbClr val="000099"/>
              </a:solidFill>
            </a:endParaRPr>
          </a:p>
          <a:p>
            <a:pPr marL="285750" lvl="0" indent="-285750">
              <a:spcAft>
                <a:spcPts val="300"/>
              </a:spcAft>
              <a:buFont typeface="Wingdings" panose="05000000000000000000" pitchFamily="2" charset="2"/>
              <a:buChar char="Ø"/>
            </a:pPr>
            <a:r>
              <a:rPr lang="fr-FR" sz="1200" dirty="0" smtClean="0">
                <a:solidFill>
                  <a:schemeClr val="tx1"/>
                </a:solidFill>
              </a:rPr>
              <a:t>Piloté </a:t>
            </a:r>
            <a:r>
              <a:rPr lang="fr-FR" sz="1200" dirty="0">
                <a:solidFill>
                  <a:schemeClr val="tx1"/>
                </a:solidFill>
              </a:rPr>
              <a:t>par </a:t>
            </a:r>
            <a:r>
              <a:rPr lang="fr-FR" sz="1200" dirty="0" smtClean="0">
                <a:solidFill>
                  <a:schemeClr val="tx1"/>
                </a:solidFill>
              </a:rPr>
              <a:t>l’ANR, </a:t>
            </a:r>
            <a:r>
              <a:rPr lang="fr-FR" sz="1200" b="0" dirty="0" smtClean="0">
                <a:solidFill>
                  <a:schemeClr val="tx1"/>
                </a:solidFill>
              </a:rPr>
              <a:t>avec</a:t>
            </a:r>
            <a:r>
              <a:rPr lang="fr-FR" sz="1200" dirty="0" smtClean="0">
                <a:solidFill>
                  <a:schemeClr val="tx1"/>
                </a:solidFill>
              </a:rPr>
              <a:t> </a:t>
            </a:r>
            <a:r>
              <a:rPr lang="fr-FR" sz="1200" b="0" dirty="0" smtClean="0">
                <a:solidFill>
                  <a:schemeClr val="tx1"/>
                </a:solidFill>
              </a:rPr>
              <a:t>quatre </a:t>
            </a:r>
            <a:r>
              <a:rPr lang="fr-FR" sz="1200" b="0" dirty="0">
                <a:solidFill>
                  <a:schemeClr val="tx1"/>
                </a:solidFill>
              </a:rPr>
              <a:t>sessions de sélection </a:t>
            </a:r>
            <a:r>
              <a:rPr lang="fr-FR" sz="1200" b="0" dirty="0" smtClean="0">
                <a:solidFill>
                  <a:schemeClr val="tx1"/>
                </a:solidFill>
              </a:rPr>
              <a:t>en moyenne par an</a:t>
            </a:r>
            <a:endParaRPr lang="fr-FR" sz="1200" b="0" dirty="0">
              <a:solidFill>
                <a:schemeClr val="tx1"/>
              </a:solidFill>
            </a:endParaRPr>
          </a:p>
          <a:p>
            <a:pPr marL="285750" indent="-285750">
              <a:spcAft>
                <a:spcPts val="300"/>
              </a:spcAft>
              <a:buFont typeface="Wingdings" panose="05000000000000000000" pitchFamily="2" charset="2"/>
              <a:buChar char="Ø"/>
            </a:pPr>
            <a:r>
              <a:rPr lang="fr-FR" sz="1200" b="0" dirty="0" smtClean="0">
                <a:solidFill>
                  <a:schemeClr val="tx1"/>
                </a:solidFill>
              </a:rPr>
              <a:t>Seules </a:t>
            </a:r>
            <a:r>
              <a:rPr lang="fr-FR" sz="1200" b="0" dirty="0">
                <a:solidFill>
                  <a:schemeClr val="tx1"/>
                </a:solidFill>
              </a:rPr>
              <a:t>sont attendues des propositions ayant pour objet de constituer un réseau scientifique européen ou international, coordonné par une équipe française. </a:t>
            </a:r>
          </a:p>
          <a:p>
            <a:pPr marL="285750" lvl="0" indent="-285750">
              <a:spcAft>
                <a:spcPts val="300"/>
              </a:spcAft>
              <a:buFont typeface="Wingdings" panose="05000000000000000000" pitchFamily="2" charset="2"/>
              <a:buChar char="Ø"/>
            </a:pPr>
            <a:r>
              <a:rPr lang="fr-FR" sz="1200" dirty="0"/>
              <a:t>Aide maximale de 35 k€ </a:t>
            </a:r>
            <a:r>
              <a:rPr lang="fr-FR" sz="1200" dirty="0" smtClean="0"/>
              <a:t>(</a:t>
            </a:r>
            <a:r>
              <a:rPr lang="fr-FR" sz="1200" i="1" dirty="0" smtClean="0"/>
              <a:t>minimum 15 k€</a:t>
            </a:r>
            <a:r>
              <a:rPr lang="fr-FR" sz="1200" dirty="0" smtClean="0"/>
              <a:t>) pour </a:t>
            </a:r>
            <a:r>
              <a:rPr lang="fr-FR" sz="1200" dirty="0"/>
              <a:t>une durée de 24 mois dont 10 k€ pour faire appel à un cabinet de </a:t>
            </a:r>
            <a:r>
              <a:rPr lang="fr-FR" sz="1200" dirty="0" smtClean="0"/>
              <a:t>consultance</a:t>
            </a:r>
          </a:p>
          <a:p>
            <a:pPr marL="285750" lvl="0" indent="-285750">
              <a:spcAft>
                <a:spcPts val="300"/>
              </a:spcAft>
              <a:buFont typeface="Wingdings" panose="05000000000000000000" pitchFamily="2" charset="2"/>
              <a:buChar char="Ø"/>
            </a:pPr>
            <a:endParaRPr lang="fr-FR" sz="1300" b="0" dirty="0" smtClean="0">
              <a:solidFill>
                <a:schemeClr val="tx1"/>
              </a:solidFill>
            </a:endParaRPr>
          </a:p>
          <a:p>
            <a:pPr lvl="0">
              <a:spcAft>
                <a:spcPts val="600"/>
              </a:spcAft>
            </a:pPr>
            <a:r>
              <a:rPr lang="fr-FR" sz="1600" dirty="0" smtClean="0">
                <a:solidFill>
                  <a:srgbClr val="000099"/>
                </a:solidFill>
              </a:rPr>
              <a:t>Le DIAG </a:t>
            </a:r>
            <a:r>
              <a:rPr lang="fr-FR" sz="1600" dirty="0">
                <a:solidFill>
                  <a:srgbClr val="000099"/>
                </a:solidFill>
              </a:rPr>
              <a:t>PTI</a:t>
            </a:r>
          </a:p>
          <a:p>
            <a:pPr marL="285750" lvl="0" indent="-285750">
              <a:spcAft>
                <a:spcPts val="300"/>
              </a:spcAft>
              <a:buFont typeface="Wingdings" panose="05000000000000000000" pitchFamily="2" charset="2"/>
              <a:buChar char="Ø"/>
            </a:pPr>
            <a:r>
              <a:rPr lang="fr-FR" sz="1200" dirty="0" smtClean="0">
                <a:solidFill>
                  <a:schemeClr val="tx1"/>
                </a:solidFill>
              </a:rPr>
              <a:t>Piloté par BPI France</a:t>
            </a:r>
            <a:r>
              <a:rPr lang="fr-FR" sz="1200" b="0" dirty="0" smtClean="0">
                <a:solidFill>
                  <a:schemeClr val="tx1"/>
                </a:solidFill>
              </a:rPr>
              <a:t>, dépôt en continu</a:t>
            </a:r>
          </a:p>
          <a:p>
            <a:pPr marL="285750" lvl="0" indent="-285750">
              <a:spcAft>
                <a:spcPts val="300"/>
              </a:spcAft>
              <a:buFont typeface="Wingdings" panose="05000000000000000000" pitchFamily="2" charset="2"/>
              <a:buChar char="Ø"/>
            </a:pPr>
            <a:r>
              <a:rPr lang="fr-FR" sz="1200" b="0" dirty="0">
                <a:solidFill>
                  <a:schemeClr val="tx1"/>
                </a:solidFill>
              </a:rPr>
              <a:t>Accompagner les entreprises françaises à la préparation d’un partenariat international </a:t>
            </a:r>
            <a:r>
              <a:rPr lang="fr-FR" sz="1200" b="0" dirty="0" smtClean="0">
                <a:solidFill>
                  <a:schemeClr val="tx1"/>
                </a:solidFill>
              </a:rPr>
              <a:t>ou européen </a:t>
            </a:r>
            <a:endParaRPr lang="fr-FR" sz="1200" b="0" dirty="0">
              <a:solidFill>
                <a:schemeClr val="tx1"/>
              </a:solidFill>
            </a:endParaRPr>
          </a:p>
          <a:p>
            <a:pPr marL="285750" lvl="0" indent="-285750">
              <a:spcAft>
                <a:spcPts val="300"/>
              </a:spcAft>
              <a:buFont typeface="Wingdings" panose="05000000000000000000" pitchFamily="2" charset="2"/>
              <a:buChar char="Ø"/>
            </a:pPr>
            <a:r>
              <a:rPr lang="fr-FR" sz="1200" b="0" dirty="0">
                <a:solidFill>
                  <a:schemeClr val="tx1"/>
                </a:solidFill>
              </a:rPr>
              <a:t>Prise en charge à la hauteur de 50 % du montant TTC de la prestation de consultants experts référencés par </a:t>
            </a:r>
            <a:r>
              <a:rPr lang="fr-FR" sz="1200" b="0" dirty="0" err="1">
                <a:solidFill>
                  <a:schemeClr val="tx1"/>
                </a:solidFill>
              </a:rPr>
              <a:t>Bpifrance</a:t>
            </a:r>
            <a:r>
              <a:rPr lang="fr-FR" sz="1200" b="0" dirty="0">
                <a:solidFill>
                  <a:schemeClr val="tx1"/>
                </a:solidFill>
              </a:rPr>
              <a:t> </a:t>
            </a:r>
          </a:p>
          <a:p>
            <a:pPr marL="285750" indent="-285750">
              <a:spcAft>
                <a:spcPts val="300"/>
              </a:spcAft>
              <a:buFont typeface="Wingdings" panose="05000000000000000000" pitchFamily="2" charset="2"/>
              <a:buChar char="Ø"/>
            </a:pPr>
            <a:r>
              <a:rPr lang="fr-FR" sz="1200" dirty="0"/>
              <a:t>Coût maximal de la prestation limité à 25 000€ HT pour un coordinateur (</a:t>
            </a:r>
            <a:r>
              <a:rPr lang="fr-FR" sz="1200" dirty="0" smtClean="0"/>
              <a:t>dont </a:t>
            </a:r>
            <a:r>
              <a:rPr lang="fr-FR" sz="1200" dirty="0"/>
              <a:t>aide maximale de 12 500€ HT pour le consultant) et 5 000€ HT pour un partenaire</a:t>
            </a:r>
          </a:p>
          <a:p>
            <a:pPr lvl="0">
              <a:spcAft>
                <a:spcPts val="300"/>
              </a:spcAft>
            </a:pPr>
            <a:endParaRPr lang="fr-FR" sz="1300" b="0" dirty="0" smtClean="0">
              <a:solidFill>
                <a:schemeClr val="tx1"/>
              </a:solidFill>
            </a:endParaRPr>
          </a:p>
          <a:p>
            <a:pPr>
              <a:spcAft>
                <a:spcPts val="600"/>
              </a:spcAft>
            </a:pPr>
            <a:r>
              <a:rPr lang="fr-FR" sz="1600" dirty="0">
                <a:solidFill>
                  <a:srgbClr val="000099"/>
                </a:solidFill>
              </a:rPr>
              <a:t>Les aides régionales</a:t>
            </a:r>
          </a:p>
          <a:p>
            <a:pPr marL="285750" indent="-285750">
              <a:spcAft>
                <a:spcPts val="300"/>
              </a:spcAft>
              <a:buFont typeface="Wingdings" panose="05000000000000000000" pitchFamily="2" charset="2"/>
              <a:buChar char="Ø"/>
            </a:pPr>
            <a:r>
              <a:rPr lang="fr-FR" sz="1200" b="0" dirty="0">
                <a:solidFill>
                  <a:schemeClr val="tx1"/>
                </a:solidFill>
              </a:rPr>
              <a:t>Se rapprocher de vos régions pour avoir plus d’informations sur les aides accessibles. </a:t>
            </a:r>
          </a:p>
          <a:p>
            <a:pPr marL="285750" indent="-285750">
              <a:spcAft>
                <a:spcPts val="300"/>
              </a:spcAft>
              <a:buFont typeface="Wingdings" panose="05000000000000000000" pitchFamily="2" charset="2"/>
              <a:buChar char="Ø"/>
            </a:pPr>
            <a:r>
              <a:rPr lang="fr-FR" sz="1200" b="0" dirty="0">
                <a:solidFill>
                  <a:schemeClr val="tx1"/>
                </a:solidFill>
              </a:rPr>
              <a:t>Une liste non exhaustive est </a:t>
            </a:r>
            <a:r>
              <a:rPr lang="fr-FR" sz="1200" b="0" dirty="0">
                <a:solidFill>
                  <a:schemeClr val="tx1"/>
                </a:solidFill>
                <a:hlinkClick r:id="rId2"/>
              </a:rPr>
              <a:t>disponible ici </a:t>
            </a:r>
            <a:endParaRPr lang="fr-FR" sz="1200" b="0" dirty="0">
              <a:solidFill>
                <a:schemeClr val="tx1"/>
              </a:solidFill>
            </a:endParaRPr>
          </a:p>
        </p:txBody>
      </p:sp>
      <p:sp>
        <p:nvSpPr>
          <p:cNvPr id="5" name="ZoneTexte 4"/>
          <p:cNvSpPr txBox="1"/>
          <p:nvPr/>
        </p:nvSpPr>
        <p:spPr bwMode="auto">
          <a:xfrm>
            <a:off x="3347863" y="180000"/>
            <a:ext cx="5544616" cy="553998"/>
          </a:xfrm>
          <a:prstGeom prst="rect">
            <a:avLst/>
          </a:prstGeom>
          <a:noFill/>
        </p:spPr>
        <p:txBody>
          <a:bodyPr wrap="square" rtlCol="0">
            <a:spAutoFit/>
          </a:bodyPr>
          <a:lstStyle/>
          <a:p>
            <a:pPr algn="r">
              <a:defRPr/>
            </a:pPr>
            <a:r>
              <a:rPr lang="fr-FR" b="1" dirty="0" smtClean="0"/>
              <a:t>Les dispositifs de soutien au montage de projets</a:t>
            </a:r>
            <a:endParaRPr dirty="0"/>
          </a:p>
          <a:p>
            <a:pPr algn="r">
              <a:defRPr/>
            </a:pPr>
            <a:r>
              <a:rPr lang="fr-FR" sz="1200" b="1" dirty="0" smtClean="0"/>
              <a:t>En bref</a:t>
            </a:r>
            <a:endParaRPr lang="fr-FR" sz="1200" b="1" dirty="0"/>
          </a:p>
        </p:txBody>
      </p:sp>
      <p:sp>
        <p:nvSpPr>
          <p:cNvPr id="6" name="Espace réservé du numéro de diapositive 5"/>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67</a:t>
            </a:fld>
            <a:endParaRPr lang="fr-FR"/>
          </a:p>
        </p:txBody>
      </p:sp>
    </p:spTree>
    <p:extLst>
      <p:ext uri="{BB962C8B-B14F-4D97-AF65-F5344CB8AC3E}">
        <p14:creationId xmlns:p14="http://schemas.microsoft.com/office/powerpoint/2010/main" val="31850830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8" y="1000595"/>
            <a:ext cx="8424000" cy="413535"/>
          </a:xfrm>
        </p:spPr>
        <p:txBody>
          <a:bodyPr/>
          <a:lstStyle/>
          <a:p>
            <a:pPr>
              <a:defRPr/>
            </a:pPr>
            <a:r>
              <a:rPr lang="fr-FR" sz="2400"/>
              <a:t>Des documents pour aller plus loin</a:t>
            </a:r>
            <a:endParaRPr/>
          </a:p>
        </p:txBody>
      </p:sp>
      <p:sp>
        <p:nvSpPr>
          <p:cNvPr id="3" name="Espace réservé du texte 2"/>
          <p:cNvSpPr>
            <a:spLocks noGrp="1"/>
          </p:cNvSpPr>
          <p:nvPr>
            <p:ph type="body" idx="1"/>
          </p:nvPr>
        </p:nvSpPr>
        <p:spPr bwMode="auto">
          <a:xfrm>
            <a:off x="340062" y="1414129"/>
            <a:ext cx="8424000" cy="3537983"/>
          </a:xfrm>
        </p:spPr>
        <p:txBody>
          <a:bodyPr/>
          <a:lstStyle/>
          <a:p>
            <a:pPr marL="0" indent="0">
              <a:defRPr/>
            </a:pPr>
            <a:endParaRPr lang="fr-FR" sz="1600" b="1" dirty="0">
              <a:solidFill>
                <a:schemeClr val="bg2"/>
              </a:solidFill>
            </a:endParaRPr>
          </a:p>
          <a:p>
            <a:pPr marL="0" indent="0">
              <a:defRPr/>
            </a:pPr>
            <a:r>
              <a:rPr lang="fr-FR" sz="1600" b="1" dirty="0"/>
              <a:t>Les appels du Cluster 5</a:t>
            </a:r>
          </a:p>
          <a:p>
            <a:pPr marL="285750" indent="-285750">
              <a:buChar char="•"/>
              <a:defRPr/>
            </a:pPr>
            <a:r>
              <a:rPr lang="en-GB" sz="1400" u="sng" dirty="0">
                <a:hlinkClick r:id="rId2" tooltip="https://ec.europa.eu/info/funding-tenders/opportunities/docs/2021-2027/horizon/wp-call/2021-2022/wp-8-climate-energy-and-mobility_horizon-2021-2022_en.pdf"/>
              </a:rPr>
              <a:t>Sur le </a:t>
            </a:r>
            <a:r>
              <a:rPr lang="en-GB" sz="1400" b="1" u="sng" dirty="0" err="1">
                <a:hlinkClick r:id="rId2" tooltip="https://ec.europa.eu/info/funding-tenders/opportunities/docs/2021-2027/horizon/wp-call/2021-2022/wp-8-climate-energy-and-mobility_horizon-2021-2022_en.pdf"/>
              </a:rPr>
              <a:t>portail</a:t>
            </a:r>
            <a:r>
              <a:rPr lang="en-GB" sz="1400" b="1" u="sng" dirty="0">
                <a:hlinkClick r:id="rId2" tooltip="https://ec.europa.eu/info/funding-tenders/opportunities/docs/2021-2027/horizon/wp-call/2021-2022/wp-8-climate-energy-and-mobility_horizon-2021-2022_en.pdf"/>
              </a:rPr>
              <a:t> </a:t>
            </a:r>
            <a:r>
              <a:rPr lang="en-GB" sz="1400" b="1" u="sng" dirty="0" err="1">
                <a:hlinkClick r:id="rId2" tooltip="https://ec.europa.eu/info/funding-tenders/opportunities/docs/2021-2027/horizon/wp-call/2021-2022/wp-8-climate-energy-and-mobility_horizon-2021-2022_en.pdf"/>
              </a:rPr>
              <a:t>européen</a:t>
            </a:r>
            <a:r>
              <a:rPr lang="en-GB" sz="1400" u="sng" dirty="0">
                <a:hlinkClick r:id="rId2" tooltip="https://ec.europa.eu/info/funding-tenders/opportunities/docs/2021-2027/horizon/wp-call/2021-2022/wp-8-climate-energy-and-mobility_horizon-2021-2022_en.pdf"/>
              </a:rPr>
              <a:t> "Funding &amp; tenders"</a:t>
            </a:r>
            <a:endParaRPr lang="en-GB" sz="1400" dirty="0"/>
          </a:p>
          <a:p>
            <a:pPr marL="285750" indent="-285750">
              <a:buChar char="•"/>
              <a:defRPr/>
            </a:pPr>
            <a:r>
              <a:rPr lang="fr-FR" sz="1400" dirty="0">
                <a:solidFill>
                  <a:schemeClr val="tx1"/>
                </a:solidFill>
              </a:rPr>
              <a:t>Sur le </a:t>
            </a:r>
            <a:r>
              <a:rPr lang="fr-FR" sz="1400" b="1" dirty="0">
                <a:solidFill>
                  <a:schemeClr val="tx1"/>
                </a:solidFill>
              </a:rPr>
              <a:t>portail français</a:t>
            </a:r>
            <a:r>
              <a:rPr lang="fr-FR" sz="1400" dirty="0">
                <a:solidFill>
                  <a:schemeClr val="tx1"/>
                </a:solidFill>
              </a:rPr>
              <a:t> :</a:t>
            </a:r>
          </a:p>
          <a:p>
            <a:pPr marL="742950" lvl="1" indent="-285750">
              <a:defRPr/>
            </a:pPr>
            <a:r>
              <a:rPr lang="fr-FR" sz="1200" u="sng" dirty="0">
                <a:hlinkClick r:id="rId3"/>
              </a:rPr>
              <a:t>Page du PCN pour le climat et l’énergie</a:t>
            </a:r>
            <a:endParaRPr lang="fr-FR" sz="1200" u="sng" dirty="0"/>
          </a:p>
          <a:p>
            <a:pPr marL="742950" lvl="1" indent="-285750">
              <a:defRPr/>
            </a:pPr>
            <a:r>
              <a:rPr lang="fr-FR" sz="1200" u="sng" dirty="0">
                <a:hlinkClick r:id="rId4"/>
              </a:rPr>
              <a:t>Page du PCN pour le transport</a:t>
            </a:r>
            <a:endParaRPr lang="fr-FR" sz="1400" dirty="0"/>
          </a:p>
          <a:p>
            <a:pPr marL="0" indent="0">
              <a:defRPr/>
            </a:pPr>
            <a:endParaRPr lang="fr-FR" sz="1400" dirty="0"/>
          </a:p>
          <a:p>
            <a:pPr marL="0" indent="0">
              <a:defRPr/>
            </a:pPr>
            <a:r>
              <a:rPr lang="fr-FR" sz="1600" b="1" dirty="0"/>
              <a:t>Les documents de référence pour les thématiques Climat &amp; Energie</a:t>
            </a:r>
            <a:endParaRPr dirty="0"/>
          </a:p>
          <a:p>
            <a:pPr marL="285750" indent="-285750">
              <a:buFont typeface="Arial"/>
              <a:buChar char="•"/>
              <a:defRPr/>
            </a:pPr>
            <a:r>
              <a:rPr lang="fr-FR" sz="1400" u="sng" dirty="0">
                <a:hlinkClick r:id="rId5" tooltip="https://www.horizon-europe.gouv.fr/les-textes-fondamentaux-pour-les-thematiques-climatenergie-27755"/>
              </a:rPr>
              <a:t>Les textes politiques fondamentaux pour les thématiques Climat/Energie</a:t>
            </a:r>
            <a:endParaRPr lang="fr-FR" sz="1400" dirty="0"/>
          </a:p>
          <a:p>
            <a:pPr marL="285750" indent="-285750">
              <a:buFont typeface="Arial"/>
              <a:buChar char="•"/>
              <a:defRPr/>
            </a:pPr>
            <a:r>
              <a:rPr lang="fr-FR" sz="1400" u="sng" dirty="0">
                <a:hlinkClick r:id="rId6" tooltip="https://www.horizon-europe.gouv.fr/rapports-europeens-et-internationaux-sur-les-thematiques-climat-et-energie-28025"/>
              </a:rPr>
              <a:t>Rapports européens et internationaux sur les thématiques Climat/Énergie</a:t>
            </a:r>
            <a:endParaRPr lang="fr-FR" sz="1400" dirty="0"/>
          </a:p>
          <a:p>
            <a:pPr marL="0" indent="0">
              <a:defRPr/>
            </a:pPr>
            <a:endParaRPr lang="fr-FR" sz="1600" b="1" dirty="0">
              <a:solidFill>
                <a:schemeClr val="bg2"/>
              </a:solidFill>
            </a:endParaRPr>
          </a:p>
          <a:p>
            <a:pPr marL="0" indent="0">
              <a:defRPr/>
            </a:pPr>
            <a:r>
              <a:rPr lang="fr-FR" sz="1600" b="1" dirty="0"/>
              <a:t>Les documents de référence pour les thématiques Transports</a:t>
            </a:r>
            <a:endParaRPr lang="fr-FR" sz="1600" dirty="0"/>
          </a:p>
          <a:p>
            <a:pPr marL="285750" indent="-285750">
              <a:buFont typeface="Arial" panose="020B0604020202020204" pitchFamily="34" charset="0"/>
              <a:buChar char="•"/>
              <a:defRPr/>
            </a:pPr>
            <a:r>
              <a:rPr lang="fr-FR" sz="1400" dirty="0">
                <a:solidFill>
                  <a:schemeClr val="tx1"/>
                </a:solidFill>
                <a:hlinkClick r:id="rId7"/>
              </a:rPr>
              <a:t>Documents de référence pour le Transport</a:t>
            </a:r>
            <a:endParaRPr lang="fr-FR" sz="1400" dirty="0">
              <a:solidFill>
                <a:schemeClr val="tx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Où trouver les informations utiles ?</a:t>
            </a:r>
          </a:p>
          <a:p>
            <a:pPr algn="r">
              <a:defRPr/>
            </a:pPr>
            <a:r>
              <a:rPr lang="fr-FR" sz="1200" b="1" dirty="0" smtClean="0"/>
              <a:t>Les liens essentiels</a:t>
            </a:r>
            <a:endParaRPr lang="fr-FR" sz="1200" b="1" dirty="0"/>
          </a:p>
        </p:txBody>
      </p:sp>
      <p:sp>
        <p:nvSpPr>
          <p:cNvPr id="6" name="Espace réservé du numéro de diapositive 5"/>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68</a:t>
            </a:fld>
            <a:endParaRPr lang="fr-FR"/>
          </a:p>
        </p:txBody>
      </p:sp>
    </p:spTree>
    <p:extLst>
      <p:ext uri="{BB962C8B-B14F-4D97-AF65-F5344CB8AC3E}">
        <p14:creationId xmlns:p14="http://schemas.microsoft.com/office/powerpoint/2010/main" val="6471375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quarter" idx="13"/>
          </p:nvPr>
        </p:nvSpPr>
        <p:spPr>
          <a:xfrm>
            <a:off x="393955" y="988266"/>
            <a:ext cx="6698325" cy="4077014"/>
          </a:xfrm>
          <a:prstGeom prst="rect">
            <a:avLst/>
          </a:prstGeom>
        </p:spPr>
        <p:txBody>
          <a:bodyPr wrap="square">
            <a:spAutoFit/>
          </a:bodyPr>
          <a:lstStyle/>
          <a:p>
            <a:pPr algn="ctr">
              <a:spcAft>
                <a:spcPts val="1800"/>
              </a:spcAft>
            </a:pPr>
            <a:r>
              <a:rPr lang="fr-FR" altLang="fr-FR" sz="2100" dirty="0" smtClean="0">
                <a:solidFill>
                  <a:srgbClr val="000099"/>
                </a:solidFill>
              </a:rPr>
              <a:t>GREENET</a:t>
            </a:r>
            <a:endParaRPr lang="fr-FR" altLang="fr-FR" sz="2100" dirty="0">
              <a:solidFill>
                <a:srgbClr val="000099"/>
              </a:solidFill>
            </a:endParaRP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rPr>
              <a:t>GREENET</a:t>
            </a:r>
            <a:r>
              <a:rPr lang="fr-FR" sz="1300" b="0" dirty="0" smtClean="0">
                <a:solidFill>
                  <a:schemeClr val="tx1"/>
                </a:solidFill>
              </a:rPr>
              <a:t> (le projet de coordination des PCN européens) a lancé sa </a:t>
            </a:r>
          </a:p>
          <a:p>
            <a:pPr lvl="0">
              <a:spcBef>
                <a:spcPts val="200"/>
              </a:spcBef>
              <a:spcAft>
                <a:spcPts val="200"/>
              </a:spcAft>
            </a:pPr>
            <a:r>
              <a:rPr lang="fr-FR" sz="1300" b="0" dirty="0" smtClean="0">
                <a:solidFill>
                  <a:schemeClr val="tx1"/>
                </a:solidFill>
              </a:rPr>
              <a:t>plateforme de mise en relation européenne pour le cluster 5</a:t>
            </a:r>
          </a:p>
          <a:p>
            <a:pPr marL="285750" lvl="0" indent="-285750">
              <a:spcBef>
                <a:spcPts val="200"/>
              </a:spcBef>
              <a:spcAft>
                <a:spcPts val="200"/>
              </a:spcAft>
              <a:buFont typeface="Wingdings" panose="05000000000000000000" pitchFamily="2" charset="2"/>
              <a:buChar char="Ø"/>
            </a:pPr>
            <a:r>
              <a:rPr lang="fr-FR" sz="1300" b="0" dirty="0" smtClean="0">
                <a:solidFill>
                  <a:schemeClr val="tx1"/>
                </a:solidFill>
              </a:rPr>
              <a:t>A travers la plateforme </a:t>
            </a:r>
            <a:r>
              <a:rPr lang="fr-FR" sz="1300" dirty="0" smtClean="0">
                <a:solidFill>
                  <a:schemeClr val="tx1"/>
                </a:solidFill>
              </a:rPr>
              <a:t>B2Match</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rPr>
              <a:t>Validation des PCN </a:t>
            </a:r>
            <a:r>
              <a:rPr lang="fr-FR" sz="1300" b="0" dirty="0" smtClean="0">
                <a:solidFill>
                  <a:schemeClr val="tx1"/>
                </a:solidFill>
              </a:rPr>
              <a:t>pour assurer la qualité des offres </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hlinkClick r:id="rId2"/>
              </a:rPr>
              <a:t>Accéder à l’outil de mise en réseau</a:t>
            </a:r>
            <a:endParaRPr lang="fr-FR" sz="1300" dirty="0" smtClean="0">
              <a:solidFill>
                <a:schemeClr val="tx1"/>
              </a:solidFill>
            </a:endParaRPr>
          </a:p>
          <a:p>
            <a:pPr lvl="0">
              <a:spcBef>
                <a:spcPts val="200"/>
              </a:spcBef>
              <a:spcAft>
                <a:spcPts val="200"/>
              </a:spcAft>
            </a:pPr>
            <a:endParaRPr lang="fr-FR" sz="1300" dirty="0" smtClean="0">
              <a:solidFill>
                <a:schemeClr val="tx1"/>
              </a:solidFill>
            </a:endParaRPr>
          </a:p>
          <a:p>
            <a:pPr lvl="0" algn="ctr">
              <a:spcAft>
                <a:spcPts val="1800"/>
              </a:spcAft>
            </a:pPr>
            <a:r>
              <a:rPr lang="fr-FR" sz="2100" dirty="0">
                <a:solidFill>
                  <a:srgbClr val="000099"/>
                </a:solidFill>
              </a:rPr>
              <a:t>Au niveau Français</a:t>
            </a:r>
          </a:p>
          <a:p>
            <a:pPr marL="285750" indent="-285750">
              <a:spcBef>
                <a:spcPts val="200"/>
              </a:spcBef>
              <a:spcAft>
                <a:spcPts val="200"/>
              </a:spcAft>
              <a:buFont typeface="Wingdings" panose="05000000000000000000" pitchFamily="2" charset="2"/>
              <a:buChar char="Ø"/>
            </a:pPr>
            <a:r>
              <a:rPr lang="fr-FR" sz="1300" b="0" dirty="0">
                <a:solidFill>
                  <a:schemeClr val="tx1"/>
                </a:solidFill>
              </a:rPr>
              <a:t>Les PCN du Cluster 5 collectent et assemblent les expertises des entités françaises désireuses de se faire connaitre</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rPr>
              <a:t>Fiche </a:t>
            </a:r>
            <a:r>
              <a:rPr lang="fr-FR" sz="1300" dirty="0">
                <a:solidFill>
                  <a:schemeClr val="tx1"/>
                </a:solidFill>
              </a:rPr>
              <a:t>à remplir &amp; retourner aux PCN Climat-Energie &amp; Transports </a:t>
            </a:r>
            <a:r>
              <a:rPr lang="fr-FR" sz="1300" b="0" dirty="0">
                <a:solidFill>
                  <a:schemeClr val="tx1"/>
                </a:solidFill>
              </a:rPr>
              <a:t>pour être ajoutée au tableau</a:t>
            </a:r>
          </a:p>
          <a:p>
            <a:pPr marL="285750" lvl="0" indent="-285750">
              <a:spcBef>
                <a:spcPts val="200"/>
              </a:spcBef>
              <a:spcAft>
                <a:spcPts val="200"/>
              </a:spcAft>
              <a:buFont typeface="Wingdings" panose="05000000000000000000" pitchFamily="2" charset="2"/>
              <a:buChar char="Ø"/>
            </a:pPr>
            <a:r>
              <a:rPr lang="fr-FR" sz="1300" b="0" dirty="0">
                <a:solidFill>
                  <a:schemeClr val="tx1"/>
                </a:solidFill>
              </a:rPr>
              <a:t>Une communication régulière est faite en direction des </a:t>
            </a:r>
            <a:r>
              <a:rPr lang="fr-FR" sz="1300" dirty="0">
                <a:solidFill>
                  <a:schemeClr val="tx1"/>
                </a:solidFill>
              </a:rPr>
              <a:t>communautés </a:t>
            </a:r>
            <a:r>
              <a:rPr lang="fr-FR" sz="1300" dirty="0" smtClean="0">
                <a:solidFill>
                  <a:schemeClr val="tx1"/>
                </a:solidFill>
              </a:rPr>
              <a:t>françaises et</a:t>
            </a:r>
            <a:r>
              <a:rPr lang="fr-FR" sz="1300" b="0" dirty="0" smtClean="0">
                <a:solidFill>
                  <a:schemeClr val="tx1"/>
                </a:solidFill>
              </a:rPr>
              <a:t> </a:t>
            </a:r>
            <a:r>
              <a:rPr lang="fr-FR" sz="1300" b="0" dirty="0">
                <a:solidFill>
                  <a:schemeClr val="tx1"/>
                </a:solidFill>
              </a:rPr>
              <a:t>aux </a:t>
            </a:r>
            <a:r>
              <a:rPr lang="fr-FR" sz="1300" dirty="0">
                <a:solidFill>
                  <a:schemeClr val="tx1"/>
                </a:solidFill>
              </a:rPr>
              <a:t>autres PCN européens</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hlinkClick r:id="rId3"/>
              </a:rPr>
              <a:t>Télécharger </a:t>
            </a:r>
            <a:r>
              <a:rPr lang="fr-FR" sz="1300" dirty="0">
                <a:solidFill>
                  <a:schemeClr val="tx1"/>
                </a:solidFill>
                <a:hlinkClick r:id="rId3"/>
              </a:rPr>
              <a:t>la fiche à remplir &amp; le tableau</a:t>
            </a:r>
            <a:endParaRPr lang="fr-FR" sz="1300" dirty="0">
              <a:solidFill>
                <a:schemeClr val="tx1"/>
              </a:solidFill>
            </a:endParaRPr>
          </a:p>
          <a:p>
            <a:pPr marL="285750" lvl="0" indent="-285750">
              <a:spcAft>
                <a:spcPts val="300"/>
              </a:spcAft>
              <a:buFont typeface="Wingdings" panose="05000000000000000000" pitchFamily="2" charset="2"/>
              <a:buChar char="Ø"/>
            </a:pPr>
            <a:endParaRPr lang="fr-FR" sz="1300" b="0" dirty="0">
              <a:solidFill>
                <a:schemeClr val="tx1"/>
              </a:solidFill>
            </a:endParaRPr>
          </a:p>
        </p:txBody>
      </p:sp>
      <p:sp>
        <p:nvSpPr>
          <p:cNvPr id="5" name="ZoneTexte 4"/>
          <p:cNvSpPr txBox="1"/>
          <p:nvPr/>
        </p:nvSpPr>
        <p:spPr bwMode="auto">
          <a:xfrm>
            <a:off x="3347863" y="180000"/>
            <a:ext cx="5544616" cy="553998"/>
          </a:xfrm>
          <a:prstGeom prst="rect">
            <a:avLst/>
          </a:prstGeom>
          <a:noFill/>
        </p:spPr>
        <p:txBody>
          <a:bodyPr wrap="square" rtlCol="0">
            <a:spAutoFit/>
          </a:bodyPr>
          <a:lstStyle/>
          <a:p>
            <a:pPr algn="r">
              <a:defRPr/>
            </a:pPr>
            <a:r>
              <a:rPr lang="fr-FR" b="1" dirty="0"/>
              <a:t>Réseautage</a:t>
            </a:r>
            <a:endParaRPr dirty="0"/>
          </a:p>
          <a:p>
            <a:pPr algn="r">
              <a:defRPr/>
            </a:pPr>
            <a:r>
              <a:rPr lang="fr-FR" sz="1200" b="1" dirty="0"/>
              <a:t>Trouver des partenaires</a:t>
            </a:r>
          </a:p>
        </p:txBody>
      </p:sp>
      <p:pic>
        <p:nvPicPr>
          <p:cNvPr id="6" name="Image 5"/>
          <p:cNvPicPr>
            <a:picLocks noChangeAspect="1"/>
          </p:cNvPicPr>
          <p:nvPr/>
        </p:nvPicPr>
        <p:blipFill rotWithShape="1">
          <a:blip r:embed="rId4"/>
          <a:srcRect l="42350" t="17423" r="33648" b="50558"/>
          <a:stretch/>
        </p:blipFill>
        <p:spPr>
          <a:xfrm>
            <a:off x="7164286" y="3378910"/>
            <a:ext cx="1728193" cy="1296144"/>
          </a:xfrm>
          <a:prstGeom prst="rect">
            <a:avLst/>
          </a:prstGeom>
        </p:spPr>
      </p:pic>
      <p:pic>
        <p:nvPicPr>
          <p:cNvPr id="7" name="Image 6"/>
          <p:cNvPicPr>
            <a:picLocks noChangeAspect="1"/>
          </p:cNvPicPr>
          <p:nvPr/>
        </p:nvPicPr>
        <p:blipFill rotWithShape="1">
          <a:blip r:embed="rId5"/>
          <a:srcRect l="4784" t="25303" r="42770" b="15166"/>
          <a:stretch/>
        </p:blipFill>
        <p:spPr>
          <a:xfrm>
            <a:off x="6084166" y="1207944"/>
            <a:ext cx="2808314" cy="1792200"/>
          </a:xfrm>
          <a:prstGeom prst="rect">
            <a:avLst/>
          </a:prstGeom>
        </p:spPr>
      </p:pic>
      <p:sp>
        <p:nvSpPr>
          <p:cNvPr id="8" name="Ellipse 7"/>
          <p:cNvSpPr/>
          <p:nvPr/>
        </p:nvSpPr>
        <p:spPr>
          <a:xfrm>
            <a:off x="8316416" y="1563638"/>
            <a:ext cx="432048"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8172401" y="1203598"/>
            <a:ext cx="720079" cy="400110"/>
          </a:xfrm>
          <a:prstGeom prst="rect">
            <a:avLst/>
          </a:prstGeom>
          <a:noFill/>
        </p:spPr>
        <p:txBody>
          <a:bodyPr wrap="square" rtlCol="0">
            <a:spAutoFit/>
          </a:bodyPr>
          <a:lstStyle/>
          <a:p>
            <a:pPr algn="ctr"/>
            <a:r>
              <a:rPr lang="fr-FR" sz="1000" b="1" dirty="0" smtClean="0">
                <a:solidFill>
                  <a:srgbClr val="C00000"/>
                </a:solidFill>
              </a:rPr>
              <a:t>Cliquer ici</a:t>
            </a:r>
            <a:endParaRPr lang="fr-FR" sz="1000" b="1" dirty="0">
              <a:solidFill>
                <a:srgbClr val="C00000"/>
              </a:solidFill>
            </a:endParaRPr>
          </a:p>
        </p:txBody>
      </p:sp>
    </p:spTree>
    <p:extLst>
      <p:ext uri="{BB962C8B-B14F-4D97-AF65-F5344CB8AC3E}">
        <p14:creationId xmlns:p14="http://schemas.microsoft.com/office/powerpoint/2010/main" val="2425312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 name="Espace réservé du texte 9"/>
          <p:cNvSpPr txBox="1"/>
          <p:nvPr/>
        </p:nvSpPr>
        <p:spPr bwMode="auto">
          <a:xfrm>
            <a:off x="3563888" y="123477"/>
            <a:ext cx="5220112" cy="648072"/>
          </a:xfrm>
          <a:prstGeom prst="rect">
            <a:avLst/>
          </a:prstGeom>
        </p:spPr>
        <p:txBody>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180975" marR="0" lvl="0" indent="0" algn="r" defTabSz="914400">
              <a:lnSpc>
                <a:spcPct val="100000"/>
              </a:lnSpc>
              <a:spcBef>
                <a:spcPts val="0"/>
              </a:spcBef>
              <a:spcAft>
                <a:spcPts val="0"/>
              </a:spcAft>
              <a:buClr>
                <a:srgbClr val="000000"/>
              </a:buClr>
              <a:buSzTx/>
              <a:buFont typeface="Arial"/>
              <a:buNone/>
              <a:defRPr/>
            </a:pPr>
            <a:r>
              <a:rPr lang="fr-FR" sz="1800" b="1" i="0" u="none" strike="noStrike" cap="none" spc="0" dirty="0">
                <a:ln>
                  <a:noFill/>
                </a:ln>
                <a:solidFill>
                  <a:schemeClr val="tx1"/>
                </a:solidFill>
                <a:latin typeface="Arial"/>
                <a:cs typeface="Arial"/>
              </a:rPr>
              <a:t>Présentation générale</a:t>
            </a:r>
            <a:endParaRPr dirty="0"/>
          </a:p>
          <a:p>
            <a:pPr marL="180975" marR="0" lvl="0" indent="0" algn="r" defTabSz="914400">
              <a:lnSpc>
                <a:spcPct val="100000"/>
              </a:lnSpc>
              <a:spcBef>
                <a:spcPts val="0"/>
              </a:spcBef>
              <a:spcAft>
                <a:spcPts val="0"/>
              </a:spcAft>
              <a:buClr>
                <a:srgbClr val="000000"/>
              </a:buClr>
              <a:buSzTx/>
              <a:buFont typeface="Arial"/>
              <a:buNone/>
              <a:defRPr/>
            </a:pPr>
            <a:r>
              <a:rPr lang="fr-FR" sz="1200" b="1" i="0" u="none" strike="noStrike" cap="none" spc="0" dirty="0" smtClean="0">
                <a:ln>
                  <a:noFill/>
                </a:ln>
                <a:solidFill>
                  <a:schemeClr val="tx1"/>
                </a:solidFill>
                <a:latin typeface="Arial"/>
                <a:cs typeface="Arial"/>
              </a:rPr>
              <a:t>Horizon Europe</a:t>
            </a:r>
            <a:endParaRPr lang="fr-FR" dirty="0"/>
          </a:p>
        </p:txBody>
      </p:sp>
      <p:pic>
        <p:nvPicPr>
          <p:cNvPr id="3" name="Image 2"/>
          <p:cNvPicPr>
            <a:picLocks noChangeAspect="1"/>
          </p:cNvPicPr>
          <p:nvPr/>
        </p:nvPicPr>
        <p:blipFill>
          <a:blip r:embed="rId2"/>
          <a:stretch/>
        </p:blipFill>
        <p:spPr bwMode="auto">
          <a:xfrm>
            <a:off x="3285123" y="1541165"/>
            <a:ext cx="5498876" cy="3240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298996" y="1676545"/>
            <a:ext cx="2986127" cy="3062377"/>
          </a:xfrm>
          <a:prstGeom prst="rect">
            <a:avLst/>
          </a:prstGeom>
        </p:spPr>
        <p:txBody>
          <a:bodyPr wrap="square" lIns="91440" tIns="45720" rIns="91440" bIns="45720" anchor="t">
            <a:spAutoFit/>
          </a:bodyPr>
          <a:lstStyle/>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800" b="1" i="0" u="none" strike="noStrike" cap="none" spc="0" dirty="0">
                <a:ln>
                  <a:noFill/>
                </a:ln>
                <a:latin typeface="Arial"/>
                <a:ea typeface="+mj-ea"/>
                <a:cs typeface="Arial"/>
              </a:rPr>
              <a:t>2021 – 2027</a:t>
            </a:r>
            <a:endParaRPr dirty="0"/>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800" b="1" i="0" u="none" strike="noStrike" cap="none" spc="0" dirty="0">
                <a:ln>
                  <a:noFill/>
                </a:ln>
                <a:latin typeface="Arial"/>
                <a:ea typeface="+mj-ea"/>
                <a:cs typeface="Arial"/>
              </a:rPr>
              <a:t>95,5 </a:t>
            </a:r>
            <a:r>
              <a:rPr lang="fr-FR" sz="1800" b="1" i="0" u="none" strike="noStrike" cap="none" spc="0" dirty="0" smtClean="0">
                <a:ln>
                  <a:noFill/>
                </a:ln>
                <a:latin typeface="Arial"/>
                <a:ea typeface="+mj-ea"/>
                <a:cs typeface="Arial"/>
              </a:rPr>
              <a:t>Mds€</a:t>
            </a:r>
            <a:endParaRPr dirty="0"/>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Renforcer les </a:t>
            </a:r>
            <a:r>
              <a:rPr lang="fr-FR" sz="1200" b="1" i="1" u="none" strike="noStrike" cap="none" spc="0" dirty="0">
                <a:ln>
                  <a:noFill/>
                </a:ln>
                <a:latin typeface="Arial"/>
                <a:ea typeface="+mj-ea"/>
                <a:cs typeface="+mj-cs"/>
              </a:rPr>
              <a:t>bases scientifiques et technologiques </a:t>
            </a:r>
            <a:r>
              <a:rPr lang="fr-FR" sz="1200" b="0" i="1" u="none" strike="noStrike" cap="none" spc="0" dirty="0">
                <a:ln>
                  <a:noFill/>
                </a:ln>
                <a:latin typeface="Arial"/>
                <a:ea typeface="+mj-ea"/>
                <a:cs typeface="+mj-cs"/>
              </a:rPr>
              <a:t>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Stimuler sa capacité d’</a:t>
            </a:r>
            <a:r>
              <a:rPr lang="fr-FR" sz="1200" b="1" i="1" u="none" strike="noStrike" cap="none" spc="0" dirty="0">
                <a:ln>
                  <a:noFill/>
                </a:ln>
                <a:latin typeface="Arial"/>
                <a:ea typeface="+mj-ea"/>
                <a:cs typeface="+mj-cs"/>
              </a:rPr>
              <a:t>innovation</a:t>
            </a:r>
            <a:r>
              <a:rPr lang="fr-FR" sz="1200" b="0" i="1" u="none" strike="noStrike" cap="none" spc="0" dirty="0">
                <a:ln>
                  <a:noFill/>
                </a:ln>
                <a:latin typeface="Arial"/>
                <a:ea typeface="+mj-ea"/>
                <a:cs typeface="+mj-cs"/>
              </a:rPr>
              <a:t>, sa </a:t>
            </a:r>
            <a:r>
              <a:rPr lang="fr-FR" sz="1200" b="1" i="1" u="none" strike="noStrike" cap="none" spc="0" dirty="0">
                <a:ln>
                  <a:noFill/>
                </a:ln>
                <a:latin typeface="Arial"/>
                <a:ea typeface="+mj-ea"/>
                <a:cs typeface="+mj-cs"/>
              </a:rPr>
              <a:t>compétitivité </a:t>
            </a:r>
            <a:r>
              <a:rPr lang="fr-FR" sz="1200" b="0" i="1" u="none" strike="noStrike" cap="none" spc="0" dirty="0">
                <a:ln>
                  <a:noFill/>
                </a:ln>
                <a:latin typeface="Arial"/>
                <a:ea typeface="+mj-ea"/>
                <a:cs typeface="+mj-cs"/>
              </a:rPr>
              <a:t>et la création d’</a:t>
            </a:r>
            <a:r>
              <a:rPr lang="fr-FR" sz="1200" b="1" i="1" u="none" strike="noStrike" cap="none" spc="0" dirty="0">
                <a:ln>
                  <a:noFill/>
                </a:ln>
                <a:latin typeface="Arial"/>
                <a:ea typeface="+mj-ea"/>
                <a:cs typeface="+mj-cs"/>
              </a:rPr>
              <a:t>emplois</a:t>
            </a:r>
            <a:r>
              <a:rPr lang="fr-FR" sz="1200" b="0" i="1" u="none" strike="noStrike" cap="none" spc="0" dirty="0">
                <a:ln>
                  <a:noFill/>
                </a:ln>
                <a:latin typeface="Arial"/>
                <a:ea typeface="+mj-ea"/>
                <a:cs typeface="+mj-cs"/>
              </a:rPr>
              <a:t>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Concrétiser les </a:t>
            </a:r>
            <a:r>
              <a:rPr lang="fr-FR" sz="1200" b="1" i="1" u="none" strike="noStrike" cap="none" spc="0" dirty="0">
                <a:ln>
                  <a:noFill/>
                </a:ln>
                <a:latin typeface="Arial"/>
                <a:ea typeface="+mj-ea"/>
                <a:cs typeface="+mj-cs"/>
              </a:rPr>
              <a:t>priorités politiques </a:t>
            </a:r>
            <a:r>
              <a:rPr lang="fr-FR" sz="1200" b="0" i="1" u="none" strike="noStrike" cap="none" spc="0" dirty="0">
                <a:ln>
                  <a:noFill/>
                </a:ln>
                <a:latin typeface="Arial"/>
                <a:ea typeface="+mj-ea"/>
                <a:cs typeface="+mj-cs"/>
              </a:rPr>
              <a:t>stratégiques 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Contribuer à répondre aux </a:t>
            </a:r>
            <a:r>
              <a:rPr lang="fr-FR" sz="1200" b="1" i="1" u="none" strike="noStrike" cap="none" spc="0" dirty="0">
                <a:ln>
                  <a:noFill/>
                </a:ln>
                <a:latin typeface="Arial"/>
                <a:ea typeface="+mj-ea"/>
                <a:cs typeface="+mj-cs"/>
              </a:rPr>
              <a:t>problématiques mondiales</a:t>
            </a:r>
            <a:r>
              <a:rPr lang="fr-FR" sz="1200" b="0" i="1" u="none" strike="noStrike" cap="none" spc="0" dirty="0">
                <a:ln>
                  <a:noFill/>
                </a:ln>
                <a:latin typeface="Arial"/>
                <a:ea typeface="+mj-ea"/>
                <a:cs typeface="+mj-cs"/>
              </a:rPr>
              <a:t>, dont les objectifs de </a:t>
            </a:r>
            <a:r>
              <a:rPr lang="fr-FR" sz="1200" b="1" i="1" u="none" strike="noStrike" cap="none" spc="0" dirty="0">
                <a:ln>
                  <a:noFill/>
                </a:ln>
                <a:latin typeface="Arial"/>
                <a:ea typeface="+mj-ea"/>
                <a:cs typeface="+mj-cs"/>
              </a:rPr>
              <a:t>développement durable </a:t>
            </a:r>
            <a:r>
              <a:rPr lang="fr-FR" sz="1200" b="0" i="1" u="none" strike="noStrike" cap="none" spc="0" dirty="0">
                <a:ln>
                  <a:noFill/>
                </a:ln>
                <a:latin typeface="Arial"/>
                <a:ea typeface="+mj-ea"/>
                <a:cs typeface="+mj-cs"/>
              </a:rPr>
              <a:t>des Nations Unies.</a:t>
            </a:r>
            <a:endParaRPr lang="en-US" sz="1200" b="0" i="1" u="none" strike="noStrike" cap="none" spc="0" dirty="0">
              <a:ln>
                <a:noFill/>
              </a:ln>
              <a:latin typeface="Arial"/>
              <a:ea typeface="+mj-ea"/>
              <a:cs typeface="+mj-cs"/>
            </a:endParaRPr>
          </a:p>
        </p:txBody>
      </p:sp>
      <p:sp>
        <p:nvSpPr>
          <p:cNvPr id="7" name="Rectangle 6"/>
          <p:cNvSpPr/>
          <p:nvPr/>
        </p:nvSpPr>
        <p:spPr bwMode="auto">
          <a:xfrm>
            <a:off x="298995" y="966226"/>
            <a:ext cx="8485005" cy="646331"/>
          </a:xfrm>
          <a:prstGeom prst="rect">
            <a:avLst/>
          </a:prstGeom>
        </p:spPr>
        <p:txBody>
          <a:bodyPr wrap="square" lIns="91440" tIns="45720" rIns="91440" bIns="45720" anchor="t">
            <a:spAutoFit/>
          </a:bodyPr>
          <a:lstStyle/>
          <a:p>
            <a:pPr marL="0" marR="0" lvl="0" indent="0" algn="l" defTabSz="914400">
              <a:lnSpc>
                <a:spcPct val="100000"/>
              </a:lnSpc>
              <a:spcBef>
                <a:spcPts val="0"/>
              </a:spcBef>
              <a:spcAft>
                <a:spcPts val="0"/>
              </a:spcAft>
              <a:buClrTx/>
              <a:buSzTx/>
              <a:buFontTx/>
              <a:buNone/>
              <a:defRPr/>
            </a:pPr>
            <a:r>
              <a:rPr lang="fr-FR" sz="1800" b="1" i="0" u="none" strike="noStrike" cap="none" spc="0" dirty="0">
                <a:ln>
                  <a:noFill/>
                </a:ln>
                <a:solidFill>
                  <a:srgbClr val="000091"/>
                </a:solidFill>
                <a:latin typeface="Arial"/>
                <a:ea typeface="+mj-ea"/>
                <a:cs typeface="Arial"/>
              </a:rPr>
              <a:t>LE PROGRAMME-CADRE DE L'UNION EUROPÉENNE </a:t>
            </a:r>
            <a:br>
              <a:rPr lang="fr-FR" sz="1800" b="1" i="0" u="none" strike="noStrike" cap="none" spc="0" dirty="0">
                <a:ln>
                  <a:noFill/>
                </a:ln>
                <a:solidFill>
                  <a:srgbClr val="000091"/>
                </a:solidFill>
                <a:latin typeface="Arial"/>
                <a:ea typeface="+mj-ea"/>
                <a:cs typeface="Arial"/>
              </a:rPr>
            </a:br>
            <a:r>
              <a:rPr lang="fr-FR" sz="1800" b="1" i="0" u="none" strike="noStrike" cap="none" spc="0" dirty="0">
                <a:ln>
                  <a:noFill/>
                </a:ln>
                <a:solidFill>
                  <a:srgbClr val="000091"/>
                </a:solidFill>
                <a:latin typeface="Arial"/>
                <a:ea typeface="+mj-ea"/>
                <a:cs typeface="Arial"/>
              </a:rPr>
              <a:t>POUR LA RECHERCHE ET L'INNOVATION</a:t>
            </a:r>
            <a:endParaRPr dirty="0"/>
          </a:p>
        </p:txBody>
      </p:sp>
      <p:sp>
        <p:nvSpPr>
          <p:cNvPr id="12" name="Rectangle à coins arrondis 11"/>
          <p:cNvSpPr/>
          <p:nvPr/>
        </p:nvSpPr>
        <p:spPr bwMode="auto">
          <a:xfrm>
            <a:off x="5065423" y="1565170"/>
            <a:ext cx="1930487" cy="1807894"/>
          </a:xfrm>
          <a:prstGeom prst="roundRect">
            <a:avLst>
              <a:gd name="adj" fmla="val 16667"/>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
        <p:nvSpPr>
          <p:cNvPr id="2" name="Rectangle à coins arrondis 11"/>
          <p:cNvSpPr/>
          <p:nvPr/>
        </p:nvSpPr>
        <p:spPr bwMode="auto">
          <a:xfrm>
            <a:off x="5218156" y="2859782"/>
            <a:ext cx="1625020" cy="116906"/>
          </a:xfrm>
          <a:prstGeom prst="roundRect">
            <a:avLst>
              <a:gd name="adj" fmla="val 16667"/>
            </a:avLst>
          </a:prstGeom>
          <a:no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
        <p:nvSpPr>
          <p:cNvPr id="5" name="Espace réservé du numéro de diapositive 4"/>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7</a:t>
            </a:fld>
            <a:endParaRPr lang="fr-FR" sz="1600">
              <a:solidFill>
                <a:schemeClr val="tx2"/>
              </a:solidFill>
            </a:endParaRPr>
          </a:p>
        </p:txBody>
      </p:sp>
    </p:spTree>
    <p:extLst>
      <p:ext uri="{BB962C8B-B14F-4D97-AF65-F5344CB8AC3E}">
        <p14:creationId xmlns:p14="http://schemas.microsoft.com/office/powerpoint/2010/main" val="2369613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Rectangle 2">
            <a:extLst>
              <a:ext uri="{FF2B5EF4-FFF2-40B4-BE49-F238E27FC236}">
                <a16:creationId xmlns:a16="http://schemas.microsoft.com/office/drawing/2014/main" id="{EBCD8150-8C88-4233-9AA8-B6307395E54C}"/>
              </a:ext>
            </a:extLst>
          </p:cNvPr>
          <p:cNvSpPr/>
          <p:nvPr/>
        </p:nvSpPr>
        <p:spPr>
          <a:xfrm>
            <a:off x="402836" y="751655"/>
            <a:ext cx="8844636" cy="577081"/>
          </a:xfrm>
          <a:prstGeom prst="rect">
            <a:avLst/>
          </a:prstGeom>
        </p:spPr>
        <p:txBody>
          <a:bodyPr wrap="square">
            <a:spAutoFit/>
          </a:bodyPr>
          <a:lstStyle/>
          <a:p>
            <a:pPr marL="557213" lvl="2" indent="-214313" defTabSz="685800">
              <a:buFont typeface="Wingdings" panose="05000000000000000000" pitchFamily="2" charset="2"/>
              <a:buChar char="§"/>
              <a:defRPr/>
            </a:pPr>
            <a:endParaRPr lang="fr-FR" sz="1050" dirty="0">
              <a:solidFill>
                <a:srgbClr val="000099"/>
              </a:solidFill>
              <a:latin typeface="Calibri" panose="020F0502020204030204"/>
            </a:endParaRPr>
          </a:p>
          <a:p>
            <a:pPr defTabSz="685800">
              <a:defRPr/>
            </a:pPr>
            <a:endParaRPr lang="fr-FR" sz="1050" dirty="0">
              <a:solidFill>
                <a:prstClr val="black"/>
              </a:solidFill>
              <a:latin typeface="Calibri" panose="020F0502020204030204"/>
            </a:endParaRPr>
          </a:p>
          <a:p>
            <a:pPr defTabSz="685800">
              <a:defRPr/>
            </a:pPr>
            <a:endParaRPr lang="fr-FR" sz="1050" dirty="0">
              <a:solidFill>
                <a:srgbClr val="000099"/>
              </a:solidFill>
              <a:latin typeface="Calibri" panose="020F0502020204030204"/>
            </a:endParaRPr>
          </a:p>
        </p:txBody>
      </p:sp>
      <p:sp>
        <p:nvSpPr>
          <p:cNvPr id="7" name="Rectangle 6"/>
          <p:cNvSpPr/>
          <p:nvPr/>
        </p:nvSpPr>
        <p:spPr>
          <a:xfrm>
            <a:off x="2116100" y="1434384"/>
            <a:ext cx="6124074" cy="300082"/>
          </a:xfrm>
          <a:prstGeom prst="rect">
            <a:avLst/>
          </a:prstGeom>
        </p:spPr>
        <p:txBody>
          <a:bodyPr wrap="square">
            <a:spAutoFit/>
          </a:bodyPr>
          <a:lstStyle/>
          <a:p>
            <a:pPr marL="342900" lvl="1" defTabSz="685800">
              <a:defRPr/>
            </a:pPr>
            <a:endParaRPr lang="fr-FR" sz="1350" dirty="0">
              <a:solidFill>
                <a:srgbClr val="000091"/>
              </a:solidFill>
              <a:latin typeface="Marianne"/>
            </a:endParaRPr>
          </a:p>
        </p:txBody>
      </p:sp>
      <p:sp>
        <p:nvSpPr>
          <p:cNvPr id="4" name="Rectangle 3"/>
          <p:cNvSpPr/>
          <p:nvPr/>
        </p:nvSpPr>
        <p:spPr>
          <a:xfrm>
            <a:off x="402837" y="915566"/>
            <a:ext cx="8741164" cy="3931846"/>
          </a:xfrm>
          <a:prstGeom prst="rect">
            <a:avLst/>
          </a:prstGeom>
        </p:spPr>
        <p:txBody>
          <a:bodyPr wrap="square">
            <a:spAutoFit/>
          </a:bodyPr>
          <a:lstStyle/>
          <a:p>
            <a:pPr defTabSz="685800">
              <a:defRPr/>
            </a:pPr>
            <a:r>
              <a:rPr lang="fr-FR" b="1" dirty="0" smtClean="0">
                <a:solidFill>
                  <a:schemeClr val="tx2"/>
                </a:solidFill>
              </a:rPr>
              <a:t>Trouver des partenaires </a:t>
            </a:r>
          </a:p>
          <a:p>
            <a:pPr defTabSz="685800">
              <a:defRPr/>
            </a:pPr>
            <a:endParaRPr lang="fr-FR" sz="1200" dirty="0" smtClean="0"/>
          </a:p>
          <a:p>
            <a:pPr marL="214313" indent="-214313" defTabSz="685800">
              <a:spcBef>
                <a:spcPts val="600"/>
              </a:spcBef>
              <a:buFont typeface="Wingdings" panose="05000000000000000000" pitchFamily="2" charset="2"/>
              <a:buChar char="Ø"/>
              <a:defRPr/>
            </a:pPr>
            <a:r>
              <a:rPr lang="fr-FR" sz="1200" b="1" dirty="0" smtClean="0"/>
              <a:t>Contribuer </a:t>
            </a:r>
            <a:r>
              <a:rPr lang="fr-FR" sz="1200" b="1" dirty="0"/>
              <a:t>aux actions des </a:t>
            </a:r>
            <a:r>
              <a:rPr lang="fr-FR" sz="1200" b="1" dirty="0" smtClean="0"/>
              <a:t>partenariats &amp; </a:t>
            </a:r>
            <a:r>
              <a:rPr lang="fr-FR" sz="1200" b="1" dirty="0"/>
              <a:t>dynamiques européennes </a:t>
            </a:r>
            <a:endParaRPr lang="fr-FR" sz="1200" dirty="0"/>
          </a:p>
          <a:p>
            <a:pPr marL="557213" lvl="1" indent="-214313" defTabSz="685800">
              <a:buFont typeface="Wingdings" panose="05000000000000000000" pitchFamily="2" charset="2"/>
              <a:buChar char="§"/>
              <a:defRPr/>
            </a:pPr>
            <a:r>
              <a:rPr lang="fr-FR" sz="1200" dirty="0" smtClean="0">
                <a:hlinkClick r:id="rId3"/>
              </a:rPr>
              <a:t>Les partenariats </a:t>
            </a:r>
            <a:r>
              <a:rPr lang="fr-FR" sz="1200" dirty="0" smtClean="0"/>
              <a:t>: Clean </a:t>
            </a:r>
            <a:r>
              <a:rPr lang="fr-FR" sz="1200" dirty="0" err="1" smtClean="0"/>
              <a:t>Hydrogen</a:t>
            </a:r>
            <a:r>
              <a:rPr lang="fr-FR" sz="1200" dirty="0" smtClean="0"/>
              <a:t>, Clean Aviation, </a:t>
            </a:r>
            <a:r>
              <a:rPr lang="fr-FR" sz="1200" dirty="0" err="1" smtClean="0"/>
              <a:t>Europe’s</a:t>
            </a:r>
            <a:r>
              <a:rPr lang="fr-FR" sz="1200" dirty="0" smtClean="0"/>
              <a:t> Rail, Built4people, Batt4EU, CCAM….</a:t>
            </a:r>
            <a:endParaRPr lang="fr-FR" sz="1200" dirty="0"/>
          </a:p>
          <a:p>
            <a:pPr marL="557213" lvl="1" indent="-214313" defTabSz="685800">
              <a:buFont typeface="Wingdings" panose="05000000000000000000" pitchFamily="2" charset="2"/>
              <a:buChar char="§"/>
              <a:defRPr/>
            </a:pPr>
            <a:r>
              <a:rPr lang="fr-FR" sz="1200" dirty="0"/>
              <a:t>New </a:t>
            </a:r>
            <a:r>
              <a:rPr lang="fr-FR" sz="1200" dirty="0" err="1"/>
              <a:t>European</a:t>
            </a:r>
            <a:r>
              <a:rPr lang="fr-FR" sz="1200" dirty="0"/>
              <a:t> Bauhaus</a:t>
            </a:r>
          </a:p>
          <a:p>
            <a:pPr marL="557213" lvl="1" indent="-214313" defTabSz="685800">
              <a:spcAft>
                <a:spcPts val="600"/>
              </a:spcAft>
              <a:buFont typeface="Wingdings" panose="05000000000000000000" pitchFamily="2" charset="2"/>
              <a:buChar char="§"/>
              <a:defRPr/>
            </a:pPr>
            <a:r>
              <a:rPr lang="fr-FR" sz="1200" dirty="0" smtClean="0"/>
              <a:t>Les Missions Villes et Climat</a:t>
            </a:r>
            <a:endParaRPr lang="fr-FR" sz="1200" dirty="0"/>
          </a:p>
          <a:p>
            <a:pPr marL="214313" lvl="1" indent="-214313" defTabSz="685800">
              <a:spcBef>
                <a:spcPts val="600"/>
              </a:spcBef>
              <a:spcAft>
                <a:spcPts val="600"/>
              </a:spcAft>
              <a:buFont typeface="Wingdings" panose="05000000000000000000" pitchFamily="2" charset="2"/>
              <a:buChar char="Ø"/>
              <a:defRPr/>
            </a:pPr>
            <a:r>
              <a:rPr lang="fr-FR" sz="1200" b="1" dirty="0"/>
              <a:t>Contribuer au </a:t>
            </a:r>
            <a:r>
              <a:rPr lang="fr-FR" sz="1200" b="1" dirty="0" smtClean="0"/>
              <a:t>GTN</a:t>
            </a:r>
            <a:endParaRPr lang="fr-FR" sz="1200" b="1" dirty="0"/>
          </a:p>
          <a:p>
            <a:pPr marL="214313" lvl="1" indent="-214313" defTabSz="685800">
              <a:spcBef>
                <a:spcPts val="600"/>
              </a:spcBef>
              <a:spcAft>
                <a:spcPts val="600"/>
              </a:spcAft>
              <a:buFont typeface="Wingdings" panose="05000000000000000000" pitchFamily="2" charset="2"/>
              <a:buChar char="Ø"/>
              <a:defRPr/>
            </a:pPr>
            <a:r>
              <a:rPr lang="fr-FR" sz="1200" b="1" dirty="0"/>
              <a:t>Participer aux évènements de la </a:t>
            </a:r>
            <a:r>
              <a:rPr lang="fr-FR" sz="1200" b="1" dirty="0" smtClean="0"/>
              <a:t>Commission européenne et du PCN</a:t>
            </a:r>
            <a:endParaRPr lang="fr-FR" sz="1200" b="1" dirty="0"/>
          </a:p>
          <a:p>
            <a:pPr marL="214313" lvl="1" indent="-214313" defTabSz="685800">
              <a:spcBef>
                <a:spcPts val="600"/>
              </a:spcBef>
              <a:spcAft>
                <a:spcPts val="600"/>
              </a:spcAft>
              <a:buFont typeface="Wingdings" panose="05000000000000000000" pitchFamily="2" charset="2"/>
              <a:buChar char="Ø"/>
              <a:defRPr/>
            </a:pPr>
            <a:r>
              <a:rPr lang="fr-FR" sz="1200" b="1" dirty="0"/>
              <a:t>Utiliser </a:t>
            </a:r>
            <a:r>
              <a:rPr lang="fr-FR" sz="1200" b="1" dirty="0" smtClean="0"/>
              <a:t>les différents outils</a:t>
            </a:r>
          </a:p>
          <a:p>
            <a:pPr marL="557213" lvl="1" indent="-214313" defTabSz="685800">
              <a:buFont typeface="Wingdings" panose="05000000000000000000" pitchFamily="2" charset="2"/>
              <a:buChar char="§"/>
              <a:defRPr/>
            </a:pPr>
            <a:r>
              <a:rPr lang="fr-FR" sz="1200" dirty="0"/>
              <a:t>Celui du PCN français : </a:t>
            </a:r>
            <a:r>
              <a:rPr lang="fr-FR" sz="1200" dirty="0">
                <a:hlinkClick r:id="rId4"/>
              </a:rPr>
              <a:t>https://www.horizon-europe.gouv.fr/recherches-de-partenaires-et-offres-de-competences-sur-les-thematiques-climatenergietransports</a:t>
            </a:r>
            <a:endParaRPr lang="fr-FR" sz="1200" dirty="0"/>
          </a:p>
          <a:p>
            <a:pPr marL="557213" lvl="1" indent="-214313" defTabSz="685800">
              <a:buFont typeface="Wingdings" panose="05000000000000000000" pitchFamily="2" charset="2"/>
              <a:buChar char="§"/>
              <a:defRPr/>
            </a:pPr>
            <a:r>
              <a:rPr lang="fr-FR" sz="1200" dirty="0"/>
              <a:t>Celui des PCN européens (GREENET) : </a:t>
            </a:r>
            <a:r>
              <a:rPr lang="fr-FR" sz="1200" dirty="0">
                <a:hlinkClick r:id="rId5"/>
              </a:rPr>
              <a:t>https://horizoneuropencpportal.eu/ncp-networks/cluster-5/cluster-5-partner-search-service</a:t>
            </a:r>
            <a:r>
              <a:rPr lang="fr-FR" sz="1200" dirty="0"/>
              <a:t> </a:t>
            </a:r>
          </a:p>
          <a:p>
            <a:pPr marL="557213" lvl="1" indent="-214313" defTabSz="685800">
              <a:spcAft>
                <a:spcPts val="600"/>
              </a:spcAft>
              <a:buFont typeface="Wingdings" panose="05000000000000000000" pitchFamily="2" charset="2"/>
              <a:buChar char="§"/>
              <a:defRPr/>
            </a:pPr>
            <a:r>
              <a:rPr lang="fr-FR" sz="1200" dirty="0"/>
              <a:t>Celui de la Commission européenne : </a:t>
            </a:r>
            <a:r>
              <a:rPr lang="fr-FR" sz="1200" dirty="0">
                <a:hlinkClick r:id="rId6"/>
              </a:rPr>
              <a:t>https://</a:t>
            </a:r>
            <a:r>
              <a:rPr lang="fr-FR" sz="1200" dirty="0" smtClean="0">
                <a:hlinkClick r:id="rId6"/>
              </a:rPr>
              <a:t>ec.europa.eu/info/funding-tenders/opportunities/portal/screen/home</a:t>
            </a:r>
            <a:endParaRPr lang="fr-FR" sz="1200" dirty="0"/>
          </a:p>
          <a:p>
            <a:pPr marL="214313" lvl="1" indent="-214313" defTabSz="685800">
              <a:spcBef>
                <a:spcPts val="600"/>
              </a:spcBef>
              <a:buFont typeface="Wingdings" panose="05000000000000000000" pitchFamily="2" charset="2"/>
              <a:buChar char="Ø"/>
              <a:defRPr/>
            </a:pPr>
            <a:r>
              <a:rPr lang="fr-FR" sz="1350" b="1" dirty="0"/>
              <a:t>Rechercher les consortia déjà financés sur des thématiques </a:t>
            </a:r>
            <a:r>
              <a:rPr lang="fr-FR" sz="1350" b="1" dirty="0" smtClean="0"/>
              <a:t>proches (b</a:t>
            </a:r>
            <a:r>
              <a:rPr lang="fr-FR" sz="1200" b="1" dirty="0" smtClean="0"/>
              <a:t>ase </a:t>
            </a:r>
            <a:r>
              <a:rPr lang="fr-FR" sz="1200" b="1" dirty="0"/>
              <a:t>de données </a:t>
            </a:r>
            <a:r>
              <a:rPr lang="fr-FR" sz="1200" b="1" dirty="0" err="1"/>
              <a:t>C</a:t>
            </a:r>
            <a:r>
              <a:rPr lang="fr-FR" sz="1200" b="1" dirty="0" err="1" smtClean="0"/>
              <a:t>ordis</a:t>
            </a:r>
            <a:r>
              <a:rPr lang="fr-FR" sz="1200" b="1" dirty="0" smtClean="0"/>
              <a:t>) </a:t>
            </a:r>
            <a:r>
              <a:rPr lang="fr-FR" sz="1200" dirty="0"/>
              <a:t>: </a:t>
            </a:r>
            <a:r>
              <a:rPr lang="fr-FR" sz="1200" dirty="0">
                <a:hlinkClick r:id="rId7"/>
              </a:rPr>
              <a:t>https://cordis.europa.eu/fr</a:t>
            </a:r>
            <a:r>
              <a:rPr lang="fr-FR" sz="1200" dirty="0"/>
              <a:t> </a:t>
            </a:r>
          </a:p>
        </p:txBody>
      </p:sp>
      <p:sp>
        <p:nvSpPr>
          <p:cNvPr id="5" name="Rectangle 4"/>
          <p:cNvSpPr/>
          <p:nvPr/>
        </p:nvSpPr>
        <p:spPr>
          <a:xfrm>
            <a:off x="2200624" y="1045814"/>
            <a:ext cx="6691016" cy="830997"/>
          </a:xfrm>
          <a:prstGeom prst="rect">
            <a:avLst/>
          </a:prstGeom>
        </p:spPr>
        <p:txBody>
          <a:bodyPr wrap="square">
            <a:spAutoFit/>
          </a:bodyPr>
          <a:lstStyle/>
          <a:p>
            <a:pPr defTabSz="685800">
              <a:defRPr/>
            </a:pPr>
            <a:endParaRPr lang="fr-FR" sz="1200" dirty="0">
              <a:solidFill>
                <a:srgbClr val="000091"/>
              </a:solidFill>
              <a:latin typeface="Marianne"/>
            </a:endParaRPr>
          </a:p>
          <a:p>
            <a:pPr defTabSz="685800">
              <a:defRPr/>
            </a:pPr>
            <a:endParaRPr lang="fr-FR" sz="1200" dirty="0">
              <a:solidFill>
                <a:srgbClr val="000091"/>
              </a:solidFill>
              <a:latin typeface="Marianne"/>
            </a:endParaRPr>
          </a:p>
          <a:p>
            <a:pPr defTabSz="685800">
              <a:defRPr/>
            </a:pPr>
            <a:endParaRPr lang="fr-FR" sz="1200" dirty="0">
              <a:solidFill>
                <a:srgbClr val="000091"/>
              </a:solidFill>
              <a:latin typeface="Marianne"/>
            </a:endParaRPr>
          </a:p>
          <a:p>
            <a:pPr defTabSz="685800">
              <a:defRPr/>
            </a:pPr>
            <a:endParaRPr lang="fr-FR" sz="1200" dirty="0">
              <a:solidFill>
                <a:srgbClr val="000091"/>
              </a:solidFill>
              <a:latin typeface="Marianne"/>
            </a:endParaRPr>
          </a:p>
        </p:txBody>
      </p:sp>
      <p:sp>
        <p:nvSpPr>
          <p:cNvPr id="9" name="ZoneTexte 8"/>
          <p:cNvSpPr txBox="1"/>
          <p:nvPr/>
        </p:nvSpPr>
        <p:spPr bwMode="auto">
          <a:xfrm>
            <a:off x="3203849" y="195088"/>
            <a:ext cx="5765503" cy="553998"/>
          </a:xfrm>
          <a:prstGeom prst="rect">
            <a:avLst/>
          </a:prstGeom>
          <a:noFill/>
        </p:spPr>
        <p:txBody>
          <a:bodyPr wrap="square" rtlCol="0">
            <a:spAutoFit/>
          </a:bodyPr>
          <a:lstStyle/>
          <a:p>
            <a:pPr algn="r">
              <a:defRPr/>
            </a:pPr>
            <a:r>
              <a:rPr lang="fr-FR" b="1" dirty="0" smtClean="0">
                <a:latin typeface="Arial" panose="020B0604020202020204" pitchFamily="34" charset="0"/>
                <a:cs typeface="Arial" panose="020B0604020202020204" pitchFamily="34" charset="0"/>
              </a:rPr>
              <a:t>Réseautage</a:t>
            </a:r>
          </a:p>
          <a:p>
            <a:pPr algn="r">
              <a:defRPr/>
            </a:pPr>
            <a:r>
              <a:rPr lang="fr-FR" sz="1200" b="1" dirty="0" smtClean="0">
                <a:latin typeface="Arial" panose="020B0604020202020204" pitchFamily="34" charset="0"/>
                <a:cs typeface="Arial" panose="020B0604020202020204" pitchFamily="34" charset="0"/>
              </a:rPr>
              <a:t>Comment développer son réseau</a:t>
            </a:r>
            <a:endParaRPr lang="fr-FR" sz="1200" b="1" dirty="0">
              <a:latin typeface="Arial" panose="020B0604020202020204" pitchFamily="34" charset="0"/>
              <a:cs typeface="Arial" panose="020B0604020202020204" pitchFamily="34" charset="0"/>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70</a:t>
            </a:fld>
            <a:endParaRPr lang="fr-FR" dirty="0"/>
          </a:p>
        </p:txBody>
      </p:sp>
    </p:spTree>
    <p:extLst>
      <p:ext uri="{BB962C8B-B14F-4D97-AF65-F5344CB8AC3E}">
        <p14:creationId xmlns:p14="http://schemas.microsoft.com/office/powerpoint/2010/main" val="2628633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05493" y="993001"/>
            <a:ext cx="8530325"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Les Groupes Thématiques Nationaux (GTN) du Cluster 5 </a:t>
            </a:r>
          </a:p>
          <a:p>
            <a:pPr marL="0" indent="0">
              <a:spcBef>
                <a:spcPts val="600"/>
              </a:spcBef>
              <a:spcAft>
                <a:spcPts val="600"/>
              </a:spcAft>
              <a:defRPr/>
            </a:pPr>
            <a:r>
              <a:rPr lang="fr-FR" sz="1400" i="1" dirty="0">
                <a:solidFill>
                  <a:schemeClr val="tx1"/>
                </a:solidFill>
              </a:rPr>
              <a:t>Les GTN sont des structures de consultation des acteurs de la recherche (publique et privée) dans un domaine précis qui sont animées par les Représentants au Comité de </a:t>
            </a:r>
            <a:r>
              <a:rPr lang="fr-FR" sz="1400" i="1" dirty="0" smtClean="0">
                <a:solidFill>
                  <a:schemeClr val="tx1"/>
                </a:solidFill>
              </a:rPr>
              <a:t>Programme (RCP). </a:t>
            </a:r>
            <a:r>
              <a:rPr lang="fr-FR" sz="1400" i="1" dirty="0">
                <a:solidFill>
                  <a:schemeClr val="tx1"/>
                </a:solidFill>
              </a:rPr>
              <a:t>Ces derniers s’appuient sur leur GTN pour la définition de la position de la France qui sera présentée en comité de programme. Les GTN </a:t>
            </a:r>
            <a:r>
              <a:rPr lang="fr-FR" sz="1400" i="1" dirty="0" smtClean="0">
                <a:solidFill>
                  <a:schemeClr val="tx1"/>
                </a:solidFill>
              </a:rPr>
              <a:t>reposent sur la </a:t>
            </a:r>
            <a:r>
              <a:rPr lang="fr-FR" sz="1400" i="1" dirty="0">
                <a:solidFill>
                  <a:schemeClr val="tx1"/>
                </a:solidFill>
              </a:rPr>
              <a:t>participation des communautés </a:t>
            </a:r>
            <a:r>
              <a:rPr lang="fr-FR" sz="1400" i="1" dirty="0" smtClean="0">
                <a:solidFill>
                  <a:schemeClr val="tx1"/>
                </a:solidFill>
              </a:rPr>
              <a:t>françaises de </a:t>
            </a:r>
            <a:r>
              <a:rPr lang="fr-FR" sz="1400" i="1" dirty="0">
                <a:solidFill>
                  <a:schemeClr val="tx1"/>
                </a:solidFill>
              </a:rPr>
              <a:t>recherche et d’innovation </a:t>
            </a:r>
            <a:r>
              <a:rPr lang="fr-FR" sz="1400" i="1" dirty="0" smtClean="0">
                <a:solidFill>
                  <a:schemeClr val="tx1"/>
                </a:solidFill>
              </a:rPr>
              <a:t>pour défendre </a:t>
            </a:r>
            <a:r>
              <a:rPr lang="fr-FR" sz="1400" i="1" dirty="0">
                <a:solidFill>
                  <a:schemeClr val="tx1"/>
                </a:solidFill>
              </a:rPr>
              <a:t>au mieux les intérêts des acteurs </a:t>
            </a:r>
            <a:r>
              <a:rPr lang="fr-FR" sz="1400" i="1" dirty="0" smtClean="0">
                <a:solidFill>
                  <a:schemeClr val="tx1"/>
                </a:solidFill>
              </a:rPr>
              <a:t>français au </a:t>
            </a:r>
            <a:r>
              <a:rPr lang="fr-FR" sz="1400" i="1" dirty="0">
                <a:solidFill>
                  <a:schemeClr val="tx1"/>
                </a:solidFill>
              </a:rPr>
              <a:t>niveau </a:t>
            </a:r>
            <a:r>
              <a:rPr lang="fr-FR" sz="1400" i="1" dirty="0" smtClean="0">
                <a:solidFill>
                  <a:schemeClr val="tx1"/>
                </a:solidFill>
              </a:rPr>
              <a:t>européen.</a:t>
            </a:r>
            <a:endParaRPr lang="fr-FR" sz="1400" b="1" i="1" dirty="0" smtClean="0">
              <a:solidFill>
                <a:schemeClr val="tx1"/>
              </a:solidFill>
            </a:endParaRPr>
          </a:p>
          <a:p>
            <a:pPr marL="0" indent="0">
              <a:spcBef>
                <a:spcPts val="600"/>
              </a:spcBef>
              <a:spcAft>
                <a:spcPts val="600"/>
              </a:spcAft>
              <a:defRPr/>
            </a:pPr>
            <a:r>
              <a:rPr lang="fr-FR" sz="1600" b="1" dirty="0" smtClean="0"/>
              <a:t>Les représentants au Comité de Programme (RCP) du Cluster 5 : </a:t>
            </a:r>
            <a:r>
              <a:rPr lang="fr-FR" sz="1600" dirty="0" smtClean="0"/>
              <a:t>Annabelle </a:t>
            </a:r>
            <a:r>
              <a:rPr lang="fr-FR" sz="1600" dirty="0" err="1" smtClean="0"/>
              <a:t>Rondaud</a:t>
            </a:r>
            <a:r>
              <a:rPr lang="fr-FR" sz="1600" dirty="0" smtClean="0"/>
              <a:t>, Pierre </a:t>
            </a:r>
            <a:r>
              <a:rPr lang="fr-FR" sz="1600" dirty="0" err="1" smtClean="0"/>
              <a:t>Pacaud</a:t>
            </a:r>
            <a:r>
              <a:rPr lang="fr-FR" sz="1600" dirty="0" smtClean="0"/>
              <a:t> et Eric </a:t>
            </a:r>
            <a:r>
              <a:rPr lang="fr-FR" sz="1600" dirty="0" err="1" smtClean="0"/>
              <a:t>Dimnet</a:t>
            </a:r>
            <a:endParaRPr lang="fr-FR" sz="1600" dirty="0" smtClean="0"/>
          </a:p>
          <a:p>
            <a:pPr marL="0" indent="0">
              <a:spcBef>
                <a:spcPts val="600"/>
              </a:spcBef>
              <a:spcAft>
                <a:spcPts val="600"/>
              </a:spcAft>
              <a:defRPr/>
            </a:pPr>
            <a:r>
              <a:rPr lang="fr-FR" sz="1600" b="1" dirty="0" smtClean="0"/>
              <a:t>Les deux GTN du Cluster 5 : </a:t>
            </a:r>
            <a:r>
              <a:rPr lang="fr-FR" sz="1600" dirty="0" smtClean="0"/>
              <a:t>Climat-Energie (</a:t>
            </a:r>
            <a:r>
              <a:rPr lang="fr-FR" sz="1600" i="1" dirty="0" smtClean="0"/>
              <a:t>destinations 1 à 4, animé par Annabelle </a:t>
            </a:r>
            <a:r>
              <a:rPr lang="fr-FR" sz="1600" i="1" dirty="0" err="1" smtClean="0"/>
              <a:t>Rondaud</a:t>
            </a:r>
            <a:r>
              <a:rPr lang="fr-FR" sz="1600" dirty="0" smtClean="0"/>
              <a:t>) et Transports (</a:t>
            </a:r>
            <a:r>
              <a:rPr lang="fr-FR" sz="1600" i="1" dirty="0" smtClean="0"/>
              <a:t>destinations 2, 5 et 6, animé par Pierre </a:t>
            </a:r>
            <a:r>
              <a:rPr lang="fr-FR" sz="1600" i="1" dirty="0" err="1" smtClean="0"/>
              <a:t>Pacaud</a:t>
            </a:r>
            <a:r>
              <a:rPr lang="fr-FR" sz="1600" i="1" dirty="0" smtClean="0"/>
              <a:t> et Eric </a:t>
            </a:r>
            <a:r>
              <a:rPr lang="fr-FR" sz="1600" i="1" dirty="0" err="1" smtClean="0"/>
              <a:t>Dimnet</a:t>
            </a:r>
            <a:r>
              <a:rPr lang="fr-FR" sz="1600" dirty="0" smtClean="0"/>
              <a:t>)</a:t>
            </a:r>
          </a:p>
          <a:p>
            <a:pPr marL="514350" indent="-285750">
              <a:spcBef>
                <a:spcPts val="600"/>
              </a:spcBef>
              <a:spcAft>
                <a:spcPts val="600"/>
              </a:spcAft>
              <a:buClr>
                <a:srgbClr val="EA5433"/>
              </a:buClr>
              <a:buSzPct val="80000"/>
              <a:buFont typeface="Wingdings"/>
              <a:buChar char="Ø"/>
              <a:defRPr/>
            </a:pPr>
            <a:r>
              <a:rPr lang="fr-FR" sz="1400" dirty="0" smtClean="0">
                <a:solidFill>
                  <a:schemeClr val="tx1"/>
                </a:solidFill>
              </a:rPr>
              <a:t>Contacter </a:t>
            </a:r>
            <a:r>
              <a:rPr lang="fr-FR" sz="1400" u="sng" dirty="0">
                <a:solidFill>
                  <a:schemeClr val="tx1"/>
                </a:solidFill>
                <a:hlinkClick r:id="rId2" tooltip="mailto:annabelle.rondaud@recherche.gouv.fr"/>
              </a:rPr>
              <a:t>annabelle.rondaud@recherche.gouv.fr</a:t>
            </a:r>
            <a:r>
              <a:rPr lang="fr-FR" sz="1400" dirty="0">
                <a:solidFill>
                  <a:schemeClr val="tx1"/>
                </a:solidFill>
              </a:rPr>
              <a:t> ou </a:t>
            </a:r>
            <a:r>
              <a:rPr lang="fr-FR" sz="1400" u="sng" dirty="0" smtClean="0">
                <a:solidFill>
                  <a:schemeClr val="tx1"/>
                </a:solidFill>
                <a:hlinkClick r:id="rId3"/>
              </a:rPr>
              <a:t>pierre.pacaud@recherche.gouv.fr</a:t>
            </a:r>
            <a:r>
              <a:rPr lang="fr-FR" sz="1400" dirty="0" smtClean="0">
                <a:solidFill>
                  <a:schemeClr val="tx1"/>
                </a:solidFill>
              </a:rPr>
              <a:t> / </a:t>
            </a:r>
            <a:r>
              <a:rPr lang="fr-FR" sz="1400" dirty="0" smtClean="0">
                <a:solidFill>
                  <a:schemeClr val="tx1"/>
                </a:solidFill>
                <a:hlinkClick r:id="rId4"/>
              </a:rPr>
              <a:t>eric.dimnet@developpement-durable.gouv.fr</a:t>
            </a:r>
            <a:r>
              <a:rPr lang="fr-FR" sz="1400" dirty="0" smtClean="0">
                <a:solidFill>
                  <a:schemeClr val="tx1"/>
                </a:solidFill>
              </a:rPr>
              <a:t> pour plus d’informations sur les </a:t>
            </a:r>
            <a:r>
              <a:rPr lang="fr-FR" sz="1400" b="1" dirty="0" smtClean="0">
                <a:solidFill>
                  <a:schemeClr val="tx1"/>
                </a:solidFill>
              </a:rPr>
              <a:t>GTN</a:t>
            </a:r>
            <a:r>
              <a:rPr lang="fr-FR" sz="1400" dirty="0" smtClean="0">
                <a:solidFill>
                  <a:schemeClr val="tx1"/>
                </a:solidFill>
              </a:rPr>
              <a:t> et la manière dont ils contribuent à </a:t>
            </a:r>
            <a:r>
              <a:rPr lang="fr-FR" sz="1400" dirty="0">
                <a:solidFill>
                  <a:schemeClr val="tx1"/>
                </a:solidFill>
              </a:rPr>
              <a:t>l’</a:t>
            </a:r>
            <a:r>
              <a:rPr lang="fr-FR" sz="1400" b="1" dirty="0">
                <a:solidFill>
                  <a:schemeClr val="tx1"/>
                </a:solidFill>
              </a:rPr>
              <a:t>élaboration des futurs appels </a:t>
            </a:r>
            <a:r>
              <a:rPr lang="fr-FR" sz="1400" dirty="0">
                <a:solidFill>
                  <a:schemeClr val="tx1"/>
                </a:solidFill>
              </a:rPr>
              <a:t>du Cluster 5</a:t>
            </a:r>
          </a:p>
          <a:p>
            <a:pPr marL="514350" indent="-285750">
              <a:spcBef>
                <a:spcPts val="600"/>
              </a:spcBef>
              <a:spcAft>
                <a:spcPts val="600"/>
              </a:spcAft>
              <a:buClr>
                <a:srgbClr val="EA5433"/>
              </a:buClr>
              <a:buSzPct val="80000"/>
              <a:buFont typeface="Wingdings"/>
              <a:buChar char="Ø"/>
              <a:defRPr/>
            </a:pPr>
            <a:endParaRPr lang="fr-FR" sz="1400" dirty="0">
              <a:solidFill>
                <a:schemeClr val="tx1"/>
              </a:solidFill>
            </a:endParaRPr>
          </a:p>
          <a:p>
            <a:pPr marL="0" indent="0">
              <a:spcBef>
                <a:spcPts val="1200"/>
              </a:spcBef>
              <a:spcAft>
                <a:spcPts val="600"/>
              </a:spcAft>
              <a:defRPr/>
            </a:pPr>
            <a:endParaRPr lang="fr-FR" sz="1400" dirty="0">
              <a:solidFill>
                <a:srgbClr val="000091"/>
              </a:solidFill>
            </a:endParaRPr>
          </a:p>
        </p:txBody>
      </p:sp>
      <p:sp>
        <p:nvSpPr>
          <p:cNvPr id="4" name="ZoneTexte 3"/>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Les </a:t>
            </a:r>
            <a:r>
              <a:rPr lang="fr-FR" b="1" dirty="0"/>
              <a:t>GTN Cluster </a:t>
            </a:r>
            <a:r>
              <a:rPr lang="fr-FR" b="1" dirty="0" smtClean="0"/>
              <a:t>5</a:t>
            </a:r>
          </a:p>
          <a:p>
            <a:pPr algn="r">
              <a:defRPr/>
            </a:pPr>
            <a:r>
              <a:rPr lang="fr-FR" sz="1200" b="1" dirty="0" smtClean="0"/>
              <a:t>En quelques mots</a:t>
            </a:r>
            <a:endParaRPr lang="fr-FR" sz="1200" b="1"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71</a:t>
            </a:fld>
            <a:endParaRPr lang="fr-FR"/>
          </a:p>
        </p:txBody>
      </p:sp>
    </p:spTree>
    <p:extLst>
      <p:ext uri="{BB962C8B-B14F-4D97-AF65-F5344CB8AC3E}">
        <p14:creationId xmlns:p14="http://schemas.microsoft.com/office/powerpoint/2010/main" val="11877581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59999" y="843558"/>
            <a:ext cx="8647694"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Le réseau des Points de Contact Nationaux (PCN)</a:t>
            </a:r>
            <a:endParaRPr dirty="0"/>
          </a:p>
          <a:p>
            <a:pPr marL="0" indent="0">
              <a:spcAft>
                <a:spcPts val="600"/>
              </a:spcAft>
              <a:defRPr/>
            </a:pPr>
            <a:r>
              <a:rPr lang="fr-FR" sz="1400" i="1" dirty="0">
                <a:solidFill>
                  <a:schemeClr val="tx1"/>
                </a:solidFill>
              </a:rPr>
              <a:t>Le réseau PCN est piloté par le Ministère de l'Enseignement </a:t>
            </a:r>
            <a:r>
              <a:rPr lang="fr-FR" sz="1400" i="1" dirty="0" smtClean="0">
                <a:solidFill>
                  <a:schemeClr val="tx1"/>
                </a:solidFill>
              </a:rPr>
              <a:t>Supérieur et de </a:t>
            </a:r>
            <a:r>
              <a:rPr lang="fr-FR" sz="1400" i="1" dirty="0">
                <a:solidFill>
                  <a:schemeClr val="tx1"/>
                </a:solidFill>
              </a:rPr>
              <a:t>la </a:t>
            </a:r>
            <a:r>
              <a:rPr lang="fr-FR" sz="1400" i="1" dirty="0" smtClean="0">
                <a:solidFill>
                  <a:schemeClr val="tx1"/>
                </a:solidFill>
              </a:rPr>
              <a:t>Recherche, </a:t>
            </a:r>
            <a:r>
              <a:rPr lang="fr-FR" sz="1400" i="1" dirty="0">
                <a:solidFill>
                  <a:schemeClr val="tx1"/>
                </a:solidFill>
              </a:rPr>
              <a:t>dont font à ce titre partie le coordinateur et les membres. </a:t>
            </a:r>
            <a:r>
              <a:rPr lang="fr-FR" sz="1400" b="1" i="1" dirty="0">
                <a:solidFill>
                  <a:schemeClr val="tx1"/>
                </a:solidFill>
              </a:rPr>
              <a:t>Ses missions : </a:t>
            </a:r>
            <a:r>
              <a:rPr lang="fr-FR" sz="1400" i="1" dirty="0">
                <a:solidFill>
                  <a:schemeClr val="tx1"/>
                </a:solidFill>
              </a:rPr>
              <a:t>Informer, conseiller, orienter, accompagner les communautés de recherche et innovation françaises dans leur participation à Horizon Europe.</a:t>
            </a:r>
            <a:endParaRPr lang="fr-FR" i="1" dirty="0">
              <a:solidFill>
                <a:schemeClr val="tx1"/>
              </a:solidFill>
            </a:endParaRPr>
          </a:p>
          <a:p>
            <a:pPr marL="0" indent="0">
              <a:spcBef>
                <a:spcPts val="600"/>
              </a:spcBef>
              <a:spcAft>
                <a:spcPts val="600"/>
              </a:spcAft>
              <a:defRPr/>
            </a:pPr>
            <a:r>
              <a:rPr lang="fr-FR" sz="1600" b="1" dirty="0"/>
              <a:t>Le PCN Climat/Energie est en charge des </a:t>
            </a:r>
            <a:r>
              <a:rPr lang="fr-FR" sz="1600" b="1" dirty="0" smtClean="0"/>
              <a:t>destinations 1 – 4 du </a:t>
            </a:r>
            <a:r>
              <a:rPr lang="fr-FR" sz="1600" b="1" dirty="0"/>
              <a:t>Cluster 5 :</a:t>
            </a:r>
            <a:endParaRPr dirty="0"/>
          </a:p>
          <a:p>
            <a:pPr marL="514350" indent="-285750">
              <a:buClr>
                <a:schemeClr val="accent4"/>
              </a:buClr>
              <a:buSzPct val="80000"/>
              <a:buFont typeface="Courier New"/>
              <a:buChar char="o"/>
              <a:defRPr/>
            </a:pPr>
            <a:r>
              <a:rPr lang="fr-FR" sz="1400" b="1" dirty="0">
                <a:solidFill>
                  <a:schemeClr val="tx1"/>
                </a:solidFill>
              </a:rPr>
              <a:t>Benjamin </a:t>
            </a:r>
            <a:r>
              <a:rPr lang="fr-FR" sz="1400" b="1" dirty="0" err="1">
                <a:solidFill>
                  <a:schemeClr val="tx1"/>
                </a:solidFill>
              </a:rPr>
              <a:t>Wyniger</a:t>
            </a:r>
            <a:r>
              <a:rPr lang="fr-FR" sz="1400" i="1" dirty="0">
                <a:solidFill>
                  <a:schemeClr val="tx1"/>
                </a:solidFill>
              </a:rPr>
              <a:t>- Coordinateur</a:t>
            </a:r>
            <a:endParaRPr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Maryline Rousselle</a:t>
            </a:r>
            <a:endParaRPr lang="fr-FR" sz="1200"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Enrico </a:t>
            </a:r>
            <a:r>
              <a:rPr lang="fr-FR" sz="1400" b="1" dirty="0" err="1">
                <a:solidFill>
                  <a:schemeClr val="tx1"/>
                </a:solidFill>
              </a:rPr>
              <a:t>Mazzon</a:t>
            </a:r>
            <a:endParaRPr lang="fr-FR" sz="1200"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Vasile </a:t>
            </a:r>
            <a:r>
              <a:rPr lang="fr-FR" sz="1400" b="1" dirty="0" err="1">
                <a:solidFill>
                  <a:schemeClr val="tx1"/>
                </a:solidFill>
              </a:rPr>
              <a:t>Iosub</a:t>
            </a:r>
            <a:endParaRPr lang="fr-FR" sz="1400" b="1" dirty="0">
              <a:solidFill>
                <a:schemeClr val="tx1"/>
              </a:solidFill>
            </a:endParaRPr>
          </a:p>
          <a:p>
            <a:pPr marL="514350" lvl="0" indent="-285750" algn="l">
              <a:lnSpc>
                <a:spcPct val="100000"/>
              </a:lnSpc>
              <a:buClr>
                <a:schemeClr val="accent4"/>
              </a:buClr>
              <a:buSzPct val="80000"/>
              <a:buFont typeface="Courier New"/>
              <a:buChar char="o"/>
              <a:defRPr/>
            </a:pPr>
            <a:endParaRPr lang="fr-FR" sz="1200" dirty="0"/>
          </a:p>
          <a:p>
            <a:pPr marL="0" indent="0">
              <a:spcBef>
                <a:spcPts val="600"/>
              </a:spcBef>
              <a:spcAft>
                <a:spcPts val="600"/>
              </a:spcAft>
              <a:defRPr/>
            </a:pPr>
            <a:r>
              <a:rPr lang="fr-FR" sz="1600" b="1" dirty="0"/>
              <a:t>Le PCN Transports est en charge des </a:t>
            </a:r>
            <a:r>
              <a:rPr lang="fr-FR" sz="1600" b="1" dirty="0" smtClean="0"/>
              <a:t>destinations 5 – 6 du </a:t>
            </a:r>
            <a:r>
              <a:rPr lang="fr-FR" sz="1600" b="1" dirty="0"/>
              <a:t>Cluster 5 :</a:t>
            </a:r>
            <a:endParaRPr lang="fr-FR" sz="1600" dirty="0"/>
          </a:p>
          <a:p>
            <a:pPr marL="514350" indent="-285750">
              <a:buClr>
                <a:schemeClr val="accent4"/>
              </a:buClr>
              <a:buSzPct val="80000"/>
              <a:buFont typeface="Courier New"/>
              <a:buChar char="o"/>
              <a:defRPr/>
            </a:pPr>
            <a:r>
              <a:rPr lang="fr-FR" sz="1400" b="1" dirty="0">
                <a:solidFill>
                  <a:schemeClr val="tx1"/>
                </a:solidFill>
              </a:rPr>
              <a:t>Benjamin </a:t>
            </a:r>
            <a:r>
              <a:rPr lang="fr-FR" sz="1400" b="1" dirty="0" err="1">
                <a:solidFill>
                  <a:schemeClr val="tx1"/>
                </a:solidFill>
              </a:rPr>
              <a:t>Wyniger</a:t>
            </a:r>
            <a:r>
              <a:rPr lang="fr-FR" sz="1400" i="1" dirty="0">
                <a:solidFill>
                  <a:schemeClr val="tx1"/>
                </a:solidFill>
              </a:rPr>
              <a:t>- Coordinateur</a:t>
            </a:r>
            <a:endParaRPr lang="fr-FR" sz="1600" dirty="0">
              <a:solidFill>
                <a:schemeClr val="tx1"/>
              </a:solidFill>
            </a:endParaRPr>
          </a:p>
          <a:p>
            <a:pPr marL="514350" lvl="0" indent="-285750">
              <a:buClr>
                <a:schemeClr val="accent4"/>
              </a:buClr>
              <a:buSzPct val="80000"/>
              <a:buFont typeface="Courier New"/>
              <a:buChar char="o"/>
              <a:defRPr/>
            </a:pPr>
            <a:r>
              <a:rPr lang="fr-FR" sz="1400" b="1" dirty="0">
                <a:solidFill>
                  <a:schemeClr val="tx1"/>
                </a:solidFill>
              </a:rPr>
              <a:t>Jean-Marc </a:t>
            </a:r>
            <a:r>
              <a:rPr lang="fr-FR" sz="1400" b="1" dirty="0" err="1">
                <a:solidFill>
                  <a:schemeClr val="tx1"/>
                </a:solidFill>
              </a:rPr>
              <a:t>Zaccardi</a:t>
            </a:r>
            <a:endParaRPr lang="fr-FR" sz="1400" b="1" dirty="0">
              <a:solidFill>
                <a:schemeClr val="tx1"/>
              </a:solidFill>
            </a:endParaRPr>
          </a:p>
          <a:p>
            <a:pPr marL="514350" lvl="0" indent="-285750">
              <a:buClr>
                <a:schemeClr val="accent4"/>
              </a:buClr>
              <a:buSzPct val="80000"/>
              <a:buFont typeface="Courier New"/>
              <a:buChar char="o"/>
              <a:defRPr/>
            </a:pPr>
            <a:r>
              <a:rPr lang="fr-FR" sz="1400" b="1" dirty="0">
                <a:solidFill>
                  <a:schemeClr val="tx1"/>
                </a:solidFill>
              </a:rPr>
              <a:t>Thilo </a:t>
            </a:r>
            <a:r>
              <a:rPr lang="fr-FR" sz="1400" b="1" dirty="0" err="1">
                <a:solidFill>
                  <a:schemeClr val="tx1"/>
                </a:solidFill>
              </a:rPr>
              <a:t>Schönfeld</a:t>
            </a:r>
            <a:endParaRPr lang="fr-FR" sz="1400" b="1" dirty="0">
              <a:solidFill>
                <a:schemeClr val="tx1"/>
              </a:solidFill>
            </a:endParaRPr>
          </a:p>
        </p:txBody>
      </p:sp>
      <p:sp>
        <p:nvSpPr>
          <p:cNvPr id="4" name="ZoneTexte 3"/>
          <p:cNvSpPr txBox="1"/>
          <p:nvPr/>
        </p:nvSpPr>
        <p:spPr bwMode="auto">
          <a:xfrm>
            <a:off x="3203848" y="195087"/>
            <a:ext cx="5765503" cy="553998"/>
          </a:xfrm>
          <a:prstGeom prst="rect">
            <a:avLst/>
          </a:prstGeom>
          <a:noFill/>
        </p:spPr>
        <p:txBody>
          <a:bodyPr wrap="square" rtlCol="0">
            <a:spAutoFit/>
          </a:bodyPr>
          <a:lstStyle/>
          <a:p>
            <a:pPr algn="r">
              <a:defRPr/>
            </a:pPr>
            <a:r>
              <a:rPr lang="fr-FR" b="1" dirty="0"/>
              <a:t>Le réseau </a:t>
            </a:r>
            <a:r>
              <a:rPr lang="fr-FR" b="1" dirty="0" smtClean="0"/>
              <a:t>PCN</a:t>
            </a:r>
          </a:p>
          <a:p>
            <a:pPr algn="r">
              <a:defRPr/>
            </a:pPr>
            <a:r>
              <a:rPr lang="fr-FR" sz="1200" b="1" dirty="0" smtClean="0"/>
              <a:t>Les équipes</a:t>
            </a:r>
            <a:endParaRPr lang="fr-FR" sz="1200" b="1"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72</a:t>
            </a:fld>
            <a:endParaRPr lang="fr-FR"/>
          </a:p>
        </p:txBody>
      </p:sp>
    </p:spTree>
    <p:extLst>
      <p:ext uri="{BB962C8B-B14F-4D97-AF65-F5344CB8AC3E}">
        <p14:creationId xmlns:p14="http://schemas.microsoft.com/office/powerpoint/2010/main" val="12130675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98527" y="1086037"/>
            <a:ext cx="8424000"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Contacts</a:t>
            </a:r>
            <a:endParaRPr sz="1400" dirty="0"/>
          </a:p>
          <a:p>
            <a:pPr marL="514350" indent="-285750">
              <a:spcBef>
                <a:spcPts val="600"/>
              </a:spcBef>
              <a:buClr>
                <a:schemeClr val="accent4"/>
              </a:buClr>
              <a:buSzPct val="80000"/>
              <a:buFont typeface="Courier New"/>
              <a:buChar char="o"/>
              <a:defRPr/>
            </a:pPr>
            <a:r>
              <a:rPr lang="fr-FR" sz="1400" b="1" dirty="0"/>
              <a:t>Mail :</a:t>
            </a:r>
          </a:p>
          <a:p>
            <a:pPr marL="971550" lvl="1" indent="-285750">
              <a:buClr>
                <a:schemeClr val="accent4"/>
              </a:buClr>
              <a:buSzPct val="80000"/>
              <a:buFont typeface="Wingdings" panose="05000000000000000000" pitchFamily="2" charset="2"/>
              <a:buChar char="Ø"/>
              <a:defRPr/>
            </a:pPr>
            <a:r>
              <a:rPr lang="fr-FR" sz="1200" b="1" dirty="0"/>
              <a:t>PCN Climat/Energie : </a:t>
            </a:r>
            <a:r>
              <a:rPr lang="fr-FR" sz="1200" u="sng" dirty="0">
                <a:hlinkClick r:id="rId2" tooltip="mailto:pcn-climat-energie@recherche.gouv.fr"/>
              </a:rPr>
              <a:t>pcn-climat-energie@recherche.gouv.fr</a:t>
            </a:r>
            <a:endParaRPr lang="fr-FR" sz="1200" u="sng"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PCN Transports : </a:t>
            </a:r>
            <a:r>
              <a:rPr lang="fr-FR" sz="1200" u="sng" dirty="0">
                <a:hlinkClick r:id="rId3"/>
              </a:rPr>
              <a:t>pcn-transport@recherche.gouv.fr</a:t>
            </a:r>
            <a:r>
              <a:rPr lang="fr-FR" sz="1200" u="sng" dirty="0"/>
              <a:t> </a:t>
            </a:r>
            <a:endParaRPr lang="fr-FR" sz="1200" dirty="0"/>
          </a:p>
          <a:p>
            <a:pPr marL="514350" indent="-285750">
              <a:spcBef>
                <a:spcPts val="600"/>
              </a:spcBef>
              <a:spcAft>
                <a:spcPts val="600"/>
              </a:spcAft>
              <a:buClr>
                <a:schemeClr val="accent4"/>
              </a:buClr>
              <a:buSzPct val="80000"/>
              <a:buFont typeface="Courier New"/>
              <a:buChar char="o"/>
              <a:defRPr/>
            </a:pPr>
            <a:r>
              <a:rPr lang="fr-FR" sz="1400" b="1" dirty="0"/>
              <a:t>Liste de diffusion : </a:t>
            </a:r>
            <a:r>
              <a:rPr lang="fr-FR" sz="1400" u="sng" dirty="0">
                <a:hlinkClick r:id="rId4" tooltip="https://www.horizon-europe.gouv.fr/liste-de-diffusion-du-pcn-climat-energie-27809"/>
              </a:rPr>
              <a:t>PCN Climat/Energie </a:t>
            </a:r>
            <a:r>
              <a:rPr lang="fr-FR" sz="1400" dirty="0"/>
              <a:t> &amp; </a:t>
            </a:r>
            <a:r>
              <a:rPr lang="fr-FR" sz="1400" dirty="0">
                <a:hlinkClick r:id="rId5"/>
              </a:rPr>
              <a:t>PCN Transports</a:t>
            </a:r>
            <a:endParaRPr dirty="0"/>
          </a:p>
          <a:p>
            <a:pPr marL="514350" indent="-285750">
              <a:spcBef>
                <a:spcPts val="600"/>
              </a:spcBef>
              <a:spcAft>
                <a:spcPts val="600"/>
              </a:spcAft>
              <a:buClr>
                <a:schemeClr val="accent4"/>
              </a:buClr>
              <a:buSzPct val="80000"/>
              <a:buFont typeface="Courier New"/>
              <a:buChar char="o"/>
              <a:defRPr/>
            </a:pPr>
            <a:r>
              <a:rPr lang="fr-FR" sz="1400" b="1" dirty="0"/>
              <a:t>Liste de diffusion spécifique</a:t>
            </a:r>
            <a:r>
              <a:rPr lang="fr-FR" sz="1400" b="1" dirty="0">
                <a:solidFill>
                  <a:schemeClr val="bg2"/>
                </a:solidFill>
              </a:rPr>
              <a:t> </a:t>
            </a:r>
            <a:r>
              <a:rPr lang="fr-FR" sz="1400" b="1" dirty="0"/>
              <a:t>aux relais Horizon Europe :</a:t>
            </a:r>
            <a:r>
              <a:rPr lang="fr-FR" sz="1400" dirty="0"/>
              <a:t> </a:t>
            </a:r>
            <a:r>
              <a:rPr lang="fr-FR" sz="1400" u="sng" dirty="0">
                <a:solidFill>
                  <a:schemeClr val="bg2"/>
                </a:solidFill>
                <a:hlinkClick r:id="rId6" tooltip="https://www.horizon-europe.gouv.fr/relais-horizon-europe"/>
              </a:rPr>
              <a:t>Inscrivez-vous à la liste Relais HE</a:t>
            </a:r>
            <a:endParaRPr dirty="0"/>
          </a:p>
          <a:p>
            <a:pPr marL="514350" indent="-285750">
              <a:spcBef>
                <a:spcPts val="600"/>
              </a:spcBef>
              <a:buClr>
                <a:schemeClr val="accent4"/>
              </a:buClr>
              <a:buSzPct val="80000"/>
              <a:buFont typeface="Courier New"/>
              <a:buChar char="o"/>
              <a:defRPr/>
            </a:pPr>
            <a:r>
              <a:rPr lang="fr-FR" sz="1400" b="1" dirty="0"/>
              <a:t>LinkedIn : </a:t>
            </a:r>
          </a:p>
          <a:p>
            <a:pPr marL="971550" lvl="1" indent="-285750">
              <a:buClr>
                <a:schemeClr val="accent4"/>
              </a:buClr>
              <a:buSzPct val="80000"/>
              <a:buFont typeface="Wingdings" panose="05000000000000000000" pitchFamily="2" charset="2"/>
              <a:buChar char="Ø"/>
              <a:defRPr/>
            </a:pPr>
            <a:r>
              <a:rPr lang="fr-FR" sz="1200" b="1" dirty="0"/>
              <a:t>Climat/Energie : </a:t>
            </a:r>
            <a:r>
              <a:rPr lang="fr-FR" sz="1200" dirty="0">
                <a:hlinkClick r:id="rId7" tooltip="https://www.linkedin.com/company/pcn-climat-energie"/>
              </a:rPr>
              <a:t>https://www.linkedin.com/company/pcn-climat-energie</a:t>
            </a:r>
            <a:endParaRPr lang="fr-FR" sz="1200"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Transports : </a:t>
            </a:r>
            <a:r>
              <a:rPr lang="fr-FR" sz="1200" dirty="0">
                <a:hlinkClick r:id="rId8"/>
              </a:rPr>
              <a:t>https://www.linkedin.com/company/pcn-transports/</a:t>
            </a:r>
            <a:r>
              <a:rPr lang="fr-FR" sz="1200" dirty="0"/>
              <a:t> </a:t>
            </a:r>
          </a:p>
          <a:p>
            <a:pPr marL="514350" indent="-285750">
              <a:spcBef>
                <a:spcPts val="600"/>
              </a:spcBef>
              <a:buClr>
                <a:schemeClr val="accent4"/>
              </a:buClr>
              <a:buSzPct val="80000"/>
              <a:buFont typeface="Courier New"/>
              <a:buChar char="o"/>
              <a:defRPr/>
            </a:pPr>
            <a:r>
              <a:rPr lang="fr-FR" sz="1400" b="1" dirty="0">
                <a:solidFill>
                  <a:srgbClr val="000091"/>
                </a:solidFill>
              </a:rPr>
              <a:t>Site internet </a:t>
            </a:r>
          </a:p>
          <a:p>
            <a:pPr marL="971550" lvl="1" indent="-285750">
              <a:buClr>
                <a:schemeClr val="accent4"/>
              </a:buClr>
              <a:buSzPct val="80000"/>
              <a:buFont typeface="Wingdings" panose="05000000000000000000" pitchFamily="2" charset="2"/>
              <a:buChar char="Ø"/>
              <a:defRPr/>
            </a:pPr>
            <a:r>
              <a:rPr lang="fr-FR" sz="1200" b="1" dirty="0"/>
              <a:t>Climat/Energie : </a:t>
            </a:r>
            <a:r>
              <a:rPr lang="fr-FR" sz="1200" dirty="0">
                <a:hlinkClick r:id="rId9" tooltip="https://www.horizon-europe.gouv.fr/climat-energie-cluster5"/>
              </a:rPr>
              <a:t>https://www.horizon-europe.gouv.fr/climat-energie-cluster5</a:t>
            </a:r>
            <a:endParaRPr lang="fr-FR" sz="1200"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Transports : </a:t>
            </a:r>
            <a:r>
              <a:rPr lang="fr-FR" sz="1200" dirty="0">
                <a:hlinkClick r:id="rId10"/>
              </a:rPr>
              <a:t>https://www.horizon-europe.gouv.fr/transports</a:t>
            </a:r>
            <a:r>
              <a:rPr lang="fr-FR" sz="1200" dirty="0"/>
              <a:t> </a:t>
            </a:r>
          </a:p>
          <a:p>
            <a:pPr marL="514350" indent="-285750">
              <a:spcBef>
                <a:spcPts val="600"/>
              </a:spcBef>
              <a:spcAft>
                <a:spcPts val="600"/>
              </a:spcAft>
              <a:buClr>
                <a:srgbClr val="EA5433"/>
              </a:buClr>
              <a:buSzPct val="80000"/>
              <a:buFont typeface="Courier New"/>
              <a:buChar char="o"/>
              <a:defRPr/>
            </a:pPr>
            <a:endParaRPr lang="fr-FR" sz="1200" dirty="0">
              <a:solidFill>
                <a:srgbClr val="000091"/>
              </a:solidFill>
            </a:endParaRPr>
          </a:p>
          <a:p>
            <a:pPr marL="228600" indent="0">
              <a:spcBef>
                <a:spcPts val="600"/>
              </a:spcBef>
              <a:spcAft>
                <a:spcPts val="600"/>
              </a:spcAft>
              <a:buSzPct val="69000"/>
              <a:defRPr/>
            </a:pPr>
            <a:endParaRPr lang="fr-FR" sz="1400" u="sng" dirty="0">
              <a:solidFill>
                <a:srgbClr val="000000"/>
              </a:solidFill>
            </a:endParaRPr>
          </a:p>
          <a:p>
            <a:pPr marL="0" indent="0">
              <a:spcBef>
                <a:spcPts val="1200"/>
              </a:spcBef>
              <a:spcAft>
                <a:spcPts val="600"/>
              </a:spcAft>
              <a:defRPr/>
            </a:pPr>
            <a:endParaRPr lang="fr-FR" sz="1600" dirty="0">
              <a:solidFill>
                <a:srgbClr val="000091"/>
              </a:solidFill>
            </a:endParaRPr>
          </a:p>
        </p:txBody>
      </p:sp>
      <p:sp>
        <p:nvSpPr>
          <p:cNvPr id="5" name="ZoneTexte 4"/>
          <p:cNvSpPr txBox="1"/>
          <p:nvPr/>
        </p:nvSpPr>
        <p:spPr bwMode="auto">
          <a:xfrm>
            <a:off x="3203848" y="195087"/>
            <a:ext cx="5765503" cy="369332"/>
          </a:xfrm>
          <a:prstGeom prst="rect">
            <a:avLst/>
          </a:prstGeom>
          <a:noFill/>
        </p:spPr>
        <p:txBody>
          <a:bodyPr wrap="square" rtlCol="0">
            <a:spAutoFit/>
          </a:bodyPr>
          <a:lstStyle/>
          <a:p>
            <a:pPr algn="r">
              <a:defRPr/>
            </a:pPr>
            <a:r>
              <a:rPr lang="fr-FR" b="1"/>
              <a:t>Contacts PCN</a:t>
            </a:r>
          </a:p>
        </p:txBody>
      </p:sp>
      <p:sp>
        <p:nvSpPr>
          <p:cNvPr id="4" name="Espace réservé du numéro de diapositive 3"/>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73</a:t>
            </a:fld>
            <a:endParaRPr lang="fr-FR"/>
          </a:p>
        </p:txBody>
      </p:sp>
    </p:spTree>
    <p:extLst>
      <p:ext uri="{BB962C8B-B14F-4D97-AF65-F5344CB8AC3E}">
        <p14:creationId xmlns:p14="http://schemas.microsoft.com/office/powerpoint/2010/main" val="600047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 name="Image 17"/>
          <p:cNvPicPr>
            <a:picLocks noChangeAspect="1"/>
          </p:cNvPicPr>
          <p:nvPr/>
        </p:nvPicPr>
        <p:blipFill>
          <a:blip r:embed="rId2"/>
          <a:stretch/>
        </p:blipFill>
        <p:spPr bwMode="auto">
          <a:xfrm>
            <a:off x="233946" y="1231728"/>
            <a:ext cx="2674970" cy="2917284"/>
          </a:xfrm>
          <a:prstGeom prst="rect">
            <a:avLst/>
          </a:prstGeom>
          <a:ln>
            <a:noFill/>
          </a:ln>
          <a:effectLst>
            <a:outerShdw blurRad="292100" dist="139700" dir="2700000" algn="tl" rotWithShape="0">
              <a:srgbClr val="333333">
                <a:alpha val="65000"/>
              </a:srgbClr>
            </a:outerShdw>
          </a:effectLst>
        </p:spPr>
      </p:pic>
      <p:sp>
        <p:nvSpPr>
          <p:cNvPr id="6" name="Espace réservé du texte 3"/>
          <p:cNvSpPr txBox="1"/>
          <p:nvPr/>
        </p:nvSpPr>
        <p:spPr bwMode="auto">
          <a:xfrm>
            <a:off x="3575545" y="267494"/>
            <a:ext cx="5220112" cy="576064"/>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Appels </a:t>
            </a:r>
            <a:r>
              <a:rPr lang="fr-FR" sz="1800" b="1" i="0" u="none" strike="noStrike" cap="none" spc="0" dirty="0" smtClean="0">
                <a:ln>
                  <a:noFill/>
                </a:ln>
                <a:solidFill>
                  <a:schemeClr val="tx1"/>
                </a:solidFill>
                <a:latin typeface="Arial"/>
                <a:cs typeface="Arial"/>
              </a:rPr>
              <a:t>thématiques</a:t>
            </a:r>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dirty="0" smtClean="0">
                <a:ln>
                  <a:noFill/>
                </a:ln>
                <a:solidFill>
                  <a:schemeClr val="tx1"/>
                </a:solidFill>
                <a:latin typeface="Arial"/>
                <a:cs typeface="Arial"/>
              </a:rPr>
              <a:t>Clusters</a:t>
            </a:r>
            <a:endParaRPr dirty="0"/>
          </a:p>
        </p:txBody>
      </p:sp>
      <p:graphicFrame>
        <p:nvGraphicFramePr>
          <p:cNvPr id="7" name="Tableau 6"/>
          <p:cNvGraphicFramePr>
            <a:graphicFrameLocks noGrp="1"/>
          </p:cNvGraphicFramePr>
          <p:nvPr>
            <p:extLst/>
          </p:nvPr>
        </p:nvGraphicFramePr>
        <p:xfrm>
          <a:off x="3033628" y="1059582"/>
          <a:ext cx="6110372" cy="3812540"/>
        </p:xfrm>
        <a:graphic>
          <a:graphicData uri="http://schemas.openxmlformats.org/drawingml/2006/table">
            <a:tbl>
              <a:tblPr firstRow="1" bandRow="1"/>
              <a:tblGrid>
                <a:gridCol w="6110372">
                  <a:extLst>
                    <a:ext uri="{9D8B030D-6E8A-4147-A177-3AD203B41FA5}">
                      <a16:colId xmlns:a16="http://schemas.microsoft.com/office/drawing/2014/main" val="20000"/>
                    </a:ext>
                  </a:extLst>
                </a:gridCol>
              </a:tblGrid>
              <a:tr h="3801533">
                <a:tc>
                  <a:txBody>
                    <a:bodyPr/>
                    <a:lstStyle/>
                    <a:p>
                      <a:pPr marL="0" marR="437515" lvl="0" indent="0">
                        <a:spcAft>
                          <a:spcPts val="600"/>
                        </a:spcAft>
                        <a:buClr>
                          <a:srgbClr val="EA5433"/>
                        </a:buClr>
                        <a:buSzPct val="90000"/>
                        <a:buNone/>
                        <a:defRPr/>
                      </a:pPr>
                      <a:r>
                        <a:rPr lang="fr-FR" sz="1400" b="0" dirty="0">
                          <a:solidFill>
                            <a:schemeClr val="tx1"/>
                          </a:solidFill>
                          <a:latin typeface="+mn-lt"/>
                        </a:rPr>
                        <a:t>Approche </a:t>
                      </a:r>
                      <a:r>
                        <a:rPr lang="fr-FR" sz="1400" b="0" i="1" dirty="0">
                          <a:solidFill>
                            <a:schemeClr val="tx1"/>
                          </a:solidFill>
                          <a:latin typeface="+mn-lt"/>
                        </a:rPr>
                        <a:t>"top-down"</a:t>
                      </a:r>
                      <a:r>
                        <a:rPr lang="fr-FR" sz="1400" b="0" dirty="0">
                          <a:solidFill>
                            <a:schemeClr val="tx1"/>
                          </a:solidFill>
                          <a:latin typeface="+mn-lt"/>
                        </a:rPr>
                        <a:t> pour soutenir les </a:t>
                      </a:r>
                      <a:r>
                        <a:rPr lang="fr-FR" sz="1400" b="1" dirty="0">
                          <a:solidFill>
                            <a:schemeClr val="tx1"/>
                          </a:solidFill>
                          <a:latin typeface="+mn-lt"/>
                        </a:rPr>
                        <a:t>priorités politiques stratégiques </a:t>
                      </a:r>
                      <a:r>
                        <a:rPr lang="fr-FR" sz="1400" b="0" dirty="0">
                          <a:solidFill>
                            <a:schemeClr val="tx1"/>
                          </a:solidFill>
                          <a:latin typeface="+mn-lt"/>
                        </a:rPr>
                        <a:t>de l'Union Européenne</a:t>
                      </a:r>
                      <a:r>
                        <a:rPr lang="fr-FR" sz="1400" b="1" dirty="0">
                          <a:solidFill>
                            <a:schemeClr val="tx1"/>
                          </a:solidFill>
                          <a:latin typeface="+mn-lt"/>
                        </a:rPr>
                        <a:t> </a:t>
                      </a:r>
                      <a:r>
                        <a:rPr lang="fr-FR" sz="1400" b="0" dirty="0">
                          <a:solidFill>
                            <a:schemeClr val="tx1"/>
                          </a:solidFill>
                          <a:latin typeface="+mn-lt"/>
                        </a:rPr>
                        <a:t>et les </a:t>
                      </a:r>
                      <a:r>
                        <a:rPr lang="fr-FR" sz="1400" b="1" dirty="0">
                          <a:solidFill>
                            <a:schemeClr val="tx1"/>
                          </a:solidFill>
                          <a:latin typeface="+mn-lt"/>
                        </a:rPr>
                        <a:t>objectifs de développement durable </a:t>
                      </a:r>
                      <a:r>
                        <a:rPr lang="fr-FR" sz="1400" b="0" dirty="0">
                          <a:solidFill>
                            <a:schemeClr val="tx1"/>
                          </a:solidFill>
                          <a:latin typeface="+mn-lt"/>
                        </a:rPr>
                        <a:t>des Nations Unies.</a:t>
                      </a:r>
                      <a:endParaRPr sz="1600" dirty="0">
                        <a:solidFill>
                          <a:schemeClr val="tx1"/>
                        </a:solidFill>
                      </a:endParaRPr>
                    </a:p>
                    <a:p>
                      <a:pPr marL="285750" marR="437515" lvl="0" indent="-285750">
                        <a:spcAft>
                          <a:spcPts val="300"/>
                        </a:spcAft>
                        <a:buClr>
                          <a:srgbClr val="EA5433"/>
                        </a:buClr>
                        <a:buSzPct val="90000"/>
                        <a:buFont typeface="Courier New"/>
                        <a:buChar char="o"/>
                        <a:defRPr/>
                      </a:pPr>
                      <a:r>
                        <a:rPr lang="fr-FR" sz="1400" b="0" dirty="0">
                          <a:solidFill>
                            <a:schemeClr val="tx1"/>
                          </a:solidFill>
                          <a:latin typeface="+mn-lt"/>
                        </a:rPr>
                        <a:t>Appels à projets </a:t>
                      </a:r>
                      <a:r>
                        <a:rPr lang="fr-FR" sz="1400" b="1" dirty="0">
                          <a:solidFill>
                            <a:schemeClr val="tx1"/>
                          </a:solidFill>
                          <a:latin typeface="+mn-lt"/>
                        </a:rPr>
                        <a:t>centrés sur des problématiques sociétales</a:t>
                      </a:r>
                      <a:r>
                        <a:rPr lang="fr-FR" sz="1400" b="0" dirty="0">
                          <a:solidFill>
                            <a:schemeClr val="tx1"/>
                          </a:solidFill>
                          <a:latin typeface="+mn-lt"/>
                        </a:rPr>
                        <a:t>, des </a:t>
                      </a:r>
                      <a:r>
                        <a:rPr lang="fr-FR" sz="1400" b="1" dirty="0">
                          <a:solidFill>
                            <a:schemeClr val="tx1"/>
                          </a:solidFill>
                          <a:latin typeface="+mn-lt"/>
                        </a:rPr>
                        <a:t>défis globaux : </a:t>
                      </a:r>
                      <a:endParaRPr lang="fr-FR" sz="1400" b="0" i="1" dirty="0">
                        <a:solidFill>
                          <a:schemeClr val="tx1"/>
                        </a:solidFill>
                        <a:latin typeface="+mn-lt"/>
                      </a:endParaRPr>
                    </a:p>
                    <a:p>
                      <a:pPr marL="822960" marR="437515" lvl="2" indent="-285750" algn="l">
                        <a:spcAft>
                          <a:spcPts val="200"/>
                        </a:spcAft>
                        <a:buClr>
                          <a:srgbClr val="EA5433"/>
                        </a:buClr>
                        <a:buSzPct val="90000"/>
                        <a:buFont typeface="Arial"/>
                        <a:buChar char="•"/>
                        <a:defRPr/>
                      </a:pPr>
                      <a:r>
                        <a:rPr lang="fr-FR" sz="1400" b="0" dirty="0">
                          <a:solidFill>
                            <a:schemeClr val="tx1"/>
                          </a:solidFill>
                          <a:latin typeface="+mn-lt"/>
                        </a:rPr>
                        <a:t>Répondre aux</a:t>
                      </a:r>
                      <a:r>
                        <a:rPr lang="fr-FR" sz="1400" b="1" dirty="0">
                          <a:solidFill>
                            <a:schemeClr val="tx1"/>
                          </a:solidFill>
                          <a:latin typeface="+mn-lt"/>
                        </a:rPr>
                        <a:t> impacts attendus</a:t>
                      </a:r>
                      <a:endParaRPr lang="fr-FR" sz="1400" b="0" i="1" dirty="0">
                        <a:solidFill>
                          <a:schemeClr val="tx1"/>
                        </a:solidFill>
                        <a:latin typeface="+mn-lt"/>
                      </a:endParaRPr>
                    </a:p>
                    <a:p>
                      <a:pPr marL="822960" marR="437515" lvl="2" indent="-285750" algn="l">
                        <a:spcAft>
                          <a:spcPts val="600"/>
                        </a:spcAft>
                        <a:buClr>
                          <a:srgbClr val="EA5433"/>
                        </a:buClr>
                        <a:buSzPct val="90000"/>
                        <a:buFont typeface="Arial"/>
                        <a:buChar char="•"/>
                        <a:defRPr/>
                      </a:pPr>
                      <a:r>
                        <a:rPr lang="fr-FR" sz="1400" b="0" dirty="0">
                          <a:solidFill>
                            <a:schemeClr val="tx1"/>
                          </a:solidFill>
                          <a:latin typeface="+mn-lt"/>
                        </a:rPr>
                        <a:t>Fournir des</a:t>
                      </a:r>
                      <a:r>
                        <a:rPr lang="fr-FR" sz="1400" b="1" dirty="0">
                          <a:solidFill>
                            <a:schemeClr val="tx1"/>
                          </a:solidFill>
                          <a:latin typeface="+mn-lt"/>
                        </a:rPr>
                        <a:t> </a:t>
                      </a:r>
                      <a:r>
                        <a:rPr lang="fr-FR" sz="1400" b="1" dirty="0" smtClean="0">
                          <a:solidFill>
                            <a:schemeClr val="tx1"/>
                          </a:solidFill>
                          <a:latin typeface="+mn-lt"/>
                        </a:rPr>
                        <a:t>options</a:t>
                      </a:r>
                      <a:r>
                        <a:rPr lang="fr-FR" sz="1400" b="0" baseline="0" dirty="0" smtClean="0">
                          <a:solidFill>
                            <a:schemeClr val="tx1"/>
                          </a:solidFill>
                          <a:latin typeface="+mn-lt"/>
                        </a:rPr>
                        <a:t> et</a:t>
                      </a:r>
                      <a:r>
                        <a:rPr lang="fr-FR" sz="1400" b="0" dirty="0" smtClean="0">
                          <a:solidFill>
                            <a:schemeClr val="tx1"/>
                          </a:solidFill>
                          <a:latin typeface="+mn-lt"/>
                        </a:rPr>
                        <a:t> </a:t>
                      </a:r>
                      <a:r>
                        <a:rPr lang="fr-FR" sz="1400" b="1" dirty="0" smtClean="0">
                          <a:solidFill>
                            <a:schemeClr val="tx1"/>
                          </a:solidFill>
                          <a:latin typeface="+mn-lt"/>
                        </a:rPr>
                        <a:t>solutions </a:t>
                      </a:r>
                      <a:r>
                        <a:rPr lang="fr-FR" sz="1400" b="1" dirty="0">
                          <a:solidFill>
                            <a:schemeClr val="tx1"/>
                          </a:solidFill>
                          <a:latin typeface="+mn-lt"/>
                        </a:rPr>
                        <a:t>(non) technologiques</a:t>
                      </a:r>
                      <a:r>
                        <a:rPr lang="fr-FR" sz="1400" b="0" dirty="0">
                          <a:solidFill>
                            <a:schemeClr val="tx1"/>
                          </a:solidFill>
                          <a:latin typeface="+mn-lt"/>
                        </a:rPr>
                        <a:t>,</a:t>
                      </a:r>
                      <a:r>
                        <a:rPr lang="fr-FR" sz="1400" b="1" dirty="0">
                          <a:solidFill>
                            <a:schemeClr val="tx1"/>
                          </a:solidFill>
                          <a:latin typeface="+mn-lt"/>
                        </a:rPr>
                        <a:t> </a:t>
                      </a:r>
                      <a:r>
                        <a:rPr lang="fr-FR" sz="1400" b="1" dirty="0" smtClean="0">
                          <a:solidFill>
                            <a:schemeClr val="tx1"/>
                          </a:solidFill>
                          <a:latin typeface="+mn-lt"/>
                        </a:rPr>
                        <a:t>recommandations</a:t>
                      </a:r>
                      <a:r>
                        <a:rPr lang="fr-FR" sz="1400" b="1" dirty="0">
                          <a:solidFill>
                            <a:schemeClr val="tx1"/>
                          </a:solidFill>
                          <a:latin typeface="+mn-lt"/>
                        </a:rPr>
                        <a:t>...</a:t>
                      </a:r>
                      <a:endParaRPr sz="1600" dirty="0">
                        <a:solidFill>
                          <a:schemeClr val="tx1"/>
                        </a:solidFill>
                      </a:endParaRPr>
                    </a:p>
                    <a:p>
                      <a:pPr marL="285750" marR="437515" lvl="0" indent="-285750">
                        <a:spcAft>
                          <a:spcPts val="600"/>
                        </a:spcAft>
                        <a:buClr>
                          <a:srgbClr val="EA5433"/>
                        </a:buClr>
                        <a:buSzPct val="90000"/>
                        <a:buFont typeface="Courier New"/>
                        <a:buChar char="o"/>
                        <a:defRPr/>
                      </a:pPr>
                      <a:r>
                        <a:rPr lang="fr-FR" sz="1400" b="0" dirty="0">
                          <a:solidFill>
                            <a:schemeClr val="tx1"/>
                          </a:solidFill>
                          <a:latin typeface="+mn-lt"/>
                        </a:rPr>
                        <a:t>Projets </a:t>
                      </a:r>
                      <a:r>
                        <a:rPr lang="fr-FR" sz="1400" b="1" dirty="0">
                          <a:solidFill>
                            <a:schemeClr val="tx1"/>
                          </a:solidFill>
                          <a:latin typeface="+mn-lt"/>
                        </a:rPr>
                        <a:t>collaboratifs</a:t>
                      </a:r>
                      <a:r>
                        <a:rPr lang="fr-FR" sz="1400" b="0" dirty="0">
                          <a:solidFill>
                            <a:schemeClr val="tx1"/>
                          </a:solidFill>
                          <a:latin typeface="+mn-lt"/>
                        </a:rPr>
                        <a:t> trans</a:t>
                      </a:r>
                      <a:r>
                        <a:rPr lang="fr-FR" sz="1400" b="1" dirty="0">
                          <a:solidFill>
                            <a:schemeClr val="tx1"/>
                          </a:solidFill>
                          <a:latin typeface="+mn-lt"/>
                        </a:rPr>
                        <a:t>disciplinaires</a:t>
                      </a:r>
                      <a:r>
                        <a:rPr lang="fr-FR" sz="1400" b="0" dirty="0">
                          <a:solidFill>
                            <a:schemeClr val="tx1"/>
                          </a:solidFill>
                          <a:latin typeface="+mn-lt"/>
                        </a:rPr>
                        <a:t>,</a:t>
                      </a:r>
                      <a:r>
                        <a:rPr lang="fr-FR" sz="1400" dirty="0">
                          <a:solidFill>
                            <a:schemeClr val="tx1"/>
                          </a:solidFill>
                          <a:latin typeface="+mn-lt"/>
                        </a:rPr>
                        <a:t> </a:t>
                      </a:r>
                      <a:r>
                        <a:rPr lang="fr-FR" sz="1400" b="0" dirty="0" err="1">
                          <a:solidFill>
                            <a:schemeClr val="tx1"/>
                          </a:solidFill>
                          <a:latin typeface="+mn-lt"/>
                        </a:rPr>
                        <a:t>tran</a:t>
                      </a:r>
                      <a:r>
                        <a:rPr lang="fr-FR" sz="1400" b="1" dirty="0" err="1">
                          <a:solidFill>
                            <a:schemeClr val="tx1"/>
                          </a:solidFill>
                          <a:latin typeface="+mn-lt"/>
                        </a:rPr>
                        <a:t>sectoriels</a:t>
                      </a:r>
                      <a:r>
                        <a:rPr lang="fr-FR" sz="1400" b="1" dirty="0">
                          <a:solidFill>
                            <a:schemeClr val="tx1"/>
                          </a:solidFill>
                          <a:latin typeface="+mn-lt"/>
                        </a:rPr>
                        <a:t> </a:t>
                      </a:r>
                      <a:r>
                        <a:rPr lang="fr-FR" sz="1400" b="0" dirty="0">
                          <a:solidFill>
                            <a:schemeClr val="tx1"/>
                          </a:solidFill>
                          <a:latin typeface="+mn-lt"/>
                        </a:rPr>
                        <a:t>et</a:t>
                      </a:r>
                      <a:r>
                        <a:rPr lang="fr-FR" sz="1400" b="1" dirty="0">
                          <a:solidFill>
                            <a:schemeClr val="tx1"/>
                          </a:solidFill>
                          <a:latin typeface="+mn-lt"/>
                        </a:rPr>
                        <a:t> </a:t>
                      </a:r>
                      <a:r>
                        <a:rPr lang="fr-FR" sz="1400" b="0" dirty="0">
                          <a:solidFill>
                            <a:schemeClr val="tx1"/>
                          </a:solidFill>
                          <a:latin typeface="+mn-lt"/>
                        </a:rPr>
                        <a:t>trans</a:t>
                      </a:r>
                      <a:r>
                        <a:rPr lang="fr-FR" sz="1400" b="1" dirty="0">
                          <a:solidFill>
                            <a:schemeClr val="tx1"/>
                          </a:solidFill>
                          <a:latin typeface="+mn-lt"/>
                        </a:rPr>
                        <a:t>nationaux</a:t>
                      </a:r>
                      <a:endParaRPr lang="fr-FR" sz="1200" b="0" i="1" dirty="0">
                        <a:solidFill>
                          <a:schemeClr val="tx1"/>
                        </a:solidFill>
                        <a:latin typeface="+mn-lt"/>
                      </a:endParaRPr>
                    </a:p>
                    <a:p>
                      <a:pPr marL="285750" marR="437515" lvl="0" indent="-285750">
                        <a:spcAft>
                          <a:spcPts val="600"/>
                        </a:spcAft>
                        <a:buClr>
                          <a:schemeClr val="accent4"/>
                        </a:buClr>
                        <a:buSzPct val="90000"/>
                        <a:buFont typeface="Courier New"/>
                        <a:buChar char="o"/>
                        <a:defRPr/>
                      </a:pPr>
                      <a:r>
                        <a:rPr lang="fr-FR" sz="1400" b="0" dirty="0" smtClean="0">
                          <a:solidFill>
                            <a:schemeClr val="tx1"/>
                          </a:solidFill>
                          <a:latin typeface="+mn-lt"/>
                        </a:rPr>
                        <a:t>Durée de </a:t>
                      </a:r>
                      <a:r>
                        <a:rPr lang="fr-FR" sz="1400" b="1" dirty="0" smtClean="0">
                          <a:solidFill>
                            <a:schemeClr val="tx1"/>
                          </a:solidFill>
                          <a:latin typeface="+mn-lt"/>
                        </a:rPr>
                        <a:t>3-4 </a:t>
                      </a:r>
                      <a:r>
                        <a:rPr lang="fr-FR" sz="1400" b="1" dirty="0">
                          <a:solidFill>
                            <a:schemeClr val="tx1"/>
                          </a:solidFill>
                          <a:latin typeface="+mn-lt"/>
                        </a:rPr>
                        <a:t>ans </a:t>
                      </a:r>
                      <a:r>
                        <a:rPr lang="fr-FR" sz="1400" b="0" dirty="0">
                          <a:solidFill>
                            <a:schemeClr val="tx1"/>
                          </a:solidFill>
                          <a:latin typeface="+mn-lt"/>
                        </a:rPr>
                        <a:t>en moyenne</a:t>
                      </a:r>
                      <a:endParaRPr sz="1600" dirty="0">
                        <a:solidFill>
                          <a:schemeClr val="tx1"/>
                        </a:solidFill>
                      </a:endParaRPr>
                    </a:p>
                    <a:p>
                      <a:pPr marL="297815" marR="437515" lvl="0" indent="-285750">
                        <a:spcAft>
                          <a:spcPts val="600"/>
                        </a:spcAft>
                        <a:buClr>
                          <a:schemeClr val="accent4"/>
                        </a:buClr>
                        <a:buSzPct val="90000"/>
                        <a:buFont typeface="Courier New"/>
                        <a:buChar char="o"/>
                        <a:defRPr/>
                      </a:pPr>
                      <a:r>
                        <a:rPr lang="fr-FR" sz="1400" b="0" dirty="0">
                          <a:solidFill>
                            <a:schemeClr val="tx1"/>
                          </a:solidFill>
                          <a:latin typeface="+mn-lt"/>
                        </a:rPr>
                        <a:t>Minimum</a:t>
                      </a:r>
                      <a:r>
                        <a:rPr lang="fr-FR" sz="1400" dirty="0">
                          <a:solidFill>
                            <a:schemeClr val="tx1"/>
                          </a:solidFill>
                          <a:latin typeface="+mn-lt"/>
                        </a:rPr>
                        <a:t> </a:t>
                      </a:r>
                      <a:r>
                        <a:rPr lang="fr-FR" sz="1400" b="1" dirty="0">
                          <a:solidFill>
                            <a:schemeClr val="tx1"/>
                          </a:solidFill>
                          <a:latin typeface="+mn-lt"/>
                        </a:rPr>
                        <a:t>2-3 </a:t>
                      </a:r>
                      <a:r>
                        <a:rPr lang="fr-FR" sz="1400" b="1" dirty="0" smtClean="0">
                          <a:solidFill>
                            <a:schemeClr val="tx1"/>
                          </a:solidFill>
                          <a:latin typeface="+mn-lt"/>
                        </a:rPr>
                        <a:t>M€</a:t>
                      </a:r>
                      <a:r>
                        <a:rPr lang="fr-FR" sz="1400" b="0" dirty="0" smtClean="0">
                          <a:solidFill>
                            <a:schemeClr val="tx1"/>
                          </a:solidFill>
                          <a:latin typeface="+mn-lt"/>
                        </a:rPr>
                        <a:t>,</a:t>
                      </a:r>
                      <a:r>
                        <a:rPr lang="fr-FR" sz="1400" b="0" dirty="0">
                          <a:solidFill>
                            <a:schemeClr val="tx1"/>
                          </a:solidFill>
                          <a:latin typeface="+mn-lt"/>
                        </a:rPr>
                        <a:t> </a:t>
                      </a:r>
                      <a:r>
                        <a:rPr lang="fr-FR" sz="1400" b="1" i="0" u="none" strike="noStrike" cap="none" dirty="0">
                          <a:solidFill>
                            <a:schemeClr val="tx1"/>
                          </a:solidFill>
                          <a:latin typeface="+mn-lt"/>
                          <a:ea typeface="+mn-ea"/>
                          <a:cs typeface="+mn-cs"/>
                        </a:rPr>
                        <a:t>4-5 </a:t>
                      </a:r>
                      <a:r>
                        <a:rPr lang="fr-FR" sz="1400" b="1" i="0" u="none" strike="noStrike" cap="none" dirty="0" smtClean="0">
                          <a:solidFill>
                            <a:schemeClr val="tx1"/>
                          </a:solidFill>
                          <a:latin typeface="+mn-lt"/>
                          <a:ea typeface="+mn-ea"/>
                          <a:cs typeface="+mn-cs"/>
                        </a:rPr>
                        <a:t>M€</a:t>
                      </a:r>
                      <a:r>
                        <a:rPr lang="fr-FR" sz="1400" b="0" dirty="0" smtClean="0">
                          <a:solidFill>
                            <a:schemeClr val="tx1"/>
                          </a:solidFill>
                          <a:latin typeface="+mn-lt"/>
                        </a:rPr>
                        <a:t> </a:t>
                      </a:r>
                      <a:r>
                        <a:rPr lang="fr-FR" sz="1400" b="0" dirty="0">
                          <a:solidFill>
                            <a:schemeClr val="tx1"/>
                          </a:solidFill>
                          <a:latin typeface="+mn-lt"/>
                        </a:rPr>
                        <a:t>en </a:t>
                      </a:r>
                      <a:r>
                        <a:rPr lang="fr-FR" sz="1400" b="0" dirty="0" smtClean="0">
                          <a:solidFill>
                            <a:schemeClr val="tx1"/>
                          </a:solidFill>
                          <a:latin typeface="+mn-lt"/>
                        </a:rPr>
                        <a:t>moyenne</a:t>
                      </a:r>
                    </a:p>
                    <a:p>
                      <a:pPr marL="297815" marR="437515" lvl="0" indent="-285750">
                        <a:spcAft>
                          <a:spcPts val="600"/>
                        </a:spcAft>
                        <a:buClr>
                          <a:schemeClr val="accent4"/>
                        </a:buClr>
                        <a:buSzPct val="90000"/>
                        <a:buFont typeface="Courier New"/>
                        <a:buChar char="o"/>
                        <a:defRPr/>
                      </a:pPr>
                      <a:r>
                        <a:rPr lang="fr-FR" sz="1400" b="0" dirty="0" smtClean="0">
                          <a:solidFill>
                            <a:schemeClr val="tx1"/>
                          </a:solidFill>
                          <a:latin typeface="+mn-lt"/>
                        </a:rPr>
                        <a:t>Minimum </a:t>
                      </a:r>
                      <a:r>
                        <a:rPr lang="fr-FR" sz="1400" b="1" dirty="0" smtClean="0">
                          <a:solidFill>
                            <a:schemeClr val="tx1"/>
                          </a:solidFill>
                          <a:latin typeface="+mn-lt"/>
                        </a:rPr>
                        <a:t>3 entités</a:t>
                      </a:r>
                      <a:r>
                        <a:rPr lang="fr-FR" sz="1400" b="1" baseline="0" dirty="0" smtClean="0">
                          <a:solidFill>
                            <a:schemeClr val="tx1"/>
                          </a:solidFill>
                          <a:latin typeface="+mn-lt"/>
                        </a:rPr>
                        <a:t> différentes</a:t>
                      </a:r>
                      <a:r>
                        <a:rPr lang="fr-FR" sz="1400" b="0" baseline="0" dirty="0" smtClean="0">
                          <a:solidFill>
                            <a:schemeClr val="tx1"/>
                          </a:solidFill>
                          <a:latin typeface="+mn-lt"/>
                        </a:rPr>
                        <a:t> issues de </a:t>
                      </a:r>
                      <a:r>
                        <a:rPr lang="fr-FR" sz="1400" b="1" baseline="0" dirty="0" smtClean="0">
                          <a:solidFill>
                            <a:schemeClr val="tx1"/>
                          </a:solidFill>
                          <a:latin typeface="+mn-lt"/>
                        </a:rPr>
                        <a:t>3 Etats </a:t>
                      </a:r>
                      <a:r>
                        <a:rPr lang="fr-FR" sz="1400" b="0" baseline="0" dirty="0" smtClean="0">
                          <a:solidFill>
                            <a:schemeClr val="tx1"/>
                          </a:solidFill>
                          <a:latin typeface="+mn-lt"/>
                        </a:rPr>
                        <a:t>membres ou associés à Horizon Europe</a:t>
                      </a:r>
                      <a:endParaRPr sz="1600" dirty="0">
                        <a:solidFill>
                          <a:schemeClr val="tx1"/>
                        </a:solidFill>
                      </a:endParaRPr>
                    </a:p>
                    <a:p>
                      <a:pPr marL="297815" marR="437515" lvl="0" indent="-285750">
                        <a:spcAft>
                          <a:spcPts val="600"/>
                        </a:spcAft>
                        <a:buClr>
                          <a:srgbClr val="EA5433"/>
                        </a:buClr>
                        <a:buSzPct val="90000"/>
                        <a:buFont typeface="Courier New"/>
                        <a:buChar char="o"/>
                        <a:defRPr/>
                      </a:pPr>
                      <a:r>
                        <a:rPr lang="fr-FR" sz="1400" b="1" u="none" dirty="0">
                          <a:solidFill>
                            <a:schemeClr val="tx1"/>
                          </a:solidFill>
                          <a:latin typeface="+mn-lt"/>
                        </a:rPr>
                        <a:t>3 types de projets :</a:t>
                      </a:r>
                      <a:r>
                        <a:rPr lang="fr-FR" sz="1400" b="0" dirty="0">
                          <a:solidFill>
                            <a:schemeClr val="tx1"/>
                          </a:solidFill>
                          <a:latin typeface="+mn-lt"/>
                        </a:rPr>
                        <a:t> RIA, IA, CSA</a:t>
                      </a:r>
                      <a:endParaRPr lang="fr-FR" sz="1200" b="0" i="1" u="none" strike="noStrike" dirty="0">
                        <a:solidFill>
                          <a:schemeClr val="tx1"/>
                        </a:solidFill>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8</a:t>
            </a:fld>
            <a:endParaRPr lang="fr-FR" sz="1600" dirty="0">
              <a:solidFill>
                <a:schemeClr val="tx2"/>
              </a:solidFill>
            </a:endParaRPr>
          </a:p>
        </p:txBody>
      </p:sp>
    </p:spTree>
    <p:extLst>
      <p:ext uri="{BB962C8B-B14F-4D97-AF65-F5344CB8AC3E}">
        <p14:creationId xmlns:p14="http://schemas.microsoft.com/office/powerpoint/2010/main" val="826861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extLst/>
          </p:nvPr>
        </p:nvGraphicFramePr>
        <p:xfrm>
          <a:off x="352203" y="970221"/>
          <a:ext cx="8614864" cy="3794760"/>
        </p:xfrm>
        <a:graphic>
          <a:graphicData uri="http://schemas.openxmlformats.org/drawingml/2006/table">
            <a:tbl>
              <a:tblPr firstRow="1" bandRow="1"/>
              <a:tblGrid>
                <a:gridCol w="8614864">
                  <a:extLst>
                    <a:ext uri="{9D8B030D-6E8A-4147-A177-3AD203B41FA5}">
                      <a16:colId xmlns:a16="http://schemas.microsoft.com/office/drawing/2014/main" val="20000"/>
                    </a:ext>
                  </a:extLst>
                </a:gridCol>
              </a:tblGrid>
              <a:tr h="3733799">
                <a:tc>
                  <a:txBody>
                    <a:bodyPr/>
                    <a:lstStyle/>
                    <a:p>
                      <a:pPr marL="12065" marR="437515" lvl="0" indent="0">
                        <a:spcAft>
                          <a:spcPts val="1200"/>
                        </a:spcAft>
                        <a:buClr>
                          <a:srgbClr val="EA5433"/>
                        </a:buClr>
                        <a:buSzPct val="90000"/>
                        <a:buNone/>
                        <a:defRPr/>
                      </a:pPr>
                      <a:r>
                        <a:rPr lang="fr-FR" sz="1800" u="none" dirty="0">
                          <a:solidFill>
                            <a:schemeClr val="tx1"/>
                          </a:solidFill>
                          <a:latin typeface="+mn-lt"/>
                        </a:rPr>
                        <a:t>Trois types de projets collaboratifs</a:t>
                      </a:r>
                      <a:r>
                        <a:rPr lang="fr-FR" sz="1800" b="0" u="none" dirty="0">
                          <a:solidFill>
                            <a:schemeClr val="tx1"/>
                          </a:solidFill>
                          <a:latin typeface="+mn-lt"/>
                        </a:rPr>
                        <a:t> (instruments de financement)</a:t>
                      </a:r>
                      <a:endParaRPr lang="fr-FR" sz="1800" b="0"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RIA – </a:t>
                      </a:r>
                      <a:r>
                        <a:rPr lang="fr-FR" sz="1800" b="1" u="none" dirty="0" err="1">
                          <a:solidFill>
                            <a:schemeClr val="tx2"/>
                          </a:solidFill>
                          <a:latin typeface="+mn-lt"/>
                        </a:rPr>
                        <a:t>Research</a:t>
                      </a:r>
                      <a:r>
                        <a:rPr lang="fr-FR" sz="1800" b="1" u="none" dirty="0">
                          <a:solidFill>
                            <a:schemeClr val="tx2"/>
                          </a:solidFill>
                          <a:latin typeface="+mn-lt"/>
                        </a:rPr>
                        <a:t> and Innovation Actions (TRL </a:t>
                      </a:r>
                      <a:r>
                        <a:rPr lang="fr-FR" sz="1800" b="1" u="none" dirty="0" smtClean="0">
                          <a:solidFill>
                            <a:schemeClr val="tx2"/>
                          </a:solidFill>
                          <a:latin typeface="+mn-lt"/>
                        </a:rPr>
                        <a:t>2-5 en fin de projet)</a:t>
                      </a:r>
                      <a:endParaRPr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visant à </a:t>
                      </a:r>
                      <a:r>
                        <a:rPr lang="fr-FR" sz="1600" b="1" u="none" dirty="0">
                          <a:solidFill>
                            <a:schemeClr val="tx1"/>
                          </a:solidFill>
                          <a:latin typeface="+mn-lt"/>
                        </a:rPr>
                        <a:t>établir de nouvelles connaissances </a:t>
                      </a:r>
                      <a:r>
                        <a:rPr lang="fr-FR" sz="1600" b="0" u="none" dirty="0">
                          <a:solidFill>
                            <a:schemeClr val="tx1"/>
                          </a:solidFill>
                          <a:latin typeface="+mn-lt"/>
                        </a:rPr>
                        <a:t>et/ou à </a:t>
                      </a:r>
                      <a:r>
                        <a:rPr lang="fr-FR" sz="1600" b="1" u="none" dirty="0">
                          <a:solidFill>
                            <a:schemeClr val="tx1"/>
                          </a:solidFill>
                          <a:latin typeface="+mn-lt"/>
                        </a:rPr>
                        <a:t>explorer la faisabilité</a:t>
                      </a:r>
                      <a:r>
                        <a:rPr lang="fr-FR" sz="1600" b="0" u="none" dirty="0">
                          <a:solidFill>
                            <a:schemeClr val="tx1"/>
                          </a:solidFill>
                          <a:latin typeface="+mn-lt"/>
                        </a:rPr>
                        <a:t> d'une technologie, d'un produit, d'un procédé ou d'un service : </a:t>
                      </a:r>
                      <a:r>
                        <a:rPr lang="fr-FR" sz="1400" b="0" i="1" u="none" strike="noStrike" dirty="0">
                          <a:solidFill>
                            <a:schemeClr val="tx1"/>
                          </a:solidFill>
                        </a:rPr>
                        <a:t>recherche fondamentale et appliquée, développement de technologie, essais d’un prototype à petite échelle...</a:t>
                      </a:r>
                      <a:endParaRPr lang="fr-FR" sz="1400" i="1" dirty="0">
                        <a:solidFill>
                          <a:schemeClr val="tx1"/>
                        </a:solidFill>
                      </a:endParaRPr>
                    </a:p>
                    <a:p>
                      <a:pPr marL="12065" marR="437515" lvl="0" indent="0">
                        <a:spcAft>
                          <a:spcPts val="600"/>
                        </a:spcAft>
                        <a:buClr>
                          <a:srgbClr val="EA5433"/>
                        </a:buClr>
                        <a:buSzPct val="90000"/>
                        <a:buNone/>
                        <a:defRPr/>
                      </a:pPr>
                      <a:r>
                        <a:rPr lang="fr-FR" sz="1800" b="1" u="none" dirty="0">
                          <a:solidFill>
                            <a:schemeClr val="tx2"/>
                          </a:solidFill>
                          <a:latin typeface="+mn-lt"/>
                        </a:rPr>
                        <a:t>IA – Innovation Actions (TRL </a:t>
                      </a:r>
                      <a:r>
                        <a:rPr lang="fr-FR" sz="1800" b="1" u="none" dirty="0" smtClean="0">
                          <a:solidFill>
                            <a:schemeClr val="tx2"/>
                          </a:solidFill>
                          <a:latin typeface="+mn-lt"/>
                        </a:rPr>
                        <a:t>5-8 en fin de projet)</a:t>
                      </a:r>
                      <a:endParaRPr lang="fr-FR" b="1"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visant</a:t>
                      </a:r>
                      <a:r>
                        <a:rPr lang="fr-FR" sz="1600" b="1" u="none" dirty="0">
                          <a:solidFill>
                            <a:schemeClr val="tx1"/>
                          </a:solidFill>
                          <a:latin typeface="+mn-lt"/>
                        </a:rPr>
                        <a:t> </a:t>
                      </a:r>
                      <a:r>
                        <a:rPr lang="fr-FR" sz="1600" b="0" i="0" u="none" strike="noStrike" dirty="0">
                          <a:solidFill>
                            <a:schemeClr val="tx1"/>
                          </a:solidFill>
                        </a:rPr>
                        <a:t>à produire des </a:t>
                      </a:r>
                      <a:r>
                        <a:rPr lang="fr-FR" sz="1600" b="1" i="0" u="none" strike="noStrike" dirty="0">
                          <a:solidFill>
                            <a:schemeClr val="tx1"/>
                          </a:solidFill>
                        </a:rPr>
                        <a:t>plans, arrangements ou concepts pour un produit, procédé ou service </a:t>
                      </a:r>
                      <a:r>
                        <a:rPr lang="fr-FR" sz="1600" b="0" i="0" u="none" strike="noStrike" dirty="0">
                          <a:solidFill>
                            <a:schemeClr val="tx1"/>
                          </a:solidFill>
                        </a:rPr>
                        <a:t>nouveau ou amélioré : </a:t>
                      </a:r>
                      <a:r>
                        <a:rPr lang="fr-FR" sz="1400" b="0" i="1" u="none" strike="noStrike" dirty="0">
                          <a:solidFill>
                            <a:schemeClr val="tx1"/>
                          </a:solidFill>
                          <a:latin typeface="Arial"/>
                        </a:rPr>
                        <a:t>prototypage, essais, démonstration ou pilotes, validation du produit à grande échelle, première commercialisation...</a:t>
                      </a:r>
                      <a:endParaRPr lang="fr-FR" sz="1400" b="0" i="1" u="none"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CSA – Coordination and Support Actions </a:t>
                      </a:r>
                      <a:endParaRPr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consistant principalement en des </a:t>
                      </a:r>
                      <a:r>
                        <a:rPr lang="fr-FR" sz="1600" b="1" u="none" dirty="0">
                          <a:solidFill>
                            <a:schemeClr val="tx1"/>
                          </a:solidFill>
                          <a:latin typeface="+mn-lt"/>
                        </a:rPr>
                        <a:t>mesures d'accompagnement</a:t>
                      </a:r>
                      <a:r>
                        <a:rPr lang="fr-FR" sz="1600" b="0" u="none" dirty="0">
                          <a:solidFill>
                            <a:schemeClr val="tx1"/>
                          </a:solidFill>
                          <a:latin typeface="+mn-lt"/>
                        </a:rPr>
                        <a:t> : </a:t>
                      </a:r>
                      <a:r>
                        <a:rPr lang="fr-FR" sz="1400" b="0" i="1" u="none" dirty="0">
                          <a:solidFill>
                            <a:schemeClr val="tx1"/>
                          </a:solidFill>
                          <a:latin typeface="+mn-lt"/>
                        </a:rPr>
                        <a:t>mise en réseau des acteurs, actions de communication et sensibilisation, dialogue politique, production d'études/rapports, planification stratégique...</a:t>
                      </a:r>
                      <a:endParaRPr lang="fr-FR" sz="1400" b="1" i="1" u="none" dirty="0">
                        <a:solidFill>
                          <a:schemeClr val="tx1"/>
                        </a:solidFill>
                        <a:latin typeface="+mn-lt"/>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7"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Appels </a:t>
            </a:r>
            <a:r>
              <a:rPr lang="fr-FR" sz="1800" b="1" i="0" u="none" strike="noStrike" cap="none" spc="0" dirty="0" smtClean="0">
                <a:ln>
                  <a:noFill/>
                </a:ln>
                <a:solidFill>
                  <a:schemeClr val="tx1"/>
                </a:solidFill>
                <a:latin typeface="Arial"/>
                <a:cs typeface="Arial"/>
              </a:rPr>
              <a:t>thématiques</a:t>
            </a:r>
            <a:endParaRPr lang="fr-FR" dirty="0" smtClean="0"/>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dirty="0" smtClean="0">
                <a:ln>
                  <a:noFill/>
                </a:ln>
                <a:solidFill>
                  <a:schemeClr val="tx1"/>
                </a:solidFill>
                <a:latin typeface="Arial"/>
                <a:cs typeface="Arial"/>
              </a:rPr>
              <a:t>Clusters</a:t>
            </a:r>
            <a:endParaRPr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9</a:t>
            </a:fld>
            <a:endParaRPr lang="fr-FR" sz="1600" dirty="0">
              <a:solidFill>
                <a:schemeClr val="tx2"/>
              </a:solidFill>
            </a:endParaRPr>
          </a:p>
        </p:txBody>
      </p:sp>
    </p:spTree>
    <p:extLst>
      <p:ext uri="{BB962C8B-B14F-4D97-AF65-F5344CB8AC3E}">
        <p14:creationId xmlns:p14="http://schemas.microsoft.com/office/powerpoint/2010/main" val="3948242250"/>
      </p:ext>
    </p:extLst>
  </p:cSld>
  <p:clrMapOvr>
    <a:masterClrMapping/>
  </p:clrMapOvr>
</p:sld>
</file>

<file path=ppt/theme/theme1.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 id="{A4CEAA76-E87D-4518-B7C5-689E0EE7511F}" vid="{00D7BD8D-0F45-4634-A879-E4B96FDEFCA6}"/>
    </a:ext>
  </a:extLst>
</a:theme>
</file>

<file path=ppt/theme/theme2.xml><?xml version="1.0" encoding="utf-8"?>
<a:theme xmlns:a="http://schemas.openxmlformats.org/drawingml/2006/main" name="3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 id="{A4CEAA76-E87D-4518-B7C5-689E0EE7511F}" vid="{00D7BD8D-0F45-4634-A879-E4B96FDEFCA6}"/>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074068c-b24f-4ff9-a86f-a3aee0152276">
      <Terms xmlns="http://schemas.microsoft.com/office/infopath/2007/PartnerControls"/>
    </lcf76f155ced4ddcb4097134ff3c332f>
    <TaxCatchAll xmlns="1f47c0f9-1590-49e1-8db1-3ab35d55043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F87F3B8A07F44D969FAD5920EB612B" ma:contentTypeVersion="12" ma:contentTypeDescription="Crée un document." ma:contentTypeScope="" ma:versionID="12d4baa4ba3ac88424d2c6a03cd02680">
  <xsd:schema xmlns:xsd="http://www.w3.org/2001/XMLSchema" xmlns:xs="http://www.w3.org/2001/XMLSchema" xmlns:p="http://schemas.microsoft.com/office/2006/metadata/properties" xmlns:ns2="e074068c-b24f-4ff9-a86f-a3aee0152276" xmlns:ns3="1f47c0f9-1590-49e1-8db1-3ab35d550439" targetNamespace="http://schemas.microsoft.com/office/2006/metadata/properties" ma:root="true" ma:fieldsID="43ccfb356ee9f54d0caa429107cabd53" ns2:_="" ns3:_="">
    <xsd:import namespace="e074068c-b24f-4ff9-a86f-a3aee0152276"/>
    <xsd:import namespace="1f47c0f9-1590-49e1-8db1-3ab35d5504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4068c-b24f-4ff9-a86f-a3aee0152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47c0f9-1590-49e1-8db1-3ab35d55043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3204ced-c735-45f9-8b17-8d0378bde9d9}" ma:internalName="TaxCatchAll" ma:showField="CatchAllData" ma:web="1f47c0f9-1590-49e1-8db1-3ab35d5504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FF0D36-D67B-401D-9422-759C7B937066}">
  <ds:schemaRefs>
    <ds:schemaRef ds:uri="http://schemas.microsoft.com/sharepoint/v3/contenttype/forms"/>
  </ds:schemaRefs>
</ds:datastoreItem>
</file>

<file path=customXml/itemProps2.xml><?xml version="1.0" encoding="utf-8"?>
<ds:datastoreItem xmlns:ds="http://schemas.openxmlformats.org/officeDocument/2006/customXml" ds:itemID="{454A17D9-E236-4691-B704-33703C186AEA}">
  <ds:schemaRefs>
    <ds:schemaRef ds:uri="e074068c-b24f-4ff9-a86f-a3aee0152276"/>
    <ds:schemaRef ds:uri="http://purl.org/dc/elements/1.1/"/>
    <ds:schemaRef ds:uri="http://schemas.microsoft.com/office/2006/metadata/properties"/>
    <ds:schemaRef ds:uri="1f47c0f9-1590-49e1-8db1-3ab35d55043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B68AC8B-3975-42CA-A825-DB5BBEB2B3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74068c-b24f-4ff9-a86f-a3aee0152276"/>
    <ds:schemaRef ds:uri="1f47c0f9-1590-49e1-8db1-3ab35d5504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MODL-PPT-HEU-MESR</Template>
  <TotalTime>97656</TotalTime>
  <Words>15612</Words>
  <Application>Microsoft Office PowerPoint</Application>
  <PresentationFormat>Affichage à l'écran (16:9)</PresentationFormat>
  <Paragraphs>1646</Paragraphs>
  <Slides>73</Slides>
  <Notes>19</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73</vt:i4>
      </vt:variant>
    </vt:vector>
  </HeadingPairs>
  <TitlesOfParts>
    <vt:vector size="84" baseType="lpstr">
      <vt:lpstr>.Lucida Grande UI Regular</vt:lpstr>
      <vt:lpstr>Arial</vt:lpstr>
      <vt:lpstr>Arial,Sans-Serif</vt:lpstr>
      <vt:lpstr>Calibri</vt:lpstr>
      <vt:lpstr>Courier New</vt:lpstr>
      <vt:lpstr>Marianne</vt:lpstr>
      <vt:lpstr>Police système</vt:lpstr>
      <vt:lpstr>Times New Roman</vt:lpstr>
      <vt:lpstr>Wingdings</vt:lpstr>
      <vt:lpstr>1_OPÉRATEURS</vt:lpstr>
      <vt:lpstr>3_OPÉRATEURS</vt:lpstr>
      <vt:lpstr>w</vt:lpstr>
      <vt:lpstr>Présentation PowerPoint</vt:lpstr>
      <vt:lpstr>Présentation PowerPoint</vt:lpstr>
      <vt:lpstr>Horizon Europe est le programme-cadre de l'Union européenne pour la recherche et l'innovation. Il couvre la période 2021-2027 et est doté d'un budget de 95,5 milliards d'euros.  Le présent guide a été réalisé par les membres du Point de Contact National (PCN) français Horizon Europe en charge du Cluster 5 sur les thématiques climat, énergie et mobilité (voir ici).  En France, le dispositif des PCN est placé sous l'autorité du Ministère de l'enseignement supérieur et de la recherche et est piloté par la Délégation aux affaires européennes et internationales du Département « Accompagnement des opérateurs de l’ESR ». Les missions principales des PCN sont de (1) informer, sensibiliser les communautés françaises de recherche et d’innovation sur les opportunités de financement d'Horizon Europe ; (2) aider, conseiller et former les porteurs de projets aux modalités de fonctionnement du programme.  Ce guide s'adresse à tous les acteurs français du monde de la recherche et de l’innovation ainsi qu'aux autorités publiques, aux acteurs économiques, sociaux et culturels potentiellement ciblés par le Cluster 5. Il vise à leur offrir un premier niveau d'accès au programme de travail 2024 du Cluster 5, en proposant en français des éléments structurels qui permettent de comprendre les fondements et les priorités du Cluster, ainsi qu'une synthèse des éléments clés de chaque appel.  Les synthèses et traductions proposées dans ce guide n'engagent que la responsabilité de leurs auteurs et en aucune manière celle de la Commission européenne. Les porteurs de projets intéressés doivent impérativement se référer au programme de travail 2023-2024 du Cluster 5 publié uniquement en anglais.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Lire un appel « topic »</vt:lpstr>
      <vt:lpstr>Présentation PowerPoint</vt:lpstr>
      <vt:lpstr>Présentation PowerPoint</vt:lpstr>
      <vt:lpstr>Présentation PowerPoint</vt:lpstr>
      <vt:lpstr>Présentation PowerPoint</vt:lpstr>
      <vt:lpstr>Présentation PowerPoint</vt:lpstr>
      <vt:lpstr>Destination 3 Un approvisionnement énergétique durable, sûr et compétitif</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Destination 4 Utilisation efficace, durable et inclusive de l'énergie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Devenez expert-évaluateur pour HORIZON EUROPE</vt:lpstr>
      <vt:lpstr>Présentation PowerPoint</vt:lpstr>
      <vt:lpstr>Des documents pour aller plus loin</vt:lpstr>
      <vt:lpstr>Présentation PowerPoint</vt:lpstr>
      <vt:lpstr>Présentation PowerPoint</vt:lpstr>
      <vt:lpstr>Présentation PowerPoint</vt:lpstr>
      <vt:lpstr>Présentation PowerPoint</vt:lpstr>
      <vt:lpstr>Présentation PowerPoint</vt:lpstr>
    </vt:vector>
  </TitlesOfParts>
  <Manager>Client</Manager>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BENJAMIN WYNIGER</dc:creator>
  <cp:lastModifiedBy>BENJAMIN WYNIGER</cp:lastModifiedBy>
  <cp:revision>499</cp:revision>
  <cp:lastPrinted>2022-06-28T15:17:54Z</cp:lastPrinted>
  <dcterms:created xsi:type="dcterms:W3CDTF">2022-06-13T15:26:11Z</dcterms:created>
  <dcterms:modified xsi:type="dcterms:W3CDTF">2024-04-08T10:09:41Z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0x010100EAF87F3B8A07F44D969FAD5920EB612B</vt:lpwstr>
  </property>
</Properties>
</file>