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813" r:id="rId4"/>
  </p:sldMasterIdLst>
  <p:notesMasterIdLst>
    <p:notesMasterId r:id="rId42"/>
  </p:notesMasterIdLst>
  <p:handoutMasterIdLst>
    <p:handoutMasterId r:id="rId43"/>
  </p:handoutMasterIdLst>
  <p:sldIdLst>
    <p:sldId id="327" r:id="rId5"/>
    <p:sldId id="328" r:id="rId6"/>
    <p:sldId id="446" r:id="rId7"/>
    <p:sldId id="329" r:id="rId8"/>
    <p:sldId id="330" r:id="rId9"/>
    <p:sldId id="539" r:id="rId10"/>
    <p:sldId id="540" r:id="rId11"/>
    <p:sldId id="541" r:id="rId12"/>
    <p:sldId id="542" r:id="rId13"/>
    <p:sldId id="543" r:id="rId14"/>
    <p:sldId id="544" r:id="rId15"/>
    <p:sldId id="545" r:id="rId16"/>
    <p:sldId id="546" r:id="rId17"/>
    <p:sldId id="336" r:id="rId18"/>
    <p:sldId id="537" r:id="rId19"/>
    <p:sldId id="448" r:id="rId20"/>
    <p:sldId id="337" r:id="rId21"/>
    <p:sldId id="338" r:id="rId22"/>
    <p:sldId id="339" r:id="rId23"/>
    <p:sldId id="554" r:id="rId24"/>
    <p:sldId id="538" r:id="rId25"/>
    <p:sldId id="555" r:id="rId26"/>
    <p:sldId id="560" r:id="rId27"/>
    <p:sldId id="558" r:id="rId28"/>
    <p:sldId id="559" r:id="rId29"/>
    <p:sldId id="561" r:id="rId30"/>
    <p:sldId id="556" r:id="rId31"/>
    <p:sldId id="350" r:id="rId32"/>
    <p:sldId id="403" r:id="rId33"/>
    <p:sldId id="547" r:id="rId34"/>
    <p:sldId id="548" r:id="rId35"/>
    <p:sldId id="549" r:id="rId36"/>
    <p:sldId id="562" r:id="rId37"/>
    <p:sldId id="551" r:id="rId38"/>
    <p:sldId id="552" r:id="rId39"/>
    <p:sldId id="553" r:id="rId40"/>
    <p:sldId id="409" r:id="rId41"/>
  </p:sldIdLst>
  <p:sldSz cx="9144000" cy="5143500" type="screen16x9"/>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27"/>
            <p14:sldId id="328"/>
            <p14:sldId id="446"/>
            <p14:sldId id="329"/>
            <p14:sldId id="330"/>
            <p14:sldId id="539"/>
            <p14:sldId id="540"/>
            <p14:sldId id="541"/>
            <p14:sldId id="542"/>
            <p14:sldId id="543"/>
            <p14:sldId id="544"/>
            <p14:sldId id="545"/>
            <p14:sldId id="546"/>
            <p14:sldId id="336"/>
            <p14:sldId id="537"/>
            <p14:sldId id="448"/>
            <p14:sldId id="337"/>
            <p14:sldId id="338"/>
            <p14:sldId id="339"/>
            <p14:sldId id="554"/>
            <p14:sldId id="538"/>
            <p14:sldId id="555"/>
            <p14:sldId id="560"/>
            <p14:sldId id="558"/>
            <p14:sldId id="559"/>
            <p14:sldId id="561"/>
            <p14:sldId id="556"/>
            <p14:sldId id="350"/>
            <p14:sldId id="403"/>
            <p14:sldId id="547"/>
            <p14:sldId id="548"/>
            <p14:sldId id="549"/>
            <p14:sldId id="562"/>
            <p14:sldId id="551"/>
            <p14:sldId id="552"/>
            <p14:sldId id="553"/>
            <p14:sldId id="40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AD"/>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43" autoAdjust="0"/>
  </p:normalViewPr>
  <p:slideViewPr>
    <p:cSldViewPr showGuides="1">
      <p:cViewPr varScale="1">
        <p:scale>
          <a:sx n="97" d="100"/>
          <a:sy n="97" d="100"/>
        </p:scale>
        <p:origin x="630"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hyperlink" Target="https://www.horizon-europe.gouv.fr/le-partenariat-europe-s-rail-31102" TargetMode="External"/><Relationship Id="rId3" Type="http://schemas.openxmlformats.org/officeDocument/2006/relationships/hyperlink" Target="https://www.horizon-europe.gouv.fr/le-partenariat-clean-energy-transition-30809" TargetMode="External"/><Relationship Id="rId7" Type="http://schemas.openxmlformats.org/officeDocument/2006/relationships/hyperlink" Target="https://www.horizon-europe.gouv.fr/le-partenariat-clean-aviation-31099"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towards-zero-emission-road-transport-31096"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built4people-30952"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driving-urban-transitions-sustainable-future-31111" TargetMode="External"/><Relationship Id="rId9" Type="http://schemas.openxmlformats.org/officeDocument/2006/relationships/hyperlink" Target="https://www.horizon-europe.gouv.fr/le-partenariat-sur-les-batteries-batt4eu-30827"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horizon-europe.gouv.fr/le-partenariat-towards-zero-emission-road-transport-31096" TargetMode="External"/><Relationship Id="rId3" Type="http://schemas.openxmlformats.org/officeDocument/2006/relationships/hyperlink" Target="https://www.horizon-europe.gouv.fr/le-partenariat-clean-aviation-31099" TargetMode="External"/><Relationship Id="rId7" Type="http://schemas.openxmlformats.org/officeDocument/2006/relationships/hyperlink" Target="https://www.horizon-europe.gouv.fr/le-partenariat-built4people-30952"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driving-urban-transitions-sustainable-future-31111"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clean-energy-transition-30809"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europe-s-rail-31102" TargetMode="External"/><Relationship Id="rId9" Type="http://schemas.openxmlformats.org/officeDocument/2006/relationships/hyperlink" Target="https://www.horizon-europe.gouv.fr/le-partenariat-sur-les-batteries-batt4eu-30827"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DEDF9-57FC-4057-918C-C88624E7D094}"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fr-FR"/>
        </a:p>
      </dgm:t>
    </dgm:pt>
    <dgm:pt modelId="{F7593485-EEEB-4B98-B63A-6DEF20D7E35C}">
      <dgm:prSet phldrT="[Texte]"/>
      <dgm:spPr/>
      <dgm:t>
        <a:bodyPr/>
        <a:lstStyle/>
        <a:p>
          <a:r>
            <a:rPr lang="fr-FR" b="1" dirty="0" smtClean="0"/>
            <a:t>Partenariats institutionnalisés</a:t>
          </a:r>
          <a:endParaRPr lang="fr-FR" dirty="0"/>
        </a:p>
      </dgm:t>
    </dgm:pt>
    <dgm:pt modelId="{8F319C1B-9D69-4DC6-B099-B81A7A9286BC}" type="parTrans" cxnId="{507307A3-D512-4263-9B0B-9427A860CD4A}">
      <dgm:prSet/>
      <dgm:spPr/>
      <dgm:t>
        <a:bodyPr/>
        <a:lstStyle/>
        <a:p>
          <a:endParaRPr lang="fr-FR"/>
        </a:p>
      </dgm:t>
    </dgm:pt>
    <dgm:pt modelId="{F0AEB25F-B541-44BA-863F-F437748D5330}" type="sibTrans" cxnId="{507307A3-D512-4263-9B0B-9427A860CD4A}">
      <dgm:prSet/>
      <dgm:spPr/>
      <dgm:t>
        <a:bodyPr/>
        <a:lstStyle/>
        <a:p>
          <a:endParaRPr lang="fr-FR"/>
        </a:p>
      </dgm:t>
    </dgm:pt>
    <dgm:pt modelId="{CF8A98EE-BED8-4E4E-A209-BE2B6CC29C4D}">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1"/>
            </a:rPr>
            <a:t>Clean Hydrogen</a:t>
          </a:r>
          <a:endParaRPr lang="fr-FR" b="0" u="sng" dirty="0"/>
        </a:p>
      </dgm:t>
    </dgm:pt>
    <dgm:pt modelId="{B67675A7-4A58-41E8-94C4-60689A4BEF8E}" type="parTrans" cxnId="{44BBC9E2-A31F-4F92-B10E-E86AC2483291}">
      <dgm:prSet/>
      <dgm:spPr/>
      <dgm:t>
        <a:bodyPr/>
        <a:lstStyle/>
        <a:p>
          <a:endParaRPr lang="fr-FR"/>
        </a:p>
      </dgm:t>
    </dgm:pt>
    <dgm:pt modelId="{F49E805F-6AB5-4041-A602-F4DC6CB81803}" type="sibTrans" cxnId="{44BBC9E2-A31F-4F92-B10E-E86AC2483291}">
      <dgm:prSet/>
      <dgm:spPr/>
      <dgm:t>
        <a:bodyPr/>
        <a:lstStyle/>
        <a:p>
          <a:endParaRPr lang="fr-FR"/>
        </a:p>
      </dgm:t>
    </dgm:pt>
    <dgm:pt modelId="{2A8891CC-8267-4444-B8C1-2F89FA14C68A}">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2"/>
            </a:rPr>
            <a:t>Integrated Air Traffic Management</a:t>
          </a:r>
          <a:endParaRPr lang="fr-FR" b="0" u="sng" dirty="0"/>
        </a:p>
      </dgm:t>
    </dgm:pt>
    <dgm:pt modelId="{C7713AD6-3E56-4A15-A223-4062ADA08F1A}" type="parTrans" cxnId="{AA2A01E3-5C15-4575-A1A0-E1369969B1CD}">
      <dgm:prSet/>
      <dgm:spPr/>
      <dgm:t>
        <a:bodyPr/>
        <a:lstStyle/>
        <a:p>
          <a:endParaRPr lang="fr-FR"/>
        </a:p>
      </dgm:t>
    </dgm:pt>
    <dgm:pt modelId="{58814C6E-A2FE-4959-B08C-E61F1CBA9F5D}" type="sibTrans" cxnId="{AA2A01E3-5C15-4575-A1A0-E1369969B1CD}">
      <dgm:prSet/>
      <dgm:spPr/>
      <dgm:t>
        <a:bodyPr/>
        <a:lstStyle/>
        <a:p>
          <a:endParaRPr lang="fr-FR"/>
        </a:p>
      </dgm:t>
    </dgm:pt>
    <dgm:pt modelId="{CF709FDC-EB88-4EAC-A440-05DC16119AFE}">
      <dgm:prSet phldrT="[Texte]"/>
      <dgm:spPr/>
      <dgm:t>
        <a:bodyPr/>
        <a:lstStyle/>
        <a:p>
          <a:r>
            <a:rPr lang="fr-FR" b="1" dirty="0" smtClean="0"/>
            <a:t>Partenariats cofinancés</a:t>
          </a:r>
          <a:endParaRPr lang="fr-FR" dirty="0"/>
        </a:p>
      </dgm:t>
    </dgm:pt>
    <dgm:pt modelId="{6A132548-81FF-4A03-A76D-1AC785996416}" type="parTrans" cxnId="{571E752B-D475-4009-81F6-C9CDC9361067}">
      <dgm:prSet/>
      <dgm:spPr/>
      <dgm:t>
        <a:bodyPr/>
        <a:lstStyle/>
        <a:p>
          <a:endParaRPr lang="fr-FR"/>
        </a:p>
      </dgm:t>
    </dgm:pt>
    <dgm:pt modelId="{1E77B10A-240E-43F1-A096-474E869772B9}" type="sibTrans" cxnId="{571E752B-D475-4009-81F6-C9CDC9361067}">
      <dgm:prSet/>
      <dgm:spPr/>
      <dgm:t>
        <a:bodyPr/>
        <a:lstStyle/>
        <a:p>
          <a:endParaRPr lang="fr-FR"/>
        </a:p>
      </dgm:t>
    </dgm:pt>
    <dgm:pt modelId="{6C75034F-CE22-413E-9F43-33DF56E0D471}">
      <dgm:prSet phldrT="[Texte]"/>
      <dgm:spPr/>
      <dgm:t>
        <a:bodyPr anchor="ctr"/>
        <a:lstStyle/>
        <a:p>
          <a:pPr>
            <a:lnSpc>
              <a:spcPct val="100000"/>
            </a:lnSpc>
            <a:spcAft>
              <a:spcPts val="1200"/>
            </a:spcAft>
          </a:pPr>
          <a:r>
            <a:rPr lang="fr-FR" b="0" dirty="0" smtClean="0">
              <a:hlinkClick xmlns:r="http://schemas.openxmlformats.org/officeDocument/2006/relationships" r:id="rId3"/>
            </a:rPr>
            <a:t>Clean </a:t>
          </a:r>
          <a:r>
            <a:rPr lang="fr-FR" b="0" dirty="0" err="1" smtClean="0">
              <a:hlinkClick xmlns:r="http://schemas.openxmlformats.org/officeDocument/2006/relationships" r:id="rId3"/>
            </a:rPr>
            <a:t>Energy</a:t>
          </a:r>
          <a:r>
            <a:rPr lang="fr-FR" b="0" dirty="0" smtClean="0">
              <a:hlinkClick xmlns:r="http://schemas.openxmlformats.org/officeDocument/2006/relationships" r:id="rId3"/>
            </a:rPr>
            <a:t> Transition (CETP)</a:t>
          </a:r>
          <a:endParaRPr lang="fr-FR" b="0" dirty="0"/>
        </a:p>
      </dgm:t>
    </dgm:pt>
    <dgm:pt modelId="{DF81E199-0FA0-4174-B5D3-42F3DA0F9BB2}" type="parTrans" cxnId="{B40A0872-29E4-4B63-A04D-B0589BFF72A8}">
      <dgm:prSet/>
      <dgm:spPr/>
      <dgm:t>
        <a:bodyPr/>
        <a:lstStyle/>
        <a:p>
          <a:endParaRPr lang="fr-FR"/>
        </a:p>
      </dgm:t>
    </dgm:pt>
    <dgm:pt modelId="{B374518B-1B2D-4FC9-907A-225D7D636348}" type="sibTrans" cxnId="{B40A0872-29E4-4B63-A04D-B0589BFF72A8}">
      <dgm:prSet/>
      <dgm:spPr/>
      <dgm:t>
        <a:bodyPr/>
        <a:lstStyle/>
        <a:p>
          <a:endParaRPr lang="fr-FR"/>
        </a:p>
      </dgm:t>
    </dgm:pt>
    <dgm:pt modelId="{CE90F20C-EEA5-4898-8C94-AB17C2A0AA9B}">
      <dgm:prSet phldrT="[Texte]"/>
      <dgm:spPr/>
      <dgm:t>
        <a:bodyPr anchor="ctr"/>
        <a:lstStyle/>
        <a:p>
          <a:pPr>
            <a:lnSpc>
              <a:spcPct val="100000"/>
            </a:lnSpc>
            <a:spcAft>
              <a:spcPts val="1200"/>
            </a:spcAft>
          </a:pPr>
          <a:r>
            <a:rPr lang="en-US" b="0" dirty="0" smtClean="0">
              <a:hlinkClick xmlns:r="http://schemas.openxmlformats.org/officeDocument/2006/relationships" r:id="rId4"/>
            </a:rPr>
            <a:t>Driving urban transitions to a sustainable future (DUT)</a:t>
          </a:r>
          <a:endParaRPr lang="fr-FR" b="0" dirty="0"/>
        </a:p>
      </dgm:t>
    </dgm:pt>
    <dgm:pt modelId="{CF0D2A9C-08A9-43EA-8984-DA8BABDE338B}" type="parTrans" cxnId="{E04119B9-45DB-408D-A5E6-788454C53FC7}">
      <dgm:prSet/>
      <dgm:spPr/>
      <dgm:t>
        <a:bodyPr/>
        <a:lstStyle/>
        <a:p>
          <a:endParaRPr lang="fr-FR"/>
        </a:p>
      </dgm:t>
    </dgm:pt>
    <dgm:pt modelId="{BEB460AC-77FF-4317-88BD-A9E20263744D}" type="sibTrans" cxnId="{E04119B9-45DB-408D-A5E6-788454C53FC7}">
      <dgm:prSet/>
      <dgm:spPr/>
      <dgm:t>
        <a:bodyPr/>
        <a:lstStyle/>
        <a:p>
          <a:endParaRPr lang="fr-FR"/>
        </a:p>
      </dgm:t>
    </dgm:pt>
    <dgm:pt modelId="{023007F1-EB3C-4C90-9097-28DB90ECA75C}">
      <dgm:prSet phldrT="[Texte]"/>
      <dgm:spPr/>
      <dgm:t>
        <a:bodyPr/>
        <a:lstStyle/>
        <a:p>
          <a:r>
            <a:rPr lang="fr-FR" b="1" dirty="0" smtClean="0"/>
            <a:t>Partenariats </a:t>
          </a:r>
          <a:r>
            <a:rPr lang="fr-FR" b="1" dirty="0" err="1" smtClean="0"/>
            <a:t>co</a:t>
          </a:r>
          <a:r>
            <a:rPr lang="fr-FR" b="1" dirty="0" smtClean="0"/>
            <a:t>-programmés</a:t>
          </a:r>
          <a:endParaRPr lang="fr-FR" dirty="0"/>
        </a:p>
      </dgm:t>
    </dgm:pt>
    <dgm:pt modelId="{0628AF48-8C72-40AC-A364-7D5EF7688569}" type="parTrans" cxnId="{995109A5-06AC-423A-9D9D-DDC0B53A7491}">
      <dgm:prSet/>
      <dgm:spPr/>
      <dgm:t>
        <a:bodyPr/>
        <a:lstStyle/>
        <a:p>
          <a:endParaRPr lang="fr-FR"/>
        </a:p>
      </dgm:t>
    </dgm:pt>
    <dgm:pt modelId="{9B4DB798-A18F-444C-B1B9-F8779BADA7B1}" type="sibTrans" cxnId="{995109A5-06AC-423A-9D9D-DDC0B53A7491}">
      <dgm:prSet/>
      <dgm:spPr/>
      <dgm:t>
        <a:bodyPr/>
        <a:lstStyle/>
        <a:p>
          <a:endParaRPr lang="fr-FR"/>
        </a:p>
      </dgm:t>
    </dgm:pt>
    <dgm:pt modelId="{66189120-ADA8-4B4C-BFF2-9F361CBD3DBD}">
      <dgm:prSet phldrT="[Texte]"/>
      <dgm:spPr/>
      <dgm:t>
        <a:bodyPr/>
        <a:lstStyle/>
        <a:p>
          <a:pPr algn="l">
            <a:spcAft>
              <a:spcPts val="600"/>
            </a:spcAft>
          </a:pPr>
          <a:r>
            <a:rPr lang="en-US" b="0" dirty="0" smtClean="0">
              <a:hlinkClick xmlns:r="http://schemas.openxmlformats.org/officeDocument/2006/relationships" r:id="rId5"/>
            </a:rPr>
            <a:t>People-centric sustainable built environment (Built4People)</a:t>
          </a:r>
          <a:endParaRPr lang="fr-FR" b="0" dirty="0"/>
        </a:p>
      </dgm:t>
    </dgm:pt>
    <dgm:pt modelId="{431AC315-16C2-4E4C-AD17-83C353F8DB85}" type="parTrans" cxnId="{098E33B9-BA32-4909-8038-54B9DC60C1B7}">
      <dgm:prSet/>
      <dgm:spPr/>
      <dgm:t>
        <a:bodyPr/>
        <a:lstStyle/>
        <a:p>
          <a:endParaRPr lang="fr-FR"/>
        </a:p>
      </dgm:t>
    </dgm:pt>
    <dgm:pt modelId="{8C90767C-2C70-4684-B7DC-0AF195CC3358}" type="sibTrans" cxnId="{098E33B9-BA32-4909-8038-54B9DC60C1B7}">
      <dgm:prSet/>
      <dgm:spPr/>
      <dgm:t>
        <a:bodyPr/>
        <a:lstStyle/>
        <a:p>
          <a:endParaRPr lang="fr-FR"/>
        </a:p>
      </dgm:t>
    </dgm:pt>
    <dgm:pt modelId="{7B82FFC7-5079-4B09-96C5-87BA5D051E81}">
      <dgm:prSet phldrT="[Texte]"/>
      <dgm:spPr/>
      <dgm:t>
        <a:bodyPr/>
        <a:lstStyle/>
        <a:p>
          <a:pPr algn="l">
            <a:spcAft>
              <a:spcPts val="600"/>
            </a:spcAft>
          </a:pPr>
          <a:r>
            <a:rPr lang="en-US" b="0" dirty="0" smtClean="0">
              <a:hlinkClick xmlns:r="http://schemas.openxmlformats.org/officeDocument/2006/relationships" r:id="rId6"/>
            </a:rPr>
            <a:t>Towards zero-emission road transport (2ZERO)</a:t>
          </a:r>
          <a:endParaRPr lang="fr-FR" b="0" dirty="0"/>
        </a:p>
      </dgm:t>
    </dgm:pt>
    <dgm:pt modelId="{841F667F-7DD6-4E07-9561-6902B3F1D41E}" type="parTrans" cxnId="{3FA202F4-F215-4552-A411-656D7A16A01D}">
      <dgm:prSet/>
      <dgm:spPr/>
      <dgm:t>
        <a:bodyPr/>
        <a:lstStyle/>
        <a:p>
          <a:endParaRPr lang="fr-FR"/>
        </a:p>
      </dgm:t>
    </dgm:pt>
    <dgm:pt modelId="{2075E612-00EE-4FED-87A7-97EBD686AA04}" type="sibTrans" cxnId="{3FA202F4-F215-4552-A411-656D7A16A01D}">
      <dgm:prSet/>
      <dgm:spPr/>
      <dgm:t>
        <a:bodyPr/>
        <a:lstStyle/>
        <a:p>
          <a:endParaRPr lang="fr-FR"/>
        </a:p>
      </dgm:t>
    </dgm:pt>
    <dgm:pt modelId="{AED40EC1-BC22-4AEC-8160-35BA32C0DBBE}">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7"/>
            </a:rPr>
            <a:t>Clean Aviation</a:t>
          </a:r>
          <a:endParaRPr lang="fr-FR" b="0" u="sng" dirty="0"/>
        </a:p>
      </dgm:t>
    </dgm:pt>
    <dgm:pt modelId="{EFB9250F-19D4-47B4-ADD1-9233DCCDC044}" type="parTrans" cxnId="{58CDCAD1-1B2C-4EC7-B458-16A026F19273}">
      <dgm:prSet/>
      <dgm:spPr/>
      <dgm:t>
        <a:bodyPr/>
        <a:lstStyle/>
        <a:p>
          <a:endParaRPr lang="fr-FR"/>
        </a:p>
      </dgm:t>
    </dgm:pt>
    <dgm:pt modelId="{5A4FC1E4-7F5B-4C30-934C-595B3E060126}" type="sibTrans" cxnId="{58CDCAD1-1B2C-4EC7-B458-16A026F19273}">
      <dgm:prSet/>
      <dgm:spPr/>
      <dgm:t>
        <a:bodyPr/>
        <a:lstStyle/>
        <a:p>
          <a:endParaRPr lang="fr-FR"/>
        </a:p>
      </dgm:t>
    </dgm:pt>
    <dgm:pt modelId="{7A78E553-2A29-47BD-B18E-513797593C66}">
      <dgm:prSet phldrT="[Texte]"/>
      <dgm:spPr/>
      <dgm:t>
        <a:bodyPr anchor="ctr"/>
        <a:lstStyle/>
        <a:p>
          <a:pPr>
            <a:lnSpc>
              <a:spcPct val="100000"/>
            </a:lnSpc>
            <a:spcBef>
              <a:spcPts val="0"/>
            </a:spcBef>
            <a:spcAft>
              <a:spcPts val="1200"/>
            </a:spcAft>
          </a:pPr>
          <a:r>
            <a:rPr lang="fr-FR" b="0" u="sng" dirty="0" err="1" smtClean="0">
              <a:hlinkClick xmlns:r="http://schemas.openxmlformats.org/officeDocument/2006/relationships" r:id="rId8"/>
            </a:rPr>
            <a:t>Transforming</a:t>
          </a:r>
          <a:r>
            <a:rPr lang="fr-FR" b="0" u="sng" dirty="0" smtClean="0">
              <a:hlinkClick xmlns:r="http://schemas.openxmlformats.org/officeDocument/2006/relationships" r:id="rId8"/>
            </a:rPr>
            <a:t> </a:t>
          </a:r>
          <a:r>
            <a:rPr lang="fr-FR" b="0" u="sng" dirty="0" err="1" smtClean="0">
              <a:hlinkClick xmlns:r="http://schemas.openxmlformats.org/officeDocument/2006/relationships" r:id="rId8"/>
            </a:rPr>
            <a:t>Europe's</a:t>
          </a:r>
          <a:r>
            <a:rPr lang="fr-FR" b="0" u="sng" dirty="0" smtClean="0">
              <a:hlinkClick xmlns:r="http://schemas.openxmlformats.org/officeDocument/2006/relationships" r:id="rId8"/>
            </a:rPr>
            <a:t> rail system</a:t>
          </a:r>
          <a:endParaRPr lang="fr-FR" b="0" u="sng" dirty="0"/>
        </a:p>
      </dgm:t>
    </dgm:pt>
    <dgm:pt modelId="{78142F59-3438-4A5F-97B8-B61A0D157214}" type="parTrans" cxnId="{80BEFDFD-3868-4FCE-8BA6-FD87E66826F0}">
      <dgm:prSet/>
      <dgm:spPr/>
      <dgm:t>
        <a:bodyPr/>
        <a:lstStyle/>
        <a:p>
          <a:endParaRPr lang="fr-FR"/>
        </a:p>
      </dgm:t>
    </dgm:pt>
    <dgm:pt modelId="{39D4A500-3D3D-44B1-ACAA-E89A6B42215D}" type="sibTrans" cxnId="{80BEFDFD-3868-4FCE-8BA6-FD87E66826F0}">
      <dgm:prSet/>
      <dgm:spPr/>
      <dgm:t>
        <a:bodyPr/>
        <a:lstStyle/>
        <a:p>
          <a:endParaRPr lang="fr-FR"/>
        </a:p>
      </dgm:t>
    </dgm:pt>
    <dgm:pt modelId="{838CB0FA-1E7B-4DC0-A9EA-C07AF9D658F0}">
      <dgm:prSet phldrT="[Texte]"/>
      <dgm:spPr/>
      <dgm:t>
        <a:bodyPr/>
        <a:lstStyle/>
        <a:p>
          <a:pPr algn="l">
            <a:spcAft>
              <a:spcPts val="600"/>
            </a:spcAft>
          </a:pPr>
          <a:r>
            <a:rPr lang="en-US" b="0" dirty="0" smtClean="0">
              <a:hlinkClick xmlns:r="http://schemas.openxmlformats.org/officeDocument/2006/relationships" r:id="rId9"/>
            </a:rPr>
            <a:t>Batteries: Towards a competitive European industrial battery value chain for stationary applications and e-mobility</a:t>
          </a:r>
          <a:endParaRPr lang="fr-FR" b="0" dirty="0"/>
        </a:p>
      </dgm:t>
    </dgm:pt>
    <dgm:pt modelId="{568D2648-D201-4A10-91E5-FB9101C2C6BA}" type="parTrans" cxnId="{925572DE-A6CC-4225-839D-B3FF43ABB4D1}">
      <dgm:prSet/>
      <dgm:spPr/>
      <dgm:t>
        <a:bodyPr/>
        <a:lstStyle/>
        <a:p>
          <a:endParaRPr lang="fr-FR"/>
        </a:p>
      </dgm:t>
    </dgm:pt>
    <dgm:pt modelId="{A6B07EDC-3334-4D2E-8BCA-65BB5E36C37B}" type="sibTrans" cxnId="{925572DE-A6CC-4225-839D-B3FF43ABB4D1}">
      <dgm:prSet/>
      <dgm:spPr/>
      <dgm:t>
        <a:bodyPr/>
        <a:lstStyle/>
        <a:p>
          <a:endParaRPr lang="fr-FR"/>
        </a:p>
      </dgm:t>
    </dgm:pt>
    <dgm:pt modelId="{85E825AE-1D32-46D2-A6EA-F39ED5667AD1}">
      <dgm:prSet phldrT="[Texte]"/>
      <dgm:spPr/>
      <dgm:t>
        <a:bodyPr/>
        <a:lstStyle/>
        <a:p>
          <a:pPr algn="l">
            <a:spcAft>
              <a:spcPts val="600"/>
            </a:spcAft>
          </a:pPr>
          <a:r>
            <a:rPr lang="fr-FR" b="0" dirty="0" err="1" smtClean="0">
              <a:hlinkClick xmlns:r="http://schemas.openxmlformats.org/officeDocument/2006/relationships" r:id="rId10"/>
            </a:rPr>
            <a:t>Zero-emission</a:t>
          </a:r>
          <a:r>
            <a:rPr lang="fr-FR" b="0" dirty="0" smtClean="0">
              <a:hlinkClick xmlns:r="http://schemas.openxmlformats.org/officeDocument/2006/relationships" r:id="rId10"/>
            </a:rPr>
            <a:t> </a:t>
          </a:r>
          <a:r>
            <a:rPr lang="fr-FR" b="0" dirty="0" err="1" smtClean="0">
              <a:hlinkClick xmlns:r="http://schemas.openxmlformats.org/officeDocument/2006/relationships" r:id="rId10"/>
            </a:rPr>
            <a:t>waterborne</a:t>
          </a:r>
          <a:r>
            <a:rPr lang="fr-FR" b="0" dirty="0" smtClean="0">
              <a:hlinkClick xmlns:r="http://schemas.openxmlformats.org/officeDocument/2006/relationships" r:id="rId10"/>
            </a:rPr>
            <a:t> transport</a:t>
          </a:r>
          <a:endParaRPr lang="fr-FR" b="0" dirty="0"/>
        </a:p>
      </dgm:t>
    </dgm:pt>
    <dgm:pt modelId="{04CD4DB1-39B0-4880-BBEF-F9605ECBDFE6}" type="parTrans" cxnId="{A6F7817E-33B3-462B-A02B-1258DF746E15}">
      <dgm:prSet/>
      <dgm:spPr/>
      <dgm:t>
        <a:bodyPr/>
        <a:lstStyle/>
        <a:p>
          <a:endParaRPr lang="fr-FR"/>
        </a:p>
      </dgm:t>
    </dgm:pt>
    <dgm:pt modelId="{B0E50580-D074-44B4-B511-D5959C5A59B0}" type="sibTrans" cxnId="{A6F7817E-33B3-462B-A02B-1258DF746E15}">
      <dgm:prSet/>
      <dgm:spPr/>
      <dgm:t>
        <a:bodyPr/>
        <a:lstStyle/>
        <a:p>
          <a:endParaRPr lang="fr-FR"/>
        </a:p>
      </dgm:t>
    </dgm:pt>
    <dgm:pt modelId="{9E03ADE6-E67E-4E78-A3F3-6E13DA5B0E09}">
      <dgm:prSet phldrT="[Texte]"/>
      <dgm:spPr/>
      <dgm:t>
        <a:bodyPr/>
        <a:lstStyle/>
        <a:p>
          <a:pPr algn="l">
            <a:spcAft>
              <a:spcPts val="600"/>
            </a:spcAft>
          </a:pPr>
          <a:r>
            <a:rPr lang="en-US" b="0" dirty="0" smtClean="0">
              <a:hlinkClick xmlns:r="http://schemas.openxmlformats.org/officeDocument/2006/relationships" r:id="rId11"/>
            </a:rPr>
            <a:t>Connected, Cooperative and Automated Mobility (CCAM)</a:t>
          </a:r>
          <a:endParaRPr lang="fr-FR" b="0" dirty="0"/>
        </a:p>
      </dgm:t>
    </dgm:pt>
    <dgm:pt modelId="{DCA4F0E1-BFF5-44FB-A0C5-C79ACE297243}" type="parTrans" cxnId="{7715D423-2C00-4516-A842-9D5CBB422691}">
      <dgm:prSet/>
      <dgm:spPr/>
      <dgm:t>
        <a:bodyPr/>
        <a:lstStyle/>
        <a:p>
          <a:endParaRPr lang="fr-FR"/>
        </a:p>
      </dgm:t>
    </dgm:pt>
    <dgm:pt modelId="{1E1954C4-4B6B-432C-B152-2576938C9C8B}" type="sibTrans" cxnId="{7715D423-2C00-4516-A842-9D5CBB422691}">
      <dgm:prSet/>
      <dgm:spPr/>
      <dgm:t>
        <a:bodyPr/>
        <a:lstStyle/>
        <a:p>
          <a:endParaRPr lang="fr-FR"/>
        </a:p>
      </dgm:t>
    </dgm:pt>
    <dgm:pt modelId="{FF44C230-1932-4787-A060-767A568FF470}" type="pres">
      <dgm:prSet presAssocID="{174DEDF9-57FC-4057-918C-C88624E7D094}" presName="Name0" presStyleCnt="0">
        <dgm:presLayoutVars>
          <dgm:dir/>
          <dgm:animLvl val="lvl"/>
          <dgm:resizeHandles val="exact"/>
        </dgm:presLayoutVars>
      </dgm:prSet>
      <dgm:spPr/>
      <dgm:t>
        <a:bodyPr/>
        <a:lstStyle/>
        <a:p>
          <a:endParaRPr lang="fr-FR"/>
        </a:p>
      </dgm:t>
    </dgm:pt>
    <dgm:pt modelId="{1D2EBCCF-FCEA-4616-8CDE-71A5162039F1}" type="pres">
      <dgm:prSet presAssocID="{F7593485-EEEB-4B98-B63A-6DEF20D7E35C}" presName="composite" presStyleCnt="0"/>
      <dgm:spPr/>
    </dgm:pt>
    <dgm:pt modelId="{8507610A-1D12-4D04-A283-A1A0A18D099B}" type="pres">
      <dgm:prSet presAssocID="{F7593485-EEEB-4B98-B63A-6DEF20D7E35C}" presName="parTx" presStyleLbl="alignNode1" presStyleIdx="0" presStyleCnt="3">
        <dgm:presLayoutVars>
          <dgm:chMax val="0"/>
          <dgm:chPref val="0"/>
          <dgm:bulletEnabled val="1"/>
        </dgm:presLayoutVars>
      </dgm:prSet>
      <dgm:spPr/>
      <dgm:t>
        <a:bodyPr/>
        <a:lstStyle/>
        <a:p>
          <a:endParaRPr lang="fr-FR"/>
        </a:p>
      </dgm:t>
    </dgm:pt>
    <dgm:pt modelId="{360E9A7B-444A-4C32-9D18-804D838D3764}" type="pres">
      <dgm:prSet presAssocID="{F7593485-EEEB-4B98-B63A-6DEF20D7E35C}" presName="desTx" presStyleLbl="alignAccFollowNode1" presStyleIdx="0" presStyleCnt="3">
        <dgm:presLayoutVars>
          <dgm:bulletEnabled val="1"/>
        </dgm:presLayoutVars>
      </dgm:prSet>
      <dgm:spPr/>
      <dgm:t>
        <a:bodyPr/>
        <a:lstStyle/>
        <a:p>
          <a:endParaRPr lang="fr-FR"/>
        </a:p>
      </dgm:t>
    </dgm:pt>
    <dgm:pt modelId="{E195E4ED-DB7F-4DD8-BD91-7040F7BD232C}" type="pres">
      <dgm:prSet presAssocID="{F0AEB25F-B541-44BA-863F-F437748D5330}" presName="space" presStyleCnt="0"/>
      <dgm:spPr/>
    </dgm:pt>
    <dgm:pt modelId="{B48DB27F-6A91-405B-9938-00513641E290}" type="pres">
      <dgm:prSet presAssocID="{CF709FDC-EB88-4EAC-A440-05DC16119AFE}" presName="composite" presStyleCnt="0"/>
      <dgm:spPr/>
    </dgm:pt>
    <dgm:pt modelId="{E716A9EA-115C-4F22-88C8-5CAB1E75C429}" type="pres">
      <dgm:prSet presAssocID="{CF709FDC-EB88-4EAC-A440-05DC16119AFE}" presName="parTx" presStyleLbl="alignNode1" presStyleIdx="1" presStyleCnt="3">
        <dgm:presLayoutVars>
          <dgm:chMax val="0"/>
          <dgm:chPref val="0"/>
          <dgm:bulletEnabled val="1"/>
        </dgm:presLayoutVars>
      </dgm:prSet>
      <dgm:spPr/>
      <dgm:t>
        <a:bodyPr/>
        <a:lstStyle/>
        <a:p>
          <a:endParaRPr lang="fr-FR"/>
        </a:p>
      </dgm:t>
    </dgm:pt>
    <dgm:pt modelId="{60EC8240-21A1-412C-BC7D-0D11EA639B68}" type="pres">
      <dgm:prSet presAssocID="{CF709FDC-EB88-4EAC-A440-05DC16119AFE}" presName="desTx" presStyleLbl="alignAccFollowNode1" presStyleIdx="1" presStyleCnt="3">
        <dgm:presLayoutVars>
          <dgm:bulletEnabled val="1"/>
        </dgm:presLayoutVars>
      </dgm:prSet>
      <dgm:spPr/>
      <dgm:t>
        <a:bodyPr/>
        <a:lstStyle/>
        <a:p>
          <a:endParaRPr lang="fr-FR"/>
        </a:p>
      </dgm:t>
    </dgm:pt>
    <dgm:pt modelId="{6FDEE6FD-6A69-4887-9498-AECFA9117429}" type="pres">
      <dgm:prSet presAssocID="{1E77B10A-240E-43F1-A096-474E869772B9}" presName="space" presStyleCnt="0"/>
      <dgm:spPr/>
    </dgm:pt>
    <dgm:pt modelId="{3D2ACB61-4081-4DCE-9A87-62CCF5C31553}" type="pres">
      <dgm:prSet presAssocID="{023007F1-EB3C-4C90-9097-28DB90ECA75C}" presName="composite" presStyleCnt="0"/>
      <dgm:spPr/>
    </dgm:pt>
    <dgm:pt modelId="{89D414EC-D8B2-49C4-A6D9-6C1F7E7ABE80}" type="pres">
      <dgm:prSet presAssocID="{023007F1-EB3C-4C90-9097-28DB90ECA75C}" presName="parTx" presStyleLbl="alignNode1" presStyleIdx="2" presStyleCnt="3">
        <dgm:presLayoutVars>
          <dgm:chMax val="0"/>
          <dgm:chPref val="0"/>
          <dgm:bulletEnabled val="1"/>
        </dgm:presLayoutVars>
      </dgm:prSet>
      <dgm:spPr/>
      <dgm:t>
        <a:bodyPr/>
        <a:lstStyle/>
        <a:p>
          <a:endParaRPr lang="fr-FR"/>
        </a:p>
      </dgm:t>
    </dgm:pt>
    <dgm:pt modelId="{F23CE025-65BB-41EA-BE18-8AF03191B7D9}" type="pres">
      <dgm:prSet presAssocID="{023007F1-EB3C-4C90-9097-28DB90ECA75C}" presName="desTx" presStyleLbl="alignAccFollowNode1" presStyleIdx="2" presStyleCnt="3">
        <dgm:presLayoutVars>
          <dgm:bulletEnabled val="1"/>
        </dgm:presLayoutVars>
      </dgm:prSet>
      <dgm:spPr/>
      <dgm:t>
        <a:bodyPr/>
        <a:lstStyle/>
        <a:p>
          <a:endParaRPr lang="fr-FR"/>
        </a:p>
      </dgm:t>
    </dgm:pt>
  </dgm:ptLst>
  <dgm:cxnLst>
    <dgm:cxn modelId="{A6F7817E-33B3-462B-A02B-1258DF746E15}" srcId="{023007F1-EB3C-4C90-9097-28DB90ECA75C}" destId="{85E825AE-1D32-46D2-A6EA-F39ED5667AD1}" srcOrd="3" destOrd="0" parTransId="{04CD4DB1-39B0-4880-BBEF-F9605ECBDFE6}" sibTransId="{B0E50580-D074-44B4-B511-D5959C5A59B0}"/>
    <dgm:cxn modelId="{00D5E276-4546-4DA0-9D61-9731C9F7D62C}" type="presOf" srcId="{174DEDF9-57FC-4057-918C-C88624E7D094}" destId="{FF44C230-1932-4787-A060-767A568FF470}" srcOrd="0" destOrd="0" presId="urn:microsoft.com/office/officeart/2005/8/layout/hList1"/>
    <dgm:cxn modelId="{75734539-5A41-46B0-B1D1-8A8048812929}" type="presOf" srcId="{7B82FFC7-5079-4B09-96C5-87BA5D051E81}" destId="{F23CE025-65BB-41EA-BE18-8AF03191B7D9}" srcOrd="0" destOrd="1" presId="urn:microsoft.com/office/officeart/2005/8/layout/hList1"/>
    <dgm:cxn modelId="{ED9D3354-7BDE-4F46-AAB5-E7248D3F9B68}" type="presOf" srcId="{85E825AE-1D32-46D2-A6EA-F39ED5667AD1}" destId="{F23CE025-65BB-41EA-BE18-8AF03191B7D9}" srcOrd="0" destOrd="3" presId="urn:microsoft.com/office/officeart/2005/8/layout/hList1"/>
    <dgm:cxn modelId="{2BEF26F3-5B35-418A-AFE4-BE6647921E18}" type="presOf" srcId="{F7593485-EEEB-4B98-B63A-6DEF20D7E35C}" destId="{8507610A-1D12-4D04-A283-A1A0A18D099B}" srcOrd="0" destOrd="0" presId="urn:microsoft.com/office/officeart/2005/8/layout/hList1"/>
    <dgm:cxn modelId="{571E752B-D475-4009-81F6-C9CDC9361067}" srcId="{174DEDF9-57FC-4057-918C-C88624E7D094}" destId="{CF709FDC-EB88-4EAC-A440-05DC16119AFE}" srcOrd="1" destOrd="0" parTransId="{6A132548-81FF-4A03-A76D-1AC785996416}" sibTransId="{1E77B10A-240E-43F1-A096-474E869772B9}"/>
    <dgm:cxn modelId="{58CDCAD1-1B2C-4EC7-B458-16A026F19273}" srcId="{F7593485-EEEB-4B98-B63A-6DEF20D7E35C}" destId="{AED40EC1-BC22-4AEC-8160-35BA32C0DBBE}" srcOrd="2" destOrd="0" parTransId="{EFB9250F-19D4-47B4-ADD1-9233DCCDC044}" sibTransId="{5A4FC1E4-7F5B-4C30-934C-595B3E060126}"/>
    <dgm:cxn modelId="{2F0628E5-D077-4CC5-A5CE-13D10F0527F2}" type="presOf" srcId="{CE90F20C-EEA5-4898-8C94-AB17C2A0AA9B}" destId="{60EC8240-21A1-412C-BC7D-0D11EA639B68}" srcOrd="0" destOrd="1" presId="urn:microsoft.com/office/officeart/2005/8/layout/hList1"/>
    <dgm:cxn modelId="{507307A3-D512-4263-9B0B-9427A860CD4A}" srcId="{174DEDF9-57FC-4057-918C-C88624E7D094}" destId="{F7593485-EEEB-4B98-B63A-6DEF20D7E35C}" srcOrd="0" destOrd="0" parTransId="{8F319C1B-9D69-4DC6-B099-B81A7A9286BC}" sibTransId="{F0AEB25F-B541-44BA-863F-F437748D5330}"/>
    <dgm:cxn modelId="{2B32E943-14AE-42B2-BB5F-06613EF5F66B}" type="presOf" srcId="{AED40EC1-BC22-4AEC-8160-35BA32C0DBBE}" destId="{360E9A7B-444A-4C32-9D18-804D838D3764}" srcOrd="0" destOrd="2" presId="urn:microsoft.com/office/officeart/2005/8/layout/hList1"/>
    <dgm:cxn modelId="{A9B7E063-49AD-4F5B-9EBF-D456A3450752}" type="presOf" srcId="{6C75034F-CE22-413E-9F43-33DF56E0D471}" destId="{60EC8240-21A1-412C-BC7D-0D11EA639B68}" srcOrd="0" destOrd="0" presId="urn:microsoft.com/office/officeart/2005/8/layout/hList1"/>
    <dgm:cxn modelId="{098E33B9-BA32-4909-8038-54B9DC60C1B7}" srcId="{023007F1-EB3C-4C90-9097-28DB90ECA75C}" destId="{66189120-ADA8-4B4C-BFF2-9F361CBD3DBD}" srcOrd="0" destOrd="0" parTransId="{431AC315-16C2-4E4C-AD17-83C353F8DB85}" sibTransId="{8C90767C-2C70-4684-B7DC-0AF195CC3358}"/>
    <dgm:cxn modelId="{995109A5-06AC-423A-9D9D-DDC0B53A7491}" srcId="{174DEDF9-57FC-4057-918C-C88624E7D094}" destId="{023007F1-EB3C-4C90-9097-28DB90ECA75C}" srcOrd="2" destOrd="0" parTransId="{0628AF48-8C72-40AC-A364-7D5EF7688569}" sibTransId="{9B4DB798-A18F-444C-B1B9-F8779BADA7B1}"/>
    <dgm:cxn modelId="{E04119B9-45DB-408D-A5E6-788454C53FC7}" srcId="{CF709FDC-EB88-4EAC-A440-05DC16119AFE}" destId="{CE90F20C-EEA5-4898-8C94-AB17C2A0AA9B}" srcOrd="1" destOrd="0" parTransId="{CF0D2A9C-08A9-43EA-8984-DA8BABDE338B}" sibTransId="{BEB460AC-77FF-4317-88BD-A9E20263744D}"/>
    <dgm:cxn modelId="{AA2A01E3-5C15-4575-A1A0-E1369969B1CD}" srcId="{F7593485-EEEB-4B98-B63A-6DEF20D7E35C}" destId="{2A8891CC-8267-4444-B8C1-2F89FA14C68A}" srcOrd="1" destOrd="0" parTransId="{C7713AD6-3E56-4A15-A223-4062ADA08F1A}" sibTransId="{58814C6E-A2FE-4959-B08C-E61F1CBA9F5D}"/>
    <dgm:cxn modelId="{0B300189-F191-47C5-A005-A8A0DC97B793}" type="presOf" srcId="{7A78E553-2A29-47BD-B18E-513797593C66}" destId="{360E9A7B-444A-4C32-9D18-804D838D3764}" srcOrd="0" destOrd="3" presId="urn:microsoft.com/office/officeart/2005/8/layout/hList1"/>
    <dgm:cxn modelId="{9AD020E7-B425-4805-BC32-DC1159F67754}" type="presOf" srcId="{023007F1-EB3C-4C90-9097-28DB90ECA75C}" destId="{89D414EC-D8B2-49C4-A6D9-6C1F7E7ABE80}" srcOrd="0" destOrd="0" presId="urn:microsoft.com/office/officeart/2005/8/layout/hList1"/>
    <dgm:cxn modelId="{925572DE-A6CC-4225-839D-B3FF43ABB4D1}" srcId="{023007F1-EB3C-4C90-9097-28DB90ECA75C}" destId="{838CB0FA-1E7B-4DC0-A9EA-C07AF9D658F0}" srcOrd="2" destOrd="0" parTransId="{568D2648-D201-4A10-91E5-FB9101C2C6BA}" sibTransId="{A6B07EDC-3334-4D2E-8BCA-65BB5E36C37B}"/>
    <dgm:cxn modelId="{44BBC9E2-A31F-4F92-B10E-E86AC2483291}" srcId="{F7593485-EEEB-4B98-B63A-6DEF20D7E35C}" destId="{CF8A98EE-BED8-4E4E-A209-BE2B6CC29C4D}" srcOrd="0" destOrd="0" parTransId="{B67675A7-4A58-41E8-94C4-60689A4BEF8E}" sibTransId="{F49E805F-6AB5-4041-A602-F4DC6CB81803}"/>
    <dgm:cxn modelId="{B40A0872-29E4-4B63-A04D-B0589BFF72A8}" srcId="{CF709FDC-EB88-4EAC-A440-05DC16119AFE}" destId="{6C75034F-CE22-413E-9F43-33DF56E0D471}" srcOrd="0" destOrd="0" parTransId="{DF81E199-0FA0-4174-B5D3-42F3DA0F9BB2}" sibTransId="{B374518B-1B2D-4FC9-907A-225D7D636348}"/>
    <dgm:cxn modelId="{7715D423-2C00-4516-A842-9D5CBB422691}" srcId="{023007F1-EB3C-4C90-9097-28DB90ECA75C}" destId="{9E03ADE6-E67E-4E78-A3F3-6E13DA5B0E09}" srcOrd="4" destOrd="0" parTransId="{DCA4F0E1-BFF5-44FB-A0C5-C79ACE297243}" sibTransId="{1E1954C4-4B6B-432C-B152-2576938C9C8B}"/>
    <dgm:cxn modelId="{853C3CCD-6A70-4EE8-ACF8-30BD8BF4DB90}" type="presOf" srcId="{CF709FDC-EB88-4EAC-A440-05DC16119AFE}" destId="{E716A9EA-115C-4F22-88C8-5CAB1E75C429}" srcOrd="0" destOrd="0" presId="urn:microsoft.com/office/officeart/2005/8/layout/hList1"/>
    <dgm:cxn modelId="{7B05B5F5-711D-40DF-ABF2-D9E44575E1A3}" type="presOf" srcId="{CF8A98EE-BED8-4E4E-A209-BE2B6CC29C4D}" destId="{360E9A7B-444A-4C32-9D18-804D838D3764}" srcOrd="0" destOrd="0" presId="urn:microsoft.com/office/officeart/2005/8/layout/hList1"/>
    <dgm:cxn modelId="{9A5DCF15-4E40-4F9D-8515-58E2936B380E}" type="presOf" srcId="{9E03ADE6-E67E-4E78-A3F3-6E13DA5B0E09}" destId="{F23CE025-65BB-41EA-BE18-8AF03191B7D9}" srcOrd="0" destOrd="4" presId="urn:microsoft.com/office/officeart/2005/8/layout/hList1"/>
    <dgm:cxn modelId="{87EC84B4-8E95-49D3-A2DC-FD25FEC78DF1}" type="presOf" srcId="{2A8891CC-8267-4444-B8C1-2F89FA14C68A}" destId="{360E9A7B-444A-4C32-9D18-804D838D3764}" srcOrd="0" destOrd="1" presId="urn:microsoft.com/office/officeart/2005/8/layout/hList1"/>
    <dgm:cxn modelId="{71DE7722-3016-4E77-A341-0C87543B8BCA}" type="presOf" srcId="{66189120-ADA8-4B4C-BFF2-9F361CBD3DBD}" destId="{F23CE025-65BB-41EA-BE18-8AF03191B7D9}" srcOrd="0" destOrd="0" presId="urn:microsoft.com/office/officeart/2005/8/layout/hList1"/>
    <dgm:cxn modelId="{3FA202F4-F215-4552-A411-656D7A16A01D}" srcId="{023007F1-EB3C-4C90-9097-28DB90ECA75C}" destId="{7B82FFC7-5079-4B09-96C5-87BA5D051E81}" srcOrd="1" destOrd="0" parTransId="{841F667F-7DD6-4E07-9561-6902B3F1D41E}" sibTransId="{2075E612-00EE-4FED-87A7-97EBD686AA04}"/>
    <dgm:cxn modelId="{80BEFDFD-3868-4FCE-8BA6-FD87E66826F0}" srcId="{F7593485-EEEB-4B98-B63A-6DEF20D7E35C}" destId="{7A78E553-2A29-47BD-B18E-513797593C66}" srcOrd="3" destOrd="0" parTransId="{78142F59-3438-4A5F-97B8-B61A0D157214}" sibTransId="{39D4A500-3D3D-44B1-ACAA-E89A6B42215D}"/>
    <dgm:cxn modelId="{0E84ED0E-F01F-4F64-9847-CC6D69AADE78}" type="presOf" srcId="{838CB0FA-1E7B-4DC0-A9EA-C07AF9D658F0}" destId="{F23CE025-65BB-41EA-BE18-8AF03191B7D9}" srcOrd="0" destOrd="2" presId="urn:microsoft.com/office/officeart/2005/8/layout/hList1"/>
    <dgm:cxn modelId="{49239FF6-5235-468D-B7A8-65C30E9C6741}" type="presParOf" srcId="{FF44C230-1932-4787-A060-767A568FF470}" destId="{1D2EBCCF-FCEA-4616-8CDE-71A5162039F1}" srcOrd="0" destOrd="0" presId="urn:microsoft.com/office/officeart/2005/8/layout/hList1"/>
    <dgm:cxn modelId="{6FA99211-BFE0-4DA7-B6B6-3A4B4FF45BFB}" type="presParOf" srcId="{1D2EBCCF-FCEA-4616-8CDE-71A5162039F1}" destId="{8507610A-1D12-4D04-A283-A1A0A18D099B}" srcOrd="0" destOrd="0" presId="urn:microsoft.com/office/officeart/2005/8/layout/hList1"/>
    <dgm:cxn modelId="{F73694C4-2AF0-4E72-9242-22D1DB748E95}" type="presParOf" srcId="{1D2EBCCF-FCEA-4616-8CDE-71A5162039F1}" destId="{360E9A7B-444A-4C32-9D18-804D838D3764}" srcOrd="1" destOrd="0" presId="urn:microsoft.com/office/officeart/2005/8/layout/hList1"/>
    <dgm:cxn modelId="{A0DF4C32-3684-495D-9B72-927214EF7B72}" type="presParOf" srcId="{FF44C230-1932-4787-A060-767A568FF470}" destId="{E195E4ED-DB7F-4DD8-BD91-7040F7BD232C}" srcOrd="1" destOrd="0" presId="urn:microsoft.com/office/officeart/2005/8/layout/hList1"/>
    <dgm:cxn modelId="{F23CDD4D-1D45-4D52-9F95-12C52284B09C}" type="presParOf" srcId="{FF44C230-1932-4787-A060-767A568FF470}" destId="{B48DB27F-6A91-405B-9938-00513641E290}" srcOrd="2" destOrd="0" presId="urn:microsoft.com/office/officeart/2005/8/layout/hList1"/>
    <dgm:cxn modelId="{49D4C205-780C-43F7-BB38-53996DFA478B}" type="presParOf" srcId="{B48DB27F-6A91-405B-9938-00513641E290}" destId="{E716A9EA-115C-4F22-88C8-5CAB1E75C429}" srcOrd="0" destOrd="0" presId="urn:microsoft.com/office/officeart/2005/8/layout/hList1"/>
    <dgm:cxn modelId="{2D156DFC-EBE1-478E-8E66-F1921180D99E}" type="presParOf" srcId="{B48DB27F-6A91-405B-9938-00513641E290}" destId="{60EC8240-21A1-412C-BC7D-0D11EA639B68}" srcOrd="1" destOrd="0" presId="urn:microsoft.com/office/officeart/2005/8/layout/hList1"/>
    <dgm:cxn modelId="{B69DFCB2-C84F-4EE0-81A8-5E4BBD0B535A}" type="presParOf" srcId="{FF44C230-1932-4787-A060-767A568FF470}" destId="{6FDEE6FD-6A69-4887-9498-AECFA9117429}" srcOrd="3" destOrd="0" presId="urn:microsoft.com/office/officeart/2005/8/layout/hList1"/>
    <dgm:cxn modelId="{84F9BC73-FA82-4A7B-B525-619149E0AA97}" type="presParOf" srcId="{FF44C230-1932-4787-A060-767A568FF470}" destId="{3D2ACB61-4081-4DCE-9A87-62CCF5C31553}" srcOrd="4" destOrd="0" presId="urn:microsoft.com/office/officeart/2005/8/layout/hList1"/>
    <dgm:cxn modelId="{27344317-F723-47D7-97AD-1B07BEFC638E}" type="presParOf" srcId="{3D2ACB61-4081-4DCE-9A87-62CCF5C31553}" destId="{89D414EC-D8B2-49C4-A6D9-6C1F7E7ABE80}" srcOrd="0" destOrd="0" presId="urn:microsoft.com/office/officeart/2005/8/layout/hList1"/>
    <dgm:cxn modelId="{37C1155E-1D2C-495A-8F69-CA85D30BC961}" type="presParOf" srcId="{3D2ACB61-4081-4DCE-9A87-62CCF5C31553}" destId="{F23CE025-65BB-41EA-BE18-8AF03191B7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7610A-1D12-4D04-A283-A1A0A18D099B}">
      <dsp:nvSpPr>
        <dsp:cNvPr id="0" name=""/>
        <dsp:cNvSpPr/>
      </dsp:nvSpPr>
      <dsp:spPr>
        <a:xfrm>
          <a:off x="2325" y="73602"/>
          <a:ext cx="2267023" cy="41575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institutionnalisés</a:t>
          </a:r>
          <a:endParaRPr lang="fr-FR" sz="1200" kern="1200" dirty="0"/>
        </a:p>
      </dsp:txBody>
      <dsp:txXfrm>
        <a:off x="2325" y="73602"/>
        <a:ext cx="2267023" cy="415751"/>
      </dsp:txXfrm>
    </dsp:sp>
    <dsp:sp modelId="{360E9A7B-444A-4C32-9D18-804D838D3764}">
      <dsp:nvSpPr>
        <dsp:cNvPr id="0" name=""/>
        <dsp:cNvSpPr/>
      </dsp:nvSpPr>
      <dsp:spPr>
        <a:xfrm>
          <a:off x="2325" y="489353"/>
          <a:ext cx="2267023" cy="267740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1"/>
            </a:rPr>
            <a:t>Clean Hydrogen</a:t>
          </a:r>
          <a:endParaRPr lang="fr-FR" sz="1200" b="0" u="sng" kern="1200" dirty="0"/>
        </a:p>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2"/>
            </a:rPr>
            <a:t>Integrated Air Traffic Management</a:t>
          </a:r>
          <a:endParaRPr lang="fr-FR" sz="1200" b="0" u="sng" kern="1200" dirty="0"/>
        </a:p>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3"/>
            </a:rPr>
            <a:t>Clean Aviation</a:t>
          </a:r>
          <a:endParaRPr lang="fr-FR" sz="1200" b="0" u="sng" kern="1200" dirty="0"/>
        </a:p>
        <a:p>
          <a:pPr marL="114300" lvl="1" indent="-114300" algn="l" defTabSz="533400">
            <a:lnSpc>
              <a:spcPct val="100000"/>
            </a:lnSpc>
            <a:spcBef>
              <a:spcPct val="0"/>
            </a:spcBef>
            <a:spcAft>
              <a:spcPts val="1200"/>
            </a:spcAft>
            <a:buChar char="••"/>
          </a:pPr>
          <a:r>
            <a:rPr lang="fr-FR" sz="1200" b="0" u="sng" kern="1200" dirty="0" err="1" smtClean="0">
              <a:hlinkClick xmlns:r="http://schemas.openxmlformats.org/officeDocument/2006/relationships" r:id="rId4"/>
            </a:rPr>
            <a:t>Transforming</a:t>
          </a:r>
          <a:r>
            <a:rPr lang="fr-FR" sz="1200" b="0" u="sng" kern="1200" dirty="0" smtClean="0">
              <a:hlinkClick xmlns:r="http://schemas.openxmlformats.org/officeDocument/2006/relationships" r:id="rId4"/>
            </a:rPr>
            <a:t> </a:t>
          </a:r>
          <a:r>
            <a:rPr lang="fr-FR" sz="1200" b="0" u="sng" kern="1200" dirty="0" err="1" smtClean="0">
              <a:hlinkClick xmlns:r="http://schemas.openxmlformats.org/officeDocument/2006/relationships" r:id="rId4"/>
            </a:rPr>
            <a:t>Europe's</a:t>
          </a:r>
          <a:r>
            <a:rPr lang="fr-FR" sz="1200" b="0" u="sng" kern="1200" dirty="0" smtClean="0">
              <a:hlinkClick xmlns:r="http://schemas.openxmlformats.org/officeDocument/2006/relationships" r:id="rId4"/>
            </a:rPr>
            <a:t> rail system</a:t>
          </a:r>
          <a:endParaRPr lang="fr-FR" sz="1200" b="0" u="sng" kern="1200" dirty="0"/>
        </a:p>
      </dsp:txBody>
      <dsp:txXfrm>
        <a:off x="2325" y="489353"/>
        <a:ext cx="2267023" cy="2677404"/>
      </dsp:txXfrm>
    </dsp:sp>
    <dsp:sp modelId="{E716A9EA-115C-4F22-88C8-5CAB1E75C429}">
      <dsp:nvSpPr>
        <dsp:cNvPr id="0" name=""/>
        <dsp:cNvSpPr/>
      </dsp:nvSpPr>
      <dsp:spPr>
        <a:xfrm>
          <a:off x="2586732" y="73602"/>
          <a:ext cx="2267023" cy="415751"/>
        </a:xfrm>
        <a:prstGeom prst="rect">
          <a:avLst/>
        </a:prstGeom>
        <a:gradFill rotWithShape="0">
          <a:gsLst>
            <a:gs pos="0">
              <a:schemeClr val="accent2">
                <a:hueOff val="-5696468"/>
                <a:satOff val="26831"/>
                <a:lumOff val="12941"/>
                <a:alphaOff val="0"/>
                <a:shade val="51000"/>
                <a:satMod val="130000"/>
              </a:schemeClr>
            </a:gs>
            <a:gs pos="80000">
              <a:schemeClr val="accent2">
                <a:hueOff val="-5696468"/>
                <a:satOff val="26831"/>
                <a:lumOff val="12941"/>
                <a:alphaOff val="0"/>
                <a:shade val="93000"/>
                <a:satMod val="130000"/>
              </a:schemeClr>
            </a:gs>
            <a:gs pos="100000">
              <a:schemeClr val="accent2">
                <a:hueOff val="-5696468"/>
                <a:satOff val="26831"/>
                <a:lumOff val="12941"/>
                <a:alphaOff val="0"/>
                <a:shade val="94000"/>
                <a:satMod val="135000"/>
              </a:schemeClr>
            </a:gs>
          </a:gsLst>
          <a:lin ang="16200000" scaled="0"/>
        </a:gradFill>
        <a:ln w="9525" cap="flat" cmpd="sng" algn="ctr">
          <a:solidFill>
            <a:schemeClr val="accent2">
              <a:hueOff val="-5696468"/>
              <a:satOff val="26831"/>
              <a:lumOff val="1294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cofinancés</a:t>
          </a:r>
          <a:endParaRPr lang="fr-FR" sz="1200" kern="1200" dirty="0"/>
        </a:p>
      </dsp:txBody>
      <dsp:txXfrm>
        <a:off x="2586732" y="73602"/>
        <a:ext cx="2267023" cy="415751"/>
      </dsp:txXfrm>
    </dsp:sp>
    <dsp:sp modelId="{60EC8240-21A1-412C-BC7D-0D11EA639B68}">
      <dsp:nvSpPr>
        <dsp:cNvPr id="0" name=""/>
        <dsp:cNvSpPr/>
      </dsp:nvSpPr>
      <dsp:spPr>
        <a:xfrm>
          <a:off x="2586732" y="489353"/>
          <a:ext cx="2267023" cy="2677404"/>
        </a:xfrm>
        <a:prstGeom prst="rect">
          <a:avLst/>
        </a:prstGeom>
        <a:solidFill>
          <a:schemeClr val="accent2">
            <a:tint val="40000"/>
            <a:alpha val="90000"/>
            <a:hueOff val="-5945603"/>
            <a:satOff val="47327"/>
            <a:lumOff val="4373"/>
            <a:alphaOff val="0"/>
          </a:schemeClr>
        </a:solidFill>
        <a:ln w="9525" cap="flat" cmpd="sng" algn="ctr">
          <a:solidFill>
            <a:schemeClr val="accent2">
              <a:tint val="40000"/>
              <a:alpha val="90000"/>
              <a:hueOff val="-5945603"/>
              <a:satOff val="47327"/>
              <a:lumOff val="4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b="0" kern="1200" dirty="0" smtClean="0">
              <a:hlinkClick xmlns:r="http://schemas.openxmlformats.org/officeDocument/2006/relationships" r:id="rId5"/>
            </a:rPr>
            <a:t>Clean </a:t>
          </a:r>
          <a:r>
            <a:rPr lang="fr-FR" sz="1200" b="0" kern="1200" dirty="0" err="1" smtClean="0">
              <a:hlinkClick xmlns:r="http://schemas.openxmlformats.org/officeDocument/2006/relationships" r:id="rId5"/>
            </a:rPr>
            <a:t>Energy</a:t>
          </a:r>
          <a:r>
            <a:rPr lang="fr-FR" sz="1200" b="0" kern="1200" dirty="0" smtClean="0">
              <a:hlinkClick xmlns:r="http://schemas.openxmlformats.org/officeDocument/2006/relationships" r:id="rId5"/>
            </a:rPr>
            <a:t> Transition (CETP)</a:t>
          </a:r>
          <a:endParaRPr lang="fr-FR" sz="1200" b="0" kern="1200" dirty="0"/>
        </a:p>
        <a:p>
          <a:pPr marL="114300" lvl="1" indent="-114300" algn="l" defTabSz="533400">
            <a:lnSpc>
              <a:spcPct val="100000"/>
            </a:lnSpc>
            <a:spcBef>
              <a:spcPct val="0"/>
            </a:spcBef>
            <a:spcAft>
              <a:spcPts val="1200"/>
            </a:spcAft>
            <a:buChar char="••"/>
          </a:pPr>
          <a:r>
            <a:rPr lang="en-US" sz="1200" b="0" kern="1200" dirty="0" smtClean="0">
              <a:hlinkClick xmlns:r="http://schemas.openxmlformats.org/officeDocument/2006/relationships" r:id="rId6"/>
            </a:rPr>
            <a:t>Driving urban transitions to a sustainable future (DUT)</a:t>
          </a:r>
          <a:endParaRPr lang="fr-FR" sz="1200" b="0" kern="1200" dirty="0"/>
        </a:p>
      </dsp:txBody>
      <dsp:txXfrm>
        <a:off x="2586732" y="489353"/>
        <a:ext cx="2267023" cy="2677404"/>
      </dsp:txXfrm>
    </dsp:sp>
    <dsp:sp modelId="{89D414EC-D8B2-49C4-A6D9-6C1F7E7ABE80}">
      <dsp:nvSpPr>
        <dsp:cNvPr id="0" name=""/>
        <dsp:cNvSpPr/>
      </dsp:nvSpPr>
      <dsp:spPr>
        <a:xfrm>
          <a:off x="5171139" y="73602"/>
          <a:ext cx="2267023" cy="415751"/>
        </a:xfrm>
        <a:prstGeom prst="rect">
          <a:avLst/>
        </a:prstGeom>
        <a:gradFill rotWithShape="0">
          <a:gsLst>
            <a:gs pos="0">
              <a:schemeClr val="accent2">
                <a:hueOff val="-11392936"/>
                <a:satOff val="53661"/>
                <a:lumOff val="25882"/>
                <a:alphaOff val="0"/>
                <a:shade val="51000"/>
                <a:satMod val="130000"/>
              </a:schemeClr>
            </a:gs>
            <a:gs pos="80000">
              <a:schemeClr val="accent2">
                <a:hueOff val="-11392936"/>
                <a:satOff val="53661"/>
                <a:lumOff val="25882"/>
                <a:alphaOff val="0"/>
                <a:shade val="93000"/>
                <a:satMod val="130000"/>
              </a:schemeClr>
            </a:gs>
            <a:gs pos="100000">
              <a:schemeClr val="accent2">
                <a:hueOff val="-11392936"/>
                <a:satOff val="53661"/>
                <a:lumOff val="25882"/>
                <a:alphaOff val="0"/>
                <a:shade val="94000"/>
                <a:satMod val="135000"/>
              </a:schemeClr>
            </a:gs>
          </a:gsLst>
          <a:lin ang="16200000" scaled="0"/>
        </a:gradFill>
        <a:ln w="9525" cap="flat" cmpd="sng" algn="ctr">
          <a:solidFill>
            <a:schemeClr val="accent2">
              <a:hueOff val="-11392936"/>
              <a:satOff val="53661"/>
              <a:lumOff val="2588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a:t>
          </a:r>
          <a:r>
            <a:rPr lang="fr-FR" sz="1200" b="1" kern="1200" dirty="0" err="1" smtClean="0"/>
            <a:t>co</a:t>
          </a:r>
          <a:r>
            <a:rPr lang="fr-FR" sz="1200" b="1" kern="1200" dirty="0" smtClean="0"/>
            <a:t>-programmés</a:t>
          </a:r>
          <a:endParaRPr lang="fr-FR" sz="1200" kern="1200" dirty="0"/>
        </a:p>
      </dsp:txBody>
      <dsp:txXfrm>
        <a:off x="5171139" y="73602"/>
        <a:ext cx="2267023" cy="415751"/>
      </dsp:txXfrm>
    </dsp:sp>
    <dsp:sp modelId="{F23CE025-65BB-41EA-BE18-8AF03191B7D9}">
      <dsp:nvSpPr>
        <dsp:cNvPr id="0" name=""/>
        <dsp:cNvSpPr/>
      </dsp:nvSpPr>
      <dsp:spPr>
        <a:xfrm>
          <a:off x="5171139" y="489353"/>
          <a:ext cx="2267023" cy="2677404"/>
        </a:xfrm>
        <a:prstGeom prst="rect">
          <a:avLst/>
        </a:prstGeom>
        <a:solidFill>
          <a:schemeClr val="accent2">
            <a:tint val="40000"/>
            <a:alpha val="90000"/>
            <a:hueOff val="-11891207"/>
            <a:satOff val="94654"/>
            <a:lumOff val="8746"/>
            <a:alphaOff val="0"/>
          </a:schemeClr>
        </a:solidFill>
        <a:ln w="9525" cap="flat" cmpd="sng" algn="ctr">
          <a:solidFill>
            <a:schemeClr val="accent2">
              <a:tint val="40000"/>
              <a:alpha val="90000"/>
              <a:hueOff val="-11891207"/>
              <a:satOff val="94654"/>
              <a:lumOff val="87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7"/>
            </a:rPr>
            <a:t>People-centric sustainable built environment (Built4People)</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8"/>
            </a:rPr>
            <a:t>Towards zero-emission road transport (2ZERO)</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9"/>
            </a:rPr>
            <a:t>Batteries: Towards a competitive European industrial battery value chain for stationary applications and e-mobility</a:t>
          </a:r>
          <a:endParaRPr lang="fr-FR" sz="1200" b="0" kern="1200" dirty="0"/>
        </a:p>
        <a:p>
          <a:pPr marL="114300" lvl="1" indent="-114300" algn="l" defTabSz="533400">
            <a:lnSpc>
              <a:spcPct val="90000"/>
            </a:lnSpc>
            <a:spcBef>
              <a:spcPct val="0"/>
            </a:spcBef>
            <a:spcAft>
              <a:spcPts val="600"/>
            </a:spcAft>
            <a:buChar char="••"/>
          </a:pPr>
          <a:r>
            <a:rPr lang="fr-FR" sz="1200" b="0" kern="1200" dirty="0" err="1" smtClean="0">
              <a:hlinkClick xmlns:r="http://schemas.openxmlformats.org/officeDocument/2006/relationships" r:id="rId10"/>
            </a:rPr>
            <a:t>Zero-emission</a:t>
          </a:r>
          <a:r>
            <a:rPr lang="fr-FR" sz="1200" b="0" kern="1200" dirty="0" smtClean="0">
              <a:hlinkClick xmlns:r="http://schemas.openxmlformats.org/officeDocument/2006/relationships" r:id="rId10"/>
            </a:rPr>
            <a:t> </a:t>
          </a:r>
          <a:r>
            <a:rPr lang="fr-FR" sz="1200" b="0" kern="1200" dirty="0" err="1" smtClean="0">
              <a:hlinkClick xmlns:r="http://schemas.openxmlformats.org/officeDocument/2006/relationships" r:id="rId10"/>
            </a:rPr>
            <a:t>waterborne</a:t>
          </a:r>
          <a:r>
            <a:rPr lang="fr-FR" sz="1200" b="0" kern="1200" dirty="0" smtClean="0">
              <a:hlinkClick xmlns:r="http://schemas.openxmlformats.org/officeDocument/2006/relationships" r:id="rId10"/>
            </a:rPr>
            <a:t> transport</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11"/>
            </a:rPr>
            <a:t>Connected, Cooperative and Automated Mobility (CCAM)</a:t>
          </a:r>
          <a:endParaRPr lang="fr-FR" sz="1200" b="0" kern="1200" dirty="0"/>
        </a:p>
      </dsp:txBody>
      <dsp:txXfrm>
        <a:off x="5171139" y="489353"/>
        <a:ext cx="2267023" cy="26774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F0C479D-4687-E740-9789-857CF0267E23}" type="datetimeFigureOut">
              <a:rPr lang="fr-FR" smtClean="0"/>
              <a:t>08/04/2024</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08/04/2024</a:t>
            </a:fld>
            <a:endParaRPr lang="fr-FR" dirty="0"/>
          </a:p>
        </p:txBody>
      </p:sp>
      <p:sp>
        <p:nvSpPr>
          <p:cNvPr id="4" name="Espace réservé de l'image des diapositives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332390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dirty="0"/>
          </a:p>
        </p:txBody>
      </p:sp>
    </p:spTree>
    <p:extLst>
      <p:ext uri="{BB962C8B-B14F-4D97-AF65-F5344CB8AC3E}">
        <p14:creationId xmlns:p14="http://schemas.microsoft.com/office/powerpoint/2010/main" val="3083605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normAutofit/>
          </a:bodyPr>
          <a:lstStyle/>
          <a:p>
            <a:pPr>
              <a:defRPr/>
            </a:pPr>
            <a:endParaRPr lang="fr-FR" sz="1200" dirty="0">
              <a:solidFill>
                <a:schemeClr val="tx1"/>
              </a:solidFill>
              <a:latin typeface="Arial"/>
              <a:ea typeface="+mn-ea"/>
              <a:cs typeface="+mn-cs"/>
            </a:endParaRPr>
          </a:p>
        </p:txBody>
      </p:sp>
      <p:sp>
        <p:nvSpPr>
          <p:cNvPr id="4" name="Espace réservé du numéro de diapositive 3"/>
          <p:cNvSpPr>
            <a:spLocks noGrp="1"/>
          </p:cNvSpPr>
          <p:nvPr>
            <p:ph type="sldNum" sz="quarter" idx="10"/>
          </p:nvPr>
        </p:nvSpPr>
        <p:spPr bwMode="auto"/>
        <p:txBody>
          <a:bodyPr/>
          <a:lstStyle/>
          <a:p>
            <a:pPr>
              <a:defRPr/>
            </a:pPr>
            <a:fld id="{1B06CD8F-B7ED-4A05-9FB1-A01CC0EF02CC}" type="slidenum">
              <a:rPr lang="fr-FR"/>
              <a:t>14</a:t>
            </a:fld>
            <a:endParaRPr lang="fr-FR"/>
          </a:p>
        </p:txBody>
      </p:sp>
    </p:spTree>
    <p:extLst>
      <p:ext uri="{BB962C8B-B14F-4D97-AF65-F5344CB8AC3E}">
        <p14:creationId xmlns:p14="http://schemas.microsoft.com/office/powerpoint/2010/main" val="384801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LENS et LEAPS infrastuctures de recherche pour les grands instruments </a:t>
            </a:r>
          </a:p>
        </p:txBody>
      </p:sp>
      <p:sp>
        <p:nvSpPr>
          <p:cNvPr id="4" name="Espace réservé du numéro de diapositive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1B06CD8F-B7ED-4A05-9FB1-A01CC0EF02CC}" type="slidenum">
              <a:rPr lang="fr-FR" sz="1200" b="0" i="0" u="none" strike="noStrike" cap="none" spc="0">
                <a:ln>
                  <a:noFill/>
                </a:ln>
                <a:solidFill>
                  <a:prstClr val="black"/>
                </a:solidFill>
                <a:latin typeface="Arial"/>
                <a:ea typeface="+mn-ea"/>
                <a:cs typeface="+mn-cs"/>
              </a:rPr>
              <a:t>23</a:t>
            </a:fld>
            <a:endParaRPr lang="fr-FR" sz="1200" b="0" i="0" u="none" strike="noStrike" cap="none" spc="0">
              <a:ln>
                <a:noFill/>
              </a:ln>
              <a:solidFill>
                <a:prstClr val="black"/>
              </a:solidFill>
              <a:latin typeface="Arial"/>
              <a:ea typeface="+mn-ea"/>
              <a:cs typeface="+mn-cs"/>
            </a:endParaRPr>
          </a:p>
        </p:txBody>
      </p:sp>
    </p:spTree>
    <p:extLst>
      <p:ext uri="{BB962C8B-B14F-4D97-AF65-F5344CB8AC3E}">
        <p14:creationId xmlns:p14="http://schemas.microsoft.com/office/powerpoint/2010/main" val="293260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26 000 experts recrutés chaque année</a:t>
            </a:r>
            <a:endParaRPr/>
          </a:p>
          <a:p>
            <a:pPr>
              <a:defRPr/>
            </a:pPr>
            <a:r>
              <a:rPr lang="fr-FR"/>
              <a:t>Français = 8,5% du vivier des experts</a:t>
            </a:r>
            <a:endParaRPr/>
          </a:p>
          <a:p>
            <a:pPr>
              <a:defRPr/>
            </a:pPr>
            <a:endParaRPr lang="fr-F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Tx/>
              <a:buFont typeface="Arial"/>
              <a:buNone/>
              <a:defRPr/>
            </a:pPr>
            <a:fld id="{00000000-1234-1234-1234-123412341234}" type="slidenum">
              <a:rPr lang="fr-FR" sz="1200" b="0" i="0" u="none" strike="noStrike" cap="none" spc="0">
                <a:ln>
                  <a:noFill/>
                </a:ln>
                <a:solidFill>
                  <a:srgbClr val="000000"/>
                </a:solidFill>
                <a:latin typeface="Arial"/>
                <a:ea typeface="Arial"/>
                <a:cs typeface="Arial"/>
              </a:rPr>
              <a:t>30</a:t>
            </a:fld>
            <a:endParaRPr lang="fr-FR" sz="1200" b="0" i="0" u="none" strike="noStrike" cap="none" spc="0">
              <a:ln>
                <a:noFill/>
              </a:ln>
              <a:solidFill>
                <a:srgbClr val="000000"/>
              </a:solidFill>
              <a:latin typeface="Arial"/>
              <a:ea typeface="Arial"/>
              <a:cs typeface="Arial"/>
            </a:endParaRPr>
          </a:p>
        </p:txBody>
      </p:sp>
    </p:spTree>
    <p:extLst>
      <p:ext uri="{BB962C8B-B14F-4D97-AF65-F5344CB8AC3E}">
        <p14:creationId xmlns:p14="http://schemas.microsoft.com/office/powerpoint/2010/main" val="214637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513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0538"/>
            <a:ext cx="9152690" cy="5152965"/>
          </a:xfrm>
          <a:prstGeom prst="rect">
            <a:avLst/>
          </a:prstGeom>
        </p:spPr>
      </p:pic>
      <p:pic>
        <p:nvPicPr>
          <p:cNvPr id="2" name="Image 1">
            <a:extLst>
              <a:ext uri="{FF2B5EF4-FFF2-40B4-BE49-F238E27FC236}">
                <a16:creationId xmlns:a16="http://schemas.microsoft.com/office/drawing/2014/main" id="{2587F8A7-1729-E5D8-4FF1-2AA8C6C423C7}"/>
              </a:ext>
            </a:extLst>
          </p:cNvPr>
          <p:cNvPicPr>
            <a:picLocks noChangeAspect="1"/>
          </p:cNvPicPr>
          <p:nvPr userDrawn="1"/>
        </p:nvPicPr>
        <p:blipFill>
          <a:blip r:embed="rId3"/>
          <a:stretch>
            <a:fillRect/>
          </a:stretch>
        </p:blipFill>
        <p:spPr>
          <a:xfrm>
            <a:off x="205707" y="90000"/>
            <a:ext cx="2128847" cy="1563638"/>
          </a:xfrm>
          <a:prstGeom prst="rect">
            <a:avLst/>
          </a:prstGeom>
        </p:spPr>
      </p:pic>
    </p:spTree>
    <p:extLst>
      <p:ext uri="{BB962C8B-B14F-4D97-AF65-F5344CB8AC3E}">
        <p14:creationId xmlns:p14="http://schemas.microsoft.com/office/powerpoint/2010/main" val="229644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2690" cy="5222220"/>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80198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14623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25298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7862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1662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Title and Content" type="obj" userDrawn="1">
  <p:cSld name="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0" name="Google Shape;30;p34"/>
          <p:cNvSpPr txBox="1">
            <a:spLocks noGrp="1"/>
          </p:cNvSpPr>
          <p:nvPr>
            <p:ph type="body" idx="1"/>
          </p:nvPr>
        </p:nvSpPr>
        <p:spPr bwMode="auto">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pPr>
              <a:defRPr/>
            </a:pPr>
            <a:endParaRPr/>
          </a:p>
        </p:txBody>
      </p:sp>
      <p:sp>
        <p:nvSpPr>
          <p:cNvPr id="31" name="Google Shape;31;p34"/>
          <p:cNvSpPr txBox="1">
            <a:spLocks noGrp="1"/>
          </p:cNvSpPr>
          <p:nvPr>
            <p:ph type="ftr" idx="11"/>
          </p:nvPr>
        </p:nvSpPr>
        <p:spPr bwMode="auto">
          <a:xfrm>
            <a:off x="3108960" y="4783455"/>
            <a:ext cx="2926080" cy="257175"/>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pPr>
              <a:defRPr/>
            </a:pPr>
            <a:endParaRPr/>
          </a:p>
        </p:txBody>
      </p:sp>
      <p:sp>
        <p:nvSpPr>
          <p:cNvPr id="32" name="Google Shape;32;p34"/>
          <p:cNvSpPr txBox="1">
            <a:spLocks noGrp="1"/>
          </p:cNvSpPr>
          <p:nvPr>
            <p:ph type="dt" idx="10"/>
          </p:nvPr>
        </p:nvSpPr>
        <p:spPr bwMode="auto">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3" name="Google Shape;33;p34"/>
          <p:cNvSpPr txBox="1">
            <a:spLocks noGrp="1"/>
          </p:cNvSpPr>
          <p:nvPr>
            <p:ph type="sldNum" idx="12"/>
          </p:nvPr>
        </p:nvSpPr>
        <p:spPr bwMode="auto">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146975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itre et contenu"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4"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8" name="Google Shape;38;p35"/>
          <p:cNvSpPr txBox="1">
            <a:spLocks noGrp="1"/>
          </p:cNvSpPr>
          <p:nvPr>
            <p:ph type="dt" idx="10"/>
          </p:nvPr>
        </p:nvSpPr>
        <p:spPr bwMode="auto">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8250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9" name="Imag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18411056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horizon-europe.gouv.fr/les-partenariats-du-cluster-5-27788" TargetMode="Externa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www.horizon-europe.gouv.fr/boite-outils-du-pcn-juridique-et-financier-28235"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horizon-europe.gouv.fr/programme-de-travail-2023-2024-pour-les-thematiques-climatenergiemobilite-3177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21.xml"/><Relationship Id="rId7" Type="http://schemas.openxmlformats.org/officeDocument/2006/relationships/slide" Target="slide25.xml"/><Relationship Id="rId2" Type="http://schemas.openxmlformats.org/officeDocument/2006/relationships/slide" Target="slide20.xml"/><Relationship Id="rId1" Type="http://schemas.openxmlformats.org/officeDocument/2006/relationships/slideLayout" Target="../slideLayouts/slideLayout6.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 Id="rId9" Type="http://schemas.openxmlformats.org/officeDocument/2006/relationships/slide" Target="slide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5.xml"/><Relationship Id="rId7" Type="http://schemas.openxmlformats.org/officeDocument/2006/relationships/slide" Target="slide2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hyperlink" Target="https://ec.europa.eu/info/funding-tenders/opportunities/docs/2021-2027/experts/standard-briefing-slides-for-experts_he_en.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ec.europa.eu/info/funding-tenders/opportunities/portal/screen/work-as-an-expert"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horizon-europe.gouv.fr/les-dispositifs-regionaux-d-aide-au-montage-de-projets-3138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horizon-europe.gouv.fr/appels-climat-energie" TargetMode="External"/><Relationship Id="rId7" Type="http://schemas.openxmlformats.org/officeDocument/2006/relationships/hyperlink" Target="https://www.horizon-europe.gouv.fr/documents-de-reference-pour-le-transport-30806" TargetMode="External"/><Relationship Id="rId2" Type="http://schemas.openxmlformats.org/officeDocument/2006/relationships/hyperlink" Target="https://ec.europa.eu/info/funding-tenders/opportunities/docs/2021-2027/horizon/wp-call/2021-2022/wp-8-climate-energy-and-mobility_horizon-2021-2022_en.pdf" TargetMode="External"/><Relationship Id="rId1" Type="http://schemas.openxmlformats.org/officeDocument/2006/relationships/slideLayout" Target="../slideLayouts/slideLayout8.xml"/><Relationship Id="rId6" Type="http://schemas.openxmlformats.org/officeDocument/2006/relationships/hyperlink" Target="https://www.horizon-europe.gouv.fr/rapports-europeens-et-internationaux-sur-les-thematiques-climat-et-energie-28025" TargetMode="External"/><Relationship Id="rId5" Type="http://schemas.openxmlformats.org/officeDocument/2006/relationships/hyperlink" Target="https://www.horizon-europe.gouv.fr/les-textes-fondamentaux-pour-les-thematiques-climatenergie-27755" TargetMode="External"/><Relationship Id="rId4" Type="http://schemas.openxmlformats.org/officeDocument/2006/relationships/hyperlink" Target="https://www.horizon-europe.gouv.fr/appels-transport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horizon-europe.gouv.fr/recherches-de-partenaires-et-offres-de-competences-sur-les-thematiques-climatenergietransports" TargetMode="External"/><Relationship Id="rId2" Type="http://schemas.openxmlformats.org/officeDocument/2006/relationships/hyperlink" Target="https://horizoneuropencpportal.eu/ncp-networks/cluster-5/cluster-5-partner-search-service"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hyperlink" Target="https://www.horizon-europe.gouv.fr/les-partenariats-du-cluster-5-27788" TargetMode="External"/><Relationship Id="rId7" Type="http://schemas.openxmlformats.org/officeDocument/2006/relationships/hyperlink" Target="https://cordis.europa.eu/f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c.europa.eu/info/funding-tenders/opportunities/portal/screen/home" TargetMode="External"/><Relationship Id="rId5" Type="http://schemas.openxmlformats.org/officeDocument/2006/relationships/hyperlink" Target="https://horizoneuropencpportal.eu/ncp-networks/cluster-5/cluster-5-partner-search-service" TargetMode="External"/><Relationship Id="rId4" Type="http://schemas.openxmlformats.org/officeDocument/2006/relationships/hyperlink" Target="https://www.horizon-europe.gouv.fr/recherches-de-partenaires-et-offres-de-competences-sur-les-thematiques-climatenergietransport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pierre.pacaud@recherche.gouv.fr" TargetMode="External"/><Relationship Id="rId2" Type="http://schemas.openxmlformats.org/officeDocument/2006/relationships/hyperlink" Target="mailto:annabelle.rondaud@recherche.gouv.fr" TargetMode="External"/><Relationship Id="rId1" Type="http://schemas.openxmlformats.org/officeDocument/2006/relationships/slideLayout" Target="../slideLayouts/slideLayout8.xml"/><Relationship Id="rId4" Type="http://schemas.openxmlformats.org/officeDocument/2006/relationships/hyperlink" Target="mailto:eric.dimnet@developpement-durable.gouv.f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hyperlink" Target="https://www.linkedin.com/company/pcn-transports/" TargetMode="External"/><Relationship Id="rId3" Type="http://schemas.openxmlformats.org/officeDocument/2006/relationships/hyperlink" Target="mailto:pcn-transport@recherche.gouv.fr" TargetMode="External"/><Relationship Id="rId7" Type="http://schemas.openxmlformats.org/officeDocument/2006/relationships/hyperlink" Target="https://www.linkedin.com/company/pcn-climat-energie" TargetMode="External"/><Relationship Id="rId2" Type="http://schemas.openxmlformats.org/officeDocument/2006/relationships/hyperlink" Target="mailto:pcn-climat-energie@recherche.gouv.fr" TargetMode="External"/><Relationship Id="rId1" Type="http://schemas.openxmlformats.org/officeDocument/2006/relationships/slideLayout" Target="../slideLayouts/slideLayout8.xml"/><Relationship Id="rId6" Type="http://schemas.openxmlformats.org/officeDocument/2006/relationships/hyperlink" Target="https://www.horizon-europe.gouv.fr/relais-horizon-europe" TargetMode="External"/><Relationship Id="rId5" Type="http://schemas.openxmlformats.org/officeDocument/2006/relationships/hyperlink" Target="https://www.horizon-europe.gouv.fr/liste-de-diffusion-du-pcn-transport-29855" TargetMode="External"/><Relationship Id="rId10" Type="http://schemas.openxmlformats.org/officeDocument/2006/relationships/hyperlink" Target="https://www.horizon-europe.gouv.fr/transports" TargetMode="External"/><Relationship Id="rId4" Type="http://schemas.openxmlformats.org/officeDocument/2006/relationships/hyperlink" Target="https://www.horizon-europe.gouv.fr/liste-de-diffusion-du-pcn-climat-energie-27809" TargetMode="External"/><Relationship Id="rId9" Type="http://schemas.openxmlformats.org/officeDocument/2006/relationships/hyperlink" Target="https://www.horizon-europe.gouv.fr/climat-energie-cluster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horizon-europe.gouv.fr/programme-de-travail-2023-2024-pour-les-thematiques-climatenergiemobilite-31777" TargetMode="External"/><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e la date 6"/>
          <p:cNvSpPr>
            <a:spLocks noGrp="1"/>
          </p:cNvSpPr>
          <p:nvPr>
            <p:ph type="dt" sz="half" idx="10"/>
          </p:nvPr>
        </p:nvSpPr>
        <p:spPr bwMode="auto"/>
        <p:txBody>
          <a:bodyPr/>
          <a:lstStyle/>
          <a:p>
            <a:pPr>
              <a:defRPr/>
            </a:pPr>
            <a:r>
              <a:rPr lang="fr-FR"/>
              <a:t>XX/XX/XXXX</a:t>
            </a:r>
          </a:p>
        </p:txBody>
      </p:sp>
      <p:sp>
        <p:nvSpPr>
          <p:cNvPr id="9" name="Espace réservé du numéro de diapositive 8"/>
          <p:cNvSpPr>
            <a:spLocks noGrp="1"/>
          </p:cNvSpPr>
          <p:nvPr>
            <p:ph type="sldNum" sz="quarter" idx="12"/>
          </p:nvPr>
        </p:nvSpPr>
        <p:spPr bwMode="auto"/>
        <p:txBody>
          <a:bodyPr/>
          <a:lstStyle/>
          <a:p>
            <a:pPr>
              <a:defRPr/>
            </a:pPr>
            <a:fld id="{10C140CD-8AED-46FF-A9A2-77308F3F39AE}" type="slidenum">
              <a:rPr lang="fr-FR"/>
              <a:t>1</a:t>
            </a:fld>
            <a:endParaRPr lang="fr-FR"/>
          </a:p>
        </p:txBody>
      </p:sp>
      <p:sp>
        <p:nvSpPr>
          <p:cNvPr id="6" name="Titre 5"/>
          <p:cNvSpPr>
            <a:spLocks noGrp="1"/>
          </p:cNvSpPr>
          <p:nvPr>
            <p:ph type="title"/>
          </p:nvPr>
        </p:nvSpPr>
        <p:spPr bwMode="auto"/>
        <p:txBody>
          <a:bodyPr/>
          <a:lstStyle/>
          <a:p>
            <a:pPr>
              <a:defRPr/>
            </a:pPr>
            <a:r>
              <a:rPr lang="fr-FR"/>
              <a:t>w</a:t>
            </a:r>
            <a:endParaRPr/>
          </a:p>
        </p:txBody>
      </p:sp>
    </p:spTree>
    <p:extLst>
      <p:ext uri="{BB962C8B-B14F-4D97-AF65-F5344CB8AC3E}">
        <p14:creationId xmlns:p14="http://schemas.microsoft.com/office/powerpoint/2010/main" val="2293760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partenariats du cluster 5</a:t>
            </a:r>
            <a:endParaRPr lang="fr-FR" sz="1200" b="1" dirty="0"/>
          </a:p>
        </p:txBody>
      </p:sp>
      <p:graphicFrame>
        <p:nvGraphicFramePr>
          <p:cNvPr id="3" name="Diagramme 2"/>
          <p:cNvGraphicFramePr/>
          <p:nvPr>
            <p:extLst/>
          </p:nvPr>
        </p:nvGraphicFramePr>
        <p:xfrm>
          <a:off x="803920" y="1059582"/>
          <a:ext cx="744048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731912" y="4280197"/>
            <a:ext cx="7584504" cy="307777"/>
          </a:xfrm>
          <a:prstGeom prst="rect">
            <a:avLst/>
          </a:prstGeom>
          <a:noFill/>
        </p:spPr>
        <p:txBody>
          <a:bodyPr wrap="square" rtlCol="0">
            <a:spAutoFit/>
          </a:bodyPr>
          <a:lstStyle/>
          <a:p>
            <a:r>
              <a:rPr lang="fr-FR" sz="1400" b="1" dirty="0" smtClean="0">
                <a:solidFill>
                  <a:schemeClr val="tx2"/>
                </a:solidFill>
              </a:rPr>
              <a:t>Pour </a:t>
            </a:r>
            <a:r>
              <a:rPr lang="fr-FR" sz="1400" b="1" dirty="0">
                <a:solidFill>
                  <a:schemeClr val="tx2"/>
                </a:solidFill>
              </a:rPr>
              <a:t>aller plus loin : </a:t>
            </a:r>
            <a:r>
              <a:rPr lang="fr-FR" sz="1400" dirty="0">
                <a:solidFill>
                  <a:schemeClr val="tx2"/>
                </a:solidFill>
                <a:hlinkClick r:id="rId7"/>
              </a:rPr>
              <a:t>https://</a:t>
            </a:r>
            <a:r>
              <a:rPr lang="fr-FR" sz="1400" dirty="0" smtClean="0">
                <a:solidFill>
                  <a:schemeClr val="tx2"/>
                </a:solidFill>
                <a:hlinkClick r:id="rId7"/>
              </a:rPr>
              <a:t>www.horizon-europe.gouv.fr/les-partenariats-du-cluster-5-27788</a:t>
            </a:r>
            <a:r>
              <a:rPr lang="fr-FR" sz="1400" dirty="0" smtClean="0">
                <a:solidFill>
                  <a:schemeClr val="tx2"/>
                </a:solidFill>
              </a:rPr>
              <a:t> </a:t>
            </a:r>
            <a:endParaRPr lang="fr-FR" sz="1400" dirty="0">
              <a:solidFill>
                <a:schemeClr val="tx2"/>
              </a:solidFill>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10</a:t>
            </a:fld>
            <a:endParaRPr lang="fr-FR" dirty="0"/>
          </a:p>
        </p:txBody>
      </p:sp>
    </p:spTree>
    <p:extLst>
      <p:ext uri="{BB962C8B-B14F-4D97-AF65-F5344CB8AC3E}">
        <p14:creationId xmlns:p14="http://schemas.microsoft.com/office/powerpoint/2010/main" val="650103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a:t>
            </a:r>
            <a:r>
              <a:rPr lang="fr-FR" sz="1200" b="1" dirty="0"/>
              <a:t>a</a:t>
            </a:r>
            <a:r>
              <a:rPr lang="fr-FR" sz="1200" b="1" dirty="0" smtClean="0"/>
              <a:t>ppels en Lump </a:t>
            </a:r>
            <a:r>
              <a:rPr lang="fr-FR" sz="1200" b="1" dirty="0" err="1" smtClean="0"/>
              <a:t>Sum</a:t>
            </a:r>
            <a:endParaRPr lang="fr-FR" sz="1200" b="1" dirty="0"/>
          </a:p>
        </p:txBody>
      </p:sp>
      <p:sp>
        <p:nvSpPr>
          <p:cNvPr id="2" name="ZoneTexte 1"/>
          <p:cNvSpPr txBox="1"/>
          <p:nvPr/>
        </p:nvSpPr>
        <p:spPr>
          <a:xfrm>
            <a:off x="395535" y="1049124"/>
            <a:ext cx="8573815" cy="3908762"/>
          </a:xfrm>
          <a:prstGeom prst="rect">
            <a:avLst/>
          </a:prstGeom>
          <a:noFill/>
        </p:spPr>
        <p:txBody>
          <a:bodyPr wrap="square" rtlCol="0">
            <a:spAutoFit/>
          </a:bodyPr>
          <a:lstStyle/>
          <a:p>
            <a:r>
              <a:rPr lang="fr-FR" sz="1400" b="1" dirty="0" smtClean="0">
                <a:solidFill>
                  <a:schemeClr val="tx2"/>
                </a:solidFill>
              </a:rPr>
              <a:t>Les </a:t>
            </a:r>
            <a:r>
              <a:rPr lang="fr-FR" sz="1400" b="1" dirty="0">
                <a:solidFill>
                  <a:schemeClr val="tx2"/>
                </a:solidFill>
              </a:rPr>
              <a:t>modalités d’évaluation et la convention de subvention des projets </a:t>
            </a:r>
            <a:r>
              <a:rPr lang="fr-FR" sz="1400" b="1" i="1" dirty="0" smtClean="0">
                <a:solidFill>
                  <a:schemeClr val="tx2"/>
                </a:solidFill>
              </a:rPr>
              <a:t>lump </a:t>
            </a:r>
            <a:r>
              <a:rPr lang="fr-FR" sz="1400" b="1" i="1" dirty="0" err="1" smtClean="0">
                <a:solidFill>
                  <a:schemeClr val="tx2"/>
                </a:solidFill>
              </a:rPr>
              <a:t>sum</a:t>
            </a:r>
            <a:r>
              <a:rPr lang="fr-FR" sz="1400" b="1" i="1" dirty="0">
                <a:solidFill>
                  <a:schemeClr val="tx2"/>
                </a:solidFill>
              </a:rPr>
              <a:t> (Financements par sommes forfaitaires) </a:t>
            </a:r>
            <a:r>
              <a:rPr lang="fr-FR" sz="1400" b="1" dirty="0" smtClean="0">
                <a:solidFill>
                  <a:schemeClr val="tx2"/>
                </a:solidFill>
              </a:rPr>
              <a:t>suivent </a:t>
            </a:r>
            <a:r>
              <a:rPr lang="fr-FR" sz="1400" b="1" dirty="0">
                <a:solidFill>
                  <a:schemeClr val="tx2"/>
                </a:solidFill>
              </a:rPr>
              <a:t>autant que possible l’approche standard </a:t>
            </a:r>
            <a:endParaRPr lang="fr-FR" sz="1400" dirty="0">
              <a:solidFill>
                <a:schemeClr val="tx2"/>
              </a:solidFill>
            </a:endParaRPr>
          </a:p>
          <a:p>
            <a:pPr marL="297815" marR="437515" indent="-285750">
              <a:buClr>
                <a:srgbClr val="EA5433"/>
              </a:buClr>
              <a:buSzPct val="90000"/>
              <a:buFont typeface=".Lucida Grande UI Regular"/>
              <a:buChar char="⇢"/>
              <a:defRPr/>
            </a:pPr>
            <a:r>
              <a:rPr lang="fr-FR" sz="1200" dirty="0" smtClean="0"/>
              <a:t>Mêmes </a:t>
            </a:r>
            <a:r>
              <a:rPr lang="fr-FR" sz="1200" dirty="0"/>
              <a:t>critères d’évaluation, même calendrier des paiements, obligations de </a:t>
            </a:r>
            <a:r>
              <a:rPr lang="fr-FR" sz="1200" dirty="0" err="1"/>
              <a:t>reporting</a:t>
            </a:r>
            <a:r>
              <a:rPr lang="fr-FR" sz="1200" dirty="0"/>
              <a:t> technique similaires, avec l’accent mis sur l’achèvement des </a:t>
            </a:r>
            <a:r>
              <a:rPr lang="fr-FR" sz="1200" dirty="0" err="1"/>
              <a:t>work</a:t>
            </a:r>
            <a:r>
              <a:rPr lang="fr-FR" sz="1200" dirty="0"/>
              <a:t> packages </a:t>
            </a:r>
          </a:p>
          <a:p>
            <a:endParaRPr lang="fr-FR" sz="1200" b="1" dirty="0" smtClean="0"/>
          </a:p>
          <a:p>
            <a:r>
              <a:rPr lang="fr-FR" sz="1400" b="1" dirty="0" smtClean="0">
                <a:solidFill>
                  <a:schemeClr val="tx2"/>
                </a:solidFill>
              </a:rPr>
              <a:t>Une </a:t>
            </a:r>
            <a:r>
              <a:rPr lang="fr-FR" sz="1400" b="1" dirty="0">
                <a:solidFill>
                  <a:schemeClr val="tx2"/>
                </a:solidFill>
              </a:rPr>
              <a:t>somme </a:t>
            </a:r>
            <a:r>
              <a:rPr lang="fr-FR" sz="1400" b="1" dirty="0" smtClean="0">
                <a:solidFill>
                  <a:schemeClr val="tx2"/>
                </a:solidFill>
              </a:rPr>
              <a:t>est </a:t>
            </a:r>
            <a:r>
              <a:rPr lang="fr-FR" sz="1400" b="1" dirty="0">
                <a:solidFill>
                  <a:schemeClr val="tx2"/>
                </a:solidFill>
              </a:rPr>
              <a:t>fixée dans la convention de subvention pour chaque </a:t>
            </a:r>
            <a:r>
              <a:rPr lang="fr-FR" sz="1400" b="1" dirty="0" err="1" smtClean="0">
                <a:solidFill>
                  <a:schemeClr val="tx2"/>
                </a:solidFill>
              </a:rPr>
              <a:t>work</a:t>
            </a:r>
            <a:r>
              <a:rPr lang="fr-FR" sz="1400" b="1" dirty="0" smtClean="0">
                <a:solidFill>
                  <a:schemeClr val="tx2"/>
                </a:solidFill>
              </a:rPr>
              <a:t> package </a:t>
            </a:r>
            <a:r>
              <a:rPr lang="fr-FR" sz="1400" b="1" dirty="0">
                <a:solidFill>
                  <a:schemeClr val="tx2"/>
                </a:solidFill>
              </a:rPr>
              <a:t>et </a:t>
            </a:r>
            <a:r>
              <a:rPr lang="fr-FR" sz="1400" b="1" dirty="0" smtClean="0">
                <a:solidFill>
                  <a:schemeClr val="tx2"/>
                </a:solidFill>
              </a:rPr>
              <a:t>chaque </a:t>
            </a:r>
            <a:r>
              <a:rPr lang="fr-FR" sz="1400" b="1" dirty="0">
                <a:solidFill>
                  <a:schemeClr val="tx2"/>
                </a:solidFill>
              </a:rPr>
              <a:t>bénéficiaire </a:t>
            </a:r>
            <a:endParaRPr lang="fr-FR" sz="1400" dirty="0">
              <a:solidFill>
                <a:schemeClr val="tx2"/>
              </a:solidFill>
            </a:endParaRPr>
          </a:p>
          <a:p>
            <a:pPr marL="285750" marR="437515" indent="-285750">
              <a:buClr>
                <a:srgbClr val="EA5433"/>
              </a:buClr>
              <a:buSzPct val="90000"/>
              <a:buFont typeface="Courier New"/>
              <a:buChar char="o"/>
              <a:defRPr/>
            </a:pPr>
            <a:r>
              <a:rPr lang="fr-FR" sz="1200" dirty="0"/>
              <a:t>L’achèvement du </a:t>
            </a:r>
            <a:r>
              <a:rPr lang="fr-FR" sz="1200" dirty="0" err="1"/>
              <a:t>Work</a:t>
            </a:r>
            <a:r>
              <a:rPr lang="fr-FR" sz="1200" dirty="0"/>
              <a:t> package entraine le paiement de la somme forfaitaire</a:t>
            </a:r>
          </a:p>
          <a:p>
            <a:pPr marL="285750" marR="437515" indent="-285750">
              <a:buClr>
                <a:srgbClr val="EA5433"/>
              </a:buClr>
              <a:buSzPct val="90000"/>
              <a:buFont typeface="Courier New"/>
              <a:buChar char="o"/>
              <a:defRPr/>
            </a:pPr>
            <a:r>
              <a:rPr lang="fr-FR" sz="1200" dirty="0"/>
              <a:t>Les paiements dépendent de la réalisation des activités, et non de l’obtention de résultats </a:t>
            </a:r>
            <a:r>
              <a:rPr lang="fr-FR" sz="1200" dirty="0" smtClean="0"/>
              <a:t>positifs</a:t>
            </a:r>
            <a:endParaRPr lang="fr-FR" sz="1200" dirty="0"/>
          </a:p>
          <a:p>
            <a:pPr marL="285750" marR="437515" indent="-285750">
              <a:buClr>
                <a:srgbClr val="EA5433"/>
              </a:buClr>
              <a:buSzPct val="90000"/>
              <a:buFont typeface="Courier New"/>
              <a:buChar char="o"/>
              <a:defRPr/>
            </a:pPr>
            <a:r>
              <a:rPr lang="fr-FR" sz="1200" dirty="0"/>
              <a:t>Les </a:t>
            </a:r>
            <a:r>
              <a:rPr lang="fr-FR" sz="1200" dirty="0" err="1"/>
              <a:t>work</a:t>
            </a:r>
            <a:r>
              <a:rPr lang="fr-FR" sz="1200" dirty="0"/>
              <a:t> packages peuvent être modifiés via des amendements</a:t>
            </a:r>
          </a:p>
          <a:p>
            <a:endParaRPr lang="fr-FR" sz="1200" dirty="0"/>
          </a:p>
          <a:p>
            <a:r>
              <a:rPr lang="fr-FR" sz="1400" b="1" dirty="0" smtClean="0">
                <a:solidFill>
                  <a:schemeClr val="tx2"/>
                </a:solidFill>
              </a:rPr>
              <a:t>Deux options </a:t>
            </a:r>
          </a:p>
          <a:p>
            <a:endParaRPr lang="fr-FR" sz="500" b="1" dirty="0" smtClean="0"/>
          </a:p>
          <a:p>
            <a:r>
              <a:rPr lang="fr-FR" sz="1200" b="1" dirty="0" smtClean="0"/>
              <a:t>Option 1 : L’appel </a:t>
            </a:r>
            <a:r>
              <a:rPr lang="fr-FR" sz="1200" b="1" dirty="0"/>
              <a:t>à proposition définit le montant de la somme forfaitaire</a:t>
            </a:r>
          </a:p>
          <a:p>
            <a:pPr marL="285750" marR="437515" indent="-285750">
              <a:buClr>
                <a:srgbClr val="EA5433"/>
              </a:buClr>
              <a:buSzPct val="90000"/>
              <a:buFont typeface="Courier New"/>
              <a:buChar char="o"/>
              <a:defRPr/>
            </a:pPr>
            <a:r>
              <a:rPr lang="fr-FR" sz="1200" dirty="0"/>
              <a:t>Le budget demandé dans votre proposition doit être égal à ce montant</a:t>
            </a:r>
          </a:p>
          <a:p>
            <a:pPr marL="285750" marR="437515" indent="-285750">
              <a:buClr>
                <a:srgbClr val="EA5433"/>
              </a:buClr>
              <a:buSzPct val="90000"/>
              <a:buFont typeface="Courier New"/>
              <a:buChar char="o"/>
              <a:defRPr/>
            </a:pPr>
            <a:r>
              <a:rPr lang="fr-FR" sz="1200" dirty="0"/>
              <a:t>Votre proposition doit décrire les ressources que vous comptez mobiliser pour ce </a:t>
            </a:r>
            <a:r>
              <a:rPr lang="fr-FR" sz="1200" dirty="0" smtClean="0"/>
              <a:t>montant</a:t>
            </a:r>
          </a:p>
          <a:p>
            <a:pPr marR="437515">
              <a:buClr>
                <a:srgbClr val="EA5433"/>
              </a:buClr>
              <a:buSzPct val="90000"/>
              <a:defRPr/>
            </a:pPr>
            <a:endParaRPr lang="fr-FR" sz="500" dirty="0"/>
          </a:p>
          <a:p>
            <a:r>
              <a:rPr lang="fr-FR" sz="1200" b="1" dirty="0"/>
              <a:t>Option </a:t>
            </a:r>
            <a:r>
              <a:rPr lang="fr-FR" sz="1200" b="1" dirty="0" smtClean="0"/>
              <a:t>2 : Vous </a:t>
            </a:r>
            <a:r>
              <a:rPr lang="fr-FR" sz="1200" b="1" dirty="0"/>
              <a:t>définissez le montant de la somme forfaitaire dans votre proposition</a:t>
            </a:r>
          </a:p>
          <a:p>
            <a:pPr marL="285750" marR="437515" indent="-285750">
              <a:buClr>
                <a:srgbClr val="EA5433"/>
              </a:buClr>
              <a:buSzPct val="90000"/>
              <a:buFont typeface="Courier New"/>
              <a:buChar char="o"/>
              <a:defRPr/>
            </a:pPr>
            <a:r>
              <a:rPr lang="fr-FR" sz="1200" dirty="0"/>
              <a:t>Vous être libre de définir le montant nécessaires pour mener à bien votre projet</a:t>
            </a:r>
          </a:p>
          <a:p>
            <a:pPr marL="285750" marR="437515" indent="-285750">
              <a:buClr>
                <a:srgbClr val="EA5433"/>
              </a:buClr>
              <a:buSzPct val="90000"/>
              <a:buFont typeface="Courier New"/>
              <a:buChar char="o"/>
              <a:defRPr/>
            </a:pPr>
            <a:r>
              <a:rPr lang="fr-FR" sz="1200" dirty="0"/>
              <a:t>Le montant de la somme forfaitaire doit être justifié par les ressources que vous comptez mobiliser </a:t>
            </a:r>
          </a:p>
          <a:p>
            <a:endParaRPr lang="fr-FR" sz="1200" dirty="0"/>
          </a:p>
        </p:txBody>
      </p:sp>
      <p:sp>
        <p:nvSpPr>
          <p:cNvPr id="5" name="ZoneTexte 4"/>
          <p:cNvSpPr txBox="1"/>
          <p:nvPr/>
        </p:nvSpPr>
        <p:spPr>
          <a:xfrm>
            <a:off x="7092280" y="3147814"/>
            <a:ext cx="1674056" cy="954107"/>
          </a:xfrm>
          <a:prstGeom prst="rect">
            <a:avLst/>
          </a:prstGeom>
          <a:noFill/>
          <a:ln w="28575">
            <a:solidFill>
              <a:schemeClr val="accent3"/>
            </a:solidFill>
          </a:ln>
        </p:spPr>
        <p:txBody>
          <a:bodyPr wrap="square" rtlCol="0">
            <a:spAutoFit/>
          </a:bodyPr>
          <a:lstStyle/>
          <a:p>
            <a:pPr algn="ctr"/>
            <a:r>
              <a:rPr lang="fr-FR" sz="1400" b="1" dirty="0" smtClean="0">
                <a:hlinkClick r:id="rId2"/>
              </a:rPr>
              <a:t>Cliquer pour plus d’informations sur les Lump SUM</a:t>
            </a:r>
            <a:endParaRPr lang="fr-FR" sz="1400" b="1"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11</a:t>
            </a:fld>
            <a:endParaRPr lang="fr-FR" dirty="0"/>
          </a:p>
        </p:txBody>
      </p:sp>
    </p:spTree>
    <p:extLst>
      <p:ext uri="{BB962C8B-B14F-4D97-AF65-F5344CB8AC3E}">
        <p14:creationId xmlns:p14="http://schemas.microsoft.com/office/powerpoint/2010/main" val="2350660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p:cNvPicPr>
            <a:picLocks noChangeAspect="1"/>
          </p:cNvPicPr>
          <p:nvPr/>
        </p:nvPicPr>
        <p:blipFill>
          <a:blip r:embed="rId2"/>
          <a:stretch/>
        </p:blipFill>
        <p:spPr bwMode="auto">
          <a:xfrm>
            <a:off x="3676947" y="997471"/>
            <a:ext cx="5009853" cy="3607866"/>
          </a:xfrm>
          <a:prstGeom prst="rect">
            <a:avLst/>
          </a:prstGeom>
        </p:spPr>
      </p:pic>
      <p:sp>
        <p:nvSpPr>
          <p:cNvPr id="6" name="ZoneTexte 5"/>
          <p:cNvSpPr txBox="1"/>
          <p:nvPr/>
        </p:nvSpPr>
        <p:spPr bwMode="auto">
          <a:xfrm>
            <a:off x="395536" y="1062466"/>
            <a:ext cx="3456384" cy="3539430"/>
          </a:xfrm>
          <a:prstGeom prst="rect">
            <a:avLst/>
          </a:prstGeom>
          <a:noFill/>
        </p:spPr>
        <p:txBody>
          <a:bodyPr wrap="square" rtlCol="0">
            <a:spAutoFit/>
          </a:bodyPr>
          <a:lstStyle/>
          <a:p>
            <a:pPr>
              <a:defRPr/>
            </a:pPr>
            <a:r>
              <a:rPr lang="fr-FR" sz="1200" b="1" dirty="0"/>
              <a:t>Programme de travail 2021-2022 du cluster 5 </a:t>
            </a:r>
            <a:r>
              <a:rPr lang="fr-FR" sz="1100" dirty="0"/>
              <a:t>climat, énergie, mobilité du programme-cadre Horizon Europe</a:t>
            </a:r>
            <a:endParaRPr dirty="0"/>
          </a:p>
          <a:p>
            <a:pPr>
              <a:defRPr/>
            </a:pPr>
            <a:endParaRPr lang="fr-FR" sz="1100" dirty="0"/>
          </a:p>
          <a:p>
            <a:pPr>
              <a:defRPr/>
            </a:pPr>
            <a:endParaRPr lang="fr-FR" sz="1100" dirty="0"/>
          </a:p>
          <a:p>
            <a:pPr>
              <a:defRPr/>
            </a:pPr>
            <a:endParaRPr lang="fr-FR" sz="1100" dirty="0"/>
          </a:p>
          <a:p>
            <a:pPr>
              <a:defRPr/>
            </a:pPr>
            <a:r>
              <a:rPr lang="fr-FR" sz="1200" b="1" dirty="0"/>
              <a:t>Destination 1 Sciences du Climat et réponses pour la transformation vers la neutralité climatique </a:t>
            </a:r>
            <a:endParaRPr dirty="0"/>
          </a:p>
          <a:p>
            <a:pPr>
              <a:defRPr/>
            </a:pPr>
            <a:r>
              <a:rPr lang="fr-FR" sz="1100" dirty="0"/>
              <a:t>Section </a:t>
            </a:r>
            <a:r>
              <a:rPr lang="fr-FR" sz="1100" dirty="0" smtClean="0"/>
              <a:t>thématique </a:t>
            </a:r>
            <a:r>
              <a:rPr lang="fr-FR" sz="1100" dirty="0"/>
              <a:t>qui introduit les grandes orientations politiques et les impacts attendus </a:t>
            </a:r>
            <a:endParaRPr dirty="0"/>
          </a:p>
          <a:p>
            <a:pPr>
              <a:defRPr/>
            </a:pPr>
            <a:endParaRPr lang="fr-FR" sz="1100" dirty="0"/>
          </a:p>
          <a:p>
            <a:pPr>
              <a:defRPr/>
            </a:pPr>
            <a:r>
              <a:rPr lang="fr-FR" sz="1200" b="1" dirty="0"/>
              <a:t>Appel n°1 : Sciences du climat et réponses</a:t>
            </a:r>
            <a:endParaRPr dirty="0"/>
          </a:p>
          <a:p>
            <a:pPr>
              <a:defRPr/>
            </a:pPr>
            <a:r>
              <a:rPr lang="fr-FR" sz="1100" dirty="0"/>
              <a:t>Sous section thématique </a:t>
            </a:r>
          </a:p>
          <a:p>
            <a:pPr>
              <a:defRPr/>
            </a:pPr>
            <a:endParaRPr lang="fr-FR" sz="1100" dirty="0"/>
          </a:p>
          <a:p>
            <a:pPr>
              <a:defRPr/>
            </a:pPr>
            <a:endParaRPr lang="fr-FR" sz="1100" dirty="0"/>
          </a:p>
          <a:p>
            <a:pPr>
              <a:defRPr/>
            </a:pPr>
            <a:endParaRPr lang="fr-FR" sz="1100" dirty="0"/>
          </a:p>
          <a:p>
            <a:pPr>
              <a:defRPr/>
            </a:pPr>
            <a:r>
              <a:rPr lang="fr-FR" sz="1100" b="1" dirty="0"/>
              <a:t>Liste des sujets « topics » </a:t>
            </a:r>
            <a:r>
              <a:rPr lang="fr-FR" sz="1100" dirty="0"/>
              <a:t>ouverts en 2021 aux candidatures pour des projets collaboratifs </a:t>
            </a:r>
            <a:endParaRPr dirty="0"/>
          </a:p>
          <a:p>
            <a:pPr>
              <a:defRPr/>
            </a:pPr>
            <a:endParaRPr lang="fr-FR" sz="1100" dirty="0">
              <a:solidFill>
                <a:srgbClr val="000099"/>
              </a:solidFill>
            </a:endParaRPr>
          </a:p>
        </p:txBody>
      </p:sp>
      <p:sp>
        <p:nvSpPr>
          <p:cNvPr id="9" name="Flèche droite 8"/>
          <p:cNvSpPr/>
          <p:nvPr/>
        </p:nvSpPr>
        <p:spPr bwMode="auto">
          <a:xfrm rot="444710">
            <a:off x="3779912" y="1275606"/>
            <a:ext cx="1368152"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Flèche droite 9"/>
          <p:cNvSpPr/>
          <p:nvPr/>
        </p:nvSpPr>
        <p:spPr bwMode="auto">
          <a:xfrm rot="1170992">
            <a:off x="3436231" y="2389789"/>
            <a:ext cx="432048"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Flèche droite 10"/>
          <p:cNvSpPr/>
          <p:nvPr/>
        </p:nvSpPr>
        <p:spPr bwMode="auto">
          <a:xfrm rot="20220011">
            <a:off x="3495030" y="3085334"/>
            <a:ext cx="432000" cy="72008"/>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Flèche droite 12"/>
          <p:cNvSpPr/>
          <p:nvPr/>
        </p:nvSpPr>
        <p:spPr bwMode="auto">
          <a:xfrm>
            <a:off x="3620074" y="4122357"/>
            <a:ext cx="324000"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à coins arrondis 13"/>
          <p:cNvSpPr/>
          <p:nvPr/>
        </p:nvSpPr>
        <p:spPr bwMode="auto">
          <a:xfrm>
            <a:off x="5230089" y="1213703"/>
            <a:ext cx="1903241" cy="27792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5" name="Rectangle à coins arrondis 14"/>
          <p:cNvSpPr/>
          <p:nvPr/>
        </p:nvSpPr>
        <p:spPr bwMode="auto">
          <a:xfrm>
            <a:off x="3978702" y="3217367"/>
            <a:ext cx="1699565" cy="138797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6" name="Rectangle à coins arrondis 15"/>
          <p:cNvSpPr/>
          <p:nvPr/>
        </p:nvSpPr>
        <p:spPr bwMode="auto">
          <a:xfrm>
            <a:off x="3947383" y="2867224"/>
            <a:ext cx="1903241" cy="220769"/>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7" name="Rectangle à coins arrondis 16"/>
          <p:cNvSpPr/>
          <p:nvPr/>
        </p:nvSpPr>
        <p:spPr bwMode="auto">
          <a:xfrm>
            <a:off x="3912985" y="2413405"/>
            <a:ext cx="744763" cy="19431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8" name="ZoneTexte 1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Lire le programme de travail</a:t>
            </a:r>
            <a:endParaRPr lang="fr-FR" sz="1200" b="1" dirty="0"/>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12</a:t>
            </a:fld>
            <a:endParaRPr lang="fr-FR" sz="1600">
              <a:solidFill>
                <a:schemeClr val="tx2"/>
              </a:solidFill>
            </a:endParaRPr>
          </a:p>
        </p:txBody>
      </p:sp>
    </p:spTree>
    <p:extLst>
      <p:ext uri="{BB962C8B-B14F-4D97-AF65-F5344CB8AC3E}">
        <p14:creationId xmlns:p14="http://schemas.microsoft.com/office/powerpoint/2010/main" val="1173325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 name="Image 20"/>
          <p:cNvPicPr>
            <a:picLocks noChangeAspect="1"/>
          </p:cNvPicPr>
          <p:nvPr/>
        </p:nvPicPr>
        <p:blipFill>
          <a:blip r:embed="rId2"/>
          <a:stretch/>
        </p:blipFill>
        <p:spPr bwMode="auto">
          <a:xfrm>
            <a:off x="3487029" y="3662126"/>
            <a:ext cx="4897971" cy="1017323"/>
          </a:xfrm>
          <a:prstGeom prst="rect">
            <a:avLst/>
          </a:prstGeom>
        </p:spPr>
      </p:pic>
      <p:pic>
        <p:nvPicPr>
          <p:cNvPr id="12" name="Image 11"/>
          <p:cNvPicPr>
            <a:picLocks noChangeAspect="1"/>
          </p:cNvPicPr>
          <p:nvPr/>
        </p:nvPicPr>
        <p:blipFill>
          <a:blip r:embed="rId3"/>
          <a:stretch/>
        </p:blipFill>
        <p:spPr bwMode="auto">
          <a:xfrm>
            <a:off x="3351003" y="195401"/>
            <a:ext cx="5088805" cy="3421900"/>
          </a:xfrm>
          <a:prstGeom prst="rect">
            <a:avLst/>
          </a:prstGeom>
        </p:spPr>
      </p:pic>
      <p:sp>
        <p:nvSpPr>
          <p:cNvPr id="2" name="Titre 1"/>
          <p:cNvSpPr>
            <a:spLocks noGrp="1"/>
          </p:cNvSpPr>
          <p:nvPr>
            <p:ph type="title"/>
          </p:nvPr>
        </p:nvSpPr>
        <p:spPr bwMode="auto">
          <a:xfrm>
            <a:off x="128042" y="1107337"/>
            <a:ext cx="3096716" cy="720000"/>
          </a:xfrm>
        </p:spPr>
        <p:txBody>
          <a:bodyPr/>
          <a:lstStyle/>
          <a:p>
            <a:pPr>
              <a:defRPr/>
            </a:pPr>
            <a:r>
              <a:rPr lang="fr-FR" sz="2000" dirty="0">
                <a:latin typeface="+mn-lt"/>
                <a:ea typeface="+mn-ea"/>
                <a:cs typeface="+mn-cs"/>
              </a:rPr>
              <a:t>Lire un appel « topic »</a:t>
            </a:r>
          </a:p>
        </p:txBody>
      </p:sp>
      <p:sp>
        <p:nvSpPr>
          <p:cNvPr id="3" name="Espace réservé du texte 2"/>
          <p:cNvSpPr>
            <a:spLocks noGrp="1"/>
          </p:cNvSpPr>
          <p:nvPr>
            <p:ph type="body" idx="1"/>
          </p:nvPr>
        </p:nvSpPr>
        <p:spPr bwMode="auto">
          <a:xfrm>
            <a:off x="146304" y="1491630"/>
            <a:ext cx="3129378" cy="3300670"/>
          </a:xfrm>
        </p:spPr>
        <p:txBody>
          <a:bodyPr/>
          <a:lstStyle/>
          <a:p>
            <a:pPr marL="0">
              <a:spcBef>
                <a:spcPts val="600"/>
              </a:spcBef>
              <a:spcAft>
                <a:spcPts val="600"/>
              </a:spcAft>
              <a:buClr>
                <a:schemeClr val="accent4"/>
              </a:buClr>
              <a:buSzPct val="90000"/>
              <a:buFont typeface="+mj-lt"/>
              <a:buAutoNum type="arabicParenR"/>
              <a:defRPr/>
            </a:pPr>
            <a:r>
              <a:rPr lang="fr-FR" sz="1400" b="1" dirty="0">
                <a:solidFill>
                  <a:schemeClr val="tx1"/>
                </a:solidFill>
              </a:rPr>
              <a:t>Code et titre de l’appel </a:t>
            </a:r>
            <a:r>
              <a:rPr lang="fr-FR" sz="1400" dirty="0">
                <a:solidFill>
                  <a:schemeClr val="tx1"/>
                </a:solidFill>
              </a:rPr>
              <a:t>ou « </a:t>
            </a:r>
            <a:r>
              <a:rPr lang="fr-FR" sz="1400" b="1" dirty="0">
                <a:solidFill>
                  <a:schemeClr val="tx1"/>
                </a:solidFill>
              </a:rPr>
              <a:t>topic</a:t>
            </a:r>
            <a:r>
              <a:rPr lang="fr-FR" sz="1400" dirty="0">
                <a:solidFill>
                  <a:schemeClr val="tx1"/>
                </a:solidFill>
              </a:rPr>
              <a:t> » : Programme, Cluster, appel prévu en 2022, de la destination 3, 2</a:t>
            </a:r>
            <a:r>
              <a:rPr lang="fr-FR" sz="1400" baseline="30000" dirty="0">
                <a:solidFill>
                  <a:schemeClr val="tx1"/>
                </a:solidFill>
              </a:rPr>
              <a:t>e</a:t>
            </a:r>
            <a:r>
              <a:rPr lang="fr-FR" sz="1400" dirty="0">
                <a:solidFill>
                  <a:schemeClr val="tx1"/>
                </a:solidFill>
              </a:rPr>
              <a:t> call, 4</a:t>
            </a:r>
            <a:r>
              <a:rPr lang="fr-FR" sz="1400" baseline="30000" dirty="0">
                <a:solidFill>
                  <a:schemeClr val="tx1"/>
                </a:solidFill>
              </a:rPr>
              <a:t>e</a:t>
            </a:r>
            <a:r>
              <a:rPr lang="fr-FR" sz="1400" dirty="0">
                <a:solidFill>
                  <a:schemeClr val="tx1"/>
                </a:solidFill>
              </a:rPr>
              <a:t> topic.</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Conditions :</a:t>
            </a:r>
            <a:r>
              <a:rPr lang="fr-FR" sz="1400" dirty="0">
                <a:solidFill>
                  <a:schemeClr val="tx1"/>
                </a:solidFill>
              </a:rPr>
              <a:t> budget approximatif par projet, budget total pour l’appel, instrument de financement.</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Résultats attendus </a:t>
            </a:r>
            <a:r>
              <a:rPr lang="fr-FR" sz="1400" dirty="0">
                <a:solidFill>
                  <a:schemeClr val="tx1"/>
                </a:solidFill>
              </a:rPr>
              <a:t>des projets financés</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Activités : </a:t>
            </a:r>
            <a:r>
              <a:rPr lang="fr-FR" sz="1400" dirty="0">
                <a:solidFill>
                  <a:schemeClr val="tx1"/>
                </a:solidFill>
              </a:rPr>
              <a:t>enjeux traités, périmètre du sujet, liens avec les stratégies politiques, références à d’autres projets, etc.</a:t>
            </a:r>
            <a:endParaRPr dirty="0">
              <a:solidFill>
                <a:schemeClr val="tx1"/>
              </a:solidFill>
            </a:endParaRPr>
          </a:p>
        </p:txBody>
      </p:sp>
      <p:sp>
        <p:nvSpPr>
          <p:cNvPr id="11" name="Rectangle à coins arrondis 10"/>
          <p:cNvSpPr/>
          <p:nvPr/>
        </p:nvSpPr>
        <p:spPr bwMode="auto">
          <a:xfrm>
            <a:off x="4560866" y="1200994"/>
            <a:ext cx="1255259" cy="195813"/>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3" name="Rectangle à coins arrondis 12"/>
          <p:cNvSpPr/>
          <p:nvPr/>
        </p:nvSpPr>
        <p:spPr bwMode="auto">
          <a:xfrm>
            <a:off x="3525896" y="2771557"/>
            <a:ext cx="4718511"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8" name="Rectangle à coins arrondis 7"/>
          <p:cNvSpPr/>
          <p:nvPr/>
        </p:nvSpPr>
        <p:spPr bwMode="auto">
          <a:xfrm>
            <a:off x="5604866" y="1737639"/>
            <a:ext cx="2135222"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7" name="Rectangle à coins arrondis 6"/>
          <p:cNvSpPr/>
          <p:nvPr/>
        </p:nvSpPr>
        <p:spPr bwMode="auto">
          <a:xfrm>
            <a:off x="3525896" y="185450"/>
            <a:ext cx="1838191" cy="22005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9" name="Rectangle à coins arrondis 18"/>
          <p:cNvSpPr/>
          <p:nvPr/>
        </p:nvSpPr>
        <p:spPr bwMode="auto">
          <a:xfrm>
            <a:off x="4560866" y="2017497"/>
            <a:ext cx="1739326" cy="21168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20" name="Rectangle à coins arrondis 19"/>
          <p:cNvSpPr/>
          <p:nvPr/>
        </p:nvSpPr>
        <p:spPr bwMode="auto">
          <a:xfrm>
            <a:off x="3527936" y="3697475"/>
            <a:ext cx="468000"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cxnSp>
        <p:nvCxnSpPr>
          <p:cNvPr id="22" name="Connecteur droit avec flèche 21"/>
          <p:cNvCxnSpPr>
            <a:cxnSpLocks/>
          </p:cNvCxnSpPr>
          <p:nvPr/>
        </p:nvCxnSpPr>
        <p:spPr bwMode="auto">
          <a:xfrm flipV="1">
            <a:off x="2641856" y="341918"/>
            <a:ext cx="855137" cy="141499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cxnSpLocks/>
          </p:cNvCxnSpPr>
          <p:nvPr/>
        </p:nvCxnSpPr>
        <p:spPr bwMode="auto">
          <a:xfrm flipV="1">
            <a:off x="2904807" y="1801740"/>
            <a:ext cx="557968" cy="78385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cxnSpLocks/>
          </p:cNvCxnSpPr>
          <p:nvPr/>
        </p:nvCxnSpPr>
        <p:spPr bwMode="auto">
          <a:xfrm flipV="1">
            <a:off x="2918840" y="2134172"/>
            <a:ext cx="559984" cy="4516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cxnSpLocks/>
          </p:cNvCxnSpPr>
          <p:nvPr/>
        </p:nvCxnSpPr>
        <p:spPr bwMode="auto">
          <a:xfrm flipV="1">
            <a:off x="2918840" y="2507338"/>
            <a:ext cx="607056" cy="7821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cxnSpLocks/>
          </p:cNvCxnSpPr>
          <p:nvPr/>
        </p:nvCxnSpPr>
        <p:spPr bwMode="auto">
          <a:xfrm flipV="1">
            <a:off x="2868587" y="2829945"/>
            <a:ext cx="610237" cy="58697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cxnSpLocks/>
          </p:cNvCxnSpPr>
          <p:nvPr/>
        </p:nvCxnSpPr>
        <p:spPr bwMode="auto">
          <a:xfrm flipV="1">
            <a:off x="3046851" y="3730588"/>
            <a:ext cx="479044" cy="27100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bwMode="auto">
          <a:xfrm>
            <a:off x="6500337" y="1005169"/>
            <a:ext cx="1744071" cy="19582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5" name="Espace réservé du numéro de diapositive 4"/>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13</a:t>
            </a:fld>
            <a:endParaRPr lang="fr-FR"/>
          </a:p>
        </p:txBody>
      </p:sp>
    </p:spTree>
    <p:extLst>
      <p:ext uri="{BB962C8B-B14F-4D97-AF65-F5344CB8AC3E}">
        <p14:creationId xmlns:p14="http://schemas.microsoft.com/office/powerpoint/2010/main" val="393077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ZoneTexte 5"/>
          <p:cNvSpPr txBox="1"/>
          <p:nvPr/>
        </p:nvSpPr>
        <p:spPr bwMode="auto">
          <a:xfrm>
            <a:off x="3347863" y="180000"/>
            <a:ext cx="5544616" cy="553998"/>
          </a:xfrm>
          <a:prstGeom prst="rect">
            <a:avLst/>
          </a:prstGeom>
          <a:noFill/>
        </p:spPr>
        <p:txBody>
          <a:bodyPr wrap="square" rtlCol="0">
            <a:spAutoFit/>
          </a:bodyPr>
          <a:lstStyle/>
          <a:p>
            <a:pPr algn="r">
              <a:defRPr/>
            </a:pPr>
            <a:r>
              <a:rPr lang="fr-FR" b="1" dirty="0"/>
              <a:t>Cluster 5 : Destinations et « sous-destinations »</a:t>
            </a:r>
            <a:endParaRPr dirty="0"/>
          </a:p>
          <a:p>
            <a:pPr algn="r">
              <a:defRPr/>
            </a:pPr>
            <a:r>
              <a:rPr lang="fr-FR" sz="1200" b="1" dirty="0" smtClean="0"/>
              <a:t>Architecture du programme de travail 2023-2024</a:t>
            </a:r>
            <a:endParaRPr lang="fr-FR" sz="1200" b="1" dirty="0"/>
          </a:p>
        </p:txBody>
      </p:sp>
      <p:sp>
        <p:nvSpPr>
          <p:cNvPr id="8" name="Espace réservé du contenu 5"/>
          <p:cNvSpPr txBox="1"/>
          <p:nvPr/>
        </p:nvSpPr>
        <p:spPr bwMode="auto">
          <a:xfrm>
            <a:off x="180000" y="884343"/>
            <a:ext cx="8849699" cy="3991663"/>
          </a:xfrm>
          <a:prstGeom prst="rect">
            <a:avLst/>
          </a:prstGeom>
          <a:solidFill>
            <a:schemeClr val="bg1"/>
          </a:solidFill>
        </p:spPr>
        <p:txBody>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spcAft>
                <a:spcPts val="0"/>
              </a:spcAft>
              <a:defRPr/>
            </a:pPr>
            <a:r>
              <a:rPr lang="en-US" sz="1000" b="1" i="1" dirty="0">
                <a:solidFill>
                  <a:srgbClr val="000091"/>
                </a:solidFill>
                <a:latin typeface="Arial"/>
                <a:ea typeface="Times New Roman"/>
                <a:cs typeface="Times New Roman"/>
              </a:rPr>
              <a:t>Destination 1 – </a:t>
            </a:r>
            <a:r>
              <a:rPr lang="fr-FR" sz="1000" b="1" i="1" dirty="0">
                <a:solidFill>
                  <a:srgbClr val="000091"/>
                </a:solidFill>
                <a:latin typeface="Arial"/>
                <a:ea typeface="Times New Roman"/>
                <a:cs typeface="Times New Roman"/>
              </a:rPr>
              <a:t>Sciences du climat et réponses pour la transformation vers la neutralité climatique</a:t>
            </a:r>
            <a:endParaRPr sz="900" i="1" dirty="0"/>
          </a:p>
          <a:p>
            <a:pPr>
              <a:spcAft>
                <a:spcPts val="0"/>
              </a:spcAft>
              <a:defRPr/>
            </a:pPr>
            <a:endParaRPr lang="en-US" b="1" dirty="0">
              <a:solidFill>
                <a:srgbClr val="000091"/>
              </a:solidFill>
              <a:latin typeface="Arial"/>
              <a:ea typeface="Times New Roman"/>
              <a:cs typeface="Times New Roman"/>
            </a:endParaRPr>
          </a:p>
          <a:p>
            <a:pPr>
              <a:spcAft>
                <a:spcPts val="0"/>
              </a:spcAft>
              <a:defRPr/>
            </a:pPr>
            <a:r>
              <a:rPr lang="en-US" sz="1200" b="1" u="sng" dirty="0">
                <a:solidFill>
                  <a:srgbClr val="000091"/>
                </a:solidFill>
                <a:latin typeface="Arial"/>
                <a:ea typeface="Times New Roman"/>
                <a:cs typeface="Times New Roman"/>
              </a:rPr>
              <a:t>Destination 2 – </a:t>
            </a:r>
            <a:r>
              <a:rPr lang="fr-FR" sz="1200" b="1" u="sng" dirty="0">
                <a:solidFill>
                  <a:srgbClr val="000091"/>
                </a:solidFill>
                <a:latin typeface="Arial"/>
                <a:ea typeface="Times New Roman"/>
                <a:cs typeface="Times New Roman"/>
              </a:rPr>
              <a:t>Des solutions intersectorielles pour la transition climatique</a:t>
            </a:r>
            <a:endParaRPr lang="fr-FR" sz="1200" b="1" dirty="0">
              <a:solidFill>
                <a:srgbClr val="000091"/>
              </a:solidFill>
              <a:latin typeface="Arial"/>
              <a:ea typeface="Times New Roman"/>
              <a:cs typeface="Times New Roman"/>
            </a:endParaRPr>
          </a:p>
          <a:p>
            <a:pPr marL="623888" indent="-84138">
              <a:spcAft>
                <a:spcPts val="0"/>
              </a:spcAft>
              <a:buFont typeface="Arial"/>
              <a:buChar char="•"/>
              <a:defRPr/>
            </a:pPr>
            <a:r>
              <a:rPr lang="fr-FR" sz="1100" dirty="0">
                <a:solidFill>
                  <a:schemeClr val="tx1"/>
                </a:solidFill>
                <a:ea typeface="Times New Roman"/>
                <a:cs typeface="Times New Roman"/>
              </a:rPr>
              <a:t>Une chaîne de valeur européenne des batteries compétitive et durable</a:t>
            </a:r>
          </a:p>
          <a:p>
            <a:pPr marL="623888" indent="-84138">
              <a:spcAft>
                <a:spcPts val="0"/>
              </a:spcAft>
              <a:buFont typeface="Arial"/>
              <a:buChar char="•"/>
              <a:defRPr/>
            </a:pPr>
            <a:r>
              <a:rPr lang="fr-FR" sz="1100" dirty="0">
                <a:solidFill>
                  <a:schemeClr val="tx1"/>
                </a:solidFill>
                <a:ea typeface="Times New Roman"/>
                <a:cs typeface="Times New Roman"/>
              </a:rPr>
              <a:t>Technologies de pointe émergentes et solutions climatiques</a:t>
            </a:r>
            <a:endParaRPr sz="1100" dirty="0"/>
          </a:p>
          <a:p>
            <a:pPr>
              <a:spcAft>
                <a:spcPts val="0"/>
              </a:spcAft>
              <a:defRPr/>
            </a:pPr>
            <a:endParaRPr lang="en-US" sz="1100" b="1" dirty="0">
              <a:solidFill>
                <a:srgbClr val="000091"/>
              </a:solidFill>
              <a:latin typeface="Arial"/>
              <a:ea typeface="Times New Roman"/>
              <a:cs typeface="Times New Roman"/>
            </a:endParaRPr>
          </a:p>
          <a:p>
            <a:pPr>
              <a:spcAft>
                <a:spcPts val="0"/>
              </a:spcAft>
              <a:defRPr/>
            </a:pPr>
            <a:r>
              <a:rPr lang="en-US" sz="1000" b="1" i="1" dirty="0">
                <a:solidFill>
                  <a:srgbClr val="000091"/>
                </a:solidFill>
                <a:latin typeface="Arial"/>
                <a:ea typeface="Times New Roman"/>
                <a:cs typeface="Times New Roman"/>
              </a:rPr>
              <a:t>Destination 3 – </a:t>
            </a:r>
            <a:r>
              <a:rPr lang="fr-FR" sz="1000" b="1" i="1" dirty="0">
                <a:solidFill>
                  <a:srgbClr val="000091"/>
                </a:solidFill>
                <a:latin typeface="Arial"/>
                <a:ea typeface="Times New Roman"/>
                <a:cs typeface="Times New Roman"/>
              </a:rPr>
              <a:t>Un approvisionnement énergétique durable, sûr et compétitif</a:t>
            </a:r>
            <a:endParaRPr lang="en-GB" sz="1000" b="1" i="1" dirty="0">
              <a:solidFill>
                <a:srgbClr val="000091"/>
              </a:solidFill>
              <a:latin typeface="Arial"/>
              <a:ea typeface="Times New Roman"/>
              <a:cs typeface="Times New Roman"/>
            </a:endParaRPr>
          </a:p>
          <a:p>
            <a:pPr marL="625475" lvl="2" indent="-84138">
              <a:spcBef>
                <a:spcPts val="0"/>
              </a:spcBef>
              <a:spcAft>
                <a:spcPts val="0"/>
              </a:spcAft>
              <a:tabLst>
                <a:tab pos="457200" algn="l"/>
                <a:tab pos="5754688" algn="r"/>
              </a:tabLst>
              <a:defRPr/>
            </a:pPr>
            <a:r>
              <a:rPr lang="fr-FR" sz="900" i="1" dirty="0">
                <a:ea typeface="Times New Roman"/>
                <a:cs typeface="Times New Roman"/>
              </a:rPr>
              <a:t>Leadership mondial en matière d'énergies renouvelables  </a:t>
            </a:r>
          </a:p>
          <a:p>
            <a:pPr marL="625475" lvl="2" indent="-84138">
              <a:spcBef>
                <a:spcPts val="0"/>
              </a:spcBef>
              <a:spcAft>
                <a:spcPts val="0"/>
              </a:spcAft>
              <a:tabLst>
                <a:tab pos="457200" algn="l"/>
                <a:tab pos="5754688" algn="r"/>
              </a:tabLst>
              <a:defRPr/>
            </a:pPr>
            <a:r>
              <a:rPr lang="fr-FR" sz="900" i="1" dirty="0">
                <a:ea typeface="Times New Roman"/>
                <a:cs typeface="Times New Roman"/>
              </a:rPr>
              <a:t>Systèmes, réseaux et stockage d'énergie</a:t>
            </a:r>
          </a:p>
          <a:p>
            <a:pPr marL="625475" lvl="2" indent="-84138">
              <a:spcBef>
                <a:spcPts val="0"/>
              </a:spcBef>
              <a:spcAft>
                <a:spcPts val="0"/>
              </a:spcAft>
              <a:tabLst>
                <a:tab pos="457200" algn="l"/>
                <a:tab pos="5754688" algn="r"/>
              </a:tabLst>
              <a:defRPr/>
            </a:pPr>
            <a:r>
              <a:rPr lang="fr-FR" sz="900" i="1" dirty="0">
                <a:ea typeface="Times New Roman"/>
                <a:cs typeface="Times New Roman"/>
              </a:rPr>
              <a:t>Captage, utilisation et stockage du carbone</a:t>
            </a:r>
            <a:endParaRPr sz="700" i="1" dirty="0"/>
          </a:p>
          <a:p>
            <a:pPr marL="92075" lvl="2" indent="-92075">
              <a:spcBef>
                <a:spcPts val="0"/>
              </a:spcBef>
              <a:spcAft>
                <a:spcPts val="0"/>
              </a:spcAft>
              <a:buNone/>
              <a:tabLst>
                <a:tab pos="457200" algn="l"/>
                <a:tab pos="5754688" algn="r"/>
              </a:tabLst>
              <a:defRPr/>
            </a:pPr>
            <a:endParaRPr lang="en-US" sz="1000" b="1" i="1" dirty="0">
              <a:solidFill>
                <a:srgbClr val="000091"/>
              </a:solidFill>
              <a:latin typeface="Arial"/>
              <a:ea typeface="Times New Roman"/>
              <a:cs typeface="Times New Roman"/>
            </a:endParaRPr>
          </a:p>
          <a:p>
            <a:pPr marL="92075" lvl="2" indent="-92075">
              <a:spcBef>
                <a:spcPts val="0"/>
              </a:spcBef>
              <a:spcAft>
                <a:spcPts val="0"/>
              </a:spcAft>
              <a:buNone/>
              <a:tabLst>
                <a:tab pos="457200" algn="l"/>
                <a:tab pos="5754688" algn="r"/>
              </a:tabLst>
              <a:defRPr/>
            </a:pPr>
            <a:r>
              <a:rPr lang="en-US" sz="1000" b="1" i="1" dirty="0">
                <a:solidFill>
                  <a:srgbClr val="000091"/>
                </a:solidFill>
                <a:latin typeface="Arial"/>
                <a:ea typeface="Times New Roman"/>
                <a:cs typeface="Times New Roman"/>
              </a:rPr>
              <a:t>Destination 4 – </a:t>
            </a:r>
            <a:r>
              <a:rPr lang="fr-FR" sz="1000" b="1" i="1" dirty="0">
                <a:solidFill>
                  <a:srgbClr val="000091"/>
                </a:solidFill>
                <a:latin typeface="Arial"/>
                <a:ea typeface="Times New Roman"/>
                <a:cs typeface="Times New Roman"/>
              </a:rPr>
              <a:t>Utilisation efficace, durable et inclusive de l'énergie</a:t>
            </a:r>
            <a:endParaRPr lang="en-GB" sz="1000" b="1" i="1" dirty="0">
              <a:solidFill>
                <a:srgbClr val="000091"/>
              </a:solidFill>
              <a:latin typeface="Arial"/>
              <a:ea typeface="Times New Roman"/>
              <a:cs typeface="Times New Roman"/>
            </a:endParaRPr>
          </a:p>
          <a:p>
            <a:pPr marL="623888" indent="-84138">
              <a:spcAft>
                <a:spcPts val="0"/>
              </a:spcAft>
              <a:buFont typeface="Arial"/>
              <a:buChar char="•"/>
              <a:defRPr/>
            </a:pPr>
            <a:r>
              <a:rPr lang="fr-FR" sz="900" i="1" dirty="0">
                <a:solidFill>
                  <a:schemeClr val="tx1"/>
                </a:solidFill>
                <a:ea typeface="Times New Roman"/>
                <a:cs typeface="Times New Roman"/>
              </a:rPr>
              <a:t>Un parc immobilier européen à haute efficacité énergétique et climatiquement neutre</a:t>
            </a:r>
            <a:endParaRPr lang="en-GB" sz="900" i="1" dirty="0">
              <a:solidFill>
                <a:schemeClr val="tx1"/>
              </a:solidFill>
              <a:ea typeface="Times New Roman"/>
              <a:cs typeface="Times New Roman"/>
            </a:endParaRPr>
          </a:p>
          <a:p>
            <a:pPr marL="623888" indent="-84138">
              <a:spcAft>
                <a:spcPts val="0"/>
              </a:spcAft>
              <a:buFont typeface="Arial"/>
              <a:buChar char="•"/>
              <a:defRPr/>
            </a:pPr>
            <a:r>
              <a:rPr lang="fr-FR" sz="900" i="1" dirty="0">
                <a:solidFill>
                  <a:schemeClr val="tx1"/>
                </a:solidFill>
                <a:ea typeface="Times New Roman"/>
                <a:cs typeface="Times New Roman"/>
              </a:rPr>
              <a:t>Les installations industrielles dans la transition énergétique</a:t>
            </a:r>
          </a:p>
          <a:p>
            <a:pPr marL="539750">
              <a:spcAft>
                <a:spcPts val="0"/>
              </a:spcAft>
              <a:defRPr/>
            </a:pPr>
            <a:endParaRPr lang="en-GB" sz="1000" u="sng" dirty="0">
              <a:solidFill>
                <a:schemeClr val="tx1"/>
              </a:solidFill>
              <a:ea typeface="Times New Roman"/>
              <a:cs typeface="Times New Roman"/>
            </a:endParaRPr>
          </a:p>
          <a:p>
            <a:pPr>
              <a:spcAft>
                <a:spcPts val="0"/>
              </a:spcAft>
              <a:defRPr/>
            </a:pPr>
            <a:r>
              <a:rPr lang="fr-FR" sz="1000" b="1" i="1" dirty="0">
                <a:solidFill>
                  <a:srgbClr val="000091"/>
                </a:solidFill>
                <a:ea typeface="Times New Roman"/>
                <a:cs typeface="Times New Roman"/>
              </a:rPr>
              <a:t>Destination 5 – Des solutions propres et compétitives pour tous les modes de transport</a:t>
            </a:r>
          </a:p>
          <a:p>
            <a:pPr marL="625475" lvl="2" indent="-84138">
              <a:spcBef>
                <a:spcPts val="0"/>
              </a:spcBef>
              <a:spcAft>
                <a:spcPts val="0"/>
              </a:spcAft>
              <a:tabLst>
                <a:tab pos="457200" algn="l"/>
                <a:tab pos="5754688" algn="r"/>
              </a:tabLst>
              <a:defRPr/>
            </a:pPr>
            <a:r>
              <a:rPr lang="fr-FR" sz="900" i="1" dirty="0">
                <a:ea typeface="Times New Roman"/>
                <a:cs typeface="Times New Roman"/>
              </a:rPr>
              <a:t>Transport routier à émissions nulles </a:t>
            </a:r>
          </a:p>
          <a:p>
            <a:pPr marL="625475" lvl="2" indent="-84138">
              <a:spcBef>
                <a:spcPts val="0"/>
              </a:spcBef>
              <a:spcAft>
                <a:spcPts val="0"/>
              </a:spcAft>
              <a:tabLst>
                <a:tab pos="457200" algn="l"/>
                <a:tab pos="5754688" algn="r"/>
              </a:tabLst>
              <a:defRPr/>
            </a:pPr>
            <a:r>
              <a:rPr lang="fr-FR" sz="900" i="1" dirty="0">
                <a:ea typeface="Times New Roman"/>
                <a:cs typeface="Times New Roman"/>
              </a:rPr>
              <a:t>Aviation</a:t>
            </a:r>
          </a:p>
          <a:p>
            <a:pPr marL="625475" lvl="2" indent="-84138">
              <a:spcBef>
                <a:spcPts val="0"/>
              </a:spcBef>
              <a:spcAft>
                <a:spcPts val="0"/>
              </a:spcAft>
              <a:tabLst>
                <a:tab pos="457200" algn="l"/>
                <a:tab pos="5754688" algn="r"/>
              </a:tabLst>
              <a:defRPr/>
            </a:pPr>
            <a:r>
              <a:rPr lang="fr-FR" sz="900" i="1" dirty="0">
                <a:ea typeface="Times New Roman"/>
                <a:cs typeface="Times New Roman"/>
              </a:rPr>
              <a:t>Transport Maritime </a:t>
            </a:r>
          </a:p>
          <a:p>
            <a:pPr marL="625475" lvl="2" indent="-84138">
              <a:spcBef>
                <a:spcPts val="0"/>
              </a:spcBef>
              <a:spcAft>
                <a:spcPts val="0"/>
              </a:spcAft>
              <a:tabLst>
                <a:tab pos="457200" algn="l"/>
                <a:tab pos="5754688" algn="r"/>
              </a:tabLst>
              <a:defRPr/>
            </a:pPr>
            <a:r>
              <a:rPr lang="fr-FR" sz="900" i="1" dirty="0">
                <a:ea typeface="Times New Roman"/>
                <a:cs typeface="Times New Roman"/>
              </a:rPr>
              <a:t>Impact des transports sur l'environnement et la santé humaine</a:t>
            </a:r>
          </a:p>
          <a:p>
            <a:pPr>
              <a:spcAft>
                <a:spcPts val="0"/>
              </a:spcAft>
              <a:defRPr/>
            </a:pPr>
            <a:endParaRPr lang="fr-FR" sz="1000" b="1" i="1" dirty="0">
              <a:solidFill>
                <a:srgbClr val="000091"/>
              </a:solidFill>
              <a:ea typeface="Times New Roman"/>
              <a:cs typeface="Times New Roman"/>
            </a:endParaRPr>
          </a:p>
          <a:p>
            <a:pPr>
              <a:spcAft>
                <a:spcPts val="0"/>
              </a:spcAft>
              <a:defRPr/>
            </a:pPr>
            <a:r>
              <a:rPr lang="fr-FR" sz="1000" b="1" i="1" dirty="0">
                <a:solidFill>
                  <a:srgbClr val="000091"/>
                </a:solidFill>
                <a:ea typeface="Times New Roman"/>
                <a:cs typeface="Times New Roman"/>
              </a:rPr>
              <a:t>Destination 6 – Des transports sûrs et résilients et des services de mobilité intelligente pour les passagers et les marchandises</a:t>
            </a:r>
          </a:p>
          <a:p>
            <a:pPr marL="625475" lvl="2" indent="-84138">
              <a:spcBef>
                <a:spcPts val="0"/>
              </a:spcBef>
              <a:spcAft>
                <a:spcPts val="0"/>
              </a:spcAft>
              <a:tabLst>
                <a:tab pos="457200" algn="l"/>
                <a:tab pos="5754688" algn="r"/>
              </a:tabLst>
              <a:defRPr/>
            </a:pPr>
            <a:r>
              <a:rPr lang="fr-FR" sz="900" i="1" dirty="0">
                <a:ea typeface="Times New Roman"/>
                <a:cs typeface="Times New Roman"/>
              </a:rPr>
              <a:t>Mobilité connectée, coopérative et automatisée (CCAM) </a:t>
            </a:r>
          </a:p>
          <a:p>
            <a:pPr marL="625475" lvl="2" indent="-84138">
              <a:spcBef>
                <a:spcPts val="0"/>
              </a:spcBef>
              <a:spcAft>
                <a:spcPts val="0"/>
              </a:spcAft>
              <a:tabLst>
                <a:tab pos="457200" algn="l"/>
                <a:tab pos="5754688" algn="r"/>
              </a:tabLst>
              <a:defRPr/>
            </a:pPr>
            <a:r>
              <a:rPr lang="fr-FR" sz="900" i="1" dirty="0">
                <a:ea typeface="Times New Roman"/>
                <a:cs typeface="Times New Roman"/>
              </a:rPr>
              <a:t>Systèmes de transport multimodaux et durables pour les passagers et les marchandises</a:t>
            </a:r>
          </a:p>
          <a:p>
            <a:pPr marL="625475" lvl="2" indent="-84138">
              <a:spcBef>
                <a:spcPts val="0"/>
              </a:spcBef>
              <a:spcAft>
                <a:spcPts val="0"/>
              </a:spcAft>
              <a:tabLst>
                <a:tab pos="457200" algn="l"/>
                <a:tab pos="5754688" algn="r"/>
              </a:tabLst>
              <a:defRPr/>
            </a:pPr>
            <a:r>
              <a:rPr lang="fr-FR" sz="900" i="1" dirty="0">
                <a:ea typeface="Times New Roman"/>
                <a:cs typeface="Times New Roman"/>
              </a:rPr>
              <a:t>Sécurité et résilience - par mode et dans tous les modes de transport</a:t>
            </a:r>
          </a:p>
          <a:p>
            <a:pPr marL="92075" lvl="2" indent="-92075">
              <a:spcBef>
                <a:spcPts val="0"/>
              </a:spcBef>
              <a:spcAft>
                <a:spcPts val="0"/>
              </a:spcAft>
              <a:buNone/>
              <a:tabLst>
                <a:tab pos="457200" algn="l"/>
                <a:tab pos="5754688" algn="r"/>
              </a:tabLst>
              <a:defRPr/>
            </a:pPr>
            <a:endParaRPr lang="en-GB" sz="900" b="1" strike="sngStrike" dirty="0">
              <a:solidFill>
                <a:srgbClr val="000091"/>
              </a:solidFill>
              <a:latin typeface="Arial"/>
              <a:ea typeface="Times New Roman"/>
              <a:cs typeface="Times New Roman"/>
            </a:endParaRPr>
          </a:p>
        </p:txBody>
      </p:sp>
      <p:sp>
        <p:nvSpPr>
          <p:cNvPr id="4" name="Rectangle à coins arrondis 3"/>
          <p:cNvSpPr/>
          <p:nvPr/>
        </p:nvSpPr>
        <p:spPr>
          <a:xfrm>
            <a:off x="180000" y="1131590"/>
            <a:ext cx="5760152" cy="72008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bwMode="auto">
          <a:xfrm>
            <a:off x="101637" y="4948594"/>
            <a:ext cx="8286787" cy="215444"/>
          </a:xfrm>
          <a:prstGeom prst="rect">
            <a:avLst/>
          </a:prstGeom>
          <a:ln w="28575">
            <a:solidFill>
              <a:srgbClr val="000091"/>
            </a:solidFill>
          </a:ln>
        </p:spPr>
        <p:txBody>
          <a:bodyPr wrap="square">
            <a:spAutoFit/>
          </a:bodyPr>
          <a:lstStyle/>
          <a:p>
            <a:pPr>
              <a:spcAft>
                <a:spcPts val="499"/>
              </a:spcAft>
              <a:defRPr/>
            </a:pPr>
            <a:r>
              <a:rPr lang="fr-FR" sz="800" b="1" u="sng" dirty="0"/>
              <a:t>Lien vers le programme de travail 2023/2024 : </a:t>
            </a:r>
            <a:r>
              <a:rPr lang="fr-FR" sz="800" b="1" u="sng" dirty="0">
                <a:solidFill>
                  <a:schemeClr val="accent3"/>
                </a:solidFill>
                <a:hlinkClick r:id="rId3"/>
              </a:rPr>
              <a:t>https://</a:t>
            </a:r>
            <a:r>
              <a:rPr lang="fr-FR" sz="800" b="1" u="sng" dirty="0" smtClean="0">
                <a:solidFill>
                  <a:schemeClr val="accent3"/>
                </a:solidFill>
                <a:hlinkClick r:id="rId3"/>
              </a:rPr>
              <a:t>www.horizon-europe.gouv.fr/programme-de-travail-2023-2024-pour-les-thematiques-climatenergiemobilite-31777</a:t>
            </a:r>
            <a:r>
              <a:rPr lang="fr-FR" sz="800" b="1" u="sng" dirty="0" smtClean="0">
                <a:solidFill>
                  <a:schemeClr val="accent3"/>
                </a:solidFill>
              </a:rPr>
              <a:t> </a:t>
            </a:r>
            <a:endParaRPr lang="fr-FR" sz="600" b="1" spc="-1" dirty="0">
              <a:solidFill>
                <a:schemeClr val="accent3"/>
              </a:solidFill>
            </a:endParaRPr>
          </a:p>
        </p:txBody>
      </p:sp>
      <p:sp>
        <p:nvSpPr>
          <p:cNvPr id="10" name="Espace réservé du numéro de diapositive 3"/>
          <p:cNvSpPr>
            <a:spLocks noGrp="1"/>
          </p:cNvSpPr>
          <p:nvPr>
            <p:ph type="sldNum" sz="quarter" idx="4294967295"/>
          </p:nvPr>
        </p:nvSpPr>
        <p:spPr bwMode="auto">
          <a:xfrm>
            <a:off x="7596336" y="4876046"/>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14</a:t>
            </a:fld>
            <a:endParaRPr lang="fr-FR" sz="1600" b="0" i="0" u="none" strike="noStrike" cap="none" spc="0" dirty="0">
              <a:ln>
                <a:noFill/>
              </a:ln>
              <a:solidFill>
                <a:srgbClr val="000091"/>
              </a:solidFill>
              <a:latin typeface="Arial"/>
              <a:ea typeface="+mn-ea"/>
              <a:cs typeface="+mn-cs"/>
            </a:endParaRPr>
          </a:p>
        </p:txBody>
      </p:sp>
    </p:spTree>
    <p:extLst>
      <p:ext uri="{BB962C8B-B14F-4D97-AF65-F5344CB8AC3E}">
        <p14:creationId xmlns:p14="http://schemas.microsoft.com/office/powerpoint/2010/main" val="109309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15</a:t>
            </a:fld>
            <a:endParaRPr lang="fr-FR" sz="1600" b="0" i="0" u="none" strike="noStrike" cap="none" spc="0" dirty="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Liste des Appels 2024</a:t>
            </a:r>
          </a:p>
          <a:p>
            <a:pPr algn="r">
              <a:defRPr/>
            </a:pPr>
            <a:r>
              <a:rPr lang="fr-FR" sz="1200" b="1" dirty="0" smtClean="0"/>
              <a:t>DESTINATION 2</a:t>
            </a:r>
            <a:endParaRPr lang="fr-FR" sz="1200" b="1" dirty="0"/>
          </a:p>
        </p:txBody>
      </p:sp>
      <p:graphicFrame>
        <p:nvGraphicFramePr>
          <p:cNvPr id="2" name="Tableau 1"/>
          <p:cNvGraphicFramePr>
            <a:graphicFrameLocks noGrp="1"/>
          </p:cNvGraphicFramePr>
          <p:nvPr>
            <p:extLst>
              <p:ext uri="{D42A27DB-BD31-4B8C-83A1-F6EECF244321}">
                <p14:modId xmlns:p14="http://schemas.microsoft.com/office/powerpoint/2010/main" val="72571528"/>
              </p:ext>
            </p:extLst>
          </p:nvPr>
        </p:nvGraphicFramePr>
        <p:xfrm>
          <a:off x="343060" y="1110650"/>
          <a:ext cx="8423275" cy="3474660"/>
        </p:xfrm>
        <a:graphic>
          <a:graphicData uri="http://schemas.openxmlformats.org/drawingml/2006/table">
            <a:tbl>
              <a:tblPr>
                <a:tableStyleId>{5DA37D80-6434-44D0-A028-1B22A696006F}</a:tableStyleId>
              </a:tblPr>
              <a:tblGrid>
                <a:gridCol w="916572">
                  <a:extLst>
                    <a:ext uri="{9D8B030D-6E8A-4147-A177-3AD203B41FA5}">
                      <a16:colId xmlns:a16="http://schemas.microsoft.com/office/drawing/2014/main" val="144408763"/>
                    </a:ext>
                  </a:extLst>
                </a:gridCol>
                <a:gridCol w="1296144">
                  <a:extLst>
                    <a:ext uri="{9D8B030D-6E8A-4147-A177-3AD203B41FA5}">
                      <a16:colId xmlns:a16="http://schemas.microsoft.com/office/drawing/2014/main" val="3290138810"/>
                    </a:ext>
                  </a:extLst>
                </a:gridCol>
                <a:gridCol w="1872208">
                  <a:extLst>
                    <a:ext uri="{9D8B030D-6E8A-4147-A177-3AD203B41FA5}">
                      <a16:colId xmlns:a16="http://schemas.microsoft.com/office/drawing/2014/main" val="1754375184"/>
                    </a:ext>
                  </a:extLst>
                </a:gridCol>
                <a:gridCol w="936104">
                  <a:extLst>
                    <a:ext uri="{9D8B030D-6E8A-4147-A177-3AD203B41FA5}">
                      <a16:colId xmlns:a16="http://schemas.microsoft.com/office/drawing/2014/main" val="2282235762"/>
                    </a:ext>
                  </a:extLst>
                </a:gridCol>
                <a:gridCol w="720080">
                  <a:extLst>
                    <a:ext uri="{9D8B030D-6E8A-4147-A177-3AD203B41FA5}">
                      <a16:colId xmlns:a16="http://schemas.microsoft.com/office/drawing/2014/main" val="2280788369"/>
                    </a:ext>
                  </a:extLst>
                </a:gridCol>
                <a:gridCol w="648072">
                  <a:extLst>
                    <a:ext uri="{9D8B030D-6E8A-4147-A177-3AD203B41FA5}">
                      <a16:colId xmlns:a16="http://schemas.microsoft.com/office/drawing/2014/main" val="1404240892"/>
                    </a:ext>
                  </a:extLst>
                </a:gridCol>
                <a:gridCol w="432048">
                  <a:extLst>
                    <a:ext uri="{9D8B030D-6E8A-4147-A177-3AD203B41FA5}">
                      <a16:colId xmlns:a16="http://schemas.microsoft.com/office/drawing/2014/main" val="197394518"/>
                    </a:ext>
                  </a:extLst>
                </a:gridCol>
                <a:gridCol w="531151">
                  <a:extLst>
                    <a:ext uri="{9D8B030D-6E8A-4147-A177-3AD203B41FA5}">
                      <a16:colId xmlns:a16="http://schemas.microsoft.com/office/drawing/2014/main" val="1921518853"/>
                    </a:ext>
                  </a:extLst>
                </a:gridCol>
                <a:gridCol w="524624">
                  <a:extLst>
                    <a:ext uri="{9D8B030D-6E8A-4147-A177-3AD203B41FA5}">
                      <a16:colId xmlns:a16="http://schemas.microsoft.com/office/drawing/2014/main" val="278546351"/>
                    </a:ext>
                  </a:extLst>
                </a:gridCol>
                <a:gridCol w="546272">
                  <a:extLst>
                    <a:ext uri="{9D8B030D-6E8A-4147-A177-3AD203B41FA5}">
                      <a16:colId xmlns:a16="http://schemas.microsoft.com/office/drawing/2014/main" val="2823487905"/>
                    </a:ext>
                  </a:extLst>
                </a:gridCol>
              </a:tblGrid>
              <a:tr h="172386">
                <a:tc>
                  <a:txBody>
                    <a:bodyPr/>
                    <a:lstStyle/>
                    <a:p>
                      <a:pPr algn="ctr" fontAlgn="ctr"/>
                      <a:r>
                        <a:rPr lang="fr-FR" sz="800" b="1" u="none" strike="noStrike" dirty="0">
                          <a:solidFill>
                            <a:schemeClr val="bg1"/>
                          </a:solidFill>
                          <a:effectLst/>
                        </a:rPr>
                        <a:t>Domaine</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Code AAP</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Titre AAP</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Type d'action</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smtClean="0">
                          <a:solidFill>
                            <a:schemeClr val="bg1"/>
                          </a:solidFill>
                          <a:effectLst/>
                        </a:rPr>
                        <a:t>Budget/</a:t>
                      </a:r>
                      <a:r>
                        <a:rPr lang="fr-FR" sz="800" b="1" u="none" strike="noStrike" baseline="0" dirty="0" smtClean="0">
                          <a:solidFill>
                            <a:schemeClr val="bg1"/>
                          </a:solidFill>
                          <a:effectLst/>
                        </a:rPr>
                        <a:t> </a:t>
                      </a:r>
                      <a:r>
                        <a:rPr lang="fr-FR" sz="800" b="1" u="none" strike="noStrike" dirty="0" smtClean="0">
                          <a:solidFill>
                            <a:schemeClr val="bg1"/>
                          </a:solidFill>
                          <a:effectLst/>
                        </a:rPr>
                        <a:t>projet</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err="1" smtClean="0">
                          <a:solidFill>
                            <a:schemeClr val="bg1"/>
                          </a:solidFill>
                          <a:effectLst/>
                        </a:rPr>
                        <a:t>Nbre</a:t>
                      </a:r>
                      <a:r>
                        <a:rPr lang="fr-FR" sz="800" b="1" u="none" strike="noStrike" dirty="0" smtClean="0">
                          <a:solidFill>
                            <a:schemeClr val="bg1"/>
                          </a:solidFill>
                          <a:effectLst/>
                        </a:rPr>
                        <a:t> projets </a:t>
                      </a:r>
                      <a:r>
                        <a:rPr lang="fr-FR" sz="800" b="1" u="none" strike="noStrike" dirty="0">
                          <a:solidFill>
                            <a:schemeClr val="bg1"/>
                          </a:solidFill>
                          <a:effectLst/>
                        </a:rPr>
                        <a:t>attendus</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smtClean="0">
                          <a:solidFill>
                            <a:schemeClr val="bg1"/>
                          </a:solidFill>
                          <a:effectLst/>
                        </a:rPr>
                        <a:t>TRL</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Lump </a:t>
                      </a:r>
                      <a:r>
                        <a:rPr lang="fr-FR" sz="800" b="1" u="none" strike="noStrike" dirty="0" err="1">
                          <a:solidFill>
                            <a:schemeClr val="bg1"/>
                          </a:solidFill>
                          <a:effectLst/>
                        </a:rPr>
                        <a:t>Sum</a:t>
                      </a:r>
                      <a:r>
                        <a:rPr lang="fr-FR" sz="800" b="1" u="none" strike="noStrike" dirty="0">
                          <a:solidFill>
                            <a:schemeClr val="bg1"/>
                          </a:solidFill>
                          <a:effectLst/>
                        </a:rPr>
                        <a:t> </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Ouverture</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Clôture</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extLst>
                  <a:ext uri="{0D108BD9-81ED-4DB2-BD59-A6C34878D82A}">
                    <a16:rowId xmlns:a16="http://schemas.microsoft.com/office/drawing/2014/main" val="336675316"/>
                  </a:ext>
                </a:extLst>
              </a:tr>
              <a:tr h="122361">
                <a:tc>
                  <a:txBody>
                    <a:bodyPr/>
                    <a:lstStyle/>
                    <a:p>
                      <a:pPr algn="ctr" fontAlgn="ctr"/>
                      <a:r>
                        <a:rPr lang="fr-FR" sz="700" u="none" strike="noStrike" dirty="0">
                          <a:effectLst/>
                        </a:rPr>
                        <a:t>Batteries</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dirty="0">
                          <a:effectLst/>
                        </a:rPr>
                        <a:t>HORIZON-CL5-2024-D2-01-01</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2" action="ppaction://hlinksldjump"/>
                        </a:rPr>
                        <a:t>Advanced sustainable and safe pre-processing technologies for End-of-Life (</a:t>
                      </a:r>
                      <a:r>
                        <a:rPr lang="en-US" sz="700" u="none" strike="noStrike" dirty="0" err="1">
                          <a:effectLst/>
                          <a:hlinkClick r:id="rId2" action="ppaction://hlinksldjump"/>
                        </a:rPr>
                        <a:t>EoL</a:t>
                      </a:r>
                      <a:r>
                        <a:rPr lang="en-US" sz="700" u="none" strike="noStrike" dirty="0">
                          <a:effectLst/>
                          <a:hlinkClick r:id="rId2" action="ppaction://hlinksldjump"/>
                        </a:rPr>
                        <a:t>) battery recycling (Batt4EU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RIA</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8</a:t>
                      </a:r>
                      <a:r>
                        <a:rPr lang="fr-FR" sz="700" u="none" strike="noStrike" dirty="0" smtClean="0">
                          <a:effectLst/>
                        </a:rPr>
                        <a:t>,0</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b="0" i="0" u="none" strike="noStrike" dirty="0">
                          <a:solidFill>
                            <a:schemeClr val="tx1"/>
                          </a:solidFill>
                          <a:effectLst/>
                          <a:latin typeface="+mn-lt"/>
                        </a:rPr>
                        <a:t>2</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480055217"/>
                  </a:ext>
                </a:extLst>
              </a:tr>
              <a:tr h="314396">
                <a:tc>
                  <a:txBody>
                    <a:bodyPr/>
                    <a:lstStyle/>
                    <a:p>
                      <a:pPr algn="ctr" fontAlgn="ctr"/>
                      <a:r>
                        <a:rPr lang="fr-FR" sz="700" u="none" strike="noStrike">
                          <a:effectLst/>
                        </a:rPr>
                        <a:t>Batteries</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HORIZON-CL5-2024-D2-01-02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3" action="ppaction://hlinksldjump"/>
                        </a:rPr>
                        <a:t>Non-Li Sustainable Batteries with European Supply Chains for Stationary Storage (Batt4EU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smtClean="0">
                          <a:effectLst/>
                        </a:rPr>
                        <a:t>7,0</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oui</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686085822"/>
                  </a:ext>
                </a:extLst>
              </a:tr>
              <a:tr h="181851">
                <a:tc>
                  <a:txBody>
                    <a:bodyPr/>
                    <a:lstStyle/>
                    <a:p>
                      <a:pPr algn="ctr" fontAlgn="ctr"/>
                      <a:r>
                        <a:rPr lang="fr-FR" sz="700" u="none" strike="noStrike" dirty="0">
                          <a:effectLst/>
                        </a:rPr>
                        <a:t>Batteries</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dirty="0">
                          <a:effectLst/>
                        </a:rPr>
                        <a:t>HORIZON-CL5-2024-D2-01-03</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4" action="ppaction://hlinksldjump"/>
                        </a:rPr>
                        <a:t>Development of technical and business solutions to </a:t>
                      </a:r>
                      <a:r>
                        <a:rPr lang="en-US" sz="700" u="none" strike="noStrike" dirty="0" err="1">
                          <a:effectLst/>
                          <a:hlinkClick r:id="rId4" action="ppaction://hlinksldjump"/>
                        </a:rPr>
                        <a:t>optimise</a:t>
                      </a:r>
                      <a:r>
                        <a:rPr lang="en-US" sz="700" u="none" strike="noStrike" dirty="0">
                          <a:effectLst/>
                          <a:hlinkClick r:id="rId4" action="ppaction://hlinksldjump"/>
                        </a:rPr>
                        <a:t> the circularity, resilience, and sustainability of the European battery value chain (Batt4EU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RIA</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07/12/2023</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18/04/2024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796125090"/>
                  </a:ext>
                </a:extLst>
              </a:tr>
              <a:tr h="18185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700" u="none" strike="noStrike" dirty="0" smtClean="0">
                          <a:effectLst/>
                        </a:rPr>
                        <a:t>Batteries</a:t>
                      </a:r>
                      <a:endParaRPr lang="fr-FR" sz="700" b="0" i="0" u="none" strike="noStrike" dirty="0" smtClean="0">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dirty="0" smtClean="0">
                          <a:effectLst/>
                        </a:rPr>
                        <a:t>HORIZON-CL5-2024-D2-01-05</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b="0" i="0" u="none" strike="noStrike" dirty="0" smtClean="0">
                          <a:solidFill>
                            <a:srgbClr val="000000"/>
                          </a:solidFill>
                          <a:effectLst/>
                          <a:latin typeface="Calibri" panose="020F0502020204030204" pitchFamily="34" charset="0"/>
                          <a:hlinkClick r:id="rId5" action="ppaction://hlinksldjump"/>
                        </a:rPr>
                        <a:t>Furthering the development of a materials acceleration platform for sustainable batteries (combining AI, big data, autonomous synthesis robotics, high throughput testing) (Batt4EU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700" u="none" strike="noStrike" dirty="0" smtClean="0">
                          <a:effectLst/>
                        </a:rPr>
                        <a:t>RIA</a:t>
                      </a:r>
                      <a:endParaRPr lang="fr-FR" sz="700" b="0" i="0" u="none" strike="noStrike" dirty="0" smtClean="0">
                        <a:solidFill>
                          <a:srgbClr val="000000"/>
                        </a:solidFill>
                        <a:effectLst/>
                        <a:latin typeface="Calibri" panose="020F0502020204030204" pitchFamily="34" charset="0"/>
                      </a:endParaRPr>
                    </a:p>
                    <a:p>
                      <a:pPr algn="ctr" fontAlgn="ct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b="0" i="0" u="none" strike="noStrike" dirty="0" smtClean="0">
                          <a:solidFill>
                            <a:srgbClr val="000000"/>
                          </a:solidFill>
                          <a:effectLst/>
                          <a:latin typeface="Calibri" panose="020F0502020204030204" pitchFamily="34" charset="0"/>
                        </a:rPr>
                        <a:t>20</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b="0" i="0" u="none" strike="noStrike" dirty="0" smtClean="0">
                          <a:solidFill>
                            <a:srgbClr val="000000"/>
                          </a:solidFill>
                          <a:effectLst/>
                          <a:latin typeface="Calibri" panose="020F0502020204030204" pitchFamily="34" charset="0"/>
                        </a:rPr>
                        <a:t>1</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b="0" i="0" u="none" strike="noStrike" dirty="0" smtClean="0">
                          <a:solidFill>
                            <a:srgbClr val="000000"/>
                          </a:solidFill>
                          <a:effectLst/>
                          <a:latin typeface="Calibri" panose="020F0502020204030204" pitchFamily="34" charset="0"/>
                        </a:rPr>
                        <a:t>3-4</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07/12/2023</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18/04/2024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479290569"/>
                  </a:ext>
                </a:extLst>
              </a:tr>
              <a:tr h="181851">
                <a:tc>
                  <a:txBody>
                    <a:bodyPr/>
                    <a:lstStyle/>
                    <a:p>
                      <a:pPr algn="ctr" fontAlgn="ctr"/>
                      <a:r>
                        <a:rPr lang="fr-FR" sz="700" u="none" strike="noStrike" dirty="0">
                          <a:effectLst/>
                        </a:rPr>
                        <a:t>Batteries</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HORIZON-CL5-2024-D2-02-01</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6" action="ppaction://hlinksldjump"/>
                        </a:rPr>
                        <a:t>Sustainable high-throughput production processes for stable lithium metal anodes for next generation batteries (Batt4EU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8,0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smtClean="0">
                          <a:effectLst/>
                        </a:rPr>
                        <a:t>1</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05/09/2024</a:t>
                      </a:r>
                      <a:endParaRPr lang="fr-FR" sz="700" b="0" i="0" u="none" strike="noStrike">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1530300665"/>
                  </a:ext>
                </a:extLst>
              </a:tr>
              <a:tr h="122361">
                <a:tc>
                  <a:txBody>
                    <a:bodyPr/>
                    <a:lstStyle/>
                    <a:p>
                      <a:pPr algn="ctr" fontAlgn="ctr"/>
                      <a:r>
                        <a:rPr lang="fr-FR" sz="700" u="none" strike="noStrike">
                          <a:effectLst/>
                        </a:rPr>
                        <a:t>Batteries</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HORIZON-CL5-2024-D2-02-02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7" action="ppaction://hlinksldjump"/>
                        </a:rPr>
                        <a:t>Post-Li-ion technologies and relevant manufacturing techniques for mobility applications (Generation 5) (Batt4EU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smtClean="0">
                          <a:effectLst/>
                        </a:rPr>
                        <a:t>3</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05/09/2024</a:t>
                      </a:r>
                      <a:endParaRPr lang="fr-FR" sz="700" b="0" i="0" u="none" strike="noStrike">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1737428397"/>
                  </a:ext>
                </a:extLst>
              </a:tr>
              <a:tr h="241341">
                <a:tc>
                  <a:txBody>
                    <a:bodyPr/>
                    <a:lstStyle/>
                    <a:p>
                      <a:pPr algn="ctr" fontAlgn="ctr"/>
                      <a:r>
                        <a:rPr lang="fr-FR" sz="700" u="none" strike="noStrike">
                          <a:effectLst/>
                        </a:rPr>
                        <a:t>Batteries</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HORIZON-CL5-2024-D2-02-03</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8" action="ppaction://hlinksldjump"/>
                        </a:rPr>
                        <a:t>Size &amp; weight reduction of cell and packaging of batteries system, integrating lightweight and functional materials, innovative thermal management and safe and sustainable by design approach (Batt4EU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8,0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smtClean="0">
                          <a:effectLst/>
                        </a:rPr>
                        <a:t>2</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05/09/2024</a:t>
                      </a:r>
                      <a:endParaRPr lang="fr-FR" sz="700" b="0" i="0" u="none" strike="noStrike">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4215229531"/>
                  </a:ext>
                </a:extLst>
              </a:tr>
              <a:tr h="122361">
                <a:tc>
                  <a:txBody>
                    <a:bodyPr/>
                    <a:lstStyle/>
                    <a:p>
                      <a:pPr algn="ctr" fontAlgn="ctr"/>
                      <a:r>
                        <a:rPr lang="fr-FR" sz="700" u="none" strike="noStrike" dirty="0">
                          <a:effectLst/>
                        </a:rPr>
                        <a:t>Cross-</a:t>
                      </a:r>
                      <a:r>
                        <a:rPr lang="fr-FR" sz="700" u="none" strike="noStrike" dirty="0" err="1">
                          <a:effectLst/>
                        </a:rPr>
                        <a:t>cutting</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HORIZON-CL5-2024-D2-01-04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9" action="ppaction://hlinksldjump"/>
                        </a:rPr>
                        <a:t>Emerging energy technologies for a climate neutral Europe</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1,5-2,5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b="1" i="0" u="none" strike="noStrike" dirty="0" smtClean="0">
                          <a:solidFill>
                            <a:srgbClr val="FF0000"/>
                          </a:solidFill>
                          <a:effectLst/>
                          <a:latin typeface="+mn-lt"/>
                        </a:rPr>
                        <a:t>12</a:t>
                      </a:r>
                      <a:endParaRPr lang="fr-FR" sz="700" b="1" i="0" u="none" strike="noStrike" dirty="0">
                        <a:solidFill>
                          <a:srgbClr val="FF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18/04/2024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402790811"/>
                  </a:ext>
                </a:extLst>
              </a:tr>
            </a:tbl>
          </a:graphicData>
        </a:graphic>
      </p:graphicFrame>
    </p:spTree>
    <p:extLst>
      <p:ext uri="{BB962C8B-B14F-4D97-AF65-F5344CB8AC3E}">
        <p14:creationId xmlns:p14="http://schemas.microsoft.com/office/powerpoint/2010/main" val="706160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2006718"/>
            <a:ext cx="7668384" cy="2077200"/>
          </a:xfrm>
        </p:spPr>
        <p:txBody>
          <a:bodyPr/>
          <a:lstStyle/>
          <a:p>
            <a:pPr>
              <a:defRPr/>
            </a:pPr>
            <a:endParaRPr lang="fr-FR" sz="2800" b="0" dirty="0"/>
          </a:p>
          <a:p>
            <a:pPr>
              <a:defRPr/>
            </a:pPr>
            <a:r>
              <a:rPr lang="fr-FR" sz="2800" b="0" dirty="0"/>
              <a:t>GUIDE DES APPELS</a:t>
            </a:r>
            <a:endParaRPr dirty="0"/>
          </a:p>
          <a:p>
            <a:pPr>
              <a:defRPr/>
            </a:pPr>
            <a:r>
              <a:rPr lang="fr-FR" sz="3600" smtClean="0"/>
              <a:t>Destination 2 – Batteries</a:t>
            </a:r>
            <a:endParaRPr lang="fr-FR" sz="3600" dirty="0"/>
          </a:p>
          <a:p>
            <a:pPr algn="ctr">
              <a:lnSpc>
                <a:spcPct val="100000"/>
              </a:lnSpc>
              <a:defRPr/>
            </a:pPr>
            <a:endParaRPr lang="fr-FR" sz="3600" b="0" dirty="0"/>
          </a:p>
        </p:txBody>
      </p:sp>
      <p:sp>
        <p:nvSpPr>
          <p:cNvPr id="3" name="Rectangle 2"/>
          <p:cNvSpPr/>
          <p:nvPr/>
        </p:nvSpPr>
        <p:spPr>
          <a:xfrm>
            <a:off x="3995936" y="4371950"/>
            <a:ext cx="4788024" cy="461665"/>
          </a:xfrm>
          <a:prstGeom prst="rect">
            <a:avLst/>
          </a:prstGeom>
        </p:spPr>
        <p:txBody>
          <a:bodyPr wrap="square">
            <a:spAutoFit/>
          </a:bodyPr>
          <a:lstStyle/>
          <a:p>
            <a:pPr algn="just">
              <a:spcAft>
                <a:spcPts val="0"/>
              </a:spcAft>
              <a:defRPr/>
            </a:pPr>
            <a:r>
              <a:rPr lang="fr-FR" sz="1200" b="1" i="1" dirty="0" smtClean="0">
                <a:solidFill>
                  <a:srgbClr val="FF0000"/>
                </a:solidFill>
              </a:rPr>
              <a:t>NB : Seul le texte de l’appel fait foi. Pour </a:t>
            </a:r>
            <a:r>
              <a:rPr lang="fr-FR" sz="1200" b="1" i="1" dirty="0">
                <a:solidFill>
                  <a:srgbClr val="FF0000"/>
                </a:solidFill>
              </a:rPr>
              <a:t>connaitre l’ensemble des activités </a:t>
            </a:r>
            <a:r>
              <a:rPr lang="fr-FR" sz="1200" b="1" i="1" dirty="0" smtClean="0">
                <a:solidFill>
                  <a:srgbClr val="FF0000"/>
                </a:solidFill>
              </a:rPr>
              <a:t>attendues, consulter le </a:t>
            </a:r>
            <a:r>
              <a:rPr lang="fr-FR" sz="1200" b="1" i="1" dirty="0">
                <a:solidFill>
                  <a:srgbClr val="FF0000"/>
                </a:solidFill>
              </a:rPr>
              <a:t>texte intégral de </a:t>
            </a:r>
            <a:r>
              <a:rPr lang="fr-FR" sz="1200" b="1" i="1" dirty="0" smtClean="0">
                <a:solidFill>
                  <a:srgbClr val="FF0000"/>
                </a:solidFill>
              </a:rPr>
              <a:t>l’appel.</a:t>
            </a:r>
            <a:endParaRPr lang="fr-FR" sz="1200" b="1" dirty="0">
              <a:solidFill>
                <a:srgbClr val="FF0000"/>
              </a:solidFill>
            </a:endParaRPr>
          </a:p>
        </p:txBody>
      </p:sp>
      <p:sp>
        <p:nvSpPr>
          <p:cNvPr id="6"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16</a:t>
            </a:fld>
            <a:endParaRPr lang="fr-FR"/>
          </a:p>
        </p:txBody>
      </p:sp>
    </p:spTree>
    <p:extLst>
      <p:ext uri="{BB962C8B-B14F-4D97-AF65-F5344CB8AC3E}">
        <p14:creationId xmlns:p14="http://schemas.microsoft.com/office/powerpoint/2010/main" val="394482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2"/>
          <p:cNvSpPr>
            <a:spLocks noGrp="1"/>
          </p:cNvSpPr>
          <p:nvPr>
            <p:ph type="title"/>
          </p:nvPr>
        </p:nvSpPr>
        <p:spPr bwMode="auto"/>
        <p:txBody>
          <a:bodyPr/>
          <a:lstStyle/>
          <a:p>
            <a:pPr marL="0" indent="0">
              <a:buNone/>
              <a:defRPr/>
            </a:pPr>
            <a:r>
              <a:rPr lang="fr-FR" sz="2400" b="0" dirty="0"/>
              <a:t>Destination 2</a:t>
            </a:r>
            <a:r>
              <a:rPr lang="fr-FR" dirty="0"/>
              <a:t/>
            </a:r>
            <a:br>
              <a:rPr lang="fr-FR" dirty="0"/>
            </a:br>
            <a:r>
              <a:rPr lang="fr-FR" i="1" dirty="0"/>
              <a:t>Des solutions intersectorielles pour la transition climatique</a:t>
            </a:r>
            <a:endParaRPr dirty="0"/>
          </a:p>
        </p:txBody>
      </p:sp>
      <p:sp>
        <p:nvSpPr>
          <p:cNvPr id="11" name="Espace réservé du numéro de diapositive 10"/>
          <p:cNvSpPr>
            <a:spLocks noGrp="1"/>
          </p:cNvSpPr>
          <p:nvPr>
            <p:ph type="sldNum" sz="quarter" idx="12"/>
          </p:nvPr>
        </p:nvSpPr>
        <p:spPr bwMode="auto"/>
        <p:txBody>
          <a:bodyPr/>
          <a:lstStyle/>
          <a:p>
            <a:pPr>
              <a:defRPr/>
            </a:pPr>
            <a:fld id="{733122C9-A0B9-462F-8757-0847AD287B63}" type="slidenum">
              <a:rPr lang="fr-FR"/>
              <a:t>17</a:t>
            </a:fld>
            <a:endParaRPr lang="fr-FR"/>
          </a:p>
        </p:txBody>
      </p:sp>
    </p:spTree>
    <p:extLst>
      <p:ext uri="{BB962C8B-B14F-4D97-AF65-F5344CB8AC3E}">
        <p14:creationId xmlns:p14="http://schemas.microsoft.com/office/powerpoint/2010/main" val="158743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a:t>Destination 2 : Les impacts</a:t>
            </a:r>
            <a:endParaRPr/>
          </a:p>
          <a:p>
            <a:pPr algn="r">
              <a:defRPr/>
            </a:pPr>
            <a:r>
              <a:rPr lang="fr-FR" sz="1200" b="1"/>
              <a:t>Solutions intersectorielles pour la transition climatique</a:t>
            </a:r>
            <a:endParaRPr/>
          </a:p>
        </p:txBody>
      </p:sp>
      <p:sp>
        <p:nvSpPr>
          <p:cNvPr id="4" name="Espace réservé du numéro de diapositive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18</a:t>
            </a:fld>
            <a:endParaRPr lang="fr-FR" sz="1600" b="0" i="0" u="none" strike="noStrike" cap="none" spc="0">
              <a:ln>
                <a:noFill/>
              </a:ln>
              <a:solidFill>
                <a:srgbClr val="000091"/>
              </a:solidFill>
              <a:latin typeface="Arial"/>
              <a:ea typeface="+mn-ea"/>
              <a:cs typeface="+mn-cs"/>
            </a:endParaRPr>
          </a:p>
        </p:txBody>
      </p:sp>
      <p:sp>
        <p:nvSpPr>
          <p:cNvPr id="7" name="Rectangle 6"/>
          <p:cNvSpPr/>
          <p:nvPr/>
        </p:nvSpPr>
        <p:spPr bwMode="auto">
          <a:xfrm>
            <a:off x="234136" y="987574"/>
            <a:ext cx="8586336" cy="2923877"/>
          </a:xfrm>
          <a:prstGeom prst="rect">
            <a:avLst/>
          </a:prstGeom>
        </p:spPr>
        <p:txBody>
          <a:bodyPr wrap="square">
            <a:spAutoFit/>
          </a:bodyPr>
          <a:lstStyle/>
          <a:p>
            <a:pPr lvl="0" algn="just">
              <a:defRPr/>
            </a:pPr>
            <a:r>
              <a:rPr lang="fr-FR" sz="1600" b="1" i="0" u="none" strike="noStrike" cap="none" spc="0" dirty="0">
                <a:ln>
                  <a:noFill/>
                </a:ln>
                <a:solidFill>
                  <a:srgbClr val="000099"/>
                </a:solidFill>
              </a:rPr>
              <a:t>Destination </a:t>
            </a:r>
            <a:r>
              <a:rPr lang="fr-FR" sz="1600" b="1" dirty="0">
                <a:solidFill>
                  <a:srgbClr val="000099"/>
                </a:solidFill>
              </a:rPr>
              <a:t>2 :</a:t>
            </a:r>
            <a:r>
              <a:rPr lang="fr-FR" sz="1600" b="1" i="0" u="none" strike="noStrike" cap="none" spc="0" dirty="0">
                <a:ln>
                  <a:noFill/>
                </a:ln>
                <a:solidFill>
                  <a:srgbClr val="000099"/>
                </a:solidFill>
              </a:rPr>
              <a:t> </a:t>
            </a:r>
            <a:r>
              <a:rPr lang="fr-FR" sz="1600" b="1" dirty="0">
                <a:solidFill>
                  <a:srgbClr val="000099"/>
                </a:solidFill>
              </a:rPr>
              <a:t>« Solutions intersectorielles pour la transition climatique</a:t>
            </a:r>
            <a:r>
              <a:rPr lang="fr-FR" sz="1600" b="1" i="0" u="none" strike="noStrike" cap="none" spc="0" dirty="0">
                <a:ln>
                  <a:noFill/>
                </a:ln>
                <a:solidFill>
                  <a:srgbClr val="000099"/>
                </a:solidFill>
              </a:rPr>
              <a:t> »</a:t>
            </a:r>
            <a:endParaRPr dirty="0"/>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solidFill>
                  <a:srgbClr val="000000"/>
                </a:solidFill>
              </a:rPr>
              <a:t>Impacts visés </a:t>
            </a:r>
            <a:r>
              <a:rPr lang="fr-FR" sz="1400" dirty="0"/>
              <a:t>: « </a:t>
            </a:r>
            <a:r>
              <a:rPr lang="fr-FR" sz="1400" i="1" dirty="0"/>
              <a:t>Transition propre et durable des secteurs de l'énergie et des transports vers la neutralité climatique facilitée par des solutions transversales innovantes</a:t>
            </a:r>
            <a:r>
              <a:rPr lang="fr-FR" sz="1400" dirty="0"/>
              <a:t> », notamment en : </a:t>
            </a:r>
            <a:endParaRPr dirty="0"/>
          </a:p>
          <a:p>
            <a:pPr marL="342900" lvl="0" indent="-342900" algn="just">
              <a:spcBef>
                <a:spcPts val="1200"/>
              </a:spcBef>
              <a:buFont typeface="+mj-lt"/>
              <a:buAutoNum type="arabicPeriod"/>
              <a:defRPr/>
            </a:pPr>
            <a:r>
              <a:rPr lang="fr-FR" sz="1350" dirty="0">
                <a:solidFill>
                  <a:srgbClr val="000000"/>
                </a:solidFill>
              </a:rPr>
              <a:t>Favorisant un écosystème européen de recherche et d'innovation de classe mondiale sur les batteries tout au long de la chaîne de valeur, sur la base de voies durables. Il s'agit notamment d'améliorer les performances technologiques afin d'accroître l'attrait des applications pour les utilisateurs, tout en soutenant la création d'une chaîne de valeur européenne compétitive, circulaire et durable pour la fabrication de batterie.</a:t>
            </a:r>
          </a:p>
          <a:p>
            <a:pPr marL="342900" lvl="0" indent="-342900" algn="just">
              <a:spcBef>
                <a:spcPts val="1200"/>
              </a:spcBef>
              <a:buFont typeface="+mj-lt"/>
              <a:buAutoNum type="arabicPeriod"/>
              <a:defRPr/>
            </a:pPr>
            <a:r>
              <a:rPr lang="fr-FR" sz="1350" dirty="0">
                <a:solidFill>
                  <a:srgbClr val="000000"/>
                </a:solidFill>
              </a:rPr>
              <a:t>Favorisant le développement de technologies émergentes présentant un fort potentiel pour permettre l'élimination des gaz à effet de serre et des émissions négatives dans les secteurs de l'énergie et des transports. </a:t>
            </a:r>
          </a:p>
        </p:txBody>
      </p:sp>
    </p:spTree>
    <p:extLst>
      <p:ext uri="{BB962C8B-B14F-4D97-AF65-F5344CB8AC3E}">
        <p14:creationId xmlns:p14="http://schemas.microsoft.com/office/powerpoint/2010/main" val="2586855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4294967295"/>
          </p:nvPr>
        </p:nvSpPr>
        <p:spPr bwMode="auto">
          <a:xfrm>
            <a:off x="7596336" y="4783500"/>
            <a:ext cx="1170000" cy="360000"/>
          </a:xfrm>
        </p:spPr>
        <p:txBody>
          <a:bodyPr/>
          <a:lstStyle/>
          <a:p>
            <a:pPr>
              <a:defRPr/>
            </a:pPr>
            <a:fld id="{733122C9-A0B9-462F-8757-0847AD287B63}" type="slidenum">
              <a:rPr lang="fr-FR">
                <a:solidFill>
                  <a:srgbClr val="000091"/>
                </a:solidFill>
              </a:rPr>
              <a:t>19</a:t>
            </a:fld>
            <a:endParaRPr lang="fr-FR">
              <a:solidFill>
                <a:srgbClr val="00009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2 , « sous-partie 1 » : Les objectifs</a:t>
            </a:r>
          </a:p>
          <a:p>
            <a:pPr algn="r">
              <a:defRPr/>
            </a:pPr>
            <a:r>
              <a:rPr lang="fr-FR" sz="1200" b="1" dirty="0"/>
              <a:t>Une chaîne de valeur européenne compétitive et durable pour les batteries</a:t>
            </a:r>
            <a:endParaRPr lang="fr-FR" b="1" dirty="0"/>
          </a:p>
        </p:txBody>
      </p:sp>
      <p:sp>
        <p:nvSpPr>
          <p:cNvPr id="7" name="Rectangle 6"/>
          <p:cNvSpPr/>
          <p:nvPr/>
        </p:nvSpPr>
        <p:spPr bwMode="auto">
          <a:xfrm>
            <a:off x="323528" y="1028219"/>
            <a:ext cx="8442808" cy="3677930"/>
          </a:xfrm>
          <a:prstGeom prst="rect">
            <a:avLst/>
          </a:prstGeom>
        </p:spPr>
        <p:txBody>
          <a:bodyPr wrap="square">
            <a:spAutoFit/>
          </a:bodyPr>
          <a:lstStyle/>
          <a:p>
            <a:pPr lvl="0" algn="just">
              <a:defRPr/>
            </a:pPr>
            <a:r>
              <a:rPr lang="fr-FR" sz="1600" b="1" dirty="0">
                <a:solidFill>
                  <a:srgbClr val="000099"/>
                </a:solidFill>
              </a:rPr>
              <a:t>1</a:t>
            </a:r>
            <a:r>
              <a:rPr lang="fr-FR" sz="1600" b="1" baseline="30000" dirty="0">
                <a:solidFill>
                  <a:srgbClr val="000099"/>
                </a:solidFill>
              </a:rPr>
              <a:t>ère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Une chaîne de valeur européenne compétitive et durable pour les batteries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000" b="0" i="0" u="none" strike="noStrike" cap="none" spc="0" dirty="0">
              <a:ln>
                <a:noFill/>
              </a:ln>
              <a:solidFill>
                <a:srgbClr val="000000"/>
              </a:solidFill>
            </a:endParaRP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00" dirty="0">
                <a:solidFill>
                  <a:srgbClr val="000000"/>
                </a:solidFill>
              </a:rPr>
              <a:t>Compétitivité mondiale accrue de l'écosystème européen des batteries grâce aux connaissances générées et aux technologies de pointe dans les matériaux, la conception, la fabrication et le recyclage des batteries.</a:t>
            </a:r>
          </a:p>
          <a:p>
            <a:pPr marL="171450" indent="-171450" algn="just">
              <a:spcAft>
                <a:spcPts val="600"/>
              </a:spcAft>
              <a:buFont typeface="Arial"/>
              <a:buChar char="•"/>
              <a:defRPr/>
            </a:pPr>
            <a:r>
              <a:rPr lang="fr-FR" sz="1300" dirty="0">
                <a:solidFill>
                  <a:srgbClr val="000000"/>
                </a:solidFill>
              </a:rPr>
              <a:t>Contribution significative aux besoins politiques du "Green Deal" européen grâce à de nouvelles solutions pour la circularité et le recyclage des batteries.</a:t>
            </a:r>
          </a:p>
          <a:p>
            <a:pPr marL="171450" indent="-171450" algn="just">
              <a:spcAft>
                <a:spcPts val="600"/>
              </a:spcAft>
              <a:buFont typeface="Arial"/>
              <a:buChar char="•"/>
              <a:defRPr/>
            </a:pPr>
            <a:r>
              <a:rPr lang="fr-FR" sz="1300" dirty="0">
                <a:solidFill>
                  <a:srgbClr val="000000"/>
                </a:solidFill>
              </a:rPr>
              <a:t>Croissance accélérée d'une industrie de fabrication de batteries innovante, compétitive et durable en Europe.</a:t>
            </a:r>
          </a:p>
          <a:p>
            <a:pPr marL="171450" indent="-171450" algn="just">
              <a:spcAft>
                <a:spcPts val="600"/>
              </a:spcAft>
              <a:buFont typeface="Arial"/>
              <a:buChar char="•"/>
              <a:defRPr/>
            </a:pPr>
            <a:r>
              <a:rPr lang="fr-FR" sz="1300" dirty="0">
                <a:solidFill>
                  <a:srgbClr val="000000"/>
                </a:solidFill>
              </a:rPr>
              <a:t>Développement de technologies et de systèmes durables et sûrs pour la </a:t>
            </a:r>
            <a:r>
              <a:rPr lang="fr-FR" sz="1300" dirty="0" err="1">
                <a:solidFill>
                  <a:srgbClr val="000000"/>
                </a:solidFill>
              </a:rPr>
              <a:t>décarbonation</a:t>
            </a:r>
            <a:r>
              <a:rPr lang="fr-FR" sz="1300" dirty="0">
                <a:solidFill>
                  <a:srgbClr val="000000"/>
                </a:solidFill>
              </a:rPr>
              <a:t> des transports et des applications stationnaires.</a:t>
            </a:r>
          </a:p>
          <a:p>
            <a:pPr marL="171450" indent="-171450" algn="just">
              <a:spcAft>
                <a:spcPts val="600"/>
              </a:spcAft>
              <a:buFont typeface="Arial"/>
              <a:buChar char="•"/>
              <a:defRPr/>
            </a:pPr>
            <a:r>
              <a:rPr lang="fr-FR" sz="1300" dirty="0">
                <a:solidFill>
                  <a:srgbClr val="000000"/>
                </a:solidFill>
              </a:rPr>
              <a:t>Contribution à l'indépendance stratégique de l'Europe par l'étude de chimies alternatives pour les batteries, en utilisant des matières premières non critiques et des technologies de recyclage efficaces.</a:t>
            </a:r>
          </a:p>
          <a:p>
            <a:pPr marL="171450" indent="-171450" algn="just">
              <a:spcAft>
                <a:spcPts val="600"/>
              </a:spcAft>
              <a:buFont typeface="Arial"/>
              <a:buChar char="•"/>
              <a:defRPr/>
            </a:pPr>
            <a:r>
              <a:rPr lang="fr-FR" sz="1300" dirty="0">
                <a:solidFill>
                  <a:srgbClr val="000000"/>
                </a:solidFill>
              </a:rPr>
              <a:t>Approfondissement des synergies avec d'autres partenariats et initiatives. </a:t>
            </a:r>
          </a:p>
        </p:txBody>
      </p:sp>
    </p:spTree>
    <p:extLst>
      <p:ext uri="{BB962C8B-B14F-4D97-AF65-F5344CB8AC3E}">
        <p14:creationId xmlns:p14="http://schemas.microsoft.com/office/powerpoint/2010/main" val="165683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lgn="ctr">
              <a:lnSpc>
                <a:spcPct val="100000"/>
              </a:lnSpc>
              <a:defRPr/>
            </a:pPr>
            <a:r>
              <a:rPr lang="fr-FR" sz="3600" dirty="0"/>
              <a:t>GUIDE DES APPELS </a:t>
            </a:r>
            <a:r>
              <a:rPr lang="fr-FR" sz="3600" dirty="0" smtClean="0"/>
              <a:t>2024</a:t>
            </a:r>
          </a:p>
          <a:p>
            <a:pPr algn="ctr">
              <a:lnSpc>
                <a:spcPct val="100000"/>
              </a:lnSpc>
              <a:defRPr/>
            </a:pPr>
            <a:r>
              <a:rPr lang="fr-FR" sz="2800" b="0" dirty="0" smtClean="0"/>
              <a:t>Destinations 2</a:t>
            </a:r>
            <a:r>
              <a:rPr lang="fr-FR" sz="2800" b="0" dirty="0"/>
              <a:t> </a:t>
            </a:r>
            <a:r>
              <a:rPr lang="fr-FR" sz="2800" b="0" dirty="0" smtClean="0"/>
              <a:t>– Batteries</a:t>
            </a:r>
            <a:r>
              <a:rPr lang="fr-FR" sz="2800" dirty="0"/>
              <a:t> </a:t>
            </a:r>
            <a:endParaRPr sz="2800" dirty="0"/>
          </a:p>
          <a:p>
            <a:pPr>
              <a:lnSpc>
                <a:spcPct val="100000"/>
              </a:lnSpc>
              <a:defRPr/>
            </a:pPr>
            <a:endParaRPr lang="fr-FR" sz="2800" b="0" dirty="0"/>
          </a:p>
          <a:p>
            <a:pPr>
              <a:lnSpc>
                <a:spcPct val="100000"/>
              </a:lnSpc>
              <a:defRPr/>
            </a:pPr>
            <a:endParaRPr lang="fr-FR" sz="3600" dirty="0"/>
          </a:p>
          <a:p>
            <a:pPr>
              <a:lnSpc>
                <a:spcPct val="100000"/>
              </a:lnSpc>
              <a:defRPr/>
            </a:pPr>
            <a:r>
              <a:rPr lang="fr-FR" sz="3200" dirty="0"/>
              <a:t>Cluster 5 – Climat, Energie, Mobilité</a:t>
            </a:r>
            <a:endParaRPr sz="3200" dirty="0"/>
          </a:p>
          <a:p>
            <a:pPr>
              <a:lnSpc>
                <a:spcPct val="100000"/>
              </a:lnSpc>
              <a:defRPr/>
            </a:pPr>
            <a:r>
              <a:rPr lang="fr-FR" sz="2400" b="0" i="1" dirty="0"/>
              <a:t>HORIZON EUROPE</a:t>
            </a:r>
            <a:endParaRPr lang="fr-FR" sz="3600" i="1" dirty="0"/>
          </a:p>
          <a:p>
            <a:pPr algn="r">
              <a:lnSpc>
                <a:spcPct val="100000"/>
              </a:lnSpc>
              <a:spcBef>
                <a:spcPts val="1200"/>
              </a:spcBef>
              <a:defRPr/>
            </a:pPr>
            <a:r>
              <a:rPr lang="fr-FR" sz="2000" b="0"/>
              <a:t>- </a:t>
            </a:r>
            <a:r>
              <a:rPr lang="fr-FR" sz="2000" b="0" smtClean="0"/>
              <a:t>Juin </a:t>
            </a:r>
            <a:r>
              <a:rPr lang="fr-FR" sz="2000" b="0" dirty="0" smtClean="0"/>
              <a:t>2023 </a:t>
            </a:r>
            <a:r>
              <a:rPr lang="fr-FR" sz="2000" b="0" dirty="0"/>
              <a:t>-</a:t>
            </a:r>
            <a:endParaRPr dirty="0"/>
          </a:p>
        </p:txBody>
      </p:sp>
      <p:sp>
        <p:nvSpPr>
          <p:cNvPr id="4"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2</a:t>
            </a:fld>
            <a:endParaRPr lang="fr-FR"/>
          </a:p>
        </p:txBody>
      </p:sp>
    </p:spTree>
    <p:extLst>
      <p:ext uri="{BB962C8B-B14F-4D97-AF65-F5344CB8AC3E}">
        <p14:creationId xmlns:p14="http://schemas.microsoft.com/office/powerpoint/2010/main" val="1452036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20</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1" y="1015200"/>
            <a:ext cx="6012000" cy="738664"/>
          </a:xfrm>
          <a:prstGeom prst="rect">
            <a:avLst/>
          </a:prstGeom>
        </p:spPr>
        <p:txBody>
          <a:bodyPr wrap="square">
            <a:spAutoFit/>
          </a:bodyPr>
          <a:lstStyle/>
          <a:p>
            <a:pPr lvl="0" defTabSz="914378">
              <a:defRPr/>
            </a:pPr>
            <a:r>
              <a:rPr lang="en-US" sz="1400" b="1" dirty="0" smtClean="0">
                <a:solidFill>
                  <a:srgbClr val="000000"/>
                </a:solidFill>
              </a:rPr>
              <a:t>HORIZON-CL5-2024-D2-01-01: Advanced </a:t>
            </a:r>
            <a:r>
              <a:rPr lang="en-US" sz="1400" b="1" dirty="0">
                <a:solidFill>
                  <a:srgbClr val="000000"/>
                </a:solidFill>
              </a:rPr>
              <a:t>sustainable and safe pre-processing technologies for End-of-Life (</a:t>
            </a:r>
            <a:r>
              <a:rPr lang="en-US" sz="1400" b="1" dirty="0" err="1">
                <a:solidFill>
                  <a:srgbClr val="000000"/>
                </a:solidFill>
              </a:rPr>
              <a:t>EoL</a:t>
            </a:r>
            <a:r>
              <a:rPr lang="en-US" sz="1400" b="1" dirty="0">
                <a:solidFill>
                  <a:srgbClr val="000000"/>
                </a:solidFill>
              </a:rPr>
              <a:t>) battery recycling (Batt4EU Partnership)</a:t>
            </a:r>
          </a:p>
        </p:txBody>
      </p:sp>
      <p:sp>
        <p:nvSpPr>
          <p:cNvPr id="11" name="Rectangle 10"/>
          <p:cNvSpPr/>
          <p:nvPr/>
        </p:nvSpPr>
        <p:spPr bwMode="auto">
          <a:xfrm>
            <a:off x="360000" y="1707654"/>
            <a:ext cx="8645822" cy="3021340"/>
          </a:xfrm>
          <a:prstGeom prst="rect">
            <a:avLst/>
          </a:prstGeom>
        </p:spPr>
        <p:txBody>
          <a:bodyPr wrap="square">
            <a:spAutoFit/>
          </a:bodyPr>
          <a:lstStyle/>
          <a:p>
            <a:pPr algn="just">
              <a:lnSpc>
                <a:spcPct val="114999"/>
              </a:lnSpc>
              <a:spcAft>
                <a:spcPts val="500"/>
              </a:spcAft>
              <a:defRPr/>
            </a:pPr>
            <a:r>
              <a:rPr lang="en-GB" sz="1000" b="1" u="sng" dirty="0">
                <a:solidFill>
                  <a:srgbClr val="000091"/>
                </a:solidFill>
                <a:latin typeface="Arial"/>
                <a:ea typeface="Times New Roman"/>
                <a:cs typeface="Times New Roman"/>
              </a:rPr>
              <a:t>Résultats </a:t>
            </a:r>
            <a:r>
              <a:rPr lang="en-GB" sz="1000" b="1" u="sng" dirty="0" err="1">
                <a:solidFill>
                  <a:srgbClr val="000091"/>
                </a:solidFill>
                <a:latin typeface="Arial"/>
                <a:ea typeface="Times New Roman"/>
                <a:cs typeface="Times New Roman"/>
              </a:rPr>
              <a:t>attendus</a:t>
            </a:r>
            <a:r>
              <a:rPr lang="en-GB" sz="1000" b="1" u="sng" dirty="0">
                <a:solidFill>
                  <a:srgbClr val="000091"/>
                </a:solidFill>
                <a:latin typeface="Arial"/>
                <a:ea typeface="Times New Roman"/>
                <a:cs typeface="Times New Roman"/>
              </a:rPr>
              <a:t> :</a:t>
            </a:r>
          </a:p>
          <a:p>
            <a:pPr marL="171450" lvl="0" indent="-171450">
              <a:buFont typeface="Arial"/>
              <a:buChar char="•"/>
              <a:defRPr/>
            </a:pPr>
            <a:r>
              <a:rPr lang="fr-FR" sz="1000" dirty="0" smtClean="0">
                <a:solidFill>
                  <a:srgbClr val="000000"/>
                </a:solidFill>
              </a:rPr>
              <a:t>Base </a:t>
            </a:r>
            <a:r>
              <a:rPr lang="fr-FR" sz="1000" dirty="0">
                <a:solidFill>
                  <a:srgbClr val="000000"/>
                </a:solidFill>
              </a:rPr>
              <a:t>économique européenne plus forte, plus résiliente, plus compétitive et adaptée aux transitions verte et numérique, en réduisant les dépendances stratégiques pour les matières premières critiques par la promotion d'une économie circulaire</a:t>
            </a:r>
          </a:p>
          <a:p>
            <a:pPr marL="171450" lvl="0" indent="-171450">
              <a:buFont typeface="Arial"/>
              <a:buChar char="•"/>
              <a:defRPr/>
            </a:pPr>
            <a:r>
              <a:rPr lang="fr-FR" sz="1000" dirty="0" smtClean="0">
                <a:solidFill>
                  <a:srgbClr val="000000"/>
                </a:solidFill>
              </a:rPr>
              <a:t>Orientation </a:t>
            </a:r>
            <a:r>
              <a:rPr lang="fr-FR" sz="1000" dirty="0">
                <a:solidFill>
                  <a:srgbClr val="000000"/>
                </a:solidFill>
              </a:rPr>
              <a:t>de l'industrie européenne vers le </a:t>
            </a:r>
            <a:r>
              <a:rPr lang="fr-FR" sz="1000" dirty="0" smtClean="0">
                <a:solidFill>
                  <a:srgbClr val="000000"/>
                </a:solidFill>
              </a:rPr>
              <a:t>zéro </a:t>
            </a:r>
            <a:r>
              <a:rPr lang="fr-FR" sz="1000" dirty="0">
                <a:solidFill>
                  <a:srgbClr val="000000"/>
                </a:solidFill>
              </a:rPr>
              <a:t>déchet </a:t>
            </a:r>
            <a:r>
              <a:rPr lang="fr-FR" sz="1000" dirty="0" smtClean="0">
                <a:solidFill>
                  <a:srgbClr val="000000"/>
                </a:solidFill>
              </a:rPr>
              <a:t>(processus </a:t>
            </a:r>
            <a:r>
              <a:rPr lang="fr-FR" sz="1000" dirty="0">
                <a:solidFill>
                  <a:srgbClr val="000000"/>
                </a:solidFill>
              </a:rPr>
              <a:t>de recyclage holistiques, efficaces en termes de matériaux et </a:t>
            </a:r>
            <a:r>
              <a:rPr lang="fr-FR" sz="1000" dirty="0" smtClean="0">
                <a:solidFill>
                  <a:srgbClr val="000000"/>
                </a:solidFill>
              </a:rPr>
              <a:t>d'énergie)</a:t>
            </a:r>
            <a:endParaRPr lang="fr-FR" sz="1000" dirty="0">
              <a:solidFill>
                <a:srgbClr val="000000"/>
              </a:solidFill>
            </a:endParaRPr>
          </a:p>
          <a:p>
            <a:pPr marL="171450" lvl="0" indent="-171450">
              <a:buFont typeface="Arial"/>
              <a:buChar char="•"/>
              <a:defRPr/>
            </a:pPr>
            <a:r>
              <a:rPr lang="fr-FR" sz="1000" dirty="0" smtClean="0">
                <a:solidFill>
                  <a:srgbClr val="000000"/>
                </a:solidFill>
              </a:rPr>
              <a:t>Meilleure </a:t>
            </a:r>
            <a:r>
              <a:rPr lang="fr-FR" sz="1000" dirty="0">
                <a:solidFill>
                  <a:srgbClr val="000000"/>
                </a:solidFill>
              </a:rPr>
              <a:t>circularité des matériaux des batteries </a:t>
            </a:r>
          </a:p>
          <a:p>
            <a:pPr marL="171450" lvl="0" indent="-171450">
              <a:buFont typeface="Arial"/>
              <a:buChar char="•"/>
              <a:defRPr/>
            </a:pPr>
            <a:r>
              <a:rPr lang="fr-FR" sz="1000" dirty="0" smtClean="0">
                <a:solidFill>
                  <a:srgbClr val="000000"/>
                </a:solidFill>
              </a:rPr>
              <a:t>Procédés </a:t>
            </a:r>
            <a:r>
              <a:rPr lang="fr-FR" sz="1000" dirty="0">
                <a:solidFill>
                  <a:srgbClr val="000000"/>
                </a:solidFill>
              </a:rPr>
              <a:t>respectueux de l'environnement pour le prétraitement des principaux éléments des batteries </a:t>
            </a:r>
          </a:p>
          <a:p>
            <a:pPr marL="171450" lvl="0" indent="-171450">
              <a:buFont typeface="Arial"/>
              <a:buChar char="•"/>
              <a:defRPr/>
            </a:pPr>
            <a:r>
              <a:rPr lang="fr-FR" sz="1000" dirty="0" smtClean="0">
                <a:solidFill>
                  <a:srgbClr val="000000"/>
                </a:solidFill>
              </a:rPr>
              <a:t>Technologies </a:t>
            </a:r>
            <a:r>
              <a:rPr lang="fr-FR" sz="1000" dirty="0">
                <a:solidFill>
                  <a:srgbClr val="000000"/>
                </a:solidFill>
              </a:rPr>
              <a:t>sûres visant à améliorer le rendement de la récupération, à accroître la qualité et le niveau de pureté des matériaux </a:t>
            </a:r>
            <a:r>
              <a:rPr lang="fr-FR" sz="1000" dirty="0" smtClean="0">
                <a:solidFill>
                  <a:srgbClr val="000000"/>
                </a:solidFill>
              </a:rPr>
              <a:t>recyclés</a:t>
            </a:r>
          </a:p>
          <a:p>
            <a:pPr marL="171450" lvl="0" indent="-171450">
              <a:buFont typeface="Arial"/>
              <a:buChar char="•"/>
              <a:defRPr/>
            </a:pPr>
            <a:endParaRPr kumimoji="0" lang="en-GB" sz="90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0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0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0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en-GB" sz="10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lvl="0" indent="-171450">
              <a:buFont typeface="Arial"/>
              <a:buChar char="•"/>
              <a:defRPr/>
            </a:pPr>
            <a:r>
              <a:rPr lang="fr-FR" sz="1000" dirty="0" smtClean="0">
                <a:solidFill>
                  <a:srgbClr val="000000"/>
                </a:solidFill>
              </a:rPr>
              <a:t>Développer </a:t>
            </a:r>
            <a:r>
              <a:rPr lang="fr-FR" sz="1000" dirty="0">
                <a:solidFill>
                  <a:srgbClr val="000000"/>
                </a:solidFill>
              </a:rPr>
              <a:t>et intégrer de nouveaux concepts de prétraitement avancés permettant </a:t>
            </a:r>
            <a:r>
              <a:rPr lang="fr-FR" sz="1000" dirty="0" smtClean="0">
                <a:solidFill>
                  <a:srgbClr val="000000"/>
                </a:solidFill>
              </a:rPr>
              <a:t>des </a:t>
            </a:r>
            <a:r>
              <a:rPr lang="fr-FR" sz="1000" dirty="0">
                <a:solidFill>
                  <a:srgbClr val="000000"/>
                </a:solidFill>
              </a:rPr>
              <a:t>technologies plus efficaces et plus sûres pour le recyclage</a:t>
            </a:r>
          </a:p>
          <a:p>
            <a:pPr marL="171450" lvl="0" indent="-171450">
              <a:buFont typeface="Arial"/>
              <a:buChar char="•"/>
              <a:defRPr/>
            </a:pPr>
            <a:r>
              <a:rPr lang="fr-FR" sz="1000" dirty="0">
                <a:solidFill>
                  <a:srgbClr val="000000"/>
                </a:solidFill>
              </a:rPr>
              <a:t>Apporter des améliorations substantielles à la viabilité environnementale et économique des processus et à l'économie </a:t>
            </a:r>
            <a:r>
              <a:rPr lang="fr-FR" sz="1000" dirty="0" smtClean="0">
                <a:solidFill>
                  <a:srgbClr val="000000"/>
                </a:solidFill>
              </a:rPr>
              <a:t>circulaire</a:t>
            </a:r>
            <a:endParaRPr lang="fr-FR" sz="1000" dirty="0">
              <a:solidFill>
                <a:srgbClr val="000000"/>
              </a:solidFill>
            </a:endParaRPr>
          </a:p>
          <a:p>
            <a:pPr marL="171450" lvl="0" indent="-171450">
              <a:buFont typeface="Arial"/>
              <a:buChar char="•"/>
              <a:defRPr/>
            </a:pPr>
            <a:r>
              <a:rPr lang="fr-FR" sz="1000" dirty="0">
                <a:solidFill>
                  <a:srgbClr val="000000"/>
                </a:solidFill>
              </a:rPr>
              <a:t>Aborder les concepts de prétraitement suivants :  </a:t>
            </a:r>
          </a:p>
          <a:p>
            <a:pPr marL="685800" lvl="1" indent="-228600">
              <a:buFont typeface="+mj-lt"/>
              <a:buAutoNum type="arabicPeriod"/>
              <a:defRPr/>
            </a:pPr>
            <a:r>
              <a:rPr lang="fr-FR" sz="1000" dirty="0" smtClean="0">
                <a:solidFill>
                  <a:srgbClr val="000000"/>
                </a:solidFill>
              </a:rPr>
              <a:t>Tri </a:t>
            </a:r>
            <a:r>
              <a:rPr lang="fr-FR" sz="1000" dirty="0">
                <a:solidFill>
                  <a:srgbClr val="000000"/>
                </a:solidFill>
              </a:rPr>
              <a:t>plus efficace et plus précis des batteries au niveau des composants </a:t>
            </a:r>
            <a:endParaRPr lang="fr-FR" sz="1000" dirty="0" smtClean="0">
              <a:solidFill>
                <a:srgbClr val="000000"/>
              </a:solidFill>
            </a:endParaRPr>
          </a:p>
          <a:p>
            <a:pPr marL="685800" lvl="1" indent="-228600">
              <a:buFont typeface="+mj-lt"/>
              <a:buAutoNum type="arabicPeriod"/>
              <a:defRPr/>
            </a:pPr>
            <a:r>
              <a:rPr lang="fr-FR" sz="1000" dirty="0" smtClean="0">
                <a:solidFill>
                  <a:srgbClr val="000000"/>
                </a:solidFill>
              </a:rPr>
              <a:t>Méthodes </a:t>
            </a:r>
            <a:r>
              <a:rPr lang="fr-FR" sz="1000" dirty="0">
                <a:solidFill>
                  <a:srgbClr val="000000"/>
                </a:solidFill>
              </a:rPr>
              <a:t>de prétraitement avancées comprenant des méthodes de prétraitement physiques, mécaniques, sèches, thermiques et aqueuses</a:t>
            </a:r>
            <a:r>
              <a:rPr lang="fr-FR" sz="1000" dirty="0" smtClean="0">
                <a:solidFill>
                  <a:srgbClr val="000000"/>
                </a:solidFill>
              </a:rPr>
              <a:t>...</a:t>
            </a:r>
          </a:p>
          <a:p>
            <a:pPr marL="685800" lvl="1" indent="-228600">
              <a:buFont typeface="+mj-lt"/>
              <a:buAutoNum type="arabicPeriod"/>
              <a:defRPr/>
            </a:pPr>
            <a:r>
              <a:rPr lang="fr-FR" sz="1000" dirty="0" smtClean="0">
                <a:solidFill>
                  <a:srgbClr val="000000"/>
                </a:solidFill>
              </a:rPr>
              <a:t>Conception </a:t>
            </a:r>
            <a:r>
              <a:rPr lang="fr-FR" sz="1000" dirty="0">
                <a:solidFill>
                  <a:srgbClr val="000000"/>
                </a:solidFill>
              </a:rPr>
              <a:t>de procédés permettant la récupération et la valorisation des matériaux </a:t>
            </a:r>
            <a:r>
              <a:rPr lang="fr-FR" sz="1000" dirty="0" smtClean="0">
                <a:solidFill>
                  <a:srgbClr val="000000"/>
                </a:solidFill>
              </a:rPr>
              <a:t>anodiques</a:t>
            </a:r>
          </a:p>
          <a:p>
            <a:pPr marL="685800" lvl="1" indent="-228600">
              <a:buFont typeface="+mj-lt"/>
              <a:buAutoNum type="arabicPeriod"/>
              <a:defRPr/>
            </a:pPr>
            <a:r>
              <a:rPr lang="fr-FR" sz="1000" dirty="0" smtClean="0">
                <a:solidFill>
                  <a:srgbClr val="000000"/>
                </a:solidFill>
              </a:rPr>
              <a:t>Valorisation </a:t>
            </a:r>
            <a:r>
              <a:rPr lang="fr-FR" sz="1000" dirty="0">
                <a:solidFill>
                  <a:srgbClr val="000000"/>
                </a:solidFill>
              </a:rPr>
              <a:t>des électrolytes par le développement de procédés durables et sûrs pour la récupération des sels de </a:t>
            </a:r>
            <a:r>
              <a:rPr lang="fr-FR" sz="1000" dirty="0" smtClean="0">
                <a:solidFill>
                  <a:srgbClr val="000000"/>
                </a:solidFill>
              </a:rPr>
              <a:t>lithium</a:t>
            </a:r>
          </a:p>
          <a:p>
            <a:pPr marL="685800" lvl="1" indent="-228600">
              <a:buFont typeface="+mj-lt"/>
              <a:buAutoNum type="arabicPeriod"/>
              <a:defRPr/>
            </a:pPr>
            <a:r>
              <a:rPr lang="fr-FR" sz="1000" dirty="0" smtClean="0">
                <a:solidFill>
                  <a:srgbClr val="000000"/>
                </a:solidFill>
              </a:rPr>
              <a:t>…</a:t>
            </a:r>
            <a:endParaRPr lang="fr-FR" sz="1000" dirty="0">
              <a:solidFill>
                <a:srgbClr val="000000"/>
              </a:solidFill>
            </a:endParaRPr>
          </a:p>
        </p:txBody>
      </p:sp>
      <p:sp>
        <p:nvSpPr>
          <p:cNvPr id="13" name="Rectangle 12"/>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RIA </a:t>
            </a:r>
            <a:r>
              <a:rPr kumimoji="0" lang="fr-FR"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projet 5)</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2</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8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Ouverture </a:t>
            </a:r>
            <a:r>
              <a:rPr kumimoji="0" lang="fr-FR" sz="1200" b="0" i="1" u="none" strike="noStrike" kern="1200" cap="none" spc="0" normalizeH="0" baseline="0" noProof="0" dirty="0">
                <a:ln>
                  <a:noFill/>
                </a:ln>
                <a:solidFill>
                  <a:srgbClr val="000000"/>
                </a:solidFill>
                <a:effectLst/>
                <a:uLnTx/>
                <a:uFillTx/>
                <a:latin typeface="Arial"/>
                <a:ea typeface="+mn-ea"/>
                <a:cs typeface="+mn-cs"/>
              </a:rPr>
              <a:t>: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2 </a:t>
            </a:r>
            <a:r>
              <a:rPr lang="fr-FR" b="1" dirty="0"/>
              <a:t>: Les appels 2024</a:t>
            </a:r>
          </a:p>
          <a:p>
            <a:pPr lvl="0">
              <a:defRPr/>
            </a:pPr>
            <a:r>
              <a:rPr lang="fr-FR" sz="1200" b="1" dirty="0" smtClean="0"/>
              <a:t>Batteries</a:t>
            </a:r>
            <a:endParaRPr lang="fr-FR" sz="1200" b="1" dirty="0"/>
          </a:p>
        </p:txBody>
      </p:sp>
    </p:spTree>
    <p:extLst>
      <p:ext uri="{BB962C8B-B14F-4D97-AF65-F5344CB8AC3E}">
        <p14:creationId xmlns:p14="http://schemas.microsoft.com/office/powerpoint/2010/main" val="3019752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21</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0" y="1015200"/>
            <a:ext cx="6336703" cy="523220"/>
          </a:xfrm>
          <a:prstGeom prst="rect">
            <a:avLst/>
          </a:prstGeom>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1" i="0" strike="noStrike" kern="1200" cap="none" spc="0" normalizeH="0" baseline="0" noProof="0" dirty="0">
                <a:ln>
                  <a:noFill/>
                </a:ln>
                <a:solidFill>
                  <a:srgbClr val="000000"/>
                </a:solidFill>
                <a:effectLst/>
                <a:uLnTx/>
                <a:uFillTx/>
                <a:latin typeface="Arial"/>
                <a:ea typeface="+mn-ea"/>
                <a:cs typeface="+mn-cs"/>
              </a:rPr>
              <a:t>HORIZON-CL5-2024-D2-01-02: </a:t>
            </a:r>
            <a:r>
              <a:rPr kumimoji="0" lang="en-US" sz="1400" b="1" i="0" strike="noStrike" kern="1200" cap="none" spc="0" normalizeH="0" baseline="0" noProof="0" dirty="0">
                <a:ln>
                  <a:noFill/>
                </a:ln>
                <a:solidFill>
                  <a:srgbClr val="000000"/>
                </a:solidFill>
                <a:effectLst/>
                <a:uLnTx/>
                <a:uFillTx/>
                <a:latin typeface="Arial"/>
                <a:ea typeface="+mn-ea"/>
                <a:cs typeface="+mn-cs"/>
              </a:rPr>
              <a:t>Non-Li Sustainable Batteries with European Supply Chains for Stationary Storage (Batt4EU Partnership)</a:t>
            </a:r>
            <a:endParaRPr kumimoji="0" lang="fr-FR" sz="1400" b="1" i="0"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p:cNvSpPr/>
          <p:nvPr/>
        </p:nvSpPr>
        <p:spPr bwMode="auto">
          <a:xfrm>
            <a:off x="360000" y="1707654"/>
            <a:ext cx="8645822" cy="3132524"/>
          </a:xfrm>
          <a:prstGeom prst="rect">
            <a:avLst/>
          </a:prstGeom>
        </p:spPr>
        <p:txBody>
          <a:bodyPr wrap="square">
            <a:spAutoFit/>
          </a:bodyPr>
          <a:lstStyle/>
          <a:p>
            <a:pPr algn="just">
              <a:lnSpc>
                <a:spcPct val="114999"/>
              </a:lnSpc>
              <a:spcAft>
                <a:spcPts val="500"/>
              </a:spcAft>
              <a:defRPr/>
            </a:pPr>
            <a:r>
              <a:rPr lang="en-GB" sz="1100" b="1" u="sng" dirty="0">
                <a:solidFill>
                  <a:srgbClr val="000091"/>
                </a:solidFill>
                <a:latin typeface="Arial"/>
                <a:ea typeface="Times New Roman"/>
                <a:cs typeface="Times New Roman"/>
              </a:rPr>
              <a:t>Résultats </a:t>
            </a:r>
            <a:r>
              <a:rPr lang="en-GB" sz="1100" b="1" u="sng" dirty="0" err="1">
                <a:solidFill>
                  <a:srgbClr val="000091"/>
                </a:solidFill>
                <a:latin typeface="Arial"/>
                <a:ea typeface="Times New Roman"/>
                <a:cs typeface="Times New Roman"/>
              </a:rPr>
              <a:t>attendus</a:t>
            </a:r>
            <a:r>
              <a:rPr lang="en-GB" sz="1100" b="1" u="sng" dirty="0">
                <a:solidFill>
                  <a:srgbClr val="000091"/>
                </a:solidFill>
                <a:latin typeface="Arial"/>
                <a:ea typeface="Times New Roman"/>
                <a:cs typeface="Times New Roman"/>
              </a:rPr>
              <a:t>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Renforcement de la résilience</a:t>
            </a:r>
            <a:r>
              <a:rPr kumimoji="0" lang="fr-FR" sz="1100" b="0" i="0" u="none" strike="noStrike" kern="1200" cap="none" spc="0" normalizeH="0" baseline="0" noProof="0" dirty="0">
                <a:ln>
                  <a:noFill/>
                </a:ln>
                <a:solidFill>
                  <a:srgbClr val="000000"/>
                </a:solidFill>
                <a:effectLst/>
                <a:uLnTx/>
                <a:uFillTx/>
                <a:latin typeface="Arial"/>
                <a:ea typeface="+mn-ea"/>
                <a:cs typeface="+mn-cs"/>
              </a:rPr>
              <a: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et de la </a:t>
            </a:r>
            <a:r>
              <a:rPr kumimoji="0" lang="fr-FR" sz="1100" b="0" i="0" u="none" strike="noStrike" kern="1200" cap="none" spc="0" normalizeH="0" baseline="0" noProof="0" dirty="0">
                <a:ln>
                  <a:noFill/>
                </a:ln>
                <a:solidFill>
                  <a:srgbClr val="000000"/>
                </a:solidFill>
                <a:effectLst/>
                <a:uLnTx/>
                <a:uFillTx/>
                <a:latin typeface="Arial"/>
                <a:ea typeface="+mn-ea"/>
                <a:cs typeface="+mn-cs"/>
              </a:rPr>
              <a:t>compétitivité de l’économie européenne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Développement de </a:t>
            </a:r>
            <a:r>
              <a:rPr kumimoji="0" lang="fr-FR" sz="1100" b="0" i="0" u="none" strike="noStrike" kern="1200" cap="none" spc="0" normalizeH="0" baseline="0" noProof="0" dirty="0">
                <a:ln>
                  <a:noFill/>
                </a:ln>
                <a:solidFill>
                  <a:srgbClr val="000000"/>
                </a:solidFill>
                <a:effectLst/>
                <a:uLnTx/>
                <a:uFillTx/>
                <a:latin typeface="Arial"/>
                <a:ea typeface="+mn-ea"/>
                <a:cs typeface="+mn-cs"/>
              </a:rPr>
              <a:t>la production de cellules post-lithium avec un coût cible au niveau de la cellule et du système,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d’un </a:t>
            </a:r>
            <a:r>
              <a:rPr kumimoji="0" lang="fr-FR" sz="1100" b="0" i="0" u="none" strike="noStrike" kern="1200" cap="none" spc="0" normalizeH="0" baseline="0" noProof="0" dirty="0">
                <a:ln>
                  <a:noFill/>
                </a:ln>
                <a:solidFill>
                  <a:srgbClr val="000000"/>
                </a:solidFill>
                <a:effectLst/>
                <a:uLnTx/>
                <a:uFillTx/>
                <a:latin typeface="Arial"/>
                <a:ea typeface="+mn-ea"/>
                <a:cs typeface="+mn-cs"/>
              </a:rPr>
              <a:t>niveau de sécurité et de densité énergétique, ainsi que de puissance adaptées aux marchés du stockage d’énergie stationnaire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sélectionnés</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Baisse des </a:t>
            </a:r>
            <a:r>
              <a:rPr kumimoji="0" lang="fr-FR" sz="1100" b="0" i="0" u="none" strike="noStrike" kern="1200" cap="none" spc="0" normalizeH="0" baseline="0" noProof="0" dirty="0">
                <a:ln>
                  <a:noFill/>
                </a:ln>
                <a:solidFill>
                  <a:srgbClr val="000000"/>
                </a:solidFill>
                <a:effectLst/>
                <a:uLnTx/>
                <a:uFillTx/>
                <a:latin typeface="Arial"/>
                <a:ea typeface="+mn-ea"/>
                <a:cs typeface="+mn-cs"/>
              </a:rPr>
              <a:t>coûts de stockage projetés à 0,05 €/kWh/cycle d'ici à 2030</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V</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oie </a:t>
            </a:r>
            <a:r>
              <a:rPr kumimoji="0" lang="fr-FR" sz="1100" b="0" i="0" u="none" strike="noStrike" kern="1200" cap="none" spc="0" normalizeH="0" baseline="0" noProof="0" dirty="0">
                <a:ln>
                  <a:noFill/>
                </a:ln>
                <a:solidFill>
                  <a:srgbClr val="000000"/>
                </a:solidFill>
                <a:effectLst/>
                <a:uLnTx/>
                <a:uFillTx/>
                <a:latin typeface="Arial"/>
                <a:ea typeface="+mn-ea"/>
                <a:cs typeface="+mn-cs"/>
              </a:rPr>
              <a:t>claire vers une chaîne d'approvisionnement durable et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européenne définie</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Démonstration d’un </a:t>
            </a:r>
            <a:r>
              <a:rPr kumimoji="0" lang="fr-FR" sz="1100" b="0" i="0" u="none" strike="noStrike" kern="1200" cap="none" spc="0" normalizeH="0" baseline="0" noProof="0" dirty="0">
                <a:ln>
                  <a:noFill/>
                </a:ln>
                <a:solidFill>
                  <a:srgbClr val="000000"/>
                </a:solidFill>
                <a:effectLst/>
                <a:uLnTx/>
                <a:uFillTx/>
                <a:latin typeface="Arial"/>
                <a:ea typeface="+mn-ea"/>
                <a:cs typeface="+mn-cs"/>
              </a:rPr>
              <a:t>système fonctionnant dans les conditions de l'utilisateur final pendant au moins 3 000 heures et ayant une durée de vie prévue de 5 000 cycles dans des conditions d'exploitation typiques de l'application sélectionnée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Sureté </a:t>
            </a:r>
            <a:r>
              <a:rPr kumimoji="0" lang="fr-FR" sz="1100" b="0" i="0" u="none" strike="noStrike" kern="1200" cap="none" spc="0" normalizeH="0" baseline="0" noProof="0" dirty="0">
                <a:ln>
                  <a:noFill/>
                </a:ln>
                <a:solidFill>
                  <a:srgbClr val="000000"/>
                </a:solidFill>
                <a:effectLst/>
                <a:uLnTx/>
                <a:uFillTx/>
                <a:latin typeface="Arial"/>
                <a:ea typeface="+mn-ea"/>
                <a:cs typeface="+mn-cs"/>
              </a:rPr>
              <a:t>et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efficacité démontrées </a:t>
            </a:r>
            <a:r>
              <a:rPr kumimoji="0" lang="fr-FR" sz="1100" b="0" i="0" u="none" strike="noStrike" kern="1200" cap="none" spc="0" normalizeH="0" baseline="0" noProof="0" dirty="0">
                <a:ln>
                  <a:noFill/>
                </a:ln>
                <a:solidFill>
                  <a:srgbClr val="000000"/>
                </a:solidFill>
                <a:effectLst/>
                <a:uLnTx/>
                <a:uFillTx/>
                <a:latin typeface="Arial"/>
                <a:ea typeface="+mn-ea"/>
                <a:cs typeface="+mn-cs"/>
              </a:rPr>
              <a:t>dans une large gamme de conditions ambiantes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Concept défini pour </a:t>
            </a:r>
            <a:r>
              <a:rPr kumimoji="0" lang="fr-FR" sz="1100" b="0" i="0" u="none" strike="noStrike" kern="1200" cap="none" spc="0" normalizeH="0" baseline="0" noProof="0" dirty="0">
                <a:ln>
                  <a:noFill/>
                </a:ln>
                <a:solidFill>
                  <a:srgbClr val="000000"/>
                </a:solidFill>
                <a:effectLst/>
                <a:uLnTx/>
                <a:uFillTx/>
                <a:latin typeface="Arial"/>
                <a:ea typeface="+mn-ea"/>
                <a:cs typeface="+mn-cs"/>
              </a:rPr>
              <a:t>une fabrication circulaire et hautement durable</a:t>
            </a:r>
          </a:p>
          <a:p>
            <a:pPr marL="0" marR="0" lvl="0" indent="0" algn="just" defTabSz="914378" rtl="0" eaLnBrk="1" fontAlgn="auto" latinLnBrk="0" hangingPunct="1">
              <a:lnSpc>
                <a:spcPct val="100000"/>
              </a:lnSpc>
              <a:spcBef>
                <a:spcPts val="0"/>
              </a:spcBef>
              <a:spcAft>
                <a:spcPts val="0"/>
              </a:spcAft>
              <a:buClrTx/>
              <a:buSzTx/>
              <a:buFontTx/>
              <a:buNone/>
              <a:tabLst/>
              <a:defRPr/>
            </a:pPr>
            <a:endParaRPr kumimoji="0" lang="en-GB" sz="105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1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1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1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en-GB" sz="11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et démontrer des batteries sans lithium durables et sûres à partir de matières premières abondantes et non toxiques, déployables sur les marchés du stockage d’énergie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stationnaire</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Prouver la durabilité du système de batteries, ainsi que sa compatibilité avec une chaîne d'approvisionnement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européenne</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Mettre le </a:t>
            </a:r>
            <a:r>
              <a:rPr kumimoji="0" lang="fr-FR" sz="1100" b="0" i="0" u="none" strike="noStrike" kern="1200" cap="none" spc="0" normalizeH="0" baseline="0" noProof="0" dirty="0">
                <a:ln>
                  <a:noFill/>
                </a:ln>
                <a:solidFill>
                  <a:srgbClr val="000000"/>
                </a:solidFill>
                <a:effectLst/>
                <a:uLnTx/>
                <a:uFillTx/>
                <a:latin typeface="Arial"/>
                <a:ea typeface="+mn-ea"/>
                <a:cs typeface="+mn-cs"/>
              </a:rPr>
              <a:t>focus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sur </a:t>
            </a:r>
            <a:r>
              <a:rPr kumimoji="0" lang="fr-FR" sz="1100" b="0" i="0" u="none" strike="noStrike" kern="1200" cap="none" spc="0" normalizeH="0" baseline="0" noProof="0" dirty="0">
                <a:ln>
                  <a:noFill/>
                </a:ln>
                <a:solidFill>
                  <a:srgbClr val="000000"/>
                </a:solidFill>
                <a:effectLst/>
                <a:uLnTx/>
                <a:uFillTx/>
                <a:latin typeface="Arial"/>
                <a:ea typeface="+mn-ea"/>
                <a:cs typeface="+mn-cs"/>
              </a:rPr>
              <a:t>les nouveaux matériaux, la conception des cellules et des systèmes, ainsi que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sur le </a:t>
            </a:r>
            <a:r>
              <a:rPr kumimoji="0" lang="fr-FR" sz="1100" b="0" i="0" u="none" strike="noStrike" kern="1200" cap="none" spc="0" normalizeH="0" baseline="0" noProof="0" dirty="0">
                <a:ln>
                  <a:noFill/>
                </a:ln>
                <a:solidFill>
                  <a:srgbClr val="000000"/>
                </a:solidFill>
                <a:effectLst/>
                <a:uLnTx/>
                <a:uFillTx/>
                <a:latin typeface="Arial"/>
                <a:ea typeface="+mn-ea"/>
                <a:cs typeface="+mn-cs"/>
              </a:rPr>
              <a:t>cheminement commercial et technique des solutions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développées</a:t>
            </a:r>
            <a:endParaRPr kumimoji="0" lang="fr-FR" sz="1200" b="1" i="0" u="sng" strike="noStrike" kern="1200" cap="none" spc="0" normalizeH="0" baseline="0" noProof="0" dirty="0">
              <a:ln>
                <a:noFill/>
              </a:ln>
              <a:solidFill>
                <a:srgbClr val="000091"/>
              </a:solidFill>
              <a:effectLst/>
              <a:uLnTx/>
              <a:uFillTx/>
              <a:latin typeface="Arial"/>
              <a:ea typeface="Times New Roman"/>
              <a:cs typeface="Times New Roman"/>
            </a:endParaRPr>
          </a:p>
        </p:txBody>
      </p:sp>
      <p:sp>
        <p:nvSpPr>
          <p:cNvPr id="13" name="Rectangle 12"/>
          <p:cNvSpPr/>
          <p:nvPr/>
        </p:nvSpPr>
        <p:spPr bwMode="auto">
          <a:xfrm>
            <a:off x="6372000" y="554400"/>
            <a:ext cx="2448379" cy="1569660"/>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(TRL à la fin du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projet </a:t>
            </a:r>
            <a:r>
              <a:rPr kumimoji="0" lang="fr-FR" sz="1200" b="0" i="1" u="none" strike="noStrike" kern="1200" cap="none" spc="0" normalizeH="0" baseline="0" noProof="0" dirty="0">
                <a:ln>
                  <a:noFill/>
                </a:ln>
                <a:solidFill>
                  <a:srgbClr val="000000"/>
                </a:solidFill>
                <a:effectLst/>
                <a:uLnTx/>
                <a:uFillTx/>
                <a:latin typeface="Arial"/>
                <a:ea typeface="+mn-ea"/>
                <a:cs typeface="+mn-cs"/>
              </a:rPr>
              <a:t>6-7)</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3</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7 M€</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Appel en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Lump </a:t>
            </a:r>
            <a:r>
              <a:rPr lang="fr-FR" sz="1200" i="1" noProof="0" dirty="0" err="1">
                <a:solidFill>
                  <a:srgbClr val="000000"/>
                </a:solidFill>
                <a:latin typeface="Arial"/>
              </a:rPr>
              <a:t>s</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um</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p>
          <a:p>
            <a:pPr lvl="0" defTabSz="914378">
              <a:defRPr/>
            </a:pPr>
            <a:r>
              <a:rPr lang="fr-FR" sz="1200" i="1" dirty="0">
                <a:solidFill>
                  <a:srgbClr val="000000"/>
                </a:solidFill>
              </a:rPr>
              <a:t>Financement à 60% pour les entités privés</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2 </a:t>
            </a:r>
            <a:r>
              <a:rPr lang="fr-FR" b="1" dirty="0"/>
              <a:t>: Les appels 2024</a:t>
            </a:r>
          </a:p>
          <a:p>
            <a:pPr lvl="0">
              <a:defRPr/>
            </a:pPr>
            <a:r>
              <a:rPr lang="fr-FR" sz="1200" b="1" dirty="0" smtClean="0"/>
              <a:t>Batteries</a:t>
            </a:r>
            <a:endParaRPr lang="fr-FR" sz="1200" b="1" dirty="0"/>
          </a:p>
        </p:txBody>
      </p:sp>
    </p:spTree>
    <p:extLst>
      <p:ext uri="{BB962C8B-B14F-4D97-AF65-F5344CB8AC3E}">
        <p14:creationId xmlns:p14="http://schemas.microsoft.com/office/powerpoint/2010/main" val="2131733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22</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1" y="1015200"/>
            <a:ext cx="6012000" cy="954107"/>
          </a:xfrm>
          <a:prstGeom prst="rect">
            <a:avLst/>
          </a:prstGeom>
        </p:spPr>
        <p:txBody>
          <a:bodyPr wrap="square">
            <a:spAutoFit/>
          </a:bodyPr>
          <a:lstStyle/>
          <a:p>
            <a:pPr lvl="0" defTabSz="914378">
              <a:defRPr/>
            </a:pPr>
            <a:r>
              <a:rPr lang="en-US" sz="1400" b="1" dirty="0" smtClean="0">
                <a:solidFill>
                  <a:srgbClr val="000000"/>
                </a:solidFill>
              </a:rPr>
              <a:t>HORIZON-CL5-2024-D2-01-03: Development </a:t>
            </a:r>
            <a:r>
              <a:rPr lang="en-US" sz="1400" b="1" dirty="0">
                <a:solidFill>
                  <a:srgbClr val="000000"/>
                </a:solidFill>
              </a:rPr>
              <a:t>of technical and business solutions to </a:t>
            </a:r>
            <a:r>
              <a:rPr lang="en-US" sz="1400" b="1" dirty="0" err="1">
                <a:solidFill>
                  <a:srgbClr val="000000"/>
                </a:solidFill>
              </a:rPr>
              <a:t>optimise</a:t>
            </a:r>
            <a:r>
              <a:rPr lang="en-US" sz="1400" b="1" dirty="0">
                <a:solidFill>
                  <a:srgbClr val="000000"/>
                </a:solidFill>
              </a:rPr>
              <a:t> the circularity, resilience, and sustainability of the European battery value chain (Batt4EU Partnership)</a:t>
            </a:r>
          </a:p>
        </p:txBody>
      </p:sp>
      <p:sp>
        <p:nvSpPr>
          <p:cNvPr id="11" name="Rectangle 10"/>
          <p:cNvSpPr/>
          <p:nvPr/>
        </p:nvSpPr>
        <p:spPr bwMode="auto">
          <a:xfrm>
            <a:off x="360000" y="1893751"/>
            <a:ext cx="8645822" cy="2977482"/>
          </a:xfrm>
          <a:prstGeom prst="rect">
            <a:avLst/>
          </a:prstGeom>
        </p:spPr>
        <p:txBody>
          <a:bodyPr wrap="square">
            <a:spAutoFit/>
          </a:bodyPr>
          <a:lstStyle/>
          <a:p>
            <a:pPr algn="just">
              <a:lnSpc>
                <a:spcPct val="114999"/>
              </a:lnSpc>
              <a:spcAft>
                <a:spcPts val="500"/>
              </a:spcAft>
              <a:defRPr/>
            </a:pPr>
            <a:r>
              <a:rPr lang="en-GB" sz="1050" b="1" u="sng" dirty="0">
                <a:solidFill>
                  <a:srgbClr val="000091"/>
                </a:solidFill>
                <a:latin typeface="Arial"/>
                <a:ea typeface="Times New Roman"/>
                <a:cs typeface="Times New Roman"/>
              </a:rPr>
              <a:t>Résultats </a:t>
            </a:r>
            <a:r>
              <a:rPr lang="en-GB" sz="1050" b="1" u="sng" dirty="0" err="1">
                <a:solidFill>
                  <a:srgbClr val="000091"/>
                </a:solidFill>
                <a:latin typeface="Arial"/>
                <a:ea typeface="Times New Roman"/>
                <a:cs typeface="Times New Roman"/>
              </a:rPr>
              <a:t>attendus</a:t>
            </a:r>
            <a:r>
              <a:rPr lang="en-GB" sz="1050" b="1" u="sng" dirty="0">
                <a:solidFill>
                  <a:srgbClr val="000091"/>
                </a:solidFill>
                <a:latin typeface="Arial"/>
                <a:ea typeface="Times New Roman"/>
                <a:cs typeface="Times New Roman"/>
              </a:rPr>
              <a:t> :</a:t>
            </a:r>
          </a:p>
          <a:p>
            <a:pPr marL="171450" lvl="0" indent="-171450">
              <a:buFont typeface="Arial"/>
              <a:buChar char="•"/>
              <a:defRPr/>
            </a:pPr>
            <a:r>
              <a:rPr lang="fr-FR" sz="1050" dirty="0" smtClean="0">
                <a:solidFill>
                  <a:srgbClr val="000000"/>
                </a:solidFill>
              </a:rPr>
              <a:t>Base </a:t>
            </a:r>
            <a:r>
              <a:rPr lang="fr-FR" sz="1050" dirty="0">
                <a:solidFill>
                  <a:srgbClr val="000000"/>
                </a:solidFill>
              </a:rPr>
              <a:t>économique européenne plus forte, plus résiliente, plus compétitive et adaptée aux transitions verte et </a:t>
            </a:r>
            <a:r>
              <a:rPr lang="fr-FR" sz="1050" dirty="0" smtClean="0">
                <a:solidFill>
                  <a:srgbClr val="000000"/>
                </a:solidFill>
              </a:rPr>
              <a:t>numérique</a:t>
            </a:r>
            <a:endParaRPr lang="fr-FR" sz="1050" dirty="0">
              <a:solidFill>
                <a:srgbClr val="000000"/>
              </a:solidFill>
            </a:endParaRPr>
          </a:p>
          <a:p>
            <a:pPr marL="171450" lvl="0" indent="-171450">
              <a:buFont typeface="Arial"/>
              <a:buChar char="•"/>
              <a:defRPr/>
            </a:pPr>
            <a:r>
              <a:rPr lang="fr-FR" sz="1050" dirty="0" smtClean="0">
                <a:solidFill>
                  <a:srgbClr val="000000"/>
                </a:solidFill>
              </a:rPr>
              <a:t>Conception </a:t>
            </a:r>
            <a:r>
              <a:rPr lang="fr-FR" sz="1050" dirty="0">
                <a:solidFill>
                  <a:srgbClr val="000000"/>
                </a:solidFill>
              </a:rPr>
              <a:t>circulaire et durable et des pratiques commerciales relatives aux batteries avancées et aux chaînes de valeur </a:t>
            </a:r>
            <a:r>
              <a:rPr lang="fr-FR" sz="1050" dirty="0" smtClean="0">
                <a:solidFill>
                  <a:srgbClr val="000000"/>
                </a:solidFill>
              </a:rPr>
              <a:t>associées</a:t>
            </a:r>
            <a:endParaRPr lang="fr-FR" sz="1050" dirty="0">
              <a:solidFill>
                <a:srgbClr val="000000"/>
              </a:solidFill>
            </a:endParaRPr>
          </a:p>
          <a:p>
            <a:pPr marL="171450" lvl="0" indent="-171450">
              <a:buFont typeface="Arial"/>
              <a:buChar char="•"/>
              <a:defRPr/>
            </a:pPr>
            <a:r>
              <a:rPr lang="fr-FR" sz="1050" dirty="0" smtClean="0">
                <a:solidFill>
                  <a:srgbClr val="000000"/>
                </a:solidFill>
              </a:rPr>
              <a:t>Amélioration </a:t>
            </a:r>
            <a:r>
              <a:rPr lang="fr-FR" sz="1050" dirty="0">
                <a:solidFill>
                  <a:srgbClr val="000000"/>
                </a:solidFill>
              </a:rPr>
              <a:t>des performances en matière de durabilité du cycle de vie des </a:t>
            </a:r>
            <a:r>
              <a:rPr lang="fr-FR" sz="1050" dirty="0" smtClean="0">
                <a:solidFill>
                  <a:srgbClr val="000000"/>
                </a:solidFill>
              </a:rPr>
              <a:t>batteries </a:t>
            </a:r>
            <a:r>
              <a:rPr lang="fr-FR" sz="1050" dirty="0">
                <a:solidFill>
                  <a:srgbClr val="000000"/>
                </a:solidFill>
              </a:rPr>
              <a:t>produites dans </a:t>
            </a:r>
            <a:r>
              <a:rPr lang="fr-FR" sz="1050" dirty="0" smtClean="0">
                <a:solidFill>
                  <a:srgbClr val="000000"/>
                </a:solidFill>
              </a:rPr>
              <a:t>l'UE</a:t>
            </a:r>
          </a:p>
          <a:p>
            <a:pPr marL="171450" lvl="0" indent="-171450">
              <a:buFont typeface="Arial"/>
              <a:buChar char="•"/>
              <a:defRPr/>
            </a:pPr>
            <a:r>
              <a:rPr lang="fr-FR" sz="1050" dirty="0" smtClean="0">
                <a:solidFill>
                  <a:srgbClr val="000000"/>
                </a:solidFill>
              </a:rPr>
              <a:t>Renforcement </a:t>
            </a:r>
            <a:r>
              <a:rPr lang="fr-FR" sz="1050" dirty="0">
                <a:solidFill>
                  <a:srgbClr val="000000"/>
                </a:solidFill>
              </a:rPr>
              <a:t>de l'indépendance stratégique européenne en termes de matières premières pour les </a:t>
            </a:r>
            <a:r>
              <a:rPr lang="fr-FR" sz="1050" dirty="0" smtClean="0">
                <a:solidFill>
                  <a:srgbClr val="000000"/>
                </a:solidFill>
              </a:rPr>
              <a:t>batteries</a:t>
            </a:r>
          </a:p>
          <a:p>
            <a:pPr marL="171450" lvl="0" indent="-171450">
              <a:buFont typeface="Arial"/>
              <a:buChar char="•"/>
              <a:defRPr/>
            </a:pPr>
            <a:r>
              <a:rPr lang="fr-FR" sz="1050" dirty="0" smtClean="0">
                <a:solidFill>
                  <a:srgbClr val="000000"/>
                </a:solidFill>
              </a:rPr>
              <a:t>Soutien </a:t>
            </a:r>
            <a:r>
              <a:rPr lang="fr-FR" sz="1050" dirty="0">
                <a:solidFill>
                  <a:srgbClr val="000000"/>
                </a:solidFill>
              </a:rPr>
              <a:t>à la réalisation des objectifs d'efficacité du recyclage fixés par l'UE pour 2030 et </a:t>
            </a:r>
            <a:r>
              <a:rPr lang="fr-FR" sz="1050" dirty="0" smtClean="0">
                <a:solidFill>
                  <a:srgbClr val="000000"/>
                </a:solidFill>
              </a:rPr>
              <a:t>au-delà</a:t>
            </a:r>
            <a:endParaRPr lang="fr-FR" sz="1050" dirty="0">
              <a:solidFill>
                <a:srgbClr val="000000"/>
              </a:solidFill>
              <a:latin typeface="Arial"/>
            </a:endParaRPr>
          </a:p>
          <a:p>
            <a:pPr marL="171450" lvl="0" indent="-171450">
              <a:buFont typeface="Arial"/>
              <a:buChar char="•"/>
              <a:defRPr/>
            </a:pPr>
            <a:endParaRPr kumimoji="0" lang="en-GB" sz="105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05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05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050" b="1" i="0" u="sng" strike="noStrike" kern="1200" cap="none" spc="0" normalizeH="0" baseline="0" noProof="0" dirty="0" smtClean="0">
                <a:ln>
                  <a:noFill/>
                </a:ln>
                <a:solidFill>
                  <a:srgbClr val="000091"/>
                </a:solidFill>
                <a:effectLst/>
                <a:uLnTx/>
                <a:uFillTx/>
                <a:latin typeface="Arial"/>
                <a:ea typeface="Times New Roman"/>
                <a:cs typeface="Times New Roman"/>
              </a:rPr>
              <a:t>(au </a:t>
            </a:r>
            <a:r>
              <a:rPr kumimoji="0" lang="en-GB" sz="1050" b="1" i="0" u="sng" strike="noStrike" kern="1200" cap="none" spc="0" normalizeH="0" baseline="0" noProof="0" dirty="0" err="1" smtClean="0">
                <a:ln>
                  <a:noFill/>
                </a:ln>
                <a:solidFill>
                  <a:srgbClr val="000091"/>
                </a:solidFill>
                <a:effectLst/>
                <a:uLnTx/>
                <a:uFillTx/>
                <a:latin typeface="Arial"/>
                <a:ea typeface="Times New Roman"/>
                <a:cs typeface="Times New Roman"/>
              </a:rPr>
              <a:t>moins</a:t>
            </a:r>
            <a:r>
              <a:rPr kumimoji="0" lang="en-GB" sz="1050" b="1" i="0" u="sng" strike="noStrike" kern="1200" cap="none" spc="0" normalizeH="0" baseline="0" noProof="0" dirty="0" smtClean="0">
                <a:ln>
                  <a:noFill/>
                </a:ln>
                <a:solidFill>
                  <a:srgbClr val="000091"/>
                </a:solidFill>
                <a:effectLst/>
                <a:uLnTx/>
                <a:uFillTx/>
                <a:latin typeface="Arial"/>
                <a:ea typeface="Times New Roman"/>
                <a:cs typeface="Times New Roman"/>
              </a:rPr>
              <a:t> 2 sur 3):</a:t>
            </a:r>
            <a:endParaRPr kumimoji="0" lang="en-GB" sz="1050" b="1" i="0" u="sng" strike="noStrike" kern="1200" cap="none" spc="0" normalizeH="0" baseline="0" noProof="0" dirty="0">
              <a:ln>
                <a:noFill/>
              </a:ln>
              <a:solidFill>
                <a:srgbClr val="000091"/>
              </a:solidFill>
              <a:effectLst/>
              <a:uLnTx/>
              <a:uFillTx/>
              <a:latin typeface="Arial"/>
              <a:ea typeface="Times New Roman"/>
              <a:cs typeface="Times New Roman"/>
            </a:endParaRPr>
          </a:p>
          <a:p>
            <a:pPr lvl="0">
              <a:defRPr/>
            </a:pPr>
            <a:r>
              <a:rPr lang="fr-FR" sz="1050" dirty="0" smtClean="0">
                <a:solidFill>
                  <a:srgbClr val="000000"/>
                </a:solidFill>
              </a:rPr>
              <a:t>1. Modèles d'entreprise :</a:t>
            </a:r>
            <a:endParaRPr lang="fr-FR" sz="1050" dirty="0">
              <a:solidFill>
                <a:srgbClr val="000000"/>
              </a:solidFill>
            </a:endParaRPr>
          </a:p>
          <a:p>
            <a:pPr marL="628650" lvl="1" indent="-171450">
              <a:buFont typeface="Wingdings" panose="05000000000000000000" pitchFamily="2" charset="2"/>
              <a:buChar char="Ø"/>
              <a:defRPr/>
            </a:pPr>
            <a:r>
              <a:rPr lang="fr-FR" sz="1000" dirty="0" smtClean="0">
                <a:solidFill>
                  <a:srgbClr val="000000"/>
                </a:solidFill>
              </a:rPr>
              <a:t>Définition </a:t>
            </a:r>
            <a:r>
              <a:rPr lang="fr-FR" sz="1000" dirty="0">
                <a:solidFill>
                  <a:srgbClr val="000000"/>
                </a:solidFill>
              </a:rPr>
              <a:t>d'approches d'évaluation pour les modèles d'entreprise durables, </a:t>
            </a:r>
            <a:r>
              <a:rPr lang="fr-FR" sz="1000" dirty="0" smtClean="0">
                <a:solidFill>
                  <a:srgbClr val="000000"/>
                </a:solidFill>
              </a:rPr>
              <a:t>développement de </a:t>
            </a:r>
            <a:r>
              <a:rPr lang="fr-FR" sz="1000" dirty="0">
                <a:solidFill>
                  <a:srgbClr val="000000"/>
                </a:solidFill>
              </a:rPr>
              <a:t>méthodes commerciales durables pour l'évaluation technique, économique et environnementale des </a:t>
            </a:r>
            <a:r>
              <a:rPr lang="fr-FR" sz="1000" dirty="0" smtClean="0">
                <a:solidFill>
                  <a:srgbClr val="000000"/>
                </a:solidFill>
              </a:rPr>
              <a:t>options, </a:t>
            </a:r>
            <a:r>
              <a:rPr lang="fr-FR" sz="1000" dirty="0">
                <a:solidFill>
                  <a:srgbClr val="000000"/>
                </a:solidFill>
              </a:rPr>
              <a:t>développement </a:t>
            </a:r>
            <a:r>
              <a:rPr lang="fr-FR" sz="1000" dirty="0" smtClean="0">
                <a:solidFill>
                  <a:srgbClr val="000000"/>
                </a:solidFill>
              </a:rPr>
              <a:t>de </a:t>
            </a:r>
            <a:r>
              <a:rPr lang="fr-FR" sz="1000" dirty="0">
                <a:solidFill>
                  <a:srgbClr val="000000"/>
                </a:solidFill>
              </a:rPr>
              <a:t>nouveaux modèles </a:t>
            </a:r>
            <a:r>
              <a:rPr lang="fr-FR" sz="1000" dirty="0" smtClean="0">
                <a:solidFill>
                  <a:srgbClr val="000000"/>
                </a:solidFill>
              </a:rPr>
              <a:t>économiques….</a:t>
            </a:r>
            <a:endParaRPr lang="fr-FR" sz="1000" dirty="0">
              <a:solidFill>
                <a:srgbClr val="000000"/>
              </a:solidFill>
            </a:endParaRPr>
          </a:p>
          <a:p>
            <a:pPr lvl="0">
              <a:defRPr/>
            </a:pPr>
            <a:r>
              <a:rPr lang="fr-FR" sz="1050" dirty="0" smtClean="0">
                <a:solidFill>
                  <a:srgbClr val="000000"/>
                </a:solidFill>
              </a:rPr>
              <a:t>2. Outils intersectoriels :   </a:t>
            </a:r>
            <a:endParaRPr lang="fr-FR" sz="1050" dirty="0">
              <a:solidFill>
                <a:srgbClr val="000000"/>
              </a:solidFill>
            </a:endParaRPr>
          </a:p>
          <a:p>
            <a:pPr marL="628650" lvl="1" indent="-171450">
              <a:buFont typeface="Wingdings" panose="05000000000000000000" pitchFamily="2" charset="2"/>
              <a:buChar char="Ø"/>
              <a:defRPr/>
            </a:pPr>
            <a:r>
              <a:rPr lang="fr-FR" sz="1000" dirty="0" smtClean="0">
                <a:solidFill>
                  <a:srgbClr val="000000"/>
                </a:solidFill>
              </a:rPr>
              <a:t>Développement de méthodologies </a:t>
            </a:r>
            <a:r>
              <a:rPr lang="fr-FR" sz="1000" dirty="0">
                <a:solidFill>
                  <a:srgbClr val="000000"/>
                </a:solidFill>
              </a:rPr>
              <a:t>et outils </a:t>
            </a:r>
            <a:r>
              <a:rPr lang="fr-FR" sz="1000" dirty="0" smtClean="0">
                <a:solidFill>
                  <a:srgbClr val="000000"/>
                </a:solidFill>
              </a:rPr>
              <a:t>quantitatifs, optimisation </a:t>
            </a:r>
            <a:r>
              <a:rPr lang="fr-FR" sz="1000" dirty="0">
                <a:solidFill>
                  <a:srgbClr val="000000"/>
                </a:solidFill>
              </a:rPr>
              <a:t>de la conception et du fonctionnement à l'aide de </a:t>
            </a:r>
            <a:r>
              <a:rPr lang="fr-FR" sz="1000" dirty="0" smtClean="0">
                <a:solidFill>
                  <a:srgbClr val="000000"/>
                </a:solidFill>
              </a:rPr>
              <a:t>l'ACV, développement </a:t>
            </a:r>
            <a:r>
              <a:rPr lang="fr-FR" sz="1000" dirty="0">
                <a:solidFill>
                  <a:srgbClr val="000000"/>
                </a:solidFill>
              </a:rPr>
              <a:t>d'un système central d'information et d'une base de </a:t>
            </a:r>
            <a:r>
              <a:rPr lang="fr-FR" sz="1000" dirty="0" smtClean="0">
                <a:solidFill>
                  <a:srgbClr val="000000"/>
                </a:solidFill>
              </a:rPr>
              <a:t>données…</a:t>
            </a:r>
          </a:p>
          <a:p>
            <a:pPr lvl="0">
              <a:defRPr/>
            </a:pPr>
            <a:r>
              <a:rPr lang="fr-FR" sz="1050" dirty="0" smtClean="0">
                <a:solidFill>
                  <a:srgbClr val="000000"/>
                </a:solidFill>
              </a:rPr>
              <a:t>3. Conception durable :  </a:t>
            </a:r>
            <a:endParaRPr lang="fr-FR" sz="1050" dirty="0">
              <a:solidFill>
                <a:srgbClr val="000000"/>
              </a:solidFill>
            </a:endParaRPr>
          </a:p>
          <a:p>
            <a:pPr marL="628650" lvl="1" indent="-171450">
              <a:buFont typeface="Wingdings" panose="05000000000000000000" pitchFamily="2" charset="2"/>
              <a:buChar char="Ø"/>
              <a:defRPr/>
            </a:pPr>
            <a:r>
              <a:rPr lang="fr-FR" sz="1000" dirty="0" smtClean="0">
                <a:solidFill>
                  <a:srgbClr val="000000"/>
                </a:solidFill>
              </a:rPr>
              <a:t>Innovations </a:t>
            </a:r>
            <a:r>
              <a:rPr lang="fr-FR" sz="1000" dirty="0">
                <a:solidFill>
                  <a:srgbClr val="000000"/>
                </a:solidFill>
              </a:rPr>
              <a:t>dans la conception et l'architecture des batteries à tous les </a:t>
            </a:r>
            <a:r>
              <a:rPr lang="fr-FR" sz="1000" dirty="0" smtClean="0">
                <a:solidFill>
                  <a:srgbClr val="000000"/>
                </a:solidFill>
              </a:rPr>
              <a:t>niveaux, conception </a:t>
            </a:r>
            <a:r>
              <a:rPr lang="fr-FR" sz="1000" dirty="0">
                <a:solidFill>
                  <a:srgbClr val="000000"/>
                </a:solidFill>
              </a:rPr>
              <a:t>de matériaux d'origine innovante pour améliorer la durabilité des </a:t>
            </a:r>
            <a:r>
              <a:rPr lang="fr-FR" sz="1000" dirty="0" smtClean="0">
                <a:solidFill>
                  <a:srgbClr val="000000"/>
                </a:solidFill>
              </a:rPr>
              <a:t>batteries, recherche </a:t>
            </a:r>
            <a:r>
              <a:rPr lang="fr-FR" sz="1000" dirty="0">
                <a:solidFill>
                  <a:srgbClr val="000000"/>
                </a:solidFill>
              </a:rPr>
              <a:t>et conception de batteries à partir de matériaux recyclés et entièrement </a:t>
            </a:r>
            <a:r>
              <a:rPr lang="fr-FR" sz="1000" dirty="0" smtClean="0">
                <a:solidFill>
                  <a:srgbClr val="000000"/>
                </a:solidFill>
              </a:rPr>
              <a:t>recyclables</a:t>
            </a:r>
            <a:r>
              <a:rPr lang="fr-FR" sz="1050" dirty="0" smtClean="0">
                <a:solidFill>
                  <a:srgbClr val="000000"/>
                </a:solidFill>
              </a:rPr>
              <a:t>…</a:t>
            </a:r>
            <a:endParaRPr kumimoji="0" lang="fr-FR" sz="1050" b="0" i="0" u="none" strike="noStrike" kern="1200" cap="none" spc="0" normalizeH="0" baseline="0" noProof="0" dirty="0">
              <a:ln>
                <a:noFill/>
              </a:ln>
              <a:solidFill>
                <a:srgbClr val="000000"/>
              </a:solidFill>
              <a:effectLst/>
              <a:uLnTx/>
              <a:uFillTx/>
              <a:latin typeface="Arial"/>
            </a:endParaRPr>
          </a:p>
        </p:txBody>
      </p:sp>
      <p:sp>
        <p:nvSpPr>
          <p:cNvPr id="13" name="Rectangle 12"/>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RIA </a:t>
            </a:r>
            <a:r>
              <a:rPr kumimoji="0" lang="fr-FR"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projet 5)</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5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Ouverture </a:t>
            </a:r>
            <a:r>
              <a:rPr kumimoji="0" lang="fr-FR" sz="1200" b="0" i="1" u="none" strike="noStrike" kern="1200" cap="none" spc="0" normalizeH="0" baseline="0" noProof="0" dirty="0">
                <a:ln>
                  <a:noFill/>
                </a:ln>
                <a:solidFill>
                  <a:srgbClr val="000000"/>
                </a:solidFill>
                <a:effectLst/>
                <a:uLnTx/>
                <a:uFillTx/>
                <a:latin typeface="Arial"/>
                <a:ea typeface="+mn-ea"/>
                <a:cs typeface="+mn-cs"/>
              </a:rPr>
              <a:t>: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2 </a:t>
            </a:r>
            <a:r>
              <a:rPr lang="fr-FR" b="1" dirty="0"/>
              <a:t>: Les appels 2024</a:t>
            </a:r>
          </a:p>
          <a:p>
            <a:pPr lvl="0">
              <a:defRPr/>
            </a:pPr>
            <a:r>
              <a:rPr lang="fr-FR" sz="1200" b="1" dirty="0" smtClean="0"/>
              <a:t>Batteries</a:t>
            </a:r>
            <a:endParaRPr lang="fr-FR" sz="1200" b="1" dirty="0"/>
          </a:p>
        </p:txBody>
      </p:sp>
    </p:spTree>
    <p:extLst>
      <p:ext uri="{BB962C8B-B14F-4D97-AF65-F5344CB8AC3E}">
        <p14:creationId xmlns:p14="http://schemas.microsoft.com/office/powerpoint/2010/main" val="3809690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23</a:t>
            </a:fld>
            <a:endParaRPr lang="fr-FR" sz="1600" b="0" i="0" u="none" strike="noStrike" cap="none" spc="0">
              <a:ln>
                <a:noFill/>
              </a:ln>
              <a:solidFill>
                <a:srgbClr val="000091"/>
              </a:solidFill>
              <a:latin typeface="Arial"/>
              <a:ea typeface="+mn-ea"/>
              <a:cs typeface="+mn-cs"/>
            </a:endParaRPr>
          </a:p>
        </p:txBody>
      </p:sp>
      <p:sp>
        <p:nvSpPr>
          <p:cNvPr id="11" name="ZoneTexte 10"/>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2 : Les appels </a:t>
            </a:r>
            <a:r>
              <a:rPr lang="fr-FR" b="1" dirty="0" smtClean="0"/>
              <a:t>2024 </a:t>
            </a:r>
            <a:endParaRPr lang="fr-FR" b="1" dirty="0"/>
          </a:p>
          <a:p>
            <a:pPr>
              <a:defRPr/>
            </a:pPr>
            <a:r>
              <a:rPr lang="fr-FR" sz="1200" b="1" dirty="0"/>
              <a:t>Batteries</a:t>
            </a:r>
          </a:p>
        </p:txBody>
      </p:sp>
      <p:sp>
        <p:nvSpPr>
          <p:cNvPr id="13" name="Rectangle 12"/>
          <p:cNvSpPr/>
          <p:nvPr/>
        </p:nvSpPr>
        <p:spPr bwMode="auto">
          <a:xfrm>
            <a:off x="6372199" y="555525"/>
            <a:ext cx="2448343"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r>
              <a:rPr lang="en-US" sz="1200" i="1" dirty="0"/>
              <a:t>TRL à la fin du </a:t>
            </a:r>
            <a:r>
              <a:rPr lang="en-US" sz="1200" i="1" dirty="0" err="1"/>
              <a:t>projet</a:t>
            </a:r>
            <a:r>
              <a:rPr lang="en-US" sz="1200" i="1" dirty="0"/>
              <a:t> 3-4)</a:t>
            </a:r>
            <a:endParaRPr dirty="0"/>
          </a:p>
          <a:p>
            <a:pPr lvl="0">
              <a:defRPr/>
            </a:pPr>
            <a:r>
              <a:rPr lang="fr-FR" sz="1200" i="1" dirty="0"/>
              <a:t>Nb de projets financés : 1</a:t>
            </a:r>
            <a:endParaRPr dirty="0"/>
          </a:p>
          <a:p>
            <a:pPr lvl="0">
              <a:defRPr/>
            </a:pPr>
            <a:r>
              <a:rPr lang="fr-FR" sz="1200" i="1" dirty="0"/>
              <a:t>Budget/projet : 20M€</a:t>
            </a:r>
            <a:endParaRPr dirty="0"/>
          </a:p>
          <a:p>
            <a:pPr lvl="0">
              <a:defRPr/>
            </a:pPr>
            <a:r>
              <a:rPr lang="fr-FR" sz="1200" i="1" dirty="0"/>
              <a:t>Ouverture : </a:t>
            </a:r>
            <a:r>
              <a:rPr lang="fr-FR" sz="1200" i="1" dirty="0" smtClean="0"/>
              <a:t>07/12/2023</a:t>
            </a:r>
            <a:endParaRPr dirty="0"/>
          </a:p>
          <a:p>
            <a:pPr lvl="0">
              <a:defRPr/>
            </a:pPr>
            <a:r>
              <a:rPr lang="fr-FR" sz="1200" i="1" dirty="0"/>
              <a:t>Deadline : </a:t>
            </a:r>
            <a:r>
              <a:rPr lang="fr-FR" sz="1200" i="1" dirty="0" smtClean="0"/>
              <a:t>18/04/2024</a:t>
            </a:r>
            <a:endParaRPr dirty="0"/>
          </a:p>
        </p:txBody>
      </p:sp>
      <p:sp>
        <p:nvSpPr>
          <p:cNvPr id="9" name="Rectangle 8"/>
          <p:cNvSpPr/>
          <p:nvPr/>
        </p:nvSpPr>
        <p:spPr bwMode="auto">
          <a:xfrm>
            <a:off x="360000" y="1015200"/>
            <a:ext cx="6048672" cy="954107"/>
          </a:xfrm>
          <a:prstGeom prst="rect">
            <a:avLst/>
          </a:prstGeom>
        </p:spPr>
        <p:txBody>
          <a:bodyPr wrap="square">
            <a:spAutoFit/>
          </a:bodyPr>
          <a:lstStyle/>
          <a:p>
            <a:pPr defTabSz="914378">
              <a:tabLst>
                <a:tab pos="176213" algn="l"/>
              </a:tabLst>
              <a:defRPr/>
            </a:pPr>
            <a:r>
              <a:rPr lang="en-US" sz="1400" b="1" dirty="0">
                <a:solidFill>
                  <a:srgbClr val="000000"/>
                </a:solidFill>
              </a:rPr>
              <a:t>HORIZON-CL5-2024-D2-01-05: Furthering the development of a materials acceleration platform for sustainable batteries (combining AI, big data, autonomous synthesis robotics, high throughput testing) (Batt4EU Partnership)</a:t>
            </a:r>
          </a:p>
        </p:txBody>
      </p:sp>
      <p:sp>
        <p:nvSpPr>
          <p:cNvPr id="10" name="Rectangle 9"/>
          <p:cNvSpPr/>
          <p:nvPr/>
        </p:nvSpPr>
        <p:spPr bwMode="auto">
          <a:xfrm>
            <a:off x="360000" y="1941112"/>
            <a:ext cx="8645822" cy="2875146"/>
          </a:xfrm>
          <a:prstGeom prst="rect">
            <a:avLst/>
          </a:prstGeom>
        </p:spPr>
        <p:txBody>
          <a:bodyPr wrap="square">
            <a:spAutoFit/>
          </a:bodyPr>
          <a:lstStyle/>
          <a:p>
            <a:pPr algn="just">
              <a:lnSpc>
                <a:spcPct val="114999"/>
              </a:lnSpc>
              <a:spcAft>
                <a:spcPts val="500"/>
              </a:spcAft>
              <a:defRPr/>
            </a:pPr>
            <a:r>
              <a:rPr lang="fr-FR" sz="1000" b="1" u="sng" dirty="0">
                <a:solidFill>
                  <a:srgbClr val="000091"/>
                </a:solidFill>
                <a:ea typeface="Times New Roman"/>
                <a:cs typeface="Times New Roman"/>
              </a:rPr>
              <a:t>Résultats attendus </a:t>
            </a:r>
            <a:r>
              <a:rPr lang="fr-FR" sz="1000" b="1" u="sng" dirty="0" smtClean="0">
                <a:solidFill>
                  <a:srgbClr val="000091"/>
                </a:solidFill>
                <a:ea typeface="Times New Roman"/>
                <a:cs typeface="Times New Roman"/>
              </a:rPr>
              <a:t>:</a:t>
            </a:r>
            <a:endParaRPr lang="fr-FR" sz="1000" b="1" u="sng" dirty="0">
              <a:solidFill>
                <a:srgbClr val="000091"/>
              </a:solidFill>
              <a:ea typeface="Times New Roman"/>
              <a:cs typeface="Times New Roman"/>
            </a:endParaRPr>
          </a:p>
          <a:p>
            <a:pPr marL="171450" indent="-171450">
              <a:lnSpc>
                <a:spcPct val="114999"/>
              </a:lnSpc>
              <a:buFont typeface="Arial"/>
              <a:buChar char="•"/>
              <a:defRPr/>
            </a:pPr>
            <a:r>
              <a:rPr lang="fr-FR" sz="1000" dirty="0" smtClean="0">
                <a:solidFill>
                  <a:srgbClr val="000000"/>
                </a:solidFill>
              </a:rPr>
              <a:t>Nouveaux </a:t>
            </a:r>
            <a:r>
              <a:rPr lang="fr-FR" sz="1000" dirty="0">
                <a:solidFill>
                  <a:srgbClr val="000000"/>
                </a:solidFill>
              </a:rPr>
              <a:t>outils et méthodes pour accélérer le développement et l’optimisation des matériaux et des interfaces</a:t>
            </a:r>
          </a:p>
          <a:p>
            <a:pPr marL="171450" indent="-171450">
              <a:lnSpc>
                <a:spcPct val="114999"/>
              </a:lnSpc>
              <a:buFont typeface="Arial"/>
              <a:buChar char="•"/>
              <a:defRPr/>
            </a:pPr>
            <a:r>
              <a:rPr lang="fr-FR" sz="1000" dirty="0" smtClean="0">
                <a:solidFill>
                  <a:srgbClr val="000000"/>
                </a:solidFill>
              </a:rPr>
              <a:t>Plateforme </a:t>
            </a:r>
            <a:r>
              <a:rPr lang="fr-FR" sz="1000" dirty="0">
                <a:solidFill>
                  <a:srgbClr val="000000"/>
                </a:solidFill>
              </a:rPr>
              <a:t>d’accélération des matériaux (MAP) pour les batteries entièrement autonome et capable d’intégrer les modélisations informatiques, la synthèse des matériaux et la caractérisation des chimies à base de Li-ion et </a:t>
            </a:r>
            <a:r>
              <a:rPr lang="fr-FR" sz="1000" dirty="0" smtClean="0">
                <a:solidFill>
                  <a:srgbClr val="000000"/>
                </a:solidFill>
              </a:rPr>
              <a:t>au-delà</a:t>
            </a:r>
            <a:endParaRPr lang="fr-FR" sz="1000" dirty="0">
              <a:solidFill>
                <a:srgbClr val="000000"/>
              </a:solidFill>
            </a:endParaRPr>
          </a:p>
          <a:p>
            <a:pPr marL="171450" indent="-171450">
              <a:lnSpc>
                <a:spcPct val="114999"/>
              </a:lnSpc>
              <a:buFont typeface="Arial"/>
              <a:buChar char="•"/>
              <a:defRPr/>
            </a:pPr>
            <a:r>
              <a:rPr lang="fr-FR" sz="1000" dirty="0" smtClean="0">
                <a:solidFill>
                  <a:srgbClr val="000000"/>
                </a:solidFill>
              </a:rPr>
              <a:t>Modèles </a:t>
            </a:r>
            <a:r>
              <a:rPr lang="fr-FR" sz="1000" dirty="0">
                <a:solidFill>
                  <a:srgbClr val="000000"/>
                </a:solidFill>
              </a:rPr>
              <a:t>« </a:t>
            </a:r>
            <a:r>
              <a:rPr lang="fr-FR" sz="1000" dirty="0" err="1">
                <a:solidFill>
                  <a:srgbClr val="000000"/>
                </a:solidFill>
              </a:rPr>
              <a:t>scale-bridging</a:t>
            </a:r>
            <a:r>
              <a:rPr lang="fr-FR" sz="1000" dirty="0">
                <a:solidFill>
                  <a:srgbClr val="000000"/>
                </a:solidFill>
              </a:rPr>
              <a:t> » multi-échelles aux interfaces de la batterie capables d'intégrer des données provenant de capteurs embarqués dans le processus de découverte et de prédiction</a:t>
            </a:r>
          </a:p>
          <a:p>
            <a:pPr marL="171450" indent="-171450">
              <a:lnSpc>
                <a:spcPct val="114999"/>
              </a:lnSpc>
              <a:buFont typeface="Arial"/>
              <a:buChar char="•"/>
              <a:defRPr/>
            </a:pPr>
            <a:r>
              <a:rPr lang="fr-FR" sz="1000" dirty="0" smtClean="0">
                <a:solidFill>
                  <a:srgbClr val="000000"/>
                </a:solidFill>
              </a:rPr>
              <a:t>Système </a:t>
            </a:r>
            <a:r>
              <a:rPr lang="fr-FR" sz="1000" dirty="0">
                <a:solidFill>
                  <a:srgbClr val="000000"/>
                </a:solidFill>
              </a:rPr>
              <a:t>robotique capable de synthèse de composés organiques, inorganiques ou hybrides</a:t>
            </a:r>
          </a:p>
          <a:p>
            <a:pPr marL="171450" indent="-171450">
              <a:lnSpc>
                <a:spcPct val="114999"/>
              </a:lnSpc>
              <a:buFont typeface="Arial"/>
              <a:buChar char="•"/>
              <a:defRPr/>
            </a:pPr>
            <a:r>
              <a:rPr lang="fr-FR" sz="1000" dirty="0" smtClean="0">
                <a:solidFill>
                  <a:srgbClr val="000000"/>
                </a:solidFill>
              </a:rPr>
              <a:t>Modèles </a:t>
            </a:r>
            <a:r>
              <a:rPr lang="fr-FR" sz="1000" dirty="0">
                <a:solidFill>
                  <a:srgbClr val="000000"/>
                </a:solidFill>
              </a:rPr>
              <a:t>hydrides prédictifs basés sur la physique et les données pour l’évolution spatio-temporelle des </a:t>
            </a:r>
            <a:r>
              <a:rPr lang="fr-FR" sz="1000" dirty="0" smtClean="0">
                <a:solidFill>
                  <a:srgbClr val="000000"/>
                </a:solidFill>
              </a:rPr>
              <a:t>interfaces</a:t>
            </a:r>
          </a:p>
          <a:p>
            <a:pPr marL="171450" indent="-171450">
              <a:lnSpc>
                <a:spcPct val="114999"/>
              </a:lnSpc>
              <a:buFont typeface="Arial"/>
              <a:buChar char="•"/>
              <a:defRPr/>
            </a:pPr>
            <a:endParaRPr lang="fr-FR" sz="1000" b="1" u="sng" dirty="0">
              <a:solidFill>
                <a:srgbClr val="000091"/>
              </a:solidFill>
              <a:ea typeface="Times New Roman"/>
              <a:cs typeface="Times New Roman"/>
            </a:endParaRPr>
          </a:p>
          <a:p>
            <a:pPr algn="just">
              <a:lnSpc>
                <a:spcPct val="114999"/>
              </a:lnSpc>
              <a:spcAft>
                <a:spcPts val="500"/>
              </a:spcAft>
              <a:defRPr/>
            </a:pPr>
            <a:r>
              <a:rPr lang="fr-FR" sz="1000" b="1" u="sng" dirty="0" smtClean="0">
                <a:solidFill>
                  <a:srgbClr val="000091"/>
                </a:solidFill>
                <a:ea typeface="Times New Roman"/>
                <a:cs typeface="Times New Roman"/>
              </a:rPr>
              <a:t>Activités </a:t>
            </a:r>
            <a:r>
              <a:rPr lang="fr-FR" sz="1000" b="1" u="sng" dirty="0">
                <a:solidFill>
                  <a:srgbClr val="000091"/>
                </a:solidFill>
                <a:ea typeface="Times New Roman"/>
                <a:cs typeface="Times New Roman"/>
              </a:rPr>
              <a:t>:</a:t>
            </a:r>
          </a:p>
          <a:p>
            <a:pPr marL="171450" indent="-171450">
              <a:lnSpc>
                <a:spcPct val="114999"/>
              </a:lnSpc>
              <a:buFont typeface="Arial"/>
              <a:buChar char="•"/>
              <a:defRPr/>
            </a:pPr>
            <a:r>
              <a:rPr lang="fr-FR" sz="1000" dirty="0">
                <a:solidFill>
                  <a:srgbClr val="000000"/>
                </a:solidFill>
              </a:rPr>
              <a:t>Développer des outils d'infrastructure pour l'accès sécurisé aux données à distance, l'analyse des données et la modélisation </a:t>
            </a:r>
            <a:r>
              <a:rPr lang="fr-FR" sz="1000" dirty="0" smtClean="0">
                <a:solidFill>
                  <a:srgbClr val="000000"/>
                </a:solidFill>
              </a:rPr>
              <a:t>prédictive</a:t>
            </a:r>
          </a:p>
          <a:p>
            <a:pPr marL="171450" indent="-171450">
              <a:lnSpc>
                <a:spcPct val="114999"/>
              </a:lnSpc>
              <a:buFont typeface="Arial"/>
              <a:buChar char="•"/>
              <a:defRPr/>
            </a:pPr>
            <a:r>
              <a:rPr lang="fr-FR" sz="1000" dirty="0">
                <a:solidFill>
                  <a:srgbClr val="000000"/>
                </a:solidFill>
              </a:rPr>
              <a:t>O</a:t>
            </a:r>
            <a:r>
              <a:rPr lang="fr-FR" sz="1000" dirty="0" smtClean="0">
                <a:solidFill>
                  <a:srgbClr val="000000"/>
                </a:solidFill>
              </a:rPr>
              <a:t>ptimiser </a:t>
            </a:r>
            <a:r>
              <a:rPr lang="fr-FR" sz="1000" dirty="0">
                <a:solidFill>
                  <a:srgbClr val="000000"/>
                </a:solidFill>
              </a:rPr>
              <a:t>les protocoles de caractérisation automatisée à haut débit et du flux de travail expérimental et </a:t>
            </a:r>
            <a:r>
              <a:rPr lang="fr-FR" sz="1000" dirty="0" smtClean="0">
                <a:solidFill>
                  <a:srgbClr val="000000"/>
                </a:solidFill>
              </a:rPr>
              <a:t>informatique</a:t>
            </a:r>
          </a:p>
          <a:p>
            <a:pPr marL="171450" indent="-171450">
              <a:lnSpc>
                <a:spcPct val="114999"/>
              </a:lnSpc>
              <a:buFont typeface="Arial"/>
              <a:buChar char="•"/>
              <a:defRPr/>
            </a:pPr>
            <a:r>
              <a:rPr lang="fr-FR" sz="1000" dirty="0" smtClean="0">
                <a:solidFill>
                  <a:srgbClr val="000000"/>
                </a:solidFill>
              </a:rPr>
              <a:t>Développer </a:t>
            </a:r>
            <a:r>
              <a:rPr lang="fr-FR" sz="1000" dirty="0">
                <a:solidFill>
                  <a:srgbClr val="000000"/>
                </a:solidFill>
              </a:rPr>
              <a:t>une robotique de synthèse autonome et des logiciels </a:t>
            </a:r>
            <a:r>
              <a:rPr lang="fr-FR" sz="1000" dirty="0" smtClean="0">
                <a:solidFill>
                  <a:srgbClr val="000000"/>
                </a:solidFill>
              </a:rPr>
              <a:t>d’orchestration</a:t>
            </a:r>
          </a:p>
          <a:p>
            <a:pPr marL="171450" indent="-171450">
              <a:lnSpc>
                <a:spcPct val="114999"/>
              </a:lnSpc>
              <a:buFont typeface="Arial"/>
              <a:buChar char="•"/>
              <a:defRPr/>
            </a:pPr>
            <a:r>
              <a:rPr lang="fr-FR" sz="1000" dirty="0" smtClean="0">
                <a:solidFill>
                  <a:srgbClr val="000000"/>
                </a:solidFill>
              </a:rPr>
              <a:t>Développer des </a:t>
            </a:r>
            <a:r>
              <a:rPr lang="fr-FR" sz="1000" dirty="0">
                <a:solidFill>
                  <a:srgbClr val="000000"/>
                </a:solidFill>
              </a:rPr>
              <a:t>approches de modélisation multi-échelle </a:t>
            </a:r>
            <a:r>
              <a:rPr lang="fr-FR" sz="1000" dirty="0" smtClean="0">
                <a:solidFill>
                  <a:srgbClr val="000000"/>
                </a:solidFill>
              </a:rPr>
              <a:t>pour </a:t>
            </a:r>
            <a:r>
              <a:rPr lang="fr-FR" sz="1000" dirty="0">
                <a:solidFill>
                  <a:srgbClr val="000000"/>
                </a:solidFill>
              </a:rPr>
              <a:t>le contrôle de la sécurité entre BOL et EOL d’un système de batteries par différents usages et diagnostiquer l’état de sécurité par des méthodes </a:t>
            </a:r>
            <a:r>
              <a:rPr lang="fr-FR" sz="1000" dirty="0" smtClean="0">
                <a:solidFill>
                  <a:srgbClr val="000000"/>
                </a:solidFill>
              </a:rPr>
              <a:t>innovantes</a:t>
            </a:r>
            <a:endParaRPr lang="fr-FR" sz="1000" dirty="0">
              <a:solidFill>
                <a:srgbClr val="000000"/>
              </a:solidFill>
            </a:endParaRPr>
          </a:p>
        </p:txBody>
      </p:sp>
    </p:spTree>
    <p:extLst>
      <p:ext uri="{BB962C8B-B14F-4D97-AF65-F5344CB8AC3E}">
        <p14:creationId xmlns:p14="http://schemas.microsoft.com/office/powerpoint/2010/main" val="814212955"/>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24</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1" y="1015200"/>
            <a:ext cx="6012000" cy="738664"/>
          </a:xfrm>
          <a:prstGeom prst="rect">
            <a:avLst/>
          </a:prstGeom>
        </p:spPr>
        <p:txBody>
          <a:bodyPr wrap="square">
            <a:spAutoFit/>
          </a:bodyPr>
          <a:lstStyle/>
          <a:p>
            <a:pPr lvl="0" defTabSz="914378">
              <a:defRPr/>
            </a:pPr>
            <a:r>
              <a:rPr lang="en-US" sz="1400" b="1" dirty="0" smtClean="0">
                <a:solidFill>
                  <a:srgbClr val="000000"/>
                </a:solidFill>
              </a:rPr>
              <a:t>HORIZON-CL5-2024-D2-02-01: Sustainable </a:t>
            </a:r>
            <a:r>
              <a:rPr lang="en-US" sz="1400" b="1" dirty="0">
                <a:solidFill>
                  <a:srgbClr val="000000"/>
                </a:solidFill>
              </a:rPr>
              <a:t>high-throughput production processes for stable lithium metal anodes for next generation batteries (Batt4EU Partnership)</a:t>
            </a:r>
          </a:p>
        </p:txBody>
      </p:sp>
      <p:sp>
        <p:nvSpPr>
          <p:cNvPr id="11" name="Rectangle 10"/>
          <p:cNvSpPr/>
          <p:nvPr/>
        </p:nvSpPr>
        <p:spPr bwMode="auto">
          <a:xfrm>
            <a:off x="360000" y="1707654"/>
            <a:ext cx="8645822" cy="2633541"/>
          </a:xfrm>
          <a:prstGeom prst="rect">
            <a:avLst/>
          </a:prstGeom>
        </p:spPr>
        <p:txBody>
          <a:bodyPr wrap="square">
            <a:spAutoFit/>
          </a:bodyPr>
          <a:lstStyle/>
          <a:p>
            <a:pPr algn="just">
              <a:lnSpc>
                <a:spcPct val="114999"/>
              </a:lnSpc>
              <a:spcAft>
                <a:spcPts val="500"/>
              </a:spcAft>
              <a:defRPr/>
            </a:pPr>
            <a:r>
              <a:rPr lang="en-GB" sz="1100" b="1" u="sng" dirty="0">
                <a:solidFill>
                  <a:srgbClr val="000091"/>
                </a:solidFill>
                <a:latin typeface="Arial"/>
                <a:ea typeface="Times New Roman"/>
                <a:cs typeface="Times New Roman"/>
              </a:rPr>
              <a:t>Résultats </a:t>
            </a:r>
            <a:r>
              <a:rPr lang="en-GB" sz="1100" b="1" u="sng" dirty="0" err="1">
                <a:solidFill>
                  <a:srgbClr val="000091"/>
                </a:solidFill>
                <a:latin typeface="Arial"/>
                <a:ea typeface="Times New Roman"/>
                <a:cs typeface="Times New Roman"/>
              </a:rPr>
              <a:t>attendus</a:t>
            </a:r>
            <a:r>
              <a:rPr lang="en-GB" sz="1100" b="1" u="sng" dirty="0">
                <a:solidFill>
                  <a:srgbClr val="000091"/>
                </a:solidFill>
                <a:latin typeface="Arial"/>
                <a:ea typeface="Times New Roman"/>
                <a:cs typeface="Times New Roman"/>
              </a:rPr>
              <a:t> :</a:t>
            </a:r>
          </a:p>
          <a:p>
            <a:pPr marL="171450" lvl="0" indent="-171450">
              <a:buFont typeface="Arial"/>
              <a:buChar char="•"/>
              <a:defRPr/>
            </a:pPr>
            <a:r>
              <a:rPr lang="fr-FR" sz="1100" dirty="0" smtClean="0">
                <a:solidFill>
                  <a:srgbClr val="000000"/>
                </a:solidFill>
              </a:rPr>
              <a:t>Consommation </a:t>
            </a:r>
            <a:r>
              <a:rPr lang="fr-FR" sz="1100" dirty="0">
                <a:solidFill>
                  <a:srgbClr val="000000"/>
                </a:solidFill>
              </a:rPr>
              <a:t>d'énergie/empreinte carbone de la transformation inférieure de </a:t>
            </a:r>
            <a:r>
              <a:rPr lang="fr-FR" sz="1100" dirty="0" smtClean="0">
                <a:solidFill>
                  <a:srgbClr val="000000"/>
                </a:solidFill>
              </a:rPr>
              <a:t>10% </a:t>
            </a:r>
            <a:r>
              <a:rPr lang="fr-FR" sz="1100" dirty="0">
                <a:solidFill>
                  <a:srgbClr val="000000"/>
                </a:solidFill>
              </a:rPr>
              <a:t>à celle du </a:t>
            </a:r>
            <a:r>
              <a:rPr lang="fr-FR" sz="1100" dirty="0" err="1" smtClean="0">
                <a:solidFill>
                  <a:srgbClr val="000000"/>
                </a:solidFill>
              </a:rPr>
              <a:t>SoA</a:t>
            </a:r>
            <a:r>
              <a:rPr lang="fr-FR" sz="1100" dirty="0" smtClean="0">
                <a:solidFill>
                  <a:srgbClr val="000000"/>
                </a:solidFill>
              </a:rPr>
              <a:t> </a:t>
            </a:r>
            <a:r>
              <a:rPr lang="fr-FR" sz="1100" dirty="0">
                <a:solidFill>
                  <a:srgbClr val="000000"/>
                </a:solidFill>
              </a:rPr>
              <a:t>(State of the </a:t>
            </a:r>
            <a:r>
              <a:rPr lang="fr-FR" sz="1100" dirty="0" smtClean="0">
                <a:solidFill>
                  <a:srgbClr val="000000"/>
                </a:solidFill>
              </a:rPr>
              <a:t>Art)</a:t>
            </a:r>
            <a:endParaRPr lang="fr-FR" sz="1100" dirty="0">
              <a:solidFill>
                <a:srgbClr val="000000"/>
              </a:solidFill>
            </a:endParaRPr>
          </a:p>
          <a:p>
            <a:pPr marL="171450" lvl="0" indent="-171450">
              <a:buFont typeface="Arial"/>
              <a:buChar char="•"/>
              <a:defRPr/>
            </a:pPr>
            <a:r>
              <a:rPr lang="fr-FR" sz="1100" dirty="0" smtClean="0">
                <a:solidFill>
                  <a:srgbClr val="000000"/>
                </a:solidFill>
              </a:rPr>
              <a:t>Rendement </a:t>
            </a:r>
            <a:r>
              <a:rPr lang="fr-FR" sz="1100" dirty="0">
                <a:solidFill>
                  <a:srgbClr val="000000"/>
                </a:solidFill>
              </a:rPr>
              <a:t>de la production de feuilles et/ou d'électrodes de Li pour soutenir la fabrication de </a:t>
            </a:r>
            <a:r>
              <a:rPr lang="fr-FR" sz="1100" dirty="0" smtClean="0">
                <a:solidFill>
                  <a:srgbClr val="000000"/>
                </a:solidFill>
              </a:rPr>
              <a:t>cellules</a:t>
            </a:r>
          </a:p>
          <a:p>
            <a:pPr marL="171450" lvl="0" indent="-171450">
              <a:buFont typeface="Arial"/>
              <a:buChar char="•"/>
              <a:defRPr/>
            </a:pPr>
            <a:r>
              <a:rPr lang="fr-FR" sz="1100" dirty="0" smtClean="0">
                <a:solidFill>
                  <a:srgbClr val="000000"/>
                </a:solidFill>
              </a:rPr>
              <a:t>Stabilité </a:t>
            </a:r>
            <a:r>
              <a:rPr lang="fr-FR" sz="1100" dirty="0">
                <a:solidFill>
                  <a:srgbClr val="000000"/>
                </a:solidFill>
              </a:rPr>
              <a:t>du Li pendant la manipulation</a:t>
            </a:r>
            <a:r>
              <a:rPr lang="fr-FR" sz="1100" dirty="0" smtClean="0">
                <a:solidFill>
                  <a:srgbClr val="000000"/>
                </a:solidFill>
              </a:rPr>
              <a:t>, </a:t>
            </a:r>
            <a:r>
              <a:rPr lang="fr-FR" sz="1100" dirty="0">
                <a:solidFill>
                  <a:srgbClr val="000000"/>
                </a:solidFill>
              </a:rPr>
              <a:t>traitement et </a:t>
            </a:r>
            <a:r>
              <a:rPr lang="fr-FR" sz="1100" dirty="0" smtClean="0">
                <a:solidFill>
                  <a:srgbClr val="000000"/>
                </a:solidFill>
              </a:rPr>
              <a:t>exploitation </a:t>
            </a:r>
            <a:r>
              <a:rPr lang="fr-FR" sz="1100" dirty="0">
                <a:solidFill>
                  <a:srgbClr val="000000"/>
                </a:solidFill>
              </a:rPr>
              <a:t>en utilisant des revêtements ou d'autres technologies de </a:t>
            </a:r>
            <a:r>
              <a:rPr lang="fr-FR" sz="1100" dirty="0" smtClean="0">
                <a:solidFill>
                  <a:srgbClr val="000000"/>
                </a:solidFill>
              </a:rPr>
              <a:t>protection</a:t>
            </a:r>
          </a:p>
          <a:p>
            <a:pPr marL="171450" lvl="0" indent="-171450">
              <a:buFont typeface="Arial"/>
              <a:buChar char="•"/>
              <a:defRPr/>
            </a:pPr>
            <a:r>
              <a:rPr lang="fr-FR" sz="1100" dirty="0" smtClean="0">
                <a:solidFill>
                  <a:srgbClr val="000000"/>
                </a:solidFill>
              </a:rPr>
              <a:t>Traitement </a:t>
            </a:r>
            <a:r>
              <a:rPr lang="fr-FR" sz="1100" dirty="0">
                <a:solidFill>
                  <a:srgbClr val="000000"/>
                </a:solidFill>
              </a:rPr>
              <a:t>du Li (métal) et des électrodes de Li dans l'assemblage des cellules à l'échelle </a:t>
            </a:r>
            <a:r>
              <a:rPr lang="fr-FR" sz="1100" dirty="0" smtClean="0">
                <a:solidFill>
                  <a:srgbClr val="000000"/>
                </a:solidFill>
              </a:rPr>
              <a:t>industrielle</a:t>
            </a:r>
          </a:p>
          <a:p>
            <a:pPr marL="171450" lvl="0" indent="-171450">
              <a:buFont typeface="Arial"/>
              <a:buChar char="•"/>
              <a:defRPr/>
            </a:pPr>
            <a:r>
              <a:rPr lang="fr-FR" sz="1100" dirty="0" smtClean="0">
                <a:solidFill>
                  <a:srgbClr val="000000"/>
                </a:solidFill>
              </a:rPr>
              <a:t>Films </a:t>
            </a:r>
            <a:r>
              <a:rPr lang="fr-FR" sz="1100" dirty="0">
                <a:solidFill>
                  <a:srgbClr val="000000"/>
                </a:solidFill>
              </a:rPr>
              <a:t>de Li homogènes d'une épaisseur inférieure à 20 µm, contribuant à des niveaux de densité énergétique de 400-500 </a:t>
            </a:r>
            <a:r>
              <a:rPr lang="fr-FR" sz="1100" dirty="0" smtClean="0">
                <a:solidFill>
                  <a:srgbClr val="000000"/>
                </a:solidFill>
              </a:rPr>
              <a:t>Wh/kg</a:t>
            </a:r>
            <a:endParaRPr lang="fr-FR" sz="1100" dirty="0">
              <a:solidFill>
                <a:srgbClr val="000000"/>
              </a:solidFill>
            </a:endParaRPr>
          </a:p>
          <a:p>
            <a:pPr marL="171450" lvl="0" indent="-171450">
              <a:buFont typeface="Arial"/>
              <a:buChar char="•"/>
              <a:defRPr/>
            </a:pPr>
            <a:r>
              <a:rPr lang="fr-FR" sz="1100" dirty="0">
                <a:solidFill>
                  <a:srgbClr val="000000"/>
                </a:solidFill>
              </a:rPr>
              <a:t>P</a:t>
            </a:r>
            <a:r>
              <a:rPr lang="fr-FR" sz="1100" dirty="0" smtClean="0">
                <a:solidFill>
                  <a:srgbClr val="000000"/>
                </a:solidFill>
              </a:rPr>
              <a:t>rocédé compatible </a:t>
            </a:r>
            <a:r>
              <a:rPr lang="fr-FR" sz="1100" dirty="0">
                <a:solidFill>
                  <a:srgbClr val="000000"/>
                </a:solidFill>
              </a:rPr>
              <a:t>avec les objectifs de </a:t>
            </a:r>
            <a:r>
              <a:rPr lang="fr-FR" sz="1100" dirty="0" smtClean="0">
                <a:solidFill>
                  <a:srgbClr val="000000"/>
                </a:solidFill>
              </a:rPr>
              <a:t>recyclage</a:t>
            </a:r>
            <a:endParaRPr kumimoji="0" lang="fr-FR" sz="11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just" defTabSz="914378" rtl="0" eaLnBrk="1" fontAlgn="auto" latinLnBrk="0" hangingPunct="1">
              <a:lnSpc>
                <a:spcPct val="100000"/>
              </a:lnSpc>
              <a:spcBef>
                <a:spcPts val="0"/>
              </a:spcBef>
              <a:spcAft>
                <a:spcPts val="0"/>
              </a:spcAft>
              <a:buClrTx/>
              <a:buSzTx/>
              <a:buFontTx/>
              <a:buNone/>
              <a:tabLst/>
              <a:defRPr/>
            </a:pPr>
            <a:endParaRPr kumimoji="0" lang="en-GB" sz="105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1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1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1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en-GB" sz="11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lvl="0" indent="-171450">
              <a:buFont typeface="Arial"/>
              <a:buChar char="•"/>
              <a:defRPr/>
            </a:pPr>
            <a:r>
              <a:rPr lang="fr-FR" sz="1100" dirty="0" smtClean="0">
                <a:solidFill>
                  <a:srgbClr val="000000"/>
                </a:solidFill>
              </a:rPr>
              <a:t>Assurer une production </a:t>
            </a:r>
            <a:r>
              <a:rPr lang="fr-FR" sz="1100" dirty="0">
                <a:solidFill>
                  <a:srgbClr val="000000"/>
                </a:solidFill>
              </a:rPr>
              <a:t>durable, rentable et à grande échelle de feuilles et/ou d'électrodes de métaux Li, démontrée jusqu'au niveau pilote pendant le </a:t>
            </a:r>
            <a:r>
              <a:rPr lang="fr-FR" sz="1100" dirty="0" smtClean="0">
                <a:solidFill>
                  <a:srgbClr val="000000"/>
                </a:solidFill>
              </a:rPr>
              <a:t>projet</a:t>
            </a:r>
          </a:p>
          <a:p>
            <a:pPr marL="171450" lvl="0" indent="-171450">
              <a:buFont typeface="Arial"/>
              <a:buChar char="•"/>
              <a:defRPr/>
            </a:pPr>
            <a:r>
              <a:rPr lang="fr-FR" sz="1100" dirty="0" smtClean="0">
                <a:solidFill>
                  <a:srgbClr val="000000"/>
                </a:solidFill>
              </a:rPr>
              <a:t>Permettre le contrôle </a:t>
            </a:r>
            <a:r>
              <a:rPr lang="fr-FR" sz="1100" dirty="0">
                <a:solidFill>
                  <a:srgbClr val="000000"/>
                </a:solidFill>
              </a:rPr>
              <a:t>de la passivation des films de Li métal, et </a:t>
            </a:r>
            <a:r>
              <a:rPr lang="fr-FR" sz="1100" dirty="0" smtClean="0">
                <a:solidFill>
                  <a:srgbClr val="000000"/>
                </a:solidFill>
              </a:rPr>
              <a:t>la compréhension </a:t>
            </a:r>
            <a:r>
              <a:rPr lang="fr-FR" sz="1100" dirty="0">
                <a:solidFill>
                  <a:srgbClr val="000000"/>
                </a:solidFill>
              </a:rPr>
              <a:t>du lien entre la passivation et les conditions et exigences de la chambre </a:t>
            </a:r>
            <a:r>
              <a:rPr lang="fr-FR" sz="1100" dirty="0" smtClean="0">
                <a:solidFill>
                  <a:srgbClr val="000000"/>
                </a:solidFill>
              </a:rPr>
              <a:t>sèche</a:t>
            </a:r>
          </a:p>
          <a:p>
            <a:pPr marL="171450" lvl="0" indent="-171450">
              <a:buFont typeface="Arial"/>
              <a:buChar char="•"/>
              <a:defRPr/>
            </a:pPr>
            <a:r>
              <a:rPr lang="fr-FR" sz="1100" dirty="0" smtClean="0">
                <a:solidFill>
                  <a:srgbClr val="000000"/>
                </a:solidFill>
              </a:rPr>
              <a:t>Garantir </a:t>
            </a:r>
            <a:r>
              <a:rPr lang="fr-FR" sz="1100" dirty="0">
                <a:solidFill>
                  <a:srgbClr val="000000"/>
                </a:solidFill>
              </a:rPr>
              <a:t>la sécurité de la production et de la manipulation du film Li, </a:t>
            </a:r>
            <a:r>
              <a:rPr lang="fr-FR" sz="1100" dirty="0" smtClean="0">
                <a:solidFill>
                  <a:srgbClr val="000000"/>
                </a:solidFill>
              </a:rPr>
              <a:t>compatible </a:t>
            </a:r>
            <a:r>
              <a:rPr lang="fr-FR" sz="1100" dirty="0">
                <a:solidFill>
                  <a:srgbClr val="000000"/>
                </a:solidFill>
              </a:rPr>
              <a:t>avec une production à grande </a:t>
            </a:r>
            <a:r>
              <a:rPr lang="fr-FR" sz="1100" dirty="0" smtClean="0">
                <a:solidFill>
                  <a:srgbClr val="000000"/>
                </a:solidFill>
              </a:rPr>
              <a:t>échelle</a:t>
            </a:r>
            <a:endParaRPr lang="fr-FR" sz="1100" dirty="0">
              <a:solidFill>
                <a:srgbClr val="000000"/>
              </a:solidFill>
            </a:endParaRPr>
          </a:p>
        </p:txBody>
      </p:sp>
      <p:sp>
        <p:nvSpPr>
          <p:cNvPr id="13" name="Rectangle 12"/>
          <p:cNvSpPr/>
          <p:nvPr/>
        </p:nvSpPr>
        <p:spPr bwMode="auto">
          <a:xfrm>
            <a:off x="6372000" y="554400"/>
            <a:ext cx="2448379" cy="1384995"/>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(TRL à la fin du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projet </a:t>
            </a:r>
            <a:r>
              <a:rPr kumimoji="0" lang="fr-FR" sz="1200" b="0" i="1" u="none" strike="noStrike" kern="1200" cap="none" spc="0" normalizeH="0" baseline="0" noProof="0" dirty="0">
                <a:ln>
                  <a:noFill/>
                </a:ln>
                <a:solidFill>
                  <a:srgbClr val="000000"/>
                </a:solidFill>
                <a:effectLst/>
                <a:uLnTx/>
                <a:uFillTx/>
                <a:latin typeface="Arial"/>
                <a:ea typeface="+mn-ea"/>
                <a:cs typeface="+mn-cs"/>
              </a:rPr>
              <a:t>6-7)</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a:t>
            </a:r>
            <a:r>
              <a:rPr lang="fr-FR" sz="1200" i="1" dirty="0">
                <a:solidFill>
                  <a:srgbClr val="000000"/>
                </a:solidFill>
                <a:latin typeface="Arial"/>
              </a:rPr>
              <a:t>1</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8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Ouverture </a:t>
            </a:r>
            <a:r>
              <a:rPr kumimoji="0" lang="fr-FR" sz="1200" b="0" i="1" u="none" strike="noStrike" kern="1200" cap="none" spc="0" normalizeH="0" baseline="0" noProof="0" dirty="0">
                <a:ln>
                  <a:noFill/>
                </a:ln>
                <a:solidFill>
                  <a:srgbClr val="000000"/>
                </a:solidFill>
                <a:effectLst/>
                <a:uLnTx/>
                <a:uFillTx/>
                <a:latin typeface="Arial"/>
                <a:ea typeface="+mn-ea"/>
                <a:cs typeface="+mn-cs"/>
              </a:rPr>
              <a:t>: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lang="fr-FR" sz="1200" i="1" dirty="0" smtClean="0">
                <a:solidFill>
                  <a:srgbClr val="000000"/>
                </a:solidFill>
                <a:latin typeface="Arial"/>
              </a:rPr>
              <a:t>05</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/09/2024</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Financement</a:t>
            </a:r>
            <a:r>
              <a:rPr kumimoji="0" lang="fr-FR" sz="1200" b="0" i="1" u="none" strike="noStrike" kern="1200" cap="none" spc="0" normalizeH="0" noProof="0" dirty="0" smtClean="0">
                <a:ln>
                  <a:noFill/>
                </a:ln>
                <a:solidFill>
                  <a:srgbClr val="000000"/>
                </a:solidFill>
                <a:effectLst/>
                <a:uLnTx/>
                <a:uFillTx/>
                <a:latin typeface="Arial"/>
                <a:ea typeface="+mn-ea"/>
                <a:cs typeface="+mn-cs"/>
              </a:rPr>
              <a:t> à 60% pour les entités privés</a:t>
            </a:r>
            <a:endParaRPr kumimoji="0" lang="fr-FR" sz="1200" b="0" i="1" u="none" strike="noStrike" kern="1200" cap="none" spc="0" normalizeH="0" baseline="0" noProof="0" dirty="0" smtClean="0">
              <a:ln>
                <a:noFill/>
              </a:ln>
              <a:solidFill>
                <a:srgbClr val="000000"/>
              </a:solidFill>
              <a:effectLst/>
              <a:uLnTx/>
              <a:uFillTx/>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2 </a:t>
            </a:r>
            <a:r>
              <a:rPr lang="fr-FR" b="1" dirty="0"/>
              <a:t>: Les appels 2024</a:t>
            </a:r>
          </a:p>
          <a:p>
            <a:pPr lvl="0">
              <a:defRPr/>
            </a:pPr>
            <a:r>
              <a:rPr lang="fr-FR" sz="1200" b="1" dirty="0" smtClean="0"/>
              <a:t>Batteries</a:t>
            </a:r>
            <a:endParaRPr lang="fr-FR" sz="1200" b="1" dirty="0"/>
          </a:p>
        </p:txBody>
      </p:sp>
    </p:spTree>
    <p:extLst>
      <p:ext uri="{BB962C8B-B14F-4D97-AF65-F5344CB8AC3E}">
        <p14:creationId xmlns:p14="http://schemas.microsoft.com/office/powerpoint/2010/main" val="3751055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25</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1" y="1015200"/>
            <a:ext cx="6012000" cy="738664"/>
          </a:xfrm>
          <a:prstGeom prst="rect">
            <a:avLst/>
          </a:prstGeom>
        </p:spPr>
        <p:txBody>
          <a:bodyPr wrap="square">
            <a:spAutoFit/>
          </a:bodyPr>
          <a:lstStyle/>
          <a:p>
            <a:pPr lvl="0" defTabSz="914378">
              <a:defRPr/>
            </a:pPr>
            <a:r>
              <a:rPr lang="en-US" sz="1400" b="1" dirty="0" smtClean="0">
                <a:solidFill>
                  <a:srgbClr val="000000"/>
                </a:solidFill>
              </a:rPr>
              <a:t>HORIZON-CL5-2024-D2-02-02: Post-Li-ion </a:t>
            </a:r>
            <a:r>
              <a:rPr lang="en-US" sz="1400" b="1" dirty="0">
                <a:solidFill>
                  <a:srgbClr val="000000"/>
                </a:solidFill>
              </a:rPr>
              <a:t>technologies and relevant manufacturing techniques for mobility applications (Generation 5) (Batt4EU Partnership)</a:t>
            </a:r>
          </a:p>
        </p:txBody>
      </p:sp>
      <p:sp>
        <p:nvSpPr>
          <p:cNvPr id="11" name="Rectangle 10"/>
          <p:cNvSpPr/>
          <p:nvPr/>
        </p:nvSpPr>
        <p:spPr bwMode="auto">
          <a:xfrm>
            <a:off x="360000" y="1635646"/>
            <a:ext cx="8645822" cy="3344505"/>
          </a:xfrm>
          <a:prstGeom prst="rect">
            <a:avLst/>
          </a:prstGeom>
        </p:spPr>
        <p:txBody>
          <a:bodyPr wrap="square">
            <a:spAutoFit/>
          </a:bodyPr>
          <a:lstStyle/>
          <a:p>
            <a:pPr algn="just">
              <a:lnSpc>
                <a:spcPct val="114999"/>
              </a:lnSpc>
              <a:spcAft>
                <a:spcPts val="500"/>
              </a:spcAft>
              <a:defRPr/>
            </a:pPr>
            <a:r>
              <a:rPr lang="en-GB" sz="1000" b="1" u="sng" dirty="0">
                <a:solidFill>
                  <a:srgbClr val="000091"/>
                </a:solidFill>
                <a:latin typeface="Arial"/>
                <a:ea typeface="Times New Roman"/>
                <a:cs typeface="Times New Roman"/>
              </a:rPr>
              <a:t>Résultats </a:t>
            </a:r>
            <a:r>
              <a:rPr lang="en-GB" sz="1000" b="1" u="sng" dirty="0" err="1">
                <a:solidFill>
                  <a:srgbClr val="000091"/>
                </a:solidFill>
                <a:latin typeface="Arial"/>
                <a:ea typeface="Times New Roman"/>
                <a:cs typeface="Times New Roman"/>
              </a:rPr>
              <a:t>attendus</a:t>
            </a:r>
            <a:r>
              <a:rPr lang="en-GB" sz="1000" b="1" u="sng" dirty="0">
                <a:solidFill>
                  <a:srgbClr val="000091"/>
                </a:solidFill>
                <a:latin typeface="Arial"/>
                <a:ea typeface="Times New Roman"/>
                <a:cs typeface="Times New Roman"/>
              </a:rPr>
              <a:t> :</a:t>
            </a:r>
          </a:p>
          <a:p>
            <a:pPr marL="171450" lvl="0" indent="-171450">
              <a:buFont typeface="Arial"/>
              <a:buChar char="•"/>
              <a:defRPr/>
            </a:pPr>
            <a:r>
              <a:rPr lang="fr-FR" sz="1000" dirty="0" smtClean="0">
                <a:solidFill>
                  <a:srgbClr val="000000"/>
                </a:solidFill>
              </a:rPr>
              <a:t>Développement </a:t>
            </a:r>
            <a:r>
              <a:rPr lang="fr-FR" sz="1000" dirty="0">
                <a:solidFill>
                  <a:srgbClr val="000000"/>
                </a:solidFill>
              </a:rPr>
              <a:t>de technologies de la génération 5 pour les applications de mobilité, de techniques de fabrication pertinentes ayant une incidence sur les </a:t>
            </a:r>
            <a:r>
              <a:rPr lang="fr-FR" sz="1000" dirty="0" smtClean="0">
                <a:solidFill>
                  <a:srgbClr val="000000"/>
                </a:solidFill>
              </a:rPr>
              <a:t>performances et les </a:t>
            </a:r>
            <a:r>
              <a:rPr lang="fr-FR" sz="1000" dirty="0">
                <a:solidFill>
                  <a:srgbClr val="000000"/>
                </a:solidFill>
              </a:rPr>
              <a:t>coûts, et de la conception de cellules permettant un recyclage complet et facile en fin de vie</a:t>
            </a:r>
          </a:p>
          <a:p>
            <a:pPr marL="171450" lvl="0" indent="-171450">
              <a:buFont typeface="Arial"/>
              <a:buChar char="•"/>
              <a:defRPr/>
            </a:pPr>
            <a:r>
              <a:rPr lang="fr-FR" sz="1000" dirty="0">
                <a:solidFill>
                  <a:srgbClr val="000000"/>
                </a:solidFill>
              </a:rPr>
              <a:t>Evaluation de l'éventuelle compatibilité de fabrication avec les infrastructures de production lithium-ion existantes</a:t>
            </a:r>
          </a:p>
          <a:p>
            <a:pPr marL="171450" lvl="0" indent="-171450">
              <a:buFont typeface="Arial"/>
              <a:buChar char="•"/>
              <a:defRPr/>
            </a:pPr>
            <a:r>
              <a:rPr lang="fr-FR" sz="1000" dirty="0">
                <a:solidFill>
                  <a:srgbClr val="000000"/>
                </a:solidFill>
              </a:rPr>
              <a:t>Un des résultats suivants : Systèmes de conversion basés sur des anodes métalliques à sécurité renforcée ; ou Protection et/ou activation des anodes métalliques pour les systèmes de conversion avec une sécurité accrue, une durée de vie plus longue et un coût réduit ; ou Cellules post-lithium-ion à base de cations autres que le lithium avec une longue durée de vie </a:t>
            </a:r>
          </a:p>
          <a:p>
            <a:pPr marL="171450" lvl="0" indent="-171450">
              <a:buFont typeface="Arial"/>
              <a:buChar char="•"/>
              <a:defRPr/>
            </a:pPr>
            <a:r>
              <a:rPr lang="fr-FR" sz="1000" dirty="0">
                <a:solidFill>
                  <a:srgbClr val="000000"/>
                </a:solidFill>
              </a:rPr>
              <a:t>Contribution à la création de batteries rechargeables qui fonctionneront dans des environnements </a:t>
            </a:r>
            <a:r>
              <a:rPr lang="fr-FR" sz="1000" dirty="0" smtClean="0">
                <a:solidFill>
                  <a:srgbClr val="000000"/>
                </a:solidFill>
              </a:rPr>
              <a:t>réalistes</a:t>
            </a:r>
          </a:p>
          <a:p>
            <a:pPr marL="171450" lvl="0" indent="-171450">
              <a:buFont typeface="Arial"/>
              <a:buChar char="•"/>
              <a:defRPr/>
            </a:pPr>
            <a:endParaRPr kumimoji="0" lang="en-GB" sz="100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0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0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0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en-GB" sz="10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lvl="0" indent="-171450">
              <a:buFont typeface="Arial"/>
              <a:buChar char="•"/>
              <a:defRPr/>
            </a:pPr>
            <a:r>
              <a:rPr lang="fr-FR" sz="1000" dirty="0" smtClean="0">
                <a:solidFill>
                  <a:srgbClr val="000000"/>
                </a:solidFill>
              </a:rPr>
              <a:t>Permettre l’amélioration </a:t>
            </a:r>
            <a:r>
              <a:rPr lang="fr-FR" sz="1000" dirty="0">
                <a:solidFill>
                  <a:srgbClr val="000000"/>
                </a:solidFill>
              </a:rPr>
              <a:t>des matériaux : </a:t>
            </a:r>
          </a:p>
          <a:p>
            <a:pPr marL="628650" lvl="1" indent="-171450">
              <a:buFont typeface="Wingdings" panose="05000000000000000000" pitchFamily="2" charset="2"/>
              <a:buChar char="Ø"/>
              <a:defRPr/>
            </a:pPr>
            <a:r>
              <a:rPr lang="fr-FR" sz="900" dirty="0" smtClean="0">
                <a:solidFill>
                  <a:srgbClr val="000000"/>
                </a:solidFill>
              </a:rPr>
              <a:t>Matériaux </a:t>
            </a:r>
            <a:r>
              <a:rPr lang="fr-FR" sz="900" dirty="0">
                <a:solidFill>
                  <a:srgbClr val="000000"/>
                </a:solidFill>
              </a:rPr>
              <a:t>de revêtement de surface évolutifs et manufacturables pour la protection et/ou l'activation des anodes </a:t>
            </a:r>
            <a:r>
              <a:rPr lang="fr-FR" sz="900" dirty="0" smtClean="0">
                <a:solidFill>
                  <a:srgbClr val="000000"/>
                </a:solidFill>
              </a:rPr>
              <a:t>métalliques</a:t>
            </a:r>
            <a:endParaRPr lang="fr-FR" sz="900" dirty="0">
              <a:solidFill>
                <a:srgbClr val="000000"/>
              </a:solidFill>
            </a:endParaRPr>
          </a:p>
          <a:p>
            <a:pPr marL="628650" lvl="1" indent="-171450">
              <a:buFont typeface="Wingdings" panose="05000000000000000000" pitchFamily="2" charset="2"/>
              <a:buChar char="Ø"/>
              <a:defRPr/>
            </a:pPr>
            <a:r>
              <a:rPr lang="fr-FR" sz="900" dirty="0" smtClean="0">
                <a:solidFill>
                  <a:srgbClr val="000000"/>
                </a:solidFill>
              </a:rPr>
              <a:t>Liants </a:t>
            </a:r>
            <a:r>
              <a:rPr lang="fr-FR" sz="900" dirty="0">
                <a:solidFill>
                  <a:srgbClr val="000000"/>
                </a:solidFill>
              </a:rPr>
              <a:t>à haute stabilité chimique et thermique pour réduire la toxicité et permettre l'utilisation de procédés </a:t>
            </a:r>
            <a:r>
              <a:rPr lang="fr-FR" sz="900" dirty="0" smtClean="0">
                <a:solidFill>
                  <a:srgbClr val="000000"/>
                </a:solidFill>
              </a:rPr>
              <a:t>à </a:t>
            </a:r>
            <a:r>
              <a:rPr lang="fr-FR" sz="900" dirty="0">
                <a:solidFill>
                  <a:srgbClr val="000000"/>
                </a:solidFill>
              </a:rPr>
              <a:t>base </a:t>
            </a:r>
            <a:r>
              <a:rPr lang="fr-FR" sz="900" dirty="0" smtClean="0">
                <a:solidFill>
                  <a:srgbClr val="000000"/>
                </a:solidFill>
              </a:rPr>
              <a:t>d'eau</a:t>
            </a:r>
            <a:endParaRPr lang="fr-FR" sz="900" dirty="0">
              <a:solidFill>
                <a:srgbClr val="000000"/>
              </a:solidFill>
            </a:endParaRPr>
          </a:p>
          <a:p>
            <a:pPr marL="628650" lvl="1" indent="-171450">
              <a:buFont typeface="Wingdings" panose="05000000000000000000" pitchFamily="2" charset="2"/>
              <a:buChar char="Ø"/>
              <a:defRPr/>
            </a:pPr>
            <a:r>
              <a:rPr lang="fr-FR" sz="900" dirty="0" smtClean="0">
                <a:solidFill>
                  <a:srgbClr val="000000"/>
                </a:solidFill>
              </a:rPr>
              <a:t>Améliorer </a:t>
            </a:r>
            <a:r>
              <a:rPr lang="fr-FR" sz="900" dirty="0">
                <a:solidFill>
                  <a:srgbClr val="000000"/>
                </a:solidFill>
              </a:rPr>
              <a:t>et augmenter la compatibilité électrodes-électrolyte avec des additifs pour augmenter la durée de vie des </a:t>
            </a:r>
            <a:r>
              <a:rPr lang="fr-FR" sz="900" dirty="0" smtClean="0">
                <a:solidFill>
                  <a:srgbClr val="000000"/>
                </a:solidFill>
              </a:rPr>
              <a:t>cellules   </a:t>
            </a:r>
            <a:endParaRPr lang="fr-FR" sz="900" dirty="0">
              <a:solidFill>
                <a:srgbClr val="000000"/>
              </a:solidFill>
            </a:endParaRPr>
          </a:p>
          <a:p>
            <a:pPr marL="628650" lvl="1" indent="-171450">
              <a:buFont typeface="Wingdings" panose="05000000000000000000" pitchFamily="2" charset="2"/>
              <a:buChar char="Ø"/>
              <a:defRPr/>
            </a:pPr>
            <a:r>
              <a:rPr lang="fr-FR" sz="900" dirty="0" smtClean="0">
                <a:solidFill>
                  <a:srgbClr val="000000"/>
                </a:solidFill>
              </a:rPr>
              <a:t>…</a:t>
            </a:r>
            <a:endParaRPr lang="fr-FR" sz="900" dirty="0">
              <a:solidFill>
                <a:srgbClr val="000000"/>
              </a:solidFill>
            </a:endParaRPr>
          </a:p>
          <a:p>
            <a:pPr marL="171450" lvl="0" indent="-171450">
              <a:buFont typeface="Arial"/>
              <a:buChar char="•"/>
              <a:defRPr/>
            </a:pPr>
            <a:r>
              <a:rPr lang="fr-FR" sz="1000" dirty="0" smtClean="0">
                <a:solidFill>
                  <a:srgbClr val="000000"/>
                </a:solidFill>
              </a:rPr>
              <a:t>Viser la conception </a:t>
            </a:r>
            <a:r>
              <a:rPr lang="fr-FR" sz="1000" dirty="0">
                <a:solidFill>
                  <a:srgbClr val="000000"/>
                </a:solidFill>
              </a:rPr>
              <a:t>et </a:t>
            </a:r>
            <a:r>
              <a:rPr lang="fr-FR" sz="1000" dirty="0" smtClean="0">
                <a:solidFill>
                  <a:srgbClr val="000000"/>
                </a:solidFill>
              </a:rPr>
              <a:t>la fabrication </a:t>
            </a:r>
            <a:r>
              <a:rPr lang="fr-FR" sz="1000" dirty="0">
                <a:solidFill>
                  <a:srgbClr val="000000"/>
                </a:solidFill>
              </a:rPr>
              <a:t>: </a:t>
            </a:r>
          </a:p>
          <a:p>
            <a:pPr marL="628650" lvl="1" indent="-171450">
              <a:buFont typeface="Wingdings" panose="05000000000000000000" pitchFamily="2" charset="2"/>
              <a:buChar char="Ø"/>
              <a:defRPr/>
            </a:pPr>
            <a:r>
              <a:rPr lang="fr-FR" sz="900" dirty="0" smtClean="0">
                <a:solidFill>
                  <a:srgbClr val="000000"/>
                </a:solidFill>
              </a:rPr>
              <a:t>Conception </a:t>
            </a:r>
            <a:r>
              <a:rPr lang="fr-FR" sz="900" dirty="0">
                <a:solidFill>
                  <a:srgbClr val="000000"/>
                </a:solidFill>
              </a:rPr>
              <a:t>innovante de la cellule garantissant des performances élevées, un faible coût et la possibilité de </a:t>
            </a:r>
            <a:r>
              <a:rPr lang="fr-FR" sz="900" dirty="0" smtClean="0">
                <a:solidFill>
                  <a:srgbClr val="000000"/>
                </a:solidFill>
              </a:rPr>
              <a:t>recyclage  </a:t>
            </a:r>
            <a:endParaRPr lang="fr-FR" sz="900" dirty="0">
              <a:solidFill>
                <a:srgbClr val="000000"/>
              </a:solidFill>
            </a:endParaRPr>
          </a:p>
          <a:p>
            <a:pPr marL="628650" lvl="1" indent="-171450">
              <a:buFont typeface="Wingdings" panose="05000000000000000000" pitchFamily="2" charset="2"/>
              <a:buChar char="Ø"/>
              <a:defRPr/>
            </a:pPr>
            <a:r>
              <a:rPr lang="fr-FR" sz="900" dirty="0" smtClean="0">
                <a:solidFill>
                  <a:srgbClr val="000000"/>
                </a:solidFill>
              </a:rPr>
              <a:t>Preuve </a:t>
            </a:r>
            <a:r>
              <a:rPr lang="fr-FR" sz="900" dirty="0">
                <a:solidFill>
                  <a:srgbClr val="000000"/>
                </a:solidFill>
              </a:rPr>
              <a:t>du concept, éventuellement à l'échelle d'une petite ligne </a:t>
            </a:r>
            <a:r>
              <a:rPr lang="fr-FR" sz="900" dirty="0" smtClean="0">
                <a:solidFill>
                  <a:srgbClr val="000000"/>
                </a:solidFill>
              </a:rPr>
              <a:t>pilote</a:t>
            </a:r>
            <a:endParaRPr lang="fr-FR" sz="900" dirty="0">
              <a:solidFill>
                <a:srgbClr val="000000"/>
              </a:solidFill>
            </a:endParaRPr>
          </a:p>
          <a:p>
            <a:pPr marL="628650" lvl="1" indent="-171450">
              <a:buFont typeface="Wingdings" panose="05000000000000000000" pitchFamily="2" charset="2"/>
              <a:buChar char="Ø"/>
              <a:defRPr/>
            </a:pPr>
            <a:r>
              <a:rPr lang="fr-FR" sz="900" dirty="0" smtClean="0">
                <a:solidFill>
                  <a:srgbClr val="000000"/>
                </a:solidFill>
              </a:rPr>
              <a:t>Conception </a:t>
            </a:r>
            <a:r>
              <a:rPr lang="fr-FR" sz="900" dirty="0">
                <a:solidFill>
                  <a:srgbClr val="000000"/>
                </a:solidFill>
              </a:rPr>
              <a:t>d'une production à faible impact environnemental, environnement sûr et </a:t>
            </a:r>
            <a:r>
              <a:rPr lang="fr-FR" sz="900" dirty="0" smtClean="0">
                <a:solidFill>
                  <a:srgbClr val="000000"/>
                </a:solidFill>
              </a:rPr>
              <a:t>sain, </a:t>
            </a:r>
            <a:r>
              <a:rPr lang="fr-FR" sz="900" dirty="0">
                <a:solidFill>
                  <a:srgbClr val="000000"/>
                </a:solidFill>
              </a:rPr>
              <a:t>faible consommation </a:t>
            </a:r>
            <a:r>
              <a:rPr lang="fr-FR" sz="900" dirty="0" smtClean="0">
                <a:solidFill>
                  <a:srgbClr val="000000"/>
                </a:solidFill>
              </a:rPr>
              <a:t>d'énergie</a:t>
            </a:r>
            <a:endParaRPr lang="fr-FR" sz="900" dirty="0">
              <a:solidFill>
                <a:srgbClr val="000000"/>
              </a:solidFill>
            </a:endParaRPr>
          </a:p>
          <a:p>
            <a:pPr marL="628650" lvl="1" indent="-171450">
              <a:buFont typeface="Wingdings" panose="05000000000000000000" pitchFamily="2" charset="2"/>
              <a:buChar char="Ø"/>
              <a:defRPr/>
            </a:pPr>
            <a:r>
              <a:rPr lang="fr-FR" sz="900" dirty="0" smtClean="0">
                <a:solidFill>
                  <a:srgbClr val="000000"/>
                </a:solidFill>
              </a:rPr>
              <a:t>…</a:t>
            </a:r>
            <a:endParaRPr lang="fr-FR" sz="900" dirty="0">
              <a:solidFill>
                <a:srgbClr val="000000"/>
              </a:solidFill>
            </a:endParaRPr>
          </a:p>
        </p:txBody>
      </p:sp>
      <p:sp>
        <p:nvSpPr>
          <p:cNvPr id="13" name="Rectangle 12"/>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RIA </a:t>
            </a:r>
            <a:r>
              <a:rPr kumimoji="0" lang="fr-FR"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projet 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a:t>
            </a:r>
            <a:r>
              <a:rPr lang="fr-FR" sz="1200" i="1" noProof="0" dirty="0" smtClean="0">
                <a:solidFill>
                  <a:srgbClr val="000000"/>
                </a:solidFill>
                <a:latin typeface="Arial"/>
              </a:rPr>
              <a:t>3</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lang="fr-FR" sz="1200" i="1" dirty="0">
                <a:solidFill>
                  <a:srgbClr val="000000"/>
                </a:solidFill>
                <a:latin typeface="Arial"/>
              </a:rPr>
              <a:t>5</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Ouverture </a:t>
            </a:r>
            <a:r>
              <a:rPr kumimoji="0" lang="fr-FR" sz="1200" b="0" i="1" u="none" strike="noStrike" kern="1200" cap="none" spc="0" normalizeH="0" baseline="0" noProof="0" dirty="0">
                <a:ln>
                  <a:noFill/>
                </a:ln>
                <a:solidFill>
                  <a:srgbClr val="000000"/>
                </a:solidFill>
                <a:effectLst/>
                <a:uLnTx/>
                <a:uFillTx/>
                <a:latin typeface="Arial"/>
                <a:ea typeface="+mn-ea"/>
                <a:cs typeface="+mn-cs"/>
              </a:rPr>
              <a:t>: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lang="fr-FR" sz="1200" i="1" dirty="0" smtClean="0">
                <a:solidFill>
                  <a:srgbClr val="000000"/>
                </a:solidFill>
                <a:latin typeface="Arial"/>
              </a:rPr>
              <a:t>05</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/09/2024</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2 </a:t>
            </a:r>
            <a:r>
              <a:rPr lang="fr-FR" b="1" dirty="0"/>
              <a:t>: Les appels 2024</a:t>
            </a:r>
          </a:p>
          <a:p>
            <a:pPr lvl="0">
              <a:defRPr/>
            </a:pPr>
            <a:r>
              <a:rPr lang="fr-FR" sz="1200" b="1" dirty="0" smtClean="0"/>
              <a:t>Batteries</a:t>
            </a:r>
            <a:endParaRPr lang="fr-FR" sz="1200" b="1" dirty="0"/>
          </a:p>
        </p:txBody>
      </p:sp>
    </p:spTree>
    <p:extLst>
      <p:ext uri="{BB962C8B-B14F-4D97-AF65-F5344CB8AC3E}">
        <p14:creationId xmlns:p14="http://schemas.microsoft.com/office/powerpoint/2010/main" val="191315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26</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2 </a:t>
            </a:r>
            <a:r>
              <a:rPr lang="fr-FR" b="1" dirty="0"/>
              <a:t>: Les appels </a:t>
            </a:r>
            <a:r>
              <a:rPr lang="fr-FR" b="1" dirty="0" smtClean="0"/>
              <a:t>2024 </a:t>
            </a:r>
            <a:endParaRPr lang="fr-FR" b="1" dirty="0"/>
          </a:p>
          <a:p>
            <a:pPr>
              <a:defRPr/>
            </a:pPr>
            <a:r>
              <a:rPr lang="fr-FR" sz="1200" b="1" dirty="0" smtClean="0"/>
              <a:t>Batteries</a:t>
            </a:r>
            <a:endParaRPr lang="fr-FR" sz="1200" b="1" dirty="0"/>
          </a:p>
        </p:txBody>
      </p:sp>
      <p:sp>
        <p:nvSpPr>
          <p:cNvPr id="9" name="Rectangle 8"/>
          <p:cNvSpPr/>
          <p:nvPr/>
        </p:nvSpPr>
        <p:spPr bwMode="auto">
          <a:xfrm>
            <a:off x="360000" y="1015200"/>
            <a:ext cx="6048672" cy="954107"/>
          </a:xfrm>
          <a:prstGeom prst="rect">
            <a:avLst/>
          </a:prstGeom>
        </p:spPr>
        <p:txBody>
          <a:bodyPr wrap="square">
            <a:spAutoFit/>
          </a:bodyPr>
          <a:lstStyle/>
          <a:p>
            <a:pPr defTabSz="914378">
              <a:tabLst>
                <a:tab pos="176213" algn="l"/>
              </a:tabLst>
              <a:defRPr/>
            </a:pPr>
            <a:r>
              <a:rPr lang="en-US" sz="1400" b="1" dirty="0">
                <a:solidFill>
                  <a:srgbClr val="000000"/>
                </a:solidFill>
              </a:rPr>
              <a:t>HORIZON-CL5-2024-D2-02-03: Size &amp; weight reduction of cell and packaging of batteries system, integrating lightweight and functional materials, innovative thermal management and safe and sustainable by design approach (Batt4EU Partnership)</a:t>
            </a:r>
          </a:p>
        </p:txBody>
      </p:sp>
      <p:sp>
        <p:nvSpPr>
          <p:cNvPr id="11" name="Rectangle 10"/>
          <p:cNvSpPr/>
          <p:nvPr/>
        </p:nvSpPr>
        <p:spPr bwMode="auto">
          <a:xfrm>
            <a:off x="360000" y="1953348"/>
            <a:ext cx="8576980" cy="2799741"/>
          </a:xfrm>
          <a:prstGeom prst="rect">
            <a:avLst/>
          </a:prstGeom>
        </p:spPr>
        <p:txBody>
          <a:bodyPr wrap="square">
            <a:spAutoFit/>
          </a:bodyPr>
          <a:lstStyle/>
          <a:p>
            <a:pPr algn="just">
              <a:lnSpc>
                <a:spcPct val="114999"/>
              </a:lnSpc>
              <a:spcAft>
                <a:spcPts val="500"/>
              </a:spcAft>
              <a:defRPr/>
            </a:pPr>
            <a:r>
              <a:rPr lang="en-GB" sz="1100" b="1" u="sng" dirty="0">
                <a:solidFill>
                  <a:schemeClr val="tx2"/>
                </a:solidFill>
                <a:ea typeface="Times New Roman"/>
                <a:cs typeface="Times New Roman"/>
              </a:rPr>
              <a:t>Résultats </a:t>
            </a:r>
            <a:r>
              <a:rPr lang="en-GB" sz="1100" b="1" u="sng" dirty="0" err="1">
                <a:solidFill>
                  <a:schemeClr val="tx2"/>
                </a:solidFill>
                <a:ea typeface="Times New Roman"/>
                <a:cs typeface="Times New Roman"/>
              </a:rPr>
              <a:t>attendus</a:t>
            </a:r>
            <a:r>
              <a:rPr lang="en-GB" sz="1100" b="1" u="sng" dirty="0">
                <a:solidFill>
                  <a:schemeClr val="tx2"/>
                </a:solidFill>
                <a:ea typeface="Times New Roman"/>
                <a:cs typeface="Times New Roman"/>
              </a:rPr>
              <a:t> </a:t>
            </a:r>
            <a:r>
              <a:rPr lang="en-GB" sz="1100" b="1" u="sng" dirty="0" smtClean="0">
                <a:solidFill>
                  <a:schemeClr val="tx2"/>
                </a:solidFill>
                <a:ea typeface="Times New Roman"/>
                <a:cs typeface="Times New Roman"/>
              </a:rPr>
              <a:t>:</a:t>
            </a:r>
            <a:endParaRPr sz="1100" dirty="0"/>
          </a:p>
          <a:p>
            <a:pPr marL="171450" marR="0" lvl="0" indent="-171450">
              <a:lnSpc>
                <a:spcPct val="100000"/>
              </a:lnSpc>
              <a:spcBef>
                <a:spcPts val="0"/>
              </a:spcBef>
              <a:spcAft>
                <a:spcPts val="0"/>
              </a:spcAft>
              <a:buClrTx/>
              <a:buSzTx/>
              <a:buFont typeface="Arial"/>
              <a:buChar char="•"/>
              <a:defRPr/>
            </a:pPr>
            <a:r>
              <a:rPr lang="fr-FR" sz="1100" dirty="0"/>
              <a:t>A</a:t>
            </a:r>
            <a:r>
              <a:rPr lang="fr-FR" sz="1100" dirty="0" smtClean="0"/>
              <a:t>ugmentation </a:t>
            </a:r>
            <a:r>
              <a:rPr lang="fr-FR" sz="1100" dirty="0"/>
              <a:t>de la masse utile nette et de la densité d'énergie volumétrique du système de batterie entre </a:t>
            </a:r>
            <a:r>
              <a:rPr lang="fr-FR" sz="1100" dirty="0" smtClean="0"/>
              <a:t>10 </a:t>
            </a:r>
            <a:r>
              <a:rPr lang="fr-FR" sz="1100" dirty="0"/>
              <a:t>et 30% par rapport </a:t>
            </a:r>
            <a:r>
              <a:rPr lang="fr-FR" sz="1100" dirty="0" smtClean="0"/>
              <a:t>à l’état de l’art</a:t>
            </a:r>
          </a:p>
          <a:p>
            <a:pPr marL="171450" marR="0" lvl="0" indent="-171450">
              <a:lnSpc>
                <a:spcPct val="100000"/>
              </a:lnSpc>
              <a:spcBef>
                <a:spcPts val="0"/>
              </a:spcBef>
              <a:spcAft>
                <a:spcPts val="0"/>
              </a:spcAft>
              <a:buClrTx/>
              <a:buSzTx/>
              <a:buFont typeface="Arial"/>
              <a:buChar char="•"/>
              <a:defRPr/>
            </a:pPr>
            <a:r>
              <a:rPr lang="fr-FR" sz="1100" dirty="0"/>
              <a:t>A</a:t>
            </a:r>
            <a:r>
              <a:rPr lang="fr-FR" sz="1100" dirty="0" smtClean="0"/>
              <a:t>mélioration </a:t>
            </a:r>
            <a:r>
              <a:rPr lang="fr-FR" sz="1100" dirty="0"/>
              <a:t>de la sécurité par des mesures de conception tout au long de la durée de vie de la batterie et pendant son </a:t>
            </a:r>
            <a:r>
              <a:rPr lang="fr-FR" sz="1100" dirty="0" smtClean="0"/>
              <a:t>fonctionnement</a:t>
            </a:r>
          </a:p>
          <a:p>
            <a:pPr marL="171450" marR="0" lvl="0" indent="-171450">
              <a:lnSpc>
                <a:spcPct val="100000"/>
              </a:lnSpc>
              <a:spcBef>
                <a:spcPts val="0"/>
              </a:spcBef>
              <a:spcAft>
                <a:spcPts val="0"/>
              </a:spcAft>
              <a:buClrTx/>
              <a:buSzTx/>
              <a:buFont typeface="Arial"/>
              <a:buChar char="•"/>
              <a:defRPr/>
            </a:pPr>
            <a:r>
              <a:rPr lang="fr-FR" sz="1100" dirty="0" smtClean="0"/>
              <a:t>Gestion </a:t>
            </a:r>
            <a:r>
              <a:rPr lang="fr-FR" sz="1100" dirty="0"/>
              <a:t>thermique innovante </a:t>
            </a:r>
            <a:r>
              <a:rPr lang="fr-FR" sz="1100" dirty="0" smtClean="0"/>
              <a:t>afin d'accroître </a:t>
            </a:r>
            <a:r>
              <a:rPr lang="fr-FR" sz="1100" dirty="0"/>
              <a:t>les performances dans toutes les conditions de </a:t>
            </a:r>
            <a:r>
              <a:rPr lang="fr-FR" sz="1100" dirty="0" smtClean="0"/>
              <a:t>fonctionnement et de permettre </a:t>
            </a:r>
            <a:r>
              <a:rPr lang="fr-FR" sz="1100" dirty="0"/>
              <a:t>une charge rapide de 10 à 80 % en 10 minutes </a:t>
            </a:r>
            <a:r>
              <a:rPr lang="fr-FR" sz="1100" dirty="0" smtClean="0"/>
              <a:t>maximum</a:t>
            </a:r>
          </a:p>
          <a:p>
            <a:pPr marL="171450" marR="0" lvl="0" indent="-171450">
              <a:lnSpc>
                <a:spcPct val="100000"/>
              </a:lnSpc>
              <a:spcBef>
                <a:spcPts val="0"/>
              </a:spcBef>
              <a:spcAft>
                <a:spcPts val="0"/>
              </a:spcAft>
              <a:buClrTx/>
              <a:buSzTx/>
              <a:buFont typeface="Arial"/>
              <a:buChar char="•"/>
              <a:defRPr/>
            </a:pPr>
            <a:r>
              <a:rPr lang="fr-FR" sz="1100" dirty="0" smtClean="0"/>
              <a:t>Solutions démontrées </a:t>
            </a:r>
            <a:r>
              <a:rPr lang="fr-FR" sz="1100" dirty="0"/>
              <a:t>et validées au niveau de l'application et </a:t>
            </a:r>
            <a:r>
              <a:rPr lang="fr-FR" sz="1100" dirty="0" smtClean="0"/>
              <a:t>conformes </a:t>
            </a:r>
            <a:r>
              <a:rPr lang="fr-FR" sz="1100" dirty="0"/>
              <a:t>à toutes les normes pertinentes (performance et sécurité</a:t>
            </a:r>
            <a:r>
              <a:rPr lang="fr-FR" sz="1100" dirty="0" smtClean="0"/>
              <a:t>)</a:t>
            </a:r>
          </a:p>
          <a:p>
            <a:pPr marL="171450" marR="0" lvl="0" indent="-171450">
              <a:lnSpc>
                <a:spcPct val="100000"/>
              </a:lnSpc>
              <a:spcBef>
                <a:spcPts val="0"/>
              </a:spcBef>
              <a:spcAft>
                <a:spcPts val="0"/>
              </a:spcAft>
              <a:buClrTx/>
              <a:buSzTx/>
              <a:buFont typeface="Arial"/>
              <a:buChar char="•"/>
              <a:defRPr/>
            </a:pPr>
            <a:endParaRPr lang="en-GB" sz="1100" b="1" i="0" u="sng" strike="noStrike" cap="none" spc="0" dirty="0" smtClean="0">
              <a:ln>
                <a:noFill/>
              </a:ln>
              <a:solidFill>
                <a:srgbClr val="000091"/>
              </a:solidFill>
              <a:ea typeface="Times New Roman"/>
              <a:cs typeface="Times New Roman"/>
            </a:endParaRPr>
          </a:p>
          <a:p>
            <a:pPr algn="just">
              <a:lnSpc>
                <a:spcPct val="114999"/>
              </a:lnSpc>
              <a:spcAft>
                <a:spcPts val="500"/>
              </a:spcAft>
              <a:defRPr/>
            </a:pPr>
            <a:r>
              <a:rPr lang="en-GB" sz="1100" b="1" u="sng" dirty="0" smtClean="0">
                <a:solidFill>
                  <a:schemeClr val="tx2"/>
                </a:solidFill>
                <a:ea typeface="Times New Roman"/>
                <a:cs typeface="Times New Roman"/>
              </a:rPr>
              <a:t>Activités </a:t>
            </a:r>
            <a:r>
              <a:rPr lang="en-GB" sz="1100" b="1" u="sng" dirty="0">
                <a:solidFill>
                  <a:schemeClr val="tx2"/>
                </a:solidFill>
                <a:ea typeface="Times New Roman"/>
                <a:cs typeface="Times New Roman"/>
              </a:rPr>
              <a:t>:</a:t>
            </a:r>
            <a:endParaRPr lang="fr-FR" sz="1100" dirty="0"/>
          </a:p>
          <a:p>
            <a:pPr marL="171450" marR="0" lvl="0" indent="-171450">
              <a:lnSpc>
                <a:spcPct val="100000"/>
              </a:lnSpc>
              <a:spcBef>
                <a:spcPts val="0"/>
              </a:spcBef>
              <a:buClrTx/>
              <a:buSzTx/>
              <a:buFont typeface="Arial"/>
              <a:buChar char="•"/>
              <a:defRPr/>
            </a:pPr>
            <a:r>
              <a:rPr lang="fr-FR" sz="1100" dirty="0" smtClean="0"/>
              <a:t>Réduire </a:t>
            </a:r>
            <a:r>
              <a:rPr lang="fr-FR" sz="1100" dirty="0"/>
              <a:t>la taille et le poids en intégrant différentes technologies telles que </a:t>
            </a:r>
            <a:r>
              <a:rPr lang="fr-FR" sz="1100" dirty="0" smtClean="0"/>
              <a:t>: technologies </a:t>
            </a:r>
            <a:r>
              <a:rPr lang="fr-FR" sz="1100" dirty="0"/>
              <a:t>cellulaires avancées</a:t>
            </a:r>
            <a:r>
              <a:rPr lang="fr-FR" sz="1100" dirty="0" smtClean="0"/>
              <a:t>, </a:t>
            </a:r>
            <a:r>
              <a:rPr lang="fr-FR" sz="1100" dirty="0"/>
              <a:t>technologies de </a:t>
            </a:r>
            <a:r>
              <a:rPr lang="fr-FR" sz="1100" dirty="0" smtClean="0"/>
              <a:t>détection; l'utilisation </a:t>
            </a:r>
            <a:r>
              <a:rPr lang="fr-FR" sz="1100" dirty="0"/>
              <a:t>de matériaux légers et multifonctionnels </a:t>
            </a:r>
            <a:r>
              <a:rPr lang="fr-FR" sz="1100" dirty="0" smtClean="0"/>
              <a:t>(les nanomatériaux, etc.); amélioration </a:t>
            </a:r>
            <a:r>
              <a:rPr lang="fr-FR" sz="1100" dirty="0"/>
              <a:t>du rapport </a:t>
            </a:r>
            <a:r>
              <a:rPr lang="fr-FR" sz="1100" dirty="0" smtClean="0"/>
              <a:t>cellule-système</a:t>
            </a:r>
          </a:p>
          <a:p>
            <a:pPr marL="171450" marR="0" lvl="0" indent="-171450">
              <a:lnSpc>
                <a:spcPct val="100000"/>
              </a:lnSpc>
              <a:spcBef>
                <a:spcPts val="0"/>
              </a:spcBef>
              <a:buClrTx/>
              <a:buSzTx/>
              <a:buFont typeface="Arial"/>
              <a:buChar char="•"/>
              <a:defRPr/>
            </a:pPr>
            <a:r>
              <a:rPr lang="fr-FR" sz="1100" dirty="0" smtClean="0"/>
              <a:t>Améliorer </a:t>
            </a:r>
            <a:r>
              <a:rPr lang="fr-FR" sz="1100" dirty="0"/>
              <a:t>la sécurité tout au long de la durée de vie de la </a:t>
            </a:r>
            <a:r>
              <a:rPr lang="fr-FR" sz="1100" dirty="0" smtClean="0"/>
              <a:t>batterie</a:t>
            </a:r>
            <a:endParaRPr lang="fr-FR" sz="1100" dirty="0"/>
          </a:p>
          <a:p>
            <a:pPr marL="171450" marR="0" lvl="0" indent="-171450">
              <a:lnSpc>
                <a:spcPct val="100000"/>
              </a:lnSpc>
              <a:spcBef>
                <a:spcPts val="0"/>
              </a:spcBef>
              <a:buClrTx/>
              <a:buSzTx/>
              <a:buFont typeface="Arial"/>
              <a:buChar char="•"/>
              <a:defRPr/>
            </a:pPr>
            <a:r>
              <a:rPr lang="fr-FR" sz="1100" dirty="0" smtClean="0"/>
              <a:t>Inclure un solide business case et </a:t>
            </a:r>
            <a:r>
              <a:rPr lang="fr-FR" sz="1100" dirty="0"/>
              <a:t>une bonne stratégie </a:t>
            </a:r>
            <a:r>
              <a:rPr lang="fr-FR" sz="1100" dirty="0" smtClean="0"/>
              <a:t>d'exploitation</a:t>
            </a:r>
            <a:endParaRPr lang="fr-FR" sz="1100" dirty="0"/>
          </a:p>
          <a:p>
            <a:pPr marL="171450" marR="0" lvl="0" indent="-171450">
              <a:lnSpc>
                <a:spcPct val="100000"/>
              </a:lnSpc>
              <a:spcBef>
                <a:spcPts val="0"/>
              </a:spcBef>
              <a:buClrTx/>
              <a:buSzTx/>
              <a:buFont typeface="Arial"/>
              <a:buChar char="•"/>
              <a:defRPr/>
            </a:pPr>
            <a:r>
              <a:rPr lang="fr-FR" sz="1100" dirty="0" smtClean="0"/>
              <a:t>Encourager la </a:t>
            </a:r>
            <a:r>
              <a:rPr lang="fr-FR" sz="1100" dirty="0"/>
              <a:t>coopération </a:t>
            </a:r>
            <a:r>
              <a:rPr lang="fr-FR" sz="1100" dirty="0" smtClean="0"/>
              <a:t>internationale, en particulier avec les États-Unis</a:t>
            </a:r>
          </a:p>
        </p:txBody>
      </p:sp>
      <p:sp>
        <p:nvSpPr>
          <p:cNvPr id="13" name="Rectangle 12"/>
          <p:cNvSpPr/>
          <p:nvPr/>
        </p:nvSpPr>
        <p:spPr bwMode="auto">
          <a:xfrm>
            <a:off x="6372199" y="555525"/>
            <a:ext cx="2448379"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fr-FR" sz="1200" i="1" dirty="0"/>
              <a:t>projet</a:t>
            </a:r>
            <a:r>
              <a:rPr lang="en-US" sz="1200" i="1" dirty="0"/>
              <a:t> </a:t>
            </a:r>
            <a:r>
              <a:rPr lang="en-US" sz="1200" i="1" dirty="0" smtClean="0"/>
              <a:t>6-7)</a:t>
            </a:r>
            <a:endParaRPr dirty="0"/>
          </a:p>
          <a:p>
            <a:pPr lvl="0">
              <a:defRPr/>
            </a:pPr>
            <a:r>
              <a:rPr lang="fr-FR" sz="1200" i="1" dirty="0"/>
              <a:t>Nb de projets financés : </a:t>
            </a:r>
            <a:r>
              <a:rPr lang="fr-FR" sz="1200" i="1" dirty="0" smtClean="0"/>
              <a:t>2</a:t>
            </a:r>
            <a:endParaRPr dirty="0"/>
          </a:p>
          <a:p>
            <a:pPr lvl="0">
              <a:defRPr/>
            </a:pPr>
            <a:r>
              <a:rPr lang="fr-FR" sz="1200" i="1" dirty="0"/>
              <a:t>Budget/projet : 8</a:t>
            </a:r>
            <a:r>
              <a:rPr lang="fr-FR" sz="1200" i="1" dirty="0" smtClean="0"/>
              <a:t>M</a:t>
            </a:r>
            <a:r>
              <a:rPr lang="fr-FR" sz="1200" i="1" dirty="0"/>
              <a:t>€</a:t>
            </a:r>
            <a:endParaRPr dirty="0"/>
          </a:p>
          <a:p>
            <a:pPr lvl="0">
              <a:defRPr/>
            </a:pPr>
            <a:r>
              <a:rPr lang="fr-FR" sz="1200" i="1" dirty="0"/>
              <a:t>Ouverture : </a:t>
            </a:r>
            <a:r>
              <a:rPr lang="fr-FR" sz="1200" i="1" dirty="0" smtClean="0"/>
              <a:t>07/05/2024</a:t>
            </a:r>
            <a:endParaRPr dirty="0"/>
          </a:p>
          <a:p>
            <a:pPr lvl="0">
              <a:defRPr/>
            </a:pPr>
            <a:r>
              <a:rPr lang="fr-FR" sz="1200" i="1" dirty="0"/>
              <a:t>Deadline : </a:t>
            </a:r>
            <a:r>
              <a:rPr lang="fr-FR" sz="1200" i="1" dirty="0" smtClean="0"/>
              <a:t>05/09/2024</a:t>
            </a:r>
            <a:endParaRPr dirty="0"/>
          </a:p>
        </p:txBody>
      </p:sp>
    </p:spTree>
    <p:extLst>
      <p:ext uri="{BB962C8B-B14F-4D97-AF65-F5344CB8AC3E}">
        <p14:creationId xmlns:p14="http://schemas.microsoft.com/office/powerpoint/2010/main" val="1552242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27</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1" y="1015200"/>
            <a:ext cx="6012000" cy="523220"/>
          </a:xfrm>
          <a:prstGeom prst="rect">
            <a:avLst/>
          </a:prstGeom>
        </p:spPr>
        <p:txBody>
          <a:bodyPr wrap="square">
            <a:spAutoFit/>
          </a:bodyPr>
          <a:lstStyle/>
          <a:p>
            <a:pPr lvl="0" defTabSz="914378">
              <a:defRPr/>
            </a:pPr>
            <a:r>
              <a:rPr lang="en-GB" sz="1400" b="1" dirty="0" smtClean="0">
                <a:solidFill>
                  <a:srgbClr val="000000"/>
                </a:solidFill>
              </a:rPr>
              <a:t>HORIZON-CL5-2024-D2-01-04: Emerging </a:t>
            </a:r>
            <a:r>
              <a:rPr lang="en-GB" sz="1400" b="1" dirty="0">
                <a:solidFill>
                  <a:srgbClr val="000000"/>
                </a:solidFill>
              </a:rPr>
              <a:t>energy technologies for a climate neutral Europe</a:t>
            </a:r>
          </a:p>
        </p:txBody>
      </p:sp>
      <p:sp>
        <p:nvSpPr>
          <p:cNvPr id="11" name="Rectangle 10"/>
          <p:cNvSpPr/>
          <p:nvPr/>
        </p:nvSpPr>
        <p:spPr bwMode="auto">
          <a:xfrm>
            <a:off x="360000" y="1707654"/>
            <a:ext cx="8645822" cy="2972096"/>
          </a:xfrm>
          <a:prstGeom prst="rect">
            <a:avLst/>
          </a:prstGeom>
        </p:spPr>
        <p:txBody>
          <a:bodyPr wrap="square">
            <a:spAutoFit/>
          </a:bodyPr>
          <a:lstStyle/>
          <a:p>
            <a:pPr algn="just">
              <a:lnSpc>
                <a:spcPct val="114999"/>
              </a:lnSpc>
              <a:spcAft>
                <a:spcPts val="500"/>
              </a:spcAft>
              <a:defRPr/>
            </a:pPr>
            <a:r>
              <a:rPr lang="en-GB" sz="1100" b="1" u="sng" dirty="0">
                <a:solidFill>
                  <a:srgbClr val="000091"/>
                </a:solidFill>
                <a:latin typeface="Arial"/>
                <a:ea typeface="Times New Roman"/>
                <a:cs typeface="Times New Roman"/>
              </a:rPr>
              <a:t>Résultats </a:t>
            </a:r>
            <a:r>
              <a:rPr lang="en-GB" sz="1100" b="1" u="sng" dirty="0" err="1">
                <a:solidFill>
                  <a:srgbClr val="000091"/>
                </a:solidFill>
                <a:latin typeface="Arial"/>
                <a:ea typeface="Times New Roman"/>
                <a:cs typeface="Times New Roman"/>
              </a:rPr>
              <a:t>attendus</a:t>
            </a:r>
            <a:r>
              <a:rPr lang="en-GB" sz="1100" b="1" u="sng" dirty="0">
                <a:solidFill>
                  <a:srgbClr val="000091"/>
                </a:solidFill>
                <a:latin typeface="Arial"/>
                <a:ea typeface="Times New Roman"/>
                <a:cs typeface="Times New Roman"/>
              </a:rPr>
              <a:t> :</a:t>
            </a:r>
          </a:p>
          <a:p>
            <a:pPr marL="171450" lvl="0" indent="-171450">
              <a:buFont typeface="Arial"/>
              <a:buChar char="•"/>
              <a:defRPr/>
            </a:pPr>
            <a:r>
              <a:rPr lang="fr-FR" sz="1100" dirty="0" smtClean="0">
                <a:solidFill>
                  <a:srgbClr val="000000"/>
                </a:solidFill>
              </a:rPr>
              <a:t>Démonstration </a:t>
            </a:r>
            <a:r>
              <a:rPr lang="fr-FR" sz="1100" dirty="0">
                <a:solidFill>
                  <a:srgbClr val="000000"/>
                </a:solidFill>
              </a:rPr>
              <a:t>des connaissances et des preuves scientifiques de la faisabilité technologique des concepts sur les technologies à haut risque et à haut rendement pour la transition vers une économie climatiquement neutre d'ici 2050 et </a:t>
            </a:r>
            <a:r>
              <a:rPr lang="fr-FR" sz="1100" dirty="0" smtClean="0">
                <a:solidFill>
                  <a:srgbClr val="000000"/>
                </a:solidFill>
              </a:rPr>
              <a:t>au-delà</a:t>
            </a:r>
            <a:endParaRPr lang="fr-FR" sz="1100" dirty="0">
              <a:solidFill>
                <a:srgbClr val="000000"/>
              </a:solidFill>
            </a:endParaRPr>
          </a:p>
          <a:p>
            <a:pPr marL="171450" lvl="0" indent="-171450">
              <a:buFont typeface="Arial"/>
              <a:buChar char="•"/>
              <a:defRPr/>
            </a:pPr>
            <a:r>
              <a:rPr lang="fr-FR" sz="1100" dirty="0" smtClean="0">
                <a:solidFill>
                  <a:srgbClr val="000000"/>
                </a:solidFill>
              </a:rPr>
              <a:t>Évaluation </a:t>
            </a:r>
            <a:r>
              <a:rPr lang="fr-FR" sz="1100" dirty="0">
                <a:solidFill>
                  <a:srgbClr val="000000"/>
                </a:solidFill>
              </a:rPr>
              <a:t>des avantages environnementaux, sociaux et économiques pour contribuer à la stratégie de R&amp;I, ainsi qu'aux objectifs de l'UE en matière de climat et </a:t>
            </a:r>
            <a:r>
              <a:rPr lang="fr-FR" sz="1100" dirty="0" smtClean="0">
                <a:solidFill>
                  <a:srgbClr val="000000"/>
                </a:solidFill>
              </a:rPr>
              <a:t>d'énergie</a:t>
            </a:r>
            <a:endParaRPr lang="fr-FR" sz="1100" dirty="0">
              <a:solidFill>
                <a:srgbClr val="000000"/>
              </a:solidFill>
            </a:endParaRPr>
          </a:p>
          <a:p>
            <a:pPr marL="171450" lvl="0" indent="-171450">
              <a:buFont typeface="Arial"/>
              <a:buChar char="•"/>
              <a:defRPr/>
            </a:pPr>
            <a:r>
              <a:rPr lang="fr-FR" sz="1100" dirty="0" smtClean="0">
                <a:solidFill>
                  <a:srgbClr val="000000"/>
                </a:solidFill>
              </a:rPr>
              <a:t>Contribution </a:t>
            </a:r>
            <a:r>
              <a:rPr lang="fr-FR" sz="1100" dirty="0">
                <a:solidFill>
                  <a:srgbClr val="000000"/>
                </a:solidFill>
              </a:rPr>
              <a:t>à l'établissement d'une innovation solide et fiable à long terme en </a:t>
            </a:r>
            <a:r>
              <a:rPr lang="fr-FR" sz="1100" dirty="0" smtClean="0">
                <a:solidFill>
                  <a:srgbClr val="000000"/>
                </a:solidFill>
              </a:rPr>
              <a:t>Europe</a:t>
            </a:r>
            <a:endParaRPr kumimoji="0" lang="fr-FR" sz="11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just" defTabSz="914378" rtl="0" eaLnBrk="1" fontAlgn="auto" latinLnBrk="0" hangingPunct="1">
              <a:lnSpc>
                <a:spcPct val="100000"/>
              </a:lnSpc>
              <a:spcBef>
                <a:spcPts val="0"/>
              </a:spcBef>
              <a:spcAft>
                <a:spcPts val="0"/>
              </a:spcAft>
              <a:buClrTx/>
              <a:buSzTx/>
              <a:buFontTx/>
              <a:buNone/>
              <a:tabLst/>
              <a:defRPr/>
            </a:pPr>
            <a:endParaRPr kumimoji="0" lang="en-GB" sz="105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1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1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1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en-GB" sz="11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lvl="0" indent="-171450">
              <a:buFont typeface="Arial"/>
              <a:buChar char="•"/>
              <a:defRPr/>
            </a:pPr>
            <a:r>
              <a:rPr lang="fr-FR" sz="1100" dirty="0" smtClean="0">
                <a:solidFill>
                  <a:srgbClr val="000000"/>
                </a:solidFill>
              </a:rPr>
              <a:t>Prendre </a:t>
            </a:r>
            <a:r>
              <a:rPr lang="fr-FR" sz="1100" dirty="0">
                <a:solidFill>
                  <a:srgbClr val="000000"/>
                </a:solidFill>
              </a:rPr>
              <a:t>en compte au moins un des domaines suivants : distribution et transmission d'énergie, stockage d'énergie à long terme, et nouvelles méthodes de production/conversion </a:t>
            </a:r>
            <a:r>
              <a:rPr lang="fr-FR" sz="1100" dirty="0" smtClean="0">
                <a:solidFill>
                  <a:srgbClr val="000000"/>
                </a:solidFill>
              </a:rPr>
              <a:t>d'énergie</a:t>
            </a:r>
            <a:endParaRPr lang="fr-FR" sz="1100" dirty="0">
              <a:solidFill>
                <a:srgbClr val="000000"/>
              </a:solidFill>
            </a:endParaRPr>
          </a:p>
          <a:p>
            <a:pPr marL="171450" lvl="0" indent="-171450">
              <a:buFont typeface="Arial"/>
              <a:buChar char="•"/>
              <a:defRPr/>
            </a:pPr>
            <a:r>
              <a:rPr lang="fr-FR" sz="1100" dirty="0">
                <a:solidFill>
                  <a:srgbClr val="000000"/>
                </a:solidFill>
              </a:rPr>
              <a:t>Présenter une méthodologie de recherche solide comprenant des objectifs de rendement de conversion ambitieux mais réalistes à valider en laboratoire</a:t>
            </a:r>
          </a:p>
          <a:p>
            <a:pPr marL="171450" lvl="0" indent="-171450">
              <a:buFont typeface="Arial"/>
              <a:buChar char="•"/>
              <a:defRPr/>
            </a:pPr>
            <a:r>
              <a:rPr lang="fr-FR" sz="1100" dirty="0">
                <a:solidFill>
                  <a:srgbClr val="000000"/>
                </a:solidFill>
              </a:rPr>
              <a:t>Etablir la faisabilité technologique du concept proposé</a:t>
            </a:r>
          </a:p>
          <a:p>
            <a:pPr marL="171450" lvl="0" indent="-171450">
              <a:buFont typeface="Arial"/>
              <a:buChar char="•"/>
              <a:defRPr/>
            </a:pPr>
            <a:r>
              <a:rPr lang="fr-FR" sz="1100" dirty="0">
                <a:solidFill>
                  <a:srgbClr val="000000"/>
                </a:solidFill>
              </a:rPr>
              <a:t>Inclure une évaluation correcte des avantages environnementaux, sociaux et économiques</a:t>
            </a:r>
          </a:p>
          <a:p>
            <a:pPr marL="171450" lvl="0" indent="-171450">
              <a:buFont typeface="Arial"/>
              <a:buChar char="•"/>
              <a:defRPr/>
            </a:pPr>
            <a:r>
              <a:rPr lang="fr-FR" sz="1100" dirty="0">
                <a:solidFill>
                  <a:srgbClr val="000000"/>
                </a:solidFill>
              </a:rPr>
              <a:t>Envisager l'applicabilité de la technologie proposée dans divers </a:t>
            </a:r>
            <a:r>
              <a:rPr lang="fr-FR" sz="1100" dirty="0" smtClean="0">
                <a:solidFill>
                  <a:srgbClr val="000000"/>
                </a:solidFill>
              </a:rPr>
              <a:t>secteurs</a:t>
            </a:r>
            <a:endParaRPr lang="fr-FR" sz="1100" dirty="0">
              <a:solidFill>
                <a:srgbClr val="000000"/>
              </a:solidFill>
            </a:endParaRPr>
          </a:p>
          <a:p>
            <a:pPr marL="171450" lvl="0" indent="-171450">
              <a:buFont typeface="Arial"/>
              <a:buChar char="•"/>
              <a:defRPr/>
            </a:pPr>
            <a:r>
              <a:rPr lang="fr-FR" sz="1100" dirty="0">
                <a:solidFill>
                  <a:srgbClr val="000000"/>
                </a:solidFill>
              </a:rPr>
              <a:t>Avoir un faible impact environnemental quantifié sur la base de l'analyse du cycle de vie (ACV</a:t>
            </a:r>
            <a:r>
              <a:rPr lang="fr-FR" sz="1100" dirty="0" smtClean="0">
                <a:solidFill>
                  <a:srgbClr val="000000"/>
                </a:solidFill>
              </a:rPr>
              <a:t>)</a:t>
            </a:r>
            <a:endParaRPr lang="fr-FR" sz="1100" dirty="0">
              <a:solidFill>
                <a:srgbClr val="000000"/>
              </a:solidFill>
            </a:endParaRPr>
          </a:p>
        </p:txBody>
      </p:sp>
      <p:sp>
        <p:nvSpPr>
          <p:cNvPr id="13" name="Rectangle 12"/>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RIA </a:t>
            </a:r>
            <a:r>
              <a:rPr kumimoji="0" lang="fr-FR"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projet</a:t>
            </a:r>
            <a:r>
              <a:rPr lang="fr-FR" sz="1200" i="1" dirty="0">
                <a:solidFill>
                  <a:srgbClr val="000000"/>
                </a:solidFill>
                <a:latin typeface="Arial"/>
              </a:rPr>
              <a:t> </a:t>
            </a:r>
            <a:r>
              <a:rPr lang="fr-FR" sz="1200" i="1" dirty="0" smtClean="0">
                <a:solidFill>
                  <a:srgbClr val="000000"/>
                </a:solidFill>
                <a:latin typeface="Arial"/>
              </a:rPr>
              <a:t>4</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a:t>
            </a:r>
            <a:r>
              <a:rPr lang="fr-FR" sz="1200" b="1" i="1" dirty="0" smtClean="0">
                <a:solidFill>
                  <a:srgbClr val="FF0000"/>
                </a:solidFill>
                <a:latin typeface="Arial"/>
              </a:rPr>
              <a:t>12</a:t>
            </a:r>
            <a:endParaRPr kumimoji="0" lang="fr-FR" sz="1200" b="1" i="1" u="none" strike="noStrike" kern="1200" cap="none" spc="0" normalizeH="0" baseline="0" noProof="0" dirty="0">
              <a:ln>
                <a:noFill/>
              </a:ln>
              <a:solidFill>
                <a:srgbClr val="FF0000"/>
              </a:solidFill>
              <a:effectLst/>
              <a:uLnTx/>
              <a:uFillTx/>
              <a:latin typeface="Arial"/>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lang="fr-FR" sz="1200" i="1" dirty="0" smtClean="0">
                <a:solidFill>
                  <a:srgbClr val="000000"/>
                </a:solidFill>
                <a:latin typeface="Arial"/>
              </a:rPr>
              <a:t>1,5-2,5</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Ouverture </a:t>
            </a:r>
            <a:r>
              <a:rPr kumimoji="0" lang="fr-FR" sz="1200" b="0" i="1" u="none" strike="noStrike" kern="1200" cap="none" spc="0" normalizeH="0" baseline="0" noProof="0" dirty="0">
                <a:ln>
                  <a:noFill/>
                </a:ln>
                <a:solidFill>
                  <a:srgbClr val="000000"/>
                </a:solidFill>
                <a:effectLst/>
                <a:uLnTx/>
                <a:uFillTx/>
                <a:latin typeface="Arial"/>
                <a:ea typeface="+mn-ea"/>
                <a:cs typeface="+mn-cs"/>
              </a:rPr>
              <a:t>: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2 </a:t>
            </a:r>
            <a:r>
              <a:rPr lang="fr-FR" b="1" dirty="0"/>
              <a:t>: Les appels 2024</a:t>
            </a:r>
          </a:p>
          <a:p>
            <a:pPr lvl="0">
              <a:defRPr/>
            </a:pPr>
            <a:r>
              <a:rPr lang="fr-FR" sz="1200" b="1" dirty="0" smtClean="0"/>
              <a:t>Transversal</a:t>
            </a:r>
            <a:endParaRPr lang="fr-FR" sz="1200" b="1" dirty="0"/>
          </a:p>
        </p:txBody>
      </p:sp>
    </p:spTree>
    <p:extLst>
      <p:ext uri="{BB962C8B-B14F-4D97-AF65-F5344CB8AC3E}">
        <p14:creationId xmlns:p14="http://schemas.microsoft.com/office/powerpoint/2010/main" val="2509952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4294967295"/>
          </p:nvPr>
        </p:nvSpPr>
        <p:spPr bwMode="auto">
          <a:xfrm>
            <a:off x="7596336" y="4783500"/>
            <a:ext cx="1170000" cy="360000"/>
          </a:xfrm>
        </p:spPr>
        <p:txBody>
          <a:bodyPr/>
          <a:lstStyle/>
          <a:p>
            <a:pPr>
              <a:defRPr/>
            </a:pPr>
            <a:fld id="{733122C9-A0B9-462F-8757-0847AD287B63}" type="slidenum">
              <a:rPr lang="fr-FR">
                <a:solidFill>
                  <a:srgbClr val="000091"/>
                </a:solidFill>
              </a:rPr>
              <a:t>28</a:t>
            </a:fld>
            <a:endParaRPr lang="fr-FR">
              <a:solidFill>
                <a:srgbClr val="00009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2 , « sous-partie 2 » : Les objectifs</a:t>
            </a:r>
          </a:p>
          <a:p>
            <a:pPr algn="r">
              <a:defRPr/>
            </a:pPr>
            <a:r>
              <a:rPr lang="fr-FR" sz="1200" b="1" dirty="0"/>
              <a:t>Technologies de pointe</a:t>
            </a:r>
            <a:endParaRPr lang="fr-FR" b="1" dirty="0"/>
          </a:p>
        </p:txBody>
      </p:sp>
      <p:sp>
        <p:nvSpPr>
          <p:cNvPr id="6" name="Rectangle 5"/>
          <p:cNvSpPr/>
          <p:nvPr/>
        </p:nvSpPr>
        <p:spPr bwMode="auto">
          <a:xfrm>
            <a:off x="323528" y="1028219"/>
            <a:ext cx="8442808" cy="2046714"/>
          </a:xfrm>
          <a:prstGeom prst="rect">
            <a:avLst/>
          </a:prstGeom>
        </p:spPr>
        <p:txBody>
          <a:bodyPr wrap="square">
            <a:spAutoFit/>
          </a:bodyPr>
          <a:lstStyle/>
          <a:p>
            <a:pPr lvl="0" algn="just">
              <a:defRPr/>
            </a:pPr>
            <a:r>
              <a:rPr lang="fr-FR" sz="1600" b="1" dirty="0">
                <a:solidFill>
                  <a:srgbClr val="000099"/>
                </a:solidFill>
              </a:rPr>
              <a:t>2</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Technologies de pointe émergentes et solutions climatiques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p>
          <a:p>
            <a:pPr algn="just">
              <a:defRPr/>
            </a:pPr>
            <a:endParaRPr lang="fr-FR" sz="1400" dirty="0"/>
          </a:p>
          <a:p>
            <a:pPr marL="171450" indent="-171450" algn="just">
              <a:spcAft>
                <a:spcPts val="600"/>
              </a:spcAft>
              <a:buFont typeface="Arial"/>
              <a:buChar char="•"/>
              <a:defRPr/>
            </a:pPr>
            <a:r>
              <a:rPr lang="fr-FR" sz="1350" dirty="0">
                <a:solidFill>
                  <a:srgbClr val="000000"/>
                </a:solidFill>
              </a:rPr>
              <a:t>Émergence de technologies non-anticipées permettant l‘émergence de secteurs de l'énergie et des transports à gaz à effet de serre nuls et d'émissions négatives</a:t>
            </a:r>
          </a:p>
          <a:p>
            <a:pPr marL="171450" indent="-171450" algn="just">
              <a:spcAft>
                <a:spcPts val="600"/>
              </a:spcAft>
              <a:buFont typeface="Arial"/>
              <a:buChar char="•"/>
              <a:defRPr/>
            </a:pPr>
            <a:r>
              <a:rPr lang="fr-FR" sz="1350" dirty="0">
                <a:solidFill>
                  <a:srgbClr val="000000"/>
                </a:solidFill>
              </a:rPr>
              <a:t>Développement de technologies à haut risque et à haut rendement pour permettre une transition vers une économie européenne neutre en termes de gaz à effet de serre. </a:t>
            </a:r>
          </a:p>
        </p:txBody>
      </p:sp>
    </p:spTree>
    <p:extLst>
      <p:ext uri="{BB962C8B-B14F-4D97-AF65-F5344CB8AC3E}">
        <p14:creationId xmlns:p14="http://schemas.microsoft.com/office/powerpoint/2010/main" val="166835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1115616" y="2346046"/>
            <a:ext cx="7655824" cy="946761"/>
          </a:xfrm>
        </p:spPr>
        <p:txBody>
          <a:bodyPr/>
          <a:lstStyle/>
          <a:p>
            <a:pPr>
              <a:defRPr/>
            </a:pPr>
            <a:r>
              <a:rPr lang="fr-FR"/>
              <a:t>POUR ALLER PLUS LOIN</a:t>
            </a:r>
            <a:endParaRPr/>
          </a:p>
        </p:txBody>
      </p:sp>
      <p:sp>
        <p:nvSpPr>
          <p:cNvPr id="4"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29</a:t>
            </a:fld>
            <a:endParaRPr lang="fr-FR"/>
          </a:p>
        </p:txBody>
      </p:sp>
    </p:spTree>
    <p:extLst>
      <p:ext uri="{BB962C8B-B14F-4D97-AF65-F5344CB8AC3E}">
        <p14:creationId xmlns:p14="http://schemas.microsoft.com/office/powerpoint/2010/main" val="2606888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203598"/>
            <a:ext cx="7668384" cy="3600400"/>
          </a:xfrm>
        </p:spPr>
        <p:txBody>
          <a:bodyPr/>
          <a:lstStyle/>
          <a:p>
            <a:pPr algn="ctr">
              <a:lnSpc>
                <a:spcPct val="100000"/>
              </a:lnSpc>
              <a:defRPr/>
            </a:pPr>
            <a:r>
              <a:rPr lang="fr-FR" sz="3600" dirty="0"/>
              <a:t>SOMMAIRE</a:t>
            </a:r>
            <a:r>
              <a:rPr lang="fr-FR" sz="2800" dirty="0"/>
              <a:t> </a:t>
            </a:r>
            <a:endParaRPr dirty="0"/>
          </a:p>
          <a:p>
            <a:pPr marL="457200" indent="-457200">
              <a:lnSpc>
                <a:spcPct val="100000"/>
              </a:lnSpc>
              <a:buFont typeface="Arial" panose="020B0604020202020204" pitchFamily="34" charset="0"/>
              <a:buChar char="•"/>
              <a:defRPr/>
            </a:pPr>
            <a:endParaRPr lang="fr-FR" sz="2800" b="0" dirty="0"/>
          </a:p>
          <a:p>
            <a:pPr marL="457200" indent="-457200">
              <a:lnSpc>
                <a:spcPct val="100000"/>
              </a:lnSpc>
              <a:buFont typeface="Arial" panose="020B0604020202020204" pitchFamily="34" charset="0"/>
              <a:buChar char="•"/>
              <a:defRPr/>
            </a:pPr>
            <a:r>
              <a:rPr lang="fr-FR" sz="2400" b="0" dirty="0">
                <a:hlinkClick r:id="rId2" action="ppaction://hlinksldjump"/>
              </a:rPr>
              <a:t>Avant propos</a:t>
            </a:r>
            <a:endParaRPr lang="fr-FR" sz="2400" b="0" dirty="0"/>
          </a:p>
          <a:p>
            <a:pPr marL="457200" indent="-457200">
              <a:lnSpc>
                <a:spcPct val="100000"/>
              </a:lnSpc>
              <a:buFont typeface="Arial" panose="020B0604020202020204" pitchFamily="34" charset="0"/>
              <a:buChar char="•"/>
              <a:defRPr/>
            </a:pPr>
            <a:r>
              <a:rPr lang="fr-FR" sz="2400" b="0" dirty="0">
                <a:hlinkClick r:id="rId3" action="ppaction://hlinksldjump"/>
              </a:rPr>
              <a:t>Présentation générale d’Horizon Europe</a:t>
            </a:r>
            <a:endParaRPr lang="fr-FR" sz="2400" b="0" dirty="0"/>
          </a:p>
          <a:p>
            <a:pPr marL="457200" indent="-457200">
              <a:lnSpc>
                <a:spcPct val="100000"/>
              </a:lnSpc>
              <a:buFont typeface="Arial" panose="020B0604020202020204" pitchFamily="34" charset="0"/>
              <a:buChar char="•"/>
              <a:defRPr/>
            </a:pPr>
            <a:r>
              <a:rPr lang="fr-FR" sz="2400" b="0" dirty="0">
                <a:hlinkClick r:id="rId4" action="ppaction://hlinksldjump"/>
              </a:rPr>
              <a:t>Liste des destinations du Cluster 5</a:t>
            </a:r>
            <a:endParaRPr lang="fr-FR" sz="2400" b="0" dirty="0"/>
          </a:p>
          <a:p>
            <a:pPr marL="457200" indent="-457200">
              <a:lnSpc>
                <a:spcPct val="100000"/>
              </a:lnSpc>
              <a:buFont typeface="Arial" panose="020B0604020202020204" pitchFamily="34" charset="0"/>
              <a:buChar char="•"/>
              <a:defRPr/>
            </a:pPr>
            <a:r>
              <a:rPr lang="fr-FR" sz="2400" b="0" dirty="0">
                <a:hlinkClick r:id="rId5" action="ppaction://hlinksldjump"/>
              </a:rPr>
              <a:t>Liste des appels </a:t>
            </a:r>
            <a:r>
              <a:rPr lang="fr-FR" sz="2400" b="0" dirty="0" smtClean="0">
                <a:hlinkClick r:id="rId5" action="ppaction://hlinksldjump"/>
              </a:rPr>
              <a:t>2024 de la destination 2</a:t>
            </a:r>
            <a:endParaRPr lang="fr-FR" sz="2400" b="0" dirty="0"/>
          </a:p>
          <a:p>
            <a:pPr marL="457200" indent="-457200">
              <a:lnSpc>
                <a:spcPct val="100000"/>
              </a:lnSpc>
              <a:buFont typeface="Arial" panose="020B0604020202020204" pitchFamily="34" charset="0"/>
              <a:buChar char="•"/>
              <a:defRPr/>
            </a:pPr>
            <a:r>
              <a:rPr lang="fr-FR" sz="2400" b="0" dirty="0">
                <a:hlinkClick r:id="rId6" action="ppaction://hlinksldjump"/>
              </a:rPr>
              <a:t>Guide des appels</a:t>
            </a:r>
            <a:endParaRPr lang="fr-FR" sz="2400" b="0" dirty="0"/>
          </a:p>
          <a:p>
            <a:pPr marL="457200" indent="-457200">
              <a:lnSpc>
                <a:spcPct val="100000"/>
              </a:lnSpc>
              <a:buFont typeface="Arial" panose="020B0604020202020204" pitchFamily="34" charset="0"/>
              <a:buChar char="•"/>
              <a:defRPr/>
            </a:pPr>
            <a:r>
              <a:rPr lang="fr-FR" sz="2400" b="0" dirty="0">
                <a:hlinkClick r:id="rId7" action="ppaction://hlinksldjump"/>
              </a:rPr>
              <a:t>Pour aller plus loin</a:t>
            </a:r>
            <a:endParaRPr lang="fr-FR" sz="2400" b="0" dirty="0"/>
          </a:p>
          <a:p>
            <a:pPr marL="457200" indent="-457200">
              <a:lnSpc>
                <a:spcPct val="100000"/>
              </a:lnSpc>
              <a:buFont typeface="Arial" panose="020B0604020202020204" pitchFamily="34" charset="0"/>
              <a:buChar char="•"/>
              <a:defRPr/>
            </a:pPr>
            <a:r>
              <a:rPr lang="fr-FR" sz="2400" b="0" dirty="0">
                <a:hlinkClick r:id="rId8" action="ppaction://hlinksldjump"/>
              </a:rPr>
              <a:t>Contacts</a:t>
            </a:r>
            <a:endParaRPr lang="fr-FR" sz="2400" b="0" dirty="0"/>
          </a:p>
          <a:p>
            <a:pPr>
              <a:lnSpc>
                <a:spcPct val="100000"/>
              </a:lnSpc>
              <a:defRPr/>
            </a:pPr>
            <a:endParaRPr lang="fr-FR" sz="2800" b="0" dirty="0"/>
          </a:p>
        </p:txBody>
      </p:sp>
      <p:sp>
        <p:nvSpPr>
          <p:cNvPr id="4"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3</a:t>
            </a:fld>
            <a:endParaRPr lang="fr-FR"/>
          </a:p>
        </p:txBody>
      </p:sp>
    </p:spTree>
    <p:extLst>
      <p:ext uri="{BB962C8B-B14F-4D97-AF65-F5344CB8AC3E}">
        <p14:creationId xmlns:p14="http://schemas.microsoft.com/office/powerpoint/2010/main" val="205567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350127" y="1488553"/>
            <a:ext cx="8410710" cy="3171429"/>
          </a:xfrm>
        </p:spPr>
        <p:txBody>
          <a:bodyPr/>
          <a:lstStyle/>
          <a:p>
            <a:pPr marL="0">
              <a:defRPr/>
            </a:pPr>
            <a:r>
              <a:rPr lang="fr-FR" sz="1600" b="1" dirty="0"/>
              <a:t>Pourquoi</a:t>
            </a:r>
            <a:endParaRPr sz="1000" dirty="0"/>
          </a:p>
          <a:p>
            <a:pPr marL="57150" indent="-285750">
              <a:buFont typeface="Wingdings"/>
              <a:buChar char="ü"/>
              <a:defRPr/>
            </a:pPr>
            <a:r>
              <a:rPr lang="fr-FR" sz="1400" dirty="0">
                <a:solidFill>
                  <a:schemeClr val="tx1"/>
                </a:solidFill>
              </a:rPr>
              <a:t>Comprendre </a:t>
            </a:r>
            <a:r>
              <a:rPr lang="fr-FR" sz="1400" b="1" dirty="0">
                <a:solidFill>
                  <a:schemeClr val="tx1"/>
                </a:solidFill>
              </a:rPr>
              <a:t>l’évaluation</a:t>
            </a:r>
            <a:r>
              <a:rPr lang="fr-FR" sz="1400" dirty="0">
                <a:solidFill>
                  <a:schemeClr val="tx1"/>
                </a:solidFill>
              </a:rPr>
              <a:t> des projets, les attendus</a:t>
            </a:r>
            <a:endParaRPr sz="1000" dirty="0">
              <a:solidFill>
                <a:schemeClr val="tx1"/>
              </a:solidFill>
            </a:endParaRPr>
          </a:p>
          <a:p>
            <a:pPr marL="57150" indent="-285750">
              <a:buFont typeface="Wingdings"/>
              <a:buChar char="ü"/>
              <a:defRPr/>
            </a:pPr>
            <a:r>
              <a:rPr lang="fr-FR" sz="1400" dirty="0">
                <a:solidFill>
                  <a:schemeClr val="tx1"/>
                </a:solidFill>
              </a:rPr>
              <a:t>Être en </a:t>
            </a:r>
            <a:r>
              <a:rPr lang="fr-FR" sz="1400" b="1" dirty="0">
                <a:solidFill>
                  <a:schemeClr val="tx1"/>
                </a:solidFill>
              </a:rPr>
              <a:t>contact direct avec les responsables </a:t>
            </a:r>
            <a:r>
              <a:rPr lang="fr-FR" sz="1400" dirty="0">
                <a:solidFill>
                  <a:schemeClr val="tx1"/>
                </a:solidFill>
              </a:rPr>
              <a:t>des Directions thématiques de la CE</a:t>
            </a:r>
            <a:endParaRPr sz="1000" dirty="0">
              <a:solidFill>
                <a:schemeClr val="tx1"/>
              </a:solidFill>
            </a:endParaRPr>
          </a:p>
          <a:p>
            <a:pPr marL="57150" indent="-285750">
              <a:buFont typeface="Wingdings"/>
              <a:buChar char="ü"/>
              <a:defRPr/>
            </a:pPr>
            <a:r>
              <a:rPr lang="fr-FR" sz="1400" dirty="0">
                <a:solidFill>
                  <a:schemeClr val="tx1"/>
                </a:solidFill>
              </a:rPr>
              <a:t>Bénéficier d’un </a:t>
            </a:r>
            <a:r>
              <a:rPr lang="fr-FR" sz="1400" b="1" dirty="0">
                <a:solidFill>
                  <a:schemeClr val="tx1"/>
                </a:solidFill>
              </a:rPr>
              <a:t>environnement de travail international </a:t>
            </a:r>
            <a:r>
              <a:rPr lang="fr-FR" sz="1400" dirty="0">
                <a:solidFill>
                  <a:schemeClr val="tx1"/>
                </a:solidFill>
              </a:rPr>
              <a:t>- réseautage</a:t>
            </a:r>
            <a:endParaRPr sz="1000" dirty="0">
              <a:solidFill>
                <a:schemeClr val="tx1"/>
              </a:solidFill>
            </a:endParaRPr>
          </a:p>
          <a:p>
            <a:pPr marL="57150" indent="-285750">
              <a:buFont typeface="Wingdings"/>
              <a:buChar char="ü"/>
              <a:defRPr/>
            </a:pPr>
            <a:r>
              <a:rPr lang="fr-FR" sz="1400" dirty="0">
                <a:solidFill>
                  <a:schemeClr val="tx1"/>
                </a:solidFill>
              </a:rPr>
              <a:t>Bénéficier d’</a:t>
            </a:r>
            <a:r>
              <a:rPr lang="fr-FR" sz="1400" b="1" dirty="0">
                <a:solidFill>
                  <a:schemeClr val="tx1"/>
                </a:solidFill>
              </a:rPr>
              <a:t>un état de l’art </a:t>
            </a:r>
            <a:r>
              <a:rPr lang="fr-FR" sz="1400" dirty="0">
                <a:solidFill>
                  <a:schemeClr val="tx1"/>
                </a:solidFill>
              </a:rPr>
              <a:t>à l’instant T dans votre domaine</a:t>
            </a:r>
            <a:endParaRPr sz="1000" dirty="0">
              <a:solidFill>
                <a:schemeClr val="tx1"/>
              </a:solidFill>
            </a:endParaRPr>
          </a:p>
          <a:p>
            <a:pPr marL="0">
              <a:defRPr/>
            </a:pPr>
            <a:endParaRPr lang="fr-FR" sz="1100" dirty="0"/>
          </a:p>
          <a:p>
            <a:pPr marL="0">
              <a:defRPr/>
            </a:pPr>
            <a:r>
              <a:rPr lang="fr-FR" sz="1600" b="1" dirty="0"/>
              <a:t>Comment</a:t>
            </a:r>
            <a:endParaRPr sz="1000" dirty="0"/>
          </a:p>
          <a:p>
            <a:pPr marL="57150" indent="-285750">
              <a:buFont typeface="Arial"/>
              <a:buChar char="•"/>
              <a:defRPr/>
            </a:pPr>
            <a:r>
              <a:rPr lang="fr-FR" sz="1400" b="1" dirty="0">
                <a:solidFill>
                  <a:schemeClr val="tx1"/>
                </a:solidFill>
              </a:rPr>
              <a:t>Inscription une seule fois </a:t>
            </a:r>
            <a:r>
              <a:rPr lang="fr-FR" sz="1400" dirty="0">
                <a:solidFill>
                  <a:schemeClr val="tx1"/>
                </a:solidFill>
              </a:rPr>
              <a:t>pour 7 ans </a:t>
            </a:r>
            <a:r>
              <a:rPr lang="fr-FR" sz="1400" i="1" dirty="0">
                <a:solidFill>
                  <a:schemeClr val="tx1"/>
                </a:solidFill>
              </a:rPr>
              <a:t>⇢ </a:t>
            </a:r>
            <a:r>
              <a:rPr lang="fr-FR" sz="1400" b="1" i="1" dirty="0">
                <a:solidFill>
                  <a:schemeClr val="tx1"/>
                </a:solidFill>
              </a:rPr>
              <a:t>Mise à jour</a:t>
            </a:r>
            <a:r>
              <a:rPr lang="fr-FR" sz="1400" i="1" dirty="0">
                <a:solidFill>
                  <a:schemeClr val="tx1"/>
                </a:solidFill>
              </a:rPr>
              <a:t> régulière de votre </a:t>
            </a:r>
            <a:r>
              <a:rPr lang="fr-FR" sz="1400" i="1" dirty="0" smtClean="0">
                <a:solidFill>
                  <a:schemeClr val="tx1"/>
                </a:solidFill>
              </a:rPr>
              <a:t>profil nécessaire</a:t>
            </a:r>
            <a:endParaRPr sz="1000" dirty="0">
              <a:solidFill>
                <a:schemeClr val="tx1"/>
              </a:solidFill>
            </a:endParaRPr>
          </a:p>
          <a:p>
            <a:pPr marL="57150" indent="-285750">
              <a:buFont typeface="Arial"/>
              <a:buChar char="•"/>
              <a:defRPr/>
            </a:pPr>
            <a:r>
              <a:rPr lang="fr-FR" sz="1400" dirty="0">
                <a:solidFill>
                  <a:schemeClr val="tx1"/>
                </a:solidFill>
              </a:rPr>
              <a:t>La CE interroge la base de données à travers des </a:t>
            </a:r>
            <a:r>
              <a:rPr lang="fr-FR" sz="1400" b="1" dirty="0">
                <a:solidFill>
                  <a:schemeClr val="tx1"/>
                </a:solidFill>
              </a:rPr>
              <a:t>mots clés </a:t>
            </a:r>
            <a:r>
              <a:rPr lang="fr-FR" sz="1400" dirty="0">
                <a:solidFill>
                  <a:schemeClr val="tx1"/>
                </a:solidFill>
              </a:rPr>
              <a:t>pour solliciter les experts et constituer ses panels d'évaluation</a:t>
            </a:r>
            <a:endParaRPr lang="en-US" sz="1400" dirty="0">
              <a:solidFill>
                <a:schemeClr val="tx1"/>
              </a:solidFill>
            </a:endParaRPr>
          </a:p>
          <a:p>
            <a:pPr marL="0" indent="0">
              <a:defRPr/>
            </a:pPr>
            <a:endParaRPr lang="fr-FR" sz="1100" dirty="0">
              <a:solidFill>
                <a:srgbClr val="000091"/>
              </a:solidFill>
            </a:endParaRPr>
          </a:p>
          <a:p>
            <a:pPr marL="0" indent="0">
              <a:defRPr/>
            </a:pPr>
            <a:r>
              <a:rPr lang="fr-FR" sz="1600" b="1" dirty="0"/>
              <a:t>Liens</a:t>
            </a:r>
            <a:endParaRPr lang="en-US" sz="1600" dirty="0"/>
          </a:p>
          <a:p>
            <a:pPr marL="57150" indent="-285750">
              <a:buFont typeface="Arial,Sans-Serif"/>
              <a:buChar char="•"/>
              <a:defRPr/>
            </a:pPr>
            <a:r>
              <a:rPr lang="fr-FR" sz="1400" u="sng" dirty="0">
                <a:hlinkClick r:id="rId3" tooltip="https://ec.europa.eu/info/funding-tenders/opportunities/docs/2021-2027/experts/standard-briefing-slides-for-experts_he_en.pdf"/>
              </a:rPr>
              <a:t>Guide pour devenir expert</a:t>
            </a:r>
            <a:endParaRPr lang="en-US" sz="1400" dirty="0"/>
          </a:p>
          <a:p>
            <a:pPr marL="57150" indent="-285750">
              <a:buFont typeface="Arial,Sans-Serif"/>
              <a:buChar char="•"/>
              <a:defRPr/>
            </a:pPr>
            <a:r>
              <a:rPr lang="fr-FR" sz="1400" u="sng" dirty="0">
                <a:hlinkClick r:id="rId4" tooltip="https://ec.europa.eu/info/funding-tenders/opportunities/portal/screen/work-as-an-expert"/>
              </a:rPr>
              <a:t>S'enregistrer comme expert</a:t>
            </a:r>
            <a:endParaRPr lang="fr-FR" sz="1400" dirty="0"/>
          </a:p>
          <a:p>
            <a:pPr marL="0">
              <a:defRPr/>
            </a:pPr>
            <a:endParaRPr lang="fr-FR" sz="1400" dirty="0"/>
          </a:p>
        </p:txBody>
      </p:sp>
      <p:sp>
        <p:nvSpPr>
          <p:cNvPr id="8" name="Titre 1"/>
          <p:cNvSpPr>
            <a:spLocks noGrp="1"/>
          </p:cNvSpPr>
          <p:nvPr>
            <p:ph type="title"/>
          </p:nvPr>
        </p:nvSpPr>
        <p:spPr bwMode="auto">
          <a:xfrm>
            <a:off x="359999" y="975949"/>
            <a:ext cx="8424000" cy="512604"/>
          </a:xfrm>
        </p:spPr>
        <p:txBody>
          <a:bodyPr/>
          <a:lstStyle/>
          <a:p>
            <a:pPr>
              <a:defRPr/>
            </a:pPr>
            <a:r>
              <a:rPr lang="fr-FR" sz="2400" dirty="0"/>
              <a:t>Devenez expert-évaluateur pour HORIZON EUROPE</a:t>
            </a:r>
            <a:endParaRPr dirty="0"/>
          </a:p>
        </p:txBody>
      </p:sp>
      <p:sp>
        <p:nvSpPr>
          <p:cNvPr id="6" name="ZoneTexte 5"/>
          <p:cNvSpPr txBox="1"/>
          <p:nvPr/>
        </p:nvSpPr>
        <p:spPr bwMode="auto">
          <a:xfrm>
            <a:off x="3203848" y="195087"/>
            <a:ext cx="5765503" cy="553998"/>
          </a:xfrm>
          <a:prstGeom prst="rect">
            <a:avLst/>
          </a:prstGeom>
          <a:noFill/>
        </p:spPr>
        <p:txBody>
          <a:bodyPr wrap="square" rtlCol="0">
            <a:spAutoFit/>
          </a:bodyPr>
          <a:lstStyle/>
          <a:p>
            <a:pPr algn="r">
              <a:defRPr/>
            </a:pPr>
            <a:r>
              <a:rPr lang="fr-FR" b="1" dirty="0"/>
              <a:t>Devenir </a:t>
            </a:r>
            <a:r>
              <a:rPr lang="fr-FR" b="1" dirty="0" smtClean="0"/>
              <a:t>Expert-évaluateur</a:t>
            </a:r>
          </a:p>
          <a:p>
            <a:pPr algn="r">
              <a:defRPr/>
            </a:pPr>
            <a:r>
              <a:rPr lang="fr-FR" sz="1200" b="1" dirty="0" smtClean="0"/>
              <a:t>En quelques mots</a:t>
            </a:r>
            <a:endParaRPr lang="fr-FR" sz="1200" b="1" dirty="0"/>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30</a:t>
            </a:fld>
            <a:endParaRPr lang="fr-FR"/>
          </a:p>
        </p:txBody>
      </p:sp>
    </p:spTree>
    <p:extLst>
      <p:ext uri="{BB962C8B-B14F-4D97-AF65-F5344CB8AC3E}">
        <p14:creationId xmlns:p14="http://schemas.microsoft.com/office/powerpoint/2010/main" val="2594457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quarter" idx="13"/>
          </p:nvPr>
        </p:nvSpPr>
        <p:spPr>
          <a:xfrm>
            <a:off x="393955" y="993261"/>
            <a:ext cx="8394083" cy="3731791"/>
          </a:xfrm>
          <a:prstGeom prst="rect">
            <a:avLst/>
          </a:prstGeom>
        </p:spPr>
        <p:txBody>
          <a:bodyPr wrap="square">
            <a:spAutoFit/>
          </a:bodyPr>
          <a:lstStyle/>
          <a:p>
            <a:pPr>
              <a:spcAft>
                <a:spcPts val="600"/>
              </a:spcAft>
            </a:pPr>
            <a:r>
              <a:rPr lang="fr-FR" altLang="fr-FR" sz="1600" dirty="0">
                <a:solidFill>
                  <a:srgbClr val="000099"/>
                </a:solidFill>
              </a:rPr>
              <a:t>Le MRSEI (Montage de réseaux scientifiques européens et </a:t>
            </a:r>
            <a:r>
              <a:rPr lang="fr-FR" altLang="fr-FR" sz="1600" dirty="0" smtClean="0">
                <a:solidFill>
                  <a:srgbClr val="000099"/>
                </a:solidFill>
              </a:rPr>
              <a:t>internationaux)</a:t>
            </a:r>
            <a:endParaRPr lang="fr-FR" altLang="fr-FR" sz="1600" dirty="0">
              <a:solidFill>
                <a:srgbClr val="000099"/>
              </a:solidFill>
            </a:endParaRPr>
          </a:p>
          <a:p>
            <a:pPr marL="285750" lvl="0" indent="-285750">
              <a:spcAft>
                <a:spcPts val="300"/>
              </a:spcAft>
              <a:buFont typeface="Wingdings" panose="05000000000000000000" pitchFamily="2" charset="2"/>
              <a:buChar char="Ø"/>
            </a:pPr>
            <a:r>
              <a:rPr lang="fr-FR" sz="1200" dirty="0" smtClean="0">
                <a:solidFill>
                  <a:schemeClr val="tx1"/>
                </a:solidFill>
              </a:rPr>
              <a:t>Piloté </a:t>
            </a:r>
            <a:r>
              <a:rPr lang="fr-FR" sz="1200" dirty="0">
                <a:solidFill>
                  <a:schemeClr val="tx1"/>
                </a:solidFill>
              </a:rPr>
              <a:t>par </a:t>
            </a:r>
            <a:r>
              <a:rPr lang="fr-FR" sz="1200" dirty="0" smtClean="0">
                <a:solidFill>
                  <a:schemeClr val="tx1"/>
                </a:solidFill>
              </a:rPr>
              <a:t>l’ANR, </a:t>
            </a:r>
            <a:r>
              <a:rPr lang="fr-FR" sz="1200" b="0" dirty="0" smtClean="0">
                <a:solidFill>
                  <a:schemeClr val="tx1"/>
                </a:solidFill>
              </a:rPr>
              <a:t>avec</a:t>
            </a:r>
            <a:r>
              <a:rPr lang="fr-FR" sz="1200" dirty="0" smtClean="0">
                <a:solidFill>
                  <a:schemeClr val="tx1"/>
                </a:solidFill>
              </a:rPr>
              <a:t> </a:t>
            </a:r>
            <a:r>
              <a:rPr lang="fr-FR" sz="1200" b="0" dirty="0" smtClean="0">
                <a:solidFill>
                  <a:schemeClr val="tx1"/>
                </a:solidFill>
              </a:rPr>
              <a:t>quatre </a:t>
            </a:r>
            <a:r>
              <a:rPr lang="fr-FR" sz="1200" b="0" dirty="0">
                <a:solidFill>
                  <a:schemeClr val="tx1"/>
                </a:solidFill>
              </a:rPr>
              <a:t>sessions de sélection </a:t>
            </a:r>
            <a:r>
              <a:rPr lang="fr-FR" sz="1200" b="0" dirty="0" smtClean="0">
                <a:solidFill>
                  <a:schemeClr val="tx1"/>
                </a:solidFill>
              </a:rPr>
              <a:t>en moyenne par an</a:t>
            </a:r>
            <a:endParaRPr lang="fr-FR" sz="1200" b="0" dirty="0">
              <a:solidFill>
                <a:schemeClr val="tx1"/>
              </a:solidFill>
            </a:endParaRPr>
          </a:p>
          <a:p>
            <a:pPr marL="285750" indent="-285750">
              <a:spcAft>
                <a:spcPts val="300"/>
              </a:spcAft>
              <a:buFont typeface="Wingdings" panose="05000000000000000000" pitchFamily="2" charset="2"/>
              <a:buChar char="Ø"/>
            </a:pPr>
            <a:r>
              <a:rPr lang="fr-FR" sz="1200" b="0" dirty="0" smtClean="0">
                <a:solidFill>
                  <a:schemeClr val="tx1"/>
                </a:solidFill>
              </a:rPr>
              <a:t>Seules </a:t>
            </a:r>
            <a:r>
              <a:rPr lang="fr-FR" sz="1200" b="0" dirty="0">
                <a:solidFill>
                  <a:schemeClr val="tx1"/>
                </a:solidFill>
              </a:rPr>
              <a:t>sont attendues des propositions ayant pour objet de constituer un réseau scientifique européen ou international, coordonné par une équipe française. </a:t>
            </a:r>
          </a:p>
          <a:p>
            <a:pPr marL="285750" lvl="0" indent="-285750">
              <a:spcAft>
                <a:spcPts val="300"/>
              </a:spcAft>
              <a:buFont typeface="Wingdings" panose="05000000000000000000" pitchFamily="2" charset="2"/>
              <a:buChar char="Ø"/>
            </a:pPr>
            <a:r>
              <a:rPr lang="fr-FR" sz="1200" dirty="0"/>
              <a:t>Aide maximale de 35 k€ </a:t>
            </a:r>
            <a:r>
              <a:rPr lang="fr-FR" sz="1200" dirty="0" smtClean="0"/>
              <a:t>(</a:t>
            </a:r>
            <a:r>
              <a:rPr lang="fr-FR" sz="1200" i="1" dirty="0" smtClean="0"/>
              <a:t>minimum 15 k€</a:t>
            </a:r>
            <a:r>
              <a:rPr lang="fr-FR" sz="1200" dirty="0" smtClean="0"/>
              <a:t>) pour </a:t>
            </a:r>
            <a:r>
              <a:rPr lang="fr-FR" sz="1200" dirty="0"/>
              <a:t>une durée de 24 mois dont 10 k€ pour faire appel à un cabinet de </a:t>
            </a:r>
            <a:r>
              <a:rPr lang="fr-FR" sz="1200" dirty="0" smtClean="0"/>
              <a:t>consultance</a:t>
            </a:r>
          </a:p>
          <a:p>
            <a:pPr marL="285750" lvl="0" indent="-285750">
              <a:spcAft>
                <a:spcPts val="300"/>
              </a:spcAft>
              <a:buFont typeface="Wingdings" panose="05000000000000000000" pitchFamily="2" charset="2"/>
              <a:buChar char="Ø"/>
            </a:pPr>
            <a:endParaRPr lang="fr-FR" sz="1300" b="0" dirty="0" smtClean="0">
              <a:solidFill>
                <a:schemeClr val="tx1"/>
              </a:solidFill>
            </a:endParaRPr>
          </a:p>
          <a:p>
            <a:pPr lvl="0">
              <a:spcAft>
                <a:spcPts val="600"/>
              </a:spcAft>
            </a:pPr>
            <a:r>
              <a:rPr lang="fr-FR" sz="1600" dirty="0" smtClean="0">
                <a:solidFill>
                  <a:srgbClr val="000099"/>
                </a:solidFill>
              </a:rPr>
              <a:t>Le DIAG </a:t>
            </a:r>
            <a:r>
              <a:rPr lang="fr-FR" sz="1600" dirty="0">
                <a:solidFill>
                  <a:srgbClr val="000099"/>
                </a:solidFill>
              </a:rPr>
              <a:t>PTI</a:t>
            </a:r>
          </a:p>
          <a:p>
            <a:pPr marL="285750" lvl="0" indent="-285750">
              <a:spcAft>
                <a:spcPts val="300"/>
              </a:spcAft>
              <a:buFont typeface="Wingdings" panose="05000000000000000000" pitchFamily="2" charset="2"/>
              <a:buChar char="Ø"/>
            </a:pPr>
            <a:r>
              <a:rPr lang="fr-FR" sz="1200" dirty="0" smtClean="0">
                <a:solidFill>
                  <a:schemeClr val="tx1"/>
                </a:solidFill>
              </a:rPr>
              <a:t>Piloté par BPI France</a:t>
            </a:r>
            <a:r>
              <a:rPr lang="fr-FR" sz="1200" b="0" dirty="0" smtClean="0">
                <a:solidFill>
                  <a:schemeClr val="tx1"/>
                </a:solidFill>
              </a:rPr>
              <a:t>, dépôt en continu</a:t>
            </a:r>
          </a:p>
          <a:p>
            <a:pPr marL="285750" lvl="0" indent="-285750">
              <a:spcAft>
                <a:spcPts val="300"/>
              </a:spcAft>
              <a:buFont typeface="Wingdings" panose="05000000000000000000" pitchFamily="2" charset="2"/>
              <a:buChar char="Ø"/>
            </a:pPr>
            <a:r>
              <a:rPr lang="fr-FR" sz="1200" b="0" dirty="0">
                <a:solidFill>
                  <a:schemeClr val="tx1"/>
                </a:solidFill>
              </a:rPr>
              <a:t>Accompagner les entreprises françaises à la préparation d’un partenariat international </a:t>
            </a:r>
            <a:r>
              <a:rPr lang="fr-FR" sz="1200" b="0" dirty="0" smtClean="0">
                <a:solidFill>
                  <a:schemeClr val="tx1"/>
                </a:solidFill>
              </a:rPr>
              <a:t>ou européen </a:t>
            </a:r>
            <a:endParaRPr lang="fr-FR" sz="1200" b="0" dirty="0">
              <a:solidFill>
                <a:schemeClr val="tx1"/>
              </a:solidFill>
            </a:endParaRPr>
          </a:p>
          <a:p>
            <a:pPr marL="285750" lvl="0" indent="-285750">
              <a:spcAft>
                <a:spcPts val="300"/>
              </a:spcAft>
              <a:buFont typeface="Wingdings" panose="05000000000000000000" pitchFamily="2" charset="2"/>
              <a:buChar char="Ø"/>
            </a:pPr>
            <a:r>
              <a:rPr lang="fr-FR" sz="1200" b="0" dirty="0">
                <a:solidFill>
                  <a:schemeClr val="tx1"/>
                </a:solidFill>
              </a:rPr>
              <a:t>Prise en charge à la hauteur de 50 % du montant TTC de la prestation de consultants experts référencés par </a:t>
            </a:r>
            <a:r>
              <a:rPr lang="fr-FR" sz="1200" b="0" dirty="0" err="1">
                <a:solidFill>
                  <a:schemeClr val="tx1"/>
                </a:solidFill>
              </a:rPr>
              <a:t>Bpifrance</a:t>
            </a:r>
            <a:r>
              <a:rPr lang="fr-FR" sz="1200" b="0" dirty="0">
                <a:solidFill>
                  <a:schemeClr val="tx1"/>
                </a:solidFill>
              </a:rPr>
              <a:t> </a:t>
            </a:r>
          </a:p>
          <a:p>
            <a:pPr marL="285750" indent="-285750">
              <a:spcAft>
                <a:spcPts val="300"/>
              </a:spcAft>
              <a:buFont typeface="Wingdings" panose="05000000000000000000" pitchFamily="2" charset="2"/>
              <a:buChar char="Ø"/>
            </a:pPr>
            <a:r>
              <a:rPr lang="fr-FR" sz="1200" dirty="0"/>
              <a:t>Coût maximal de la prestation limité à 25 000€ HT pour un coordinateur (</a:t>
            </a:r>
            <a:r>
              <a:rPr lang="fr-FR" sz="1200" dirty="0" smtClean="0"/>
              <a:t>dont </a:t>
            </a:r>
            <a:r>
              <a:rPr lang="fr-FR" sz="1200" dirty="0"/>
              <a:t>aide maximale de 12 500€ HT pour le consultant) et 5 000€ HT pour un partenaire</a:t>
            </a:r>
          </a:p>
          <a:p>
            <a:pPr lvl="0">
              <a:spcAft>
                <a:spcPts val="300"/>
              </a:spcAft>
            </a:pPr>
            <a:endParaRPr lang="fr-FR" sz="1300" b="0" dirty="0" smtClean="0">
              <a:solidFill>
                <a:schemeClr val="tx1"/>
              </a:solidFill>
            </a:endParaRPr>
          </a:p>
          <a:p>
            <a:pPr>
              <a:spcAft>
                <a:spcPts val="600"/>
              </a:spcAft>
            </a:pPr>
            <a:r>
              <a:rPr lang="fr-FR" sz="1600" dirty="0">
                <a:solidFill>
                  <a:srgbClr val="000099"/>
                </a:solidFill>
              </a:rPr>
              <a:t>Les aides régionales</a:t>
            </a:r>
          </a:p>
          <a:p>
            <a:pPr marL="285750" indent="-285750">
              <a:spcAft>
                <a:spcPts val="300"/>
              </a:spcAft>
              <a:buFont typeface="Wingdings" panose="05000000000000000000" pitchFamily="2" charset="2"/>
              <a:buChar char="Ø"/>
            </a:pPr>
            <a:r>
              <a:rPr lang="fr-FR" sz="1200" b="0" dirty="0">
                <a:solidFill>
                  <a:schemeClr val="tx1"/>
                </a:solidFill>
              </a:rPr>
              <a:t>Se rapprocher de vos régions pour avoir plus d’informations sur les aides accessibles. </a:t>
            </a:r>
          </a:p>
          <a:p>
            <a:pPr marL="285750" indent="-285750">
              <a:spcAft>
                <a:spcPts val="300"/>
              </a:spcAft>
              <a:buFont typeface="Wingdings" panose="05000000000000000000" pitchFamily="2" charset="2"/>
              <a:buChar char="Ø"/>
            </a:pPr>
            <a:r>
              <a:rPr lang="fr-FR" sz="1200" b="0" dirty="0">
                <a:solidFill>
                  <a:schemeClr val="tx1"/>
                </a:solidFill>
              </a:rPr>
              <a:t>Une liste non exhaustive est </a:t>
            </a:r>
            <a:r>
              <a:rPr lang="fr-FR" sz="1200" b="0" dirty="0">
                <a:solidFill>
                  <a:schemeClr val="tx1"/>
                </a:solidFill>
                <a:hlinkClick r:id="rId2"/>
              </a:rPr>
              <a:t>disponible ici </a:t>
            </a:r>
            <a:endParaRPr lang="fr-FR" sz="1200" b="0" dirty="0">
              <a:solidFill>
                <a:schemeClr val="tx1"/>
              </a:solidFill>
            </a:endParaRPr>
          </a:p>
        </p:txBody>
      </p:sp>
      <p:sp>
        <p:nvSpPr>
          <p:cNvPr id="5" name="ZoneTexte 4"/>
          <p:cNvSpPr txBox="1"/>
          <p:nvPr/>
        </p:nvSpPr>
        <p:spPr bwMode="auto">
          <a:xfrm>
            <a:off x="3347863" y="180000"/>
            <a:ext cx="5544616" cy="553998"/>
          </a:xfrm>
          <a:prstGeom prst="rect">
            <a:avLst/>
          </a:prstGeom>
          <a:noFill/>
        </p:spPr>
        <p:txBody>
          <a:bodyPr wrap="square" rtlCol="0">
            <a:spAutoFit/>
          </a:bodyPr>
          <a:lstStyle/>
          <a:p>
            <a:pPr algn="r">
              <a:defRPr/>
            </a:pPr>
            <a:r>
              <a:rPr lang="fr-FR" b="1" dirty="0" smtClean="0"/>
              <a:t>Les dispositifs de soutien au montage de projets</a:t>
            </a:r>
            <a:endParaRPr dirty="0"/>
          </a:p>
          <a:p>
            <a:pPr algn="r">
              <a:defRPr/>
            </a:pPr>
            <a:r>
              <a:rPr lang="fr-FR" sz="1200" b="1" dirty="0" smtClean="0"/>
              <a:t>En bref</a:t>
            </a:r>
            <a:endParaRPr lang="fr-FR" sz="1200" b="1" dirty="0"/>
          </a:p>
        </p:txBody>
      </p:sp>
      <p:sp>
        <p:nvSpPr>
          <p:cNvPr id="6" name="Espace réservé du numéro de diapositive 5"/>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31</a:t>
            </a:fld>
            <a:endParaRPr lang="fr-FR"/>
          </a:p>
        </p:txBody>
      </p:sp>
    </p:spTree>
    <p:extLst>
      <p:ext uri="{BB962C8B-B14F-4D97-AF65-F5344CB8AC3E}">
        <p14:creationId xmlns:p14="http://schemas.microsoft.com/office/powerpoint/2010/main" val="1426948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8" y="1000595"/>
            <a:ext cx="8424000" cy="413535"/>
          </a:xfrm>
        </p:spPr>
        <p:txBody>
          <a:bodyPr/>
          <a:lstStyle/>
          <a:p>
            <a:pPr>
              <a:defRPr/>
            </a:pPr>
            <a:r>
              <a:rPr lang="fr-FR" sz="2400"/>
              <a:t>Des documents pour aller plus loin</a:t>
            </a:r>
            <a:endParaRPr/>
          </a:p>
        </p:txBody>
      </p:sp>
      <p:sp>
        <p:nvSpPr>
          <p:cNvPr id="3" name="Espace réservé du texte 2"/>
          <p:cNvSpPr>
            <a:spLocks noGrp="1"/>
          </p:cNvSpPr>
          <p:nvPr>
            <p:ph type="body" idx="1"/>
          </p:nvPr>
        </p:nvSpPr>
        <p:spPr bwMode="auto">
          <a:xfrm>
            <a:off x="340062" y="1414129"/>
            <a:ext cx="8424000" cy="3537983"/>
          </a:xfrm>
        </p:spPr>
        <p:txBody>
          <a:bodyPr/>
          <a:lstStyle/>
          <a:p>
            <a:pPr marL="0" indent="0">
              <a:defRPr/>
            </a:pPr>
            <a:endParaRPr lang="fr-FR" sz="1600" b="1" dirty="0">
              <a:solidFill>
                <a:schemeClr val="bg2"/>
              </a:solidFill>
            </a:endParaRPr>
          </a:p>
          <a:p>
            <a:pPr marL="0" indent="0">
              <a:defRPr/>
            </a:pPr>
            <a:r>
              <a:rPr lang="fr-FR" sz="1600" b="1" dirty="0"/>
              <a:t>Les appels du Cluster 5</a:t>
            </a:r>
          </a:p>
          <a:p>
            <a:pPr marL="285750" indent="-285750">
              <a:buChar char="•"/>
              <a:defRPr/>
            </a:pPr>
            <a:r>
              <a:rPr lang="en-GB" sz="1400" u="sng" dirty="0">
                <a:hlinkClick r:id="rId2" tooltip="https://ec.europa.eu/info/funding-tenders/opportunities/docs/2021-2027/horizon/wp-call/2021-2022/wp-8-climate-energy-and-mobility_horizon-2021-2022_en.pdf"/>
              </a:rPr>
              <a:t>Sur le </a:t>
            </a:r>
            <a:r>
              <a:rPr lang="en-GB" sz="1400" b="1" u="sng" dirty="0" err="1">
                <a:hlinkClick r:id="rId2" tooltip="https://ec.europa.eu/info/funding-tenders/opportunities/docs/2021-2027/horizon/wp-call/2021-2022/wp-8-climate-energy-and-mobility_horizon-2021-2022_en.pdf"/>
              </a:rPr>
              <a:t>portail</a:t>
            </a:r>
            <a:r>
              <a:rPr lang="en-GB" sz="1400" b="1" u="sng" dirty="0">
                <a:hlinkClick r:id="rId2" tooltip="https://ec.europa.eu/info/funding-tenders/opportunities/docs/2021-2027/horizon/wp-call/2021-2022/wp-8-climate-energy-and-mobility_horizon-2021-2022_en.pdf"/>
              </a:rPr>
              <a:t> </a:t>
            </a:r>
            <a:r>
              <a:rPr lang="en-GB" sz="1400" b="1" u="sng" dirty="0" err="1">
                <a:hlinkClick r:id="rId2" tooltip="https://ec.europa.eu/info/funding-tenders/opportunities/docs/2021-2027/horizon/wp-call/2021-2022/wp-8-climate-energy-and-mobility_horizon-2021-2022_en.pdf"/>
              </a:rPr>
              <a:t>européen</a:t>
            </a:r>
            <a:r>
              <a:rPr lang="en-GB" sz="1400" u="sng" dirty="0">
                <a:hlinkClick r:id="rId2" tooltip="https://ec.europa.eu/info/funding-tenders/opportunities/docs/2021-2027/horizon/wp-call/2021-2022/wp-8-climate-energy-and-mobility_horizon-2021-2022_en.pdf"/>
              </a:rPr>
              <a:t> "Funding &amp; tenders"</a:t>
            </a:r>
            <a:endParaRPr lang="en-GB" sz="1400" dirty="0"/>
          </a:p>
          <a:p>
            <a:pPr marL="285750" indent="-285750">
              <a:buChar char="•"/>
              <a:defRPr/>
            </a:pPr>
            <a:r>
              <a:rPr lang="fr-FR" sz="1400" dirty="0">
                <a:solidFill>
                  <a:schemeClr val="tx1"/>
                </a:solidFill>
              </a:rPr>
              <a:t>Sur le </a:t>
            </a:r>
            <a:r>
              <a:rPr lang="fr-FR" sz="1400" b="1" dirty="0">
                <a:solidFill>
                  <a:schemeClr val="tx1"/>
                </a:solidFill>
              </a:rPr>
              <a:t>portail français</a:t>
            </a:r>
            <a:r>
              <a:rPr lang="fr-FR" sz="1400" dirty="0">
                <a:solidFill>
                  <a:schemeClr val="tx1"/>
                </a:solidFill>
              </a:rPr>
              <a:t> :</a:t>
            </a:r>
          </a:p>
          <a:p>
            <a:pPr marL="742950" lvl="1" indent="-285750">
              <a:defRPr/>
            </a:pPr>
            <a:r>
              <a:rPr lang="fr-FR" sz="1200" u="sng" dirty="0">
                <a:hlinkClick r:id="rId3"/>
              </a:rPr>
              <a:t>Page du PCN pour le climat et l’énergie</a:t>
            </a:r>
            <a:endParaRPr lang="fr-FR" sz="1200" u="sng" dirty="0"/>
          </a:p>
          <a:p>
            <a:pPr marL="742950" lvl="1" indent="-285750">
              <a:defRPr/>
            </a:pPr>
            <a:r>
              <a:rPr lang="fr-FR" sz="1200" u="sng" dirty="0">
                <a:hlinkClick r:id="rId4"/>
              </a:rPr>
              <a:t>Page du PCN pour le transport</a:t>
            </a:r>
            <a:endParaRPr lang="fr-FR" sz="1400" dirty="0"/>
          </a:p>
          <a:p>
            <a:pPr marL="0" indent="0">
              <a:defRPr/>
            </a:pPr>
            <a:endParaRPr lang="fr-FR" sz="1400" dirty="0"/>
          </a:p>
          <a:p>
            <a:pPr marL="0" indent="0">
              <a:defRPr/>
            </a:pPr>
            <a:r>
              <a:rPr lang="fr-FR" sz="1600" b="1" dirty="0"/>
              <a:t>Les documents de référence pour les thématiques Climat &amp; Energie</a:t>
            </a:r>
            <a:endParaRPr dirty="0"/>
          </a:p>
          <a:p>
            <a:pPr marL="285750" indent="-285750">
              <a:buFont typeface="Arial"/>
              <a:buChar char="•"/>
              <a:defRPr/>
            </a:pPr>
            <a:r>
              <a:rPr lang="fr-FR" sz="1400" u="sng" dirty="0">
                <a:hlinkClick r:id="rId5" tooltip="https://www.horizon-europe.gouv.fr/les-textes-fondamentaux-pour-les-thematiques-climatenergie-27755"/>
              </a:rPr>
              <a:t>Les textes politiques fondamentaux pour les thématiques Climat/Energie</a:t>
            </a:r>
            <a:endParaRPr lang="fr-FR" sz="1400" dirty="0"/>
          </a:p>
          <a:p>
            <a:pPr marL="285750" indent="-285750">
              <a:buFont typeface="Arial"/>
              <a:buChar char="•"/>
              <a:defRPr/>
            </a:pPr>
            <a:r>
              <a:rPr lang="fr-FR" sz="1400" u="sng" dirty="0">
                <a:hlinkClick r:id="rId6" tooltip="https://www.horizon-europe.gouv.fr/rapports-europeens-et-internationaux-sur-les-thematiques-climat-et-energie-28025"/>
              </a:rPr>
              <a:t>Rapports européens et internationaux sur les thématiques Climat/Énergie</a:t>
            </a:r>
            <a:endParaRPr lang="fr-FR" sz="1400" dirty="0"/>
          </a:p>
          <a:p>
            <a:pPr marL="0" indent="0">
              <a:defRPr/>
            </a:pPr>
            <a:endParaRPr lang="fr-FR" sz="1600" b="1" dirty="0">
              <a:solidFill>
                <a:schemeClr val="bg2"/>
              </a:solidFill>
            </a:endParaRPr>
          </a:p>
          <a:p>
            <a:pPr marL="0" indent="0">
              <a:defRPr/>
            </a:pPr>
            <a:r>
              <a:rPr lang="fr-FR" sz="1600" b="1" dirty="0"/>
              <a:t>Les documents de référence pour les thématiques Transports</a:t>
            </a:r>
            <a:endParaRPr lang="fr-FR" sz="1600" dirty="0"/>
          </a:p>
          <a:p>
            <a:pPr marL="285750" indent="-285750">
              <a:buFont typeface="Arial" panose="020B0604020202020204" pitchFamily="34" charset="0"/>
              <a:buChar char="•"/>
              <a:defRPr/>
            </a:pPr>
            <a:r>
              <a:rPr lang="fr-FR" sz="1400" dirty="0">
                <a:solidFill>
                  <a:schemeClr val="tx1"/>
                </a:solidFill>
                <a:hlinkClick r:id="rId7"/>
              </a:rPr>
              <a:t>Documents de référence pour le Transport</a:t>
            </a:r>
            <a:endParaRPr lang="fr-FR" sz="1400" dirty="0">
              <a:solidFill>
                <a:schemeClr val="tx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Où trouver les informations utiles ?</a:t>
            </a:r>
          </a:p>
          <a:p>
            <a:pPr algn="r">
              <a:defRPr/>
            </a:pPr>
            <a:r>
              <a:rPr lang="fr-FR" sz="1200" b="1" dirty="0" smtClean="0"/>
              <a:t>Les liens essentiels</a:t>
            </a:r>
            <a:endParaRPr lang="fr-FR" sz="1200" b="1" dirty="0"/>
          </a:p>
        </p:txBody>
      </p:sp>
      <p:sp>
        <p:nvSpPr>
          <p:cNvPr id="6" name="Espace réservé du numéro de diapositive 5"/>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32</a:t>
            </a:fld>
            <a:endParaRPr lang="fr-FR"/>
          </a:p>
        </p:txBody>
      </p:sp>
    </p:spTree>
    <p:extLst>
      <p:ext uri="{BB962C8B-B14F-4D97-AF65-F5344CB8AC3E}">
        <p14:creationId xmlns:p14="http://schemas.microsoft.com/office/powerpoint/2010/main" val="38039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quarter" idx="13"/>
          </p:nvPr>
        </p:nvSpPr>
        <p:spPr>
          <a:xfrm>
            <a:off x="393955" y="988266"/>
            <a:ext cx="6698325" cy="4077014"/>
          </a:xfrm>
          <a:prstGeom prst="rect">
            <a:avLst/>
          </a:prstGeom>
        </p:spPr>
        <p:txBody>
          <a:bodyPr wrap="square">
            <a:spAutoFit/>
          </a:bodyPr>
          <a:lstStyle/>
          <a:p>
            <a:pPr algn="ctr">
              <a:spcAft>
                <a:spcPts val="1800"/>
              </a:spcAft>
            </a:pPr>
            <a:r>
              <a:rPr lang="fr-FR" altLang="fr-FR" sz="2100" dirty="0" smtClean="0">
                <a:solidFill>
                  <a:srgbClr val="000099"/>
                </a:solidFill>
              </a:rPr>
              <a:t>GREENET</a:t>
            </a:r>
            <a:endParaRPr lang="fr-FR" altLang="fr-FR" sz="2100" dirty="0">
              <a:solidFill>
                <a:srgbClr val="000099"/>
              </a:solidFill>
            </a:endParaRP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GREENET</a:t>
            </a:r>
            <a:r>
              <a:rPr lang="fr-FR" sz="1300" b="0" dirty="0" smtClean="0">
                <a:solidFill>
                  <a:schemeClr val="tx1"/>
                </a:solidFill>
              </a:rPr>
              <a:t> (le projet de coordination des PCN européens) a lancé sa </a:t>
            </a:r>
          </a:p>
          <a:p>
            <a:pPr lvl="0">
              <a:spcBef>
                <a:spcPts val="200"/>
              </a:spcBef>
              <a:spcAft>
                <a:spcPts val="200"/>
              </a:spcAft>
            </a:pPr>
            <a:r>
              <a:rPr lang="fr-FR" sz="1300" b="0" dirty="0" smtClean="0">
                <a:solidFill>
                  <a:schemeClr val="tx1"/>
                </a:solidFill>
              </a:rPr>
              <a:t>plateforme de mise en relation européenne pour le cluster 5</a:t>
            </a:r>
          </a:p>
          <a:p>
            <a:pPr marL="285750" lvl="0" indent="-285750">
              <a:spcBef>
                <a:spcPts val="200"/>
              </a:spcBef>
              <a:spcAft>
                <a:spcPts val="200"/>
              </a:spcAft>
              <a:buFont typeface="Wingdings" panose="05000000000000000000" pitchFamily="2" charset="2"/>
              <a:buChar char="Ø"/>
            </a:pPr>
            <a:r>
              <a:rPr lang="fr-FR" sz="1300" b="0" dirty="0" smtClean="0">
                <a:solidFill>
                  <a:schemeClr val="tx1"/>
                </a:solidFill>
              </a:rPr>
              <a:t>A travers la plateforme </a:t>
            </a:r>
            <a:r>
              <a:rPr lang="fr-FR" sz="1300" dirty="0" smtClean="0">
                <a:solidFill>
                  <a:schemeClr val="tx1"/>
                </a:solidFill>
              </a:rPr>
              <a:t>B2Match</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Validation des PCN </a:t>
            </a:r>
            <a:r>
              <a:rPr lang="fr-FR" sz="1300" b="0" dirty="0" smtClean="0">
                <a:solidFill>
                  <a:schemeClr val="tx1"/>
                </a:solidFill>
              </a:rPr>
              <a:t>pour assurer la qualité des offres </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hlinkClick r:id="rId2"/>
              </a:rPr>
              <a:t>Accéder à l’outil de mise en réseau</a:t>
            </a:r>
            <a:endParaRPr lang="fr-FR" sz="1300" dirty="0" smtClean="0">
              <a:solidFill>
                <a:schemeClr val="tx1"/>
              </a:solidFill>
            </a:endParaRPr>
          </a:p>
          <a:p>
            <a:pPr lvl="0">
              <a:spcBef>
                <a:spcPts val="200"/>
              </a:spcBef>
              <a:spcAft>
                <a:spcPts val="200"/>
              </a:spcAft>
            </a:pPr>
            <a:endParaRPr lang="fr-FR" sz="1300" dirty="0" smtClean="0">
              <a:solidFill>
                <a:schemeClr val="tx1"/>
              </a:solidFill>
            </a:endParaRPr>
          </a:p>
          <a:p>
            <a:pPr lvl="0" algn="ctr">
              <a:spcAft>
                <a:spcPts val="1800"/>
              </a:spcAft>
            </a:pPr>
            <a:r>
              <a:rPr lang="fr-FR" sz="2100" dirty="0">
                <a:solidFill>
                  <a:srgbClr val="000099"/>
                </a:solidFill>
              </a:rPr>
              <a:t>Au niveau Français</a:t>
            </a:r>
          </a:p>
          <a:p>
            <a:pPr marL="285750" indent="-285750">
              <a:spcBef>
                <a:spcPts val="200"/>
              </a:spcBef>
              <a:spcAft>
                <a:spcPts val="200"/>
              </a:spcAft>
              <a:buFont typeface="Wingdings" panose="05000000000000000000" pitchFamily="2" charset="2"/>
              <a:buChar char="Ø"/>
            </a:pPr>
            <a:r>
              <a:rPr lang="fr-FR" sz="1300" b="0" dirty="0">
                <a:solidFill>
                  <a:schemeClr val="tx1"/>
                </a:solidFill>
              </a:rPr>
              <a:t>Les PCN du Cluster 5 collectent et assemblent les expertises des entités françaises désireuses de se faire connaitre</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Fiche </a:t>
            </a:r>
            <a:r>
              <a:rPr lang="fr-FR" sz="1300" dirty="0">
                <a:solidFill>
                  <a:schemeClr val="tx1"/>
                </a:solidFill>
              </a:rPr>
              <a:t>à remplir &amp; retourner aux PCN Climat-Energie &amp; Transports </a:t>
            </a:r>
            <a:r>
              <a:rPr lang="fr-FR" sz="1300" b="0" dirty="0">
                <a:solidFill>
                  <a:schemeClr val="tx1"/>
                </a:solidFill>
              </a:rPr>
              <a:t>pour être ajoutée au tableau</a:t>
            </a:r>
          </a:p>
          <a:p>
            <a:pPr marL="285750" lvl="0" indent="-285750">
              <a:spcBef>
                <a:spcPts val="200"/>
              </a:spcBef>
              <a:spcAft>
                <a:spcPts val="200"/>
              </a:spcAft>
              <a:buFont typeface="Wingdings" panose="05000000000000000000" pitchFamily="2" charset="2"/>
              <a:buChar char="Ø"/>
            </a:pPr>
            <a:r>
              <a:rPr lang="fr-FR" sz="1300" b="0" dirty="0">
                <a:solidFill>
                  <a:schemeClr val="tx1"/>
                </a:solidFill>
              </a:rPr>
              <a:t>Une communication régulière est faite en direction des </a:t>
            </a:r>
            <a:r>
              <a:rPr lang="fr-FR" sz="1300" dirty="0">
                <a:solidFill>
                  <a:schemeClr val="tx1"/>
                </a:solidFill>
              </a:rPr>
              <a:t>communautés </a:t>
            </a:r>
            <a:r>
              <a:rPr lang="fr-FR" sz="1300" dirty="0" smtClean="0">
                <a:solidFill>
                  <a:schemeClr val="tx1"/>
                </a:solidFill>
              </a:rPr>
              <a:t>françaises et</a:t>
            </a:r>
            <a:r>
              <a:rPr lang="fr-FR" sz="1300" b="0" dirty="0" smtClean="0">
                <a:solidFill>
                  <a:schemeClr val="tx1"/>
                </a:solidFill>
              </a:rPr>
              <a:t> </a:t>
            </a:r>
            <a:r>
              <a:rPr lang="fr-FR" sz="1300" b="0" dirty="0">
                <a:solidFill>
                  <a:schemeClr val="tx1"/>
                </a:solidFill>
              </a:rPr>
              <a:t>aux </a:t>
            </a:r>
            <a:r>
              <a:rPr lang="fr-FR" sz="1300" dirty="0">
                <a:solidFill>
                  <a:schemeClr val="tx1"/>
                </a:solidFill>
              </a:rPr>
              <a:t>autres PCN européens</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hlinkClick r:id="rId3"/>
              </a:rPr>
              <a:t>Télécharger </a:t>
            </a:r>
            <a:r>
              <a:rPr lang="fr-FR" sz="1300" dirty="0">
                <a:solidFill>
                  <a:schemeClr val="tx1"/>
                </a:solidFill>
                <a:hlinkClick r:id="rId3"/>
              </a:rPr>
              <a:t>la fiche à remplir &amp; le tableau</a:t>
            </a:r>
            <a:endParaRPr lang="fr-FR" sz="1300" dirty="0">
              <a:solidFill>
                <a:schemeClr val="tx1"/>
              </a:solidFill>
            </a:endParaRPr>
          </a:p>
          <a:p>
            <a:pPr marL="285750" lvl="0" indent="-285750">
              <a:spcAft>
                <a:spcPts val="300"/>
              </a:spcAft>
              <a:buFont typeface="Wingdings" panose="05000000000000000000" pitchFamily="2" charset="2"/>
              <a:buChar char="Ø"/>
            </a:pPr>
            <a:endParaRPr lang="fr-FR" sz="1300" b="0" dirty="0">
              <a:solidFill>
                <a:schemeClr val="tx1"/>
              </a:solidFill>
            </a:endParaRPr>
          </a:p>
        </p:txBody>
      </p:sp>
      <p:sp>
        <p:nvSpPr>
          <p:cNvPr id="5" name="ZoneTexte 4"/>
          <p:cNvSpPr txBox="1"/>
          <p:nvPr/>
        </p:nvSpPr>
        <p:spPr bwMode="auto">
          <a:xfrm>
            <a:off x="3347863" y="180000"/>
            <a:ext cx="5544616" cy="553998"/>
          </a:xfrm>
          <a:prstGeom prst="rect">
            <a:avLst/>
          </a:prstGeom>
          <a:noFill/>
        </p:spPr>
        <p:txBody>
          <a:bodyPr wrap="square" rtlCol="0">
            <a:spAutoFit/>
          </a:bodyPr>
          <a:lstStyle/>
          <a:p>
            <a:pPr algn="r">
              <a:defRPr/>
            </a:pPr>
            <a:r>
              <a:rPr lang="fr-FR" b="1" dirty="0"/>
              <a:t>Réseautage</a:t>
            </a:r>
            <a:endParaRPr dirty="0"/>
          </a:p>
          <a:p>
            <a:pPr algn="r">
              <a:defRPr/>
            </a:pPr>
            <a:r>
              <a:rPr lang="fr-FR" sz="1200" b="1" dirty="0"/>
              <a:t>Trouver des partenaires</a:t>
            </a:r>
          </a:p>
        </p:txBody>
      </p:sp>
      <p:pic>
        <p:nvPicPr>
          <p:cNvPr id="6" name="Image 5"/>
          <p:cNvPicPr>
            <a:picLocks noChangeAspect="1"/>
          </p:cNvPicPr>
          <p:nvPr/>
        </p:nvPicPr>
        <p:blipFill rotWithShape="1">
          <a:blip r:embed="rId4"/>
          <a:srcRect l="42350" t="17423" r="33648" b="50558"/>
          <a:stretch/>
        </p:blipFill>
        <p:spPr>
          <a:xfrm>
            <a:off x="7164286" y="3378910"/>
            <a:ext cx="1728193" cy="1296144"/>
          </a:xfrm>
          <a:prstGeom prst="rect">
            <a:avLst/>
          </a:prstGeom>
        </p:spPr>
      </p:pic>
      <p:pic>
        <p:nvPicPr>
          <p:cNvPr id="7" name="Image 6"/>
          <p:cNvPicPr>
            <a:picLocks noChangeAspect="1"/>
          </p:cNvPicPr>
          <p:nvPr/>
        </p:nvPicPr>
        <p:blipFill rotWithShape="1">
          <a:blip r:embed="rId5"/>
          <a:srcRect l="4784" t="25303" r="42770" b="15166"/>
          <a:stretch/>
        </p:blipFill>
        <p:spPr>
          <a:xfrm>
            <a:off x="6084166" y="1207944"/>
            <a:ext cx="2808314" cy="1792200"/>
          </a:xfrm>
          <a:prstGeom prst="rect">
            <a:avLst/>
          </a:prstGeom>
        </p:spPr>
      </p:pic>
      <p:sp>
        <p:nvSpPr>
          <p:cNvPr id="8" name="Ellipse 7"/>
          <p:cNvSpPr/>
          <p:nvPr/>
        </p:nvSpPr>
        <p:spPr>
          <a:xfrm>
            <a:off x="8316416" y="1563638"/>
            <a:ext cx="43204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172401" y="1203598"/>
            <a:ext cx="720079" cy="400110"/>
          </a:xfrm>
          <a:prstGeom prst="rect">
            <a:avLst/>
          </a:prstGeom>
          <a:noFill/>
        </p:spPr>
        <p:txBody>
          <a:bodyPr wrap="square" rtlCol="0">
            <a:spAutoFit/>
          </a:bodyPr>
          <a:lstStyle/>
          <a:p>
            <a:pPr algn="ctr"/>
            <a:r>
              <a:rPr lang="fr-FR" sz="1000" b="1" dirty="0" smtClean="0">
                <a:solidFill>
                  <a:srgbClr val="C00000"/>
                </a:solidFill>
              </a:rPr>
              <a:t>Cliquer ici</a:t>
            </a:r>
            <a:endParaRPr lang="fr-FR" sz="1000" b="1" dirty="0">
              <a:solidFill>
                <a:srgbClr val="C00000"/>
              </a:solidFill>
            </a:endParaRPr>
          </a:p>
        </p:txBody>
      </p:sp>
      <p:sp>
        <p:nvSpPr>
          <p:cNvPr id="10" name="Espace réservé du numéro de diapositive 7"/>
          <p:cNvSpPr>
            <a:spLocks noGrp="1"/>
          </p:cNvSpPr>
          <p:nvPr>
            <p:ph type="sldNum" sz="quarter" idx="12"/>
          </p:nvPr>
        </p:nvSpPr>
        <p:spPr>
          <a:xfrm>
            <a:off x="7596336" y="4803998"/>
            <a:ext cx="1170000" cy="339502"/>
          </a:xfrm>
        </p:spPr>
        <p:txBody>
          <a:bodyPr/>
          <a:lstStyle/>
          <a:p>
            <a:fld id="{733122C9-A0B9-462F-8757-0847AD287B63}" type="slidenum">
              <a:rPr lang="fr-FR" smtClean="0"/>
              <a:pPr/>
              <a:t>33</a:t>
            </a:fld>
            <a:endParaRPr lang="fr-FR" dirty="0"/>
          </a:p>
        </p:txBody>
      </p:sp>
    </p:spTree>
    <p:extLst>
      <p:ext uri="{BB962C8B-B14F-4D97-AF65-F5344CB8AC3E}">
        <p14:creationId xmlns:p14="http://schemas.microsoft.com/office/powerpoint/2010/main" val="155639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Rectangle 2">
            <a:extLst>
              <a:ext uri="{FF2B5EF4-FFF2-40B4-BE49-F238E27FC236}">
                <a16:creationId xmlns:a16="http://schemas.microsoft.com/office/drawing/2014/main" id="{EBCD8150-8C88-4233-9AA8-B6307395E54C}"/>
              </a:ext>
            </a:extLst>
          </p:cNvPr>
          <p:cNvSpPr/>
          <p:nvPr/>
        </p:nvSpPr>
        <p:spPr>
          <a:xfrm>
            <a:off x="402836" y="751655"/>
            <a:ext cx="8844636" cy="577081"/>
          </a:xfrm>
          <a:prstGeom prst="rect">
            <a:avLst/>
          </a:prstGeom>
        </p:spPr>
        <p:txBody>
          <a:bodyPr wrap="square">
            <a:spAutoFit/>
          </a:bodyPr>
          <a:lstStyle/>
          <a:p>
            <a:pPr marL="557213" lvl="2" indent="-214313" defTabSz="685800">
              <a:buFont typeface="Wingdings" panose="05000000000000000000" pitchFamily="2" charset="2"/>
              <a:buChar char="§"/>
              <a:defRPr/>
            </a:pPr>
            <a:endParaRPr lang="fr-FR" sz="1050" dirty="0">
              <a:solidFill>
                <a:srgbClr val="000099"/>
              </a:solidFill>
              <a:latin typeface="Calibri" panose="020F0502020204030204"/>
            </a:endParaRPr>
          </a:p>
          <a:p>
            <a:pPr defTabSz="685800">
              <a:defRPr/>
            </a:pPr>
            <a:endParaRPr lang="fr-FR" sz="1050" dirty="0">
              <a:solidFill>
                <a:prstClr val="black"/>
              </a:solidFill>
              <a:latin typeface="Calibri" panose="020F0502020204030204"/>
            </a:endParaRPr>
          </a:p>
          <a:p>
            <a:pPr defTabSz="685800">
              <a:defRPr/>
            </a:pPr>
            <a:endParaRPr lang="fr-FR" sz="1050" dirty="0">
              <a:solidFill>
                <a:srgbClr val="000099"/>
              </a:solidFill>
              <a:latin typeface="Calibri" panose="020F0502020204030204"/>
            </a:endParaRPr>
          </a:p>
        </p:txBody>
      </p:sp>
      <p:sp>
        <p:nvSpPr>
          <p:cNvPr id="7" name="Rectangle 6"/>
          <p:cNvSpPr/>
          <p:nvPr/>
        </p:nvSpPr>
        <p:spPr>
          <a:xfrm>
            <a:off x="2116100" y="1434384"/>
            <a:ext cx="6124074" cy="300082"/>
          </a:xfrm>
          <a:prstGeom prst="rect">
            <a:avLst/>
          </a:prstGeom>
        </p:spPr>
        <p:txBody>
          <a:bodyPr wrap="square">
            <a:spAutoFit/>
          </a:bodyPr>
          <a:lstStyle/>
          <a:p>
            <a:pPr marL="342900" lvl="1" defTabSz="685800">
              <a:defRPr/>
            </a:pPr>
            <a:endParaRPr lang="fr-FR" sz="1350" dirty="0">
              <a:solidFill>
                <a:srgbClr val="000091"/>
              </a:solidFill>
              <a:latin typeface="Marianne"/>
            </a:endParaRPr>
          </a:p>
        </p:txBody>
      </p:sp>
      <p:sp>
        <p:nvSpPr>
          <p:cNvPr id="4" name="Rectangle 3"/>
          <p:cNvSpPr/>
          <p:nvPr/>
        </p:nvSpPr>
        <p:spPr>
          <a:xfrm>
            <a:off x="402837" y="915566"/>
            <a:ext cx="8741164" cy="3931846"/>
          </a:xfrm>
          <a:prstGeom prst="rect">
            <a:avLst/>
          </a:prstGeom>
        </p:spPr>
        <p:txBody>
          <a:bodyPr wrap="square">
            <a:spAutoFit/>
          </a:bodyPr>
          <a:lstStyle/>
          <a:p>
            <a:pPr defTabSz="685800">
              <a:defRPr/>
            </a:pPr>
            <a:r>
              <a:rPr lang="fr-FR" b="1" dirty="0" smtClean="0">
                <a:solidFill>
                  <a:schemeClr val="tx2"/>
                </a:solidFill>
              </a:rPr>
              <a:t>Trouver des partenaires </a:t>
            </a:r>
          </a:p>
          <a:p>
            <a:pPr defTabSz="685800">
              <a:defRPr/>
            </a:pPr>
            <a:endParaRPr lang="fr-FR" sz="1200" dirty="0" smtClean="0"/>
          </a:p>
          <a:p>
            <a:pPr marL="214313" indent="-214313" defTabSz="685800">
              <a:spcBef>
                <a:spcPts val="600"/>
              </a:spcBef>
              <a:buFont typeface="Wingdings" panose="05000000000000000000" pitchFamily="2" charset="2"/>
              <a:buChar char="Ø"/>
              <a:defRPr/>
            </a:pPr>
            <a:r>
              <a:rPr lang="fr-FR" sz="1200" b="1" dirty="0" smtClean="0"/>
              <a:t>Contribuer </a:t>
            </a:r>
            <a:r>
              <a:rPr lang="fr-FR" sz="1200" b="1" dirty="0"/>
              <a:t>aux actions des </a:t>
            </a:r>
            <a:r>
              <a:rPr lang="fr-FR" sz="1200" b="1" dirty="0" smtClean="0"/>
              <a:t>partenariats &amp; </a:t>
            </a:r>
            <a:r>
              <a:rPr lang="fr-FR" sz="1200" b="1" dirty="0"/>
              <a:t>dynamiques européennes </a:t>
            </a:r>
            <a:endParaRPr lang="fr-FR" sz="1200" dirty="0"/>
          </a:p>
          <a:p>
            <a:pPr marL="557213" lvl="1" indent="-214313" defTabSz="685800">
              <a:buFont typeface="Wingdings" panose="05000000000000000000" pitchFamily="2" charset="2"/>
              <a:buChar char="§"/>
              <a:defRPr/>
            </a:pPr>
            <a:r>
              <a:rPr lang="fr-FR" sz="1200" dirty="0" smtClean="0">
                <a:hlinkClick r:id="rId3"/>
              </a:rPr>
              <a:t>Les partenariats </a:t>
            </a:r>
            <a:r>
              <a:rPr lang="fr-FR" sz="1200" dirty="0" smtClean="0"/>
              <a:t>: Clean </a:t>
            </a:r>
            <a:r>
              <a:rPr lang="fr-FR" sz="1200" dirty="0" err="1" smtClean="0"/>
              <a:t>Hydrogen</a:t>
            </a:r>
            <a:r>
              <a:rPr lang="fr-FR" sz="1200" dirty="0" smtClean="0"/>
              <a:t>, Clean Aviation, </a:t>
            </a:r>
            <a:r>
              <a:rPr lang="fr-FR" sz="1200" dirty="0" err="1" smtClean="0"/>
              <a:t>Europe’s</a:t>
            </a:r>
            <a:r>
              <a:rPr lang="fr-FR" sz="1200" dirty="0" smtClean="0"/>
              <a:t> Rail, Built4people, Batt4EU, CCAM….</a:t>
            </a:r>
            <a:endParaRPr lang="fr-FR" sz="1200" dirty="0"/>
          </a:p>
          <a:p>
            <a:pPr marL="557213" lvl="1" indent="-214313" defTabSz="685800">
              <a:buFont typeface="Wingdings" panose="05000000000000000000" pitchFamily="2" charset="2"/>
              <a:buChar char="§"/>
              <a:defRPr/>
            </a:pPr>
            <a:r>
              <a:rPr lang="fr-FR" sz="1200" dirty="0"/>
              <a:t>New </a:t>
            </a:r>
            <a:r>
              <a:rPr lang="fr-FR" sz="1200" dirty="0" err="1"/>
              <a:t>European</a:t>
            </a:r>
            <a:r>
              <a:rPr lang="fr-FR" sz="1200" dirty="0"/>
              <a:t> Bauhaus</a:t>
            </a:r>
          </a:p>
          <a:p>
            <a:pPr marL="557213" lvl="1" indent="-214313" defTabSz="685800">
              <a:spcAft>
                <a:spcPts val="600"/>
              </a:spcAft>
              <a:buFont typeface="Wingdings" panose="05000000000000000000" pitchFamily="2" charset="2"/>
              <a:buChar char="§"/>
              <a:defRPr/>
            </a:pPr>
            <a:r>
              <a:rPr lang="fr-FR" sz="1200" dirty="0" smtClean="0"/>
              <a:t>Les Missions Villes et Climat</a:t>
            </a:r>
            <a:endParaRPr lang="fr-FR" sz="1200" dirty="0"/>
          </a:p>
          <a:p>
            <a:pPr marL="214313" lvl="1" indent="-214313" defTabSz="685800">
              <a:spcBef>
                <a:spcPts val="600"/>
              </a:spcBef>
              <a:spcAft>
                <a:spcPts val="600"/>
              </a:spcAft>
              <a:buFont typeface="Wingdings" panose="05000000000000000000" pitchFamily="2" charset="2"/>
              <a:buChar char="Ø"/>
              <a:defRPr/>
            </a:pPr>
            <a:r>
              <a:rPr lang="fr-FR" sz="1200" b="1" dirty="0"/>
              <a:t>Contribuer au </a:t>
            </a:r>
            <a:r>
              <a:rPr lang="fr-FR" sz="1200" b="1" dirty="0" smtClean="0"/>
              <a:t>GTN</a:t>
            </a:r>
            <a:endParaRPr lang="fr-FR" sz="1200" b="1" dirty="0"/>
          </a:p>
          <a:p>
            <a:pPr marL="214313" lvl="1" indent="-214313" defTabSz="685800">
              <a:spcBef>
                <a:spcPts val="600"/>
              </a:spcBef>
              <a:spcAft>
                <a:spcPts val="600"/>
              </a:spcAft>
              <a:buFont typeface="Wingdings" panose="05000000000000000000" pitchFamily="2" charset="2"/>
              <a:buChar char="Ø"/>
              <a:defRPr/>
            </a:pPr>
            <a:r>
              <a:rPr lang="fr-FR" sz="1200" b="1" dirty="0"/>
              <a:t>Participer aux évènements de la </a:t>
            </a:r>
            <a:r>
              <a:rPr lang="fr-FR" sz="1200" b="1" dirty="0" smtClean="0"/>
              <a:t>Commission européenne et du PCN</a:t>
            </a:r>
            <a:endParaRPr lang="fr-FR" sz="1200" b="1" dirty="0"/>
          </a:p>
          <a:p>
            <a:pPr marL="214313" lvl="1" indent="-214313" defTabSz="685800">
              <a:spcBef>
                <a:spcPts val="600"/>
              </a:spcBef>
              <a:spcAft>
                <a:spcPts val="600"/>
              </a:spcAft>
              <a:buFont typeface="Wingdings" panose="05000000000000000000" pitchFamily="2" charset="2"/>
              <a:buChar char="Ø"/>
              <a:defRPr/>
            </a:pPr>
            <a:r>
              <a:rPr lang="fr-FR" sz="1200" b="1" dirty="0"/>
              <a:t>Utiliser </a:t>
            </a:r>
            <a:r>
              <a:rPr lang="fr-FR" sz="1200" b="1" dirty="0" smtClean="0"/>
              <a:t>les différents outils</a:t>
            </a:r>
          </a:p>
          <a:p>
            <a:pPr marL="557213" lvl="1" indent="-214313" defTabSz="685800">
              <a:buFont typeface="Wingdings" panose="05000000000000000000" pitchFamily="2" charset="2"/>
              <a:buChar char="§"/>
              <a:defRPr/>
            </a:pPr>
            <a:r>
              <a:rPr lang="fr-FR" sz="1200" dirty="0"/>
              <a:t>Celui du PCN français : </a:t>
            </a:r>
            <a:r>
              <a:rPr lang="fr-FR" sz="1200" dirty="0">
                <a:hlinkClick r:id="rId4"/>
              </a:rPr>
              <a:t>https://www.horizon-europe.gouv.fr/recherches-de-partenaires-et-offres-de-competences-sur-les-thematiques-climatenergietransports</a:t>
            </a:r>
            <a:endParaRPr lang="fr-FR" sz="1200" dirty="0"/>
          </a:p>
          <a:p>
            <a:pPr marL="557213" lvl="1" indent="-214313" defTabSz="685800">
              <a:buFont typeface="Wingdings" panose="05000000000000000000" pitchFamily="2" charset="2"/>
              <a:buChar char="§"/>
              <a:defRPr/>
            </a:pPr>
            <a:r>
              <a:rPr lang="fr-FR" sz="1200" dirty="0"/>
              <a:t>Celui des PCN européens (GREENET) : </a:t>
            </a:r>
            <a:r>
              <a:rPr lang="fr-FR" sz="1200" dirty="0">
                <a:hlinkClick r:id="rId5"/>
              </a:rPr>
              <a:t>https://horizoneuropencpportal.eu/ncp-networks/cluster-5/cluster-5-partner-search-service</a:t>
            </a:r>
            <a:r>
              <a:rPr lang="fr-FR" sz="1200" dirty="0"/>
              <a:t> </a:t>
            </a:r>
          </a:p>
          <a:p>
            <a:pPr marL="557213" lvl="1" indent="-214313" defTabSz="685800">
              <a:spcAft>
                <a:spcPts val="600"/>
              </a:spcAft>
              <a:buFont typeface="Wingdings" panose="05000000000000000000" pitchFamily="2" charset="2"/>
              <a:buChar char="§"/>
              <a:defRPr/>
            </a:pPr>
            <a:r>
              <a:rPr lang="fr-FR" sz="1200" dirty="0"/>
              <a:t>Celui de la Commission européenne : </a:t>
            </a:r>
            <a:r>
              <a:rPr lang="fr-FR" sz="1200" dirty="0">
                <a:hlinkClick r:id="rId6"/>
              </a:rPr>
              <a:t>https://</a:t>
            </a:r>
            <a:r>
              <a:rPr lang="fr-FR" sz="1200" dirty="0" smtClean="0">
                <a:hlinkClick r:id="rId6"/>
              </a:rPr>
              <a:t>ec.europa.eu/info/funding-tenders/opportunities/portal/screen/home</a:t>
            </a:r>
            <a:endParaRPr lang="fr-FR" sz="1200" dirty="0"/>
          </a:p>
          <a:p>
            <a:pPr marL="214313" lvl="1" indent="-214313" defTabSz="685800">
              <a:spcBef>
                <a:spcPts val="600"/>
              </a:spcBef>
              <a:buFont typeface="Wingdings" panose="05000000000000000000" pitchFamily="2" charset="2"/>
              <a:buChar char="Ø"/>
              <a:defRPr/>
            </a:pPr>
            <a:r>
              <a:rPr lang="fr-FR" sz="1350" b="1" dirty="0"/>
              <a:t>Rechercher les consortia déjà financés sur des thématiques </a:t>
            </a:r>
            <a:r>
              <a:rPr lang="fr-FR" sz="1350" b="1" dirty="0" smtClean="0"/>
              <a:t>proches (b</a:t>
            </a:r>
            <a:r>
              <a:rPr lang="fr-FR" sz="1200" b="1" dirty="0" smtClean="0"/>
              <a:t>ase </a:t>
            </a:r>
            <a:r>
              <a:rPr lang="fr-FR" sz="1200" b="1" dirty="0"/>
              <a:t>de données </a:t>
            </a:r>
            <a:r>
              <a:rPr lang="fr-FR" sz="1200" b="1" dirty="0" err="1"/>
              <a:t>C</a:t>
            </a:r>
            <a:r>
              <a:rPr lang="fr-FR" sz="1200" b="1" dirty="0" err="1" smtClean="0"/>
              <a:t>ordis</a:t>
            </a:r>
            <a:r>
              <a:rPr lang="fr-FR" sz="1200" b="1" dirty="0" smtClean="0"/>
              <a:t>) </a:t>
            </a:r>
            <a:r>
              <a:rPr lang="fr-FR" sz="1200" dirty="0"/>
              <a:t>: </a:t>
            </a:r>
            <a:r>
              <a:rPr lang="fr-FR" sz="1200" dirty="0">
                <a:hlinkClick r:id="rId7"/>
              </a:rPr>
              <a:t>https://cordis.europa.eu/fr</a:t>
            </a:r>
            <a:r>
              <a:rPr lang="fr-FR" sz="1200" dirty="0"/>
              <a:t> </a:t>
            </a:r>
          </a:p>
        </p:txBody>
      </p:sp>
      <p:sp>
        <p:nvSpPr>
          <p:cNvPr id="5" name="Rectangle 4"/>
          <p:cNvSpPr/>
          <p:nvPr/>
        </p:nvSpPr>
        <p:spPr>
          <a:xfrm>
            <a:off x="2200624" y="1045814"/>
            <a:ext cx="6691016" cy="830997"/>
          </a:xfrm>
          <a:prstGeom prst="rect">
            <a:avLst/>
          </a:prstGeom>
        </p:spPr>
        <p:txBody>
          <a:bodyPr wrap="square">
            <a:spAutoFit/>
          </a:bodyPr>
          <a:lstStyle/>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p:txBody>
      </p:sp>
      <p:sp>
        <p:nvSpPr>
          <p:cNvPr id="9" name="ZoneTexte 8"/>
          <p:cNvSpPr txBox="1"/>
          <p:nvPr/>
        </p:nvSpPr>
        <p:spPr bwMode="auto">
          <a:xfrm>
            <a:off x="3203849" y="195088"/>
            <a:ext cx="5765503" cy="553998"/>
          </a:xfrm>
          <a:prstGeom prst="rect">
            <a:avLst/>
          </a:prstGeom>
          <a:noFill/>
        </p:spPr>
        <p:txBody>
          <a:bodyPr wrap="square" rtlCol="0">
            <a:spAutoFit/>
          </a:bodyPr>
          <a:lstStyle/>
          <a:p>
            <a:pPr algn="r">
              <a:defRPr/>
            </a:pPr>
            <a:r>
              <a:rPr lang="fr-FR" b="1" dirty="0" smtClean="0">
                <a:latin typeface="Arial" panose="020B0604020202020204" pitchFamily="34" charset="0"/>
                <a:cs typeface="Arial" panose="020B0604020202020204" pitchFamily="34" charset="0"/>
              </a:rPr>
              <a:t>Réseautage</a:t>
            </a:r>
          </a:p>
          <a:p>
            <a:pPr algn="r">
              <a:defRPr/>
            </a:pPr>
            <a:r>
              <a:rPr lang="fr-FR" sz="1200" b="1" dirty="0" smtClean="0">
                <a:latin typeface="Arial" panose="020B0604020202020204" pitchFamily="34" charset="0"/>
                <a:cs typeface="Arial" panose="020B0604020202020204" pitchFamily="34" charset="0"/>
              </a:rPr>
              <a:t>Comment développer son réseau</a:t>
            </a:r>
            <a:endParaRPr lang="fr-FR" sz="1200" b="1" dirty="0">
              <a:latin typeface="Arial" panose="020B0604020202020204" pitchFamily="34" charset="0"/>
              <a:cs typeface="Arial" panose="020B0604020202020204" pitchFamily="34" charset="0"/>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34</a:t>
            </a:fld>
            <a:endParaRPr lang="fr-FR" dirty="0"/>
          </a:p>
        </p:txBody>
      </p:sp>
    </p:spTree>
    <p:extLst>
      <p:ext uri="{BB962C8B-B14F-4D97-AF65-F5344CB8AC3E}">
        <p14:creationId xmlns:p14="http://schemas.microsoft.com/office/powerpoint/2010/main" val="3663561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05493" y="993001"/>
            <a:ext cx="8530325"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Les Groupes Thématiques Nationaux (GTN) du Cluster 5 </a:t>
            </a:r>
          </a:p>
          <a:p>
            <a:pPr marL="0" indent="0">
              <a:spcBef>
                <a:spcPts val="600"/>
              </a:spcBef>
              <a:spcAft>
                <a:spcPts val="600"/>
              </a:spcAft>
              <a:defRPr/>
            </a:pPr>
            <a:r>
              <a:rPr lang="fr-FR" sz="1400" i="1" dirty="0">
                <a:solidFill>
                  <a:schemeClr val="tx1"/>
                </a:solidFill>
              </a:rPr>
              <a:t>Les GTN sont des structures de consultation des acteurs de la recherche (publique et privée) dans un domaine précis qui sont animées par les Représentants au Comité de </a:t>
            </a:r>
            <a:r>
              <a:rPr lang="fr-FR" sz="1400" i="1" dirty="0" smtClean="0">
                <a:solidFill>
                  <a:schemeClr val="tx1"/>
                </a:solidFill>
              </a:rPr>
              <a:t>Programme (RCP). </a:t>
            </a:r>
            <a:r>
              <a:rPr lang="fr-FR" sz="1400" i="1" dirty="0">
                <a:solidFill>
                  <a:schemeClr val="tx1"/>
                </a:solidFill>
              </a:rPr>
              <a:t>Ces derniers s’appuient sur leur GTN pour la définition de la position de la France qui sera présentée en comité de programme. Les GTN </a:t>
            </a:r>
            <a:r>
              <a:rPr lang="fr-FR" sz="1400" i="1" dirty="0" smtClean="0">
                <a:solidFill>
                  <a:schemeClr val="tx1"/>
                </a:solidFill>
              </a:rPr>
              <a:t>reposent sur la </a:t>
            </a:r>
            <a:r>
              <a:rPr lang="fr-FR" sz="1400" i="1" dirty="0">
                <a:solidFill>
                  <a:schemeClr val="tx1"/>
                </a:solidFill>
              </a:rPr>
              <a:t>participation des communautés </a:t>
            </a:r>
            <a:r>
              <a:rPr lang="fr-FR" sz="1400" i="1" dirty="0" smtClean="0">
                <a:solidFill>
                  <a:schemeClr val="tx1"/>
                </a:solidFill>
              </a:rPr>
              <a:t>françaises de </a:t>
            </a:r>
            <a:r>
              <a:rPr lang="fr-FR" sz="1400" i="1" dirty="0">
                <a:solidFill>
                  <a:schemeClr val="tx1"/>
                </a:solidFill>
              </a:rPr>
              <a:t>recherche et d’innovation </a:t>
            </a:r>
            <a:r>
              <a:rPr lang="fr-FR" sz="1400" i="1" dirty="0" smtClean="0">
                <a:solidFill>
                  <a:schemeClr val="tx1"/>
                </a:solidFill>
              </a:rPr>
              <a:t>pour défendre </a:t>
            </a:r>
            <a:r>
              <a:rPr lang="fr-FR" sz="1400" i="1" dirty="0">
                <a:solidFill>
                  <a:schemeClr val="tx1"/>
                </a:solidFill>
              </a:rPr>
              <a:t>au mieux les intérêts des acteurs </a:t>
            </a:r>
            <a:r>
              <a:rPr lang="fr-FR" sz="1400" i="1" dirty="0" smtClean="0">
                <a:solidFill>
                  <a:schemeClr val="tx1"/>
                </a:solidFill>
              </a:rPr>
              <a:t>français au </a:t>
            </a:r>
            <a:r>
              <a:rPr lang="fr-FR" sz="1400" i="1" dirty="0">
                <a:solidFill>
                  <a:schemeClr val="tx1"/>
                </a:solidFill>
              </a:rPr>
              <a:t>niveau </a:t>
            </a:r>
            <a:r>
              <a:rPr lang="fr-FR" sz="1400" i="1" dirty="0" smtClean="0">
                <a:solidFill>
                  <a:schemeClr val="tx1"/>
                </a:solidFill>
              </a:rPr>
              <a:t>européen.</a:t>
            </a:r>
            <a:endParaRPr lang="fr-FR" sz="1400" b="1" i="1" dirty="0" smtClean="0">
              <a:solidFill>
                <a:schemeClr val="tx1"/>
              </a:solidFill>
            </a:endParaRPr>
          </a:p>
          <a:p>
            <a:pPr marL="0" indent="0">
              <a:spcBef>
                <a:spcPts val="600"/>
              </a:spcBef>
              <a:spcAft>
                <a:spcPts val="600"/>
              </a:spcAft>
              <a:defRPr/>
            </a:pPr>
            <a:r>
              <a:rPr lang="fr-FR" sz="1600" b="1" dirty="0" smtClean="0"/>
              <a:t>Les représentants au Comité de Programme (RCP) du Cluster 5 : </a:t>
            </a:r>
            <a:r>
              <a:rPr lang="fr-FR" sz="1600" dirty="0" smtClean="0"/>
              <a:t>Annabelle </a:t>
            </a:r>
            <a:r>
              <a:rPr lang="fr-FR" sz="1600" dirty="0" err="1" smtClean="0"/>
              <a:t>Rondaud</a:t>
            </a:r>
            <a:r>
              <a:rPr lang="fr-FR" sz="1600" dirty="0" smtClean="0"/>
              <a:t>, Pierre </a:t>
            </a:r>
            <a:r>
              <a:rPr lang="fr-FR" sz="1600" dirty="0" err="1" smtClean="0"/>
              <a:t>Pacaud</a:t>
            </a:r>
            <a:r>
              <a:rPr lang="fr-FR" sz="1600" dirty="0" smtClean="0"/>
              <a:t> et Eric </a:t>
            </a:r>
            <a:r>
              <a:rPr lang="fr-FR" sz="1600" dirty="0" err="1" smtClean="0"/>
              <a:t>Dimnet</a:t>
            </a:r>
            <a:endParaRPr lang="fr-FR" sz="1600" dirty="0" smtClean="0"/>
          </a:p>
          <a:p>
            <a:pPr marL="0" indent="0">
              <a:spcBef>
                <a:spcPts val="600"/>
              </a:spcBef>
              <a:spcAft>
                <a:spcPts val="600"/>
              </a:spcAft>
              <a:defRPr/>
            </a:pPr>
            <a:r>
              <a:rPr lang="fr-FR" sz="1600" b="1" dirty="0" smtClean="0"/>
              <a:t>Les deux GTN du Cluster 5 : </a:t>
            </a:r>
            <a:r>
              <a:rPr lang="fr-FR" sz="1600" dirty="0" smtClean="0"/>
              <a:t>Climat-Energie (</a:t>
            </a:r>
            <a:r>
              <a:rPr lang="fr-FR" sz="1600" i="1" dirty="0" smtClean="0"/>
              <a:t>destinations 1 à 4, animé par Annabelle </a:t>
            </a:r>
            <a:r>
              <a:rPr lang="fr-FR" sz="1600" i="1" dirty="0" err="1" smtClean="0"/>
              <a:t>Rondaud</a:t>
            </a:r>
            <a:r>
              <a:rPr lang="fr-FR" sz="1600" dirty="0" smtClean="0"/>
              <a:t>) et Transports (</a:t>
            </a:r>
            <a:r>
              <a:rPr lang="fr-FR" sz="1600" i="1" dirty="0" smtClean="0"/>
              <a:t>destinations 2, 5 et 6, animé par Pierre </a:t>
            </a:r>
            <a:r>
              <a:rPr lang="fr-FR" sz="1600" i="1" dirty="0" err="1" smtClean="0"/>
              <a:t>Pacaud</a:t>
            </a:r>
            <a:r>
              <a:rPr lang="fr-FR" sz="1600" i="1" dirty="0" smtClean="0"/>
              <a:t> et Eric </a:t>
            </a:r>
            <a:r>
              <a:rPr lang="fr-FR" sz="1600" i="1" dirty="0" err="1" smtClean="0"/>
              <a:t>Dimnet</a:t>
            </a:r>
            <a:r>
              <a:rPr lang="fr-FR" sz="1600" dirty="0" smtClean="0"/>
              <a:t>)</a:t>
            </a:r>
          </a:p>
          <a:p>
            <a:pPr marL="514350" indent="-285750">
              <a:spcBef>
                <a:spcPts val="600"/>
              </a:spcBef>
              <a:spcAft>
                <a:spcPts val="600"/>
              </a:spcAft>
              <a:buClr>
                <a:srgbClr val="EA5433"/>
              </a:buClr>
              <a:buSzPct val="80000"/>
              <a:buFont typeface="Wingdings"/>
              <a:buChar char="Ø"/>
              <a:defRPr/>
            </a:pPr>
            <a:r>
              <a:rPr lang="fr-FR" sz="1400" dirty="0" smtClean="0">
                <a:solidFill>
                  <a:schemeClr val="tx1"/>
                </a:solidFill>
              </a:rPr>
              <a:t>Contacter </a:t>
            </a:r>
            <a:r>
              <a:rPr lang="fr-FR" sz="1400" u="sng" dirty="0">
                <a:solidFill>
                  <a:schemeClr val="tx1"/>
                </a:solidFill>
                <a:hlinkClick r:id="rId2" tooltip="mailto:annabelle.rondaud@recherche.gouv.fr"/>
              </a:rPr>
              <a:t>annabelle.rondaud@recherche.gouv.fr</a:t>
            </a:r>
            <a:r>
              <a:rPr lang="fr-FR" sz="1400" dirty="0">
                <a:solidFill>
                  <a:schemeClr val="tx1"/>
                </a:solidFill>
              </a:rPr>
              <a:t> ou </a:t>
            </a:r>
            <a:r>
              <a:rPr lang="fr-FR" sz="1400" u="sng" dirty="0" smtClean="0">
                <a:solidFill>
                  <a:schemeClr val="tx1"/>
                </a:solidFill>
                <a:hlinkClick r:id="rId3"/>
              </a:rPr>
              <a:t>pierre.pacaud@recherche.gouv.fr</a:t>
            </a:r>
            <a:r>
              <a:rPr lang="fr-FR" sz="1400" dirty="0" smtClean="0">
                <a:solidFill>
                  <a:schemeClr val="tx1"/>
                </a:solidFill>
              </a:rPr>
              <a:t> / </a:t>
            </a:r>
            <a:r>
              <a:rPr lang="fr-FR" sz="1400" dirty="0" smtClean="0">
                <a:solidFill>
                  <a:schemeClr val="tx1"/>
                </a:solidFill>
                <a:hlinkClick r:id="rId4"/>
              </a:rPr>
              <a:t>eric.dimnet@developpement-durable.gouv.fr</a:t>
            </a:r>
            <a:r>
              <a:rPr lang="fr-FR" sz="1400" dirty="0" smtClean="0">
                <a:solidFill>
                  <a:schemeClr val="tx1"/>
                </a:solidFill>
              </a:rPr>
              <a:t> pour plus d’informations sur les </a:t>
            </a:r>
            <a:r>
              <a:rPr lang="fr-FR" sz="1400" b="1" dirty="0" smtClean="0">
                <a:solidFill>
                  <a:schemeClr val="tx1"/>
                </a:solidFill>
              </a:rPr>
              <a:t>GTN</a:t>
            </a:r>
            <a:r>
              <a:rPr lang="fr-FR" sz="1400" dirty="0" smtClean="0">
                <a:solidFill>
                  <a:schemeClr val="tx1"/>
                </a:solidFill>
              </a:rPr>
              <a:t> et la manière dont ils contribuent à </a:t>
            </a:r>
            <a:r>
              <a:rPr lang="fr-FR" sz="1400" dirty="0">
                <a:solidFill>
                  <a:schemeClr val="tx1"/>
                </a:solidFill>
              </a:rPr>
              <a:t>l’</a:t>
            </a:r>
            <a:r>
              <a:rPr lang="fr-FR" sz="1400" b="1" dirty="0">
                <a:solidFill>
                  <a:schemeClr val="tx1"/>
                </a:solidFill>
              </a:rPr>
              <a:t>élaboration des futurs appels </a:t>
            </a:r>
            <a:r>
              <a:rPr lang="fr-FR" sz="1400" dirty="0">
                <a:solidFill>
                  <a:schemeClr val="tx1"/>
                </a:solidFill>
              </a:rPr>
              <a:t>du Cluster 5</a:t>
            </a:r>
          </a:p>
          <a:p>
            <a:pPr marL="514350" indent="-285750">
              <a:spcBef>
                <a:spcPts val="600"/>
              </a:spcBef>
              <a:spcAft>
                <a:spcPts val="600"/>
              </a:spcAft>
              <a:buClr>
                <a:srgbClr val="EA5433"/>
              </a:buClr>
              <a:buSzPct val="80000"/>
              <a:buFont typeface="Wingdings"/>
              <a:buChar char="Ø"/>
              <a:defRPr/>
            </a:pPr>
            <a:endParaRPr lang="fr-FR" sz="1400" dirty="0">
              <a:solidFill>
                <a:schemeClr val="tx1"/>
              </a:solidFill>
            </a:endParaRPr>
          </a:p>
          <a:p>
            <a:pPr marL="0" indent="0">
              <a:spcBef>
                <a:spcPts val="1200"/>
              </a:spcBef>
              <a:spcAft>
                <a:spcPts val="600"/>
              </a:spcAft>
              <a:defRPr/>
            </a:pPr>
            <a:endParaRPr lang="fr-FR" sz="1400" dirty="0">
              <a:solidFill>
                <a:srgbClr val="000091"/>
              </a:solidFill>
            </a:endParaRPr>
          </a:p>
        </p:txBody>
      </p:sp>
      <p:sp>
        <p:nvSpPr>
          <p:cNvPr id="4" name="ZoneTexte 3"/>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Les </a:t>
            </a:r>
            <a:r>
              <a:rPr lang="fr-FR" b="1" dirty="0"/>
              <a:t>GTN Cluster </a:t>
            </a:r>
            <a:r>
              <a:rPr lang="fr-FR" b="1" dirty="0" smtClean="0"/>
              <a:t>5</a:t>
            </a:r>
          </a:p>
          <a:p>
            <a:pPr algn="r">
              <a:defRPr/>
            </a:pPr>
            <a:r>
              <a:rPr lang="fr-FR" sz="1200" b="1" dirty="0" smtClean="0"/>
              <a:t>En quelques mots</a:t>
            </a:r>
            <a:endParaRPr lang="fr-FR" sz="1200" b="1"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35</a:t>
            </a:fld>
            <a:endParaRPr lang="fr-FR"/>
          </a:p>
        </p:txBody>
      </p:sp>
    </p:spTree>
    <p:extLst>
      <p:ext uri="{BB962C8B-B14F-4D97-AF65-F5344CB8AC3E}">
        <p14:creationId xmlns:p14="http://schemas.microsoft.com/office/powerpoint/2010/main" val="1596751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59999" y="843558"/>
            <a:ext cx="8647694"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 réseau des Points de Contact Nationaux (PCN)</a:t>
            </a:r>
            <a:endParaRPr dirty="0"/>
          </a:p>
          <a:p>
            <a:pPr marL="0" indent="0">
              <a:spcAft>
                <a:spcPts val="600"/>
              </a:spcAft>
              <a:defRPr/>
            </a:pPr>
            <a:r>
              <a:rPr lang="fr-FR" sz="1400" i="1" dirty="0">
                <a:solidFill>
                  <a:schemeClr val="tx1"/>
                </a:solidFill>
              </a:rPr>
              <a:t>Le réseau PCN est piloté par le Ministère de l'Enseignement </a:t>
            </a:r>
            <a:r>
              <a:rPr lang="fr-FR" sz="1400" i="1" dirty="0" smtClean="0">
                <a:solidFill>
                  <a:schemeClr val="tx1"/>
                </a:solidFill>
              </a:rPr>
              <a:t>Supérieur et de </a:t>
            </a:r>
            <a:r>
              <a:rPr lang="fr-FR" sz="1400" i="1" dirty="0">
                <a:solidFill>
                  <a:schemeClr val="tx1"/>
                </a:solidFill>
              </a:rPr>
              <a:t>la </a:t>
            </a:r>
            <a:r>
              <a:rPr lang="fr-FR" sz="1400" i="1" dirty="0" smtClean="0">
                <a:solidFill>
                  <a:schemeClr val="tx1"/>
                </a:solidFill>
              </a:rPr>
              <a:t>Recherche, </a:t>
            </a:r>
            <a:r>
              <a:rPr lang="fr-FR" sz="1400" i="1" dirty="0">
                <a:solidFill>
                  <a:schemeClr val="tx1"/>
                </a:solidFill>
              </a:rPr>
              <a:t>dont font à ce titre partie le coordinateur et les membres. </a:t>
            </a:r>
            <a:r>
              <a:rPr lang="fr-FR" sz="1400" b="1" i="1" dirty="0">
                <a:solidFill>
                  <a:schemeClr val="tx1"/>
                </a:solidFill>
              </a:rPr>
              <a:t>Ses missions : </a:t>
            </a:r>
            <a:r>
              <a:rPr lang="fr-FR" sz="1400" i="1" dirty="0">
                <a:solidFill>
                  <a:schemeClr val="tx1"/>
                </a:solidFill>
              </a:rPr>
              <a:t>Informer, conseiller, orienter, accompagner les communautés de recherche et innovation françaises dans leur participation à Horizon Europe.</a:t>
            </a:r>
            <a:endParaRPr lang="fr-FR" i="1" dirty="0">
              <a:solidFill>
                <a:schemeClr val="tx1"/>
              </a:solidFill>
            </a:endParaRPr>
          </a:p>
          <a:p>
            <a:pPr marL="0" indent="0">
              <a:spcBef>
                <a:spcPts val="600"/>
              </a:spcBef>
              <a:spcAft>
                <a:spcPts val="600"/>
              </a:spcAft>
              <a:defRPr/>
            </a:pPr>
            <a:r>
              <a:rPr lang="fr-FR" sz="1600" b="1" dirty="0"/>
              <a:t>Le PCN Climat/Energie est en charge des </a:t>
            </a:r>
            <a:r>
              <a:rPr lang="fr-FR" sz="1600" b="1" dirty="0" smtClean="0"/>
              <a:t>destinations 1 – 4 du </a:t>
            </a:r>
            <a:r>
              <a:rPr lang="fr-FR" sz="1600" b="1" dirty="0"/>
              <a:t>Cluster 5 :</a:t>
            </a:r>
            <a:endParaRPr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Maryline Rousselle</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Enrico </a:t>
            </a:r>
            <a:r>
              <a:rPr lang="fr-FR" sz="1400" b="1" dirty="0" err="1">
                <a:solidFill>
                  <a:schemeClr val="tx1"/>
                </a:solidFill>
              </a:rPr>
              <a:t>Mazzon</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Vasile </a:t>
            </a:r>
            <a:r>
              <a:rPr lang="fr-FR" sz="1400" b="1" dirty="0" err="1">
                <a:solidFill>
                  <a:schemeClr val="tx1"/>
                </a:solidFill>
              </a:rPr>
              <a:t>Iosub</a:t>
            </a:r>
            <a:endParaRPr lang="fr-FR" sz="1400" b="1" dirty="0">
              <a:solidFill>
                <a:schemeClr val="tx1"/>
              </a:solidFill>
            </a:endParaRPr>
          </a:p>
          <a:p>
            <a:pPr marL="514350" lvl="0" indent="-285750" algn="l">
              <a:lnSpc>
                <a:spcPct val="100000"/>
              </a:lnSpc>
              <a:buClr>
                <a:schemeClr val="accent4"/>
              </a:buClr>
              <a:buSzPct val="80000"/>
              <a:buFont typeface="Courier New"/>
              <a:buChar char="o"/>
              <a:defRPr/>
            </a:pPr>
            <a:endParaRPr lang="fr-FR" sz="1200" dirty="0"/>
          </a:p>
          <a:p>
            <a:pPr marL="0" indent="0">
              <a:spcBef>
                <a:spcPts val="600"/>
              </a:spcBef>
              <a:spcAft>
                <a:spcPts val="600"/>
              </a:spcAft>
              <a:defRPr/>
            </a:pPr>
            <a:r>
              <a:rPr lang="fr-FR" sz="1600" b="1" dirty="0"/>
              <a:t>Le PCN Transports est en charge des </a:t>
            </a:r>
            <a:r>
              <a:rPr lang="fr-FR" sz="1600" b="1" dirty="0" smtClean="0"/>
              <a:t>destinations 5 – 6 du </a:t>
            </a:r>
            <a:r>
              <a:rPr lang="fr-FR" sz="1600" b="1" dirty="0"/>
              <a:t>Cluster 5 :</a:t>
            </a:r>
            <a:endParaRPr lang="fr-FR" sz="1600"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lang="fr-FR" sz="1600"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Jean-Marc </a:t>
            </a:r>
            <a:r>
              <a:rPr lang="fr-FR" sz="1400" b="1" dirty="0" err="1">
                <a:solidFill>
                  <a:schemeClr val="tx1"/>
                </a:solidFill>
              </a:rPr>
              <a:t>Zaccardi</a:t>
            </a:r>
            <a:endParaRPr lang="fr-FR" sz="1400" b="1"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Thilo </a:t>
            </a:r>
            <a:r>
              <a:rPr lang="fr-FR" sz="1400" b="1" dirty="0" err="1">
                <a:solidFill>
                  <a:schemeClr val="tx1"/>
                </a:solidFill>
              </a:rPr>
              <a:t>Schönfeld</a:t>
            </a:r>
            <a:endParaRPr lang="fr-FR" sz="1400" b="1" dirty="0">
              <a:solidFill>
                <a:schemeClr val="tx1"/>
              </a:solidFill>
            </a:endParaRPr>
          </a:p>
        </p:txBody>
      </p:sp>
      <p:sp>
        <p:nvSpPr>
          <p:cNvPr id="4" name="ZoneTexte 3"/>
          <p:cNvSpPr txBox="1"/>
          <p:nvPr/>
        </p:nvSpPr>
        <p:spPr bwMode="auto">
          <a:xfrm>
            <a:off x="3203848" y="195087"/>
            <a:ext cx="5765503" cy="553998"/>
          </a:xfrm>
          <a:prstGeom prst="rect">
            <a:avLst/>
          </a:prstGeom>
          <a:noFill/>
        </p:spPr>
        <p:txBody>
          <a:bodyPr wrap="square" rtlCol="0">
            <a:spAutoFit/>
          </a:bodyPr>
          <a:lstStyle/>
          <a:p>
            <a:pPr algn="r">
              <a:defRPr/>
            </a:pPr>
            <a:r>
              <a:rPr lang="fr-FR" b="1" dirty="0"/>
              <a:t>Le réseau </a:t>
            </a:r>
            <a:r>
              <a:rPr lang="fr-FR" b="1" dirty="0" smtClean="0"/>
              <a:t>PCN</a:t>
            </a:r>
          </a:p>
          <a:p>
            <a:pPr algn="r">
              <a:defRPr/>
            </a:pPr>
            <a:r>
              <a:rPr lang="fr-FR" sz="1200" b="1" dirty="0" smtClean="0"/>
              <a:t>Les équipes</a:t>
            </a:r>
            <a:endParaRPr lang="fr-FR" sz="1200" b="1"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36</a:t>
            </a:fld>
            <a:endParaRPr lang="fr-FR"/>
          </a:p>
        </p:txBody>
      </p:sp>
    </p:spTree>
    <p:extLst>
      <p:ext uri="{BB962C8B-B14F-4D97-AF65-F5344CB8AC3E}">
        <p14:creationId xmlns:p14="http://schemas.microsoft.com/office/powerpoint/2010/main" val="2116009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98527" y="1086037"/>
            <a:ext cx="8424000"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Contacts</a:t>
            </a:r>
            <a:endParaRPr sz="1400" dirty="0"/>
          </a:p>
          <a:p>
            <a:pPr marL="514350" indent="-285750">
              <a:spcBef>
                <a:spcPts val="600"/>
              </a:spcBef>
              <a:buClr>
                <a:schemeClr val="accent4"/>
              </a:buClr>
              <a:buSzPct val="80000"/>
              <a:buFont typeface="Courier New"/>
              <a:buChar char="o"/>
              <a:defRPr/>
            </a:pPr>
            <a:r>
              <a:rPr lang="fr-FR" sz="1400" b="1" dirty="0"/>
              <a:t>Mail :</a:t>
            </a:r>
          </a:p>
          <a:p>
            <a:pPr marL="971550" lvl="1" indent="-285750">
              <a:buClr>
                <a:schemeClr val="accent4"/>
              </a:buClr>
              <a:buSzPct val="80000"/>
              <a:buFont typeface="Wingdings" panose="05000000000000000000" pitchFamily="2" charset="2"/>
              <a:buChar char="Ø"/>
              <a:defRPr/>
            </a:pPr>
            <a:r>
              <a:rPr lang="fr-FR" sz="1200" b="1" dirty="0"/>
              <a:t>PCN Climat/Energie : </a:t>
            </a:r>
            <a:r>
              <a:rPr lang="fr-FR" sz="1200" u="sng" dirty="0">
                <a:hlinkClick r:id="rId2" tooltip="mailto:pcn-climat-energie@recherche.gouv.fr"/>
              </a:rPr>
              <a:t>pcn-climat-energie@recherche.gouv.fr</a:t>
            </a:r>
            <a:endParaRPr lang="fr-FR" sz="1200" u="sng"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PCN Transports : </a:t>
            </a:r>
            <a:r>
              <a:rPr lang="fr-FR" sz="1200" u="sng" dirty="0">
                <a:hlinkClick r:id="rId3"/>
              </a:rPr>
              <a:t>pcn-transport@recherche.gouv.fr</a:t>
            </a:r>
            <a:r>
              <a:rPr lang="fr-FR" sz="1200" u="sng" dirty="0"/>
              <a:t> </a:t>
            </a:r>
            <a:endParaRPr lang="fr-FR" sz="1200" dirty="0"/>
          </a:p>
          <a:p>
            <a:pPr marL="514350" indent="-285750">
              <a:spcBef>
                <a:spcPts val="600"/>
              </a:spcBef>
              <a:spcAft>
                <a:spcPts val="600"/>
              </a:spcAft>
              <a:buClr>
                <a:schemeClr val="accent4"/>
              </a:buClr>
              <a:buSzPct val="80000"/>
              <a:buFont typeface="Courier New"/>
              <a:buChar char="o"/>
              <a:defRPr/>
            </a:pPr>
            <a:r>
              <a:rPr lang="fr-FR" sz="1400" b="1" dirty="0"/>
              <a:t>Liste de diffusion : </a:t>
            </a:r>
            <a:r>
              <a:rPr lang="fr-FR" sz="1400" u="sng" dirty="0">
                <a:hlinkClick r:id="rId4" tooltip="https://www.horizon-europe.gouv.fr/liste-de-diffusion-du-pcn-climat-energie-27809"/>
              </a:rPr>
              <a:t>PCN Climat/Energie </a:t>
            </a:r>
            <a:r>
              <a:rPr lang="fr-FR" sz="1400" dirty="0"/>
              <a:t> &amp; </a:t>
            </a:r>
            <a:r>
              <a:rPr lang="fr-FR" sz="1400" dirty="0">
                <a:hlinkClick r:id="rId5"/>
              </a:rPr>
              <a:t>PCN Transports</a:t>
            </a:r>
            <a:endParaRPr dirty="0"/>
          </a:p>
          <a:p>
            <a:pPr marL="514350" indent="-285750">
              <a:spcBef>
                <a:spcPts val="600"/>
              </a:spcBef>
              <a:spcAft>
                <a:spcPts val="600"/>
              </a:spcAft>
              <a:buClr>
                <a:schemeClr val="accent4"/>
              </a:buClr>
              <a:buSzPct val="80000"/>
              <a:buFont typeface="Courier New"/>
              <a:buChar char="o"/>
              <a:defRPr/>
            </a:pPr>
            <a:r>
              <a:rPr lang="fr-FR" sz="1400" b="1" dirty="0"/>
              <a:t>Liste de diffusion spécifique</a:t>
            </a:r>
            <a:r>
              <a:rPr lang="fr-FR" sz="1400" b="1" dirty="0">
                <a:solidFill>
                  <a:schemeClr val="bg2"/>
                </a:solidFill>
              </a:rPr>
              <a:t> </a:t>
            </a:r>
            <a:r>
              <a:rPr lang="fr-FR" sz="1400" b="1" dirty="0"/>
              <a:t>aux relais Horizon Europe :</a:t>
            </a:r>
            <a:r>
              <a:rPr lang="fr-FR" sz="1400" dirty="0"/>
              <a:t> </a:t>
            </a:r>
            <a:r>
              <a:rPr lang="fr-FR" sz="1400" u="sng" dirty="0">
                <a:solidFill>
                  <a:schemeClr val="bg2"/>
                </a:solidFill>
                <a:hlinkClick r:id="rId6" tooltip="https://www.horizon-europe.gouv.fr/relais-horizon-europe"/>
              </a:rPr>
              <a:t>Inscrivez-vous à la liste Relais HE</a:t>
            </a:r>
            <a:endParaRPr dirty="0"/>
          </a:p>
          <a:p>
            <a:pPr marL="514350" indent="-285750">
              <a:spcBef>
                <a:spcPts val="600"/>
              </a:spcBef>
              <a:buClr>
                <a:schemeClr val="accent4"/>
              </a:buClr>
              <a:buSzPct val="80000"/>
              <a:buFont typeface="Courier New"/>
              <a:buChar char="o"/>
              <a:defRPr/>
            </a:pPr>
            <a:r>
              <a:rPr lang="fr-FR" sz="1400" b="1" dirty="0"/>
              <a:t>LinkedIn :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7" tooltip="https://www.linkedin.com/company/pcn-climat-energie"/>
              </a:rPr>
              <a:t>https://www.linkedin.com/company/pcn-climat-energie</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8"/>
              </a:rPr>
              <a:t>https://www.linkedin.com/company/pcn-transports/</a:t>
            </a:r>
            <a:r>
              <a:rPr lang="fr-FR" sz="1200" dirty="0"/>
              <a:t> </a:t>
            </a:r>
          </a:p>
          <a:p>
            <a:pPr marL="514350" indent="-285750">
              <a:spcBef>
                <a:spcPts val="600"/>
              </a:spcBef>
              <a:buClr>
                <a:schemeClr val="accent4"/>
              </a:buClr>
              <a:buSzPct val="80000"/>
              <a:buFont typeface="Courier New"/>
              <a:buChar char="o"/>
              <a:defRPr/>
            </a:pPr>
            <a:r>
              <a:rPr lang="fr-FR" sz="1400" b="1" dirty="0">
                <a:solidFill>
                  <a:srgbClr val="000091"/>
                </a:solidFill>
              </a:rPr>
              <a:t>Site internet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9" tooltip="https://www.horizon-europe.gouv.fr/climat-energie-cluster5"/>
              </a:rPr>
              <a:t>https://www.horizon-europe.gouv.fr/climat-energie-cluster5</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10"/>
              </a:rPr>
              <a:t>https://www.horizon-europe.gouv.fr/transports</a:t>
            </a:r>
            <a:r>
              <a:rPr lang="fr-FR" sz="1200" dirty="0"/>
              <a:t> </a:t>
            </a:r>
          </a:p>
          <a:p>
            <a:pPr marL="514350" indent="-285750">
              <a:spcBef>
                <a:spcPts val="600"/>
              </a:spcBef>
              <a:spcAft>
                <a:spcPts val="600"/>
              </a:spcAft>
              <a:buClr>
                <a:srgbClr val="EA5433"/>
              </a:buClr>
              <a:buSzPct val="80000"/>
              <a:buFont typeface="Courier New"/>
              <a:buChar char="o"/>
              <a:defRPr/>
            </a:pPr>
            <a:endParaRPr lang="fr-FR" sz="1200" dirty="0">
              <a:solidFill>
                <a:srgbClr val="000091"/>
              </a:solidFill>
            </a:endParaRPr>
          </a:p>
          <a:p>
            <a:pPr marL="228600" indent="0">
              <a:spcBef>
                <a:spcPts val="600"/>
              </a:spcBef>
              <a:spcAft>
                <a:spcPts val="600"/>
              </a:spcAft>
              <a:buSzPct val="69000"/>
              <a:defRPr/>
            </a:pPr>
            <a:endParaRPr lang="fr-FR" sz="1400" u="sng" dirty="0">
              <a:solidFill>
                <a:srgbClr val="000000"/>
              </a:solidFill>
            </a:endParaRPr>
          </a:p>
          <a:p>
            <a:pPr marL="0" indent="0">
              <a:spcBef>
                <a:spcPts val="1200"/>
              </a:spcBef>
              <a:spcAft>
                <a:spcPts val="600"/>
              </a:spcAft>
              <a:defRPr/>
            </a:pPr>
            <a:endParaRPr lang="fr-FR" sz="1600" dirty="0">
              <a:solidFill>
                <a:srgbClr val="000091"/>
              </a:solidFill>
            </a:endParaRPr>
          </a:p>
        </p:txBody>
      </p:sp>
      <p:sp>
        <p:nvSpPr>
          <p:cNvPr id="5" name="ZoneTexte 4"/>
          <p:cNvSpPr txBox="1"/>
          <p:nvPr/>
        </p:nvSpPr>
        <p:spPr bwMode="auto">
          <a:xfrm>
            <a:off x="3203848" y="195087"/>
            <a:ext cx="5765503" cy="369332"/>
          </a:xfrm>
          <a:prstGeom prst="rect">
            <a:avLst/>
          </a:prstGeom>
          <a:noFill/>
        </p:spPr>
        <p:txBody>
          <a:bodyPr wrap="square" rtlCol="0">
            <a:spAutoFit/>
          </a:bodyPr>
          <a:lstStyle/>
          <a:p>
            <a:pPr algn="r">
              <a:defRPr/>
            </a:pPr>
            <a:r>
              <a:rPr lang="fr-FR" b="1"/>
              <a:t>Contacts PCN</a:t>
            </a:r>
          </a:p>
        </p:txBody>
      </p:sp>
      <p:sp>
        <p:nvSpPr>
          <p:cNvPr id="4"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37</a:t>
            </a:fld>
            <a:endParaRPr lang="fr-FR"/>
          </a:p>
        </p:txBody>
      </p:sp>
    </p:spTree>
    <p:extLst>
      <p:ext uri="{BB962C8B-B14F-4D97-AF65-F5344CB8AC3E}">
        <p14:creationId xmlns:p14="http://schemas.microsoft.com/office/powerpoint/2010/main" val="60004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68302" y="828252"/>
            <a:ext cx="8481354" cy="3983136"/>
          </a:xfrm>
          <a:prstGeom prst="rect">
            <a:avLst/>
          </a:prstGeom>
          <a:solidFill>
            <a:schemeClr val="bg1"/>
          </a:solidFill>
        </p:spPr>
        <p:txBody>
          <a:bodyPr/>
          <a:lstStyle/>
          <a:p>
            <a:pPr>
              <a:spcBef>
                <a:spcPts val="600"/>
              </a:spcBef>
              <a:spcAft>
                <a:spcPts val="600"/>
              </a:spcAft>
              <a:defRPr/>
            </a:pPr>
            <a:r>
              <a:rPr lang="fr-FR" sz="1200" b="0" dirty="0">
                <a:solidFill>
                  <a:schemeClr val="tx1"/>
                </a:solidFill>
              </a:rPr>
              <a:t>Horizon Europe est le programme-cadre de l'Union européenne pour la recherche et l'innovation. Il couvre la période 2021-2027 et est doté d'un budget de 95,5 milliards d'euros.</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Le présent guide a été réalisé par les membres du </a:t>
            </a:r>
            <a:r>
              <a:rPr lang="fr-FR" sz="1200" dirty="0">
                <a:solidFill>
                  <a:schemeClr val="tx1"/>
                </a:solidFill>
              </a:rPr>
              <a:t>Point de Contact National </a:t>
            </a:r>
            <a:r>
              <a:rPr lang="fr-FR" sz="1200" b="0" dirty="0">
                <a:solidFill>
                  <a:schemeClr val="tx1"/>
                </a:solidFill>
              </a:rPr>
              <a:t>(PCN) français Horizon Europe en charge du </a:t>
            </a:r>
            <a:r>
              <a:rPr lang="fr-FR" sz="1200" dirty="0">
                <a:solidFill>
                  <a:schemeClr val="tx1"/>
                </a:solidFill>
              </a:rPr>
              <a:t>Cluster 5 sur les thématiques climat, énergie et mobilité </a:t>
            </a:r>
            <a:r>
              <a:rPr lang="fr-FR" sz="1200" b="0" dirty="0">
                <a:solidFill>
                  <a:schemeClr val="tx1"/>
                </a:solidFill>
              </a:rPr>
              <a:t>(</a:t>
            </a:r>
            <a:r>
              <a:rPr lang="fr-FR" sz="1200" b="0" u="sng" dirty="0">
                <a:solidFill>
                  <a:schemeClr val="tx1"/>
                </a:solidFill>
                <a:hlinkClick r:id="rId2" action="ppaction://hlinksldjump"/>
              </a:rPr>
              <a:t>voir ici</a:t>
            </a:r>
            <a:r>
              <a:rPr lang="fr-FR" sz="1200" b="0" dirty="0">
                <a:solidFill>
                  <a:schemeClr val="tx1"/>
                </a:solidFill>
              </a:rPr>
              <a:t>).</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En France, le dispositif des PCN est placé sous l'autorité du </a:t>
            </a:r>
            <a:r>
              <a:rPr lang="fr-FR" sz="1200" dirty="0">
                <a:solidFill>
                  <a:schemeClr val="tx1"/>
                </a:solidFill>
              </a:rPr>
              <a:t>Ministère de l'enseignement supérieur et de la recherche</a:t>
            </a:r>
            <a:r>
              <a:rPr lang="fr-FR" sz="1200" b="0" dirty="0">
                <a:solidFill>
                  <a:schemeClr val="tx1"/>
                </a:solidFill>
              </a:rPr>
              <a:t>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Ce guide s'adresse à tous les acteurs français du monde </a:t>
            </a:r>
            <a:r>
              <a:rPr lang="fr-FR" sz="1200" b="0" dirty="0" smtClean="0">
                <a:solidFill>
                  <a:schemeClr val="tx1"/>
                </a:solidFill>
              </a:rPr>
              <a:t>de la </a:t>
            </a:r>
            <a:r>
              <a:rPr lang="fr-FR" sz="1200" b="0" dirty="0">
                <a:solidFill>
                  <a:schemeClr val="tx1"/>
                </a:solidFill>
              </a:rPr>
              <a:t>recherche </a:t>
            </a:r>
            <a:r>
              <a:rPr lang="fr-FR" sz="1200" b="0" dirty="0" smtClean="0">
                <a:solidFill>
                  <a:schemeClr val="tx1"/>
                </a:solidFill>
              </a:rPr>
              <a:t>et de l’innovation ainsi </a:t>
            </a:r>
            <a:r>
              <a:rPr lang="fr-FR" sz="1200" b="0" dirty="0">
                <a:solidFill>
                  <a:schemeClr val="tx1"/>
                </a:solidFill>
              </a:rPr>
              <a:t>qu'aux autorités publiques, aux acteurs économiques, sociaux et culturels potentiellement ciblés par le Cluster 5. Il vise à leur offrir un premier niveau d'accès au </a:t>
            </a:r>
            <a:r>
              <a:rPr lang="fr-FR" sz="1200" dirty="0">
                <a:solidFill>
                  <a:schemeClr val="tx1"/>
                </a:solidFill>
              </a:rPr>
              <a:t>programme de travail </a:t>
            </a:r>
            <a:r>
              <a:rPr lang="fr-FR" sz="1200" dirty="0" smtClean="0">
                <a:solidFill>
                  <a:schemeClr val="tx1"/>
                </a:solidFill>
              </a:rPr>
              <a:t>2024 </a:t>
            </a:r>
            <a:r>
              <a:rPr lang="fr-FR" sz="1200" dirty="0">
                <a:solidFill>
                  <a:schemeClr val="tx1"/>
                </a:solidFill>
              </a:rPr>
              <a:t>du Cluster 5</a:t>
            </a:r>
            <a:r>
              <a:rPr lang="fr-FR" sz="1200" b="0" dirty="0">
                <a:solidFill>
                  <a:schemeClr val="tx1"/>
                </a:solidFill>
              </a:rPr>
              <a:t>, en proposant en français des éléments structurels qui permettent de comprendre les fondements et les priorités du Cluster, ainsi qu'une synthèse des éléments clés de chaque appel.</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dirty="0">
                <a:solidFill>
                  <a:srgbClr val="FF0000"/>
                </a:solidFill>
              </a:rPr>
              <a:t>Les synthèses et traductions proposées dans ce guide n'engagent que la responsabilité de leurs auteurs et en aucune manière celle de la Commission européenne. Les porteurs de projets intéressés doivent impérativement se référer au </a:t>
            </a:r>
            <a:r>
              <a:rPr lang="fr-FR" sz="1200" u="sng" dirty="0">
                <a:solidFill>
                  <a:srgbClr val="FF0000"/>
                </a:solidFill>
                <a:hlinkClick r:id="rId3" tooltip="https://ec.europa.eu/info/funding-tenders/opportunities/docs/2021-2027/horizon/wp-call/2021-2022/wp-8-climate-energy-and-mobility_horizon-2021-2022_en.pdf"/>
              </a:rPr>
              <a:t>programme de travail 2023-2024 du Cluster 5 </a:t>
            </a:r>
            <a:r>
              <a:rPr lang="fr-FR" sz="1200" dirty="0" smtClean="0">
                <a:solidFill>
                  <a:srgbClr val="FF0000"/>
                </a:solidFill>
              </a:rPr>
              <a:t>publié </a:t>
            </a:r>
            <a:r>
              <a:rPr lang="fr-FR" sz="1200" dirty="0">
                <a:solidFill>
                  <a:srgbClr val="FF0000"/>
                </a:solidFill>
              </a:rPr>
              <a:t>uniquement en anglais.</a:t>
            </a:r>
            <a:r>
              <a:rPr lang="fr-FR" sz="1200" b="0" dirty="0"/>
              <a:t/>
            </a:r>
            <a:br>
              <a:rPr lang="fr-FR" sz="1200" b="0" dirty="0"/>
            </a:br>
            <a:endParaRPr lang="fr-FR" sz="1200" b="0" dirty="0"/>
          </a:p>
          <a:p>
            <a:pPr>
              <a:defRPr/>
            </a:pPr>
            <a:endParaRPr lang="fr-FR" sz="1200" b="0" dirty="0">
              <a:solidFill>
                <a:srgbClr val="000091"/>
              </a:solidFill>
            </a:endParaRPr>
          </a:p>
          <a:p>
            <a:pPr>
              <a:defRPr/>
            </a:pPr>
            <a:endParaRPr lang="fr-FR" sz="1200" b="0" dirty="0">
              <a:solidFill>
                <a:srgbClr val="000091"/>
              </a:solidFill>
            </a:endParaRP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Pts val="1800"/>
              <a:buFont typeface="Arial"/>
              <a:buNone/>
              <a:defRPr/>
            </a:pPr>
            <a:fld id="{00000000-1234-1234-1234-123412341234}" type="slidenum">
              <a:rPr lang="fr-FR" sz="1600" b="0" i="0" u="none" strike="noStrike" cap="none" spc="0">
                <a:ln>
                  <a:noFill/>
                </a:ln>
                <a:solidFill>
                  <a:schemeClr val="tx2"/>
                </a:solidFill>
                <a:latin typeface="Calibri"/>
                <a:cs typeface="Calibri"/>
              </a:rPr>
              <a:t>4</a:t>
            </a:fld>
            <a:endParaRPr lang="fr-FR" sz="1600" b="0" i="0" u="none" strike="noStrike" cap="none" spc="0" dirty="0">
              <a:ln>
                <a:noFill/>
              </a:ln>
              <a:solidFill>
                <a:schemeClr val="tx2"/>
              </a:solidFill>
              <a:latin typeface="Calibri"/>
              <a:cs typeface="Calibri"/>
            </a:endParaRPr>
          </a:p>
        </p:txBody>
      </p:sp>
      <p:sp>
        <p:nvSpPr>
          <p:cNvPr id="5" name="ZoneTexte 4"/>
          <p:cNvSpPr txBox="1"/>
          <p:nvPr/>
        </p:nvSpPr>
        <p:spPr bwMode="auto">
          <a:xfrm>
            <a:off x="5986463" y="4338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a:lnSpc>
                <a:spcPct val="100000"/>
              </a:lnSpc>
              <a:spcBef>
                <a:spcPts val="0"/>
              </a:spcBef>
              <a:spcAft>
                <a:spcPts val="0"/>
              </a:spcAft>
              <a:buClr>
                <a:srgbClr val="000000"/>
              </a:buClr>
              <a:buSzTx/>
              <a:buFont typeface="Arial"/>
              <a:buNone/>
              <a:defRPr/>
            </a:pPr>
            <a:r>
              <a:rPr lang="fr-FR" sz="1600" b="1" i="0" u="none" strike="noStrike" cap="none" spc="0">
                <a:ln>
                  <a:noFill/>
                </a:ln>
                <a:latin typeface="Arial"/>
                <a:cs typeface="Arial"/>
              </a:rPr>
              <a:t>AVANT-PROPOS</a:t>
            </a:r>
            <a:endParaRPr/>
          </a:p>
        </p:txBody>
      </p:sp>
    </p:spTree>
    <p:extLst>
      <p:ext uri="{BB962C8B-B14F-4D97-AF65-F5344CB8AC3E}">
        <p14:creationId xmlns:p14="http://schemas.microsoft.com/office/powerpoint/2010/main" val="239840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defRPr/>
            </a:pPr>
            <a:endParaRPr lang="fr-FR" sz="2800" b="0" dirty="0"/>
          </a:p>
          <a:p>
            <a:pPr>
              <a:defRPr/>
            </a:pPr>
            <a:r>
              <a:rPr lang="fr-FR" sz="2800" b="0" dirty="0"/>
              <a:t>PRÉSENTATION GÉNÉRALE</a:t>
            </a:r>
            <a:endParaRPr dirty="0"/>
          </a:p>
          <a:p>
            <a:pPr>
              <a:defRPr/>
            </a:pPr>
            <a:r>
              <a:rPr lang="fr-FR" sz="3200" dirty="0"/>
              <a:t>HORIZON EUROPE ET LE CLUSTER 5</a:t>
            </a:r>
            <a:endParaRPr dirty="0"/>
          </a:p>
          <a:p>
            <a:pPr>
              <a:defRPr/>
            </a:pPr>
            <a:r>
              <a:rPr lang="fr-FR" sz="3200" dirty="0"/>
              <a:t>Climat, Energie, Mobilité</a:t>
            </a:r>
          </a:p>
          <a:p>
            <a:pPr algn="ctr">
              <a:lnSpc>
                <a:spcPct val="100000"/>
              </a:lnSpc>
              <a:defRPr/>
            </a:pPr>
            <a:endParaRPr lang="fr-FR" sz="3600" b="0" dirty="0"/>
          </a:p>
        </p:txBody>
      </p:sp>
      <p:sp>
        <p:nvSpPr>
          <p:cNvPr id="4"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5</a:t>
            </a:fld>
            <a:endParaRPr lang="fr-FR"/>
          </a:p>
        </p:txBody>
      </p:sp>
    </p:spTree>
    <p:extLst>
      <p:ext uri="{BB962C8B-B14F-4D97-AF65-F5344CB8AC3E}">
        <p14:creationId xmlns:p14="http://schemas.microsoft.com/office/powerpoint/2010/main" val="10845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Rectangle 6"/>
          <p:cNvSpPr/>
          <p:nvPr/>
        </p:nvSpPr>
        <p:spPr>
          <a:xfrm>
            <a:off x="323528" y="1340351"/>
            <a:ext cx="7992888" cy="3031599"/>
          </a:xfrm>
          <a:prstGeom prst="rect">
            <a:avLst/>
          </a:prstGeom>
        </p:spPr>
        <p:txBody>
          <a:bodyPr wrap="square">
            <a:spAutoFit/>
          </a:bodyPr>
          <a:lstStyle/>
          <a:p>
            <a:pPr marL="342900" lvl="0" indent="-342900">
              <a:buFont typeface="+mj-lt"/>
              <a:buAutoNum type="arabicPeriod"/>
            </a:pP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Un programme </a:t>
            </a:r>
            <a:r>
              <a:rPr lang="fr-FR" sz="1550" b="1" u="sng"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ambitieux</a:t>
            </a: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t>
            </a:r>
          </a:p>
          <a:p>
            <a:pPr marL="742950" lvl="1" indent="-285750">
              <a:spcAft>
                <a:spcPts val="600"/>
              </a:spcAft>
              <a:buFont typeface="Wingdings" panose="05000000000000000000" pitchFamily="2" charset="2"/>
              <a:buChar char="Ø"/>
            </a:pPr>
            <a:r>
              <a:rPr lang="fr-FR" sz="1400" dirty="0"/>
              <a:t>95.5 Md€ sur 7 ans, couvrant un très large panel de thématiques</a:t>
            </a:r>
          </a:p>
          <a:p>
            <a:pPr marL="742950" lvl="1" indent="-285750">
              <a:spcAft>
                <a:spcPts val="600"/>
              </a:spcAft>
              <a:buFont typeface="Wingdings" panose="05000000000000000000" pitchFamily="2" charset="2"/>
              <a:buChar char="Ø"/>
            </a:pPr>
            <a:endParaRPr lang="fr-FR" sz="400" dirty="0"/>
          </a:p>
          <a:p>
            <a:pPr marL="342900" indent="-342900">
              <a:buFont typeface="+mj-lt"/>
              <a:buAutoNum type="arabicPeriod"/>
            </a:pP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…dont le taux de financement </a:t>
            </a:r>
            <a:r>
              <a:rPr lang="fr-FR" sz="155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peut atteindre </a:t>
            </a:r>
            <a:r>
              <a:rPr lang="fr-FR" sz="1550" b="1" u="sng"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100% des coûts éligibles </a:t>
            </a:r>
          </a:p>
          <a:p>
            <a:pPr marL="742950" lvl="1" indent="-285750">
              <a:buFont typeface="Wingdings" panose="05000000000000000000" pitchFamily="2" charset="2"/>
              <a:buChar char="Ø"/>
            </a:pPr>
            <a:r>
              <a:rPr lang="fr-FR" sz="1400" dirty="0"/>
              <a:t>100% pour les organismes publics et entre 60% et 100% pour les entités privées</a:t>
            </a:r>
          </a:p>
          <a:p>
            <a:pPr marL="742950" lvl="1" indent="-285750">
              <a:buFont typeface="Wingdings" panose="05000000000000000000" pitchFamily="2" charset="2"/>
              <a:buChar char="Ø"/>
            </a:pPr>
            <a:r>
              <a:rPr lang="fr-FR" sz="1400" dirty="0"/>
              <a:t>Sous forme de subventions (non comptées comme des aides d’Etat)</a:t>
            </a:r>
          </a:p>
          <a:p>
            <a:pPr marL="742950" lvl="1" indent="-285750">
              <a:spcAft>
                <a:spcPts val="600"/>
              </a:spcAft>
              <a:buFont typeface="Wingdings" panose="05000000000000000000" pitchFamily="2" charset="2"/>
              <a:buChar char="Ø"/>
            </a:pPr>
            <a:r>
              <a:rPr lang="fr-FR" sz="1400" dirty="0"/>
              <a:t>Les coûts de personnel sont inclus dans les coûts éligibles</a:t>
            </a:r>
          </a:p>
          <a:p>
            <a:pPr marL="742950" lvl="1" indent="-285750">
              <a:spcAft>
                <a:spcPts val="600"/>
              </a:spcAft>
              <a:buFont typeface="Wingdings" panose="05000000000000000000" pitchFamily="2" charset="2"/>
              <a:buChar char="Ø"/>
            </a:pPr>
            <a:endParaRPr lang="fr-FR" sz="700" dirty="0"/>
          </a:p>
          <a:p>
            <a:pPr marL="342900" lvl="0" indent="-342900">
              <a:buFont typeface="+mj-lt"/>
              <a:buAutoNum type="arabicPeriod"/>
            </a:pP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Une </a:t>
            </a:r>
            <a:r>
              <a:rPr lang="fr-FR" sz="1550" b="1" u="sng"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visibilité accrue</a:t>
            </a: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notamment à l’international &amp; la possibilité de développer/renforcer son réseau</a:t>
            </a:r>
          </a:p>
          <a:p>
            <a:pPr marL="742950" lvl="1" indent="-285750">
              <a:buFont typeface="Wingdings" panose="05000000000000000000" pitchFamily="2" charset="2"/>
              <a:buChar char="Ø"/>
            </a:pPr>
            <a:r>
              <a:rPr lang="fr-FR" sz="1400" dirty="0"/>
              <a:t>Une collaboration avec les meilleurs acteurs du secteur (UE/non-UE)</a:t>
            </a:r>
          </a:p>
          <a:p>
            <a:pPr marL="742950" lvl="1" indent="-285750">
              <a:buFont typeface="Wingdings" panose="05000000000000000000" pitchFamily="2" charset="2"/>
              <a:buChar char="Ø"/>
            </a:pPr>
            <a:r>
              <a:rPr lang="fr-FR" sz="1400" dirty="0"/>
              <a:t>La possibilité d’accéder à de nouveaux marchés, technologies ou zones </a:t>
            </a:r>
            <a:r>
              <a:rPr lang="fr-FR" sz="1400" dirty="0" smtClean="0"/>
              <a:t>géographiques</a:t>
            </a:r>
            <a:endParaRPr lang="fr-FR" sz="1400" dirty="0"/>
          </a:p>
          <a:p>
            <a:pPr marL="742950" lvl="1" indent="-285750">
              <a:buFont typeface="Wingdings" panose="05000000000000000000" pitchFamily="2" charset="2"/>
              <a:buChar char="Ø"/>
            </a:pPr>
            <a:r>
              <a:rPr lang="fr-FR" sz="1400" dirty="0"/>
              <a:t>Une mise en relation de partenaires/futurs clients/fournisseurs pour les entreprises</a:t>
            </a:r>
          </a:p>
        </p:txBody>
      </p:sp>
      <p:sp>
        <p:nvSpPr>
          <p:cNvPr id="10" name="ZoneTexte 9"/>
          <p:cNvSpPr txBox="1"/>
          <p:nvPr/>
        </p:nvSpPr>
        <p:spPr>
          <a:xfrm>
            <a:off x="3203848" y="195087"/>
            <a:ext cx="5765503" cy="553998"/>
          </a:xfrm>
          <a:prstGeom prst="rect">
            <a:avLst/>
          </a:prstGeom>
          <a:noFill/>
        </p:spPr>
        <p:txBody>
          <a:bodyPr wrap="square" rtlCol="0">
            <a:spAutoFit/>
          </a:bodyPr>
          <a:lstStyle/>
          <a:p>
            <a:pPr algn="r"/>
            <a:r>
              <a:rPr lang="fr-FR" b="1" dirty="0"/>
              <a:t>Pourquoi participer à Horizon </a:t>
            </a:r>
            <a:r>
              <a:rPr lang="fr-FR" b="1" dirty="0" smtClean="0"/>
              <a:t>Europe</a:t>
            </a:r>
            <a:endParaRPr lang="fr-FR" b="1" dirty="0"/>
          </a:p>
          <a:p>
            <a:pPr algn="r"/>
            <a:r>
              <a:rPr lang="fr-FR" sz="1200" b="1" dirty="0"/>
              <a:t>En quelques mots…</a:t>
            </a: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6</a:t>
            </a:fld>
            <a:endParaRPr lang="fr-FR" dirty="0"/>
          </a:p>
        </p:txBody>
      </p:sp>
    </p:spTree>
    <p:extLst>
      <p:ext uri="{BB962C8B-B14F-4D97-AF65-F5344CB8AC3E}">
        <p14:creationId xmlns:p14="http://schemas.microsoft.com/office/powerpoint/2010/main" val="319962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 name="Espace réservé du texte 9"/>
          <p:cNvSpPr txBox="1"/>
          <p:nvPr/>
        </p:nvSpPr>
        <p:spPr bwMode="auto">
          <a:xfrm>
            <a:off x="3563888" y="123477"/>
            <a:ext cx="5220112" cy="648072"/>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180975" marR="0" lvl="0" indent="0" algn="r" defTabSz="914400">
              <a:lnSpc>
                <a:spcPct val="100000"/>
              </a:lnSpc>
              <a:spcBef>
                <a:spcPts val="0"/>
              </a:spcBef>
              <a:spcAft>
                <a:spcPts val="0"/>
              </a:spcAft>
              <a:buClr>
                <a:srgbClr val="000000"/>
              </a:buClr>
              <a:buSzTx/>
              <a:buFont typeface="Arial"/>
              <a:buNone/>
              <a:defRPr/>
            </a:pPr>
            <a:r>
              <a:rPr lang="fr-FR" sz="1800" b="1" i="0" u="none" strike="noStrike" cap="none" spc="0" dirty="0">
                <a:ln>
                  <a:noFill/>
                </a:ln>
                <a:solidFill>
                  <a:schemeClr val="tx1"/>
                </a:solidFill>
                <a:latin typeface="Arial"/>
                <a:cs typeface="Arial"/>
              </a:rPr>
              <a:t>Présentation générale</a:t>
            </a:r>
            <a:endParaRPr dirty="0"/>
          </a:p>
          <a:p>
            <a:pPr marL="180975" marR="0" lvl="0" indent="0" algn="r" defTabSz="914400">
              <a:lnSpc>
                <a:spcPct val="100000"/>
              </a:lnSpc>
              <a:spcBef>
                <a:spcPts val="0"/>
              </a:spcBef>
              <a:spcAft>
                <a:spcPts val="0"/>
              </a:spcAft>
              <a:buClr>
                <a:srgbClr val="000000"/>
              </a:buClr>
              <a:buSzTx/>
              <a:buFont typeface="Arial"/>
              <a:buNone/>
              <a:defRPr/>
            </a:pPr>
            <a:r>
              <a:rPr lang="fr-FR" sz="1200" b="1" i="0" u="none" strike="noStrike" cap="none" spc="0" dirty="0" smtClean="0">
                <a:ln>
                  <a:noFill/>
                </a:ln>
                <a:solidFill>
                  <a:schemeClr val="tx1"/>
                </a:solidFill>
                <a:latin typeface="Arial"/>
                <a:cs typeface="Arial"/>
              </a:rPr>
              <a:t>Horizon Europe</a:t>
            </a:r>
            <a:endParaRPr lang="fr-FR" dirty="0"/>
          </a:p>
        </p:txBody>
      </p:sp>
      <p:pic>
        <p:nvPicPr>
          <p:cNvPr id="3" name="Image 2"/>
          <p:cNvPicPr>
            <a:picLocks noChangeAspect="1"/>
          </p:cNvPicPr>
          <p:nvPr/>
        </p:nvPicPr>
        <p:blipFill>
          <a:blip r:embed="rId2"/>
          <a:stretch/>
        </p:blipFill>
        <p:spPr bwMode="auto">
          <a:xfrm>
            <a:off x="3285123" y="1541165"/>
            <a:ext cx="5498876" cy="3240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298996" y="1676545"/>
            <a:ext cx="2986127" cy="3062377"/>
          </a:xfrm>
          <a:prstGeom prst="rect">
            <a:avLst/>
          </a:prstGeom>
        </p:spPr>
        <p:txBody>
          <a:bodyPr wrap="square" lIns="91440" tIns="45720" rIns="91440" bIns="45720" anchor="t">
            <a:spAutoFit/>
          </a:bodyPr>
          <a:lstStyle/>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2021 – 2027</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95,5 </a:t>
            </a:r>
            <a:r>
              <a:rPr lang="fr-FR" sz="1800" b="1" i="0" u="none" strike="noStrike" cap="none" spc="0" dirty="0" smtClean="0">
                <a:ln>
                  <a:noFill/>
                </a:ln>
                <a:latin typeface="Arial"/>
                <a:ea typeface="+mj-ea"/>
                <a:cs typeface="Arial"/>
              </a:rPr>
              <a:t>Mds€</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Renforcer les </a:t>
            </a:r>
            <a:r>
              <a:rPr lang="fr-FR" sz="1200" b="1" i="1" u="none" strike="noStrike" cap="none" spc="0" dirty="0">
                <a:ln>
                  <a:noFill/>
                </a:ln>
                <a:latin typeface="Arial"/>
                <a:ea typeface="+mj-ea"/>
                <a:cs typeface="+mj-cs"/>
              </a:rPr>
              <a:t>bases scientifiques et technologiques </a:t>
            </a:r>
            <a:r>
              <a:rPr lang="fr-FR" sz="1200" b="0" i="1" u="none" strike="noStrike" cap="none" spc="0" dirty="0">
                <a:ln>
                  <a:noFill/>
                </a:ln>
                <a:latin typeface="Arial"/>
                <a:ea typeface="+mj-ea"/>
                <a:cs typeface="+mj-cs"/>
              </a:rPr>
              <a:t>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Stimuler sa capacité d’</a:t>
            </a:r>
            <a:r>
              <a:rPr lang="fr-FR" sz="1200" b="1" i="1" u="none" strike="noStrike" cap="none" spc="0" dirty="0">
                <a:ln>
                  <a:noFill/>
                </a:ln>
                <a:latin typeface="Arial"/>
                <a:ea typeface="+mj-ea"/>
                <a:cs typeface="+mj-cs"/>
              </a:rPr>
              <a:t>innovation</a:t>
            </a:r>
            <a:r>
              <a:rPr lang="fr-FR" sz="1200" b="0" i="1" u="none" strike="noStrike" cap="none" spc="0" dirty="0">
                <a:ln>
                  <a:noFill/>
                </a:ln>
                <a:latin typeface="Arial"/>
                <a:ea typeface="+mj-ea"/>
                <a:cs typeface="+mj-cs"/>
              </a:rPr>
              <a:t>, sa </a:t>
            </a:r>
            <a:r>
              <a:rPr lang="fr-FR" sz="1200" b="1" i="1" u="none" strike="noStrike" cap="none" spc="0" dirty="0">
                <a:ln>
                  <a:noFill/>
                </a:ln>
                <a:latin typeface="Arial"/>
                <a:ea typeface="+mj-ea"/>
                <a:cs typeface="+mj-cs"/>
              </a:rPr>
              <a:t>compétitivité </a:t>
            </a:r>
            <a:r>
              <a:rPr lang="fr-FR" sz="1200" b="0" i="1" u="none" strike="noStrike" cap="none" spc="0" dirty="0">
                <a:ln>
                  <a:noFill/>
                </a:ln>
                <a:latin typeface="Arial"/>
                <a:ea typeface="+mj-ea"/>
                <a:cs typeface="+mj-cs"/>
              </a:rPr>
              <a:t>et la création d’</a:t>
            </a:r>
            <a:r>
              <a:rPr lang="fr-FR" sz="1200" b="1" i="1" u="none" strike="noStrike" cap="none" spc="0" dirty="0">
                <a:ln>
                  <a:noFill/>
                </a:ln>
                <a:latin typeface="Arial"/>
                <a:ea typeface="+mj-ea"/>
                <a:cs typeface="+mj-cs"/>
              </a:rPr>
              <a:t>emplois</a:t>
            </a:r>
            <a:r>
              <a:rPr lang="fr-FR" sz="1200" b="0" i="1" u="none" strike="noStrike" cap="none" spc="0" dirty="0">
                <a:ln>
                  <a:noFill/>
                </a:ln>
                <a:latin typeface="Arial"/>
                <a:ea typeface="+mj-ea"/>
                <a:cs typeface="+mj-cs"/>
              </a:rPr>
              <a:t>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Concrétiser les </a:t>
            </a:r>
            <a:r>
              <a:rPr lang="fr-FR" sz="1200" b="1" i="1" u="none" strike="noStrike" cap="none" spc="0" dirty="0">
                <a:ln>
                  <a:noFill/>
                </a:ln>
                <a:latin typeface="Arial"/>
                <a:ea typeface="+mj-ea"/>
                <a:cs typeface="+mj-cs"/>
              </a:rPr>
              <a:t>priorités politiques </a:t>
            </a:r>
            <a:r>
              <a:rPr lang="fr-FR" sz="1200" b="0" i="1" u="none" strike="noStrike" cap="none" spc="0" dirty="0">
                <a:ln>
                  <a:noFill/>
                </a:ln>
                <a:latin typeface="Arial"/>
                <a:ea typeface="+mj-ea"/>
                <a:cs typeface="+mj-cs"/>
              </a:rPr>
              <a:t>stratégiques 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Contribuer à répondre aux </a:t>
            </a:r>
            <a:r>
              <a:rPr lang="fr-FR" sz="1200" b="1" i="1" u="none" strike="noStrike" cap="none" spc="0" dirty="0">
                <a:ln>
                  <a:noFill/>
                </a:ln>
                <a:latin typeface="Arial"/>
                <a:ea typeface="+mj-ea"/>
                <a:cs typeface="+mj-cs"/>
              </a:rPr>
              <a:t>problématiques mondiales</a:t>
            </a:r>
            <a:r>
              <a:rPr lang="fr-FR" sz="1200" b="0" i="1" u="none" strike="noStrike" cap="none" spc="0" dirty="0">
                <a:ln>
                  <a:noFill/>
                </a:ln>
                <a:latin typeface="Arial"/>
                <a:ea typeface="+mj-ea"/>
                <a:cs typeface="+mj-cs"/>
              </a:rPr>
              <a:t>, dont les objectifs de </a:t>
            </a:r>
            <a:r>
              <a:rPr lang="fr-FR" sz="1200" b="1" i="1" u="none" strike="noStrike" cap="none" spc="0" dirty="0">
                <a:ln>
                  <a:noFill/>
                </a:ln>
                <a:latin typeface="Arial"/>
                <a:ea typeface="+mj-ea"/>
                <a:cs typeface="+mj-cs"/>
              </a:rPr>
              <a:t>développement durable </a:t>
            </a:r>
            <a:r>
              <a:rPr lang="fr-FR" sz="1200" b="0" i="1" u="none" strike="noStrike" cap="none" spc="0" dirty="0">
                <a:ln>
                  <a:noFill/>
                </a:ln>
                <a:latin typeface="Arial"/>
                <a:ea typeface="+mj-ea"/>
                <a:cs typeface="+mj-cs"/>
              </a:rPr>
              <a:t>des Nations Unies.</a:t>
            </a:r>
            <a:endParaRPr lang="en-US" sz="1200" b="0" i="1" u="none" strike="noStrike" cap="none" spc="0" dirty="0">
              <a:ln>
                <a:noFill/>
              </a:ln>
              <a:latin typeface="Arial"/>
              <a:ea typeface="+mj-ea"/>
              <a:cs typeface="+mj-cs"/>
            </a:endParaRPr>
          </a:p>
        </p:txBody>
      </p:sp>
      <p:sp>
        <p:nvSpPr>
          <p:cNvPr id="7" name="Rectangle 6"/>
          <p:cNvSpPr/>
          <p:nvPr/>
        </p:nvSpPr>
        <p:spPr bwMode="auto">
          <a:xfrm>
            <a:off x="298995" y="966226"/>
            <a:ext cx="8485005" cy="646331"/>
          </a:xfrm>
          <a:prstGeom prst="rect">
            <a:avLst/>
          </a:prstGeom>
        </p:spPr>
        <p:txBody>
          <a:bodyPr wrap="square" lIns="91440" tIns="45720" rIns="91440" bIns="45720" anchor="t">
            <a:spAutoFit/>
          </a:bodyPr>
          <a:lstStyle/>
          <a:p>
            <a:pPr marL="0" marR="0" lvl="0" indent="0" algn="l" defTabSz="914400">
              <a:lnSpc>
                <a:spcPct val="100000"/>
              </a:lnSpc>
              <a:spcBef>
                <a:spcPts val="0"/>
              </a:spcBef>
              <a:spcAft>
                <a:spcPts val="0"/>
              </a:spcAft>
              <a:buClrTx/>
              <a:buSzTx/>
              <a:buFontTx/>
              <a:buNone/>
              <a:defRPr/>
            </a:pPr>
            <a:r>
              <a:rPr lang="fr-FR" sz="1800" b="1" i="0" u="none" strike="noStrike" cap="none" spc="0" dirty="0">
                <a:ln>
                  <a:noFill/>
                </a:ln>
                <a:solidFill>
                  <a:srgbClr val="000091"/>
                </a:solidFill>
                <a:latin typeface="Arial"/>
                <a:ea typeface="+mj-ea"/>
                <a:cs typeface="Arial"/>
              </a:rPr>
              <a:t>LE PROGRAMME-CADRE DE L'UNION EUROPÉENNE </a:t>
            </a:r>
            <a:br>
              <a:rPr lang="fr-FR" sz="1800" b="1" i="0" u="none" strike="noStrike" cap="none" spc="0" dirty="0">
                <a:ln>
                  <a:noFill/>
                </a:ln>
                <a:solidFill>
                  <a:srgbClr val="000091"/>
                </a:solidFill>
                <a:latin typeface="Arial"/>
                <a:ea typeface="+mj-ea"/>
                <a:cs typeface="Arial"/>
              </a:rPr>
            </a:br>
            <a:r>
              <a:rPr lang="fr-FR" sz="1800" b="1" i="0" u="none" strike="noStrike" cap="none" spc="0" dirty="0">
                <a:ln>
                  <a:noFill/>
                </a:ln>
                <a:solidFill>
                  <a:srgbClr val="000091"/>
                </a:solidFill>
                <a:latin typeface="Arial"/>
                <a:ea typeface="+mj-ea"/>
                <a:cs typeface="Arial"/>
              </a:rPr>
              <a:t>POUR LA RECHERCHE ET L'INNOVATION</a:t>
            </a:r>
            <a:endParaRPr dirty="0"/>
          </a:p>
        </p:txBody>
      </p:sp>
      <p:sp>
        <p:nvSpPr>
          <p:cNvPr id="12" name="Rectangle à coins arrondis 11"/>
          <p:cNvSpPr/>
          <p:nvPr/>
        </p:nvSpPr>
        <p:spPr bwMode="auto">
          <a:xfrm>
            <a:off x="5065423" y="1565170"/>
            <a:ext cx="1930487" cy="1807894"/>
          </a:xfrm>
          <a:prstGeom prst="roundRect">
            <a:avLst>
              <a:gd name="adj" fmla="val 16667"/>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2" name="Rectangle à coins arrondis 11"/>
          <p:cNvSpPr/>
          <p:nvPr/>
        </p:nvSpPr>
        <p:spPr bwMode="auto">
          <a:xfrm>
            <a:off x="5216587" y="2859782"/>
            <a:ext cx="1625020" cy="116906"/>
          </a:xfrm>
          <a:prstGeom prst="roundRect">
            <a:avLst>
              <a:gd name="adj" fmla="val 16667"/>
            </a:avLst>
          </a:prstGeom>
          <a:no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5" name="Espace réservé du numéro de diapositive 4"/>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7</a:t>
            </a:fld>
            <a:endParaRPr lang="fr-FR" sz="1600">
              <a:solidFill>
                <a:schemeClr val="tx2"/>
              </a:solidFill>
            </a:endParaRPr>
          </a:p>
        </p:txBody>
      </p:sp>
    </p:spTree>
    <p:extLst>
      <p:ext uri="{BB962C8B-B14F-4D97-AF65-F5344CB8AC3E}">
        <p14:creationId xmlns:p14="http://schemas.microsoft.com/office/powerpoint/2010/main" val="174011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 name="Image 17"/>
          <p:cNvPicPr>
            <a:picLocks noChangeAspect="1"/>
          </p:cNvPicPr>
          <p:nvPr/>
        </p:nvPicPr>
        <p:blipFill>
          <a:blip r:embed="rId2"/>
          <a:stretch/>
        </p:blipFill>
        <p:spPr bwMode="auto">
          <a:xfrm>
            <a:off x="233946" y="1231728"/>
            <a:ext cx="2674970" cy="2917284"/>
          </a:xfrm>
          <a:prstGeom prst="rect">
            <a:avLst/>
          </a:prstGeom>
          <a:ln>
            <a:noFill/>
          </a:ln>
          <a:effectLst>
            <a:outerShdw blurRad="292100" dist="139700" dir="2700000" algn="tl" rotWithShape="0">
              <a:srgbClr val="333333">
                <a:alpha val="65000"/>
              </a:srgbClr>
            </a:outerShdw>
          </a:effectLst>
        </p:spPr>
      </p:pic>
      <p:sp>
        <p:nvSpPr>
          <p:cNvPr id="6" name="Espace réservé du texte 3"/>
          <p:cNvSpPr txBox="1"/>
          <p:nvPr/>
        </p:nvSpPr>
        <p:spPr bwMode="auto">
          <a:xfrm>
            <a:off x="3575545" y="267494"/>
            <a:ext cx="5220112" cy="576064"/>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a:t>
            </a:r>
            <a:r>
              <a:rPr lang="fr-FR" sz="1800" b="1" i="0" u="none" strike="noStrike" cap="none" spc="0" dirty="0" smtClean="0">
                <a:ln>
                  <a:noFill/>
                </a:ln>
                <a:solidFill>
                  <a:schemeClr val="tx1"/>
                </a:solidFill>
                <a:latin typeface="Arial"/>
                <a:cs typeface="Arial"/>
              </a:rPr>
              <a:t>thématiques</a:t>
            </a:r>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smtClean="0">
                <a:ln>
                  <a:noFill/>
                </a:ln>
                <a:solidFill>
                  <a:schemeClr val="tx1"/>
                </a:solidFill>
                <a:latin typeface="Arial"/>
                <a:cs typeface="Arial"/>
              </a:rPr>
              <a:t>Clusters</a:t>
            </a:r>
            <a:endParaRPr dirty="0"/>
          </a:p>
        </p:txBody>
      </p:sp>
      <p:graphicFrame>
        <p:nvGraphicFramePr>
          <p:cNvPr id="7" name="Tableau 6"/>
          <p:cNvGraphicFramePr>
            <a:graphicFrameLocks noGrp="1"/>
          </p:cNvGraphicFramePr>
          <p:nvPr>
            <p:extLst/>
          </p:nvPr>
        </p:nvGraphicFramePr>
        <p:xfrm>
          <a:off x="3033628" y="1059582"/>
          <a:ext cx="6110372" cy="3812540"/>
        </p:xfrm>
        <a:graphic>
          <a:graphicData uri="http://schemas.openxmlformats.org/drawingml/2006/table">
            <a:tbl>
              <a:tblPr firstRow="1" bandRow="1"/>
              <a:tblGrid>
                <a:gridCol w="6110372">
                  <a:extLst>
                    <a:ext uri="{9D8B030D-6E8A-4147-A177-3AD203B41FA5}">
                      <a16:colId xmlns:a16="http://schemas.microsoft.com/office/drawing/2014/main" val="20000"/>
                    </a:ext>
                  </a:extLst>
                </a:gridCol>
              </a:tblGrid>
              <a:tr h="3801533">
                <a:tc>
                  <a:txBody>
                    <a:bodyPr/>
                    <a:lstStyle/>
                    <a:p>
                      <a:pPr marL="0" marR="437515" lvl="0" indent="0">
                        <a:spcAft>
                          <a:spcPts val="600"/>
                        </a:spcAft>
                        <a:buClr>
                          <a:srgbClr val="EA5433"/>
                        </a:buClr>
                        <a:buSzPct val="90000"/>
                        <a:buNone/>
                        <a:defRPr/>
                      </a:pPr>
                      <a:r>
                        <a:rPr lang="fr-FR" sz="1400" b="0" dirty="0">
                          <a:solidFill>
                            <a:schemeClr val="tx1"/>
                          </a:solidFill>
                          <a:latin typeface="+mn-lt"/>
                        </a:rPr>
                        <a:t>Approche </a:t>
                      </a:r>
                      <a:r>
                        <a:rPr lang="fr-FR" sz="1400" b="0" i="1" dirty="0">
                          <a:solidFill>
                            <a:schemeClr val="tx1"/>
                          </a:solidFill>
                          <a:latin typeface="+mn-lt"/>
                        </a:rPr>
                        <a:t>"top-down"</a:t>
                      </a:r>
                      <a:r>
                        <a:rPr lang="fr-FR" sz="1400" b="0" dirty="0">
                          <a:solidFill>
                            <a:schemeClr val="tx1"/>
                          </a:solidFill>
                          <a:latin typeface="+mn-lt"/>
                        </a:rPr>
                        <a:t> pour soutenir les </a:t>
                      </a:r>
                      <a:r>
                        <a:rPr lang="fr-FR" sz="1400" b="1" dirty="0">
                          <a:solidFill>
                            <a:schemeClr val="tx1"/>
                          </a:solidFill>
                          <a:latin typeface="+mn-lt"/>
                        </a:rPr>
                        <a:t>priorités politiques stratégiques </a:t>
                      </a:r>
                      <a:r>
                        <a:rPr lang="fr-FR" sz="1400" b="0" dirty="0">
                          <a:solidFill>
                            <a:schemeClr val="tx1"/>
                          </a:solidFill>
                          <a:latin typeface="+mn-lt"/>
                        </a:rPr>
                        <a:t>de l'Union Européenne</a:t>
                      </a:r>
                      <a:r>
                        <a:rPr lang="fr-FR" sz="1400" b="1" dirty="0">
                          <a:solidFill>
                            <a:schemeClr val="tx1"/>
                          </a:solidFill>
                          <a:latin typeface="+mn-lt"/>
                        </a:rPr>
                        <a:t> </a:t>
                      </a:r>
                      <a:r>
                        <a:rPr lang="fr-FR" sz="1400" b="0" dirty="0">
                          <a:solidFill>
                            <a:schemeClr val="tx1"/>
                          </a:solidFill>
                          <a:latin typeface="+mn-lt"/>
                        </a:rPr>
                        <a:t>et les </a:t>
                      </a:r>
                      <a:r>
                        <a:rPr lang="fr-FR" sz="1400" b="1" dirty="0">
                          <a:solidFill>
                            <a:schemeClr val="tx1"/>
                          </a:solidFill>
                          <a:latin typeface="+mn-lt"/>
                        </a:rPr>
                        <a:t>objectifs de développement durable </a:t>
                      </a:r>
                      <a:r>
                        <a:rPr lang="fr-FR" sz="1400" b="0" dirty="0">
                          <a:solidFill>
                            <a:schemeClr val="tx1"/>
                          </a:solidFill>
                          <a:latin typeface="+mn-lt"/>
                        </a:rPr>
                        <a:t>des Nations Unies.</a:t>
                      </a:r>
                      <a:endParaRPr sz="1600" dirty="0">
                        <a:solidFill>
                          <a:schemeClr val="tx1"/>
                        </a:solidFill>
                      </a:endParaRPr>
                    </a:p>
                    <a:p>
                      <a:pPr marL="285750" marR="437515" lvl="0" indent="-285750">
                        <a:spcAft>
                          <a:spcPts val="300"/>
                        </a:spcAft>
                        <a:buClr>
                          <a:srgbClr val="EA5433"/>
                        </a:buClr>
                        <a:buSzPct val="90000"/>
                        <a:buFont typeface="Courier New"/>
                        <a:buChar char="o"/>
                        <a:defRPr/>
                      </a:pPr>
                      <a:r>
                        <a:rPr lang="fr-FR" sz="1400" b="0" dirty="0">
                          <a:solidFill>
                            <a:schemeClr val="tx1"/>
                          </a:solidFill>
                          <a:latin typeface="+mn-lt"/>
                        </a:rPr>
                        <a:t>Appels à projets </a:t>
                      </a:r>
                      <a:r>
                        <a:rPr lang="fr-FR" sz="1400" b="1" dirty="0">
                          <a:solidFill>
                            <a:schemeClr val="tx1"/>
                          </a:solidFill>
                          <a:latin typeface="+mn-lt"/>
                        </a:rPr>
                        <a:t>centrés sur des problématiques sociétales</a:t>
                      </a:r>
                      <a:r>
                        <a:rPr lang="fr-FR" sz="1400" b="0" dirty="0">
                          <a:solidFill>
                            <a:schemeClr val="tx1"/>
                          </a:solidFill>
                          <a:latin typeface="+mn-lt"/>
                        </a:rPr>
                        <a:t>, des </a:t>
                      </a:r>
                      <a:r>
                        <a:rPr lang="fr-FR" sz="1400" b="1" dirty="0">
                          <a:solidFill>
                            <a:schemeClr val="tx1"/>
                          </a:solidFill>
                          <a:latin typeface="+mn-lt"/>
                        </a:rPr>
                        <a:t>défis globaux : </a:t>
                      </a:r>
                      <a:endParaRPr lang="fr-FR" sz="1400" b="0" i="1" dirty="0">
                        <a:solidFill>
                          <a:schemeClr val="tx1"/>
                        </a:solidFill>
                        <a:latin typeface="+mn-lt"/>
                      </a:endParaRPr>
                    </a:p>
                    <a:p>
                      <a:pPr marL="822960" marR="437515" lvl="2" indent="-285750" algn="l">
                        <a:spcAft>
                          <a:spcPts val="200"/>
                        </a:spcAft>
                        <a:buClr>
                          <a:srgbClr val="EA5433"/>
                        </a:buClr>
                        <a:buSzPct val="90000"/>
                        <a:buFont typeface="Arial"/>
                        <a:buChar char="•"/>
                        <a:defRPr/>
                      </a:pPr>
                      <a:r>
                        <a:rPr lang="fr-FR" sz="1400" b="0" dirty="0">
                          <a:solidFill>
                            <a:schemeClr val="tx1"/>
                          </a:solidFill>
                          <a:latin typeface="+mn-lt"/>
                        </a:rPr>
                        <a:t>Répondre aux</a:t>
                      </a:r>
                      <a:r>
                        <a:rPr lang="fr-FR" sz="1400" b="1" dirty="0">
                          <a:solidFill>
                            <a:schemeClr val="tx1"/>
                          </a:solidFill>
                          <a:latin typeface="+mn-lt"/>
                        </a:rPr>
                        <a:t> impacts attendus</a:t>
                      </a:r>
                      <a:endParaRPr lang="fr-FR" sz="1400" b="0" i="1" dirty="0">
                        <a:solidFill>
                          <a:schemeClr val="tx1"/>
                        </a:solidFill>
                        <a:latin typeface="+mn-lt"/>
                      </a:endParaRPr>
                    </a:p>
                    <a:p>
                      <a:pPr marL="822960" marR="437515" lvl="2" indent="-285750" algn="l">
                        <a:spcAft>
                          <a:spcPts val="600"/>
                        </a:spcAft>
                        <a:buClr>
                          <a:srgbClr val="EA5433"/>
                        </a:buClr>
                        <a:buSzPct val="90000"/>
                        <a:buFont typeface="Arial"/>
                        <a:buChar char="•"/>
                        <a:defRPr/>
                      </a:pPr>
                      <a:r>
                        <a:rPr lang="fr-FR" sz="1400" b="0" dirty="0">
                          <a:solidFill>
                            <a:schemeClr val="tx1"/>
                          </a:solidFill>
                          <a:latin typeface="+mn-lt"/>
                        </a:rPr>
                        <a:t>Fournir des</a:t>
                      </a:r>
                      <a:r>
                        <a:rPr lang="fr-FR" sz="1400" b="1" dirty="0">
                          <a:solidFill>
                            <a:schemeClr val="tx1"/>
                          </a:solidFill>
                          <a:latin typeface="+mn-lt"/>
                        </a:rPr>
                        <a:t> </a:t>
                      </a:r>
                      <a:r>
                        <a:rPr lang="fr-FR" sz="1400" b="1" dirty="0" smtClean="0">
                          <a:solidFill>
                            <a:schemeClr val="tx1"/>
                          </a:solidFill>
                          <a:latin typeface="+mn-lt"/>
                        </a:rPr>
                        <a:t>options</a:t>
                      </a:r>
                      <a:r>
                        <a:rPr lang="fr-FR" sz="1400" b="0" baseline="0" dirty="0" smtClean="0">
                          <a:solidFill>
                            <a:schemeClr val="tx1"/>
                          </a:solidFill>
                          <a:latin typeface="+mn-lt"/>
                        </a:rPr>
                        <a:t> et</a:t>
                      </a:r>
                      <a:r>
                        <a:rPr lang="fr-FR" sz="1400" b="0" dirty="0" smtClean="0">
                          <a:solidFill>
                            <a:schemeClr val="tx1"/>
                          </a:solidFill>
                          <a:latin typeface="+mn-lt"/>
                        </a:rPr>
                        <a:t> </a:t>
                      </a:r>
                      <a:r>
                        <a:rPr lang="fr-FR" sz="1400" b="1" dirty="0" smtClean="0">
                          <a:solidFill>
                            <a:schemeClr val="tx1"/>
                          </a:solidFill>
                          <a:latin typeface="+mn-lt"/>
                        </a:rPr>
                        <a:t>solutions </a:t>
                      </a:r>
                      <a:r>
                        <a:rPr lang="fr-FR" sz="1400" b="1" dirty="0">
                          <a:solidFill>
                            <a:schemeClr val="tx1"/>
                          </a:solidFill>
                          <a:latin typeface="+mn-lt"/>
                        </a:rPr>
                        <a:t>(non) technologiques</a:t>
                      </a:r>
                      <a:r>
                        <a:rPr lang="fr-FR" sz="1400" b="0" dirty="0">
                          <a:solidFill>
                            <a:schemeClr val="tx1"/>
                          </a:solidFill>
                          <a:latin typeface="+mn-lt"/>
                        </a:rPr>
                        <a:t>,</a:t>
                      </a:r>
                      <a:r>
                        <a:rPr lang="fr-FR" sz="1400" b="1" dirty="0">
                          <a:solidFill>
                            <a:schemeClr val="tx1"/>
                          </a:solidFill>
                          <a:latin typeface="+mn-lt"/>
                        </a:rPr>
                        <a:t> </a:t>
                      </a:r>
                      <a:r>
                        <a:rPr lang="fr-FR" sz="1400" b="1" dirty="0" smtClean="0">
                          <a:solidFill>
                            <a:schemeClr val="tx1"/>
                          </a:solidFill>
                          <a:latin typeface="+mn-lt"/>
                        </a:rPr>
                        <a:t>recommandations</a:t>
                      </a:r>
                      <a:r>
                        <a:rPr lang="fr-FR" sz="1400" b="1" dirty="0">
                          <a:solidFill>
                            <a:schemeClr val="tx1"/>
                          </a:solidFill>
                          <a:latin typeface="+mn-lt"/>
                        </a:rPr>
                        <a:t>...</a:t>
                      </a:r>
                      <a:endParaRPr sz="1600" dirty="0">
                        <a:solidFill>
                          <a:schemeClr val="tx1"/>
                        </a:solidFill>
                      </a:endParaRPr>
                    </a:p>
                    <a:p>
                      <a:pPr marL="285750" marR="437515" lvl="0" indent="-285750">
                        <a:spcAft>
                          <a:spcPts val="600"/>
                        </a:spcAft>
                        <a:buClr>
                          <a:srgbClr val="EA5433"/>
                        </a:buClr>
                        <a:buSzPct val="90000"/>
                        <a:buFont typeface="Courier New"/>
                        <a:buChar char="o"/>
                        <a:defRPr/>
                      </a:pPr>
                      <a:r>
                        <a:rPr lang="fr-FR" sz="1400" b="0" dirty="0">
                          <a:solidFill>
                            <a:schemeClr val="tx1"/>
                          </a:solidFill>
                          <a:latin typeface="+mn-lt"/>
                        </a:rPr>
                        <a:t>Projets </a:t>
                      </a:r>
                      <a:r>
                        <a:rPr lang="fr-FR" sz="1400" b="1" dirty="0">
                          <a:solidFill>
                            <a:schemeClr val="tx1"/>
                          </a:solidFill>
                          <a:latin typeface="+mn-lt"/>
                        </a:rPr>
                        <a:t>collaboratifs</a:t>
                      </a:r>
                      <a:r>
                        <a:rPr lang="fr-FR" sz="1400" b="0" dirty="0">
                          <a:solidFill>
                            <a:schemeClr val="tx1"/>
                          </a:solidFill>
                          <a:latin typeface="+mn-lt"/>
                        </a:rPr>
                        <a:t> trans</a:t>
                      </a:r>
                      <a:r>
                        <a:rPr lang="fr-FR" sz="1400" b="1" dirty="0">
                          <a:solidFill>
                            <a:schemeClr val="tx1"/>
                          </a:solidFill>
                          <a:latin typeface="+mn-lt"/>
                        </a:rPr>
                        <a:t>disciplinaires</a:t>
                      </a:r>
                      <a:r>
                        <a:rPr lang="fr-FR" sz="1400" b="0" dirty="0">
                          <a:solidFill>
                            <a:schemeClr val="tx1"/>
                          </a:solidFill>
                          <a:latin typeface="+mn-lt"/>
                        </a:rPr>
                        <a:t>,</a:t>
                      </a:r>
                      <a:r>
                        <a:rPr lang="fr-FR" sz="1400" dirty="0">
                          <a:solidFill>
                            <a:schemeClr val="tx1"/>
                          </a:solidFill>
                          <a:latin typeface="+mn-lt"/>
                        </a:rPr>
                        <a:t> </a:t>
                      </a:r>
                      <a:r>
                        <a:rPr lang="fr-FR" sz="1400" b="0" dirty="0" err="1">
                          <a:solidFill>
                            <a:schemeClr val="tx1"/>
                          </a:solidFill>
                          <a:latin typeface="+mn-lt"/>
                        </a:rPr>
                        <a:t>tran</a:t>
                      </a:r>
                      <a:r>
                        <a:rPr lang="fr-FR" sz="1400" b="1" dirty="0" err="1">
                          <a:solidFill>
                            <a:schemeClr val="tx1"/>
                          </a:solidFill>
                          <a:latin typeface="+mn-lt"/>
                        </a:rPr>
                        <a:t>sectoriels</a:t>
                      </a:r>
                      <a:r>
                        <a:rPr lang="fr-FR" sz="1400" b="1" dirty="0">
                          <a:solidFill>
                            <a:schemeClr val="tx1"/>
                          </a:solidFill>
                          <a:latin typeface="+mn-lt"/>
                        </a:rPr>
                        <a:t> </a:t>
                      </a:r>
                      <a:r>
                        <a:rPr lang="fr-FR" sz="1400" b="0" dirty="0">
                          <a:solidFill>
                            <a:schemeClr val="tx1"/>
                          </a:solidFill>
                          <a:latin typeface="+mn-lt"/>
                        </a:rPr>
                        <a:t>et</a:t>
                      </a:r>
                      <a:r>
                        <a:rPr lang="fr-FR" sz="1400" b="1" dirty="0">
                          <a:solidFill>
                            <a:schemeClr val="tx1"/>
                          </a:solidFill>
                          <a:latin typeface="+mn-lt"/>
                        </a:rPr>
                        <a:t> </a:t>
                      </a:r>
                      <a:r>
                        <a:rPr lang="fr-FR" sz="1400" b="0" dirty="0">
                          <a:solidFill>
                            <a:schemeClr val="tx1"/>
                          </a:solidFill>
                          <a:latin typeface="+mn-lt"/>
                        </a:rPr>
                        <a:t>trans</a:t>
                      </a:r>
                      <a:r>
                        <a:rPr lang="fr-FR" sz="1400" b="1" dirty="0">
                          <a:solidFill>
                            <a:schemeClr val="tx1"/>
                          </a:solidFill>
                          <a:latin typeface="+mn-lt"/>
                        </a:rPr>
                        <a:t>nationaux</a:t>
                      </a:r>
                      <a:endParaRPr lang="fr-FR" sz="1200" b="0" i="1" dirty="0">
                        <a:solidFill>
                          <a:schemeClr val="tx1"/>
                        </a:solidFill>
                        <a:latin typeface="+mn-lt"/>
                      </a:endParaRPr>
                    </a:p>
                    <a:p>
                      <a:pPr marL="285750" marR="437515" lvl="0" indent="-285750">
                        <a:spcAft>
                          <a:spcPts val="600"/>
                        </a:spcAft>
                        <a:buClr>
                          <a:schemeClr val="accent4"/>
                        </a:buClr>
                        <a:buSzPct val="90000"/>
                        <a:buFont typeface="Courier New"/>
                        <a:buChar char="o"/>
                        <a:defRPr/>
                      </a:pPr>
                      <a:r>
                        <a:rPr lang="fr-FR" sz="1400" b="0" dirty="0" smtClean="0">
                          <a:solidFill>
                            <a:schemeClr val="tx1"/>
                          </a:solidFill>
                          <a:latin typeface="+mn-lt"/>
                        </a:rPr>
                        <a:t>Durée de </a:t>
                      </a:r>
                      <a:r>
                        <a:rPr lang="fr-FR" sz="1400" b="1" dirty="0" smtClean="0">
                          <a:solidFill>
                            <a:schemeClr val="tx1"/>
                          </a:solidFill>
                          <a:latin typeface="+mn-lt"/>
                        </a:rPr>
                        <a:t>3-4 </a:t>
                      </a:r>
                      <a:r>
                        <a:rPr lang="fr-FR" sz="1400" b="1" dirty="0">
                          <a:solidFill>
                            <a:schemeClr val="tx1"/>
                          </a:solidFill>
                          <a:latin typeface="+mn-lt"/>
                        </a:rPr>
                        <a:t>ans </a:t>
                      </a:r>
                      <a:r>
                        <a:rPr lang="fr-FR" sz="1400" b="0" dirty="0">
                          <a:solidFill>
                            <a:schemeClr val="tx1"/>
                          </a:solidFill>
                          <a:latin typeface="+mn-lt"/>
                        </a:rPr>
                        <a:t>en moyenne</a:t>
                      </a:r>
                      <a:endParaRPr sz="1600" dirty="0">
                        <a:solidFill>
                          <a:schemeClr val="tx1"/>
                        </a:solidFill>
                      </a:endParaRPr>
                    </a:p>
                    <a:p>
                      <a:pPr marL="297815" marR="437515" lvl="0" indent="-285750">
                        <a:spcAft>
                          <a:spcPts val="600"/>
                        </a:spcAft>
                        <a:buClr>
                          <a:schemeClr val="accent4"/>
                        </a:buClr>
                        <a:buSzPct val="90000"/>
                        <a:buFont typeface="Courier New"/>
                        <a:buChar char="o"/>
                        <a:defRPr/>
                      </a:pPr>
                      <a:r>
                        <a:rPr lang="fr-FR" sz="1400" b="0" dirty="0">
                          <a:solidFill>
                            <a:schemeClr val="tx1"/>
                          </a:solidFill>
                          <a:latin typeface="+mn-lt"/>
                        </a:rPr>
                        <a:t>Minimum</a:t>
                      </a:r>
                      <a:r>
                        <a:rPr lang="fr-FR" sz="1400" dirty="0">
                          <a:solidFill>
                            <a:schemeClr val="tx1"/>
                          </a:solidFill>
                          <a:latin typeface="+mn-lt"/>
                        </a:rPr>
                        <a:t> </a:t>
                      </a:r>
                      <a:r>
                        <a:rPr lang="fr-FR" sz="1400" b="1" dirty="0">
                          <a:solidFill>
                            <a:schemeClr val="tx1"/>
                          </a:solidFill>
                          <a:latin typeface="+mn-lt"/>
                        </a:rPr>
                        <a:t>2-3 </a:t>
                      </a:r>
                      <a:r>
                        <a:rPr lang="fr-FR" sz="1400" b="1" dirty="0" smtClean="0">
                          <a:solidFill>
                            <a:schemeClr val="tx1"/>
                          </a:solidFill>
                          <a:latin typeface="+mn-lt"/>
                        </a:rPr>
                        <a:t>M€</a:t>
                      </a:r>
                      <a:r>
                        <a:rPr lang="fr-FR" sz="1400" b="0" dirty="0" smtClean="0">
                          <a:solidFill>
                            <a:schemeClr val="tx1"/>
                          </a:solidFill>
                          <a:latin typeface="+mn-lt"/>
                        </a:rPr>
                        <a:t>,</a:t>
                      </a:r>
                      <a:r>
                        <a:rPr lang="fr-FR" sz="1400" b="0" dirty="0">
                          <a:solidFill>
                            <a:schemeClr val="tx1"/>
                          </a:solidFill>
                          <a:latin typeface="+mn-lt"/>
                        </a:rPr>
                        <a:t> </a:t>
                      </a:r>
                      <a:r>
                        <a:rPr lang="fr-FR" sz="1400" b="1" i="0" u="none" strike="noStrike" cap="none" dirty="0">
                          <a:solidFill>
                            <a:schemeClr val="tx1"/>
                          </a:solidFill>
                          <a:latin typeface="+mn-lt"/>
                          <a:ea typeface="+mn-ea"/>
                          <a:cs typeface="+mn-cs"/>
                        </a:rPr>
                        <a:t>4-5 </a:t>
                      </a:r>
                      <a:r>
                        <a:rPr lang="fr-FR" sz="1400" b="1" i="0" u="none" strike="noStrike" cap="none" dirty="0" smtClean="0">
                          <a:solidFill>
                            <a:schemeClr val="tx1"/>
                          </a:solidFill>
                          <a:latin typeface="+mn-lt"/>
                          <a:ea typeface="+mn-ea"/>
                          <a:cs typeface="+mn-cs"/>
                        </a:rPr>
                        <a:t>M€</a:t>
                      </a:r>
                      <a:r>
                        <a:rPr lang="fr-FR" sz="1400" b="0" dirty="0" smtClean="0">
                          <a:solidFill>
                            <a:schemeClr val="tx1"/>
                          </a:solidFill>
                          <a:latin typeface="+mn-lt"/>
                        </a:rPr>
                        <a:t> </a:t>
                      </a:r>
                      <a:r>
                        <a:rPr lang="fr-FR" sz="1400" b="0" dirty="0">
                          <a:solidFill>
                            <a:schemeClr val="tx1"/>
                          </a:solidFill>
                          <a:latin typeface="+mn-lt"/>
                        </a:rPr>
                        <a:t>en </a:t>
                      </a:r>
                      <a:r>
                        <a:rPr lang="fr-FR" sz="1400" b="0" dirty="0" smtClean="0">
                          <a:solidFill>
                            <a:schemeClr val="tx1"/>
                          </a:solidFill>
                          <a:latin typeface="+mn-lt"/>
                        </a:rPr>
                        <a:t>moyenne</a:t>
                      </a:r>
                    </a:p>
                    <a:p>
                      <a:pPr marL="297815" marR="437515" lvl="0" indent="-285750">
                        <a:spcAft>
                          <a:spcPts val="600"/>
                        </a:spcAft>
                        <a:buClr>
                          <a:schemeClr val="accent4"/>
                        </a:buClr>
                        <a:buSzPct val="90000"/>
                        <a:buFont typeface="Courier New"/>
                        <a:buChar char="o"/>
                        <a:defRPr/>
                      </a:pPr>
                      <a:r>
                        <a:rPr lang="fr-FR" sz="1400" b="0" dirty="0" smtClean="0">
                          <a:solidFill>
                            <a:schemeClr val="tx1"/>
                          </a:solidFill>
                          <a:latin typeface="+mn-lt"/>
                        </a:rPr>
                        <a:t>Minimum </a:t>
                      </a:r>
                      <a:r>
                        <a:rPr lang="fr-FR" sz="1400" b="1" dirty="0" smtClean="0">
                          <a:solidFill>
                            <a:schemeClr val="tx1"/>
                          </a:solidFill>
                          <a:latin typeface="+mn-lt"/>
                        </a:rPr>
                        <a:t>3 entités</a:t>
                      </a:r>
                      <a:r>
                        <a:rPr lang="fr-FR" sz="1400" b="1" baseline="0" dirty="0" smtClean="0">
                          <a:solidFill>
                            <a:schemeClr val="tx1"/>
                          </a:solidFill>
                          <a:latin typeface="+mn-lt"/>
                        </a:rPr>
                        <a:t> différentes</a:t>
                      </a:r>
                      <a:r>
                        <a:rPr lang="fr-FR" sz="1400" b="0" baseline="0" dirty="0" smtClean="0">
                          <a:solidFill>
                            <a:schemeClr val="tx1"/>
                          </a:solidFill>
                          <a:latin typeface="+mn-lt"/>
                        </a:rPr>
                        <a:t> issues de </a:t>
                      </a:r>
                      <a:r>
                        <a:rPr lang="fr-FR" sz="1400" b="1" baseline="0" dirty="0" smtClean="0">
                          <a:solidFill>
                            <a:schemeClr val="tx1"/>
                          </a:solidFill>
                          <a:latin typeface="+mn-lt"/>
                        </a:rPr>
                        <a:t>3 Etats </a:t>
                      </a:r>
                      <a:r>
                        <a:rPr lang="fr-FR" sz="1400" b="0" baseline="0" dirty="0" smtClean="0">
                          <a:solidFill>
                            <a:schemeClr val="tx1"/>
                          </a:solidFill>
                          <a:latin typeface="+mn-lt"/>
                        </a:rPr>
                        <a:t>membres ou associés à Horizon Europe</a:t>
                      </a:r>
                      <a:endParaRPr sz="1600" dirty="0">
                        <a:solidFill>
                          <a:schemeClr val="tx1"/>
                        </a:solidFill>
                      </a:endParaRPr>
                    </a:p>
                    <a:p>
                      <a:pPr marL="297815" marR="437515" lvl="0" indent="-285750">
                        <a:spcAft>
                          <a:spcPts val="600"/>
                        </a:spcAft>
                        <a:buClr>
                          <a:srgbClr val="EA5433"/>
                        </a:buClr>
                        <a:buSzPct val="90000"/>
                        <a:buFont typeface="Courier New"/>
                        <a:buChar char="o"/>
                        <a:defRPr/>
                      </a:pPr>
                      <a:r>
                        <a:rPr lang="fr-FR" sz="1400" b="1" u="none" dirty="0">
                          <a:solidFill>
                            <a:schemeClr val="tx1"/>
                          </a:solidFill>
                          <a:latin typeface="+mn-lt"/>
                        </a:rPr>
                        <a:t>3 types de projets :</a:t>
                      </a:r>
                      <a:r>
                        <a:rPr lang="fr-FR" sz="1400" b="0" dirty="0">
                          <a:solidFill>
                            <a:schemeClr val="tx1"/>
                          </a:solidFill>
                          <a:latin typeface="+mn-lt"/>
                        </a:rPr>
                        <a:t> RIA, IA, CSA</a:t>
                      </a:r>
                      <a:endParaRPr lang="fr-FR" sz="1200" b="0" i="1" u="none" strike="noStrike" dirty="0">
                        <a:solidFill>
                          <a:schemeClr val="tx1"/>
                        </a:solidFill>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8</a:t>
            </a:fld>
            <a:endParaRPr lang="fr-FR" sz="1600" dirty="0">
              <a:solidFill>
                <a:schemeClr val="tx2"/>
              </a:solidFill>
            </a:endParaRPr>
          </a:p>
        </p:txBody>
      </p:sp>
    </p:spTree>
    <p:extLst>
      <p:ext uri="{BB962C8B-B14F-4D97-AF65-F5344CB8AC3E}">
        <p14:creationId xmlns:p14="http://schemas.microsoft.com/office/powerpoint/2010/main" val="168434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nvPr>
        </p:nvGraphicFramePr>
        <p:xfrm>
          <a:off x="352203" y="970221"/>
          <a:ext cx="8614864" cy="3794760"/>
        </p:xfrm>
        <a:graphic>
          <a:graphicData uri="http://schemas.openxmlformats.org/drawingml/2006/table">
            <a:tbl>
              <a:tblPr firstRow="1" bandRow="1"/>
              <a:tblGrid>
                <a:gridCol w="8614864">
                  <a:extLst>
                    <a:ext uri="{9D8B030D-6E8A-4147-A177-3AD203B41FA5}">
                      <a16:colId xmlns:a16="http://schemas.microsoft.com/office/drawing/2014/main" val="20000"/>
                    </a:ext>
                  </a:extLst>
                </a:gridCol>
              </a:tblGrid>
              <a:tr h="3733799">
                <a:tc>
                  <a:txBody>
                    <a:bodyPr/>
                    <a:lstStyle/>
                    <a:p>
                      <a:pPr marL="12065" marR="437515" lvl="0" indent="0">
                        <a:spcAft>
                          <a:spcPts val="1200"/>
                        </a:spcAft>
                        <a:buClr>
                          <a:srgbClr val="EA5433"/>
                        </a:buClr>
                        <a:buSzPct val="90000"/>
                        <a:buNone/>
                        <a:defRPr/>
                      </a:pPr>
                      <a:r>
                        <a:rPr lang="fr-FR" sz="1800" u="none" dirty="0">
                          <a:solidFill>
                            <a:schemeClr val="tx1"/>
                          </a:solidFill>
                          <a:latin typeface="+mn-lt"/>
                        </a:rPr>
                        <a:t>Trois types de projets collaboratifs</a:t>
                      </a:r>
                      <a:r>
                        <a:rPr lang="fr-FR" sz="1800" b="0" u="none" dirty="0">
                          <a:solidFill>
                            <a:schemeClr val="tx1"/>
                          </a:solidFill>
                          <a:latin typeface="+mn-lt"/>
                        </a:rPr>
                        <a:t> (instruments de financement)</a:t>
                      </a:r>
                      <a:endParaRPr lang="fr-FR" sz="1800" b="0"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RIA – </a:t>
                      </a:r>
                      <a:r>
                        <a:rPr lang="fr-FR" sz="1800" b="1" u="none" dirty="0" err="1">
                          <a:solidFill>
                            <a:schemeClr val="tx2"/>
                          </a:solidFill>
                          <a:latin typeface="+mn-lt"/>
                        </a:rPr>
                        <a:t>Research</a:t>
                      </a:r>
                      <a:r>
                        <a:rPr lang="fr-FR" sz="1800" b="1" u="none" dirty="0">
                          <a:solidFill>
                            <a:schemeClr val="tx2"/>
                          </a:solidFill>
                          <a:latin typeface="+mn-lt"/>
                        </a:rPr>
                        <a:t> and Innovation Actions (TRL </a:t>
                      </a:r>
                      <a:r>
                        <a:rPr lang="fr-FR" sz="1800" b="1" u="none" dirty="0" smtClean="0">
                          <a:solidFill>
                            <a:schemeClr val="tx2"/>
                          </a:solidFill>
                          <a:latin typeface="+mn-lt"/>
                        </a:rPr>
                        <a:t>2-5 en fin de projet)</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 à </a:t>
                      </a:r>
                      <a:r>
                        <a:rPr lang="fr-FR" sz="1600" b="1" u="none" dirty="0">
                          <a:solidFill>
                            <a:schemeClr val="tx1"/>
                          </a:solidFill>
                          <a:latin typeface="+mn-lt"/>
                        </a:rPr>
                        <a:t>établir de nouvelles connaissances </a:t>
                      </a:r>
                      <a:r>
                        <a:rPr lang="fr-FR" sz="1600" b="0" u="none" dirty="0">
                          <a:solidFill>
                            <a:schemeClr val="tx1"/>
                          </a:solidFill>
                          <a:latin typeface="+mn-lt"/>
                        </a:rPr>
                        <a:t>et/ou à </a:t>
                      </a:r>
                      <a:r>
                        <a:rPr lang="fr-FR" sz="1600" b="1" u="none" dirty="0">
                          <a:solidFill>
                            <a:schemeClr val="tx1"/>
                          </a:solidFill>
                          <a:latin typeface="+mn-lt"/>
                        </a:rPr>
                        <a:t>explorer la faisabilité</a:t>
                      </a:r>
                      <a:r>
                        <a:rPr lang="fr-FR" sz="1600" b="0" u="none" dirty="0">
                          <a:solidFill>
                            <a:schemeClr val="tx1"/>
                          </a:solidFill>
                          <a:latin typeface="+mn-lt"/>
                        </a:rPr>
                        <a:t> d'une technologie, d'un produit, d'un procédé ou d'un service : </a:t>
                      </a:r>
                      <a:r>
                        <a:rPr lang="fr-FR" sz="1400" b="0" i="1" u="none" strike="noStrike" dirty="0">
                          <a:solidFill>
                            <a:schemeClr val="tx1"/>
                          </a:solidFill>
                        </a:rPr>
                        <a:t>recherche fondamentale et appliquée, développement de technologie, essais d’un prototype à petite échelle...</a:t>
                      </a:r>
                      <a:endParaRPr lang="fr-FR" sz="1400" i="1" dirty="0">
                        <a:solidFill>
                          <a:schemeClr val="tx1"/>
                        </a:solidFill>
                      </a:endParaRPr>
                    </a:p>
                    <a:p>
                      <a:pPr marL="12065" marR="437515" lvl="0" indent="0">
                        <a:spcAft>
                          <a:spcPts val="600"/>
                        </a:spcAft>
                        <a:buClr>
                          <a:srgbClr val="EA5433"/>
                        </a:buClr>
                        <a:buSzPct val="90000"/>
                        <a:buNone/>
                        <a:defRPr/>
                      </a:pPr>
                      <a:r>
                        <a:rPr lang="fr-FR" sz="1800" b="1" u="none" dirty="0">
                          <a:solidFill>
                            <a:schemeClr val="tx2"/>
                          </a:solidFill>
                          <a:latin typeface="+mn-lt"/>
                        </a:rPr>
                        <a:t>IA – Innovation Actions (TRL </a:t>
                      </a:r>
                      <a:r>
                        <a:rPr lang="fr-FR" sz="1800" b="1" u="none" dirty="0" smtClean="0">
                          <a:solidFill>
                            <a:schemeClr val="tx2"/>
                          </a:solidFill>
                          <a:latin typeface="+mn-lt"/>
                        </a:rPr>
                        <a:t>5-8 en fin de projet)</a:t>
                      </a:r>
                      <a:endParaRPr lang="fr-FR" b="1"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a:t>
                      </a:r>
                      <a:r>
                        <a:rPr lang="fr-FR" sz="1600" b="1" u="none" dirty="0">
                          <a:solidFill>
                            <a:schemeClr val="tx1"/>
                          </a:solidFill>
                          <a:latin typeface="+mn-lt"/>
                        </a:rPr>
                        <a:t> </a:t>
                      </a:r>
                      <a:r>
                        <a:rPr lang="fr-FR" sz="1600" b="0" i="0" u="none" strike="noStrike" dirty="0">
                          <a:solidFill>
                            <a:schemeClr val="tx1"/>
                          </a:solidFill>
                        </a:rPr>
                        <a:t>à produire des </a:t>
                      </a:r>
                      <a:r>
                        <a:rPr lang="fr-FR" sz="1600" b="1" i="0" u="none" strike="noStrike" dirty="0">
                          <a:solidFill>
                            <a:schemeClr val="tx1"/>
                          </a:solidFill>
                        </a:rPr>
                        <a:t>plans, arrangements ou concepts pour un produit, procédé ou service </a:t>
                      </a:r>
                      <a:r>
                        <a:rPr lang="fr-FR" sz="1600" b="0" i="0" u="none" strike="noStrike" dirty="0">
                          <a:solidFill>
                            <a:schemeClr val="tx1"/>
                          </a:solidFill>
                        </a:rPr>
                        <a:t>nouveau ou amélioré : </a:t>
                      </a:r>
                      <a:r>
                        <a:rPr lang="fr-FR" sz="1400" b="0" i="1" u="none" strike="noStrike" dirty="0">
                          <a:solidFill>
                            <a:schemeClr val="tx1"/>
                          </a:solidFill>
                          <a:latin typeface="Arial"/>
                        </a:rPr>
                        <a:t>prototypage, essais, démonstration ou pilotes, validation du produit à grande échelle, première commercialisation...</a:t>
                      </a:r>
                      <a:endParaRPr lang="fr-FR" sz="1400" b="0" i="1" u="none"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CSA – Coordination and Support Actions </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consistant principalement en des </a:t>
                      </a:r>
                      <a:r>
                        <a:rPr lang="fr-FR" sz="1600" b="1" u="none" dirty="0">
                          <a:solidFill>
                            <a:schemeClr val="tx1"/>
                          </a:solidFill>
                          <a:latin typeface="+mn-lt"/>
                        </a:rPr>
                        <a:t>mesures d'accompagnement</a:t>
                      </a:r>
                      <a:r>
                        <a:rPr lang="fr-FR" sz="1600" b="0" u="none" dirty="0">
                          <a:solidFill>
                            <a:schemeClr val="tx1"/>
                          </a:solidFill>
                          <a:latin typeface="+mn-lt"/>
                        </a:rPr>
                        <a:t> : </a:t>
                      </a:r>
                      <a:r>
                        <a:rPr lang="fr-FR" sz="1400" b="0" i="1" u="none" dirty="0">
                          <a:solidFill>
                            <a:schemeClr val="tx1"/>
                          </a:solidFill>
                          <a:latin typeface="+mn-lt"/>
                        </a:rPr>
                        <a:t>mise en réseau des acteurs, actions de communication et sensibilisation, dialogue politique, production d'études/rapports, planification stratégique...</a:t>
                      </a:r>
                      <a:endParaRPr lang="fr-FR" sz="1400" b="1" i="1" u="none" dirty="0">
                        <a:solidFill>
                          <a:schemeClr val="tx1"/>
                        </a:solidFill>
                        <a:latin typeface="+mn-lt"/>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a:t>
            </a:r>
            <a:r>
              <a:rPr lang="fr-FR" sz="1800" b="1" i="0" u="none" strike="noStrike" cap="none" spc="0" dirty="0" smtClean="0">
                <a:ln>
                  <a:noFill/>
                </a:ln>
                <a:solidFill>
                  <a:schemeClr val="tx1"/>
                </a:solidFill>
                <a:latin typeface="Arial"/>
                <a:cs typeface="Arial"/>
              </a:rPr>
              <a:t>thématiques</a:t>
            </a:r>
            <a:endParaRPr lang="fr-FR" dirty="0" smtClean="0"/>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smtClean="0">
                <a:ln>
                  <a:noFill/>
                </a:ln>
                <a:solidFill>
                  <a:schemeClr val="tx1"/>
                </a:solidFill>
                <a:latin typeface="Arial"/>
                <a:cs typeface="Arial"/>
              </a:rPr>
              <a:t>Clusters</a:t>
            </a:r>
            <a:endParaRP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9</a:t>
            </a:fld>
            <a:endParaRPr lang="fr-FR" sz="1600" dirty="0">
              <a:solidFill>
                <a:schemeClr val="tx2"/>
              </a:solidFill>
            </a:endParaRPr>
          </a:p>
        </p:txBody>
      </p:sp>
    </p:spTree>
    <p:extLst>
      <p:ext uri="{BB962C8B-B14F-4D97-AF65-F5344CB8AC3E}">
        <p14:creationId xmlns:p14="http://schemas.microsoft.com/office/powerpoint/2010/main" val="1696356381"/>
      </p:ext>
    </p:extLst>
  </p:cSld>
  <p:clrMapOvr>
    <a:masterClrMapping/>
  </p:clrMapOvr>
</p:sld>
</file>

<file path=ppt/theme/theme1.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A4CEAA76-E87D-4518-B7C5-689E0EE7511F}" vid="{00D7BD8D-0F45-4634-A879-E4B96FDEFCA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074068c-b24f-4ff9-a86f-a3aee0152276">
      <Terms xmlns="http://schemas.microsoft.com/office/infopath/2007/PartnerControls"/>
    </lcf76f155ced4ddcb4097134ff3c332f>
    <TaxCatchAll xmlns="1f47c0f9-1590-49e1-8db1-3ab35d55043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F87F3B8A07F44D969FAD5920EB612B" ma:contentTypeVersion="12" ma:contentTypeDescription="Crée un document." ma:contentTypeScope="" ma:versionID="12d4baa4ba3ac88424d2c6a03cd02680">
  <xsd:schema xmlns:xsd="http://www.w3.org/2001/XMLSchema" xmlns:xs="http://www.w3.org/2001/XMLSchema" xmlns:p="http://schemas.microsoft.com/office/2006/metadata/properties" xmlns:ns2="e074068c-b24f-4ff9-a86f-a3aee0152276" xmlns:ns3="1f47c0f9-1590-49e1-8db1-3ab35d550439" targetNamespace="http://schemas.microsoft.com/office/2006/metadata/properties" ma:root="true" ma:fieldsID="43ccfb356ee9f54d0caa429107cabd53" ns2:_="" ns3:_="">
    <xsd:import namespace="e074068c-b24f-4ff9-a86f-a3aee0152276"/>
    <xsd:import namespace="1f47c0f9-1590-49e1-8db1-3ab35d5504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4068c-b24f-4ff9-a86f-a3aee0152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47c0f9-1590-49e1-8db1-3ab35d55043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3204ced-c735-45f9-8b17-8d0378bde9d9}" ma:internalName="TaxCatchAll" ma:showField="CatchAllData" ma:web="1f47c0f9-1590-49e1-8db1-3ab35d5504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4A17D9-E236-4691-B704-33703C186AEA}">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074068c-b24f-4ff9-a86f-a3aee0152276"/>
    <ds:schemaRef ds:uri="http://schemas.microsoft.com/office/infopath/2007/PartnerControls"/>
    <ds:schemaRef ds:uri="1f47c0f9-1590-49e1-8db1-3ab35d550439"/>
    <ds:schemaRef ds:uri="http://www.w3.org/XML/1998/namespace"/>
    <ds:schemaRef ds:uri="http://purl.org/dc/dcmitype/"/>
  </ds:schemaRefs>
</ds:datastoreItem>
</file>

<file path=customXml/itemProps2.xml><?xml version="1.0" encoding="utf-8"?>
<ds:datastoreItem xmlns:ds="http://schemas.openxmlformats.org/officeDocument/2006/customXml" ds:itemID="{4B68AC8B-3975-42CA-A825-DB5BBEB2B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4068c-b24f-4ff9-a86f-a3aee0152276"/>
    <ds:schemaRef ds:uri="1f47c0f9-1590-49e1-8db1-3ab35d550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FF0D36-D67B-401D-9422-759C7B9370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MODL-PPT-HEU-MESR</Template>
  <TotalTime>94596</TotalTime>
  <Words>5284</Words>
  <Application>Microsoft Office PowerPoint</Application>
  <PresentationFormat>Affichage à l'écran (16:9)</PresentationFormat>
  <Paragraphs>613</Paragraphs>
  <Slides>37</Slides>
  <Notes>6</Notes>
  <HiddenSlides>1</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37</vt:i4>
      </vt:variant>
    </vt:vector>
  </HeadingPairs>
  <TitlesOfParts>
    <vt:vector size="47" baseType="lpstr">
      <vt:lpstr>.Lucida Grande UI Regular</vt:lpstr>
      <vt:lpstr>Arial</vt:lpstr>
      <vt:lpstr>Arial,Sans-Serif</vt:lpstr>
      <vt:lpstr>Calibri</vt:lpstr>
      <vt:lpstr>Courier New</vt:lpstr>
      <vt:lpstr>Marianne</vt:lpstr>
      <vt:lpstr>Police système</vt:lpstr>
      <vt:lpstr>Times New Roman</vt:lpstr>
      <vt:lpstr>Wingdings</vt:lpstr>
      <vt:lpstr>1_OPÉRATEURS</vt:lpstr>
      <vt:lpstr>w</vt:lpstr>
      <vt:lpstr>Présentation PowerPoint</vt:lpstr>
      <vt:lpstr>Présentation PowerPoint</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5 sur les thématiques climat, énergie et mobilité (voir ici).  En France, le dispositif des PCN est placé sous l'autorité du Ministère de l'enseignement supérieur et de la recherche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  Ce guide s'adresse à tous les acteurs français du monde de la recherche et de l’innovation ainsi qu'aux autorités publiques, aux acteurs économiques, sociaux et culturels potentiellement ciblés par le Cluster 5. Il vise à leur offrir un premier niveau d'accès au programme de travail 2024 du Cluster 5, en proposant en français des éléments structurels qui permettent de comprendre les fondements et les priorités du Cluster, ainsi qu'une synthèse des éléments clés de chaque appel.  Les synthèses et traductions proposées dans ce guide n'engagent que la responsabilité de leurs auteurs et en aucune manière celle de la Commission européenne. Les porteurs de projets intéressés doivent impérativement se référer au programme de travail 2023-2024 du Cluster 5 publié uniquement en anglais.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Lire un appel « topic »</vt:lpstr>
      <vt:lpstr>Présentation PowerPoint</vt:lpstr>
      <vt:lpstr>Présentation PowerPoint</vt:lpstr>
      <vt:lpstr>Présentation PowerPoint</vt:lpstr>
      <vt:lpstr>Destination 2 Des solutions intersectorielles pour la transition climatique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Devenez expert-évaluateur pour HORIZON EUROPE</vt:lpstr>
      <vt:lpstr>Présentation PowerPoint</vt:lpstr>
      <vt:lpstr>Des documents pour aller plus loin</vt:lpstr>
      <vt:lpstr>Présentation PowerPoint</vt:lpstr>
      <vt:lpstr>Présentation PowerPoint</vt:lpstr>
      <vt:lpstr>Présentation PowerPoint</vt:lpstr>
      <vt:lpstr>Présentation PowerPoint</vt:lpstr>
      <vt:lpstr>Présentation PowerPoint</vt:lpstr>
    </vt:vector>
  </TitlesOfParts>
  <Manager>Client</Manager>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BENJAMIN WYNIGER</dc:creator>
  <cp:lastModifiedBy>BENJAMIN WYNIGER</cp:lastModifiedBy>
  <cp:revision>424</cp:revision>
  <cp:lastPrinted>2022-06-28T15:17:54Z</cp:lastPrinted>
  <dcterms:created xsi:type="dcterms:W3CDTF">2022-06-13T15:26:11Z</dcterms:created>
  <dcterms:modified xsi:type="dcterms:W3CDTF">2024-04-08T08:56:41Z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0x010100EAF87F3B8A07F44D969FAD5920EB612B</vt:lpwstr>
  </property>
</Properties>
</file>