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5" r:id="rId5"/>
  </p:sldMasterIdLst>
  <p:notesMasterIdLst>
    <p:notesMasterId r:id="rId40"/>
  </p:notesMasterIdLst>
  <p:handoutMasterIdLst>
    <p:handoutMasterId r:id="rId41"/>
  </p:handoutMasterIdLst>
  <p:sldIdLst>
    <p:sldId id="399" r:id="rId6"/>
    <p:sldId id="409" r:id="rId7"/>
    <p:sldId id="387" r:id="rId8"/>
    <p:sldId id="395" r:id="rId9"/>
    <p:sldId id="396" r:id="rId10"/>
    <p:sldId id="377" r:id="rId11"/>
    <p:sldId id="380" r:id="rId12"/>
    <p:sldId id="379" r:id="rId13"/>
    <p:sldId id="381" r:id="rId14"/>
    <p:sldId id="398" r:id="rId15"/>
    <p:sldId id="598" r:id="rId16"/>
    <p:sldId id="400" r:id="rId17"/>
    <p:sldId id="260" r:id="rId18"/>
    <p:sldId id="261" r:id="rId19"/>
    <p:sldId id="267" r:id="rId20"/>
    <p:sldId id="262" r:id="rId21"/>
    <p:sldId id="263" r:id="rId22"/>
    <p:sldId id="264" r:id="rId23"/>
    <p:sldId id="275" r:id="rId24"/>
    <p:sldId id="306" r:id="rId25"/>
    <p:sldId id="600" r:id="rId26"/>
    <p:sldId id="599" r:id="rId27"/>
    <p:sldId id="397" r:id="rId28"/>
    <p:sldId id="390" r:id="rId29"/>
    <p:sldId id="601" r:id="rId30"/>
    <p:sldId id="392" r:id="rId31"/>
    <p:sldId id="394" r:id="rId32"/>
    <p:sldId id="277" r:id="rId33"/>
    <p:sldId id="278" r:id="rId34"/>
    <p:sldId id="281" r:id="rId35"/>
    <p:sldId id="406" r:id="rId36"/>
    <p:sldId id="389" r:id="rId37"/>
    <p:sldId id="393" r:id="rId38"/>
    <p:sldId id="407"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90" roundtripDataSignature="AMtx7miPYWrwpuyBnyEJ5ueRHruxzpsHF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A06603-9BCB-DC72-87A7-B07579E4A3D2}" name="Florent GOIFFON" initials="FG" userId="S::florent.goiffon@collaboratif-dne.fr::b7f31834-e297-4753-a31b-96c29fed42cf" providerId="AD"/>
  <p188:author id="{B7580C07-CCC1-5265-041C-2FFBDA032C6C}" name="Alexandra TORERO-IBAD" initials="AT" userId="S::alexandra.torero-ibad@collaboratif-dne.fr::25d8c62a-6b0d-4a2b-8b4b-5128e6ae843a" providerId="AD"/>
  <p188:author id="{9D2E181C-F17D-9A14-F562-DB1E1D89C02F}" name="Sylvie GANGLOFF" initials="SG" userId="S::sylvie.gangloff@collaboratif-dne.fr::d6914ae8-1b39-442f-bc7b-1e30cce071f5" providerId="AD"/>
  <p188:author id="{A36691CE-8DF7-3A15-6F02-FDE530BD5671}" name="Margot BURIDENT" initials="MB" userId="S::margot.burident@collaboratif-dne.fr::c281ca76-7ca7-4de7-bc03-98a390b0c00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lorent GOIFFON" initials="FG" lastIdx="2" clrIdx="0">
    <p:extLst>
      <p:ext uri="{19B8F6BF-5375-455C-9EA6-DF929625EA0E}">
        <p15:presenceInfo xmlns:p15="http://schemas.microsoft.com/office/powerpoint/2012/main" userId="S::florent.goiffon@collaboratif-dne.fr::b7f31834-e297-4753-a31b-96c29fed42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0EB"/>
    <a:srgbClr val="1746BD"/>
    <a:srgbClr val="3333F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5F1F2A-8E47-7AC1-2316-02C3497FDD34}" v="5" dt="2023-10-04T08:41:15.935"/>
    <p1510:client id="{D6FFDAD5-0594-2A62-DBDD-18E7A8376258}" v="14" dt="2023-10-03T13:08:13.37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4"/>
  </p:normalViewPr>
  <p:slideViewPr>
    <p:cSldViewPr snapToGrid="0">
      <p:cViewPr varScale="1">
        <p:scale>
          <a:sx n="108" d="100"/>
          <a:sy n="108" d="100"/>
        </p:scale>
        <p:origin x="730" y="8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97" Type="http://schemas.microsoft.com/office/2015/10/relationships/revisionInfo" Target="revisionInfo.xml"/><Relationship Id="rId7" Type="http://schemas.openxmlformats.org/officeDocument/2006/relationships/slide" Target="slides/slide2.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90" Type="http://customschemas.google.com/relationships/presentationmetadata" Target="metadata"/><Relationship Id="rId9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93" Type="http://schemas.openxmlformats.org/officeDocument/2006/relationships/viewProps" Target="viewProps.xml"/><Relationship Id="rId98"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handoutMaster" Target="handoutMasters/handoutMaster1.xml"/><Relationship Id="rId91" Type="http://schemas.openxmlformats.org/officeDocument/2006/relationships/commentAuthors" Target="commentAuthors.xml"/><Relationship Id="rId9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got BURIDENT " userId="c281ca76-7ca7-4de7-bc03-98a390b0c007" providerId="ADAL" clId="{0CABF98C-E633-4EF0-AA7A-6CA1191B4221}"/>
    <pc:docChg chg="custSel addSld modSld">
      <pc:chgData name="Margot BURIDENT " userId="c281ca76-7ca7-4de7-bc03-98a390b0c007" providerId="ADAL" clId="{0CABF98C-E633-4EF0-AA7A-6CA1191B4221}" dt="2023-10-04T08:44:01.680" v="11" actId="20577"/>
      <pc:docMkLst>
        <pc:docMk/>
      </pc:docMkLst>
      <pc:sldChg chg="addSp modSp">
        <pc:chgData name="Margot BURIDENT " userId="c281ca76-7ca7-4de7-bc03-98a390b0c007" providerId="ADAL" clId="{0CABF98C-E633-4EF0-AA7A-6CA1191B4221}" dt="2023-10-04T08:42:15.216" v="2" actId="208"/>
        <pc:sldMkLst>
          <pc:docMk/>
          <pc:sldMk cId="1613161927" sldId="397"/>
        </pc:sldMkLst>
        <pc:spChg chg="add mod">
          <ac:chgData name="Margot BURIDENT " userId="c281ca76-7ca7-4de7-bc03-98a390b0c007" providerId="ADAL" clId="{0CABF98C-E633-4EF0-AA7A-6CA1191B4221}" dt="2023-10-04T08:42:15.216" v="2" actId="208"/>
          <ac:spMkLst>
            <pc:docMk/>
            <pc:sldMk cId="1613161927" sldId="397"/>
            <ac:spMk id="4" creationId="{CBF3E34A-008D-483F-8734-DC510A39667D}"/>
          </ac:spMkLst>
        </pc:spChg>
      </pc:sldChg>
      <pc:sldChg chg="delSp modSp add">
        <pc:chgData name="Margot BURIDENT " userId="c281ca76-7ca7-4de7-bc03-98a390b0c007" providerId="ADAL" clId="{0CABF98C-E633-4EF0-AA7A-6CA1191B4221}" dt="2023-10-04T08:44:01.680" v="11" actId="20577"/>
        <pc:sldMkLst>
          <pc:docMk/>
          <pc:sldMk cId="2041076047" sldId="601"/>
        </pc:sldMkLst>
        <pc:spChg chg="del">
          <ac:chgData name="Margot BURIDENT " userId="c281ca76-7ca7-4de7-bc03-98a390b0c007" providerId="ADAL" clId="{0CABF98C-E633-4EF0-AA7A-6CA1191B4221}" dt="2023-10-04T08:43:50.695" v="4" actId="478"/>
          <ac:spMkLst>
            <pc:docMk/>
            <pc:sldMk cId="2041076047" sldId="601"/>
            <ac:spMk id="2" creationId="{66208422-E745-4824-94F7-FD4588BA4DC7}"/>
          </ac:spMkLst>
        </pc:spChg>
        <pc:spChg chg="mod">
          <ac:chgData name="Margot BURIDENT " userId="c281ca76-7ca7-4de7-bc03-98a390b0c007" providerId="ADAL" clId="{0CABF98C-E633-4EF0-AA7A-6CA1191B4221}" dt="2023-10-04T08:44:01.680" v="11" actId="20577"/>
          <ac:spMkLst>
            <pc:docMk/>
            <pc:sldMk cId="2041076047" sldId="601"/>
            <ac:spMk id="3" creationId="{5E6A3ACC-9B9F-43B7-B46D-BE12847F7341}"/>
          </ac:spMkLst>
        </pc:spChg>
      </pc:sldChg>
    </pc:docChg>
  </pc:docChgLst>
  <pc:docChgLst>
    <pc:chgData name="Margot BURIDENT" userId="S::margot.burident@collaboratif-dne.fr::c281ca76-7ca7-4de7-bc03-98a390b0c007" providerId="AD" clId="Web-{25CB310F-AB79-A52B-7602-6AFB96357640}"/>
    <pc:docChg chg="modSld">
      <pc:chgData name="Margot BURIDENT" userId="S::margot.burident@collaboratif-dne.fr::c281ca76-7ca7-4de7-bc03-98a390b0c007" providerId="AD" clId="Web-{25CB310F-AB79-A52B-7602-6AFB96357640}" dt="2023-09-13T15:30:49.656" v="55" actId="20577"/>
      <pc:docMkLst>
        <pc:docMk/>
      </pc:docMkLst>
      <pc:sldChg chg="modSp">
        <pc:chgData name="Margot BURIDENT" userId="S::margot.burident@collaboratif-dne.fr::c281ca76-7ca7-4de7-bc03-98a390b0c007" providerId="AD" clId="Web-{25CB310F-AB79-A52B-7602-6AFB96357640}" dt="2023-09-13T15:28:03.122" v="18" actId="14100"/>
        <pc:sldMkLst>
          <pc:docMk/>
          <pc:sldMk cId="3615577020" sldId="260"/>
        </pc:sldMkLst>
        <pc:spChg chg="mod">
          <ac:chgData name="Margot BURIDENT" userId="S::margot.burident@collaboratif-dne.fr::c281ca76-7ca7-4de7-bc03-98a390b0c007" providerId="AD" clId="Web-{25CB310F-AB79-A52B-7602-6AFB96357640}" dt="2023-09-13T15:28:03.122" v="18" actId="14100"/>
          <ac:spMkLst>
            <pc:docMk/>
            <pc:sldMk cId="3615577020" sldId="260"/>
            <ac:spMk id="3" creationId="{00000000-0000-0000-0000-000000000000}"/>
          </ac:spMkLst>
        </pc:spChg>
      </pc:sldChg>
      <pc:sldChg chg="modSp">
        <pc:chgData name="Margot BURIDENT" userId="S::margot.burident@collaboratif-dne.fr::c281ca76-7ca7-4de7-bc03-98a390b0c007" providerId="AD" clId="Web-{25CB310F-AB79-A52B-7602-6AFB96357640}" dt="2023-09-13T15:28:23.294" v="23" actId="20577"/>
        <pc:sldMkLst>
          <pc:docMk/>
          <pc:sldMk cId="2128124556" sldId="262"/>
        </pc:sldMkLst>
        <pc:spChg chg="mod">
          <ac:chgData name="Margot BURIDENT" userId="S::margot.burident@collaboratif-dne.fr::c281ca76-7ca7-4de7-bc03-98a390b0c007" providerId="AD" clId="Web-{25CB310F-AB79-A52B-7602-6AFB96357640}" dt="2023-09-13T15:28:23.294" v="23" actId="20577"/>
          <ac:spMkLst>
            <pc:docMk/>
            <pc:sldMk cId="2128124556" sldId="262"/>
            <ac:spMk id="3" creationId="{00000000-0000-0000-0000-000000000000}"/>
          </ac:spMkLst>
        </pc:spChg>
      </pc:sldChg>
      <pc:sldChg chg="modSp">
        <pc:chgData name="Margot BURIDENT" userId="S::margot.burident@collaboratif-dne.fr::c281ca76-7ca7-4de7-bc03-98a390b0c007" providerId="AD" clId="Web-{25CB310F-AB79-A52B-7602-6AFB96357640}" dt="2023-09-13T15:28:34.435" v="25" actId="20577"/>
        <pc:sldMkLst>
          <pc:docMk/>
          <pc:sldMk cId="1404493257" sldId="263"/>
        </pc:sldMkLst>
        <pc:spChg chg="mod">
          <ac:chgData name="Margot BURIDENT" userId="S::margot.burident@collaboratif-dne.fr::c281ca76-7ca7-4de7-bc03-98a390b0c007" providerId="AD" clId="Web-{25CB310F-AB79-A52B-7602-6AFB96357640}" dt="2023-09-13T15:28:34.435" v="25" actId="20577"/>
          <ac:spMkLst>
            <pc:docMk/>
            <pc:sldMk cId="1404493257" sldId="263"/>
            <ac:spMk id="2" creationId="{0575B92C-BFF8-4A3D-A2FA-E2036194C610}"/>
          </ac:spMkLst>
        </pc:spChg>
      </pc:sldChg>
      <pc:sldChg chg="modSp">
        <pc:chgData name="Margot BURIDENT" userId="S::margot.burident@collaboratif-dne.fr::c281ca76-7ca7-4de7-bc03-98a390b0c007" providerId="AD" clId="Web-{25CB310F-AB79-A52B-7602-6AFB96357640}" dt="2023-09-13T15:28:40.373" v="27" actId="20577"/>
        <pc:sldMkLst>
          <pc:docMk/>
          <pc:sldMk cId="1094528273" sldId="264"/>
        </pc:sldMkLst>
        <pc:spChg chg="mod">
          <ac:chgData name="Margot BURIDENT" userId="S::margot.burident@collaboratif-dne.fr::c281ca76-7ca7-4de7-bc03-98a390b0c007" providerId="AD" clId="Web-{25CB310F-AB79-A52B-7602-6AFB96357640}" dt="2023-09-13T15:28:40.373" v="27" actId="20577"/>
          <ac:spMkLst>
            <pc:docMk/>
            <pc:sldMk cId="1094528273" sldId="264"/>
            <ac:spMk id="3" creationId="{00000000-0000-0000-0000-000000000000}"/>
          </ac:spMkLst>
        </pc:spChg>
      </pc:sldChg>
      <pc:sldChg chg="modSp">
        <pc:chgData name="Margot BURIDENT" userId="S::margot.burident@collaboratif-dne.fr::c281ca76-7ca7-4de7-bc03-98a390b0c007" providerId="AD" clId="Web-{25CB310F-AB79-A52B-7602-6AFB96357640}" dt="2023-09-13T15:28:11.294" v="20" actId="20577"/>
        <pc:sldMkLst>
          <pc:docMk/>
          <pc:sldMk cId="3236068032" sldId="267"/>
        </pc:sldMkLst>
        <pc:spChg chg="mod">
          <ac:chgData name="Margot BURIDENT" userId="S::margot.burident@collaboratif-dne.fr::c281ca76-7ca7-4de7-bc03-98a390b0c007" providerId="AD" clId="Web-{25CB310F-AB79-A52B-7602-6AFB96357640}" dt="2023-09-13T15:28:11.294" v="20" actId="20577"/>
          <ac:spMkLst>
            <pc:docMk/>
            <pc:sldMk cId="3236068032" sldId="267"/>
            <ac:spMk id="4" creationId="{00000000-0000-0000-0000-000000000000}"/>
          </ac:spMkLst>
        </pc:spChg>
      </pc:sldChg>
      <pc:sldChg chg="modSp">
        <pc:chgData name="Margot BURIDENT" userId="S::margot.burident@collaboratif-dne.fr::c281ca76-7ca7-4de7-bc03-98a390b0c007" providerId="AD" clId="Web-{25CB310F-AB79-A52B-7602-6AFB96357640}" dt="2023-09-13T15:29:47.655" v="41" actId="20577"/>
        <pc:sldMkLst>
          <pc:docMk/>
          <pc:sldMk cId="3271383955" sldId="278"/>
        </pc:sldMkLst>
        <pc:spChg chg="mod">
          <ac:chgData name="Margot BURIDENT" userId="S::margot.burident@collaboratif-dne.fr::c281ca76-7ca7-4de7-bc03-98a390b0c007" providerId="AD" clId="Web-{25CB310F-AB79-A52B-7602-6AFB96357640}" dt="2023-09-13T15:29:47.655" v="41" actId="20577"/>
          <ac:spMkLst>
            <pc:docMk/>
            <pc:sldMk cId="3271383955" sldId="278"/>
            <ac:spMk id="3" creationId="{00000000-0000-0000-0000-000000000000}"/>
          </ac:spMkLst>
        </pc:spChg>
      </pc:sldChg>
      <pc:sldChg chg="modSp">
        <pc:chgData name="Margot BURIDENT" userId="S::margot.burident@collaboratif-dne.fr::c281ca76-7ca7-4de7-bc03-98a390b0c007" providerId="AD" clId="Web-{25CB310F-AB79-A52B-7602-6AFB96357640}" dt="2023-09-13T15:28:47.498" v="30" actId="20577"/>
        <pc:sldMkLst>
          <pc:docMk/>
          <pc:sldMk cId="0" sldId="306"/>
        </pc:sldMkLst>
        <pc:spChg chg="mod">
          <ac:chgData name="Margot BURIDENT" userId="S::margot.burident@collaboratif-dne.fr::c281ca76-7ca7-4de7-bc03-98a390b0c007" providerId="AD" clId="Web-{25CB310F-AB79-A52B-7602-6AFB96357640}" dt="2023-09-13T15:28:47.498" v="30" actId="20577"/>
          <ac:spMkLst>
            <pc:docMk/>
            <pc:sldMk cId="0" sldId="306"/>
            <ac:spMk id="3" creationId="{00000000-0000-0000-0000-000000000000}"/>
          </ac:spMkLst>
        </pc:spChg>
      </pc:sldChg>
      <pc:sldChg chg="modSp">
        <pc:chgData name="Margot BURIDENT" userId="S::margot.burident@collaboratif-dne.fr::c281ca76-7ca7-4de7-bc03-98a390b0c007" providerId="AD" clId="Web-{25CB310F-AB79-A52B-7602-6AFB96357640}" dt="2023-09-13T15:27:25.497" v="10" actId="14100"/>
        <pc:sldMkLst>
          <pc:docMk/>
          <pc:sldMk cId="2176679823" sldId="380"/>
        </pc:sldMkLst>
        <pc:spChg chg="mod">
          <ac:chgData name="Margot BURIDENT" userId="S::margot.burident@collaboratif-dne.fr::c281ca76-7ca7-4de7-bc03-98a390b0c007" providerId="AD" clId="Web-{25CB310F-AB79-A52B-7602-6AFB96357640}" dt="2023-09-13T15:27:25.497" v="10" actId="14100"/>
          <ac:spMkLst>
            <pc:docMk/>
            <pc:sldMk cId="2176679823" sldId="380"/>
            <ac:spMk id="2" creationId="{80672C24-813E-43D6-807A-178D2DB016C1}"/>
          </ac:spMkLst>
        </pc:spChg>
      </pc:sldChg>
      <pc:sldChg chg="modSp">
        <pc:chgData name="Margot BURIDENT" userId="S::margot.burident@collaboratif-dne.fr::c281ca76-7ca7-4de7-bc03-98a390b0c007" providerId="AD" clId="Web-{25CB310F-AB79-A52B-7602-6AFB96357640}" dt="2023-09-13T15:27:30.325" v="11" actId="20577"/>
        <pc:sldMkLst>
          <pc:docMk/>
          <pc:sldMk cId="2575341055" sldId="381"/>
        </pc:sldMkLst>
        <pc:spChg chg="mod">
          <ac:chgData name="Margot BURIDENT" userId="S::margot.burident@collaboratif-dne.fr::c281ca76-7ca7-4de7-bc03-98a390b0c007" providerId="AD" clId="Web-{25CB310F-AB79-A52B-7602-6AFB96357640}" dt="2023-09-13T15:27:30.325" v="11" actId="20577"/>
          <ac:spMkLst>
            <pc:docMk/>
            <pc:sldMk cId="2575341055" sldId="381"/>
            <ac:spMk id="2" creationId="{7E45DEDC-BF70-4E92-A3A9-65A63DEC5142}"/>
          </ac:spMkLst>
        </pc:spChg>
      </pc:sldChg>
      <pc:sldChg chg="modSp">
        <pc:chgData name="Margot BURIDENT" userId="S::margot.burident@collaboratif-dne.fr::c281ca76-7ca7-4de7-bc03-98a390b0c007" providerId="AD" clId="Web-{25CB310F-AB79-A52B-7602-6AFB96357640}" dt="2023-09-13T15:27:02.871" v="8" actId="20577"/>
        <pc:sldMkLst>
          <pc:docMk/>
          <pc:sldMk cId="764000407" sldId="387"/>
        </pc:sldMkLst>
        <pc:spChg chg="mod">
          <ac:chgData name="Margot BURIDENT" userId="S::margot.burident@collaboratif-dne.fr::c281ca76-7ca7-4de7-bc03-98a390b0c007" providerId="AD" clId="Web-{25CB310F-AB79-A52B-7602-6AFB96357640}" dt="2023-09-13T15:27:02.871" v="8" actId="20577"/>
          <ac:spMkLst>
            <pc:docMk/>
            <pc:sldMk cId="764000407" sldId="387"/>
            <ac:spMk id="4" creationId="{4F5B7B4D-0011-491E-B82F-E2C69F028717}"/>
          </ac:spMkLst>
        </pc:spChg>
      </pc:sldChg>
      <pc:sldChg chg="modSp">
        <pc:chgData name="Margot BURIDENT" userId="S::margot.burident@collaboratif-dne.fr::c281ca76-7ca7-4de7-bc03-98a390b0c007" providerId="AD" clId="Web-{25CB310F-AB79-A52B-7602-6AFB96357640}" dt="2023-09-13T15:29:56.405" v="43" actId="20577"/>
        <pc:sldMkLst>
          <pc:docMk/>
          <pc:sldMk cId="2726141857" sldId="389"/>
        </pc:sldMkLst>
        <pc:spChg chg="mod">
          <ac:chgData name="Margot BURIDENT" userId="S::margot.burident@collaboratif-dne.fr::c281ca76-7ca7-4de7-bc03-98a390b0c007" providerId="AD" clId="Web-{25CB310F-AB79-A52B-7602-6AFB96357640}" dt="2023-09-13T15:29:56.405" v="43" actId="20577"/>
          <ac:spMkLst>
            <pc:docMk/>
            <pc:sldMk cId="2726141857" sldId="389"/>
            <ac:spMk id="4" creationId="{E3089016-3C87-4533-B785-84115B83F7A4}"/>
          </ac:spMkLst>
        </pc:spChg>
      </pc:sldChg>
      <pc:sldChg chg="modSp">
        <pc:chgData name="Margot BURIDENT" userId="S::margot.burident@collaboratif-dne.fr::c281ca76-7ca7-4de7-bc03-98a390b0c007" providerId="AD" clId="Web-{25CB310F-AB79-A52B-7602-6AFB96357640}" dt="2023-09-13T15:29:32.467" v="37" actId="20577"/>
        <pc:sldMkLst>
          <pc:docMk/>
          <pc:sldMk cId="1743931769" sldId="390"/>
        </pc:sldMkLst>
        <pc:spChg chg="mod">
          <ac:chgData name="Margot BURIDENT" userId="S::margot.burident@collaboratif-dne.fr::c281ca76-7ca7-4de7-bc03-98a390b0c007" providerId="AD" clId="Web-{25CB310F-AB79-A52B-7602-6AFB96357640}" dt="2023-09-13T15:29:32.467" v="37" actId="20577"/>
          <ac:spMkLst>
            <pc:docMk/>
            <pc:sldMk cId="1743931769" sldId="390"/>
            <ac:spMk id="3" creationId="{00000000-0000-0000-0000-000000000000}"/>
          </ac:spMkLst>
        </pc:spChg>
      </pc:sldChg>
      <pc:sldChg chg="modSp">
        <pc:chgData name="Margot BURIDENT" userId="S::margot.burident@collaboratif-dne.fr::c281ca76-7ca7-4de7-bc03-98a390b0c007" providerId="AD" clId="Web-{25CB310F-AB79-A52B-7602-6AFB96357640}" dt="2023-09-13T15:29:35.467" v="38" actId="20577"/>
        <pc:sldMkLst>
          <pc:docMk/>
          <pc:sldMk cId="2021618962" sldId="392"/>
        </pc:sldMkLst>
        <pc:spChg chg="mod">
          <ac:chgData name="Margot BURIDENT" userId="S::margot.burident@collaboratif-dne.fr::c281ca76-7ca7-4de7-bc03-98a390b0c007" providerId="AD" clId="Web-{25CB310F-AB79-A52B-7602-6AFB96357640}" dt="2023-09-13T15:29:35.467" v="38" actId="20577"/>
          <ac:spMkLst>
            <pc:docMk/>
            <pc:sldMk cId="2021618962" sldId="392"/>
            <ac:spMk id="4" creationId="{C622B04A-1015-48DA-A9CF-8C113ACB8F8E}"/>
          </ac:spMkLst>
        </pc:spChg>
      </pc:sldChg>
      <pc:sldChg chg="modSp">
        <pc:chgData name="Margot BURIDENT" userId="S::margot.burident@collaboratif-dne.fr::c281ca76-7ca7-4de7-bc03-98a390b0c007" providerId="AD" clId="Web-{25CB310F-AB79-A52B-7602-6AFB96357640}" dt="2023-09-13T15:29:59.952" v="44" actId="20577"/>
        <pc:sldMkLst>
          <pc:docMk/>
          <pc:sldMk cId="1296160212" sldId="393"/>
        </pc:sldMkLst>
        <pc:spChg chg="mod">
          <ac:chgData name="Margot BURIDENT" userId="S::margot.burident@collaboratif-dne.fr::c281ca76-7ca7-4de7-bc03-98a390b0c007" providerId="AD" clId="Web-{25CB310F-AB79-A52B-7602-6AFB96357640}" dt="2023-09-13T15:29:59.952" v="44" actId="20577"/>
          <ac:spMkLst>
            <pc:docMk/>
            <pc:sldMk cId="1296160212" sldId="393"/>
            <ac:spMk id="4" creationId="{6C2718BD-367D-40F0-94FF-31476EF007D5}"/>
          </ac:spMkLst>
        </pc:spChg>
      </pc:sldChg>
      <pc:sldChg chg="modSp">
        <pc:chgData name="Margot BURIDENT" userId="S::margot.burident@collaboratif-dne.fr::c281ca76-7ca7-4de7-bc03-98a390b0c007" providerId="AD" clId="Web-{25CB310F-AB79-A52B-7602-6AFB96357640}" dt="2023-09-13T15:29:39.592" v="40" actId="20577"/>
        <pc:sldMkLst>
          <pc:docMk/>
          <pc:sldMk cId="4063097245" sldId="394"/>
        </pc:sldMkLst>
        <pc:spChg chg="mod">
          <ac:chgData name="Margot BURIDENT" userId="S::margot.burident@collaboratif-dne.fr::c281ca76-7ca7-4de7-bc03-98a390b0c007" providerId="AD" clId="Web-{25CB310F-AB79-A52B-7602-6AFB96357640}" dt="2023-09-13T15:29:39.592" v="40" actId="20577"/>
          <ac:spMkLst>
            <pc:docMk/>
            <pc:sldMk cId="4063097245" sldId="394"/>
            <ac:spMk id="4" creationId="{F7443FEA-DD6E-4DB2-8665-A491E6D97261}"/>
          </ac:spMkLst>
        </pc:spChg>
      </pc:sldChg>
      <pc:sldChg chg="modSp">
        <pc:chgData name="Margot BURIDENT" userId="S::margot.burident@collaboratif-dne.fr::c281ca76-7ca7-4de7-bc03-98a390b0c007" providerId="AD" clId="Web-{25CB310F-AB79-A52B-7602-6AFB96357640}" dt="2023-09-13T15:27:34.216" v="12" actId="20577"/>
        <pc:sldMkLst>
          <pc:docMk/>
          <pc:sldMk cId="3587224245" sldId="398"/>
        </pc:sldMkLst>
        <pc:spChg chg="mod">
          <ac:chgData name="Margot BURIDENT" userId="S::margot.burident@collaboratif-dne.fr::c281ca76-7ca7-4de7-bc03-98a390b0c007" providerId="AD" clId="Web-{25CB310F-AB79-A52B-7602-6AFB96357640}" dt="2023-09-13T15:27:34.216" v="12" actId="20577"/>
          <ac:spMkLst>
            <pc:docMk/>
            <pc:sldMk cId="3587224245" sldId="398"/>
            <ac:spMk id="5" creationId="{32DC33B9-F9A7-4A92-A9A5-5D24D3D1A3E6}"/>
          </ac:spMkLst>
        </pc:spChg>
      </pc:sldChg>
      <pc:sldChg chg="modSp">
        <pc:chgData name="Margot BURIDENT" userId="S::margot.burident@collaboratif-dne.fr::c281ca76-7ca7-4de7-bc03-98a390b0c007" providerId="AD" clId="Web-{25CB310F-AB79-A52B-7602-6AFB96357640}" dt="2023-09-13T15:27:45.716" v="14" actId="20577"/>
        <pc:sldMkLst>
          <pc:docMk/>
          <pc:sldMk cId="496176957" sldId="400"/>
        </pc:sldMkLst>
        <pc:spChg chg="mod">
          <ac:chgData name="Margot BURIDENT" userId="S::margot.burident@collaboratif-dne.fr::c281ca76-7ca7-4de7-bc03-98a390b0c007" providerId="AD" clId="Web-{25CB310F-AB79-A52B-7602-6AFB96357640}" dt="2023-09-13T15:27:45.716" v="14" actId="20577"/>
          <ac:spMkLst>
            <pc:docMk/>
            <pc:sldMk cId="496176957" sldId="400"/>
            <ac:spMk id="4" creationId="{82B03442-D6B0-4BD8-BB07-2BF4D16D3FB2}"/>
          </ac:spMkLst>
        </pc:spChg>
      </pc:sldChg>
      <pc:sldChg chg="modSp">
        <pc:chgData name="Margot BURIDENT" userId="S::margot.burident@collaboratif-dne.fr::c281ca76-7ca7-4de7-bc03-98a390b0c007" providerId="AD" clId="Web-{25CB310F-AB79-A52B-7602-6AFB96357640}" dt="2023-09-13T15:30:49.656" v="55" actId="20577"/>
        <pc:sldMkLst>
          <pc:docMk/>
          <pc:sldMk cId="174431228" sldId="407"/>
        </pc:sldMkLst>
        <pc:spChg chg="mod">
          <ac:chgData name="Margot BURIDENT" userId="S::margot.burident@collaboratif-dne.fr::c281ca76-7ca7-4de7-bc03-98a390b0c007" providerId="AD" clId="Web-{25CB310F-AB79-A52B-7602-6AFB96357640}" dt="2023-09-13T15:30:40.202" v="50" actId="20577"/>
          <ac:spMkLst>
            <pc:docMk/>
            <pc:sldMk cId="174431228" sldId="407"/>
            <ac:spMk id="4" creationId="{8B72C9A7-ACD4-4DCF-AB2C-1856EE7544F6}"/>
          </ac:spMkLst>
        </pc:spChg>
        <pc:spChg chg="mod">
          <ac:chgData name="Margot BURIDENT" userId="S::margot.burident@collaboratif-dne.fr::c281ca76-7ca7-4de7-bc03-98a390b0c007" providerId="AD" clId="Web-{25CB310F-AB79-A52B-7602-6AFB96357640}" dt="2023-09-13T15:30:44.702" v="52" actId="20577"/>
          <ac:spMkLst>
            <pc:docMk/>
            <pc:sldMk cId="174431228" sldId="407"/>
            <ac:spMk id="6" creationId="{0B43BF9B-3163-4202-A33E-6AAE3730160B}"/>
          </ac:spMkLst>
        </pc:spChg>
        <pc:spChg chg="mod">
          <ac:chgData name="Margot BURIDENT" userId="S::margot.burident@collaboratif-dne.fr::c281ca76-7ca7-4de7-bc03-98a390b0c007" providerId="AD" clId="Web-{25CB310F-AB79-A52B-7602-6AFB96357640}" dt="2023-09-13T15:30:49.656" v="55" actId="20577"/>
          <ac:spMkLst>
            <pc:docMk/>
            <pc:sldMk cId="174431228" sldId="407"/>
            <ac:spMk id="8" creationId="{C3E7344D-8CFB-453D-A48E-DE3A11C4180D}"/>
          </ac:spMkLst>
        </pc:spChg>
      </pc:sldChg>
      <pc:sldChg chg="addSp modSp">
        <pc:chgData name="Margot BURIDENT" userId="S::margot.burident@collaboratif-dne.fr::c281ca76-7ca7-4de7-bc03-98a390b0c007" providerId="AD" clId="Web-{25CB310F-AB79-A52B-7602-6AFB96357640}" dt="2023-09-13T15:26:37.980" v="6" actId="20577"/>
        <pc:sldMkLst>
          <pc:docMk/>
          <pc:sldMk cId="2595829510" sldId="409"/>
        </pc:sldMkLst>
        <pc:spChg chg="add mod">
          <ac:chgData name="Margot BURIDENT" userId="S::margot.burident@collaboratif-dne.fr::c281ca76-7ca7-4de7-bc03-98a390b0c007" providerId="AD" clId="Web-{25CB310F-AB79-A52B-7602-6AFB96357640}" dt="2023-09-13T15:26:12.308" v="1"/>
          <ac:spMkLst>
            <pc:docMk/>
            <pc:sldMk cId="2595829510" sldId="409"/>
            <ac:spMk id="2" creationId="{76E99E36-A901-8157-9C32-406988F558BC}"/>
          </ac:spMkLst>
        </pc:spChg>
        <pc:spChg chg="mod">
          <ac:chgData name="Margot BURIDENT" userId="S::margot.burident@collaboratif-dne.fr::c281ca76-7ca7-4de7-bc03-98a390b0c007" providerId="AD" clId="Web-{25CB310F-AB79-A52B-7602-6AFB96357640}" dt="2023-09-13T15:26:30.902" v="3" actId="20577"/>
          <ac:spMkLst>
            <pc:docMk/>
            <pc:sldMk cId="2595829510" sldId="409"/>
            <ac:spMk id="3" creationId="{E9F84226-95D3-4AAD-AC99-A670C488790D}"/>
          </ac:spMkLst>
        </pc:spChg>
        <pc:spChg chg="mod">
          <ac:chgData name="Margot BURIDENT" userId="S::margot.burident@collaboratif-dne.fr::c281ca76-7ca7-4de7-bc03-98a390b0c007" providerId="AD" clId="Web-{25CB310F-AB79-A52B-7602-6AFB96357640}" dt="2023-09-13T15:26:37.980" v="6" actId="20577"/>
          <ac:spMkLst>
            <pc:docMk/>
            <pc:sldMk cId="2595829510" sldId="409"/>
            <ac:spMk id="5" creationId="{8E63843E-54BF-4B17-9841-FA8ABFA54F97}"/>
          </ac:spMkLst>
        </pc:spChg>
      </pc:sldChg>
      <pc:sldChg chg="modSp">
        <pc:chgData name="Margot BURIDENT" userId="S::margot.burident@collaboratif-dne.fr::c281ca76-7ca7-4de7-bc03-98a390b0c007" providerId="AD" clId="Web-{25CB310F-AB79-A52B-7602-6AFB96357640}" dt="2023-09-13T15:27:40.247" v="13" actId="20577"/>
        <pc:sldMkLst>
          <pc:docMk/>
          <pc:sldMk cId="2240751945" sldId="598"/>
        </pc:sldMkLst>
        <pc:spChg chg="mod">
          <ac:chgData name="Margot BURIDENT" userId="S::margot.burident@collaboratif-dne.fr::c281ca76-7ca7-4de7-bc03-98a390b0c007" providerId="AD" clId="Web-{25CB310F-AB79-A52B-7602-6AFB96357640}" dt="2023-09-13T15:27:40.247" v="13" actId="20577"/>
          <ac:spMkLst>
            <pc:docMk/>
            <pc:sldMk cId="2240751945" sldId="598"/>
            <ac:spMk id="4" creationId="{F24FD935-34C8-4D4C-9818-22E8A8DB1405}"/>
          </ac:spMkLst>
        </pc:spChg>
      </pc:sldChg>
    </pc:docChg>
  </pc:docChgLst>
  <pc:docChgLst>
    <pc:chgData name="Margot BURIDENT " userId="c281ca76-7ca7-4de7-bc03-98a390b0c007" providerId="ADAL" clId="{9BE23D49-B67B-4CBB-9137-17502F6BD23A}"/>
    <pc:docChg chg="modSld sldOrd">
      <pc:chgData name="Margot BURIDENT " userId="c281ca76-7ca7-4de7-bc03-98a390b0c007" providerId="ADAL" clId="{9BE23D49-B67B-4CBB-9137-17502F6BD23A}" dt="2023-09-13T15:19:35.514" v="11"/>
      <pc:docMkLst>
        <pc:docMk/>
      </pc:docMkLst>
      <pc:sldChg chg="ord">
        <pc:chgData name="Margot BURIDENT " userId="c281ca76-7ca7-4de7-bc03-98a390b0c007" providerId="ADAL" clId="{9BE23D49-B67B-4CBB-9137-17502F6BD23A}" dt="2023-09-13T15:19:35.514" v="11"/>
        <pc:sldMkLst>
          <pc:docMk/>
          <pc:sldMk cId="3615577020" sldId="260"/>
        </pc:sldMkLst>
      </pc:sldChg>
      <pc:sldChg chg="ord">
        <pc:chgData name="Margot BURIDENT " userId="c281ca76-7ca7-4de7-bc03-98a390b0c007" providerId="ADAL" clId="{9BE23D49-B67B-4CBB-9137-17502F6BD23A}" dt="2023-09-13T15:19:35.514" v="11"/>
        <pc:sldMkLst>
          <pc:docMk/>
          <pc:sldMk cId="59441115" sldId="261"/>
        </pc:sldMkLst>
      </pc:sldChg>
      <pc:sldChg chg="ord">
        <pc:chgData name="Margot BURIDENT " userId="c281ca76-7ca7-4de7-bc03-98a390b0c007" providerId="ADAL" clId="{9BE23D49-B67B-4CBB-9137-17502F6BD23A}" dt="2023-09-13T15:19:35.514" v="11"/>
        <pc:sldMkLst>
          <pc:docMk/>
          <pc:sldMk cId="2128124556" sldId="262"/>
        </pc:sldMkLst>
      </pc:sldChg>
      <pc:sldChg chg="ord">
        <pc:chgData name="Margot BURIDENT " userId="c281ca76-7ca7-4de7-bc03-98a390b0c007" providerId="ADAL" clId="{9BE23D49-B67B-4CBB-9137-17502F6BD23A}" dt="2023-09-13T15:19:35.514" v="11"/>
        <pc:sldMkLst>
          <pc:docMk/>
          <pc:sldMk cId="1404493257" sldId="263"/>
        </pc:sldMkLst>
      </pc:sldChg>
      <pc:sldChg chg="ord">
        <pc:chgData name="Margot BURIDENT " userId="c281ca76-7ca7-4de7-bc03-98a390b0c007" providerId="ADAL" clId="{9BE23D49-B67B-4CBB-9137-17502F6BD23A}" dt="2023-09-13T15:19:35.514" v="11"/>
        <pc:sldMkLst>
          <pc:docMk/>
          <pc:sldMk cId="1094528273" sldId="264"/>
        </pc:sldMkLst>
      </pc:sldChg>
      <pc:sldChg chg="ord">
        <pc:chgData name="Margot BURIDENT " userId="c281ca76-7ca7-4de7-bc03-98a390b0c007" providerId="ADAL" clId="{9BE23D49-B67B-4CBB-9137-17502F6BD23A}" dt="2023-09-13T15:19:35.514" v="11"/>
        <pc:sldMkLst>
          <pc:docMk/>
          <pc:sldMk cId="3236068032" sldId="267"/>
        </pc:sldMkLst>
      </pc:sldChg>
      <pc:sldChg chg="modSp">
        <pc:chgData name="Margot BURIDENT " userId="c281ca76-7ca7-4de7-bc03-98a390b0c007" providerId="ADAL" clId="{9BE23D49-B67B-4CBB-9137-17502F6BD23A}" dt="2023-09-13T15:18:39.295" v="10" actId="6549"/>
        <pc:sldMkLst>
          <pc:docMk/>
          <pc:sldMk cId="2595829510" sldId="409"/>
        </pc:sldMkLst>
        <pc:spChg chg="mod">
          <ac:chgData name="Margot BURIDENT " userId="c281ca76-7ca7-4de7-bc03-98a390b0c007" providerId="ADAL" clId="{9BE23D49-B67B-4CBB-9137-17502F6BD23A}" dt="2023-09-13T15:18:39.295" v="10" actId="6549"/>
          <ac:spMkLst>
            <pc:docMk/>
            <pc:sldMk cId="2595829510" sldId="409"/>
            <ac:spMk id="3" creationId="{E9F84226-95D3-4AAD-AC99-A670C488790D}"/>
          </ac:spMkLst>
        </pc:spChg>
      </pc:sldChg>
    </pc:docChg>
  </pc:docChgLst>
  <pc:docChgLst>
    <pc:chgData name="Margot BURIDENT" userId="S::margot.burident@collaboratif-dne.fr::c281ca76-7ca7-4de7-bc03-98a390b0c007" providerId="AD" clId="Web-{6D5F1F2A-8E47-7AC1-2316-02C3497FDD34}"/>
    <pc:docChg chg="modSld">
      <pc:chgData name="Margot BURIDENT" userId="S::margot.burident@collaboratif-dne.fr::c281ca76-7ca7-4de7-bc03-98a390b0c007" providerId="AD" clId="Web-{6D5F1F2A-8E47-7AC1-2316-02C3497FDD34}" dt="2023-10-04T08:41:15.935" v="4"/>
      <pc:docMkLst>
        <pc:docMk/>
      </pc:docMkLst>
      <pc:sldChg chg="addSp delSp modSp">
        <pc:chgData name="Margot BURIDENT" userId="S::margot.burident@collaboratif-dne.fr::c281ca76-7ca7-4de7-bc03-98a390b0c007" providerId="AD" clId="Web-{6D5F1F2A-8E47-7AC1-2316-02C3497FDD34}" dt="2023-10-04T08:41:15.935" v="4"/>
        <pc:sldMkLst>
          <pc:docMk/>
          <pc:sldMk cId="1613161927" sldId="397"/>
        </pc:sldMkLst>
        <pc:picChg chg="mod">
          <ac:chgData name="Margot BURIDENT" userId="S::margot.burident@collaboratif-dne.fr::c281ca76-7ca7-4de7-bc03-98a390b0c007" providerId="AD" clId="Web-{6D5F1F2A-8E47-7AC1-2316-02C3497FDD34}" dt="2023-10-04T08:40:20.512" v="0"/>
          <ac:picMkLst>
            <pc:docMk/>
            <pc:sldMk cId="1613161927" sldId="397"/>
            <ac:picMk id="5" creationId="{25444A08-67B3-488C-871E-2FED852C271A}"/>
          </ac:picMkLst>
        </pc:picChg>
        <pc:inkChg chg="add del">
          <ac:chgData name="Margot BURIDENT" userId="S::margot.burident@collaboratif-dne.fr::c281ca76-7ca7-4de7-bc03-98a390b0c007" providerId="AD" clId="Web-{6D5F1F2A-8E47-7AC1-2316-02C3497FDD34}" dt="2023-10-04T08:41:00.810" v="2"/>
          <ac:inkMkLst>
            <pc:docMk/>
            <pc:sldMk cId="1613161927" sldId="397"/>
            <ac:inkMk id="4" creationId="{7886E66D-FE7F-2431-5BF2-D0B102D4E3E5}"/>
          </ac:inkMkLst>
        </pc:inkChg>
        <pc:inkChg chg="add del">
          <ac:chgData name="Margot BURIDENT" userId="S::margot.burident@collaboratif-dne.fr::c281ca76-7ca7-4de7-bc03-98a390b0c007" providerId="AD" clId="Web-{6D5F1F2A-8E47-7AC1-2316-02C3497FDD34}" dt="2023-10-04T08:41:15.935" v="4"/>
          <ac:inkMkLst>
            <pc:docMk/>
            <pc:sldMk cId="1613161927" sldId="397"/>
            <ac:inkMk id="6" creationId="{F336A7B5-783E-CB0D-FD46-CC7F9F560BC4}"/>
          </ac:inkMkLst>
        </pc:inkChg>
      </pc:sldChg>
    </pc:docChg>
  </pc:docChgLst>
  <pc:docChgLst>
    <pc:chgData name="Margot BURIDENT" userId="S::margot.burident@collaboratif-dne.fr::c281ca76-7ca7-4de7-bc03-98a390b0c007" providerId="AD" clId="Web-{D6FFDAD5-0594-2A62-DBDD-18E7A8376258}"/>
    <pc:docChg chg="addSld modSld">
      <pc:chgData name="Margot BURIDENT" userId="S::margot.burident@collaboratif-dne.fr::c281ca76-7ca7-4de7-bc03-98a390b0c007" providerId="AD" clId="Web-{D6FFDAD5-0594-2A62-DBDD-18E7A8376258}" dt="2023-10-03T13:08:13.379" v="13" actId="1076"/>
      <pc:docMkLst>
        <pc:docMk/>
      </pc:docMkLst>
      <pc:sldChg chg="addSp modSp new">
        <pc:chgData name="Margot BURIDENT" userId="S::margot.burident@collaboratif-dne.fr::c281ca76-7ca7-4de7-bc03-98a390b0c007" providerId="AD" clId="Web-{D6FFDAD5-0594-2A62-DBDD-18E7A8376258}" dt="2023-10-03T13:06:12.255" v="7" actId="1076"/>
        <pc:sldMkLst>
          <pc:docMk/>
          <pc:sldMk cId="4074100009" sldId="599"/>
        </pc:sldMkLst>
        <pc:picChg chg="add mod">
          <ac:chgData name="Margot BURIDENT" userId="S::margot.burident@collaboratif-dne.fr::c281ca76-7ca7-4de7-bc03-98a390b0c007" providerId="AD" clId="Web-{D6FFDAD5-0594-2A62-DBDD-18E7A8376258}" dt="2023-10-03T13:06:12.255" v="7" actId="1076"/>
          <ac:picMkLst>
            <pc:docMk/>
            <pc:sldMk cId="4074100009" sldId="599"/>
            <ac:picMk id="5" creationId="{CD014192-9078-C877-B6DF-77E5731B9BEB}"/>
          </ac:picMkLst>
        </pc:picChg>
      </pc:sldChg>
      <pc:sldChg chg="addSp modSp new">
        <pc:chgData name="Margot BURIDENT" userId="S::margot.burident@collaboratif-dne.fr::c281ca76-7ca7-4de7-bc03-98a390b0c007" providerId="AD" clId="Web-{D6FFDAD5-0594-2A62-DBDD-18E7A8376258}" dt="2023-10-03T13:08:13.379" v="13" actId="1076"/>
        <pc:sldMkLst>
          <pc:docMk/>
          <pc:sldMk cId="2336085872" sldId="600"/>
        </pc:sldMkLst>
        <pc:picChg chg="add mod">
          <ac:chgData name="Margot BURIDENT" userId="S::margot.burident@collaboratif-dne.fr::c281ca76-7ca7-4de7-bc03-98a390b0c007" providerId="AD" clId="Web-{D6FFDAD5-0594-2A62-DBDD-18E7A8376258}" dt="2023-10-03T13:08:13.379" v="13" actId="1076"/>
          <ac:picMkLst>
            <pc:docMk/>
            <pc:sldMk cId="2336085872" sldId="600"/>
            <ac:picMk id="5" creationId="{83EE2DF6-3E57-A3FC-7CB2-1E1DC37C7AE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73A9C0-40D5-9847-B686-C66A09238C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126EBFD-41AA-FE46-B1E9-C524C1EE1C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9BB1-10A8-5240-88E7-0FE7C0588E6C}" type="datetimeFigureOut">
              <a:rPr lang="fr-FR" smtClean="0"/>
              <a:t>04/10/2023</a:t>
            </a:fld>
            <a:endParaRPr lang="fr-FR"/>
          </a:p>
        </p:txBody>
      </p:sp>
      <p:sp>
        <p:nvSpPr>
          <p:cNvPr id="4" name="Espace réservé du pied de page 3">
            <a:extLst>
              <a:ext uri="{FF2B5EF4-FFF2-40B4-BE49-F238E27FC236}">
                <a16:creationId xmlns:a16="http://schemas.microsoft.com/office/drawing/2014/main" id="{BEC2F47A-3A28-744F-A442-D85A462A8C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B83E5F2-EC50-704E-8A99-BF3B6E9A80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E2FB11-2BF4-3A48-A408-19C827CD84FD}" type="slidenum">
              <a:rPr lang="fr-FR" smtClean="0"/>
              <a:t>‹N°›</a:t>
            </a:fld>
            <a:endParaRPr lang="fr-FR"/>
          </a:p>
        </p:txBody>
      </p:sp>
    </p:spTree>
    <p:extLst>
      <p:ext uri="{BB962C8B-B14F-4D97-AF65-F5344CB8AC3E}">
        <p14:creationId xmlns:p14="http://schemas.microsoft.com/office/powerpoint/2010/main" val="4140605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Arial"/>
                <a:ea typeface="Arial"/>
                <a:cs typeface="Arial"/>
                <a:sym typeface="Arial"/>
              </a:rPr>
              <a:t>‹N°›</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797C0C-2217-4111-944D-4C3BDA8BA950}" type="slidenum">
              <a:rPr lang="fr-FR" smtClean="0"/>
              <a:t>8</a:t>
            </a:fld>
            <a:endParaRPr lang="fr-FR"/>
          </a:p>
        </p:txBody>
      </p:sp>
    </p:spTree>
    <p:extLst>
      <p:ext uri="{BB962C8B-B14F-4D97-AF65-F5344CB8AC3E}">
        <p14:creationId xmlns:p14="http://schemas.microsoft.com/office/powerpoint/2010/main" val="2227168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E797C0C-2217-4111-944D-4C3BDA8BA950}" type="slidenum">
              <a:rPr lang="fr-FR" smtClean="0"/>
              <a:t>31</a:t>
            </a:fld>
            <a:endParaRPr lang="fr-FR"/>
          </a:p>
        </p:txBody>
      </p:sp>
    </p:spTree>
    <p:extLst>
      <p:ext uri="{BB962C8B-B14F-4D97-AF65-F5344CB8AC3E}">
        <p14:creationId xmlns:p14="http://schemas.microsoft.com/office/powerpoint/2010/main" val="349866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uverture">
  <p:cSld name="Couverture">
    <p:spTree>
      <p:nvGrpSpPr>
        <p:cNvPr id="1" name="Shape 15"/>
        <p:cNvGrpSpPr/>
        <p:nvPr/>
      </p:nvGrpSpPr>
      <p:grpSpPr>
        <a:xfrm>
          <a:off x="0" y="0"/>
          <a:ext cx="0" cy="0"/>
          <a:chOff x="0" y="0"/>
          <a:chExt cx="0" cy="0"/>
        </a:xfrm>
      </p:grpSpPr>
      <p:sp>
        <p:nvSpPr>
          <p:cNvPr id="16" name="Google Shape;16;p32"/>
          <p:cNvSpPr txBox="1">
            <a:spLocks noGrp="1"/>
          </p:cNvSpPr>
          <p:nvPr>
            <p:ph type="dt" idx="10"/>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ftr" idx="11"/>
          </p:nvPr>
        </p:nvSpPr>
        <p:spPr>
          <a:xfrm>
            <a:off x="720000" y="3919897"/>
            <a:ext cx="3240000" cy="900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1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32"/>
          <p:cNvSpPr txBox="1">
            <a:spLocks noGrp="1"/>
          </p:cNvSpPr>
          <p:nvPr>
            <p:ph type="sldNum" idx="12"/>
          </p:nvPr>
        </p:nvSpPr>
        <p:spPr>
          <a:xfrm>
            <a:off x="0" y="496350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
              <a:buFont typeface="Arial"/>
              <a:buNone/>
              <a:defRPr sz="1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
        <p:nvSpPr>
          <p:cNvPr id="19" name="Google Shape;19;p32"/>
          <p:cNvSpPr txBox="1">
            <a:spLocks noGrp="1"/>
          </p:cNvSpPr>
          <p:nvPr>
            <p:ph type="title"/>
          </p:nvPr>
        </p:nvSpPr>
        <p:spPr>
          <a:xfrm>
            <a:off x="0" y="0"/>
            <a:ext cx="180000" cy="180000"/>
          </a:xfrm>
          <a:prstGeom prst="rect">
            <a:avLst/>
          </a:prstGeom>
          <a:noFill/>
          <a:ln w="9525" cap="flat" cmpd="sng">
            <a:solidFill>
              <a:schemeClr val="dk1">
                <a:alpha val="0"/>
              </a:schemeClr>
            </a:solidFill>
            <a:prstDash val="solid"/>
            <a:round/>
            <a:headEnd type="none" w="sm" len="sm"/>
            <a:tailEnd type="none" w="sm" len="sm"/>
          </a:ln>
        </p:spPr>
        <p:txBody>
          <a:bodyPr spcFirstLastPara="1" wrap="square" lIns="0" tIns="0" rIns="0" bIns="0" anchor="t" anchorCtr="0">
            <a:noAutofit/>
          </a:bodyPr>
          <a:lstStyle>
            <a:lvl1pPr lvl="0" algn="l">
              <a:lnSpc>
                <a:spcPct val="90000"/>
              </a:lnSpc>
              <a:spcBef>
                <a:spcPts val="0"/>
              </a:spcBef>
              <a:spcAft>
                <a:spcPts val="0"/>
              </a:spcAft>
              <a:buClr>
                <a:schemeClr val="dk1"/>
              </a:buClr>
              <a:buSzPts val="100"/>
              <a:buFont typeface="Arial"/>
              <a:buNone/>
              <a:defRPr sz="1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2"/>
          <p:cNvPicPr preferRelativeResize="0"/>
          <p:nvPr/>
        </p:nvPicPr>
        <p:blipFill rotWithShape="1">
          <a:blip r:embed="rId2">
            <a:alphaModFix/>
          </a:blip>
          <a:srcRect/>
          <a:stretch/>
        </p:blipFill>
        <p:spPr>
          <a:xfrm>
            <a:off x="-12760" y="0"/>
            <a:ext cx="9152690" cy="515296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1116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2027849"/>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563888" y="324000"/>
            <a:ext cx="522011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93698"/>
            <a:ext cx="1170000" cy="3498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494911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re et sous-titr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2"/>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lvl1pPr>
              <a:defRPr/>
            </a:lvl1pPr>
          </a:lstStyle>
          <a:p>
            <a:pPr algn="r"/>
            <a:r>
              <a:rPr lang="fr-FR" cap="all"/>
              <a:t>06/07/2021</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spTree>
    <p:extLst>
      <p:ext uri="{BB962C8B-B14F-4D97-AF65-F5344CB8AC3E}">
        <p14:creationId xmlns:p14="http://schemas.microsoft.com/office/powerpoint/2010/main" val="279253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350" b="1" i="0">
                <a:solidFill>
                  <a:srgbClr val="0D419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650" b="1" i="0">
                <a:solidFill>
                  <a:srgbClr val="0D4193"/>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069789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667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XX/XX/XXXX</a:t>
            </a: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r>
              <a:rPr lang="fr-FR"/>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60" y="-99465"/>
            <a:ext cx="9152690" cy="5152965"/>
          </a:xfrm>
          <a:prstGeom prst="rect">
            <a:avLst/>
          </a:prstGeom>
        </p:spPr>
      </p:pic>
      <p:pic>
        <p:nvPicPr>
          <p:cNvPr id="9" name="Image 8" descr="Une image contenant nature, ciel nocturne&#10;&#10;Description générée automatiquement">
            <a:extLst>
              <a:ext uri="{FF2B5EF4-FFF2-40B4-BE49-F238E27FC236}">
                <a16:creationId xmlns:a16="http://schemas.microsoft.com/office/drawing/2014/main" id="{49A634D5-92FA-4760-9488-2222A25E1EF5}"/>
              </a:ext>
            </a:extLst>
          </p:cNvPr>
          <p:cNvPicPr>
            <a:picLocks noChangeAspect="1"/>
          </p:cNvPicPr>
          <p:nvPr userDrawn="1"/>
        </p:nvPicPr>
        <p:blipFill>
          <a:blip r:embed="rId3"/>
          <a:stretch>
            <a:fillRect/>
          </a:stretch>
        </p:blipFill>
        <p:spPr>
          <a:xfrm>
            <a:off x="-12760" y="1704841"/>
            <a:ext cx="9156760" cy="2811125"/>
          </a:xfrm>
          <a:prstGeom prst="rect">
            <a:avLst/>
          </a:prstGeom>
        </p:spPr>
      </p:pic>
      <p:pic>
        <p:nvPicPr>
          <p:cNvPr id="11" name="Image 10">
            <a:extLst>
              <a:ext uri="{FF2B5EF4-FFF2-40B4-BE49-F238E27FC236}">
                <a16:creationId xmlns:a16="http://schemas.microsoft.com/office/drawing/2014/main" id="{88677A4B-A0C8-4DFF-AC8B-474FB9D2B58C}"/>
              </a:ext>
            </a:extLst>
          </p:cNvPr>
          <p:cNvPicPr>
            <a:picLocks noChangeAspect="1"/>
          </p:cNvPicPr>
          <p:nvPr userDrawn="1"/>
        </p:nvPicPr>
        <p:blipFill>
          <a:blip r:embed="rId4"/>
          <a:stretch>
            <a:fillRect/>
          </a:stretch>
        </p:blipFill>
        <p:spPr>
          <a:xfrm>
            <a:off x="899592" y="2670595"/>
            <a:ext cx="4104376" cy="945371"/>
          </a:xfrm>
          <a:prstGeom prst="rect">
            <a:avLst/>
          </a:prstGeom>
        </p:spPr>
      </p:pic>
    </p:spTree>
    <p:extLst>
      <p:ext uri="{BB962C8B-B14F-4D97-AF65-F5344CB8AC3E}">
        <p14:creationId xmlns:p14="http://schemas.microsoft.com/office/powerpoint/2010/main" val="106110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3630"/>
          <a:stretch/>
        </p:blipFill>
        <p:spPr>
          <a:xfrm>
            <a:off x="-8690" y="0"/>
            <a:ext cx="9152690" cy="843558"/>
          </a:xfrm>
          <a:prstGeom prst="rect">
            <a:avLst/>
          </a:prstGeom>
        </p:spPr>
      </p:pic>
      <p:pic>
        <p:nvPicPr>
          <p:cNvPr id="9" name="Image 8">
            <a:extLst>
              <a:ext uri="{FF2B5EF4-FFF2-40B4-BE49-F238E27FC236}">
                <a16:creationId xmlns:a16="http://schemas.microsoft.com/office/drawing/2014/main" id="{C9E55479-C1F7-1A4C-8A97-BDB48ABA6889}"/>
              </a:ext>
            </a:extLst>
          </p:cNvPr>
          <p:cNvPicPr>
            <a:picLocks noChangeAspect="1"/>
          </p:cNvPicPr>
          <p:nvPr userDrawn="1"/>
        </p:nvPicPr>
        <p:blipFill>
          <a:blip r:embed="rId3"/>
          <a:stretch>
            <a:fillRect/>
          </a:stretch>
        </p:blipFill>
        <p:spPr>
          <a:xfrm>
            <a:off x="0" y="843558"/>
            <a:ext cx="9144000" cy="3938016"/>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8" name="Espace réservé du numéro de diapositive 7"/>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1115616" y="2346046"/>
            <a:ext cx="7668384" cy="2077200"/>
          </a:xfrm>
        </p:spPr>
        <p:txBody>
          <a:bodyPr/>
          <a:lstStyle>
            <a:lvl1pPr>
              <a:lnSpc>
                <a:spcPct val="90000"/>
              </a:lnSpc>
              <a:spcAft>
                <a:spcPts val="0"/>
              </a:spcAft>
              <a:defRPr sz="3250" b="1" cap="none" baseline="0">
                <a:solidFill>
                  <a:schemeClr val="bg1"/>
                </a:solidFill>
              </a:defRPr>
            </a:lvl1pPr>
            <a:lvl2pPr marL="0" indent="0">
              <a:spcBef>
                <a:spcPts val="500"/>
              </a:spcBef>
              <a:spcAft>
                <a:spcPts val="0"/>
              </a:spcAft>
              <a:buNone/>
              <a:defRPr sz="1850">
                <a:solidFill>
                  <a:srgbClr val="FFDD00"/>
                </a:solidFill>
              </a:defRPr>
            </a:lvl2pPr>
          </a:lstStyle>
          <a:p>
            <a:pPr lvl="0"/>
            <a:r>
              <a:rPr lang="fr-FR"/>
              <a:t>Titre</a:t>
            </a:r>
          </a:p>
          <a:p>
            <a:pPr lvl="1"/>
            <a:r>
              <a:rPr lang="fr-FR"/>
              <a:t>Sous-titre</a:t>
            </a:r>
          </a:p>
        </p:txBody>
      </p:sp>
    </p:spTree>
    <p:extLst>
      <p:ext uri="{BB962C8B-B14F-4D97-AF65-F5344CB8AC3E}">
        <p14:creationId xmlns:p14="http://schemas.microsoft.com/office/powerpoint/2010/main" val="266122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994054"/>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995686"/>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chemeClr val="tx1"/>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2465615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1111091"/>
            <a:ext cx="8442808" cy="3574645"/>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1111092"/>
            <a:ext cx="7560840" cy="3574645"/>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81087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13159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923928" y="324000"/>
            <a:ext cx="4860072"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995686"/>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876006"/>
            <a:ext cx="1170000" cy="267494"/>
          </a:xfrm>
          <a:prstGeom prst="rect">
            <a:avLst/>
          </a:prstGeom>
        </p:spPr>
        <p:txBody>
          <a:bodyPr/>
          <a:lstStyle/>
          <a:p>
            <a:pPr algn="r"/>
            <a:r>
              <a:rPr lang="fr-FR" cap="all"/>
              <a:t>XX/XX/XXXX</a:t>
            </a:r>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803998"/>
            <a:ext cx="1170000" cy="339502"/>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7708749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6">
            <a:alphaModFix/>
          </a:blip>
          <a:srcRect/>
          <a:stretch/>
        </p:blipFill>
        <p:spPr>
          <a:xfrm>
            <a:off x="14559" y="6773"/>
            <a:ext cx="9152690" cy="5152964"/>
          </a:xfrm>
          <a:prstGeom prst="rect">
            <a:avLst/>
          </a:prstGeom>
          <a:noFill/>
          <a:ln>
            <a:noFill/>
          </a:ln>
        </p:spPr>
      </p:pic>
      <p:sp>
        <p:nvSpPr>
          <p:cNvPr id="11" name="Google Shape;11;p31"/>
          <p:cNvSpPr txBox="1">
            <a:spLocks noGrp="1"/>
          </p:cNvSpPr>
          <p:nvPr>
            <p:ph type="title"/>
          </p:nvPr>
        </p:nvSpPr>
        <p:spPr>
          <a:xfrm>
            <a:off x="359999" y="1131590"/>
            <a:ext cx="8424000" cy="720000"/>
          </a:xfrm>
          <a:prstGeom prst="rect">
            <a:avLst/>
          </a:prstGeom>
          <a:noFill/>
          <a:ln>
            <a:noFill/>
          </a:ln>
        </p:spPr>
        <p:txBody>
          <a:bodyPr spcFirstLastPara="1" wrap="square" lIns="0" tIns="0" rIns="0" bIns="0" anchor="t" anchorCtr="0">
            <a:noAutofit/>
          </a:bodyPr>
          <a:lstStyle>
            <a:lvl1pPr marR="0" lvl="0" algn="l" rtl="0">
              <a:lnSpc>
                <a:spcPct val="90000"/>
              </a:lnSpc>
              <a:spcBef>
                <a:spcPts val="0"/>
              </a:spcBef>
              <a:spcAft>
                <a:spcPts val="0"/>
              </a:spcAft>
              <a:buClr>
                <a:schemeClr val="dk2"/>
              </a:buClr>
              <a:buSzPts val="2550"/>
              <a:buFont typeface="Arial"/>
              <a:buNone/>
              <a:defRPr sz="255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31"/>
          <p:cNvSpPr txBox="1">
            <a:spLocks noGrp="1"/>
          </p:cNvSpPr>
          <p:nvPr>
            <p:ph type="body" idx="1"/>
          </p:nvPr>
        </p:nvSpPr>
        <p:spPr>
          <a:xfrm>
            <a:off x="359999" y="1995686"/>
            <a:ext cx="8424000" cy="25740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050"/>
              <a:buFont typeface="Arial"/>
              <a:buNone/>
              <a:defRPr sz="1050" b="0" i="0" u="none" strike="noStrike" cap="none">
                <a:solidFill>
                  <a:schemeClr val="dk2"/>
                </a:solidFill>
                <a:latin typeface="Arial"/>
                <a:ea typeface="Arial"/>
                <a:cs typeface="Arial"/>
                <a:sym typeface="Arial"/>
              </a:defRPr>
            </a:lvl1pPr>
            <a:lvl2pPr marL="914400" marR="0" lvl="1" indent="-288925" algn="l" rtl="0">
              <a:lnSpc>
                <a:spcPct val="100000"/>
              </a:lnSpc>
              <a:spcBef>
                <a:spcPts val="600"/>
              </a:spcBef>
              <a:spcAft>
                <a:spcPts val="0"/>
              </a:spcAft>
              <a:buClr>
                <a:schemeClr val="dk1"/>
              </a:buClr>
              <a:buSzPts val="950"/>
              <a:buFont typeface="Arial"/>
              <a:buChar char="•"/>
              <a:defRPr sz="950" b="0" i="0" u="none" strike="noStrike" cap="none">
                <a:solidFill>
                  <a:schemeClr val="dk1"/>
                </a:solidFill>
                <a:latin typeface="Arial"/>
                <a:ea typeface="Arial"/>
                <a:cs typeface="Arial"/>
                <a:sym typeface="Arial"/>
              </a:defRPr>
            </a:lvl2pPr>
            <a:lvl3pPr marL="1371600" marR="0" lvl="2" indent="-282575" algn="l" rtl="0">
              <a:lnSpc>
                <a:spcPct val="100000"/>
              </a:lnSpc>
              <a:spcBef>
                <a:spcPts val="600"/>
              </a:spcBef>
              <a:spcAft>
                <a:spcPts val="0"/>
              </a:spcAft>
              <a:buClr>
                <a:schemeClr val="dk1"/>
              </a:buClr>
              <a:buSzPts val="850"/>
              <a:buFont typeface="Arial"/>
              <a:buChar char="•"/>
              <a:defRPr sz="850" b="0" i="0" u="none" strike="noStrike" cap="none">
                <a:solidFill>
                  <a:schemeClr val="dk1"/>
                </a:solidFill>
                <a:latin typeface="Arial"/>
                <a:ea typeface="Arial"/>
                <a:cs typeface="Arial"/>
                <a:sym typeface="Arial"/>
              </a:defRPr>
            </a:lvl3pPr>
            <a:lvl4pPr marL="1828800" marR="0" lvl="3" indent="-276225" algn="l" rtl="0">
              <a:lnSpc>
                <a:spcPct val="100000"/>
              </a:lnSpc>
              <a:spcBef>
                <a:spcPts val="100"/>
              </a:spcBef>
              <a:spcAft>
                <a:spcPts val="0"/>
              </a:spcAft>
              <a:buClr>
                <a:schemeClr val="dk1"/>
              </a:buClr>
              <a:buSzPts val="750"/>
              <a:buFont typeface="Arial"/>
              <a:buChar char="•"/>
              <a:defRPr sz="750" b="0" i="0" u="none" strike="noStrike" cap="none">
                <a:solidFill>
                  <a:schemeClr val="dk1"/>
                </a:solidFill>
                <a:latin typeface="Arial"/>
                <a:ea typeface="Arial"/>
                <a:cs typeface="Arial"/>
                <a:sym typeface="Arial"/>
              </a:defRPr>
            </a:lvl4pPr>
            <a:lvl5pPr marL="2286000" marR="0" lvl="4" indent="-273050" algn="l" rtl="0">
              <a:lnSpc>
                <a:spcPct val="100000"/>
              </a:lnSpc>
              <a:spcBef>
                <a:spcPts val="100"/>
              </a:spcBef>
              <a:spcAft>
                <a:spcPts val="0"/>
              </a:spcAft>
              <a:buClr>
                <a:schemeClr val="dk1"/>
              </a:buClr>
              <a:buSzPts val="700"/>
              <a:buFont typeface="Arial"/>
              <a:buChar char="•"/>
              <a:defRPr sz="7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31"/>
          <p:cNvSpPr txBox="1">
            <a:spLocks noGrp="1"/>
          </p:cNvSpPr>
          <p:nvPr>
            <p:ph type="dt" idx="10"/>
          </p:nvPr>
        </p:nvSpPr>
        <p:spPr>
          <a:xfrm>
            <a:off x="6426336" y="4783500"/>
            <a:ext cx="1170000" cy="36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75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fr-FR"/>
              <a:t>06/07/2021</a:t>
            </a:r>
          </a:p>
        </p:txBody>
      </p:sp>
      <p:sp>
        <p:nvSpPr>
          <p:cNvPr id="14" name="Google Shape;14;p31"/>
          <p:cNvSpPr txBox="1">
            <a:spLocks noGrp="1"/>
          </p:cNvSpPr>
          <p:nvPr>
            <p:ph type="sldNum" idx="12"/>
          </p:nvPr>
        </p:nvSpPr>
        <p:spPr>
          <a:xfrm>
            <a:off x="7596336" y="4783500"/>
            <a:ext cx="1170000" cy="3600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62" r:id="rId3"/>
    <p:sldLayoutId id="214748366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690" y="0"/>
            <a:ext cx="9152690" cy="5152964"/>
          </a:xfrm>
          <a:prstGeom prst="rect">
            <a:avLst/>
          </a:prstGeom>
        </p:spPr>
      </p:pic>
      <p:sp>
        <p:nvSpPr>
          <p:cNvPr id="2" name="Espace réservé du titre 1"/>
          <p:cNvSpPr>
            <a:spLocks noGrp="1"/>
          </p:cNvSpPr>
          <p:nvPr>
            <p:ph type="title"/>
          </p:nvPr>
        </p:nvSpPr>
        <p:spPr bwMode="gray">
          <a:xfrm>
            <a:off x="359999" y="113159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995686"/>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r>
              <a:rPr lang="fr-FR" cap="all"/>
              <a:t>XX/XX/XXXX</a:t>
            </a:r>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chemeClr val="tx2"/>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993831259"/>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oad.simmons.edu/oadwiki/Data_repositories" TargetMode="External"/><Relationship Id="rId2" Type="http://schemas.openxmlformats.org/officeDocument/2006/relationships/hyperlink" Target="http://re3data.org/" TargetMode="External"/><Relationship Id="rId1" Type="http://schemas.openxmlformats.org/officeDocument/2006/relationships/slideLayout" Target="../slideLayouts/slideLayout3.xml"/><Relationship Id="rId5" Type="http://schemas.openxmlformats.org/officeDocument/2006/relationships/hyperlink" Target="https://www.coretrustseal.org/why-certification/certified-repositories/" TargetMode="External"/><Relationship Id="rId4" Type="http://schemas.openxmlformats.org/officeDocument/2006/relationships/hyperlink" Target="http://v2.sherpa.ac.uk/opendoar/"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scienceouverte.univ-rennes1.fr/les-revues-hybrides" TargetMode="External"/><Relationship Id="rId2" Type="http://schemas.openxmlformats.org/officeDocument/2006/relationships/hyperlink" Target="https://www.coalition-s.org/rights-retention-strategy/" TargetMode="External"/><Relationship Id="rId1" Type="http://schemas.openxmlformats.org/officeDocument/2006/relationships/slideLayout" Target="../slideLayouts/slideLayout3.xml"/><Relationship Id="rId6" Type="http://schemas.openxmlformats.org/officeDocument/2006/relationships/hyperlink" Target="https://scienceouverte.univ-rennes1.fr/sites/scienceouverte.univ-rennes1.fr/files/medias/files/ORE-French.pdf" TargetMode="External"/><Relationship Id="rId5" Type="http://schemas.openxmlformats.org/officeDocument/2006/relationships/hyperlink" Target="https://open-research-europe.ec.europa.eu/" TargetMode="External"/><Relationship Id="rId4" Type="http://schemas.openxmlformats.org/officeDocument/2006/relationships/hyperlink" Target="https://t.co/qDObEEdSgn?amp=1"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persee.fr/" TargetMode="External"/><Relationship Id="rId2" Type="http://schemas.openxmlformats.org/officeDocument/2006/relationships/hyperlink" Target="https://doaj.org/" TargetMode="External"/><Relationship Id="rId1" Type="http://schemas.openxmlformats.org/officeDocument/2006/relationships/slideLayout" Target="../slideLayouts/slideLayout3.xml"/><Relationship Id="rId5" Type="http://schemas.openxmlformats.org/officeDocument/2006/relationships/hyperlink" Target="http://www.scielo.br/" TargetMode="External"/><Relationship Id="rId4" Type="http://schemas.openxmlformats.org/officeDocument/2006/relationships/hyperlink" Target="http://www.revues.org/"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zenodo.org/record/4562828#.ZDa05oTP1PY"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oad.simmons.edu/oadwiki/Data_repositories" TargetMode="External"/><Relationship Id="rId2" Type="http://schemas.openxmlformats.org/officeDocument/2006/relationships/hyperlink" Target="http://re3data.org/" TargetMode="External"/><Relationship Id="rId1" Type="http://schemas.openxmlformats.org/officeDocument/2006/relationships/slideLayout" Target="../slideLayouts/slideLayout3.xml"/><Relationship Id="rId5" Type="http://schemas.openxmlformats.org/officeDocument/2006/relationships/hyperlink" Target="https://www.coretrustseal.org/why-certification/certified-repositories/" TargetMode="External"/><Relationship Id="rId4" Type="http://schemas.openxmlformats.org/officeDocument/2006/relationships/hyperlink" Target="http://v2.sherpa.ac.uk/opendoar/"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openaccess.mpg.de/Berlin-Declaration" TargetMode="External"/><Relationship Id="rId2" Type="http://schemas.openxmlformats.org/officeDocument/2006/relationships/hyperlink" Target="https://www.budapestopenaccessinitiative.org/read"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entrepot.recherche.data.gouv.fr/dataverse/cnrs"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opidor.fr/"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hyperlink" Target="https://opidor.fr/identifier/" TargetMode="External"/><Relationship Id="rId2" Type="http://schemas.openxmlformats.org/officeDocument/2006/relationships/hyperlink" Target="http://opidor.fr/planifier/" TargetMode="External"/><Relationship Id="rId1" Type="http://schemas.openxmlformats.org/officeDocument/2006/relationships/slideLayout" Target="../slideLayouts/slideLayout3.xml"/><Relationship Id="rId6" Type="http://schemas.openxmlformats.org/officeDocument/2006/relationships/hyperlink" Target="https://datacite.org/" TargetMode="External"/><Relationship Id="rId5" Type="http://schemas.openxmlformats.org/officeDocument/2006/relationships/image" Target="../media/image20.png"/><Relationship Id="rId4" Type="http://schemas.openxmlformats.org/officeDocument/2006/relationships/hyperlink" Target="http://opidor.fr/repere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ibliotheques.univ-tlse3.fr/file/composantes-science-ouverte"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C6B1EB-F707-8543-A6EF-5F13D8892D00}"/>
              </a:ext>
            </a:extLst>
          </p:cNvPr>
          <p:cNvSpPr>
            <a:spLocks noGrp="1"/>
          </p:cNvSpPr>
          <p:nvPr>
            <p:ph type="title"/>
          </p:nvPr>
        </p:nvSpPr>
        <p:spPr/>
        <p:txBody>
          <a:bodyPr/>
          <a:lstStyle/>
          <a:p>
            <a:endParaRPr lang="fr-FR"/>
          </a:p>
        </p:txBody>
      </p:sp>
      <p:sp>
        <p:nvSpPr>
          <p:cNvPr id="5" name="Espace réservé du texte 4">
            <a:extLst>
              <a:ext uri="{FF2B5EF4-FFF2-40B4-BE49-F238E27FC236}">
                <a16:creationId xmlns:a16="http://schemas.microsoft.com/office/drawing/2014/main" id="{CCB067EF-6338-C34E-8BD8-AE93FAC383B5}"/>
              </a:ext>
            </a:extLst>
          </p:cNvPr>
          <p:cNvSpPr>
            <a:spLocks noGrp="1"/>
          </p:cNvSpPr>
          <p:nvPr>
            <p:ph type="body" sz="quarter" idx="13"/>
          </p:nvPr>
        </p:nvSpPr>
        <p:spPr>
          <a:xfrm>
            <a:off x="319945" y="1475151"/>
            <a:ext cx="8499700" cy="2539250"/>
          </a:xfrm>
        </p:spPr>
        <p:txBody>
          <a:bodyPr/>
          <a:lstStyle/>
          <a:p>
            <a:pPr algn="ctr"/>
            <a:endParaRPr lang="fr-FR" dirty="0">
              <a:latin typeface="Calibri" panose="020F0502020204030204" pitchFamily="34" charset="0"/>
              <a:cs typeface="Calibri" panose="020F0502020204030204" pitchFamily="34" charset="0"/>
            </a:endParaRPr>
          </a:p>
          <a:p>
            <a:pPr algn="ctr"/>
            <a:r>
              <a:rPr lang="fr-FR" sz="4000" dirty="0">
                <a:latin typeface="+mn-lt"/>
                <a:cs typeface="Calibri" panose="020F0502020204030204" pitchFamily="34" charset="0"/>
              </a:rPr>
              <a:t>La science ouverte </a:t>
            </a:r>
          </a:p>
          <a:p>
            <a:pPr algn="ctr"/>
            <a:r>
              <a:rPr lang="fr-FR" sz="4000" dirty="0">
                <a:latin typeface="+mn-lt"/>
                <a:cs typeface="Calibri" panose="020F0502020204030204" pitchFamily="34" charset="0"/>
              </a:rPr>
              <a:t>dans les projets de recherche</a:t>
            </a:r>
            <a:endParaRPr lang="fr-FR" sz="4000" dirty="0">
              <a:latin typeface="+mn-lt"/>
            </a:endParaRPr>
          </a:p>
          <a:p>
            <a:endParaRPr lang="fr-FR" sz="2000" dirty="0"/>
          </a:p>
          <a:p>
            <a:pPr>
              <a:lnSpc>
                <a:spcPct val="100000"/>
              </a:lnSpc>
              <a:spcBef>
                <a:spcPts val="1200"/>
              </a:spcBef>
            </a:pPr>
            <a:r>
              <a:rPr lang="fr-FR" sz="2000" b="0" dirty="0"/>
              <a:t>                                                                       											</a:t>
            </a:r>
            <a:endParaRPr lang="fr-FR" dirty="0"/>
          </a:p>
          <a:p>
            <a:pPr>
              <a:lnSpc>
                <a:spcPct val="100000"/>
              </a:lnSpc>
              <a:spcBef>
                <a:spcPts val="1200"/>
              </a:spcBef>
            </a:pPr>
            <a:r>
              <a:rPr lang="fr-FR" sz="2000" b="0" dirty="0"/>
              <a:t>                                                       -</a:t>
            </a:r>
            <a:endParaRPr lang="fr-FR" dirty="0"/>
          </a:p>
        </p:txBody>
      </p:sp>
    </p:spTree>
    <p:extLst>
      <p:ext uri="{BB962C8B-B14F-4D97-AF65-F5344CB8AC3E}">
        <p14:creationId xmlns:p14="http://schemas.microsoft.com/office/powerpoint/2010/main" val="1233764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FF431C1-2480-4E39-95A9-ADBE12A98B02}"/>
              </a:ext>
            </a:extLst>
          </p:cNvPr>
          <p:cNvSpPr>
            <a:spLocks noGrp="1"/>
          </p:cNvSpPr>
          <p:nvPr>
            <p:ph type="body" idx="1"/>
          </p:nvPr>
        </p:nvSpPr>
        <p:spPr/>
        <p:txBody>
          <a:bodyPr/>
          <a:lstStyle/>
          <a:p>
            <a:r>
              <a:rPr lang="fr-FR" sz="2400" dirty="0">
                <a:solidFill>
                  <a:schemeClr val="bg1"/>
                </a:solidFill>
              </a:rPr>
              <a:t>Le RGPD</a:t>
            </a:r>
          </a:p>
        </p:txBody>
      </p:sp>
      <p:sp>
        <p:nvSpPr>
          <p:cNvPr id="4" name="Rectangle 3">
            <a:extLst>
              <a:ext uri="{FF2B5EF4-FFF2-40B4-BE49-F238E27FC236}">
                <a16:creationId xmlns:a16="http://schemas.microsoft.com/office/drawing/2014/main" id="{53BACD4F-B74B-4478-81DA-2F7E2C10E471}"/>
              </a:ext>
            </a:extLst>
          </p:cNvPr>
          <p:cNvSpPr/>
          <p:nvPr/>
        </p:nvSpPr>
        <p:spPr>
          <a:xfrm>
            <a:off x="263589" y="1333911"/>
            <a:ext cx="8560838" cy="213585"/>
          </a:xfrm>
          <a:prstGeom prst="rect">
            <a:avLst/>
          </a:prstGeom>
        </p:spPr>
        <p:txBody>
          <a:bodyPr wrap="square">
            <a:spAutoFit/>
          </a:bodyPr>
          <a:lstStyle/>
          <a:p>
            <a:endParaRPr lang="fr-FR" sz="788" dirty="0">
              <a:latin typeface="Century Gothic" panose="020B0502020202020204" pitchFamily="34" charset="0"/>
            </a:endParaRPr>
          </a:p>
        </p:txBody>
      </p:sp>
      <p:sp>
        <p:nvSpPr>
          <p:cNvPr id="5" name="Rectangle 4">
            <a:extLst>
              <a:ext uri="{FF2B5EF4-FFF2-40B4-BE49-F238E27FC236}">
                <a16:creationId xmlns:a16="http://schemas.microsoft.com/office/drawing/2014/main" id="{32DC33B9-F9A7-4A92-A9A5-5D24D3D1A3E6}"/>
              </a:ext>
            </a:extLst>
          </p:cNvPr>
          <p:cNvSpPr/>
          <p:nvPr/>
        </p:nvSpPr>
        <p:spPr>
          <a:xfrm>
            <a:off x="137626" y="1057315"/>
            <a:ext cx="8495522" cy="3416320"/>
          </a:xfrm>
          <a:prstGeom prst="rect">
            <a:avLst/>
          </a:prstGeom>
        </p:spPr>
        <p:txBody>
          <a:bodyPr wrap="square" lIns="91440" tIns="45720" rIns="91440" bIns="45720" anchor="t">
            <a:spAutoFit/>
          </a:bodyPr>
          <a:lstStyle/>
          <a:p>
            <a:r>
              <a:rPr lang="fr-FR" sz="1800" dirty="0">
                <a:solidFill>
                  <a:schemeClr val="bg2"/>
                </a:solidFill>
                <a:latin typeface="Calibri"/>
                <a:cs typeface="Calibri"/>
              </a:rPr>
              <a:t>Le règlement général sur la protection des données (RGPD) responsabilise les organismes publics et privés qui traitent des données personnelles. Le RGPD encadre le traitement des données personnelles sur le territoire de l’Union européenne.</a:t>
            </a:r>
          </a:p>
          <a:p>
            <a:r>
              <a:rPr lang="fr-FR" sz="1800" dirty="0">
                <a:solidFill>
                  <a:schemeClr val="bg2"/>
                </a:solidFill>
                <a:latin typeface="Calibri"/>
                <a:cs typeface="Calibri"/>
              </a:rPr>
              <a:t>Le contexte juridique s’adapte pour suivre les évolutions des technologies et de nos sociétés (usages accrus du numérique, développement du commerce en ligne…). Ce nouveau règlement européen s’inscrit dans la continuité de la Loi française Informatique et Libertés de 1978 et renforce le contrôle par les citoyens de l’utilisation qui peut être faite des données les concernant.</a:t>
            </a:r>
          </a:p>
          <a:p>
            <a:endParaRPr lang="fr-FR" sz="1800" dirty="0">
              <a:solidFill>
                <a:schemeClr val="bg2"/>
              </a:solidFill>
              <a:latin typeface="Calibri" panose="020F0502020204030204" pitchFamily="34" charset="0"/>
              <a:cs typeface="Calibri" panose="020F0502020204030204" pitchFamily="34" charset="0"/>
            </a:endParaRPr>
          </a:p>
          <a:p>
            <a:r>
              <a:rPr lang="fr-FR" sz="1800" dirty="0">
                <a:solidFill>
                  <a:schemeClr val="bg2"/>
                </a:solidFill>
                <a:latin typeface="Calibri"/>
                <a:cs typeface="Calibri"/>
              </a:rPr>
              <a:t>Il harmonise les règles en Europe en offrant un cadre juridique unique aux professionnels. Il permet de développer leurs activités numériques au sein de l’UE en se fondant sur la confiance des utilisateurs.</a:t>
            </a:r>
          </a:p>
        </p:txBody>
      </p:sp>
      <p:sp>
        <p:nvSpPr>
          <p:cNvPr id="6" name="ZoneTexte 5">
            <a:extLst>
              <a:ext uri="{FF2B5EF4-FFF2-40B4-BE49-F238E27FC236}">
                <a16:creationId xmlns:a16="http://schemas.microsoft.com/office/drawing/2014/main" id="{2D119E76-1EEC-46E9-B00F-FFFADE5B470A}"/>
              </a:ext>
            </a:extLst>
          </p:cNvPr>
          <p:cNvSpPr txBox="1"/>
          <p:nvPr/>
        </p:nvSpPr>
        <p:spPr>
          <a:xfrm>
            <a:off x="5011479" y="283535"/>
            <a:ext cx="3772520" cy="307777"/>
          </a:xfrm>
          <a:prstGeom prst="rect">
            <a:avLst/>
          </a:prstGeom>
          <a:noFill/>
        </p:spPr>
        <p:txBody>
          <a:bodyPr wrap="square" rtlCol="0">
            <a:spAutoFit/>
          </a:bodyPr>
          <a:lstStyle/>
          <a:p>
            <a:r>
              <a:rPr lang="fr-FR" b="1" dirty="0">
                <a:solidFill>
                  <a:schemeClr val="bg2"/>
                </a:solidFill>
              </a:rPr>
              <a:t>Une réglementation à prendre en compte</a:t>
            </a:r>
          </a:p>
        </p:txBody>
      </p:sp>
    </p:spTree>
    <p:extLst>
      <p:ext uri="{BB962C8B-B14F-4D97-AF65-F5344CB8AC3E}">
        <p14:creationId xmlns:p14="http://schemas.microsoft.com/office/powerpoint/2010/main" val="358722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4FD935-34C8-4D4C-9818-22E8A8DB1405}"/>
              </a:ext>
            </a:extLst>
          </p:cNvPr>
          <p:cNvSpPr/>
          <p:nvPr/>
        </p:nvSpPr>
        <p:spPr>
          <a:xfrm>
            <a:off x="376724" y="1732597"/>
            <a:ext cx="8390552" cy="2031325"/>
          </a:xfrm>
          <a:prstGeom prst="rect">
            <a:avLst/>
          </a:prstGeom>
        </p:spPr>
        <p:txBody>
          <a:bodyPr wrap="square" lIns="91440" tIns="45720" rIns="91440" bIns="45720" anchor="t">
            <a:spAutoFit/>
          </a:bodyPr>
          <a:lstStyle/>
          <a:p>
            <a:r>
              <a:rPr lang="fr-FR" sz="1800" dirty="0">
                <a:solidFill>
                  <a:schemeClr val="bg2"/>
                </a:solidFill>
                <a:latin typeface="Calibri"/>
                <a:cs typeface="Calibri"/>
              </a:rPr>
              <a:t>Dans le cadre de vos projets de recherche, vous êtes amenés à collecter des données personnelles pour mener à bien votre étude. </a:t>
            </a:r>
            <a:endParaRPr lang="fr-FR" sz="1800" dirty="0">
              <a:solidFill>
                <a:schemeClr val="bg2"/>
              </a:solidFill>
              <a:latin typeface="Calibri" panose="020F0502020204030204" pitchFamily="34" charset="0"/>
              <a:cs typeface="Calibri" panose="020F0502020204030204" pitchFamily="34" charset="0"/>
            </a:endParaRPr>
          </a:p>
          <a:p>
            <a:r>
              <a:rPr lang="fr-FR" sz="1800" dirty="0">
                <a:solidFill>
                  <a:schemeClr val="bg2"/>
                </a:solidFill>
                <a:latin typeface="Calibri"/>
                <a:cs typeface="Calibri"/>
              </a:rPr>
              <a:t>Les données que vous allez recueillir doivent être en adéquation avec votre projet (pertinence des données collectées afin d’éviter les recherches sous-jacentes). </a:t>
            </a:r>
            <a:endParaRPr lang="fr-FR" sz="1800" dirty="0">
              <a:solidFill>
                <a:schemeClr val="bg2"/>
              </a:solidFill>
              <a:latin typeface="Calibri" panose="020F0502020204030204" pitchFamily="34" charset="0"/>
              <a:cs typeface="Calibri" panose="020F0502020204030204" pitchFamily="34" charset="0"/>
            </a:endParaRPr>
          </a:p>
          <a:p>
            <a:r>
              <a:rPr lang="fr-FR" sz="1800" dirty="0">
                <a:solidFill>
                  <a:schemeClr val="bg2"/>
                </a:solidFill>
                <a:latin typeface="Calibri"/>
                <a:cs typeface="Calibri"/>
              </a:rPr>
              <a:t>Pour tout projet, il est important de réunir, utiliser, analyser des données en lien avec la problématique de recherche, afin d’obtenir des résultats transparents, diffusables et valorisables. </a:t>
            </a:r>
            <a:endParaRPr lang="fr-FR" sz="18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075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B03442-D6B0-4BD8-BB07-2BF4D16D3FB2}"/>
              </a:ext>
            </a:extLst>
          </p:cNvPr>
          <p:cNvSpPr/>
          <p:nvPr/>
        </p:nvSpPr>
        <p:spPr>
          <a:xfrm>
            <a:off x="180781" y="1050510"/>
            <a:ext cx="8418545" cy="3693319"/>
          </a:xfrm>
          <a:prstGeom prst="rect">
            <a:avLst/>
          </a:prstGeom>
        </p:spPr>
        <p:txBody>
          <a:bodyPr wrap="square" lIns="91440" tIns="45720" rIns="91440" bIns="45720" anchor="t">
            <a:spAutoFit/>
          </a:bodyPr>
          <a:lstStyle/>
          <a:p>
            <a:r>
              <a:rPr lang="fr-FR" sz="1800" b="1" dirty="0">
                <a:solidFill>
                  <a:schemeClr val="bg2"/>
                </a:solidFill>
                <a:latin typeface="Calibri"/>
                <a:cs typeface="Calibri"/>
              </a:rPr>
              <a:t>Les points de vigilance</a:t>
            </a:r>
            <a:endParaRPr lang="fr-FR" sz="1800" dirty="0">
              <a:solidFill>
                <a:schemeClr val="bg2"/>
              </a:solidFill>
              <a:latin typeface="Calibri"/>
              <a:cs typeface="Calibri"/>
            </a:endParaRPr>
          </a:p>
          <a:p>
            <a:r>
              <a:rPr lang="fr-FR" sz="1800" dirty="0">
                <a:solidFill>
                  <a:schemeClr val="bg2"/>
                </a:solidFill>
                <a:latin typeface="Calibri"/>
                <a:cs typeface="Calibri"/>
              </a:rPr>
              <a:t>Certaines données ou certains types de traitements nécessitent une vigilance particulière.</a:t>
            </a:r>
          </a:p>
          <a:p>
            <a:r>
              <a:rPr lang="fr-FR" sz="1800" b="1" dirty="0">
                <a:solidFill>
                  <a:schemeClr val="bg2"/>
                </a:solidFill>
                <a:latin typeface="Calibri"/>
                <a:cs typeface="Calibri"/>
              </a:rPr>
              <a:t>Lorsque vous traitez certains types de données à risque :</a:t>
            </a:r>
            <a:endParaRPr lang="fr-FR" sz="1800" dirty="0">
              <a:solidFill>
                <a:schemeClr val="bg2"/>
              </a:solidFill>
              <a:latin typeface="Calibri"/>
              <a:cs typeface="Calibri"/>
            </a:endParaRPr>
          </a:p>
          <a:p>
            <a:r>
              <a:rPr lang="fr-FR" sz="1800" dirty="0">
                <a:solidFill>
                  <a:schemeClr val="bg2"/>
                </a:solidFill>
                <a:latin typeface="Calibri"/>
                <a:cs typeface="Calibri"/>
              </a:rPr>
              <a:t>Sont notamment concernées les données dites « sensibles » :</a:t>
            </a:r>
          </a:p>
          <a:p>
            <a:pPr>
              <a:buFont typeface="Arial" panose="020B0604020202020204" pitchFamily="34" charset="0"/>
              <a:buChar char="•"/>
            </a:pPr>
            <a:r>
              <a:rPr lang="fr-FR" sz="1800" dirty="0">
                <a:solidFill>
                  <a:schemeClr val="bg2"/>
                </a:solidFill>
                <a:latin typeface="Calibri"/>
                <a:cs typeface="Calibri"/>
              </a:rPr>
              <a:t> révélant l’origine prétendument raciale ou ethnique ;</a:t>
            </a:r>
          </a:p>
          <a:p>
            <a:pPr>
              <a:buFont typeface="Arial" panose="020B0604020202020204" pitchFamily="34" charset="0"/>
              <a:buChar char="•"/>
            </a:pPr>
            <a:r>
              <a:rPr lang="fr-FR" sz="1800" dirty="0">
                <a:solidFill>
                  <a:schemeClr val="bg2"/>
                </a:solidFill>
                <a:latin typeface="Calibri"/>
                <a:cs typeface="Calibri"/>
              </a:rPr>
              <a:t> portant sur les opinions politiques, philosophiques ou religieuses ;</a:t>
            </a:r>
          </a:p>
          <a:p>
            <a:pPr>
              <a:buFont typeface="Arial" panose="020B0604020202020204" pitchFamily="34" charset="0"/>
              <a:buChar char="•"/>
            </a:pPr>
            <a:r>
              <a:rPr lang="fr-FR" sz="1800" dirty="0">
                <a:solidFill>
                  <a:schemeClr val="bg2"/>
                </a:solidFill>
                <a:latin typeface="Calibri"/>
                <a:cs typeface="Calibri"/>
              </a:rPr>
              <a:t> relatives à l’appartenance syndicale ;</a:t>
            </a:r>
          </a:p>
          <a:p>
            <a:pPr>
              <a:buFont typeface="Arial" panose="020B0604020202020204" pitchFamily="34" charset="0"/>
              <a:buChar char="•"/>
            </a:pPr>
            <a:r>
              <a:rPr lang="fr-FR" sz="1800" dirty="0">
                <a:solidFill>
                  <a:schemeClr val="bg2"/>
                </a:solidFill>
                <a:latin typeface="Calibri"/>
                <a:cs typeface="Calibri"/>
              </a:rPr>
              <a:t> concernant la santé ou l’orientation sexuelle ;</a:t>
            </a:r>
          </a:p>
          <a:p>
            <a:pPr>
              <a:buFont typeface="Arial" panose="020B0604020202020204" pitchFamily="34" charset="0"/>
              <a:buChar char="•"/>
            </a:pPr>
            <a:r>
              <a:rPr lang="fr-FR" sz="1800" dirty="0">
                <a:solidFill>
                  <a:schemeClr val="bg2"/>
                </a:solidFill>
                <a:latin typeface="Calibri"/>
                <a:cs typeface="Calibri"/>
              </a:rPr>
              <a:t> les consommations d’alcool ou de stupéfiants ; </a:t>
            </a:r>
            <a:endParaRPr lang="fr-FR" sz="1800" dirty="0">
              <a:solidFill>
                <a:schemeClr val="bg2"/>
              </a:solidFill>
              <a:latin typeface="Calibri" panose="020F0502020204030204" pitchFamily="34" charset="0"/>
              <a:cs typeface="Calibri" panose="020F0502020204030204" pitchFamily="34" charset="0"/>
            </a:endParaRPr>
          </a:p>
          <a:p>
            <a:pPr>
              <a:buFont typeface="Arial" panose="020B0604020202020204" pitchFamily="34" charset="0"/>
              <a:buChar char="•"/>
            </a:pPr>
            <a:r>
              <a:rPr lang="fr-FR" sz="1800" dirty="0">
                <a:solidFill>
                  <a:schemeClr val="bg2"/>
                </a:solidFill>
                <a:latin typeface="Calibri"/>
                <a:cs typeface="Calibri"/>
              </a:rPr>
              <a:t> génétiques ou biométriques.</a:t>
            </a:r>
          </a:p>
          <a:p>
            <a:r>
              <a:rPr lang="fr-FR" sz="1800" dirty="0">
                <a:solidFill>
                  <a:schemeClr val="bg2"/>
                </a:solidFill>
                <a:latin typeface="Calibri"/>
                <a:cs typeface="Calibri"/>
              </a:rPr>
              <a:t>Les données d’infraction ou de condamnation pénale font également l’objet de règles particulières.</a:t>
            </a:r>
          </a:p>
        </p:txBody>
      </p:sp>
    </p:spTree>
    <p:extLst>
      <p:ext uri="{BB962C8B-B14F-4D97-AF65-F5344CB8AC3E}">
        <p14:creationId xmlns:p14="http://schemas.microsoft.com/office/powerpoint/2010/main" val="496176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1187" y="1566802"/>
            <a:ext cx="8605158" cy="2573158"/>
          </a:xfrm>
        </p:spPr>
        <p:txBody>
          <a:bodyPr>
            <a:normAutofit/>
          </a:bodyPr>
          <a:lstStyle/>
          <a:p>
            <a:pPr marL="0" indent="0" algn="just"/>
            <a:r>
              <a:rPr lang="fr-FR" sz="1600" b="0" dirty="0">
                <a:solidFill>
                  <a:schemeClr val="bg2"/>
                </a:solidFill>
                <a:latin typeface="Calibri"/>
                <a:cs typeface="Calibri Light"/>
              </a:rPr>
              <a:t>La science ouverte vise à faciliter l'accès aux publications scientifiques et aux données de la recherche. </a:t>
            </a:r>
          </a:p>
          <a:p>
            <a:pPr marL="0" indent="0" algn="just"/>
            <a:r>
              <a:rPr lang="fr-FR" sz="1600" b="0" dirty="0">
                <a:solidFill>
                  <a:schemeClr val="bg2"/>
                </a:solidFill>
                <a:latin typeface="Calibri"/>
                <a:cs typeface="Calibri Light"/>
              </a:rPr>
              <a:t>Cette facilitation s’accompagne d’un certain nombre de mesures pour rendre les données scientifiques facilement découvrables, accessibles, interopérables et réutilisables. </a:t>
            </a:r>
            <a:endParaRPr lang="fr-FR" sz="1600" b="0">
              <a:solidFill>
                <a:schemeClr val="bg2"/>
              </a:solidFill>
              <a:latin typeface="Calibri"/>
              <a:cs typeface="Calibri Light" panose="020F0302020204030204" pitchFamily="34" charset="0"/>
            </a:endParaRPr>
          </a:p>
          <a:p>
            <a:pPr marL="0" indent="0" algn="just"/>
            <a:r>
              <a:rPr lang="fr-FR" sz="1600" b="0" dirty="0">
                <a:solidFill>
                  <a:schemeClr val="bg2"/>
                </a:solidFill>
                <a:latin typeface="Calibri"/>
                <a:cs typeface="Calibri Light"/>
              </a:rPr>
              <a:t>Ce sont les principes FAIR : </a:t>
            </a:r>
            <a:r>
              <a:rPr lang="fr-FR" sz="1600" b="0" i="1" err="1">
                <a:solidFill>
                  <a:schemeClr val="bg2"/>
                </a:solidFill>
                <a:latin typeface="Calibri"/>
                <a:cs typeface="Calibri Light"/>
              </a:rPr>
              <a:t>Findable</a:t>
            </a:r>
            <a:r>
              <a:rPr lang="fr-FR" sz="1600" b="0" i="1" dirty="0">
                <a:solidFill>
                  <a:schemeClr val="bg2"/>
                </a:solidFill>
                <a:latin typeface="Calibri"/>
                <a:cs typeface="Calibri Light"/>
              </a:rPr>
              <a:t>, Accessible, </a:t>
            </a:r>
            <a:r>
              <a:rPr lang="fr-FR" sz="1600" b="0" i="1" err="1">
                <a:solidFill>
                  <a:schemeClr val="bg2"/>
                </a:solidFill>
                <a:latin typeface="Calibri"/>
                <a:cs typeface="Calibri Light"/>
              </a:rPr>
              <a:t>Interoperable</a:t>
            </a:r>
            <a:r>
              <a:rPr lang="fr-FR" sz="1600" b="0" i="1" dirty="0">
                <a:solidFill>
                  <a:schemeClr val="bg2"/>
                </a:solidFill>
                <a:latin typeface="Calibri"/>
                <a:cs typeface="Calibri Light"/>
              </a:rPr>
              <a:t>, </a:t>
            </a:r>
            <a:r>
              <a:rPr lang="fr-FR" sz="1600" b="0" i="1" err="1">
                <a:solidFill>
                  <a:schemeClr val="bg2"/>
                </a:solidFill>
                <a:latin typeface="Calibri"/>
                <a:cs typeface="Calibri Light"/>
              </a:rPr>
              <a:t>Reusable</a:t>
            </a:r>
            <a:endParaRPr lang="fr-FR" sz="1600" b="0" i="1">
              <a:solidFill>
                <a:schemeClr val="bg2"/>
              </a:solidFill>
              <a:latin typeface="Calibri"/>
              <a:cs typeface="Calibri Light"/>
            </a:endParaRPr>
          </a:p>
          <a:p>
            <a:pPr marL="0" indent="0" algn="just"/>
            <a:endParaRPr lang="fr-FR" sz="1600" b="0" dirty="0">
              <a:solidFill>
                <a:schemeClr val="bg2"/>
              </a:solidFill>
              <a:latin typeface="Calibri"/>
              <a:cs typeface="Calibri Light" panose="020F0302020204030204" pitchFamily="34" charset="0"/>
            </a:endParaRPr>
          </a:p>
          <a:p>
            <a:pPr marL="0" indent="0" algn="just"/>
            <a:r>
              <a:rPr lang="fr-FR" sz="1600" b="0" dirty="0">
                <a:solidFill>
                  <a:schemeClr val="bg2"/>
                </a:solidFill>
                <a:latin typeface="Calibri"/>
                <a:cs typeface="Calibri Light"/>
              </a:rPr>
              <a:t>Les principes FAIR fournissent des lignes directrices pour améliorer la facilité de repérage, l’accessibilité, l’interopérabilité et la réutilisation des ressources numériques. </a:t>
            </a:r>
            <a:endParaRPr lang="fr-FR" sz="1600" b="0" dirty="0">
              <a:solidFill>
                <a:schemeClr val="bg2"/>
              </a:solidFill>
              <a:latin typeface="Calibri"/>
              <a:cs typeface="Calibri Light" panose="020F0302020204030204" pitchFamily="34" charset="0"/>
            </a:endParaRPr>
          </a:p>
          <a:p>
            <a:endParaRPr lang="fr-FR" dirty="0"/>
          </a:p>
        </p:txBody>
      </p:sp>
      <p:sp>
        <p:nvSpPr>
          <p:cNvPr id="4" name="object 2">
            <a:extLst>
              <a:ext uri="{FF2B5EF4-FFF2-40B4-BE49-F238E27FC236}">
                <a16:creationId xmlns:a16="http://schemas.microsoft.com/office/drawing/2014/main" id="{854F9F1E-78F4-4308-8F2E-E33C9C0F93CD}"/>
              </a:ext>
            </a:extLst>
          </p:cNvPr>
          <p:cNvSpPr txBox="1">
            <a:spLocks noGrp="1"/>
          </p:cNvSpPr>
          <p:nvPr>
            <p:ph type="title"/>
          </p:nvPr>
        </p:nvSpPr>
        <p:spPr>
          <a:xfrm>
            <a:off x="4826047" y="382775"/>
            <a:ext cx="4119479" cy="269697"/>
          </a:xfrm>
          <a:prstGeom prst="rect">
            <a:avLst/>
          </a:prstGeom>
        </p:spPr>
        <p:txBody>
          <a:bodyPr spcFirstLastPara="1" vert="horz" wrap="square" lIns="0" tIns="7501" rIns="0" bIns="0" rtlCol="0" anchor="t" anchorCtr="0">
            <a:spAutoFit/>
          </a:bodyPr>
          <a:lstStyle/>
          <a:p>
            <a:pPr marL="7144">
              <a:spcBef>
                <a:spcPts val="59"/>
              </a:spcBef>
            </a:pPr>
            <a:r>
              <a:rPr lang="fr-FR" sz="1800" spc="11" dirty="0">
                <a:solidFill>
                  <a:schemeClr val="bg2"/>
                </a:solidFill>
              </a:rPr>
              <a:t>FAIR DATA</a:t>
            </a:r>
            <a:endParaRPr sz="1800" dirty="0">
              <a:solidFill>
                <a:schemeClr val="bg2"/>
              </a:solidFill>
            </a:endParaRPr>
          </a:p>
        </p:txBody>
      </p:sp>
    </p:spTree>
    <p:extLst>
      <p:ext uri="{BB962C8B-B14F-4D97-AF65-F5344CB8AC3E}">
        <p14:creationId xmlns:p14="http://schemas.microsoft.com/office/powerpoint/2010/main" val="361557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85900" y="290946"/>
            <a:ext cx="6172200" cy="4303677"/>
          </a:xfrm>
        </p:spPr>
        <p:txBody>
          <a:bodyPr>
            <a:normAutofit/>
          </a:bodyPr>
          <a:lstStyle/>
          <a:p>
            <a:endParaRPr lang="fr-FR" sz="3150" dirty="0"/>
          </a:p>
          <a:p>
            <a:endParaRPr lang="fr-FR" sz="3150" dirty="0"/>
          </a:p>
          <a:p>
            <a:endParaRPr lang="fr-FR" sz="3150" dirty="0"/>
          </a:p>
          <a:p>
            <a:endParaRPr lang="fr-FR" sz="3150" dirty="0"/>
          </a:p>
          <a:p>
            <a:endParaRPr lang="fr-FR" sz="3150" dirty="0"/>
          </a:p>
          <a:p>
            <a:endParaRPr lang="fr-FR" sz="3150" dirty="0"/>
          </a:p>
          <a:p>
            <a:endParaRPr lang="fr-FR" sz="3150" dirty="0"/>
          </a:p>
          <a:p>
            <a:endParaRPr lang="fr-FR" sz="3150" dirty="0"/>
          </a:p>
          <a:p>
            <a:endParaRPr lang="fr-FR" sz="3150" dirty="0"/>
          </a:p>
          <a:p>
            <a:endParaRPr lang="fr-FR" sz="3150" dirty="0"/>
          </a:p>
          <a:p>
            <a:endParaRPr lang="fr-FR" sz="1350" dirty="0"/>
          </a:p>
        </p:txBody>
      </p:sp>
      <p:pic>
        <p:nvPicPr>
          <p:cNvPr id="5" name="Image 4"/>
          <p:cNvPicPr/>
          <p:nvPr/>
        </p:nvPicPr>
        <p:blipFill>
          <a:blip r:embed="rId2">
            <a:extLst>
              <a:ext uri="{28A0092B-C50C-407E-A947-70E740481C1C}">
                <a14:useLocalDpi xmlns:a14="http://schemas.microsoft.com/office/drawing/2010/main" val="0"/>
              </a:ext>
            </a:extLst>
          </a:blip>
          <a:stretch>
            <a:fillRect/>
          </a:stretch>
        </p:blipFill>
        <p:spPr>
          <a:xfrm>
            <a:off x="813459" y="867748"/>
            <a:ext cx="7171213" cy="3984806"/>
          </a:xfrm>
          <a:prstGeom prst="rect">
            <a:avLst/>
          </a:prstGeom>
        </p:spPr>
      </p:pic>
    </p:spTree>
    <p:extLst>
      <p:ext uri="{BB962C8B-B14F-4D97-AF65-F5344CB8AC3E}">
        <p14:creationId xmlns:p14="http://schemas.microsoft.com/office/powerpoint/2010/main" val="59441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933" y="1280627"/>
            <a:ext cx="8467531" cy="3139321"/>
          </a:xfrm>
          <a:prstGeom prst="rect">
            <a:avLst/>
          </a:prstGeom>
        </p:spPr>
        <p:txBody>
          <a:bodyPr wrap="square" lIns="91440" tIns="45720" rIns="91440" bIns="45720" anchor="t">
            <a:spAutoFit/>
          </a:bodyPr>
          <a:lstStyle/>
          <a:p>
            <a:pPr algn="just"/>
            <a:r>
              <a:rPr lang="fr-FR" sz="1800" b="1" err="1">
                <a:solidFill>
                  <a:schemeClr val="bg2"/>
                </a:solidFill>
                <a:latin typeface="Calibri"/>
                <a:cs typeface="Calibri"/>
              </a:rPr>
              <a:t>Findable</a:t>
            </a:r>
            <a:r>
              <a:rPr lang="fr-FR" sz="1800" b="1" dirty="0">
                <a:solidFill>
                  <a:schemeClr val="bg2"/>
                </a:solidFill>
                <a:latin typeface="Calibri"/>
                <a:cs typeface="Calibri"/>
              </a:rPr>
              <a:t> : </a:t>
            </a:r>
            <a:r>
              <a:rPr lang="fr-FR" sz="1800" dirty="0">
                <a:solidFill>
                  <a:schemeClr val="bg2"/>
                </a:solidFill>
                <a:latin typeface="Calibri"/>
                <a:cs typeface="Calibri"/>
              </a:rPr>
              <a:t>ce principe a pour objectif de faciliter la découverte de vos données par d’autre chercheurs et pars des systèmes informatiques. De ce fait, vous devez mettre en place une description et une indexation des données et des métadonnées avec un identifiant pérenne. En plus des métadonnées bibliographiques (auteurs, titre, résumé, etc.), il est important également de fournir des métadonnées sur le contexte et la provenance des données. L’entrepôt choisi doit indexer les données et permettre leur recherche par les humains et les machines. Avant tout dépôt sur des plateformes ou des entrepôts vous devez vous assurer que vos données sont communicables d’un point de vue juridiques et éthiques.</a:t>
            </a:r>
          </a:p>
          <a:p>
            <a:pPr algn="just"/>
            <a:endParaRPr lang="fr-FR" sz="1800" dirty="0">
              <a:solidFill>
                <a:schemeClr val="bg2"/>
              </a:solidFill>
              <a:latin typeface="Calibri" panose="020F0502020204030204" pitchFamily="34" charset="0"/>
              <a:cs typeface="Calibri" panose="020F0502020204030204" pitchFamily="34" charset="0"/>
            </a:endParaRPr>
          </a:p>
          <a:p>
            <a:pPr algn="just"/>
            <a:r>
              <a:rPr lang="fr-FR" sz="1800" dirty="0">
                <a:solidFill>
                  <a:schemeClr val="bg2"/>
                </a:solidFill>
                <a:latin typeface="Calibri"/>
                <a:cs typeface="Calibri"/>
              </a:rPr>
              <a:t>Pour cela vous devez créer un PID (Persistent Identifier)</a:t>
            </a:r>
          </a:p>
        </p:txBody>
      </p:sp>
    </p:spTree>
    <p:extLst>
      <p:ext uri="{BB962C8B-B14F-4D97-AF65-F5344CB8AC3E}">
        <p14:creationId xmlns:p14="http://schemas.microsoft.com/office/powerpoint/2010/main" val="3236068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4259" y="1416529"/>
            <a:ext cx="8430209" cy="4324459"/>
          </a:xfrm>
        </p:spPr>
        <p:txBody>
          <a:bodyPr>
            <a:normAutofit/>
          </a:bodyPr>
          <a:lstStyle/>
          <a:p>
            <a:pPr marL="0" indent="0" algn="just"/>
            <a:r>
              <a:rPr lang="fr-FR" sz="1400" i="1" dirty="0">
                <a:solidFill>
                  <a:schemeClr val="bg2"/>
                </a:solidFill>
                <a:latin typeface="Calibri"/>
                <a:cs typeface="Calibri"/>
              </a:rPr>
              <a:t>Accessible</a:t>
            </a:r>
            <a:r>
              <a:rPr lang="fr-FR" sz="1400" dirty="0">
                <a:solidFill>
                  <a:schemeClr val="bg2"/>
                </a:solidFill>
                <a:latin typeface="Calibri"/>
                <a:cs typeface="Calibri"/>
              </a:rPr>
              <a:t> </a:t>
            </a:r>
            <a:r>
              <a:rPr lang="fr-FR" sz="1400" b="0" dirty="0">
                <a:solidFill>
                  <a:schemeClr val="bg2"/>
                </a:solidFill>
                <a:latin typeface="Calibri"/>
                <a:cs typeface="Calibri"/>
              </a:rPr>
              <a:t>: ce principe encourage à stocker durablement les données et les métadonnées et à faciliter leur accès et/ou leur téléchargement, en spécifiant les conditions d’accès (accès ouvert ou restreint) et d’utilisation avec une licence en Creative Commons. </a:t>
            </a:r>
            <a:endParaRPr lang="fr-FR" sz="1400" b="0" dirty="0">
              <a:solidFill>
                <a:schemeClr val="bg2"/>
              </a:solidFill>
              <a:latin typeface="Calibri" panose="020F0502020204030204" pitchFamily="34" charset="0"/>
              <a:cs typeface="Calibri" panose="020F0502020204030204" pitchFamily="34" charset="0"/>
            </a:endParaRPr>
          </a:p>
          <a:p>
            <a:pPr marL="0" indent="0" algn="just"/>
            <a:r>
              <a:rPr lang="fr-FR" sz="1400" b="0" dirty="0">
                <a:solidFill>
                  <a:schemeClr val="bg2"/>
                </a:solidFill>
                <a:latin typeface="Calibri"/>
                <a:cs typeface="Calibri"/>
              </a:rPr>
              <a:t>Le plus simple est de déposer vos données dans un entrepôt qui permettra de garantir que les métadonnées restent accessibles même si les données ne le sont pas ou plus. </a:t>
            </a:r>
            <a:endParaRPr lang="fr-FR" sz="1400" b="0" dirty="0">
              <a:solidFill>
                <a:schemeClr val="bg2"/>
              </a:solidFill>
              <a:latin typeface="Calibri" panose="020F0502020204030204" pitchFamily="34" charset="0"/>
              <a:cs typeface="Calibri" panose="020F0502020204030204" pitchFamily="34" charset="0"/>
            </a:endParaRPr>
          </a:p>
          <a:p>
            <a:pPr marL="0" indent="0" algn="just"/>
            <a:r>
              <a:rPr lang="fr-FR" sz="1400" b="0" dirty="0">
                <a:solidFill>
                  <a:schemeClr val="bg2"/>
                </a:solidFill>
                <a:latin typeface="Calibri"/>
                <a:cs typeface="Calibri"/>
              </a:rPr>
              <a:t>Il est par exemple utile d’utiliser un identifiant pérenne qui pointe vers une page descriptive contenant les métadonnées plutôt que vers les données elles-mêmes et d’assurer la pérennité de cette page descriptive. Il est conseillé en tant que chercheur de vous créer un </a:t>
            </a:r>
            <a:r>
              <a:rPr lang="fr-FR" sz="1400" dirty="0">
                <a:solidFill>
                  <a:schemeClr val="bg2"/>
                </a:solidFill>
                <a:latin typeface="Calibri"/>
                <a:cs typeface="Calibri"/>
              </a:rPr>
              <a:t>PID</a:t>
            </a:r>
            <a:r>
              <a:rPr lang="fr-FR" sz="1400" b="0" dirty="0">
                <a:solidFill>
                  <a:schemeClr val="bg2"/>
                </a:solidFill>
                <a:latin typeface="Calibri"/>
                <a:cs typeface="Calibri"/>
              </a:rPr>
              <a:t> également via </a:t>
            </a:r>
            <a:r>
              <a:rPr lang="fr-FR" sz="1400" dirty="0">
                <a:solidFill>
                  <a:schemeClr val="bg2"/>
                </a:solidFill>
                <a:latin typeface="Calibri"/>
                <a:cs typeface="Calibri"/>
              </a:rPr>
              <a:t>ORCID</a:t>
            </a:r>
            <a:r>
              <a:rPr lang="fr-FR" sz="1400" b="0" dirty="0">
                <a:solidFill>
                  <a:schemeClr val="bg2"/>
                </a:solidFill>
                <a:latin typeface="Calibri"/>
                <a:cs typeface="Calibri"/>
              </a:rPr>
              <a:t>. Ainsi, vos publications, votre nom en tant qu’auteur et votre établissement seront plus visibles et accessibles.</a:t>
            </a:r>
          </a:p>
          <a:p>
            <a:pPr marL="0" indent="0" algn="just"/>
            <a:endParaRPr lang="fr-FR" sz="1400" b="0" dirty="0">
              <a:solidFill>
                <a:schemeClr val="bg2"/>
              </a:solidFill>
              <a:latin typeface="Calibri" panose="020F0502020204030204" pitchFamily="34" charset="0"/>
              <a:cs typeface="Calibri" panose="020F0502020204030204" pitchFamily="34" charset="0"/>
            </a:endParaRPr>
          </a:p>
          <a:p>
            <a:pPr marL="0" indent="0" algn="just"/>
            <a:r>
              <a:rPr lang="fr-FR" sz="1400" b="0" dirty="0">
                <a:solidFill>
                  <a:schemeClr val="bg2"/>
                </a:solidFill>
                <a:latin typeface="Calibri"/>
                <a:cs typeface="Calibri"/>
              </a:rPr>
              <a:t>Le répertoire </a:t>
            </a:r>
            <a:r>
              <a:rPr lang="fr-FR" sz="1400" u="sng" dirty="0">
                <a:solidFill>
                  <a:schemeClr val="bg2"/>
                </a:solidFill>
                <a:latin typeface="Calibri"/>
                <a:cs typeface="Calibri"/>
                <a:hlinkClick r:id="rId2">
                  <a:extLst>
                    <a:ext uri="{A12FA001-AC4F-418D-AE19-62706E023703}">
                      <ahyp:hlinkClr xmlns:ahyp="http://schemas.microsoft.com/office/drawing/2018/hyperlinkcolor" val="tx"/>
                    </a:ext>
                  </a:extLst>
                </a:hlinkClick>
              </a:rPr>
              <a:t>re3data.org</a:t>
            </a:r>
            <a:r>
              <a:rPr lang="fr-FR" sz="1400" b="0" dirty="0">
                <a:solidFill>
                  <a:schemeClr val="bg2"/>
                </a:solidFill>
                <a:latin typeface="Calibri"/>
                <a:cs typeface="Calibri"/>
              </a:rPr>
              <a:t> permet de rechercher parmi 1500 entrepôts de données, en fonction des types de fichiers à déposer, des disciplines concernées et des politiques de dépôt et de consultation. Vous pouvez également utiliser </a:t>
            </a:r>
            <a:r>
              <a:rPr lang="fr-FR" sz="1400" b="0" u="sng" dirty="0">
                <a:solidFill>
                  <a:schemeClr val="bg2"/>
                </a:solidFill>
                <a:latin typeface="Calibri"/>
                <a:cs typeface="Calibri"/>
                <a:hlinkClick r:id="rId3">
                  <a:extLst>
                    <a:ext uri="{A12FA001-AC4F-418D-AE19-62706E023703}">
                      <ahyp:hlinkClr xmlns:ahyp="http://schemas.microsoft.com/office/drawing/2018/hyperlinkcolor" val="tx"/>
                    </a:ext>
                  </a:extLst>
                </a:hlinkClick>
              </a:rPr>
              <a:t>OAD</a:t>
            </a:r>
            <a:r>
              <a:rPr lang="fr-FR" sz="1400" b="0" dirty="0">
                <a:solidFill>
                  <a:schemeClr val="bg2"/>
                </a:solidFill>
                <a:latin typeface="Calibri"/>
                <a:cs typeface="Calibri"/>
              </a:rPr>
              <a:t>, </a:t>
            </a:r>
            <a:r>
              <a:rPr lang="fr-FR" sz="1400" b="0" u="sng" dirty="0">
                <a:solidFill>
                  <a:schemeClr val="bg2"/>
                </a:solidFill>
                <a:latin typeface="Calibri"/>
                <a:cs typeface="Calibri"/>
                <a:hlinkClick r:id="rId4">
                  <a:extLst>
                    <a:ext uri="{A12FA001-AC4F-418D-AE19-62706E023703}">
                      <ahyp:hlinkClr xmlns:ahyp="http://schemas.microsoft.com/office/drawing/2018/hyperlinkcolor" val="tx"/>
                    </a:ext>
                  </a:extLst>
                </a:hlinkClick>
              </a:rPr>
              <a:t>OpenDOAR</a:t>
            </a:r>
            <a:r>
              <a:rPr lang="fr-FR" sz="1400" b="0" dirty="0">
                <a:solidFill>
                  <a:schemeClr val="bg2"/>
                </a:solidFill>
                <a:latin typeface="Calibri"/>
                <a:cs typeface="Calibri"/>
              </a:rPr>
              <a:t>, etc. Si vous cherchez un entrepôt certifié, consultez le site </a:t>
            </a:r>
            <a:r>
              <a:rPr lang="fr-FR" sz="1400" b="0" u="sng" dirty="0">
                <a:solidFill>
                  <a:schemeClr val="bg2"/>
                </a:solidFill>
                <a:latin typeface="Calibri"/>
                <a:cs typeface="Calibri"/>
                <a:hlinkClick r:id="rId5">
                  <a:extLst>
                    <a:ext uri="{A12FA001-AC4F-418D-AE19-62706E023703}">
                      <ahyp:hlinkClr xmlns:ahyp="http://schemas.microsoft.com/office/drawing/2018/hyperlinkcolor" val="tx"/>
                    </a:ext>
                  </a:extLst>
                </a:hlinkClick>
              </a:rPr>
              <a:t>CoreTrustSeal</a:t>
            </a:r>
            <a:r>
              <a:rPr lang="fr-FR" sz="1400" b="0" dirty="0">
                <a:solidFill>
                  <a:schemeClr val="bg2"/>
                </a:solidFill>
                <a:latin typeface="Calibri"/>
                <a:cs typeface="Calibri"/>
              </a:rPr>
              <a:t>.</a:t>
            </a:r>
          </a:p>
          <a:p>
            <a:pPr algn="just"/>
            <a:endParaRPr lang="fr-FR" dirty="0"/>
          </a:p>
        </p:txBody>
      </p:sp>
    </p:spTree>
    <p:extLst>
      <p:ext uri="{BB962C8B-B14F-4D97-AF65-F5344CB8AC3E}">
        <p14:creationId xmlns:p14="http://schemas.microsoft.com/office/powerpoint/2010/main" val="2128124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575B92C-BFF8-4A3D-A2FA-E2036194C610}"/>
              </a:ext>
            </a:extLst>
          </p:cNvPr>
          <p:cNvSpPr txBox="1"/>
          <p:nvPr/>
        </p:nvSpPr>
        <p:spPr>
          <a:xfrm>
            <a:off x="447870" y="1357604"/>
            <a:ext cx="8327572" cy="3270126"/>
          </a:xfrm>
          <a:prstGeom prst="rect">
            <a:avLst/>
          </a:prstGeom>
          <a:noFill/>
        </p:spPr>
        <p:txBody>
          <a:bodyPr wrap="square" lIns="91440" tIns="45720" rIns="91440" bIns="45720" rtlCol="0" anchor="t">
            <a:spAutoFit/>
          </a:bodyPr>
          <a:lstStyle/>
          <a:p>
            <a:r>
              <a:rPr lang="fr-FR" b="1" err="1">
                <a:solidFill>
                  <a:schemeClr val="bg2"/>
                </a:solidFill>
                <a:latin typeface="Calibri"/>
                <a:cs typeface="Calibri"/>
              </a:rPr>
              <a:t>Interoperable</a:t>
            </a:r>
            <a:r>
              <a:rPr lang="fr-FR" b="1" dirty="0">
                <a:solidFill>
                  <a:schemeClr val="bg2"/>
                </a:solidFill>
                <a:latin typeface="Calibri"/>
                <a:cs typeface="Calibri"/>
              </a:rPr>
              <a:t> : </a:t>
            </a:r>
            <a:r>
              <a:rPr lang="fr-FR" dirty="0">
                <a:solidFill>
                  <a:schemeClr val="bg2"/>
                </a:solidFill>
                <a:latin typeface="Calibri"/>
                <a:cs typeface="Calibri"/>
              </a:rPr>
              <a:t>Vos données devront être téléchargeables, trouvables par l’homme et la machine. Pour cela vous devez : </a:t>
            </a:r>
            <a:endParaRPr lang="fr-FR" dirty="0">
              <a:solidFill>
                <a:schemeClr val="bg2"/>
              </a:solidFill>
              <a:latin typeface="Calibri" panose="020F0502020204030204" pitchFamily="34" charset="0"/>
              <a:cs typeface="Calibri" panose="020F0502020204030204" pitchFamily="34" charset="0"/>
            </a:endParaRPr>
          </a:p>
          <a:p>
            <a:r>
              <a:rPr lang="fr-FR" dirty="0">
                <a:solidFill>
                  <a:schemeClr val="bg2"/>
                </a:solidFill>
                <a:latin typeface="Calibri"/>
                <a:cs typeface="Calibri"/>
              </a:rPr>
              <a:t>Mettre les données dans un entrepôt qui permet leur identification de manière unique et pérenne, leur accès et téléchargement par les humains et les machines ; </a:t>
            </a:r>
            <a:endParaRPr lang="fr-FR" dirty="0">
              <a:solidFill>
                <a:schemeClr val="bg2"/>
              </a:solidFill>
              <a:latin typeface="Calibri" panose="020F0502020204030204" pitchFamily="34" charset="0"/>
              <a:cs typeface="Calibri" panose="020F0502020204030204" pitchFamily="34" charset="0"/>
            </a:endParaRPr>
          </a:p>
          <a:p>
            <a:pPr lvl="0"/>
            <a:r>
              <a:rPr lang="fr-FR" dirty="0">
                <a:solidFill>
                  <a:schemeClr val="bg2"/>
                </a:solidFill>
                <a:latin typeface="Calibri"/>
                <a:cs typeface="Calibri"/>
              </a:rPr>
              <a:t>Utiliser un format ouvert et indépendant (exemple logiciel libre).</a:t>
            </a:r>
          </a:p>
          <a:p>
            <a:pPr lvl="0"/>
            <a:r>
              <a:rPr lang="fr-FR" dirty="0">
                <a:solidFill>
                  <a:schemeClr val="bg2"/>
                </a:solidFill>
                <a:latin typeface="Calibri"/>
                <a:cs typeface="Calibri"/>
              </a:rPr>
              <a:t>Contextualiser les données : indiquer les liens vers d’autres données (versions antérieures ou plus récentes, données complémentaires, etc.) et les liens vers des publications (articles citant les données, data </a:t>
            </a:r>
            <a:r>
              <a:rPr lang="fr-FR" err="1">
                <a:solidFill>
                  <a:schemeClr val="bg2"/>
                </a:solidFill>
                <a:latin typeface="Calibri"/>
                <a:cs typeface="Calibri"/>
              </a:rPr>
              <a:t>papers</a:t>
            </a:r>
            <a:r>
              <a:rPr lang="fr-FR" dirty="0">
                <a:solidFill>
                  <a:schemeClr val="bg2"/>
                </a:solidFill>
                <a:latin typeface="Calibri"/>
                <a:cs typeface="Calibri"/>
              </a:rPr>
              <a:t>, etc. Il faut respecter la chaine des données et créer une sorte de réseau de données où elles se répercutent entre elles</a:t>
            </a:r>
          </a:p>
          <a:p>
            <a:endParaRPr lang="fr-FR" dirty="0">
              <a:solidFill>
                <a:schemeClr val="bg2"/>
              </a:solidFill>
              <a:latin typeface="Calibri" panose="020F0502020204030204" pitchFamily="34" charset="0"/>
              <a:cs typeface="Calibri" panose="020F0502020204030204" pitchFamily="34" charset="0"/>
            </a:endParaRPr>
          </a:p>
          <a:p>
            <a:r>
              <a:rPr lang="fr-FR" b="1" err="1">
                <a:solidFill>
                  <a:schemeClr val="bg2"/>
                </a:solidFill>
                <a:latin typeface="Calibri"/>
                <a:cs typeface="Calibri"/>
              </a:rPr>
              <a:t>Reusable</a:t>
            </a:r>
            <a:r>
              <a:rPr lang="fr-FR" b="1" dirty="0">
                <a:solidFill>
                  <a:schemeClr val="bg2"/>
                </a:solidFill>
                <a:latin typeface="Calibri"/>
                <a:cs typeface="Calibri"/>
              </a:rPr>
              <a:t> : </a:t>
            </a:r>
            <a:r>
              <a:rPr lang="fr-FR" dirty="0">
                <a:solidFill>
                  <a:schemeClr val="bg2"/>
                </a:solidFill>
                <a:latin typeface="Calibri"/>
                <a:cs typeface="Calibri"/>
              </a:rPr>
              <a:t>Ce principe met en avant les caractéristiques qui rendent les données utilisables pour de futures recherches ou d’autres finalités (enseignement, innovation, reproduction/transparence de la science). Pour que les données soient réutilisables par d’autres, elles doivent être protégées par une licence qui précise les conditions de leur utilisation. Ensuite, il est utile de décrire leur provenance et de fournir toute information permettant de les contextualiser. Ces licences s’adressent aux auteurs souhaitant :</a:t>
            </a:r>
          </a:p>
          <a:p>
            <a:endParaRPr lang="fr-FR" sz="1050" dirty="0"/>
          </a:p>
        </p:txBody>
      </p:sp>
    </p:spTree>
    <p:extLst>
      <p:ext uri="{BB962C8B-B14F-4D97-AF65-F5344CB8AC3E}">
        <p14:creationId xmlns:p14="http://schemas.microsoft.com/office/powerpoint/2010/main" val="1404493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8063" y="1807979"/>
            <a:ext cx="8333928" cy="2196951"/>
          </a:xfrm>
        </p:spPr>
        <p:txBody>
          <a:bodyPr>
            <a:normAutofit/>
          </a:bodyPr>
          <a:lstStyle/>
          <a:p>
            <a:pPr marL="514350" lvl="0" indent="-285750">
              <a:buFont typeface="Arial" panose="020B0604020202020204" pitchFamily="34" charset="0"/>
              <a:buChar char="•"/>
            </a:pPr>
            <a:r>
              <a:rPr lang="fr-FR" sz="1800" b="0" dirty="0">
                <a:solidFill>
                  <a:schemeClr val="bg2"/>
                </a:solidFill>
                <a:latin typeface="Calibri"/>
                <a:cs typeface="Calibri"/>
              </a:rPr>
              <a:t>partager et faciliter l’utilisation de leur création par d’autres</a:t>
            </a:r>
          </a:p>
          <a:p>
            <a:pPr marL="514350" lvl="0" indent="-285750">
              <a:buFont typeface="Arial" panose="020B0604020202020204" pitchFamily="34" charset="0"/>
              <a:buChar char="•"/>
            </a:pPr>
            <a:r>
              <a:rPr lang="fr-FR" sz="1800" b="0" dirty="0">
                <a:solidFill>
                  <a:schemeClr val="bg2"/>
                </a:solidFill>
                <a:latin typeface="Calibri"/>
                <a:cs typeface="Calibri"/>
              </a:rPr>
              <a:t>autoriser gratuitement la reproduction et la diffusion (sous certaines conditions)</a:t>
            </a:r>
          </a:p>
          <a:p>
            <a:pPr marL="514350" lvl="0" indent="-285750">
              <a:buFont typeface="Arial" panose="020B0604020202020204" pitchFamily="34" charset="0"/>
              <a:buChar char="•"/>
            </a:pPr>
            <a:r>
              <a:rPr lang="fr-FR" sz="1800" b="0" dirty="0">
                <a:solidFill>
                  <a:schemeClr val="bg2"/>
                </a:solidFill>
                <a:latin typeface="Calibri"/>
                <a:cs typeface="Calibri"/>
              </a:rPr>
              <a:t>accorder plus de droits aux utilisateurs en complétant le droit d’auteur qui s’applique par défaut</a:t>
            </a:r>
          </a:p>
          <a:p>
            <a:pPr marL="514350" lvl="0" indent="-285750">
              <a:buFont typeface="Arial" panose="020B0604020202020204" pitchFamily="34" charset="0"/>
              <a:buChar char="•"/>
            </a:pPr>
            <a:r>
              <a:rPr lang="fr-FR" sz="1800" b="0" dirty="0">
                <a:solidFill>
                  <a:schemeClr val="bg2"/>
                </a:solidFill>
                <a:latin typeface="Calibri"/>
                <a:cs typeface="Calibri"/>
              </a:rPr>
              <a:t>faire évoluer une œuvre et enrichir le patrimoine commun (les biens communs ou </a:t>
            </a:r>
            <a:r>
              <a:rPr lang="fr-FR" sz="1800" b="0" i="1" dirty="0">
                <a:solidFill>
                  <a:schemeClr val="bg2"/>
                </a:solidFill>
                <a:latin typeface="Calibri"/>
                <a:cs typeface="Calibri"/>
              </a:rPr>
              <a:t>Commons</a:t>
            </a:r>
            <a:r>
              <a:rPr lang="fr-FR" sz="1800" b="0" dirty="0">
                <a:solidFill>
                  <a:schemeClr val="bg2"/>
                </a:solidFill>
                <a:latin typeface="Calibri"/>
                <a:cs typeface="Calibri"/>
              </a:rPr>
              <a:t>)</a:t>
            </a:r>
          </a:p>
          <a:p>
            <a:pPr marL="514350" lvl="0" indent="-285750">
              <a:buFont typeface="Arial" panose="020B0604020202020204" pitchFamily="34" charset="0"/>
              <a:buChar char="•"/>
            </a:pPr>
            <a:r>
              <a:rPr lang="fr-FR" sz="1800" b="0" dirty="0">
                <a:solidFill>
                  <a:schemeClr val="bg2"/>
                </a:solidFill>
                <a:latin typeface="Calibri"/>
                <a:cs typeface="Calibri"/>
              </a:rPr>
              <a:t>économiser les coûts de transaction</a:t>
            </a:r>
          </a:p>
          <a:p>
            <a:pPr marL="514350" lvl="0" indent="-285750">
              <a:buFont typeface="Arial" panose="020B0604020202020204" pitchFamily="34" charset="0"/>
              <a:buChar char="•"/>
            </a:pPr>
            <a:r>
              <a:rPr lang="fr-FR" sz="1800" b="0" dirty="0">
                <a:solidFill>
                  <a:schemeClr val="bg2"/>
                </a:solidFill>
                <a:latin typeface="Calibri"/>
                <a:cs typeface="Calibri"/>
              </a:rPr>
              <a:t>légaliser le </a:t>
            </a:r>
            <a:r>
              <a:rPr lang="fr-FR" sz="1800" b="0" i="1" err="1">
                <a:solidFill>
                  <a:schemeClr val="bg2"/>
                </a:solidFill>
                <a:latin typeface="Calibri"/>
                <a:cs typeface="Calibri"/>
              </a:rPr>
              <a:t>peer</a:t>
            </a:r>
            <a:r>
              <a:rPr lang="fr-FR" sz="1800" b="0" i="1" dirty="0">
                <a:solidFill>
                  <a:schemeClr val="bg2"/>
                </a:solidFill>
                <a:latin typeface="Calibri"/>
                <a:cs typeface="Calibri"/>
              </a:rPr>
              <a:t> to </a:t>
            </a:r>
            <a:r>
              <a:rPr lang="fr-FR" sz="1800" b="0" i="1" err="1">
                <a:solidFill>
                  <a:schemeClr val="bg2"/>
                </a:solidFill>
                <a:latin typeface="Calibri"/>
                <a:cs typeface="Calibri"/>
              </a:rPr>
              <a:t>peer</a:t>
            </a:r>
            <a:r>
              <a:rPr lang="fr-FR" sz="1800" b="0" dirty="0">
                <a:solidFill>
                  <a:schemeClr val="bg2"/>
                </a:solidFill>
                <a:latin typeface="Calibri"/>
                <a:cs typeface="Calibri"/>
              </a:rPr>
              <a:t> de leurs œuvres.</a:t>
            </a:r>
          </a:p>
          <a:p>
            <a:endParaRPr lang="fr-FR" dirty="0"/>
          </a:p>
        </p:txBody>
      </p:sp>
    </p:spTree>
    <p:extLst>
      <p:ext uri="{BB962C8B-B14F-4D97-AF65-F5344CB8AC3E}">
        <p14:creationId xmlns:p14="http://schemas.microsoft.com/office/powerpoint/2010/main" val="1094528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99884" y="158224"/>
            <a:ext cx="4644879" cy="521040"/>
          </a:xfrm>
          <a:prstGeom prst="rect">
            <a:avLst/>
          </a:prstGeom>
        </p:spPr>
        <p:txBody>
          <a:bodyPr spcFirstLastPara="1" vert="horz" wrap="square" lIns="0" tIns="9525" rIns="0" bIns="0" rtlCol="0" anchor="t" anchorCtr="0">
            <a:spAutoFit/>
          </a:bodyPr>
          <a:lstStyle/>
          <a:p>
            <a:pPr marL="9525">
              <a:spcBef>
                <a:spcPts val="75"/>
              </a:spcBef>
            </a:pPr>
            <a:r>
              <a:rPr sz="1800" dirty="0">
                <a:solidFill>
                  <a:schemeClr val="bg2"/>
                </a:solidFill>
              </a:rPr>
              <a:t>La </a:t>
            </a:r>
            <a:r>
              <a:rPr sz="1800" spc="-4" dirty="0">
                <a:solidFill>
                  <a:schemeClr val="bg2"/>
                </a:solidFill>
              </a:rPr>
              <a:t>science </a:t>
            </a:r>
            <a:r>
              <a:rPr sz="1800" dirty="0">
                <a:solidFill>
                  <a:schemeClr val="bg2"/>
                </a:solidFill>
              </a:rPr>
              <a:t>ouverte dans </a:t>
            </a:r>
            <a:r>
              <a:rPr sz="1800" spc="-4" dirty="0">
                <a:solidFill>
                  <a:schemeClr val="bg2"/>
                </a:solidFill>
              </a:rPr>
              <a:t>l’ensemble </a:t>
            </a:r>
            <a:r>
              <a:rPr sz="1800" dirty="0">
                <a:solidFill>
                  <a:schemeClr val="bg2"/>
                </a:solidFill>
              </a:rPr>
              <a:t>du</a:t>
            </a:r>
            <a:r>
              <a:rPr sz="1800" spc="-79" dirty="0">
                <a:solidFill>
                  <a:schemeClr val="bg2"/>
                </a:solidFill>
              </a:rPr>
              <a:t> </a:t>
            </a:r>
            <a:r>
              <a:rPr sz="1800" dirty="0" err="1">
                <a:solidFill>
                  <a:schemeClr val="bg2"/>
                </a:solidFill>
              </a:rPr>
              <a:t>programme</a:t>
            </a:r>
            <a:r>
              <a:rPr lang="fr-FR" sz="1800" dirty="0">
                <a:solidFill>
                  <a:schemeClr val="bg2"/>
                </a:solidFill>
              </a:rPr>
              <a:t> Horizon Europe</a:t>
            </a:r>
            <a:endParaRPr sz="1800" dirty="0">
              <a:solidFill>
                <a:schemeClr val="bg2"/>
              </a:solidFill>
            </a:endParaRPr>
          </a:p>
        </p:txBody>
      </p:sp>
      <p:sp>
        <p:nvSpPr>
          <p:cNvPr id="3" name="object 3"/>
          <p:cNvSpPr/>
          <p:nvPr/>
        </p:nvSpPr>
        <p:spPr>
          <a:xfrm>
            <a:off x="301096" y="1228726"/>
            <a:ext cx="488918" cy="539495"/>
          </a:xfrm>
          <a:prstGeom prst="rect">
            <a:avLst/>
          </a:prstGeom>
          <a:blipFill>
            <a:blip r:embed="rId2" cstate="print"/>
            <a:stretch>
              <a:fillRect/>
            </a:stretch>
          </a:blipFill>
        </p:spPr>
        <p:txBody>
          <a:bodyPr wrap="square" lIns="0" tIns="0" rIns="0" bIns="0" rtlCol="0"/>
          <a:lstStyle/>
          <a:p>
            <a:endParaRPr sz="1050"/>
          </a:p>
        </p:txBody>
      </p:sp>
      <p:sp>
        <p:nvSpPr>
          <p:cNvPr id="4" name="object 4"/>
          <p:cNvSpPr/>
          <p:nvPr/>
        </p:nvSpPr>
        <p:spPr>
          <a:xfrm>
            <a:off x="1601344" y="2121409"/>
            <a:ext cx="6124956" cy="2237940"/>
          </a:xfrm>
          <a:custGeom>
            <a:avLst/>
            <a:gdLst/>
            <a:ahLst/>
            <a:cxnLst/>
            <a:rect l="l" t="t" r="r" b="b"/>
            <a:pathLst>
              <a:path w="8182609" h="2350135">
                <a:moveTo>
                  <a:pt x="0" y="2350007"/>
                </a:moveTo>
                <a:lnTo>
                  <a:pt x="8182356" y="2350007"/>
                </a:lnTo>
                <a:lnTo>
                  <a:pt x="8182356" y="0"/>
                </a:lnTo>
                <a:lnTo>
                  <a:pt x="0" y="0"/>
                </a:lnTo>
                <a:lnTo>
                  <a:pt x="0" y="2350007"/>
                </a:lnTo>
                <a:close/>
              </a:path>
            </a:pathLst>
          </a:custGeom>
          <a:solidFill>
            <a:srgbClr val="0D4193"/>
          </a:solidFill>
        </p:spPr>
        <p:txBody>
          <a:bodyPr wrap="square" lIns="0" tIns="0" rIns="0" bIns="0" rtlCol="0"/>
          <a:lstStyle/>
          <a:p>
            <a:endParaRPr sz="1050"/>
          </a:p>
        </p:txBody>
      </p:sp>
      <p:sp>
        <p:nvSpPr>
          <p:cNvPr id="5" name="object 5"/>
          <p:cNvSpPr txBox="1"/>
          <p:nvPr/>
        </p:nvSpPr>
        <p:spPr>
          <a:xfrm>
            <a:off x="1586561" y="2189416"/>
            <a:ext cx="6046946" cy="2073709"/>
          </a:xfrm>
          <a:prstGeom prst="rect">
            <a:avLst/>
          </a:prstGeom>
        </p:spPr>
        <p:txBody>
          <a:bodyPr vert="horz" wrap="square" lIns="0" tIns="9525" rIns="0" bIns="0" rtlCol="0">
            <a:spAutoFit/>
          </a:bodyPr>
          <a:lstStyle/>
          <a:p>
            <a:pPr marL="83344" marR="481489">
              <a:spcBef>
                <a:spcPts val="75"/>
              </a:spcBef>
            </a:pPr>
            <a:r>
              <a:rPr sz="1050" b="1" spc="-11" dirty="0">
                <a:solidFill>
                  <a:srgbClr val="F8A907"/>
                </a:solidFill>
              </a:rPr>
              <a:t>Accès </a:t>
            </a:r>
            <a:r>
              <a:rPr sz="1050" b="1" dirty="0">
                <a:solidFill>
                  <a:srgbClr val="F8A907"/>
                </a:solidFill>
              </a:rPr>
              <a:t>libre obligatoire aux publications: </a:t>
            </a:r>
            <a:r>
              <a:rPr sz="1050" spc="-4" dirty="0">
                <a:solidFill>
                  <a:srgbClr val="FFFFFF"/>
                </a:solidFill>
              </a:rPr>
              <a:t>les bénéficiaires veillent à  conserver ou à ce que les auteurs conservent suffisamment de droits de  </a:t>
            </a:r>
            <a:r>
              <a:rPr sz="1050" spc="-8" dirty="0">
                <a:solidFill>
                  <a:srgbClr val="FFFFFF"/>
                </a:solidFill>
              </a:rPr>
              <a:t>propriété </a:t>
            </a:r>
            <a:r>
              <a:rPr sz="1050" spc="-4" dirty="0">
                <a:solidFill>
                  <a:srgbClr val="FFFFFF"/>
                </a:solidFill>
              </a:rPr>
              <a:t>intellectuelle pour </a:t>
            </a:r>
            <a:r>
              <a:rPr sz="1050" dirty="0">
                <a:solidFill>
                  <a:srgbClr val="FFFFFF"/>
                </a:solidFill>
              </a:rPr>
              <a:t>se </a:t>
            </a:r>
            <a:r>
              <a:rPr sz="1050" spc="-4" dirty="0">
                <a:solidFill>
                  <a:srgbClr val="FFFFFF"/>
                </a:solidFill>
              </a:rPr>
              <a:t>conformer aux </a:t>
            </a:r>
            <a:r>
              <a:rPr sz="1050" spc="-8" dirty="0">
                <a:solidFill>
                  <a:srgbClr val="FFFFFF"/>
                </a:solidFill>
              </a:rPr>
              <a:t>exigences d’accès</a:t>
            </a:r>
            <a:r>
              <a:rPr sz="1050" spc="105" dirty="0">
                <a:solidFill>
                  <a:srgbClr val="FFFFFF"/>
                </a:solidFill>
              </a:rPr>
              <a:t> </a:t>
            </a:r>
            <a:r>
              <a:rPr sz="1050" spc="-8" dirty="0">
                <a:solidFill>
                  <a:srgbClr val="FFFFFF"/>
                </a:solidFill>
              </a:rPr>
              <a:t>libre.</a:t>
            </a:r>
            <a:endParaRPr sz="1050" dirty="0"/>
          </a:p>
          <a:p>
            <a:pPr>
              <a:spcBef>
                <a:spcPts val="11"/>
              </a:spcBef>
            </a:pPr>
            <a:endParaRPr sz="1163" dirty="0"/>
          </a:p>
          <a:p>
            <a:pPr marL="83344" marR="3810"/>
            <a:r>
              <a:rPr sz="1050" b="1" spc="-11" dirty="0">
                <a:solidFill>
                  <a:srgbClr val="F8A907"/>
                </a:solidFill>
              </a:rPr>
              <a:t>Accès </a:t>
            </a:r>
            <a:r>
              <a:rPr sz="1050" b="1" dirty="0">
                <a:solidFill>
                  <a:srgbClr val="F8A907"/>
                </a:solidFill>
              </a:rPr>
              <a:t>libre </a:t>
            </a:r>
            <a:r>
              <a:rPr sz="1050" b="1" spc="-4" dirty="0">
                <a:solidFill>
                  <a:srgbClr val="F8A907"/>
                </a:solidFill>
              </a:rPr>
              <a:t>aux </a:t>
            </a:r>
            <a:r>
              <a:rPr sz="1050" b="1" dirty="0">
                <a:solidFill>
                  <a:srgbClr val="F8A907"/>
                </a:solidFill>
              </a:rPr>
              <a:t>données </a:t>
            </a:r>
            <a:r>
              <a:rPr sz="1050" b="1" spc="-4" dirty="0">
                <a:solidFill>
                  <a:srgbClr val="F8A907"/>
                </a:solidFill>
              </a:rPr>
              <a:t>issues </a:t>
            </a:r>
            <a:r>
              <a:rPr sz="1050" b="1" dirty="0">
                <a:solidFill>
                  <a:srgbClr val="F8A907"/>
                </a:solidFill>
              </a:rPr>
              <a:t>de la </a:t>
            </a:r>
            <a:r>
              <a:rPr sz="1050" b="1" spc="-4" dirty="0">
                <a:solidFill>
                  <a:srgbClr val="F8A907"/>
                </a:solidFill>
              </a:rPr>
              <a:t>recherche garanti: </a:t>
            </a:r>
            <a:r>
              <a:rPr sz="1050" spc="-4" dirty="0">
                <a:solidFill>
                  <a:srgbClr val="FFFFFF"/>
                </a:solidFill>
              </a:rPr>
              <a:t>conformément </a:t>
            </a:r>
            <a:r>
              <a:rPr sz="1050" spc="-8" dirty="0">
                <a:solidFill>
                  <a:srgbClr val="FFFFFF"/>
                </a:solidFill>
              </a:rPr>
              <a:t>au  </a:t>
            </a:r>
            <a:r>
              <a:rPr sz="1050" spc="-4" dirty="0">
                <a:solidFill>
                  <a:srgbClr val="FFFFFF"/>
                </a:solidFill>
              </a:rPr>
              <a:t>principe </a:t>
            </a:r>
            <a:r>
              <a:rPr sz="1050" spc="-8" dirty="0">
                <a:solidFill>
                  <a:srgbClr val="FFFFFF"/>
                </a:solidFill>
              </a:rPr>
              <a:t>d’«aussi </a:t>
            </a:r>
            <a:r>
              <a:rPr sz="1050" spc="-4" dirty="0">
                <a:solidFill>
                  <a:srgbClr val="FFFFFF"/>
                </a:solidFill>
              </a:rPr>
              <a:t>ouvert </a:t>
            </a:r>
            <a:r>
              <a:rPr sz="1050" spc="-8" dirty="0">
                <a:solidFill>
                  <a:srgbClr val="FFFFFF"/>
                </a:solidFill>
              </a:rPr>
              <a:t>que possible, </a:t>
            </a:r>
            <a:r>
              <a:rPr sz="1050" spc="-4" dirty="0">
                <a:solidFill>
                  <a:srgbClr val="FFFFFF"/>
                </a:solidFill>
              </a:rPr>
              <a:t>mais aussi </a:t>
            </a:r>
            <a:r>
              <a:rPr sz="1050" dirty="0">
                <a:solidFill>
                  <a:srgbClr val="FFFFFF"/>
                </a:solidFill>
              </a:rPr>
              <a:t>fermé </a:t>
            </a:r>
            <a:r>
              <a:rPr sz="1050" spc="-8" dirty="0">
                <a:solidFill>
                  <a:srgbClr val="FFFFFF"/>
                </a:solidFill>
              </a:rPr>
              <a:t>que </a:t>
            </a:r>
            <a:r>
              <a:rPr sz="1050" spc="-4" dirty="0">
                <a:solidFill>
                  <a:srgbClr val="FFFFFF"/>
                </a:solidFill>
              </a:rPr>
              <a:t>nécessaire»; Plan  obligatoire de gestion des données </a:t>
            </a:r>
            <a:r>
              <a:rPr sz="1050" spc="-19" dirty="0">
                <a:solidFill>
                  <a:srgbClr val="FFFFFF"/>
                </a:solidFill>
              </a:rPr>
              <a:t>FAIR </a:t>
            </a:r>
            <a:r>
              <a:rPr sz="1050" spc="-4" dirty="0">
                <a:solidFill>
                  <a:srgbClr val="FFFFFF"/>
                </a:solidFill>
              </a:rPr>
              <a:t>(trouvables, accessibles,  interopérables </a:t>
            </a:r>
            <a:r>
              <a:rPr sz="1050" dirty="0">
                <a:solidFill>
                  <a:srgbClr val="FFFFFF"/>
                </a:solidFill>
              </a:rPr>
              <a:t>et </a:t>
            </a:r>
            <a:r>
              <a:rPr sz="1050" spc="-4" dirty="0">
                <a:solidFill>
                  <a:srgbClr val="FFFFFF"/>
                </a:solidFill>
              </a:rPr>
              <a:t>réutilisables) </a:t>
            </a:r>
            <a:r>
              <a:rPr sz="1050" dirty="0">
                <a:solidFill>
                  <a:srgbClr val="FFFFFF"/>
                </a:solidFill>
              </a:rPr>
              <a:t>et </a:t>
            </a:r>
            <a:r>
              <a:rPr sz="1050" spc="-4" dirty="0">
                <a:solidFill>
                  <a:srgbClr val="FFFFFF"/>
                </a:solidFill>
              </a:rPr>
              <a:t>des données issues de la recherche</a:t>
            </a:r>
            <a:r>
              <a:rPr sz="1050" spc="105" dirty="0">
                <a:solidFill>
                  <a:srgbClr val="FFFFFF"/>
                </a:solidFill>
              </a:rPr>
              <a:t> </a:t>
            </a:r>
            <a:r>
              <a:rPr sz="1050" spc="-4" dirty="0">
                <a:solidFill>
                  <a:srgbClr val="FFFFFF"/>
                </a:solidFill>
              </a:rPr>
              <a:t>ouverte</a:t>
            </a:r>
            <a:endParaRPr sz="1050" dirty="0"/>
          </a:p>
          <a:p>
            <a:pPr marL="266700" marR="1383506" indent="-257175">
              <a:spcBef>
                <a:spcPts val="1248"/>
              </a:spcBef>
              <a:buClr>
                <a:srgbClr val="F8A907"/>
              </a:buClr>
              <a:buFont typeface="Wingdings"/>
              <a:buChar char=""/>
              <a:tabLst>
                <a:tab pos="266224" algn="l"/>
                <a:tab pos="266700" algn="l"/>
              </a:tabLst>
            </a:pPr>
            <a:r>
              <a:rPr sz="1050" spc="-4" dirty="0">
                <a:solidFill>
                  <a:schemeClr val="bg1"/>
                </a:solidFill>
              </a:rPr>
              <a:t>Soutien aux compétences des chercheurs </a:t>
            </a:r>
            <a:r>
              <a:rPr sz="1050" dirty="0">
                <a:solidFill>
                  <a:schemeClr val="bg1"/>
                </a:solidFill>
              </a:rPr>
              <a:t>et </a:t>
            </a:r>
            <a:r>
              <a:rPr sz="1050" spc="-4" dirty="0">
                <a:solidFill>
                  <a:schemeClr val="bg1"/>
                </a:solidFill>
              </a:rPr>
              <a:t>systèmes de  récompense dans le domaine de la science</a:t>
            </a:r>
            <a:r>
              <a:rPr sz="1050" spc="49" dirty="0">
                <a:solidFill>
                  <a:schemeClr val="bg1"/>
                </a:solidFill>
              </a:rPr>
              <a:t> </a:t>
            </a:r>
            <a:r>
              <a:rPr sz="1050" spc="-4" dirty="0">
                <a:solidFill>
                  <a:schemeClr val="bg1"/>
                </a:solidFill>
              </a:rPr>
              <a:t>ouverte</a:t>
            </a:r>
            <a:endParaRPr sz="1050" dirty="0">
              <a:solidFill>
                <a:schemeClr val="bg1"/>
              </a:solidFill>
            </a:endParaRPr>
          </a:p>
          <a:p>
            <a:pPr marL="266700" indent="-257175">
              <a:spcBef>
                <a:spcPts val="900"/>
              </a:spcBef>
              <a:buClr>
                <a:srgbClr val="F8A907"/>
              </a:buClr>
              <a:buFont typeface="Wingdings"/>
              <a:buChar char=""/>
              <a:tabLst>
                <a:tab pos="266224" algn="l"/>
                <a:tab pos="266700" algn="l"/>
              </a:tabLst>
            </a:pPr>
            <a:r>
              <a:rPr sz="1050" spc="-4" dirty="0">
                <a:solidFill>
                  <a:schemeClr val="bg1"/>
                </a:solidFill>
              </a:rPr>
              <a:t>Utilisation du nuage européen pour la science</a:t>
            </a:r>
            <a:r>
              <a:rPr sz="1050" spc="45" dirty="0">
                <a:solidFill>
                  <a:schemeClr val="bg1"/>
                </a:solidFill>
              </a:rPr>
              <a:t> </a:t>
            </a:r>
            <a:r>
              <a:rPr sz="1050" spc="-4" dirty="0">
                <a:solidFill>
                  <a:schemeClr val="bg1"/>
                </a:solidFill>
              </a:rPr>
              <a:t>ouverte</a:t>
            </a:r>
            <a:endParaRPr sz="1050" dirty="0">
              <a:solidFill>
                <a:schemeClr val="bg1"/>
              </a:solidFill>
            </a:endParaRPr>
          </a:p>
        </p:txBody>
      </p:sp>
      <p:sp>
        <p:nvSpPr>
          <p:cNvPr id="6" name="object 6"/>
          <p:cNvSpPr/>
          <p:nvPr/>
        </p:nvSpPr>
        <p:spPr>
          <a:xfrm>
            <a:off x="1595056" y="1113853"/>
            <a:ext cx="6131243" cy="867728"/>
          </a:xfrm>
          <a:custGeom>
            <a:avLst/>
            <a:gdLst/>
            <a:ahLst/>
            <a:cxnLst/>
            <a:rect l="l" t="t" r="r" b="b"/>
            <a:pathLst>
              <a:path w="8174990" h="1156970">
                <a:moveTo>
                  <a:pt x="0" y="1156715"/>
                </a:moveTo>
                <a:lnTo>
                  <a:pt x="8174735" y="1156715"/>
                </a:lnTo>
                <a:lnTo>
                  <a:pt x="8174735" y="0"/>
                </a:lnTo>
                <a:lnTo>
                  <a:pt x="0" y="0"/>
                </a:lnTo>
                <a:lnTo>
                  <a:pt x="0" y="1156715"/>
                </a:lnTo>
                <a:close/>
              </a:path>
            </a:pathLst>
          </a:custGeom>
          <a:ln w="32004">
            <a:solidFill>
              <a:srgbClr val="F8A907"/>
            </a:solidFill>
          </a:ln>
        </p:spPr>
        <p:txBody>
          <a:bodyPr wrap="square" lIns="0" tIns="0" rIns="0" bIns="0" rtlCol="0"/>
          <a:lstStyle/>
          <a:p>
            <a:endParaRPr sz="1050"/>
          </a:p>
        </p:txBody>
      </p:sp>
      <p:sp>
        <p:nvSpPr>
          <p:cNvPr id="7" name="object 7"/>
          <p:cNvSpPr/>
          <p:nvPr/>
        </p:nvSpPr>
        <p:spPr>
          <a:xfrm>
            <a:off x="1810513" y="1228726"/>
            <a:ext cx="1979771" cy="648176"/>
          </a:xfrm>
          <a:custGeom>
            <a:avLst/>
            <a:gdLst/>
            <a:ahLst/>
            <a:cxnLst/>
            <a:rect l="l" t="t" r="r" b="b"/>
            <a:pathLst>
              <a:path w="2639695" h="864235">
                <a:moveTo>
                  <a:pt x="2207514" y="0"/>
                </a:moveTo>
                <a:lnTo>
                  <a:pt x="0" y="0"/>
                </a:lnTo>
                <a:lnTo>
                  <a:pt x="0" y="864108"/>
                </a:lnTo>
                <a:lnTo>
                  <a:pt x="2207514" y="864108"/>
                </a:lnTo>
                <a:lnTo>
                  <a:pt x="2639568" y="432053"/>
                </a:lnTo>
                <a:lnTo>
                  <a:pt x="2207514" y="0"/>
                </a:lnTo>
                <a:close/>
              </a:path>
            </a:pathLst>
          </a:custGeom>
          <a:solidFill>
            <a:srgbClr val="F8A907"/>
          </a:solidFill>
        </p:spPr>
        <p:txBody>
          <a:bodyPr wrap="square" lIns="0" tIns="0" rIns="0" bIns="0" rtlCol="0"/>
          <a:lstStyle/>
          <a:p>
            <a:endParaRPr sz="1050"/>
          </a:p>
        </p:txBody>
      </p:sp>
      <p:sp>
        <p:nvSpPr>
          <p:cNvPr id="8" name="object 8"/>
          <p:cNvSpPr txBox="1"/>
          <p:nvPr/>
        </p:nvSpPr>
        <p:spPr>
          <a:xfrm>
            <a:off x="1937919" y="1423321"/>
            <a:ext cx="1479709" cy="240931"/>
          </a:xfrm>
          <a:prstGeom prst="rect">
            <a:avLst/>
          </a:prstGeom>
        </p:spPr>
        <p:txBody>
          <a:bodyPr vert="horz" wrap="square" lIns="0" tIns="10001" rIns="0" bIns="0" rtlCol="0">
            <a:spAutoFit/>
          </a:bodyPr>
          <a:lstStyle/>
          <a:p>
            <a:pPr marL="9525">
              <a:spcBef>
                <a:spcPts val="79"/>
              </a:spcBef>
            </a:pPr>
            <a:r>
              <a:rPr sz="1500" b="1" dirty="0">
                <a:solidFill>
                  <a:srgbClr val="FFFFFF"/>
                </a:solidFill>
              </a:rPr>
              <a:t>Science</a:t>
            </a:r>
            <a:r>
              <a:rPr sz="1500" b="1" spc="-56" dirty="0">
                <a:solidFill>
                  <a:srgbClr val="FFFFFF"/>
                </a:solidFill>
              </a:rPr>
              <a:t> </a:t>
            </a:r>
            <a:r>
              <a:rPr sz="1500" b="1" spc="-4" dirty="0">
                <a:solidFill>
                  <a:srgbClr val="FFFFFF"/>
                </a:solidFill>
              </a:rPr>
              <a:t>ouverte</a:t>
            </a:r>
            <a:endParaRPr sz="1500"/>
          </a:p>
        </p:txBody>
      </p:sp>
      <p:sp>
        <p:nvSpPr>
          <p:cNvPr id="9" name="object 9"/>
          <p:cNvSpPr txBox="1"/>
          <p:nvPr/>
        </p:nvSpPr>
        <p:spPr>
          <a:xfrm>
            <a:off x="3890868" y="1214209"/>
            <a:ext cx="3428524" cy="332783"/>
          </a:xfrm>
          <a:prstGeom prst="rect">
            <a:avLst/>
          </a:prstGeom>
        </p:spPr>
        <p:txBody>
          <a:bodyPr vert="horz" wrap="square" lIns="0" tIns="9525" rIns="0" bIns="0" rtlCol="0">
            <a:spAutoFit/>
          </a:bodyPr>
          <a:lstStyle/>
          <a:p>
            <a:pPr marL="9525" marR="3810" algn="just">
              <a:spcBef>
                <a:spcPts val="75"/>
              </a:spcBef>
            </a:pPr>
            <a:r>
              <a:rPr sz="1050" b="1" spc="-8" dirty="0">
                <a:solidFill>
                  <a:srgbClr val="404952"/>
                </a:solidFill>
              </a:rPr>
              <a:t>Améliorer </a:t>
            </a:r>
            <a:r>
              <a:rPr sz="1050" b="1" dirty="0">
                <a:solidFill>
                  <a:srgbClr val="404952"/>
                </a:solidFill>
              </a:rPr>
              <a:t>la diffusion </a:t>
            </a:r>
            <a:r>
              <a:rPr sz="1050" b="1" spc="-4" dirty="0">
                <a:solidFill>
                  <a:srgbClr val="404952"/>
                </a:solidFill>
              </a:rPr>
              <a:t>et l’exploitation </a:t>
            </a:r>
            <a:r>
              <a:rPr sz="1050" b="1" dirty="0">
                <a:solidFill>
                  <a:srgbClr val="404952"/>
                </a:solidFill>
              </a:rPr>
              <a:t>des  </a:t>
            </a:r>
            <a:r>
              <a:rPr sz="1050" b="1" spc="-4" dirty="0">
                <a:solidFill>
                  <a:srgbClr val="404952"/>
                </a:solidFill>
              </a:rPr>
              <a:t>résultats </a:t>
            </a:r>
            <a:r>
              <a:rPr sz="1050" b="1" dirty="0">
                <a:solidFill>
                  <a:srgbClr val="404952"/>
                </a:solidFill>
              </a:rPr>
              <a:t>de </a:t>
            </a:r>
            <a:r>
              <a:rPr sz="1050" b="1" spc="-4" dirty="0">
                <a:solidFill>
                  <a:srgbClr val="404952"/>
                </a:solidFill>
              </a:rPr>
              <a:t>R&amp;I et soutenir l’engagement  actif </a:t>
            </a:r>
            <a:r>
              <a:rPr sz="1050" b="1" dirty="0">
                <a:solidFill>
                  <a:srgbClr val="404952"/>
                </a:solidFill>
              </a:rPr>
              <a:t>de la</a:t>
            </a:r>
            <a:r>
              <a:rPr sz="1050" b="1" spc="-8" dirty="0">
                <a:solidFill>
                  <a:srgbClr val="404952"/>
                </a:solidFill>
              </a:rPr>
              <a:t> </a:t>
            </a:r>
            <a:r>
              <a:rPr sz="1050" b="1" spc="-4" dirty="0">
                <a:solidFill>
                  <a:srgbClr val="404952"/>
                </a:solidFill>
              </a:rPr>
              <a:t>société</a:t>
            </a:r>
            <a:endParaRPr sz="105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9F84226-95D3-4AAD-AC99-A670C488790D}"/>
              </a:ext>
            </a:extLst>
          </p:cNvPr>
          <p:cNvSpPr>
            <a:spLocks noGrp="1"/>
          </p:cNvSpPr>
          <p:nvPr>
            <p:ph idx="1"/>
          </p:nvPr>
        </p:nvSpPr>
        <p:spPr>
          <a:xfrm>
            <a:off x="197625" y="1324974"/>
            <a:ext cx="6663624" cy="2837672"/>
          </a:xfrm>
        </p:spPr>
        <p:txBody>
          <a:bodyPr/>
          <a:lstStyle/>
          <a:p>
            <a:pPr marL="0" indent="0"/>
            <a:r>
              <a:rPr lang="fr-FR" sz="1800" dirty="0">
                <a:solidFill>
                  <a:schemeClr val="bg2"/>
                </a:solidFill>
                <a:latin typeface="+mn-lt"/>
                <a:cs typeface="Calibri"/>
              </a:rPr>
              <a:t>Définition : qu’est ce que la science ouverte et quels sont les bénéfices ?</a:t>
            </a:r>
          </a:p>
          <a:p>
            <a:pPr marL="0" indent="0"/>
            <a:r>
              <a:rPr lang="fr-FR" sz="1800" dirty="0">
                <a:solidFill>
                  <a:schemeClr val="bg2"/>
                </a:solidFill>
                <a:latin typeface="+mn-lt"/>
                <a:cs typeface="Calibri"/>
              </a:rPr>
              <a:t>Une réglementation à respecter</a:t>
            </a:r>
          </a:p>
          <a:p>
            <a:pPr marL="0" indent="0"/>
            <a:r>
              <a:rPr lang="fr-FR" sz="1800" dirty="0">
                <a:solidFill>
                  <a:schemeClr val="bg2"/>
                </a:solidFill>
                <a:latin typeface="+mn-lt"/>
                <a:cs typeface="Calibri"/>
              </a:rPr>
              <a:t>FAIR DATA</a:t>
            </a:r>
          </a:p>
          <a:p>
            <a:pPr marL="0" indent="0"/>
            <a:r>
              <a:rPr lang="fr-FR" sz="1800" dirty="0">
                <a:solidFill>
                  <a:schemeClr val="bg2"/>
                </a:solidFill>
                <a:latin typeface="+mn-lt"/>
                <a:cs typeface="Calibri"/>
              </a:rPr>
              <a:t>La science ouverte dans HORIZON EUROPE</a:t>
            </a:r>
          </a:p>
          <a:p>
            <a:pPr marL="0" indent="0"/>
            <a:r>
              <a:rPr lang="fr-FR" sz="1800" dirty="0">
                <a:solidFill>
                  <a:schemeClr val="bg2"/>
                </a:solidFill>
                <a:latin typeface="+mn-lt"/>
                <a:cs typeface="Calibri"/>
              </a:rPr>
              <a:t>Les publications</a:t>
            </a:r>
          </a:p>
          <a:p>
            <a:endParaRPr lang="fr-FR" dirty="0"/>
          </a:p>
        </p:txBody>
      </p:sp>
      <p:sp>
        <p:nvSpPr>
          <p:cNvPr id="5" name="ZoneTexte 4">
            <a:extLst>
              <a:ext uri="{FF2B5EF4-FFF2-40B4-BE49-F238E27FC236}">
                <a16:creationId xmlns:a16="http://schemas.microsoft.com/office/drawing/2014/main" id="{8E63843E-54BF-4B17-9841-FA8ABFA54F97}"/>
              </a:ext>
            </a:extLst>
          </p:cNvPr>
          <p:cNvSpPr txBox="1"/>
          <p:nvPr/>
        </p:nvSpPr>
        <p:spPr>
          <a:xfrm>
            <a:off x="3120573" y="3008313"/>
            <a:ext cx="5825802" cy="1754326"/>
          </a:xfrm>
          <a:prstGeom prst="rect">
            <a:avLst/>
          </a:prstGeom>
          <a:noFill/>
        </p:spPr>
        <p:txBody>
          <a:bodyPr wrap="square" lIns="91440" tIns="45720" rIns="91440" bIns="45720" rtlCol="0" anchor="t">
            <a:spAutoFit/>
          </a:bodyPr>
          <a:lstStyle/>
          <a:p>
            <a:pPr algn="r"/>
            <a:r>
              <a:rPr lang="fr-FR" sz="1800" b="1" dirty="0">
                <a:solidFill>
                  <a:schemeClr val="accent4"/>
                </a:solidFill>
                <a:latin typeface="+mn-lt"/>
                <a:cs typeface="Calibri"/>
              </a:rPr>
              <a:t>Les licences libres</a:t>
            </a:r>
          </a:p>
          <a:p>
            <a:pPr algn="r"/>
            <a:r>
              <a:rPr lang="fr-FR" sz="1800" b="1" dirty="0">
                <a:solidFill>
                  <a:schemeClr val="accent4"/>
                </a:solidFill>
                <a:latin typeface="+mn-lt"/>
                <a:cs typeface="Calibri"/>
              </a:rPr>
              <a:t>Les données et la diffusion des données de la recherche</a:t>
            </a:r>
          </a:p>
          <a:p>
            <a:pPr algn="r"/>
            <a:r>
              <a:rPr lang="fr-FR" sz="1800" b="1" dirty="0">
                <a:solidFill>
                  <a:schemeClr val="accent4"/>
                </a:solidFill>
                <a:latin typeface="+mn-lt"/>
                <a:cs typeface="Calibri"/>
              </a:rPr>
              <a:t>Le plan de gestion de données</a:t>
            </a:r>
          </a:p>
          <a:p>
            <a:pPr algn="r"/>
            <a:r>
              <a:rPr lang="fr-FR" sz="1800" b="1" dirty="0">
                <a:solidFill>
                  <a:schemeClr val="accent4"/>
                </a:solidFill>
                <a:latin typeface="+mn-lt"/>
                <a:cs typeface="Calibri"/>
              </a:rPr>
              <a:t>Les outils</a:t>
            </a:r>
          </a:p>
          <a:p>
            <a:endParaRPr lang="fr-FR" sz="1800" dirty="0"/>
          </a:p>
        </p:txBody>
      </p:sp>
      <p:sp>
        <p:nvSpPr>
          <p:cNvPr id="2" name="Rectangle 1">
            <a:extLst>
              <a:ext uri="{FF2B5EF4-FFF2-40B4-BE49-F238E27FC236}">
                <a16:creationId xmlns:a16="http://schemas.microsoft.com/office/drawing/2014/main" id="{76E99E36-A901-8157-9C32-406988F558BC}"/>
              </a:ext>
            </a:extLst>
          </p:cNvPr>
          <p:cNvSpPr/>
          <p:nvPr/>
        </p:nvSpPr>
        <p:spPr>
          <a:xfrm>
            <a:off x="109140" y="1061640"/>
            <a:ext cx="8993187" cy="355600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5829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17080" y="177212"/>
            <a:ext cx="7576300" cy="269697"/>
          </a:xfrm>
          <a:prstGeom prst="rect">
            <a:avLst/>
          </a:prstGeom>
        </p:spPr>
        <p:txBody>
          <a:bodyPr spcFirstLastPara="1" vert="horz" wrap="square" lIns="0" tIns="7501" rIns="0" bIns="0" rtlCol="0" anchor="t" anchorCtr="0">
            <a:spAutoFit/>
          </a:bodyPr>
          <a:lstStyle/>
          <a:p>
            <a:pPr marL="7144">
              <a:spcBef>
                <a:spcPts val="59"/>
              </a:spcBef>
            </a:pPr>
            <a:r>
              <a:rPr sz="1800" spc="11" dirty="0">
                <a:solidFill>
                  <a:schemeClr val="bg1"/>
                </a:solidFill>
              </a:rPr>
              <a:t>RÉSUMÉ </a:t>
            </a:r>
            <a:r>
              <a:rPr sz="1800" spc="-8" dirty="0">
                <a:solidFill>
                  <a:schemeClr val="bg1"/>
                </a:solidFill>
              </a:rPr>
              <a:t>DES </a:t>
            </a:r>
            <a:r>
              <a:rPr sz="1800" spc="-17" dirty="0">
                <a:solidFill>
                  <a:schemeClr val="bg1"/>
                </a:solidFill>
              </a:rPr>
              <a:t>NOUVEAUTÉS </a:t>
            </a:r>
            <a:r>
              <a:rPr sz="1800" spc="11" dirty="0">
                <a:solidFill>
                  <a:schemeClr val="bg1"/>
                </a:solidFill>
              </a:rPr>
              <a:t>HORIZON</a:t>
            </a:r>
            <a:r>
              <a:rPr sz="1800" spc="119" dirty="0">
                <a:solidFill>
                  <a:schemeClr val="bg1"/>
                </a:solidFill>
              </a:rPr>
              <a:t> </a:t>
            </a:r>
            <a:r>
              <a:rPr sz="1800" spc="-28" dirty="0">
                <a:solidFill>
                  <a:schemeClr val="bg1"/>
                </a:solidFill>
              </a:rPr>
              <a:t>EUROPE</a:t>
            </a:r>
            <a:endParaRPr sz="1800" dirty="0">
              <a:solidFill>
                <a:schemeClr val="bg1"/>
              </a:solidFill>
            </a:endParaRPr>
          </a:p>
        </p:txBody>
      </p:sp>
      <p:sp>
        <p:nvSpPr>
          <p:cNvPr id="3" name="object 3"/>
          <p:cNvSpPr txBox="1"/>
          <p:nvPr/>
        </p:nvSpPr>
        <p:spPr>
          <a:xfrm>
            <a:off x="182336" y="1011480"/>
            <a:ext cx="8597381" cy="3516227"/>
          </a:xfrm>
          <a:prstGeom prst="rect">
            <a:avLst/>
          </a:prstGeom>
        </p:spPr>
        <p:txBody>
          <a:bodyPr vert="horz" wrap="square" lIns="0" tIns="7501" rIns="0" bIns="0" rtlCol="0" anchor="t">
            <a:spAutoFit/>
          </a:bodyPr>
          <a:lstStyle/>
          <a:p>
            <a:pPr marL="167640" indent="-161290" defTabSz="514350">
              <a:spcBef>
                <a:spcPts val="59"/>
              </a:spcBef>
              <a:buFont typeface="Wingdings"/>
              <a:buChar char=""/>
              <a:tabLst>
                <a:tab pos="168236" algn="l"/>
                <a:tab pos="168593" algn="l"/>
              </a:tabLst>
            </a:pPr>
            <a:r>
              <a:rPr sz="1200" spc="23" dirty="0">
                <a:solidFill>
                  <a:schemeClr val="bg2"/>
                </a:solidFill>
                <a:latin typeface="+mn-lt"/>
                <a:cs typeface="Calibri Light"/>
              </a:rPr>
              <a:t>Une </a:t>
            </a:r>
            <a:r>
              <a:rPr sz="1200" b="1" u="sng" spc="17" dirty="0">
                <a:solidFill>
                  <a:schemeClr val="bg2"/>
                </a:solidFill>
                <a:uFill>
                  <a:solidFill>
                    <a:srgbClr val="ED7A08"/>
                  </a:solidFill>
                </a:uFill>
                <a:latin typeface="+mn-lt"/>
                <a:cs typeface="Calibri Light"/>
                <a:hlinkClick r:id="rId2">
                  <a:extLst>
                    <a:ext uri="{A12FA001-AC4F-418D-AE19-62706E023703}">
                      <ahyp:hlinkClr xmlns:ahyp="http://schemas.microsoft.com/office/drawing/2018/hyperlinkcolor" val="tx"/>
                    </a:ext>
                  </a:extLst>
                </a:hlinkClick>
              </a:rPr>
              <a:t>stratégie </a:t>
            </a:r>
            <a:r>
              <a:rPr sz="1200" b="1" u="sng" spc="14" dirty="0">
                <a:solidFill>
                  <a:schemeClr val="bg2"/>
                </a:solidFill>
                <a:uFill>
                  <a:solidFill>
                    <a:srgbClr val="ED7A08"/>
                  </a:solidFill>
                </a:uFill>
                <a:latin typeface="+mn-lt"/>
                <a:cs typeface="Calibri Light"/>
                <a:hlinkClick r:id="rId2">
                  <a:extLst>
                    <a:ext uri="{A12FA001-AC4F-418D-AE19-62706E023703}">
                      <ahyp:hlinkClr xmlns:ahyp="http://schemas.microsoft.com/office/drawing/2018/hyperlinkcolor" val="tx"/>
                    </a:ext>
                  </a:extLst>
                </a:hlinkClick>
              </a:rPr>
              <a:t>d'ouverture des </a:t>
            </a:r>
            <a:r>
              <a:rPr sz="1200" b="1" u="sng" spc="8" dirty="0">
                <a:solidFill>
                  <a:schemeClr val="bg2"/>
                </a:solidFill>
                <a:uFill>
                  <a:solidFill>
                    <a:srgbClr val="ED7A08"/>
                  </a:solidFill>
                </a:uFill>
                <a:latin typeface="+mn-lt"/>
                <a:cs typeface="Calibri Light"/>
                <a:hlinkClick r:id="rId2">
                  <a:extLst>
                    <a:ext uri="{A12FA001-AC4F-418D-AE19-62706E023703}">
                      <ahyp:hlinkClr xmlns:ahyp="http://schemas.microsoft.com/office/drawing/2018/hyperlinkcolor" val="tx"/>
                    </a:ext>
                  </a:extLst>
                </a:hlinkClick>
              </a:rPr>
              <a:t>droits</a:t>
            </a:r>
            <a:r>
              <a:rPr sz="1200" b="1" spc="8" dirty="0">
                <a:solidFill>
                  <a:schemeClr val="bg2"/>
                </a:solidFill>
                <a:latin typeface="+mn-lt"/>
                <a:cs typeface="Calibri Light"/>
                <a:hlinkClick r:id="rId2">
                  <a:extLst>
                    <a:ext uri="{A12FA001-AC4F-418D-AE19-62706E023703}">
                      <ahyp:hlinkClr xmlns:ahyp="http://schemas.microsoft.com/office/drawing/2018/hyperlinkcolor" val="tx"/>
                    </a:ext>
                  </a:extLst>
                </a:hlinkClick>
              </a:rPr>
              <a:t> </a:t>
            </a:r>
            <a:r>
              <a:rPr sz="1200" spc="28" dirty="0">
                <a:solidFill>
                  <a:schemeClr val="bg2"/>
                </a:solidFill>
                <a:latin typeface="+mn-lt"/>
                <a:cs typeface="Calibri Light"/>
              </a:rPr>
              <a:t>qui </a:t>
            </a:r>
            <a:r>
              <a:rPr sz="1200" spc="34" dirty="0">
                <a:solidFill>
                  <a:schemeClr val="bg2"/>
                </a:solidFill>
                <a:latin typeface="+mn-lt"/>
                <a:cs typeface="Calibri Light"/>
              </a:rPr>
              <a:t>permet </a:t>
            </a:r>
            <a:r>
              <a:rPr sz="1200" spc="14" dirty="0">
                <a:solidFill>
                  <a:schemeClr val="bg2"/>
                </a:solidFill>
                <a:latin typeface="+mn-lt"/>
                <a:cs typeface="Calibri Light"/>
              </a:rPr>
              <a:t>aux </a:t>
            </a:r>
            <a:r>
              <a:rPr sz="1200" spc="23" dirty="0">
                <a:solidFill>
                  <a:schemeClr val="bg2"/>
                </a:solidFill>
                <a:latin typeface="+mn-lt"/>
                <a:cs typeface="Calibri Light"/>
              </a:rPr>
              <a:t>auteurs de </a:t>
            </a:r>
            <a:r>
              <a:rPr sz="1200" spc="31" dirty="0">
                <a:solidFill>
                  <a:schemeClr val="bg2"/>
                </a:solidFill>
                <a:latin typeface="+mn-lt"/>
                <a:cs typeface="Calibri Light"/>
              </a:rPr>
              <a:t>conserver </a:t>
            </a:r>
            <a:r>
              <a:rPr sz="1200" spc="26" dirty="0">
                <a:solidFill>
                  <a:schemeClr val="bg2"/>
                </a:solidFill>
                <a:latin typeface="+mn-lt"/>
                <a:cs typeface="Calibri Light"/>
              </a:rPr>
              <a:t>des </a:t>
            </a:r>
            <a:r>
              <a:rPr sz="1200" spc="31" dirty="0">
                <a:solidFill>
                  <a:schemeClr val="bg2"/>
                </a:solidFill>
                <a:latin typeface="+mn-lt"/>
                <a:cs typeface="Calibri Light"/>
              </a:rPr>
              <a:t>droits </a:t>
            </a:r>
            <a:r>
              <a:rPr sz="1200" spc="37" dirty="0">
                <a:solidFill>
                  <a:schemeClr val="bg2"/>
                </a:solidFill>
                <a:latin typeface="+mn-lt"/>
                <a:cs typeface="Calibri Light"/>
              </a:rPr>
              <a:t>sur </a:t>
            </a:r>
            <a:r>
              <a:rPr sz="1200" spc="28" dirty="0">
                <a:solidFill>
                  <a:schemeClr val="bg2"/>
                </a:solidFill>
                <a:latin typeface="+mn-lt"/>
                <a:cs typeface="Calibri Light"/>
              </a:rPr>
              <a:t>leurs </a:t>
            </a:r>
            <a:r>
              <a:rPr sz="1200" spc="26" dirty="0">
                <a:solidFill>
                  <a:schemeClr val="bg2"/>
                </a:solidFill>
                <a:latin typeface="+mn-lt"/>
                <a:cs typeface="Calibri Light"/>
              </a:rPr>
              <a:t>publications </a:t>
            </a:r>
            <a:r>
              <a:rPr sz="1200" spc="37" dirty="0">
                <a:solidFill>
                  <a:schemeClr val="bg2"/>
                </a:solidFill>
                <a:latin typeface="+mn-lt"/>
                <a:cs typeface="Calibri Light"/>
              </a:rPr>
              <a:t>pour</a:t>
            </a:r>
            <a:r>
              <a:rPr sz="1200" spc="82" dirty="0">
                <a:solidFill>
                  <a:schemeClr val="bg2"/>
                </a:solidFill>
                <a:latin typeface="+mn-lt"/>
                <a:cs typeface="Calibri Light"/>
              </a:rPr>
              <a:t> </a:t>
            </a:r>
            <a:r>
              <a:rPr sz="1200" spc="28" dirty="0">
                <a:solidFill>
                  <a:schemeClr val="bg2"/>
                </a:solidFill>
                <a:latin typeface="+mn-lt"/>
                <a:cs typeface="Calibri Light"/>
              </a:rPr>
              <a:t>une</a:t>
            </a:r>
            <a:endParaRPr lang="en-US" sz="1200" dirty="0">
              <a:solidFill>
                <a:schemeClr val="bg2"/>
              </a:solidFill>
              <a:latin typeface="+mn-lt"/>
              <a:cs typeface="Calibri Light"/>
            </a:endParaRPr>
          </a:p>
          <a:p>
            <a:pPr marL="167640" defTabSz="514350"/>
            <a:r>
              <a:rPr sz="1200" spc="31" dirty="0">
                <a:solidFill>
                  <a:schemeClr val="bg2"/>
                </a:solidFill>
                <a:latin typeface="+mn-lt"/>
                <a:cs typeface="Calibri Light"/>
              </a:rPr>
              <a:t>diffusion ouverte </a:t>
            </a:r>
            <a:r>
              <a:rPr sz="1200" spc="23" dirty="0">
                <a:solidFill>
                  <a:schemeClr val="bg2"/>
                </a:solidFill>
                <a:latin typeface="+mn-lt"/>
                <a:cs typeface="Calibri Light"/>
              </a:rPr>
              <a:t>et sans </a:t>
            </a:r>
            <a:r>
              <a:rPr sz="1200" spc="28" dirty="0">
                <a:solidFill>
                  <a:schemeClr val="bg2"/>
                </a:solidFill>
                <a:latin typeface="+mn-lt"/>
                <a:cs typeface="Calibri Light"/>
              </a:rPr>
              <a:t>embargo. </a:t>
            </a:r>
            <a:r>
              <a:rPr sz="1200" spc="17" dirty="0">
                <a:solidFill>
                  <a:schemeClr val="bg2"/>
                </a:solidFill>
                <a:latin typeface="+mn-lt"/>
                <a:cs typeface="Calibri Light"/>
              </a:rPr>
              <a:t>Le </a:t>
            </a:r>
            <a:r>
              <a:rPr sz="1200" spc="31" dirty="0">
                <a:solidFill>
                  <a:schemeClr val="bg2"/>
                </a:solidFill>
                <a:latin typeface="+mn-lt"/>
                <a:cs typeface="Calibri Light"/>
              </a:rPr>
              <a:t>projet </a:t>
            </a:r>
            <a:r>
              <a:rPr sz="1200" spc="17" dirty="0">
                <a:solidFill>
                  <a:schemeClr val="bg2"/>
                </a:solidFill>
                <a:latin typeface="+mn-lt"/>
                <a:cs typeface="Calibri Light"/>
              </a:rPr>
              <a:t>cOAlition </a:t>
            </a:r>
            <a:r>
              <a:rPr sz="1200" spc="6" dirty="0">
                <a:solidFill>
                  <a:schemeClr val="bg2"/>
                </a:solidFill>
                <a:latin typeface="+mn-lt"/>
                <a:cs typeface="Calibri Light"/>
              </a:rPr>
              <a:t>S </a:t>
            </a:r>
            <a:r>
              <a:rPr sz="1200" spc="31" dirty="0">
                <a:solidFill>
                  <a:schemeClr val="bg2"/>
                </a:solidFill>
                <a:latin typeface="+mn-lt"/>
                <a:cs typeface="Calibri Light"/>
              </a:rPr>
              <a:t>soutenu </a:t>
            </a:r>
            <a:r>
              <a:rPr sz="1200" spc="23" dirty="0">
                <a:solidFill>
                  <a:schemeClr val="bg2"/>
                </a:solidFill>
                <a:latin typeface="+mn-lt"/>
                <a:cs typeface="Calibri Light"/>
              </a:rPr>
              <a:t>par </a:t>
            </a:r>
            <a:r>
              <a:rPr sz="1200" spc="6" dirty="0">
                <a:solidFill>
                  <a:schemeClr val="bg2"/>
                </a:solidFill>
                <a:latin typeface="+mn-lt"/>
                <a:cs typeface="Calibri Light"/>
              </a:rPr>
              <a:t>la </a:t>
            </a:r>
            <a:r>
              <a:rPr sz="1200" spc="-34" dirty="0">
                <a:solidFill>
                  <a:schemeClr val="bg2"/>
                </a:solidFill>
                <a:latin typeface="+mn-lt"/>
                <a:cs typeface="Calibri Light"/>
              </a:rPr>
              <a:t>CE </a:t>
            </a:r>
            <a:r>
              <a:rPr sz="1200" spc="23" dirty="0">
                <a:solidFill>
                  <a:schemeClr val="bg2"/>
                </a:solidFill>
                <a:latin typeface="+mn-lt"/>
                <a:cs typeface="Calibri Light"/>
              </a:rPr>
              <a:t>et</a:t>
            </a:r>
            <a:r>
              <a:rPr sz="1200" spc="53" dirty="0">
                <a:solidFill>
                  <a:schemeClr val="bg2"/>
                </a:solidFill>
                <a:latin typeface="+mn-lt"/>
                <a:cs typeface="Calibri Light"/>
              </a:rPr>
              <a:t> </a:t>
            </a:r>
            <a:r>
              <a:rPr sz="1200" spc="-8" dirty="0">
                <a:solidFill>
                  <a:schemeClr val="bg2"/>
                </a:solidFill>
                <a:latin typeface="+mn-lt"/>
                <a:cs typeface="Calibri Light"/>
              </a:rPr>
              <a:t>l’ERC.</a:t>
            </a:r>
            <a:endParaRPr sz="1200" dirty="0">
              <a:solidFill>
                <a:schemeClr val="bg2"/>
              </a:solidFill>
              <a:latin typeface="+mn-lt"/>
              <a:cs typeface="Calibri Light"/>
            </a:endParaRPr>
          </a:p>
          <a:p>
            <a:pPr defTabSz="514350">
              <a:spcBef>
                <a:spcPts val="8"/>
              </a:spcBef>
            </a:pPr>
            <a:endParaRPr sz="1200" dirty="0">
              <a:solidFill>
                <a:schemeClr val="bg2"/>
              </a:solidFill>
              <a:latin typeface="+mn-lt"/>
              <a:cs typeface="Calibri Light" panose="020F0302020204030204" pitchFamily="34" charset="0"/>
            </a:endParaRPr>
          </a:p>
          <a:p>
            <a:pPr marL="167640" marR="23495" indent="-161290" defTabSz="514350">
              <a:buFont typeface="Wingdings"/>
              <a:buChar char=""/>
              <a:tabLst>
                <a:tab pos="168236" algn="l"/>
                <a:tab pos="168593" algn="l"/>
              </a:tabLst>
            </a:pPr>
            <a:r>
              <a:rPr sz="1200" spc="26" dirty="0">
                <a:solidFill>
                  <a:schemeClr val="bg2"/>
                </a:solidFill>
                <a:latin typeface="+mn-lt"/>
                <a:cs typeface="Calibri Light"/>
              </a:rPr>
              <a:t>L'obligation </a:t>
            </a:r>
            <a:r>
              <a:rPr sz="1200" spc="23" dirty="0">
                <a:solidFill>
                  <a:schemeClr val="bg2"/>
                </a:solidFill>
                <a:latin typeface="+mn-lt"/>
                <a:cs typeface="Calibri Light"/>
              </a:rPr>
              <a:t>de </a:t>
            </a:r>
            <a:r>
              <a:rPr sz="1200" spc="34" dirty="0">
                <a:solidFill>
                  <a:schemeClr val="bg2"/>
                </a:solidFill>
                <a:latin typeface="+mn-lt"/>
                <a:cs typeface="Calibri Light"/>
              </a:rPr>
              <a:t>diffuser </a:t>
            </a:r>
            <a:r>
              <a:rPr sz="1200" spc="23" dirty="0">
                <a:solidFill>
                  <a:schemeClr val="bg2"/>
                </a:solidFill>
                <a:latin typeface="+mn-lt"/>
                <a:cs typeface="Calibri Light"/>
              </a:rPr>
              <a:t>en libre </a:t>
            </a:r>
            <a:r>
              <a:rPr sz="1200" spc="17" dirty="0">
                <a:solidFill>
                  <a:schemeClr val="bg2"/>
                </a:solidFill>
                <a:latin typeface="+mn-lt"/>
                <a:cs typeface="Calibri Light"/>
              </a:rPr>
              <a:t>accès </a:t>
            </a:r>
            <a:r>
              <a:rPr sz="1200" spc="23" dirty="0">
                <a:solidFill>
                  <a:schemeClr val="bg2"/>
                </a:solidFill>
                <a:latin typeface="+mn-lt"/>
                <a:cs typeface="Calibri Light"/>
              </a:rPr>
              <a:t>ne </a:t>
            </a:r>
            <a:r>
              <a:rPr sz="1200" spc="28" dirty="0">
                <a:solidFill>
                  <a:schemeClr val="bg2"/>
                </a:solidFill>
                <a:latin typeface="+mn-lt"/>
                <a:cs typeface="Calibri Light"/>
              </a:rPr>
              <a:t>concerne plus seulement </a:t>
            </a:r>
            <a:r>
              <a:rPr sz="1200" spc="20" dirty="0">
                <a:solidFill>
                  <a:schemeClr val="bg2"/>
                </a:solidFill>
                <a:latin typeface="+mn-lt"/>
                <a:cs typeface="Calibri Light"/>
              </a:rPr>
              <a:t>les </a:t>
            </a:r>
            <a:r>
              <a:rPr sz="1200" b="1" spc="17" dirty="0">
                <a:solidFill>
                  <a:schemeClr val="bg2"/>
                </a:solidFill>
                <a:latin typeface="+mn-lt"/>
                <a:cs typeface="Calibri Light"/>
              </a:rPr>
              <a:t>articles </a:t>
            </a:r>
            <a:r>
              <a:rPr sz="1200" b="1" spc="23" dirty="0">
                <a:solidFill>
                  <a:schemeClr val="bg2"/>
                </a:solidFill>
                <a:latin typeface="+mn-lt"/>
                <a:cs typeface="Calibri Light"/>
              </a:rPr>
              <a:t>de </a:t>
            </a:r>
            <a:r>
              <a:rPr sz="1200" b="1" spc="14" dirty="0">
                <a:solidFill>
                  <a:schemeClr val="bg2"/>
                </a:solidFill>
                <a:latin typeface="+mn-lt"/>
                <a:cs typeface="Calibri Light"/>
              </a:rPr>
              <a:t>revue </a:t>
            </a:r>
            <a:r>
              <a:rPr sz="1200" spc="23" dirty="0">
                <a:solidFill>
                  <a:schemeClr val="bg2"/>
                </a:solidFill>
                <a:latin typeface="+mn-lt"/>
                <a:cs typeface="Calibri Light"/>
              </a:rPr>
              <a:t>et </a:t>
            </a:r>
            <a:r>
              <a:rPr sz="1200" spc="20" dirty="0">
                <a:solidFill>
                  <a:schemeClr val="bg2"/>
                </a:solidFill>
                <a:latin typeface="+mn-lt"/>
                <a:cs typeface="Calibri Light"/>
              </a:rPr>
              <a:t>les </a:t>
            </a:r>
            <a:r>
              <a:rPr sz="1200" b="1" spc="8" dirty="0">
                <a:solidFill>
                  <a:schemeClr val="bg2"/>
                </a:solidFill>
                <a:latin typeface="+mn-lt"/>
                <a:cs typeface="Calibri Light"/>
              </a:rPr>
              <a:t>communications</a:t>
            </a:r>
            <a:r>
              <a:rPr sz="1200" spc="8" dirty="0">
                <a:solidFill>
                  <a:schemeClr val="bg2"/>
                </a:solidFill>
                <a:latin typeface="+mn-lt"/>
                <a:cs typeface="Calibri Light"/>
              </a:rPr>
              <a:t>, </a:t>
            </a:r>
            <a:r>
              <a:rPr sz="1200" spc="14" dirty="0">
                <a:solidFill>
                  <a:schemeClr val="bg2"/>
                </a:solidFill>
                <a:latin typeface="+mn-lt"/>
                <a:cs typeface="Calibri Light"/>
              </a:rPr>
              <a:t>elle </a:t>
            </a:r>
            <a:r>
              <a:rPr sz="1200" spc="26" dirty="0">
                <a:solidFill>
                  <a:schemeClr val="bg2"/>
                </a:solidFill>
                <a:latin typeface="+mn-lt"/>
                <a:cs typeface="Calibri Light"/>
              </a:rPr>
              <a:t>est</a:t>
            </a:r>
            <a:r>
              <a:rPr lang="en-US" sz="1200" spc="26" dirty="0">
                <a:solidFill>
                  <a:schemeClr val="bg2"/>
                </a:solidFill>
                <a:latin typeface="+mn-lt"/>
                <a:cs typeface="Calibri Light"/>
              </a:rPr>
              <a:t> </a:t>
            </a:r>
            <a:r>
              <a:rPr sz="1200" spc="26" dirty="0">
                <a:solidFill>
                  <a:schemeClr val="bg2"/>
                </a:solidFill>
                <a:latin typeface="+mn-lt"/>
                <a:cs typeface="Calibri Light"/>
              </a:rPr>
              <a:t> </a:t>
            </a:r>
            <a:r>
              <a:rPr sz="1200" spc="23" dirty="0">
                <a:solidFill>
                  <a:schemeClr val="bg2"/>
                </a:solidFill>
                <a:latin typeface="+mn-lt"/>
                <a:cs typeface="Calibri Light"/>
              </a:rPr>
              <a:t>étendue </a:t>
            </a:r>
            <a:r>
              <a:rPr sz="1200" spc="14" dirty="0">
                <a:solidFill>
                  <a:schemeClr val="bg2"/>
                </a:solidFill>
                <a:latin typeface="+mn-lt"/>
                <a:cs typeface="Calibri Light"/>
              </a:rPr>
              <a:t>aux </a:t>
            </a:r>
            <a:r>
              <a:rPr sz="1200" b="1" spc="11" dirty="0">
                <a:solidFill>
                  <a:schemeClr val="bg2"/>
                </a:solidFill>
                <a:latin typeface="+mn-lt"/>
                <a:cs typeface="Calibri Light"/>
              </a:rPr>
              <a:t>livres </a:t>
            </a:r>
            <a:r>
              <a:rPr sz="1200" spc="23" dirty="0">
                <a:solidFill>
                  <a:schemeClr val="bg2"/>
                </a:solidFill>
                <a:latin typeface="+mn-lt"/>
                <a:cs typeface="Calibri Light"/>
              </a:rPr>
              <a:t>et </a:t>
            </a:r>
            <a:r>
              <a:rPr sz="1200" spc="20" dirty="0">
                <a:solidFill>
                  <a:schemeClr val="bg2"/>
                </a:solidFill>
                <a:latin typeface="+mn-lt"/>
                <a:cs typeface="Calibri Light"/>
              </a:rPr>
              <a:t>autres </a:t>
            </a:r>
            <a:r>
              <a:rPr sz="1200" spc="40" err="1">
                <a:solidFill>
                  <a:schemeClr val="bg2"/>
                </a:solidFill>
                <a:latin typeface="+mn-lt"/>
                <a:cs typeface="Calibri Light"/>
              </a:rPr>
              <a:t>formes</a:t>
            </a:r>
            <a:r>
              <a:rPr sz="1200" spc="40" dirty="0">
                <a:solidFill>
                  <a:schemeClr val="bg2"/>
                </a:solidFill>
                <a:latin typeface="+mn-lt"/>
                <a:cs typeface="Calibri Light"/>
              </a:rPr>
              <a:t> </a:t>
            </a:r>
            <a:r>
              <a:rPr sz="1200" spc="23" dirty="0">
                <a:solidFill>
                  <a:schemeClr val="bg2"/>
                </a:solidFill>
                <a:latin typeface="+mn-lt"/>
                <a:cs typeface="Calibri Light"/>
              </a:rPr>
              <a:t>de</a:t>
            </a:r>
            <a:r>
              <a:rPr sz="1200" spc="82" dirty="0">
                <a:solidFill>
                  <a:schemeClr val="bg2"/>
                </a:solidFill>
                <a:latin typeface="+mn-lt"/>
                <a:cs typeface="Calibri Light"/>
              </a:rPr>
              <a:t> </a:t>
            </a:r>
            <a:r>
              <a:rPr sz="1200" spc="26" dirty="0">
                <a:solidFill>
                  <a:schemeClr val="bg2"/>
                </a:solidFill>
                <a:latin typeface="+mn-lt"/>
                <a:cs typeface="Calibri Light"/>
              </a:rPr>
              <a:t>publication.</a:t>
            </a:r>
            <a:endParaRPr sz="1200" dirty="0">
              <a:solidFill>
                <a:schemeClr val="bg2"/>
              </a:solidFill>
              <a:latin typeface="+mn-lt"/>
              <a:cs typeface="Calibri Light"/>
            </a:endParaRPr>
          </a:p>
          <a:p>
            <a:pPr defTabSz="514350">
              <a:spcBef>
                <a:spcPts val="8"/>
              </a:spcBef>
              <a:buFontTx/>
              <a:buChar char=""/>
            </a:pPr>
            <a:endParaRPr sz="1200" dirty="0">
              <a:solidFill>
                <a:schemeClr val="bg2"/>
              </a:solidFill>
              <a:latin typeface="+mn-lt"/>
              <a:cs typeface="Calibri Light" panose="020F0302020204030204" pitchFamily="34" charset="0"/>
            </a:endParaRPr>
          </a:p>
          <a:p>
            <a:pPr marL="167640" marR="171450" indent="-161290" defTabSz="514350">
              <a:spcBef>
                <a:spcPts val="3"/>
              </a:spcBef>
              <a:buFont typeface="Wingdings"/>
              <a:buChar char=""/>
              <a:tabLst>
                <a:tab pos="168236" algn="l"/>
                <a:tab pos="168593" algn="l"/>
              </a:tabLst>
            </a:pPr>
            <a:r>
              <a:rPr sz="1200" spc="23" dirty="0">
                <a:solidFill>
                  <a:schemeClr val="bg2"/>
                </a:solidFill>
                <a:latin typeface="+mn-lt"/>
                <a:cs typeface="Calibri Light"/>
              </a:rPr>
              <a:t>L'accès </a:t>
            </a:r>
            <a:r>
              <a:rPr sz="1200" spc="34" dirty="0">
                <a:solidFill>
                  <a:schemeClr val="bg2"/>
                </a:solidFill>
                <a:latin typeface="+mn-lt"/>
                <a:cs typeface="Calibri Light"/>
              </a:rPr>
              <a:t>ouvert </a:t>
            </a:r>
            <a:r>
              <a:rPr sz="1200" spc="26" dirty="0">
                <a:solidFill>
                  <a:schemeClr val="bg2"/>
                </a:solidFill>
                <a:latin typeface="+mn-lt"/>
                <a:cs typeface="Calibri Light"/>
              </a:rPr>
              <a:t>est </a:t>
            </a:r>
            <a:r>
              <a:rPr sz="1200" spc="31" dirty="0">
                <a:solidFill>
                  <a:schemeClr val="bg2"/>
                </a:solidFill>
                <a:latin typeface="+mn-lt"/>
                <a:cs typeface="Calibri Light"/>
              </a:rPr>
              <a:t>immédiat, </a:t>
            </a:r>
            <a:r>
              <a:rPr sz="1200" b="1" spc="6" dirty="0">
                <a:solidFill>
                  <a:schemeClr val="bg2"/>
                </a:solidFill>
                <a:latin typeface="+mn-lt"/>
                <a:cs typeface="Calibri Light"/>
              </a:rPr>
              <a:t>sans </a:t>
            </a:r>
            <a:r>
              <a:rPr sz="1200" b="1" spc="14" dirty="0">
                <a:solidFill>
                  <a:schemeClr val="bg2"/>
                </a:solidFill>
                <a:latin typeface="+mn-lt"/>
                <a:cs typeface="Calibri Light"/>
              </a:rPr>
              <a:t>embargo</a:t>
            </a:r>
            <a:r>
              <a:rPr sz="1200" spc="14" dirty="0">
                <a:solidFill>
                  <a:schemeClr val="bg2"/>
                </a:solidFill>
                <a:latin typeface="+mn-lt"/>
                <a:cs typeface="Calibri Light"/>
              </a:rPr>
              <a:t>, </a:t>
            </a:r>
            <a:r>
              <a:rPr sz="1200" spc="23" dirty="0">
                <a:solidFill>
                  <a:schemeClr val="bg2"/>
                </a:solidFill>
                <a:latin typeface="+mn-lt"/>
                <a:cs typeface="Calibri Light"/>
              </a:rPr>
              <a:t>et </a:t>
            </a:r>
            <a:r>
              <a:rPr sz="1200" spc="20" dirty="0">
                <a:solidFill>
                  <a:schemeClr val="bg2"/>
                </a:solidFill>
                <a:latin typeface="+mn-lt"/>
                <a:cs typeface="Calibri Light"/>
              </a:rPr>
              <a:t>les </a:t>
            </a:r>
            <a:r>
              <a:rPr sz="1200" spc="23" dirty="0">
                <a:solidFill>
                  <a:schemeClr val="bg2"/>
                </a:solidFill>
                <a:latin typeface="+mn-lt"/>
                <a:cs typeface="Calibri Light"/>
              </a:rPr>
              <a:t>frais de </a:t>
            </a:r>
            <a:r>
              <a:rPr sz="1200" spc="26" dirty="0">
                <a:solidFill>
                  <a:schemeClr val="bg2"/>
                </a:solidFill>
                <a:latin typeface="+mn-lt"/>
                <a:cs typeface="Calibri Light"/>
              </a:rPr>
              <a:t>publication </a:t>
            </a:r>
            <a:r>
              <a:rPr sz="1200" spc="11" dirty="0">
                <a:solidFill>
                  <a:schemeClr val="bg2"/>
                </a:solidFill>
                <a:latin typeface="+mn-lt"/>
                <a:cs typeface="Calibri Light"/>
              </a:rPr>
              <a:t>(APC) </a:t>
            </a:r>
            <a:r>
              <a:rPr sz="1200" spc="23" dirty="0">
                <a:solidFill>
                  <a:schemeClr val="bg2"/>
                </a:solidFill>
                <a:latin typeface="+mn-lt"/>
                <a:cs typeface="Calibri Light"/>
              </a:rPr>
              <a:t>dans </a:t>
            </a:r>
            <a:r>
              <a:rPr sz="1200" spc="26" dirty="0">
                <a:solidFill>
                  <a:schemeClr val="bg2"/>
                </a:solidFill>
                <a:latin typeface="+mn-lt"/>
                <a:cs typeface="Calibri Light"/>
              </a:rPr>
              <a:t>des </a:t>
            </a:r>
            <a:r>
              <a:rPr sz="1200" spc="23" dirty="0">
                <a:solidFill>
                  <a:schemeClr val="bg2"/>
                </a:solidFill>
                <a:latin typeface="+mn-lt"/>
                <a:cs typeface="Calibri Light"/>
              </a:rPr>
              <a:t>revues </a:t>
            </a:r>
            <a:r>
              <a:rPr sz="1200" u="sng" spc="28" dirty="0">
                <a:solidFill>
                  <a:schemeClr val="bg2"/>
                </a:solidFill>
                <a:uFill>
                  <a:solidFill>
                    <a:srgbClr val="ED7A08"/>
                  </a:solidFill>
                </a:uFill>
                <a:latin typeface="+mn-lt"/>
                <a:cs typeface="Calibri Light"/>
                <a:hlinkClick r:id="rId3">
                  <a:extLst>
                    <a:ext uri="{A12FA001-AC4F-418D-AE19-62706E023703}">
                      <ahyp:hlinkClr xmlns:ahyp="http://schemas.microsoft.com/office/drawing/2018/hyperlinkcolor" val="tx"/>
                    </a:ext>
                  </a:extLst>
                </a:hlinkClick>
              </a:rPr>
              <a:t>hybrides</a:t>
            </a:r>
            <a:r>
              <a:rPr sz="1200" spc="28" dirty="0">
                <a:solidFill>
                  <a:schemeClr val="bg2"/>
                </a:solidFill>
                <a:latin typeface="+mn-lt"/>
                <a:cs typeface="Calibri Light"/>
                <a:hlinkClick r:id="rId3">
                  <a:extLst>
                    <a:ext uri="{A12FA001-AC4F-418D-AE19-62706E023703}">
                      <ahyp:hlinkClr xmlns:ahyp="http://schemas.microsoft.com/office/drawing/2018/hyperlinkcolor" val="tx"/>
                    </a:ext>
                  </a:extLst>
                </a:hlinkClick>
              </a:rPr>
              <a:t> </a:t>
            </a:r>
            <a:r>
              <a:rPr sz="1200" spc="23" dirty="0">
                <a:solidFill>
                  <a:schemeClr val="bg2"/>
                </a:solidFill>
                <a:latin typeface="+mn-lt"/>
                <a:cs typeface="Calibri Light"/>
              </a:rPr>
              <a:t>ne </a:t>
            </a:r>
            <a:r>
              <a:rPr sz="1200" spc="34" dirty="0">
                <a:solidFill>
                  <a:schemeClr val="bg2"/>
                </a:solidFill>
                <a:latin typeface="+mn-lt"/>
                <a:cs typeface="Calibri Light"/>
              </a:rPr>
              <a:t>sont </a:t>
            </a:r>
            <a:r>
              <a:rPr sz="1200" spc="28" dirty="0">
                <a:solidFill>
                  <a:schemeClr val="bg2"/>
                </a:solidFill>
                <a:latin typeface="+mn-lt"/>
                <a:cs typeface="Calibri Light"/>
              </a:rPr>
              <a:t>plus</a:t>
            </a:r>
            <a:r>
              <a:rPr lang="en-US" sz="1200" spc="28" dirty="0">
                <a:solidFill>
                  <a:schemeClr val="bg2"/>
                </a:solidFill>
                <a:latin typeface="+mn-lt"/>
                <a:cs typeface="Calibri Light"/>
              </a:rPr>
              <a:t> </a:t>
            </a:r>
            <a:r>
              <a:rPr sz="1200" spc="28" dirty="0">
                <a:solidFill>
                  <a:schemeClr val="bg2"/>
                </a:solidFill>
                <a:latin typeface="+mn-lt"/>
                <a:cs typeface="Calibri Light"/>
              </a:rPr>
              <a:t> </a:t>
            </a:r>
            <a:r>
              <a:rPr sz="1200" spc="31" dirty="0">
                <a:solidFill>
                  <a:schemeClr val="bg2"/>
                </a:solidFill>
                <a:latin typeface="+mn-lt"/>
                <a:cs typeface="Calibri Light"/>
              </a:rPr>
              <a:t>remboursés.</a:t>
            </a:r>
            <a:endParaRPr sz="1200" dirty="0">
              <a:solidFill>
                <a:schemeClr val="bg2"/>
              </a:solidFill>
              <a:latin typeface="+mn-lt"/>
              <a:cs typeface="Calibri Light"/>
            </a:endParaRPr>
          </a:p>
          <a:p>
            <a:pPr defTabSz="514350">
              <a:spcBef>
                <a:spcPts val="8"/>
              </a:spcBef>
              <a:buFontTx/>
              <a:buChar char=""/>
            </a:pPr>
            <a:endParaRPr sz="1200" dirty="0">
              <a:solidFill>
                <a:schemeClr val="bg2"/>
              </a:solidFill>
              <a:latin typeface="+mn-lt"/>
              <a:cs typeface="Calibri Light" panose="020F0302020204030204" pitchFamily="34" charset="0"/>
            </a:endParaRPr>
          </a:p>
          <a:p>
            <a:pPr marL="167640" marR="2540" indent="-161290" defTabSz="514350">
              <a:buFont typeface="Wingdings"/>
              <a:buChar char=""/>
              <a:tabLst>
                <a:tab pos="168236" algn="l"/>
                <a:tab pos="168593" algn="l"/>
              </a:tabLst>
            </a:pPr>
            <a:r>
              <a:rPr sz="1200" spc="20" dirty="0">
                <a:solidFill>
                  <a:schemeClr val="bg2"/>
                </a:solidFill>
                <a:latin typeface="+mn-lt"/>
                <a:cs typeface="Calibri Light"/>
              </a:rPr>
              <a:t>Des </a:t>
            </a:r>
            <a:r>
              <a:rPr sz="1200" spc="34" dirty="0">
                <a:solidFill>
                  <a:schemeClr val="bg2"/>
                </a:solidFill>
                <a:latin typeface="+mn-lt"/>
                <a:cs typeface="Calibri Light"/>
              </a:rPr>
              <a:t>informations </a:t>
            </a:r>
            <a:r>
              <a:rPr sz="1200" spc="28" dirty="0">
                <a:solidFill>
                  <a:schemeClr val="bg2"/>
                </a:solidFill>
                <a:latin typeface="+mn-lt"/>
                <a:cs typeface="Calibri Light"/>
              </a:rPr>
              <a:t>doivent </a:t>
            </a:r>
            <a:r>
              <a:rPr sz="1200" spc="23" dirty="0">
                <a:solidFill>
                  <a:schemeClr val="bg2"/>
                </a:solidFill>
                <a:latin typeface="+mn-lt"/>
                <a:cs typeface="Calibri Light"/>
              </a:rPr>
              <a:t>être </a:t>
            </a:r>
            <a:r>
              <a:rPr sz="1200" spc="31" dirty="0">
                <a:solidFill>
                  <a:schemeClr val="bg2"/>
                </a:solidFill>
                <a:latin typeface="+mn-lt"/>
                <a:cs typeface="Calibri Light"/>
              </a:rPr>
              <a:t>fournies </a:t>
            </a:r>
            <a:r>
              <a:rPr sz="1200" spc="37" dirty="0">
                <a:solidFill>
                  <a:schemeClr val="bg2"/>
                </a:solidFill>
                <a:latin typeface="+mn-lt"/>
                <a:cs typeface="Calibri Light"/>
              </a:rPr>
              <a:t>sur </a:t>
            </a:r>
            <a:r>
              <a:rPr sz="1200" spc="34" dirty="0">
                <a:solidFill>
                  <a:schemeClr val="bg2"/>
                </a:solidFill>
                <a:latin typeface="+mn-lt"/>
                <a:cs typeface="Calibri Light"/>
              </a:rPr>
              <a:t>tous </a:t>
            </a:r>
            <a:r>
              <a:rPr sz="1200" spc="20" dirty="0">
                <a:solidFill>
                  <a:schemeClr val="bg2"/>
                </a:solidFill>
                <a:latin typeface="+mn-lt"/>
                <a:cs typeface="Calibri Light"/>
              </a:rPr>
              <a:t>les autres </a:t>
            </a:r>
            <a:r>
              <a:rPr sz="1200" spc="28" dirty="0">
                <a:solidFill>
                  <a:schemeClr val="bg2"/>
                </a:solidFill>
                <a:latin typeface="+mn-lt"/>
                <a:cs typeface="Calibri Light"/>
              </a:rPr>
              <a:t>types </a:t>
            </a:r>
            <a:r>
              <a:rPr sz="1200" spc="23" dirty="0">
                <a:solidFill>
                  <a:schemeClr val="bg2"/>
                </a:solidFill>
                <a:latin typeface="+mn-lt"/>
                <a:cs typeface="Calibri Light"/>
              </a:rPr>
              <a:t>de </a:t>
            </a:r>
            <a:r>
              <a:rPr sz="1200" spc="26" dirty="0">
                <a:solidFill>
                  <a:schemeClr val="bg2"/>
                </a:solidFill>
                <a:latin typeface="+mn-lt"/>
                <a:cs typeface="Calibri Light"/>
              </a:rPr>
              <a:t>publication, </a:t>
            </a:r>
            <a:r>
              <a:rPr sz="1200" spc="28" dirty="0">
                <a:solidFill>
                  <a:schemeClr val="bg2"/>
                </a:solidFill>
                <a:latin typeface="+mn-lt"/>
                <a:cs typeface="Calibri Light"/>
              </a:rPr>
              <a:t>outils </a:t>
            </a:r>
            <a:r>
              <a:rPr sz="1200" spc="23" dirty="0">
                <a:solidFill>
                  <a:schemeClr val="bg2"/>
                </a:solidFill>
                <a:latin typeface="+mn-lt"/>
                <a:cs typeface="Calibri Light"/>
              </a:rPr>
              <a:t>et </a:t>
            </a:r>
            <a:r>
              <a:rPr sz="1200" spc="20" dirty="0">
                <a:solidFill>
                  <a:schemeClr val="bg2"/>
                </a:solidFill>
                <a:latin typeface="+mn-lt"/>
                <a:cs typeface="Calibri Light"/>
              </a:rPr>
              <a:t>autres </a:t>
            </a:r>
            <a:r>
              <a:rPr sz="1200" spc="34" dirty="0">
                <a:solidFill>
                  <a:schemeClr val="bg2"/>
                </a:solidFill>
                <a:latin typeface="+mn-lt"/>
                <a:cs typeface="Calibri Light"/>
              </a:rPr>
              <a:t>instruments </a:t>
            </a:r>
            <a:r>
              <a:rPr sz="1200" spc="26" dirty="0">
                <a:solidFill>
                  <a:schemeClr val="bg2"/>
                </a:solidFill>
                <a:latin typeface="+mn-lt"/>
                <a:cs typeface="Calibri Light"/>
              </a:rPr>
              <a:t>scientifiques</a:t>
            </a:r>
            <a:r>
              <a:rPr lang="en-US" sz="1200" spc="26" dirty="0">
                <a:solidFill>
                  <a:schemeClr val="bg2"/>
                </a:solidFill>
                <a:latin typeface="+mn-lt"/>
                <a:cs typeface="Calibri Light"/>
              </a:rPr>
              <a:t> </a:t>
            </a:r>
            <a:r>
              <a:rPr sz="1200" spc="26" dirty="0">
                <a:solidFill>
                  <a:schemeClr val="bg2"/>
                </a:solidFill>
                <a:latin typeface="+mn-lt"/>
                <a:cs typeface="Calibri Light"/>
              </a:rPr>
              <a:t> </a:t>
            </a:r>
            <a:r>
              <a:rPr sz="1200" spc="20" dirty="0">
                <a:solidFill>
                  <a:schemeClr val="bg2"/>
                </a:solidFill>
                <a:latin typeface="+mn-lt"/>
                <a:cs typeface="Calibri Light"/>
              </a:rPr>
              <a:t>nécessaires </a:t>
            </a:r>
            <a:r>
              <a:rPr sz="1200" spc="-6" dirty="0">
                <a:solidFill>
                  <a:schemeClr val="bg2"/>
                </a:solidFill>
                <a:latin typeface="+mn-lt"/>
                <a:cs typeface="Calibri Light"/>
              </a:rPr>
              <a:t>à </a:t>
            </a:r>
            <a:r>
              <a:rPr sz="1200" spc="3" dirty="0">
                <a:solidFill>
                  <a:schemeClr val="bg2"/>
                </a:solidFill>
                <a:latin typeface="+mn-lt"/>
                <a:cs typeface="Calibri Light"/>
              </a:rPr>
              <a:t>la </a:t>
            </a:r>
            <a:r>
              <a:rPr sz="1200" spc="20" dirty="0">
                <a:solidFill>
                  <a:schemeClr val="bg2"/>
                </a:solidFill>
                <a:latin typeface="+mn-lt"/>
                <a:cs typeface="Calibri Light"/>
              </a:rPr>
              <a:t>validation </a:t>
            </a:r>
            <a:r>
              <a:rPr sz="1200" spc="26" dirty="0">
                <a:solidFill>
                  <a:schemeClr val="bg2"/>
                </a:solidFill>
                <a:latin typeface="+mn-lt"/>
                <a:cs typeface="Calibri Light"/>
              </a:rPr>
              <a:t>des résultats </a:t>
            </a:r>
            <a:r>
              <a:rPr sz="1200" spc="23" dirty="0">
                <a:solidFill>
                  <a:schemeClr val="bg2"/>
                </a:solidFill>
                <a:latin typeface="+mn-lt"/>
                <a:cs typeface="Calibri Light"/>
              </a:rPr>
              <a:t>de </a:t>
            </a:r>
            <a:r>
              <a:rPr sz="1200" spc="6" dirty="0">
                <a:solidFill>
                  <a:schemeClr val="bg2"/>
                </a:solidFill>
                <a:latin typeface="+mn-lt"/>
                <a:cs typeface="Calibri Light"/>
              </a:rPr>
              <a:t>la</a:t>
            </a:r>
            <a:r>
              <a:rPr sz="1200" spc="127" dirty="0">
                <a:solidFill>
                  <a:schemeClr val="bg2"/>
                </a:solidFill>
                <a:latin typeface="+mn-lt"/>
                <a:cs typeface="Calibri Light"/>
              </a:rPr>
              <a:t> </a:t>
            </a:r>
            <a:r>
              <a:rPr sz="1200" spc="23" dirty="0">
                <a:solidFill>
                  <a:schemeClr val="bg2"/>
                </a:solidFill>
                <a:latin typeface="+mn-lt"/>
                <a:cs typeface="Calibri Light"/>
              </a:rPr>
              <a:t>recherche.</a:t>
            </a:r>
            <a:endParaRPr sz="1200" dirty="0">
              <a:solidFill>
                <a:schemeClr val="bg2"/>
              </a:solidFill>
              <a:latin typeface="+mn-lt"/>
              <a:cs typeface="Calibri Light"/>
            </a:endParaRPr>
          </a:p>
          <a:p>
            <a:pPr defTabSz="514350">
              <a:spcBef>
                <a:spcPts val="8"/>
              </a:spcBef>
              <a:buFontTx/>
              <a:buChar char=""/>
            </a:pPr>
            <a:endParaRPr sz="1200" dirty="0">
              <a:solidFill>
                <a:schemeClr val="bg2"/>
              </a:solidFill>
              <a:latin typeface="+mn-lt"/>
              <a:cs typeface="Calibri Light" panose="020F0302020204030204" pitchFamily="34" charset="0"/>
            </a:endParaRPr>
          </a:p>
          <a:p>
            <a:pPr marL="167640" indent="-161290" defTabSz="514350">
              <a:buFont typeface="Wingdings"/>
              <a:buChar char=""/>
              <a:tabLst>
                <a:tab pos="168236" algn="l"/>
                <a:tab pos="168593" algn="l"/>
              </a:tabLst>
            </a:pPr>
            <a:r>
              <a:rPr sz="1200" spc="17" dirty="0">
                <a:solidFill>
                  <a:schemeClr val="bg2"/>
                </a:solidFill>
                <a:latin typeface="+mn-lt"/>
                <a:cs typeface="Calibri Light"/>
              </a:rPr>
              <a:t>Obligation </a:t>
            </a:r>
            <a:r>
              <a:rPr sz="1200" spc="23" dirty="0">
                <a:solidFill>
                  <a:schemeClr val="bg2"/>
                </a:solidFill>
                <a:latin typeface="+mn-lt"/>
                <a:cs typeface="Calibri Light"/>
              </a:rPr>
              <a:t>de partage de </a:t>
            </a:r>
            <a:r>
              <a:rPr sz="1200" b="1" spc="14" dirty="0">
                <a:solidFill>
                  <a:schemeClr val="bg2"/>
                </a:solidFill>
                <a:latin typeface="+mn-lt"/>
                <a:cs typeface="Calibri Light"/>
              </a:rPr>
              <a:t>données </a:t>
            </a:r>
            <a:r>
              <a:rPr sz="1200" b="1" spc="23" dirty="0">
                <a:solidFill>
                  <a:schemeClr val="bg2"/>
                </a:solidFill>
                <a:latin typeface="+mn-lt"/>
                <a:cs typeface="Calibri Light"/>
              </a:rPr>
              <a:t>de </a:t>
            </a:r>
            <a:r>
              <a:rPr sz="1200" b="1" spc="11" dirty="0">
                <a:solidFill>
                  <a:schemeClr val="bg2"/>
                </a:solidFill>
                <a:latin typeface="+mn-lt"/>
                <a:cs typeface="Calibri Light"/>
              </a:rPr>
              <a:t>recherche </a:t>
            </a:r>
            <a:r>
              <a:rPr sz="1200" spc="23" dirty="0">
                <a:solidFill>
                  <a:schemeClr val="bg2"/>
                </a:solidFill>
                <a:latin typeface="+mn-lt"/>
                <a:cs typeface="Calibri Light"/>
              </a:rPr>
              <a:t>dans </a:t>
            </a:r>
            <a:r>
              <a:rPr sz="1200" spc="26" dirty="0">
                <a:solidFill>
                  <a:schemeClr val="bg2"/>
                </a:solidFill>
                <a:latin typeface="+mn-lt"/>
                <a:cs typeface="Calibri Light"/>
              </a:rPr>
              <a:t>des </a:t>
            </a:r>
            <a:r>
              <a:rPr sz="1200" spc="28" dirty="0">
                <a:solidFill>
                  <a:schemeClr val="bg2"/>
                </a:solidFill>
                <a:latin typeface="+mn-lt"/>
                <a:cs typeface="Calibri Light"/>
              </a:rPr>
              <a:t>entrepôts </a:t>
            </a:r>
            <a:r>
              <a:rPr sz="1200" spc="26" dirty="0">
                <a:solidFill>
                  <a:schemeClr val="bg2"/>
                </a:solidFill>
                <a:latin typeface="+mn-lt"/>
                <a:cs typeface="Calibri Light"/>
              </a:rPr>
              <a:t>de</a:t>
            </a:r>
            <a:r>
              <a:rPr sz="1200" spc="101" dirty="0">
                <a:solidFill>
                  <a:schemeClr val="bg2"/>
                </a:solidFill>
                <a:latin typeface="+mn-lt"/>
                <a:cs typeface="Calibri Light"/>
              </a:rPr>
              <a:t> </a:t>
            </a:r>
            <a:r>
              <a:rPr sz="1200" spc="23" dirty="0">
                <a:solidFill>
                  <a:schemeClr val="bg2"/>
                </a:solidFill>
                <a:latin typeface="+mn-lt"/>
                <a:cs typeface="Calibri Light"/>
              </a:rPr>
              <a:t>référence.</a:t>
            </a:r>
            <a:endParaRPr sz="1200" dirty="0">
              <a:solidFill>
                <a:schemeClr val="bg2"/>
              </a:solidFill>
              <a:latin typeface="+mn-lt"/>
              <a:cs typeface="Calibri Light"/>
            </a:endParaRPr>
          </a:p>
          <a:p>
            <a:pPr defTabSz="514350">
              <a:spcBef>
                <a:spcPts val="8"/>
              </a:spcBef>
              <a:buFontTx/>
              <a:buChar char=""/>
            </a:pPr>
            <a:endParaRPr sz="1200" dirty="0">
              <a:solidFill>
                <a:schemeClr val="bg2"/>
              </a:solidFill>
              <a:latin typeface="+mn-lt"/>
              <a:cs typeface="Calibri Light" panose="020F0302020204030204" pitchFamily="34" charset="0"/>
            </a:endParaRPr>
          </a:p>
          <a:p>
            <a:pPr marL="167640" indent="-161290" defTabSz="514350">
              <a:spcBef>
                <a:spcPts val="3"/>
              </a:spcBef>
              <a:buFont typeface="Wingdings"/>
              <a:buChar char=""/>
              <a:tabLst>
                <a:tab pos="168236" algn="l"/>
                <a:tab pos="168593" algn="l"/>
              </a:tabLst>
            </a:pPr>
            <a:r>
              <a:rPr sz="1200" spc="20" dirty="0">
                <a:solidFill>
                  <a:schemeClr val="bg2"/>
                </a:solidFill>
                <a:latin typeface="+mn-lt"/>
                <a:cs typeface="Calibri Light"/>
              </a:rPr>
              <a:t>Gestion </a:t>
            </a:r>
            <a:r>
              <a:rPr sz="1200" spc="26" dirty="0">
                <a:solidFill>
                  <a:schemeClr val="bg2"/>
                </a:solidFill>
                <a:latin typeface="+mn-lt"/>
                <a:cs typeface="Calibri Light"/>
              </a:rPr>
              <a:t>des </a:t>
            </a:r>
            <a:r>
              <a:rPr sz="1200" spc="28" dirty="0">
                <a:solidFill>
                  <a:schemeClr val="bg2"/>
                </a:solidFill>
                <a:latin typeface="+mn-lt"/>
                <a:cs typeface="Calibri Light"/>
              </a:rPr>
              <a:t>données </a:t>
            </a:r>
            <a:r>
              <a:rPr sz="1200" spc="23" dirty="0">
                <a:solidFill>
                  <a:schemeClr val="bg2"/>
                </a:solidFill>
                <a:latin typeface="+mn-lt"/>
                <a:cs typeface="Calibri Light"/>
              </a:rPr>
              <a:t>de </a:t>
            </a:r>
            <a:r>
              <a:rPr sz="1200" spc="26" dirty="0">
                <a:solidFill>
                  <a:schemeClr val="bg2"/>
                </a:solidFill>
                <a:latin typeface="+mn-lt"/>
                <a:cs typeface="Calibri Light"/>
              </a:rPr>
              <a:t>recherche </a:t>
            </a:r>
            <a:r>
              <a:rPr sz="1200" spc="-17" dirty="0">
                <a:solidFill>
                  <a:schemeClr val="bg2"/>
                </a:solidFill>
                <a:latin typeface="+mn-lt"/>
                <a:cs typeface="Calibri Light"/>
              </a:rPr>
              <a:t>FAIR </a:t>
            </a:r>
            <a:r>
              <a:rPr sz="1200" spc="23" dirty="0">
                <a:solidFill>
                  <a:schemeClr val="bg2"/>
                </a:solidFill>
                <a:latin typeface="+mn-lt"/>
                <a:cs typeface="Calibri Light"/>
              </a:rPr>
              <a:t>et </a:t>
            </a:r>
            <a:r>
              <a:rPr sz="1200" b="1" spc="17" dirty="0">
                <a:solidFill>
                  <a:schemeClr val="bg2"/>
                </a:solidFill>
                <a:latin typeface="+mn-lt"/>
                <a:cs typeface="Calibri Light"/>
              </a:rPr>
              <a:t>plan </a:t>
            </a:r>
            <a:r>
              <a:rPr sz="1200" b="1" spc="23" dirty="0">
                <a:solidFill>
                  <a:schemeClr val="bg2"/>
                </a:solidFill>
                <a:latin typeface="+mn-lt"/>
                <a:cs typeface="Calibri Light"/>
              </a:rPr>
              <a:t>de </a:t>
            </a:r>
            <a:r>
              <a:rPr sz="1200" b="1" spc="11" dirty="0">
                <a:solidFill>
                  <a:schemeClr val="bg2"/>
                </a:solidFill>
                <a:latin typeface="+mn-lt"/>
                <a:cs typeface="Calibri Light"/>
              </a:rPr>
              <a:t>gestion </a:t>
            </a:r>
            <a:r>
              <a:rPr sz="1200" b="1" spc="14" dirty="0">
                <a:solidFill>
                  <a:schemeClr val="bg2"/>
                </a:solidFill>
                <a:latin typeface="+mn-lt"/>
                <a:cs typeface="Calibri Light"/>
              </a:rPr>
              <a:t>des données </a:t>
            </a:r>
            <a:r>
              <a:rPr sz="1200" spc="20" dirty="0">
                <a:solidFill>
                  <a:schemeClr val="bg2"/>
                </a:solidFill>
                <a:latin typeface="+mn-lt"/>
                <a:cs typeface="Calibri Light"/>
              </a:rPr>
              <a:t>(PGD/DMP), les </a:t>
            </a:r>
            <a:r>
              <a:rPr sz="1200" spc="34" dirty="0">
                <a:solidFill>
                  <a:schemeClr val="bg2"/>
                </a:solidFill>
                <a:latin typeface="+mn-lt"/>
                <a:cs typeface="Calibri Light"/>
              </a:rPr>
              <a:t>coûts </a:t>
            </a:r>
            <a:r>
              <a:rPr sz="1200" spc="23" dirty="0">
                <a:solidFill>
                  <a:schemeClr val="bg2"/>
                </a:solidFill>
                <a:latin typeface="+mn-lt"/>
                <a:cs typeface="Calibri Light"/>
              </a:rPr>
              <a:t>de </a:t>
            </a:r>
            <a:r>
              <a:rPr sz="1200" spc="26" dirty="0">
                <a:solidFill>
                  <a:schemeClr val="bg2"/>
                </a:solidFill>
                <a:latin typeface="+mn-lt"/>
                <a:cs typeface="Calibri Light"/>
              </a:rPr>
              <a:t>gestion des</a:t>
            </a:r>
            <a:r>
              <a:rPr sz="1200" spc="191" dirty="0">
                <a:solidFill>
                  <a:schemeClr val="bg2"/>
                </a:solidFill>
                <a:latin typeface="+mn-lt"/>
                <a:cs typeface="Calibri Light"/>
              </a:rPr>
              <a:t> </a:t>
            </a:r>
            <a:r>
              <a:rPr sz="1200" spc="28" err="1">
                <a:solidFill>
                  <a:schemeClr val="bg2"/>
                </a:solidFill>
                <a:latin typeface="+mn-lt"/>
                <a:cs typeface="Calibri Light"/>
              </a:rPr>
              <a:t>données</a:t>
            </a:r>
            <a:r>
              <a:rPr lang="fr-FR" sz="1200" spc="28" dirty="0">
                <a:solidFill>
                  <a:schemeClr val="bg2"/>
                </a:solidFill>
                <a:latin typeface="+mn-lt"/>
                <a:cs typeface="Calibri Light"/>
              </a:rPr>
              <a:t> </a:t>
            </a:r>
            <a:r>
              <a:rPr sz="1200" spc="20" err="1">
                <a:solidFill>
                  <a:schemeClr val="bg2"/>
                </a:solidFill>
                <a:latin typeface="+mn-lt"/>
                <a:cs typeface="Calibri Light"/>
              </a:rPr>
              <a:t>étant</a:t>
            </a:r>
            <a:r>
              <a:rPr sz="1200" spc="20" dirty="0">
                <a:solidFill>
                  <a:schemeClr val="bg2"/>
                </a:solidFill>
                <a:latin typeface="+mn-lt"/>
                <a:cs typeface="Calibri Light"/>
              </a:rPr>
              <a:t> éligibles </a:t>
            </a:r>
            <a:r>
              <a:rPr sz="1200" spc="8" dirty="0">
                <a:solidFill>
                  <a:schemeClr val="bg2"/>
                </a:solidFill>
                <a:latin typeface="+mn-lt"/>
                <a:cs typeface="Calibri Light"/>
              </a:rPr>
              <a:t>au </a:t>
            </a:r>
            <a:r>
              <a:rPr sz="1200" spc="34" dirty="0">
                <a:solidFill>
                  <a:schemeClr val="bg2"/>
                </a:solidFill>
                <a:latin typeface="+mn-lt"/>
                <a:cs typeface="Calibri Light"/>
              </a:rPr>
              <a:t>remboursement </a:t>
            </a:r>
            <a:r>
              <a:rPr sz="1200" spc="20" dirty="0">
                <a:solidFill>
                  <a:schemeClr val="bg2"/>
                </a:solidFill>
                <a:latin typeface="+mn-lt"/>
                <a:cs typeface="Calibri Light"/>
              </a:rPr>
              <a:t>(téléchargez </a:t>
            </a:r>
            <a:r>
              <a:rPr sz="1200" spc="14" dirty="0">
                <a:solidFill>
                  <a:schemeClr val="bg2"/>
                </a:solidFill>
                <a:latin typeface="+mn-lt"/>
                <a:cs typeface="Calibri Light"/>
              </a:rPr>
              <a:t>le </a:t>
            </a:r>
            <a:r>
              <a:rPr sz="1200" u="sng" spc="31" dirty="0">
                <a:solidFill>
                  <a:schemeClr val="bg2"/>
                </a:solidFill>
                <a:uFill>
                  <a:solidFill>
                    <a:srgbClr val="ED7A08"/>
                  </a:solidFill>
                </a:uFill>
                <a:latin typeface="+mn-lt"/>
                <a:cs typeface="Calibri Light"/>
                <a:hlinkClick r:id="rId4">
                  <a:extLst>
                    <a:ext uri="{A12FA001-AC4F-418D-AE19-62706E023703}">
                      <ahyp:hlinkClr xmlns:ahyp="http://schemas.microsoft.com/office/drawing/2018/hyperlinkcolor" val="tx"/>
                    </a:ext>
                  </a:extLst>
                </a:hlinkClick>
              </a:rPr>
              <a:t>modèle </a:t>
            </a:r>
            <a:r>
              <a:rPr sz="1200" u="sng" spc="26" dirty="0">
                <a:solidFill>
                  <a:schemeClr val="bg2"/>
                </a:solidFill>
                <a:uFill>
                  <a:solidFill>
                    <a:srgbClr val="ED7A08"/>
                  </a:solidFill>
                </a:uFill>
                <a:latin typeface="+mn-lt"/>
                <a:cs typeface="Calibri Light"/>
                <a:hlinkClick r:id="rId4">
                  <a:extLst>
                    <a:ext uri="{A12FA001-AC4F-418D-AE19-62706E023703}">
                      <ahyp:hlinkClr xmlns:ahyp="http://schemas.microsoft.com/office/drawing/2018/hyperlinkcolor" val="tx"/>
                    </a:ext>
                  </a:extLst>
                </a:hlinkClick>
              </a:rPr>
              <a:t>de </a:t>
            </a:r>
            <a:r>
              <a:rPr sz="1200" u="sng" spc="31" dirty="0">
                <a:solidFill>
                  <a:schemeClr val="bg2"/>
                </a:solidFill>
                <a:uFill>
                  <a:solidFill>
                    <a:srgbClr val="ED7A08"/>
                  </a:solidFill>
                </a:uFill>
                <a:latin typeface="+mn-lt"/>
                <a:cs typeface="Calibri Light"/>
                <a:hlinkClick r:id="rId4">
                  <a:extLst>
                    <a:ext uri="{A12FA001-AC4F-418D-AE19-62706E023703}">
                      <ahyp:hlinkClr xmlns:ahyp="http://schemas.microsoft.com/office/drawing/2018/hyperlinkcolor" val="tx"/>
                    </a:ext>
                  </a:extLst>
                </a:hlinkClick>
              </a:rPr>
              <a:t>DMP </a:t>
            </a:r>
            <a:r>
              <a:rPr sz="1200" u="sng" spc="23" dirty="0">
                <a:solidFill>
                  <a:schemeClr val="bg2"/>
                </a:solidFill>
                <a:uFill>
                  <a:solidFill>
                    <a:srgbClr val="ED7A08"/>
                  </a:solidFill>
                </a:uFill>
                <a:latin typeface="+mn-lt"/>
                <a:cs typeface="Calibri Light"/>
                <a:hlinkClick r:id="rId4">
                  <a:extLst>
                    <a:ext uri="{A12FA001-AC4F-418D-AE19-62706E023703}">
                      <ahyp:hlinkClr xmlns:ahyp="http://schemas.microsoft.com/office/drawing/2018/hyperlinkcolor" val="tx"/>
                    </a:ext>
                  </a:extLst>
                </a:hlinkClick>
              </a:rPr>
              <a:t>Horizon</a:t>
            </a:r>
            <a:r>
              <a:rPr sz="1200" u="sng" spc="124" dirty="0">
                <a:solidFill>
                  <a:schemeClr val="bg2"/>
                </a:solidFill>
                <a:uFill>
                  <a:solidFill>
                    <a:srgbClr val="ED7A08"/>
                  </a:solidFill>
                </a:uFill>
                <a:latin typeface="+mn-lt"/>
                <a:cs typeface="Calibri Light"/>
                <a:hlinkClick r:id="rId4">
                  <a:extLst>
                    <a:ext uri="{A12FA001-AC4F-418D-AE19-62706E023703}">
                      <ahyp:hlinkClr xmlns:ahyp="http://schemas.microsoft.com/office/drawing/2018/hyperlinkcolor" val="tx"/>
                    </a:ext>
                  </a:extLst>
                </a:hlinkClick>
              </a:rPr>
              <a:t> </a:t>
            </a:r>
            <a:r>
              <a:rPr sz="1200" u="sng" spc="17" dirty="0">
                <a:solidFill>
                  <a:schemeClr val="bg2"/>
                </a:solidFill>
                <a:uFill>
                  <a:solidFill>
                    <a:srgbClr val="ED7A08"/>
                  </a:solidFill>
                </a:uFill>
                <a:latin typeface="+mn-lt"/>
                <a:cs typeface="Calibri Light"/>
                <a:hlinkClick r:id="rId4">
                  <a:extLst>
                    <a:ext uri="{A12FA001-AC4F-418D-AE19-62706E023703}">
                      <ahyp:hlinkClr xmlns:ahyp="http://schemas.microsoft.com/office/drawing/2018/hyperlinkcolor" val="tx"/>
                    </a:ext>
                  </a:extLst>
                </a:hlinkClick>
              </a:rPr>
              <a:t>Europe</a:t>
            </a:r>
            <a:r>
              <a:rPr sz="1200" spc="17" dirty="0">
                <a:solidFill>
                  <a:schemeClr val="bg2"/>
                </a:solidFill>
                <a:latin typeface="+mn-lt"/>
                <a:cs typeface="Calibri Light"/>
              </a:rPr>
              <a:t>).</a:t>
            </a:r>
            <a:endParaRPr sz="1200" dirty="0">
              <a:solidFill>
                <a:schemeClr val="bg2"/>
              </a:solidFill>
              <a:latin typeface="+mn-lt"/>
              <a:cs typeface="Calibri Light"/>
            </a:endParaRPr>
          </a:p>
          <a:p>
            <a:pPr defTabSz="514350">
              <a:spcBef>
                <a:spcPts val="8"/>
              </a:spcBef>
            </a:pPr>
            <a:endParaRPr sz="1200" dirty="0">
              <a:solidFill>
                <a:schemeClr val="bg2"/>
              </a:solidFill>
              <a:latin typeface="+mn-lt"/>
              <a:cs typeface="Calibri Light" panose="020F0302020204030204" pitchFamily="34" charset="0"/>
            </a:endParaRPr>
          </a:p>
          <a:p>
            <a:pPr marL="167640" marR="57785" indent="-161290" defTabSz="514350">
              <a:buClr>
                <a:srgbClr val="DF3B30"/>
              </a:buClr>
              <a:buFont typeface="Wingdings"/>
              <a:buChar char=""/>
              <a:tabLst>
                <a:tab pos="168236" algn="l"/>
                <a:tab pos="168593" algn="l"/>
              </a:tabLst>
            </a:pPr>
            <a:r>
              <a:rPr sz="1200" u="sng" spc="17" dirty="0">
                <a:solidFill>
                  <a:schemeClr val="bg2"/>
                </a:solidFill>
                <a:uFill>
                  <a:solidFill>
                    <a:srgbClr val="ED7A08"/>
                  </a:solidFill>
                </a:uFill>
                <a:latin typeface="+mn-lt"/>
                <a:cs typeface="Calibri Light"/>
                <a:hlinkClick r:id="rId5">
                  <a:extLst>
                    <a:ext uri="{A12FA001-AC4F-418D-AE19-62706E023703}">
                      <ahyp:hlinkClr xmlns:ahyp="http://schemas.microsoft.com/office/drawing/2018/hyperlinkcolor" val="tx"/>
                    </a:ext>
                  </a:extLst>
                </a:hlinkClick>
              </a:rPr>
              <a:t>Open </a:t>
            </a:r>
            <a:r>
              <a:rPr sz="1200" u="sng" spc="14" dirty="0">
                <a:solidFill>
                  <a:schemeClr val="bg2"/>
                </a:solidFill>
                <a:uFill>
                  <a:solidFill>
                    <a:srgbClr val="ED7A08"/>
                  </a:solidFill>
                </a:uFill>
                <a:latin typeface="+mn-lt"/>
                <a:cs typeface="Calibri Light"/>
                <a:hlinkClick r:id="rId5">
                  <a:extLst>
                    <a:ext uri="{A12FA001-AC4F-418D-AE19-62706E023703}">
                      <ahyp:hlinkClr xmlns:ahyp="http://schemas.microsoft.com/office/drawing/2018/hyperlinkcolor" val="tx"/>
                    </a:ext>
                  </a:extLst>
                </a:hlinkClick>
              </a:rPr>
              <a:t>Research </a:t>
            </a:r>
            <a:r>
              <a:rPr sz="1200" u="sng" spc="17" dirty="0">
                <a:solidFill>
                  <a:schemeClr val="bg2"/>
                </a:solidFill>
                <a:uFill>
                  <a:solidFill>
                    <a:srgbClr val="ED7A08"/>
                  </a:solidFill>
                </a:uFill>
                <a:latin typeface="+mn-lt"/>
                <a:cs typeface="Calibri Light"/>
                <a:hlinkClick r:id="rId5">
                  <a:extLst>
                    <a:ext uri="{A12FA001-AC4F-418D-AE19-62706E023703}">
                      <ahyp:hlinkClr xmlns:ahyp="http://schemas.microsoft.com/office/drawing/2018/hyperlinkcolor" val="tx"/>
                    </a:ext>
                  </a:extLst>
                </a:hlinkClick>
              </a:rPr>
              <a:t>Europe</a:t>
            </a:r>
            <a:r>
              <a:rPr sz="1200" spc="17" dirty="0">
                <a:solidFill>
                  <a:schemeClr val="bg2"/>
                </a:solidFill>
                <a:latin typeface="+mn-lt"/>
                <a:cs typeface="Calibri Light"/>
                <a:hlinkClick r:id="rId5">
                  <a:extLst>
                    <a:ext uri="{A12FA001-AC4F-418D-AE19-62706E023703}">
                      <ahyp:hlinkClr xmlns:ahyp="http://schemas.microsoft.com/office/drawing/2018/hyperlinkcolor" val="tx"/>
                    </a:ext>
                  </a:extLst>
                </a:hlinkClick>
              </a:rPr>
              <a:t> </a:t>
            </a:r>
            <a:r>
              <a:rPr sz="1200" spc="17" dirty="0">
                <a:solidFill>
                  <a:schemeClr val="bg2"/>
                </a:solidFill>
                <a:latin typeface="+mn-lt"/>
                <a:cs typeface="Calibri Light"/>
              </a:rPr>
              <a:t>: </a:t>
            </a:r>
            <a:r>
              <a:rPr sz="1200" spc="23" dirty="0">
                <a:solidFill>
                  <a:schemeClr val="bg2"/>
                </a:solidFill>
                <a:latin typeface="+mn-lt"/>
                <a:cs typeface="Calibri Light"/>
              </a:rPr>
              <a:t>nouvelle </a:t>
            </a:r>
            <a:r>
              <a:rPr sz="1200" b="1" spc="17" dirty="0">
                <a:solidFill>
                  <a:schemeClr val="bg2"/>
                </a:solidFill>
                <a:latin typeface="+mn-lt"/>
                <a:cs typeface="Calibri Light"/>
              </a:rPr>
              <a:t>plateforme </a:t>
            </a:r>
            <a:r>
              <a:rPr sz="1200" b="1" spc="23" dirty="0">
                <a:solidFill>
                  <a:schemeClr val="bg2"/>
                </a:solidFill>
                <a:latin typeface="+mn-lt"/>
                <a:cs typeface="Calibri Light"/>
              </a:rPr>
              <a:t>de </a:t>
            </a:r>
            <a:r>
              <a:rPr sz="1200" b="1" spc="11" dirty="0">
                <a:solidFill>
                  <a:schemeClr val="bg2"/>
                </a:solidFill>
                <a:latin typeface="+mn-lt"/>
                <a:cs typeface="Calibri Light"/>
              </a:rPr>
              <a:t>publication </a:t>
            </a:r>
            <a:r>
              <a:rPr sz="1200" spc="23" dirty="0">
                <a:solidFill>
                  <a:schemeClr val="bg2"/>
                </a:solidFill>
                <a:latin typeface="+mn-lt"/>
                <a:cs typeface="Calibri Light"/>
              </a:rPr>
              <a:t>en </a:t>
            </a:r>
            <a:r>
              <a:rPr sz="1200" spc="28" dirty="0">
                <a:solidFill>
                  <a:schemeClr val="bg2"/>
                </a:solidFill>
                <a:latin typeface="+mn-lt"/>
                <a:cs typeface="Calibri Light"/>
              </a:rPr>
              <a:t>open </a:t>
            </a:r>
            <a:r>
              <a:rPr sz="1200" spc="20" dirty="0">
                <a:solidFill>
                  <a:schemeClr val="bg2"/>
                </a:solidFill>
                <a:latin typeface="+mn-lt"/>
                <a:cs typeface="Calibri Light"/>
              </a:rPr>
              <a:t>access </a:t>
            </a:r>
            <a:r>
              <a:rPr sz="1200" spc="37" dirty="0">
                <a:solidFill>
                  <a:schemeClr val="bg2"/>
                </a:solidFill>
                <a:latin typeface="+mn-lt"/>
                <a:cs typeface="Calibri Light"/>
              </a:rPr>
              <a:t>pour </a:t>
            </a:r>
            <a:r>
              <a:rPr sz="1200" spc="17" dirty="0">
                <a:solidFill>
                  <a:schemeClr val="bg2"/>
                </a:solidFill>
                <a:latin typeface="+mn-lt"/>
                <a:cs typeface="Calibri Light"/>
              </a:rPr>
              <a:t>les </a:t>
            </a:r>
            <a:r>
              <a:rPr sz="1200" spc="20" dirty="0">
                <a:solidFill>
                  <a:schemeClr val="bg2"/>
                </a:solidFill>
                <a:latin typeface="+mn-lt"/>
                <a:cs typeface="Calibri Light"/>
              </a:rPr>
              <a:t>bénéficiaires </a:t>
            </a:r>
            <a:r>
              <a:rPr sz="1200" spc="26" dirty="0">
                <a:solidFill>
                  <a:schemeClr val="bg2"/>
                </a:solidFill>
                <a:latin typeface="+mn-lt"/>
                <a:cs typeface="Calibri Light"/>
              </a:rPr>
              <a:t>des </a:t>
            </a:r>
            <a:r>
              <a:rPr sz="1200" spc="28" dirty="0">
                <a:solidFill>
                  <a:schemeClr val="bg2"/>
                </a:solidFill>
                <a:latin typeface="+mn-lt"/>
                <a:cs typeface="Calibri Light"/>
              </a:rPr>
              <a:t>projets </a:t>
            </a:r>
            <a:r>
              <a:rPr sz="1200" spc="31" dirty="0">
                <a:solidFill>
                  <a:schemeClr val="bg2"/>
                </a:solidFill>
                <a:latin typeface="+mn-lt"/>
                <a:cs typeface="Calibri Light"/>
              </a:rPr>
              <a:t>H2020 </a:t>
            </a:r>
            <a:r>
              <a:rPr sz="1200" spc="17" dirty="0">
                <a:solidFill>
                  <a:schemeClr val="bg2"/>
                </a:solidFill>
                <a:latin typeface="+mn-lt"/>
                <a:cs typeface="Calibri Light"/>
              </a:rPr>
              <a:t>/</a:t>
            </a:r>
            <a:r>
              <a:rPr lang="en-US" sz="1200" spc="17" dirty="0">
                <a:solidFill>
                  <a:schemeClr val="bg2"/>
                </a:solidFill>
                <a:latin typeface="+mn-lt"/>
                <a:cs typeface="Calibri Light"/>
              </a:rPr>
              <a:t> </a:t>
            </a:r>
            <a:r>
              <a:rPr sz="1200" spc="17" dirty="0">
                <a:solidFill>
                  <a:schemeClr val="bg2"/>
                </a:solidFill>
                <a:latin typeface="+mn-lt"/>
                <a:cs typeface="Calibri Light"/>
              </a:rPr>
              <a:t> </a:t>
            </a:r>
            <a:r>
              <a:rPr sz="1200" spc="23" dirty="0">
                <a:solidFill>
                  <a:schemeClr val="bg2"/>
                </a:solidFill>
                <a:latin typeface="+mn-lt"/>
                <a:cs typeface="Calibri Light"/>
              </a:rPr>
              <a:t>Horizon </a:t>
            </a:r>
            <a:r>
              <a:rPr sz="1200" spc="17" dirty="0">
                <a:solidFill>
                  <a:schemeClr val="bg2"/>
                </a:solidFill>
                <a:latin typeface="+mn-lt"/>
                <a:cs typeface="Calibri Light"/>
              </a:rPr>
              <a:t>Europe </a:t>
            </a:r>
            <a:r>
              <a:rPr sz="1200" spc="34" dirty="0">
                <a:solidFill>
                  <a:schemeClr val="bg2"/>
                </a:solidFill>
                <a:latin typeface="+mn-lt"/>
                <a:cs typeface="Calibri Light"/>
              </a:rPr>
              <a:t>(voir </a:t>
            </a:r>
            <a:r>
              <a:rPr sz="1200" spc="37" dirty="0">
                <a:solidFill>
                  <a:schemeClr val="bg2"/>
                </a:solidFill>
                <a:latin typeface="+mn-lt"/>
                <a:cs typeface="Calibri Light"/>
              </a:rPr>
              <a:t>document</a:t>
            </a:r>
            <a:r>
              <a:rPr sz="1200" spc="37" dirty="0">
                <a:solidFill>
                  <a:schemeClr val="bg2"/>
                </a:solidFill>
                <a:latin typeface="+mn-lt"/>
                <a:cs typeface="Calibri Light"/>
                <a:hlinkClick r:id="rId6">
                  <a:extLst>
                    <a:ext uri="{A12FA001-AC4F-418D-AE19-62706E023703}">
                      <ahyp:hlinkClr xmlns:ahyp="http://schemas.microsoft.com/office/drawing/2018/hyperlinkcolor" val="tx"/>
                    </a:ext>
                  </a:extLst>
                </a:hlinkClick>
              </a:rPr>
              <a:t> </a:t>
            </a:r>
            <a:r>
              <a:rPr sz="1200" u="sng" spc="17" dirty="0">
                <a:solidFill>
                  <a:schemeClr val="bg2"/>
                </a:solidFill>
                <a:uFill>
                  <a:solidFill>
                    <a:srgbClr val="ED7A08"/>
                  </a:solidFill>
                </a:uFill>
                <a:latin typeface="+mn-lt"/>
                <a:cs typeface="Calibri Light"/>
                <a:hlinkClick r:id="rId6">
                  <a:extLst>
                    <a:ext uri="{A12FA001-AC4F-418D-AE19-62706E023703}">
                      <ahyp:hlinkClr xmlns:ahyp="http://schemas.microsoft.com/office/drawing/2018/hyperlinkcolor" val="tx"/>
                    </a:ext>
                  </a:extLst>
                </a:hlinkClick>
              </a:rPr>
              <a:t>Open </a:t>
            </a:r>
            <a:r>
              <a:rPr sz="1200" u="sng" spc="14" dirty="0">
                <a:solidFill>
                  <a:schemeClr val="bg2"/>
                </a:solidFill>
                <a:uFill>
                  <a:solidFill>
                    <a:srgbClr val="ED7A08"/>
                  </a:solidFill>
                </a:uFill>
                <a:latin typeface="+mn-lt"/>
                <a:cs typeface="Calibri Light"/>
                <a:hlinkClick r:id="rId6">
                  <a:extLst>
                    <a:ext uri="{A12FA001-AC4F-418D-AE19-62706E023703}">
                      <ahyp:hlinkClr xmlns:ahyp="http://schemas.microsoft.com/office/drawing/2018/hyperlinkcolor" val="tx"/>
                    </a:ext>
                  </a:extLst>
                </a:hlinkClick>
              </a:rPr>
              <a:t>Research </a:t>
            </a:r>
            <a:r>
              <a:rPr sz="1200" u="sng" spc="17" dirty="0">
                <a:solidFill>
                  <a:schemeClr val="bg2"/>
                </a:solidFill>
                <a:uFill>
                  <a:solidFill>
                    <a:srgbClr val="ED7A08"/>
                  </a:solidFill>
                </a:uFill>
                <a:latin typeface="+mn-lt"/>
                <a:cs typeface="Calibri Light"/>
                <a:hlinkClick r:id="rId6">
                  <a:extLst>
                    <a:ext uri="{A12FA001-AC4F-418D-AE19-62706E023703}">
                      <ahyp:hlinkClr xmlns:ahyp="http://schemas.microsoft.com/office/drawing/2018/hyperlinkcolor" val="tx"/>
                    </a:ext>
                  </a:extLst>
                </a:hlinkClick>
              </a:rPr>
              <a:t>Europe : </a:t>
            </a:r>
            <a:r>
              <a:rPr sz="1200" u="sng" spc="42" dirty="0">
                <a:solidFill>
                  <a:schemeClr val="bg2"/>
                </a:solidFill>
                <a:uFill>
                  <a:solidFill>
                    <a:srgbClr val="ED7A08"/>
                  </a:solidFill>
                </a:uFill>
                <a:latin typeface="+mn-lt"/>
                <a:cs typeface="Calibri Light"/>
                <a:hlinkClick r:id="rId6">
                  <a:extLst>
                    <a:ext uri="{A12FA001-AC4F-418D-AE19-62706E023703}">
                      <ahyp:hlinkClr xmlns:ahyp="http://schemas.microsoft.com/office/drawing/2018/hyperlinkcolor" val="tx"/>
                    </a:ext>
                  </a:extLst>
                </a:hlinkClick>
              </a:rPr>
              <a:t>comment </a:t>
            </a:r>
            <a:r>
              <a:rPr sz="1200" u="sng" spc="11" dirty="0">
                <a:solidFill>
                  <a:schemeClr val="bg2"/>
                </a:solidFill>
                <a:uFill>
                  <a:solidFill>
                    <a:srgbClr val="ED7A08"/>
                  </a:solidFill>
                </a:uFill>
                <a:latin typeface="+mn-lt"/>
                <a:cs typeface="Calibri Light"/>
                <a:hlinkClick r:id="rId6">
                  <a:extLst>
                    <a:ext uri="{A12FA001-AC4F-418D-AE19-62706E023703}">
                      <ahyp:hlinkClr xmlns:ahyp="http://schemas.microsoft.com/office/drawing/2018/hyperlinkcolor" val="tx"/>
                    </a:ext>
                  </a:extLst>
                </a:hlinkClick>
              </a:rPr>
              <a:t>ça </a:t>
            </a:r>
            <a:r>
              <a:rPr sz="1200" u="sng" spc="28" dirty="0">
                <a:solidFill>
                  <a:schemeClr val="bg2"/>
                </a:solidFill>
                <a:uFill>
                  <a:solidFill>
                    <a:srgbClr val="ED7A08"/>
                  </a:solidFill>
                </a:uFill>
                <a:latin typeface="+mn-lt"/>
                <a:cs typeface="Calibri Light"/>
                <a:hlinkClick r:id="rId6">
                  <a:extLst>
                    <a:ext uri="{A12FA001-AC4F-418D-AE19-62706E023703}">
                      <ahyp:hlinkClr xmlns:ahyp="http://schemas.microsoft.com/office/drawing/2018/hyperlinkcolor" val="tx"/>
                    </a:ext>
                  </a:extLst>
                </a:hlinkClick>
              </a:rPr>
              <a:t>marche</a:t>
            </a:r>
            <a:r>
              <a:rPr sz="1200" u="sng" spc="37" dirty="0">
                <a:solidFill>
                  <a:schemeClr val="bg2"/>
                </a:solidFill>
                <a:uFill>
                  <a:solidFill>
                    <a:srgbClr val="ED7A08"/>
                  </a:solidFill>
                </a:uFill>
                <a:latin typeface="+mn-lt"/>
                <a:cs typeface="Calibri Light"/>
                <a:hlinkClick r:id="rId6">
                  <a:extLst>
                    <a:ext uri="{A12FA001-AC4F-418D-AE19-62706E023703}">
                      <ahyp:hlinkClr xmlns:ahyp="http://schemas.microsoft.com/office/drawing/2018/hyperlinkcolor" val="tx"/>
                    </a:ext>
                  </a:extLst>
                </a:hlinkClick>
              </a:rPr>
              <a:t> </a:t>
            </a:r>
            <a:r>
              <a:rPr sz="1200" u="sng" spc="31" dirty="0">
                <a:solidFill>
                  <a:schemeClr val="bg2"/>
                </a:solidFill>
                <a:uFill>
                  <a:solidFill>
                    <a:srgbClr val="ED7A08"/>
                  </a:solidFill>
                </a:uFill>
                <a:latin typeface="+mn-lt"/>
                <a:cs typeface="Calibri Light"/>
                <a:hlinkClick r:id="rId6">
                  <a:extLst>
                    <a:ext uri="{A12FA001-AC4F-418D-AE19-62706E023703}">
                      <ahyp:hlinkClr xmlns:ahyp="http://schemas.microsoft.com/office/drawing/2018/hyperlinkcolor" val="tx"/>
                    </a:ext>
                  </a:extLst>
                </a:hlinkClick>
              </a:rPr>
              <a:t>?</a:t>
            </a:r>
            <a:r>
              <a:rPr sz="1200" spc="31" dirty="0">
                <a:solidFill>
                  <a:schemeClr val="bg2"/>
                </a:solidFill>
                <a:latin typeface="+mn-lt"/>
                <a:cs typeface="Calibri Light"/>
              </a:rPr>
              <a:t>)</a:t>
            </a:r>
            <a:endParaRPr sz="1200" dirty="0">
              <a:solidFill>
                <a:schemeClr val="bg2"/>
              </a:solidFill>
              <a:latin typeface="+mn-lt"/>
              <a:cs typeface="Calibri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2EE63-B4C5-1BB7-704C-26276644FA3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B3FD2E8-161F-3F2B-7CE1-7BB20EDE2C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5A59A6-8CB9-CE49-4427-B02D245060DB}"/>
              </a:ext>
            </a:extLst>
          </p:cNvPr>
          <p:cNvSpPr>
            <a:spLocks noGrp="1"/>
          </p:cNvSpPr>
          <p:nvPr>
            <p:ph type="sldNum" sz="quarter" idx="7"/>
          </p:nvPr>
        </p:nvSpPr>
        <p:spPr/>
        <p:txBody>
          <a:bodyPr/>
          <a:lstStyle/>
          <a:p>
            <a:fld id="{B6F15528-21DE-4FAA-801E-634DDDAF4B2B}" type="slidenum">
              <a:rPr lang="en-US"/>
              <a:t>21</a:t>
            </a:fld>
            <a:endParaRPr lang="en-US"/>
          </a:p>
        </p:txBody>
      </p:sp>
      <p:pic>
        <p:nvPicPr>
          <p:cNvPr id="5" name="Picture 4">
            <a:extLst>
              <a:ext uri="{FF2B5EF4-FFF2-40B4-BE49-F238E27FC236}">
                <a16:creationId xmlns:a16="http://schemas.microsoft.com/office/drawing/2014/main" id="{83EE2DF6-3E57-A3FC-7CB2-1E1DC37C7AEF}"/>
              </a:ext>
            </a:extLst>
          </p:cNvPr>
          <p:cNvPicPr>
            <a:picLocks noChangeAspect="1"/>
          </p:cNvPicPr>
          <p:nvPr/>
        </p:nvPicPr>
        <p:blipFill>
          <a:blip r:embed="rId2"/>
          <a:stretch>
            <a:fillRect/>
          </a:stretch>
        </p:blipFill>
        <p:spPr>
          <a:xfrm>
            <a:off x="334962" y="1062161"/>
            <a:ext cx="8426450" cy="3519243"/>
          </a:xfrm>
          <a:prstGeom prst="rect">
            <a:avLst/>
          </a:prstGeom>
        </p:spPr>
      </p:pic>
    </p:spTree>
    <p:extLst>
      <p:ext uri="{BB962C8B-B14F-4D97-AF65-F5344CB8AC3E}">
        <p14:creationId xmlns:p14="http://schemas.microsoft.com/office/powerpoint/2010/main" val="2336085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1D19-B911-17D4-E49A-39C6405AC62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979B9BF-F55C-629D-6099-955789ACBE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3571B6-1E07-FCF9-879C-74EB0883E9A5}"/>
              </a:ext>
            </a:extLst>
          </p:cNvPr>
          <p:cNvSpPr>
            <a:spLocks noGrp="1"/>
          </p:cNvSpPr>
          <p:nvPr>
            <p:ph type="sldNum" sz="quarter" idx="7"/>
          </p:nvPr>
        </p:nvSpPr>
        <p:spPr/>
        <p:txBody>
          <a:bodyPr/>
          <a:lstStyle/>
          <a:p>
            <a:fld id="{B6F15528-21DE-4FAA-801E-634DDDAF4B2B}" type="slidenum">
              <a:rPr lang="en-US"/>
              <a:t>22</a:t>
            </a:fld>
            <a:endParaRPr lang="en-US"/>
          </a:p>
        </p:txBody>
      </p:sp>
      <p:pic>
        <p:nvPicPr>
          <p:cNvPr id="5" name="Picture 4">
            <a:extLst>
              <a:ext uri="{FF2B5EF4-FFF2-40B4-BE49-F238E27FC236}">
                <a16:creationId xmlns:a16="http://schemas.microsoft.com/office/drawing/2014/main" id="{CD014192-9078-C877-B6DF-77E5731B9BEB}"/>
              </a:ext>
            </a:extLst>
          </p:cNvPr>
          <p:cNvPicPr>
            <a:picLocks noChangeAspect="1"/>
          </p:cNvPicPr>
          <p:nvPr/>
        </p:nvPicPr>
        <p:blipFill>
          <a:blip r:embed="rId2"/>
          <a:stretch>
            <a:fillRect/>
          </a:stretch>
        </p:blipFill>
        <p:spPr>
          <a:xfrm>
            <a:off x="160338" y="622997"/>
            <a:ext cx="8704262" cy="4072130"/>
          </a:xfrm>
          <a:prstGeom prst="rect">
            <a:avLst/>
          </a:prstGeom>
        </p:spPr>
      </p:pic>
    </p:spTree>
    <p:extLst>
      <p:ext uri="{BB962C8B-B14F-4D97-AF65-F5344CB8AC3E}">
        <p14:creationId xmlns:p14="http://schemas.microsoft.com/office/powerpoint/2010/main" val="4074100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F9789D-BD7C-4FF8-96E8-06D520FD591B}"/>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A1C6154B-384F-4023-9276-8C119B926C6A}"/>
              </a:ext>
            </a:extLst>
          </p:cNvPr>
          <p:cNvSpPr>
            <a:spLocks noGrp="1"/>
          </p:cNvSpPr>
          <p:nvPr>
            <p:ph type="body" idx="1"/>
          </p:nvPr>
        </p:nvSpPr>
        <p:spPr/>
        <p:txBody>
          <a:bodyPr/>
          <a:lstStyle/>
          <a:p>
            <a:r>
              <a:rPr lang="fr-FR" dirty="0">
                <a:solidFill>
                  <a:schemeClr val="bg1"/>
                </a:solidFill>
              </a:rPr>
              <a:t>Les Publications </a:t>
            </a:r>
          </a:p>
        </p:txBody>
      </p:sp>
      <p:pic>
        <p:nvPicPr>
          <p:cNvPr id="5" name="Image 4">
            <a:extLst>
              <a:ext uri="{FF2B5EF4-FFF2-40B4-BE49-F238E27FC236}">
                <a16:creationId xmlns:a16="http://schemas.microsoft.com/office/drawing/2014/main" id="{25444A08-67B3-488C-871E-2FED852C2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609" y="846986"/>
            <a:ext cx="9001391" cy="3960612"/>
          </a:xfrm>
          <a:prstGeom prst="rect">
            <a:avLst/>
          </a:prstGeom>
          <a:ln>
            <a:solidFill>
              <a:srgbClr val="4472C4"/>
            </a:solidFill>
          </a:ln>
        </p:spPr>
      </p:pic>
      <p:sp>
        <p:nvSpPr>
          <p:cNvPr id="4" name="Rectangle 3">
            <a:extLst>
              <a:ext uri="{FF2B5EF4-FFF2-40B4-BE49-F238E27FC236}">
                <a16:creationId xmlns:a16="http://schemas.microsoft.com/office/drawing/2014/main" id="{CBF3E34A-008D-483F-8734-DC510A39667D}"/>
              </a:ext>
            </a:extLst>
          </p:cNvPr>
          <p:cNvSpPr/>
          <p:nvPr/>
        </p:nvSpPr>
        <p:spPr>
          <a:xfrm>
            <a:off x="1431851" y="4274288"/>
            <a:ext cx="404037" cy="177210"/>
          </a:xfrm>
          <a:prstGeom prst="rect">
            <a:avLst/>
          </a:prstGeom>
          <a:solidFill>
            <a:srgbClr val="D2F0EB"/>
          </a:solidFill>
          <a:ln>
            <a:solidFill>
              <a:srgbClr val="D2F0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3161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871" y="990598"/>
            <a:ext cx="8808548" cy="4062288"/>
          </a:xfrm>
        </p:spPr>
        <p:txBody>
          <a:bodyPr>
            <a:normAutofit fontScale="92500"/>
          </a:bodyPr>
          <a:lstStyle/>
          <a:p>
            <a:pPr algn="just"/>
            <a:r>
              <a:rPr lang="fr-FR" b="0" dirty="0">
                <a:solidFill>
                  <a:schemeClr val="bg2"/>
                </a:solidFill>
                <a:latin typeface="Calibri"/>
                <a:cs typeface="Calibri"/>
              </a:rPr>
              <a:t>Si vous bénéficiez d’un financement ANR ou Européen, vos publications devront être accessibles soit en publiant directement dans une revue open </a:t>
            </a:r>
            <a:r>
              <a:rPr lang="fr-FR" b="0" err="1">
                <a:solidFill>
                  <a:schemeClr val="bg2"/>
                </a:solidFill>
                <a:latin typeface="Calibri"/>
                <a:cs typeface="Calibri"/>
              </a:rPr>
              <a:t>access</a:t>
            </a:r>
            <a:r>
              <a:rPr lang="fr-FR" b="0" dirty="0">
                <a:solidFill>
                  <a:schemeClr val="bg2"/>
                </a:solidFill>
                <a:latin typeface="Calibri"/>
                <a:cs typeface="Calibri"/>
              </a:rPr>
              <a:t> soit en déposant votre article dans une archive ouverte type HAL. </a:t>
            </a:r>
            <a:endParaRPr lang="fr-FR" b="0" dirty="0">
              <a:solidFill>
                <a:schemeClr val="bg2"/>
              </a:solidFill>
              <a:latin typeface="Calibri" panose="020F0502020204030204" pitchFamily="34" charset="0"/>
              <a:cs typeface="Calibri" panose="020F0502020204030204" pitchFamily="34" charset="0"/>
            </a:endParaRPr>
          </a:p>
          <a:p>
            <a:pPr algn="just"/>
            <a:r>
              <a:rPr lang="fr-FR" b="0" dirty="0">
                <a:solidFill>
                  <a:schemeClr val="bg2"/>
                </a:solidFill>
                <a:latin typeface="Calibri"/>
                <a:cs typeface="Calibri"/>
              </a:rPr>
              <a:t>Il existe plus de 10000 revues scientifiques diffusées en libre accès et référencés dans plusieurs plateformes. Ils proposent un moteur de recherche permettant de trouver du contenu scientifique.</a:t>
            </a:r>
          </a:p>
          <a:p>
            <a:pPr lvl="0" algn="just"/>
            <a:r>
              <a:rPr lang="fr-FR" b="0" u="sng" dirty="0">
                <a:solidFill>
                  <a:schemeClr val="bg2"/>
                </a:solidFill>
                <a:latin typeface="Calibri"/>
                <a:cs typeface="Calibri"/>
                <a:hlinkClick r:id="rId2">
                  <a:extLst>
                    <a:ext uri="{A12FA001-AC4F-418D-AE19-62706E023703}">
                      <ahyp:hlinkClr xmlns:ahyp="http://schemas.microsoft.com/office/drawing/2018/hyperlinkcolor" val="tx"/>
                    </a:ext>
                  </a:extLst>
                </a:hlinkClick>
              </a:rPr>
              <a:t>Directory of Open Access Journals</a:t>
            </a:r>
            <a:r>
              <a:rPr lang="fr-FR" b="0" dirty="0">
                <a:solidFill>
                  <a:schemeClr val="bg2"/>
                </a:solidFill>
                <a:latin typeface="Calibri"/>
                <a:cs typeface="Calibri"/>
              </a:rPr>
              <a:t> (DOAJ) : Plateforme qui recense plus de 10000 revues scientifiques disponibles en libre accès et provenant de plus de 130 pays. Cela représente plus de 2 millions d’articles.</a:t>
            </a:r>
          </a:p>
          <a:p>
            <a:pPr lvl="0" algn="just"/>
            <a:r>
              <a:rPr lang="fr-FR" b="0" u="sng" dirty="0">
                <a:solidFill>
                  <a:schemeClr val="bg2"/>
                </a:solidFill>
                <a:latin typeface="Calibri"/>
                <a:cs typeface="Calibri"/>
                <a:hlinkClick r:id="rId3">
                  <a:extLst>
                    <a:ext uri="{A12FA001-AC4F-418D-AE19-62706E023703}">
                      <ahyp:hlinkClr xmlns:ahyp="http://schemas.microsoft.com/office/drawing/2018/hyperlinkcolor" val="tx"/>
                    </a:ext>
                  </a:extLst>
                </a:hlinkClick>
              </a:rPr>
              <a:t>Persée</a:t>
            </a:r>
            <a:r>
              <a:rPr lang="fr-FR" b="0" dirty="0">
                <a:solidFill>
                  <a:schemeClr val="bg2"/>
                </a:solidFill>
                <a:latin typeface="Calibri"/>
                <a:cs typeface="Calibri"/>
              </a:rPr>
              <a:t> : Portail présentant les collections rétrospectives de plus de 100 revues francophones : Annales, Bibliothèque de l’Ecole des chartes, l’Homme, Revue de l’art, Revue française de science politique, etc. Cela représente plus de 50000 articles librement accessibles.</a:t>
            </a:r>
          </a:p>
          <a:p>
            <a:pPr lvl="0" algn="just"/>
            <a:r>
              <a:rPr lang="fr-FR" b="0" u="sng" dirty="0">
                <a:solidFill>
                  <a:schemeClr val="bg2"/>
                </a:solidFill>
                <a:latin typeface="Calibri"/>
                <a:cs typeface="Calibri"/>
                <a:hlinkClick r:id="rId4">
                  <a:extLst>
                    <a:ext uri="{A12FA001-AC4F-418D-AE19-62706E023703}">
                      <ahyp:hlinkClr xmlns:ahyp="http://schemas.microsoft.com/office/drawing/2018/hyperlinkcolor" val="tx"/>
                    </a:ext>
                  </a:extLst>
                </a:hlinkClick>
              </a:rPr>
              <a:t>Revues.org</a:t>
            </a:r>
            <a:r>
              <a:rPr lang="fr-FR" b="0" dirty="0">
                <a:solidFill>
                  <a:schemeClr val="bg2"/>
                </a:solidFill>
                <a:latin typeface="Calibri"/>
                <a:cs typeface="Calibri"/>
              </a:rPr>
              <a:t> : Plateforme qui propose plus de 400 revues dans les domaines de sciences humaines et sociales ; 95% des contenus sont accessibles librement, soit plus de 100000 articles. Revues.org fait partie du portail </a:t>
            </a:r>
            <a:r>
              <a:rPr lang="fr-FR" b="0" err="1">
                <a:solidFill>
                  <a:schemeClr val="bg2"/>
                </a:solidFill>
                <a:latin typeface="Calibri"/>
                <a:cs typeface="Calibri"/>
              </a:rPr>
              <a:t>Openedition</a:t>
            </a:r>
            <a:r>
              <a:rPr lang="fr-FR" b="0" dirty="0">
                <a:solidFill>
                  <a:schemeClr val="bg2"/>
                </a:solidFill>
                <a:latin typeface="Calibri"/>
                <a:cs typeface="Calibri"/>
              </a:rPr>
              <a:t> qui comprend </a:t>
            </a:r>
            <a:r>
              <a:rPr lang="fr-FR" b="0" err="1">
                <a:solidFill>
                  <a:schemeClr val="bg2"/>
                </a:solidFill>
                <a:latin typeface="Calibri"/>
                <a:cs typeface="Calibri"/>
              </a:rPr>
              <a:t>OpendeditionBook</a:t>
            </a:r>
            <a:r>
              <a:rPr lang="fr-FR" b="0" dirty="0">
                <a:solidFill>
                  <a:schemeClr val="bg2"/>
                </a:solidFill>
                <a:latin typeface="Calibri"/>
                <a:cs typeface="Calibri"/>
              </a:rPr>
              <a:t> (&gt;2500 livres), Hypothèses (&gt; 1300 carnets de recherche) et </a:t>
            </a:r>
            <a:r>
              <a:rPr lang="fr-FR" b="0" err="1">
                <a:solidFill>
                  <a:schemeClr val="bg2"/>
                </a:solidFill>
                <a:latin typeface="Calibri"/>
                <a:cs typeface="Calibri"/>
              </a:rPr>
              <a:t>Calenda</a:t>
            </a:r>
            <a:r>
              <a:rPr lang="fr-FR" b="0" dirty="0">
                <a:solidFill>
                  <a:schemeClr val="bg2"/>
                </a:solidFill>
                <a:latin typeface="Calibri"/>
                <a:cs typeface="Calibri"/>
              </a:rPr>
              <a:t> (agenda des événements scientifiques en SHS)</a:t>
            </a:r>
          </a:p>
          <a:p>
            <a:pPr lvl="0" algn="just"/>
            <a:r>
              <a:rPr lang="fr-FR" b="0" u="sng" dirty="0">
                <a:solidFill>
                  <a:schemeClr val="bg2"/>
                </a:solidFill>
                <a:latin typeface="Calibri"/>
                <a:cs typeface="Calibri"/>
                <a:hlinkClick r:id="rId5">
                  <a:extLst>
                    <a:ext uri="{A12FA001-AC4F-418D-AE19-62706E023703}">
                      <ahyp:hlinkClr xmlns:ahyp="http://schemas.microsoft.com/office/drawing/2018/hyperlinkcolor" val="tx"/>
                    </a:ext>
                  </a:extLst>
                </a:hlinkClick>
              </a:rPr>
              <a:t>Scientific Electronic Library Online </a:t>
            </a:r>
            <a:r>
              <a:rPr lang="fr-FR" b="0" dirty="0">
                <a:solidFill>
                  <a:schemeClr val="bg2"/>
                </a:solidFill>
                <a:latin typeface="Calibri"/>
                <a:cs typeface="Calibri"/>
              </a:rPr>
              <a:t> (</a:t>
            </a:r>
            <a:r>
              <a:rPr lang="fr-FR" b="0" err="1">
                <a:solidFill>
                  <a:schemeClr val="bg2"/>
                </a:solidFill>
                <a:latin typeface="Calibri"/>
                <a:cs typeface="Calibri"/>
              </a:rPr>
              <a:t>Scielo</a:t>
            </a:r>
            <a:r>
              <a:rPr lang="fr-FR" b="0" dirty="0">
                <a:solidFill>
                  <a:schemeClr val="bg2"/>
                </a:solidFill>
                <a:latin typeface="Calibri"/>
                <a:cs typeface="Calibri"/>
              </a:rPr>
              <a:t>) : Plateforme présentant les revues scientifiques diffusées dans les pays d’Amérique du Sud. Cette plateforme permet de rechercher des revues scientifiques en Open Access</a:t>
            </a:r>
          </a:p>
          <a:p>
            <a:pPr lvl="0"/>
            <a:endParaRPr lang="fr-FR" dirty="0"/>
          </a:p>
          <a:p>
            <a:endParaRPr lang="fr-FR" dirty="0"/>
          </a:p>
        </p:txBody>
      </p:sp>
      <p:sp>
        <p:nvSpPr>
          <p:cNvPr id="2" name="ZoneTexte 1">
            <a:extLst>
              <a:ext uri="{FF2B5EF4-FFF2-40B4-BE49-F238E27FC236}">
                <a16:creationId xmlns:a16="http://schemas.microsoft.com/office/drawing/2014/main" id="{4BE82E95-6DB3-443F-A437-B343267CC436}"/>
              </a:ext>
            </a:extLst>
          </p:cNvPr>
          <p:cNvSpPr txBox="1"/>
          <p:nvPr/>
        </p:nvSpPr>
        <p:spPr>
          <a:xfrm>
            <a:off x="5473706" y="332444"/>
            <a:ext cx="3429000" cy="369332"/>
          </a:xfrm>
          <a:prstGeom prst="rect">
            <a:avLst/>
          </a:prstGeom>
          <a:noFill/>
        </p:spPr>
        <p:txBody>
          <a:bodyPr wrap="square" rtlCol="0">
            <a:spAutoFit/>
          </a:bodyPr>
          <a:lstStyle/>
          <a:p>
            <a:r>
              <a:rPr lang="fr-FR" sz="1800" b="1" dirty="0">
                <a:solidFill>
                  <a:schemeClr val="bg2"/>
                </a:solidFill>
              </a:rPr>
              <a:t>Les publications</a:t>
            </a:r>
          </a:p>
        </p:txBody>
      </p:sp>
    </p:spTree>
    <p:extLst>
      <p:ext uri="{BB962C8B-B14F-4D97-AF65-F5344CB8AC3E}">
        <p14:creationId xmlns:p14="http://schemas.microsoft.com/office/powerpoint/2010/main" val="1743931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E6A3ACC-9B9F-43B7-B46D-BE12847F7341}"/>
              </a:ext>
            </a:extLst>
          </p:cNvPr>
          <p:cNvSpPr>
            <a:spLocks noGrp="1"/>
          </p:cNvSpPr>
          <p:nvPr>
            <p:ph type="body" idx="1"/>
          </p:nvPr>
        </p:nvSpPr>
        <p:spPr>
          <a:xfrm>
            <a:off x="255181" y="1027814"/>
            <a:ext cx="8528818" cy="3541872"/>
          </a:xfrm>
        </p:spPr>
        <p:txBody>
          <a:bodyPr/>
          <a:lstStyle/>
          <a:p>
            <a:endParaRPr lang="fr-FR" dirty="0"/>
          </a:p>
          <a:p>
            <a:endParaRPr lang="fr-FR" dirty="0"/>
          </a:p>
          <a:p>
            <a:endParaRPr lang="fr-FR" dirty="0"/>
          </a:p>
          <a:p>
            <a:endParaRPr lang="fr-FR" dirty="0"/>
          </a:p>
          <a:p>
            <a:endParaRPr lang="fr-FR"/>
          </a:p>
          <a:p>
            <a:r>
              <a:rPr lang="fr-FR"/>
              <a:t>Retrouver </a:t>
            </a:r>
            <a:r>
              <a:rPr lang="fr-FR" dirty="0"/>
              <a:t>l’intégralité de la liste des revues en voie diamant indexé par </a:t>
            </a:r>
            <a:r>
              <a:rPr lang="fr-FR" dirty="0" err="1"/>
              <a:t>openAIRE</a:t>
            </a:r>
            <a:r>
              <a:rPr lang="fr-FR" dirty="0"/>
              <a:t> : </a:t>
            </a:r>
            <a:r>
              <a:rPr lang="fr-FR" dirty="0">
                <a:hlinkClick r:id="rId2"/>
              </a:rPr>
              <a:t>https://zenodo.org/record/4562828#.ZDa05oTP1PY</a:t>
            </a:r>
            <a:endParaRPr lang="fr-FR" dirty="0"/>
          </a:p>
          <a:p>
            <a:endParaRPr lang="fr-FR" dirty="0"/>
          </a:p>
        </p:txBody>
      </p:sp>
      <p:sp>
        <p:nvSpPr>
          <p:cNvPr id="4" name="Espace réservé du numéro de diapositive 3">
            <a:extLst>
              <a:ext uri="{FF2B5EF4-FFF2-40B4-BE49-F238E27FC236}">
                <a16:creationId xmlns:a16="http://schemas.microsoft.com/office/drawing/2014/main" id="{03A06D5B-68F0-48D7-A712-11A9E2F32B13}"/>
              </a:ext>
            </a:extLst>
          </p:cNvPr>
          <p:cNvSpPr>
            <a:spLocks noGrp="1"/>
          </p:cNvSpPr>
          <p:nvPr>
            <p:ph type="sldNum" sz="quarter" idx="7"/>
          </p:nvPr>
        </p:nvSpPr>
        <p:spPr/>
        <p:txBody>
          <a:bodyPr/>
          <a:lstStyle/>
          <a:p>
            <a:fld id="{B6F15528-21DE-4FAA-801E-634DDDAF4B2B}" type="slidenum">
              <a:rPr lang="fr-FR" smtClean="0"/>
              <a:t>25</a:t>
            </a:fld>
            <a:endParaRPr lang="fr-FR"/>
          </a:p>
        </p:txBody>
      </p:sp>
    </p:spTree>
    <p:extLst>
      <p:ext uri="{BB962C8B-B14F-4D97-AF65-F5344CB8AC3E}">
        <p14:creationId xmlns:p14="http://schemas.microsoft.com/office/powerpoint/2010/main" val="204107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E005BAB-9A96-4FE7-9C6F-C262253B3677}"/>
              </a:ext>
            </a:extLst>
          </p:cNvPr>
          <p:cNvSpPr>
            <a:spLocks noGrp="1"/>
          </p:cNvSpPr>
          <p:nvPr>
            <p:ph type="body" idx="1"/>
          </p:nvPr>
        </p:nvSpPr>
        <p:spPr/>
        <p:txBody>
          <a:bodyPr/>
          <a:lstStyle/>
          <a:p>
            <a:r>
              <a:rPr lang="fr-FR" dirty="0">
                <a:solidFill>
                  <a:schemeClr val="bg1"/>
                </a:solidFill>
              </a:rPr>
              <a:t>Les Licences libres </a:t>
            </a:r>
          </a:p>
        </p:txBody>
      </p:sp>
      <p:sp>
        <p:nvSpPr>
          <p:cNvPr id="4" name="Rectangle 3">
            <a:extLst>
              <a:ext uri="{FF2B5EF4-FFF2-40B4-BE49-F238E27FC236}">
                <a16:creationId xmlns:a16="http://schemas.microsoft.com/office/drawing/2014/main" id="{C622B04A-1015-48DA-A9CF-8C113ACB8F8E}"/>
              </a:ext>
            </a:extLst>
          </p:cNvPr>
          <p:cNvSpPr/>
          <p:nvPr/>
        </p:nvSpPr>
        <p:spPr>
          <a:xfrm>
            <a:off x="359999" y="1085475"/>
            <a:ext cx="8392887" cy="3323987"/>
          </a:xfrm>
          <a:prstGeom prst="rect">
            <a:avLst/>
          </a:prstGeom>
        </p:spPr>
        <p:txBody>
          <a:bodyPr wrap="square" lIns="91440" tIns="45720" rIns="91440" bIns="45720" anchor="t">
            <a:spAutoFit/>
          </a:bodyPr>
          <a:lstStyle/>
          <a:p>
            <a:r>
              <a:rPr lang="fr-FR" sz="1500" dirty="0">
                <a:solidFill>
                  <a:schemeClr val="bg2"/>
                </a:solidFill>
                <a:latin typeface="Calibri"/>
                <a:cs typeface="Calibri"/>
              </a:rPr>
              <a:t>Les licences Creative Commons sont fondées sur le droit d’auteur. Alors que le régime du droit d’auteur classique vous incite à garder l’exclusivité sur la totalité de vos droits (« tous droits réservés »)</a:t>
            </a:r>
          </a:p>
          <a:p>
            <a:r>
              <a:rPr lang="fr-FR" sz="1500" dirty="0">
                <a:solidFill>
                  <a:schemeClr val="bg2"/>
                </a:solidFill>
                <a:latin typeface="Calibri"/>
                <a:cs typeface="Calibri"/>
              </a:rPr>
              <a:t>Le système CC offre quatre types de licences réglementant l'utilisation des œuvres (dérivé et aucun dérivé) en termes de copie, distribution, affichage, exécution et remixage par les titulaires de licence.</a:t>
            </a:r>
          </a:p>
          <a:p>
            <a:r>
              <a:rPr lang="fr-FR" sz="1500" dirty="0">
                <a:solidFill>
                  <a:schemeClr val="bg2"/>
                </a:solidFill>
                <a:latin typeface="Calibri"/>
                <a:cs typeface="Calibri"/>
              </a:rPr>
              <a:t>• </a:t>
            </a:r>
            <a:r>
              <a:rPr lang="fr-FR" sz="1500" b="1" dirty="0">
                <a:solidFill>
                  <a:schemeClr val="bg2"/>
                </a:solidFill>
                <a:latin typeface="Calibri"/>
                <a:cs typeface="Calibri"/>
              </a:rPr>
              <a:t>CC BY </a:t>
            </a:r>
            <a:r>
              <a:rPr lang="fr-FR" sz="1500" dirty="0">
                <a:solidFill>
                  <a:schemeClr val="bg2"/>
                </a:solidFill>
                <a:latin typeface="Calibri"/>
                <a:cs typeface="Calibri"/>
              </a:rPr>
              <a:t>(Attribution): Le travail peut être utilisé en donnant crédit aux auteurs.</a:t>
            </a:r>
          </a:p>
          <a:p>
            <a:r>
              <a:rPr lang="fr-FR" sz="1500" dirty="0">
                <a:solidFill>
                  <a:schemeClr val="bg2"/>
                </a:solidFill>
                <a:latin typeface="Calibri"/>
                <a:cs typeface="Calibri"/>
              </a:rPr>
              <a:t>• </a:t>
            </a:r>
            <a:r>
              <a:rPr lang="fr-FR" sz="1500" b="1" dirty="0">
                <a:solidFill>
                  <a:schemeClr val="bg2"/>
                </a:solidFill>
                <a:latin typeface="Calibri"/>
                <a:cs typeface="Calibri"/>
              </a:rPr>
              <a:t>CC SA </a:t>
            </a:r>
            <a:r>
              <a:rPr lang="fr-FR" sz="1500" dirty="0">
                <a:solidFill>
                  <a:schemeClr val="bg2"/>
                </a:solidFill>
                <a:latin typeface="Calibri"/>
                <a:cs typeface="Calibri"/>
              </a:rPr>
              <a:t>(partage): le travail peut être distribué sous une licence identique.</a:t>
            </a:r>
          </a:p>
          <a:p>
            <a:r>
              <a:rPr lang="fr-FR" sz="1500" dirty="0">
                <a:solidFill>
                  <a:schemeClr val="bg2"/>
                </a:solidFill>
                <a:latin typeface="Calibri"/>
                <a:cs typeface="Calibri"/>
              </a:rPr>
              <a:t>• </a:t>
            </a:r>
            <a:r>
              <a:rPr lang="fr-FR" sz="1500" b="1" dirty="0">
                <a:solidFill>
                  <a:schemeClr val="bg2"/>
                </a:solidFill>
                <a:latin typeface="Calibri"/>
                <a:cs typeface="Calibri"/>
              </a:rPr>
              <a:t>CC NC </a:t>
            </a:r>
            <a:r>
              <a:rPr lang="fr-FR" sz="1500" dirty="0">
                <a:solidFill>
                  <a:schemeClr val="bg2"/>
                </a:solidFill>
                <a:latin typeface="Calibri"/>
                <a:cs typeface="Calibri"/>
              </a:rPr>
              <a:t>(non commercial): les titulaires de licence peuvent utiliser uniquement à des fins non commerciales.</a:t>
            </a:r>
          </a:p>
          <a:p>
            <a:r>
              <a:rPr lang="fr-FR" sz="1500" dirty="0">
                <a:solidFill>
                  <a:schemeClr val="bg2"/>
                </a:solidFill>
                <a:latin typeface="Calibri"/>
                <a:cs typeface="Calibri"/>
              </a:rPr>
              <a:t>• </a:t>
            </a:r>
            <a:r>
              <a:rPr lang="fr-FR" sz="1500" b="1" dirty="0">
                <a:solidFill>
                  <a:schemeClr val="bg2"/>
                </a:solidFill>
                <a:latin typeface="Calibri"/>
                <a:cs typeface="Calibri"/>
              </a:rPr>
              <a:t>CC ND </a:t>
            </a:r>
            <a:r>
              <a:rPr lang="fr-FR" sz="1500" dirty="0">
                <a:solidFill>
                  <a:schemeClr val="bg2"/>
                </a:solidFill>
                <a:latin typeface="Calibri"/>
                <a:cs typeface="Calibri"/>
              </a:rPr>
              <a:t>(pas de dérivé): les titulaires de licence ne peuvent diffuser l'œuvre textuelle, dérivée ou les copies remixées de la version sous licence sont exclues.</a:t>
            </a:r>
          </a:p>
          <a:p>
            <a:r>
              <a:rPr lang="fr-FR" sz="1500" dirty="0">
                <a:solidFill>
                  <a:schemeClr val="bg2"/>
                </a:solidFill>
                <a:latin typeface="Calibri"/>
                <a:cs typeface="Calibri"/>
              </a:rPr>
              <a:t>Vous ne pouvez attribuer une licence qu'à une œuvre dont vous êtes le titulaire des droits d'auteur. S'il y a des co-auteurs, vous devez être d'accord avec eux sur la licence. De plus, vous n’êtes pas autorisés à licencier des œuvres du domaine public. Vous devez également savoir s'il existe des exigences de licence de la part de l'organisme de financement ou du référentiel de données.</a:t>
            </a:r>
          </a:p>
        </p:txBody>
      </p:sp>
      <p:sp>
        <p:nvSpPr>
          <p:cNvPr id="5" name="ZoneTexte 4">
            <a:extLst>
              <a:ext uri="{FF2B5EF4-FFF2-40B4-BE49-F238E27FC236}">
                <a16:creationId xmlns:a16="http://schemas.microsoft.com/office/drawing/2014/main" id="{19A69E8A-1ED4-433A-8408-DE24AEFAF528}"/>
              </a:ext>
            </a:extLst>
          </p:cNvPr>
          <p:cNvSpPr txBox="1"/>
          <p:nvPr/>
        </p:nvSpPr>
        <p:spPr>
          <a:xfrm>
            <a:off x="5259572" y="432391"/>
            <a:ext cx="3289005" cy="338554"/>
          </a:xfrm>
          <a:prstGeom prst="rect">
            <a:avLst/>
          </a:prstGeom>
          <a:noFill/>
        </p:spPr>
        <p:txBody>
          <a:bodyPr wrap="square" rtlCol="0">
            <a:spAutoFit/>
          </a:bodyPr>
          <a:lstStyle/>
          <a:p>
            <a:r>
              <a:rPr lang="fr-FR" sz="1600" b="1" dirty="0">
                <a:solidFill>
                  <a:schemeClr val="bg2"/>
                </a:solidFill>
              </a:rPr>
              <a:t>Les licences libres </a:t>
            </a:r>
          </a:p>
        </p:txBody>
      </p:sp>
    </p:spTree>
    <p:extLst>
      <p:ext uri="{BB962C8B-B14F-4D97-AF65-F5344CB8AC3E}">
        <p14:creationId xmlns:p14="http://schemas.microsoft.com/office/powerpoint/2010/main" val="2021618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ADE2416-B585-44AE-8C49-F4378CE478B7}"/>
              </a:ext>
            </a:extLst>
          </p:cNvPr>
          <p:cNvSpPr>
            <a:spLocks noGrp="1"/>
          </p:cNvSpPr>
          <p:nvPr>
            <p:ph type="body" idx="1"/>
          </p:nvPr>
        </p:nvSpPr>
        <p:spPr/>
        <p:txBody>
          <a:bodyPr/>
          <a:lstStyle/>
          <a:p>
            <a:r>
              <a:rPr lang="fr-FR" dirty="0">
                <a:solidFill>
                  <a:schemeClr val="bg1"/>
                </a:solidFill>
              </a:rPr>
              <a:t>Les données</a:t>
            </a:r>
          </a:p>
        </p:txBody>
      </p:sp>
      <p:sp>
        <p:nvSpPr>
          <p:cNvPr id="4" name="Rectangle 3">
            <a:extLst>
              <a:ext uri="{FF2B5EF4-FFF2-40B4-BE49-F238E27FC236}">
                <a16:creationId xmlns:a16="http://schemas.microsoft.com/office/drawing/2014/main" id="{F7443FEA-DD6E-4DB2-8665-A491E6D97261}"/>
              </a:ext>
            </a:extLst>
          </p:cNvPr>
          <p:cNvSpPr/>
          <p:nvPr/>
        </p:nvSpPr>
        <p:spPr>
          <a:xfrm>
            <a:off x="84156" y="896183"/>
            <a:ext cx="8873413" cy="3754874"/>
          </a:xfrm>
          <a:prstGeom prst="rect">
            <a:avLst/>
          </a:prstGeom>
        </p:spPr>
        <p:txBody>
          <a:bodyPr wrap="square" lIns="91440" tIns="45720" rIns="91440" bIns="45720" anchor="t">
            <a:spAutoFit/>
          </a:bodyPr>
          <a:lstStyle/>
          <a:p>
            <a:pPr algn="just"/>
            <a:r>
              <a:rPr lang="fr-FR" dirty="0">
                <a:solidFill>
                  <a:schemeClr val="bg2"/>
                </a:solidFill>
                <a:latin typeface="Calibri"/>
                <a:cs typeface="Calibri"/>
              </a:rPr>
              <a:t>Concernant les données : </a:t>
            </a:r>
            <a:endParaRPr lang="fr-FR" dirty="0">
              <a:solidFill>
                <a:schemeClr val="bg2"/>
              </a:solidFill>
              <a:latin typeface="Calibri" panose="020F0502020204030204" pitchFamily="34" charset="0"/>
              <a:cs typeface="Calibri" panose="020F0502020204030204" pitchFamily="34" charset="0"/>
            </a:endParaRPr>
          </a:p>
          <a:p>
            <a:pPr lvl="0" algn="just"/>
            <a:r>
              <a:rPr lang="fr-FR" dirty="0">
                <a:solidFill>
                  <a:schemeClr val="bg2"/>
                </a:solidFill>
                <a:latin typeface="Calibri"/>
                <a:cs typeface="Calibri"/>
              </a:rPr>
              <a:t>Pensez et recherchez les formats et les pratiques les plus communes dans votre domaine de recherche, pensez également à l'avance à tout logiciel dépendance créées par votre choix de format. </a:t>
            </a:r>
          </a:p>
          <a:p>
            <a:pPr lvl="0" algn="just"/>
            <a:endParaRPr lang="fr-FR" dirty="0">
              <a:solidFill>
                <a:schemeClr val="bg2"/>
              </a:solidFill>
              <a:latin typeface="Calibri" panose="020F0502020204030204" pitchFamily="34" charset="0"/>
              <a:cs typeface="Calibri" panose="020F0502020204030204" pitchFamily="34" charset="0"/>
            </a:endParaRPr>
          </a:p>
          <a:p>
            <a:pPr lvl="0" algn="just"/>
            <a:r>
              <a:rPr lang="fr-FR" dirty="0">
                <a:solidFill>
                  <a:schemeClr val="bg2"/>
                </a:solidFill>
                <a:latin typeface="Calibri"/>
                <a:cs typeface="Calibri"/>
              </a:rPr>
              <a:t>Assurez-vous que vos formats de données sont choisis et respectés par vos partenaires de projet.</a:t>
            </a:r>
          </a:p>
          <a:p>
            <a:pPr algn="just"/>
            <a:endParaRPr lang="fr-FR" dirty="0">
              <a:solidFill>
                <a:schemeClr val="bg2"/>
              </a:solidFill>
              <a:latin typeface="Calibri" panose="020F0502020204030204" pitchFamily="34" charset="0"/>
              <a:cs typeface="Calibri" panose="020F0502020204030204" pitchFamily="34" charset="0"/>
            </a:endParaRPr>
          </a:p>
          <a:p>
            <a:pPr algn="just"/>
            <a:r>
              <a:rPr lang="fr-FR" dirty="0">
                <a:solidFill>
                  <a:schemeClr val="bg2"/>
                </a:solidFill>
                <a:latin typeface="Calibri"/>
                <a:cs typeface="Calibri"/>
              </a:rPr>
              <a:t>Les mêmes informations peuvent être enregistrées sur différents types de supports et formats de données. Par exemple, une liste de notices bibliographiques peut être transcrite et enregistré sous forme de tableau au format CSV ou en XML. Avant de faire un choix, vous devez rechercher quels sont les formats utilisés par d'autres chercheurs pour des données similaires pour une meilleure diffusion et accessibilité de vos données. </a:t>
            </a:r>
            <a:endParaRPr lang="fr-FR" dirty="0">
              <a:solidFill>
                <a:schemeClr val="bg2"/>
              </a:solidFill>
              <a:latin typeface="Calibri" panose="020F0502020204030204" pitchFamily="34" charset="0"/>
              <a:cs typeface="Calibri" panose="020F0502020204030204" pitchFamily="34" charset="0"/>
            </a:endParaRPr>
          </a:p>
          <a:p>
            <a:pPr lvl="0" algn="just"/>
            <a:endParaRPr lang="fr-FR" dirty="0">
              <a:solidFill>
                <a:schemeClr val="bg2"/>
              </a:solidFill>
              <a:latin typeface="Calibri" panose="020F0502020204030204" pitchFamily="34" charset="0"/>
              <a:cs typeface="Calibri" panose="020F0502020204030204" pitchFamily="34" charset="0"/>
            </a:endParaRPr>
          </a:p>
          <a:p>
            <a:pPr lvl="0" algn="just"/>
            <a:r>
              <a:rPr lang="fr-FR" dirty="0">
                <a:solidFill>
                  <a:schemeClr val="bg2"/>
                </a:solidFill>
                <a:latin typeface="Calibri"/>
                <a:cs typeface="Calibri"/>
              </a:rPr>
              <a:t>Peu importe le choix que vous ferez, vous devez être conscient qu’un format numérique - propriétaires ou non – et susceptible de devenir obsolète ou corrompu faute de mise à jour par exemple, ce qui rendraient vos données illisibles.</a:t>
            </a:r>
          </a:p>
          <a:p>
            <a:pPr algn="just"/>
            <a:r>
              <a:rPr lang="fr-FR" dirty="0">
                <a:solidFill>
                  <a:schemeClr val="bg2"/>
                </a:solidFill>
                <a:latin typeface="Calibri"/>
                <a:cs typeface="Calibri"/>
              </a:rPr>
              <a:t> Par conséquent, il est recommandé d'utiliser des formats libres, des formats standard adoptés depuis le début, ou si ce n’est pas le cas exporter les données et les résultats obtenus avec un logiciel aux formats d’enregistrement standard. </a:t>
            </a:r>
            <a:endParaRPr lang="fr-FR" dirty="0">
              <a:solidFill>
                <a:schemeClr val="bg2"/>
              </a:solidFill>
              <a:latin typeface="Calibri" panose="020F0502020204030204" pitchFamily="34" charset="0"/>
              <a:cs typeface="Calibri" panose="020F0502020204030204" pitchFamily="34" charset="0"/>
            </a:endParaRPr>
          </a:p>
          <a:p>
            <a:pPr lvl="0" algn="just"/>
            <a:r>
              <a:rPr lang="fr-FR" dirty="0">
                <a:solidFill>
                  <a:schemeClr val="bg2"/>
                </a:solidFill>
                <a:latin typeface="Calibri"/>
                <a:cs typeface="Calibri"/>
              </a:rPr>
              <a:t>Les formats standards et les formats ouverts, en raison de leur large utilisation et le soutien communautaire, sont le plus souvent plus durable et accessible à long terme.</a:t>
            </a:r>
          </a:p>
        </p:txBody>
      </p:sp>
      <p:sp>
        <p:nvSpPr>
          <p:cNvPr id="5" name="ZoneTexte 4">
            <a:extLst>
              <a:ext uri="{FF2B5EF4-FFF2-40B4-BE49-F238E27FC236}">
                <a16:creationId xmlns:a16="http://schemas.microsoft.com/office/drawing/2014/main" id="{C39F9325-1C98-4F93-9D3C-CB50DE10600C}"/>
              </a:ext>
            </a:extLst>
          </p:cNvPr>
          <p:cNvSpPr txBox="1"/>
          <p:nvPr/>
        </p:nvSpPr>
        <p:spPr>
          <a:xfrm>
            <a:off x="5153247" y="269358"/>
            <a:ext cx="3804322" cy="338554"/>
          </a:xfrm>
          <a:prstGeom prst="rect">
            <a:avLst/>
          </a:prstGeom>
          <a:noFill/>
        </p:spPr>
        <p:txBody>
          <a:bodyPr wrap="square" rtlCol="0">
            <a:spAutoFit/>
          </a:bodyPr>
          <a:lstStyle/>
          <a:p>
            <a:r>
              <a:rPr lang="fr-FR" sz="1600" b="1" dirty="0">
                <a:solidFill>
                  <a:schemeClr val="bg2"/>
                </a:solidFill>
              </a:rPr>
              <a:t>Les données de la recherche</a:t>
            </a:r>
          </a:p>
        </p:txBody>
      </p:sp>
    </p:spTree>
    <p:extLst>
      <p:ext uri="{BB962C8B-B14F-4D97-AF65-F5344CB8AC3E}">
        <p14:creationId xmlns:p14="http://schemas.microsoft.com/office/powerpoint/2010/main" val="4063097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485900" y="1058980"/>
            <a:ext cx="6172200" cy="3266801"/>
          </a:xfrm>
          <a:prstGeom prst="rect">
            <a:avLst/>
          </a:prstGeom>
        </p:spPr>
      </p:pic>
      <p:sp>
        <p:nvSpPr>
          <p:cNvPr id="2" name="ZoneTexte 1">
            <a:extLst>
              <a:ext uri="{FF2B5EF4-FFF2-40B4-BE49-F238E27FC236}">
                <a16:creationId xmlns:a16="http://schemas.microsoft.com/office/drawing/2014/main" id="{33716F9C-95F2-40FF-9126-6DFBDD051C1F}"/>
              </a:ext>
            </a:extLst>
          </p:cNvPr>
          <p:cNvSpPr txBox="1"/>
          <p:nvPr/>
        </p:nvSpPr>
        <p:spPr>
          <a:xfrm>
            <a:off x="4519216" y="316807"/>
            <a:ext cx="3785897" cy="253916"/>
          </a:xfrm>
          <a:prstGeom prst="rect">
            <a:avLst/>
          </a:prstGeom>
          <a:noFill/>
        </p:spPr>
        <p:txBody>
          <a:bodyPr wrap="square" rtlCol="0">
            <a:spAutoFit/>
          </a:bodyPr>
          <a:lstStyle/>
          <a:p>
            <a:r>
              <a:rPr lang="fr-FR" sz="1050" b="1" dirty="0">
                <a:solidFill>
                  <a:schemeClr val="bg2"/>
                </a:solidFill>
              </a:rPr>
              <a:t>La diffusion des données</a:t>
            </a:r>
          </a:p>
        </p:txBody>
      </p:sp>
      <p:sp>
        <p:nvSpPr>
          <p:cNvPr id="3" name="ZoneTexte 2">
            <a:extLst>
              <a:ext uri="{FF2B5EF4-FFF2-40B4-BE49-F238E27FC236}">
                <a16:creationId xmlns:a16="http://schemas.microsoft.com/office/drawing/2014/main" id="{1E73ADF1-886D-410A-B977-4BE84DCB4A30}"/>
              </a:ext>
            </a:extLst>
          </p:cNvPr>
          <p:cNvSpPr txBox="1"/>
          <p:nvPr/>
        </p:nvSpPr>
        <p:spPr>
          <a:xfrm>
            <a:off x="513184" y="4513684"/>
            <a:ext cx="8117633" cy="253916"/>
          </a:xfrm>
          <a:prstGeom prst="rect">
            <a:avLst/>
          </a:prstGeom>
          <a:noFill/>
        </p:spPr>
        <p:txBody>
          <a:bodyPr wrap="square" rtlCol="0">
            <a:spAutoFit/>
          </a:bodyPr>
          <a:lstStyle/>
          <a:p>
            <a:pPr algn="ctr"/>
            <a:r>
              <a:rPr lang="fr-FR" sz="1050" b="1" i="1" dirty="0"/>
              <a:t>Le MESR recommande prioritairement d’utiliser des entrepôts disciplinaires</a:t>
            </a:r>
          </a:p>
        </p:txBody>
      </p:sp>
    </p:spTree>
    <p:extLst>
      <p:ext uri="{BB962C8B-B14F-4D97-AF65-F5344CB8AC3E}">
        <p14:creationId xmlns:p14="http://schemas.microsoft.com/office/powerpoint/2010/main" val="998957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17240" y="986713"/>
            <a:ext cx="8500188" cy="4251722"/>
          </a:xfrm>
        </p:spPr>
        <p:txBody>
          <a:bodyPr>
            <a:normAutofit/>
          </a:bodyPr>
          <a:lstStyle/>
          <a:p>
            <a:pPr algn="just"/>
            <a:r>
              <a:rPr lang="fr-FR" b="0" dirty="0">
                <a:solidFill>
                  <a:schemeClr val="bg2"/>
                </a:solidFill>
                <a:latin typeface="Calibri"/>
                <a:cs typeface="Calibri"/>
              </a:rPr>
              <a:t>Vous pouvez déposer vos données dans un entrepôt disciplinaire. Si les données ne sont pas rattachées à une publication particulière, ou si la taille ou le format des fichiers ne permettent pas de les déposer dans une archive ouverte, il est possible de les déposer dans un entrepôt de données. </a:t>
            </a:r>
            <a:endParaRPr lang="fr-FR" b="0" dirty="0">
              <a:solidFill>
                <a:schemeClr val="bg2"/>
              </a:solidFill>
              <a:latin typeface="Calibri" panose="020F0502020204030204" pitchFamily="34" charset="0"/>
              <a:cs typeface="Calibri" panose="020F0502020204030204" pitchFamily="34" charset="0"/>
            </a:endParaRPr>
          </a:p>
          <a:p>
            <a:pPr algn="just"/>
            <a:endParaRPr lang="fr-FR" b="0" dirty="0">
              <a:solidFill>
                <a:schemeClr val="bg2"/>
              </a:solidFill>
              <a:latin typeface="Calibri" panose="020F0502020204030204" pitchFamily="34" charset="0"/>
              <a:cs typeface="Calibri" panose="020F0502020204030204" pitchFamily="34" charset="0"/>
            </a:endParaRPr>
          </a:p>
          <a:p>
            <a:pPr algn="just"/>
            <a:r>
              <a:rPr lang="fr-FR" b="0" dirty="0">
                <a:solidFill>
                  <a:schemeClr val="bg2"/>
                </a:solidFill>
                <a:latin typeface="Calibri"/>
                <a:cs typeface="Calibri"/>
              </a:rPr>
              <a:t>Le répertoire </a:t>
            </a:r>
            <a:r>
              <a:rPr lang="fr-FR" b="0" u="sng" dirty="0">
                <a:solidFill>
                  <a:schemeClr val="bg2"/>
                </a:solidFill>
                <a:latin typeface="Calibri"/>
                <a:cs typeface="Calibri"/>
                <a:hlinkClick r:id="rId2">
                  <a:extLst>
                    <a:ext uri="{A12FA001-AC4F-418D-AE19-62706E023703}">
                      <ahyp:hlinkClr xmlns:ahyp="http://schemas.microsoft.com/office/drawing/2018/hyperlinkcolor" val="tx"/>
                    </a:ext>
                  </a:extLst>
                </a:hlinkClick>
              </a:rPr>
              <a:t>re3data.org</a:t>
            </a:r>
            <a:r>
              <a:rPr lang="fr-FR" b="0" dirty="0">
                <a:solidFill>
                  <a:schemeClr val="bg2"/>
                </a:solidFill>
                <a:latin typeface="Calibri"/>
                <a:cs typeface="Calibri"/>
              </a:rPr>
              <a:t> permet de rechercher parmi 1500 entrepôts de données, en fonction des types de fichiers à déposer, des disciplines concernées et des politiques de dépôt et de consultation. Vous pouvez également utiliser </a:t>
            </a:r>
            <a:r>
              <a:rPr lang="fr-FR" b="0" u="sng" dirty="0">
                <a:solidFill>
                  <a:schemeClr val="bg2"/>
                </a:solidFill>
                <a:latin typeface="Calibri"/>
                <a:cs typeface="Calibri"/>
                <a:hlinkClick r:id="rId3">
                  <a:extLst>
                    <a:ext uri="{A12FA001-AC4F-418D-AE19-62706E023703}">
                      <ahyp:hlinkClr xmlns:ahyp="http://schemas.microsoft.com/office/drawing/2018/hyperlinkcolor" val="tx"/>
                    </a:ext>
                  </a:extLst>
                </a:hlinkClick>
              </a:rPr>
              <a:t>OAD</a:t>
            </a:r>
            <a:r>
              <a:rPr lang="fr-FR" b="0" dirty="0">
                <a:solidFill>
                  <a:schemeClr val="bg2"/>
                </a:solidFill>
                <a:latin typeface="Calibri"/>
                <a:cs typeface="Calibri"/>
              </a:rPr>
              <a:t>, </a:t>
            </a:r>
            <a:r>
              <a:rPr lang="fr-FR" b="0" u="sng" dirty="0">
                <a:solidFill>
                  <a:schemeClr val="bg2"/>
                </a:solidFill>
                <a:latin typeface="Calibri"/>
                <a:cs typeface="Calibri"/>
                <a:hlinkClick r:id="rId4">
                  <a:extLst>
                    <a:ext uri="{A12FA001-AC4F-418D-AE19-62706E023703}">
                      <ahyp:hlinkClr xmlns:ahyp="http://schemas.microsoft.com/office/drawing/2018/hyperlinkcolor" val="tx"/>
                    </a:ext>
                  </a:extLst>
                </a:hlinkClick>
              </a:rPr>
              <a:t>OpenDOAR</a:t>
            </a:r>
            <a:r>
              <a:rPr lang="fr-FR" b="0" dirty="0">
                <a:solidFill>
                  <a:schemeClr val="bg2"/>
                </a:solidFill>
                <a:latin typeface="Calibri"/>
                <a:cs typeface="Calibri"/>
              </a:rPr>
              <a:t>, etc. Si vous cherchez un entrepôt certifié, consultez le site </a:t>
            </a:r>
            <a:r>
              <a:rPr lang="fr-FR" b="0" u="sng" dirty="0">
                <a:solidFill>
                  <a:schemeClr val="bg2"/>
                </a:solidFill>
                <a:latin typeface="Calibri"/>
                <a:cs typeface="Calibri"/>
                <a:hlinkClick r:id="rId5">
                  <a:extLst>
                    <a:ext uri="{A12FA001-AC4F-418D-AE19-62706E023703}">
                      <ahyp:hlinkClr xmlns:ahyp="http://schemas.microsoft.com/office/drawing/2018/hyperlinkcolor" val="tx"/>
                    </a:ext>
                  </a:extLst>
                </a:hlinkClick>
              </a:rPr>
              <a:t>CoreTrustSeal</a:t>
            </a:r>
            <a:r>
              <a:rPr lang="fr-FR" b="0" dirty="0">
                <a:solidFill>
                  <a:schemeClr val="bg2"/>
                </a:solidFill>
                <a:latin typeface="Calibri"/>
                <a:cs typeface="Calibri"/>
              </a:rPr>
              <a:t>.</a:t>
            </a:r>
          </a:p>
          <a:p>
            <a:pPr algn="just"/>
            <a:endParaRPr lang="fr-FR" b="0" dirty="0">
              <a:solidFill>
                <a:schemeClr val="bg2"/>
              </a:solidFill>
              <a:latin typeface="Calibri" panose="020F0502020204030204" pitchFamily="34" charset="0"/>
              <a:cs typeface="Calibri" panose="020F0502020204030204" pitchFamily="34" charset="0"/>
            </a:endParaRPr>
          </a:p>
          <a:p>
            <a:pPr algn="just"/>
            <a:r>
              <a:rPr lang="fr-FR" b="0" dirty="0">
                <a:solidFill>
                  <a:schemeClr val="bg2"/>
                </a:solidFill>
                <a:latin typeface="Calibri"/>
                <a:cs typeface="Calibri"/>
              </a:rPr>
              <a:t>Vous avez également le portail français : recherche.data.gouv.fr, </a:t>
            </a:r>
            <a:endParaRPr lang="fr-FR" b="0" dirty="0">
              <a:solidFill>
                <a:schemeClr val="bg2"/>
              </a:solidFill>
              <a:latin typeface="Calibri" panose="020F0502020204030204" pitchFamily="34" charset="0"/>
              <a:cs typeface="Calibri" panose="020F0502020204030204" pitchFamily="34" charset="0"/>
            </a:endParaRPr>
          </a:p>
          <a:p>
            <a:pPr marL="0" indent="0" algn="just"/>
            <a:r>
              <a:rPr lang="fr-FR" b="0" i="1" dirty="0">
                <a:solidFill>
                  <a:schemeClr val="bg2"/>
                </a:solidFill>
                <a:latin typeface="Calibri"/>
                <a:cs typeface="Calibri"/>
              </a:rPr>
              <a:t>Recherche Data Gouv</a:t>
            </a:r>
            <a:r>
              <a:rPr lang="fr-FR" b="0" dirty="0">
                <a:solidFill>
                  <a:schemeClr val="bg2"/>
                </a:solidFill>
                <a:latin typeface="Calibri"/>
                <a:cs typeface="Calibri"/>
              </a:rPr>
              <a:t> a été pensé pour soutenir les équipes de recherche dans leur travail de structuration des données pour les rendre Faciles à trouver, Accessibles, Interopérables, Réutilisables, c’est-à-dire conformes aux principes « FAIR ».</a:t>
            </a:r>
          </a:p>
          <a:p>
            <a:endParaRPr lang="fr-FR" dirty="0"/>
          </a:p>
        </p:txBody>
      </p:sp>
    </p:spTree>
    <p:extLst>
      <p:ext uri="{BB962C8B-B14F-4D97-AF65-F5344CB8AC3E}">
        <p14:creationId xmlns:p14="http://schemas.microsoft.com/office/powerpoint/2010/main" val="3271383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C7CCCDB-41A3-437B-999F-ACE531781219}"/>
              </a:ext>
            </a:extLst>
          </p:cNvPr>
          <p:cNvSpPr>
            <a:spLocks noGrp="1"/>
          </p:cNvSpPr>
          <p:nvPr>
            <p:ph type="body" idx="1"/>
          </p:nvPr>
        </p:nvSpPr>
        <p:spPr/>
        <p:txBody>
          <a:bodyPr/>
          <a:lstStyle/>
          <a:p>
            <a:r>
              <a:rPr lang="fr-FR" dirty="0">
                <a:solidFill>
                  <a:schemeClr val="bg1"/>
                </a:solidFill>
              </a:rPr>
              <a:t>Introduction : pourquoi la science ouverte ?</a:t>
            </a:r>
          </a:p>
        </p:txBody>
      </p:sp>
      <p:sp>
        <p:nvSpPr>
          <p:cNvPr id="4" name="Rectangle 3">
            <a:extLst>
              <a:ext uri="{FF2B5EF4-FFF2-40B4-BE49-F238E27FC236}">
                <a16:creationId xmlns:a16="http://schemas.microsoft.com/office/drawing/2014/main" id="{4F5B7B4D-0011-491E-B82F-E2C69F028717}"/>
              </a:ext>
            </a:extLst>
          </p:cNvPr>
          <p:cNvSpPr/>
          <p:nvPr/>
        </p:nvSpPr>
        <p:spPr>
          <a:xfrm>
            <a:off x="328473" y="734061"/>
            <a:ext cx="8529499" cy="4347344"/>
          </a:xfrm>
          <a:prstGeom prst="rect">
            <a:avLst/>
          </a:prstGeom>
        </p:spPr>
        <p:txBody>
          <a:bodyPr wrap="square" lIns="91440" tIns="45720" rIns="91440" bIns="45720" anchor="t">
            <a:spAutoFit/>
          </a:bodyPr>
          <a:lstStyle/>
          <a:p>
            <a:pPr algn="just"/>
            <a:endParaRPr lang="fr-FR" dirty="0">
              <a:latin typeface="Calibri" panose="020F0502020204030204" pitchFamily="34" charset="0"/>
              <a:cs typeface="Calibri" panose="020F0502020204030204" pitchFamily="34" charset="0"/>
            </a:endParaRPr>
          </a:p>
          <a:p>
            <a:pPr algn="just"/>
            <a:r>
              <a:rPr lang="fr-FR" dirty="0">
                <a:solidFill>
                  <a:schemeClr val="bg2"/>
                </a:solidFill>
                <a:latin typeface="Calibri"/>
                <a:cs typeface="Calibri"/>
              </a:rPr>
              <a:t>La science ouverte est intimement liée à internet par la circulation des données et à la mise en place de plateforme de travail collaboratif. Renforcée par la politique du logiciel libre mise en place dans les années 80 et par l’Open Source Initiative de 1998, et par deux textes fondateurs qui sont la </a:t>
            </a:r>
            <a:r>
              <a:rPr lang="fr-FR" dirty="0">
                <a:solidFill>
                  <a:schemeClr val="bg2"/>
                </a:solidFill>
                <a:latin typeface="Calibri"/>
                <a:cs typeface="Calibri"/>
                <a:hlinkClick r:id="rId2">
                  <a:extLst>
                    <a:ext uri="{A12FA001-AC4F-418D-AE19-62706E023703}">
                      <ahyp:hlinkClr xmlns:ahyp="http://schemas.microsoft.com/office/drawing/2018/hyperlinkcolor" val="tx"/>
                    </a:ext>
                  </a:extLst>
                </a:hlinkClick>
              </a:rPr>
              <a:t>Budapest Open Access Initiative</a:t>
            </a:r>
            <a:r>
              <a:rPr lang="fr-FR" dirty="0">
                <a:solidFill>
                  <a:schemeClr val="bg2"/>
                </a:solidFill>
                <a:latin typeface="Calibri"/>
                <a:cs typeface="Calibri"/>
              </a:rPr>
              <a:t> (2002) et </a:t>
            </a:r>
            <a:r>
              <a:rPr lang="fr-FR" dirty="0">
                <a:solidFill>
                  <a:schemeClr val="bg2"/>
                </a:solidFill>
                <a:latin typeface="Calibri"/>
                <a:cs typeface="Calibri"/>
                <a:hlinkClick r:id="rId3">
                  <a:extLst>
                    <a:ext uri="{A12FA001-AC4F-418D-AE19-62706E023703}">
                      <ahyp:hlinkClr xmlns:ahyp="http://schemas.microsoft.com/office/drawing/2018/hyperlinkcolor" val="tx"/>
                    </a:ext>
                  </a:extLst>
                </a:hlinkClick>
              </a:rPr>
              <a:t>la Déclaration de Berlin sur le libre accès à la connaissance en Sciences exactes, Sciences de la vie et dans les Sciences Humaines et Sociales</a:t>
            </a:r>
            <a:r>
              <a:rPr lang="fr-FR" dirty="0">
                <a:solidFill>
                  <a:schemeClr val="bg2"/>
                </a:solidFill>
                <a:latin typeface="Calibri"/>
                <a:cs typeface="Calibri"/>
              </a:rPr>
              <a:t> (2003), la science ouverte devient incontournable et une exigence des financeurs publics.</a:t>
            </a:r>
          </a:p>
          <a:p>
            <a:pPr algn="just"/>
            <a:endParaRPr lang="fr-FR" dirty="0">
              <a:solidFill>
                <a:schemeClr val="bg2"/>
              </a:solidFill>
              <a:latin typeface="Calibri" panose="020F0502020204030204" pitchFamily="34" charset="0"/>
              <a:cs typeface="Calibri" panose="020F0502020204030204" pitchFamily="34" charset="0"/>
            </a:endParaRPr>
          </a:p>
          <a:p>
            <a:pPr algn="just"/>
            <a:r>
              <a:rPr lang="fr-FR" dirty="0">
                <a:solidFill>
                  <a:schemeClr val="bg2"/>
                </a:solidFill>
                <a:latin typeface="Calibri"/>
                <a:cs typeface="Calibri"/>
              </a:rPr>
              <a:t>Cette directive tout d’abord testée dans le septième programme cadre des projets européens (FP7), s’est progressivement généralisée dans le huitième programme cadre (H2020) et devenue obligatoire dans Horizon Europe (neuvième programme cadre.)</a:t>
            </a:r>
          </a:p>
          <a:p>
            <a:pPr algn="just"/>
            <a:endParaRPr lang="fr-FR" dirty="0">
              <a:solidFill>
                <a:schemeClr val="bg2"/>
              </a:solidFill>
              <a:latin typeface="Calibri" panose="020F0502020204030204" pitchFamily="34" charset="0"/>
              <a:cs typeface="Calibri" panose="020F0502020204030204" pitchFamily="34" charset="0"/>
            </a:endParaRPr>
          </a:p>
          <a:p>
            <a:pPr algn="just"/>
            <a:r>
              <a:rPr lang="fr-FR" dirty="0">
                <a:solidFill>
                  <a:schemeClr val="bg2"/>
                </a:solidFill>
                <a:latin typeface="Calibri"/>
                <a:cs typeface="Calibri"/>
              </a:rPr>
              <a:t>La loi du 8 octobre 2016, pour une république numérique ( renforcée  par  le plan national sur la science ouverte de 2018) permet de :</a:t>
            </a:r>
          </a:p>
          <a:p>
            <a:pPr algn="just"/>
            <a:r>
              <a:rPr lang="fr-FR" dirty="0">
                <a:solidFill>
                  <a:schemeClr val="bg2"/>
                </a:solidFill>
                <a:latin typeface="Calibri"/>
                <a:cs typeface="Calibri"/>
              </a:rPr>
              <a:t>- libérer l'innovation en faisant circuler les informations et les savoirs, pour faire face aux défis globaux de l'économie de la donnée ;</a:t>
            </a:r>
          </a:p>
          <a:p>
            <a:pPr algn="just"/>
            <a:r>
              <a:rPr lang="fr-FR" dirty="0">
                <a:solidFill>
                  <a:schemeClr val="bg2"/>
                </a:solidFill>
                <a:latin typeface="Calibri"/>
                <a:cs typeface="Calibri"/>
              </a:rPr>
              <a:t>- créer un environnement clair, de confiance, garant des droits des utilisateurs et protecteur des données personnelles ;</a:t>
            </a:r>
          </a:p>
          <a:p>
            <a:pPr algn="just"/>
            <a:r>
              <a:rPr lang="fr-FR" dirty="0">
                <a:solidFill>
                  <a:schemeClr val="bg2"/>
                </a:solidFill>
                <a:latin typeface="Calibri"/>
                <a:cs typeface="Calibri"/>
              </a:rPr>
              <a:t>- construire une République numérique ouverte et inclusive, pour que les opportunités liées à la transition numérique profitent au plus grand nombre.</a:t>
            </a:r>
          </a:p>
          <a:p>
            <a:pPr algn="just"/>
            <a:endParaRPr lang="fr-FR" sz="1050" dirty="0">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D3C83DE6-57C7-471C-9F71-C12B8EF15D64}"/>
              </a:ext>
            </a:extLst>
          </p:cNvPr>
          <p:cNvSpPr txBox="1"/>
          <p:nvPr/>
        </p:nvSpPr>
        <p:spPr>
          <a:xfrm>
            <a:off x="5408428" y="389860"/>
            <a:ext cx="3735572" cy="338554"/>
          </a:xfrm>
          <a:prstGeom prst="rect">
            <a:avLst/>
          </a:prstGeom>
          <a:noFill/>
        </p:spPr>
        <p:txBody>
          <a:bodyPr wrap="square" rtlCol="0">
            <a:spAutoFit/>
          </a:bodyPr>
          <a:lstStyle/>
          <a:p>
            <a:r>
              <a:rPr lang="fr-FR" sz="1600" b="1" dirty="0">
                <a:solidFill>
                  <a:schemeClr val="bg2"/>
                </a:solidFill>
              </a:rPr>
              <a:t>Introduction</a:t>
            </a:r>
          </a:p>
        </p:txBody>
      </p:sp>
    </p:spTree>
    <p:extLst>
      <p:ext uri="{BB962C8B-B14F-4D97-AF65-F5344CB8AC3E}">
        <p14:creationId xmlns:p14="http://schemas.microsoft.com/office/powerpoint/2010/main" val="76400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625151" y="440871"/>
            <a:ext cx="7658987" cy="4093807"/>
          </a:xfrm>
          <a:prstGeom prst="rect">
            <a:avLst/>
          </a:prstGeom>
        </p:spPr>
      </p:pic>
    </p:spTree>
    <p:extLst>
      <p:ext uri="{BB962C8B-B14F-4D97-AF65-F5344CB8AC3E}">
        <p14:creationId xmlns:p14="http://schemas.microsoft.com/office/powerpoint/2010/main" val="2097880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BA222D-5EFE-4096-B751-F354D61FD687}"/>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32BBB64F-49E1-4F03-8FD4-04FAB7E35385}"/>
              </a:ext>
            </a:extLst>
          </p:cNvPr>
          <p:cNvSpPr>
            <a:spLocks noGrp="1"/>
          </p:cNvSpPr>
          <p:nvPr>
            <p:ph type="body" idx="1"/>
          </p:nvPr>
        </p:nvSpPr>
        <p:spPr/>
        <p:txBody>
          <a:bodyPr/>
          <a:lstStyle/>
          <a:p>
            <a:endParaRPr lang="fr-FR"/>
          </a:p>
        </p:txBody>
      </p:sp>
      <p:pic>
        <p:nvPicPr>
          <p:cNvPr id="4" name="Image 3">
            <a:extLst>
              <a:ext uri="{FF2B5EF4-FFF2-40B4-BE49-F238E27FC236}">
                <a16:creationId xmlns:a16="http://schemas.microsoft.com/office/drawing/2014/main" id="{F5C8B657-1130-4237-92D5-D20295B7CAF5}"/>
              </a:ext>
            </a:extLst>
          </p:cNvPr>
          <p:cNvPicPr>
            <a:picLocks noChangeAspect="1"/>
          </p:cNvPicPr>
          <p:nvPr/>
        </p:nvPicPr>
        <p:blipFill>
          <a:blip r:embed="rId3"/>
          <a:stretch>
            <a:fillRect/>
          </a:stretch>
        </p:blipFill>
        <p:spPr>
          <a:xfrm>
            <a:off x="384889" y="727788"/>
            <a:ext cx="8498807" cy="2991279"/>
          </a:xfrm>
          <a:prstGeom prst="rect">
            <a:avLst/>
          </a:prstGeom>
        </p:spPr>
      </p:pic>
      <p:sp>
        <p:nvSpPr>
          <p:cNvPr id="5" name="ZoneTexte 4">
            <a:extLst>
              <a:ext uri="{FF2B5EF4-FFF2-40B4-BE49-F238E27FC236}">
                <a16:creationId xmlns:a16="http://schemas.microsoft.com/office/drawing/2014/main" id="{D18F47B7-FD4B-47F0-9321-90BF8288D324}"/>
              </a:ext>
            </a:extLst>
          </p:cNvPr>
          <p:cNvSpPr txBox="1"/>
          <p:nvPr/>
        </p:nvSpPr>
        <p:spPr>
          <a:xfrm>
            <a:off x="618153" y="3964344"/>
            <a:ext cx="7907694" cy="577081"/>
          </a:xfrm>
          <a:prstGeom prst="rect">
            <a:avLst/>
          </a:prstGeom>
          <a:noFill/>
        </p:spPr>
        <p:txBody>
          <a:bodyPr wrap="square" rtlCol="0">
            <a:spAutoFit/>
          </a:bodyPr>
          <a:lstStyle/>
          <a:p>
            <a:pPr algn="just"/>
            <a:r>
              <a:rPr lang="fr-FR" sz="1050" dirty="0">
                <a:latin typeface="Calibri" panose="020F0502020204030204" pitchFamily="34" charset="0"/>
                <a:cs typeface="Calibri" panose="020F0502020204030204" pitchFamily="34" charset="0"/>
              </a:rPr>
              <a:t>Pour les communautés scientifiques du CNRS qui ne disposent pas encore d’un entrepôt thématique bien identifié et de confiance, le CNRS ouvre,  au sein de la plateforme nationale Recherche Data Gouv, un </a:t>
            </a:r>
            <a:r>
              <a:rPr lang="fr-FR" sz="1050" dirty="0">
                <a:latin typeface="Calibri" panose="020F0502020204030204" pitchFamily="34" charset="0"/>
                <a:cs typeface="Calibri" panose="020F0502020204030204" pitchFamily="34" charset="0"/>
                <a:hlinkClick r:id="rId4"/>
              </a:rPr>
              <a:t>entrepôt institutionnel</a:t>
            </a:r>
            <a:r>
              <a:rPr lang="fr-FR" sz="1050" dirty="0">
                <a:latin typeface="Calibri" panose="020F0502020204030204" pitchFamily="34" charset="0"/>
                <a:cs typeface="Calibri" panose="020F0502020204030204" pitchFamily="34" charset="0"/>
              </a:rPr>
              <a:t> pour déposer et partager les données de la recherche.</a:t>
            </a:r>
          </a:p>
        </p:txBody>
      </p:sp>
    </p:spTree>
    <p:extLst>
      <p:ext uri="{BB962C8B-B14F-4D97-AF65-F5344CB8AC3E}">
        <p14:creationId xmlns:p14="http://schemas.microsoft.com/office/powerpoint/2010/main" val="1804349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368ABE0-9A4B-4986-9512-9650192A3FA2}"/>
              </a:ext>
            </a:extLst>
          </p:cNvPr>
          <p:cNvSpPr>
            <a:spLocks noGrp="1"/>
          </p:cNvSpPr>
          <p:nvPr>
            <p:ph type="body" idx="1"/>
          </p:nvPr>
        </p:nvSpPr>
        <p:spPr/>
        <p:txBody>
          <a:bodyPr/>
          <a:lstStyle/>
          <a:p>
            <a:r>
              <a:rPr lang="fr-FR" dirty="0">
                <a:solidFill>
                  <a:schemeClr val="bg1"/>
                </a:solidFill>
              </a:rPr>
              <a:t>Le plan de gestion de données</a:t>
            </a:r>
          </a:p>
        </p:txBody>
      </p:sp>
      <p:sp>
        <p:nvSpPr>
          <p:cNvPr id="4" name="Rectangle 3">
            <a:extLst>
              <a:ext uri="{FF2B5EF4-FFF2-40B4-BE49-F238E27FC236}">
                <a16:creationId xmlns:a16="http://schemas.microsoft.com/office/drawing/2014/main" id="{E3089016-3C87-4533-B785-84115B83F7A4}"/>
              </a:ext>
            </a:extLst>
          </p:cNvPr>
          <p:cNvSpPr/>
          <p:nvPr/>
        </p:nvSpPr>
        <p:spPr>
          <a:xfrm>
            <a:off x="167178" y="1119798"/>
            <a:ext cx="8616821" cy="3323987"/>
          </a:xfrm>
          <a:prstGeom prst="rect">
            <a:avLst/>
          </a:prstGeom>
        </p:spPr>
        <p:txBody>
          <a:bodyPr wrap="square" lIns="91440" tIns="45720" rIns="91440" bIns="45720" anchor="t">
            <a:spAutoFit/>
          </a:bodyPr>
          <a:lstStyle/>
          <a:p>
            <a:pPr algn="just"/>
            <a:r>
              <a:rPr lang="fr-FR" sz="1600" dirty="0">
                <a:solidFill>
                  <a:schemeClr val="bg2"/>
                </a:solidFill>
                <a:latin typeface="Calibri"/>
                <a:cs typeface="Calibri"/>
              </a:rPr>
              <a:t>La planification de la gestion des données est une recherche essentielle et une obligation des financeurs. Il présente de multiples avantages pour le chercheur, car il permet de visualiser les étapes, les périodes et les personnes clés de d’un projet de recherche. Dans</a:t>
            </a:r>
            <a:br>
              <a:rPr lang="fr-FR" sz="1600" dirty="0">
                <a:solidFill>
                  <a:schemeClr val="bg2"/>
                </a:solidFill>
                <a:latin typeface="Calibri" panose="020F0502020204030204" pitchFamily="34" charset="0"/>
                <a:cs typeface="Calibri" panose="020F0502020204030204" pitchFamily="34" charset="0"/>
              </a:rPr>
            </a:br>
            <a:r>
              <a:rPr lang="fr-FR" sz="1600" dirty="0">
                <a:solidFill>
                  <a:schemeClr val="bg2"/>
                </a:solidFill>
                <a:latin typeface="Calibri"/>
                <a:cs typeface="Calibri"/>
              </a:rPr>
              <a:t>un plan de gestion (le PGD ou DMP) vous devez prévoir comment les données seront créés, collectées, gérées, documentées, décrites, partagées et préservées avant, pendant et après une activité de recherche. </a:t>
            </a:r>
            <a:endParaRPr lang="fr-FR" sz="1600" dirty="0">
              <a:solidFill>
                <a:schemeClr val="bg2"/>
              </a:solidFill>
              <a:latin typeface="Calibri" panose="020F0502020204030204" pitchFamily="34" charset="0"/>
              <a:cs typeface="Calibri" panose="020F0502020204030204" pitchFamily="34" charset="0"/>
            </a:endParaRPr>
          </a:p>
          <a:p>
            <a:pPr algn="just"/>
            <a:r>
              <a:rPr lang="fr-FR" sz="1600" dirty="0">
                <a:solidFill>
                  <a:schemeClr val="bg2"/>
                </a:solidFill>
                <a:latin typeface="Calibri"/>
                <a:cs typeface="Calibri"/>
              </a:rPr>
              <a:t>Vous pouvez générer votre plan de gestion de donnée via le site </a:t>
            </a:r>
            <a:r>
              <a:rPr lang="fr-FR" sz="1600" err="1">
                <a:solidFill>
                  <a:schemeClr val="bg2"/>
                </a:solidFill>
                <a:latin typeface="Calibri"/>
                <a:cs typeface="Calibri"/>
              </a:rPr>
              <a:t>Opidor</a:t>
            </a:r>
            <a:r>
              <a:rPr lang="fr-FR" sz="1600" baseline="30000" dirty="0">
                <a:solidFill>
                  <a:schemeClr val="bg2"/>
                </a:solidFill>
                <a:latin typeface="Calibri"/>
                <a:cs typeface="Calibri"/>
              </a:rPr>
              <a:t> </a:t>
            </a:r>
            <a:r>
              <a:rPr lang="fr-FR" sz="1600" dirty="0">
                <a:solidFill>
                  <a:schemeClr val="bg2"/>
                </a:solidFill>
                <a:latin typeface="Calibri"/>
                <a:cs typeface="Calibri"/>
              </a:rPr>
              <a:t>. Ce modèle a été validé par l’ANR, mais il est possible qu’un financeur autre vous impose son propre modèle.  </a:t>
            </a:r>
            <a:endParaRPr lang="fr-FR" sz="1600" dirty="0">
              <a:solidFill>
                <a:schemeClr val="bg2"/>
              </a:solidFill>
              <a:latin typeface="Calibri" panose="020F0502020204030204" pitchFamily="34" charset="0"/>
              <a:cs typeface="Calibri" panose="020F0502020204030204" pitchFamily="34" charset="0"/>
            </a:endParaRPr>
          </a:p>
          <a:p>
            <a:pPr algn="just"/>
            <a:r>
              <a:rPr lang="fr-FR" sz="1600" u="sng" dirty="0">
                <a:solidFill>
                  <a:schemeClr val="bg2"/>
                </a:solidFill>
                <a:latin typeface="Calibri"/>
                <a:cs typeface="Calibri"/>
                <a:hlinkClick r:id="rId2">
                  <a:extLst>
                    <a:ext uri="{A12FA001-AC4F-418D-AE19-62706E023703}">
                      <ahyp:hlinkClr xmlns:ahyp="http://schemas.microsoft.com/office/drawing/2018/hyperlinkcolor" val="tx"/>
                    </a:ext>
                  </a:extLst>
                </a:hlinkClick>
              </a:rPr>
              <a:t>https://opidor.fr/</a:t>
            </a:r>
            <a:r>
              <a:rPr lang="fr-FR" sz="1600" dirty="0">
                <a:solidFill>
                  <a:schemeClr val="bg2"/>
                </a:solidFill>
                <a:latin typeface="Calibri"/>
                <a:cs typeface="Calibri"/>
              </a:rPr>
              <a:t> </a:t>
            </a:r>
            <a:endParaRPr lang="fr-FR" sz="1600" dirty="0">
              <a:solidFill>
                <a:schemeClr val="bg2"/>
              </a:solidFill>
              <a:latin typeface="Calibri" panose="020F0502020204030204" pitchFamily="34" charset="0"/>
              <a:cs typeface="Calibri" panose="020F0502020204030204" pitchFamily="34" charset="0"/>
            </a:endParaRPr>
          </a:p>
          <a:p>
            <a:pPr algn="just"/>
            <a:endParaRPr lang="fr-FR" sz="1600" dirty="0">
              <a:solidFill>
                <a:schemeClr val="bg2"/>
              </a:solidFill>
              <a:latin typeface="Calibri" panose="020F0502020204030204" pitchFamily="34" charset="0"/>
              <a:cs typeface="Calibri" panose="020F0502020204030204" pitchFamily="34" charset="0"/>
            </a:endParaRPr>
          </a:p>
          <a:p>
            <a:pPr algn="just"/>
            <a:r>
              <a:rPr lang="fr-FR" sz="1600" b="1" dirty="0">
                <a:solidFill>
                  <a:schemeClr val="bg2"/>
                </a:solidFill>
                <a:latin typeface="Calibri"/>
                <a:cs typeface="Calibri"/>
              </a:rPr>
              <a:t>DMP </a:t>
            </a:r>
            <a:r>
              <a:rPr lang="fr-FR" sz="1600" b="1" err="1">
                <a:solidFill>
                  <a:schemeClr val="bg2"/>
                </a:solidFill>
                <a:latin typeface="Calibri"/>
                <a:cs typeface="Calibri"/>
              </a:rPr>
              <a:t>OPIDoR</a:t>
            </a:r>
            <a:r>
              <a:rPr lang="fr-FR" sz="1600" b="1" dirty="0">
                <a:solidFill>
                  <a:schemeClr val="bg2"/>
                </a:solidFill>
                <a:latin typeface="Calibri"/>
                <a:cs typeface="Calibri"/>
              </a:rPr>
              <a:t> </a:t>
            </a:r>
            <a:r>
              <a:rPr lang="fr-FR" sz="1600" dirty="0">
                <a:solidFill>
                  <a:schemeClr val="bg2"/>
                </a:solidFill>
                <a:latin typeface="Calibri"/>
                <a:cs typeface="Calibri"/>
              </a:rPr>
              <a:t>est un outil d’aide à la création en ligne de plans de gestion de données (Data Management Plan ou DMP) mis à disposition de l’Enseignement Supérieur et de la Recherche. Il est hébergé et géré par l’</a:t>
            </a:r>
            <a:r>
              <a:rPr lang="fr-FR" sz="1600" err="1">
                <a:solidFill>
                  <a:schemeClr val="bg2"/>
                </a:solidFill>
                <a:latin typeface="Calibri"/>
                <a:cs typeface="Calibri"/>
              </a:rPr>
              <a:t>Inist</a:t>
            </a:r>
            <a:r>
              <a:rPr lang="fr-FR" sz="1600" dirty="0">
                <a:solidFill>
                  <a:schemeClr val="bg2"/>
                </a:solidFill>
                <a:latin typeface="Calibri"/>
                <a:cs typeface="Calibri"/>
              </a:rPr>
              <a:t>-CNRS</a:t>
            </a:r>
            <a:r>
              <a:rPr lang="fr-FR" sz="1800" dirty="0">
                <a:solidFill>
                  <a:schemeClr val="bg2"/>
                </a:solidFill>
                <a:latin typeface="Calibri"/>
                <a:cs typeface="Calibri"/>
              </a:rPr>
              <a:t>.</a:t>
            </a:r>
          </a:p>
        </p:txBody>
      </p:sp>
      <p:sp>
        <p:nvSpPr>
          <p:cNvPr id="5" name="ZoneTexte 4">
            <a:extLst>
              <a:ext uri="{FF2B5EF4-FFF2-40B4-BE49-F238E27FC236}">
                <a16:creationId xmlns:a16="http://schemas.microsoft.com/office/drawing/2014/main" id="{3769858E-F14B-45E1-9216-E285B62A3D9E}"/>
              </a:ext>
            </a:extLst>
          </p:cNvPr>
          <p:cNvSpPr txBox="1"/>
          <p:nvPr/>
        </p:nvSpPr>
        <p:spPr>
          <a:xfrm>
            <a:off x="5110716" y="290623"/>
            <a:ext cx="3926958" cy="307777"/>
          </a:xfrm>
          <a:prstGeom prst="rect">
            <a:avLst/>
          </a:prstGeom>
          <a:noFill/>
        </p:spPr>
        <p:txBody>
          <a:bodyPr wrap="square" rtlCol="0">
            <a:spAutoFit/>
          </a:bodyPr>
          <a:lstStyle/>
          <a:p>
            <a:r>
              <a:rPr lang="fr-FR" b="1" dirty="0">
                <a:solidFill>
                  <a:schemeClr val="bg2"/>
                </a:solidFill>
              </a:rPr>
              <a:t>Le plan de gestion des données</a:t>
            </a:r>
          </a:p>
        </p:txBody>
      </p:sp>
    </p:spTree>
    <p:extLst>
      <p:ext uri="{BB962C8B-B14F-4D97-AF65-F5344CB8AC3E}">
        <p14:creationId xmlns:p14="http://schemas.microsoft.com/office/powerpoint/2010/main" val="2726141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6E8C88-4FFC-4077-AE40-ABA05FD6C768}"/>
              </a:ext>
            </a:extLst>
          </p:cNvPr>
          <p:cNvSpPr>
            <a:spLocks noGrp="1"/>
          </p:cNvSpPr>
          <p:nvPr>
            <p:ph type="body" idx="1"/>
          </p:nvPr>
        </p:nvSpPr>
        <p:spPr/>
        <p:txBody>
          <a:bodyPr/>
          <a:lstStyle/>
          <a:p>
            <a:r>
              <a:rPr lang="fr-FR" dirty="0">
                <a:solidFill>
                  <a:schemeClr val="bg1"/>
                </a:solidFill>
              </a:rPr>
              <a:t>Le plan de gestion de données</a:t>
            </a:r>
          </a:p>
        </p:txBody>
      </p:sp>
      <p:sp>
        <p:nvSpPr>
          <p:cNvPr id="4" name="ZoneTexte 3">
            <a:extLst>
              <a:ext uri="{FF2B5EF4-FFF2-40B4-BE49-F238E27FC236}">
                <a16:creationId xmlns:a16="http://schemas.microsoft.com/office/drawing/2014/main" id="{6C2718BD-367D-40F0-94FF-31476EF007D5}"/>
              </a:ext>
            </a:extLst>
          </p:cNvPr>
          <p:cNvSpPr txBox="1"/>
          <p:nvPr/>
        </p:nvSpPr>
        <p:spPr>
          <a:xfrm>
            <a:off x="139960" y="809389"/>
            <a:ext cx="8152622" cy="3947234"/>
          </a:xfrm>
          <a:prstGeom prst="rect">
            <a:avLst/>
          </a:prstGeom>
          <a:noFill/>
        </p:spPr>
        <p:txBody>
          <a:bodyPr wrap="square" lIns="91440" tIns="45720" rIns="91440" bIns="45720" rtlCol="0" anchor="t">
            <a:spAutoFit/>
          </a:bodyPr>
          <a:lstStyle/>
          <a:p>
            <a:br>
              <a:rPr lang="fr-FR" sz="1500" dirty="0">
                <a:latin typeface="Calibri Light" panose="020F0302020204030204" pitchFamily="34" charset="0"/>
                <a:cs typeface="Calibri Light" panose="020F0302020204030204" pitchFamily="34" charset="0"/>
              </a:rPr>
            </a:br>
            <a:r>
              <a:rPr lang="fr-FR" sz="1500" dirty="0">
                <a:solidFill>
                  <a:schemeClr val="bg2"/>
                </a:solidFill>
                <a:latin typeface="Calibri"/>
                <a:cs typeface="Calibri"/>
              </a:rPr>
              <a:t>1. Définissez les données - en termes de contenu, de format, taille, etc.</a:t>
            </a:r>
            <a:br>
              <a:rPr lang="fr-FR" sz="1500" dirty="0">
                <a:solidFill>
                  <a:schemeClr val="bg2"/>
                </a:solidFill>
                <a:latin typeface="Calibri" panose="020F0502020204030204" pitchFamily="34" charset="0"/>
                <a:cs typeface="Calibri" panose="020F0502020204030204" pitchFamily="34" charset="0"/>
              </a:rPr>
            </a:br>
            <a:r>
              <a:rPr lang="fr-FR" sz="1500" dirty="0">
                <a:solidFill>
                  <a:schemeClr val="bg2"/>
                </a:solidFill>
                <a:latin typeface="Calibri"/>
                <a:cs typeface="Calibri"/>
              </a:rPr>
              <a:t>2. Méthodologie de création et / ou de collecte de données et la qualité des données collectées, veillez notamment à mettre en place des métadonnées très enrichies</a:t>
            </a:r>
          </a:p>
          <a:p>
            <a:r>
              <a:rPr lang="fr-FR" sz="1500" dirty="0">
                <a:solidFill>
                  <a:schemeClr val="bg2"/>
                </a:solidFill>
                <a:latin typeface="Calibri"/>
                <a:cs typeface="Calibri"/>
              </a:rPr>
              <a:t>3. Modèles de données, comment les données seront-elles structurées /organisé et utilisé.</a:t>
            </a:r>
            <a:br>
              <a:rPr lang="fr-FR" sz="1500" dirty="0">
                <a:solidFill>
                  <a:schemeClr val="bg2"/>
                </a:solidFill>
                <a:latin typeface="Calibri" panose="020F0502020204030204" pitchFamily="34" charset="0"/>
                <a:cs typeface="Calibri" panose="020F0502020204030204" pitchFamily="34" charset="0"/>
              </a:rPr>
            </a:br>
            <a:r>
              <a:rPr lang="fr-FR" sz="1500" dirty="0">
                <a:solidFill>
                  <a:schemeClr val="bg2"/>
                </a:solidFill>
                <a:latin typeface="Calibri"/>
                <a:cs typeface="Calibri"/>
              </a:rPr>
              <a:t>4. Documentation - comment les données seront-elles documentées et décrites, et quelles métadonnées allez-vous créer, en quelle mesure.</a:t>
            </a:r>
            <a:br>
              <a:rPr lang="fr-FR" sz="1500" dirty="0">
                <a:solidFill>
                  <a:schemeClr val="bg2"/>
                </a:solidFill>
                <a:latin typeface="Calibri" panose="020F0502020204030204" pitchFamily="34" charset="0"/>
                <a:cs typeface="Calibri" panose="020F0502020204030204" pitchFamily="34" charset="0"/>
              </a:rPr>
            </a:br>
            <a:r>
              <a:rPr lang="fr-FR" sz="1500" dirty="0">
                <a:solidFill>
                  <a:schemeClr val="bg2"/>
                </a:solidFill>
                <a:latin typeface="Calibri"/>
                <a:cs typeface="Calibri"/>
              </a:rPr>
              <a:t>5. Questions juridiques et / ou éthiques.</a:t>
            </a:r>
            <a:br>
              <a:rPr lang="fr-FR" sz="1500" dirty="0">
                <a:solidFill>
                  <a:schemeClr val="bg2"/>
                </a:solidFill>
                <a:latin typeface="Calibri" panose="020F0502020204030204" pitchFamily="34" charset="0"/>
                <a:cs typeface="Calibri" panose="020F0502020204030204" pitchFamily="34" charset="0"/>
              </a:rPr>
            </a:br>
            <a:r>
              <a:rPr lang="fr-FR" sz="1500" dirty="0">
                <a:solidFill>
                  <a:schemeClr val="bg2"/>
                </a:solidFill>
                <a:latin typeface="Calibri"/>
                <a:cs typeface="Calibri"/>
              </a:rPr>
              <a:t>6. Comment les données seront-elles stockées et accessibles pendant l'activité de recherche.</a:t>
            </a:r>
            <a:br>
              <a:rPr lang="fr-FR" sz="1500" dirty="0">
                <a:solidFill>
                  <a:schemeClr val="bg2"/>
                </a:solidFill>
                <a:latin typeface="Calibri" panose="020F0502020204030204" pitchFamily="34" charset="0"/>
                <a:cs typeface="Calibri" panose="020F0502020204030204" pitchFamily="34" charset="0"/>
              </a:rPr>
            </a:br>
            <a:r>
              <a:rPr lang="fr-FR" sz="1500" dirty="0">
                <a:solidFill>
                  <a:schemeClr val="bg2"/>
                </a:solidFill>
                <a:latin typeface="Calibri"/>
                <a:cs typeface="Calibri"/>
              </a:rPr>
              <a:t>7. Comment les données seront-elles conservées à long terme, et toutes les politiques pertinentes régissant la conservation ou la disposition des données pour les chercheurs.</a:t>
            </a:r>
            <a:br>
              <a:rPr lang="fr-FR" sz="1500" dirty="0">
                <a:solidFill>
                  <a:schemeClr val="bg2"/>
                </a:solidFill>
                <a:latin typeface="Calibri" panose="020F0502020204030204" pitchFamily="34" charset="0"/>
                <a:cs typeface="Calibri" panose="020F0502020204030204" pitchFamily="34" charset="0"/>
              </a:rPr>
            </a:br>
            <a:r>
              <a:rPr lang="fr-FR" sz="1500" dirty="0">
                <a:solidFill>
                  <a:schemeClr val="bg2"/>
                </a:solidFill>
                <a:latin typeface="Calibri"/>
                <a:cs typeface="Calibri"/>
              </a:rPr>
              <a:t>8. Comment les données seront-elles partagées - organiser les données dans des formats ouverts et normalisés, avec identifiants persistants qui facilitent leur réutilisation et lisibilité (machine) dans un environnement durable à long terme. </a:t>
            </a:r>
            <a:br>
              <a:rPr lang="fr-FR" sz="1500" dirty="0">
                <a:solidFill>
                  <a:schemeClr val="bg2"/>
                </a:solidFill>
                <a:latin typeface="Calibri" panose="020F0502020204030204" pitchFamily="34" charset="0"/>
                <a:cs typeface="Calibri" panose="020F0502020204030204" pitchFamily="34" charset="0"/>
              </a:rPr>
            </a:br>
            <a:r>
              <a:rPr lang="fr-FR" sz="1500" dirty="0">
                <a:solidFill>
                  <a:schemeClr val="bg2"/>
                </a:solidFill>
                <a:latin typeface="Calibri"/>
                <a:cs typeface="Calibri"/>
              </a:rPr>
              <a:t>9. Propriété et responsabilités des données: qui est responsable de la gestion des données? Et qui possède les données ? </a:t>
            </a:r>
            <a:endParaRPr lang="fr-FR" sz="1500" dirty="0">
              <a:solidFill>
                <a:schemeClr val="bg2"/>
              </a:solidFill>
              <a:latin typeface="Calibri" panose="020F0502020204030204" pitchFamily="34" charset="0"/>
              <a:cs typeface="Calibri" panose="020F0502020204030204" pitchFamily="34" charset="0"/>
            </a:endParaRPr>
          </a:p>
          <a:p>
            <a:endParaRPr lang="fr-FR" sz="1050" dirty="0"/>
          </a:p>
        </p:txBody>
      </p:sp>
      <p:sp>
        <p:nvSpPr>
          <p:cNvPr id="5" name="ZoneTexte 4">
            <a:extLst>
              <a:ext uri="{FF2B5EF4-FFF2-40B4-BE49-F238E27FC236}">
                <a16:creationId xmlns:a16="http://schemas.microsoft.com/office/drawing/2014/main" id="{82F7AFEE-09B6-4E2F-9965-26B849E52B48}"/>
              </a:ext>
            </a:extLst>
          </p:cNvPr>
          <p:cNvSpPr txBox="1"/>
          <p:nvPr/>
        </p:nvSpPr>
        <p:spPr>
          <a:xfrm>
            <a:off x="5110716" y="290623"/>
            <a:ext cx="3926958" cy="307777"/>
          </a:xfrm>
          <a:prstGeom prst="rect">
            <a:avLst/>
          </a:prstGeom>
          <a:noFill/>
        </p:spPr>
        <p:txBody>
          <a:bodyPr wrap="square" rtlCol="0">
            <a:spAutoFit/>
          </a:bodyPr>
          <a:lstStyle/>
          <a:p>
            <a:r>
              <a:rPr lang="fr-FR" b="1" dirty="0">
                <a:solidFill>
                  <a:schemeClr val="bg2"/>
                </a:solidFill>
              </a:rPr>
              <a:t>Le plan de gestion des données</a:t>
            </a:r>
          </a:p>
        </p:txBody>
      </p:sp>
    </p:spTree>
    <p:extLst>
      <p:ext uri="{BB962C8B-B14F-4D97-AF65-F5344CB8AC3E}">
        <p14:creationId xmlns:p14="http://schemas.microsoft.com/office/powerpoint/2010/main" val="12961602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4D542BA1-7EA7-49F8-A66C-DC51A9FEBCB8}"/>
              </a:ext>
            </a:extLst>
          </p:cNvPr>
          <p:cNvSpPr>
            <a:spLocks noGrp="1"/>
          </p:cNvSpPr>
          <p:nvPr>
            <p:ph type="body" idx="1"/>
          </p:nvPr>
        </p:nvSpPr>
        <p:spPr/>
        <p:txBody>
          <a:bodyPr/>
          <a:lstStyle/>
          <a:p>
            <a:r>
              <a:rPr lang="fr-FR" dirty="0">
                <a:solidFill>
                  <a:schemeClr val="bg1"/>
                </a:solidFill>
              </a:rPr>
              <a:t>Les outils </a:t>
            </a:r>
          </a:p>
        </p:txBody>
      </p:sp>
      <p:sp>
        <p:nvSpPr>
          <p:cNvPr id="4" name="Rectangle 3">
            <a:extLst>
              <a:ext uri="{FF2B5EF4-FFF2-40B4-BE49-F238E27FC236}">
                <a16:creationId xmlns:a16="http://schemas.microsoft.com/office/drawing/2014/main" id="{8B72C9A7-ACD4-4DCF-AB2C-1856EE7544F6}"/>
              </a:ext>
            </a:extLst>
          </p:cNvPr>
          <p:cNvSpPr/>
          <p:nvPr/>
        </p:nvSpPr>
        <p:spPr>
          <a:xfrm>
            <a:off x="172616" y="1130106"/>
            <a:ext cx="4572000" cy="1169551"/>
          </a:xfrm>
          <a:prstGeom prst="rect">
            <a:avLst/>
          </a:prstGeom>
        </p:spPr>
        <p:txBody>
          <a:bodyPr lIns="91440" tIns="45720" rIns="91440" bIns="45720" anchor="t">
            <a:spAutoFit/>
          </a:bodyPr>
          <a:lstStyle/>
          <a:p>
            <a:r>
              <a:rPr lang="fr-FR" b="1" dirty="0">
                <a:solidFill>
                  <a:schemeClr val="bg2"/>
                </a:solidFill>
                <a:latin typeface="Calibri"/>
                <a:cs typeface="Calibri"/>
              </a:rPr>
              <a:t>Des outils pour planifier un plan de gestion de données</a:t>
            </a:r>
            <a:endParaRPr lang="fr-FR" dirty="0">
              <a:solidFill>
                <a:schemeClr val="bg2"/>
              </a:solidFill>
              <a:latin typeface="Calibri"/>
              <a:cs typeface="Calibri"/>
            </a:endParaRPr>
          </a:p>
          <a:p>
            <a:r>
              <a:rPr lang="fr-FR" dirty="0">
                <a:solidFill>
                  <a:schemeClr val="bg2"/>
                </a:solidFill>
                <a:latin typeface="Calibri"/>
                <a:cs typeface="Calibri"/>
              </a:rPr>
              <a:t>L’outil </a:t>
            </a:r>
            <a:r>
              <a:rPr lang="fr-FR" dirty="0">
                <a:solidFill>
                  <a:schemeClr val="bg2"/>
                </a:solidFill>
                <a:latin typeface="Calibri"/>
                <a:cs typeface="Calibri"/>
                <a:hlinkClick r:id="rId2">
                  <a:extLst>
                    <a:ext uri="{A12FA001-AC4F-418D-AE19-62706E023703}">
                      <ahyp:hlinkClr xmlns:ahyp="http://schemas.microsoft.com/office/drawing/2018/hyperlinkcolor" val="tx"/>
                    </a:ext>
                  </a:extLst>
                </a:hlinkClick>
              </a:rPr>
              <a:t>DMP OPIDoR</a:t>
            </a:r>
            <a:r>
              <a:rPr lang="fr-FR" dirty="0">
                <a:solidFill>
                  <a:schemeClr val="bg2"/>
                </a:solidFill>
                <a:latin typeface="Calibri"/>
                <a:cs typeface="Calibri"/>
              </a:rPr>
              <a:t> est un logiciel d’aide à la création de plans de gestion de données pour accompagner les chercheurs et leurs partenaires dans la mise en œuvre de bonnes pratiques et rendre les données FAIR</a:t>
            </a:r>
          </a:p>
        </p:txBody>
      </p:sp>
      <p:pic>
        <p:nvPicPr>
          <p:cNvPr id="5" name="Image 4">
            <a:extLst>
              <a:ext uri="{FF2B5EF4-FFF2-40B4-BE49-F238E27FC236}">
                <a16:creationId xmlns:a16="http://schemas.microsoft.com/office/drawing/2014/main" id="{F7EB0F7D-EE14-47D5-ACA4-16F15D15F42B}"/>
              </a:ext>
            </a:extLst>
          </p:cNvPr>
          <p:cNvPicPr>
            <a:picLocks noChangeAspect="1"/>
          </p:cNvPicPr>
          <p:nvPr/>
        </p:nvPicPr>
        <p:blipFill>
          <a:blip r:embed="rId3"/>
          <a:stretch>
            <a:fillRect/>
          </a:stretch>
        </p:blipFill>
        <p:spPr>
          <a:xfrm>
            <a:off x="5347067" y="1206948"/>
            <a:ext cx="1754657" cy="788738"/>
          </a:xfrm>
          <a:prstGeom prst="rect">
            <a:avLst/>
          </a:prstGeom>
        </p:spPr>
      </p:pic>
      <p:sp>
        <p:nvSpPr>
          <p:cNvPr id="6" name="Rectangle 5">
            <a:extLst>
              <a:ext uri="{FF2B5EF4-FFF2-40B4-BE49-F238E27FC236}">
                <a16:creationId xmlns:a16="http://schemas.microsoft.com/office/drawing/2014/main" id="{0B43BF9B-3163-4202-A33E-6AAE3730160B}"/>
              </a:ext>
            </a:extLst>
          </p:cNvPr>
          <p:cNvSpPr/>
          <p:nvPr/>
        </p:nvSpPr>
        <p:spPr>
          <a:xfrm>
            <a:off x="172616" y="2389739"/>
            <a:ext cx="4572000" cy="1384995"/>
          </a:xfrm>
          <a:prstGeom prst="rect">
            <a:avLst/>
          </a:prstGeom>
        </p:spPr>
        <p:txBody>
          <a:bodyPr lIns="91440" tIns="45720" rIns="91440" bIns="45720" anchor="t">
            <a:spAutoFit/>
          </a:bodyPr>
          <a:lstStyle/>
          <a:p>
            <a:r>
              <a:rPr lang="fr-FR" b="1" dirty="0">
                <a:solidFill>
                  <a:schemeClr val="bg2"/>
                </a:solidFill>
                <a:latin typeface="Calibri"/>
                <a:cs typeface="Calibri"/>
              </a:rPr>
              <a:t>Un catalogue de ressources pour repérer les services dédiés à la gestion des données</a:t>
            </a:r>
            <a:endParaRPr lang="fr-FR" dirty="0">
              <a:solidFill>
                <a:schemeClr val="bg2"/>
              </a:solidFill>
              <a:latin typeface="Calibri"/>
              <a:cs typeface="Calibri"/>
            </a:endParaRPr>
          </a:p>
          <a:p>
            <a:r>
              <a:rPr lang="fr-FR" dirty="0">
                <a:solidFill>
                  <a:schemeClr val="bg2"/>
                </a:solidFill>
                <a:latin typeface="Calibri"/>
                <a:cs typeface="Calibri"/>
              </a:rPr>
              <a:t>L’outil </a:t>
            </a:r>
            <a:r>
              <a:rPr lang="fr-FR" dirty="0">
                <a:solidFill>
                  <a:schemeClr val="bg2"/>
                </a:solidFill>
                <a:latin typeface="Calibri"/>
                <a:cs typeface="Calibri"/>
                <a:hlinkClick r:id="rId4">
                  <a:extLst>
                    <a:ext uri="{A12FA001-AC4F-418D-AE19-62706E023703}">
                      <ahyp:hlinkClr xmlns:ahyp="http://schemas.microsoft.com/office/drawing/2018/hyperlinkcolor" val="tx"/>
                    </a:ext>
                  </a:extLst>
                </a:hlinkClick>
              </a:rPr>
              <a:t>Cat OPIDoR</a:t>
            </a:r>
            <a:r>
              <a:rPr lang="fr-FR" dirty="0">
                <a:solidFill>
                  <a:schemeClr val="bg2"/>
                </a:solidFill>
                <a:latin typeface="Calibri"/>
                <a:cs typeface="Calibri"/>
              </a:rPr>
              <a:t> cartographie, recense et décrit les services dédiés à la gestion des données de la recherche en France. Repérer les services dès la planification du projet de recherche pour optimiser la gestion des données</a:t>
            </a:r>
          </a:p>
        </p:txBody>
      </p:sp>
      <p:pic>
        <p:nvPicPr>
          <p:cNvPr id="7" name="Image 6">
            <a:extLst>
              <a:ext uri="{FF2B5EF4-FFF2-40B4-BE49-F238E27FC236}">
                <a16:creationId xmlns:a16="http://schemas.microsoft.com/office/drawing/2014/main" id="{8C8EFEDF-5C87-402B-8119-2B9FBD4196CC}"/>
              </a:ext>
            </a:extLst>
          </p:cNvPr>
          <p:cNvPicPr>
            <a:picLocks noChangeAspect="1"/>
          </p:cNvPicPr>
          <p:nvPr/>
        </p:nvPicPr>
        <p:blipFill>
          <a:blip r:embed="rId5"/>
          <a:stretch>
            <a:fillRect/>
          </a:stretch>
        </p:blipFill>
        <p:spPr>
          <a:xfrm>
            <a:off x="5389934" y="2269268"/>
            <a:ext cx="1668925" cy="1331711"/>
          </a:xfrm>
          <a:prstGeom prst="rect">
            <a:avLst/>
          </a:prstGeom>
        </p:spPr>
      </p:pic>
      <p:sp>
        <p:nvSpPr>
          <p:cNvPr id="8" name="Rectangle 7">
            <a:extLst>
              <a:ext uri="{FF2B5EF4-FFF2-40B4-BE49-F238E27FC236}">
                <a16:creationId xmlns:a16="http://schemas.microsoft.com/office/drawing/2014/main" id="{C3E7344D-8CFB-453D-A48E-DE3A11C4180D}"/>
              </a:ext>
            </a:extLst>
          </p:cNvPr>
          <p:cNvSpPr/>
          <p:nvPr/>
        </p:nvSpPr>
        <p:spPr>
          <a:xfrm>
            <a:off x="172616" y="3857121"/>
            <a:ext cx="4572000" cy="1169551"/>
          </a:xfrm>
          <a:prstGeom prst="rect">
            <a:avLst/>
          </a:prstGeom>
        </p:spPr>
        <p:txBody>
          <a:bodyPr lIns="91440" tIns="45720" rIns="91440" bIns="45720" anchor="t">
            <a:spAutoFit/>
          </a:bodyPr>
          <a:lstStyle/>
          <a:p>
            <a:r>
              <a:rPr lang="fr-FR" b="1" dirty="0">
                <a:solidFill>
                  <a:schemeClr val="bg2"/>
                </a:solidFill>
                <a:latin typeface="Calibri"/>
                <a:cs typeface="Calibri"/>
              </a:rPr>
              <a:t>Un service d’attribution pour les identifiants pérenne</a:t>
            </a:r>
            <a:r>
              <a:rPr lang="fr-FR" dirty="0">
                <a:solidFill>
                  <a:schemeClr val="bg2"/>
                </a:solidFill>
                <a:latin typeface="Calibri"/>
                <a:cs typeface="Calibri"/>
              </a:rPr>
              <a:t>s</a:t>
            </a:r>
          </a:p>
          <a:p>
            <a:r>
              <a:rPr lang="fr-FR" dirty="0">
                <a:solidFill>
                  <a:schemeClr val="bg2"/>
                </a:solidFill>
                <a:latin typeface="Calibri"/>
                <a:cs typeface="Calibri"/>
              </a:rPr>
              <a:t>Le service </a:t>
            </a:r>
            <a:r>
              <a:rPr lang="fr-FR" dirty="0">
                <a:solidFill>
                  <a:schemeClr val="bg2"/>
                </a:solidFill>
                <a:latin typeface="Calibri"/>
                <a:cs typeface="Calibri"/>
                <a:hlinkClick r:id="rId6">
                  <a:extLst>
                    <a:ext uri="{A12FA001-AC4F-418D-AE19-62706E023703}">
                      <ahyp:hlinkClr xmlns:ahyp="http://schemas.microsoft.com/office/drawing/2018/hyperlinkcolor" val="tx"/>
                    </a:ext>
                  </a:extLst>
                </a:hlinkClick>
              </a:rPr>
              <a:t>DataCite</a:t>
            </a:r>
            <a:r>
              <a:rPr lang="fr-FR" dirty="0">
                <a:solidFill>
                  <a:schemeClr val="bg2"/>
                </a:solidFill>
                <a:latin typeface="Calibri"/>
                <a:cs typeface="Calibri"/>
              </a:rPr>
              <a:t> permet l’attribution d’identifiants pérennes DOI (</a:t>
            </a:r>
            <a:r>
              <a:rPr lang="fr-FR" i="1" dirty="0">
                <a:solidFill>
                  <a:schemeClr val="bg2"/>
                </a:solidFill>
                <a:latin typeface="Calibri"/>
                <a:cs typeface="Calibri"/>
              </a:rPr>
              <a:t>Digital Object Identifier</a:t>
            </a:r>
            <a:r>
              <a:rPr lang="fr-FR" dirty="0">
                <a:solidFill>
                  <a:schemeClr val="bg2"/>
                </a:solidFill>
                <a:latin typeface="Calibri"/>
                <a:cs typeface="Calibri"/>
              </a:rPr>
              <a:t>) aux objets issus de la recherche. Le service </a:t>
            </a:r>
            <a:r>
              <a:rPr lang="fr-FR" dirty="0">
                <a:solidFill>
                  <a:schemeClr val="bg2"/>
                </a:solidFill>
                <a:latin typeface="Calibri"/>
                <a:cs typeface="Calibri"/>
                <a:hlinkClick r:id="rId7">
                  <a:extLst>
                    <a:ext uri="{A12FA001-AC4F-418D-AE19-62706E023703}">
                      <ahyp:hlinkClr xmlns:ahyp="http://schemas.microsoft.com/office/drawing/2018/hyperlinkcolor" val="tx"/>
                    </a:ext>
                  </a:extLst>
                </a:hlinkClick>
              </a:rPr>
              <a:t>PID OPIDoR</a:t>
            </a:r>
            <a:r>
              <a:rPr lang="fr-FR" dirty="0">
                <a:solidFill>
                  <a:schemeClr val="bg2"/>
                </a:solidFill>
                <a:latin typeface="Calibri"/>
                <a:cs typeface="Calibri"/>
              </a:rPr>
              <a:t> est proposé par l’</a:t>
            </a:r>
            <a:r>
              <a:rPr lang="fr-FR" err="1">
                <a:solidFill>
                  <a:schemeClr val="bg2"/>
                </a:solidFill>
                <a:latin typeface="Calibri"/>
                <a:cs typeface="Calibri"/>
              </a:rPr>
              <a:t>Inist</a:t>
            </a:r>
            <a:r>
              <a:rPr lang="fr-FR" dirty="0">
                <a:solidFill>
                  <a:schemeClr val="bg2"/>
                </a:solidFill>
                <a:latin typeface="Calibri"/>
                <a:cs typeface="Calibri"/>
              </a:rPr>
              <a:t> en sa qualité de membre du consortium </a:t>
            </a:r>
            <a:r>
              <a:rPr lang="fr-FR" err="1">
                <a:solidFill>
                  <a:schemeClr val="bg2"/>
                </a:solidFill>
                <a:latin typeface="Calibri"/>
                <a:cs typeface="Calibri"/>
              </a:rPr>
              <a:t>DataCite</a:t>
            </a:r>
            <a:r>
              <a:rPr lang="fr-FR" dirty="0">
                <a:solidFill>
                  <a:schemeClr val="bg2"/>
                </a:solidFill>
                <a:latin typeface="Calibri"/>
                <a:cs typeface="Calibri"/>
              </a:rPr>
              <a:t>.</a:t>
            </a:r>
          </a:p>
        </p:txBody>
      </p:sp>
      <p:pic>
        <p:nvPicPr>
          <p:cNvPr id="9" name="Image 8">
            <a:extLst>
              <a:ext uri="{FF2B5EF4-FFF2-40B4-BE49-F238E27FC236}">
                <a16:creationId xmlns:a16="http://schemas.microsoft.com/office/drawing/2014/main" id="{80B6F80A-AF57-4EDB-90D1-596209F179BD}"/>
              </a:ext>
            </a:extLst>
          </p:cNvPr>
          <p:cNvPicPr>
            <a:picLocks noChangeAspect="1"/>
          </p:cNvPicPr>
          <p:nvPr/>
        </p:nvPicPr>
        <p:blipFill>
          <a:blip r:embed="rId8"/>
          <a:stretch>
            <a:fillRect/>
          </a:stretch>
        </p:blipFill>
        <p:spPr>
          <a:xfrm>
            <a:off x="5482067" y="3757881"/>
            <a:ext cx="1576792" cy="1114903"/>
          </a:xfrm>
          <a:prstGeom prst="rect">
            <a:avLst/>
          </a:prstGeom>
        </p:spPr>
      </p:pic>
    </p:spTree>
    <p:extLst>
      <p:ext uri="{BB962C8B-B14F-4D97-AF65-F5344CB8AC3E}">
        <p14:creationId xmlns:p14="http://schemas.microsoft.com/office/powerpoint/2010/main" val="17443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A7A1D7-7E36-4F7F-841E-37A3694A05DF}"/>
              </a:ext>
            </a:extLst>
          </p:cNvPr>
          <p:cNvSpPr>
            <a:spLocks noGrp="1"/>
          </p:cNvSpPr>
          <p:nvPr>
            <p:ph type="title"/>
          </p:nvPr>
        </p:nvSpPr>
        <p:spPr/>
        <p:txBody>
          <a:bodyPr/>
          <a:lstStyle/>
          <a:p>
            <a:endParaRPr lang="fr-FR"/>
          </a:p>
        </p:txBody>
      </p:sp>
      <p:sp>
        <p:nvSpPr>
          <p:cNvPr id="3" name="Espace réservé du texte 2">
            <a:extLst>
              <a:ext uri="{FF2B5EF4-FFF2-40B4-BE49-F238E27FC236}">
                <a16:creationId xmlns:a16="http://schemas.microsoft.com/office/drawing/2014/main" id="{8C350120-95B6-4795-8127-3AAD40F8646A}"/>
              </a:ext>
            </a:extLst>
          </p:cNvPr>
          <p:cNvSpPr>
            <a:spLocks noGrp="1"/>
          </p:cNvSpPr>
          <p:nvPr>
            <p:ph type="body" idx="1"/>
          </p:nvPr>
        </p:nvSpPr>
        <p:spPr/>
        <p:txBody>
          <a:bodyPr/>
          <a:lstStyle/>
          <a:p>
            <a:endParaRPr lang="fr-FR"/>
          </a:p>
        </p:txBody>
      </p:sp>
      <p:pic>
        <p:nvPicPr>
          <p:cNvPr id="4" name="Image 3">
            <a:extLst>
              <a:ext uri="{FF2B5EF4-FFF2-40B4-BE49-F238E27FC236}">
                <a16:creationId xmlns:a16="http://schemas.microsoft.com/office/drawing/2014/main" id="{DDFD13BE-F9BE-450F-B823-4750A0BD581B}"/>
              </a:ext>
            </a:extLst>
          </p:cNvPr>
          <p:cNvPicPr>
            <a:picLocks noChangeAspect="1"/>
          </p:cNvPicPr>
          <p:nvPr/>
        </p:nvPicPr>
        <p:blipFill>
          <a:blip r:embed="rId2"/>
          <a:stretch>
            <a:fillRect/>
          </a:stretch>
        </p:blipFill>
        <p:spPr>
          <a:xfrm>
            <a:off x="274744" y="679042"/>
            <a:ext cx="8227776" cy="4135267"/>
          </a:xfrm>
          <a:prstGeom prst="rect">
            <a:avLst/>
          </a:prstGeom>
        </p:spPr>
      </p:pic>
    </p:spTree>
    <p:extLst>
      <p:ext uri="{BB962C8B-B14F-4D97-AF65-F5344CB8AC3E}">
        <p14:creationId xmlns:p14="http://schemas.microsoft.com/office/powerpoint/2010/main" val="137084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07377BC8-4BF1-4098-A413-53A7F7C2D116}"/>
              </a:ext>
            </a:extLst>
          </p:cNvPr>
          <p:cNvPicPr>
            <a:picLocks noChangeAspect="1"/>
          </p:cNvPicPr>
          <p:nvPr/>
        </p:nvPicPr>
        <p:blipFill>
          <a:blip r:embed="rId2"/>
          <a:stretch>
            <a:fillRect/>
          </a:stretch>
        </p:blipFill>
        <p:spPr>
          <a:xfrm>
            <a:off x="532234" y="1015014"/>
            <a:ext cx="7979550" cy="4002522"/>
          </a:xfrm>
          <a:prstGeom prst="rect">
            <a:avLst/>
          </a:prstGeom>
        </p:spPr>
      </p:pic>
    </p:spTree>
    <p:extLst>
      <p:ext uri="{BB962C8B-B14F-4D97-AF65-F5344CB8AC3E}">
        <p14:creationId xmlns:p14="http://schemas.microsoft.com/office/powerpoint/2010/main" val="2240857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6CFA6A7-33B4-4AFE-94AE-2E7D4CEB9290}"/>
              </a:ext>
            </a:extLst>
          </p:cNvPr>
          <p:cNvSpPr txBox="1"/>
          <p:nvPr/>
        </p:nvSpPr>
        <p:spPr>
          <a:xfrm flipH="1">
            <a:off x="4396836" y="318517"/>
            <a:ext cx="5524499" cy="369332"/>
          </a:xfrm>
          <a:prstGeom prst="rect">
            <a:avLst/>
          </a:prstGeom>
          <a:noFill/>
        </p:spPr>
        <p:txBody>
          <a:bodyPr wrap="square" rtlCol="0">
            <a:spAutoFit/>
          </a:bodyPr>
          <a:lstStyle/>
          <a:p>
            <a:r>
              <a:rPr lang="fr-FR" sz="1800" b="1" dirty="0">
                <a:solidFill>
                  <a:schemeClr val="bg2"/>
                </a:solidFill>
                <a:latin typeface="Calibri" panose="020F0502020204030204" pitchFamily="34" charset="0"/>
                <a:cs typeface="Calibri" panose="020F0502020204030204" pitchFamily="34" charset="0"/>
              </a:rPr>
              <a:t>Qu’est-ce que la science ouverte ?</a:t>
            </a:r>
          </a:p>
        </p:txBody>
      </p:sp>
      <p:pic>
        <p:nvPicPr>
          <p:cNvPr id="5" name="Image 4">
            <a:hlinkClick r:id="rId2"/>
            <a:extLst>
              <a:ext uri="{FF2B5EF4-FFF2-40B4-BE49-F238E27FC236}">
                <a16:creationId xmlns:a16="http://schemas.microsoft.com/office/drawing/2014/main" id="{621D8F76-6998-4D6D-9EE7-F8F73355C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874" y="1019398"/>
            <a:ext cx="3716252" cy="3939227"/>
          </a:xfrm>
          <a:prstGeom prst="rect">
            <a:avLst/>
          </a:prstGeom>
        </p:spPr>
      </p:pic>
      <p:sp>
        <p:nvSpPr>
          <p:cNvPr id="6" name="object 4">
            <a:extLst>
              <a:ext uri="{FF2B5EF4-FFF2-40B4-BE49-F238E27FC236}">
                <a16:creationId xmlns:a16="http://schemas.microsoft.com/office/drawing/2014/main" id="{1DE6C335-810F-483B-972C-0BFD2B142B56}"/>
              </a:ext>
            </a:extLst>
          </p:cNvPr>
          <p:cNvSpPr txBox="1"/>
          <p:nvPr/>
        </p:nvSpPr>
        <p:spPr>
          <a:xfrm>
            <a:off x="7159086" y="1533795"/>
            <a:ext cx="1156239" cy="379431"/>
          </a:xfrm>
          <a:prstGeom prst="rect">
            <a:avLst/>
          </a:prstGeom>
        </p:spPr>
        <p:txBody>
          <a:bodyPr vert="horz" wrap="square" lIns="0" tIns="10001" rIns="0" bIns="0" rtlCol="0">
            <a:spAutoFit/>
          </a:bodyPr>
          <a:lstStyle/>
          <a:p>
            <a:pPr marL="9049" marR="121920" algn="ctr">
              <a:tabLst>
                <a:tab pos="224314" algn="l"/>
                <a:tab pos="224790" algn="l"/>
              </a:tabLst>
            </a:pPr>
            <a:r>
              <a:rPr lang="fr-FR" sz="1200" spc="56" dirty="0">
                <a:latin typeface="Calibri" panose="020F0502020204030204" pitchFamily="34" charset="0"/>
                <a:cs typeface="Calibri" panose="020F0502020204030204" pitchFamily="34" charset="0"/>
              </a:rPr>
              <a:t>Pour </a:t>
            </a:r>
            <a:r>
              <a:rPr lang="fr-FR" sz="1200" spc="64" dirty="0">
                <a:latin typeface="Calibri" panose="020F0502020204030204" pitchFamily="34" charset="0"/>
                <a:cs typeface="Calibri" panose="020F0502020204030204" pitchFamily="34" charset="0"/>
              </a:rPr>
              <a:t>renforcer </a:t>
            </a:r>
            <a:r>
              <a:rPr sz="1200" spc="11" dirty="0">
                <a:latin typeface="Calibri" panose="020F0502020204030204" pitchFamily="34" charset="0"/>
                <a:cs typeface="Calibri" panose="020F0502020204030204" pitchFamily="34" charset="0"/>
              </a:rPr>
              <a:t>la </a:t>
            </a:r>
            <a:r>
              <a:rPr sz="1200" spc="49" dirty="0">
                <a:latin typeface="Calibri" panose="020F0502020204030204" pitchFamily="34" charset="0"/>
                <a:cs typeface="Calibri" panose="020F0502020204030204" pitchFamily="34" charset="0"/>
              </a:rPr>
              <a:t>recherche</a:t>
            </a:r>
            <a:endParaRPr sz="1200" dirty="0">
              <a:latin typeface="Calibri" panose="020F0502020204030204" pitchFamily="34" charset="0"/>
              <a:cs typeface="Calibri" panose="020F0502020204030204" pitchFamily="34" charset="0"/>
            </a:endParaRPr>
          </a:p>
        </p:txBody>
      </p:sp>
      <p:sp>
        <p:nvSpPr>
          <p:cNvPr id="7" name="object 4">
            <a:extLst>
              <a:ext uri="{FF2B5EF4-FFF2-40B4-BE49-F238E27FC236}">
                <a16:creationId xmlns:a16="http://schemas.microsoft.com/office/drawing/2014/main" id="{AA18B465-E32D-42EE-B7A1-C27402EF210F}"/>
              </a:ext>
            </a:extLst>
          </p:cNvPr>
          <p:cNvSpPr txBox="1"/>
          <p:nvPr/>
        </p:nvSpPr>
        <p:spPr>
          <a:xfrm>
            <a:off x="189452" y="2604082"/>
            <a:ext cx="2345531" cy="1302760"/>
          </a:xfrm>
          <a:prstGeom prst="rect">
            <a:avLst/>
          </a:prstGeom>
        </p:spPr>
        <p:txBody>
          <a:bodyPr vert="horz" wrap="square" lIns="0" tIns="10001" rIns="0" bIns="0" rtlCol="0">
            <a:spAutoFit/>
          </a:bodyPr>
          <a:lstStyle/>
          <a:p>
            <a:pPr lvl="1" algn="ctr">
              <a:tabLst>
                <a:tab pos="567214" algn="l"/>
                <a:tab pos="567690" algn="l"/>
              </a:tabLst>
            </a:pPr>
            <a:r>
              <a:rPr lang="fr-FR" sz="1200" spc="11" dirty="0">
                <a:latin typeface="Calibri" panose="020F0502020204030204" pitchFamily="34" charset="0"/>
                <a:cs typeface="Calibri" panose="020F0502020204030204" pitchFamily="34" charset="0"/>
              </a:rPr>
              <a:t>Façon de conduire la recherche</a:t>
            </a:r>
          </a:p>
          <a:p>
            <a:pPr lvl="1" algn="ctr">
              <a:tabLst>
                <a:tab pos="567214" algn="l"/>
                <a:tab pos="567690" algn="l"/>
              </a:tabLst>
            </a:pPr>
            <a:endParaRPr lang="fr-FR" sz="1200" spc="11" dirty="0">
              <a:latin typeface="Calibri" panose="020F0502020204030204" pitchFamily="34" charset="0"/>
              <a:cs typeface="Calibri" panose="020F0502020204030204" pitchFamily="34" charset="0"/>
            </a:endParaRPr>
          </a:p>
          <a:p>
            <a:pPr lvl="1" algn="ctr">
              <a:tabLst>
                <a:tab pos="567214" algn="l"/>
                <a:tab pos="567690" algn="l"/>
              </a:tabLst>
            </a:pPr>
            <a:r>
              <a:rPr lang="fr-FR" sz="1200" spc="11" dirty="0">
                <a:latin typeface="Calibri" panose="020F0502020204030204" pitchFamily="34" charset="0"/>
                <a:cs typeface="Calibri" panose="020F0502020204030204" pitchFamily="34" charset="0"/>
              </a:rPr>
              <a:t>Façon de collaborer entre chercheur</a:t>
            </a:r>
          </a:p>
          <a:p>
            <a:pPr lvl="1" algn="ctr">
              <a:tabLst>
                <a:tab pos="567214" algn="l"/>
                <a:tab pos="567690" algn="l"/>
              </a:tabLst>
            </a:pPr>
            <a:endParaRPr lang="fr-FR" sz="1200" spc="11" dirty="0">
              <a:latin typeface="Calibri" panose="020F0502020204030204" pitchFamily="34" charset="0"/>
              <a:cs typeface="Calibri" panose="020F0502020204030204" pitchFamily="34" charset="0"/>
            </a:endParaRPr>
          </a:p>
          <a:p>
            <a:pPr lvl="1" algn="ctr">
              <a:tabLst>
                <a:tab pos="567214" algn="l"/>
                <a:tab pos="567690" algn="l"/>
              </a:tabLst>
            </a:pPr>
            <a:r>
              <a:rPr lang="fr-FR" sz="1200" spc="11" dirty="0">
                <a:latin typeface="Calibri" panose="020F0502020204030204" pitchFamily="34" charset="0"/>
                <a:cs typeface="Calibri" panose="020F0502020204030204" pitchFamily="34" charset="0"/>
              </a:rPr>
              <a:t>Façon de partager les connaissances</a:t>
            </a:r>
          </a:p>
          <a:p>
            <a:pPr lvl="1" algn="ctr">
              <a:tabLst>
                <a:tab pos="567214" algn="l"/>
                <a:tab pos="567690" algn="l"/>
              </a:tabLst>
            </a:pPr>
            <a:endParaRPr lang="fr-FR" sz="1200" spc="11" dirty="0">
              <a:latin typeface="Calibri" panose="020F0502020204030204" pitchFamily="34" charset="0"/>
              <a:cs typeface="Calibri" panose="020F0502020204030204" pitchFamily="34" charset="0"/>
            </a:endParaRPr>
          </a:p>
          <a:p>
            <a:pPr lvl="1" algn="ctr">
              <a:tabLst>
                <a:tab pos="567214" algn="l"/>
                <a:tab pos="567690" algn="l"/>
              </a:tabLst>
            </a:pPr>
            <a:r>
              <a:rPr lang="fr-FR" sz="1200" spc="11" dirty="0">
                <a:latin typeface="Calibri" panose="020F0502020204030204" pitchFamily="34" charset="0"/>
                <a:cs typeface="Calibri" panose="020F0502020204030204" pitchFamily="34" charset="0"/>
              </a:rPr>
              <a:t>…</a:t>
            </a:r>
            <a:endParaRPr sz="1200" dirty="0">
              <a:latin typeface="Calibri" panose="020F0502020204030204" pitchFamily="34" charset="0"/>
              <a:cs typeface="Calibri" panose="020F0502020204030204" pitchFamily="34" charset="0"/>
            </a:endParaRPr>
          </a:p>
        </p:txBody>
      </p:sp>
      <p:sp>
        <p:nvSpPr>
          <p:cNvPr id="10" name="object 4">
            <a:extLst>
              <a:ext uri="{FF2B5EF4-FFF2-40B4-BE49-F238E27FC236}">
                <a16:creationId xmlns:a16="http://schemas.microsoft.com/office/drawing/2014/main" id="{E52590A1-E09F-4D9F-8427-633EE11F3435}"/>
              </a:ext>
            </a:extLst>
          </p:cNvPr>
          <p:cNvSpPr txBox="1"/>
          <p:nvPr/>
        </p:nvSpPr>
        <p:spPr>
          <a:xfrm>
            <a:off x="449681" y="1441462"/>
            <a:ext cx="2044445" cy="564096"/>
          </a:xfrm>
          <a:prstGeom prst="rect">
            <a:avLst/>
          </a:prstGeom>
        </p:spPr>
        <p:txBody>
          <a:bodyPr vert="horz" wrap="square" lIns="0" tIns="10001" rIns="0" bIns="0" rtlCol="0">
            <a:spAutoFit/>
          </a:bodyPr>
          <a:lstStyle/>
          <a:p>
            <a:pPr marL="9049" marR="121444" algn="ctr">
              <a:tabLst>
                <a:tab pos="224314" algn="l"/>
                <a:tab pos="224790" algn="l"/>
                <a:tab pos="1464945" algn="l"/>
              </a:tabLst>
            </a:pPr>
            <a:r>
              <a:rPr lang="fr-FR" sz="1200" spc="38" dirty="0">
                <a:latin typeface="Calibri" panose="020F0502020204030204" pitchFamily="34" charset="0"/>
                <a:cs typeface="Calibri" panose="020F0502020204030204" pitchFamily="34" charset="0"/>
              </a:rPr>
              <a:t>Large</a:t>
            </a:r>
            <a:r>
              <a:rPr sz="1200" spc="38" dirty="0">
                <a:latin typeface="Calibri" panose="020F0502020204030204" pitchFamily="34" charset="0"/>
                <a:cs typeface="Calibri" panose="020F0502020204030204" pitchFamily="34" charset="0"/>
              </a:rPr>
              <a:t> variété </a:t>
            </a:r>
            <a:r>
              <a:rPr sz="1200" spc="45" dirty="0">
                <a:latin typeface="Calibri" panose="020F0502020204030204" pitchFamily="34" charset="0"/>
                <a:cs typeface="Calibri" panose="020F0502020204030204" pitchFamily="34" charset="0"/>
              </a:rPr>
              <a:t>de </a:t>
            </a:r>
            <a:r>
              <a:rPr sz="1200" spc="56" dirty="0" err="1">
                <a:latin typeface="Calibri" panose="020F0502020204030204" pitchFamily="34" charset="0"/>
                <a:cs typeface="Calibri" panose="020F0502020204030204" pitchFamily="34" charset="0"/>
              </a:rPr>
              <a:t>processus</a:t>
            </a:r>
            <a:r>
              <a:rPr sz="1200" spc="56" dirty="0">
                <a:latin typeface="Calibri" panose="020F0502020204030204" pitchFamily="34" charset="0"/>
                <a:cs typeface="Calibri" panose="020F0502020204030204" pitchFamily="34" charset="0"/>
              </a:rPr>
              <a:t> </a:t>
            </a:r>
            <a:r>
              <a:rPr sz="1200" spc="26" dirty="0">
                <a:latin typeface="Calibri" panose="020F0502020204030204" pitchFamily="34" charset="0"/>
                <a:cs typeface="Calibri" panose="020F0502020204030204" pitchFamily="34" charset="0"/>
              </a:rPr>
              <a:t>ayant </a:t>
            </a:r>
            <a:r>
              <a:rPr sz="1200" spc="68" dirty="0">
                <a:latin typeface="Calibri" panose="020F0502020204030204" pitchFamily="34" charset="0"/>
                <a:cs typeface="Calibri" panose="020F0502020204030204" pitchFamily="34" charset="0"/>
              </a:rPr>
              <a:t>un </a:t>
            </a:r>
            <a:r>
              <a:rPr sz="1200" spc="60" dirty="0">
                <a:latin typeface="Calibri" panose="020F0502020204030204" pitchFamily="34" charset="0"/>
                <a:cs typeface="Calibri" panose="020F0502020204030204" pitchFamily="34" charset="0"/>
              </a:rPr>
              <a:t>impact </a:t>
            </a:r>
            <a:r>
              <a:rPr sz="1200" spc="71" dirty="0">
                <a:latin typeface="Calibri" panose="020F0502020204030204" pitchFamily="34" charset="0"/>
                <a:cs typeface="Calibri" panose="020F0502020204030204" pitchFamily="34" charset="0"/>
              </a:rPr>
              <a:t>sur </a:t>
            </a:r>
            <a:r>
              <a:rPr lang="fr-FR" sz="1200" spc="71" dirty="0">
                <a:latin typeface="Calibri" panose="020F0502020204030204" pitchFamily="34" charset="0"/>
                <a:cs typeface="Calibri" panose="020F0502020204030204" pitchFamily="34" charset="0"/>
              </a:rPr>
              <a:t>tout </a:t>
            </a:r>
            <a:r>
              <a:rPr sz="1200" spc="30" dirty="0">
                <a:latin typeface="Calibri" panose="020F0502020204030204" pitchFamily="34" charset="0"/>
                <a:cs typeface="Calibri" panose="020F0502020204030204" pitchFamily="34" charset="0"/>
              </a:rPr>
              <a:t>le </a:t>
            </a:r>
            <a:r>
              <a:rPr sz="1200" spc="41" dirty="0">
                <a:latin typeface="Calibri" panose="020F0502020204030204" pitchFamily="34" charset="0"/>
                <a:cs typeface="Calibri" panose="020F0502020204030204" pitchFamily="34" charset="0"/>
              </a:rPr>
              <a:t>cycle  </a:t>
            </a:r>
            <a:r>
              <a:rPr sz="1200" spc="45" dirty="0">
                <a:latin typeface="Calibri" panose="020F0502020204030204" pitchFamily="34" charset="0"/>
                <a:cs typeface="Calibri" panose="020F0502020204030204" pitchFamily="34" charset="0"/>
              </a:rPr>
              <a:t>de</a:t>
            </a:r>
            <a:r>
              <a:rPr sz="1200" spc="75" dirty="0">
                <a:latin typeface="Calibri" panose="020F0502020204030204" pitchFamily="34" charset="0"/>
                <a:cs typeface="Calibri" panose="020F0502020204030204" pitchFamily="34" charset="0"/>
              </a:rPr>
              <a:t> </a:t>
            </a:r>
            <a:r>
              <a:rPr sz="1200" spc="49" dirty="0">
                <a:latin typeface="Calibri" panose="020F0502020204030204" pitchFamily="34" charset="0"/>
                <a:cs typeface="Calibri" panose="020F0502020204030204" pitchFamily="34" charset="0"/>
              </a:rPr>
              <a:t>recherche</a:t>
            </a:r>
            <a:endParaRPr sz="1200" dirty="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401DB20-F8E2-4A4A-BFC7-588FAD57FCE4}"/>
              </a:ext>
            </a:extLst>
          </p:cNvPr>
          <p:cNvSpPr/>
          <p:nvPr/>
        </p:nvSpPr>
        <p:spPr>
          <a:xfrm>
            <a:off x="6564440" y="2943838"/>
            <a:ext cx="2345531" cy="646331"/>
          </a:xfrm>
          <a:prstGeom prst="rect">
            <a:avLst/>
          </a:prstGeom>
        </p:spPr>
        <p:txBody>
          <a:bodyPr wrap="square">
            <a:spAutoFit/>
          </a:bodyPr>
          <a:lstStyle/>
          <a:p>
            <a:pPr marR="3810" lvl="1" algn="ctr">
              <a:tabLst>
                <a:tab pos="567214" algn="l"/>
                <a:tab pos="567690" algn="l"/>
              </a:tabLst>
            </a:pPr>
            <a:r>
              <a:rPr lang="fr-FR" sz="1200" spc="60" dirty="0">
                <a:latin typeface="Calibri" panose="020F0502020204030204" pitchFamily="34" charset="0"/>
                <a:cs typeface="Calibri" panose="020F0502020204030204" pitchFamily="34" charset="0"/>
              </a:rPr>
              <a:t>Une recherche ouverte, </a:t>
            </a:r>
            <a:r>
              <a:rPr lang="fr-FR" sz="1200" spc="41" dirty="0">
                <a:latin typeface="Calibri" panose="020F0502020204030204" pitchFamily="34" charset="0"/>
                <a:cs typeface="Calibri" panose="020F0502020204030204" pitchFamily="34" charset="0"/>
              </a:rPr>
              <a:t>globale, </a:t>
            </a:r>
            <a:r>
              <a:rPr lang="fr-FR" sz="1200" spc="45" dirty="0">
                <a:latin typeface="Calibri" panose="020F0502020204030204" pitchFamily="34" charset="0"/>
                <a:cs typeface="Calibri" panose="020F0502020204030204" pitchFamily="34" charset="0"/>
              </a:rPr>
              <a:t>collaborative, </a:t>
            </a:r>
            <a:r>
              <a:rPr lang="fr-FR" sz="1200" spc="49" dirty="0">
                <a:latin typeface="Calibri" panose="020F0502020204030204" pitchFamily="34" charset="0"/>
                <a:cs typeface="Calibri" panose="020F0502020204030204" pitchFamily="34" charset="0"/>
              </a:rPr>
              <a:t>créative, pl</a:t>
            </a:r>
            <a:r>
              <a:rPr lang="fr-FR" sz="1200" spc="56" dirty="0">
                <a:latin typeface="Calibri" panose="020F0502020204030204" pitchFamily="34" charset="0"/>
                <a:cs typeface="Calibri" panose="020F0502020204030204" pitchFamily="34" charset="0"/>
              </a:rPr>
              <a:t>us </a:t>
            </a:r>
            <a:r>
              <a:rPr lang="fr-FR" sz="1200" spc="60" dirty="0">
                <a:latin typeface="Calibri" panose="020F0502020204030204" pitchFamily="34" charset="0"/>
                <a:cs typeface="Calibri" panose="020F0502020204030204" pitchFamily="34" charset="0"/>
              </a:rPr>
              <a:t>proche </a:t>
            </a:r>
            <a:r>
              <a:rPr lang="fr-FR" sz="1200" spc="45" dirty="0">
                <a:latin typeface="Calibri" panose="020F0502020204030204" pitchFamily="34" charset="0"/>
                <a:cs typeface="Calibri" panose="020F0502020204030204" pitchFamily="34" charset="0"/>
              </a:rPr>
              <a:t>de </a:t>
            </a:r>
            <a:r>
              <a:rPr lang="fr-FR" sz="1200" spc="11" dirty="0">
                <a:latin typeface="Calibri" panose="020F0502020204030204" pitchFamily="34" charset="0"/>
                <a:cs typeface="Calibri" panose="020F0502020204030204" pitchFamily="34" charset="0"/>
              </a:rPr>
              <a:t>la</a:t>
            </a:r>
            <a:r>
              <a:rPr lang="fr-FR" sz="1200" spc="41" dirty="0">
                <a:latin typeface="Calibri" panose="020F0502020204030204" pitchFamily="34" charset="0"/>
                <a:cs typeface="Calibri" panose="020F0502020204030204" pitchFamily="34" charset="0"/>
              </a:rPr>
              <a:t> société…</a:t>
            </a:r>
            <a:endParaRPr lang="fr-F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9519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0672C24-813E-43D6-807A-178D2DB016C1}"/>
              </a:ext>
            </a:extLst>
          </p:cNvPr>
          <p:cNvSpPr txBox="1"/>
          <p:nvPr/>
        </p:nvSpPr>
        <p:spPr>
          <a:xfrm>
            <a:off x="617220" y="990600"/>
            <a:ext cx="7948612" cy="3139321"/>
          </a:xfrm>
          <a:prstGeom prst="rect">
            <a:avLst/>
          </a:prstGeom>
          <a:noFill/>
        </p:spPr>
        <p:txBody>
          <a:bodyPr wrap="square" lIns="91440" tIns="45720" rIns="91440" bIns="45720" rtlCol="0" anchor="t">
            <a:spAutoFit/>
          </a:bodyPr>
          <a:lstStyle/>
          <a:p>
            <a:r>
              <a:rPr lang="fr-FR" sz="1650" b="1" dirty="0">
                <a:solidFill>
                  <a:schemeClr val="bg2"/>
                </a:solidFill>
                <a:latin typeface="Calibri"/>
                <a:cs typeface="Calibri"/>
              </a:rPr>
              <a:t>Une définition simple </a:t>
            </a:r>
            <a:r>
              <a:rPr lang="fr-FR" sz="1650" dirty="0">
                <a:solidFill>
                  <a:schemeClr val="bg2"/>
                </a:solidFill>
                <a:latin typeface="Calibri"/>
                <a:cs typeface="Calibri"/>
              </a:rPr>
              <a:t>: </a:t>
            </a:r>
            <a:endParaRPr lang="fr-FR" sz="1650" dirty="0">
              <a:solidFill>
                <a:schemeClr val="bg2"/>
              </a:solidFill>
              <a:latin typeface="Calibri" panose="020F0502020204030204" pitchFamily="34" charset="0"/>
              <a:cs typeface="Calibri" panose="020F0502020204030204" pitchFamily="34" charset="0"/>
            </a:endParaRPr>
          </a:p>
          <a:p>
            <a:endParaRPr lang="fr-FR" sz="1650" dirty="0">
              <a:solidFill>
                <a:schemeClr val="bg2"/>
              </a:solidFill>
              <a:latin typeface="Calibri" panose="020F0502020204030204" pitchFamily="34" charset="0"/>
              <a:cs typeface="Calibri" panose="020F0502020204030204" pitchFamily="34" charset="0"/>
            </a:endParaRPr>
          </a:p>
          <a:p>
            <a:r>
              <a:rPr lang="fr-FR" sz="1650" dirty="0">
                <a:solidFill>
                  <a:schemeClr val="bg2"/>
                </a:solidFill>
                <a:latin typeface="Calibri"/>
                <a:cs typeface="Calibri"/>
              </a:rPr>
              <a:t>La science ouverte consiste à partager les connaissances et les outils issues des projets de recherche le plus tôt possible, non seulement entre les chercheurs et entre les disciplines, mais aussi avec la société dans son ensemble.</a:t>
            </a:r>
          </a:p>
          <a:p>
            <a:endParaRPr lang="fr-FR" sz="1650" dirty="0">
              <a:solidFill>
                <a:schemeClr val="bg2"/>
              </a:solidFill>
              <a:latin typeface="Calibri" panose="020F0502020204030204" pitchFamily="34" charset="0"/>
              <a:cs typeface="Calibri" panose="020F0502020204030204" pitchFamily="34" charset="0"/>
            </a:endParaRPr>
          </a:p>
          <a:p>
            <a:r>
              <a:rPr lang="fr-FR" sz="1650" b="1" dirty="0">
                <a:solidFill>
                  <a:schemeClr val="bg2"/>
                </a:solidFill>
                <a:latin typeface="Calibri"/>
                <a:cs typeface="Calibri"/>
              </a:rPr>
              <a:t>La science ouverte a le potentiel d'augmenter : </a:t>
            </a:r>
            <a:endParaRPr lang="fr-FR" sz="1650" b="1" dirty="0">
              <a:solidFill>
                <a:schemeClr val="bg2"/>
              </a:solidFill>
              <a:latin typeface="Calibri" panose="020F0502020204030204" pitchFamily="34" charset="0"/>
              <a:cs typeface="Calibri" panose="020F0502020204030204" pitchFamily="34" charset="0"/>
            </a:endParaRPr>
          </a:p>
          <a:p>
            <a:pPr marL="213995" indent="-213995">
              <a:buFont typeface="Arial" panose="020B0604020202020204" pitchFamily="34" charset="0"/>
              <a:buChar char="•"/>
            </a:pPr>
            <a:r>
              <a:rPr lang="fr-FR" sz="1650" b="1" dirty="0">
                <a:solidFill>
                  <a:schemeClr val="bg2"/>
                </a:solidFill>
                <a:latin typeface="Calibri"/>
                <a:cs typeface="Calibri"/>
              </a:rPr>
              <a:t>La qualité et l'efficacité de la recherche et de l'innovation, si tous les résultats produits sont partagés, rendus réutilisables et si leur reproductibilité est améliorée.</a:t>
            </a:r>
          </a:p>
          <a:p>
            <a:pPr marL="213995" indent="-213995">
              <a:buFont typeface="Arial" panose="020B0604020202020204" pitchFamily="34" charset="0"/>
              <a:buChar char="•"/>
            </a:pPr>
            <a:r>
              <a:rPr lang="fr-FR" sz="1650" b="1" dirty="0">
                <a:solidFill>
                  <a:schemeClr val="bg2"/>
                </a:solidFill>
                <a:latin typeface="Calibri"/>
                <a:cs typeface="Calibri"/>
              </a:rPr>
              <a:t>La créativité, grâce à l'intelligence collective et à la recherche interdisciplinaire </a:t>
            </a:r>
            <a:endParaRPr lang="fr-FR" sz="1650" b="1" dirty="0">
              <a:solidFill>
                <a:schemeClr val="bg2"/>
              </a:solidFill>
              <a:latin typeface="Calibri" panose="020F0502020204030204" pitchFamily="34" charset="0"/>
              <a:cs typeface="Calibri" panose="020F0502020204030204" pitchFamily="34" charset="0"/>
            </a:endParaRPr>
          </a:p>
          <a:p>
            <a:pPr marL="213995" indent="-213995">
              <a:buFont typeface="Arial" panose="020B0604020202020204" pitchFamily="34" charset="0"/>
              <a:buChar char="•"/>
            </a:pPr>
            <a:r>
              <a:rPr lang="fr-FR" sz="1650" b="1" dirty="0">
                <a:solidFill>
                  <a:schemeClr val="bg2"/>
                </a:solidFill>
                <a:latin typeface="Calibri"/>
                <a:cs typeface="Calibri"/>
              </a:rPr>
              <a:t>La confiance dans le système scientifique, grâce à l'engagement des chercheurs et des citoyens.</a:t>
            </a:r>
          </a:p>
        </p:txBody>
      </p:sp>
      <p:sp>
        <p:nvSpPr>
          <p:cNvPr id="3" name="ZoneTexte 2">
            <a:extLst>
              <a:ext uri="{FF2B5EF4-FFF2-40B4-BE49-F238E27FC236}">
                <a16:creationId xmlns:a16="http://schemas.microsoft.com/office/drawing/2014/main" id="{F721F2DF-EB40-4F2B-9564-90925BF72C2D}"/>
              </a:ext>
            </a:extLst>
          </p:cNvPr>
          <p:cNvSpPr txBox="1"/>
          <p:nvPr/>
        </p:nvSpPr>
        <p:spPr>
          <a:xfrm flipH="1">
            <a:off x="4452385" y="321082"/>
            <a:ext cx="5524499" cy="369332"/>
          </a:xfrm>
          <a:prstGeom prst="rect">
            <a:avLst/>
          </a:prstGeom>
          <a:noFill/>
        </p:spPr>
        <p:txBody>
          <a:bodyPr wrap="square" rtlCol="0">
            <a:spAutoFit/>
          </a:bodyPr>
          <a:lstStyle/>
          <a:p>
            <a:r>
              <a:rPr lang="fr-FR" sz="1800" b="1" dirty="0">
                <a:solidFill>
                  <a:schemeClr val="bg2"/>
                </a:solidFill>
                <a:latin typeface="Calibri" panose="020F0502020204030204" pitchFamily="34" charset="0"/>
                <a:cs typeface="Calibri" panose="020F0502020204030204" pitchFamily="34" charset="0"/>
              </a:rPr>
              <a:t>Qu’est-ce que la science ouverte ?</a:t>
            </a:r>
          </a:p>
        </p:txBody>
      </p:sp>
    </p:spTree>
    <p:extLst>
      <p:ext uri="{BB962C8B-B14F-4D97-AF65-F5344CB8AC3E}">
        <p14:creationId xmlns:p14="http://schemas.microsoft.com/office/powerpoint/2010/main" val="217667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a:extLst>
              <a:ext uri="{FF2B5EF4-FFF2-40B4-BE49-F238E27FC236}">
                <a16:creationId xmlns:a16="http://schemas.microsoft.com/office/drawing/2014/main" id="{A72FD776-3B3D-43AA-801C-E114C2D2F3F2}"/>
              </a:ext>
            </a:extLst>
          </p:cNvPr>
          <p:cNvGrpSpPr/>
          <p:nvPr/>
        </p:nvGrpSpPr>
        <p:grpSpPr>
          <a:xfrm>
            <a:off x="181792" y="1372429"/>
            <a:ext cx="3400697" cy="3024265"/>
            <a:chOff x="1570891" y="1847923"/>
            <a:chExt cx="4534263" cy="4032353"/>
          </a:xfrm>
        </p:grpSpPr>
        <p:sp>
          <p:nvSpPr>
            <p:cNvPr id="3" name="Ellipse 2">
              <a:extLst>
                <a:ext uri="{FF2B5EF4-FFF2-40B4-BE49-F238E27FC236}">
                  <a16:creationId xmlns:a16="http://schemas.microsoft.com/office/drawing/2014/main" id="{E989F1F3-7CFA-4B42-83BF-44BCFF90A9A2}"/>
                </a:ext>
              </a:extLst>
            </p:cNvPr>
            <p:cNvSpPr/>
            <p:nvPr/>
          </p:nvSpPr>
          <p:spPr bwMode="auto">
            <a:xfrm>
              <a:off x="2001520" y="2214880"/>
              <a:ext cx="3688080" cy="3383280"/>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8" name="Flèche : courbe vers la gauche 7">
              <a:extLst>
                <a:ext uri="{FF2B5EF4-FFF2-40B4-BE49-F238E27FC236}">
                  <a16:creationId xmlns:a16="http://schemas.microsoft.com/office/drawing/2014/main" id="{EB39A704-D3B2-4159-A3A9-A1A0C17AD168}"/>
                </a:ext>
              </a:extLst>
            </p:cNvPr>
            <p:cNvSpPr/>
            <p:nvPr/>
          </p:nvSpPr>
          <p:spPr bwMode="auto">
            <a:xfrm rot="12749728">
              <a:off x="1615123" y="2490994"/>
              <a:ext cx="1483053" cy="2384771"/>
            </a:xfrm>
            <a:prstGeom prst="curvedLeftArrow">
              <a:avLst>
                <a:gd name="adj1" fmla="val 38223"/>
                <a:gd name="adj2" fmla="val 47397"/>
                <a:gd name="adj3" fmla="val 41754"/>
              </a:avLst>
            </a:prstGeom>
            <a:solidFill>
              <a:schemeClr val="accent1">
                <a:lumMod val="75000"/>
                <a:lumOff val="25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7" name="Flèche : courbe vers la gauche 6">
              <a:extLst>
                <a:ext uri="{FF2B5EF4-FFF2-40B4-BE49-F238E27FC236}">
                  <a16:creationId xmlns:a16="http://schemas.microsoft.com/office/drawing/2014/main" id="{6E1B3D49-3838-4A32-9307-D347F8EB75D4}"/>
                </a:ext>
              </a:extLst>
            </p:cNvPr>
            <p:cNvSpPr/>
            <p:nvPr/>
          </p:nvSpPr>
          <p:spPr bwMode="auto">
            <a:xfrm rot="7241097">
              <a:off x="2348496" y="4085229"/>
              <a:ext cx="1387038" cy="2203055"/>
            </a:xfrm>
            <a:prstGeom prst="curvedLeftArrow">
              <a:avLst>
                <a:gd name="adj1" fmla="val 38223"/>
                <a:gd name="adj2" fmla="val 47397"/>
                <a:gd name="adj3" fmla="val 41754"/>
              </a:avLst>
            </a:prstGeom>
            <a:solidFill>
              <a:schemeClr val="accent5">
                <a:lumMod val="5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dirty="0">
                <a:solidFill>
                  <a:schemeClr val="tx1"/>
                </a:solidFill>
                <a:latin typeface="Arial" charset="0"/>
                <a:ea typeface="Arial Unicode MS" pitchFamily="34" charset="-128"/>
                <a:cs typeface="Arial Unicode MS" pitchFamily="34" charset="-128"/>
              </a:endParaRPr>
            </a:p>
          </p:txBody>
        </p:sp>
        <p:sp>
          <p:nvSpPr>
            <p:cNvPr id="6" name="Flèche : courbe vers la gauche 5">
              <a:extLst>
                <a:ext uri="{FF2B5EF4-FFF2-40B4-BE49-F238E27FC236}">
                  <a16:creationId xmlns:a16="http://schemas.microsoft.com/office/drawing/2014/main" id="{6BECA963-C8B5-4819-B086-C16039FDBD93}"/>
                </a:ext>
              </a:extLst>
            </p:cNvPr>
            <p:cNvSpPr/>
            <p:nvPr/>
          </p:nvSpPr>
          <p:spPr bwMode="auto">
            <a:xfrm rot="3417171">
              <a:off x="4176830" y="3685932"/>
              <a:ext cx="1578199" cy="2278448"/>
            </a:xfrm>
            <a:prstGeom prst="curvedLeftArrow">
              <a:avLst>
                <a:gd name="adj1" fmla="val 38223"/>
                <a:gd name="adj2" fmla="val 47397"/>
                <a:gd name="adj3" fmla="val 41754"/>
              </a:avLst>
            </a:prstGeom>
            <a:solidFill>
              <a:schemeClr val="accent2">
                <a:lumMod val="40000"/>
                <a:lumOff val="6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5" name="Flèche : courbe vers la gauche 4">
              <a:extLst>
                <a:ext uri="{FF2B5EF4-FFF2-40B4-BE49-F238E27FC236}">
                  <a16:creationId xmlns:a16="http://schemas.microsoft.com/office/drawing/2014/main" id="{C57F32DA-0A98-4B1A-9BC5-508040D1A901}"/>
                </a:ext>
              </a:extLst>
            </p:cNvPr>
            <p:cNvSpPr/>
            <p:nvPr/>
          </p:nvSpPr>
          <p:spPr bwMode="auto">
            <a:xfrm rot="19976165">
              <a:off x="4471038" y="2057267"/>
              <a:ext cx="1495201" cy="2034681"/>
            </a:xfrm>
            <a:prstGeom prst="curvedLeftArrow">
              <a:avLst>
                <a:gd name="adj1" fmla="val 38223"/>
                <a:gd name="adj2" fmla="val 47397"/>
                <a:gd name="adj3" fmla="val 41754"/>
              </a:avLst>
            </a:prstGeom>
            <a:solidFill>
              <a:srgbClr val="00B0F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9" name="ZoneTexte 8">
              <a:extLst>
                <a:ext uri="{FF2B5EF4-FFF2-40B4-BE49-F238E27FC236}">
                  <a16:creationId xmlns:a16="http://schemas.microsoft.com/office/drawing/2014/main" id="{3F73E035-1469-4DB2-B546-B76031512EE4}"/>
                </a:ext>
              </a:extLst>
            </p:cNvPr>
            <p:cNvSpPr txBox="1"/>
            <p:nvPr/>
          </p:nvSpPr>
          <p:spPr>
            <a:xfrm>
              <a:off x="2240776" y="1986920"/>
              <a:ext cx="321307" cy="615553"/>
            </a:xfrm>
            <a:prstGeom prst="rect">
              <a:avLst/>
            </a:prstGeom>
            <a:noFill/>
          </p:spPr>
          <p:txBody>
            <a:bodyPr wrap="square" rtlCol="0">
              <a:spAutoFit/>
            </a:bodyPr>
            <a:lstStyle/>
            <a:p>
              <a:r>
                <a:rPr lang="fr-FR" sz="2400" dirty="0">
                  <a:solidFill>
                    <a:schemeClr val="bg1"/>
                  </a:solidFill>
                  <a:latin typeface="Calibri" panose="020F0502020204030204" pitchFamily="34" charset="0"/>
                  <a:cs typeface="Calibri" panose="020F0502020204030204" pitchFamily="34" charset="0"/>
                </a:rPr>
                <a:t>1</a:t>
              </a:r>
            </a:p>
          </p:txBody>
        </p:sp>
        <p:sp>
          <p:nvSpPr>
            <p:cNvPr id="11" name="Ellipse 10">
              <a:extLst>
                <a:ext uri="{FF2B5EF4-FFF2-40B4-BE49-F238E27FC236}">
                  <a16:creationId xmlns:a16="http://schemas.microsoft.com/office/drawing/2014/main" id="{EA4B0441-020C-41AA-9DFA-CC36D62B945C}"/>
                </a:ext>
              </a:extLst>
            </p:cNvPr>
            <p:cNvSpPr/>
            <p:nvPr/>
          </p:nvSpPr>
          <p:spPr bwMode="auto">
            <a:xfrm rot="20537495">
              <a:off x="4886130" y="2224319"/>
              <a:ext cx="497840" cy="491052"/>
            </a:xfrm>
            <a:prstGeom prst="ellipse">
              <a:avLst/>
            </a:prstGeom>
            <a:no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12" name="ZoneTexte 11">
              <a:extLst>
                <a:ext uri="{FF2B5EF4-FFF2-40B4-BE49-F238E27FC236}">
                  <a16:creationId xmlns:a16="http://schemas.microsoft.com/office/drawing/2014/main" id="{41F5ACCE-618B-44E8-ADF4-A645E62A0464}"/>
                </a:ext>
              </a:extLst>
            </p:cNvPr>
            <p:cNvSpPr txBox="1"/>
            <p:nvPr/>
          </p:nvSpPr>
          <p:spPr>
            <a:xfrm>
              <a:off x="4965929" y="2214880"/>
              <a:ext cx="197476" cy="553997"/>
            </a:xfrm>
            <a:prstGeom prst="rect">
              <a:avLst/>
            </a:prstGeom>
            <a:noFill/>
          </p:spPr>
          <p:txBody>
            <a:bodyPr wrap="square" rtlCol="0">
              <a:spAutoFit/>
            </a:bodyPr>
            <a:lstStyle/>
            <a:p>
              <a:r>
                <a:rPr lang="fr-FR" sz="2100" dirty="0">
                  <a:solidFill>
                    <a:schemeClr val="bg1"/>
                  </a:solidFill>
                  <a:latin typeface="Calibri" panose="020F0502020204030204" pitchFamily="34" charset="0"/>
                  <a:cs typeface="Calibri" panose="020F0502020204030204" pitchFamily="34" charset="0"/>
                </a:rPr>
                <a:t>2</a:t>
              </a:r>
            </a:p>
          </p:txBody>
        </p:sp>
        <p:sp>
          <p:nvSpPr>
            <p:cNvPr id="13" name="Ellipse 12">
              <a:extLst>
                <a:ext uri="{FF2B5EF4-FFF2-40B4-BE49-F238E27FC236}">
                  <a16:creationId xmlns:a16="http://schemas.microsoft.com/office/drawing/2014/main" id="{A2CB83AA-1A65-4806-AB88-BB42AA710A38}"/>
                </a:ext>
              </a:extLst>
            </p:cNvPr>
            <p:cNvSpPr/>
            <p:nvPr/>
          </p:nvSpPr>
          <p:spPr bwMode="auto">
            <a:xfrm rot="20537495">
              <a:off x="5361669" y="4270023"/>
              <a:ext cx="497840" cy="491052"/>
            </a:xfrm>
            <a:prstGeom prst="ellipse">
              <a:avLst/>
            </a:prstGeom>
            <a:no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14" name="ZoneTexte 13">
              <a:extLst>
                <a:ext uri="{FF2B5EF4-FFF2-40B4-BE49-F238E27FC236}">
                  <a16:creationId xmlns:a16="http://schemas.microsoft.com/office/drawing/2014/main" id="{B329DB26-B376-4E28-97AE-01E803BCCCAE}"/>
                </a:ext>
              </a:extLst>
            </p:cNvPr>
            <p:cNvSpPr txBox="1"/>
            <p:nvPr/>
          </p:nvSpPr>
          <p:spPr>
            <a:xfrm>
              <a:off x="5464822" y="4253939"/>
              <a:ext cx="45719" cy="553997"/>
            </a:xfrm>
            <a:prstGeom prst="rect">
              <a:avLst/>
            </a:prstGeom>
            <a:noFill/>
          </p:spPr>
          <p:txBody>
            <a:bodyPr wrap="square" rtlCol="0">
              <a:spAutoFit/>
            </a:bodyPr>
            <a:lstStyle/>
            <a:p>
              <a:r>
                <a:rPr lang="fr-FR" sz="2100" dirty="0">
                  <a:solidFill>
                    <a:schemeClr val="bg1"/>
                  </a:solidFill>
                  <a:latin typeface="Calibri" panose="020F0502020204030204" pitchFamily="34" charset="0"/>
                  <a:cs typeface="Calibri" panose="020F0502020204030204" pitchFamily="34" charset="0"/>
                </a:rPr>
                <a:t>3</a:t>
              </a:r>
            </a:p>
          </p:txBody>
        </p:sp>
        <p:sp>
          <p:nvSpPr>
            <p:cNvPr id="15" name="Ellipse 14">
              <a:extLst>
                <a:ext uri="{FF2B5EF4-FFF2-40B4-BE49-F238E27FC236}">
                  <a16:creationId xmlns:a16="http://schemas.microsoft.com/office/drawing/2014/main" id="{8BE97353-66C9-4254-B2E0-E7241DD7DAA4}"/>
                </a:ext>
              </a:extLst>
            </p:cNvPr>
            <p:cNvSpPr/>
            <p:nvPr/>
          </p:nvSpPr>
          <p:spPr bwMode="auto">
            <a:xfrm rot="20537495">
              <a:off x="3456891" y="5297872"/>
              <a:ext cx="497840" cy="491052"/>
            </a:xfrm>
            <a:prstGeom prst="ellipse">
              <a:avLst/>
            </a:prstGeom>
            <a:no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16" name="ZoneTexte 15">
              <a:extLst>
                <a:ext uri="{FF2B5EF4-FFF2-40B4-BE49-F238E27FC236}">
                  <a16:creationId xmlns:a16="http://schemas.microsoft.com/office/drawing/2014/main" id="{F24720C3-EB90-4395-8806-C6598983308E}"/>
                </a:ext>
              </a:extLst>
            </p:cNvPr>
            <p:cNvSpPr txBox="1"/>
            <p:nvPr/>
          </p:nvSpPr>
          <p:spPr>
            <a:xfrm>
              <a:off x="3553324" y="5261677"/>
              <a:ext cx="136533" cy="553997"/>
            </a:xfrm>
            <a:prstGeom prst="rect">
              <a:avLst/>
            </a:prstGeom>
            <a:noFill/>
          </p:spPr>
          <p:txBody>
            <a:bodyPr wrap="square" rtlCol="0">
              <a:spAutoFit/>
            </a:bodyPr>
            <a:lstStyle/>
            <a:p>
              <a:r>
                <a:rPr lang="fr-FR" sz="2100" dirty="0">
                  <a:solidFill>
                    <a:schemeClr val="bg1"/>
                  </a:solidFill>
                  <a:latin typeface="Calibri" panose="020F0502020204030204" pitchFamily="34" charset="0"/>
                  <a:cs typeface="Calibri" panose="020F0502020204030204" pitchFamily="34" charset="0"/>
                </a:rPr>
                <a:t>4</a:t>
              </a:r>
            </a:p>
          </p:txBody>
        </p:sp>
        <p:sp>
          <p:nvSpPr>
            <p:cNvPr id="17" name="Ellipse 16">
              <a:extLst>
                <a:ext uri="{FF2B5EF4-FFF2-40B4-BE49-F238E27FC236}">
                  <a16:creationId xmlns:a16="http://schemas.microsoft.com/office/drawing/2014/main" id="{7DF26666-9851-44C3-9A58-E47B95FD08CF}"/>
                </a:ext>
              </a:extLst>
            </p:cNvPr>
            <p:cNvSpPr/>
            <p:nvPr/>
          </p:nvSpPr>
          <p:spPr bwMode="auto">
            <a:xfrm rot="20537495">
              <a:off x="1570891" y="3943066"/>
              <a:ext cx="497840" cy="491052"/>
            </a:xfrm>
            <a:prstGeom prst="ellipse">
              <a:avLst/>
            </a:prstGeom>
            <a:no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18" name="ZoneTexte 17">
              <a:extLst>
                <a:ext uri="{FF2B5EF4-FFF2-40B4-BE49-F238E27FC236}">
                  <a16:creationId xmlns:a16="http://schemas.microsoft.com/office/drawing/2014/main" id="{C4942737-AF94-4319-B5B2-03EAA4EB24CE}"/>
                </a:ext>
              </a:extLst>
            </p:cNvPr>
            <p:cNvSpPr txBox="1"/>
            <p:nvPr/>
          </p:nvSpPr>
          <p:spPr>
            <a:xfrm>
              <a:off x="1689448" y="3906520"/>
              <a:ext cx="102705" cy="553997"/>
            </a:xfrm>
            <a:prstGeom prst="rect">
              <a:avLst/>
            </a:prstGeom>
            <a:noFill/>
          </p:spPr>
          <p:txBody>
            <a:bodyPr wrap="square" rtlCol="0">
              <a:spAutoFit/>
            </a:bodyPr>
            <a:lstStyle/>
            <a:p>
              <a:r>
                <a:rPr lang="fr-FR" sz="2100" dirty="0">
                  <a:solidFill>
                    <a:schemeClr val="bg1"/>
                  </a:solidFill>
                  <a:latin typeface="Calibri" panose="020F0502020204030204" pitchFamily="34" charset="0"/>
                  <a:cs typeface="Calibri" panose="020F0502020204030204" pitchFamily="34" charset="0"/>
                </a:rPr>
                <a:t>5</a:t>
              </a:r>
            </a:p>
          </p:txBody>
        </p:sp>
        <p:sp>
          <p:nvSpPr>
            <p:cNvPr id="10" name="Ellipse 9">
              <a:extLst>
                <a:ext uri="{FF2B5EF4-FFF2-40B4-BE49-F238E27FC236}">
                  <a16:creationId xmlns:a16="http://schemas.microsoft.com/office/drawing/2014/main" id="{0113B920-E9BA-45A4-9D7C-DFF69ED11137}"/>
                </a:ext>
              </a:extLst>
            </p:cNvPr>
            <p:cNvSpPr/>
            <p:nvPr/>
          </p:nvSpPr>
          <p:spPr bwMode="auto">
            <a:xfrm rot="20537495">
              <a:off x="3053995" y="1847923"/>
              <a:ext cx="487794" cy="476413"/>
            </a:xfrm>
            <a:prstGeom prst="ellipse">
              <a:avLst/>
            </a:prstGeom>
            <a:no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dirty="0">
                <a:solidFill>
                  <a:schemeClr val="tx1"/>
                </a:solidFill>
                <a:latin typeface="Arial" charset="0"/>
                <a:ea typeface="Arial Unicode MS" pitchFamily="34" charset="-128"/>
                <a:cs typeface="Arial Unicode MS" pitchFamily="34" charset="-128"/>
              </a:endParaRPr>
            </a:p>
          </p:txBody>
        </p:sp>
      </p:grpSp>
      <p:sp>
        <p:nvSpPr>
          <p:cNvPr id="20" name="Rectangle : coins arrondis 19">
            <a:extLst>
              <a:ext uri="{FF2B5EF4-FFF2-40B4-BE49-F238E27FC236}">
                <a16:creationId xmlns:a16="http://schemas.microsoft.com/office/drawing/2014/main" id="{E8508D29-CA6F-48CB-9632-EEDEE92722B2}"/>
              </a:ext>
            </a:extLst>
          </p:cNvPr>
          <p:cNvSpPr/>
          <p:nvPr/>
        </p:nvSpPr>
        <p:spPr bwMode="auto">
          <a:xfrm>
            <a:off x="3536328" y="1055305"/>
            <a:ext cx="2815345" cy="1119911"/>
          </a:xfrm>
          <a:prstGeom prst="roundRect">
            <a:avLst/>
          </a:prstGeom>
          <a:solidFill>
            <a:schemeClr val="accent3">
              <a:lumMod val="75000"/>
            </a:schemeClr>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1 Impacts : citations et lectures</a:t>
            </a:r>
          </a:p>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Plus grande visibilité des chercheurs et des laboratoires</a:t>
            </a:r>
          </a:p>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Facilite les collaborations de recherche</a:t>
            </a:r>
          </a:p>
        </p:txBody>
      </p:sp>
      <p:sp>
        <p:nvSpPr>
          <p:cNvPr id="21" name="Rectangle : coins arrondis 20">
            <a:extLst>
              <a:ext uri="{FF2B5EF4-FFF2-40B4-BE49-F238E27FC236}">
                <a16:creationId xmlns:a16="http://schemas.microsoft.com/office/drawing/2014/main" id="{946C8ED5-7D1C-44F4-AC8D-1BF2E6A5B905}"/>
              </a:ext>
            </a:extLst>
          </p:cNvPr>
          <p:cNvSpPr/>
          <p:nvPr/>
        </p:nvSpPr>
        <p:spPr bwMode="auto">
          <a:xfrm>
            <a:off x="3536328" y="2312556"/>
            <a:ext cx="2815345" cy="1392430"/>
          </a:xfrm>
          <a:prstGeom prst="roundRect">
            <a:avLst>
              <a:gd name="adj" fmla="val 22687"/>
            </a:avLst>
          </a:prstGeom>
          <a:solidFill>
            <a:srgbClr val="00B0F0"/>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2 Efficacité budgétaire et économique  : Stimulation de l’innovation ; Gain de temps au niveau de la recherche ; Spectre plus large sur l’accessibilité des données</a:t>
            </a:r>
          </a:p>
          <a:p>
            <a:pPr defTabSz="685800" eaLnBrk="0" fontAlgn="base" hangingPunct="0">
              <a:spcBef>
                <a:spcPct val="0"/>
              </a:spcBef>
              <a:spcAft>
                <a:spcPct val="0"/>
              </a:spcAft>
              <a:buClrTx/>
            </a:pPr>
            <a:endParaRPr lang="fr-FR" sz="900" dirty="0">
              <a:solidFill>
                <a:schemeClr val="bg1"/>
              </a:solidFill>
              <a:latin typeface="Calibri" panose="020F0502020204030204" pitchFamily="34" charset="0"/>
              <a:ea typeface="Arial Unicode MS" pitchFamily="34" charset="-128"/>
              <a:cs typeface="Calibri" panose="020F0502020204030204" pitchFamily="34" charset="0"/>
            </a:endParaRPr>
          </a:p>
        </p:txBody>
      </p:sp>
      <p:sp>
        <p:nvSpPr>
          <p:cNvPr id="22" name="Rectangle : coins arrondis 21">
            <a:extLst>
              <a:ext uri="{FF2B5EF4-FFF2-40B4-BE49-F238E27FC236}">
                <a16:creationId xmlns:a16="http://schemas.microsoft.com/office/drawing/2014/main" id="{0FEB74FD-DA0C-4BCC-8B7E-E597D1C546F5}"/>
              </a:ext>
            </a:extLst>
          </p:cNvPr>
          <p:cNvSpPr/>
          <p:nvPr/>
        </p:nvSpPr>
        <p:spPr bwMode="auto">
          <a:xfrm>
            <a:off x="3536327" y="3876553"/>
            <a:ext cx="2815344" cy="998018"/>
          </a:xfrm>
          <a:prstGeom prst="roundRect">
            <a:avLst/>
          </a:prstGeom>
          <a:solidFill>
            <a:schemeClr val="accent6">
              <a:lumMod val="40000"/>
              <a:lumOff val="60000"/>
            </a:schemeClr>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3 Reproductibilité des résultats </a:t>
            </a:r>
          </a:p>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Accessibilité du savoir pour tous </a:t>
            </a:r>
          </a:p>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Science citoyenne</a:t>
            </a:r>
          </a:p>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Collections de données</a:t>
            </a:r>
          </a:p>
        </p:txBody>
      </p:sp>
      <p:sp>
        <p:nvSpPr>
          <p:cNvPr id="23" name="Rectangle : coins arrondis 22">
            <a:extLst>
              <a:ext uri="{FF2B5EF4-FFF2-40B4-BE49-F238E27FC236}">
                <a16:creationId xmlns:a16="http://schemas.microsoft.com/office/drawing/2014/main" id="{6B77483F-F45D-412B-8A5C-5A08A1177E46}"/>
              </a:ext>
            </a:extLst>
          </p:cNvPr>
          <p:cNvSpPr/>
          <p:nvPr/>
        </p:nvSpPr>
        <p:spPr bwMode="auto">
          <a:xfrm>
            <a:off x="6589477" y="1838870"/>
            <a:ext cx="2463941" cy="858610"/>
          </a:xfrm>
          <a:prstGeom prst="roundRect">
            <a:avLst/>
          </a:prstGeom>
          <a:solidFill>
            <a:schemeClr val="accent1">
              <a:lumMod val="50000"/>
            </a:schemeClr>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4 Heuristique, promotion du travail collaboratif</a:t>
            </a:r>
          </a:p>
        </p:txBody>
      </p:sp>
      <p:sp>
        <p:nvSpPr>
          <p:cNvPr id="24" name="Rectangle : coins arrondis 23">
            <a:extLst>
              <a:ext uri="{FF2B5EF4-FFF2-40B4-BE49-F238E27FC236}">
                <a16:creationId xmlns:a16="http://schemas.microsoft.com/office/drawing/2014/main" id="{5C406C66-3EC9-42C1-B42D-8CFDE3BC7BB2}"/>
              </a:ext>
            </a:extLst>
          </p:cNvPr>
          <p:cNvSpPr/>
          <p:nvPr/>
        </p:nvSpPr>
        <p:spPr bwMode="auto">
          <a:xfrm>
            <a:off x="6614799" y="2862991"/>
            <a:ext cx="2463941" cy="916145"/>
          </a:xfrm>
          <a:prstGeom prst="roundRect">
            <a:avLst/>
          </a:prstGeom>
          <a:solidFill>
            <a:schemeClr val="accent1">
              <a:lumMod val="75000"/>
              <a:lumOff val="25000"/>
            </a:schemeClr>
          </a:solid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050" dirty="0">
              <a:solidFill>
                <a:schemeClr val="bg1"/>
              </a:solidFill>
              <a:latin typeface="Calibri" panose="020F0502020204030204" pitchFamily="34" charset="0"/>
              <a:ea typeface="Arial Unicode MS" pitchFamily="34" charset="-128"/>
              <a:cs typeface="Calibri" panose="020F0502020204030204" pitchFamily="34" charset="0"/>
            </a:endParaRPr>
          </a:p>
          <a:p>
            <a:pPr defTabSz="685800" eaLnBrk="0" fontAlgn="base" hangingPunct="0">
              <a:spcBef>
                <a:spcPct val="0"/>
              </a:spcBef>
              <a:spcAft>
                <a:spcPct val="0"/>
              </a:spcAft>
              <a:buClrTx/>
            </a:pPr>
            <a:r>
              <a:rPr lang="fr-FR" sz="1050" dirty="0">
                <a:solidFill>
                  <a:schemeClr val="bg1"/>
                </a:solidFill>
                <a:latin typeface="Calibri" panose="020F0502020204030204" pitchFamily="34" charset="0"/>
                <a:ea typeface="Arial Unicode MS" pitchFamily="34" charset="-128"/>
                <a:cs typeface="Calibri" panose="020F0502020204030204" pitchFamily="34" charset="0"/>
              </a:rPr>
              <a:t>5 Respect des aspects éthiques et de l’intégrité scientifique</a:t>
            </a:r>
          </a:p>
        </p:txBody>
      </p:sp>
      <p:sp>
        <p:nvSpPr>
          <p:cNvPr id="4" name="Flèche : courbe vers la gauche 3">
            <a:extLst>
              <a:ext uri="{FF2B5EF4-FFF2-40B4-BE49-F238E27FC236}">
                <a16:creationId xmlns:a16="http://schemas.microsoft.com/office/drawing/2014/main" id="{F82B52DD-B3AC-40F2-884D-BBE5BAE0E955}"/>
              </a:ext>
            </a:extLst>
          </p:cNvPr>
          <p:cNvSpPr/>
          <p:nvPr/>
        </p:nvSpPr>
        <p:spPr bwMode="auto">
          <a:xfrm rot="18583766">
            <a:off x="1128564" y="1103197"/>
            <a:ext cx="1265400" cy="1598072"/>
          </a:xfrm>
          <a:prstGeom prst="curvedLeftArrow">
            <a:avLst>
              <a:gd name="adj1" fmla="val 38223"/>
              <a:gd name="adj2" fmla="val 47397"/>
              <a:gd name="adj3" fmla="val 41754"/>
            </a:avLst>
          </a:prstGeom>
          <a:solidFill>
            <a:srgbClr val="FFC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25" name="Ellipse 24">
            <a:extLst>
              <a:ext uri="{FF2B5EF4-FFF2-40B4-BE49-F238E27FC236}">
                <a16:creationId xmlns:a16="http://schemas.microsoft.com/office/drawing/2014/main" id="{90C7B6F9-2877-4A75-9E77-53CEA23EE28A}"/>
              </a:ext>
            </a:extLst>
          </p:cNvPr>
          <p:cNvSpPr/>
          <p:nvPr/>
        </p:nvSpPr>
        <p:spPr bwMode="auto">
          <a:xfrm rot="20537495">
            <a:off x="1248319" y="1349315"/>
            <a:ext cx="373380" cy="368289"/>
          </a:xfrm>
          <a:prstGeom prst="ellipse">
            <a:avLst/>
          </a:prstGeom>
          <a:noFill/>
          <a:ln w="9525" cap="flat" cmpd="sng" algn="ctr">
            <a:solidFill>
              <a:schemeClr val="bg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buClrTx/>
            </a:pPr>
            <a:endParaRPr lang="fr-FR" sz="1800">
              <a:solidFill>
                <a:schemeClr val="tx1"/>
              </a:solidFill>
              <a:latin typeface="Arial" charset="0"/>
              <a:ea typeface="Arial Unicode MS" pitchFamily="34" charset="-128"/>
              <a:cs typeface="Arial Unicode MS" pitchFamily="34" charset="-128"/>
            </a:endParaRPr>
          </a:p>
        </p:txBody>
      </p:sp>
      <p:sp>
        <p:nvSpPr>
          <p:cNvPr id="27" name="ZoneTexte 26">
            <a:extLst>
              <a:ext uri="{FF2B5EF4-FFF2-40B4-BE49-F238E27FC236}">
                <a16:creationId xmlns:a16="http://schemas.microsoft.com/office/drawing/2014/main" id="{D761CA50-963E-4E26-AA9D-7A549B416F90}"/>
              </a:ext>
            </a:extLst>
          </p:cNvPr>
          <p:cNvSpPr txBox="1"/>
          <p:nvPr/>
        </p:nvSpPr>
        <p:spPr>
          <a:xfrm>
            <a:off x="1297231" y="1324369"/>
            <a:ext cx="320922" cy="415498"/>
          </a:xfrm>
          <a:prstGeom prst="rect">
            <a:avLst/>
          </a:prstGeom>
          <a:noFill/>
        </p:spPr>
        <p:txBody>
          <a:bodyPr wrap="none" rtlCol="0">
            <a:spAutoFit/>
          </a:bodyPr>
          <a:lstStyle/>
          <a:p>
            <a:r>
              <a:rPr lang="fr-FR" sz="2100" dirty="0">
                <a:solidFill>
                  <a:schemeClr val="bg1"/>
                </a:solidFill>
                <a:latin typeface="Calibri" panose="020F0502020204030204" pitchFamily="34" charset="0"/>
                <a:cs typeface="Calibri" panose="020F0502020204030204" pitchFamily="34" charset="0"/>
              </a:rPr>
              <a:t>1</a:t>
            </a:r>
          </a:p>
        </p:txBody>
      </p:sp>
      <p:sp>
        <p:nvSpPr>
          <p:cNvPr id="28" name="ZoneTexte 27">
            <a:extLst>
              <a:ext uri="{FF2B5EF4-FFF2-40B4-BE49-F238E27FC236}">
                <a16:creationId xmlns:a16="http://schemas.microsoft.com/office/drawing/2014/main" id="{E234C7DC-51B3-418B-A051-BA160B155341}"/>
              </a:ext>
            </a:extLst>
          </p:cNvPr>
          <p:cNvSpPr txBox="1"/>
          <p:nvPr/>
        </p:nvSpPr>
        <p:spPr>
          <a:xfrm flipH="1">
            <a:off x="4161762" y="361201"/>
            <a:ext cx="5524499" cy="369332"/>
          </a:xfrm>
          <a:prstGeom prst="rect">
            <a:avLst/>
          </a:prstGeom>
          <a:noFill/>
        </p:spPr>
        <p:txBody>
          <a:bodyPr wrap="square" rtlCol="0">
            <a:spAutoFit/>
          </a:bodyPr>
          <a:lstStyle/>
          <a:p>
            <a:r>
              <a:rPr lang="fr-FR" sz="1800" b="1" dirty="0">
                <a:solidFill>
                  <a:schemeClr val="bg2"/>
                </a:solidFill>
                <a:latin typeface="Calibri" panose="020F0502020204030204" pitchFamily="34" charset="0"/>
                <a:cs typeface="Calibri" panose="020F0502020204030204" pitchFamily="34" charset="0"/>
              </a:rPr>
              <a:t>Quels bénéfices ?</a:t>
            </a:r>
          </a:p>
        </p:txBody>
      </p:sp>
    </p:spTree>
    <p:extLst>
      <p:ext uri="{BB962C8B-B14F-4D97-AF65-F5344CB8AC3E}">
        <p14:creationId xmlns:p14="http://schemas.microsoft.com/office/powerpoint/2010/main" val="387727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E45DEDC-BF70-4E92-A3A9-65A63DEC5142}"/>
              </a:ext>
            </a:extLst>
          </p:cNvPr>
          <p:cNvSpPr txBox="1"/>
          <p:nvPr/>
        </p:nvSpPr>
        <p:spPr>
          <a:xfrm>
            <a:off x="289560" y="1203960"/>
            <a:ext cx="8686800" cy="3647152"/>
          </a:xfrm>
          <a:prstGeom prst="rect">
            <a:avLst/>
          </a:prstGeom>
          <a:noFill/>
        </p:spPr>
        <p:txBody>
          <a:bodyPr wrap="square" lIns="91440" tIns="45720" rIns="91440" bIns="45720" rtlCol="0" anchor="t">
            <a:spAutoFit/>
          </a:bodyPr>
          <a:lstStyle/>
          <a:p>
            <a:r>
              <a:rPr lang="fr-FR" sz="1650" dirty="0">
                <a:solidFill>
                  <a:schemeClr val="bg2"/>
                </a:solidFill>
                <a:latin typeface="Calibri"/>
                <a:cs typeface="Calibri"/>
              </a:rPr>
              <a:t>La science ouverte est bénéfique pour les scientifiques, les financeurs, les entreprises innovantes et la société en général. </a:t>
            </a:r>
            <a:endParaRPr lang="fr-FR" sz="1650" dirty="0">
              <a:solidFill>
                <a:schemeClr val="bg2"/>
              </a:solidFill>
              <a:latin typeface="Calibri" panose="020F0502020204030204" pitchFamily="34" charset="0"/>
              <a:cs typeface="Calibri" panose="020F0502020204030204" pitchFamily="34" charset="0"/>
            </a:endParaRPr>
          </a:p>
          <a:p>
            <a:endParaRPr lang="fr-FR" sz="1650" dirty="0">
              <a:solidFill>
                <a:schemeClr val="bg2"/>
              </a:solidFill>
              <a:latin typeface="Calibri" panose="020F0502020204030204" pitchFamily="34" charset="0"/>
              <a:cs typeface="Calibri" panose="020F0502020204030204" pitchFamily="34" charset="0"/>
            </a:endParaRPr>
          </a:p>
          <a:p>
            <a:r>
              <a:rPr lang="fr-FR" sz="1650" dirty="0">
                <a:solidFill>
                  <a:schemeClr val="bg2"/>
                </a:solidFill>
                <a:latin typeface="Calibri"/>
                <a:cs typeface="Calibri"/>
              </a:rPr>
              <a:t>Cela permet de : </a:t>
            </a:r>
            <a:endParaRPr lang="fr-FR" sz="1650" dirty="0">
              <a:solidFill>
                <a:schemeClr val="bg2"/>
              </a:solidFill>
              <a:latin typeface="Calibri" panose="020F0502020204030204" pitchFamily="34" charset="0"/>
              <a:cs typeface="Calibri" panose="020F0502020204030204" pitchFamily="34" charset="0"/>
            </a:endParaRPr>
          </a:p>
          <a:p>
            <a:endParaRPr lang="fr-FR" sz="1650" dirty="0">
              <a:solidFill>
                <a:schemeClr val="bg2"/>
              </a:solidFill>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fr-FR" sz="1650" dirty="0">
                <a:solidFill>
                  <a:schemeClr val="bg2"/>
                </a:solidFill>
                <a:latin typeface="Calibri"/>
                <a:cs typeface="Calibri"/>
              </a:rPr>
              <a:t>Lutter contre la crise de la reproductibilité,</a:t>
            </a:r>
          </a:p>
          <a:p>
            <a:pPr marL="257175" indent="-257175">
              <a:buFont typeface="Arial" panose="020B0604020202020204" pitchFamily="34" charset="0"/>
              <a:buChar char="•"/>
            </a:pPr>
            <a:endParaRPr lang="fr-FR" sz="1650" dirty="0">
              <a:solidFill>
                <a:schemeClr val="bg2"/>
              </a:solidFill>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fr-FR" sz="1650" dirty="0">
                <a:solidFill>
                  <a:schemeClr val="bg2"/>
                </a:solidFill>
                <a:latin typeface="Calibri"/>
                <a:cs typeface="Calibri"/>
              </a:rPr>
              <a:t>Répondre aux défis sociétaux (Ebola, COVID ...).</a:t>
            </a:r>
          </a:p>
          <a:p>
            <a:pPr marL="257175" indent="-257175">
              <a:buFont typeface="Arial" panose="020B0604020202020204" pitchFamily="34" charset="0"/>
              <a:buChar char="•"/>
            </a:pPr>
            <a:endParaRPr lang="fr-FR" sz="1650" dirty="0">
              <a:solidFill>
                <a:schemeClr val="bg2"/>
              </a:solidFill>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fr-FR" sz="1650" dirty="0">
                <a:solidFill>
                  <a:schemeClr val="bg2"/>
                </a:solidFill>
                <a:latin typeface="Calibri"/>
                <a:cs typeface="Calibri"/>
              </a:rPr>
              <a:t>Obtenir un impact plus important grâce aux collaborations,</a:t>
            </a:r>
          </a:p>
          <a:p>
            <a:pPr marL="257175" indent="-257175">
              <a:buFont typeface="Arial" panose="020B0604020202020204" pitchFamily="34" charset="0"/>
              <a:buChar char="•"/>
            </a:pPr>
            <a:endParaRPr lang="fr-FR" sz="1650" dirty="0">
              <a:solidFill>
                <a:schemeClr val="bg2"/>
              </a:solidFill>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fr-FR" sz="1650" dirty="0">
                <a:solidFill>
                  <a:schemeClr val="bg2"/>
                </a:solidFill>
                <a:latin typeface="Calibri"/>
                <a:cs typeface="Calibri"/>
              </a:rPr>
              <a:t>Réduire les inégalités, etc.</a:t>
            </a:r>
          </a:p>
          <a:p>
            <a:endParaRPr lang="fr-FR" sz="1650" dirty="0">
              <a:solidFill>
                <a:schemeClr val="bg2"/>
              </a:solidFill>
              <a:latin typeface="Calibri" panose="020F0502020204030204" pitchFamily="34" charset="0"/>
              <a:cs typeface="Calibri" panose="020F0502020204030204" pitchFamily="34" charset="0"/>
            </a:endParaRPr>
          </a:p>
          <a:p>
            <a:r>
              <a:rPr lang="fr-FR" sz="1650" b="1" dirty="0">
                <a:solidFill>
                  <a:schemeClr val="bg2"/>
                </a:solidFill>
                <a:latin typeface="Calibri"/>
                <a:cs typeface="Calibri"/>
              </a:rPr>
              <a:t>La science ouverte s'accompagne de valeurs, de droits et d'obligations</a:t>
            </a:r>
          </a:p>
        </p:txBody>
      </p:sp>
      <p:sp>
        <p:nvSpPr>
          <p:cNvPr id="4" name="ZoneTexte 3">
            <a:extLst>
              <a:ext uri="{FF2B5EF4-FFF2-40B4-BE49-F238E27FC236}">
                <a16:creationId xmlns:a16="http://schemas.microsoft.com/office/drawing/2014/main" id="{CAB89574-882A-47CA-B9EA-986CA5213F63}"/>
              </a:ext>
            </a:extLst>
          </p:cNvPr>
          <p:cNvSpPr txBox="1"/>
          <p:nvPr/>
        </p:nvSpPr>
        <p:spPr>
          <a:xfrm flipH="1">
            <a:off x="3842785" y="292388"/>
            <a:ext cx="5524499" cy="369332"/>
          </a:xfrm>
          <a:prstGeom prst="rect">
            <a:avLst/>
          </a:prstGeom>
          <a:noFill/>
        </p:spPr>
        <p:txBody>
          <a:bodyPr wrap="square" rtlCol="0">
            <a:spAutoFit/>
          </a:bodyPr>
          <a:lstStyle/>
          <a:p>
            <a:r>
              <a:rPr lang="fr-FR" sz="1800" b="1" dirty="0">
                <a:solidFill>
                  <a:schemeClr val="bg2"/>
                </a:solidFill>
                <a:latin typeface="Calibri" panose="020F0502020204030204" pitchFamily="34" charset="0"/>
                <a:cs typeface="Calibri" panose="020F0502020204030204" pitchFamily="34" charset="0"/>
              </a:rPr>
              <a:t>Quels bénéfices ?</a:t>
            </a:r>
          </a:p>
        </p:txBody>
      </p:sp>
    </p:spTree>
    <p:extLst>
      <p:ext uri="{BB962C8B-B14F-4D97-AF65-F5344CB8AC3E}">
        <p14:creationId xmlns:p14="http://schemas.microsoft.com/office/powerpoint/2010/main" val="2575341055"/>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697B5B71E7BA4B9D3640E35F4DEE70" ma:contentTypeVersion="18" ma:contentTypeDescription="Crée un document." ma:contentTypeScope="" ma:versionID="7a670008cd4788fe40014a43fe8e281c">
  <xsd:schema xmlns:xsd="http://www.w3.org/2001/XMLSchema" xmlns:xs="http://www.w3.org/2001/XMLSchema" xmlns:p="http://schemas.microsoft.com/office/2006/metadata/properties" xmlns:ns2="9cbc025d-47c5-44cb-89f3-c4e18166c5a1" xmlns:ns3="98d9d0a2-ff8a-4bd0-a3bb-9fb67e21c525" targetNamespace="http://schemas.microsoft.com/office/2006/metadata/properties" ma:root="true" ma:fieldsID="c5a8c13dbcf55376fb6a8b35e70c187d" ns2:_="" ns3:_="">
    <xsd:import namespace="9cbc025d-47c5-44cb-89f3-c4e18166c5a1"/>
    <xsd:import namespace="98d9d0a2-ff8a-4bd0-a3bb-9fb67e21c52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SearchPropertie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c025d-47c5-44cb-89f3-c4e18166c5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a5a789a-0080-4889-9b37-6d1526ad7742"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d9d0a2-ff8a-4bd0-a3bb-9fb67e21c525"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9c40da3-b055-417a-9d37-0936ae6c91d7}" ma:internalName="TaxCatchAll" ma:showField="CatchAllData" ma:web="98d9d0a2-ff8a-4bd0-a3bb-9fb67e21c5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cbc025d-47c5-44cb-89f3-c4e18166c5a1">
      <Terms xmlns="http://schemas.microsoft.com/office/infopath/2007/PartnerControls"/>
    </lcf76f155ced4ddcb4097134ff3c332f>
    <TaxCatchAll xmlns="98d9d0a2-ff8a-4bd0-a3bb-9fb67e21c525" xsi:nil="true"/>
  </documentManagement>
</p:properties>
</file>

<file path=customXml/itemProps1.xml><?xml version="1.0" encoding="utf-8"?>
<ds:datastoreItem xmlns:ds="http://schemas.openxmlformats.org/officeDocument/2006/customXml" ds:itemID="{97B1B9AB-E5B6-4954-9BAA-89545274C120}">
  <ds:schemaRefs>
    <ds:schemaRef ds:uri="http://schemas.microsoft.com/sharepoint/v3/contenttype/forms"/>
  </ds:schemaRefs>
</ds:datastoreItem>
</file>

<file path=customXml/itemProps2.xml><?xml version="1.0" encoding="utf-8"?>
<ds:datastoreItem xmlns:ds="http://schemas.openxmlformats.org/officeDocument/2006/customXml" ds:itemID="{D116010D-A174-4F3F-A188-D9B1F588CD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c025d-47c5-44cb-89f3-c4e18166c5a1"/>
    <ds:schemaRef ds:uri="98d9d0a2-ff8a-4bd0-a3bb-9fb67e21c5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7FAEC2-2851-440E-85C5-E89ED916874E}">
  <ds:schemaRefs>
    <ds:schemaRef ds:uri="9cbc025d-47c5-44cb-89f3-c4e18166c5a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 ds:uri="http://purl.org/dc/elements/1.1/"/>
    <ds:schemaRef ds:uri="http://schemas.microsoft.com/office/infopath/2007/PartnerControls"/>
    <ds:schemaRef ds:uri="98d9d0a2-ff8a-4bd0-a3bb-9fb67e21c525"/>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158</TotalTime>
  <Words>3687</Words>
  <Application>Microsoft Office PowerPoint</Application>
  <PresentationFormat>Affichage à l'écran (16:9)</PresentationFormat>
  <Paragraphs>223</Paragraphs>
  <Slides>34</Slides>
  <Notes>2</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34</vt:i4>
      </vt:variant>
    </vt:vector>
  </HeadingPairs>
  <TitlesOfParts>
    <vt:vector size="42" baseType="lpstr">
      <vt:lpstr>Arial</vt:lpstr>
      <vt:lpstr>Arial Unicode MS</vt:lpstr>
      <vt:lpstr>Calibri</vt:lpstr>
      <vt:lpstr>Calibri Light</vt:lpstr>
      <vt:lpstr>Century Gothic</vt:lpstr>
      <vt:lpstr>Wingdings</vt:lpstr>
      <vt:lpstr>OPÉRATEURS</vt:lpstr>
      <vt:lpstr>1_OPÉRATEURS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FAIR DATA</vt:lpstr>
      <vt:lpstr>Présentation PowerPoint</vt:lpstr>
      <vt:lpstr>Présentation PowerPoint</vt:lpstr>
      <vt:lpstr>Présentation PowerPoint</vt:lpstr>
      <vt:lpstr>Présentation PowerPoint</vt:lpstr>
      <vt:lpstr>Présentation PowerPoint</vt:lpstr>
      <vt:lpstr>La science ouverte dans l’ensemble du programme Horizon Europe</vt:lpstr>
      <vt:lpstr>RÉSUMÉ DES NOUVEAUTÉS HORIZON EUROPE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creator>Sylvie Gangloff</dc:creator>
  <cp:lastModifiedBy>Margot Burident</cp:lastModifiedBy>
  <cp:revision>440</cp:revision>
  <dcterms:modified xsi:type="dcterms:W3CDTF">2023-10-04T08:44:05Z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0x010100BC697B5B71E7BA4B9D3640E35F4DEE70</vt:lpwstr>
  </property>
  <property fmtid="{D5CDD505-2E9C-101B-9397-08002B2CF9AE}" pid="3" name="MediaServiceImageTags">
    <vt:lpwstr/>
  </property>
</Properties>
</file>