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671" r:id="rId3"/>
    <p:sldId id="659" r:id="rId4"/>
    <p:sldId id="672" r:id="rId5"/>
    <p:sldId id="697" r:id="rId6"/>
    <p:sldId id="675" r:id="rId7"/>
    <p:sldId id="732" r:id="rId8"/>
    <p:sldId id="623" r:id="rId9"/>
    <p:sldId id="628" r:id="rId10"/>
    <p:sldId id="734" r:id="rId11"/>
    <p:sldId id="736" r:id="rId12"/>
    <p:sldId id="737" r:id="rId13"/>
    <p:sldId id="735" r:id="rId14"/>
    <p:sldId id="651" r:id="rId15"/>
    <p:sldId id="738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0"/>
    <p:restoredTop sz="96197"/>
  </p:normalViewPr>
  <p:slideViewPr>
    <p:cSldViewPr snapToGrid="0">
      <p:cViewPr varScale="1">
        <p:scale>
          <a:sx n="120" d="100"/>
          <a:sy n="120" d="100"/>
        </p:scale>
        <p:origin x="19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368A7-B148-4F18-99D1-13AFF3E3BF08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EF633993-74C5-41B4-B9E6-C2F20D41D2A0}">
      <dgm:prSet phldrT="[Texte]" custT="1"/>
      <dgm:spPr>
        <a:noFill/>
        <a:ln w="9525">
          <a:solidFill>
            <a:schemeClr val="tx1"/>
          </a:solidFill>
        </a:ln>
      </dgm:spPr>
      <dgm:t>
        <a:bodyPr/>
        <a:lstStyle/>
        <a:p>
          <a:r>
            <a:rPr lang="fr-FR" sz="1400" b="1" dirty="0">
              <a:solidFill>
                <a:srgbClr val="020290"/>
              </a:solidFill>
              <a:latin typeface="Calibri" panose="020F0502020204030204" pitchFamily="34" charset="0"/>
              <a:cs typeface="Calibri" panose="020F0502020204030204" pitchFamily="34" charset="0"/>
            </a:rPr>
            <a:t>Pilier 1 </a:t>
          </a:r>
        </a:p>
        <a:p>
          <a:r>
            <a:rPr lang="fr-FR" sz="1400" b="1" dirty="0">
              <a:solidFill>
                <a:srgbClr val="020290"/>
              </a:solidFill>
              <a:latin typeface="Calibri" panose="020F0502020204030204" pitchFamily="34" charset="0"/>
              <a:cs typeface="Calibri" panose="020F0502020204030204" pitchFamily="34" charset="0"/>
            </a:rPr>
            <a:t>Science d’excellence</a:t>
          </a:r>
          <a:endParaRPr lang="fr-FR" sz="1400" dirty="0">
            <a:solidFill>
              <a:srgbClr val="02029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E5E96AD-EEE8-41F0-A060-A4F68E3AD314}" type="parTrans" cxnId="{DF4FE288-B80F-4EC8-8F28-B56FBE0CB86B}">
      <dgm:prSet/>
      <dgm:spPr/>
      <dgm:t>
        <a:bodyPr/>
        <a:lstStyle/>
        <a:p>
          <a:endParaRPr lang="fr-FR"/>
        </a:p>
      </dgm:t>
    </dgm:pt>
    <dgm:pt modelId="{F0903484-120C-42B8-A78C-030D7CAFBF7A}" type="sibTrans" cxnId="{DF4FE288-B80F-4EC8-8F28-B56FBE0CB86B}">
      <dgm:prSet/>
      <dgm:spPr/>
      <dgm:t>
        <a:bodyPr/>
        <a:lstStyle/>
        <a:p>
          <a:endParaRPr lang="fr-FR"/>
        </a:p>
      </dgm:t>
    </dgm:pt>
    <dgm:pt modelId="{895CA868-3EE3-420A-BB28-CABA5EE0C16A}">
      <dgm:prSet custT="1"/>
      <dgm:spPr>
        <a:solidFill>
          <a:srgbClr val="020290"/>
        </a:solidFill>
        <a:ln>
          <a:solidFill>
            <a:srgbClr val="F6E04B"/>
          </a:solidFill>
        </a:ln>
      </dgm:spPr>
      <dgm:t>
        <a:bodyPr/>
        <a:lstStyle/>
        <a:p>
          <a:r>
            <a:rPr lang="fr-FR" sz="1100" dirty="0">
              <a:latin typeface="Calibri" panose="020F0502020204030204" pitchFamily="34" charset="0"/>
              <a:cs typeface="Calibri" panose="020F0502020204030204" pitchFamily="34" charset="0"/>
            </a:rPr>
            <a:t>Conseil européen de la recherche</a:t>
          </a:r>
        </a:p>
      </dgm:t>
    </dgm:pt>
    <dgm:pt modelId="{53B66C8A-44D7-44D0-BC89-40A89EC4EE0B}" type="parTrans" cxnId="{678D1451-9DD5-4A41-A1B9-9F7398BB60A5}">
      <dgm:prSet/>
      <dgm:spPr/>
      <dgm:t>
        <a:bodyPr/>
        <a:lstStyle/>
        <a:p>
          <a:endParaRPr lang="fr-FR"/>
        </a:p>
      </dgm:t>
    </dgm:pt>
    <dgm:pt modelId="{A506EEA4-5C4E-43CF-923F-19450390C695}" type="sibTrans" cxnId="{678D1451-9DD5-4A41-A1B9-9F7398BB60A5}">
      <dgm:prSet/>
      <dgm:spPr/>
      <dgm:t>
        <a:bodyPr/>
        <a:lstStyle/>
        <a:p>
          <a:endParaRPr lang="fr-FR"/>
        </a:p>
      </dgm:t>
    </dgm:pt>
    <dgm:pt modelId="{1D56722D-827A-494E-B613-D3682EF0A337}">
      <dgm:prSet custT="1"/>
      <dgm:spPr>
        <a:solidFill>
          <a:srgbClr val="020290"/>
        </a:solidFill>
        <a:ln>
          <a:solidFill>
            <a:srgbClr val="F6E04B"/>
          </a:solidFill>
        </a:ln>
      </dgm:spPr>
      <dgm:t>
        <a:bodyPr/>
        <a:lstStyle/>
        <a:p>
          <a:r>
            <a:rPr lang="fr-FR" sz="1100" dirty="0">
              <a:latin typeface="Calibri" panose="020F0502020204030204" pitchFamily="34" charset="0"/>
              <a:cs typeface="Calibri" panose="020F0502020204030204" pitchFamily="34" charset="0"/>
            </a:rPr>
            <a:t>Actions Marie </a:t>
          </a:r>
          <a:r>
            <a:rPr lang="fr-FR" sz="1100" dirty="0" err="1">
              <a:latin typeface="Calibri" panose="020F0502020204030204" pitchFamily="34" charset="0"/>
              <a:cs typeface="Calibri" panose="020F0502020204030204" pitchFamily="34" charset="0"/>
            </a:rPr>
            <a:t>Skłodowska</a:t>
          </a:r>
          <a:r>
            <a:rPr lang="fr-FR" sz="1100" dirty="0">
              <a:latin typeface="Calibri" panose="020F0502020204030204" pitchFamily="34" charset="0"/>
              <a:cs typeface="Calibri" panose="020F0502020204030204" pitchFamily="34" charset="0"/>
            </a:rPr>
            <a:t>-Curie</a:t>
          </a:r>
        </a:p>
      </dgm:t>
    </dgm:pt>
    <dgm:pt modelId="{2243F0D3-22B6-4747-A77C-9E0EDBF601F4}" type="parTrans" cxnId="{993B822B-542C-48A6-9BEB-E8CE7E03CC06}">
      <dgm:prSet/>
      <dgm:spPr/>
      <dgm:t>
        <a:bodyPr/>
        <a:lstStyle/>
        <a:p>
          <a:endParaRPr lang="fr-FR"/>
        </a:p>
      </dgm:t>
    </dgm:pt>
    <dgm:pt modelId="{2DCEE0F2-27F0-4F46-9E1D-8FFD32164D02}" type="sibTrans" cxnId="{993B822B-542C-48A6-9BEB-E8CE7E03CC06}">
      <dgm:prSet/>
      <dgm:spPr/>
      <dgm:t>
        <a:bodyPr/>
        <a:lstStyle/>
        <a:p>
          <a:endParaRPr lang="fr-FR"/>
        </a:p>
      </dgm:t>
    </dgm:pt>
    <dgm:pt modelId="{3D2F6A53-FE28-4EF9-B701-D1A2EB476FB6}">
      <dgm:prSet custT="1"/>
      <dgm:spPr>
        <a:solidFill>
          <a:srgbClr val="020290"/>
        </a:solidFill>
        <a:ln>
          <a:solidFill>
            <a:srgbClr val="F6E04B"/>
          </a:solidFill>
        </a:ln>
      </dgm:spPr>
      <dgm:t>
        <a:bodyPr/>
        <a:lstStyle/>
        <a:p>
          <a:r>
            <a:rPr lang="fr-FR" sz="1100" dirty="0">
              <a:latin typeface="Calibri" panose="020F0502020204030204" pitchFamily="34" charset="0"/>
              <a:cs typeface="Calibri" panose="020F0502020204030204" pitchFamily="34" charset="0"/>
            </a:rPr>
            <a:t>Infrastructures de recherche</a:t>
          </a:r>
        </a:p>
      </dgm:t>
    </dgm:pt>
    <dgm:pt modelId="{0D9DD263-54FC-486E-B19B-9B329A16E7E2}" type="parTrans" cxnId="{A373D470-32A2-4464-B03E-3722A16AECC5}">
      <dgm:prSet/>
      <dgm:spPr/>
      <dgm:t>
        <a:bodyPr/>
        <a:lstStyle/>
        <a:p>
          <a:endParaRPr lang="fr-FR"/>
        </a:p>
      </dgm:t>
    </dgm:pt>
    <dgm:pt modelId="{BE2BDA76-B676-4380-971D-56D5B183C4D3}" type="sibTrans" cxnId="{A373D470-32A2-4464-B03E-3722A16AECC5}">
      <dgm:prSet/>
      <dgm:spPr/>
      <dgm:t>
        <a:bodyPr/>
        <a:lstStyle/>
        <a:p>
          <a:endParaRPr lang="fr-FR"/>
        </a:p>
      </dgm:t>
    </dgm:pt>
    <dgm:pt modelId="{F6A39297-6838-4766-B786-D3F481D37FF0}">
      <dgm:prSet custT="1"/>
      <dgm:spPr>
        <a:noFill/>
        <a:ln w="3175">
          <a:solidFill>
            <a:srgbClr val="020290"/>
          </a:solidFill>
        </a:ln>
      </dgm:spPr>
      <dgm:t>
        <a:bodyPr/>
        <a:lstStyle/>
        <a:p>
          <a:r>
            <a:rPr lang="fr-FR" sz="1400" b="1" dirty="0">
              <a:solidFill>
                <a:srgbClr val="020290"/>
              </a:solidFill>
              <a:latin typeface="Calibri" panose="020F0502020204030204" pitchFamily="34" charset="0"/>
              <a:cs typeface="Calibri" panose="020F0502020204030204" pitchFamily="34" charset="0"/>
            </a:rPr>
            <a:t>Pilier 2 </a:t>
          </a:r>
        </a:p>
        <a:p>
          <a:r>
            <a:rPr lang="fr-FR" sz="1400" b="1" dirty="0">
              <a:solidFill>
                <a:srgbClr val="020290"/>
              </a:solidFill>
              <a:latin typeface="Calibri" panose="020F0502020204030204" pitchFamily="34" charset="0"/>
              <a:cs typeface="Calibri" panose="020F0502020204030204" pitchFamily="34" charset="0"/>
            </a:rPr>
            <a:t>Problématiques mondiales et compétitivité industrielle et européenne</a:t>
          </a:r>
        </a:p>
      </dgm:t>
    </dgm:pt>
    <dgm:pt modelId="{D2BD947D-2F59-4F67-8A4C-BFC8FF22F017}" type="parTrans" cxnId="{659E3C01-793E-49D9-B28B-EC1CE24777A4}">
      <dgm:prSet/>
      <dgm:spPr/>
      <dgm:t>
        <a:bodyPr/>
        <a:lstStyle/>
        <a:p>
          <a:endParaRPr lang="fr-FR"/>
        </a:p>
      </dgm:t>
    </dgm:pt>
    <dgm:pt modelId="{70F426E7-4806-46B0-B7AD-1934462139E1}" type="sibTrans" cxnId="{659E3C01-793E-49D9-B28B-EC1CE24777A4}">
      <dgm:prSet/>
      <dgm:spPr/>
      <dgm:t>
        <a:bodyPr/>
        <a:lstStyle/>
        <a:p>
          <a:endParaRPr lang="fr-FR"/>
        </a:p>
      </dgm:t>
    </dgm:pt>
    <dgm:pt modelId="{E8833C74-62DC-442A-9733-34F834C41234}">
      <dgm:prSet custT="1"/>
      <dgm:spPr>
        <a:solidFill>
          <a:srgbClr val="020290"/>
        </a:solidFill>
        <a:ln>
          <a:solidFill>
            <a:srgbClr val="F6E04B"/>
          </a:solidFill>
        </a:ln>
      </dgm:spPr>
      <dgm:t>
        <a:bodyPr/>
        <a:lstStyle/>
        <a:p>
          <a:r>
            <a:rPr lang="fr-FR" sz="1100" dirty="0">
              <a:latin typeface="Calibri" panose="020F0502020204030204" pitchFamily="34" charset="0"/>
              <a:cs typeface="Calibri" panose="020F0502020204030204" pitchFamily="34" charset="0"/>
            </a:rPr>
            <a:t>Culture, créativité et société inclusive </a:t>
          </a:r>
        </a:p>
      </dgm:t>
    </dgm:pt>
    <dgm:pt modelId="{B516B347-07DA-4311-85DF-315FE70FBC2D}" type="parTrans" cxnId="{7FDC60AC-7223-4FF7-87CD-C09906863BDE}">
      <dgm:prSet/>
      <dgm:spPr/>
      <dgm:t>
        <a:bodyPr/>
        <a:lstStyle/>
        <a:p>
          <a:endParaRPr lang="fr-FR"/>
        </a:p>
      </dgm:t>
    </dgm:pt>
    <dgm:pt modelId="{5971CAF8-78A4-4CD7-8D18-EAF66FB06C72}" type="sibTrans" cxnId="{7FDC60AC-7223-4FF7-87CD-C09906863BDE}">
      <dgm:prSet/>
      <dgm:spPr/>
      <dgm:t>
        <a:bodyPr/>
        <a:lstStyle/>
        <a:p>
          <a:endParaRPr lang="fr-FR"/>
        </a:p>
      </dgm:t>
    </dgm:pt>
    <dgm:pt modelId="{487BD7BA-2AA4-4E34-BA5C-3BDFCB88B7D1}">
      <dgm:prSet custT="1"/>
      <dgm:spPr>
        <a:solidFill>
          <a:srgbClr val="020290"/>
        </a:solidFill>
        <a:ln>
          <a:solidFill>
            <a:srgbClr val="F6E04B"/>
          </a:solidFill>
        </a:ln>
      </dgm:spPr>
      <dgm:t>
        <a:bodyPr/>
        <a:lstStyle/>
        <a:p>
          <a:r>
            <a:rPr lang="fr-FR" sz="1100" dirty="0">
              <a:latin typeface="Calibri" panose="020F0502020204030204" pitchFamily="34" charset="0"/>
              <a:cs typeface="Calibri" panose="020F0502020204030204" pitchFamily="34" charset="0"/>
            </a:rPr>
            <a:t>Sécurité civile pour la société</a:t>
          </a:r>
        </a:p>
      </dgm:t>
    </dgm:pt>
    <dgm:pt modelId="{D058FEE6-9E6A-42A6-AA9E-22BEEF0D2C0F}" type="parTrans" cxnId="{AD90FB82-1292-42C3-A70A-5BAE84705D28}">
      <dgm:prSet/>
      <dgm:spPr/>
      <dgm:t>
        <a:bodyPr/>
        <a:lstStyle/>
        <a:p>
          <a:endParaRPr lang="fr-FR"/>
        </a:p>
      </dgm:t>
    </dgm:pt>
    <dgm:pt modelId="{4584F64E-BD60-4218-8561-05AC1F9E43DC}" type="sibTrans" cxnId="{AD90FB82-1292-42C3-A70A-5BAE84705D28}">
      <dgm:prSet/>
      <dgm:spPr/>
      <dgm:t>
        <a:bodyPr/>
        <a:lstStyle/>
        <a:p>
          <a:endParaRPr lang="fr-FR"/>
        </a:p>
      </dgm:t>
    </dgm:pt>
    <dgm:pt modelId="{FCDA8309-5149-47C8-875C-C219455EE649}">
      <dgm:prSet custT="1"/>
      <dgm:spPr>
        <a:solidFill>
          <a:srgbClr val="020290"/>
        </a:solidFill>
        <a:ln>
          <a:solidFill>
            <a:srgbClr val="F6E04B"/>
          </a:solidFill>
        </a:ln>
      </dgm:spPr>
      <dgm:t>
        <a:bodyPr/>
        <a:lstStyle/>
        <a:p>
          <a:r>
            <a:rPr lang="fr-FR" sz="1100" dirty="0">
              <a:latin typeface="Calibri" panose="020F0502020204030204" pitchFamily="34" charset="0"/>
              <a:cs typeface="Calibri" panose="020F0502020204030204" pitchFamily="34" charset="0"/>
            </a:rPr>
            <a:t>Numérique, industrie et espace</a:t>
          </a:r>
        </a:p>
      </dgm:t>
    </dgm:pt>
    <dgm:pt modelId="{4CA10095-CB3B-4DDA-BDFE-C8B4D310B2CD}" type="parTrans" cxnId="{35522554-BA98-454B-BEE3-90AA6AAA1C78}">
      <dgm:prSet/>
      <dgm:spPr/>
      <dgm:t>
        <a:bodyPr/>
        <a:lstStyle/>
        <a:p>
          <a:endParaRPr lang="fr-FR"/>
        </a:p>
      </dgm:t>
    </dgm:pt>
    <dgm:pt modelId="{83827E2E-B3BF-40B6-A486-4BF3B5B6555A}" type="sibTrans" cxnId="{35522554-BA98-454B-BEE3-90AA6AAA1C78}">
      <dgm:prSet/>
      <dgm:spPr/>
      <dgm:t>
        <a:bodyPr/>
        <a:lstStyle/>
        <a:p>
          <a:endParaRPr lang="fr-FR"/>
        </a:p>
      </dgm:t>
    </dgm:pt>
    <dgm:pt modelId="{1B5FAF7D-AB80-46DB-A353-0D388ACD7D53}">
      <dgm:prSet custT="1"/>
      <dgm:spPr>
        <a:solidFill>
          <a:srgbClr val="020290"/>
        </a:solidFill>
        <a:ln>
          <a:solidFill>
            <a:srgbClr val="F6E04B"/>
          </a:solidFill>
        </a:ln>
      </dgm:spPr>
      <dgm:t>
        <a:bodyPr/>
        <a:lstStyle/>
        <a:p>
          <a:r>
            <a:rPr lang="fr-FR" sz="1100" dirty="0">
              <a:latin typeface="Calibri" panose="020F0502020204030204" pitchFamily="34" charset="0"/>
              <a:cs typeface="Calibri" panose="020F0502020204030204" pitchFamily="34" charset="0"/>
            </a:rPr>
            <a:t>Climat, énergie et mobilité</a:t>
          </a:r>
        </a:p>
      </dgm:t>
    </dgm:pt>
    <dgm:pt modelId="{C89F9049-85D7-4AC7-8902-D58B32524B7A}" type="parTrans" cxnId="{05CD974C-AC37-4E60-8F94-767B4FBEE658}">
      <dgm:prSet/>
      <dgm:spPr/>
      <dgm:t>
        <a:bodyPr/>
        <a:lstStyle/>
        <a:p>
          <a:endParaRPr lang="fr-FR"/>
        </a:p>
      </dgm:t>
    </dgm:pt>
    <dgm:pt modelId="{EEE4274E-2AB2-49A9-9751-4FED1238BE0C}" type="sibTrans" cxnId="{05CD974C-AC37-4E60-8F94-767B4FBEE658}">
      <dgm:prSet/>
      <dgm:spPr/>
      <dgm:t>
        <a:bodyPr/>
        <a:lstStyle/>
        <a:p>
          <a:endParaRPr lang="fr-FR"/>
        </a:p>
      </dgm:t>
    </dgm:pt>
    <dgm:pt modelId="{0A3E587D-BA65-42F7-98CF-37D1E8FC87E7}">
      <dgm:prSet custT="1"/>
      <dgm:spPr>
        <a:solidFill>
          <a:srgbClr val="011893"/>
        </a:solidFill>
        <a:ln>
          <a:solidFill>
            <a:srgbClr val="F6E04B"/>
          </a:solidFill>
        </a:ln>
      </dgm:spPr>
      <dgm:t>
        <a:bodyPr/>
        <a:lstStyle/>
        <a:p>
          <a:r>
            <a:rPr lang="fr-FR" sz="1100" dirty="0">
              <a:latin typeface="Calibri" panose="020F0502020204030204" pitchFamily="34" charset="0"/>
              <a:cs typeface="Calibri" panose="020F0502020204030204" pitchFamily="34" charset="0"/>
            </a:rPr>
            <a:t>Alimentation, </a:t>
          </a:r>
          <a:r>
            <a:rPr lang="fr-FR" sz="1100" dirty="0" err="1">
              <a:latin typeface="Calibri" panose="020F0502020204030204" pitchFamily="34" charset="0"/>
              <a:cs typeface="Calibri" panose="020F0502020204030204" pitchFamily="34" charset="0"/>
            </a:rPr>
            <a:t>bioéconomie</a:t>
          </a:r>
          <a:r>
            <a:rPr lang="fr-FR" sz="1100" dirty="0">
              <a:latin typeface="Calibri" panose="020F0502020204030204" pitchFamily="34" charset="0"/>
              <a:cs typeface="Calibri" panose="020F0502020204030204" pitchFamily="34" charset="0"/>
            </a:rPr>
            <a:t>, ressources naturelles, agriculture et environnement</a:t>
          </a:r>
        </a:p>
      </dgm:t>
    </dgm:pt>
    <dgm:pt modelId="{BDDD6E5F-6AAD-46A6-BAE6-F9AC2E461A39}" type="parTrans" cxnId="{4BDE5CEF-0B87-4AD8-9E8D-C6B6F1136AF6}">
      <dgm:prSet/>
      <dgm:spPr/>
      <dgm:t>
        <a:bodyPr/>
        <a:lstStyle/>
        <a:p>
          <a:endParaRPr lang="fr-FR"/>
        </a:p>
      </dgm:t>
    </dgm:pt>
    <dgm:pt modelId="{7C7F0BF2-63F5-41E2-97FB-CB70259168CB}" type="sibTrans" cxnId="{4BDE5CEF-0B87-4AD8-9E8D-C6B6F1136AF6}">
      <dgm:prSet/>
      <dgm:spPr/>
      <dgm:t>
        <a:bodyPr/>
        <a:lstStyle/>
        <a:p>
          <a:endParaRPr lang="fr-FR"/>
        </a:p>
      </dgm:t>
    </dgm:pt>
    <dgm:pt modelId="{43E95763-BA01-47AD-96EF-1EB91B4ACDAA}">
      <dgm:prSet custT="1"/>
      <dgm:spPr>
        <a:solidFill>
          <a:srgbClr val="020290"/>
        </a:solidFill>
        <a:ln>
          <a:solidFill>
            <a:srgbClr val="F6E04B"/>
          </a:solidFill>
        </a:ln>
      </dgm:spPr>
      <dgm:t>
        <a:bodyPr/>
        <a:lstStyle/>
        <a:p>
          <a:r>
            <a:rPr lang="fr-FR" sz="1100" dirty="0">
              <a:latin typeface="Calibri" panose="020F0502020204030204" pitchFamily="34" charset="0"/>
              <a:cs typeface="Calibri" panose="020F0502020204030204" pitchFamily="34" charset="0"/>
            </a:rPr>
            <a:t>Centre commun de recherche</a:t>
          </a:r>
        </a:p>
      </dgm:t>
    </dgm:pt>
    <dgm:pt modelId="{A8392949-D30D-4CF9-81D0-4A5A4791FA6A}" type="parTrans" cxnId="{197C0050-ECF6-4A82-BEA2-12AF91802C08}">
      <dgm:prSet/>
      <dgm:spPr/>
      <dgm:t>
        <a:bodyPr/>
        <a:lstStyle/>
        <a:p>
          <a:endParaRPr lang="fr-FR"/>
        </a:p>
      </dgm:t>
    </dgm:pt>
    <dgm:pt modelId="{A7CB8809-3BB9-45C3-BE56-93E55792AD8F}" type="sibTrans" cxnId="{197C0050-ECF6-4A82-BEA2-12AF91802C08}">
      <dgm:prSet/>
      <dgm:spPr/>
      <dgm:t>
        <a:bodyPr/>
        <a:lstStyle/>
        <a:p>
          <a:endParaRPr lang="fr-FR"/>
        </a:p>
      </dgm:t>
    </dgm:pt>
    <dgm:pt modelId="{ADFED074-4C39-4FDF-B278-A374145A4078}">
      <dgm:prSet custT="1"/>
      <dgm:spPr>
        <a:noFill/>
        <a:ln>
          <a:solidFill>
            <a:srgbClr val="020290"/>
          </a:solidFill>
        </a:ln>
      </dgm:spPr>
      <dgm:t>
        <a:bodyPr/>
        <a:lstStyle/>
        <a:p>
          <a:r>
            <a:rPr lang="fr-FR" sz="1400" b="1" dirty="0">
              <a:solidFill>
                <a:srgbClr val="020290"/>
              </a:solidFill>
              <a:latin typeface="Calibri" panose="020F0502020204030204" pitchFamily="34" charset="0"/>
              <a:cs typeface="Calibri" panose="020F0502020204030204" pitchFamily="34" charset="0"/>
            </a:rPr>
            <a:t>Pilier 3 </a:t>
          </a:r>
        </a:p>
        <a:p>
          <a:r>
            <a:rPr lang="fr-FR" sz="1400" b="1" dirty="0">
              <a:solidFill>
                <a:srgbClr val="020290"/>
              </a:solidFill>
              <a:latin typeface="Calibri" panose="020F0502020204030204" pitchFamily="34" charset="0"/>
              <a:cs typeface="Calibri" panose="020F0502020204030204" pitchFamily="34" charset="0"/>
            </a:rPr>
            <a:t>Europe plus innovante</a:t>
          </a:r>
        </a:p>
      </dgm:t>
    </dgm:pt>
    <dgm:pt modelId="{789B80AE-3B7C-4D7F-90DF-5D83A5288737}" type="parTrans" cxnId="{7154E408-99C9-492D-B5B4-7CB9D3180619}">
      <dgm:prSet/>
      <dgm:spPr/>
      <dgm:t>
        <a:bodyPr/>
        <a:lstStyle/>
        <a:p>
          <a:endParaRPr lang="fr-FR"/>
        </a:p>
      </dgm:t>
    </dgm:pt>
    <dgm:pt modelId="{F9D05F78-DA04-468D-AF8C-CDD84BCAF627}" type="sibTrans" cxnId="{7154E408-99C9-492D-B5B4-7CB9D3180619}">
      <dgm:prSet/>
      <dgm:spPr/>
      <dgm:t>
        <a:bodyPr/>
        <a:lstStyle/>
        <a:p>
          <a:endParaRPr lang="fr-FR"/>
        </a:p>
      </dgm:t>
    </dgm:pt>
    <dgm:pt modelId="{E46FBA2B-9034-4347-B682-6B3A4DDEDFBF}">
      <dgm:prSet custT="1"/>
      <dgm:spPr>
        <a:solidFill>
          <a:srgbClr val="020290"/>
        </a:solidFill>
        <a:ln>
          <a:solidFill>
            <a:srgbClr val="F6E04B"/>
          </a:solidFill>
        </a:ln>
      </dgm:spPr>
      <dgm:t>
        <a:bodyPr/>
        <a:lstStyle/>
        <a:p>
          <a:r>
            <a:rPr lang="fr-FR" sz="1100" dirty="0">
              <a:latin typeface="Calibri" panose="020F0502020204030204" pitchFamily="34" charset="0"/>
              <a:cs typeface="Calibri" panose="020F0502020204030204" pitchFamily="34" charset="0"/>
            </a:rPr>
            <a:t>Conseil européen de l’innovation</a:t>
          </a:r>
        </a:p>
      </dgm:t>
    </dgm:pt>
    <dgm:pt modelId="{74B515D3-FE38-4C0D-8169-4890A55A345D}" type="parTrans" cxnId="{58375131-D2F0-4F4C-9258-17D01AE075F0}">
      <dgm:prSet/>
      <dgm:spPr/>
      <dgm:t>
        <a:bodyPr/>
        <a:lstStyle/>
        <a:p>
          <a:endParaRPr lang="fr-FR"/>
        </a:p>
      </dgm:t>
    </dgm:pt>
    <dgm:pt modelId="{C672D004-6F0F-411C-A140-73E73E1F3C62}" type="sibTrans" cxnId="{58375131-D2F0-4F4C-9258-17D01AE075F0}">
      <dgm:prSet/>
      <dgm:spPr/>
      <dgm:t>
        <a:bodyPr/>
        <a:lstStyle/>
        <a:p>
          <a:endParaRPr lang="fr-FR"/>
        </a:p>
      </dgm:t>
    </dgm:pt>
    <dgm:pt modelId="{C9E849B7-437E-4830-A208-DAB4C79B506E}">
      <dgm:prSet custT="1"/>
      <dgm:spPr>
        <a:solidFill>
          <a:srgbClr val="020290"/>
        </a:solidFill>
        <a:ln>
          <a:solidFill>
            <a:srgbClr val="F6E04B"/>
          </a:solidFill>
        </a:ln>
      </dgm:spPr>
      <dgm:t>
        <a:bodyPr/>
        <a:lstStyle/>
        <a:p>
          <a:r>
            <a:rPr lang="fr-FR" sz="1100" dirty="0">
              <a:latin typeface="Calibri" panose="020F0502020204030204" pitchFamily="34" charset="0"/>
              <a:cs typeface="Calibri" panose="020F0502020204030204" pitchFamily="34" charset="0"/>
            </a:rPr>
            <a:t>Écosystèmes européens d’innovation</a:t>
          </a:r>
        </a:p>
      </dgm:t>
    </dgm:pt>
    <dgm:pt modelId="{BFA71E19-A977-49E3-B9D6-0022DD9C1D8E}" type="parTrans" cxnId="{08A4C909-2456-4217-850E-7A5DB6E3151E}">
      <dgm:prSet/>
      <dgm:spPr/>
      <dgm:t>
        <a:bodyPr/>
        <a:lstStyle/>
        <a:p>
          <a:endParaRPr lang="fr-FR"/>
        </a:p>
      </dgm:t>
    </dgm:pt>
    <dgm:pt modelId="{7B8A136A-4C6B-4FA5-9570-8199902CAC96}" type="sibTrans" cxnId="{08A4C909-2456-4217-850E-7A5DB6E3151E}">
      <dgm:prSet/>
      <dgm:spPr/>
      <dgm:t>
        <a:bodyPr/>
        <a:lstStyle/>
        <a:p>
          <a:endParaRPr lang="fr-FR"/>
        </a:p>
      </dgm:t>
    </dgm:pt>
    <dgm:pt modelId="{ED1F524C-7858-4F47-B066-60F9F24AEBC2}">
      <dgm:prSet custT="1"/>
      <dgm:spPr>
        <a:solidFill>
          <a:srgbClr val="020290"/>
        </a:solidFill>
        <a:ln>
          <a:solidFill>
            <a:srgbClr val="F6E04B"/>
          </a:solidFill>
        </a:ln>
      </dgm:spPr>
      <dgm:t>
        <a:bodyPr/>
        <a:lstStyle/>
        <a:p>
          <a:r>
            <a:rPr lang="fr-FR" sz="1100" dirty="0">
              <a:latin typeface="Calibri" panose="020F0502020204030204" pitchFamily="34" charset="0"/>
              <a:cs typeface="Calibri" panose="020F0502020204030204" pitchFamily="34" charset="0"/>
            </a:rPr>
            <a:t>Institut européen d’innovation et de technologie</a:t>
          </a:r>
        </a:p>
      </dgm:t>
    </dgm:pt>
    <dgm:pt modelId="{BF351092-5A0F-449C-A836-B9CB9C07F53F}" type="parTrans" cxnId="{C6FBD2A0-9D54-4EDF-9A58-78B66F18E50B}">
      <dgm:prSet/>
      <dgm:spPr/>
      <dgm:t>
        <a:bodyPr/>
        <a:lstStyle/>
        <a:p>
          <a:endParaRPr lang="fr-FR"/>
        </a:p>
      </dgm:t>
    </dgm:pt>
    <dgm:pt modelId="{B15588D4-A576-4D97-85D2-48D9DC8A6F4C}" type="sibTrans" cxnId="{C6FBD2A0-9D54-4EDF-9A58-78B66F18E50B}">
      <dgm:prSet/>
      <dgm:spPr/>
      <dgm:t>
        <a:bodyPr/>
        <a:lstStyle/>
        <a:p>
          <a:endParaRPr lang="fr-FR"/>
        </a:p>
      </dgm:t>
    </dgm:pt>
    <dgm:pt modelId="{AF9E10EE-81A5-42EC-9ABB-29B8B68F80BA}">
      <dgm:prSet custT="1"/>
      <dgm:spPr>
        <a:solidFill>
          <a:srgbClr val="00B0F0"/>
        </a:solidFill>
        <a:ln>
          <a:solidFill>
            <a:srgbClr val="F6E04B"/>
          </a:solidFill>
        </a:ln>
      </dgm:spPr>
      <dgm:t>
        <a:bodyPr/>
        <a:lstStyle/>
        <a:p>
          <a:r>
            <a:rPr lang="fr-FR" sz="1100" b="1" dirty="0">
              <a:latin typeface="Calibri" panose="020F0502020204030204" pitchFamily="34" charset="0"/>
              <a:cs typeface="Calibri" panose="020F0502020204030204" pitchFamily="34" charset="0"/>
            </a:rPr>
            <a:t>Santé</a:t>
          </a:r>
        </a:p>
      </dgm:t>
    </dgm:pt>
    <dgm:pt modelId="{9AF361E1-E80A-419B-95C6-F973C4C6CBDD}" type="sibTrans" cxnId="{FF5F2C2B-5CA4-470F-B1AE-FD1968779BBA}">
      <dgm:prSet/>
      <dgm:spPr/>
      <dgm:t>
        <a:bodyPr/>
        <a:lstStyle/>
        <a:p>
          <a:endParaRPr lang="fr-FR"/>
        </a:p>
      </dgm:t>
    </dgm:pt>
    <dgm:pt modelId="{AC6DC8DA-BBBE-45D9-8596-1FB16833711C}" type="parTrans" cxnId="{FF5F2C2B-5CA4-470F-B1AE-FD1968779BBA}">
      <dgm:prSet/>
      <dgm:spPr/>
      <dgm:t>
        <a:bodyPr/>
        <a:lstStyle/>
        <a:p>
          <a:endParaRPr lang="fr-FR"/>
        </a:p>
      </dgm:t>
    </dgm:pt>
    <dgm:pt modelId="{424DD727-71CA-4AFC-80D9-C17D5471261A}" type="pres">
      <dgm:prSet presAssocID="{D2C368A7-B148-4F18-99D1-13AFF3E3BF08}" presName="theList" presStyleCnt="0">
        <dgm:presLayoutVars>
          <dgm:dir/>
          <dgm:animLvl val="lvl"/>
          <dgm:resizeHandles val="exact"/>
        </dgm:presLayoutVars>
      </dgm:prSet>
      <dgm:spPr/>
    </dgm:pt>
    <dgm:pt modelId="{8FFF208A-2C7C-46C4-A93A-9D5FFCEFA629}" type="pres">
      <dgm:prSet presAssocID="{EF633993-74C5-41B4-B9E6-C2F20D41D2A0}" presName="compNode" presStyleCnt="0"/>
      <dgm:spPr/>
    </dgm:pt>
    <dgm:pt modelId="{59A22D6D-526C-433D-A734-77E3911CED90}" type="pres">
      <dgm:prSet presAssocID="{EF633993-74C5-41B4-B9E6-C2F20D41D2A0}" presName="aNode" presStyleLbl="bgShp" presStyleIdx="0" presStyleCnt="3"/>
      <dgm:spPr/>
    </dgm:pt>
    <dgm:pt modelId="{4AD3908A-65E7-4977-8336-970A26B227F1}" type="pres">
      <dgm:prSet presAssocID="{EF633993-74C5-41B4-B9E6-C2F20D41D2A0}" presName="textNode" presStyleLbl="bgShp" presStyleIdx="0" presStyleCnt="3"/>
      <dgm:spPr/>
    </dgm:pt>
    <dgm:pt modelId="{C89E5A01-115F-46A7-A81F-32BDB811A1FC}" type="pres">
      <dgm:prSet presAssocID="{EF633993-74C5-41B4-B9E6-C2F20D41D2A0}" presName="compChildNode" presStyleCnt="0"/>
      <dgm:spPr/>
    </dgm:pt>
    <dgm:pt modelId="{15D3F9EB-42E8-42AF-A69E-0287A9950CCA}" type="pres">
      <dgm:prSet presAssocID="{EF633993-74C5-41B4-B9E6-C2F20D41D2A0}" presName="theInnerList" presStyleCnt="0"/>
      <dgm:spPr/>
    </dgm:pt>
    <dgm:pt modelId="{D2955175-D38C-44C4-94B0-7BF85C4EC806}" type="pres">
      <dgm:prSet presAssocID="{895CA868-3EE3-420A-BB28-CABA5EE0C16A}" presName="childNode" presStyleLbl="node1" presStyleIdx="0" presStyleCnt="13">
        <dgm:presLayoutVars>
          <dgm:bulletEnabled val="1"/>
        </dgm:presLayoutVars>
      </dgm:prSet>
      <dgm:spPr/>
    </dgm:pt>
    <dgm:pt modelId="{FB746783-58AF-4D9B-A925-9736AC05F389}" type="pres">
      <dgm:prSet presAssocID="{895CA868-3EE3-420A-BB28-CABA5EE0C16A}" presName="aSpace2" presStyleCnt="0"/>
      <dgm:spPr/>
    </dgm:pt>
    <dgm:pt modelId="{A2583108-2FD3-4965-A5BE-A496A0C1D8D0}" type="pres">
      <dgm:prSet presAssocID="{1D56722D-827A-494E-B613-D3682EF0A337}" presName="childNode" presStyleLbl="node1" presStyleIdx="1" presStyleCnt="13">
        <dgm:presLayoutVars>
          <dgm:bulletEnabled val="1"/>
        </dgm:presLayoutVars>
      </dgm:prSet>
      <dgm:spPr/>
    </dgm:pt>
    <dgm:pt modelId="{1D913507-E1FD-41A3-B353-84EF51AF0A42}" type="pres">
      <dgm:prSet presAssocID="{1D56722D-827A-494E-B613-D3682EF0A337}" presName="aSpace2" presStyleCnt="0"/>
      <dgm:spPr/>
    </dgm:pt>
    <dgm:pt modelId="{DA5DDEDA-074E-406B-AC45-9D92CCD30DCA}" type="pres">
      <dgm:prSet presAssocID="{3D2F6A53-FE28-4EF9-B701-D1A2EB476FB6}" presName="childNode" presStyleLbl="node1" presStyleIdx="2" presStyleCnt="13">
        <dgm:presLayoutVars>
          <dgm:bulletEnabled val="1"/>
        </dgm:presLayoutVars>
      </dgm:prSet>
      <dgm:spPr/>
    </dgm:pt>
    <dgm:pt modelId="{8181CDE2-C1A3-431D-8E56-C69BBF7FA7CA}" type="pres">
      <dgm:prSet presAssocID="{EF633993-74C5-41B4-B9E6-C2F20D41D2A0}" presName="aSpace" presStyleCnt="0"/>
      <dgm:spPr/>
    </dgm:pt>
    <dgm:pt modelId="{0367B4BA-1B1D-4856-A0B9-5462BC7CFCBC}" type="pres">
      <dgm:prSet presAssocID="{F6A39297-6838-4766-B786-D3F481D37FF0}" presName="compNode" presStyleCnt="0"/>
      <dgm:spPr/>
    </dgm:pt>
    <dgm:pt modelId="{DFB81C6E-555D-419A-BAAE-5C8AB11037B6}" type="pres">
      <dgm:prSet presAssocID="{F6A39297-6838-4766-B786-D3F481D37FF0}" presName="aNode" presStyleLbl="bgShp" presStyleIdx="1" presStyleCnt="3" custScaleX="149799" custLinFactNeighborX="103" custLinFactNeighborY="-3857"/>
      <dgm:spPr/>
    </dgm:pt>
    <dgm:pt modelId="{8FF7DBC8-7600-436A-A388-EEA254538DC9}" type="pres">
      <dgm:prSet presAssocID="{F6A39297-6838-4766-B786-D3F481D37FF0}" presName="textNode" presStyleLbl="bgShp" presStyleIdx="1" presStyleCnt="3"/>
      <dgm:spPr/>
    </dgm:pt>
    <dgm:pt modelId="{00A5C6EF-B24C-4DEF-9409-2E990B1A723A}" type="pres">
      <dgm:prSet presAssocID="{F6A39297-6838-4766-B786-D3F481D37FF0}" presName="compChildNode" presStyleCnt="0"/>
      <dgm:spPr/>
    </dgm:pt>
    <dgm:pt modelId="{6357D8AF-40DF-4486-838E-CA6E84B684C7}" type="pres">
      <dgm:prSet presAssocID="{F6A39297-6838-4766-B786-D3F481D37FF0}" presName="theInnerList" presStyleCnt="0"/>
      <dgm:spPr/>
    </dgm:pt>
    <dgm:pt modelId="{6EF1587A-ADB0-47A5-A7D1-81BFAAE8DC51}" type="pres">
      <dgm:prSet presAssocID="{AF9E10EE-81A5-42EC-9ABB-29B8B68F80BA}" presName="childNode" presStyleLbl="node1" presStyleIdx="3" presStyleCnt="13" custScaleX="148238" custScaleY="103974">
        <dgm:presLayoutVars>
          <dgm:bulletEnabled val="1"/>
        </dgm:presLayoutVars>
      </dgm:prSet>
      <dgm:spPr/>
    </dgm:pt>
    <dgm:pt modelId="{3E1AEC67-827F-4D9B-BFE7-25E06C669910}" type="pres">
      <dgm:prSet presAssocID="{AF9E10EE-81A5-42EC-9ABB-29B8B68F80BA}" presName="aSpace2" presStyleCnt="0"/>
      <dgm:spPr/>
    </dgm:pt>
    <dgm:pt modelId="{A9DBA9FC-2CE8-4354-BCAD-8A20E1E422A2}" type="pres">
      <dgm:prSet presAssocID="{E8833C74-62DC-442A-9733-34F834C41234}" presName="childNode" presStyleLbl="node1" presStyleIdx="4" presStyleCnt="13" custScaleX="148238" custScaleY="104284">
        <dgm:presLayoutVars>
          <dgm:bulletEnabled val="1"/>
        </dgm:presLayoutVars>
      </dgm:prSet>
      <dgm:spPr/>
    </dgm:pt>
    <dgm:pt modelId="{45857D34-F03C-412D-844D-45AF74835840}" type="pres">
      <dgm:prSet presAssocID="{E8833C74-62DC-442A-9733-34F834C41234}" presName="aSpace2" presStyleCnt="0"/>
      <dgm:spPr/>
    </dgm:pt>
    <dgm:pt modelId="{6381C25E-F6FE-43F7-AE31-ECC1F2D48367}" type="pres">
      <dgm:prSet presAssocID="{487BD7BA-2AA4-4E34-BA5C-3BDFCB88B7D1}" presName="childNode" presStyleLbl="node1" presStyleIdx="5" presStyleCnt="13" custScaleX="148238" custScaleY="102553">
        <dgm:presLayoutVars>
          <dgm:bulletEnabled val="1"/>
        </dgm:presLayoutVars>
      </dgm:prSet>
      <dgm:spPr/>
    </dgm:pt>
    <dgm:pt modelId="{38DB6DE0-5843-465C-A640-AD7DAED221FB}" type="pres">
      <dgm:prSet presAssocID="{487BD7BA-2AA4-4E34-BA5C-3BDFCB88B7D1}" presName="aSpace2" presStyleCnt="0"/>
      <dgm:spPr/>
    </dgm:pt>
    <dgm:pt modelId="{F8B57B1C-6CB4-4611-8B16-7A4B420EEBD6}" type="pres">
      <dgm:prSet presAssocID="{FCDA8309-5149-47C8-875C-C219455EE649}" presName="childNode" presStyleLbl="node1" presStyleIdx="6" presStyleCnt="13" custScaleX="148238" custScaleY="102854">
        <dgm:presLayoutVars>
          <dgm:bulletEnabled val="1"/>
        </dgm:presLayoutVars>
      </dgm:prSet>
      <dgm:spPr/>
    </dgm:pt>
    <dgm:pt modelId="{5F313B11-545E-4A1A-8AEA-7F8FCF66928C}" type="pres">
      <dgm:prSet presAssocID="{FCDA8309-5149-47C8-875C-C219455EE649}" presName="aSpace2" presStyleCnt="0"/>
      <dgm:spPr/>
    </dgm:pt>
    <dgm:pt modelId="{DE9531E8-53A4-4B97-86D6-8E20C4715E1F}" type="pres">
      <dgm:prSet presAssocID="{1B5FAF7D-AB80-46DB-A353-0D388ACD7D53}" presName="childNode" presStyleLbl="node1" presStyleIdx="7" presStyleCnt="13" custScaleX="148238" custScaleY="106289">
        <dgm:presLayoutVars>
          <dgm:bulletEnabled val="1"/>
        </dgm:presLayoutVars>
      </dgm:prSet>
      <dgm:spPr/>
    </dgm:pt>
    <dgm:pt modelId="{2F3A7230-5BDD-4CFB-96E7-1C2D9619E012}" type="pres">
      <dgm:prSet presAssocID="{1B5FAF7D-AB80-46DB-A353-0D388ACD7D53}" presName="aSpace2" presStyleCnt="0"/>
      <dgm:spPr/>
    </dgm:pt>
    <dgm:pt modelId="{E6189670-5927-4E11-8E3D-99EE22E0F81E}" type="pres">
      <dgm:prSet presAssocID="{0A3E587D-BA65-42F7-98CF-37D1E8FC87E7}" presName="childNode" presStyleLbl="node1" presStyleIdx="8" presStyleCnt="13" custScaleX="148238" custScaleY="116580">
        <dgm:presLayoutVars>
          <dgm:bulletEnabled val="1"/>
        </dgm:presLayoutVars>
      </dgm:prSet>
      <dgm:spPr/>
    </dgm:pt>
    <dgm:pt modelId="{F7FA5C99-3A70-442C-B913-E1C5379B91B2}" type="pres">
      <dgm:prSet presAssocID="{0A3E587D-BA65-42F7-98CF-37D1E8FC87E7}" presName="aSpace2" presStyleCnt="0"/>
      <dgm:spPr/>
    </dgm:pt>
    <dgm:pt modelId="{0AE4C324-8270-480D-91F3-29C837622F44}" type="pres">
      <dgm:prSet presAssocID="{43E95763-BA01-47AD-96EF-1EB91B4ACDAA}" presName="childNode" presStyleLbl="node1" presStyleIdx="9" presStyleCnt="13" custScaleX="148238" custLinFactY="12328" custLinFactNeighborX="129" custLinFactNeighborY="100000">
        <dgm:presLayoutVars>
          <dgm:bulletEnabled val="1"/>
        </dgm:presLayoutVars>
      </dgm:prSet>
      <dgm:spPr/>
    </dgm:pt>
    <dgm:pt modelId="{0A9C2F1D-C9E2-47E9-8F7F-0F492AD7F929}" type="pres">
      <dgm:prSet presAssocID="{F6A39297-6838-4766-B786-D3F481D37FF0}" presName="aSpace" presStyleCnt="0"/>
      <dgm:spPr/>
    </dgm:pt>
    <dgm:pt modelId="{75AED040-06CE-43F0-B916-79E806021A99}" type="pres">
      <dgm:prSet presAssocID="{ADFED074-4C39-4FDF-B278-A374145A4078}" presName="compNode" presStyleCnt="0"/>
      <dgm:spPr/>
    </dgm:pt>
    <dgm:pt modelId="{19A5AD1B-AB93-4569-A958-0970D2114D0F}" type="pres">
      <dgm:prSet presAssocID="{ADFED074-4C39-4FDF-B278-A374145A4078}" presName="aNode" presStyleLbl="bgShp" presStyleIdx="2" presStyleCnt="3"/>
      <dgm:spPr/>
    </dgm:pt>
    <dgm:pt modelId="{386E0898-EB98-47DB-84FF-C742F6F160D8}" type="pres">
      <dgm:prSet presAssocID="{ADFED074-4C39-4FDF-B278-A374145A4078}" presName="textNode" presStyleLbl="bgShp" presStyleIdx="2" presStyleCnt="3"/>
      <dgm:spPr/>
    </dgm:pt>
    <dgm:pt modelId="{4230D960-19CF-46A9-A205-4FEB2AFA01F7}" type="pres">
      <dgm:prSet presAssocID="{ADFED074-4C39-4FDF-B278-A374145A4078}" presName="compChildNode" presStyleCnt="0"/>
      <dgm:spPr/>
    </dgm:pt>
    <dgm:pt modelId="{F0FB41D0-B029-437A-8C15-027E69C0443C}" type="pres">
      <dgm:prSet presAssocID="{ADFED074-4C39-4FDF-B278-A374145A4078}" presName="theInnerList" presStyleCnt="0"/>
      <dgm:spPr/>
    </dgm:pt>
    <dgm:pt modelId="{2169C337-CC1C-4E8C-8384-87C4ADCE685C}" type="pres">
      <dgm:prSet presAssocID="{E46FBA2B-9034-4347-B682-6B3A4DDEDFBF}" presName="childNode" presStyleLbl="node1" presStyleIdx="10" presStyleCnt="13" custLinFactNeighborX="1200" custLinFactNeighborY="-1360">
        <dgm:presLayoutVars>
          <dgm:bulletEnabled val="1"/>
        </dgm:presLayoutVars>
      </dgm:prSet>
      <dgm:spPr/>
    </dgm:pt>
    <dgm:pt modelId="{90FCBE92-D274-45B2-A7D5-D24ECD06D91D}" type="pres">
      <dgm:prSet presAssocID="{E46FBA2B-9034-4347-B682-6B3A4DDEDFBF}" presName="aSpace2" presStyleCnt="0"/>
      <dgm:spPr/>
    </dgm:pt>
    <dgm:pt modelId="{DEFB8A56-09D2-4B9C-934F-82FFF7F736AE}" type="pres">
      <dgm:prSet presAssocID="{C9E849B7-437E-4830-A208-DAB4C79B506E}" presName="childNode" presStyleLbl="node1" presStyleIdx="11" presStyleCnt="13">
        <dgm:presLayoutVars>
          <dgm:bulletEnabled val="1"/>
        </dgm:presLayoutVars>
      </dgm:prSet>
      <dgm:spPr/>
    </dgm:pt>
    <dgm:pt modelId="{70CFDC7C-2B74-42CF-885F-042EEE45A501}" type="pres">
      <dgm:prSet presAssocID="{C9E849B7-437E-4830-A208-DAB4C79B506E}" presName="aSpace2" presStyleCnt="0"/>
      <dgm:spPr/>
    </dgm:pt>
    <dgm:pt modelId="{AEEFAF34-2422-4520-8EDC-A7B9D24C35AA}" type="pres">
      <dgm:prSet presAssocID="{ED1F524C-7858-4F47-B066-60F9F24AEBC2}" presName="childNode" presStyleLbl="node1" presStyleIdx="12" presStyleCnt="13">
        <dgm:presLayoutVars>
          <dgm:bulletEnabled val="1"/>
        </dgm:presLayoutVars>
      </dgm:prSet>
      <dgm:spPr/>
    </dgm:pt>
  </dgm:ptLst>
  <dgm:cxnLst>
    <dgm:cxn modelId="{659E3C01-793E-49D9-B28B-EC1CE24777A4}" srcId="{D2C368A7-B148-4F18-99D1-13AFF3E3BF08}" destId="{F6A39297-6838-4766-B786-D3F481D37FF0}" srcOrd="1" destOrd="0" parTransId="{D2BD947D-2F59-4F67-8A4C-BFC8FF22F017}" sibTransId="{70F426E7-4806-46B0-B7AD-1934462139E1}"/>
    <dgm:cxn modelId="{FC26DB01-09D4-49FA-9882-C546DB66AC7A}" type="presOf" srcId="{487BD7BA-2AA4-4E34-BA5C-3BDFCB88B7D1}" destId="{6381C25E-F6FE-43F7-AE31-ECC1F2D48367}" srcOrd="0" destOrd="0" presId="urn:microsoft.com/office/officeart/2005/8/layout/lProcess2"/>
    <dgm:cxn modelId="{13ABB307-22B1-451E-83D4-ED4070706F2C}" type="presOf" srcId="{ED1F524C-7858-4F47-B066-60F9F24AEBC2}" destId="{AEEFAF34-2422-4520-8EDC-A7B9D24C35AA}" srcOrd="0" destOrd="0" presId="urn:microsoft.com/office/officeart/2005/8/layout/lProcess2"/>
    <dgm:cxn modelId="{7154E408-99C9-492D-B5B4-7CB9D3180619}" srcId="{D2C368A7-B148-4F18-99D1-13AFF3E3BF08}" destId="{ADFED074-4C39-4FDF-B278-A374145A4078}" srcOrd="2" destOrd="0" parTransId="{789B80AE-3B7C-4D7F-90DF-5D83A5288737}" sibTransId="{F9D05F78-DA04-468D-AF8C-CDD84BCAF627}"/>
    <dgm:cxn modelId="{08A4C909-2456-4217-850E-7A5DB6E3151E}" srcId="{ADFED074-4C39-4FDF-B278-A374145A4078}" destId="{C9E849B7-437E-4830-A208-DAB4C79B506E}" srcOrd="1" destOrd="0" parTransId="{BFA71E19-A977-49E3-B9D6-0022DD9C1D8E}" sibTransId="{7B8A136A-4C6B-4FA5-9570-8199902CAC96}"/>
    <dgm:cxn modelId="{D00F610E-8DB1-40C0-B69D-DBA0D1885647}" type="presOf" srcId="{EF633993-74C5-41B4-B9E6-C2F20D41D2A0}" destId="{59A22D6D-526C-433D-A734-77E3911CED90}" srcOrd="0" destOrd="0" presId="urn:microsoft.com/office/officeart/2005/8/layout/lProcess2"/>
    <dgm:cxn modelId="{CDB0E712-7475-4C78-B45B-25FE12FC33A9}" type="presOf" srcId="{E8833C74-62DC-442A-9733-34F834C41234}" destId="{A9DBA9FC-2CE8-4354-BCAD-8A20E1E422A2}" srcOrd="0" destOrd="0" presId="urn:microsoft.com/office/officeart/2005/8/layout/lProcess2"/>
    <dgm:cxn modelId="{1ACDE61F-7FA9-49B2-8519-BEF03F80D271}" type="presOf" srcId="{3D2F6A53-FE28-4EF9-B701-D1A2EB476FB6}" destId="{DA5DDEDA-074E-406B-AC45-9D92CCD30DCA}" srcOrd="0" destOrd="0" presId="urn:microsoft.com/office/officeart/2005/8/layout/lProcess2"/>
    <dgm:cxn modelId="{2A074123-0234-4572-BEAB-FA4C9883A65A}" type="presOf" srcId="{C9E849B7-437E-4830-A208-DAB4C79B506E}" destId="{DEFB8A56-09D2-4B9C-934F-82FFF7F736AE}" srcOrd="0" destOrd="0" presId="urn:microsoft.com/office/officeart/2005/8/layout/lProcess2"/>
    <dgm:cxn modelId="{FF5F2C2B-5CA4-470F-B1AE-FD1968779BBA}" srcId="{F6A39297-6838-4766-B786-D3F481D37FF0}" destId="{AF9E10EE-81A5-42EC-9ABB-29B8B68F80BA}" srcOrd="0" destOrd="0" parTransId="{AC6DC8DA-BBBE-45D9-8596-1FB16833711C}" sibTransId="{9AF361E1-E80A-419B-95C6-F973C4C6CBDD}"/>
    <dgm:cxn modelId="{993B822B-542C-48A6-9BEB-E8CE7E03CC06}" srcId="{EF633993-74C5-41B4-B9E6-C2F20D41D2A0}" destId="{1D56722D-827A-494E-B613-D3682EF0A337}" srcOrd="1" destOrd="0" parTransId="{2243F0D3-22B6-4747-A77C-9E0EDBF601F4}" sibTransId="{2DCEE0F2-27F0-4F46-9E1D-8FFD32164D02}"/>
    <dgm:cxn modelId="{2B06972C-988E-40B2-A3AF-D4D72B82BABA}" type="presOf" srcId="{0A3E587D-BA65-42F7-98CF-37D1E8FC87E7}" destId="{E6189670-5927-4E11-8E3D-99EE22E0F81E}" srcOrd="0" destOrd="0" presId="urn:microsoft.com/office/officeart/2005/8/layout/lProcess2"/>
    <dgm:cxn modelId="{58375131-D2F0-4F4C-9258-17D01AE075F0}" srcId="{ADFED074-4C39-4FDF-B278-A374145A4078}" destId="{E46FBA2B-9034-4347-B682-6B3A4DDEDFBF}" srcOrd="0" destOrd="0" parTransId="{74B515D3-FE38-4C0D-8169-4890A55A345D}" sibTransId="{C672D004-6F0F-411C-A140-73E73E1F3C62}"/>
    <dgm:cxn modelId="{C9E9773D-144C-405A-896A-28D3DCE09813}" type="presOf" srcId="{E46FBA2B-9034-4347-B682-6B3A4DDEDFBF}" destId="{2169C337-CC1C-4E8C-8384-87C4ADCE685C}" srcOrd="0" destOrd="0" presId="urn:microsoft.com/office/officeart/2005/8/layout/lProcess2"/>
    <dgm:cxn modelId="{05CD974C-AC37-4E60-8F94-767B4FBEE658}" srcId="{F6A39297-6838-4766-B786-D3F481D37FF0}" destId="{1B5FAF7D-AB80-46DB-A353-0D388ACD7D53}" srcOrd="4" destOrd="0" parTransId="{C89F9049-85D7-4AC7-8902-D58B32524B7A}" sibTransId="{EEE4274E-2AB2-49A9-9751-4FED1238BE0C}"/>
    <dgm:cxn modelId="{197C0050-ECF6-4A82-BEA2-12AF91802C08}" srcId="{F6A39297-6838-4766-B786-D3F481D37FF0}" destId="{43E95763-BA01-47AD-96EF-1EB91B4ACDAA}" srcOrd="6" destOrd="0" parTransId="{A8392949-D30D-4CF9-81D0-4A5A4791FA6A}" sibTransId="{A7CB8809-3BB9-45C3-BE56-93E55792AD8F}"/>
    <dgm:cxn modelId="{678D1451-9DD5-4A41-A1B9-9F7398BB60A5}" srcId="{EF633993-74C5-41B4-B9E6-C2F20D41D2A0}" destId="{895CA868-3EE3-420A-BB28-CABA5EE0C16A}" srcOrd="0" destOrd="0" parTransId="{53B66C8A-44D7-44D0-BC89-40A89EC4EE0B}" sibTransId="{A506EEA4-5C4E-43CF-923F-19450390C695}"/>
    <dgm:cxn modelId="{35522554-BA98-454B-BEE3-90AA6AAA1C78}" srcId="{F6A39297-6838-4766-B786-D3F481D37FF0}" destId="{FCDA8309-5149-47C8-875C-C219455EE649}" srcOrd="3" destOrd="0" parTransId="{4CA10095-CB3B-4DDA-BDFE-C8B4D310B2CD}" sibTransId="{83827E2E-B3BF-40B6-A486-4BF3B5B6555A}"/>
    <dgm:cxn modelId="{F70BCC60-E73C-4BD2-A048-CC188B1051AD}" type="presOf" srcId="{EF633993-74C5-41B4-B9E6-C2F20D41D2A0}" destId="{4AD3908A-65E7-4977-8336-970A26B227F1}" srcOrd="1" destOrd="0" presId="urn:microsoft.com/office/officeart/2005/8/layout/lProcess2"/>
    <dgm:cxn modelId="{88401E63-33A3-430C-AA85-688042405CDD}" type="presOf" srcId="{AF9E10EE-81A5-42EC-9ABB-29B8B68F80BA}" destId="{6EF1587A-ADB0-47A5-A7D1-81BFAAE8DC51}" srcOrd="0" destOrd="0" presId="urn:microsoft.com/office/officeart/2005/8/layout/lProcess2"/>
    <dgm:cxn modelId="{A373D470-32A2-4464-B03E-3722A16AECC5}" srcId="{EF633993-74C5-41B4-B9E6-C2F20D41D2A0}" destId="{3D2F6A53-FE28-4EF9-B701-D1A2EB476FB6}" srcOrd="2" destOrd="0" parTransId="{0D9DD263-54FC-486E-B19B-9B329A16E7E2}" sibTransId="{BE2BDA76-B676-4380-971D-56D5B183C4D3}"/>
    <dgm:cxn modelId="{12003273-7210-497D-B5E8-9FD0FBBAEF6F}" type="presOf" srcId="{FCDA8309-5149-47C8-875C-C219455EE649}" destId="{F8B57B1C-6CB4-4611-8B16-7A4B420EEBD6}" srcOrd="0" destOrd="0" presId="urn:microsoft.com/office/officeart/2005/8/layout/lProcess2"/>
    <dgm:cxn modelId="{4CF8C074-41E4-43A4-8A27-62E9777FDD03}" type="presOf" srcId="{1D56722D-827A-494E-B613-D3682EF0A337}" destId="{A2583108-2FD3-4965-A5BE-A496A0C1D8D0}" srcOrd="0" destOrd="0" presId="urn:microsoft.com/office/officeart/2005/8/layout/lProcess2"/>
    <dgm:cxn modelId="{19837B7C-DB60-4BFB-8795-B14ED72BE20C}" type="presOf" srcId="{ADFED074-4C39-4FDF-B278-A374145A4078}" destId="{386E0898-EB98-47DB-84FF-C742F6F160D8}" srcOrd="1" destOrd="0" presId="urn:microsoft.com/office/officeart/2005/8/layout/lProcess2"/>
    <dgm:cxn modelId="{AD90FB82-1292-42C3-A70A-5BAE84705D28}" srcId="{F6A39297-6838-4766-B786-D3F481D37FF0}" destId="{487BD7BA-2AA4-4E34-BA5C-3BDFCB88B7D1}" srcOrd="2" destOrd="0" parTransId="{D058FEE6-9E6A-42A6-AA9E-22BEEF0D2C0F}" sibTransId="{4584F64E-BD60-4218-8561-05AC1F9E43DC}"/>
    <dgm:cxn modelId="{5208C483-6C32-44E6-870C-AD6C4F86DC79}" type="presOf" srcId="{F6A39297-6838-4766-B786-D3F481D37FF0}" destId="{DFB81C6E-555D-419A-BAAE-5C8AB11037B6}" srcOrd="0" destOrd="0" presId="urn:microsoft.com/office/officeart/2005/8/layout/lProcess2"/>
    <dgm:cxn modelId="{DF4FE288-B80F-4EC8-8F28-B56FBE0CB86B}" srcId="{D2C368A7-B148-4F18-99D1-13AFF3E3BF08}" destId="{EF633993-74C5-41B4-B9E6-C2F20D41D2A0}" srcOrd="0" destOrd="0" parTransId="{6E5E96AD-EEE8-41F0-A060-A4F68E3AD314}" sibTransId="{F0903484-120C-42B8-A78C-030D7CAFBF7A}"/>
    <dgm:cxn modelId="{C6FBD2A0-9D54-4EDF-9A58-78B66F18E50B}" srcId="{ADFED074-4C39-4FDF-B278-A374145A4078}" destId="{ED1F524C-7858-4F47-B066-60F9F24AEBC2}" srcOrd="2" destOrd="0" parTransId="{BF351092-5A0F-449C-A836-B9CB9C07F53F}" sibTransId="{B15588D4-A576-4D97-85D2-48D9DC8A6F4C}"/>
    <dgm:cxn modelId="{708C4EA4-75D2-4710-823C-7ECFB834334B}" type="presOf" srcId="{F6A39297-6838-4766-B786-D3F481D37FF0}" destId="{8FF7DBC8-7600-436A-A388-EEA254538DC9}" srcOrd="1" destOrd="0" presId="urn:microsoft.com/office/officeart/2005/8/layout/lProcess2"/>
    <dgm:cxn modelId="{971129AC-F694-46E2-BB4C-DBA3F7C0A12C}" type="presOf" srcId="{1B5FAF7D-AB80-46DB-A353-0D388ACD7D53}" destId="{DE9531E8-53A4-4B97-86D6-8E20C4715E1F}" srcOrd="0" destOrd="0" presId="urn:microsoft.com/office/officeart/2005/8/layout/lProcess2"/>
    <dgm:cxn modelId="{7FDC60AC-7223-4FF7-87CD-C09906863BDE}" srcId="{F6A39297-6838-4766-B786-D3F481D37FF0}" destId="{E8833C74-62DC-442A-9733-34F834C41234}" srcOrd="1" destOrd="0" parTransId="{B516B347-07DA-4311-85DF-315FE70FBC2D}" sibTransId="{5971CAF8-78A4-4CD7-8D18-EAF66FB06C72}"/>
    <dgm:cxn modelId="{696223B1-050C-4844-8440-D6B81CED72FF}" type="presOf" srcId="{ADFED074-4C39-4FDF-B278-A374145A4078}" destId="{19A5AD1B-AB93-4569-A958-0970D2114D0F}" srcOrd="0" destOrd="0" presId="urn:microsoft.com/office/officeart/2005/8/layout/lProcess2"/>
    <dgm:cxn modelId="{DB5AEDC1-BDD4-42FF-A031-7C8E20C3BAC5}" type="presOf" srcId="{D2C368A7-B148-4F18-99D1-13AFF3E3BF08}" destId="{424DD727-71CA-4AFC-80D9-C17D5471261A}" srcOrd="0" destOrd="0" presId="urn:microsoft.com/office/officeart/2005/8/layout/lProcess2"/>
    <dgm:cxn modelId="{CCE4F4E0-7AF1-48BC-A436-865B8B8D28B9}" type="presOf" srcId="{43E95763-BA01-47AD-96EF-1EB91B4ACDAA}" destId="{0AE4C324-8270-480D-91F3-29C837622F44}" srcOrd="0" destOrd="0" presId="urn:microsoft.com/office/officeart/2005/8/layout/lProcess2"/>
    <dgm:cxn modelId="{4BDE5CEF-0B87-4AD8-9E8D-C6B6F1136AF6}" srcId="{F6A39297-6838-4766-B786-D3F481D37FF0}" destId="{0A3E587D-BA65-42F7-98CF-37D1E8FC87E7}" srcOrd="5" destOrd="0" parTransId="{BDDD6E5F-6AAD-46A6-BAE6-F9AC2E461A39}" sibTransId="{7C7F0BF2-63F5-41E2-97FB-CB70259168CB}"/>
    <dgm:cxn modelId="{DBEACAFA-D351-4F8C-9516-CD6DFC89ED62}" type="presOf" srcId="{895CA868-3EE3-420A-BB28-CABA5EE0C16A}" destId="{D2955175-D38C-44C4-94B0-7BF85C4EC806}" srcOrd="0" destOrd="0" presId="urn:microsoft.com/office/officeart/2005/8/layout/lProcess2"/>
    <dgm:cxn modelId="{52D85088-50B3-4F38-852B-23E8A762DDB8}" type="presParOf" srcId="{424DD727-71CA-4AFC-80D9-C17D5471261A}" destId="{8FFF208A-2C7C-46C4-A93A-9D5FFCEFA629}" srcOrd="0" destOrd="0" presId="urn:microsoft.com/office/officeart/2005/8/layout/lProcess2"/>
    <dgm:cxn modelId="{DEF958DE-C191-4237-9679-68EC4E4216E1}" type="presParOf" srcId="{8FFF208A-2C7C-46C4-A93A-9D5FFCEFA629}" destId="{59A22D6D-526C-433D-A734-77E3911CED90}" srcOrd="0" destOrd="0" presId="urn:microsoft.com/office/officeart/2005/8/layout/lProcess2"/>
    <dgm:cxn modelId="{62C87F2D-A905-49A4-BD97-1CF779EF86D2}" type="presParOf" srcId="{8FFF208A-2C7C-46C4-A93A-9D5FFCEFA629}" destId="{4AD3908A-65E7-4977-8336-970A26B227F1}" srcOrd="1" destOrd="0" presId="urn:microsoft.com/office/officeart/2005/8/layout/lProcess2"/>
    <dgm:cxn modelId="{8296378B-1551-4D50-9ED5-7587140B1800}" type="presParOf" srcId="{8FFF208A-2C7C-46C4-A93A-9D5FFCEFA629}" destId="{C89E5A01-115F-46A7-A81F-32BDB811A1FC}" srcOrd="2" destOrd="0" presId="urn:microsoft.com/office/officeart/2005/8/layout/lProcess2"/>
    <dgm:cxn modelId="{9757B4CC-FC0B-4842-B3AE-8C3D7B447AA4}" type="presParOf" srcId="{C89E5A01-115F-46A7-A81F-32BDB811A1FC}" destId="{15D3F9EB-42E8-42AF-A69E-0287A9950CCA}" srcOrd="0" destOrd="0" presId="urn:microsoft.com/office/officeart/2005/8/layout/lProcess2"/>
    <dgm:cxn modelId="{58D367B6-C9EC-4041-8D37-859A51025F38}" type="presParOf" srcId="{15D3F9EB-42E8-42AF-A69E-0287A9950CCA}" destId="{D2955175-D38C-44C4-94B0-7BF85C4EC806}" srcOrd="0" destOrd="0" presId="urn:microsoft.com/office/officeart/2005/8/layout/lProcess2"/>
    <dgm:cxn modelId="{5E453710-556E-4448-B536-F3C572B81243}" type="presParOf" srcId="{15D3F9EB-42E8-42AF-A69E-0287A9950CCA}" destId="{FB746783-58AF-4D9B-A925-9736AC05F389}" srcOrd="1" destOrd="0" presId="urn:microsoft.com/office/officeart/2005/8/layout/lProcess2"/>
    <dgm:cxn modelId="{B89C9201-F0AD-4D65-B059-1CC3E1432127}" type="presParOf" srcId="{15D3F9EB-42E8-42AF-A69E-0287A9950CCA}" destId="{A2583108-2FD3-4965-A5BE-A496A0C1D8D0}" srcOrd="2" destOrd="0" presId="urn:microsoft.com/office/officeart/2005/8/layout/lProcess2"/>
    <dgm:cxn modelId="{953838CD-3C2E-47CD-AF90-F196ADD65C48}" type="presParOf" srcId="{15D3F9EB-42E8-42AF-A69E-0287A9950CCA}" destId="{1D913507-E1FD-41A3-B353-84EF51AF0A42}" srcOrd="3" destOrd="0" presId="urn:microsoft.com/office/officeart/2005/8/layout/lProcess2"/>
    <dgm:cxn modelId="{DD804323-6617-4026-9D54-7CBAE9D6886C}" type="presParOf" srcId="{15D3F9EB-42E8-42AF-A69E-0287A9950CCA}" destId="{DA5DDEDA-074E-406B-AC45-9D92CCD30DCA}" srcOrd="4" destOrd="0" presId="urn:microsoft.com/office/officeart/2005/8/layout/lProcess2"/>
    <dgm:cxn modelId="{718AFE83-2456-4ACE-BF73-1EF14F52C828}" type="presParOf" srcId="{424DD727-71CA-4AFC-80D9-C17D5471261A}" destId="{8181CDE2-C1A3-431D-8E56-C69BBF7FA7CA}" srcOrd="1" destOrd="0" presId="urn:microsoft.com/office/officeart/2005/8/layout/lProcess2"/>
    <dgm:cxn modelId="{5C9D9185-FD35-408D-BFC4-6014B0D7E89B}" type="presParOf" srcId="{424DD727-71CA-4AFC-80D9-C17D5471261A}" destId="{0367B4BA-1B1D-4856-A0B9-5462BC7CFCBC}" srcOrd="2" destOrd="0" presId="urn:microsoft.com/office/officeart/2005/8/layout/lProcess2"/>
    <dgm:cxn modelId="{7337C1F6-953A-4A98-AC22-D5E53D4F611E}" type="presParOf" srcId="{0367B4BA-1B1D-4856-A0B9-5462BC7CFCBC}" destId="{DFB81C6E-555D-419A-BAAE-5C8AB11037B6}" srcOrd="0" destOrd="0" presId="urn:microsoft.com/office/officeart/2005/8/layout/lProcess2"/>
    <dgm:cxn modelId="{ADB4D40F-D9CF-4EF7-BC11-7EC520AE17D6}" type="presParOf" srcId="{0367B4BA-1B1D-4856-A0B9-5462BC7CFCBC}" destId="{8FF7DBC8-7600-436A-A388-EEA254538DC9}" srcOrd="1" destOrd="0" presId="urn:microsoft.com/office/officeart/2005/8/layout/lProcess2"/>
    <dgm:cxn modelId="{30537127-332E-4572-854E-3204FCF9821A}" type="presParOf" srcId="{0367B4BA-1B1D-4856-A0B9-5462BC7CFCBC}" destId="{00A5C6EF-B24C-4DEF-9409-2E990B1A723A}" srcOrd="2" destOrd="0" presId="urn:microsoft.com/office/officeart/2005/8/layout/lProcess2"/>
    <dgm:cxn modelId="{220F03AC-DA75-4D1F-9732-2F3C8BD0D5D2}" type="presParOf" srcId="{00A5C6EF-B24C-4DEF-9409-2E990B1A723A}" destId="{6357D8AF-40DF-4486-838E-CA6E84B684C7}" srcOrd="0" destOrd="0" presId="urn:microsoft.com/office/officeart/2005/8/layout/lProcess2"/>
    <dgm:cxn modelId="{B3F54E74-4CC0-4214-8842-E68ECB950211}" type="presParOf" srcId="{6357D8AF-40DF-4486-838E-CA6E84B684C7}" destId="{6EF1587A-ADB0-47A5-A7D1-81BFAAE8DC51}" srcOrd="0" destOrd="0" presId="urn:microsoft.com/office/officeart/2005/8/layout/lProcess2"/>
    <dgm:cxn modelId="{24D8BEAE-A07D-4898-8DDA-2203612E6223}" type="presParOf" srcId="{6357D8AF-40DF-4486-838E-CA6E84B684C7}" destId="{3E1AEC67-827F-4D9B-BFE7-25E06C669910}" srcOrd="1" destOrd="0" presId="urn:microsoft.com/office/officeart/2005/8/layout/lProcess2"/>
    <dgm:cxn modelId="{F0B7F90C-5114-4484-977E-1B32EBDD39A7}" type="presParOf" srcId="{6357D8AF-40DF-4486-838E-CA6E84B684C7}" destId="{A9DBA9FC-2CE8-4354-BCAD-8A20E1E422A2}" srcOrd="2" destOrd="0" presId="urn:microsoft.com/office/officeart/2005/8/layout/lProcess2"/>
    <dgm:cxn modelId="{8E5B3E24-C8D4-473B-91E4-D96A2A054A35}" type="presParOf" srcId="{6357D8AF-40DF-4486-838E-CA6E84B684C7}" destId="{45857D34-F03C-412D-844D-45AF74835840}" srcOrd="3" destOrd="0" presId="urn:microsoft.com/office/officeart/2005/8/layout/lProcess2"/>
    <dgm:cxn modelId="{5A21E665-0F5F-4165-9455-8A2ACF554EE5}" type="presParOf" srcId="{6357D8AF-40DF-4486-838E-CA6E84B684C7}" destId="{6381C25E-F6FE-43F7-AE31-ECC1F2D48367}" srcOrd="4" destOrd="0" presId="urn:microsoft.com/office/officeart/2005/8/layout/lProcess2"/>
    <dgm:cxn modelId="{433D17B9-C6E4-4859-AF58-9D7C2054DA52}" type="presParOf" srcId="{6357D8AF-40DF-4486-838E-CA6E84B684C7}" destId="{38DB6DE0-5843-465C-A640-AD7DAED221FB}" srcOrd="5" destOrd="0" presId="urn:microsoft.com/office/officeart/2005/8/layout/lProcess2"/>
    <dgm:cxn modelId="{910BAA13-3053-4466-BE55-9166EAAC5D1B}" type="presParOf" srcId="{6357D8AF-40DF-4486-838E-CA6E84B684C7}" destId="{F8B57B1C-6CB4-4611-8B16-7A4B420EEBD6}" srcOrd="6" destOrd="0" presId="urn:microsoft.com/office/officeart/2005/8/layout/lProcess2"/>
    <dgm:cxn modelId="{12824507-C8E7-4182-B6A3-E3540CF1FCCA}" type="presParOf" srcId="{6357D8AF-40DF-4486-838E-CA6E84B684C7}" destId="{5F313B11-545E-4A1A-8AEA-7F8FCF66928C}" srcOrd="7" destOrd="0" presId="urn:microsoft.com/office/officeart/2005/8/layout/lProcess2"/>
    <dgm:cxn modelId="{851F4F47-4A2F-4D97-A787-203DD6FF83F7}" type="presParOf" srcId="{6357D8AF-40DF-4486-838E-CA6E84B684C7}" destId="{DE9531E8-53A4-4B97-86D6-8E20C4715E1F}" srcOrd="8" destOrd="0" presId="urn:microsoft.com/office/officeart/2005/8/layout/lProcess2"/>
    <dgm:cxn modelId="{62351A0B-482C-4758-A59B-3A890D3EB42A}" type="presParOf" srcId="{6357D8AF-40DF-4486-838E-CA6E84B684C7}" destId="{2F3A7230-5BDD-4CFB-96E7-1C2D9619E012}" srcOrd="9" destOrd="0" presId="urn:microsoft.com/office/officeart/2005/8/layout/lProcess2"/>
    <dgm:cxn modelId="{325D116C-CD79-438E-B649-A9AE814E51BF}" type="presParOf" srcId="{6357D8AF-40DF-4486-838E-CA6E84B684C7}" destId="{E6189670-5927-4E11-8E3D-99EE22E0F81E}" srcOrd="10" destOrd="0" presId="urn:microsoft.com/office/officeart/2005/8/layout/lProcess2"/>
    <dgm:cxn modelId="{F7A95C5D-431A-4EA9-81BE-5F2B20B6686B}" type="presParOf" srcId="{6357D8AF-40DF-4486-838E-CA6E84B684C7}" destId="{F7FA5C99-3A70-442C-B913-E1C5379B91B2}" srcOrd="11" destOrd="0" presId="urn:microsoft.com/office/officeart/2005/8/layout/lProcess2"/>
    <dgm:cxn modelId="{93F98B50-E938-4CFD-BD90-DBC767E0C3D9}" type="presParOf" srcId="{6357D8AF-40DF-4486-838E-CA6E84B684C7}" destId="{0AE4C324-8270-480D-91F3-29C837622F44}" srcOrd="12" destOrd="0" presId="urn:microsoft.com/office/officeart/2005/8/layout/lProcess2"/>
    <dgm:cxn modelId="{39836E28-32A5-4001-8C2A-5FC2090AFAC5}" type="presParOf" srcId="{424DD727-71CA-4AFC-80D9-C17D5471261A}" destId="{0A9C2F1D-C9E2-47E9-8F7F-0F492AD7F929}" srcOrd="3" destOrd="0" presId="urn:microsoft.com/office/officeart/2005/8/layout/lProcess2"/>
    <dgm:cxn modelId="{F0DFB973-3885-4A02-99EA-8DA8B7A4EFBC}" type="presParOf" srcId="{424DD727-71CA-4AFC-80D9-C17D5471261A}" destId="{75AED040-06CE-43F0-B916-79E806021A99}" srcOrd="4" destOrd="0" presId="urn:microsoft.com/office/officeart/2005/8/layout/lProcess2"/>
    <dgm:cxn modelId="{2455486E-C2F7-4920-BE66-2477D4DD1AD7}" type="presParOf" srcId="{75AED040-06CE-43F0-B916-79E806021A99}" destId="{19A5AD1B-AB93-4569-A958-0970D2114D0F}" srcOrd="0" destOrd="0" presId="urn:microsoft.com/office/officeart/2005/8/layout/lProcess2"/>
    <dgm:cxn modelId="{4DAF4B10-9BFC-47CE-857E-E507E9363436}" type="presParOf" srcId="{75AED040-06CE-43F0-B916-79E806021A99}" destId="{386E0898-EB98-47DB-84FF-C742F6F160D8}" srcOrd="1" destOrd="0" presId="urn:microsoft.com/office/officeart/2005/8/layout/lProcess2"/>
    <dgm:cxn modelId="{2238ECF7-6FE3-468B-AC3B-07AE658C02D1}" type="presParOf" srcId="{75AED040-06CE-43F0-B916-79E806021A99}" destId="{4230D960-19CF-46A9-A205-4FEB2AFA01F7}" srcOrd="2" destOrd="0" presId="urn:microsoft.com/office/officeart/2005/8/layout/lProcess2"/>
    <dgm:cxn modelId="{3B614BB5-C167-4722-A673-81F74BAF0B38}" type="presParOf" srcId="{4230D960-19CF-46A9-A205-4FEB2AFA01F7}" destId="{F0FB41D0-B029-437A-8C15-027E69C0443C}" srcOrd="0" destOrd="0" presId="urn:microsoft.com/office/officeart/2005/8/layout/lProcess2"/>
    <dgm:cxn modelId="{7E1677FC-F147-4E46-A40C-87102A1560F1}" type="presParOf" srcId="{F0FB41D0-B029-437A-8C15-027E69C0443C}" destId="{2169C337-CC1C-4E8C-8384-87C4ADCE685C}" srcOrd="0" destOrd="0" presId="urn:microsoft.com/office/officeart/2005/8/layout/lProcess2"/>
    <dgm:cxn modelId="{10AF2B5A-7768-489D-8B3B-861E6B21508B}" type="presParOf" srcId="{F0FB41D0-B029-437A-8C15-027E69C0443C}" destId="{90FCBE92-D274-45B2-A7D5-D24ECD06D91D}" srcOrd="1" destOrd="0" presId="urn:microsoft.com/office/officeart/2005/8/layout/lProcess2"/>
    <dgm:cxn modelId="{1BCF491C-923E-4B7E-AD0E-27F6849D435F}" type="presParOf" srcId="{F0FB41D0-B029-437A-8C15-027E69C0443C}" destId="{DEFB8A56-09D2-4B9C-934F-82FFF7F736AE}" srcOrd="2" destOrd="0" presId="urn:microsoft.com/office/officeart/2005/8/layout/lProcess2"/>
    <dgm:cxn modelId="{66FD5076-DB23-471D-94E4-CE2D0320CC55}" type="presParOf" srcId="{F0FB41D0-B029-437A-8C15-027E69C0443C}" destId="{70CFDC7C-2B74-42CF-885F-042EEE45A501}" srcOrd="3" destOrd="0" presId="urn:microsoft.com/office/officeart/2005/8/layout/lProcess2"/>
    <dgm:cxn modelId="{DEFB792B-F0C6-4E2B-98E6-4BDAD814787B}" type="presParOf" srcId="{F0FB41D0-B029-437A-8C15-027E69C0443C}" destId="{AEEFAF34-2422-4520-8EDC-A7B9D24C35AA}" srcOrd="4" destOrd="0" presId="urn:microsoft.com/office/officeart/2005/8/layout/lProcess2"/>
  </dgm:cxnLst>
  <dgm:bg/>
  <dgm:whole>
    <a:ln w="6350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22D6D-526C-433D-A734-77E3911CED90}">
      <dsp:nvSpPr>
        <dsp:cNvPr id="0" name=""/>
        <dsp:cNvSpPr/>
      </dsp:nvSpPr>
      <dsp:spPr>
        <a:xfrm>
          <a:off x="4040" y="0"/>
          <a:ext cx="3068410" cy="3936439"/>
        </a:xfrm>
        <a:prstGeom prst="roundRect">
          <a:avLst>
            <a:gd name="adj" fmla="val 10000"/>
          </a:avLst>
        </a:prstGeom>
        <a:noFill/>
        <a:ln w="9525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020290"/>
              </a:solidFill>
              <a:latin typeface="Calibri" panose="020F0502020204030204" pitchFamily="34" charset="0"/>
              <a:cs typeface="Calibri" panose="020F0502020204030204" pitchFamily="34" charset="0"/>
            </a:rPr>
            <a:t>Pilier 1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020290"/>
              </a:solidFill>
              <a:latin typeface="Calibri" panose="020F0502020204030204" pitchFamily="34" charset="0"/>
              <a:cs typeface="Calibri" panose="020F0502020204030204" pitchFamily="34" charset="0"/>
            </a:rPr>
            <a:t>Science d’excellence</a:t>
          </a:r>
          <a:endParaRPr lang="fr-FR" sz="1400" kern="1200" dirty="0">
            <a:solidFill>
              <a:srgbClr val="02029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40" y="0"/>
        <a:ext cx="3068410" cy="1180931"/>
      </dsp:txXfrm>
    </dsp:sp>
    <dsp:sp modelId="{D2955175-D38C-44C4-94B0-7BF85C4EC806}">
      <dsp:nvSpPr>
        <dsp:cNvPr id="0" name=""/>
        <dsp:cNvSpPr/>
      </dsp:nvSpPr>
      <dsp:spPr>
        <a:xfrm>
          <a:off x="310881" y="1181268"/>
          <a:ext cx="2454728" cy="773352"/>
        </a:xfrm>
        <a:prstGeom prst="roundRect">
          <a:avLst>
            <a:gd name="adj" fmla="val 10000"/>
          </a:avLst>
        </a:prstGeom>
        <a:solidFill>
          <a:srgbClr val="020290"/>
        </a:solidFill>
        <a:ln w="12700" cap="flat" cmpd="sng" algn="ctr">
          <a:solidFill>
            <a:srgbClr val="F6E04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latin typeface="Calibri" panose="020F0502020204030204" pitchFamily="34" charset="0"/>
              <a:cs typeface="Calibri" panose="020F0502020204030204" pitchFamily="34" charset="0"/>
            </a:rPr>
            <a:t>Conseil européen de la recherche</a:t>
          </a:r>
        </a:p>
      </dsp:txBody>
      <dsp:txXfrm>
        <a:off x="333532" y="1203919"/>
        <a:ext cx="2409426" cy="728050"/>
      </dsp:txXfrm>
    </dsp:sp>
    <dsp:sp modelId="{A2583108-2FD3-4965-A5BE-A496A0C1D8D0}">
      <dsp:nvSpPr>
        <dsp:cNvPr id="0" name=""/>
        <dsp:cNvSpPr/>
      </dsp:nvSpPr>
      <dsp:spPr>
        <a:xfrm>
          <a:off x="310881" y="2073598"/>
          <a:ext cx="2454728" cy="773352"/>
        </a:xfrm>
        <a:prstGeom prst="roundRect">
          <a:avLst>
            <a:gd name="adj" fmla="val 10000"/>
          </a:avLst>
        </a:prstGeom>
        <a:solidFill>
          <a:srgbClr val="020290"/>
        </a:solidFill>
        <a:ln w="12700" cap="flat" cmpd="sng" algn="ctr">
          <a:solidFill>
            <a:srgbClr val="F6E04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latin typeface="Calibri" panose="020F0502020204030204" pitchFamily="34" charset="0"/>
              <a:cs typeface="Calibri" panose="020F0502020204030204" pitchFamily="34" charset="0"/>
            </a:rPr>
            <a:t>Actions Marie </a:t>
          </a:r>
          <a:r>
            <a:rPr lang="fr-FR" sz="1100" kern="1200" dirty="0" err="1">
              <a:latin typeface="Calibri" panose="020F0502020204030204" pitchFamily="34" charset="0"/>
              <a:cs typeface="Calibri" panose="020F0502020204030204" pitchFamily="34" charset="0"/>
            </a:rPr>
            <a:t>Skłodowska</a:t>
          </a:r>
          <a:r>
            <a:rPr lang="fr-FR" sz="1100" kern="1200" dirty="0">
              <a:latin typeface="Calibri" panose="020F0502020204030204" pitchFamily="34" charset="0"/>
              <a:cs typeface="Calibri" panose="020F0502020204030204" pitchFamily="34" charset="0"/>
            </a:rPr>
            <a:t>-Curie</a:t>
          </a:r>
        </a:p>
      </dsp:txBody>
      <dsp:txXfrm>
        <a:off x="333532" y="2096249"/>
        <a:ext cx="2409426" cy="728050"/>
      </dsp:txXfrm>
    </dsp:sp>
    <dsp:sp modelId="{DA5DDEDA-074E-406B-AC45-9D92CCD30DCA}">
      <dsp:nvSpPr>
        <dsp:cNvPr id="0" name=""/>
        <dsp:cNvSpPr/>
      </dsp:nvSpPr>
      <dsp:spPr>
        <a:xfrm>
          <a:off x="310881" y="2965928"/>
          <a:ext cx="2454728" cy="773352"/>
        </a:xfrm>
        <a:prstGeom prst="roundRect">
          <a:avLst>
            <a:gd name="adj" fmla="val 10000"/>
          </a:avLst>
        </a:prstGeom>
        <a:solidFill>
          <a:srgbClr val="020290"/>
        </a:solidFill>
        <a:ln w="12700" cap="flat" cmpd="sng" algn="ctr">
          <a:solidFill>
            <a:srgbClr val="F6E04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latin typeface="Calibri" panose="020F0502020204030204" pitchFamily="34" charset="0"/>
              <a:cs typeface="Calibri" panose="020F0502020204030204" pitchFamily="34" charset="0"/>
            </a:rPr>
            <a:t>Infrastructures de recherche</a:t>
          </a:r>
        </a:p>
      </dsp:txBody>
      <dsp:txXfrm>
        <a:off x="333532" y="2988579"/>
        <a:ext cx="2409426" cy="728050"/>
      </dsp:txXfrm>
    </dsp:sp>
    <dsp:sp modelId="{DFB81C6E-555D-419A-BAAE-5C8AB11037B6}">
      <dsp:nvSpPr>
        <dsp:cNvPr id="0" name=""/>
        <dsp:cNvSpPr/>
      </dsp:nvSpPr>
      <dsp:spPr>
        <a:xfrm>
          <a:off x="3305742" y="0"/>
          <a:ext cx="4596447" cy="3936439"/>
        </a:xfrm>
        <a:prstGeom prst="roundRect">
          <a:avLst>
            <a:gd name="adj" fmla="val 10000"/>
          </a:avLst>
        </a:prstGeom>
        <a:noFill/>
        <a:ln w="3175">
          <a:solidFill>
            <a:srgbClr val="02029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020290"/>
              </a:solidFill>
              <a:latin typeface="Calibri" panose="020F0502020204030204" pitchFamily="34" charset="0"/>
              <a:cs typeface="Calibri" panose="020F0502020204030204" pitchFamily="34" charset="0"/>
            </a:rPr>
            <a:t>Pilier 2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020290"/>
              </a:solidFill>
              <a:latin typeface="Calibri" panose="020F0502020204030204" pitchFamily="34" charset="0"/>
              <a:cs typeface="Calibri" panose="020F0502020204030204" pitchFamily="34" charset="0"/>
            </a:rPr>
            <a:t>Problématiques mondiales et compétitivité industrielle et européenne</a:t>
          </a:r>
        </a:p>
      </dsp:txBody>
      <dsp:txXfrm>
        <a:off x="3305742" y="0"/>
        <a:ext cx="4596447" cy="1180931"/>
      </dsp:txXfrm>
    </dsp:sp>
    <dsp:sp modelId="{6EF1587A-ADB0-47A5-A7D1-81BFAAE8DC51}">
      <dsp:nvSpPr>
        <dsp:cNvPr id="0" name=""/>
        <dsp:cNvSpPr/>
      </dsp:nvSpPr>
      <dsp:spPr>
        <a:xfrm>
          <a:off x="3781385" y="1181407"/>
          <a:ext cx="3638839" cy="320854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rgbClr val="F6E04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latin typeface="Calibri" panose="020F0502020204030204" pitchFamily="34" charset="0"/>
              <a:cs typeface="Calibri" panose="020F0502020204030204" pitchFamily="34" charset="0"/>
            </a:rPr>
            <a:t>Santé</a:t>
          </a:r>
        </a:p>
      </dsp:txBody>
      <dsp:txXfrm>
        <a:off x="3790782" y="1190804"/>
        <a:ext cx="3620045" cy="302060"/>
      </dsp:txXfrm>
    </dsp:sp>
    <dsp:sp modelId="{A9DBA9FC-2CE8-4354-BCAD-8A20E1E422A2}">
      <dsp:nvSpPr>
        <dsp:cNvPr id="0" name=""/>
        <dsp:cNvSpPr/>
      </dsp:nvSpPr>
      <dsp:spPr>
        <a:xfrm>
          <a:off x="3781385" y="1549737"/>
          <a:ext cx="3638839" cy="321811"/>
        </a:xfrm>
        <a:prstGeom prst="roundRect">
          <a:avLst>
            <a:gd name="adj" fmla="val 10000"/>
          </a:avLst>
        </a:prstGeom>
        <a:solidFill>
          <a:srgbClr val="020290"/>
        </a:solidFill>
        <a:ln w="12700" cap="flat" cmpd="sng" algn="ctr">
          <a:solidFill>
            <a:srgbClr val="F6E04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latin typeface="Calibri" panose="020F0502020204030204" pitchFamily="34" charset="0"/>
              <a:cs typeface="Calibri" panose="020F0502020204030204" pitchFamily="34" charset="0"/>
            </a:rPr>
            <a:t>Culture, créativité et société inclusive </a:t>
          </a:r>
        </a:p>
      </dsp:txBody>
      <dsp:txXfrm>
        <a:off x="3790811" y="1559163"/>
        <a:ext cx="3619987" cy="302959"/>
      </dsp:txXfrm>
    </dsp:sp>
    <dsp:sp modelId="{6381C25E-F6FE-43F7-AE31-ECC1F2D48367}">
      <dsp:nvSpPr>
        <dsp:cNvPr id="0" name=""/>
        <dsp:cNvSpPr/>
      </dsp:nvSpPr>
      <dsp:spPr>
        <a:xfrm>
          <a:off x="3781385" y="1919024"/>
          <a:ext cx="3638839" cy="316469"/>
        </a:xfrm>
        <a:prstGeom prst="roundRect">
          <a:avLst>
            <a:gd name="adj" fmla="val 10000"/>
          </a:avLst>
        </a:prstGeom>
        <a:solidFill>
          <a:srgbClr val="020290"/>
        </a:solidFill>
        <a:ln w="12700" cap="flat" cmpd="sng" algn="ctr">
          <a:solidFill>
            <a:srgbClr val="F6E04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latin typeface="Calibri" panose="020F0502020204030204" pitchFamily="34" charset="0"/>
              <a:cs typeface="Calibri" panose="020F0502020204030204" pitchFamily="34" charset="0"/>
            </a:rPr>
            <a:t>Sécurité civile pour la société</a:t>
          </a:r>
        </a:p>
      </dsp:txBody>
      <dsp:txXfrm>
        <a:off x="3790654" y="1928293"/>
        <a:ext cx="3620301" cy="297931"/>
      </dsp:txXfrm>
    </dsp:sp>
    <dsp:sp modelId="{F8B57B1C-6CB4-4611-8B16-7A4B420EEBD6}">
      <dsp:nvSpPr>
        <dsp:cNvPr id="0" name=""/>
        <dsp:cNvSpPr/>
      </dsp:nvSpPr>
      <dsp:spPr>
        <a:xfrm>
          <a:off x="3781385" y="2282970"/>
          <a:ext cx="3638839" cy="317398"/>
        </a:xfrm>
        <a:prstGeom prst="roundRect">
          <a:avLst>
            <a:gd name="adj" fmla="val 10000"/>
          </a:avLst>
        </a:prstGeom>
        <a:solidFill>
          <a:srgbClr val="020290"/>
        </a:solidFill>
        <a:ln w="12700" cap="flat" cmpd="sng" algn="ctr">
          <a:solidFill>
            <a:srgbClr val="F6E04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latin typeface="Calibri" panose="020F0502020204030204" pitchFamily="34" charset="0"/>
              <a:cs typeface="Calibri" panose="020F0502020204030204" pitchFamily="34" charset="0"/>
            </a:rPr>
            <a:t>Numérique, industrie et espace</a:t>
          </a:r>
        </a:p>
      </dsp:txBody>
      <dsp:txXfrm>
        <a:off x="3790681" y="2292266"/>
        <a:ext cx="3620247" cy="298806"/>
      </dsp:txXfrm>
    </dsp:sp>
    <dsp:sp modelId="{DE9531E8-53A4-4B97-86D6-8E20C4715E1F}">
      <dsp:nvSpPr>
        <dsp:cNvPr id="0" name=""/>
        <dsp:cNvSpPr/>
      </dsp:nvSpPr>
      <dsp:spPr>
        <a:xfrm>
          <a:off x="3781385" y="2647844"/>
          <a:ext cx="3638839" cy="327998"/>
        </a:xfrm>
        <a:prstGeom prst="roundRect">
          <a:avLst>
            <a:gd name="adj" fmla="val 10000"/>
          </a:avLst>
        </a:prstGeom>
        <a:solidFill>
          <a:srgbClr val="020290"/>
        </a:solidFill>
        <a:ln w="12700" cap="flat" cmpd="sng" algn="ctr">
          <a:solidFill>
            <a:srgbClr val="F6E04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latin typeface="Calibri" panose="020F0502020204030204" pitchFamily="34" charset="0"/>
              <a:cs typeface="Calibri" panose="020F0502020204030204" pitchFamily="34" charset="0"/>
            </a:rPr>
            <a:t>Climat, énergie et mobilité</a:t>
          </a:r>
        </a:p>
      </dsp:txBody>
      <dsp:txXfrm>
        <a:off x="3790992" y="2657451"/>
        <a:ext cx="3619625" cy="308784"/>
      </dsp:txXfrm>
    </dsp:sp>
    <dsp:sp modelId="{E6189670-5927-4E11-8E3D-99EE22E0F81E}">
      <dsp:nvSpPr>
        <dsp:cNvPr id="0" name=""/>
        <dsp:cNvSpPr/>
      </dsp:nvSpPr>
      <dsp:spPr>
        <a:xfrm>
          <a:off x="3781385" y="3023318"/>
          <a:ext cx="3638839" cy="359755"/>
        </a:xfrm>
        <a:prstGeom prst="roundRect">
          <a:avLst>
            <a:gd name="adj" fmla="val 10000"/>
          </a:avLst>
        </a:prstGeom>
        <a:solidFill>
          <a:srgbClr val="011893"/>
        </a:solidFill>
        <a:ln w="12700" cap="flat" cmpd="sng" algn="ctr">
          <a:solidFill>
            <a:srgbClr val="F6E04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latin typeface="Calibri" panose="020F0502020204030204" pitchFamily="34" charset="0"/>
              <a:cs typeface="Calibri" panose="020F0502020204030204" pitchFamily="34" charset="0"/>
            </a:rPr>
            <a:t>Alimentation, </a:t>
          </a:r>
          <a:r>
            <a:rPr lang="fr-FR" sz="1100" kern="1200" dirty="0" err="1">
              <a:latin typeface="Calibri" panose="020F0502020204030204" pitchFamily="34" charset="0"/>
              <a:cs typeface="Calibri" panose="020F0502020204030204" pitchFamily="34" charset="0"/>
            </a:rPr>
            <a:t>bioéconomie</a:t>
          </a:r>
          <a:r>
            <a:rPr lang="fr-FR" sz="1100" kern="1200" dirty="0">
              <a:latin typeface="Calibri" panose="020F0502020204030204" pitchFamily="34" charset="0"/>
              <a:cs typeface="Calibri" panose="020F0502020204030204" pitchFamily="34" charset="0"/>
            </a:rPr>
            <a:t>, ressources naturelles, agriculture et environnement</a:t>
          </a:r>
        </a:p>
      </dsp:txBody>
      <dsp:txXfrm>
        <a:off x="3791922" y="3033855"/>
        <a:ext cx="3617765" cy="338681"/>
      </dsp:txXfrm>
    </dsp:sp>
    <dsp:sp modelId="{0AE4C324-8270-480D-91F3-29C837622F44}">
      <dsp:nvSpPr>
        <dsp:cNvPr id="0" name=""/>
        <dsp:cNvSpPr/>
      </dsp:nvSpPr>
      <dsp:spPr>
        <a:xfrm>
          <a:off x="3784552" y="3516068"/>
          <a:ext cx="3638839" cy="308591"/>
        </a:xfrm>
        <a:prstGeom prst="roundRect">
          <a:avLst>
            <a:gd name="adj" fmla="val 10000"/>
          </a:avLst>
        </a:prstGeom>
        <a:solidFill>
          <a:srgbClr val="020290"/>
        </a:solidFill>
        <a:ln w="12700" cap="flat" cmpd="sng" algn="ctr">
          <a:solidFill>
            <a:srgbClr val="F6E04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latin typeface="Calibri" panose="020F0502020204030204" pitchFamily="34" charset="0"/>
              <a:cs typeface="Calibri" panose="020F0502020204030204" pitchFamily="34" charset="0"/>
            </a:rPr>
            <a:t>Centre commun de recherche</a:t>
          </a:r>
        </a:p>
      </dsp:txBody>
      <dsp:txXfrm>
        <a:off x="3793590" y="3525106"/>
        <a:ext cx="3620763" cy="290515"/>
      </dsp:txXfrm>
    </dsp:sp>
    <dsp:sp modelId="{19A5AD1B-AB93-4569-A958-0970D2114D0F}">
      <dsp:nvSpPr>
        <dsp:cNvPr id="0" name=""/>
        <dsp:cNvSpPr/>
      </dsp:nvSpPr>
      <dsp:spPr>
        <a:xfrm>
          <a:off x="8129160" y="0"/>
          <a:ext cx="3068410" cy="3936439"/>
        </a:xfrm>
        <a:prstGeom prst="roundRect">
          <a:avLst>
            <a:gd name="adj" fmla="val 10000"/>
          </a:avLst>
        </a:prstGeom>
        <a:noFill/>
        <a:ln>
          <a:solidFill>
            <a:srgbClr val="02029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020290"/>
              </a:solidFill>
              <a:latin typeface="Calibri" panose="020F0502020204030204" pitchFamily="34" charset="0"/>
              <a:cs typeface="Calibri" panose="020F0502020204030204" pitchFamily="34" charset="0"/>
            </a:rPr>
            <a:t>Pilier 3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020290"/>
              </a:solidFill>
              <a:latin typeface="Calibri" panose="020F0502020204030204" pitchFamily="34" charset="0"/>
              <a:cs typeface="Calibri" panose="020F0502020204030204" pitchFamily="34" charset="0"/>
            </a:rPr>
            <a:t>Europe plus innovante</a:t>
          </a:r>
        </a:p>
      </dsp:txBody>
      <dsp:txXfrm>
        <a:off x="8129160" y="0"/>
        <a:ext cx="3068410" cy="1180931"/>
      </dsp:txXfrm>
    </dsp:sp>
    <dsp:sp modelId="{2169C337-CC1C-4E8C-8384-87C4ADCE685C}">
      <dsp:nvSpPr>
        <dsp:cNvPr id="0" name=""/>
        <dsp:cNvSpPr/>
      </dsp:nvSpPr>
      <dsp:spPr>
        <a:xfrm>
          <a:off x="8465457" y="1179649"/>
          <a:ext cx="2454728" cy="773352"/>
        </a:xfrm>
        <a:prstGeom prst="roundRect">
          <a:avLst>
            <a:gd name="adj" fmla="val 10000"/>
          </a:avLst>
        </a:prstGeom>
        <a:solidFill>
          <a:srgbClr val="020290"/>
        </a:solidFill>
        <a:ln w="12700" cap="flat" cmpd="sng" algn="ctr">
          <a:solidFill>
            <a:srgbClr val="F6E04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latin typeface="Calibri" panose="020F0502020204030204" pitchFamily="34" charset="0"/>
              <a:cs typeface="Calibri" panose="020F0502020204030204" pitchFamily="34" charset="0"/>
            </a:rPr>
            <a:t>Conseil européen de l’innovation</a:t>
          </a:r>
        </a:p>
      </dsp:txBody>
      <dsp:txXfrm>
        <a:off x="8488108" y="1202300"/>
        <a:ext cx="2409426" cy="728050"/>
      </dsp:txXfrm>
    </dsp:sp>
    <dsp:sp modelId="{DEFB8A56-09D2-4B9C-934F-82FFF7F736AE}">
      <dsp:nvSpPr>
        <dsp:cNvPr id="0" name=""/>
        <dsp:cNvSpPr/>
      </dsp:nvSpPr>
      <dsp:spPr>
        <a:xfrm>
          <a:off x="8436001" y="2073598"/>
          <a:ext cx="2454728" cy="773352"/>
        </a:xfrm>
        <a:prstGeom prst="roundRect">
          <a:avLst>
            <a:gd name="adj" fmla="val 10000"/>
          </a:avLst>
        </a:prstGeom>
        <a:solidFill>
          <a:srgbClr val="020290"/>
        </a:solidFill>
        <a:ln w="12700" cap="flat" cmpd="sng" algn="ctr">
          <a:solidFill>
            <a:srgbClr val="F6E04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latin typeface="Calibri" panose="020F0502020204030204" pitchFamily="34" charset="0"/>
              <a:cs typeface="Calibri" panose="020F0502020204030204" pitchFamily="34" charset="0"/>
            </a:rPr>
            <a:t>Écosystèmes européens d’innovation</a:t>
          </a:r>
        </a:p>
      </dsp:txBody>
      <dsp:txXfrm>
        <a:off x="8458652" y="2096249"/>
        <a:ext cx="2409426" cy="728050"/>
      </dsp:txXfrm>
    </dsp:sp>
    <dsp:sp modelId="{AEEFAF34-2422-4520-8EDC-A7B9D24C35AA}">
      <dsp:nvSpPr>
        <dsp:cNvPr id="0" name=""/>
        <dsp:cNvSpPr/>
      </dsp:nvSpPr>
      <dsp:spPr>
        <a:xfrm>
          <a:off x="8436001" y="2965928"/>
          <a:ext cx="2454728" cy="773352"/>
        </a:xfrm>
        <a:prstGeom prst="roundRect">
          <a:avLst>
            <a:gd name="adj" fmla="val 10000"/>
          </a:avLst>
        </a:prstGeom>
        <a:solidFill>
          <a:srgbClr val="020290"/>
        </a:solidFill>
        <a:ln w="12700" cap="flat" cmpd="sng" algn="ctr">
          <a:solidFill>
            <a:srgbClr val="F6E04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latin typeface="Calibri" panose="020F0502020204030204" pitchFamily="34" charset="0"/>
              <a:cs typeface="Calibri" panose="020F0502020204030204" pitchFamily="34" charset="0"/>
            </a:rPr>
            <a:t>Institut européen d’innovation et de technologie</a:t>
          </a:r>
        </a:p>
      </dsp:txBody>
      <dsp:txXfrm>
        <a:off x="8458652" y="2988579"/>
        <a:ext cx="2409426" cy="728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F5652-0486-734E-AED5-405CA93474F1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DC363-5E98-7642-873A-6634F5D2DD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378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2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297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8016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ea typeface="Lato"/>
                <a:cs typeface="Lato"/>
                <a:sym typeface="Lato"/>
              </a:rPr>
              <a:t>Budget:  95,5 Md€  </a:t>
            </a:r>
            <a:r>
              <a:rPr lang="fr-FR" sz="1200" dirty="0">
                <a:ea typeface="Lato"/>
                <a:cs typeface="Lato"/>
                <a:sym typeface="Lato"/>
              </a:rPr>
              <a:t>(dont </a:t>
            </a:r>
            <a:r>
              <a:rPr lang="fr-FR" sz="1200" dirty="0"/>
              <a:t>5,4 Md € plan de relance </a:t>
            </a:r>
            <a:r>
              <a:rPr lang="fr-FR" sz="1200" dirty="0" err="1"/>
              <a:t>NextGenerationEU</a:t>
            </a:r>
            <a:r>
              <a:rPr lang="fr-FR" sz="1200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30% de plus que H2020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/>
              <a:t>Continuité </a:t>
            </a:r>
            <a:r>
              <a:rPr lang="fr-FR" sz="1200" dirty="0"/>
              <a:t>avec Horizon 2020 dans une large mesure (structure, règles de participation)</a:t>
            </a:r>
          </a:p>
          <a:p>
            <a:r>
              <a:rPr lang="fr-FR" sz="1200" dirty="0"/>
              <a:t>Ave volonté de promouvoir</a:t>
            </a:r>
          </a:p>
          <a:p>
            <a:r>
              <a:rPr lang="fr-FR" sz="1200" dirty="0"/>
              <a:t>-engagement des citoyens mais communication</a:t>
            </a:r>
            <a:r>
              <a:rPr lang="fr-FR" sz="1200" baseline="0" dirty="0"/>
              <a:t> ouverte sur les résultats des projets articles ou données (</a:t>
            </a:r>
            <a:r>
              <a:rPr lang="en-GB" sz="1200" dirty="0">
                <a:solidFill>
                  <a:srgbClr val="4D4D4D"/>
                </a:solidFill>
                <a:cs typeface="Arial" panose="020B0604020202020204" pitchFamily="34" charset="0"/>
              </a:rPr>
              <a:t>European Open Science Cloud </a:t>
            </a:r>
            <a:r>
              <a:rPr lang="en-GB" sz="1200" dirty="0" err="1">
                <a:solidFill>
                  <a:srgbClr val="4D4D4D"/>
                </a:solidFill>
                <a:cs typeface="Arial" panose="020B0604020202020204" pitchFamily="34" charset="0"/>
              </a:rPr>
              <a:t>ou</a:t>
            </a:r>
            <a:r>
              <a:rPr lang="en-GB" sz="1200" dirty="0">
                <a:solidFill>
                  <a:srgbClr val="4D4D4D"/>
                </a:solidFill>
                <a:cs typeface="Arial" panose="020B0604020202020204" pitchFamily="34" charset="0"/>
              </a:rPr>
              <a:t> Open Research Europe </a:t>
            </a:r>
            <a:r>
              <a:rPr lang="en-GB" sz="1200" b="0" dirty="0">
                <a:solidFill>
                  <a:srgbClr val="4D4D4D"/>
                </a:solidFill>
                <a:cs typeface="Arial" panose="020B0604020202020204" pitchFamily="34" charset="0"/>
              </a:rPr>
              <a:t>publishing platform)</a:t>
            </a:r>
            <a:endParaRPr lang="en-GB" sz="1200" b="0" dirty="0">
              <a:solidFill>
                <a:srgbClr val="931680">
                  <a:lumMod val="50000"/>
                </a:srgbClr>
              </a:solidFill>
            </a:endParaRPr>
          </a:p>
          <a:p>
            <a:r>
              <a:rPr lang="fr-FR" sz="1200" dirty="0"/>
              <a:t>-Une plus grande </a:t>
            </a:r>
            <a:r>
              <a:rPr lang="fr-FR" sz="1200" b="1" dirty="0"/>
              <a:t>ouverture sur l’international </a:t>
            </a:r>
            <a:r>
              <a:rPr lang="fr-FR" sz="1200" dirty="0"/>
              <a:t>(davantage de pays associés) mais modulable (possibilité de restreindre l’association à certaines parties du programme): </a:t>
            </a:r>
          </a:p>
          <a:p>
            <a:r>
              <a:rPr lang="fr-FR" sz="1200" dirty="0"/>
              <a:t>La participation et le </a:t>
            </a:r>
            <a:r>
              <a:rPr lang="fr-FR" sz="1200" dirty="0" err="1"/>
              <a:t>finnacement</a:t>
            </a:r>
            <a:r>
              <a:rPr lang="fr-FR" sz="1200" dirty="0"/>
              <a:t> des partenaires américains est à nouveau possible dans ce </a:t>
            </a:r>
            <a:r>
              <a:rPr lang="fr-FR" sz="1200" dirty="0" err="1"/>
              <a:t>prog</a:t>
            </a:r>
            <a:r>
              <a:rPr lang="fr-FR" sz="1200" dirty="0"/>
              <a:t> (règle de réciprocité avec les programmes du NIH)</a:t>
            </a:r>
          </a:p>
          <a:p>
            <a:endParaRPr lang="fr-FR" sz="1200" dirty="0"/>
          </a:p>
          <a:p>
            <a:r>
              <a:rPr lang="fr-FR" sz="1400" dirty="0"/>
              <a:t>-</a:t>
            </a:r>
            <a:r>
              <a:rPr lang="fr-FR" sz="1400" b="1" dirty="0"/>
              <a:t> Focus sur l’innovation, en particulier de rupture </a:t>
            </a:r>
            <a:r>
              <a:rPr lang="fr-FR" sz="1400" dirty="0"/>
              <a:t>– dans la lignée du pilote EIC lancé en 2019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L’identification de «</a:t>
            </a:r>
            <a:r>
              <a:rPr lang="fr-FR" sz="1400" b="1" dirty="0"/>
              <a:t> missions </a:t>
            </a:r>
            <a:r>
              <a:rPr lang="fr-FR" sz="1400" dirty="0"/>
              <a:t>» portefeuille de projets avec un objectif ambitieux et mesurable 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Une </a:t>
            </a:r>
            <a:r>
              <a:rPr lang="fr-FR" sz="1400" b="1" dirty="0"/>
              <a:t>rationalisation du paysage des partenariats (en terme de nombre et d’instrument</a:t>
            </a:r>
            <a:r>
              <a:rPr lang="fr-FR" sz="1400" b="1" baseline="0" dirty="0"/>
              <a:t> de financement)</a:t>
            </a:r>
            <a:endParaRPr lang="fr-FR" sz="1400" b="1" dirty="0"/>
          </a:p>
          <a:p>
            <a:pPr>
              <a:buFont typeface="Arial" panose="020B0604020202020204" pitchFamily="34" charset="0"/>
              <a:buChar char="•"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2453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4445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0223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6488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Public privé avec couvrir les différents secteurs</a:t>
            </a:r>
            <a:r>
              <a:rPr lang="fr-FR" baseline="0" dirty="0"/>
              <a:t> </a:t>
            </a:r>
            <a:r>
              <a:rPr lang="fr-FR" baseline="0" dirty="0" err="1"/>
              <a:t>ind</a:t>
            </a:r>
            <a:r>
              <a:rPr lang="fr-FR" baseline="0" dirty="0"/>
              <a:t> en santé </a:t>
            </a:r>
          </a:p>
          <a:p>
            <a:r>
              <a:rPr lang="fr-FR" baseline="0" dirty="0"/>
              <a:t>-radiologie, techno de l’information des soins de santé 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088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2285C1-F54F-8B8F-5DEF-EBF254B79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7A15EFC-27F6-BFD2-E8F2-2097D69E5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1AC005-6488-9509-0AFB-0458AC6F7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9FA5-1835-6F41-90BE-0DCF314D41F3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E13864-AD0D-C5D5-1736-49ECB30C6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3DCF75-AA08-BDC2-3028-E94BE873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A839-F4C5-C143-BF39-2B09F96EFA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096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2E0602-9ED5-7A78-C804-68E73A422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F79A137-7DA8-D9BF-E172-947BF021B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6213DB-1BE3-647C-FAB6-8C11E7C5D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9FA5-1835-6F41-90BE-0DCF314D41F3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67BE73-FA22-8809-829E-605BCE68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AE94E7-339A-1574-F372-4EA4BF1C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A839-F4C5-C143-BF39-2B09F96EFA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90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9FBC70-06F5-72C1-B35B-6691F4F206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A33CB82-5493-44DC-AA7E-EB59A6F08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0402BD-3C54-DB59-F455-43367F768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9FA5-1835-6F41-90BE-0DCF314D41F3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1BAADC-F8AA-A3AF-FFA4-C7B0B5526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EF6E88-324A-5D4E-8333-E5031AAE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A839-F4C5-C143-BF39-2B09F96EFA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534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488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703799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51852" y="432000"/>
            <a:ext cx="6960149" cy="480000"/>
          </a:xfrm>
        </p:spPr>
        <p:txBody>
          <a:bodyPr/>
          <a:lstStyle>
            <a:lvl1pPr marL="143972" indent="-143972" algn="r">
              <a:spcAft>
                <a:spcPts val="0"/>
              </a:spcAft>
              <a:buFont typeface="+mj-lt"/>
              <a:buAutoNum type="arabicPeriod"/>
              <a:defRPr sz="1067" b="1"/>
            </a:lvl1pPr>
            <a:lvl2pPr marL="143972" indent="-143972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91597"/>
            <a:ext cx="1560000" cy="466403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half" idx="2"/>
          </p:nvPr>
        </p:nvSpPr>
        <p:spPr>
          <a:xfrm>
            <a:off x="8777533" y="6480793"/>
            <a:ext cx="1560000" cy="480000"/>
          </a:xfrm>
          <a:prstGeom prst="rect">
            <a:avLst/>
          </a:prstGeom>
        </p:spPr>
        <p:txBody>
          <a:bodyPr/>
          <a:lstStyle>
            <a:lvl1pPr>
              <a:defRPr sz="1067"/>
            </a:lvl1pPr>
          </a:lstStyle>
          <a:p>
            <a:pPr algn="r"/>
            <a:fld id="{5AD09A3B-67CD-45EE-943D-2C2CBC9798B2}" type="datetime1">
              <a:rPr lang="en-US" cap="all" smtClean="0"/>
              <a:t>10/26/23</a:t>
            </a:fld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2511266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488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703799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51852" y="432000"/>
            <a:ext cx="6960149" cy="480000"/>
          </a:xfrm>
        </p:spPr>
        <p:txBody>
          <a:bodyPr/>
          <a:lstStyle>
            <a:lvl1pPr marL="143972" indent="-143972" algn="r">
              <a:spcAft>
                <a:spcPts val="0"/>
              </a:spcAft>
              <a:buFont typeface="+mj-lt"/>
              <a:buAutoNum type="arabicPeriod"/>
              <a:defRPr sz="1067" b="1"/>
            </a:lvl1pPr>
            <a:lvl2pPr marL="143972" indent="-143972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91597"/>
            <a:ext cx="1560000" cy="466403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half" idx="2"/>
          </p:nvPr>
        </p:nvSpPr>
        <p:spPr>
          <a:xfrm>
            <a:off x="8777533" y="6480793"/>
            <a:ext cx="1560000" cy="480000"/>
          </a:xfrm>
          <a:prstGeom prst="rect">
            <a:avLst/>
          </a:prstGeom>
        </p:spPr>
        <p:txBody>
          <a:bodyPr/>
          <a:lstStyle>
            <a:lvl1pPr>
              <a:defRPr sz="1067"/>
            </a:lvl1pPr>
          </a:lstStyle>
          <a:p>
            <a:pPr algn="r"/>
            <a:fld id="{5AD09A3B-67CD-45EE-943D-2C2CBC9798B2}" type="datetime1">
              <a:rPr lang="en-US" cap="all" smtClean="0"/>
              <a:t>10/26/23</a:t>
            </a:fld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4018824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488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703799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51852" y="432000"/>
            <a:ext cx="6960149" cy="480000"/>
          </a:xfrm>
        </p:spPr>
        <p:txBody>
          <a:bodyPr/>
          <a:lstStyle>
            <a:lvl1pPr marL="143972" indent="-143972" algn="r">
              <a:spcAft>
                <a:spcPts val="0"/>
              </a:spcAft>
              <a:buFont typeface="+mj-lt"/>
              <a:buAutoNum type="arabicPeriod"/>
              <a:defRPr sz="1067" b="1"/>
            </a:lvl1pPr>
            <a:lvl2pPr marL="143972" indent="-143972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91597"/>
            <a:ext cx="1560000" cy="466403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half" idx="2"/>
          </p:nvPr>
        </p:nvSpPr>
        <p:spPr>
          <a:xfrm>
            <a:off x="8777533" y="6480793"/>
            <a:ext cx="1560000" cy="480000"/>
          </a:xfrm>
          <a:prstGeom prst="rect">
            <a:avLst/>
          </a:prstGeom>
        </p:spPr>
        <p:txBody>
          <a:bodyPr/>
          <a:lstStyle>
            <a:lvl1pPr>
              <a:defRPr sz="1067"/>
            </a:lvl1pPr>
          </a:lstStyle>
          <a:p>
            <a:pPr algn="r"/>
            <a:fld id="{5AD09A3B-67CD-45EE-943D-2C2CBC9798B2}" type="datetime1">
              <a:rPr lang="en-US" cap="all" smtClean="0"/>
              <a:t>10/26/23</a:t>
            </a:fld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4277799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488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703799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51852" y="432000"/>
            <a:ext cx="6960149" cy="480000"/>
          </a:xfrm>
        </p:spPr>
        <p:txBody>
          <a:bodyPr/>
          <a:lstStyle>
            <a:lvl1pPr marL="143972" indent="-143972" algn="r">
              <a:spcAft>
                <a:spcPts val="0"/>
              </a:spcAft>
              <a:buFont typeface="+mj-lt"/>
              <a:buAutoNum type="arabicPeriod"/>
              <a:defRPr sz="1067" b="1"/>
            </a:lvl1pPr>
            <a:lvl2pPr marL="143972" indent="-143972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91597"/>
            <a:ext cx="1560000" cy="466403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half" idx="2"/>
          </p:nvPr>
        </p:nvSpPr>
        <p:spPr>
          <a:xfrm>
            <a:off x="8777533" y="6480793"/>
            <a:ext cx="1560000" cy="480000"/>
          </a:xfrm>
          <a:prstGeom prst="rect">
            <a:avLst/>
          </a:prstGeom>
        </p:spPr>
        <p:txBody>
          <a:bodyPr/>
          <a:lstStyle>
            <a:lvl1pPr>
              <a:defRPr sz="1067"/>
            </a:lvl1pPr>
          </a:lstStyle>
          <a:p>
            <a:pPr algn="r"/>
            <a:fld id="{5AD09A3B-67CD-45EE-943D-2C2CBC9798B2}" type="datetime1">
              <a:rPr lang="en-US" cap="all" smtClean="0"/>
              <a:t>10/26/23</a:t>
            </a:fld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10950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508787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31904" y="432000"/>
            <a:ext cx="6480096" cy="480000"/>
          </a:xfrm>
        </p:spPr>
        <p:txBody>
          <a:bodyPr/>
          <a:lstStyle>
            <a:lvl1pPr marL="143972" indent="-143972" algn="r">
              <a:spcAft>
                <a:spcPts val="0"/>
              </a:spcAft>
              <a:buFont typeface="+mj-lt"/>
              <a:buAutoNum type="arabicPeriod"/>
              <a:defRPr sz="1067" b="1"/>
            </a:lvl1pPr>
            <a:lvl2pPr marL="143972" indent="-143972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660915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660915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660915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405332"/>
            <a:ext cx="1560000" cy="452669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7"/>
          <p:cNvSpPr>
            <a:spLocks noGrp="1"/>
          </p:cNvSpPr>
          <p:nvPr>
            <p:ph type="dt" sz="half" idx="2"/>
          </p:nvPr>
        </p:nvSpPr>
        <p:spPr>
          <a:xfrm>
            <a:off x="8777533" y="6480793"/>
            <a:ext cx="1560000" cy="480000"/>
          </a:xfrm>
          <a:prstGeom prst="rect">
            <a:avLst/>
          </a:prstGeom>
        </p:spPr>
        <p:txBody>
          <a:bodyPr/>
          <a:lstStyle>
            <a:lvl1pPr>
              <a:defRPr sz="1067"/>
            </a:lvl1pPr>
          </a:lstStyle>
          <a:p>
            <a:pPr algn="r"/>
            <a:r>
              <a:rPr lang="fr-FR" cap="all" dirty="0"/>
              <a:t>06/04/2021</a:t>
            </a:r>
          </a:p>
        </p:txBody>
      </p:sp>
    </p:spTree>
    <p:extLst>
      <p:ext uri="{BB962C8B-B14F-4D97-AF65-F5344CB8AC3E}">
        <p14:creationId xmlns:p14="http://schemas.microsoft.com/office/powerpoint/2010/main" val="1426745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04DF4-46C0-4FE0-BD36-0F44C4ADF76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F46F86-927D-4FCD-973C-1CB7AB38A05C}"/>
              </a:ext>
            </a:extLst>
          </p:cNvPr>
          <p:cNvSpPr>
            <a:spLocks noGrp="1"/>
          </p:cNvSpPr>
          <p:nvPr>
            <p:ph type="body" idx="11"/>
          </p:nvPr>
        </p:nvSpPr>
        <p:spPr bwMode="gray">
          <a:xfrm>
            <a:off x="947739" y="1484314"/>
            <a:ext cx="9540875" cy="53657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48EFD3-6792-4FD9-8236-E4FF5A13D8E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47738" y="2060575"/>
            <a:ext cx="9540873" cy="36004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ACAE82-1EE1-47D3-849A-C4C47093776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8151281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nten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1A0A-6A5E-4C49-A0E3-AACDE44BD24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D5EE6-01EB-4BDE-AB29-385337E5783F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947739" y="2060575"/>
            <a:ext cx="4680000" cy="36004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8C521-2DFB-4B24-8341-D352B85057EC}"/>
              </a:ext>
            </a:extLst>
          </p:cNvPr>
          <p:cNvSpPr>
            <a:spLocks noGrp="1"/>
          </p:cNvSpPr>
          <p:nvPr>
            <p:ph sz="half" idx="2"/>
          </p:nvPr>
        </p:nvSpPr>
        <p:spPr bwMode="gray">
          <a:xfrm>
            <a:off x="5813400" y="2060573"/>
            <a:ext cx="4680000" cy="36004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6F9AE7A-C66E-4A4B-AF1A-193A49D48EEC}"/>
              </a:ext>
            </a:extLst>
          </p:cNvPr>
          <p:cNvSpPr>
            <a:spLocks noGrp="1"/>
          </p:cNvSpPr>
          <p:nvPr>
            <p:ph type="body" idx="10"/>
          </p:nvPr>
        </p:nvSpPr>
        <p:spPr bwMode="gray">
          <a:xfrm>
            <a:off x="947741" y="1484314"/>
            <a:ext cx="4679999" cy="53657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E2BC013-FF72-41D3-80C2-27002AD2A8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gray">
          <a:xfrm>
            <a:off x="5813400" y="1484314"/>
            <a:ext cx="4675213" cy="53657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600DD-0D26-4632-AD11-23852DF51B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226218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488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703799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51852" y="432000"/>
            <a:ext cx="6960149" cy="480000"/>
          </a:xfrm>
        </p:spPr>
        <p:txBody>
          <a:bodyPr/>
          <a:lstStyle>
            <a:lvl1pPr marL="143972" indent="-143972" algn="r">
              <a:spcAft>
                <a:spcPts val="0"/>
              </a:spcAft>
              <a:buFont typeface="+mj-lt"/>
              <a:buAutoNum type="arabicPeriod"/>
              <a:defRPr sz="1067" b="1"/>
            </a:lvl1pPr>
            <a:lvl2pPr marL="143972" indent="-143972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91597"/>
            <a:ext cx="1560000" cy="466403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half" idx="2"/>
          </p:nvPr>
        </p:nvSpPr>
        <p:spPr>
          <a:xfrm>
            <a:off x="8777533" y="6480793"/>
            <a:ext cx="1560000" cy="480000"/>
          </a:xfrm>
          <a:prstGeom prst="rect">
            <a:avLst/>
          </a:prstGeom>
        </p:spPr>
        <p:txBody>
          <a:bodyPr/>
          <a:lstStyle>
            <a:lvl1pPr>
              <a:defRPr sz="1067"/>
            </a:lvl1pPr>
          </a:lstStyle>
          <a:p>
            <a:pPr algn="r"/>
            <a:r>
              <a:rPr lang="fr-FR" cap="all" dirty="0"/>
              <a:t>06/04/2021</a:t>
            </a:r>
          </a:p>
        </p:txBody>
      </p:sp>
    </p:spTree>
    <p:extLst>
      <p:ext uri="{BB962C8B-B14F-4D97-AF65-F5344CB8AC3E}">
        <p14:creationId xmlns:p14="http://schemas.microsoft.com/office/powerpoint/2010/main" val="261753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DC6A5E-74B1-5636-2C2F-60CD9465B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E64535-D926-7EF4-40B4-C5B78AD26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CD2ECE-8C4E-752F-B9F4-9D5581268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9FA5-1835-6F41-90BE-0DCF314D41F3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F0C277-B7D1-C50D-C3BD-2005CBF45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ED5415-91F7-C5AD-DDD5-57695182A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A839-F4C5-C143-BF39-2B09F96EFA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18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47DAD9-C452-D36B-0DC3-A75E71D94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740031-5056-7917-9DC9-C0E9B2147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4924C2-CE20-DF36-EA78-9CC136F1B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9FA5-1835-6F41-90BE-0DCF314D41F3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CAF5AE-03D0-4C12-5B72-C770A1629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8BE55A-25E4-4C44-AB9A-508AC7825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A839-F4C5-C143-BF39-2B09F96EFA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021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DDF5A3-743C-4536-C0CE-674C2AAC2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64294A-9AEB-1CB2-B70A-C1DD5D4A7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741DDAF-920A-7C3C-CFC3-477B334C4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9F183BC-031E-235A-5987-110D020AA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9FA5-1835-6F41-90BE-0DCF314D41F3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AD490C-845C-83D0-02C8-888C488AE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2179F6-4914-AC1A-D79C-96B37D098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A839-F4C5-C143-BF39-2B09F96EFA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94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AC0C3F-7FB9-0387-4503-EAC6B8092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3DD5A8-6171-6C4B-3A4D-9091F3E22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767A6E-5CE0-4BAA-1F9E-EDACFD98D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E6BBC88-6108-A5DF-DE32-378F64C3E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BC98CC4-C2D3-4C55-07E4-C34732683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1842151-93D6-00EA-5124-ED978569E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9FA5-1835-6F41-90BE-0DCF314D41F3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CFE9611-EC41-95E7-8609-EC67ED8CD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95EFD7B-A0B4-2823-5442-CCB4ECA9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A839-F4C5-C143-BF39-2B09F96EFA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39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8CE130-6247-6A7B-CBD6-E5B705D2B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3EACFC0-0EF5-45F1-387D-416D77E48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9FA5-1835-6F41-90BE-0DCF314D41F3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991590F-812B-3C2C-9D03-A1B17C046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49DB6A-5C7E-A7F4-0686-F27FE1938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A839-F4C5-C143-BF39-2B09F96EFA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85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62797E-B111-70A7-9233-93A05416B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9FA5-1835-6F41-90BE-0DCF314D41F3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A7BE7E4-E219-B829-7B0A-6896F8D5D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2CC562-05A0-694C-13E7-D1C31AD1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A839-F4C5-C143-BF39-2B09F96EFA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391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8A62BF-81BA-64CE-D2A0-44ACA8854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402EAE-A5B0-2EE0-6719-414376303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2920009-7EEE-E5A4-C7FE-6C41BC893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59AAA4-9073-DA6D-1A1A-2DE540FE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9FA5-1835-6F41-90BE-0DCF314D41F3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C2335A-4DF7-87C5-A26C-AADAC7C6D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BB7828-B46F-8BDE-716B-CE4DE1428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A839-F4C5-C143-BF39-2B09F96EFA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035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1F5D9B-9AC0-9071-2E96-BA032600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630497C-03C0-3AC1-90AD-FA5943E24F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3D3C1C6-6565-F6DF-090C-488CC6B10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1DE0EF-8508-948E-5B65-F9BA36CD9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9FA5-1835-6F41-90BE-0DCF314D41F3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8138D1-24BC-0725-BA91-8EE4B534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D24D5A-6C73-0031-1CF9-56CFD62C1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A839-F4C5-C143-BF39-2B09F96EFA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73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EBA0DC5-1FCE-ADBC-D17F-4A10F01A8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92FDBE-D347-BDAC-C799-6CA68C6EB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AE87C0-EECE-B5FD-DF73-A944846FFE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A9FA5-1835-6F41-90BE-0DCF314D41F3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58BC79-FF04-FD5A-C6ED-2E7E155AB1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E3A462-12EF-9631-E254-2FC49CDD7A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AA839-F4C5-C143-BF39-2B09F96EFA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71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8" r:id="rId18"/>
    <p:sldLayoutId id="214748366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hi.europa.eu/apply-funding/ihi-call-5" TargetMode="External"/><Relationship Id="rId2" Type="http://schemas.openxmlformats.org/officeDocument/2006/relationships/hyperlink" Target="https://ihi-call-days.ihi.b2match.io/" TargetMode="Externa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png"/><Relationship Id="rId4" Type="http://schemas.openxmlformats.org/officeDocument/2006/relationships/hyperlink" Target="https://www.ihi.europa.eu/sites/default/files/uploads/Documents/Calls/IHI_Call5_CallText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3.png"/><Relationship Id="rId3" Type="http://schemas.openxmlformats.org/officeDocument/2006/relationships/image" Target="../media/image4.jpeg"/><Relationship Id="rId7" Type="http://schemas.openxmlformats.org/officeDocument/2006/relationships/hyperlink" Target="https://www.horizon-europe.gouv.fr/inscription-liste-sante" TargetMode="External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company/pcn-sant%C3%A9/?viewAsMember=true" TargetMode="External"/><Relationship Id="rId11" Type="http://schemas.openxmlformats.org/officeDocument/2006/relationships/image" Target="../media/image8.png"/><Relationship Id="rId5" Type="http://schemas.openxmlformats.org/officeDocument/2006/relationships/hyperlink" Target="mailto:pcn-sante@recherche.gouv.fr" TargetMode="External"/><Relationship Id="rId10" Type="http://schemas.openxmlformats.org/officeDocument/2006/relationships/image" Target="../media/image1.jpg"/><Relationship Id="rId4" Type="http://schemas.openxmlformats.org/officeDocument/2006/relationships/image" Target="../media/image5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rizon-europe.gouv.fr/cluster-1-sant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CBE903FE-6362-B0E4-4C66-CA4E4747F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87" y="3427216"/>
            <a:ext cx="3869722" cy="201225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DD54C21-531C-9625-4FD9-B037227EA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996" y="751530"/>
            <a:ext cx="2600495" cy="1244917"/>
          </a:xfrm>
          <a:prstGeom prst="rect">
            <a:avLst/>
          </a:prstGeom>
        </p:spPr>
      </p:pic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F696D318-9985-54C8-9B79-338E9FB53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209" y="1056640"/>
            <a:ext cx="5799947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 err="1">
                <a:solidFill>
                  <a:schemeClr val="tx2"/>
                </a:solidFill>
              </a:rPr>
              <a:t>Webinaire</a:t>
            </a:r>
            <a:r>
              <a:rPr lang="en-US" sz="8000" dirty="0"/>
              <a:t> </a:t>
            </a:r>
            <a:r>
              <a:rPr lang="en-US" sz="8000" dirty="0">
                <a:solidFill>
                  <a:schemeClr val="tx2"/>
                </a:solidFill>
              </a:rPr>
              <a:t>IHI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A9379B9-A4B7-C241-0DA3-E3A69322F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0210" y="4634204"/>
            <a:ext cx="4041454" cy="12612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Webinaire</a:t>
            </a:r>
            <a:r>
              <a:rPr lang="en-US" dirty="0">
                <a:solidFill>
                  <a:schemeClr val="tx2"/>
                </a:solidFill>
              </a:rPr>
              <a:t> 23 </a:t>
            </a:r>
            <a:r>
              <a:rPr lang="en-US" dirty="0" err="1">
                <a:solidFill>
                  <a:schemeClr val="tx2"/>
                </a:solidFill>
              </a:rPr>
              <a:t>octobre</a:t>
            </a:r>
            <a:r>
              <a:rPr lang="en-US" dirty="0">
                <a:solidFill>
                  <a:schemeClr val="tx2"/>
                </a:solidFill>
              </a:rPr>
              <a:t> 2023</a:t>
            </a:r>
          </a:p>
        </p:txBody>
      </p:sp>
      <p:pic>
        <p:nvPicPr>
          <p:cNvPr id="2" name="Image 1" descr="Une image contenant texte, Police, blanc, conception&#10;&#10;Description générée automatiquement">
            <a:extLst>
              <a:ext uri="{FF2B5EF4-FFF2-40B4-BE49-F238E27FC236}">
                <a16:creationId xmlns:a16="http://schemas.microsoft.com/office/drawing/2014/main" id="{E9BC5176-B08C-4EDF-26C8-6466C9B32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25" y="623275"/>
            <a:ext cx="3231503" cy="234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41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491B72-D1FE-B5BC-89A4-33F04C778FB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200" y="1131065"/>
            <a:ext cx="9540875" cy="536575"/>
          </a:xfrm>
        </p:spPr>
        <p:txBody>
          <a:bodyPr>
            <a:noAutofit/>
          </a:bodyPr>
          <a:lstStyle/>
          <a:p>
            <a:r>
              <a:rPr lang="fr-FR" sz="2000" i="1" dirty="0">
                <a:solidFill>
                  <a:schemeClr val="accent1"/>
                </a:solidFill>
              </a:rPr>
              <a:t>Focus Call 5: Single-stage – Deadline 16 JAN 2024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A015C6D-2C01-8616-CE95-7CB4F7DB4F0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3795" y="1864108"/>
            <a:ext cx="9540873" cy="4173136"/>
          </a:xfrm>
          <a:noFill/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b="1" dirty="0"/>
              <a:t>Topics: </a:t>
            </a:r>
          </a:p>
          <a:p>
            <a:pPr>
              <a:buFont typeface="Wingdings" pitchFamily="2" charset="2"/>
              <a:buChar char="Ø"/>
            </a:pPr>
            <a:r>
              <a:rPr lang="fr-FR" sz="1800" b="1" dirty="0">
                <a:solidFill>
                  <a:srgbClr val="0070C0"/>
                </a:solidFill>
              </a:rPr>
              <a:t>Topic 1: </a:t>
            </a:r>
            <a:r>
              <a:rPr lang="fr-FR" sz="1800" dirty="0" err="1"/>
              <a:t>Accelerating</a:t>
            </a:r>
            <a:r>
              <a:rPr lang="fr-FR" sz="1800" dirty="0"/>
              <a:t> the </a:t>
            </a:r>
            <a:r>
              <a:rPr lang="fr-FR" sz="1800" dirty="0" err="1"/>
              <a:t>implementation</a:t>
            </a:r>
            <a:r>
              <a:rPr lang="fr-FR" sz="1800" dirty="0"/>
              <a:t> of </a:t>
            </a:r>
            <a:r>
              <a:rPr lang="fr-FR" sz="1800" b="1" dirty="0"/>
              <a:t>New </a:t>
            </a:r>
            <a:r>
              <a:rPr lang="fr-FR" sz="1800" b="1" dirty="0" err="1"/>
              <a:t>Approach</a:t>
            </a:r>
            <a:r>
              <a:rPr lang="fr-FR" sz="1800" b="1" dirty="0"/>
              <a:t> </a:t>
            </a:r>
            <a:r>
              <a:rPr lang="fr-FR" sz="1800" b="1" dirty="0" err="1"/>
              <a:t>Methodologies</a:t>
            </a:r>
            <a:r>
              <a:rPr lang="fr-FR" sz="1800" b="1" dirty="0"/>
              <a:t> and innovative </a:t>
            </a:r>
          </a:p>
          <a:p>
            <a:pPr marL="0" indent="0">
              <a:buNone/>
            </a:pPr>
            <a:r>
              <a:rPr lang="fr-FR" sz="1800" b="1" dirty="0"/>
              <a:t>non-animal </a:t>
            </a:r>
            <a:r>
              <a:rPr lang="fr-FR" sz="1800" b="1" dirty="0" err="1"/>
              <a:t>approaches</a:t>
            </a:r>
            <a:r>
              <a:rPr lang="fr-FR" sz="1800" dirty="0"/>
              <a:t> for the </a:t>
            </a:r>
            <a:r>
              <a:rPr lang="fr-FR" sz="1800" dirty="0" err="1"/>
              <a:t>development</a:t>
            </a:r>
            <a:r>
              <a:rPr lang="fr-FR" sz="1800" dirty="0"/>
              <a:t>, </a:t>
            </a:r>
            <a:r>
              <a:rPr lang="fr-FR" sz="1800" dirty="0" err="1"/>
              <a:t>testing</a:t>
            </a:r>
            <a:r>
              <a:rPr lang="fr-FR" sz="1800" dirty="0"/>
              <a:t> and production of </a:t>
            </a:r>
            <a:r>
              <a:rPr lang="fr-FR" sz="1800" dirty="0" err="1"/>
              <a:t>health</a:t>
            </a:r>
            <a:r>
              <a:rPr lang="fr-FR" sz="1800" dirty="0"/>
              <a:t> technologies</a:t>
            </a:r>
          </a:p>
          <a:p>
            <a:pPr>
              <a:buFont typeface="Wingdings" pitchFamily="2" charset="2"/>
              <a:buChar char="Ø"/>
            </a:pPr>
            <a:r>
              <a:rPr lang="fr-FR" sz="1800" b="1" dirty="0">
                <a:solidFill>
                  <a:srgbClr val="0070C0"/>
                </a:solidFill>
              </a:rPr>
              <a:t>Topic 2: </a:t>
            </a:r>
            <a:r>
              <a:rPr lang="fr-FR" sz="1800" dirty="0" err="1"/>
              <a:t>Development</a:t>
            </a:r>
            <a:r>
              <a:rPr lang="fr-FR" sz="1800" dirty="0"/>
              <a:t> and proof of </a:t>
            </a:r>
            <a:r>
              <a:rPr lang="fr-FR" sz="1800" dirty="0" err="1"/>
              <a:t>principle</a:t>
            </a:r>
            <a:r>
              <a:rPr lang="fr-FR" sz="1800" dirty="0"/>
              <a:t> of </a:t>
            </a:r>
            <a:r>
              <a:rPr lang="fr-FR" sz="1800" b="1" dirty="0"/>
              <a:t>new </a:t>
            </a:r>
            <a:r>
              <a:rPr lang="fr-FR" sz="1800" b="1" dirty="0" err="1"/>
              <a:t>clinical</a:t>
            </a:r>
            <a:r>
              <a:rPr lang="fr-FR" sz="1800" b="1" dirty="0"/>
              <a:t> applications of </a:t>
            </a:r>
            <a:r>
              <a:rPr lang="fr-FR" sz="1800" b="1" dirty="0" err="1"/>
              <a:t>theranostic</a:t>
            </a:r>
            <a:r>
              <a:rPr lang="fr-FR" sz="1800" b="1" dirty="0"/>
              <a:t> solutions</a:t>
            </a:r>
          </a:p>
          <a:p>
            <a:pPr>
              <a:buFont typeface="Wingdings" pitchFamily="2" charset="2"/>
              <a:buChar char="Ø"/>
            </a:pPr>
            <a:r>
              <a:rPr lang="fr-FR" sz="1800" b="1" dirty="0">
                <a:solidFill>
                  <a:srgbClr val="0070C0"/>
                </a:solidFill>
              </a:rPr>
              <a:t>Topic 3: </a:t>
            </a:r>
            <a:r>
              <a:rPr lang="fr-FR" sz="1800" dirty="0" err="1"/>
              <a:t>Improved</a:t>
            </a:r>
            <a:r>
              <a:rPr lang="fr-FR" sz="1800" dirty="0"/>
              <a:t> </a:t>
            </a:r>
            <a:r>
              <a:rPr lang="fr-FR" sz="1800" dirty="0" err="1"/>
              <a:t>prediction</a:t>
            </a:r>
            <a:r>
              <a:rPr lang="fr-FR" sz="1800" dirty="0"/>
              <a:t>, </a:t>
            </a:r>
            <a:r>
              <a:rPr lang="fr-FR" sz="1800" dirty="0" err="1"/>
              <a:t>detection</a:t>
            </a:r>
            <a:r>
              <a:rPr lang="fr-FR" sz="1800" dirty="0"/>
              <a:t> and </a:t>
            </a:r>
            <a:r>
              <a:rPr lang="fr-FR" sz="1800" dirty="0" err="1"/>
              <a:t>treatment</a:t>
            </a:r>
            <a:r>
              <a:rPr lang="fr-FR" sz="1800" dirty="0"/>
              <a:t> </a:t>
            </a:r>
            <a:r>
              <a:rPr lang="fr-FR" sz="1800" dirty="0" err="1"/>
              <a:t>approaches</a:t>
            </a:r>
            <a:r>
              <a:rPr lang="fr-FR" sz="1800" dirty="0"/>
              <a:t> for </a:t>
            </a:r>
            <a:r>
              <a:rPr lang="fr-FR" sz="1800" b="1" dirty="0" err="1"/>
              <a:t>comprehensive</a:t>
            </a:r>
            <a:r>
              <a:rPr lang="fr-FR" sz="1800" b="1" dirty="0"/>
              <a:t> stroke management</a:t>
            </a:r>
          </a:p>
          <a:p>
            <a:pPr>
              <a:buFont typeface="Wingdings" pitchFamily="2" charset="2"/>
              <a:buChar char="Ø"/>
            </a:pPr>
            <a:r>
              <a:rPr lang="fr-FR" sz="1800" b="1" dirty="0">
                <a:solidFill>
                  <a:srgbClr val="0070C0"/>
                </a:solidFill>
              </a:rPr>
              <a:t>Topic 4: </a:t>
            </a:r>
            <a:r>
              <a:rPr lang="fr-FR" sz="1800" dirty="0" err="1"/>
              <a:t>Maximasing</a:t>
            </a:r>
            <a:r>
              <a:rPr lang="fr-FR" sz="1800" dirty="0"/>
              <a:t> the </a:t>
            </a:r>
            <a:r>
              <a:rPr lang="fr-FR" sz="1800" dirty="0" err="1"/>
              <a:t>potential</a:t>
            </a:r>
            <a:r>
              <a:rPr lang="fr-FR" sz="1800" dirty="0"/>
              <a:t> of </a:t>
            </a:r>
            <a:r>
              <a:rPr lang="fr-FR" sz="1800" b="1" dirty="0" err="1"/>
              <a:t>synthetic</a:t>
            </a:r>
            <a:r>
              <a:rPr lang="fr-FR" sz="1800" b="1" dirty="0"/>
              <a:t> data </a:t>
            </a:r>
            <a:r>
              <a:rPr lang="fr-FR" sz="1800" b="1" dirty="0" err="1"/>
              <a:t>generation</a:t>
            </a:r>
            <a:r>
              <a:rPr lang="fr-FR" sz="1800" b="1" dirty="0"/>
              <a:t> in </a:t>
            </a:r>
            <a:r>
              <a:rPr lang="fr-FR" sz="1800" b="1" dirty="0" err="1"/>
              <a:t>healthcare</a:t>
            </a:r>
            <a:r>
              <a:rPr lang="fr-FR" sz="1800" b="1" dirty="0"/>
              <a:t> applications</a:t>
            </a:r>
          </a:p>
          <a:p>
            <a:endParaRPr lang="fr-FR" sz="1800" dirty="0"/>
          </a:p>
          <a:p>
            <a:pPr marL="0" indent="0">
              <a:buNone/>
            </a:pPr>
            <a:r>
              <a:rPr lang="fr-FR" sz="1800" b="1" dirty="0"/>
              <a:t>Budget: </a:t>
            </a:r>
          </a:p>
          <a:p>
            <a:pPr marL="0" indent="0">
              <a:buNone/>
            </a:pPr>
            <a:r>
              <a:rPr lang="fr-FR" sz="1800" b="1" dirty="0">
                <a:solidFill>
                  <a:srgbClr val="0070C0"/>
                </a:solidFill>
              </a:rPr>
              <a:t>Contribution max de l’IHI: 115 M€ 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70C0"/>
                </a:solidFill>
              </a:rPr>
              <a:t>Attention: les partenaires contributeurs au projet doivent assurer 45% du budget</a:t>
            </a:r>
          </a:p>
          <a:p>
            <a:pPr marL="0" indent="0">
              <a:buNone/>
            </a:pPr>
            <a:endParaRPr lang="fr-FR" sz="1800" b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FEEBC5A-7837-03B5-818D-DE14996BB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0008" y="208477"/>
            <a:ext cx="2387600" cy="1143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76D23D7-769A-A69F-7211-005482F3C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041" y="0"/>
            <a:ext cx="2387600" cy="1143000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40DD33FA-35C5-CEC4-98D2-F47FBEBAADDF}"/>
              </a:ext>
            </a:extLst>
          </p:cNvPr>
          <p:cNvSpPr txBox="1">
            <a:spLocks/>
          </p:cNvSpPr>
          <p:nvPr/>
        </p:nvSpPr>
        <p:spPr bwMode="gray">
          <a:xfrm>
            <a:off x="1157245" y="343861"/>
            <a:ext cx="8161966" cy="7052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chemeClr val="tx2"/>
                </a:solidFill>
              </a:rPr>
              <a:t>Innovative </a:t>
            </a:r>
            <a:r>
              <a:rPr lang="fr-FR" sz="4000" b="1" dirty="0" err="1">
                <a:solidFill>
                  <a:schemeClr val="tx2"/>
                </a:solidFill>
              </a:rPr>
              <a:t>Health</a:t>
            </a:r>
            <a:r>
              <a:rPr lang="fr-FR" sz="4000" b="1" dirty="0">
                <a:solidFill>
                  <a:schemeClr val="tx2"/>
                </a:solidFill>
              </a:rPr>
              <a:t> Initiative IHI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18CBF73-554D-7FC6-3BEB-14BDE97FE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441" y="152400"/>
            <a:ext cx="23876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21038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FCA7003-F919-DC06-3BA8-AE1B3E8246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3331"/>
            <a:ext cx="5181600" cy="5433908"/>
          </a:xfrm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b="1" dirty="0">
                <a:solidFill>
                  <a:srgbClr val="0070C0"/>
                </a:solidFill>
              </a:rPr>
              <a:t>Topic 1: </a:t>
            </a:r>
            <a:r>
              <a:rPr lang="fr-FR" sz="1600" dirty="0" err="1"/>
              <a:t>Accelerating</a:t>
            </a:r>
            <a:r>
              <a:rPr lang="fr-FR" sz="1600" dirty="0"/>
              <a:t> the </a:t>
            </a:r>
            <a:r>
              <a:rPr lang="fr-FR" sz="1600" dirty="0" err="1"/>
              <a:t>implementation</a:t>
            </a:r>
            <a:r>
              <a:rPr lang="fr-FR" sz="1600" dirty="0"/>
              <a:t> of </a:t>
            </a:r>
            <a:r>
              <a:rPr lang="fr-FR" sz="1600" b="1" dirty="0"/>
              <a:t>New </a:t>
            </a:r>
            <a:r>
              <a:rPr lang="fr-FR" sz="1600" b="1" dirty="0" err="1"/>
              <a:t>Approach</a:t>
            </a:r>
            <a:r>
              <a:rPr lang="fr-FR" sz="1600" b="1" dirty="0"/>
              <a:t> </a:t>
            </a:r>
            <a:r>
              <a:rPr lang="fr-FR" sz="1600" b="1" dirty="0" err="1"/>
              <a:t>Methodologies</a:t>
            </a:r>
            <a:r>
              <a:rPr lang="fr-FR" sz="1600" b="1" dirty="0"/>
              <a:t> and innovative non-animal </a:t>
            </a:r>
            <a:r>
              <a:rPr lang="fr-FR" sz="1600" b="1" dirty="0" err="1"/>
              <a:t>approaches</a:t>
            </a:r>
            <a:endParaRPr lang="fr-FR" sz="1600" b="1" dirty="0"/>
          </a:p>
          <a:p>
            <a:pPr marL="0" indent="0">
              <a:buNone/>
            </a:pPr>
            <a:r>
              <a:rPr lang="fr-FR" sz="1600" b="1" dirty="0">
                <a:solidFill>
                  <a:srgbClr val="C00000"/>
                </a:solidFill>
              </a:rPr>
              <a:t>Maximum </a:t>
            </a:r>
            <a:r>
              <a:rPr lang="fr-FR" sz="1600" b="1" dirty="0" err="1">
                <a:solidFill>
                  <a:srgbClr val="C00000"/>
                </a:solidFill>
              </a:rPr>
              <a:t>financial</a:t>
            </a:r>
            <a:r>
              <a:rPr lang="fr-FR" sz="1600" b="1" dirty="0">
                <a:solidFill>
                  <a:srgbClr val="C00000"/>
                </a:solidFill>
              </a:rPr>
              <a:t> contribution </a:t>
            </a:r>
            <a:r>
              <a:rPr lang="fr-FR" sz="1600" b="1" dirty="0" err="1">
                <a:solidFill>
                  <a:srgbClr val="C00000"/>
                </a:solidFill>
              </a:rPr>
              <a:t>from</a:t>
            </a:r>
            <a:r>
              <a:rPr lang="fr-FR" sz="1600" b="1" dirty="0">
                <a:solidFill>
                  <a:srgbClr val="C00000"/>
                </a:solidFill>
              </a:rPr>
              <a:t> IHI up to 30 M€ </a:t>
            </a:r>
          </a:p>
          <a:p>
            <a:pPr marL="0" indent="0">
              <a:buNone/>
            </a:pPr>
            <a:r>
              <a:rPr lang="fr-FR" sz="1600" b="1" dirty="0" err="1"/>
              <a:t>Expected</a:t>
            </a:r>
            <a:r>
              <a:rPr lang="fr-FR" sz="1600" b="1" dirty="0"/>
              <a:t> </a:t>
            </a:r>
            <a:r>
              <a:rPr lang="fr-FR" sz="1600" b="1" dirty="0" err="1"/>
              <a:t>outcomes</a:t>
            </a:r>
            <a:r>
              <a:rPr lang="fr-FR" sz="1600" b="1" dirty="0"/>
              <a:t>: </a:t>
            </a:r>
          </a:p>
          <a:p>
            <a:pPr marL="0" indent="0">
              <a:buNone/>
            </a:pPr>
            <a:r>
              <a:rPr lang="fr-FR" sz="1600" dirty="0"/>
              <a:t>- </a:t>
            </a:r>
            <a:r>
              <a:rPr lang="fr-FR" sz="1600" dirty="0" err="1"/>
              <a:t>implementation</a:t>
            </a:r>
            <a:r>
              <a:rPr lang="fr-FR" sz="1600" dirty="0"/>
              <a:t> of </a:t>
            </a:r>
            <a:r>
              <a:rPr lang="fr-FR" sz="1600" dirty="0" err="1"/>
              <a:t>NAMs</a:t>
            </a:r>
            <a:r>
              <a:rPr lang="fr-FR" sz="1600" dirty="0"/>
              <a:t> and </a:t>
            </a:r>
            <a:r>
              <a:rPr lang="fr-FR" sz="1600" dirty="0" err="1"/>
              <a:t>other</a:t>
            </a:r>
            <a:r>
              <a:rPr lang="fr-FR" sz="1600" dirty="0"/>
              <a:t> innovative non-animal </a:t>
            </a:r>
            <a:r>
              <a:rPr lang="fr-FR" sz="1600" dirty="0" err="1"/>
              <a:t>approaches</a:t>
            </a:r>
            <a:r>
              <a:rPr lang="fr-FR" sz="1600" dirty="0"/>
              <a:t> </a:t>
            </a:r>
            <a:r>
              <a:rPr lang="fr-FR" sz="1600" dirty="0" err="1"/>
              <a:t>which</a:t>
            </a:r>
            <a:r>
              <a:rPr lang="fr-FR" sz="1600" dirty="0"/>
              <a:t> have been </a:t>
            </a:r>
            <a:r>
              <a:rPr lang="fr-FR" sz="1600" dirty="0" err="1"/>
              <a:t>assessed</a:t>
            </a:r>
            <a:r>
              <a:rPr lang="fr-FR" sz="1600" dirty="0"/>
              <a:t> and </a:t>
            </a:r>
            <a:r>
              <a:rPr lang="fr-FR" sz="1600" dirty="0" err="1"/>
              <a:t>validated</a:t>
            </a:r>
            <a:r>
              <a:rPr lang="fr-FR" sz="1600" dirty="0"/>
              <a:t> for </a:t>
            </a:r>
            <a:r>
              <a:rPr lang="fr-FR" sz="1600" dirty="0" err="1"/>
              <a:t>their</a:t>
            </a:r>
            <a:r>
              <a:rPr lang="fr-FR" sz="1600" dirty="0"/>
              <a:t> performance and </a:t>
            </a:r>
            <a:r>
              <a:rPr lang="fr-FR" sz="1600" dirty="0" err="1"/>
              <a:t>found</a:t>
            </a:r>
            <a:r>
              <a:rPr lang="fr-FR" sz="1600" dirty="0"/>
              <a:t> to </a:t>
            </a:r>
            <a:r>
              <a:rPr lang="fr-FR" sz="1600" dirty="0" err="1"/>
              <a:t>be</a:t>
            </a:r>
            <a:r>
              <a:rPr lang="fr-FR" sz="1600" dirty="0"/>
              <a:t> relevant, </a:t>
            </a:r>
            <a:r>
              <a:rPr lang="fr-FR" sz="1600" dirty="0" err="1"/>
              <a:t>reproducible</a:t>
            </a:r>
            <a:r>
              <a:rPr lang="fr-FR" sz="1600" dirty="0"/>
              <a:t>, </a:t>
            </a:r>
            <a:r>
              <a:rPr lang="fr-FR" sz="1600" dirty="0" err="1"/>
              <a:t>predictive</a:t>
            </a:r>
            <a:r>
              <a:rPr lang="fr-FR" sz="1600" dirty="0"/>
              <a:t>, and </a:t>
            </a:r>
            <a:r>
              <a:rPr lang="fr-FR" sz="1600" dirty="0" err="1"/>
              <a:t>standardised</a:t>
            </a:r>
            <a:r>
              <a:rPr lang="fr-FR" sz="1600" dirty="0"/>
              <a:t>.</a:t>
            </a:r>
          </a:p>
          <a:p>
            <a:pPr marL="0" indent="0">
              <a:buNone/>
            </a:pPr>
            <a:r>
              <a:rPr lang="fr-FR" sz="1600" dirty="0"/>
              <a:t>- </a:t>
            </a:r>
            <a:r>
              <a:rPr lang="fr-FR" sz="1600" dirty="0" err="1"/>
              <a:t>improvement</a:t>
            </a:r>
            <a:r>
              <a:rPr lang="fr-FR" sz="1600" dirty="0"/>
              <a:t> in the </a:t>
            </a:r>
            <a:r>
              <a:rPr lang="fr-FR" sz="1600" dirty="0" err="1"/>
              <a:t>assessment</a:t>
            </a:r>
            <a:r>
              <a:rPr lang="fr-FR" sz="1600" dirty="0"/>
              <a:t> of </a:t>
            </a:r>
            <a:r>
              <a:rPr lang="fr-FR" sz="1600" dirty="0" err="1"/>
              <a:t>health</a:t>
            </a:r>
            <a:r>
              <a:rPr lang="fr-FR" sz="1600" dirty="0"/>
              <a:t> technologies (and animal to </a:t>
            </a:r>
            <a:r>
              <a:rPr lang="fr-FR" sz="1600" dirty="0" err="1"/>
              <a:t>human</a:t>
            </a:r>
            <a:r>
              <a:rPr lang="fr-FR" sz="1600" dirty="0"/>
              <a:t> translation </a:t>
            </a:r>
            <a:r>
              <a:rPr lang="fr-FR" sz="1600" dirty="0" err="1"/>
              <a:t>where</a:t>
            </a:r>
            <a:r>
              <a:rPr lang="fr-FR" sz="1600" dirty="0"/>
              <a:t> relevant) and/or production </a:t>
            </a:r>
            <a:r>
              <a:rPr lang="fr-FR" sz="1600" dirty="0" err="1"/>
              <a:t>processes</a:t>
            </a:r>
            <a:r>
              <a:rPr lang="fr-FR" sz="1600" dirty="0"/>
              <a:t>, and to a </a:t>
            </a:r>
            <a:r>
              <a:rPr lang="fr-FR" sz="1600" dirty="0" err="1"/>
              <a:t>significant</a:t>
            </a:r>
            <a:r>
              <a:rPr lang="fr-FR" sz="1600" dirty="0"/>
              <a:t> </a:t>
            </a:r>
            <a:r>
              <a:rPr lang="fr-FR" sz="1600" dirty="0" err="1"/>
              <a:t>reduction</a:t>
            </a:r>
            <a:r>
              <a:rPr lang="fr-FR" sz="1600" dirty="0"/>
              <a:t> in the </a:t>
            </a:r>
            <a:r>
              <a:rPr lang="fr-FR" sz="1600" dirty="0" err="1"/>
              <a:t>number</a:t>
            </a:r>
            <a:endParaRPr lang="fr-FR" sz="1600" dirty="0"/>
          </a:p>
          <a:p>
            <a:pPr marL="0" indent="0">
              <a:buNone/>
            </a:pPr>
            <a:r>
              <a:rPr lang="fr-FR" sz="1600" dirty="0"/>
              <a:t>- high-</a:t>
            </a:r>
            <a:r>
              <a:rPr lang="fr-FR" sz="1600" dirty="0" err="1"/>
              <a:t>quality</a:t>
            </a:r>
            <a:r>
              <a:rPr lang="fr-FR" sz="1600" dirty="0"/>
              <a:t> data, new </a:t>
            </a:r>
            <a:r>
              <a:rPr lang="fr-FR" sz="1600" dirty="0" err="1"/>
              <a:t>recommendations</a:t>
            </a:r>
            <a:r>
              <a:rPr lang="fr-FR" sz="1600" dirty="0"/>
              <a:t> and best practices in </a:t>
            </a:r>
            <a:r>
              <a:rPr lang="fr-FR" sz="1600" dirty="0" err="1"/>
              <a:t>promoting</a:t>
            </a:r>
            <a:r>
              <a:rPr lang="fr-FR" sz="1600" dirty="0"/>
              <a:t> and </a:t>
            </a:r>
            <a:r>
              <a:rPr lang="fr-FR" sz="1600" dirty="0" err="1"/>
              <a:t>using</a:t>
            </a:r>
            <a:r>
              <a:rPr lang="fr-FR" sz="1600" dirty="0"/>
              <a:t> of </a:t>
            </a:r>
            <a:r>
              <a:rPr lang="fr-FR" sz="1600" dirty="0" err="1"/>
              <a:t>NAMs</a:t>
            </a:r>
            <a:r>
              <a:rPr lang="fr-FR" sz="1600" dirty="0"/>
              <a:t> ; </a:t>
            </a:r>
            <a:r>
              <a:rPr lang="fr-FR" sz="1600" dirty="0" err="1"/>
              <a:t>create</a:t>
            </a:r>
            <a:r>
              <a:rPr lang="fr-FR" sz="1600" dirty="0"/>
              <a:t> and </a:t>
            </a:r>
            <a:r>
              <a:rPr lang="fr-FR" sz="1600" dirty="0" err="1"/>
              <a:t>promote</a:t>
            </a:r>
            <a:r>
              <a:rPr lang="fr-FR" sz="1600" dirty="0"/>
              <a:t> digital repository to </a:t>
            </a:r>
            <a:r>
              <a:rPr lang="fr-FR" sz="1600" dirty="0" err="1"/>
              <a:t>ensure</a:t>
            </a:r>
            <a:r>
              <a:rPr lang="fr-FR" sz="1600" dirty="0"/>
              <a:t> </a:t>
            </a:r>
            <a:r>
              <a:rPr lang="fr-FR" sz="1600" dirty="0" err="1"/>
              <a:t>both</a:t>
            </a:r>
            <a:r>
              <a:rPr lang="fr-FR" sz="1600" dirty="0"/>
              <a:t> the </a:t>
            </a:r>
            <a:r>
              <a:rPr lang="fr-FR" sz="1600" dirty="0" err="1"/>
              <a:t>sustainability</a:t>
            </a:r>
            <a:r>
              <a:rPr lang="fr-FR" sz="1600" dirty="0"/>
              <a:t> and </a:t>
            </a:r>
            <a:r>
              <a:rPr lang="fr-FR" sz="1600" dirty="0" err="1"/>
              <a:t>scalability</a:t>
            </a:r>
            <a:r>
              <a:rPr lang="fr-FR" sz="1600" dirty="0"/>
              <a:t> of the </a:t>
            </a:r>
            <a:r>
              <a:rPr lang="fr-FR" sz="1600" dirty="0" err="1"/>
              <a:t>knowledge</a:t>
            </a:r>
            <a:r>
              <a:rPr lang="fr-FR" sz="1600" dirty="0"/>
              <a:t> base</a:t>
            </a:r>
          </a:p>
          <a:p>
            <a:pPr marL="0" indent="0">
              <a:buNone/>
            </a:pPr>
            <a:r>
              <a:rPr lang="fr-FR" sz="1600" dirty="0"/>
              <a:t>- high </a:t>
            </a:r>
            <a:r>
              <a:rPr lang="fr-FR" sz="1600" dirty="0" err="1"/>
              <a:t>quality</a:t>
            </a:r>
            <a:r>
              <a:rPr lang="fr-FR" sz="1600" dirty="0"/>
              <a:t> data for </a:t>
            </a:r>
            <a:r>
              <a:rPr lang="fr-FR" sz="1600" dirty="0" err="1"/>
              <a:t>policy</a:t>
            </a:r>
            <a:r>
              <a:rPr lang="fr-FR" sz="1600" dirty="0"/>
              <a:t> </a:t>
            </a:r>
            <a:r>
              <a:rPr lang="fr-FR" sz="1600" dirty="0" err="1"/>
              <a:t>makers</a:t>
            </a:r>
            <a:r>
              <a:rPr lang="fr-FR" sz="1600" dirty="0"/>
              <a:t> and </a:t>
            </a:r>
            <a:r>
              <a:rPr lang="fr-FR" sz="1600" dirty="0" err="1"/>
              <a:t>regulators</a:t>
            </a:r>
            <a:r>
              <a:rPr lang="fr-FR" sz="1600" dirty="0"/>
              <a:t> on </a:t>
            </a:r>
            <a:r>
              <a:rPr lang="fr-FR" sz="1600" dirty="0" err="1"/>
              <a:t>NAMs</a:t>
            </a:r>
            <a:r>
              <a:rPr lang="fr-FR" sz="1600" dirty="0"/>
              <a:t> to </a:t>
            </a:r>
            <a:r>
              <a:rPr lang="fr-FR" sz="1600" dirty="0" err="1"/>
              <a:t>foster</a:t>
            </a:r>
            <a:r>
              <a:rPr lang="fr-FR" sz="1600" dirty="0"/>
              <a:t> the </a:t>
            </a:r>
            <a:r>
              <a:rPr lang="fr-FR" sz="1600" dirty="0" err="1"/>
              <a:t>development</a:t>
            </a:r>
            <a:r>
              <a:rPr lang="fr-FR" sz="1600" dirty="0"/>
              <a:t> of </a:t>
            </a:r>
            <a:r>
              <a:rPr lang="fr-FR" sz="1600" dirty="0" err="1"/>
              <a:t>harmonised</a:t>
            </a:r>
            <a:r>
              <a:rPr lang="fr-FR" sz="1600" dirty="0"/>
              <a:t> guidance and </a:t>
            </a:r>
            <a:r>
              <a:rPr lang="fr-FR" sz="1600" dirty="0" err="1"/>
              <a:t>requirements</a:t>
            </a:r>
            <a:r>
              <a:rPr lang="fr-FR" sz="1600" dirty="0"/>
              <a:t>, as </a:t>
            </a:r>
            <a:r>
              <a:rPr lang="fr-FR" sz="1600" dirty="0" err="1"/>
              <a:t>well</a:t>
            </a:r>
            <a:r>
              <a:rPr lang="fr-FR" sz="1600" dirty="0"/>
              <a:t> as </a:t>
            </a:r>
            <a:r>
              <a:rPr lang="fr-FR" sz="1600" dirty="0" err="1"/>
              <a:t>uptake</a:t>
            </a:r>
            <a:r>
              <a:rPr lang="fr-FR" sz="1600" dirty="0"/>
              <a:t> or translation </a:t>
            </a:r>
            <a:r>
              <a:rPr lang="fr-FR" sz="1600" dirty="0" err="1"/>
              <a:t>into</a:t>
            </a:r>
            <a:r>
              <a:rPr lang="fr-FR" sz="1600" dirty="0"/>
              <a:t> </a:t>
            </a:r>
            <a:r>
              <a:rPr lang="fr-FR" sz="1600" dirty="0" err="1"/>
              <a:t>health</a:t>
            </a:r>
            <a:r>
              <a:rPr lang="fr-FR" sz="1600" dirty="0"/>
              <a:t> </a:t>
            </a:r>
            <a:r>
              <a:rPr lang="fr-FR" sz="1600" dirty="0" err="1"/>
              <a:t>policies</a:t>
            </a:r>
            <a:r>
              <a:rPr lang="fr-FR" sz="1600" dirty="0"/>
              <a:t>.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F396BA4-5815-A0D1-9763-4C408EEF8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253330"/>
            <a:ext cx="5181600" cy="5323739"/>
          </a:xfrm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b="1" dirty="0">
                <a:solidFill>
                  <a:srgbClr val="0070C0"/>
                </a:solidFill>
              </a:rPr>
              <a:t>Topic 2: </a:t>
            </a:r>
            <a:r>
              <a:rPr lang="fr-FR" sz="1600" dirty="0" err="1"/>
              <a:t>Development</a:t>
            </a:r>
            <a:r>
              <a:rPr lang="fr-FR" sz="1600" dirty="0"/>
              <a:t> and proof of </a:t>
            </a:r>
            <a:r>
              <a:rPr lang="fr-FR" sz="1600" dirty="0" err="1"/>
              <a:t>principle</a:t>
            </a:r>
            <a:r>
              <a:rPr lang="fr-FR" sz="1600" dirty="0"/>
              <a:t> of </a:t>
            </a:r>
            <a:r>
              <a:rPr lang="fr-FR" sz="1600" b="1" dirty="0"/>
              <a:t>new </a:t>
            </a:r>
            <a:r>
              <a:rPr lang="fr-FR" sz="1600" b="1" dirty="0" err="1"/>
              <a:t>clinical</a:t>
            </a:r>
            <a:r>
              <a:rPr lang="fr-FR" sz="1600" b="1" dirty="0"/>
              <a:t> applications of </a:t>
            </a:r>
            <a:r>
              <a:rPr lang="fr-FR" sz="1600" b="1" dirty="0" err="1"/>
              <a:t>theranostic</a:t>
            </a:r>
            <a:r>
              <a:rPr lang="fr-FR" sz="1600" b="1" dirty="0"/>
              <a:t> solutions</a:t>
            </a:r>
          </a:p>
          <a:p>
            <a:pPr marL="0" indent="0">
              <a:buNone/>
            </a:pPr>
            <a:r>
              <a:rPr lang="fr-FR" sz="1600" b="1" dirty="0">
                <a:solidFill>
                  <a:srgbClr val="C00000"/>
                </a:solidFill>
              </a:rPr>
              <a:t>Maximum </a:t>
            </a:r>
            <a:r>
              <a:rPr lang="fr-FR" sz="1600" b="1" dirty="0" err="1">
                <a:solidFill>
                  <a:srgbClr val="C00000"/>
                </a:solidFill>
              </a:rPr>
              <a:t>financial</a:t>
            </a:r>
            <a:r>
              <a:rPr lang="fr-FR" sz="1600" b="1" dirty="0">
                <a:solidFill>
                  <a:srgbClr val="C00000"/>
                </a:solidFill>
              </a:rPr>
              <a:t> contribution </a:t>
            </a:r>
            <a:r>
              <a:rPr lang="fr-FR" sz="1600" b="1" dirty="0" err="1">
                <a:solidFill>
                  <a:srgbClr val="C00000"/>
                </a:solidFill>
              </a:rPr>
              <a:t>from</a:t>
            </a:r>
            <a:r>
              <a:rPr lang="fr-FR" sz="1600" b="1" dirty="0">
                <a:solidFill>
                  <a:srgbClr val="C00000"/>
                </a:solidFill>
              </a:rPr>
              <a:t> IHI up to 25 M€.</a:t>
            </a:r>
            <a:endParaRPr lang="fr-FR" sz="1600" dirty="0"/>
          </a:p>
          <a:p>
            <a:pPr marL="0" indent="0">
              <a:buNone/>
            </a:pPr>
            <a:r>
              <a:rPr lang="fr-FR" sz="1600" b="1" dirty="0" err="1"/>
              <a:t>Expected</a:t>
            </a:r>
            <a:r>
              <a:rPr lang="fr-FR" sz="1600" b="1" dirty="0"/>
              <a:t> </a:t>
            </a:r>
            <a:r>
              <a:rPr lang="fr-FR" sz="1600" b="1" dirty="0" err="1"/>
              <a:t>outcomes</a:t>
            </a:r>
            <a:r>
              <a:rPr lang="fr-FR" sz="1600" b="1" dirty="0"/>
              <a:t>: </a:t>
            </a:r>
          </a:p>
          <a:p>
            <a:pPr marL="0" indent="0">
              <a:buNone/>
            </a:pPr>
            <a:r>
              <a:rPr lang="fr-FR" sz="1600" dirty="0"/>
              <a:t>- For the patients: </a:t>
            </a:r>
            <a:r>
              <a:rPr lang="fr-FR" sz="1600" dirty="0" err="1"/>
              <a:t>increased</a:t>
            </a:r>
            <a:r>
              <a:rPr lang="fr-FR" sz="1600" dirty="0"/>
              <a:t> </a:t>
            </a:r>
            <a:r>
              <a:rPr lang="fr-FR" sz="1600" dirty="0" err="1"/>
              <a:t>treatment</a:t>
            </a:r>
            <a:r>
              <a:rPr lang="fr-FR" sz="1600" dirty="0"/>
              <a:t> </a:t>
            </a:r>
            <a:r>
              <a:rPr lang="fr-FR" sz="1600" dirty="0" err="1"/>
              <a:t>efficacy</a:t>
            </a:r>
            <a:r>
              <a:rPr lang="fr-FR" sz="1600" dirty="0"/>
              <a:t>, </a:t>
            </a:r>
            <a:r>
              <a:rPr lang="fr-FR" sz="1600" dirty="0" err="1"/>
              <a:t>reduction</a:t>
            </a:r>
            <a:r>
              <a:rPr lang="fr-FR" sz="1600" dirty="0"/>
              <a:t> of time-to-</a:t>
            </a:r>
            <a:r>
              <a:rPr lang="fr-FR" sz="1600" dirty="0" err="1"/>
              <a:t>treat</a:t>
            </a:r>
            <a:r>
              <a:rPr lang="fr-FR" sz="1600" dirty="0"/>
              <a:t>, </a:t>
            </a:r>
            <a:r>
              <a:rPr lang="fr-FR" sz="1600" dirty="0" err="1"/>
              <a:t>fewer</a:t>
            </a:r>
            <a:r>
              <a:rPr lang="fr-FR" sz="1600" dirty="0"/>
              <a:t> </a:t>
            </a:r>
            <a:r>
              <a:rPr lang="fr-FR" sz="1600" dirty="0" err="1"/>
              <a:t>side</a:t>
            </a:r>
            <a:r>
              <a:rPr lang="fr-FR" sz="1600" dirty="0"/>
              <a:t> </a:t>
            </a:r>
            <a:r>
              <a:rPr lang="fr-FR" sz="1600" dirty="0" err="1"/>
              <a:t>effects</a:t>
            </a:r>
            <a:r>
              <a:rPr lang="fr-FR" sz="1600" dirty="0"/>
              <a:t>, and </a:t>
            </a:r>
            <a:r>
              <a:rPr lang="fr-FR" sz="1600" dirty="0" err="1"/>
              <a:t>reduced</a:t>
            </a:r>
            <a:r>
              <a:rPr lang="fr-FR" sz="1600" dirty="0"/>
              <a:t> duration of hospitalisation. </a:t>
            </a:r>
          </a:p>
          <a:p>
            <a:pPr marL="0" indent="0">
              <a:buNone/>
            </a:pPr>
            <a:r>
              <a:rPr lang="fr-FR" sz="1600" dirty="0"/>
              <a:t>- For Healthcare </a:t>
            </a:r>
            <a:r>
              <a:rPr lang="fr-FR" sz="1600" dirty="0" err="1"/>
              <a:t>professionals</a:t>
            </a:r>
            <a:r>
              <a:rPr lang="fr-FR" sz="1600" dirty="0"/>
              <a:t> : </a:t>
            </a:r>
            <a:r>
              <a:rPr lang="fr-FR" sz="1600" dirty="0" err="1"/>
              <a:t>education</a:t>
            </a:r>
            <a:r>
              <a:rPr lang="fr-FR" sz="1600" dirty="0"/>
              <a:t>, training on </a:t>
            </a:r>
            <a:r>
              <a:rPr lang="fr-FR" sz="1600" dirty="0" err="1"/>
              <a:t>theranostic</a:t>
            </a:r>
            <a:r>
              <a:rPr lang="fr-FR" sz="1600" dirty="0"/>
              <a:t> </a:t>
            </a:r>
            <a:r>
              <a:rPr lang="fr-FR" sz="1600" dirty="0" err="1"/>
              <a:t>treatment</a:t>
            </a:r>
            <a:r>
              <a:rPr lang="fr-FR" sz="1600" dirty="0"/>
              <a:t> </a:t>
            </a:r>
            <a:r>
              <a:rPr lang="fr-FR" sz="1600" dirty="0" err="1"/>
              <a:t>approaches</a:t>
            </a:r>
            <a:r>
              <a:rPr lang="fr-FR" sz="1600" dirty="0"/>
              <a:t>, </a:t>
            </a:r>
            <a:r>
              <a:rPr lang="fr-FR" sz="1600" dirty="0" err="1"/>
              <a:t>recommendations</a:t>
            </a:r>
            <a:r>
              <a:rPr lang="fr-FR" sz="1600" dirty="0"/>
              <a:t>, and </a:t>
            </a:r>
            <a:r>
              <a:rPr lang="fr-FR" sz="1600" dirty="0" err="1"/>
              <a:t>clinical</a:t>
            </a:r>
            <a:r>
              <a:rPr lang="fr-FR" sz="1600" dirty="0"/>
              <a:t> guidelines on the use of </a:t>
            </a:r>
            <a:r>
              <a:rPr lang="fr-FR" sz="1600" dirty="0" err="1"/>
              <a:t>theranostic</a:t>
            </a:r>
            <a:r>
              <a:rPr lang="fr-FR" sz="1600" dirty="0"/>
              <a:t> solutions. </a:t>
            </a:r>
          </a:p>
          <a:p>
            <a:pPr marL="0" indent="0">
              <a:buNone/>
            </a:pPr>
            <a:r>
              <a:rPr lang="fr-FR" sz="1600" dirty="0"/>
              <a:t>- For the </a:t>
            </a:r>
            <a:r>
              <a:rPr lang="fr-FR" sz="1600" dirty="0" err="1"/>
              <a:t>European</a:t>
            </a:r>
            <a:r>
              <a:rPr lang="fr-FR" sz="1600" dirty="0"/>
              <a:t> </a:t>
            </a:r>
            <a:r>
              <a:rPr lang="fr-FR" sz="1600" dirty="0" err="1"/>
              <a:t>healthcare</a:t>
            </a:r>
            <a:r>
              <a:rPr lang="fr-FR" sz="1600" dirty="0"/>
              <a:t> </a:t>
            </a:r>
            <a:r>
              <a:rPr lang="fr-FR" sz="1600" dirty="0" err="1"/>
              <a:t>systems</a:t>
            </a:r>
            <a:r>
              <a:rPr lang="fr-FR" sz="1600" dirty="0"/>
              <a:t> : </a:t>
            </a:r>
            <a:r>
              <a:rPr lang="fr-FR" sz="1600" dirty="0" err="1"/>
              <a:t>broader</a:t>
            </a:r>
            <a:r>
              <a:rPr lang="fr-FR" sz="1600" dirty="0"/>
              <a:t> </a:t>
            </a:r>
            <a:r>
              <a:rPr lang="fr-FR" sz="1600" dirty="0" err="1"/>
              <a:t>spectrum</a:t>
            </a:r>
            <a:r>
              <a:rPr lang="fr-FR" sz="1600" dirty="0"/>
              <a:t> of </a:t>
            </a:r>
            <a:r>
              <a:rPr lang="fr-FR" sz="1600" dirty="0" err="1"/>
              <a:t>theranostic</a:t>
            </a:r>
            <a:r>
              <a:rPr lang="fr-FR" sz="1600" dirty="0"/>
              <a:t> </a:t>
            </a:r>
            <a:r>
              <a:rPr lang="fr-FR" sz="1600" dirty="0" err="1"/>
              <a:t>treatments</a:t>
            </a:r>
            <a:r>
              <a:rPr lang="fr-FR" sz="1600" dirty="0"/>
              <a:t> and </a:t>
            </a:r>
            <a:r>
              <a:rPr lang="fr-FR" sz="1600" dirty="0" err="1"/>
              <a:t>improved</a:t>
            </a:r>
            <a:r>
              <a:rPr lang="fr-FR" sz="1600" dirty="0"/>
              <a:t> </a:t>
            </a:r>
            <a:r>
              <a:rPr lang="fr-FR" sz="1600" dirty="0" err="1"/>
              <a:t>cost-effectiveness</a:t>
            </a:r>
            <a:r>
              <a:rPr lang="fr-FR" sz="1600" dirty="0"/>
              <a:t> … more </a:t>
            </a:r>
            <a:r>
              <a:rPr lang="fr-FR" sz="1600" dirty="0" err="1"/>
              <a:t>robust</a:t>
            </a:r>
            <a:r>
              <a:rPr lang="fr-FR" sz="1600" dirty="0"/>
              <a:t> </a:t>
            </a:r>
            <a:r>
              <a:rPr lang="fr-FR" sz="1600" dirty="0" err="1"/>
              <a:t>European</a:t>
            </a:r>
            <a:r>
              <a:rPr lang="fr-FR" sz="1600" dirty="0"/>
              <a:t> </a:t>
            </a:r>
            <a:r>
              <a:rPr lang="fr-FR" sz="1600" dirty="0" err="1"/>
              <a:t>supply</a:t>
            </a:r>
            <a:r>
              <a:rPr lang="fr-FR" sz="1600" dirty="0"/>
              <a:t> </a:t>
            </a:r>
            <a:r>
              <a:rPr lang="fr-FR" sz="1600" dirty="0" err="1"/>
              <a:t>chains</a:t>
            </a:r>
            <a:r>
              <a:rPr lang="fr-FR" sz="1600" dirty="0"/>
              <a:t>. </a:t>
            </a:r>
          </a:p>
          <a:p>
            <a:pPr marL="0" indent="0">
              <a:buNone/>
            </a:pPr>
            <a:r>
              <a:rPr lang="fr-FR" sz="1600" dirty="0"/>
              <a:t>- For </a:t>
            </a:r>
            <a:r>
              <a:rPr lang="fr-FR" sz="1600" dirty="0" err="1"/>
              <a:t>Technology</a:t>
            </a:r>
            <a:r>
              <a:rPr lang="fr-FR" sz="1600" dirty="0"/>
              <a:t> </a:t>
            </a:r>
            <a:r>
              <a:rPr lang="fr-FR" sz="1600" dirty="0" err="1"/>
              <a:t>developers</a:t>
            </a:r>
            <a:r>
              <a:rPr lang="fr-FR" sz="1600" dirty="0"/>
              <a:t>, </a:t>
            </a:r>
            <a:r>
              <a:rPr lang="fr-FR" sz="1600" dirty="0" err="1"/>
              <a:t>healthcare</a:t>
            </a:r>
            <a:r>
              <a:rPr lang="fr-FR" sz="1600" dirty="0"/>
              <a:t> </a:t>
            </a:r>
            <a:r>
              <a:rPr lang="fr-FR" sz="1600" dirty="0" err="1"/>
              <a:t>professionals</a:t>
            </a:r>
            <a:r>
              <a:rPr lang="fr-FR" sz="1600" dirty="0"/>
              <a:t> and patients : </a:t>
            </a:r>
            <a:r>
              <a:rPr lang="fr-FR" sz="1600" dirty="0" err="1"/>
              <a:t>increased</a:t>
            </a:r>
            <a:r>
              <a:rPr lang="fr-FR" sz="1600" dirty="0"/>
              <a:t> information on the </a:t>
            </a:r>
            <a:r>
              <a:rPr lang="fr-FR" sz="1600" dirty="0" err="1"/>
              <a:t>sensitivity</a:t>
            </a:r>
            <a:r>
              <a:rPr lang="fr-FR" sz="1600" dirty="0"/>
              <a:t>, quantification, stratification and </a:t>
            </a:r>
            <a:r>
              <a:rPr lang="fr-FR" sz="1600" dirty="0" err="1"/>
              <a:t>staging</a:t>
            </a:r>
            <a:r>
              <a:rPr lang="fr-FR" sz="1600" dirty="0"/>
              <a:t> of </a:t>
            </a:r>
            <a:r>
              <a:rPr lang="fr-FR" sz="1600" dirty="0" err="1"/>
              <a:t>diseases</a:t>
            </a:r>
            <a:r>
              <a:rPr lang="fr-FR" sz="1600" dirty="0"/>
              <a:t>. 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29A9C96B-41F1-D8C4-0F08-F71A9BDA02B4}"/>
              </a:ext>
            </a:extLst>
          </p:cNvPr>
          <p:cNvSpPr txBox="1">
            <a:spLocks/>
          </p:cNvSpPr>
          <p:nvPr/>
        </p:nvSpPr>
        <p:spPr>
          <a:xfrm>
            <a:off x="838200" y="492087"/>
            <a:ext cx="9540875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b="1" i="1">
                <a:solidFill>
                  <a:schemeClr val="accent1"/>
                </a:solidFill>
              </a:rPr>
              <a:t>Focus Call 5: Single-stage – Deadline 16 JAN 2024</a:t>
            </a:r>
            <a:endParaRPr lang="fr-FR" sz="20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06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FCA7003-F919-DC06-3BA8-AE1B3E8246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3331"/>
            <a:ext cx="5181600" cy="4775329"/>
          </a:xfrm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b="1" dirty="0">
                <a:solidFill>
                  <a:srgbClr val="0070C0"/>
                </a:solidFill>
              </a:rPr>
              <a:t>Topic 3: </a:t>
            </a:r>
            <a:r>
              <a:rPr lang="fr-FR" sz="1600" dirty="0" err="1"/>
              <a:t>Improved</a:t>
            </a:r>
            <a:r>
              <a:rPr lang="fr-FR" sz="1600" dirty="0"/>
              <a:t> </a:t>
            </a:r>
            <a:r>
              <a:rPr lang="fr-FR" sz="1600" dirty="0" err="1"/>
              <a:t>prediction</a:t>
            </a:r>
            <a:r>
              <a:rPr lang="fr-FR" sz="1600" dirty="0"/>
              <a:t>, </a:t>
            </a:r>
            <a:r>
              <a:rPr lang="fr-FR" sz="1600" dirty="0" err="1"/>
              <a:t>detection</a:t>
            </a:r>
            <a:r>
              <a:rPr lang="fr-FR" sz="1600" dirty="0"/>
              <a:t> and </a:t>
            </a:r>
            <a:r>
              <a:rPr lang="fr-FR" sz="1600" dirty="0" err="1"/>
              <a:t>treatment</a:t>
            </a:r>
            <a:r>
              <a:rPr lang="fr-FR" sz="1600" dirty="0"/>
              <a:t> </a:t>
            </a:r>
            <a:r>
              <a:rPr lang="fr-FR" sz="1600" dirty="0" err="1"/>
              <a:t>approaches</a:t>
            </a:r>
            <a:r>
              <a:rPr lang="fr-FR" sz="1600" dirty="0"/>
              <a:t> for </a:t>
            </a:r>
            <a:r>
              <a:rPr lang="fr-FR" sz="1600" b="1" dirty="0" err="1"/>
              <a:t>comprehensive</a:t>
            </a:r>
            <a:r>
              <a:rPr lang="fr-FR" sz="1600" b="1" dirty="0"/>
              <a:t> stroke management</a:t>
            </a:r>
          </a:p>
          <a:p>
            <a:pPr marL="0" indent="0">
              <a:buNone/>
            </a:pPr>
            <a:r>
              <a:rPr lang="fr-FR" sz="1600" b="1" dirty="0">
                <a:solidFill>
                  <a:srgbClr val="C00000"/>
                </a:solidFill>
              </a:rPr>
              <a:t>Maximum </a:t>
            </a:r>
            <a:r>
              <a:rPr lang="fr-FR" sz="1600" b="1" dirty="0" err="1">
                <a:solidFill>
                  <a:srgbClr val="C00000"/>
                </a:solidFill>
              </a:rPr>
              <a:t>financial</a:t>
            </a:r>
            <a:r>
              <a:rPr lang="fr-FR" sz="1600" b="1" dirty="0">
                <a:solidFill>
                  <a:srgbClr val="C00000"/>
                </a:solidFill>
              </a:rPr>
              <a:t> contribution </a:t>
            </a:r>
            <a:r>
              <a:rPr lang="fr-FR" sz="1600" b="1" dirty="0" err="1">
                <a:solidFill>
                  <a:srgbClr val="C00000"/>
                </a:solidFill>
              </a:rPr>
              <a:t>from</a:t>
            </a:r>
            <a:r>
              <a:rPr lang="fr-FR" sz="1600" b="1" dirty="0">
                <a:solidFill>
                  <a:srgbClr val="C00000"/>
                </a:solidFill>
              </a:rPr>
              <a:t> IHI up to 40 M€ </a:t>
            </a:r>
          </a:p>
          <a:p>
            <a:pPr marL="0" indent="0">
              <a:buNone/>
            </a:pPr>
            <a:r>
              <a:rPr lang="fr-FR" sz="1600" b="1" dirty="0" err="1"/>
              <a:t>Expected</a:t>
            </a:r>
            <a:r>
              <a:rPr lang="fr-FR" sz="1600" b="1" dirty="0"/>
              <a:t> </a:t>
            </a:r>
            <a:r>
              <a:rPr lang="fr-FR" sz="1600" b="1" dirty="0" err="1"/>
              <a:t>outcomes</a:t>
            </a:r>
            <a:r>
              <a:rPr lang="fr-FR" sz="1600" b="1" dirty="0"/>
              <a:t>: </a:t>
            </a:r>
          </a:p>
          <a:p>
            <a:pPr marL="0" indent="0">
              <a:buNone/>
            </a:pPr>
            <a:r>
              <a:rPr lang="fr-FR" sz="1600" dirty="0"/>
              <a:t>- For Patients : </a:t>
            </a:r>
            <a:r>
              <a:rPr lang="fr-FR" sz="1600" dirty="0" err="1"/>
              <a:t>superior</a:t>
            </a:r>
            <a:r>
              <a:rPr lang="fr-FR" sz="1600" dirty="0"/>
              <a:t> </a:t>
            </a:r>
            <a:r>
              <a:rPr lang="fr-FR" sz="1600" dirty="0" err="1"/>
              <a:t>healthcare</a:t>
            </a:r>
            <a:r>
              <a:rPr lang="fr-FR" sz="1600" dirty="0"/>
              <a:t> </a:t>
            </a:r>
            <a:r>
              <a:rPr lang="fr-FR" sz="1600" dirty="0" err="1"/>
              <a:t>compared</a:t>
            </a:r>
            <a:r>
              <a:rPr lang="fr-FR" sz="1600" dirty="0"/>
              <a:t> to the </a:t>
            </a:r>
            <a:r>
              <a:rPr lang="fr-FR" sz="1600" dirty="0" err="1"/>
              <a:t>current</a:t>
            </a:r>
            <a:r>
              <a:rPr lang="fr-FR" sz="1600" dirty="0"/>
              <a:t> standard of care. </a:t>
            </a:r>
            <a:r>
              <a:rPr lang="fr-FR" sz="1600" dirty="0" err="1"/>
              <a:t>Early</a:t>
            </a:r>
            <a:r>
              <a:rPr lang="fr-FR" sz="1600" dirty="0"/>
              <a:t> and </a:t>
            </a:r>
            <a:r>
              <a:rPr lang="fr-FR" sz="1600" dirty="0" err="1"/>
              <a:t>rapid</a:t>
            </a:r>
            <a:r>
              <a:rPr lang="fr-FR" sz="1600" dirty="0"/>
              <a:t> </a:t>
            </a:r>
            <a:r>
              <a:rPr lang="fr-FR" sz="1600" dirty="0" err="1"/>
              <a:t>diagnosis</a:t>
            </a:r>
            <a:r>
              <a:rPr lang="fr-FR" sz="1600" dirty="0"/>
              <a:t> of stroke, more </a:t>
            </a:r>
            <a:r>
              <a:rPr lang="fr-FR" sz="1600" dirty="0" err="1"/>
              <a:t>integrated</a:t>
            </a:r>
            <a:r>
              <a:rPr lang="fr-FR" sz="1600" dirty="0"/>
              <a:t> and </a:t>
            </a:r>
            <a:r>
              <a:rPr lang="fr-FR" sz="1600" dirty="0" err="1"/>
              <a:t>precise</a:t>
            </a:r>
            <a:r>
              <a:rPr lang="fr-FR" sz="1600" dirty="0"/>
              <a:t> interventions..</a:t>
            </a:r>
          </a:p>
          <a:p>
            <a:pPr marL="0" indent="0">
              <a:buNone/>
            </a:pPr>
            <a:r>
              <a:rPr lang="fr-FR" sz="1600" dirty="0"/>
              <a:t>- For </a:t>
            </a:r>
            <a:r>
              <a:rPr lang="fr-FR" sz="1600" dirty="0" err="1"/>
              <a:t>professionals</a:t>
            </a:r>
            <a:r>
              <a:rPr lang="fr-FR" sz="1600" dirty="0"/>
              <a:t> : </a:t>
            </a:r>
            <a:r>
              <a:rPr lang="fr-FR" sz="1600" dirty="0" err="1"/>
              <a:t>access</a:t>
            </a:r>
            <a:r>
              <a:rPr lang="fr-FR" sz="1600" dirty="0"/>
              <a:t> to </a:t>
            </a:r>
            <a:r>
              <a:rPr lang="fr-FR" sz="1600" dirty="0" err="1"/>
              <a:t>integrated</a:t>
            </a:r>
            <a:r>
              <a:rPr lang="fr-FR" sz="1600" dirty="0"/>
              <a:t> patients’ </a:t>
            </a:r>
            <a:r>
              <a:rPr lang="fr-FR" sz="1600" dirty="0" err="1"/>
              <a:t>health</a:t>
            </a:r>
            <a:r>
              <a:rPr lang="fr-FR" sz="1600" dirty="0"/>
              <a:t> data, </a:t>
            </a:r>
            <a:r>
              <a:rPr lang="fr-FR" sz="1600" dirty="0" err="1"/>
              <a:t>predictive</a:t>
            </a:r>
            <a:r>
              <a:rPr lang="fr-FR" sz="1600" dirty="0"/>
              <a:t> </a:t>
            </a:r>
            <a:r>
              <a:rPr lang="fr-FR" sz="1600" dirty="0" err="1"/>
              <a:t>computational</a:t>
            </a:r>
            <a:r>
              <a:rPr lang="fr-FR" sz="1600" dirty="0"/>
              <a:t> </a:t>
            </a:r>
            <a:r>
              <a:rPr lang="fr-FR" sz="1600" dirty="0" err="1"/>
              <a:t>models</a:t>
            </a:r>
            <a:r>
              <a:rPr lang="fr-FR" sz="1600" dirty="0"/>
              <a:t> ; efficient coordination of care and </a:t>
            </a:r>
            <a:r>
              <a:rPr lang="fr-FR" sz="1600" dirty="0" err="1"/>
              <a:t>clinical</a:t>
            </a:r>
            <a:r>
              <a:rPr lang="fr-FR" sz="1600" dirty="0"/>
              <a:t> </a:t>
            </a:r>
            <a:r>
              <a:rPr lang="fr-FR" sz="1600" dirty="0" err="1"/>
              <a:t>specialities</a:t>
            </a:r>
            <a:r>
              <a:rPr lang="fr-FR" sz="1600" dirty="0"/>
              <a:t>…</a:t>
            </a:r>
          </a:p>
          <a:p>
            <a:pPr marL="0" indent="0">
              <a:buNone/>
            </a:pPr>
            <a:r>
              <a:rPr lang="fr-FR" sz="1600" dirty="0"/>
              <a:t>- For </a:t>
            </a:r>
            <a:r>
              <a:rPr lang="fr-FR" sz="1600" dirty="0" err="1"/>
              <a:t>healthcare</a:t>
            </a:r>
            <a:r>
              <a:rPr lang="fr-FR" sz="1600" dirty="0"/>
              <a:t> </a:t>
            </a:r>
            <a:r>
              <a:rPr lang="fr-FR" sz="1600" dirty="0" err="1"/>
              <a:t>systems</a:t>
            </a:r>
            <a:r>
              <a:rPr lang="fr-FR" sz="1600" dirty="0"/>
              <a:t> : more effective organisation of stroke management and </a:t>
            </a:r>
            <a:r>
              <a:rPr lang="fr-FR" sz="1600" dirty="0" err="1"/>
              <a:t>personalisation</a:t>
            </a:r>
            <a:r>
              <a:rPr lang="fr-FR" sz="1600" dirty="0"/>
              <a:t> of care </a:t>
            </a:r>
            <a:r>
              <a:rPr lang="fr-FR" sz="1600" dirty="0" err="1"/>
              <a:t>delivery</a:t>
            </a:r>
            <a:r>
              <a:rPr lang="fr-FR" sz="1600" dirty="0"/>
              <a:t>…</a:t>
            </a:r>
          </a:p>
          <a:p>
            <a:pPr marL="0" indent="0">
              <a:buNone/>
            </a:pPr>
            <a:r>
              <a:rPr lang="fr-FR" sz="1600" dirty="0"/>
              <a:t>- new innovative </a:t>
            </a:r>
            <a:r>
              <a:rPr lang="fr-FR" sz="1600" dirty="0" err="1"/>
              <a:t>modelling</a:t>
            </a:r>
            <a:r>
              <a:rPr lang="fr-FR" sz="1600" dirty="0"/>
              <a:t> </a:t>
            </a:r>
            <a:r>
              <a:rPr lang="fr-FR" sz="1600" dirty="0" err="1"/>
              <a:t>tools</a:t>
            </a:r>
            <a:r>
              <a:rPr lang="fr-FR" sz="1600" dirty="0"/>
              <a:t> </a:t>
            </a:r>
            <a:r>
              <a:rPr lang="fr-FR" sz="1600" dirty="0" err="1"/>
              <a:t>enabling</a:t>
            </a:r>
            <a:r>
              <a:rPr lang="fr-FR" sz="1600" dirty="0"/>
              <a:t> </a:t>
            </a:r>
            <a:r>
              <a:rPr lang="fr-FR" sz="1600" dirty="0" err="1"/>
              <a:t>integration</a:t>
            </a:r>
            <a:r>
              <a:rPr lang="fr-FR" sz="1600" dirty="0"/>
              <a:t> and </a:t>
            </a:r>
            <a:r>
              <a:rPr lang="fr-FR" sz="1600" dirty="0" err="1"/>
              <a:t>analysis</a:t>
            </a:r>
            <a:r>
              <a:rPr lang="fr-FR" sz="1600" dirty="0"/>
              <a:t> of a </a:t>
            </a:r>
            <a:r>
              <a:rPr lang="fr-FR" sz="1600" dirty="0" err="1"/>
              <a:t>wider</a:t>
            </a:r>
            <a:r>
              <a:rPr lang="fr-FR" sz="1600" dirty="0"/>
              <a:t>, </a:t>
            </a:r>
            <a:r>
              <a:rPr lang="fr-FR" sz="1600" dirty="0" err="1"/>
              <a:t>actionable</a:t>
            </a:r>
            <a:r>
              <a:rPr lang="fr-FR" sz="1600" dirty="0"/>
              <a:t> range of patient-</a:t>
            </a:r>
            <a:r>
              <a:rPr lang="fr-FR" sz="1600" dirty="0" err="1"/>
              <a:t>specific</a:t>
            </a:r>
            <a:r>
              <a:rPr lang="fr-FR" sz="1600" dirty="0"/>
              <a:t> data, </a:t>
            </a:r>
            <a:r>
              <a:rPr lang="fr-FR" sz="1600" dirty="0" err="1"/>
              <a:t>including</a:t>
            </a:r>
            <a:r>
              <a:rPr lang="fr-FR" sz="1600" dirty="0"/>
              <a:t> </a:t>
            </a:r>
            <a:r>
              <a:rPr lang="fr-FR" sz="1600" dirty="0" err="1"/>
              <a:t>federated</a:t>
            </a:r>
            <a:r>
              <a:rPr lang="fr-FR" sz="1600" dirty="0"/>
              <a:t> </a:t>
            </a:r>
            <a:r>
              <a:rPr lang="fr-FR" sz="1600" dirty="0" err="1"/>
              <a:t>analysis</a:t>
            </a:r>
            <a:r>
              <a:rPr lang="fr-FR" sz="1600" dirty="0"/>
              <a:t> of data ; </a:t>
            </a:r>
            <a:r>
              <a:rPr lang="fr-FR" sz="1600" dirty="0" err="1"/>
              <a:t>development</a:t>
            </a:r>
            <a:r>
              <a:rPr lang="fr-FR" sz="1600" dirty="0"/>
              <a:t> of future intervention </a:t>
            </a:r>
            <a:r>
              <a:rPr lang="fr-FR" sz="1600" dirty="0" err="1"/>
              <a:t>strategies</a:t>
            </a:r>
            <a:r>
              <a:rPr lang="fr-FR" sz="1600" dirty="0"/>
              <a:t>. 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F396BA4-5815-A0D1-9763-4C408EEF8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253330"/>
            <a:ext cx="5181600" cy="4775329"/>
          </a:xfrm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b="1" dirty="0">
                <a:solidFill>
                  <a:srgbClr val="0070C0"/>
                </a:solidFill>
              </a:rPr>
              <a:t>Topic 4: </a:t>
            </a:r>
            <a:r>
              <a:rPr lang="fr-FR" sz="1600" dirty="0" err="1"/>
              <a:t>Maximising</a:t>
            </a:r>
            <a:r>
              <a:rPr lang="fr-FR" sz="1600" dirty="0"/>
              <a:t> the </a:t>
            </a:r>
            <a:r>
              <a:rPr lang="fr-FR" sz="1600" dirty="0" err="1"/>
              <a:t>potential</a:t>
            </a:r>
            <a:r>
              <a:rPr lang="fr-FR" sz="1600" dirty="0"/>
              <a:t> of </a:t>
            </a:r>
            <a:r>
              <a:rPr lang="fr-FR" sz="1600" b="1" dirty="0" err="1"/>
              <a:t>synthetic</a:t>
            </a:r>
            <a:r>
              <a:rPr lang="fr-FR" sz="1600" b="1" dirty="0"/>
              <a:t> data </a:t>
            </a:r>
            <a:r>
              <a:rPr lang="fr-FR" sz="1600" dirty="0" err="1"/>
              <a:t>generation</a:t>
            </a:r>
            <a:r>
              <a:rPr lang="fr-FR" sz="1600" dirty="0"/>
              <a:t> in </a:t>
            </a:r>
            <a:r>
              <a:rPr lang="fr-FR" sz="1600" dirty="0" err="1"/>
              <a:t>healthcare</a:t>
            </a:r>
            <a:r>
              <a:rPr lang="fr-FR" sz="1600" dirty="0"/>
              <a:t> applications</a:t>
            </a:r>
            <a:endParaRPr lang="fr-FR" sz="1600" b="1" dirty="0"/>
          </a:p>
          <a:p>
            <a:pPr marL="0" indent="0">
              <a:buNone/>
            </a:pPr>
            <a:r>
              <a:rPr lang="fr-FR" sz="1600" b="1" dirty="0">
                <a:solidFill>
                  <a:srgbClr val="C00000"/>
                </a:solidFill>
              </a:rPr>
              <a:t>Maximum </a:t>
            </a:r>
            <a:r>
              <a:rPr lang="fr-FR" sz="1600" b="1" dirty="0" err="1">
                <a:solidFill>
                  <a:srgbClr val="C00000"/>
                </a:solidFill>
              </a:rPr>
              <a:t>financial</a:t>
            </a:r>
            <a:r>
              <a:rPr lang="fr-FR" sz="1600" b="1" dirty="0">
                <a:solidFill>
                  <a:srgbClr val="C00000"/>
                </a:solidFill>
              </a:rPr>
              <a:t> contribution </a:t>
            </a:r>
            <a:r>
              <a:rPr lang="fr-FR" sz="1600" b="1" dirty="0" err="1">
                <a:solidFill>
                  <a:srgbClr val="C00000"/>
                </a:solidFill>
              </a:rPr>
              <a:t>from</a:t>
            </a:r>
            <a:r>
              <a:rPr lang="fr-FR" sz="1600" b="1" dirty="0">
                <a:solidFill>
                  <a:srgbClr val="C00000"/>
                </a:solidFill>
              </a:rPr>
              <a:t> IHI up to 20 M€.</a:t>
            </a:r>
            <a:endParaRPr lang="fr-FR" sz="1600" dirty="0"/>
          </a:p>
          <a:p>
            <a:pPr marL="0" indent="0">
              <a:buNone/>
            </a:pPr>
            <a:r>
              <a:rPr lang="fr-FR" sz="1600" b="1" dirty="0" err="1"/>
              <a:t>Expected</a:t>
            </a:r>
            <a:r>
              <a:rPr lang="fr-FR" sz="1600" b="1" dirty="0"/>
              <a:t> </a:t>
            </a:r>
            <a:r>
              <a:rPr lang="fr-FR" sz="1600" b="1" dirty="0" err="1"/>
              <a:t>outcomes</a:t>
            </a:r>
            <a:r>
              <a:rPr lang="fr-FR" sz="1600" b="1" dirty="0"/>
              <a:t>: </a:t>
            </a:r>
          </a:p>
          <a:p>
            <a:pPr marL="0" indent="0">
              <a:buNone/>
            </a:pPr>
            <a:r>
              <a:rPr lang="fr-FR" sz="1600" dirty="0"/>
              <a:t>- for </a:t>
            </a:r>
            <a:r>
              <a:rPr lang="fr-FR" sz="1600" dirty="0" err="1"/>
              <a:t>academic</a:t>
            </a:r>
            <a:r>
              <a:rPr lang="fr-FR" sz="1600" dirty="0"/>
              <a:t> and </a:t>
            </a:r>
            <a:r>
              <a:rPr lang="fr-FR" sz="1600" dirty="0" err="1"/>
              <a:t>industry</a:t>
            </a:r>
            <a:r>
              <a:rPr lang="fr-FR" sz="1600" dirty="0"/>
              <a:t> : </a:t>
            </a:r>
            <a:r>
              <a:rPr lang="fr-FR" sz="1600" dirty="0" err="1"/>
              <a:t>access</a:t>
            </a:r>
            <a:r>
              <a:rPr lang="fr-FR" sz="1600" dirty="0"/>
              <a:t> to relevant, </a:t>
            </a:r>
            <a:r>
              <a:rPr lang="fr-FR" sz="1600" dirty="0" err="1"/>
              <a:t>robust</a:t>
            </a:r>
            <a:r>
              <a:rPr lang="fr-FR" sz="1600" dirty="0"/>
              <a:t>, and </a:t>
            </a:r>
            <a:r>
              <a:rPr lang="fr-FR" sz="1600" dirty="0" err="1"/>
              <a:t>generalisable</a:t>
            </a:r>
            <a:r>
              <a:rPr lang="fr-FR" sz="1600" dirty="0"/>
              <a:t> </a:t>
            </a:r>
            <a:r>
              <a:rPr lang="fr-FR" sz="1600" dirty="0" err="1"/>
              <a:t>synthetic</a:t>
            </a:r>
            <a:r>
              <a:rPr lang="fr-FR" sz="1600" dirty="0"/>
              <a:t> data </a:t>
            </a:r>
            <a:r>
              <a:rPr lang="fr-FR" sz="1600" dirty="0" err="1"/>
              <a:t>generation</a:t>
            </a:r>
            <a:r>
              <a:rPr lang="fr-FR" sz="1600" dirty="0"/>
              <a:t> </a:t>
            </a:r>
            <a:r>
              <a:rPr lang="fr-FR" sz="1600" dirty="0" err="1"/>
              <a:t>methodologies</a:t>
            </a:r>
            <a:r>
              <a:rPr lang="fr-FR" sz="1600" dirty="0"/>
              <a:t> to </a:t>
            </a:r>
            <a:r>
              <a:rPr lang="fr-FR" sz="1600" dirty="0" err="1"/>
              <a:t>create</a:t>
            </a:r>
            <a:r>
              <a:rPr lang="fr-FR" sz="1600" dirty="0"/>
              <a:t> and </a:t>
            </a:r>
            <a:r>
              <a:rPr lang="fr-FR" sz="1600" dirty="0" err="1"/>
              <a:t>share</a:t>
            </a:r>
            <a:r>
              <a:rPr lang="fr-FR" sz="1600" dirty="0"/>
              <a:t> pools of </a:t>
            </a:r>
            <a:r>
              <a:rPr lang="fr-FR" sz="1600" dirty="0" err="1"/>
              <a:t>synthetic</a:t>
            </a:r>
            <a:r>
              <a:rPr lang="fr-FR" sz="1600" dirty="0"/>
              <a:t> patient data in </a:t>
            </a:r>
            <a:r>
              <a:rPr lang="fr-FR" sz="1600" dirty="0" err="1"/>
              <a:t>specific</a:t>
            </a:r>
            <a:r>
              <a:rPr lang="fr-FR" sz="1600" dirty="0"/>
              <a:t> use cases; </a:t>
            </a:r>
          </a:p>
          <a:p>
            <a:pPr marL="0" indent="0">
              <a:buNone/>
            </a:pPr>
            <a:r>
              <a:rPr lang="fr-FR" sz="1600" dirty="0"/>
              <a:t>- </a:t>
            </a:r>
            <a:r>
              <a:rPr lang="fr-FR" sz="1600" dirty="0" err="1"/>
              <a:t>access</a:t>
            </a:r>
            <a:r>
              <a:rPr lang="fr-FR" sz="1600" dirty="0"/>
              <a:t> to relevant, high </a:t>
            </a:r>
            <a:r>
              <a:rPr lang="fr-FR" sz="1600" dirty="0" err="1"/>
              <a:t>quality</a:t>
            </a:r>
            <a:r>
              <a:rPr lang="fr-FR" sz="1600" dirty="0"/>
              <a:t> </a:t>
            </a:r>
            <a:r>
              <a:rPr lang="fr-FR" sz="1600" dirty="0" err="1"/>
              <a:t>synthetic</a:t>
            </a:r>
            <a:r>
              <a:rPr lang="fr-FR" sz="1600" dirty="0"/>
              <a:t> </a:t>
            </a:r>
            <a:r>
              <a:rPr lang="fr-FR" sz="1600" dirty="0" err="1"/>
              <a:t>datasets</a:t>
            </a:r>
            <a:r>
              <a:rPr lang="fr-FR" sz="1600" dirty="0"/>
              <a:t>; </a:t>
            </a:r>
          </a:p>
          <a:p>
            <a:pPr marL="0" indent="0">
              <a:buNone/>
            </a:pPr>
            <a:r>
              <a:rPr lang="fr-FR" sz="1600" dirty="0"/>
              <a:t>- for </a:t>
            </a:r>
            <a:r>
              <a:rPr lang="fr-FR" sz="1600" dirty="0" err="1"/>
              <a:t>healthcare</a:t>
            </a:r>
            <a:r>
              <a:rPr lang="fr-FR" sz="1600" dirty="0"/>
              <a:t> providers and </a:t>
            </a:r>
            <a:r>
              <a:rPr lang="fr-FR" sz="1600" dirty="0" err="1"/>
              <a:t>industry</a:t>
            </a:r>
            <a:r>
              <a:rPr lang="fr-FR" sz="1600" dirty="0"/>
              <a:t> : performant AI-</a:t>
            </a:r>
            <a:r>
              <a:rPr lang="fr-FR" sz="1600" dirty="0" err="1"/>
              <a:t>based</a:t>
            </a:r>
            <a:r>
              <a:rPr lang="fr-FR" sz="1600" dirty="0"/>
              <a:t> and </a:t>
            </a:r>
            <a:r>
              <a:rPr lang="fr-FR" sz="1600" dirty="0" err="1"/>
              <a:t>other</a:t>
            </a:r>
            <a:r>
              <a:rPr lang="fr-FR" sz="1600" dirty="0"/>
              <a:t> data-</a:t>
            </a:r>
            <a:r>
              <a:rPr lang="fr-FR" sz="1600" dirty="0" err="1"/>
              <a:t>driven</a:t>
            </a:r>
            <a:r>
              <a:rPr lang="fr-FR" sz="1600" dirty="0"/>
              <a:t> </a:t>
            </a:r>
            <a:r>
              <a:rPr lang="fr-FR" sz="1600" dirty="0" err="1"/>
              <a:t>tools</a:t>
            </a:r>
            <a:r>
              <a:rPr lang="fr-FR" sz="1600" dirty="0"/>
              <a:t> to support diagnostics, </a:t>
            </a:r>
            <a:r>
              <a:rPr lang="fr-FR" sz="1600" dirty="0" err="1"/>
              <a:t>personalised</a:t>
            </a:r>
            <a:r>
              <a:rPr lang="fr-FR" sz="1600" dirty="0"/>
              <a:t> </a:t>
            </a:r>
            <a:r>
              <a:rPr lang="fr-FR" sz="1600" dirty="0" err="1"/>
              <a:t>treatment</a:t>
            </a:r>
            <a:r>
              <a:rPr lang="fr-FR" sz="1600" dirty="0"/>
              <a:t> </a:t>
            </a:r>
            <a:r>
              <a:rPr lang="fr-FR" sz="1600" dirty="0" err="1"/>
              <a:t>decision-making</a:t>
            </a:r>
            <a:r>
              <a:rPr lang="fr-FR" sz="1600" dirty="0"/>
              <a:t> and </a:t>
            </a:r>
            <a:r>
              <a:rPr lang="fr-FR" sz="1600" dirty="0" err="1"/>
              <a:t>prediction</a:t>
            </a:r>
            <a:r>
              <a:rPr lang="fr-FR" sz="1600" dirty="0"/>
              <a:t> of </a:t>
            </a:r>
            <a:r>
              <a:rPr lang="fr-FR" sz="1600" dirty="0" err="1"/>
              <a:t>health</a:t>
            </a:r>
            <a:r>
              <a:rPr lang="fr-FR" sz="1600" dirty="0"/>
              <a:t> </a:t>
            </a:r>
            <a:r>
              <a:rPr lang="fr-FR" sz="1600" dirty="0" err="1"/>
              <a:t>outcomes</a:t>
            </a:r>
            <a:r>
              <a:rPr lang="fr-FR" sz="1600" dirty="0"/>
              <a:t>.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29A9C96B-41F1-D8C4-0F08-F71A9BDA02B4}"/>
              </a:ext>
            </a:extLst>
          </p:cNvPr>
          <p:cNvSpPr txBox="1">
            <a:spLocks/>
          </p:cNvSpPr>
          <p:nvPr/>
        </p:nvSpPr>
        <p:spPr>
          <a:xfrm>
            <a:off x="838200" y="492087"/>
            <a:ext cx="9540875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b="1" i="1">
                <a:solidFill>
                  <a:schemeClr val="accent1"/>
                </a:solidFill>
              </a:rPr>
              <a:t>Focus Call 5: Single-stage – Deadline 16 JAN 2024</a:t>
            </a:r>
            <a:endParaRPr lang="fr-FR" sz="20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79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D6819-D48D-4C92-A8D4-805D93A2C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195" y="1049104"/>
            <a:ext cx="9540875" cy="57511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b="1" i="1" dirty="0" err="1">
                <a:solidFill>
                  <a:schemeClr val="accent1"/>
                </a:solidFill>
                <a:latin typeface="+mn-lt"/>
              </a:rPr>
              <a:t>Caractéristiques</a:t>
            </a:r>
            <a:r>
              <a:rPr lang="en-US" sz="2400" b="1" i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chemeClr val="accent1"/>
                </a:solidFill>
                <a:latin typeface="+mn-lt"/>
              </a:rPr>
              <a:t>appels</a:t>
            </a:r>
            <a:r>
              <a:rPr lang="en-US" sz="2400" b="1" i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chemeClr val="accent1"/>
                </a:solidFill>
                <a:latin typeface="+mn-lt"/>
              </a:rPr>
              <a:t>en</a:t>
            </a:r>
            <a:r>
              <a:rPr lang="en-US" sz="2400" b="1" i="1" dirty="0">
                <a:solidFill>
                  <a:schemeClr val="accent1"/>
                </a:solidFill>
                <a:latin typeface="+mn-lt"/>
              </a:rPr>
              <a:t> 1 </a:t>
            </a:r>
            <a:r>
              <a:rPr lang="en-US" sz="2400" b="1" i="1" dirty="0" err="1">
                <a:solidFill>
                  <a:schemeClr val="accent1"/>
                </a:solidFill>
                <a:latin typeface="+mn-lt"/>
              </a:rPr>
              <a:t>étape</a:t>
            </a:r>
            <a:endParaRPr lang="en-GB" sz="2400" b="1" i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AD791-2DFF-4782-A381-98AAEF1ECA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393" y="1676261"/>
            <a:ext cx="11041227" cy="5045214"/>
          </a:xfrm>
          <a:ln w="28575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spcAft>
                <a:spcPts val="1600"/>
              </a:spcAft>
            </a:pPr>
            <a:r>
              <a:rPr lang="en-US" sz="1800" b="1" dirty="0"/>
              <a:t>Broad topic</a:t>
            </a:r>
            <a:r>
              <a:rPr lang="en-US" sz="1800" dirty="0"/>
              <a:t>, not specific to one single product/technology/solution</a:t>
            </a:r>
          </a:p>
          <a:p>
            <a:pPr>
              <a:spcAft>
                <a:spcPts val="1600"/>
              </a:spcAft>
            </a:pPr>
            <a:r>
              <a:rPr lang="en-US" sz="1800" b="1" dirty="0"/>
              <a:t>Private Members </a:t>
            </a:r>
            <a:r>
              <a:rPr lang="en-US" sz="1800" dirty="0"/>
              <a:t>apply simultaneously with  </a:t>
            </a:r>
            <a:r>
              <a:rPr lang="en-US" sz="1800" b="1" dirty="0"/>
              <a:t>Public Members </a:t>
            </a:r>
            <a:r>
              <a:rPr lang="en-US" sz="1800" dirty="0"/>
              <a:t>in mixed consortia</a:t>
            </a:r>
          </a:p>
          <a:p>
            <a:pPr>
              <a:spcAft>
                <a:spcPts val="1600"/>
              </a:spcAft>
            </a:pPr>
            <a:r>
              <a:rPr lang="en-US" sz="1800" dirty="0"/>
              <a:t>Due to its nature of openness and competitive character, </a:t>
            </a:r>
            <a:r>
              <a:rPr lang="en-US" sz="1800" b="1" dirty="0"/>
              <a:t>private members can receive funding</a:t>
            </a:r>
          </a:p>
          <a:p>
            <a:pPr>
              <a:spcAft>
                <a:spcPts val="1600"/>
              </a:spcAft>
            </a:pPr>
            <a:r>
              <a:rPr lang="en-US" sz="1800" b="1" dirty="0"/>
              <a:t>Pharma companies will abstain </a:t>
            </a:r>
            <a:r>
              <a:rPr lang="en-US" sz="1800" dirty="0"/>
              <a:t>from requesting funding</a:t>
            </a:r>
          </a:p>
          <a:p>
            <a:pPr>
              <a:spcAft>
                <a:spcPts val="1600"/>
              </a:spcAft>
            </a:pPr>
            <a:r>
              <a:rPr lang="en-US" sz="1800" b="1" dirty="0"/>
              <a:t>Industry</a:t>
            </a:r>
            <a:r>
              <a:rPr lang="en-US" sz="1800" dirty="0"/>
              <a:t> is building consortia alongside </a:t>
            </a:r>
            <a:r>
              <a:rPr lang="en-US" sz="1800" b="1" dirty="0"/>
              <a:t>with public partners </a:t>
            </a:r>
            <a:r>
              <a:rPr lang="en-US" sz="1800" dirty="0"/>
              <a:t>(</a:t>
            </a:r>
            <a:r>
              <a:rPr lang="en-US" sz="1800" b="1" dirty="0"/>
              <a:t>like in HE regular calls</a:t>
            </a:r>
            <a:r>
              <a:rPr lang="en-US" sz="1800" dirty="0"/>
              <a:t>)</a:t>
            </a:r>
          </a:p>
          <a:p>
            <a:pPr>
              <a:spcAft>
                <a:spcPts val="1600"/>
              </a:spcAft>
            </a:pPr>
            <a:r>
              <a:rPr lang="en-US" sz="1800" dirty="0">
                <a:solidFill>
                  <a:srgbClr val="C00000"/>
                </a:solidFill>
              </a:rPr>
              <a:t>Budget includes at least </a:t>
            </a:r>
            <a:r>
              <a:rPr lang="en-US" sz="1800" b="1" dirty="0">
                <a:solidFill>
                  <a:srgbClr val="C00000"/>
                </a:solidFill>
              </a:rPr>
              <a:t>45% in-kind contribution </a:t>
            </a:r>
            <a:r>
              <a:rPr lang="en-US" sz="1800" b="1" dirty="0">
                <a:solidFill>
                  <a:srgbClr val="C00000"/>
                </a:solidFill>
                <a:sym typeface="Wingdings" pitchFamily="2" charset="2"/>
              </a:rPr>
              <a:t> </a:t>
            </a:r>
            <a:r>
              <a:rPr lang="en-US" sz="1600" i="1" dirty="0"/>
              <a:t>Ex:10 M€ total budget: up to 5.5 M€ costs funded by IHI, at least 4.5 M€ in-kind provided by members of founding associations</a:t>
            </a:r>
          </a:p>
          <a:p>
            <a:pPr>
              <a:spcAft>
                <a:spcPts val="1600"/>
              </a:spcAft>
            </a:pPr>
            <a:r>
              <a:rPr lang="en-GB" sz="1800" b="1" dirty="0"/>
              <a:t>Timelines </a:t>
            </a:r>
            <a:r>
              <a:rPr lang="en-GB" sz="1800" b="1" i="1" dirty="0"/>
              <a:t> to</a:t>
            </a:r>
            <a:r>
              <a:rPr lang="en-GB" sz="1800" i="1" dirty="0"/>
              <a:t> GA preparation: </a:t>
            </a:r>
            <a:r>
              <a:rPr lang="fr-FR" sz="1800" dirty="0"/>
              <a:t>Maximum </a:t>
            </a:r>
            <a:r>
              <a:rPr lang="fr-FR" sz="1800" b="1" dirty="0"/>
              <a:t>5 </a:t>
            </a:r>
            <a:r>
              <a:rPr lang="fr-FR" sz="1800" b="1" dirty="0" err="1"/>
              <a:t>months</a:t>
            </a:r>
            <a:r>
              <a:rPr lang="fr-FR" sz="1800" b="1" dirty="0"/>
              <a:t> </a:t>
            </a:r>
            <a:r>
              <a:rPr lang="fr-FR" sz="1800" dirty="0" err="1"/>
              <a:t>from</a:t>
            </a:r>
            <a:r>
              <a:rPr lang="fr-FR" sz="1800" dirty="0"/>
              <a:t> the </a:t>
            </a:r>
            <a:r>
              <a:rPr lang="fr-FR" sz="1800" dirty="0" err="1"/>
              <a:t>submission</a:t>
            </a:r>
            <a:r>
              <a:rPr lang="fr-FR" sz="1800" dirty="0"/>
              <a:t> deadline / To GA signature: maximum </a:t>
            </a:r>
            <a:r>
              <a:rPr lang="fr-FR" sz="1800" b="1" dirty="0"/>
              <a:t>8 </a:t>
            </a:r>
            <a:r>
              <a:rPr lang="fr-FR" sz="1800" b="1" dirty="0" err="1"/>
              <a:t>months</a:t>
            </a:r>
            <a:r>
              <a:rPr lang="fr-FR" sz="1800" b="1" dirty="0"/>
              <a:t> </a:t>
            </a:r>
            <a:r>
              <a:rPr lang="fr-FR" sz="1800" dirty="0" err="1"/>
              <a:t>from</a:t>
            </a:r>
            <a:r>
              <a:rPr lang="fr-FR" sz="1800" dirty="0"/>
              <a:t> deadline</a:t>
            </a:r>
          </a:p>
          <a:p>
            <a:pPr marL="0" indent="0" algn="ctr">
              <a:spcAft>
                <a:spcPts val="1600"/>
              </a:spcAft>
              <a:buNone/>
            </a:pPr>
            <a:r>
              <a:rPr lang="fr-FR" sz="1800" b="1" i="1" dirty="0">
                <a:solidFill>
                  <a:srgbClr val="0070C0"/>
                </a:solidFill>
              </a:rPr>
              <a:t>Règles de participation et règles financières </a:t>
            </a:r>
            <a:r>
              <a:rPr lang="fr-FR" sz="1800" b="1" i="1" dirty="0">
                <a:solidFill>
                  <a:srgbClr val="0070C0"/>
                </a:solidFill>
                <a:sym typeface="Wingdings" pitchFamily="2" charset="2"/>
              </a:rPr>
              <a:t> PCN IHI</a:t>
            </a:r>
            <a:endParaRPr lang="fr-FR" sz="1800" b="1" i="1" dirty="0">
              <a:solidFill>
                <a:srgbClr val="0070C0"/>
              </a:solidFill>
            </a:endParaRPr>
          </a:p>
          <a:p>
            <a:pPr>
              <a:spcAft>
                <a:spcPts val="1600"/>
              </a:spcAft>
            </a:pPr>
            <a:endParaRPr lang="en-GB" sz="1800" i="1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046CA32-883F-FB4E-8AA4-9F1140CB16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218990">
              <a:defRPr/>
            </a:pPr>
            <a:fld id="{41FD2A2C-F6DD-4811-BD73-EAB70952C52D}" type="slidenum">
              <a:rPr lang="en-GB" sz="2133">
                <a:solidFill>
                  <a:srgbClr val="000091"/>
                </a:solidFill>
                <a:latin typeface="Arial"/>
              </a:rPr>
              <a:pPr defTabSz="1218990">
                <a:defRPr/>
              </a:pPr>
              <a:t>13</a:t>
            </a:fld>
            <a:endParaRPr lang="en-GB" sz="2133" dirty="0">
              <a:solidFill>
                <a:srgbClr val="000091"/>
              </a:solidFill>
              <a:latin typeface="Arial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FED097C-3C58-0941-BAAA-F4A348105077}"/>
              </a:ext>
            </a:extLst>
          </p:cNvPr>
          <p:cNvSpPr txBox="1">
            <a:spLocks/>
          </p:cNvSpPr>
          <p:nvPr/>
        </p:nvSpPr>
        <p:spPr>
          <a:xfrm>
            <a:off x="937271" y="5556816"/>
            <a:ext cx="4840288" cy="6493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9170">
              <a:defRPr/>
            </a:pPr>
            <a:endParaRPr lang="en-GB" sz="2800" b="1" dirty="0">
              <a:solidFill>
                <a:srgbClr val="000091">
                  <a:lumMod val="90000"/>
                  <a:lumOff val="10000"/>
                </a:srgbClr>
              </a:solidFill>
              <a:latin typeface="Arial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44785C3-3F9F-F646-8B46-1C75791412AC}"/>
              </a:ext>
            </a:extLst>
          </p:cNvPr>
          <p:cNvSpPr txBox="1">
            <a:spLocks/>
          </p:cNvSpPr>
          <p:nvPr/>
        </p:nvSpPr>
        <p:spPr>
          <a:xfrm>
            <a:off x="615633" y="1889375"/>
            <a:ext cx="5286375" cy="476631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indent="-304792" defTabSz="1219170">
              <a:spcBef>
                <a:spcPts val="1333"/>
              </a:spcBef>
              <a:defRPr/>
            </a:pPr>
            <a:endParaRPr lang="en-US" sz="1800" i="1" dirty="0">
              <a:solidFill>
                <a:srgbClr val="000000">
                  <a:lumMod val="65000"/>
                  <a:lumOff val="35000"/>
                </a:srgbClr>
              </a:solidFill>
              <a:latin typeface="Arial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74D19482-D702-F443-9061-A3DBE38199CA}"/>
              </a:ext>
            </a:extLst>
          </p:cNvPr>
          <p:cNvSpPr txBox="1">
            <a:spLocks/>
          </p:cNvSpPr>
          <p:nvPr/>
        </p:nvSpPr>
        <p:spPr>
          <a:xfrm>
            <a:off x="5295633" y="4757564"/>
            <a:ext cx="5286375" cy="40554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indent="-304792" defTabSz="1219170">
              <a:spcBef>
                <a:spcPts val="1333"/>
              </a:spcBef>
              <a:defRPr/>
            </a:pPr>
            <a:endParaRPr lang="en-GB" sz="1800" dirty="0">
              <a:solidFill>
                <a:srgbClr val="000000">
                  <a:lumMod val="65000"/>
                  <a:lumOff val="35000"/>
                </a:srgbClr>
              </a:solidFill>
              <a:latin typeface="Arial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FF1D313-B92A-2EFC-00A1-95F9FCE37F3F}"/>
              </a:ext>
            </a:extLst>
          </p:cNvPr>
          <p:cNvSpPr txBox="1">
            <a:spLocks/>
          </p:cNvSpPr>
          <p:nvPr/>
        </p:nvSpPr>
        <p:spPr bwMode="gray">
          <a:xfrm>
            <a:off x="1157245" y="343861"/>
            <a:ext cx="8161966" cy="7052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chemeClr val="tx2"/>
                </a:solidFill>
              </a:rPr>
              <a:t>Innovative </a:t>
            </a:r>
            <a:r>
              <a:rPr lang="fr-FR" sz="4000" b="1" dirty="0" err="1">
                <a:solidFill>
                  <a:schemeClr val="tx2"/>
                </a:solidFill>
              </a:rPr>
              <a:t>Health</a:t>
            </a:r>
            <a:r>
              <a:rPr lang="fr-FR" sz="4000" b="1" dirty="0">
                <a:solidFill>
                  <a:schemeClr val="tx2"/>
                </a:solidFill>
              </a:rPr>
              <a:t> Initiative IHI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AA9F9EA-75C6-5018-3B07-FAF45555B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441" y="152400"/>
            <a:ext cx="23876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93172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833794" y="1702977"/>
            <a:ext cx="9753415" cy="4723023"/>
          </a:xfrm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-  </a:t>
            </a:r>
            <a:r>
              <a:rPr lang="en-US" sz="1800" dirty="0" err="1"/>
              <a:t>Votre</a:t>
            </a:r>
            <a:r>
              <a:rPr lang="en-US" sz="1800" dirty="0"/>
              <a:t> </a:t>
            </a:r>
            <a:r>
              <a:rPr lang="en-US" sz="1800" dirty="0" err="1"/>
              <a:t>réseau</a:t>
            </a:r>
            <a:r>
              <a:rPr lang="en-US" sz="1800" dirty="0"/>
              <a:t>  </a:t>
            </a:r>
          </a:p>
          <a:p>
            <a:pPr marL="228594" indent="-228594">
              <a:buFontTx/>
              <a:buChar char="-"/>
            </a:pPr>
            <a:r>
              <a:rPr lang="en-US" sz="1800" dirty="0" err="1"/>
              <a:t>Participer</a:t>
            </a:r>
            <a:r>
              <a:rPr lang="en-US" sz="1800" dirty="0"/>
              <a:t> aux </a:t>
            </a:r>
            <a:r>
              <a:rPr lang="en-US" sz="1800" dirty="0" err="1"/>
              <a:t>évènements</a:t>
            </a:r>
            <a:r>
              <a:rPr lang="en-US" sz="1800" dirty="0"/>
              <a:t> </a:t>
            </a:r>
            <a:r>
              <a:rPr lang="en-US" sz="1800" dirty="0" err="1"/>
              <a:t>organisés</a:t>
            </a:r>
            <a:r>
              <a:rPr lang="en-US" sz="1800" dirty="0"/>
              <a:t> par IHI </a:t>
            </a:r>
          </a:p>
          <a:p>
            <a:pPr marL="228594" indent="-228594">
              <a:buFontTx/>
              <a:buChar char="-"/>
            </a:pPr>
            <a:r>
              <a:rPr lang="en-US" sz="1800" dirty="0" err="1"/>
              <a:t>Utiliser</a:t>
            </a:r>
            <a:r>
              <a:rPr lang="en-US" sz="1800" dirty="0"/>
              <a:t> les </a:t>
            </a:r>
            <a:r>
              <a:rPr lang="en-US" sz="1800" dirty="0" err="1"/>
              <a:t>médias</a:t>
            </a:r>
            <a:r>
              <a:rPr lang="en-US" sz="1800" dirty="0"/>
              <a:t> </a:t>
            </a:r>
            <a:r>
              <a:rPr lang="en-US" sz="1800" dirty="0" err="1"/>
              <a:t>sociaux</a:t>
            </a:r>
            <a:r>
              <a:rPr lang="en-US" sz="1800" dirty="0"/>
              <a:t> (LinkedIn or Twitter)</a:t>
            </a:r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-   Match-making sur la page IHI Calls 4 &amp; 5: </a:t>
            </a:r>
            <a:r>
              <a:rPr lang="en-US" sz="1800" dirty="0">
                <a:hlinkClick r:id="rId2"/>
              </a:rPr>
              <a:t>https://ihi-call-days.ihi.b2match.io/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-   General information on Call 5: </a:t>
            </a:r>
            <a:r>
              <a:rPr lang="en-US" sz="1800" dirty="0">
                <a:hlinkClick r:id="rId3"/>
              </a:rPr>
              <a:t>https://www.ihi.europa.eu/apply-funding/ihi-call-5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-    Call text: </a:t>
            </a:r>
            <a:r>
              <a:rPr lang="en-US" sz="1800" dirty="0">
                <a:hlinkClick r:id="rId4"/>
              </a:rPr>
              <a:t>https://www.ihi.europa.eu/sites/default/files/uploads/Documents/Calls/IHI_Call5_CallText.pdf</a:t>
            </a:r>
            <a:endParaRPr lang="en-US" sz="1800" dirty="0"/>
          </a:p>
          <a:p>
            <a:endParaRPr lang="en-US" sz="1800" dirty="0"/>
          </a:p>
          <a:p>
            <a:pPr marL="228594" indent="-228594">
              <a:buFontTx/>
              <a:buChar char="-"/>
            </a:pP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751852" y="432000"/>
            <a:ext cx="3720119" cy="48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r>
              <a:rPr lang="fr-FR" cap="all"/>
              <a:t>06/04/2021</a:t>
            </a:r>
            <a:endParaRPr lang="fr-FR" cap="all" dirty="0"/>
          </a:p>
        </p:txBody>
      </p:sp>
      <p:sp>
        <p:nvSpPr>
          <p:cNvPr id="8" name="Titre 1"/>
          <p:cNvSpPr txBox="1">
            <a:spLocks/>
          </p:cNvSpPr>
          <p:nvPr/>
        </p:nvSpPr>
        <p:spPr bwMode="gray">
          <a:xfrm>
            <a:off x="833794" y="1193433"/>
            <a:ext cx="5511922" cy="480001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9142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>
                <a:solidFill>
                  <a:srgbClr val="0070C0"/>
                </a:solidFill>
                <a:latin typeface="+mn-lt"/>
              </a:rPr>
              <a:t>TROUVER DES PARTENAIRES - AGENDA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0BF5730-76AB-E39C-CF11-BE6C9AAE8631}"/>
              </a:ext>
            </a:extLst>
          </p:cNvPr>
          <p:cNvSpPr txBox="1">
            <a:spLocks/>
          </p:cNvSpPr>
          <p:nvPr/>
        </p:nvSpPr>
        <p:spPr bwMode="gray">
          <a:xfrm>
            <a:off x="833794" y="249624"/>
            <a:ext cx="8161966" cy="7052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chemeClr val="tx2"/>
                </a:solidFill>
              </a:rPr>
              <a:t>Innovative </a:t>
            </a:r>
            <a:r>
              <a:rPr lang="fr-FR" sz="4000" b="1" dirty="0" err="1">
                <a:solidFill>
                  <a:schemeClr val="tx2"/>
                </a:solidFill>
              </a:rPr>
              <a:t>Health</a:t>
            </a:r>
            <a:r>
              <a:rPr lang="fr-FR" sz="4000" b="1" dirty="0">
                <a:solidFill>
                  <a:schemeClr val="tx2"/>
                </a:solidFill>
              </a:rPr>
              <a:t> Initiative IHI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588A5D9-D50E-0A99-7426-AF6CF2D4B6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7533" y="185922"/>
            <a:ext cx="23876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32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CBE903FE-6362-B0E4-4C66-CA4E4747F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97" y="791584"/>
            <a:ext cx="3869722" cy="201225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DD54C21-531C-9625-4FD9-B037227EA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996" y="751530"/>
            <a:ext cx="2600495" cy="1244917"/>
          </a:xfrm>
          <a:prstGeom prst="rect">
            <a:avLst/>
          </a:prstGeo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F696D318-9985-54C8-9B79-338E9FB53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741" y="1056640"/>
            <a:ext cx="9506416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+mn-lt"/>
              </a:rPr>
              <a:t>Suite (</a:t>
            </a:r>
            <a:r>
              <a:rPr lang="en-US" sz="3600" b="1" dirty="0" err="1">
                <a:solidFill>
                  <a:schemeClr val="accent6"/>
                </a:solidFill>
                <a:latin typeface="+mn-lt"/>
              </a:rPr>
              <a:t>partie</a:t>
            </a:r>
            <a:r>
              <a:rPr lang="en-US" sz="3600" b="1" dirty="0">
                <a:solidFill>
                  <a:schemeClr val="accent6"/>
                </a:solidFill>
                <a:latin typeface="+mn-lt"/>
              </a:rPr>
              <a:t> 2) : </a:t>
            </a:r>
            <a:r>
              <a:rPr lang="en-US" sz="3600" dirty="0" err="1">
                <a:solidFill>
                  <a:schemeClr val="tx2"/>
                </a:solidFill>
              </a:rPr>
              <a:t>Eligibilité</a:t>
            </a:r>
            <a:r>
              <a:rPr lang="en-US" sz="3600" dirty="0">
                <a:solidFill>
                  <a:schemeClr val="tx2"/>
                </a:solidFill>
              </a:rPr>
              <a:t> conditions de participation et conditions </a:t>
            </a:r>
            <a:r>
              <a:rPr lang="en-US" sz="3600" dirty="0" err="1">
                <a:solidFill>
                  <a:schemeClr val="tx2"/>
                </a:solidFill>
              </a:rPr>
              <a:t>financières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A9379B9-A4B7-C241-0DA3-E3A69322F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7038" y="4782023"/>
            <a:ext cx="4041454" cy="12612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Webinaire</a:t>
            </a:r>
            <a:r>
              <a:rPr lang="en-US" dirty="0">
                <a:solidFill>
                  <a:schemeClr val="tx2"/>
                </a:solidFill>
              </a:rPr>
              <a:t> 23 </a:t>
            </a:r>
            <a:r>
              <a:rPr lang="en-US" dirty="0" err="1">
                <a:solidFill>
                  <a:schemeClr val="tx2"/>
                </a:solidFill>
              </a:rPr>
              <a:t>octobre</a:t>
            </a:r>
            <a:r>
              <a:rPr lang="en-US" dirty="0">
                <a:solidFill>
                  <a:schemeClr val="tx2"/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52239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6" t="-191" r="1844" b="18755"/>
          <a:stretch/>
        </p:blipFill>
        <p:spPr>
          <a:xfrm>
            <a:off x="3805551" y="3026205"/>
            <a:ext cx="1440000" cy="1440000"/>
          </a:xfrm>
          <a:prstGeom prst="ellipse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D64A772-B883-7745-BCD4-C1714CC855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938876" y="3026205"/>
            <a:ext cx="1440000" cy="1440000"/>
          </a:xfrm>
          <a:prstGeom prst="ellipse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6E0E0E-44B9-154A-B9DD-A1A73FC74D23}"/>
              </a:ext>
            </a:extLst>
          </p:cNvPr>
          <p:cNvSpPr/>
          <p:nvPr/>
        </p:nvSpPr>
        <p:spPr>
          <a:xfrm>
            <a:off x="2469189" y="5081493"/>
            <a:ext cx="78770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960"/>
            <a:r>
              <a:rPr lang="en-GB" sz="2400" u="sng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Nous </a:t>
            </a:r>
            <a:r>
              <a:rPr lang="en-GB" sz="2400" u="sng" dirty="0" err="1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contacter</a:t>
            </a:r>
            <a:r>
              <a:rPr lang="en-GB" sz="2400" u="sng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: pcn-sante@recherche.gouv.fr</a:t>
            </a:r>
            <a:endParaRPr lang="en-GB" sz="24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218960"/>
            <a:r>
              <a:rPr lang="fr-FR" sz="2400" u="sng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Nous suivre : LinkedIn</a:t>
            </a:r>
            <a:endParaRPr lang="fr-FR" sz="24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218960"/>
            <a:r>
              <a:rPr lang="fr-FR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Liste de diffusion</a:t>
            </a:r>
            <a:endParaRPr lang="fr-FR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0" t="-3200" r="15554" b="3200"/>
          <a:stretch/>
        </p:blipFill>
        <p:spPr>
          <a:xfrm>
            <a:off x="911424" y="1366691"/>
            <a:ext cx="1440000" cy="1440000"/>
          </a:xfrm>
          <a:prstGeom prst="ellipse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A1A9EC7-9C39-1E51-8F89-E60540851E3F}"/>
              </a:ext>
            </a:extLst>
          </p:cNvPr>
          <p:cNvSpPr/>
          <p:nvPr/>
        </p:nvSpPr>
        <p:spPr>
          <a:xfrm>
            <a:off x="2554564" y="1594248"/>
            <a:ext cx="6096000" cy="9543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40">
              <a:defRPr/>
            </a:pPr>
            <a:r>
              <a:rPr lang="fr-FR" sz="1867" b="1" spc="-7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Virginie Sivan, </a:t>
            </a:r>
            <a:r>
              <a:rPr lang="fr-FR" sz="18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MESRI</a:t>
            </a:r>
          </a:p>
          <a:p>
            <a:pPr defTabSz="1219140">
              <a:defRPr/>
            </a:pPr>
            <a:r>
              <a:rPr lang="fr-FR" sz="1867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Coordination PCN et</a:t>
            </a:r>
            <a:r>
              <a:rPr lang="fr-FR" sz="1867" spc="-2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6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représentation</a:t>
            </a:r>
            <a:r>
              <a:rPr lang="fr-FR" sz="1867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au comité de programme Santé</a:t>
            </a:r>
            <a:endParaRPr lang="fr-FR" sz="1867" spc="-40" dirty="0">
              <a:solidFill>
                <a:prstClr val="black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2845C3-9C6A-DF6E-A99D-B6E1D85802D8}"/>
              </a:ext>
            </a:extLst>
          </p:cNvPr>
          <p:cNvSpPr/>
          <p:nvPr/>
        </p:nvSpPr>
        <p:spPr>
          <a:xfrm>
            <a:off x="309403" y="4453295"/>
            <a:ext cx="2540054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960"/>
            <a:r>
              <a:rPr lang="fr-FR" sz="1867" b="1" spc="-2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Vania</a:t>
            </a:r>
            <a:r>
              <a:rPr lang="fr-FR" sz="1867" b="1" spc="-5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67" b="1" spc="-7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Rosas-Magallanes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4752E9-415C-BE66-DE30-5102A71ED4E7}"/>
              </a:ext>
            </a:extLst>
          </p:cNvPr>
          <p:cNvSpPr/>
          <p:nvPr/>
        </p:nvSpPr>
        <p:spPr>
          <a:xfrm>
            <a:off x="3062682" y="4453295"/>
            <a:ext cx="2925737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40">
              <a:defRPr/>
            </a:pPr>
            <a:r>
              <a:rPr lang="fr-FR" sz="1867" b="1" spc="-7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Catherine</a:t>
            </a:r>
            <a:r>
              <a:rPr lang="fr-FR" sz="1867" b="1" spc="-5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67" b="1" spc="-1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Tostain-Desmares</a:t>
            </a:r>
            <a:endParaRPr lang="fr-FR" sz="1867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6D228B7-69E8-4939-4E7A-E2131B321C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2485" y="5495832"/>
            <a:ext cx="419100" cy="42862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79431" y="127189"/>
            <a:ext cx="10465163" cy="960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r>
              <a:rPr lang="fr-FR" sz="4267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PCN Santé – Qui sommes-nous ?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5"/>
          </p:nvPr>
        </p:nvSpPr>
        <p:spPr>
          <a:xfrm>
            <a:off x="0" y="0"/>
            <a:ext cx="0" cy="0"/>
          </a:xfrm>
        </p:spPr>
        <p:txBody>
          <a:bodyPr lIns="0" tIns="0" rIns="0" bIns="0"/>
          <a:lstStyle>
            <a:defPPr>
              <a:defRPr lang="fr-FR"/>
            </a:defPPr>
            <a:lvl1pPr marL="0" algn="ctr" defTabSz="914265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3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5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9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8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8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2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9" name="Image 8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7A59DD6E-7A01-2993-DF64-13B3848A9B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05083" y="2987519"/>
            <a:ext cx="2318817" cy="12003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673F8F-20DB-558D-DF0F-69D0DBE177A4}"/>
              </a:ext>
            </a:extLst>
          </p:cNvPr>
          <p:cNvSpPr/>
          <p:nvPr/>
        </p:nvSpPr>
        <p:spPr>
          <a:xfrm>
            <a:off x="6412183" y="4474821"/>
            <a:ext cx="1718547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40">
              <a:defRPr/>
            </a:pPr>
            <a:r>
              <a:rPr lang="fr-FR" sz="1867" b="1" spc="-7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Roxane Brachet</a:t>
            </a:r>
            <a:endParaRPr lang="fr-FR" sz="1867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Roxane Brachet">
            <a:extLst>
              <a:ext uri="{FF2B5EF4-FFF2-40B4-BE49-F238E27FC236}">
                <a16:creationId xmlns:a16="http://schemas.microsoft.com/office/drawing/2014/main" id="{9D7F89C9-1B86-27A1-9708-300F08726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93" y="3026206"/>
            <a:ext cx="1378329" cy="13783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 descr="Une image contenant texte, Police, blanc, conception&#10;&#10;Description générée automatiquement">
            <a:extLst>
              <a:ext uri="{FF2B5EF4-FFF2-40B4-BE49-F238E27FC236}">
                <a16:creationId xmlns:a16="http://schemas.microsoft.com/office/drawing/2014/main" id="{5539758E-EB16-D8E1-A43C-317F232490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14069" y="304500"/>
            <a:ext cx="2285378" cy="165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78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3"/>
          <p:cNvSpPr txBox="1"/>
          <p:nvPr/>
        </p:nvSpPr>
        <p:spPr>
          <a:xfrm>
            <a:off x="1232240" y="1301154"/>
            <a:ext cx="10603145" cy="506324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Aft>
                <a:spcPts val="400"/>
              </a:spcAft>
            </a:pPr>
            <a:r>
              <a:rPr sz="1867" b="1" spc="-7" dirty="0">
                <a:solidFill>
                  <a:srgbClr val="000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INFORMER,</a:t>
            </a:r>
            <a:r>
              <a:rPr sz="1867" b="1" spc="-13" dirty="0">
                <a:solidFill>
                  <a:srgbClr val="000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67" b="1" spc="-7" dirty="0">
                <a:solidFill>
                  <a:srgbClr val="000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SENSIBILISER,</a:t>
            </a:r>
            <a:r>
              <a:rPr sz="1867" b="1" spc="13" dirty="0">
                <a:solidFill>
                  <a:srgbClr val="000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67" b="1" spc="-7" dirty="0">
                <a:solidFill>
                  <a:srgbClr val="000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CONSEILLER</a:t>
            </a:r>
            <a:r>
              <a:rPr sz="1867" b="1" spc="13" dirty="0">
                <a:solidFill>
                  <a:srgbClr val="000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67" b="1" spc="-13" dirty="0">
                <a:solidFill>
                  <a:srgbClr val="000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sz="1867" b="1" spc="-7" dirty="0">
                <a:solidFill>
                  <a:srgbClr val="000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67" b="1" spc="-13" dirty="0">
                <a:solidFill>
                  <a:srgbClr val="000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ÉQUIPES</a:t>
            </a:r>
            <a:r>
              <a:rPr sz="1867" b="1" spc="20" dirty="0">
                <a:solidFill>
                  <a:srgbClr val="000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67" b="1" spc="-7" dirty="0">
                <a:solidFill>
                  <a:srgbClr val="000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</a:t>
            </a:r>
            <a:endParaRPr sz="1867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5959" indent="-230288">
              <a:spcBef>
                <a:spcPts val="73"/>
              </a:spcBef>
              <a:spcAft>
                <a:spcPts val="400"/>
              </a:spcAft>
              <a:buClr>
                <a:srgbClr val="FFD400"/>
              </a:buClr>
              <a:buFont typeface="Wingdings"/>
              <a:buChar char=""/>
              <a:tabLst>
                <a:tab pos="856805" algn="l"/>
              </a:tabLst>
            </a:pPr>
            <a:r>
              <a:rPr sz="1600" dirty="0">
                <a:solidFill>
                  <a:srgbClr val="2F3E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opportunités de financement de </a:t>
            </a:r>
            <a:r>
              <a:rPr sz="1600" dirty="0" err="1">
                <a:solidFill>
                  <a:srgbClr val="2F3E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projet</a:t>
            </a:r>
            <a:r>
              <a:rPr lang="fr-FR" sz="1600" dirty="0">
                <a:solidFill>
                  <a:srgbClr val="2F3E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1600" dirty="0">
                <a:solidFill>
                  <a:srgbClr val="2F3E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Horizon </a:t>
            </a:r>
            <a:r>
              <a:rPr lang="fr-FR" sz="1600" dirty="0">
                <a:solidFill>
                  <a:srgbClr val="2F3E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</a:t>
            </a:r>
            <a:r>
              <a:rPr sz="1600" dirty="0">
                <a:solidFill>
                  <a:srgbClr val="2F3E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 err="1">
                <a:solidFill>
                  <a:srgbClr val="2F3E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sz="1600" dirty="0">
                <a:solidFill>
                  <a:srgbClr val="2F3E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santé</a:t>
            </a:r>
          </a:p>
          <a:p>
            <a:pPr marL="855959" indent="-230288">
              <a:spcAft>
                <a:spcPts val="400"/>
              </a:spcAft>
              <a:buClr>
                <a:srgbClr val="FFD400"/>
              </a:buClr>
              <a:buFont typeface="Wingdings"/>
              <a:buChar char=""/>
              <a:tabLst>
                <a:tab pos="856805" algn="l"/>
              </a:tabLst>
            </a:pPr>
            <a:r>
              <a:rPr sz="1600" dirty="0">
                <a:solidFill>
                  <a:srgbClr val="2F3E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modalités de fonctionnement du programme</a:t>
            </a:r>
          </a:p>
          <a:p>
            <a:pPr marL="855959" indent="-230288">
              <a:spcAft>
                <a:spcPts val="400"/>
              </a:spcAft>
              <a:buClr>
                <a:srgbClr val="FFD400"/>
              </a:buClr>
              <a:buFont typeface="Wingdings"/>
              <a:buChar char=""/>
              <a:tabLst>
                <a:tab pos="856805" algn="l"/>
              </a:tabLst>
            </a:pPr>
            <a:r>
              <a:rPr sz="1600" dirty="0">
                <a:solidFill>
                  <a:srgbClr val="2F3E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Rencontre de porteurs de projets ou échange par mail et </a:t>
            </a:r>
            <a:r>
              <a:rPr sz="1600" dirty="0" err="1">
                <a:solidFill>
                  <a:srgbClr val="2F3E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téléphone</a:t>
            </a:r>
            <a:endParaRPr lang="fr-FR" sz="1600" dirty="0">
              <a:solidFill>
                <a:srgbClr val="2F3E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7"/>
              </a:spcBef>
            </a:pPr>
            <a:r>
              <a:rPr lang="fr-FR" sz="1600" dirty="0">
                <a:solidFill>
                  <a:srgbClr val="2F3E97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https://www.horizon-europe.gouv.fr/cluster-1-sante</a:t>
            </a:r>
            <a:endParaRPr sz="1600" dirty="0">
              <a:solidFill>
                <a:srgbClr val="2F3E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933"/>
            <a:endParaRPr lang="fr-FR" sz="1867" b="1" spc="-7" dirty="0">
              <a:solidFill>
                <a:srgbClr val="00009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933">
              <a:spcAft>
                <a:spcPts val="400"/>
              </a:spcAft>
            </a:pPr>
            <a:r>
              <a:rPr sz="1867" b="1" spc="-7" dirty="0">
                <a:solidFill>
                  <a:srgbClr val="000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FORMER</a:t>
            </a:r>
            <a:r>
              <a:rPr sz="1867" b="1" spc="-33" dirty="0">
                <a:solidFill>
                  <a:srgbClr val="000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67" b="1" dirty="0">
                <a:solidFill>
                  <a:srgbClr val="000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fr-FR" sz="1867" b="1" dirty="0">
                <a:solidFill>
                  <a:srgbClr val="000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communauté scientifique et les personnels support</a:t>
            </a:r>
            <a:endParaRPr sz="1867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5959" indent="-230288">
              <a:spcBef>
                <a:spcPts val="80"/>
              </a:spcBef>
              <a:spcAft>
                <a:spcPts val="400"/>
              </a:spcAft>
              <a:buClr>
                <a:srgbClr val="FFD400"/>
              </a:buClr>
              <a:buFont typeface="Wingdings"/>
              <a:buChar char=""/>
              <a:tabLst>
                <a:tab pos="856805" algn="l"/>
              </a:tabLst>
            </a:pPr>
            <a:r>
              <a:rPr sz="1600" dirty="0">
                <a:solidFill>
                  <a:srgbClr val="2F3E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 de formations (dashboard, construire son </a:t>
            </a:r>
            <a:r>
              <a:rPr sz="1600" dirty="0" err="1">
                <a:solidFill>
                  <a:srgbClr val="2F3E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réseau</a:t>
            </a:r>
            <a:r>
              <a:rPr sz="1600" dirty="0">
                <a:solidFill>
                  <a:srgbClr val="2F3E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00000"/>
              </a:lnSpc>
              <a:buClr>
                <a:srgbClr val="FFD400"/>
              </a:buClr>
              <a:buFont typeface="Wingdings"/>
              <a:buChar char=""/>
            </a:pP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933">
              <a:spcAft>
                <a:spcPts val="400"/>
              </a:spcAft>
            </a:pPr>
            <a:r>
              <a:rPr sz="1867" b="1" spc="-7" dirty="0">
                <a:solidFill>
                  <a:srgbClr val="000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ORIENTER</a:t>
            </a:r>
            <a:endParaRPr sz="1867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5959" marR="6773" indent="-230288">
              <a:spcBef>
                <a:spcPts val="80"/>
              </a:spcBef>
              <a:spcAft>
                <a:spcPts val="400"/>
              </a:spcAft>
              <a:buClr>
                <a:srgbClr val="FFD400"/>
              </a:buClr>
              <a:buFont typeface="Wingdings"/>
              <a:buChar char=""/>
              <a:tabLst>
                <a:tab pos="856805" algn="l"/>
              </a:tabLst>
            </a:pPr>
            <a:r>
              <a:rPr sz="1600" dirty="0">
                <a:solidFill>
                  <a:srgbClr val="2F3E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Signaler l’existence et orienter vers d’autres sources de financement susceptibles de mieux répondre  aux besoins des </a:t>
            </a:r>
            <a:r>
              <a:rPr sz="1600" dirty="0" err="1">
                <a:solidFill>
                  <a:srgbClr val="2F3E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équipes</a:t>
            </a:r>
            <a:endParaRPr lang="fr-FR" sz="1600" dirty="0">
              <a:solidFill>
                <a:srgbClr val="2F3E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5959" marR="6773" indent="-230288">
              <a:spcBef>
                <a:spcPts val="80"/>
              </a:spcBef>
              <a:buClr>
                <a:srgbClr val="FFD400"/>
              </a:buClr>
              <a:buFont typeface="Wingdings"/>
              <a:buChar char=""/>
              <a:tabLst>
                <a:tab pos="856805" algn="l"/>
              </a:tabLst>
            </a:pPr>
            <a:endParaRPr lang="fr-FR" sz="1600" spc="-7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933">
              <a:spcAft>
                <a:spcPts val="400"/>
              </a:spcAft>
            </a:pPr>
            <a:r>
              <a:rPr lang="fr-FR" sz="1867" b="1" spc="-7" dirty="0">
                <a:solidFill>
                  <a:srgbClr val="000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 QUE NOUS NE FAISONS PAS</a:t>
            </a:r>
          </a:p>
          <a:p>
            <a:pPr marL="855959" marR="6773" indent="-230288">
              <a:spcBef>
                <a:spcPts val="80"/>
              </a:spcBef>
              <a:spcAft>
                <a:spcPts val="400"/>
              </a:spcAft>
              <a:buClr>
                <a:srgbClr val="FFD400"/>
              </a:buClr>
              <a:buFont typeface="Wingdings"/>
              <a:buChar char=""/>
              <a:tabLst>
                <a:tab pos="856805" algn="l"/>
              </a:tabLst>
            </a:pPr>
            <a:r>
              <a:rPr lang="fr-FR" sz="1600" dirty="0">
                <a:solidFill>
                  <a:srgbClr val="2F3E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PCN ne fait pas de montage de projets</a:t>
            </a:r>
          </a:p>
          <a:p>
            <a:pPr marL="855959" marR="6773" indent="-230288">
              <a:spcBef>
                <a:spcPts val="80"/>
              </a:spcBef>
              <a:spcAft>
                <a:spcPts val="400"/>
              </a:spcAft>
              <a:buClr>
                <a:srgbClr val="FFD400"/>
              </a:buClr>
              <a:buFont typeface="Wingdings"/>
              <a:buChar char=""/>
              <a:tabLst>
                <a:tab pos="856805" algn="l"/>
              </a:tabLst>
            </a:pPr>
            <a:r>
              <a:rPr lang="fr-FR" sz="1600" dirty="0">
                <a:solidFill>
                  <a:srgbClr val="2F3E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PCN ne fait pas de relecture de propositions</a:t>
            </a:r>
          </a:p>
          <a:p>
            <a:pPr marL="625671" marR="6773">
              <a:spcBef>
                <a:spcPts val="80"/>
              </a:spcBef>
              <a:buClr>
                <a:srgbClr val="FFD400"/>
              </a:buClr>
              <a:tabLst>
                <a:tab pos="856805" algn="l"/>
              </a:tabLst>
            </a:pPr>
            <a:endParaRPr lang="fr-FR" sz="1600" spc="-7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bject 4"/>
          <p:cNvSpPr/>
          <p:nvPr/>
        </p:nvSpPr>
        <p:spPr>
          <a:xfrm>
            <a:off x="562053" y="1309650"/>
            <a:ext cx="480907" cy="449580"/>
          </a:xfrm>
          <a:custGeom>
            <a:avLst/>
            <a:gdLst/>
            <a:ahLst/>
            <a:cxnLst/>
            <a:rect l="l" t="t" r="r" b="b"/>
            <a:pathLst>
              <a:path w="360680" h="337185">
                <a:moveTo>
                  <a:pt x="267423" y="0"/>
                </a:moveTo>
                <a:lnTo>
                  <a:pt x="244560" y="3091"/>
                </a:lnTo>
                <a:lnTo>
                  <a:pt x="223769" y="11874"/>
                </a:lnTo>
                <a:lnTo>
                  <a:pt x="204171" y="25896"/>
                </a:lnTo>
                <a:lnTo>
                  <a:pt x="184886" y="44704"/>
                </a:lnTo>
                <a:lnTo>
                  <a:pt x="184886" y="307339"/>
                </a:lnTo>
                <a:lnTo>
                  <a:pt x="218033" y="284559"/>
                </a:lnTo>
                <a:lnTo>
                  <a:pt x="251941" y="271018"/>
                </a:lnTo>
                <a:lnTo>
                  <a:pt x="285608" y="267477"/>
                </a:lnTo>
                <a:lnTo>
                  <a:pt x="318033" y="274700"/>
                </a:lnTo>
                <a:lnTo>
                  <a:pt x="317334" y="58547"/>
                </a:lnTo>
                <a:lnTo>
                  <a:pt x="333540" y="58547"/>
                </a:lnTo>
                <a:lnTo>
                  <a:pt x="332486" y="301117"/>
                </a:lnTo>
                <a:lnTo>
                  <a:pt x="291933" y="289804"/>
                </a:lnTo>
                <a:lnTo>
                  <a:pt x="257633" y="289004"/>
                </a:lnTo>
                <a:lnTo>
                  <a:pt x="223859" y="296134"/>
                </a:lnTo>
                <a:lnTo>
                  <a:pt x="184886" y="308737"/>
                </a:lnTo>
                <a:lnTo>
                  <a:pt x="184886" y="310388"/>
                </a:lnTo>
                <a:lnTo>
                  <a:pt x="175234" y="308610"/>
                </a:lnTo>
                <a:lnTo>
                  <a:pt x="137133" y="296531"/>
                </a:lnTo>
                <a:lnTo>
                  <a:pt x="102408" y="288178"/>
                </a:lnTo>
                <a:lnTo>
                  <a:pt x="66665" y="287660"/>
                </a:lnTo>
                <a:lnTo>
                  <a:pt x="25514" y="299085"/>
                </a:lnTo>
                <a:lnTo>
                  <a:pt x="26581" y="58547"/>
                </a:lnTo>
                <a:lnTo>
                  <a:pt x="42773" y="58547"/>
                </a:lnTo>
                <a:lnTo>
                  <a:pt x="42075" y="274700"/>
                </a:lnTo>
                <a:lnTo>
                  <a:pt x="74502" y="267477"/>
                </a:lnTo>
                <a:lnTo>
                  <a:pt x="108173" y="271018"/>
                </a:lnTo>
                <a:lnTo>
                  <a:pt x="142085" y="284559"/>
                </a:lnTo>
                <a:lnTo>
                  <a:pt x="175234" y="307339"/>
                </a:lnTo>
                <a:lnTo>
                  <a:pt x="175234" y="44704"/>
                </a:lnTo>
                <a:lnTo>
                  <a:pt x="155942" y="25896"/>
                </a:lnTo>
                <a:lnTo>
                  <a:pt x="136340" y="11874"/>
                </a:lnTo>
                <a:lnTo>
                  <a:pt x="115548" y="3091"/>
                </a:lnTo>
                <a:lnTo>
                  <a:pt x="92684" y="0"/>
                </a:lnTo>
                <a:lnTo>
                  <a:pt x="81372" y="531"/>
                </a:lnTo>
                <a:lnTo>
                  <a:pt x="69364" y="2349"/>
                </a:lnTo>
                <a:lnTo>
                  <a:pt x="56580" y="5500"/>
                </a:lnTo>
                <a:lnTo>
                  <a:pt x="42938" y="10033"/>
                </a:lnTo>
                <a:lnTo>
                  <a:pt x="42811" y="47751"/>
                </a:lnTo>
                <a:lnTo>
                  <a:pt x="11391" y="47625"/>
                </a:lnTo>
                <a:lnTo>
                  <a:pt x="11391" y="82042"/>
                </a:lnTo>
                <a:lnTo>
                  <a:pt x="0" y="82042"/>
                </a:lnTo>
                <a:lnTo>
                  <a:pt x="0" y="337058"/>
                </a:lnTo>
                <a:lnTo>
                  <a:pt x="360121" y="337058"/>
                </a:lnTo>
                <a:lnTo>
                  <a:pt x="360121" y="82042"/>
                </a:lnTo>
                <a:lnTo>
                  <a:pt x="346862" y="82042"/>
                </a:lnTo>
                <a:lnTo>
                  <a:pt x="346862" y="47625"/>
                </a:lnTo>
                <a:lnTo>
                  <a:pt x="317296" y="47751"/>
                </a:lnTo>
                <a:lnTo>
                  <a:pt x="317182" y="10033"/>
                </a:lnTo>
                <a:lnTo>
                  <a:pt x="303540" y="5500"/>
                </a:lnTo>
                <a:lnTo>
                  <a:pt x="290755" y="2349"/>
                </a:lnTo>
                <a:lnTo>
                  <a:pt x="278743" y="531"/>
                </a:lnTo>
                <a:lnTo>
                  <a:pt x="267423" y="0"/>
                </a:lnTo>
                <a:close/>
              </a:path>
            </a:pathLst>
          </a:custGeom>
          <a:solidFill>
            <a:srgbClr val="20205A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5"/>
          <p:cNvSpPr/>
          <p:nvPr/>
        </p:nvSpPr>
        <p:spPr>
          <a:xfrm>
            <a:off x="499381" y="3901765"/>
            <a:ext cx="543580" cy="583353"/>
          </a:xfrm>
          <a:custGeom>
            <a:avLst/>
            <a:gdLst/>
            <a:ahLst/>
            <a:cxnLst/>
            <a:rect l="l" t="t" r="r" b="b"/>
            <a:pathLst>
              <a:path w="433705" h="437514">
                <a:moveTo>
                  <a:pt x="211023" y="15112"/>
                </a:moveTo>
                <a:lnTo>
                  <a:pt x="162636" y="20686"/>
                </a:lnTo>
                <a:lnTo>
                  <a:pt x="118219" y="36564"/>
                </a:lnTo>
                <a:lnTo>
                  <a:pt x="79037" y="61479"/>
                </a:lnTo>
                <a:lnTo>
                  <a:pt x="46358" y="94165"/>
                </a:lnTo>
                <a:lnTo>
                  <a:pt x="21448" y="133356"/>
                </a:lnTo>
                <a:lnTo>
                  <a:pt x="5573" y="177785"/>
                </a:lnTo>
                <a:lnTo>
                  <a:pt x="0" y="226186"/>
                </a:lnTo>
                <a:lnTo>
                  <a:pt x="5573" y="274554"/>
                </a:lnTo>
                <a:lnTo>
                  <a:pt x="21448" y="318958"/>
                </a:lnTo>
                <a:lnTo>
                  <a:pt x="46358" y="358131"/>
                </a:lnTo>
                <a:lnTo>
                  <a:pt x="79037" y="390804"/>
                </a:lnTo>
                <a:lnTo>
                  <a:pt x="118219" y="415712"/>
                </a:lnTo>
                <a:lnTo>
                  <a:pt x="162636" y="431586"/>
                </a:lnTo>
                <a:lnTo>
                  <a:pt x="211023" y="437159"/>
                </a:lnTo>
                <a:lnTo>
                  <a:pt x="259409" y="431586"/>
                </a:lnTo>
                <a:lnTo>
                  <a:pt x="303827" y="415712"/>
                </a:lnTo>
                <a:lnTo>
                  <a:pt x="330463" y="398779"/>
                </a:lnTo>
                <a:lnTo>
                  <a:pt x="211023" y="398779"/>
                </a:lnTo>
                <a:lnTo>
                  <a:pt x="165130" y="392613"/>
                </a:lnTo>
                <a:lnTo>
                  <a:pt x="123890" y="375211"/>
                </a:lnTo>
                <a:lnTo>
                  <a:pt x="88949" y="348221"/>
                </a:lnTo>
                <a:lnTo>
                  <a:pt x="61952" y="313289"/>
                </a:lnTo>
                <a:lnTo>
                  <a:pt x="44547" y="272062"/>
                </a:lnTo>
                <a:lnTo>
                  <a:pt x="38379" y="226186"/>
                </a:lnTo>
                <a:lnTo>
                  <a:pt x="44483" y="180752"/>
                </a:lnTo>
                <a:lnTo>
                  <a:pt x="61952" y="139017"/>
                </a:lnTo>
                <a:lnTo>
                  <a:pt x="88949" y="104060"/>
                </a:lnTo>
                <a:lnTo>
                  <a:pt x="123890" y="77051"/>
                </a:lnTo>
                <a:lnTo>
                  <a:pt x="165130" y="59637"/>
                </a:lnTo>
                <a:lnTo>
                  <a:pt x="211023" y="53466"/>
                </a:lnTo>
                <a:lnTo>
                  <a:pt x="330772" y="53466"/>
                </a:lnTo>
                <a:lnTo>
                  <a:pt x="330708" y="52450"/>
                </a:lnTo>
                <a:lnTo>
                  <a:pt x="303933" y="36651"/>
                </a:lnTo>
                <a:lnTo>
                  <a:pt x="274804" y="24923"/>
                </a:lnTo>
                <a:lnTo>
                  <a:pt x="243706" y="17625"/>
                </a:lnTo>
                <a:lnTo>
                  <a:pt x="211023" y="15112"/>
                </a:lnTo>
                <a:close/>
              </a:path>
              <a:path w="433705" h="437514">
                <a:moveTo>
                  <a:pt x="365798" y="104393"/>
                </a:moveTo>
                <a:lnTo>
                  <a:pt x="348348" y="121792"/>
                </a:lnTo>
                <a:lnTo>
                  <a:pt x="363237" y="144801"/>
                </a:lnTo>
                <a:lnTo>
                  <a:pt x="374337" y="170132"/>
                </a:lnTo>
                <a:lnTo>
                  <a:pt x="381272" y="197391"/>
                </a:lnTo>
                <a:lnTo>
                  <a:pt x="383667" y="226186"/>
                </a:lnTo>
                <a:lnTo>
                  <a:pt x="377500" y="272062"/>
                </a:lnTo>
                <a:lnTo>
                  <a:pt x="360096" y="313289"/>
                </a:lnTo>
                <a:lnTo>
                  <a:pt x="333101" y="348221"/>
                </a:lnTo>
                <a:lnTo>
                  <a:pt x="298161" y="375211"/>
                </a:lnTo>
                <a:lnTo>
                  <a:pt x="256919" y="392613"/>
                </a:lnTo>
                <a:lnTo>
                  <a:pt x="211023" y="398779"/>
                </a:lnTo>
                <a:lnTo>
                  <a:pt x="330463" y="398779"/>
                </a:lnTo>
                <a:lnTo>
                  <a:pt x="375687" y="358131"/>
                </a:lnTo>
                <a:lnTo>
                  <a:pt x="400598" y="318958"/>
                </a:lnTo>
                <a:lnTo>
                  <a:pt x="416473" y="274554"/>
                </a:lnTo>
                <a:lnTo>
                  <a:pt x="422046" y="226186"/>
                </a:lnTo>
                <a:lnTo>
                  <a:pt x="419480" y="193155"/>
                </a:lnTo>
                <a:lnTo>
                  <a:pt x="412035" y="161766"/>
                </a:lnTo>
                <a:lnTo>
                  <a:pt x="400090" y="132425"/>
                </a:lnTo>
                <a:lnTo>
                  <a:pt x="384022" y="105536"/>
                </a:lnTo>
                <a:lnTo>
                  <a:pt x="365798" y="104393"/>
                </a:lnTo>
                <a:close/>
              </a:path>
              <a:path w="433705" h="437514">
                <a:moveTo>
                  <a:pt x="211023" y="78485"/>
                </a:moveTo>
                <a:lnTo>
                  <a:pt x="164332" y="86007"/>
                </a:lnTo>
                <a:lnTo>
                  <a:pt x="123783" y="106958"/>
                </a:lnTo>
                <a:lnTo>
                  <a:pt x="91808" y="138918"/>
                </a:lnTo>
                <a:lnTo>
                  <a:pt x="70839" y="179468"/>
                </a:lnTo>
                <a:lnTo>
                  <a:pt x="63309" y="226186"/>
                </a:lnTo>
                <a:lnTo>
                  <a:pt x="70839" y="272854"/>
                </a:lnTo>
                <a:lnTo>
                  <a:pt x="91808" y="313391"/>
                </a:lnTo>
                <a:lnTo>
                  <a:pt x="123783" y="345362"/>
                </a:lnTo>
                <a:lnTo>
                  <a:pt x="164332" y="366331"/>
                </a:lnTo>
                <a:lnTo>
                  <a:pt x="211023" y="373862"/>
                </a:lnTo>
                <a:lnTo>
                  <a:pt x="257713" y="366331"/>
                </a:lnTo>
                <a:lnTo>
                  <a:pt x="298263" y="345362"/>
                </a:lnTo>
                <a:lnTo>
                  <a:pt x="308512" y="335114"/>
                </a:lnTo>
                <a:lnTo>
                  <a:pt x="211023" y="335114"/>
                </a:lnTo>
                <a:lnTo>
                  <a:pt x="168606" y="326551"/>
                </a:lnTo>
                <a:lnTo>
                  <a:pt x="133970" y="303201"/>
                </a:lnTo>
                <a:lnTo>
                  <a:pt x="110619" y="268576"/>
                </a:lnTo>
                <a:lnTo>
                  <a:pt x="102057" y="226186"/>
                </a:lnTo>
                <a:lnTo>
                  <a:pt x="110619" y="183765"/>
                </a:lnTo>
                <a:lnTo>
                  <a:pt x="133970" y="149129"/>
                </a:lnTo>
                <a:lnTo>
                  <a:pt x="168606" y="125781"/>
                </a:lnTo>
                <a:lnTo>
                  <a:pt x="211023" y="117220"/>
                </a:lnTo>
                <a:lnTo>
                  <a:pt x="281288" y="117220"/>
                </a:lnTo>
                <a:lnTo>
                  <a:pt x="294322" y="104139"/>
                </a:lnTo>
                <a:lnTo>
                  <a:pt x="275656" y="93273"/>
                </a:lnTo>
                <a:lnTo>
                  <a:pt x="255377" y="85216"/>
                </a:lnTo>
                <a:lnTo>
                  <a:pt x="233747" y="80208"/>
                </a:lnTo>
                <a:lnTo>
                  <a:pt x="211023" y="78485"/>
                </a:lnTo>
                <a:close/>
              </a:path>
              <a:path w="433705" h="437514">
                <a:moveTo>
                  <a:pt x="330555" y="139572"/>
                </a:moveTo>
                <a:lnTo>
                  <a:pt x="302628" y="167512"/>
                </a:lnTo>
                <a:lnTo>
                  <a:pt x="310007" y="180752"/>
                </a:lnTo>
                <a:lnTo>
                  <a:pt x="315456" y="195040"/>
                </a:lnTo>
                <a:lnTo>
                  <a:pt x="318832" y="210232"/>
                </a:lnTo>
                <a:lnTo>
                  <a:pt x="319989" y="226186"/>
                </a:lnTo>
                <a:lnTo>
                  <a:pt x="311408" y="268603"/>
                </a:lnTo>
                <a:lnTo>
                  <a:pt x="288075" y="303201"/>
                </a:lnTo>
                <a:lnTo>
                  <a:pt x="253439" y="326551"/>
                </a:lnTo>
                <a:lnTo>
                  <a:pt x="211023" y="335114"/>
                </a:lnTo>
                <a:lnTo>
                  <a:pt x="308512" y="335114"/>
                </a:lnTo>
                <a:lnTo>
                  <a:pt x="330238" y="313391"/>
                </a:lnTo>
                <a:lnTo>
                  <a:pt x="351206" y="272854"/>
                </a:lnTo>
                <a:lnTo>
                  <a:pt x="358736" y="226186"/>
                </a:lnTo>
                <a:lnTo>
                  <a:pt x="356833" y="202402"/>
                </a:lnTo>
                <a:lnTo>
                  <a:pt x="351313" y="179831"/>
                </a:lnTo>
                <a:lnTo>
                  <a:pt x="342459" y="158785"/>
                </a:lnTo>
                <a:lnTo>
                  <a:pt x="330555" y="139572"/>
                </a:lnTo>
                <a:close/>
              </a:path>
              <a:path w="433705" h="437514">
                <a:moveTo>
                  <a:pt x="211023" y="144017"/>
                </a:moveTo>
                <a:lnTo>
                  <a:pt x="179078" y="150481"/>
                </a:lnTo>
                <a:lnTo>
                  <a:pt x="152992" y="168100"/>
                </a:lnTo>
                <a:lnTo>
                  <a:pt x="135404" y="194220"/>
                </a:lnTo>
                <a:lnTo>
                  <a:pt x="128955" y="226186"/>
                </a:lnTo>
                <a:lnTo>
                  <a:pt x="135404" y="258102"/>
                </a:lnTo>
                <a:lnTo>
                  <a:pt x="152992" y="284173"/>
                </a:lnTo>
                <a:lnTo>
                  <a:pt x="179078" y="301755"/>
                </a:lnTo>
                <a:lnTo>
                  <a:pt x="211023" y="308203"/>
                </a:lnTo>
                <a:lnTo>
                  <a:pt x="242968" y="301755"/>
                </a:lnTo>
                <a:lnTo>
                  <a:pt x="269054" y="284173"/>
                </a:lnTo>
                <a:lnTo>
                  <a:pt x="277115" y="272224"/>
                </a:lnTo>
                <a:lnTo>
                  <a:pt x="211023" y="272224"/>
                </a:lnTo>
                <a:lnTo>
                  <a:pt x="193086" y="268603"/>
                </a:lnTo>
                <a:lnTo>
                  <a:pt x="178441" y="258730"/>
                </a:lnTo>
                <a:lnTo>
                  <a:pt x="168567" y="244095"/>
                </a:lnTo>
                <a:lnTo>
                  <a:pt x="164947" y="226186"/>
                </a:lnTo>
                <a:lnTo>
                  <a:pt x="168567" y="208214"/>
                </a:lnTo>
                <a:lnTo>
                  <a:pt x="178441" y="193563"/>
                </a:lnTo>
                <a:lnTo>
                  <a:pt x="193086" y="183699"/>
                </a:lnTo>
                <a:lnTo>
                  <a:pt x="211023" y="180085"/>
                </a:lnTo>
                <a:lnTo>
                  <a:pt x="218401" y="180085"/>
                </a:lnTo>
                <a:lnTo>
                  <a:pt x="246214" y="152272"/>
                </a:lnTo>
                <a:lnTo>
                  <a:pt x="238031" y="148732"/>
                </a:lnTo>
                <a:lnTo>
                  <a:pt x="229395" y="146145"/>
                </a:lnTo>
                <a:lnTo>
                  <a:pt x="220370" y="144557"/>
                </a:lnTo>
                <a:lnTo>
                  <a:pt x="211023" y="144017"/>
                </a:lnTo>
                <a:close/>
              </a:path>
              <a:path w="433705" h="437514">
                <a:moveTo>
                  <a:pt x="282879" y="187324"/>
                </a:moveTo>
                <a:lnTo>
                  <a:pt x="255485" y="214629"/>
                </a:lnTo>
                <a:lnTo>
                  <a:pt x="256603" y="218312"/>
                </a:lnTo>
                <a:lnTo>
                  <a:pt x="257098" y="222122"/>
                </a:lnTo>
                <a:lnTo>
                  <a:pt x="257098" y="226186"/>
                </a:lnTo>
                <a:lnTo>
                  <a:pt x="253478" y="244095"/>
                </a:lnTo>
                <a:lnTo>
                  <a:pt x="243605" y="258730"/>
                </a:lnTo>
                <a:lnTo>
                  <a:pt x="228959" y="268603"/>
                </a:lnTo>
                <a:lnTo>
                  <a:pt x="211023" y="272224"/>
                </a:lnTo>
                <a:lnTo>
                  <a:pt x="277115" y="272224"/>
                </a:lnTo>
                <a:lnTo>
                  <a:pt x="286641" y="258102"/>
                </a:lnTo>
                <a:lnTo>
                  <a:pt x="293090" y="226186"/>
                </a:lnTo>
                <a:lnTo>
                  <a:pt x="292427" y="215721"/>
                </a:lnTo>
                <a:lnTo>
                  <a:pt x="290471" y="205708"/>
                </a:lnTo>
                <a:lnTo>
                  <a:pt x="287272" y="196218"/>
                </a:lnTo>
                <a:lnTo>
                  <a:pt x="282879" y="187324"/>
                </a:lnTo>
                <a:close/>
              </a:path>
              <a:path w="433705" h="437514">
                <a:moveTo>
                  <a:pt x="211023" y="202691"/>
                </a:moveTo>
                <a:lnTo>
                  <a:pt x="201895" y="204541"/>
                </a:lnTo>
                <a:lnTo>
                  <a:pt x="194443" y="209581"/>
                </a:lnTo>
                <a:lnTo>
                  <a:pt x="189420" y="217050"/>
                </a:lnTo>
                <a:lnTo>
                  <a:pt x="187578" y="226186"/>
                </a:lnTo>
                <a:lnTo>
                  <a:pt x="189420" y="235287"/>
                </a:lnTo>
                <a:lnTo>
                  <a:pt x="194443" y="242728"/>
                </a:lnTo>
                <a:lnTo>
                  <a:pt x="201895" y="247750"/>
                </a:lnTo>
                <a:lnTo>
                  <a:pt x="211023" y="249593"/>
                </a:lnTo>
                <a:lnTo>
                  <a:pt x="220151" y="247750"/>
                </a:lnTo>
                <a:lnTo>
                  <a:pt x="227603" y="242728"/>
                </a:lnTo>
                <a:lnTo>
                  <a:pt x="232625" y="235287"/>
                </a:lnTo>
                <a:lnTo>
                  <a:pt x="234467" y="226186"/>
                </a:lnTo>
                <a:lnTo>
                  <a:pt x="234350" y="222122"/>
                </a:lnTo>
                <a:lnTo>
                  <a:pt x="233705" y="219328"/>
                </a:lnTo>
                <a:lnTo>
                  <a:pt x="232194" y="216407"/>
                </a:lnTo>
                <a:lnTo>
                  <a:pt x="245141" y="203453"/>
                </a:lnTo>
                <a:lnTo>
                  <a:pt x="215023" y="203453"/>
                </a:lnTo>
                <a:lnTo>
                  <a:pt x="211023" y="202691"/>
                </a:lnTo>
                <a:close/>
              </a:path>
              <a:path w="433705" h="437514">
                <a:moveTo>
                  <a:pt x="393153" y="0"/>
                </a:moveTo>
                <a:lnTo>
                  <a:pt x="346506" y="46735"/>
                </a:lnTo>
                <a:lnTo>
                  <a:pt x="347992" y="70484"/>
                </a:lnTo>
                <a:lnTo>
                  <a:pt x="215023" y="203453"/>
                </a:lnTo>
                <a:lnTo>
                  <a:pt x="245141" y="203453"/>
                </a:lnTo>
                <a:lnTo>
                  <a:pt x="362940" y="85597"/>
                </a:lnTo>
                <a:lnTo>
                  <a:pt x="388481" y="85597"/>
                </a:lnTo>
                <a:lnTo>
                  <a:pt x="433603" y="40512"/>
                </a:lnTo>
                <a:lnTo>
                  <a:pt x="395541" y="38099"/>
                </a:lnTo>
                <a:lnTo>
                  <a:pt x="393153" y="0"/>
                </a:lnTo>
                <a:close/>
              </a:path>
              <a:path w="433705" h="437514">
                <a:moveTo>
                  <a:pt x="218401" y="180085"/>
                </a:moveTo>
                <a:lnTo>
                  <a:pt x="213321" y="180085"/>
                </a:lnTo>
                <a:lnTo>
                  <a:pt x="215582" y="180212"/>
                </a:lnTo>
                <a:lnTo>
                  <a:pt x="217766" y="180720"/>
                </a:lnTo>
                <a:lnTo>
                  <a:pt x="218401" y="180085"/>
                </a:lnTo>
                <a:close/>
              </a:path>
              <a:path w="433705" h="437514">
                <a:moveTo>
                  <a:pt x="281288" y="117220"/>
                </a:moveTo>
                <a:lnTo>
                  <a:pt x="211023" y="117220"/>
                </a:lnTo>
                <a:lnTo>
                  <a:pt x="225856" y="118229"/>
                </a:lnTo>
                <a:lnTo>
                  <a:pt x="240061" y="121189"/>
                </a:lnTo>
                <a:lnTo>
                  <a:pt x="253485" y="126007"/>
                </a:lnTo>
                <a:lnTo>
                  <a:pt x="265976" y="132587"/>
                </a:lnTo>
                <a:lnTo>
                  <a:pt x="281288" y="117220"/>
                </a:lnTo>
                <a:close/>
              </a:path>
              <a:path w="433705" h="437514">
                <a:moveTo>
                  <a:pt x="388481" y="85597"/>
                </a:moveTo>
                <a:lnTo>
                  <a:pt x="362940" y="85597"/>
                </a:lnTo>
                <a:lnTo>
                  <a:pt x="386956" y="87121"/>
                </a:lnTo>
                <a:lnTo>
                  <a:pt x="388481" y="85597"/>
                </a:lnTo>
                <a:close/>
              </a:path>
              <a:path w="433705" h="437514">
                <a:moveTo>
                  <a:pt x="330772" y="53466"/>
                </a:moveTo>
                <a:lnTo>
                  <a:pt x="211023" y="53466"/>
                </a:lnTo>
                <a:lnTo>
                  <a:pt x="238779" y="55695"/>
                </a:lnTo>
                <a:lnTo>
                  <a:pt x="265117" y="62150"/>
                </a:lnTo>
                <a:lnTo>
                  <a:pt x="289681" y="72487"/>
                </a:lnTo>
                <a:lnTo>
                  <a:pt x="312115" y="86359"/>
                </a:lnTo>
                <a:lnTo>
                  <a:pt x="331622" y="66928"/>
                </a:lnTo>
                <a:lnTo>
                  <a:pt x="330772" y="53466"/>
                </a:lnTo>
                <a:close/>
              </a:path>
            </a:pathLst>
          </a:custGeom>
          <a:solidFill>
            <a:srgbClr val="20205A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6"/>
          <p:cNvSpPr/>
          <p:nvPr/>
        </p:nvSpPr>
        <p:spPr>
          <a:xfrm>
            <a:off x="522668" y="2948947"/>
            <a:ext cx="534545" cy="516467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294640" y="258064"/>
                </a:moveTo>
                <a:lnTo>
                  <a:pt x="258076" y="294640"/>
                </a:lnTo>
                <a:lnTo>
                  <a:pt x="261556" y="298069"/>
                </a:lnTo>
                <a:lnTo>
                  <a:pt x="265036" y="301625"/>
                </a:lnTo>
                <a:lnTo>
                  <a:pt x="268516" y="305054"/>
                </a:lnTo>
                <a:lnTo>
                  <a:pt x="274294" y="310896"/>
                </a:lnTo>
                <a:lnTo>
                  <a:pt x="283641" y="310896"/>
                </a:lnTo>
                <a:lnTo>
                  <a:pt x="289420" y="305054"/>
                </a:lnTo>
                <a:lnTo>
                  <a:pt x="305079" y="289433"/>
                </a:lnTo>
                <a:lnTo>
                  <a:pt x="310857" y="283591"/>
                </a:lnTo>
                <a:lnTo>
                  <a:pt x="310857" y="274320"/>
                </a:lnTo>
                <a:lnTo>
                  <a:pt x="305079" y="268478"/>
                </a:lnTo>
                <a:lnTo>
                  <a:pt x="294640" y="258064"/>
                </a:lnTo>
                <a:close/>
              </a:path>
              <a:path w="311150" h="311150">
                <a:moveTo>
                  <a:pt x="237319" y="200787"/>
                </a:moveTo>
                <a:lnTo>
                  <a:pt x="164185" y="200787"/>
                </a:lnTo>
                <a:lnTo>
                  <a:pt x="254215" y="290830"/>
                </a:lnTo>
                <a:lnTo>
                  <a:pt x="290779" y="254254"/>
                </a:lnTo>
                <a:lnTo>
                  <a:pt x="237319" y="200787"/>
                </a:lnTo>
                <a:close/>
              </a:path>
              <a:path w="311150" h="311150">
                <a:moveTo>
                  <a:pt x="108966" y="0"/>
                </a:moveTo>
                <a:lnTo>
                  <a:pt x="66554" y="8560"/>
                </a:lnTo>
                <a:lnTo>
                  <a:pt x="31918" y="31908"/>
                </a:lnTo>
                <a:lnTo>
                  <a:pt x="8564" y="66544"/>
                </a:lnTo>
                <a:lnTo>
                  <a:pt x="0" y="108966"/>
                </a:lnTo>
                <a:lnTo>
                  <a:pt x="8564" y="151387"/>
                </a:lnTo>
                <a:lnTo>
                  <a:pt x="31918" y="186023"/>
                </a:lnTo>
                <a:lnTo>
                  <a:pt x="66554" y="209371"/>
                </a:lnTo>
                <a:lnTo>
                  <a:pt x="108966" y="217932"/>
                </a:lnTo>
                <a:lnTo>
                  <a:pt x="124096" y="216860"/>
                </a:lnTo>
                <a:lnTo>
                  <a:pt x="138495" y="213645"/>
                </a:lnTo>
                <a:lnTo>
                  <a:pt x="151933" y="208287"/>
                </a:lnTo>
                <a:lnTo>
                  <a:pt x="164185" y="200787"/>
                </a:lnTo>
                <a:lnTo>
                  <a:pt x="237319" y="200787"/>
                </a:lnTo>
                <a:lnTo>
                  <a:pt x="229827" y="193294"/>
                </a:lnTo>
                <a:lnTo>
                  <a:pt x="108966" y="193294"/>
                </a:lnTo>
                <a:lnTo>
                  <a:pt x="76135" y="186672"/>
                </a:lnTo>
                <a:lnTo>
                  <a:pt x="49326" y="168608"/>
                </a:lnTo>
                <a:lnTo>
                  <a:pt x="31252" y="141805"/>
                </a:lnTo>
                <a:lnTo>
                  <a:pt x="24625" y="108966"/>
                </a:lnTo>
                <a:lnTo>
                  <a:pt x="31252" y="76126"/>
                </a:lnTo>
                <a:lnTo>
                  <a:pt x="49326" y="49323"/>
                </a:lnTo>
                <a:lnTo>
                  <a:pt x="76135" y="31259"/>
                </a:lnTo>
                <a:lnTo>
                  <a:pt x="108966" y="24638"/>
                </a:lnTo>
                <a:lnTo>
                  <a:pt x="175237" y="24638"/>
                </a:lnTo>
                <a:lnTo>
                  <a:pt x="151384" y="8560"/>
                </a:lnTo>
                <a:lnTo>
                  <a:pt x="108966" y="0"/>
                </a:lnTo>
                <a:close/>
              </a:path>
              <a:path w="311150" h="311150">
                <a:moveTo>
                  <a:pt x="175237" y="24638"/>
                </a:moveTo>
                <a:lnTo>
                  <a:pt x="108966" y="24638"/>
                </a:lnTo>
                <a:lnTo>
                  <a:pt x="141798" y="31259"/>
                </a:lnTo>
                <a:lnTo>
                  <a:pt x="168611" y="49323"/>
                </a:lnTo>
                <a:lnTo>
                  <a:pt x="186690" y="76126"/>
                </a:lnTo>
                <a:lnTo>
                  <a:pt x="193319" y="108966"/>
                </a:lnTo>
                <a:lnTo>
                  <a:pt x="186689" y="141805"/>
                </a:lnTo>
                <a:lnTo>
                  <a:pt x="168611" y="168608"/>
                </a:lnTo>
                <a:lnTo>
                  <a:pt x="141798" y="186672"/>
                </a:lnTo>
                <a:lnTo>
                  <a:pt x="108966" y="193294"/>
                </a:lnTo>
                <a:lnTo>
                  <a:pt x="229827" y="193294"/>
                </a:lnTo>
                <a:lnTo>
                  <a:pt x="200748" y="164211"/>
                </a:lnTo>
                <a:lnTo>
                  <a:pt x="208289" y="151935"/>
                </a:lnTo>
                <a:lnTo>
                  <a:pt x="213661" y="138493"/>
                </a:lnTo>
                <a:lnTo>
                  <a:pt x="216875" y="124098"/>
                </a:lnTo>
                <a:lnTo>
                  <a:pt x="217944" y="108966"/>
                </a:lnTo>
                <a:lnTo>
                  <a:pt x="209380" y="66544"/>
                </a:lnTo>
                <a:lnTo>
                  <a:pt x="186024" y="31908"/>
                </a:lnTo>
                <a:lnTo>
                  <a:pt x="175237" y="24638"/>
                </a:lnTo>
                <a:close/>
              </a:path>
              <a:path w="311150" h="311150">
                <a:moveTo>
                  <a:pt x="153192" y="46430"/>
                </a:moveTo>
                <a:lnTo>
                  <a:pt x="113990" y="46430"/>
                </a:lnTo>
                <a:lnTo>
                  <a:pt x="127430" y="49022"/>
                </a:lnTo>
                <a:lnTo>
                  <a:pt x="139991" y="54471"/>
                </a:lnTo>
                <a:lnTo>
                  <a:pt x="166931" y="84962"/>
                </a:lnTo>
                <a:lnTo>
                  <a:pt x="171640" y="111887"/>
                </a:lnTo>
                <a:lnTo>
                  <a:pt x="185927" y="112522"/>
                </a:lnTo>
                <a:lnTo>
                  <a:pt x="184842" y="95591"/>
                </a:lnTo>
                <a:lnTo>
                  <a:pt x="180141" y="79470"/>
                </a:lnTo>
                <a:lnTo>
                  <a:pt x="172056" y="64730"/>
                </a:lnTo>
                <a:lnTo>
                  <a:pt x="160820" y="51943"/>
                </a:lnTo>
                <a:lnTo>
                  <a:pt x="153192" y="46430"/>
                </a:lnTo>
                <a:close/>
              </a:path>
              <a:path w="311150" h="311150">
                <a:moveTo>
                  <a:pt x="115130" y="32154"/>
                </a:moveTo>
                <a:lnTo>
                  <a:pt x="98132" y="32639"/>
                </a:lnTo>
                <a:lnTo>
                  <a:pt x="100152" y="46863"/>
                </a:lnTo>
                <a:lnTo>
                  <a:pt x="113990" y="46430"/>
                </a:lnTo>
                <a:lnTo>
                  <a:pt x="153192" y="46430"/>
                </a:lnTo>
                <a:lnTo>
                  <a:pt x="147058" y="41997"/>
                </a:lnTo>
                <a:lnTo>
                  <a:pt x="131633" y="35337"/>
                </a:lnTo>
                <a:lnTo>
                  <a:pt x="115130" y="32154"/>
                </a:lnTo>
                <a:close/>
              </a:path>
            </a:pathLst>
          </a:custGeom>
          <a:solidFill>
            <a:srgbClr val="20205A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5" y="5061181"/>
            <a:ext cx="884600" cy="884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79431" y="127189"/>
            <a:ext cx="10465163" cy="960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r>
              <a:rPr lang="fr-FR" sz="4267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PCN Santé – Que fait-on ?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5"/>
          </p:nvPr>
        </p:nvSpPr>
        <p:spPr>
          <a:xfrm>
            <a:off x="0" y="0"/>
            <a:ext cx="0" cy="0"/>
          </a:xfrm>
        </p:spPr>
        <p:txBody>
          <a:bodyPr lIns="0" tIns="0" rIns="0" bIns="0"/>
          <a:lstStyle>
            <a:defPPr>
              <a:defRPr lang="fr-FR"/>
            </a:defPPr>
            <a:lvl1pPr marL="0" algn="ctr" defTabSz="914265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3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5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9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8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8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2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0147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27381" y="1524425"/>
            <a:ext cx="10945216" cy="5276236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lvl="0" algn="ctr">
              <a:lnSpc>
                <a:spcPct val="90000"/>
              </a:lnSpc>
              <a:buClr>
                <a:srgbClr val="7F7F7F"/>
              </a:buClr>
              <a:buSzPts val="2000"/>
            </a:pPr>
            <a:r>
              <a:rPr lang="fr-FR" sz="2133" b="1" dirty="0">
                <a:solidFill>
                  <a:srgbClr val="2F3E97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9</a:t>
            </a:r>
            <a:r>
              <a:rPr lang="fr-FR" sz="2133" b="1" baseline="30000" dirty="0">
                <a:solidFill>
                  <a:srgbClr val="2F3E97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e</a:t>
            </a:r>
            <a:r>
              <a:rPr lang="fr-FR" sz="2133" b="1" dirty="0">
                <a:solidFill>
                  <a:srgbClr val="2F3E97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 PCRI: 2021-2027</a:t>
            </a:r>
          </a:p>
          <a:p>
            <a:pPr lvl="0" algn="ctr">
              <a:lnSpc>
                <a:spcPct val="90000"/>
              </a:lnSpc>
              <a:buClr>
                <a:srgbClr val="7F7F7F"/>
              </a:buClr>
              <a:buSzPts val="2000"/>
            </a:pPr>
            <a:endParaRPr lang="fr-FR" sz="1867" dirty="0">
              <a:latin typeface="Calibri" panose="020F0502020204030204" pitchFamily="34" charset="0"/>
              <a:ea typeface="Lato"/>
              <a:cs typeface="Calibri" panose="020F0502020204030204" pitchFamily="34" charset="0"/>
              <a:sym typeface="Lato"/>
            </a:endParaRPr>
          </a:p>
          <a:p>
            <a:pPr lvl="0" algn="ctr">
              <a:lnSpc>
                <a:spcPct val="90000"/>
              </a:lnSpc>
              <a:buClr>
                <a:srgbClr val="7F7F7F"/>
              </a:buClr>
              <a:buSzPts val="2000"/>
            </a:pPr>
            <a:r>
              <a:rPr lang="fr-FR" sz="1867" b="1" spc="-7" dirty="0">
                <a:solidFill>
                  <a:srgbClr val="000091"/>
                </a:solidFill>
                <a:latin typeface="Calibri" panose="020F0502020204030204" pitchFamily="34" charset="0"/>
                <a:cs typeface="Calibri" panose="020F0502020204030204" pitchFamily="34" charset="0"/>
                <a:sym typeface="Lato"/>
              </a:rPr>
              <a:t>« Le programme de financement de la R&amp;I le plus ambitieux jamais entrepris » </a:t>
            </a:r>
          </a:p>
          <a:p>
            <a:pPr marL="380934" indent="-380934" algn="ctr">
              <a:lnSpc>
                <a:spcPct val="90000"/>
              </a:lnSpc>
              <a:buClr>
                <a:srgbClr val="7F7F7F"/>
              </a:buClr>
              <a:buSzPts val="2000"/>
              <a:buFontTx/>
              <a:buChar char="-"/>
            </a:pPr>
            <a:endParaRPr lang="fr-FR" sz="1867" dirty="0">
              <a:latin typeface="Calibri" panose="020F0502020204030204" pitchFamily="34" charset="0"/>
              <a:ea typeface="Lato"/>
              <a:cs typeface="Calibri" panose="020F0502020204030204" pitchFamily="34" charset="0"/>
              <a:sym typeface="Lato"/>
            </a:endParaRPr>
          </a:p>
          <a:p>
            <a:pPr lvl="0" algn="ctr">
              <a:lnSpc>
                <a:spcPct val="90000"/>
              </a:lnSpc>
              <a:buClr>
                <a:srgbClr val="7F7F7F"/>
              </a:buClr>
              <a:buSzPts val="2000"/>
            </a:pPr>
            <a:r>
              <a:rPr lang="fr-FR" sz="1867" dirty="0"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 </a:t>
            </a:r>
          </a:p>
          <a:p>
            <a:pPr marL="0" lvl="1" indent="237061">
              <a:spcAft>
                <a:spcPts val="400"/>
              </a:spcAft>
              <a:buClr>
                <a:srgbClr val="FFD400"/>
              </a:buClr>
              <a:buSzPct val="100000"/>
              <a:buFont typeface="Wingdings"/>
              <a:buChar char=""/>
              <a:tabLst>
                <a:tab pos="856805" algn="l"/>
              </a:tabLst>
            </a:pPr>
            <a:r>
              <a:rPr lang="fr-FR" sz="1867" dirty="0">
                <a:solidFill>
                  <a:srgbClr val="2F3E97"/>
                </a:solidFill>
                <a:latin typeface="Calibri" panose="020F0502020204030204" pitchFamily="34" charset="0"/>
                <a:cs typeface="Calibri" panose="020F0502020204030204" pitchFamily="34" charset="0"/>
                <a:sym typeface="Lato"/>
              </a:rPr>
              <a:t>Budget :  95,5 Md€</a:t>
            </a:r>
          </a:p>
          <a:p>
            <a:pPr marL="0" lvl="1" indent="237061">
              <a:spcAft>
                <a:spcPts val="400"/>
              </a:spcAft>
              <a:buClr>
                <a:srgbClr val="FFD400"/>
              </a:buClr>
              <a:buSzPct val="100000"/>
              <a:buFont typeface="Wingdings"/>
              <a:buChar char=""/>
              <a:tabLst>
                <a:tab pos="856805" algn="l"/>
              </a:tabLst>
            </a:pPr>
            <a:r>
              <a:rPr lang="fr-FR" sz="1867" dirty="0">
                <a:solidFill>
                  <a:srgbClr val="2F3E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Continuité avec Horizon 2020 </a:t>
            </a:r>
            <a:r>
              <a:rPr lang="fr-FR" sz="1867" spc="-7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1867" b="1" spc="-7" dirty="0">
                <a:solidFill>
                  <a:srgbClr val="0000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une évolution, pas une révolution »</a:t>
            </a:r>
          </a:p>
          <a:p>
            <a:pPr marL="0" lvl="1" indent="237061">
              <a:spcAft>
                <a:spcPts val="400"/>
              </a:spcAft>
              <a:buClr>
                <a:srgbClr val="FFD400"/>
              </a:buClr>
              <a:buSzPct val="100000"/>
              <a:buFont typeface="Wingdings"/>
              <a:buChar char=""/>
              <a:tabLst>
                <a:tab pos="856805" algn="l"/>
              </a:tabLst>
            </a:pPr>
            <a:r>
              <a:rPr lang="fr-FR" sz="1867" dirty="0">
                <a:solidFill>
                  <a:srgbClr val="2F3E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Politique de Science ouverte </a:t>
            </a:r>
          </a:p>
          <a:p>
            <a:pPr marL="0" lvl="1" indent="237061">
              <a:spcAft>
                <a:spcPts val="400"/>
              </a:spcAft>
              <a:buClr>
                <a:srgbClr val="FFD400"/>
              </a:buClr>
              <a:buSzPct val="100000"/>
              <a:buFont typeface="Wingdings"/>
              <a:buChar char=""/>
              <a:tabLst>
                <a:tab pos="856805" algn="l"/>
              </a:tabLst>
            </a:pPr>
            <a:r>
              <a:rPr lang="fr-FR" sz="1867" dirty="0">
                <a:solidFill>
                  <a:srgbClr val="2F3E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plus grande ouverture sur l’international</a:t>
            </a:r>
          </a:p>
          <a:p>
            <a:pPr marL="0" lvl="1">
              <a:spcAft>
                <a:spcPts val="400"/>
              </a:spcAft>
              <a:buClr>
                <a:srgbClr val="FFD400"/>
              </a:buClr>
              <a:buSzPct val="100000"/>
              <a:tabLst>
                <a:tab pos="856805" algn="l"/>
              </a:tabLst>
            </a:pPr>
            <a:endParaRPr lang="fr-FR" sz="1867" spc="-7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237061">
              <a:spcAft>
                <a:spcPts val="400"/>
              </a:spcAft>
              <a:buClr>
                <a:srgbClr val="FFD400"/>
              </a:buClr>
              <a:buSzPct val="100000"/>
              <a:buFont typeface="Wingdings"/>
              <a:buChar char=""/>
              <a:tabLst>
                <a:tab pos="856805" algn="l"/>
              </a:tabLst>
            </a:pPr>
            <a:r>
              <a:rPr lang="fr-FR" sz="1867" b="1" dirty="0">
                <a:solidFill>
                  <a:srgbClr val="2F3E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NOUVEAUTÉS</a:t>
            </a:r>
          </a:p>
          <a:p>
            <a:pPr marL="2031949" lvl="1" indent="-361942">
              <a:spcAft>
                <a:spcPts val="400"/>
              </a:spcAft>
              <a:buClr>
                <a:srgbClr val="FFD400"/>
              </a:buClr>
              <a:buSzPct val="100000"/>
              <a:buFont typeface="Courier New" panose="02070309020205020404" pitchFamily="49" charset="0"/>
              <a:buChar char="o"/>
              <a:tabLst>
                <a:tab pos="856805" algn="l"/>
              </a:tabLst>
            </a:pPr>
            <a:r>
              <a:rPr lang="fr-FR" sz="1867" spc="-7" dirty="0">
                <a:solidFill>
                  <a:srgbClr val="2F3E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Conseil Européen de l’Innovation</a:t>
            </a:r>
          </a:p>
          <a:p>
            <a:pPr marL="2031949" lvl="1" indent="-361942">
              <a:spcAft>
                <a:spcPts val="400"/>
              </a:spcAft>
              <a:buClr>
                <a:srgbClr val="FFD400"/>
              </a:buClr>
              <a:buSzPct val="100000"/>
              <a:buFont typeface="Courier New" panose="02070309020205020404" pitchFamily="49" charset="0"/>
              <a:buChar char="o"/>
              <a:tabLst>
                <a:tab pos="856805" algn="l"/>
              </a:tabLst>
            </a:pPr>
            <a:r>
              <a:rPr lang="fr-FR" sz="1867" spc="-7" dirty="0">
                <a:solidFill>
                  <a:srgbClr val="2F3E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Missions</a:t>
            </a:r>
          </a:p>
          <a:p>
            <a:pPr marL="2031949" lvl="1" indent="-361942">
              <a:spcAft>
                <a:spcPts val="400"/>
              </a:spcAft>
              <a:buClr>
                <a:srgbClr val="FFD400"/>
              </a:buClr>
              <a:buSzPct val="100000"/>
              <a:buFont typeface="Courier New" panose="02070309020205020404" pitchFamily="49" charset="0"/>
              <a:buChar char="o"/>
              <a:tabLst>
                <a:tab pos="856805" algn="l"/>
              </a:tabLst>
            </a:pPr>
            <a:r>
              <a:rPr lang="fr-FR" sz="1867" spc="-7" dirty="0">
                <a:solidFill>
                  <a:srgbClr val="2F3E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Partenariats</a:t>
            </a:r>
          </a:p>
          <a:p>
            <a:pPr algn="ctr">
              <a:lnSpc>
                <a:spcPct val="90000"/>
              </a:lnSpc>
              <a:buClr>
                <a:srgbClr val="7F7F7F"/>
              </a:buClr>
              <a:buSzPts val="2000"/>
            </a:pPr>
            <a:endParaRPr lang="fr-FR" sz="1867" b="1" dirty="0"/>
          </a:p>
          <a:p>
            <a:pPr marL="380934" indent="-380934" algn="ctr">
              <a:lnSpc>
                <a:spcPct val="90000"/>
              </a:lnSpc>
              <a:buClr>
                <a:srgbClr val="7F7F7F"/>
              </a:buClr>
              <a:buSzPts val="2000"/>
              <a:buFontTx/>
              <a:buChar char="-"/>
            </a:pPr>
            <a:endParaRPr lang="fr-FR" sz="1867" dirty="0"/>
          </a:p>
          <a:p>
            <a:pPr marL="380934" indent="-380934" algn="ctr">
              <a:lnSpc>
                <a:spcPct val="90000"/>
              </a:lnSpc>
              <a:buClr>
                <a:srgbClr val="7F7F7F"/>
              </a:buClr>
              <a:buSzPts val="2000"/>
              <a:buFontTx/>
              <a:buChar char="-"/>
            </a:pPr>
            <a:endParaRPr lang="fr-FR" sz="1867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Titre de partie</a:t>
            </a:r>
          </a:p>
          <a:p>
            <a:pPr lvl="1"/>
            <a:r>
              <a:rPr lang="fr-FR"/>
              <a:t>Sous-titre de partie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579431" y="127189"/>
            <a:ext cx="10465163" cy="960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r>
              <a:rPr lang="fr-FR" sz="4267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 Europe en bref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6" r="5581"/>
          <a:stretch/>
        </p:blipFill>
        <p:spPr bwMode="auto">
          <a:xfrm>
            <a:off x="8400257" y="3370148"/>
            <a:ext cx="2780241" cy="189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026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648936825"/>
              </p:ext>
            </p:extLst>
          </p:nvPr>
        </p:nvGraphicFramePr>
        <p:xfrm>
          <a:off x="486837" y="1316774"/>
          <a:ext cx="11201611" cy="3936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e 8"/>
          <p:cNvGrpSpPr/>
          <p:nvPr/>
        </p:nvGrpSpPr>
        <p:grpSpPr>
          <a:xfrm>
            <a:off x="486846" y="5384094"/>
            <a:ext cx="11207951" cy="866665"/>
            <a:chOff x="6428530" y="0"/>
            <a:chExt cx="1992713" cy="3614589"/>
          </a:xfrm>
          <a:noFill/>
        </p:grpSpPr>
        <p:sp>
          <p:nvSpPr>
            <p:cNvPr id="17" name="Rectangle à coins arrondis 16"/>
            <p:cNvSpPr/>
            <p:nvPr/>
          </p:nvSpPr>
          <p:spPr>
            <a:xfrm>
              <a:off x="6428530" y="0"/>
              <a:ext cx="1992713" cy="361458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020290"/>
              </a:solidFill>
            </a:ln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 sz="240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6627467" y="525108"/>
              <a:ext cx="1593712" cy="108437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algn="ctr" defTabSz="77032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67" b="1" dirty="0">
                  <a:solidFill>
                    <a:srgbClr val="02029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Élargir la participation et renforcer l’espace européen de la recherche</a:t>
              </a: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719403" y="5817288"/>
            <a:ext cx="5195212" cy="428013"/>
            <a:chOff x="6603965" y="1085435"/>
            <a:chExt cx="1618007" cy="1177457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6627802" y="1085435"/>
              <a:ext cx="1594170" cy="1089848"/>
            </a:xfrm>
            <a:prstGeom prst="roundRect">
              <a:avLst>
                <a:gd name="adj" fmla="val 10000"/>
              </a:avLst>
            </a:prstGeom>
            <a:ln>
              <a:solidFill>
                <a:srgbClr val="F6E04B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240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6603965" y="1241860"/>
              <a:ext cx="1530328" cy="102103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5240" rIns="20320" bIns="15240" numCol="1" spcCol="1270" anchor="ctr" anchorCtr="0">
              <a:noAutofit/>
            </a:bodyPr>
            <a:lstStyle/>
            <a:p>
              <a:pPr algn="ctr" defTabSz="35554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67" dirty="0">
                  <a:latin typeface="Calibri" panose="020F0502020204030204" pitchFamily="34" charset="0"/>
                  <a:cs typeface="Calibri" panose="020F0502020204030204" pitchFamily="34" charset="0"/>
                </a:rPr>
                <a:t>Élargir la participation et développer l’excellence </a:t>
              </a: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6256987" y="5812851"/>
            <a:ext cx="5118676" cy="399828"/>
            <a:chOff x="6595881" y="2315252"/>
            <a:chExt cx="1594170" cy="1089849"/>
          </a:xfrm>
        </p:grpSpPr>
        <p:sp>
          <p:nvSpPr>
            <p:cNvPr id="13" name="Rectangle à coins arrondis 12"/>
            <p:cNvSpPr/>
            <p:nvPr/>
          </p:nvSpPr>
          <p:spPr>
            <a:xfrm>
              <a:off x="6595881" y="2315252"/>
              <a:ext cx="1594170" cy="1089849"/>
            </a:xfrm>
            <a:prstGeom prst="roundRect">
              <a:avLst>
                <a:gd name="adj" fmla="val 10000"/>
              </a:avLst>
            </a:prstGeom>
            <a:ln>
              <a:solidFill>
                <a:srgbClr val="F6E04B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240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659723" y="2532517"/>
              <a:ext cx="1530328" cy="8683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5240" rIns="20320" bIns="15240" numCol="1" spcCol="1270" anchor="ctr" anchorCtr="0">
              <a:noAutofit/>
            </a:bodyPr>
            <a:lstStyle/>
            <a:p>
              <a:pPr algn="ctr" defTabSz="35554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67" dirty="0">
                  <a:latin typeface="Calibri" panose="020F0502020204030204" pitchFamily="34" charset="0"/>
                  <a:cs typeface="Calibri" panose="020F0502020204030204" pitchFamily="34" charset="0"/>
                </a:rPr>
                <a:t>Réformer et consolider le système européen de R&amp;I</a:t>
              </a:r>
            </a:p>
          </p:txBody>
        </p:sp>
      </p:grpSp>
      <p:sp>
        <p:nvSpPr>
          <p:cNvPr id="21" name="Flèche droite 20"/>
          <p:cNvSpPr/>
          <p:nvPr/>
        </p:nvSpPr>
        <p:spPr>
          <a:xfrm>
            <a:off x="3521794" y="2516812"/>
            <a:ext cx="742844" cy="301053"/>
          </a:xfrm>
          <a:prstGeom prst="righ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/>
            <a:endParaRPr lang="fr-FR" sz="2400"/>
          </a:p>
        </p:txBody>
      </p:sp>
      <p:sp>
        <p:nvSpPr>
          <p:cNvPr id="20" name="Rectangle 19"/>
          <p:cNvSpPr/>
          <p:nvPr/>
        </p:nvSpPr>
        <p:spPr>
          <a:xfrm>
            <a:off x="1579431" y="127189"/>
            <a:ext cx="10465163" cy="960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r>
              <a:rPr lang="fr-FR" sz="4267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santé dans Horizon Europe 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7072595" y="2306529"/>
            <a:ext cx="1192955" cy="420565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fr-FR" sz="2133" b="1" dirty="0">
                <a:solidFill>
                  <a:schemeClr val="tx2"/>
                </a:solidFill>
              </a:rPr>
              <a:t>8,24Md€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333303" y="759935"/>
            <a:ext cx="13901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13,6 Md€</a:t>
            </a:r>
          </a:p>
          <a:p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441379" y="754897"/>
            <a:ext cx="163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53,5 Md €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9557533" y="709314"/>
            <a:ext cx="1223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25 Md €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0797193" y="5368230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3,4 Md €</a:t>
            </a:r>
          </a:p>
        </p:txBody>
      </p:sp>
    </p:spTree>
    <p:extLst>
      <p:ext uri="{BB962C8B-B14F-4D97-AF65-F5344CB8AC3E}">
        <p14:creationId xmlns:p14="http://schemas.microsoft.com/office/powerpoint/2010/main" val="1701480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70052" y="5280969"/>
            <a:ext cx="3648405" cy="861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/>
            <a:endParaRPr lang="en-GB" sz="240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751852" y="432001"/>
            <a:ext cx="6960149" cy="164148"/>
          </a:xfrm>
        </p:spPr>
        <p:txBody>
          <a:bodyPr>
            <a:normAutofit fontScale="55000" lnSpcReduction="20000"/>
          </a:bodyPr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128448" y="6391598"/>
            <a:ext cx="1560000" cy="328295"/>
          </a:xfrm>
        </p:spPr>
        <p:txBody>
          <a:bodyPr/>
          <a:lstStyle/>
          <a:p>
            <a:fld id="{733122C9-A0B9-462F-8757-0847AD287B63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8" name="ZoneTexte 7"/>
          <p:cNvSpPr txBox="1"/>
          <p:nvPr/>
        </p:nvSpPr>
        <p:spPr>
          <a:xfrm>
            <a:off x="546225" y="5239939"/>
            <a:ext cx="3496059" cy="943960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/>
            <a:r>
              <a:rPr lang="en-GB" sz="2667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 de travail</a:t>
            </a:r>
          </a:p>
          <a:p>
            <a:pPr algn="ctr"/>
            <a:r>
              <a:rPr lang="en-GB" sz="2667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Santé</a:t>
            </a:r>
            <a:endParaRPr lang="en-GB" sz="2667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lèche vers le bas 8"/>
          <p:cNvSpPr/>
          <p:nvPr/>
        </p:nvSpPr>
        <p:spPr>
          <a:xfrm>
            <a:off x="2081619" y="4668664"/>
            <a:ext cx="288032" cy="379253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/>
            <a:endParaRPr lang="en-GB" sz="2400"/>
          </a:p>
        </p:txBody>
      </p:sp>
      <p:sp>
        <p:nvSpPr>
          <p:cNvPr id="11" name="ZoneTexte 10"/>
          <p:cNvSpPr txBox="1"/>
          <p:nvPr/>
        </p:nvSpPr>
        <p:spPr>
          <a:xfrm>
            <a:off x="4484096" y="5419680"/>
            <a:ext cx="3252974" cy="533528"/>
          </a:xfrm>
          <a:prstGeom prst="rect">
            <a:avLst/>
          </a:prstGeom>
          <a:noFill/>
        </p:spPr>
        <p:txBody>
          <a:bodyPr wrap="none" lIns="121904" tIns="60952" rIns="121904" bIns="60952" rtlCol="0">
            <a:spAutoFit/>
          </a:bodyPr>
          <a:lstStyle/>
          <a:p>
            <a:pPr algn="ctr"/>
            <a:r>
              <a:rPr lang="en-GB" sz="2667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Partenariats</a:t>
            </a:r>
            <a:r>
              <a:rPr lang="en-GB" sz="2667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67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GB" sz="2667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santé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738520" y="5416896"/>
            <a:ext cx="2395816" cy="533528"/>
          </a:xfrm>
          <a:prstGeom prst="rect">
            <a:avLst/>
          </a:prstGeom>
          <a:noFill/>
        </p:spPr>
        <p:txBody>
          <a:bodyPr wrap="none" lIns="121904" tIns="60952" rIns="121904" bIns="60952" rtlCol="0">
            <a:spAutoFit/>
          </a:bodyPr>
          <a:lstStyle/>
          <a:p>
            <a:pPr algn="ctr"/>
            <a:r>
              <a:rPr lang="en-GB" sz="2667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Mission Cancer</a:t>
            </a:r>
          </a:p>
        </p:txBody>
      </p:sp>
      <p:sp>
        <p:nvSpPr>
          <p:cNvPr id="15" name="Flèche vers le bas 14"/>
          <p:cNvSpPr/>
          <p:nvPr/>
        </p:nvSpPr>
        <p:spPr>
          <a:xfrm>
            <a:off x="5989464" y="4668664"/>
            <a:ext cx="288032" cy="379253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/>
            <a:endParaRPr lang="en-GB" sz="2400"/>
          </a:p>
        </p:txBody>
      </p:sp>
      <p:sp>
        <p:nvSpPr>
          <p:cNvPr id="16" name="Flèche vers le bas 15"/>
          <p:cNvSpPr/>
          <p:nvPr/>
        </p:nvSpPr>
        <p:spPr>
          <a:xfrm>
            <a:off x="9804277" y="4668663"/>
            <a:ext cx="288032" cy="379253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/>
            <a:endParaRPr lang="en-GB" sz="2400"/>
          </a:p>
        </p:txBody>
      </p:sp>
      <p:sp>
        <p:nvSpPr>
          <p:cNvPr id="18" name="Rectangle 17"/>
          <p:cNvSpPr/>
          <p:nvPr/>
        </p:nvSpPr>
        <p:spPr>
          <a:xfrm>
            <a:off x="4286372" y="5255525"/>
            <a:ext cx="3648405" cy="861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/>
            <a:endParaRPr lang="en-GB" sz="2400"/>
          </a:p>
        </p:txBody>
      </p:sp>
      <p:sp>
        <p:nvSpPr>
          <p:cNvPr id="19" name="Rectangle 18"/>
          <p:cNvSpPr/>
          <p:nvPr/>
        </p:nvSpPr>
        <p:spPr>
          <a:xfrm>
            <a:off x="8112224" y="5252741"/>
            <a:ext cx="3648405" cy="861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/>
            <a:endParaRPr lang="en-GB" sz="240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D4BB5F6-8264-0041-A153-2FD9B01405EA}"/>
              </a:ext>
            </a:extLst>
          </p:cNvPr>
          <p:cNvSpPr txBox="1"/>
          <p:nvPr/>
        </p:nvSpPr>
        <p:spPr>
          <a:xfrm>
            <a:off x="501912" y="3237581"/>
            <a:ext cx="2948308" cy="14052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33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Planification</a:t>
            </a:r>
            <a:r>
              <a:rPr lang="en-GB" sz="2133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133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stratégique</a:t>
            </a:r>
            <a:endParaRPr lang="en-GB" sz="2133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133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2021-2024</a:t>
            </a:r>
          </a:p>
          <a:p>
            <a:r>
              <a:rPr lang="en-GB" sz="2133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2025-2027</a:t>
            </a:r>
          </a:p>
          <a:p>
            <a:endParaRPr lang="en-GB"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EDB49D9-CC8E-0549-966D-9C5A25448E5A}"/>
              </a:ext>
            </a:extLst>
          </p:cNvPr>
          <p:cNvSpPr txBox="1"/>
          <p:nvPr/>
        </p:nvSpPr>
        <p:spPr>
          <a:xfrm>
            <a:off x="3710414" y="3061990"/>
            <a:ext cx="74640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>
                <a:solidFill>
                  <a:srgbClr val="2F3E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Priorités</a:t>
            </a:r>
            <a:r>
              <a:rPr lang="en-GB" sz="2400" dirty="0">
                <a:solidFill>
                  <a:srgbClr val="2F3E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2F3E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politiques</a:t>
            </a:r>
            <a:r>
              <a:rPr lang="en-GB" sz="2400" dirty="0">
                <a:solidFill>
                  <a:srgbClr val="2F3E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2400" dirty="0" err="1">
                <a:solidFill>
                  <a:srgbClr val="2F3E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l’UE</a:t>
            </a:r>
            <a:r>
              <a:rPr lang="en-GB" sz="2400" dirty="0">
                <a:solidFill>
                  <a:srgbClr val="2F3E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(Transition </a:t>
            </a:r>
            <a:r>
              <a:rPr lang="en-GB" sz="2400" dirty="0" err="1">
                <a:solidFill>
                  <a:srgbClr val="2F3E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verte</a:t>
            </a:r>
            <a:r>
              <a:rPr lang="en-GB" sz="2400" dirty="0">
                <a:solidFill>
                  <a:srgbClr val="2F3E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GB" sz="2400" dirty="0" err="1">
                <a:solidFill>
                  <a:srgbClr val="2F3E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numérique</a:t>
            </a:r>
            <a:r>
              <a:rPr lang="en-GB" sz="2400" dirty="0">
                <a:solidFill>
                  <a:srgbClr val="2F3E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GB" sz="2400" dirty="0">
                <a:solidFill>
                  <a:srgbClr val="2F3E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Orientations </a:t>
            </a:r>
            <a:r>
              <a:rPr lang="en-GB" sz="2400" dirty="0" err="1">
                <a:solidFill>
                  <a:srgbClr val="2F3E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Stratégiques</a:t>
            </a:r>
            <a:r>
              <a:rPr lang="en-GB" sz="2400" dirty="0">
                <a:solidFill>
                  <a:srgbClr val="2F3E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pour la R&amp;I</a:t>
            </a:r>
          </a:p>
          <a:p>
            <a:r>
              <a:rPr lang="en-GB" sz="2400" dirty="0">
                <a:solidFill>
                  <a:srgbClr val="2F3E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“Expected impacts” – Destinations (Santé)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E529175-6D9D-61C9-CEFC-65EC5FB42850}"/>
              </a:ext>
            </a:extLst>
          </p:cNvPr>
          <p:cNvSpPr txBox="1"/>
          <p:nvPr/>
        </p:nvSpPr>
        <p:spPr>
          <a:xfrm>
            <a:off x="506983" y="1536305"/>
            <a:ext cx="1811714" cy="10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33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en-GB" sz="2133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domaines</a:t>
            </a:r>
            <a:r>
              <a:rPr lang="en-GB" sz="2133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2133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d’intervention</a:t>
            </a:r>
            <a:endParaRPr lang="en-GB" sz="2133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3477803" y="1364379"/>
            <a:ext cx="7764387" cy="1687276"/>
            <a:chOff x="2518440" y="987942"/>
            <a:chExt cx="4941448" cy="935736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607E1AF2-F929-5379-AC29-01E13426D9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8326" b="-1008"/>
            <a:stretch/>
          </p:blipFill>
          <p:spPr>
            <a:xfrm>
              <a:off x="4932040" y="987942"/>
              <a:ext cx="2450637" cy="791720"/>
            </a:xfrm>
            <a:prstGeom prst="rect">
              <a:avLst/>
            </a:prstGeom>
          </p:spPr>
        </p:pic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607E1AF2-F929-5379-AC29-01E13426D9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" b="47316"/>
            <a:stretch/>
          </p:blipFill>
          <p:spPr>
            <a:xfrm>
              <a:off x="2625419" y="987942"/>
              <a:ext cx="2450637" cy="791719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2518440" y="1742934"/>
              <a:ext cx="4941448" cy="180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1579431" y="127189"/>
            <a:ext cx="10465163" cy="960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r>
              <a:rPr lang="fr-FR" sz="4267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Cluster Santé</a:t>
            </a:r>
          </a:p>
        </p:txBody>
      </p:sp>
    </p:spTree>
    <p:extLst>
      <p:ext uri="{BB962C8B-B14F-4D97-AF65-F5344CB8AC3E}">
        <p14:creationId xmlns:p14="http://schemas.microsoft.com/office/powerpoint/2010/main" val="2368203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5829267"/>
            <a:ext cx="11952651" cy="960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844830"/>
              </p:ext>
            </p:extLst>
          </p:nvPr>
        </p:nvGraphicFramePr>
        <p:xfrm>
          <a:off x="551200" y="3140969"/>
          <a:ext cx="11017408" cy="3653144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892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9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Titre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74589" marR="74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WP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74589" marR="74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 de </a:t>
                      </a:r>
                      <a:r>
                        <a:rPr lang="en-GB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démarrage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74589" marR="7458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European partnership on </a:t>
                      </a: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Assessment of Chemical Risks</a:t>
                      </a:r>
                      <a:r>
                        <a:rPr lang="en-GB" sz="1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(PARC)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74589" marR="74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74589" marR="74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74589" marR="7458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European partnership fostering an ERA for health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Nanomedicine</a:t>
                      </a: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cardio-vascular diseases,</a:t>
                      </a:r>
                      <a:r>
                        <a:rPr lang="en-GB" sz="1600" b="1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nutrition… + international clinical trials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74589" marR="74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74589" marR="74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74589" marR="7458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European partnership on transforming </a:t>
                      </a: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health and care systems</a:t>
                      </a:r>
                      <a:endParaRPr lang="fr-FR" sz="1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74589" marR="74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74589" marR="74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74589" marR="7458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7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Pandemic</a:t>
                      </a:r>
                      <a:r>
                        <a:rPr lang="fr-FR" sz="1600" b="1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600" b="1" kern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preparedness</a:t>
                      </a:r>
                      <a:r>
                        <a:rPr lang="fr-FR" sz="1600" b="1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600" b="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partnership</a:t>
                      </a:r>
                      <a:endParaRPr lang="fr-FR" sz="16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74589" marR="74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74589" marR="74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74589" marR="7458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9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European partnership on </a:t>
                      </a: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personalised medicine</a:t>
                      </a:r>
                      <a:endParaRPr lang="fr-FR" sz="1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74589" marR="74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74589" marR="74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74589" marR="7458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9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European partnership on </a:t>
                      </a: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rare diseases</a:t>
                      </a:r>
                      <a:endParaRPr lang="fr-FR" sz="1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74589" marR="74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2023 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74589" marR="74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74589" marR="7458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4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European partnership on </a:t>
                      </a: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One Health antimicrobial resistance </a:t>
                      </a:r>
                      <a:r>
                        <a:rPr lang="en-GB" sz="1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(AMR)</a:t>
                      </a:r>
                      <a:endParaRPr lang="fr-FR" sz="16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74589" marR="74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2024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74589" marR="74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74589" marR="7458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398134" y="1216127"/>
            <a:ext cx="6401720" cy="2052149"/>
          </a:xfrm>
          <a:prstGeom prst="rect">
            <a:avLst/>
          </a:prstGeom>
          <a:noFill/>
        </p:spPr>
        <p:txBody>
          <a:bodyPr wrap="none" lIns="121904" tIns="60952" rIns="121904" bIns="60952" rtlCol="0">
            <a:spAutoFit/>
          </a:bodyPr>
          <a:lstStyle/>
          <a:p>
            <a:r>
              <a:rPr lang="fr-FR" sz="1867" b="1" u="sng" dirty="0">
                <a:solidFill>
                  <a:srgbClr val="2F3E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Partenariats institutionnalisés</a:t>
            </a:r>
          </a:p>
          <a:p>
            <a:endParaRPr lang="fr-FR" sz="1600" u="sng" dirty="0">
              <a:solidFill>
                <a:srgbClr val="2F3E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7533" indent="-239178" defTabSz="1219170">
              <a:buBlip>
                <a:blip r:embed="rId3"/>
              </a:buBlip>
              <a:defRPr/>
            </a:pPr>
            <a:r>
              <a:rPr lang="fr-FR" sz="1867" b="1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Innovative</a:t>
            </a:r>
            <a:r>
              <a:rPr lang="fr-FR" sz="1867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Health Initiative (IHI): 2022</a:t>
            </a:r>
            <a:r>
              <a:rPr lang="fr-FR" sz="1867" dirty="0">
                <a:solidFill>
                  <a:srgbClr val="2F3E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		</a:t>
            </a:r>
          </a:p>
          <a:p>
            <a:pPr marL="717533" indent="-239178" defTabSz="1219170">
              <a:buBlip>
                <a:blip r:embed="rId3"/>
              </a:buBlip>
              <a:defRPr/>
            </a:pPr>
            <a:r>
              <a:rPr lang="en-GB" sz="1867" dirty="0">
                <a:solidFill>
                  <a:srgbClr val="2F3E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EU-Africa Global Health EDCTP3: 2022</a:t>
            </a:r>
          </a:p>
          <a:p>
            <a:endParaRPr lang="fr-FR" sz="1600" dirty="0">
              <a:solidFill>
                <a:srgbClr val="2F3E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867" dirty="0">
              <a:solidFill>
                <a:srgbClr val="2F3E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67" b="1" u="sng" dirty="0">
                <a:solidFill>
                  <a:srgbClr val="2F3E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Partenariats </a:t>
            </a:r>
            <a:r>
              <a:rPr lang="fr-FR" sz="1867" b="1" u="sng" dirty="0" err="1">
                <a:solidFill>
                  <a:srgbClr val="2F3E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co-financés</a:t>
            </a:r>
            <a:r>
              <a:rPr lang="fr-FR" sz="1867" b="1" dirty="0">
                <a:solidFill>
                  <a:srgbClr val="2F3E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6" t="12078"/>
          <a:stretch/>
        </p:blipFill>
        <p:spPr bwMode="auto">
          <a:xfrm>
            <a:off x="5414717" y="2058417"/>
            <a:ext cx="605559" cy="58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79431" y="127189"/>
            <a:ext cx="10465163" cy="960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r>
              <a:rPr lang="fr-FR" sz="4267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Partenariats en santé 2021-2024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21" y="1487678"/>
            <a:ext cx="1425703" cy="42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32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4845" y="191461"/>
            <a:ext cx="8161966" cy="70524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FR" sz="4000" b="1" dirty="0">
                <a:solidFill>
                  <a:schemeClr val="tx2"/>
                </a:solidFill>
              </a:rPr>
              <a:t>Innovative Health Initiative IHI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041" y="0"/>
            <a:ext cx="2387600" cy="1143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04510" y="1152791"/>
            <a:ext cx="10982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Nouveau partenariat PUBLIC – PRIVE   </a:t>
            </a:r>
            <a:r>
              <a:rPr lang="fr-FR" sz="2400" dirty="0">
                <a:solidFill>
                  <a:schemeClr val="accent1"/>
                </a:solidFill>
              </a:rPr>
              <a:t>dans la continuité de</a:t>
            </a: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311" y="1268947"/>
            <a:ext cx="1419001" cy="43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694063" y="1810465"/>
            <a:ext cx="10477041" cy="487338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sz="1600" b="1" dirty="0"/>
          </a:p>
          <a:p>
            <a:endParaRPr lang="fr-FR" sz="1600" dirty="0"/>
          </a:p>
          <a:p>
            <a:r>
              <a:rPr lang="fr-FR" sz="1867" b="1" dirty="0"/>
              <a:t>Partenariat entre EC et  :</a:t>
            </a:r>
          </a:p>
          <a:p>
            <a:r>
              <a:rPr lang="fr-FR" sz="1867" dirty="0"/>
              <a:t>		 </a:t>
            </a:r>
            <a:r>
              <a:rPr lang="en-GB" sz="1600" dirty="0"/>
              <a:t>-Pharmaceutical companies (EFPIA)</a:t>
            </a:r>
          </a:p>
          <a:p>
            <a:r>
              <a:rPr lang="en-GB" sz="1600" dirty="0"/>
              <a:t>		 -Radiological, electromedical, healthcare IT (COCIR) </a:t>
            </a:r>
          </a:p>
          <a:p>
            <a:r>
              <a:rPr lang="en-GB" sz="1600" dirty="0"/>
              <a:t>		 -</a:t>
            </a:r>
            <a:r>
              <a:rPr lang="fr-FR" sz="1600" dirty="0" err="1"/>
              <a:t>Medical</a:t>
            </a:r>
            <a:r>
              <a:rPr lang="fr-FR" sz="1600" dirty="0"/>
              <a:t> </a:t>
            </a:r>
            <a:r>
              <a:rPr lang="fr-FR" sz="1600" dirty="0" err="1"/>
              <a:t>technology</a:t>
            </a:r>
            <a:r>
              <a:rPr lang="fr-FR" sz="1600" dirty="0"/>
              <a:t> </a:t>
            </a:r>
            <a:r>
              <a:rPr lang="fr-FR" sz="1600" dirty="0" err="1"/>
              <a:t>companies</a:t>
            </a:r>
            <a:r>
              <a:rPr lang="fr-FR" sz="1600" dirty="0"/>
              <a:t> (</a:t>
            </a:r>
            <a:r>
              <a:rPr lang="fr-FR" sz="1600" dirty="0" err="1"/>
              <a:t>MedTechEurope</a:t>
            </a:r>
            <a:r>
              <a:rPr lang="fr-FR" sz="1600" dirty="0"/>
              <a:t>)</a:t>
            </a:r>
          </a:p>
          <a:p>
            <a:r>
              <a:rPr lang="fr-FR" sz="1600" dirty="0"/>
              <a:t>		 -</a:t>
            </a:r>
            <a:r>
              <a:rPr lang="fr-FR" sz="1600" dirty="0" err="1"/>
              <a:t>Biotechnology</a:t>
            </a:r>
            <a:r>
              <a:rPr lang="fr-FR" sz="1600" dirty="0"/>
              <a:t> </a:t>
            </a:r>
            <a:r>
              <a:rPr lang="fr-FR" sz="1600" dirty="0" err="1"/>
              <a:t>companies</a:t>
            </a:r>
            <a:r>
              <a:rPr lang="fr-FR" sz="1600"/>
              <a:t> (</a:t>
            </a:r>
            <a:r>
              <a:rPr lang="fr-FR" sz="1600" dirty="0" err="1"/>
              <a:t>EuropaBio</a:t>
            </a:r>
            <a:r>
              <a:rPr lang="fr-FR" sz="1600" dirty="0"/>
              <a:t>) </a:t>
            </a:r>
          </a:p>
          <a:p>
            <a:r>
              <a:rPr lang="fr-FR" sz="1600" dirty="0"/>
              <a:t>		 -Vaccine </a:t>
            </a:r>
            <a:r>
              <a:rPr lang="fr-FR" sz="1600" dirty="0" err="1"/>
              <a:t>companies</a:t>
            </a:r>
            <a:r>
              <a:rPr lang="fr-FR" sz="1600" dirty="0"/>
              <a:t> (Vaccines Europe) </a:t>
            </a:r>
          </a:p>
          <a:p>
            <a:endParaRPr lang="fr-FR" sz="1600" dirty="0"/>
          </a:p>
          <a:p>
            <a:r>
              <a:rPr lang="fr-FR" sz="1867" b="1" dirty="0"/>
              <a:t>Objectifs :</a:t>
            </a:r>
          </a:p>
          <a:p>
            <a:endParaRPr lang="fr-FR" sz="1067" dirty="0"/>
          </a:p>
          <a:p>
            <a:pPr>
              <a:spcAft>
                <a:spcPts val="800"/>
              </a:spcAft>
            </a:pPr>
            <a:r>
              <a:rPr lang="fr-FR" sz="1600" dirty="0">
                <a:latin typeface="Arial" panose="020B0604020202020204" pitchFamily="34" charset="0"/>
              </a:rPr>
              <a:t>        -Transformer la recherche et l'innovation en matière de santé au bénéfice des </a:t>
            </a:r>
            <a:r>
              <a:rPr lang="fr-FR" sz="1600" b="1" dirty="0">
                <a:latin typeface="Arial" panose="020B0604020202020204" pitchFamily="34" charset="0"/>
              </a:rPr>
              <a:t>patients et de la société</a:t>
            </a:r>
            <a:endParaRPr lang="fr-FR" sz="1067" b="1" dirty="0">
              <a:latin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fr-FR" sz="1600" dirty="0">
                <a:latin typeface="Arial" panose="020B0604020202020204" pitchFamily="34" charset="0"/>
              </a:rPr>
              <a:t>        - Délivrer des innovations de santé qui couvrent </a:t>
            </a:r>
            <a:r>
              <a:rPr lang="fr-FR" sz="1600" b="1" dirty="0">
                <a:latin typeface="Arial" panose="020B0604020202020204" pitchFamily="34" charset="0"/>
              </a:rPr>
              <a:t>l'ensemble du spectre des soins </a:t>
            </a:r>
            <a:r>
              <a:rPr lang="fr-FR" sz="1600" dirty="0">
                <a:latin typeface="Arial" panose="020B0604020202020204" pitchFamily="34" charset="0"/>
              </a:rPr>
              <a:t>( de la prévention au diagnostic et au  traitement), en particulier dans les domaines où il existe un </a:t>
            </a:r>
            <a:r>
              <a:rPr lang="fr-FR" sz="1600" b="1" dirty="0">
                <a:latin typeface="Arial" panose="020B0604020202020204" pitchFamily="34" charset="0"/>
              </a:rPr>
              <a:t>besoin de santé publique non pourvu</a:t>
            </a:r>
            <a:endParaRPr lang="fr-FR" sz="1600" dirty="0">
              <a:latin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fr-FR" sz="1600" dirty="0">
                <a:latin typeface="Arial" panose="020B0604020202020204" pitchFamily="34" charset="0"/>
              </a:rPr>
              <a:t>       -Rendre les </a:t>
            </a:r>
            <a:r>
              <a:rPr lang="fr-FR" sz="1600" b="1" dirty="0">
                <a:latin typeface="Arial" panose="020B0604020202020204" pitchFamily="34" charset="0"/>
              </a:rPr>
              <a:t>industries européennes de la santé compétitives </a:t>
            </a:r>
            <a:r>
              <a:rPr lang="fr-FR" sz="1600" dirty="0">
                <a:latin typeface="Arial" panose="020B0604020202020204" pitchFamily="34" charset="0"/>
              </a:rPr>
              <a:t>au niveau mondial.</a:t>
            </a:r>
            <a:endParaRPr lang="en-US" sz="1600" dirty="0">
              <a:latin typeface="Arial" panose="020B0604020202020204" pitchFamily="34" charset="0"/>
            </a:endParaRPr>
          </a:p>
          <a:p>
            <a:endParaRPr lang="en-US" sz="1600" dirty="0"/>
          </a:p>
          <a:p>
            <a:endParaRPr lang="fr-FR" sz="16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1" t="16351" b="11425"/>
          <a:stretch/>
        </p:blipFill>
        <p:spPr bwMode="auto">
          <a:xfrm>
            <a:off x="6525039" y="3429000"/>
            <a:ext cx="4631375" cy="67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t="16351" r="52213" b="11425"/>
          <a:stretch/>
        </p:blipFill>
        <p:spPr bwMode="auto">
          <a:xfrm>
            <a:off x="6770462" y="2116582"/>
            <a:ext cx="4140531" cy="67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193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A4C96B8-057B-48A6-8210-F1C75419A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GB" b="1" dirty="0"/>
            </a:br>
            <a:endParaRPr lang="en-GB" sz="2000" b="1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D93B24B-64A2-4821-BE17-56927ED5C3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44476" y="1518256"/>
            <a:ext cx="9540873" cy="4805426"/>
          </a:xfrm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endParaRPr lang="en-US" sz="1600" dirty="0"/>
          </a:p>
          <a:p>
            <a:r>
              <a:rPr lang="en-GB" sz="1600" b="1" dirty="0"/>
              <a:t>Budget total: </a:t>
            </a:r>
            <a:r>
              <a:rPr lang="en-GB" sz="1600" b="1" dirty="0">
                <a:solidFill>
                  <a:schemeClr val="accent6"/>
                </a:solidFill>
              </a:rPr>
              <a:t>2,4Md€</a:t>
            </a:r>
            <a:endParaRPr lang="en-US" sz="1600" b="1" dirty="0">
              <a:solidFill>
                <a:schemeClr val="accent6"/>
              </a:solidFill>
            </a:endParaRPr>
          </a:p>
          <a:p>
            <a:pPr lvl="1"/>
            <a:r>
              <a:rPr lang="en-US" sz="1600" dirty="0"/>
              <a:t>up to EUR </a:t>
            </a:r>
            <a:r>
              <a:rPr lang="en-US" sz="1600" b="1" dirty="0">
                <a:solidFill>
                  <a:srgbClr val="0070C0"/>
                </a:solidFill>
              </a:rPr>
              <a:t>1.2 billion </a:t>
            </a:r>
            <a:r>
              <a:rPr lang="en-US" sz="1600" dirty="0"/>
              <a:t>provided by the European Union (</a:t>
            </a:r>
            <a:r>
              <a:rPr lang="en-US" sz="1600" b="1" dirty="0"/>
              <a:t>Horizon Europe Health Cluster</a:t>
            </a:r>
            <a:r>
              <a:rPr lang="en-US" sz="1600" dirty="0"/>
              <a:t>),</a:t>
            </a:r>
          </a:p>
          <a:p>
            <a:pPr lvl="1"/>
            <a:r>
              <a:rPr lang="en-US" sz="1600" dirty="0"/>
              <a:t> at least EUR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1 billion </a:t>
            </a:r>
            <a:r>
              <a:rPr lang="en-US" sz="1600" dirty="0"/>
              <a:t>provided by the member industry associations, </a:t>
            </a:r>
          </a:p>
          <a:p>
            <a:pPr lvl="1"/>
            <a:r>
              <a:rPr lang="en-US" sz="1600" dirty="0"/>
              <a:t> up to</a:t>
            </a:r>
            <a:r>
              <a:rPr lang="en-US" sz="1600" b="1" dirty="0"/>
              <a:t> </a:t>
            </a:r>
            <a:r>
              <a:rPr lang="en-US" sz="1600" dirty="0"/>
              <a:t>EUR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200 million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/>
              <a:t>from Contributing Partners.</a:t>
            </a:r>
          </a:p>
          <a:p>
            <a:pPr lvl="1"/>
            <a:endParaRPr lang="en-US" sz="1600" dirty="0"/>
          </a:p>
          <a:p>
            <a:r>
              <a:rPr lang="fr-FR" sz="1600" b="1" dirty="0"/>
              <a:t>Call 5: </a:t>
            </a:r>
            <a:r>
              <a:rPr lang="en-US" sz="1600" kern="100" dirty="0">
                <a:solidFill>
                  <a:srgbClr val="0044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Call ID: HORIZON-JU-IHI-2023-05</a:t>
            </a:r>
            <a:br>
              <a:rPr lang="en-US" sz="1600" kern="100" dirty="0">
                <a:solidFill>
                  <a:srgbClr val="0044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kern="100" dirty="0">
                <a:solidFill>
                  <a:srgbClr val="0044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Action type: RIA – Research and Innovation Actions</a:t>
            </a:r>
            <a:br>
              <a:rPr lang="en-US" sz="1600" kern="100" dirty="0">
                <a:solidFill>
                  <a:srgbClr val="0044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kern="100" dirty="0">
                <a:solidFill>
                  <a:srgbClr val="0044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Call type: Single stage</a:t>
            </a:r>
          </a:p>
          <a:p>
            <a:pPr marL="0" indent="0">
              <a:buNone/>
            </a:pPr>
            <a:r>
              <a:rPr lang="fr-FR" sz="1600" dirty="0">
                <a:solidFill>
                  <a:srgbClr val="0070C0"/>
                </a:solidFill>
              </a:rPr>
              <a:t>Topics on the 3Rs (replace </a:t>
            </a:r>
            <a:r>
              <a:rPr lang="fr-FR" sz="1600" dirty="0" err="1">
                <a:solidFill>
                  <a:srgbClr val="0070C0"/>
                </a:solidFill>
              </a:rPr>
              <a:t>reduce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 err="1">
                <a:solidFill>
                  <a:srgbClr val="0070C0"/>
                </a:solidFill>
              </a:rPr>
              <a:t>refine</a:t>
            </a:r>
            <a:r>
              <a:rPr lang="fr-FR" sz="1600" dirty="0">
                <a:solidFill>
                  <a:srgbClr val="0070C0"/>
                </a:solidFill>
              </a:rPr>
              <a:t> animal use) , </a:t>
            </a:r>
            <a:r>
              <a:rPr lang="fr-FR" sz="1600" dirty="0" err="1">
                <a:solidFill>
                  <a:srgbClr val="0070C0"/>
                </a:solidFill>
              </a:rPr>
              <a:t>theranostics</a:t>
            </a:r>
            <a:r>
              <a:rPr lang="fr-FR" sz="1600" dirty="0">
                <a:solidFill>
                  <a:srgbClr val="0070C0"/>
                </a:solidFill>
              </a:rPr>
              <a:t>, stroke management and </a:t>
            </a:r>
            <a:r>
              <a:rPr lang="fr-FR" sz="1600" dirty="0" err="1">
                <a:solidFill>
                  <a:srgbClr val="0070C0"/>
                </a:solidFill>
              </a:rPr>
              <a:t>synthetic</a:t>
            </a:r>
            <a:r>
              <a:rPr lang="fr-FR" sz="1600" dirty="0">
                <a:solidFill>
                  <a:srgbClr val="0070C0"/>
                </a:solidFill>
              </a:rPr>
              <a:t> data.</a:t>
            </a:r>
            <a:endParaRPr lang="en-US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sz="1600" b="1" dirty="0"/>
          </a:p>
          <a:p>
            <a:pPr marL="0" lvl="0" indent="0">
              <a:buNone/>
            </a:pPr>
            <a:r>
              <a:rPr lang="fr-FR" sz="1600" i="1" u="sng" kern="0" dirty="0">
                <a:solidFill>
                  <a:srgbClr val="00445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Key dates &amp; deadlines</a:t>
            </a:r>
            <a:endParaRPr lang="fr-FR" sz="1600" i="1" u="sng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kern="0" dirty="0">
                <a:solidFill>
                  <a:srgbClr val="00445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Draft topic texts published: 7 June 2023, updated 12 July 2023</a:t>
            </a:r>
            <a:endParaRPr lang="fr-FR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kern="0" dirty="0">
                <a:solidFill>
                  <a:srgbClr val="00445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Publication date: 27 July 2023</a:t>
            </a:r>
            <a:endParaRPr lang="fr-FR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kern="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Full proposal submission deadline: 16 January 2024 at 17:00 Brussels time</a:t>
            </a:r>
            <a:endParaRPr lang="fr-FR" sz="1600" b="1" dirty="0">
              <a:solidFill>
                <a:srgbClr val="0070C0"/>
              </a:solidFill>
            </a:endParaRPr>
          </a:p>
          <a:p>
            <a:pPr algn="l"/>
            <a:endParaRPr lang="fr-FR" sz="1600" b="0" i="0" dirty="0">
              <a:solidFill>
                <a:srgbClr val="004455"/>
              </a:solidFill>
              <a:effectLst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0A0ED40-5B4A-7E52-3FBF-F95B027CD994}"/>
              </a:ext>
            </a:extLst>
          </p:cNvPr>
          <p:cNvSpPr txBox="1">
            <a:spLocks/>
          </p:cNvSpPr>
          <p:nvPr/>
        </p:nvSpPr>
        <p:spPr bwMode="gray">
          <a:xfrm>
            <a:off x="1004845" y="191461"/>
            <a:ext cx="8161966" cy="7052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chemeClr val="tx2"/>
                </a:solidFill>
              </a:rPr>
              <a:t>Innovative </a:t>
            </a:r>
            <a:r>
              <a:rPr lang="fr-FR" sz="4000" b="1" dirty="0" err="1">
                <a:solidFill>
                  <a:schemeClr val="tx2"/>
                </a:solidFill>
              </a:rPr>
              <a:t>Health</a:t>
            </a:r>
            <a:r>
              <a:rPr lang="fr-FR" sz="4000" b="1" dirty="0">
                <a:solidFill>
                  <a:schemeClr val="tx2"/>
                </a:solidFill>
              </a:rPr>
              <a:t> Initiative IHI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F02455D-4AC5-38A6-767B-3FBA52207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041" y="0"/>
            <a:ext cx="23876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47594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1848</Words>
  <Application>Microsoft Macintosh PowerPoint</Application>
  <PresentationFormat>Grand écran</PresentationFormat>
  <Paragraphs>238</Paragraphs>
  <Slides>15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Wingdings</vt:lpstr>
      <vt:lpstr>Thème Office</vt:lpstr>
      <vt:lpstr>Webinaire IHI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Innovative Health Initiative IHI</vt:lpstr>
      <vt:lpstr> </vt:lpstr>
      <vt:lpstr>Présentation PowerPoint</vt:lpstr>
      <vt:lpstr>Présentation PowerPoint</vt:lpstr>
      <vt:lpstr>Présentation PowerPoint</vt:lpstr>
      <vt:lpstr>Caractéristiques appels en 1 étape</vt:lpstr>
      <vt:lpstr>Présentation PowerPoint</vt:lpstr>
      <vt:lpstr>Suite (partie 2) : Eligibilité conditions de participation et conditions financières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Roxane Chikhi Brachet</dc:creator>
  <cp:lastModifiedBy>Roxane Chikhi Brachet</cp:lastModifiedBy>
  <cp:revision>12</cp:revision>
  <dcterms:created xsi:type="dcterms:W3CDTF">2023-10-18T17:46:45Z</dcterms:created>
  <dcterms:modified xsi:type="dcterms:W3CDTF">2023-10-26T13:53:04Z</dcterms:modified>
</cp:coreProperties>
</file>