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46" r:id="rId4"/>
    <p:sldMasterId id="2147483834" r:id="rId5"/>
    <p:sldMasterId id="2147483822" r:id="rId6"/>
  </p:sldMasterIdLst>
  <p:notesMasterIdLst>
    <p:notesMasterId r:id="rId52"/>
  </p:notesMasterIdLst>
  <p:handoutMasterIdLst>
    <p:handoutMasterId r:id="rId53"/>
  </p:handoutMasterIdLst>
  <p:sldIdLst>
    <p:sldId id="713" r:id="rId7"/>
    <p:sldId id="720" r:id="rId8"/>
    <p:sldId id="327" r:id="rId9"/>
    <p:sldId id="708" r:id="rId10"/>
    <p:sldId id="721" r:id="rId11"/>
    <p:sldId id="710" r:id="rId12"/>
    <p:sldId id="707" r:id="rId13"/>
    <p:sldId id="712" r:id="rId14"/>
    <p:sldId id="706" r:id="rId15"/>
    <p:sldId id="688" r:id="rId16"/>
    <p:sldId id="571" r:id="rId17"/>
    <p:sldId id="700" r:id="rId18"/>
    <p:sldId id="544" r:id="rId19"/>
    <p:sldId id="583" r:id="rId20"/>
    <p:sldId id="596" r:id="rId21"/>
    <p:sldId id="717" r:id="rId22"/>
    <p:sldId id="701" r:id="rId23"/>
    <p:sldId id="545" r:id="rId24"/>
    <p:sldId id="606" r:id="rId25"/>
    <p:sldId id="627" r:id="rId26"/>
    <p:sldId id="702" r:id="rId27"/>
    <p:sldId id="673" r:id="rId28"/>
    <p:sldId id="674" r:id="rId29"/>
    <p:sldId id="675" r:id="rId30"/>
    <p:sldId id="704" r:id="rId31"/>
    <p:sldId id="542" r:id="rId32"/>
    <p:sldId id="618" r:id="rId33"/>
    <p:sldId id="619" r:id="rId34"/>
    <p:sldId id="633" r:id="rId35"/>
    <p:sldId id="672" r:id="rId36"/>
    <p:sldId id="718" r:id="rId37"/>
    <p:sldId id="705" r:id="rId38"/>
    <p:sldId id="547" r:id="rId39"/>
    <p:sldId id="548" r:id="rId40"/>
    <p:sldId id="615" r:id="rId41"/>
    <p:sldId id="616" r:id="rId42"/>
    <p:sldId id="622" r:id="rId43"/>
    <p:sldId id="653" r:id="rId44"/>
    <p:sldId id="703" r:id="rId45"/>
    <p:sldId id="679" r:id="rId46"/>
    <p:sldId id="680" r:id="rId47"/>
    <p:sldId id="681" r:id="rId48"/>
    <p:sldId id="682" r:id="rId49"/>
    <p:sldId id="683" r:id="rId50"/>
    <p:sldId id="684" r:id="rId5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5DC32"/>
    <a:srgbClr val="FCF5C0"/>
    <a:srgbClr val="FAEE98"/>
    <a:srgbClr val="FFFFFF"/>
    <a:srgbClr val="0C5076"/>
    <a:srgbClr val="FFFBE7"/>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E720D-C2D9-4330-A973-26A181116092}" v="62" dt="2023-10-04T14:00:13.618"/>
    <p1510:client id="{190D392C-419A-40C1-A2A5-723C3E418103}" v="7" dt="2023-10-10T13:16:28.413"/>
    <p1510:client id="{2C73137F-D618-4C42-9FF0-F9012B93061E}" v="239" dt="2023-10-04T12:55:03.823"/>
    <p1510:client id="{5F77B538-10FA-4BE8-8DA5-EB263E2390B6}" v="83" dt="2023-10-04T14:55:16.182"/>
    <p1510:client id="{7A072CEB-94F0-40B3-9157-F58EE9A81380}" v="28" dt="2023-10-05T14:08:41.420"/>
    <p1510:client id="{CE38637A-062E-47BC-870E-BC65FEC2EDBD}" v="46" dt="2023-10-04T13:23:31.256"/>
    <p1510:client id="{CE76F775-5E22-4440-B5AA-5A215F5D1B1F}" v="50" dt="2023-10-04T08:30:41.171"/>
    <p1510:client id="{D85567BC-0616-4AE3-BECD-04570FC59B79}" v="242" dt="2023-10-04T08:24:08.958"/>
    <p1510:client id="{D96E2FA8-B37E-4A52-9538-ED3539B7E841}" v="14" dt="2023-10-04T12:19:27.061"/>
    <p1510:client id="{DBDE386B-7FBB-4E4F-A737-FA7D8C6F9E7A}" v="4" dt="2023-10-05T12:57:44.604"/>
    <p1510:client id="{E5BD5996-C705-4608-BA97-F6CF3644A30E}" v="126" dt="2023-10-05T21:08:05.6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ail NIAR" userId="S::smail.niar@collaboratif-dne.fr::4a0334f1-7d07-414a-b951-ab00ca913533" providerId="AD" clId="Web-{CE38637A-062E-47BC-870E-BC65FEC2EDBD}"/>
    <pc:docChg chg="addSld modSld">
      <pc:chgData name="Smail NIAR" userId="S::smail.niar@collaboratif-dne.fr::4a0334f1-7d07-414a-b951-ab00ca913533" providerId="AD" clId="Web-{CE38637A-062E-47BC-870E-BC65FEC2EDBD}" dt="2023-10-04T13:23:31.256" v="35" actId="20577"/>
      <pc:docMkLst>
        <pc:docMk/>
      </pc:docMkLst>
      <pc:sldChg chg="modSp">
        <pc:chgData name="Smail NIAR" userId="S::smail.niar@collaboratif-dne.fr::4a0334f1-7d07-414a-b951-ab00ca913533" providerId="AD" clId="Web-{CE38637A-062E-47BC-870E-BC65FEC2EDBD}" dt="2023-10-04T13:23:31.256" v="35" actId="20577"/>
        <pc:sldMkLst>
          <pc:docMk/>
          <pc:sldMk cId="10223061" sldId="633"/>
        </pc:sldMkLst>
        <pc:spChg chg="mod">
          <ac:chgData name="Smail NIAR" userId="S::smail.niar@collaboratif-dne.fr::4a0334f1-7d07-414a-b951-ab00ca913533" providerId="AD" clId="Web-{CE38637A-062E-47BC-870E-BC65FEC2EDBD}" dt="2023-10-04T13:23:31.256" v="35" actId="20577"/>
          <ac:spMkLst>
            <pc:docMk/>
            <pc:sldMk cId="10223061" sldId="633"/>
            <ac:spMk id="2" creationId="{89DA336F-924E-45F3-971B-090835F8E250}"/>
          </ac:spMkLst>
        </pc:spChg>
        <pc:spChg chg="mod">
          <ac:chgData name="Smail NIAR" userId="S::smail.niar@collaboratif-dne.fr::4a0334f1-7d07-414a-b951-ab00ca913533" providerId="AD" clId="Web-{CE38637A-062E-47BC-870E-BC65FEC2EDBD}" dt="2023-10-04T13:23:15.833" v="34" actId="20577"/>
          <ac:spMkLst>
            <pc:docMk/>
            <pc:sldMk cId="10223061" sldId="633"/>
            <ac:spMk id="4" creationId="{B05AB7B8-F92A-4E26-BD91-D2C2223705CE}"/>
          </ac:spMkLst>
        </pc:spChg>
        <pc:spChg chg="mod">
          <ac:chgData name="Smail NIAR" userId="S::smail.niar@collaboratif-dne.fr::4a0334f1-7d07-414a-b951-ab00ca913533" providerId="AD" clId="Web-{CE38637A-062E-47BC-870E-BC65FEC2EDBD}" dt="2023-10-04T13:23:03.895" v="32" actId="20577"/>
          <ac:spMkLst>
            <pc:docMk/>
            <pc:sldMk cId="10223061" sldId="633"/>
            <ac:spMk id="6" creationId="{E0DDB5CD-5F69-48CE-AB3C-24E609D0C5C2}"/>
          </ac:spMkLst>
        </pc:spChg>
      </pc:sldChg>
      <pc:sldChg chg="modSp">
        <pc:chgData name="Smail NIAR" userId="S::smail.niar@collaboratif-dne.fr::4a0334f1-7d07-414a-b951-ab00ca913533" providerId="AD" clId="Web-{CE38637A-062E-47BC-870E-BC65FEC2EDBD}" dt="2023-10-04T13:22:24.254" v="23" actId="20577"/>
        <pc:sldMkLst>
          <pc:docMk/>
          <pc:sldMk cId="304742079" sldId="672"/>
        </pc:sldMkLst>
        <pc:spChg chg="mod">
          <ac:chgData name="Smail NIAR" userId="S::smail.niar@collaboratif-dne.fr::4a0334f1-7d07-414a-b951-ab00ca913533" providerId="AD" clId="Web-{CE38637A-062E-47BC-870E-BC65FEC2EDBD}" dt="2023-10-04T13:22:12.597" v="21" actId="20577"/>
          <ac:spMkLst>
            <pc:docMk/>
            <pc:sldMk cId="304742079" sldId="672"/>
            <ac:spMk id="2" creationId="{89DA336F-924E-45F3-971B-090835F8E250}"/>
          </ac:spMkLst>
        </pc:spChg>
        <pc:spChg chg="mod">
          <ac:chgData name="Smail NIAR" userId="S::smail.niar@collaboratif-dne.fr::4a0334f1-7d07-414a-b951-ab00ca913533" providerId="AD" clId="Web-{CE38637A-062E-47BC-870E-BC65FEC2EDBD}" dt="2023-10-04T13:21:53.425" v="18" actId="1076"/>
          <ac:spMkLst>
            <pc:docMk/>
            <pc:sldMk cId="304742079" sldId="672"/>
            <ac:spMk id="3" creationId="{945A90B0-1DC8-480B-9124-F23301BEC7EF}"/>
          </ac:spMkLst>
        </pc:spChg>
        <pc:spChg chg="mod">
          <ac:chgData name="Smail NIAR" userId="S::smail.niar@collaboratif-dne.fr::4a0334f1-7d07-414a-b951-ab00ca913533" providerId="AD" clId="Web-{CE38637A-062E-47BC-870E-BC65FEC2EDBD}" dt="2023-10-04T13:22:24.254" v="23" actId="20577"/>
          <ac:spMkLst>
            <pc:docMk/>
            <pc:sldMk cId="304742079" sldId="672"/>
            <ac:spMk id="4" creationId="{B05AB7B8-F92A-4E26-BD91-D2C2223705CE}"/>
          </ac:spMkLst>
        </pc:spChg>
        <pc:spChg chg="mod">
          <ac:chgData name="Smail NIAR" userId="S::smail.niar@collaboratif-dne.fr::4a0334f1-7d07-414a-b951-ab00ca913533" providerId="AD" clId="Web-{CE38637A-062E-47BC-870E-BC65FEC2EDBD}" dt="2023-10-04T13:22:19.238" v="22" actId="20577"/>
          <ac:spMkLst>
            <pc:docMk/>
            <pc:sldMk cId="304742079" sldId="672"/>
            <ac:spMk id="6" creationId="{E0DDB5CD-5F69-48CE-AB3C-24E609D0C5C2}"/>
          </ac:spMkLst>
        </pc:spChg>
      </pc:sldChg>
      <pc:sldChg chg="modSp">
        <pc:chgData name="Smail NIAR" userId="S::smail.niar@collaboratif-dne.fr::4a0334f1-7d07-414a-b951-ab00ca913533" providerId="AD" clId="Web-{CE38637A-062E-47BC-870E-BC65FEC2EDBD}" dt="2023-10-04T12:59:39.608" v="1" actId="20577"/>
        <pc:sldMkLst>
          <pc:docMk/>
          <pc:sldMk cId="2583488321" sldId="701"/>
        </pc:sldMkLst>
        <pc:spChg chg="mod">
          <ac:chgData name="Smail NIAR" userId="S::smail.niar@collaboratif-dne.fr::4a0334f1-7d07-414a-b951-ab00ca913533" providerId="AD" clId="Web-{CE38637A-062E-47BC-870E-BC65FEC2EDBD}" dt="2023-10-04T12:59:39.608" v="1" actId="20577"/>
          <ac:spMkLst>
            <pc:docMk/>
            <pc:sldMk cId="2583488321" sldId="701"/>
            <ac:spMk id="4" creationId="{00000000-0000-0000-0000-000000000000}"/>
          </ac:spMkLst>
        </pc:spChg>
      </pc:sldChg>
      <pc:sldChg chg="modSp">
        <pc:chgData name="Smail NIAR" userId="S::smail.niar@collaboratif-dne.fr::4a0334f1-7d07-414a-b951-ab00ca913533" providerId="AD" clId="Web-{CE38637A-062E-47BC-870E-BC65FEC2EDBD}" dt="2023-10-04T12:59:49.796" v="3" actId="20577"/>
        <pc:sldMkLst>
          <pc:docMk/>
          <pc:sldMk cId="3028056399" sldId="702"/>
        </pc:sldMkLst>
        <pc:spChg chg="mod">
          <ac:chgData name="Smail NIAR" userId="S::smail.niar@collaboratif-dne.fr::4a0334f1-7d07-414a-b951-ab00ca913533" providerId="AD" clId="Web-{CE38637A-062E-47BC-870E-BC65FEC2EDBD}" dt="2023-10-04T12:59:49.796" v="3" actId="20577"/>
          <ac:spMkLst>
            <pc:docMk/>
            <pc:sldMk cId="3028056399" sldId="702"/>
            <ac:spMk id="4" creationId="{00000000-0000-0000-0000-000000000000}"/>
          </ac:spMkLst>
        </pc:spChg>
      </pc:sldChg>
      <pc:sldChg chg="modSp add replId">
        <pc:chgData name="Smail NIAR" userId="S::smail.niar@collaboratif-dne.fr::4a0334f1-7d07-414a-b951-ab00ca913533" providerId="AD" clId="Web-{CE38637A-062E-47BC-870E-BC65FEC2EDBD}" dt="2023-10-04T13:09:38.109" v="15" actId="20577"/>
        <pc:sldMkLst>
          <pc:docMk/>
          <pc:sldMk cId="3321186457" sldId="718"/>
        </pc:sldMkLst>
        <pc:spChg chg="mod">
          <ac:chgData name="Smail NIAR" userId="S::smail.niar@collaboratif-dne.fr::4a0334f1-7d07-414a-b951-ab00ca913533" providerId="AD" clId="Web-{CE38637A-062E-47BC-870E-BC65FEC2EDBD}" dt="2023-10-04T13:09:15.233" v="9" actId="20577"/>
          <ac:spMkLst>
            <pc:docMk/>
            <pc:sldMk cId="3321186457" sldId="718"/>
            <ac:spMk id="2" creationId="{89DA336F-924E-45F3-971B-090835F8E250}"/>
          </ac:spMkLst>
        </pc:spChg>
        <pc:spChg chg="mod">
          <ac:chgData name="Smail NIAR" userId="S::smail.niar@collaboratif-dne.fr::4a0334f1-7d07-414a-b951-ab00ca913533" providerId="AD" clId="Web-{CE38637A-062E-47BC-870E-BC65FEC2EDBD}" dt="2023-10-04T13:09:38.109" v="15" actId="20577"/>
          <ac:spMkLst>
            <pc:docMk/>
            <pc:sldMk cId="3321186457" sldId="718"/>
            <ac:spMk id="4" creationId="{B05AB7B8-F92A-4E26-BD91-D2C2223705CE}"/>
          </ac:spMkLst>
        </pc:spChg>
        <pc:spChg chg="mod">
          <ac:chgData name="Smail NIAR" userId="S::smail.niar@collaboratif-dne.fr::4a0334f1-7d07-414a-b951-ab00ca913533" providerId="AD" clId="Web-{CE38637A-062E-47BC-870E-BC65FEC2EDBD}" dt="2023-10-04T13:09:31.530" v="14" actId="20577"/>
          <ac:spMkLst>
            <pc:docMk/>
            <pc:sldMk cId="3321186457" sldId="718"/>
            <ac:spMk id="6" creationId="{E0DDB5CD-5F69-48CE-AB3C-24E609D0C5C2}"/>
          </ac:spMkLst>
        </pc:spChg>
      </pc:sldChg>
    </pc:docChg>
  </pc:docChgLst>
  <pc:docChgLst>
    <pc:chgData name="Isabelle DE SUTTER" userId="S::isabelle.de-sutter@collaboratif-dne.fr::877823e7-ba88-473a-b432-4ab442441d97" providerId="AD" clId="Web-{190D392C-419A-40C1-A2A5-723C3E418103}"/>
    <pc:docChg chg="modSld">
      <pc:chgData name="Isabelle DE SUTTER" userId="S::isabelle.de-sutter@collaboratif-dne.fr::877823e7-ba88-473a-b432-4ab442441d97" providerId="AD" clId="Web-{190D392C-419A-40C1-A2A5-723C3E418103}" dt="2023-10-10T13:16:28.413" v="4"/>
      <pc:docMkLst>
        <pc:docMk/>
      </pc:docMkLst>
      <pc:sldChg chg="addSp delSp modSp">
        <pc:chgData name="Isabelle DE SUTTER" userId="S::isabelle.de-sutter@collaboratif-dne.fr::877823e7-ba88-473a-b432-4ab442441d97" providerId="AD" clId="Web-{190D392C-419A-40C1-A2A5-723C3E418103}" dt="2023-10-10T13:16:28.413" v="4"/>
        <pc:sldMkLst>
          <pc:docMk/>
          <pc:sldMk cId="3526257569" sldId="713"/>
        </pc:sldMkLst>
        <pc:picChg chg="add del mod">
          <ac:chgData name="Isabelle DE SUTTER" userId="S::isabelle.de-sutter@collaboratif-dne.fr::877823e7-ba88-473a-b432-4ab442441d97" providerId="AD" clId="Web-{190D392C-419A-40C1-A2A5-723C3E418103}" dt="2023-10-10T13:16:17.757" v="1"/>
          <ac:picMkLst>
            <pc:docMk/>
            <pc:sldMk cId="3526257569" sldId="713"/>
            <ac:picMk id="4" creationId="{44E9A27E-6BE4-6F56-60C8-993B021D789A}"/>
          </ac:picMkLst>
        </pc:picChg>
        <pc:picChg chg="add del mod">
          <ac:chgData name="Isabelle DE SUTTER" userId="S::isabelle.de-sutter@collaboratif-dne.fr::877823e7-ba88-473a-b432-4ab442441d97" providerId="AD" clId="Web-{190D392C-419A-40C1-A2A5-723C3E418103}" dt="2023-10-10T13:16:28.413" v="4"/>
          <ac:picMkLst>
            <pc:docMk/>
            <pc:sldMk cId="3526257569" sldId="713"/>
            <ac:picMk id="6" creationId="{69094F06-2307-52A7-4871-4227D121EF36}"/>
          </ac:picMkLst>
        </pc:picChg>
      </pc:sldChg>
    </pc:docChg>
  </pc:docChgLst>
  <pc:docChgLst>
    <pc:chgData name="Smail NIAR" userId="S::smail.niar@collaboratif-dne.fr::4a0334f1-7d07-414a-b951-ab00ca913533" providerId="AD" clId="Web-{D85567BC-0616-4AE3-BECD-04570FC59B79}"/>
    <pc:docChg chg="addSld delSld modSld sldOrd">
      <pc:chgData name="Smail NIAR" userId="S::smail.niar@collaboratif-dne.fr::4a0334f1-7d07-414a-b951-ab00ca913533" providerId="AD" clId="Web-{D85567BC-0616-4AE3-BECD-04570FC59B79}" dt="2023-10-04T08:24:04.177" v="228" actId="20577"/>
      <pc:docMkLst>
        <pc:docMk/>
      </pc:docMkLst>
      <pc:sldChg chg="modSp">
        <pc:chgData name="Smail NIAR" userId="S::smail.niar@collaboratif-dne.fr::4a0334f1-7d07-414a-b951-ab00ca913533" providerId="AD" clId="Web-{D85567BC-0616-4AE3-BECD-04570FC59B79}" dt="2023-10-04T08:24:04.177" v="228" actId="20577"/>
        <pc:sldMkLst>
          <pc:docMk/>
          <pc:sldMk cId="538799331" sldId="700"/>
        </pc:sldMkLst>
        <pc:spChg chg="mod">
          <ac:chgData name="Smail NIAR" userId="S::smail.niar@collaboratif-dne.fr::4a0334f1-7d07-414a-b951-ab00ca913533" providerId="AD" clId="Web-{D85567BC-0616-4AE3-BECD-04570FC59B79}" dt="2023-10-04T08:24:04.177" v="228" actId="20577"/>
          <ac:spMkLst>
            <pc:docMk/>
            <pc:sldMk cId="538799331" sldId="700"/>
            <ac:spMk id="4" creationId="{00000000-0000-0000-0000-000000000000}"/>
          </ac:spMkLst>
        </pc:spChg>
      </pc:sldChg>
      <pc:sldChg chg="modSp del">
        <pc:chgData name="Smail NIAR" userId="S::smail.niar@collaboratif-dne.fr::4a0334f1-7d07-414a-b951-ab00ca913533" providerId="AD" clId="Web-{D85567BC-0616-4AE3-BECD-04570FC59B79}" dt="2023-10-04T08:16:17.375" v="164"/>
        <pc:sldMkLst>
          <pc:docMk/>
          <pc:sldMk cId="4216504736" sldId="714"/>
        </pc:sldMkLst>
        <pc:spChg chg="mod">
          <ac:chgData name="Smail NIAR" userId="S::smail.niar@collaboratif-dne.fr::4a0334f1-7d07-414a-b951-ab00ca913533" providerId="AD" clId="Web-{D85567BC-0616-4AE3-BECD-04570FC59B79}" dt="2023-10-04T07:54:04.750" v="0" actId="1076"/>
          <ac:spMkLst>
            <pc:docMk/>
            <pc:sldMk cId="4216504736" sldId="714"/>
            <ac:spMk id="2" creationId="{00422F61-1F64-FEF7-ECDE-5FA31D87A866}"/>
          </ac:spMkLst>
        </pc:spChg>
      </pc:sldChg>
      <pc:sldChg chg="del">
        <pc:chgData name="Smail NIAR" userId="S::smail.niar@collaboratif-dne.fr::4a0334f1-7d07-414a-b951-ab00ca913533" providerId="AD" clId="Web-{D85567BC-0616-4AE3-BECD-04570FC59B79}" dt="2023-10-04T08:16:19.890" v="165"/>
        <pc:sldMkLst>
          <pc:docMk/>
          <pc:sldMk cId="691442396" sldId="715"/>
        </pc:sldMkLst>
      </pc:sldChg>
      <pc:sldChg chg="add del replId">
        <pc:chgData name="Smail NIAR" userId="S::smail.niar@collaboratif-dne.fr::4a0334f1-7d07-414a-b951-ab00ca913533" providerId="AD" clId="Web-{D85567BC-0616-4AE3-BECD-04570FC59B79}" dt="2023-10-04T07:55:13.845" v="3"/>
        <pc:sldMkLst>
          <pc:docMk/>
          <pc:sldMk cId="926705420" sldId="716"/>
        </pc:sldMkLst>
      </pc:sldChg>
      <pc:sldChg chg="delSp modSp add ord replId">
        <pc:chgData name="Smail NIAR" userId="S::smail.niar@collaboratif-dne.fr::4a0334f1-7d07-414a-b951-ab00ca913533" providerId="AD" clId="Web-{D85567BC-0616-4AE3-BECD-04570FC59B79}" dt="2023-10-04T08:22:44.957" v="213" actId="20577"/>
        <pc:sldMkLst>
          <pc:docMk/>
          <pc:sldMk cId="2303409086" sldId="717"/>
        </pc:sldMkLst>
        <pc:spChg chg="mod">
          <ac:chgData name="Smail NIAR" userId="S::smail.niar@collaboratif-dne.fr::4a0334f1-7d07-414a-b951-ab00ca913533" providerId="AD" clId="Web-{D85567BC-0616-4AE3-BECD-04570FC59B79}" dt="2023-10-04T08:22:44.957" v="213" actId="20577"/>
          <ac:spMkLst>
            <pc:docMk/>
            <pc:sldMk cId="2303409086" sldId="717"/>
            <ac:spMk id="2" creationId="{FE895098-9116-284B-828D-571F30C36F68}"/>
          </ac:spMkLst>
        </pc:spChg>
        <pc:spChg chg="del">
          <ac:chgData name="Smail NIAR" userId="S::smail.niar@collaboratif-dne.fr::4a0334f1-7d07-414a-b951-ab00ca913533" providerId="AD" clId="Web-{D85567BC-0616-4AE3-BECD-04570FC59B79}" dt="2023-10-04T07:55:27.954" v="5"/>
          <ac:spMkLst>
            <pc:docMk/>
            <pc:sldMk cId="2303409086" sldId="717"/>
            <ac:spMk id="6" creationId="{00000000-0000-0000-0000-000000000000}"/>
          </ac:spMkLst>
        </pc:spChg>
        <pc:spChg chg="mod">
          <ac:chgData name="Smail NIAR" userId="S::smail.niar@collaboratif-dne.fr::4a0334f1-7d07-414a-b951-ab00ca913533" providerId="AD" clId="Web-{D85567BC-0616-4AE3-BECD-04570FC59B79}" dt="2023-10-04T08:07:22.228" v="107" actId="14100"/>
          <ac:spMkLst>
            <pc:docMk/>
            <pc:sldMk cId="2303409086" sldId="717"/>
            <ac:spMk id="7" creationId="{00000000-0000-0000-0000-000000000000}"/>
          </ac:spMkLst>
        </pc:spChg>
      </pc:sldChg>
    </pc:docChg>
  </pc:docChgLst>
  <pc:docChgLst>
    <pc:chgData name="Isabelle DE SUTTER" userId="S::isabelle.de-sutter@collaboratif-dne.fr::877823e7-ba88-473a-b432-4ab442441d97" providerId="AD" clId="Web-{7A072CEB-94F0-40B3-9157-F58EE9A81380}"/>
    <pc:docChg chg="addSld modSld">
      <pc:chgData name="Isabelle DE SUTTER" userId="S::isabelle.de-sutter@collaboratif-dne.fr::877823e7-ba88-473a-b432-4ab442441d97" providerId="AD" clId="Web-{7A072CEB-94F0-40B3-9157-F58EE9A81380}" dt="2023-10-05T14:08:41.420" v="22" actId="1076"/>
      <pc:docMkLst>
        <pc:docMk/>
      </pc:docMkLst>
      <pc:sldChg chg="addSp modSp">
        <pc:chgData name="Isabelle DE SUTTER" userId="S::isabelle.de-sutter@collaboratif-dne.fr::877823e7-ba88-473a-b432-4ab442441d97" providerId="AD" clId="Web-{7A072CEB-94F0-40B3-9157-F58EE9A81380}" dt="2023-10-05T14:08:41.420" v="22" actId="1076"/>
        <pc:sldMkLst>
          <pc:docMk/>
          <pc:sldMk cId="3526257569" sldId="713"/>
        </pc:sldMkLst>
        <pc:spChg chg="add mod">
          <ac:chgData name="Isabelle DE SUTTER" userId="S::isabelle.de-sutter@collaboratif-dne.fr::877823e7-ba88-473a-b432-4ab442441d97" providerId="AD" clId="Web-{7A072CEB-94F0-40B3-9157-F58EE9A81380}" dt="2023-10-05T14:08:41.420" v="22" actId="1076"/>
          <ac:spMkLst>
            <pc:docMk/>
            <pc:sldMk cId="3526257569" sldId="713"/>
            <ac:spMk id="2" creationId="{35571CD4-2EA3-591B-71D7-E721E2E647AB}"/>
          </ac:spMkLst>
        </pc:spChg>
      </pc:sldChg>
      <pc:sldChg chg="modSp new">
        <pc:chgData name="Isabelle DE SUTTER" userId="S::isabelle.de-sutter@collaboratif-dne.fr::877823e7-ba88-473a-b432-4ab442441d97" providerId="AD" clId="Web-{7A072CEB-94F0-40B3-9157-F58EE9A81380}" dt="2023-10-05T14:07:46.544" v="11" actId="20577"/>
        <pc:sldMkLst>
          <pc:docMk/>
          <pc:sldMk cId="2770631639" sldId="719"/>
        </pc:sldMkLst>
        <pc:spChg chg="mod">
          <ac:chgData name="Isabelle DE SUTTER" userId="S::isabelle.de-sutter@collaboratif-dne.fr::877823e7-ba88-473a-b432-4ab442441d97" providerId="AD" clId="Web-{7A072CEB-94F0-40B3-9157-F58EE9A81380}" dt="2023-10-05T14:07:46.544" v="11" actId="20577"/>
          <ac:spMkLst>
            <pc:docMk/>
            <pc:sldMk cId="2770631639" sldId="719"/>
            <ac:spMk id="5" creationId="{D4AFF306-C761-FE5D-10C8-882B555C6329}"/>
          </ac:spMkLst>
        </pc:spChg>
      </pc:sldChg>
    </pc:docChg>
  </pc:docChgLst>
  <pc:docChgLst>
    <pc:chgData name="Géraud CANET" userId="S::geraud.canet@collaboratif-dne.fr::5159da8a-e54d-4a91-aa15-8dbc44c999b6" providerId="AD" clId="Web-{DBDE386B-7FBB-4E4F-A737-FA7D8C6F9E7A}"/>
    <pc:docChg chg="modSld">
      <pc:chgData name="Géraud CANET" userId="S::geraud.canet@collaboratif-dne.fr::5159da8a-e54d-4a91-aa15-8dbc44c999b6" providerId="AD" clId="Web-{DBDE386B-7FBB-4E4F-A737-FA7D8C6F9E7A}" dt="2023-10-05T12:57:15.337" v="1"/>
      <pc:docMkLst>
        <pc:docMk/>
      </pc:docMkLst>
      <pc:sldChg chg="modSp">
        <pc:chgData name="Géraud CANET" userId="S::geraud.canet@collaboratif-dne.fr::5159da8a-e54d-4a91-aa15-8dbc44c999b6" providerId="AD" clId="Web-{DBDE386B-7FBB-4E4F-A737-FA7D8C6F9E7A}" dt="2023-10-05T12:57:15.337" v="1"/>
        <pc:sldMkLst>
          <pc:docMk/>
          <pc:sldMk cId="2052563807" sldId="708"/>
        </pc:sldMkLst>
        <pc:graphicFrameChg chg="mod modGraphic">
          <ac:chgData name="Géraud CANET" userId="S::geraud.canet@collaboratif-dne.fr::5159da8a-e54d-4a91-aa15-8dbc44c999b6" providerId="AD" clId="Web-{DBDE386B-7FBB-4E4F-A737-FA7D8C6F9E7A}" dt="2023-10-05T12:57:15.337" v="1"/>
          <ac:graphicFrameMkLst>
            <pc:docMk/>
            <pc:sldMk cId="2052563807" sldId="708"/>
            <ac:graphicFrameMk id="4" creationId="{00000000-0000-0000-0000-000000000000}"/>
          </ac:graphicFrameMkLst>
        </pc:graphicFrameChg>
      </pc:sldChg>
    </pc:docChg>
  </pc:docChgLst>
  <pc:docChgLst>
    <pc:chgData name="Smail NIAR" userId="S::smail.niar@collaboratif-dne.fr::4a0334f1-7d07-414a-b951-ab00ca913533" providerId="AD" clId="Web-{048E720D-C2D9-4330-A973-26A181116092}"/>
    <pc:docChg chg="modSld">
      <pc:chgData name="Smail NIAR" userId="S::smail.niar@collaboratif-dne.fr::4a0334f1-7d07-414a-b951-ab00ca913533" providerId="AD" clId="Web-{048E720D-C2D9-4330-A973-26A181116092}" dt="2023-10-04T14:00:13.618" v="49" actId="20577"/>
      <pc:docMkLst>
        <pc:docMk/>
      </pc:docMkLst>
      <pc:sldChg chg="modSp">
        <pc:chgData name="Smail NIAR" userId="S::smail.niar@collaboratif-dne.fr::4a0334f1-7d07-414a-b951-ab00ca913533" providerId="AD" clId="Web-{048E720D-C2D9-4330-A973-26A181116092}" dt="2023-10-04T13:56:13.938" v="22"/>
        <pc:sldMkLst>
          <pc:docMk/>
          <pc:sldMk cId="3185037178" sldId="571"/>
        </pc:sldMkLst>
        <pc:graphicFrameChg chg="mod modGraphic">
          <ac:chgData name="Smail NIAR" userId="S::smail.niar@collaboratif-dne.fr::4a0334f1-7d07-414a-b951-ab00ca913533" providerId="AD" clId="Web-{048E720D-C2D9-4330-A973-26A181116092}" dt="2023-10-04T13:56:13.938" v="22"/>
          <ac:graphicFrameMkLst>
            <pc:docMk/>
            <pc:sldMk cId="3185037178" sldId="571"/>
            <ac:graphicFrameMk id="5" creationId="{00000000-0000-0000-0000-000000000000}"/>
          </ac:graphicFrameMkLst>
        </pc:graphicFrameChg>
      </pc:sldChg>
      <pc:sldChg chg="modSp">
        <pc:chgData name="Smail NIAR" userId="S::smail.niar@collaboratif-dne.fr::4a0334f1-7d07-414a-b951-ab00ca913533" providerId="AD" clId="Web-{048E720D-C2D9-4330-A973-26A181116092}" dt="2023-10-04T13:56:47.315" v="26"/>
        <pc:sldMkLst>
          <pc:docMk/>
          <pc:sldMk cId="4241731158" sldId="688"/>
        </pc:sldMkLst>
        <pc:graphicFrameChg chg="mod modGraphic">
          <ac:chgData name="Smail NIAR" userId="S::smail.niar@collaboratif-dne.fr::4a0334f1-7d07-414a-b951-ab00ca913533" providerId="AD" clId="Web-{048E720D-C2D9-4330-A973-26A181116092}" dt="2023-10-04T13:56:47.315" v="26"/>
          <ac:graphicFrameMkLst>
            <pc:docMk/>
            <pc:sldMk cId="4241731158" sldId="688"/>
            <ac:graphicFrameMk id="5" creationId="{00000000-0000-0000-0000-000000000000}"/>
          </ac:graphicFrameMkLst>
        </pc:graphicFrameChg>
      </pc:sldChg>
      <pc:sldChg chg="modSp">
        <pc:chgData name="Smail NIAR" userId="S::smail.niar@collaboratif-dne.fr::4a0334f1-7d07-414a-b951-ab00ca913533" providerId="AD" clId="Web-{048E720D-C2D9-4330-A973-26A181116092}" dt="2023-10-04T13:57:15.472" v="28" actId="1076"/>
        <pc:sldMkLst>
          <pc:docMk/>
          <pc:sldMk cId="1127837620" sldId="706"/>
        </pc:sldMkLst>
        <pc:grpChg chg="mod">
          <ac:chgData name="Smail NIAR" userId="S::smail.niar@collaboratif-dne.fr::4a0334f1-7d07-414a-b951-ab00ca913533" providerId="AD" clId="Web-{048E720D-C2D9-4330-A973-26A181116092}" dt="2023-10-04T13:57:15.472" v="28" actId="1076"/>
          <ac:grpSpMkLst>
            <pc:docMk/>
            <pc:sldMk cId="1127837620" sldId="706"/>
            <ac:grpSpMk id="3" creationId="{00000000-0000-0000-0000-000000000000}"/>
          </ac:grpSpMkLst>
        </pc:grpChg>
      </pc:sldChg>
      <pc:sldChg chg="modSp">
        <pc:chgData name="Smail NIAR" userId="S::smail.niar@collaboratif-dne.fr::4a0334f1-7d07-414a-b951-ab00ca913533" providerId="AD" clId="Web-{048E720D-C2D9-4330-A973-26A181116092}" dt="2023-10-04T14:00:13.618" v="49" actId="20577"/>
        <pc:sldMkLst>
          <pc:docMk/>
          <pc:sldMk cId="3321186457" sldId="718"/>
        </pc:sldMkLst>
        <pc:spChg chg="mod">
          <ac:chgData name="Smail NIAR" userId="S::smail.niar@collaboratif-dne.fr::4a0334f1-7d07-414a-b951-ab00ca913533" providerId="AD" clId="Web-{048E720D-C2D9-4330-A973-26A181116092}" dt="2023-10-04T14:00:13.618" v="49" actId="20577"/>
          <ac:spMkLst>
            <pc:docMk/>
            <pc:sldMk cId="3321186457" sldId="718"/>
            <ac:spMk id="3" creationId="{945A90B0-1DC8-480B-9124-F23301BEC7EF}"/>
          </ac:spMkLst>
        </pc:spChg>
        <pc:spChg chg="mod">
          <ac:chgData name="Smail NIAR" userId="S::smail.niar@collaboratif-dne.fr::4a0334f1-7d07-414a-b951-ab00ca913533" providerId="AD" clId="Web-{048E720D-C2D9-4330-A973-26A181116092}" dt="2023-10-04T13:59:31.054" v="45"/>
          <ac:spMkLst>
            <pc:docMk/>
            <pc:sldMk cId="3321186457" sldId="718"/>
            <ac:spMk id="6" creationId="{E0DDB5CD-5F69-48CE-AB3C-24E609D0C5C2}"/>
          </ac:spMkLst>
        </pc:spChg>
      </pc:sldChg>
    </pc:docChg>
  </pc:docChgLst>
  <pc:docChgLst>
    <pc:chgData name="Smail NIAR" userId="S::smail.niar@collaboratif-dne.fr::4a0334f1-7d07-414a-b951-ab00ca913533" providerId="AD" clId="Web-{E5BD5996-C705-4608-BA97-F6CF3644A30E}"/>
    <pc:docChg chg="modSld">
      <pc:chgData name="Smail NIAR" userId="S::smail.niar@collaboratif-dne.fr::4a0334f1-7d07-414a-b951-ab00ca913533" providerId="AD" clId="Web-{E5BD5996-C705-4608-BA97-F6CF3644A30E}" dt="2023-10-05T21:08:05.697" v="120" actId="20577"/>
      <pc:docMkLst>
        <pc:docMk/>
      </pc:docMkLst>
      <pc:sldChg chg="modSp">
        <pc:chgData name="Smail NIAR" userId="S::smail.niar@collaboratif-dne.fr::4a0334f1-7d07-414a-b951-ab00ca913533" providerId="AD" clId="Web-{E5BD5996-C705-4608-BA97-F6CF3644A30E}" dt="2023-10-05T21:08:05.697" v="120" actId="20577"/>
        <pc:sldMkLst>
          <pc:docMk/>
          <pc:sldMk cId="1508464053" sldId="542"/>
        </pc:sldMkLst>
        <pc:spChg chg="mod">
          <ac:chgData name="Smail NIAR" userId="S::smail.niar@collaboratif-dne.fr::4a0334f1-7d07-414a-b951-ab00ca913533" providerId="AD" clId="Web-{E5BD5996-C705-4608-BA97-F6CF3644A30E}" dt="2023-10-05T21:06:11.568" v="105" actId="14100"/>
          <ac:spMkLst>
            <pc:docMk/>
            <pc:sldMk cId="1508464053" sldId="542"/>
            <ac:spMk id="4" creationId="{B05AB7B8-F92A-4E26-BD91-D2C2223705CE}"/>
          </ac:spMkLst>
        </pc:spChg>
        <pc:spChg chg="mod">
          <ac:chgData name="Smail NIAR" userId="S::smail.niar@collaboratif-dne.fr::4a0334f1-7d07-414a-b951-ab00ca913533" providerId="AD" clId="Web-{E5BD5996-C705-4608-BA97-F6CF3644A30E}" dt="2023-10-05T21:08:05.697" v="120" actId="20577"/>
          <ac:spMkLst>
            <pc:docMk/>
            <pc:sldMk cId="1508464053" sldId="542"/>
            <ac:spMk id="6" creationId="{E0DDB5CD-5F69-48CE-AB3C-24E609D0C5C2}"/>
          </ac:spMkLst>
        </pc:spChg>
      </pc:sldChg>
      <pc:sldChg chg="modSp">
        <pc:chgData name="Smail NIAR" userId="S::smail.niar@collaboratif-dne.fr::4a0334f1-7d07-414a-b951-ab00ca913533" providerId="AD" clId="Web-{E5BD5996-C705-4608-BA97-F6CF3644A30E}" dt="2023-10-05T21:01:20.651" v="98" actId="20577"/>
        <pc:sldMkLst>
          <pc:docMk/>
          <pc:sldMk cId="2789353212" sldId="583"/>
        </pc:sldMkLst>
        <pc:spChg chg="mod">
          <ac:chgData name="Smail NIAR" userId="S::smail.niar@collaboratif-dne.fr::4a0334f1-7d07-414a-b951-ab00ca913533" providerId="AD" clId="Web-{E5BD5996-C705-4608-BA97-F6CF3644A30E}" dt="2023-10-05T21:01:20.651" v="98" actId="20577"/>
          <ac:spMkLst>
            <pc:docMk/>
            <pc:sldMk cId="2789353212" sldId="583"/>
            <ac:spMk id="2" creationId="{FE895098-9116-284B-828D-571F30C36F68}"/>
          </ac:spMkLst>
        </pc:spChg>
      </pc:sldChg>
      <pc:sldChg chg="addSp delSp modSp">
        <pc:chgData name="Smail NIAR" userId="S::smail.niar@collaboratif-dne.fr::4a0334f1-7d07-414a-b951-ab00ca913533" providerId="AD" clId="Web-{E5BD5996-C705-4608-BA97-F6CF3644A30E}" dt="2023-10-05T21:02:50.795" v="102" actId="20577"/>
        <pc:sldMkLst>
          <pc:docMk/>
          <pc:sldMk cId="1079609770" sldId="596"/>
        </pc:sldMkLst>
        <pc:spChg chg="mod">
          <ac:chgData name="Smail NIAR" userId="S::smail.niar@collaboratif-dne.fr::4a0334f1-7d07-414a-b951-ab00ca913533" providerId="AD" clId="Web-{E5BD5996-C705-4608-BA97-F6CF3644A30E}" dt="2023-10-05T20:41:39.527" v="76" actId="20577"/>
          <ac:spMkLst>
            <pc:docMk/>
            <pc:sldMk cId="1079609770" sldId="596"/>
            <ac:spMk id="2" creationId="{FE895098-9116-284B-828D-571F30C36F68}"/>
          </ac:spMkLst>
        </pc:spChg>
        <pc:spChg chg="mod">
          <ac:chgData name="Smail NIAR" userId="S::smail.niar@collaboratif-dne.fr::4a0334f1-7d07-414a-b951-ab00ca913533" providerId="AD" clId="Web-{E5BD5996-C705-4608-BA97-F6CF3644A30E}" dt="2023-10-05T20:41:55.481" v="79"/>
          <ac:spMkLst>
            <pc:docMk/>
            <pc:sldMk cId="1079609770" sldId="596"/>
            <ac:spMk id="4" creationId="{0B9F4880-C24D-B139-D6D5-59929ABDE668}"/>
          </ac:spMkLst>
        </pc:spChg>
        <pc:spChg chg="add del mod">
          <ac:chgData name="Smail NIAR" userId="S::smail.niar@collaboratif-dne.fr::4a0334f1-7d07-414a-b951-ab00ca913533" providerId="AD" clId="Web-{E5BD5996-C705-4608-BA97-F6CF3644A30E}" dt="2023-10-05T20:34:00.119" v="7"/>
          <ac:spMkLst>
            <pc:docMk/>
            <pc:sldMk cId="1079609770" sldId="596"/>
            <ac:spMk id="5" creationId="{242942F2-63C4-C6B2-B1BB-1A5D5C750EB7}"/>
          </ac:spMkLst>
        </pc:spChg>
        <pc:spChg chg="mod">
          <ac:chgData name="Smail NIAR" userId="S::smail.niar@collaboratif-dne.fr::4a0334f1-7d07-414a-b951-ab00ca913533" providerId="AD" clId="Web-{E5BD5996-C705-4608-BA97-F6CF3644A30E}" dt="2023-10-05T20:41:40.715" v="77" actId="1076"/>
          <ac:spMkLst>
            <pc:docMk/>
            <pc:sldMk cId="1079609770" sldId="596"/>
            <ac:spMk id="7" creationId="{00000000-0000-0000-0000-000000000000}"/>
          </ac:spMkLst>
        </pc:spChg>
        <pc:spChg chg="add mod">
          <ac:chgData name="Smail NIAR" userId="S::smail.niar@collaboratif-dne.fr::4a0334f1-7d07-414a-b951-ab00ca913533" providerId="AD" clId="Web-{E5BD5996-C705-4608-BA97-F6CF3644A30E}" dt="2023-10-05T21:02:50.795" v="102" actId="20577"/>
          <ac:spMkLst>
            <pc:docMk/>
            <pc:sldMk cId="1079609770" sldId="596"/>
            <ac:spMk id="9" creationId="{A7F058D8-81A6-9DF4-3E08-D59235A2A81A}"/>
          </ac:spMkLst>
        </pc:spChg>
      </pc:sldChg>
      <pc:sldChg chg="modSp">
        <pc:chgData name="Smail NIAR" userId="S::smail.niar@collaboratif-dne.fr::4a0334f1-7d07-414a-b951-ab00ca913533" providerId="AD" clId="Web-{E5BD5996-C705-4608-BA97-F6CF3644A30E}" dt="2023-10-05T20:56:33.608" v="81" actId="20577"/>
        <pc:sldMkLst>
          <pc:docMk/>
          <pc:sldMk cId="2303409086" sldId="717"/>
        </pc:sldMkLst>
        <pc:spChg chg="mod">
          <ac:chgData name="Smail NIAR" userId="S::smail.niar@collaboratif-dne.fr::4a0334f1-7d07-414a-b951-ab00ca913533" providerId="AD" clId="Web-{E5BD5996-C705-4608-BA97-F6CF3644A30E}" dt="2023-10-05T20:56:33.608" v="81" actId="20577"/>
          <ac:spMkLst>
            <pc:docMk/>
            <pc:sldMk cId="2303409086" sldId="717"/>
            <ac:spMk id="2" creationId="{FE895098-9116-284B-828D-571F30C36F68}"/>
          </ac:spMkLst>
        </pc:spChg>
      </pc:sldChg>
      <pc:sldChg chg="mod modShow">
        <pc:chgData name="Smail NIAR" userId="S::smail.niar@collaboratif-dne.fr::4a0334f1-7d07-414a-b951-ab00ca913533" providerId="AD" clId="Web-{E5BD5996-C705-4608-BA97-F6CF3644A30E}" dt="2023-10-05T20:57:12.234" v="82"/>
        <pc:sldMkLst>
          <pc:docMk/>
          <pc:sldMk cId="3321186457" sldId="718"/>
        </pc:sldMkLst>
      </pc:sldChg>
    </pc:docChg>
  </pc:docChgLst>
  <pc:docChgLst>
    <pc:chgData name="Smail NIAR" userId="S::smail.niar@collaboratif-dne.fr::4a0334f1-7d07-414a-b951-ab00ca913533" providerId="AD" clId="Web-{CE76F775-5E22-4440-B5AA-5A215F5D1B1F}"/>
    <pc:docChg chg="modSld">
      <pc:chgData name="Smail NIAR" userId="S::smail.niar@collaboratif-dne.fr::4a0334f1-7d07-414a-b951-ab00ca913533" providerId="AD" clId="Web-{CE76F775-5E22-4440-B5AA-5A215F5D1B1F}" dt="2023-10-04T08:30:41.171" v="44" actId="20577"/>
      <pc:docMkLst>
        <pc:docMk/>
      </pc:docMkLst>
      <pc:sldChg chg="addSp modSp">
        <pc:chgData name="Smail NIAR" userId="S::smail.niar@collaboratif-dne.fr::4a0334f1-7d07-414a-b951-ab00ca913533" providerId="AD" clId="Web-{CE76F775-5E22-4440-B5AA-5A215F5D1B1F}" dt="2023-10-04T08:28:14.812" v="11"/>
        <pc:sldMkLst>
          <pc:docMk/>
          <pc:sldMk cId="1079609770" sldId="596"/>
        </pc:sldMkLst>
        <pc:spChg chg="add mod">
          <ac:chgData name="Smail NIAR" userId="S::smail.niar@collaboratif-dne.fr::4a0334f1-7d07-414a-b951-ab00ca913533" providerId="AD" clId="Web-{CE76F775-5E22-4440-B5AA-5A215F5D1B1F}" dt="2023-10-04T08:28:14.812" v="11"/>
          <ac:spMkLst>
            <pc:docMk/>
            <pc:sldMk cId="1079609770" sldId="596"/>
            <ac:spMk id="4" creationId="{0B9F4880-C24D-B139-D6D5-59929ABDE668}"/>
          </ac:spMkLst>
        </pc:spChg>
      </pc:sldChg>
      <pc:sldChg chg="addSp modSp">
        <pc:chgData name="Smail NIAR" userId="S::smail.niar@collaboratif-dne.fr::4a0334f1-7d07-414a-b951-ab00ca913533" providerId="AD" clId="Web-{CE76F775-5E22-4440-B5AA-5A215F5D1B1F}" dt="2023-10-04T08:30:41.171" v="44" actId="20577"/>
        <pc:sldMkLst>
          <pc:docMk/>
          <pc:sldMk cId="2303409086" sldId="717"/>
        </pc:sldMkLst>
        <pc:spChg chg="mod">
          <ac:chgData name="Smail NIAR" userId="S::smail.niar@collaboratif-dne.fr::4a0334f1-7d07-414a-b951-ab00ca913533" providerId="AD" clId="Web-{CE76F775-5E22-4440-B5AA-5A215F5D1B1F}" dt="2023-10-04T08:30:41.171" v="44" actId="20577"/>
          <ac:spMkLst>
            <pc:docMk/>
            <pc:sldMk cId="2303409086" sldId="717"/>
            <ac:spMk id="2" creationId="{FE895098-9116-284B-828D-571F30C36F68}"/>
          </ac:spMkLst>
        </pc:spChg>
        <pc:spChg chg="add mod">
          <ac:chgData name="Smail NIAR" userId="S::smail.niar@collaboratif-dne.fr::4a0334f1-7d07-414a-b951-ab00ca913533" providerId="AD" clId="Web-{CE76F775-5E22-4440-B5AA-5A215F5D1B1F}" dt="2023-10-04T08:29:37.671" v="39" actId="14100"/>
          <ac:spMkLst>
            <pc:docMk/>
            <pc:sldMk cId="2303409086" sldId="717"/>
            <ac:spMk id="5" creationId="{B3399C3F-BDFA-FD99-2A94-588E4F811E5C}"/>
          </ac:spMkLst>
        </pc:spChg>
      </pc:sldChg>
    </pc:docChg>
  </pc:docChgLst>
  <pc:docChgLst>
    <pc:chgData name="Isabelle DE SUTTER" userId="S::isabelle.de-sutter@collaboratif-dne.fr::877823e7-ba88-473a-b432-4ab442441d97" providerId="AD" clId="Web-{E6D95408-1C42-4F4C-94AE-0283809013DE}"/>
    <pc:docChg chg="modSld">
      <pc:chgData name="Isabelle DE SUTTER" userId="S::isabelle.de-sutter@collaboratif-dne.fr::877823e7-ba88-473a-b432-4ab442441d97" providerId="AD" clId="Web-{E6D95408-1C42-4F4C-94AE-0283809013DE}" dt="2023-03-30T11:57:43.539" v="1" actId="20577"/>
      <pc:docMkLst>
        <pc:docMk/>
      </pc:docMkLst>
      <pc:sldChg chg="modSp">
        <pc:chgData name="Isabelle DE SUTTER" userId="S::isabelle.de-sutter@collaboratif-dne.fr::877823e7-ba88-473a-b432-4ab442441d97" providerId="AD" clId="Web-{E6D95408-1C42-4F4C-94AE-0283809013DE}" dt="2023-03-30T11:57:43.539" v="1" actId="20577"/>
        <pc:sldMkLst>
          <pc:docMk/>
          <pc:sldMk cId="1224120820" sldId="693"/>
        </pc:sldMkLst>
        <pc:spChg chg="mod">
          <ac:chgData name="Isabelle DE SUTTER" userId="S::isabelle.de-sutter@collaboratif-dne.fr::877823e7-ba88-473a-b432-4ab442441d97" providerId="AD" clId="Web-{E6D95408-1C42-4F4C-94AE-0283809013DE}" dt="2023-03-30T11:57:43.539" v="1" actId="20577"/>
          <ac:spMkLst>
            <pc:docMk/>
            <pc:sldMk cId="1224120820" sldId="693"/>
            <ac:spMk id="10" creationId="{00000000-0000-0000-0000-000000000000}"/>
          </ac:spMkLst>
        </pc:spChg>
      </pc:sldChg>
    </pc:docChg>
  </pc:docChgLst>
  <pc:docChgLst>
    <pc:chgData name="Smail NIAR" userId="4a0334f1-7d07-414a-b951-ab00ca913533" providerId="ADAL" clId="{F448840A-464D-2F4B-8F68-3EBDA747744F}"/>
    <pc:docChg chg="addSld modSld">
      <pc:chgData name="Smail NIAR" userId="4a0334f1-7d07-414a-b951-ab00ca913533" providerId="ADAL" clId="{F448840A-464D-2F4B-8F68-3EBDA747744F}" dt="2023-10-02T07:58:24.230" v="18" actId="1076"/>
      <pc:docMkLst>
        <pc:docMk/>
      </pc:docMkLst>
      <pc:sldChg chg="mod modShow">
        <pc:chgData name="Smail NIAR" userId="4a0334f1-7d07-414a-b951-ab00ca913533" providerId="ADAL" clId="{F448840A-464D-2F4B-8F68-3EBDA747744F}" dt="2023-10-02T07:53:38.327" v="0" actId="729"/>
        <pc:sldMkLst>
          <pc:docMk/>
          <pc:sldMk cId="2293760940" sldId="327"/>
        </pc:sldMkLst>
      </pc:sldChg>
      <pc:sldChg chg="mod modShow">
        <pc:chgData name="Smail NIAR" userId="4a0334f1-7d07-414a-b951-ab00ca913533" providerId="ADAL" clId="{F448840A-464D-2F4B-8F68-3EBDA747744F}" dt="2023-10-02T07:53:38.327" v="0" actId="729"/>
        <pc:sldMkLst>
          <pc:docMk/>
          <pc:sldMk cId="3185037178" sldId="571"/>
        </pc:sldMkLst>
      </pc:sldChg>
      <pc:sldChg chg="modSp mod">
        <pc:chgData name="Smail NIAR" userId="4a0334f1-7d07-414a-b951-ab00ca913533" providerId="ADAL" clId="{F448840A-464D-2F4B-8F68-3EBDA747744F}" dt="2023-10-02T07:54:13.247" v="2" actId="207"/>
        <pc:sldMkLst>
          <pc:docMk/>
          <pc:sldMk cId="1079609770" sldId="596"/>
        </pc:sldMkLst>
        <pc:spChg chg="mod">
          <ac:chgData name="Smail NIAR" userId="4a0334f1-7d07-414a-b951-ab00ca913533" providerId="ADAL" clId="{F448840A-464D-2F4B-8F68-3EBDA747744F}" dt="2023-10-02T07:54:13.247" v="2" actId="207"/>
          <ac:spMkLst>
            <pc:docMk/>
            <pc:sldMk cId="1079609770" sldId="596"/>
            <ac:spMk id="2" creationId="{FE895098-9116-284B-828D-571F30C36F68}"/>
          </ac:spMkLst>
        </pc:spChg>
      </pc:sldChg>
      <pc:sldChg chg="mod modShow">
        <pc:chgData name="Smail NIAR" userId="4a0334f1-7d07-414a-b951-ab00ca913533" providerId="ADAL" clId="{F448840A-464D-2F4B-8F68-3EBDA747744F}" dt="2023-10-02T07:53:38.327" v="0" actId="729"/>
        <pc:sldMkLst>
          <pc:docMk/>
          <pc:sldMk cId="4241731158" sldId="688"/>
        </pc:sldMkLst>
      </pc:sldChg>
      <pc:sldChg chg="mod modShow">
        <pc:chgData name="Smail NIAR" userId="4a0334f1-7d07-414a-b951-ab00ca913533" providerId="ADAL" clId="{F448840A-464D-2F4B-8F68-3EBDA747744F}" dt="2023-10-02T07:53:38.327" v="0" actId="729"/>
        <pc:sldMkLst>
          <pc:docMk/>
          <pc:sldMk cId="1127837620" sldId="706"/>
        </pc:sldMkLst>
      </pc:sldChg>
      <pc:sldChg chg="mod modShow">
        <pc:chgData name="Smail NIAR" userId="4a0334f1-7d07-414a-b951-ab00ca913533" providerId="ADAL" clId="{F448840A-464D-2F4B-8F68-3EBDA747744F}" dt="2023-10-02T07:53:38.327" v="0" actId="729"/>
        <pc:sldMkLst>
          <pc:docMk/>
          <pc:sldMk cId="3064114692" sldId="707"/>
        </pc:sldMkLst>
      </pc:sldChg>
      <pc:sldChg chg="mod modShow">
        <pc:chgData name="Smail NIAR" userId="4a0334f1-7d07-414a-b951-ab00ca913533" providerId="ADAL" clId="{F448840A-464D-2F4B-8F68-3EBDA747744F}" dt="2023-10-02T07:53:38.327" v="0" actId="729"/>
        <pc:sldMkLst>
          <pc:docMk/>
          <pc:sldMk cId="2052563807" sldId="708"/>
        </pc:sldMkLst>
      </pc:sldChg>
      <pc:sldChg chg="mod modShow">
        <pc:chgData name="Smail NIAR" userId="4a0334f1-7d07-414a-b951-ab00ca913533" providerId="ADAL" clId="{F448840A-464D-2F4B-8F68-3EBDA747744F}" dt="2023-10-02T07:53:38.327" v="0" actId="729"/>
        <pc:sldMkLst>
          <pc:docMk/>
          <pc:sldMk cId="2484911996" sldId="710"/>
        </pc:sldMkLst>
      </pc:sldChg>
      <pc:sldChg chg="mod modShow">
        <pc:chgData name="Smail NIAR" userId="4a0334f1-7d07-414a-b951-ab00ca913533" providerId="ADAL" clId="{F448840A-464D-2F4B-8F68-3EBDA747744F}" dt="2023-10-02T07:53:38.327" v="0" actId="729"/>
        <pc:sldMkLst>
          <pc:docMk/>
          <pc:sldMk cId="2481014098" sldId="712"/>
        </pc:sldMkLst>
      </pc:sldChg>
      <pc:sldChg chg="mod modShow">
        <pc:chgData name="Smail NIAR" userId="4a0334f1-7d07-414a-b951-ab00ca913533" providerId="ADAL" clId="{F448840A-464D-2F4B-8F68-3EBDA747744F}" dt="2023-10-02T07:53:38.327" v="0" actId="729"/>
        <pc:sldMkLst>
          <pc:docMk/>
          <pc:sldMk cId="3526257569" sldId="713"/>
        </pc:sldMkLst>
      </pc:sldChg>
      <pc:sldChg chg="addSp delSp modSp new mod">
        <pc:chgData name="Smail NIAR" userId="4a0334f1-7d07-414a-b951-ab00ca913533" providerId="ADAL" clId="{F448840A-464D-2F4B-8F68-3EBDA747744F}" dt="2023-10-02T07:58:24.230" v="18" actId="1076"/>
        <pc:sldMkLst>
          <pc:docMk/>
          <pc:sldMk cId="4216504736" sldId="714"/>
        </pc:sldMkLst>
        <pc:spChg chg="add del mod">
          <ac:chgData name="Smail NIAR" userId="4a0334f1-7d07-414a-b951-ab00ca913533" providerId="ADAL" clId="{F448840A-464D-2F4B-8F68-3EBDA747744F}" dt="2023-10-02T07:58:24.230" v="18" actId="1076"/>
          <ac:spMkLst>
            <pc:docMk/>
            <pc:sldMk cId="4216504736" sldId="714"/>
            <ac:spMk id="2" creationId="{00422F61-1F64-FEF7-ECDE-5FA31D87A866}"/>
          </ac:spMkLst>
        </pc:spChg>
        <pc:spChg chg="add del mod">
          <ac:chgData name="Smail NIAR" userId="4a0334f1-7d07-414a-b951-ab00ca913533" providerId="ADAL" clId="{F448840A-464D-2F4B-8F68-3EBDA747744F}" dt="2023-10-02T07:56:07.644" v="5"/>
          <ac:spMkLst>
            <pc:docMk/>
            <pc:sldMk cId="4216504736" sldId="714"/>
            <ac:spMk id="6" creationId="{07A4BD94-408B-2223-79B0-6CE4124F717A}"/>
          </ac:spMkLst>
        </pc:spChg>
        <pc:spChg chg="add del mod">
          <ac:chgData name="Smail NIAR" userId="4a0334f1-7d07-414a-b951-ab00ca913533" providerId="ADAL" clId="{F448840A-464D-2F4B-8F68-3EBDA747744F}" dt="2023-10-02T07:56:07.644" v="5"/>
          <ac:spMkLst>
            <pc:docMk/>
            <pc:sldMk cId="4216504736" sldId="714"/>
            <ac:spMk id="7" creationId="{F6ED8238-05FC-AC61-9ECD-860BE70D8901}"/>
          </ac:spMkLst>
        </pc:spChg>
        <pc:spChg chg="add del mod">
          <ac:chgData name="Smail NIAR" userId="4a0334f1-7d07-414a-b951-ab00ca913533" providerId="ADAL" clId="{F448840A-464D-2F4B-8F68-3EBDA747744F}" dt="2023-10-02T07:56:07.644" v="5"/>
          <ac:spMkLst>
            <pc:docMk/>
            <pc:sldMk cId="4216504736" sldId="714"/>
            <ac:spMk id="8" creationId="{3154C411-3A60-6DE4-191F-A58161757AF3}"/>
          </ac:spMkLst>
        </pc:spChg>
        <pc:graphicFrameChg chg="add del mod">
          <ac:chgData name="Smail NIAR" userId="4a0334f1-7d07-414a-b951-ab00ca913533" providerId="ADAL" clId="{F448840A-464D-2F4B-8F68-3EBDA747744F}" dt="2023-10-02T07:56:07.644" v="5"/>
          <ac:graphicFrameMkLst>
            <pc:docMk/>
            <pc:sldMk cId="4216504736" sldId="714"/>
            <ac:graphicFrameMk id="5" creationId="{FF9020B6-8DD1-C8D2-DE0C-1889B020FDCC}"/>
          </ac:graphicFrameMkLst>
        </pc:graphicFrameChg>
      </pc:sldChg>
      <pc:sldChg chg="modSp new mod">
        <pc:chgData name="Smail NIAR" userId="4a0334f1-7d07-414a-b951-ab00ca913533" providerId="ADAL" clId="{F448840A-464D-2F4B-8F68-3EBDA747744F}" dt="2023-10-02T07:58:15.486" v="17" actId="255"/>
        <pc:sldMkLst>
          <pc:docMk/>
          <pc:sldMk cId="691442396" sldId="715"/>
        </pc:sldMkLst>
        <pc:spChg chg="mod">
          <ac:chgData name="Smail NIAR" userId="4a0334f1-7d07-414a-b951-ab00ca913533" providerId="ADAL" clId="{F448840A-464D-2F4B-8F68-3EBDA747744F}" dt="2023-10-02T07:58:15.486" v="17" actId="255"/>
          <ac:spMkLst>
            <pc:docMk/>
            <pc:sldMk cId="691442396" sldId="715"/>
            <ac:spMk id="2" creationId="{324EA91A-3B4A-CFF8-9078-B4B99C469381}"/>
          </ac:spMkLst>
        </pc:spChg>
      </pc:sldChg>
    </pc:docChg>
  </pc:docChgLst>
  <pc:docChgLst>
    <pc:chgData name="Isabelle DE SUTTER" userId="S::isabelle.de-sutter@collaboratif-dne.fr::877823e7-ba88-473a-b432-4ab442441d97" providerId="AD" clId="Web-{2C73137F-D618-4C42-9FF0-F9012B93061E}"/>
    <pc:docChg chg="modSld">
      <pc:chgData name="Isabelle DE SUTTER" userId="S::isabelle.de-sutter@collaboratif-dne.fr::877823e7-ba88-473a-b432-4ab442441d97" providerId="AD" clId="Web-{2C73137F-D618-4C42-9FF0-F9012B93061E}" dt="2023-10-04T12:55:03.026" v="211" actId="20577"/>
      <pc:docMkLst>
        <pc:docMk/>
      </pc:docMkLst>
      <pc:sldChg chg="modSp">
        <pc:chgData name="Isabelle DE SUTTER" userId="S::isabelle.de-sutter@collaboratif-dne.fr::877823e7-ba88-473a-b432-4ab442441d97" providerId="AD" clId="Web-{2C73137F-D618-4C42-9FF0-F9012B93061E}" dt="2023-10-04T12:54:38.430" v="199" actId="20577"/>
        <pc:sldMkLst>
          <pc:docMk/>
          <pc:sldMk cId="2583488321" sldId="701"/>
        </pc:sldMkLst>
        <pc:spChg chg="mod">
          <ac:chgData name="Isabelle DE SUTTER" userId="S::isabelle.de-sutter@collaboratif-dne.fr::877823e7-ba88-473a-b432-4ab442441d97" providerId="AD" clId="Web-{2C73137F-D618-4C42-9FF0-F9012B93061E}" dt="2023-10-04T12:54:38.430" v="199" actId="20577"/>
          <ac:spMkLst>
            <pc:docMk/>
            <pc:sldMk cId="2583488321" sldId="701"/>
            <ac:spMk id="4" creationId="{00000000-0000-0000-0000-000000000000}"/>
          </ac:spMkLst>
        </pc:spChg>
      </pc:sldChg>
      <pc:sldChg chg="modSp">
        <pc:chgData name="Isabelle DE SUTTER" userId="S::isabelle.de-sutter@collaboratif-dne.fr::877823e7-ba88-473a-b432-4ab442441d97" providerId="AD" clId="Web-{2C73137F-D618-4C42-9FF0-F9012B93061E}" dt="2023-10-04T12:55:03.026" v="211" actId="20577"/>
        <pc:sldMkLst>
          <pc:docMk/>
          <pc:sldMk cId="3028056399" sldId="702"/>
        </pc:sldMkLst>
        <pc:spChg chg="mod">
          <ac:chgData name="Isabelle DE SUTTER" userId="S::isabelle.de-sutter@collaboratif-dne.fr::877823e7-ba88-473a-b432-4ab442441d97" providerId="AD" clId="Web-{2C73137F-D618-4C42-9FF0-F9012B93061E}" dt="2023-10-04T12:55:03.026" v="211" actId="20577"/>
          <ac:spMkLst>
            <pc:docMk/>
            <pc:sldMk cId="3028056399" sldId="702"/>
            <ac:spMk id="4" creationId="{00000000-0000-0000-0000-000000000000}"/>
          </ac:spMkLst>
        </pc:spChg>
      </pc:sldChg>
      <pc:sldChg chg="modSp">
        <pc:chgData name="Isabelle DE SUTTER" userId="S::isabelle.de-sutter@collaboratif-dne.fr::877823e7-ba88-473a-b432-4ab442441d97" providerId="AD" clId="Web-{2C73137F-D618-4C42-9FF0-F9012B93061E}" dt="2023-10-04T12:48:53.891" v="189" actId="1076"/>
        <pc:sldMkLst>
          <pc:docMk/>
          <pc:sldMk cId="3064114692" sldId="707"/>
        </pc:sldMkLst>
        <pc:spChg chg="mod">
          <ac:chgData name="Isabelle DE SUTTER" userId="S::isabelle.de-sutter@collaboratif-dne.fr::877823e7-ba88-473a-b432-4ab442441d97" providerId="AD" clId="Web-{2C73137F-D618-4C42-9FF0-F9012B93061E}" dt="2023-10-04T12:48:53.891" v="189" actId="1076"/>
          <ac:spMkLst>
            <pc:docMk/>
            <pc:sldMk cId="3064114692" sldId="707"/>
            <ac:spMk id="5" creationId="{00000000-0000-0000-0000-000000000000}"/>
          </ac:spMkLst>
        </pc:spChg>
      </pc:sldChg>
      <pc:sldChg chg="modSp">
        <pc:chgData name="Isabelle DE SUTTER" userId="S::isabelle.de-sutter@collaboratif-dne.fr::877823e7-ba88-473a-b432-4ab442441d97" providerId="AD" clId="Web-{2C73137F-D618-4C42-9FF0-F9012B93061E}" dt="2023-10-04T12:48:25.436" v="188"/>
        <pc:sldMkLst>
          <pc:docMk/>
          <pc:sldMk cId="2052563807" sldId="708"/>
        </pc:sldMkLst>
        <pc:graphicFrameChg chg="mod modGraphic">
          <ac:chgData name="Isabelle DE SUTTER" userId="S::isabelle.de-sutter@collaboratif-dne.fr::877823e7-ba88-473a-b432-4ab442441d97" providerId="AD" clId="Web-{2C73137F-D618-4C42-9FF0-F9012B93061E}" dt="2023-10-04T12:48:25.436" v="188"/>
          <ac:graphicFrameMkLst>
            <pc:docMk/>
            <pc:sldMk cId="2052563807" sldId="708"/>
            <ac:graphicFrameMk id="4" creationId="{00000000-0000-0000-0000-000000000000}"/>
          </ac:graphicFrameMkLst>
        </pc:graphicFrameChg>
      </pc:sldChg>
      <pc:sldChg chg="modSp">
        <pc:chgData name="Isabelle DE SUTTER" userId="S::isabelle.de-sutter@collaboratif-dne.fr::877823e7-ba88-473a-b432-4ab442441d97" providerId="AD" clId="Web-{2C73137F-D618-4C42-9FF0-F9012B93061E}" dt="2023-10-04T12:49:19.847" v="193" actId="20577"/>
        <pc:sldMkLst>
          <pc:docMk/>
          <pc:sldMk cId="2481014098" sldId="712"/>
        </pc:sldMkLst>
        <pc:spChg chg="mod">
          <ac:chgData name="Isabelle DE SUTTER" userId="S::isabelle.de-sutter@collaboratif-dne.fr::877823e7-ba88-473a-b432-4ab442441d97" providerId="AD" clId="Web-{2C73137F-D618-4C42-9FF0-F9012B93061E}" dt="2023-10-04T12:49:19.847" v="193" actId="20577"/>
          <ac:spMkLst>
            <pc:docMk/>
            <pc:sldMk cId="2481014098" sldId="712"/>
            <ac:spMk id="5" creationId="{00000000-0000-0000-0000-000000000000}"/>
          </ac:spMkLst>
        </pc:spChg>
        <pc:graphicFrameChg chg="mod">
          <ac:chgData name="Isabelle DE SUTTER" userId="S::isabelle.de-sutter@collaboratif-dne.fr::877823e7-ba88-473a-b432-4ab442441d97" providerId="AD" clId="Web-{2C73137F-D618-4C42-9FF0-F9012B93061E}" dt="2023-10-04T12:49:04.955" v="190" actId="1076"/>
          <ac:graphicFrameMkLst>
            <pc:docMk/>
            <pc:sldMk cId="2481014098" sldId="712"/>
            <ac:graphicFrameMk id="4" creationId="{00000000-0000-0000-0000-000000000000}"/>
          </ac:graphicFrameMkLst>
        </pc:graphicFrameChg>
        <pc:picChg chg="mod">
          <ac:chgData name="Isabelle DE SUTTER" userId="S::isabelle.de-sutter@collaboratif-dne.fr::877823e7-ba88-473a-b432-4ab442441d97" providerId="AD" clId="Web-{2C73137F-D618-4C42-9FF0-F9012B93061E}" dt="2023-10-04T12:49:06.861" v="191" actId="1076"/>
          <ac:picMkLst>
            <pc:docMk/>
            <pc:sldMk cId="2481014098" sldId="712"/>
            <ac:picMk id="2" creationId="{00000000-0000-0000-0000-000000000000}"/>
          </ac:picMkLst>
        </pc:picChg>
      </pc:sldChg>
    </pc:docChg>
  </pc:docChgLst>
  <pc:docChgLst>
    <pc:chgData name="Isabelle DE SUTTER" userId="S::isabelle.de-sutter@collaboratif-dne.fr::877823e7-ba88-473a-b432-4ab442441d97" providerId="AD" clId="Web-{5F77B538-10FA-4BE8-8DA5-EB263E2390B6}"/>
    <pc:docChg chg="modSld">
      <pc:chgData name="Isabelle DE SUTTER" userId="S::isabelle.de-sutter@collaboratif-dne.fr::877823e7-ba88-473a-b432-4ab442441d97" providerId="AD" clId="Web-{5F77B538-10FA-4BE8-8DA5-EB263E2390B6}" dt="2023-10-04T14:55:16.182" v="47"/>
      <pc:docMkLst>
        <pc:docMk/>
      </pc:docMkLst>
      <pc:sldChg chg="modSp">
        <pc:chgData name="Isabelle DE SUTTER" userId="S::isabelle.de-sutter@collaboratif-dne.fr::877823e7-ba88-473a-b432-4ab442441d97" providerId="AD" clId="Web-{5F77B538-10FA-4BE8-8DA5-EB263E2390B6}" dt="2023-10-04T14:51:52.098" v="15"/>
        <pc:sldMkLst>
          <pc:docMk/>
          <pc:sldMk cId="2052563807" sldId="708"/>
        </pc:sldMkLst>
        <pc:graphicFrameChg chg="mod modGraphic">
          <ac:chgData name="Isabelle DE SUTTER" userId="S::isabelle.de-sutter@collaboratif-dne.fr::877823e7-ba88-473a-b432-4ab442441d97" providerId="AD" clId="Web-{5F77B538-10FA-4BE8-8DA5-EB263E2390B6}" dt="2023-10-04T14:51:52.098" v="15"/>
          <ac:graphicFrameMkLst>
            <pc:docMk/>
            <pc:sldMk cId="2052563807" sldId="708"/>
            <ac:graphicFrameMk id="4" creationId="{00000000-0000-0000-0000-000000000000}"/>
          </ac:graphicFrameMkLst>
        </pc:graphicFrameChg>
      </pc:sldChg>
      <pc:sldChg chg="addSp delSp modSp">
        <pc:chgData name="Isabelle DE SUTTER" userId="S::isabelle.de-sutter@collaboratif-dne.fr::877823e7-ba88-473a-b432-4ab442441d97" providerId="AD" clId="Web-{5F77B538-10FA-4BE8-8DA5-EB263E2390B6}" dt="2023-10-04T14:55:16.182" v="47"/>
        <pc:sldMkLst>
          <pc:docMk/>
          <pc:sldMk cId="2484911996" sldId="710"/>
        </pc:sldMkLst>
        <pc:graphicFrameChg chg="del mod modGraphic">
          <ac:chgData name="Isabelle DE SUTTER" userId="S::isabelle.de-sutter@collaboratif-dne.fr::877823e7-ba88-473a-b432-4ab442441d97" providerId="AD" clId="Web-{5F77B538-10FA-4BE8-8DA5-EB263E2390B6}" dt="2023-10-04T14:53:27.726" v="28"/>
          <ac:graphicFrameMkLst>
            <pc:docMk/>
            <pc:sldMk cId="2484911996" sldId="710"/>
            <ac:graphicFrameMk id="2" creationId="{00000000-0000-0000-0000-000000000000}"/>
          </ac:graphicFrameMkLst>
        </pc:graphicFrameChg>
        <pc:graphicFrameChg chg="add del mod">
          <ac:chgData name="Isabelle DE SUTTER" userId="S::isabelle.de-sutter@collaboratif-dne.fr::877823e7-ba88-473a-b432-4ab442441d97" providerId="AD" clId="Web-{5F77B538-10FA-4BE8-8DA5-EB263E2390B6}" dt="2023-10-04T14:53:35.851" v="30"/>
          <ac:graphicFrameMkLst>
            <pc:docMk/>
            <pc:sldMk cId="2484911996" sldId="710"/>
            <ac:graphicFrameMk id="6" creationId="{EE47AD8F-CC7F-7132-DD73-004660F798EA}"/>
          </ac:graphicFrameMkLst>
        </pc:graphicFrameChg>
        <pc:graphicFrameChg chg="add del mod modGraphic">
          <ac:chgData name="Isabelle DE SUTTER" userId="S::isabelle.de-sutter@collaboratif-dne.fr::877823e7-ba88-473a-b432-4ab442441d97" providerId="AD" clId="Web-{5F77B538-10FA-4BE8-8DA5-EB263E2390B6}" dt="2023-10-04T14:54:33.540" v="42"/>
          <ac:graphicFrameMkLst>
            <pc:docMk/>
            <pc:sldMk cId="2484911996" sldId="710"/>
            <ac:graphicFrameMk id="8" creationId="{701C9129-A018-A076-4994-9B0BD345F917}"/>
          </ac:graphicFrameMkLst>
        </pc:graphicFrameChg>
        <pc:graphicFrameChg chg="add del mod modGraphic">
          <ac:chgData name="Isabelle DE SUTTER" userId="S::isabelle.de-sutter@collaboratif-dne.fr::877823e7-ba88-473a-b432-4ab442441d97" providerId="AD" clId="Web-{5F77B538-10FA-4BE8-8DA5-EB263E2390B6}" dt="2023-10-04T14:55:16.182" v="47"/>
          <ac:graphicFrameMkLst>
            <pc:docMk/>
            <pc:sldMk cId="2484911996" sldId="710"/>
            <ac:graphicFrameMk id="10" creationId="{1943E92B-4A93-666F-6273-37A2F067EB28}"/>
          </ac:graphicFrameMkLst>
        </pc:graphicFrameChg>
      </pc:sldChg>
      <pc:sldChg chg="modSp">
        <pc:chgData name="Isabelle DE SUTTER" userId="S::isabelle.de-sutter@collaboratif-dne.fr::877823e7-ba88-473a-b432-4ab442441d97" providerId="AD" clId="Web-{5F77B538-10FA-4BE8-8DA5-EB263E2390B6}" dt="2023-10-04T14:51:22.691" v="9" actId="1076"/>
        <pc:sldMkLst>
          <pc:docMk/>
          <pc:sldMk cId="3526257569" sldId="713"/>
        </pc:sldMkLst>
        <pc:spChg chg="mod">
          <ac:chgData name="Isabelle DE SUTTER" userId="S::isabelle.de-sutter@collaboratif-dne.fr::877823e7-ba88-473a-b432-4ab442441d97" providerId="AD" clId="Web-{5F77B538-10FA-4BE8-8DA5-EB263E2390B6}" dt="2023-10-04T14:51:22.691" v="9" actId="1076"/>
          <ac:spMkLst>
            <pc:docMk/>
            <pc:sldMk cId="3526257569" sldId="713"/>
            <ac:spMk id="3" creationId="{00000000-0000-0000-0000-000000000000}"/>
          </ac:spMkLst>
        </pc:spChg>
      </pc:sldChg>
    </pc:docChg>
  </pc:docChgLst>
  <pc:docChgLst>
    <pc:chgData name="Isabelle DE SUTTER" userId="S::isabelle.de-sutter@collaboratif-dne.fr::877823e7-ba88-473a-b432-4ab442441d97" providerId="AD" clId="Web-{A89C630F-F901-452F-9104-33164E6ACC8B}"/>
    <pc:docChg chg="addSld delSld modSld modSection">
      <pc:chgData name="Isabelle DE SUTTER" userId="S::isabelle.de-sutter@collaboratif-dne.fr::877823e7-ba88-473a-b432-4ab442441d97" providerId="AD" clId="Web-{A89C630F-F901-452F-9104-33164E6ACC8B}" dt="2023-04-06T16:13:05.468" v="370" actId="20577"/>
      <pc:docMkLst>
        <pc:docMk/>
      </pc:docMkLst>
      <pc:sldChg chg="addSp modSp">
        <pc:chgData name="Isabelle DE SUTTER" userId="S::isabelle.de-sutter@collaboratif-dne.fr::877823e7-ba88-473a-b432-4ab442441d97" providerId="AD" clId="Web-{A89C630F-F901-452F-9104-33164E6ACC8B}" dt="2023-04-06T15:46:50.027" v="5" actId="1076"/>
        <pc:sldMkLst>
          <pc:docMk/>
          <pc:sldMk cId="1353857966" sldId="519"/>
        </pc:sldMkLst>
        <pc:spChg chg="add mod">
          <ac:chgData name="Isabelle DE SUTTER" userId="S::isabelle.de-sutter@collaboratif-dne.fr::877823e7-ba88-473a-b432-4ab442441d97" providerId="AD" clId="Web-{A89C630F-F901-452F-9104-33164E6ACC8B}" dt="2023-04-06T15:46:50.027" v="5" actId="1076"/>
          <ac:spMkLst>
            <pc:docMk/>
            <pc:sldMk cId="1353857966" sldId="519"/>
            <ac:spMk id="8" creationId="{5B481437-0AE9-C859-B763-E47D65483F06}"/>
          </ac:spMkLst>
        </pc:spChg>
      </pc:sldChg>
      <pc:sldChg chg="modSp">
        <pc:chgData name="Isabelle DE SUTTER" userId="S::isabelle.de-sutter@collaboratif-dne.fr::877823e7-ba88-473a-b432-4ab442441d97" providerId="AD" clId="Web-{A89C630F-F901-452F-9104-33164E6ACC8B}" dt="2023-04-06T15:49:42.798" v="20" actId="20577"/>
        <pc:sldMkLst>
          <pc:docMk/>
          <pc:sldMk cId="3968274375" sldId="521"/>
        </pc:sldMkLst>
        <pc:spChg chg="mod">
          <ac:chgData name="Isabelle DE SUTTER" userId="S::isabelle.de-sutter@collaboratif-dne.fr::877823e7-ba88-473a-b432-4ab442441d97" providerId="AD" clId="Web-{A89C630F-F901-452F-9104-33164E6ACC8B}" dt="2023-04-06T15:49:42.798" v="20" actId="20577"/>
          <ac:spMkLst>
            <pc:docMk/>
            <pc:sldMk cId="3968274375" sldId="521"/>
            <ac:spMk id="7" creationId="{00000000-0000-0000-0000-000000000000}"/>
          </ac:spMkLst>
        </pc:spChg>
      </pc:sldChg>
      <pc:sldChg chg="modSp">
        <pc:chgData name="Isabelle DE SUTTER" userId="S::isabelle.de-sutter@collaboratif-dne.fr::877823e7-ba88-473a-b432-4ab442441d97" providerId="AD" clId="Web-{A89C630F-F901-452F-9104-33164E6ACC8B}" dt="2023-04-06T15:55:41.497" v="71" actId="20577"/>
        <pc:sldMkLst>
          <pc:docMk/>
          <pc:sldMk cId="3803986935" sldId="540"/>
        </pc:sldMkLst>
        <pc:spChg chg="mod">
          <ac:chgData name="Isabelle DE SUTTER" userId="S::isabelle.de-sutter@collaboratif-dne.fr::877823e7-ba88-473a-b432-4ab442441d97" providerId="AD" clId="Web-{A89C630F-F901-452F-9104-33164E6ACC8B}" dt="2023-04-06T15:55:41.497" v="71" actId="20577"/>
          <ac:spMkLst>
            <pc:docMk/>
            <pc:sldMk cId="3803986935" sldId="540"/>
            <ac:spMk id="2" creationId="{00000000-0000-0000-0000-000000000000}"/>
          </ac:spMkLst>
        </pc:spChg>
      </pc:sldChg>
      <pc:sldChg chg="modSp">
        <pc:chgData name="Isabelle DE SUTTER" userId="S::isabelle.de-sutter@collaboratif-dne.fr::877823e7-ba88-473a-b432-4ab442441d97" providerId="AD" clId="Web-{A89C630F-F901-452F-9104-33164E6ACC8B}" dt="2023-04-06T15:49:36.876" v="18" actId="20577"/>
        <pc:sldMkLst>
          <pc:docMk/>
          <pc:sldMk cId="3890475154" sldId="543"/>
        </pc:sldMkLst>
        <pc:spChg chg="mod">
          <ac:chgData name="Isabelle DE SUTTER" userId="S::isabelle.de-sutter@collaboratif-dne.fr::877823e7-ba88-473a-b432-4ab442441d97" providerId="AD" clId="Web-{A89C630F-F901-452F-9104-33164E6ACC8B}" dt="2023-04-06T15:49:36.876" v="18" actId="20577"/>
          <ac:spMkLst>
            <pc:docMk/>
            <pc:sldMk cId="3890475154" sldId="543"/>
            <ac:spMk id="7" creationId="{00000000-0000-0000-0000-000000000000}"/>
          </ac:spMkLst>
        </pc:spChg>
      </pc:sldChg>
      <pc:sldChg chg="modSp">
        <pc:chgData name="Isabelle DE SUTTER" userId="S::isabelle.de-sutter@collaboratif-dne.fr::877823e7-ba88-473a-b432-4ab442441d97" providerId="AD" clId="Web-{A89C630F-F901-452F-9104-33164E6ACC8B}" dt="2023-04-06T15:54:12.369" v="50" actId="1076"/>
        <pc:sldMkLst>
          <pc:docMk/>
          <pc:sldMk cId="1829163202" sldId="581"/>
        </pc:sldMkLst>
        <pc:spChg chg="mod">
          <ac:chgData name="Isabelle DE SUTTER" userId="S::isabelle.de-sutter@collaboratif-dne.fr::877823e7-ba88-473a-b432-4ab442441d97" providerId="AD" clId="Web-{A89C630F-F901-452F-9104-33164E6ACC8B}" dt="2023-04-06T15:54:12.369" v="50" actId="1076"/>
          <ac:spMkLst>
            <pc:docMk/>
            <pc:sldMk cId="1829163202" sldId="581"/>
            <ac:spMk id="4" creationId="{90353818-A77D-5ABA-6F67-7423491B8A3D}"/>
          </ac:spMkLst>
        </pc:spChg>
      </pc:sldChg>
      <pc:sldChg chg="modSp">
        <pc:chgData name="Isabelle DE SUTTER" userId="S::isabelle.de-sutter@collaboratif-dne.fr::877823e7-ba88-473a-b432-4ab442441d97" providerId="AD" clId="Web-{A89C630F-F901-452F-9104-33164E6ACC8B}" dt="2023-04-06T15:47:57.389" v="7" actId="20577"/>
        <pc:sldMkLst>
          <pc:docMk/>
          <pc:sldMk cId="99986816" sldId="582"/>
        </pc:sldMkLst>
        <pc:spChg chg="mod">
          <ac:chgData name="Isabelle DE SUTTER" userId="S::isabelle.de-sutter@collaboratif-dne.fr::877823e7-ba88-473a-b432-4ab442441d97" providerId="AD" clId="Web-{A89C630F-F901-452F-9104-33164E6ACC8B}" dt="2023-04-06T15:47:57.389" v="7" actId="20577"/>
          <ac:spMkLst>
            <pc:docMk/>
            <pc:sldMk cId="99986816" sldId="582"/>
            <ac:spMk id="7" creationId="{00000000-0000-0000-0000-000000000000}"/>
          </ac:spMkLst>
        </pc:spChg>
      </pc:sldChg>
      <pc:sldChg chg="delSp modSp">
        <pc:chgData name="Isabelle DE SUTTER" userId="S::isabelle.de-sutter@collaboratif-dne.fr::877823e7-ba88-473a-b432-4ab442441d97" providerId="AD" clId="Web-{A89C630F-F901-452F-9104-33164E6ACC8B}" dt="2023-04-06T15:51:08.629" v="28" actId="1076"/>
        <pc:sldMkLst>
          <pc:docMk/>
          <pc:sldMk cId="2789353212" sldId="583"/>
        </pc:sldMkLst>
        <pc:spChg chg="del">
          <ac:chgData name="Isabelle DE SUTTER" userId="S::isabelle.de-sutter@collaboratif-dne.fr::877823e7-ba88-473a-b432-4ab442441d97" providerId="AD" clId="Web-{A89C630F-F901-452F-9104-33164E6ACC8B}" dt="2023-04-06T15:51:02.332" v="26"/>
          <ac:spMkLst>
            <pc:docMk/>
            <pc:sldMk cId="2789353212" sldId="583"/>
            <ac:spMk id="5" creationId="{CA3C700D-0436-8349-A865-C447F47689EA}"/>
          </ac:spMkLst>
        </pc:spChg>
        <pc:spChg chg="mod">
          <ac:chgData name="Isabelle DE SUTTER" userId="S::isabelle.de-sutter@collaboratif-dne.fr::877823e7-ba88-473a-b432-4ab442441d97" providerId="AD" clId="Web-{A89C630F-F901-452F-9104-33164E6ACC8B}" dt="2023-04-06T15:51:08.629" v="28" actId="1076"/>
          <ac:spMkLst>
            <pc:docMk/>
            <pc:sldMk cId="2789353212" sldId="583"/>
            <ac:spMk id="7" creationId="{00000000-0000-0000-0000-000000000000}"/>
          </ac:spMkLst>
        </pc:spChg>
      </pc:sldChg>
      <pc:sldChg chg="addSp modSp">
        <pc:chgData name="Isabelle DE SUTTER" userId="S::isabelle.de-sutter@collaboratif-dne.fr::877823e7-ba88-473a-b432-4ab442441d97" providerId="AD" clId="Web-{A89C630F-F901-452F-9104-33164E6ACC8B}" dt="2023-04-06T15:54:36.980" v="54" actId="1076"/>
        <pc:sldMkLst>
          <pc:docMk/>
          <pc:sldMk cId="1002907623" sldId="593"/>
        </pc:sldMkLst>
        <pc:spChg chg="add mod">
          <ac:chgData name="Isabelle DE SUTTER" userId="S::isabelle.de-sutter@collaboratif-dne.fr::877823e7-ba88-473a-b432-4ab442441d97" providerId="AD" clId="Web-{A89C630F-F901-452F-9104-33164E6ACC8B}" dt="2023-04-06T15:54:36.980" v="54" actId="1076"/>
          <ac:spMkLst>
            <pc:docMk/>
            <pc:sldMk cId="1002907623" sldId="593"/>
            <ac:spMk id="8" creationId="{308A13D4-74FB-4FC2-91AC-72482D9F872C}"/>
          </ac:spMkLst>
        </pc:spChg>
      </pc:sldChg>
      <pc:sldChg chg="delSp">
        <pc:chgData name="Isabelle DE SUTTER" userId="S::isabelle.de-sutter@collaboratif-dne.fr::877823e7-ba88-473a-b432-4ab442441d97" providerId="AD" clId="Web-{A89C630F-F901-452F-9104-33164E6ACC8B}" dt="2023-04-06T15:54:48.527" v="55"/>
        <pc:sldMkLst>
          <pc:docMk/>
          <pc:sldMk cId="1079609770" sldId="596"/>
        </pc:sldMkLst>
        <pc:spChg chg="del">
          <ac:chgData name="Isabelle DE SUTTER" userId="S::isabelle.de-sutter@collaboratif-dne.fr::877823e7-ba88-473a-b432-4ab442441d97" providerId="AD" clId="Web-{A89C630F-F901-452F-9104-33164E6ACC8B}" dt="2023-04-06T15:54:48.527" v="55"/>
          <ac:spMkLst>
            <pc:docMk/>
            <pc:sldMk cId="1079609770" sldId="596"/>
            <ac:spMk id="5" creationId="{CA3C700D-0436-8349-A865-C447F47689EA}"/>
          </ac:spMkLst>
        </pc:spChg>
      </pc:sldChg>
      <pc:sldChg chg="modSp">
        <pc:chgData name="Isabelle DE SUTTER" userId="S::isabelle.de-sutter@collaboratif-dne.fr::877823e7-ba88-473a-b432-4ab442441d97" providerId="AD" clId="Web-{A89C630F-F901-452F-9104-33164E6ACC8B}" dt="2023-04-06T15:55:08.137" v="59" actId="20577"/>
        <pc:sldMkLst>
          <pc:docMk/>
          <pc:sldMk cId="2635141442" sldId="601"/>
        </pc:sldMkLst>
        <pc:spChg chg="mod">
          <ac:chgData name="Isabelle DE SUTTER" userId="S::isabelle.de-sutter@collaboratif-dne.fr::877823e7-ba88-473a-b432-4ab442441d97" providerId="AD" clId="Web-{A89C630F-F901-452F-9104-33164E6ACC8B}" dt="2023-04-06T15:55:08.137" v="59" actId="20577"/>
          <ac:spMkLst>
            <pc:docMk/>
            <pc:sldMk cId="2635141442" sldId="601"/>
            <ac:spMk id="7" creationId="{00000000-0000-0000-0000-000000000000}"/>
          </ac:spMkLst>
        </pc:spChg>
      </pc:sldChg>
      <pc:sldChg chg="modSp">
        <pc:chgData name="Isabelle DE SUTTER" userId="S::isabelle.de-sutter@collaboratif-dne.fr::877823e7-ba88-473a-b432-4ab442441d97" providerId="AD" clId="Web-{A89C630F-F901-452F-9104-33164E6ACC8B}" dt="2023-04-06T15:50:28.393" v="25" actId="20577"/>
        <pc:sldMkLst>
          <pc:docMk/>
          <pc:sldMk cId="2612661679" sldId="605"/>
        </pc:sldMkLst>
        <pc:spChg chg="mod">
          <ac:chgData name="Isabelle DE SUTTER" userId="S::isabelle.de-sutter@collaboratif-dne.fr::877823e7-ba88-473a-b432-4ab442441d97" providerId="AD" clId="Web-{A89C630F-F901-452F-9104-33164E6ACC8B}" dt="2023-04-06T15:50:28.393" v="25" actId="20577"/>
          <ac:spMkLst>
            <pc:docMk/>
            <pc:sldMk cId="2612661679" sldId="605"/>
            <ac:spMk id="7" creationId="{00000000-0000-0000-0000-000000000000}"/>
          </ac:spMkLst>
        </pc:spChg>
      </pc:sldChg>
      <pc:sldChg chg="delSp">
        <pc:chgData name="Isabelle DE SUTTER" userId="S::isabelle.de-sutter@collaboratif-dne.fr::877823e7-ba88-473a-b432-4ab442441d97" providerId="AD" clId="Web-{A89C630F-F901-452F-9104-33164E6ACC8B}" dt="2023-04-06T15:55:15.090" v="60"/>
        <pc:sldMkLst>
          <pc:docMk/>
          <pc:sldMk cId="1673520681" sldId="629"/>
        </pc:sldMkLst>
        <pc:spChg chg="del">
          <ac:chgData name="Isabelle DE SUTTER" userId="S::isabelle.de-sutter@collaboratif-dne.fr::877823e7-ba88-473a-b432-4ab442441d97" providerId="AD" clId="Web-{A89C630F-F901-452F-9104-33164E6ACC8B}" dt="2023-04-06T15:55:15.090" v="60"/>
          <ac:spMkLst>
            <pc:docMk/>
            <pc:sldMk cId="1673520681" sldId="629"/>
            <ac:spMk id="5" creationId="{CA3C700D-0436-8349-A865-C447F47689EA}"/>
          </ac:spMkLst>
        </pc:spChg>
      </pc:sldChg>
      <pc:sldChg chg="modSp">
        <pc:chgData name="Isabelle DE SUTTER" userId="S::isabelle.de-sutter@collaboratif-dne.fr::877823e7-ba88-473a-b432-4ab442441d97" providerId="AD" clId="Web-{A89C630F-F901-452F-9104-33164E6ACC8B}" dt="2023-04-06T15:55:28.106" v="68" actId="20577"/>
        <pc:sldMkLst>
          <pc:docMk/>
          <pc:sldMk cId="409760477" sldId="630"/>
        </pc:sldMkLst>
        <pc:spChg chg="mod">
          <ac:chgData name="Isabelle DE SUTTER" userId="S::isabelle.de-sutter@collaboratif-dne.fr::877823e7-ba88-473a-b432-4ab442441d97" providerId="AD" clId="Web-{A89C630F-F901-452F-9104-33164E6ACC8B}" dt="2023-04-06T15:55:28.106" v="68" actId="20577"/>
          <ac:spMkLst>
            <pc:docMk/>
            <pc:sldMk cId="409760477" sldId="630"/>
            <ac:spMk id="7" creationId="{00000000-0000-0000-0000-000000000000}"/>
          </ac:spMkLst>
        </pc:spChg>
      </pc:sldChg>
      <pc:sldChg chg="delSp">
        <pc:chgData name="Isabelle DE SUTTER" userId="S::isabelle.de-sutter@collaboratif-dne.fr::877823e7-ba88-473a-b432-4ab442441d97" providerId="AD" clId="Web-{A89C630F-F901-452F-9104-33164E6ACC8B}" dt="2023-04-06T15:55:34.341" v="69"/>
        <pc:sldMkLst>
          <pc:docMk/>
          <pc:sldMk cId="3705587086" sldId="631"/>
        </pc:sldMkLst>
        <pc:spChg chg="del">
          <ac:chgData name="Isabelle DE SUTTER" userId="S::isabelle.de-sutter@collaboratif-dne.fr::877823e7-ba88-473a-b432-4ab442441d97" providerId="AD" clId="Web-{A89C630F-F901-452F-9104-33164E6ACC8B}" dt="2023-04-06T15:55:34.341" v="69"/>
          <ac:spMkLst>
            <pc:docMk/>
            <pc:sldMk cId="3705587086" sldId="631"/>
            <ac:spMk id="5" creationId="{CA3C700D-0436-8349-A865-C447F47689EA}"/>
          </ac:spMkLst>
        </pc:spChg>
      </pc:sldChg>
      <pc:sldChg chg="modSp add del">
        <pc:chgData name="Isabelle DE SUTTER" userId="S::isabelle.de-sutter@collaboratif-dne.fr::877823e7-ba88-473a-b432-4ab442441d97" providerId="AD" clId="Web-{A89C630F-F901-452F-9104-33164E6ACC8B}" dt="2023-04-06T15:58:31.112" v="79" actId="20577"/>
        <pc:sldMkLst>
          <pc:docMk/>
          <pc:sldMk cId="1828508111" sldId="632"/>
        </pc:sldMkLst>
        <pc:spChg chg="mod">
          <ac:chgData name="Isabelle DE SUTTER" userId="S::isabelle.de-sutter@collaboratif-dne.fr::877823e7-ba88-473a-b432-4ab442441d97" providerId="AD" clId="Web-{A89C630F-F901-452F-9104-33164E6ACC8B}" dt="2023-04-06T15:58:31.112" v="79" actId="20577"/>
          <ac:spMkLst>
            <pc:docMk/>
            <pc:sldMk cId="1828508111" sldId="632"/>
            <ac:spMk id="4" creationId="{00000000-0000-0000-0000-000000000000}"/>
          </ac:spMkLst>
        </pc:spChg>
      </pc:sldChg>
      <pc:sldChg chg="modSp">
        <pc:chgData name="Isabelle DE SUTTER" userId="S::isabelle.de-sutter@collaboratif-dne.fr::877823e7-ba88-473a-b432-4ab442441d97" providerId="AD" clId="Web-{A89C630F-F901-452F-9104-33164E6ACC8B}" dt="2023-04-06T15:58:41.487" v="86" actId="20577"/>
        <pc:sldMkLst>
          <pc:docMk/>
          <pc:sldMk cId="3533352808" sldId="644"/>
        </pc:sldMkLst>
        <pc:spChg chg="mod">
          <ac:chgData name="Isabelle DE SUTTER" userId="S::isabelle.de-sutter@collaboratif-dne.fr::877823e7-ba88-473a-b432-4ab442441d97" providerId="AD" clId="Web-{A89C630F-F901-452F-9104-33164E6ACC8B}" dt="2023-04-06T15:58:41.487" v="86" actId="20577"/>
          <ac:spMkLst>
            <pc:docMk/>
            <pc:sldMk cId="3533352808" sldId="644"/>
            <ac:spMk id="4" creationId="{00000000-0000-0000-0000-000000000000}"/>
          </ac:spMkLst>
        </pc:spChg>
      </pc:sldChg>
      <pc:sldChg chg="modSp">
        <pc:chgData name="Isabelle DE SUTTER" userId="S::isabelle.de-sutter@collaboratif-dne.fr::877823e7-ba88-473a-b432-4ab442441d97" providerId="AD" clId="Web-{A89C630F-F901-452F-9104-33164E6ACC8B}" dt="2023-04-06T16:02:39.042" v="128" actId="20577"/>
        <pc:sldMkLst>
          <pc:docMk/>
          <pc:sldMk cId="3256665195" sldId="645"/>
        </pc:sldMkLst>
        <pc:spChg chg="mod">
          <ac:chgData name="Isabelle DE SUTTER" userId="S::isabelle.de-sutter@collaboratif-dne.fr::877823e7-ba88-473a-b432-4ab442441d97" providerId="AD" clId="Web-{A89C630F-F901-452F-9104-33164E6ACC8B}" dt="2023-04-06T16:02:39.042" v="128" actId="20577"/>
          <ac:spMkLst>
            <pc:docMk/>
            <pc:sldMk cId="3256665195" sldId="645"/>
            <ac:spMk id="6" creationId="{E0DDB5CD-5F69-48CE-AB3C-24E609D0C5C2}"/>
          </ac:spMkLst>
        </pc:spChg>
        <pc:spChg chg="mod">
          <ac:chgData name="Isabelle DE SUTTER" userId="S::isabelle.de-sutter@collaboratif-dne.fr::877823e7-ba88-473a-b432-4ab442441d97" providerId="AD" clId="Web-{A89C630F-F901-452F-9104-33164E6ACC8B}" dt="2023-04-06T16:01:22.414" v="101" actId="20577"/>
          <ac:spMkLst>
            <pc:docMk/>
            <pc:sldMk cId="3256665195" sldId="645"/>
            <ac:spMk id="7" creationId="{00000000-0000-0000-0000-000000000000}"/>
          </ac:spMkLst>
        </pc:spChg>
      </pc:sldChg>
      <pc:sldChg chg="modSp">
        <pc:chgData name="Isabelle DE SUTTER" userId="S::isabelle.de-sutter@collaboratif-dne.fr::877823e7-ba88-473a-b432-4ab442441d97" providerId="AD" clId="Web-{A89C630F-F901-452F-9104-33164E6ACC8B}" dt="2023-04-06T15:58:56.707" v="90" actId="20577"/>
        <pc:sldMkLst>
          <pc:docMk/>
          <pc:sldMk cId="1191312293" sldId="652"/>
        </pc:sldMkLst>
        <pc:spChg chg="mod">
          <ac:chgData name="Isabelle DE SUTTER" userId="S::isabelle.de-sutter@collaboratif-dne.fr::877823e7-ba88-473a-b432-4ab442441d97" providerId="AD" clId="Web-{A89C630F-F901-452F-9104-33164E6ACC8B}" dt="2023-04-06T15:58:56.707" v="90" actId="20577"/>
          <ac:spMkLst>
            <pc:docMk/>
            <pc:sldMk cId="1191312293" sldId="652"/>
            <ac:spMk id="4" creationId="{00000000-0000-0000-0000-000000000000}"/>
          </ac:spMkLst>
        </pc:spChg>
      </pc:sldChg>
      <pc:sldChg chg="modSp">
        <pc:chgData name="Isabelle DE SUTTER" userId="S::isabelle.de-sutter@collaboratif-dne.fr::877823e7-ba88-473a-b432-4ab442441d97" providerId="AD" clId="Web-{A89C630F-F901-452F-9104-33164E6ACC8B}" dt="2023-04-06T15:52:17.397" v="36" actId="1076"/>
        <pc:sldMkLst>
          <pc:docMk/>
          <pc:sldMk cId="1263240299" sldId="673"/>
        </pc:sldMkLst>
        <pc:spChg chg="mod">
          <ac:chgData name="Isabelle DE SUTTER" userId="S::isabelle.de-sutter@collaboratif-dne.fr::877823e7-ba88-473a-b432-4ab442441d97" providerId="AD" clId="Web-{A89C630F-F901-452F-9104-33164E6ACC8B}" dt="2023-04-06T15:52:17.397" v="36" actId="1076"/>
          <ac:spMkLst>
            <pc:docMk/>
            <pc:sldMk cId="1263240299" sldId="673"/>
            <ac:spMk id="4" creationId="{9A64C1D7-475A-0764-48D6-ED4C1661E3BD}"/>
          </ac:spMkLst>
        </pc:spChg>
      </pc:sldChg>
      <pc:sldChg chg="modSp">
        <pc:chgData name="Isabelle DE SUTTER" userId="S::isabelle.de-sutter@collaboratif-dne.fr::877823e7-ba88-473a-b432-4ab442441d97" providerId="AD" clId="Web-{A89C630F-F901-452F-9104-33164E6ACC8B}" dt="2023-04-06T15:53:15.008" v="43" actId="20577"/>
        <pc:sldMkLst>
          <pc:docMk/>
          <pc:sldMk cId="1494110657" sldId="674"/>
        </pc:sldMkLst>
        <pc:spChg chg="mod">
          <ac:chgData name="Isabelle DE SUTTER" userId="S::isabelle.de-sutter@collaboratif-dne.fr::877823e7-ba88-473a-b432-4ab442441d97" providerId="AD" clId="Web-{A89C630F-F901-452F-9104-33164E6ACC8B}" dt="2023-04-06T15:53:15.008" v="43" actId="20577"/>
          <ac:spMkLst>
            <pc:docMk/>
            <pc:sldMk cId="1494110657" sldId="674"/>
            <ac:spMk id="4" creationId="{BC7114CB-2875-81A6-E5BE-471B4CA975D0}"/>
          </ac:spMkLst>
        </pc:spChg>
      </pc:sldChg>
      <pc:sldChg chg="modSp">
        <pc:chgData name="Isabelle DE SUTTER" userId="S::isabelle.de-sutter@collaboratif-dne.fr::877823e7-ba88-473a-b432-4ab442441d97" providerId="AD" clId="Web-{A89C630F-F901-452F-9104-33164E6ACC8B}" dt="2023-04-06T15:53:49.541" v="49" actId="20577"/>
        <pc:sldMkLst>
          <pc:docMk/>
          <pc:sldMk cId="1891096163" sldId="675"/>
        </pc:sldMkLst>
        <pc:spChg chg="mod">
          <ac:chgData name="Isabelle DE SUTTER" userId="S::isabelle.de-sutter@collaboratif-dne.fr::877823e7-ba88-473a-b432-4ab442441d97" providerId="AD" clId="Web-{A89C630F-F901-452F-9104-33164E6ACC8B}" dt="2023-04-06T15:53:49.541" v="49" actId="20577"/>
          <ac:spMkLst>
            <pc:docMk/>
            <pc:sldMk cId="1891096163" sldId="675"/>
            <ac:spMk id="4" creationId="{6F0A476E-EC40-B705-30AC-50BDE55FB61F}"/>
          </ac:spMkLst>
        </pc:spChg>
      </pc:sldChg>
      <pc:sldChg chg="modSp">
        <pc:chgData name="Isabelle DE SUTTER" userId="S::isabelle.de-sutter@collaboratif-dne.fr::877823e7-ba88-473a-b432-4ab442441d97" providerId="AD" clId="Web-{A89C630F-F901-452F-9104-33164E6ACC8B}" dt="2023-04-06T15:51:35.849" v="33" actId="20577"/>
        <pc:sldMkLst>
          <pc:docMk/>
          <pc:sldMk cId="1749381037" sldId="676"/>
        </pc:sldMkLst>
        <pc:spChg chg="mod">
          <ac:chgData name="Isabelle DE SUTTER" userId="S::isabelle.de-sutter@collaboratif-dne.fr::877823e7-ba88-473a-b432-4ab442441d97" providerId="AD" clId="Web-{A89C630F-F901-452F-9104-33164E6ACC8B}" dt="2023-04-06T15:51:35.849" v="33" actId="20577"/>
          <ac:spMkLst>
            <pc:docMk/>
            <pc:sldMk cId="1749381037" sldId="676"/>
            <ac:spMk id="7" creationId="{00000000-0000-0000-0000-000000000000}"/>
          </ac:spMkLst>
        </pc:spChg>
      </pc:sldChg>
      <pc:sldChg chg="modSp">
        <pc:chgData name="Isabelle DE SUTTER" userId="S::isabelle.de-sutter@collaboratif-dne.fr::877823e7-ba88-473a-b432-4ab442441d97" providerId="AD" clId="Web-{A89C630F-F901-452F-9104-33164E6ACC8B}" dt="2023-04-06T15:52:49.164" v="40" actId="20577"/>
        <pc:sldMkLst>
          <pc:docMk/>
          <pc:sldMk cId="1887614240" sldId="677"/>
        </pc:sldMkLst>
        <pc:spChg chg="mod">
          <ac:chgData name="Isabelle DE SUTTER" userId="S::isabelle.de-sutter@collaboratif-dne.fr::877823e7-ba88-473a-b432-4ab442441d97" providerId="AD" clId="Web-{A89C630F-F901-452F-9104-33164E6ACC8B}" dt="2023-04-06T15:52:49.164" v="40" actId="20577"/>
          <ac:spMkLst>
            <pc:docMk/>
            <pc:sldMk cId="1887614240" sldId="677"/>
            <ac:spMk id="7" creationId="{00000000-0000-0000-0000-000000000000}"/>
          </ac:spMkLst>
        </pc:spChg>
      </pc:sldChg>
      <pc:sldChg chg="modSp">
        <pc:chgData name="Isabelle DE SUTTER" userId="S::isabelle.de-sutter@collaboratif-dne.fr::877823e7-ba88-473a-b432-4ab442441d97" providerId="AD" clId="Web-{A89C630F-F901-452F-9104-33164E6ACC8B}" dt="2023-04-06T15:53:29.446" v="48" actId="20577"/>
        <pc:sldMkLst>
          <pc:docMk/>
          <pc:sldMk cId="3631323291" sldId="678"/>
        </pc:sldMkLst>
        <pc:spChg chg="mod">
          <ac:chgData name="Isabelle DE SUTTER" userId="S::isabelle.de-sutter@collaboratif-dne.fr::877823e7-ba88-473a-b432-4ab442441d97" providerId="AD" clId="Web-{A89C630F-F901-452F-9104-33164E6ACC8B}" dt="2023-04-06T15:53:29.446" v="48" actId="20577"/>
          <ac:spMkLst>
            <pc:docMk/>
            <pc:sldMk cId="3631323291" sldId="678"/>
            <ac:spMk id="7" creationId="{00000000-0000-0000-0000-000000000000}"/>
          </ac:spMkLst>
        </pc:spChg>
      </pc:sldChg>
      <pc:sldChg chg="modSp">
        <pc:chgData name="Isabelle DE SUTTER" userId="S::isabelle.de-sutter@collaboratif-dne.fr::877823e7-ba88-473a-b432-4ab442441d97" providerId="AD" clId="Web-{A89C630F-F901-452F-9104-33164E6ACC8B}" dt="2023-04-06T16:00:10.490" v="96" actId="14100"/>
        <pc:sldMkLst>
          <pc:docMk/>
          <pc:sldMk cId="1297300241" sldId="681"/>
        </pc:sldMkLst>
        <pc:spChg chg="mod">
          <ac:chgData name="Isabelle DE SUTTER" userId="S::isabelle.de-sutter@collaboratif-dne.fr::877823e7-ba88-473a-b432-4ab442441d97" providerId="AD" clId="Web-{A89C630F-F901-452F-9104-33164E6ACC8B}" dt="2023-04-06T16:00:10.490" v="96" actId="14100"/>
          <ac:spMkLst>
            <pc:docMk/>
            <pc:sldMk cId="1297300241" sldId="681"/>
            <ac:spMk id="3" creationId="{A1A769AE-2C97-B4E2-87BA-4F26183BDA6E}"/>
          </ac:spMkLst>
        </pc:spChg>
      </pc:sldChg>
      <pc:sldChg chg="addSp modSp">
        <pc:chgData name="Isabelle DE SUTTER" userId="S::isabelle.de-sutter@collaboratif-dne.fr::877823e7-ba88-473a-b432-4ab442441d97" providerId="AD" clId="Web-{A89C630F-F901-452F-9104-33164E6ACC8B}" dt="2023-04-06T16:13:05.468" v="370" actId="20577"/>
        <pc:sldMkLst>
          <pc:docMk/>
          <pc:sldMk cId="704513849" sldId="694"/>
        </pc:sldMkLst>
        <pc:spChg chg="add mod">
          <ac:chgData name="Isabelle DE SUTTER" userId="S::isabelle.de-sutter@collaboratif-dne.fr::877823e7-ba88-473a-b432-4ab442441d97" providerId="AD" clId="Web-{A89C630F-F901-452F-9104-33164E6ACC8B}" dt="2023-04-06T16:13:05.468" v="370" actId="20577"/>
          <ac:spMkLst>
            <pc:docMk/>
            <pc:sldMk cId="704513849" sldId="694"/>
            <ac:spMk id="3" creationId="{191C3DA6-673E-37DE-01AD-265A53097F17}"/>
          </ac:spMkLst>
        </pc:spChg>
        <pc:spChg chg="mod">
          <ac:chgData name="Isabelle DE SUTTER" userId="S::isabelle.de-sutter@collaboratif-dne.fr::877823e7-ba88-473a-b432-4ab442441d97" providerId="AD" clId="Web-{A89C630F-F901-452F-9104-33164E6ACC8B}" dt="2023-04-06T16:07:50.630" v="214" actId="20577"/>
          <ac:spMkLst>
            <pc:docMk/>
            <pc:sldMk cId="704513849" sldId="694"/>
            <ac:spMk id="4" creationId="{00000000-0000-0000-0000-000000000000}"/>
          </ac:spMkLst>
        </pc:spChg>
        <pc:picChg chg="mod">
          <ac:chgData name="Isabelle DE SUTTER" userId="S::isabelle.de-sutter@collaboratif-dne.fr::877823e7-ba88-473a-b432-4ab442441d97" providerId="AD" clId="Web-{A89C630F-F901-452F-9104-33164E6ACC8B}" dt="2023-04-06T16:05:18.016" v="183" actId="1076"/>
          <ac:picMkLst>
            <pc:docMk/>
            <pc:sldMk cId="704513849" sldId="694"/>
            <ac:picMk id="2" creationId="{00000000-0000-0000-0000-000000000000}"/>
          </ac:picMkLst>
        </pc:picChg>
      </pc:sldChg>
    </pc:docChg>
  </pc:docChgLst>
  <pc:docChgLst>
    <pc:chgData name="Isabelle DE SUTTER" userId="S::isabelle.de-sutter@collaboratif-dne.fr::877823e7-ba88-473a-b432-4ab442441d97" providerId="AD" clId="Web-{4C015685-3E96-43C8-B864-5E9A30FD3847}"/>
    <pc:docChg chg="addSld delSld modSld sldOrd modSection">
      <pc:chgData name="Isabelle DE SUTTER" userId="S::isabelle.de-sutter@collaboratif-dne.fr::877823e7-ba88-473a-b432-4ab442441d97" providerId="AD" clId="Web-{4C015685-3E96-43C8-B864-5E9A30FD3847}" dt="2023-04-19T08:12:31.294" v="55"/>
      <pc:docMkLst>
        <pc:docMk/>
      </pc:docMkLst>
      <pc:sldChg chg="del">
        <pc:chgData name="Isabelle DE SUTTER" userId="S::isabelle.de-sutter@collaboratif-dne.fr::877823e7-ba88-473a-b432-4ab442441d97" providerId="AD" clId="Web-{4C015685-3E96-43C8-B864-5E9A30FD3847}" dt="2023-04-19T08:10:30.644" v="44"/>
        <pc:sldMkLst>
          <pc:docMk/>
          <pc:sldMk cId="3803986935" sldId="540"/>
        </pc:sldMkLst>
      </pc:sldChg>
      <pc:sldChg chg="modSp">
        <pc:chgData name="Isabelle DE SUTTER" userId="S::isabelle.de-sutter@collaboratif-dne.fr::877823e7-ba88-473a-b432-4ab442441d97" providerId="AD" clId="Web-{4C015685-3E96-43C8-B864-5E9A30FD3847}" dt="2023-04-19T08:07:59.242" v="18" actId="20577"/>
        <pc:sldMkLst>
          <pc:docMk/>
          <pc:sldMk cId="4076669470" sldId="592"/>
        </pc:sldMkLst>
        <pc:spChg chg="mod">
          <ac:chgData name="Isabelle DE SUTTER" userId="S::isabelle.de-sutter@collaboratif-dne.fr::877823e7-ba88-473a-b432-4ab442441d97" providerId="AD" clId="Web-{4C015685-3E96-43C8-B864-5E9A30FD3847}" dt="2023-04-19T08:07:59.242" v="18" actId="20577"/>
          <ac:spMkLst>
            <pc:docMk/>
            <pc:sldMk cId="4076669470" sldId="592"/>
            <ac:spMk id="4" creationId="{00000000-0000-0000-0000-000000000000}"/>
          </ac:spMkLst>
        </pc:spChg>
      </pc:sldChg>
      <pc:sldChg chg="del">
        <pc:chgData name="Isabelle DE SUTTER" userId="S::isabelle.de-sutter@collaboratif-dne.fr::877823e7-ba88-473a-b432-4ab442441d97" providerId="AD" clId="Web-{4C015685-3E96-43C8-B864-5E9A30FD3847}" dt="2023-04-19T08:11:49.713" v="49"/>
        <pc:sldMkLst>
          <pc:docMk/>
          <pc:sldMk cId="422448730" sldId="602"/>
        </pc:sldMkLst>
      </pc:sldChg>
      <pc:sldChg chg="addSp modSp">
        <pc:chgData name="Isabelle DE SUTTER" userId="S::isabelle.de-sutter@collaboratif-dne.fr::877823e7-ba88-473a-b432-4ab442441d97" providerId="AD" clId="Web-{4C015685-3E96-43C8-B864-5E9A30FD3847}" dt="2023-04-19T08:03:38.035" v="4" actId="20577"/>
        <pc:sldMkLst>
          <pc:docMk/>
          <pc:sldMk cId="2612661679" sldId="605"/>
        </pc:sldMkLst>
        <pc:spChg chg="add mod">
          <ac:chgData name="Isabelle DE SUTTER" userId="S::isabelle.de-sutter@collaboratif-dne.fr::877823e7-ba88-473a-b432-4ab442441d97" providerId="AD" clId="Web-{4C015685-3E96-43C8-B864-5E9A30FD3847}" dt="2023-04-19T08:03:38.035" v="4" actId="20577"/>
          <ac:spMkLst>
            <pc:docMk/>
            <pc:sldMk cId="2612661679" sldId="605"/>
            <ac:spMk id="3" creationId="{7A39F8B0-57A6-4536-691D-E5E431B9F101}"/>
          </ac:spMkLst>
        </pc:spChg>
      </pc:sldChg>
      <pc:sldChg chg="del">
        <pc:chgData name="Isabelle DE SUTTER" userId="S::isabelle.de-sutter@collaboratif-dne.fr::877823e7-ba88-473a-b432-4ab442441d97" providerId="AD" clId="Web-{4C015685-3E96-43C8-B864-5E9A30FD3847}" dt="2023-04-19T08:12:31.294" v="55"/>
        <pc:sldMkLst>
          <pc:docMk/>
          <pc:sldMk cId="3430023303" sldId="628"/>
        </pc:sldMkLst>
      </pc:sldChg>
      <pc:sldChg chg="addSp modSp">
        <pc:chgData name="Isabelle DE SUTTER" userId="S::isabelle.de-sutter@collaboratif-dne.fr::877823e7-ba88-473a-b432-4ab442441d97" providerId="AD" clId="Web-{4C015685-3E96-43C8-B864-5E9A30FD3847}" dt="2023-04-19T08:04:32.273" v="7" actId="1076"/>
        <pc:sldMkLst>
          <pc:docMk/>
          <pc:sldMk cId="1749381037" sldId="676"/>
        </pc:sldMkLst>
        <pc:spChg chg="add mod">
          <ac:chgData name="Isabelle DE SUTTER" userId="S::isabelle.de-sutter@collaboratif-dne.fr::877823e7-ba88-473a-b432-4ab442441d97" providerId="AD" clId="Web-{4C015685-3E96-43C8-B864-5E9A30FD3847}" dt="2023-04-19T08:04:32.273" v="7" actId="1076"/>
          <ac:spMkLst>
            <pc:docMk/>
            <pc:sldMk cId="1749381037" sldId="676"/>
            <ac:spMk id="3" creationId="{B65C04C2-34DB-BC40-23C0-E46247FA8C01}"/>
          </ac:spMkLst>
        </pc:spChg>
      </pc:sldChg>
      <pc:sldChg chg="addSp modSp">
        <pc:chgData name="Isabelle DE SUTTER" userId="S::isabelle.de-sutter@collaboratif-dne.fr::877823e7-ba88-473a-b432-4ab442441d97" providerId="AD" clId="Web-{4C015685-3E96-43C8-B864-5E9A30FD3847}" dt="2023-04-19T08:05:09.557" v="11" actId="14100"/>
        <pc:sldMkLst>
          <pc:docMk/>
          <pc:sldMk cId="1887614240" sldId="677"/>
        </pc:sldMkLst>
        <pc:spChg chg="add mod">
          <ac:chgData name="Isabelle DE SUTTER" userId="S::isabelle.de-sutter@collaboratif-dne.fr::877823e7-ba88-473a-b432-4ab442441d97" providerId="AD" clId="Web-{4C015685-3E96-43C8-B864-5E9A30FD3847}" dt="2023-04-19T08:05:09.557" v="11" actId="14100"/>
          <ac:spMkLst>
            <pc:docMk/>
            <pc:sldMk cId="1887614240" sldId="677"/>
            <ac:spMk id="3" creationId="{CCAF3E7F-A755-6B19-08C1-292BC03D9C43}"/>
          </ac:spMkLst>
        </pc:spChg>
      </pc:sldChg>
      <pc:sldChg chg="addSp modSp">
        <pc:chgData name="Isabelle DE SUTTER" userId="S::isabelle.de-sutter@collaboratif-dne.fr::877823e7-ba88-473a-b432-4ab442441d97" providerId="AD" clId="Web-{4C015685-3E96-43C8-B864-5E9A30FD3847}" dt="2023-04-19T08:06:09.093" v="16" actId="14100"/>
        <pc:sldMkLst>
          <pc:docMk/>
          <pc:sldMk cId="3631323291" sldId="678"/>
        </pc:sldMkLst>
        <pc:spChg chg="add mod">
          <ac:chgData name="Isabelle DE SUTTER" userId="S::isabelle.de-sutter@collaboratif-dne.fr::877823e7-ba88-473a-b432-4ab442441d97" providerId="AD" clId="Web-{4C015685-3E96-43C8-B864-5E9A30FD3847}" dt="2023-04-19T08:06:09.093" v="16" actId="14100"/>
          <ac:spMkLst>
            <pc:docMk/>
            <pc:sldMk cId="3631323291" sldId="678"/>
            <ac:spMk id="3" creationId="{0F2E7748-AACE-A9E7-C360-4BB174FC61E4}"/>
          </ac:spMkLst>
        </pc:spChg>
        <pc:picChg chg="mod">
          <ac:chgData name="Isabelle DE SUTTER" userId="S::isabelle.de-sutter@collaboratif-dne.fr::877823e7-ba88-473a-b432-4ab442441d97" providerId="AD" clId="Web-{4C015685-3E96-43C8-B864-5E9A30FD3847}" dt="2023-04-19T08:05:48.998" v="12" actId="1076"/>
          <ac:picMkLst>
            <pc:docMk/>
            <pc:sldMk cId="3631323291" sldId="678"/>
            <ac:picMk id="8" creationId="{647F4E77-CD23-9F44-1822-7E7FF32D2DA0}"/>
          </ac:picMkLst>
        </pc:picChg>
      </pc:sldChg>
      <pc:sldChg chg="modSp add del replId">
        <pc:chgData name="Isabelle DE SUTTER" userId="S::isabelle.de-sutter@collaboratif-dne.fr::877823e7-ba88-473a-b432-4ab442441d97" providerId="AD" clId="Web-{4C015685-3E96-43C8-B864-5E9A30FD3847}" dt="2023-04-19T08:11:18.710" v="46"/>
        <pc:sldMkLst>
          <pc:docMk/>
          <pc:sldMk cId="170334975" sldId="696"/>
        </pc:sldMkLst>
        <pc:spChg chg="mod">
          <ac:chgData name="Isabelle DE SUTTER" userId="S::isabelle.de-sutter@collaboratif-dne.fr::877823e7-ba88-473a-b432-4ab442441d97" providerId="AD" clId="Web-{4C015685-3E96-43C8-B864-5E9A30FD3847}" dt="2023-04-19T08:09:12.122" v="43" actId="20577"/>
          <ac:spMkLst>
            <pc:docMk/>
            <pc:sldMk cId="170334975" sldId="696"/>
            <ac:spMk id="4" creationId="{00000000-0000-0000-0000-000000000000}"/>
          </ac:spMkLst>
        </pc:spChg>
      </pc:sldChg>
      <pc:sldChg chg="add replId">
        <pc:chgData name="Isabelle DE SUTTER" userId="S::isabelle.de-sutter@collaboratif-dne.fr::877823e7-ba88-473a-b432-4ab442441d97" providerId="AD" clId="Web-{4C015685-3E96-43C8-B864-5E9A30FD3847}" dt="2023-04-19T08:10:46.927" v="45"/>
        <pc:sldMkLst>
          <pc:docMk/>
          <pc:sldMk cId="3681650830" sldId="697"/>
        </pc:sldMkLst>
      </pc:sldChg>
      <pc:sldChg chg="modSp add ord">
        <pc:chgData name="Isabelle DE SUTTER" userId="S::isabelle.de-sutter@collaboratif-dne.fr::877823e7-ba88-473a-b432-4ab442441d97" providerId="AD" clId="Web-{4C015685-3E96-43C8-B864-5E9A30FD3847}" dt="2023-04-19T08:11:53.307" v="51" actId="20577"/>
        <pc:sldMkLst>
          <pc:docMk/>
          <pc:sldMk cId="2890821870" sldId="698"/>
        </pc:sldMkLst>
        <pc:spChg chg="mod">
          <ac:chgData name="Isabelle DE SUTTER" userId="S::isabelle.de-sutter@collaboratif-dne.fr::877823e7-ba88-473a-b432-4ab442441d97" providerId="AD" clId="Web-{4C015685-3E96-43C8-B864-5E9A30FD3847}" dt="2023-04-19T08:11:53.307" v="51" actId="20577"/>
          <ac:spMkLst>
            <pc:docMk/>
            <pc:sldMk cId="2890821870" sldId="698"/>
            <ac:spMk id="4" creationId="{00000000-0000-0000-0000-000000000000}"/>
          </ac:spMkLst>
        </pc:spChg>
      </pc:sldChg>
      <pc:sldChg chg="modSp add ord replId">
        <pc:chgData name="Isabelle DE SUTTER" userId="S::isabelle.de-sutter@collaboratif-dne.fr::877823e7-ba88-473a-b432-4ab442441d97" providerId="AD" clId="Web-{4C015685-3E96-43C8-B864-5E9A30FD3847}" dt="2023-04-19T08:12:28.231" v="54" actId="20577"/>
        <pc:sldMkLst>
          <pc:docMk/>
          <pc:sldMk cId="1587307877" sldId="699"/>
        </pc:sldMkLst>
        <pc:spChg chg="mod">
          <ac:chgData name="Isabelle DE SUTTER" userId="S::isabelle.de-sutter@collaboratif-dne.fr::877823e7-ba88-473a-b432-4ab442441d97" providerId="AD" clId="Web-{4C015685-3E96-43C8-B864-5E9A30FD3847}" dt="2023-04-19T08:12:28.231" v="54" actId="20577"/>
          <ac:spMkLst>
            <pc:docMk/>
            <pc:sldMk cId="1587307877" sldId="699"/>
            <ac:spMk id="4" creationId="{00000000-0000-0000-0000-000000000000}"/>
          </ac:spMkLst>
        </pc:spChg>
      </pc:sldChg>
    </pc:docChg>
  </pc:docChgLst>
  <pc:docChgLst>
    <pc:chgData name="Isabelle DE SUTTER" userId="S::isabelle.de-sutter@collaboratif-dne.fr::877823e7-ba88-473a-b432-4ab442441d97" providerId="AD" clId="Web-{98F57687-4F99-4224-9D36-CFDE08047466}"/>
    <pc:docChg chg="modSld">
      <pc:chgData name="Isabelle DE SUTTER" userId="S::isabelle.de-sutter@collaboratif-dne.fr::877823e7-ba88-473a-b432-4ab442441d97" providerId="AD" clId="Web-{98F57687-4F99-4224-9D36-CFDE08047466}" dt="2023-04-06T12:47:38.679" v="1" actId="20577"/>
      <pc:docMkLst>
        <pc:docMk/>
      </pc:docMkLst>
      <pc:sldChg chg="modSp">
        <pc:chgData name="Isabelle DE SUTTER" userId="S::isabelle.de-sutter@collaboratif-dne.fr::877823e7-ba88-473a-b432-4ab442441d97" providerId="AD" clId="Web-{98F57687-4F99-4224-9D36-CFDE08047466}" dt="2023-04-06T12:47:38.679" v="1" actId="20577"/>
        <pc:sldMkLst>
          <pc:docMk/>
          <pc:sldMk cId="3510855873" sldId="695"/>
        </pc:sldMkLst>
        <pc:spChg chg="mod">
          <ac:chgData name="Isabelle DE SUTTER" userId="S::isabelle.de-sutter@collaboratif-dne.fr::877823e7-ba88-473a-b432-4ab442441d97" providerId="AD" clId="Web-{98F57687-4F99-4224-9D36-CFDE08047466}" dt="2023-04-06T12:47:38.679" v="1" actId="20577"/>
          <ac:spMkLst>
            <pc:docMk/>
            <pc:sldMk cId="3510855873" sldId="695"/>
            <ac:spMk id="3" creationId="{00000000-0000-0000-0000-000000000000}"/>
          </ac:spMkLst>
        </pc:spChg>
      </pc:sldChg>
    </pc:docChg>
  </pc:docChgLst>
  <pc:docChgLst>
    <pc:chgData name="Isabelle DE SUTTER" userId="S::isabelle.de-sutter@collaboratif-dne.fr::877823e7-ba88-473a-b432-4ab442441d97" providerId="AD" clId="Web-{009E484F-B48F-4083-997B-40E311A663C0}"/>
    <pc:docChg chg="modSld">
      <pc:chgData name="Isabelle DE SUTTER" userId="S::isabelle.de-sutter@collaboratif-dne.fr::877823e7-ba88-473a-b432-4ab442441d97" providerId="AD" clId="Web-{009E484F-B48F-4083-997B-40E311A663C0}" dt="2023-04-06T12:58:35.837" v="2" actId="20577"/>
      <pc:docMkLst>
        <pc:docMk/>
      </pc:docMkLst>
      <pc:sldChg chg="modSp">
        <pc:chgData name="Isabelle DE SUTTER" userId="S::isabelle.de-sutter@collaboratif-dne.fr::877823e7-ba88-473a-b432-4ab442441d97" providerId="AD" clId="Web-{009E484F-B48F-4083-997B-40E311A663C0}" dt="2023-04-06T12:58:35.837" v="2" actId="20577"/>
        <pc:sldMkLst>
          <pc:docMk/>
          <pc:sldMk cId="3067538262" sldId="685"/>
        </pc:sldMkLst>
        <pc:spChg chg="mod">
          <ac:chgData name="Isabelle DE SUTTER" userId="S::isabelle.de-sutter@collaboratif-dne.fr::877823e7-ba88-473a-b432-4ab442441d97" providerId="AD" clId="Web-{009E484F-B48F-4083-997B-40E311A663C0}" dt="2023-04-06T12:58:35.837" v="2" actId="20577"/>
          <ac:spMkLst>
            <pc:docMk/>
            <pc:sldMk cId="3067538262" sldId="685"/>
            <ac:spMk id="2" creationId="{00000000-0000-0000-0000-000000000000}"/>
          </ac:spMkLst>
        </pc:spChg>
      </pc:sldChg>
    </pc:docChg>
  </pc:docChgLst>
  <pc:docChgLst>
    <pc:chgData name="Isabelle DE SUTTER" userId="S::isabelle.de-sutter@collaboratif-dne.fr::877823e7-ba88-473a-b432-4ab442441d97" providerId="AD" clId="Web-{D96E2FA8-B37E-4A52-9538-ED3539B7E841}"/>
    <pc:docChg chg="modSld">
      <pc:chgData name="Isabelle DE SUTTER" userId="S::isabelle.de-sutter@collaboratif-dne.fr::877823e7-ba88-473a-b432-4ab442441d97" providerId="AD" clId="Web-{D96E2FA8-B37E-4A52-9538-ED3539B7E841}" dt="2023-10-04T12:19:27.061" v="12" actId="1076"/>
      <pc:docMkLst>
        <pc:docMk/>
      </pc:docMkLst>
      <pc:sldChg chg="addSp delSp modSp mod modShow">
        <pc:chgData name="Isabelle DE SUTTER" userId="S::isabelle.de-sutter@collaboratif-dne.fr::877823e7-ba88-473a-b432-4ab442441d97" providerId="AD" clId="Web-{D96E2FA8-B37E-4A52-9538-ED3539B7E841}" dt="2023-10-04T12:19:27.061" v="12" actId="1076"/>
        <pc:sldMkLst>
          <pc:docMk/>
          <pc:sldMk cId="3526257569" sldId="713"/>
        </pc:sldMkLst>
        <pc:spChg chg="del">
          <ac:chgData name="Isabelle DE SUTTER" userId="S::isabelle.de-sutter@collaboratif-dne.fr::877823e7-ba88-473a-b432-4ab442441d97" providerId="AD" clId="Web-{D96E2FA8-B37E-4A52-9538-ED3539B7E841}" dt="2023-10-04T12:18:32.792" v="1"/>
          <ac:spMkLst>
            <pc:docMk/>
            <pc:sldMk cId="3526257569" sldId="713"/>
            <ac:spMk id="2" creationId="{00000000-0000-0000-0000-000000000000}"/>
          </ac:spMkLst>
        </pc:spChg>
        <pc:spChg chg="mod">
          <ac:chgData name="Isabelle DE SUTTER" userId="S::isabelle.de-sutter@collaboratif-dne.fr::877823e7-ba88-473a-b432-4ab442441d97" providerId="AD" clId="Web-{D96E2FA8-B37E-4A52-9538-ED3539B7E841}" dt="2023-10-04T12:19:27.061" v="12" actId="1076"/>
          <ac:spMkLst>
            <pc:docMk/>
            <pc:sldMk cId="3526257569" sldId="713"/>
            <ac:spMk id="3" creationId="{00000000-0000-0000-0000-000000000000}"/>
          </ac:spMkLst>
        </pc:spChg>
        <pc:picChg chg="del">
          <ac:chgData name="Isabelle DE SUTTER" userId="S::isabelle.de-sutter@collaboratif-dne.fr::877823e7-ba88-473a-b432-4ab442441d97" providerId="AD" clId="Web-{D96E2FA8-B37E-4A52-9538-ED3539B7E841}" dt="2023-10-04T12:18:34.604" v="2"/>
          <ac:picMkLst>
            <pc:docMk/>
            <pc:sldMk cId="3526257569" sldId="713"/>
            <ac:picMk id="6" creationId="{00000000-0000-0000-0000-000000000000}"/>
          </ac:picMkLst>
        </pc:picChg>
        <pc:picChg chg="add mod ord">
          <ac:chgData name="Isabelle DE SUTTER" userId="S::isabelle.de-sutter@collaboratif-dne.fr::877823e7-ba88-473a-b432-4ab442441d97" providerId="AD" clId="Web-{D96E2FA8-B37E-4A52-9538-ED3539B7E841}" dt="2023-10-04T12:19:08.700" v="11" actId="14100"/>
          <ac:picMkLst>
            <pc:docMk/>
            <pc:sldMk cId="3526257569" sldId="713"/>
            <ac:picMk id="7" creationId="{058E5B76-78C9-9964-E9D5-AA56477BB7E2}"/>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10/10/2023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10/10/2023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370529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20070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63248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71168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149615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132749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105906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86713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135260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42930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144281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2009262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998872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788397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927710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049378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41122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444006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264828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608789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109562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57052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286221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885830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1739056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1706941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1217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12957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224410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33939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207814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3802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1967062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2"/>
          <a:stretch>
            <a:fillRect/>
          </a:stretch>
        </p:blipFill>
        <p:spPr>
          <a:xfrm>
            <a:off x="205707" y="90000"/>
            <a:ext cx="2128847" cy="1563638"/>
          </a:xfrm>
          <a:prstGeom prst="rect">
            <a:avLst/>
          </a:prstGeom>
        </p:spPr>
      </p:pic>
      <p:sp>
        <p:nvSpPr>
          <p:cNvPr id="9" name="Rectangle 8"/>
          <p:cNvSpPr/>
          <p:nvPr userDrawn="1"/>
        </p:nvSpPr>
        <p:spPr>
          <a:xfrm>
            <a:off x="0" y="1720051"/>
            <a:ext cx="9144000" cy="2839239"/>
          </a:xfrm>
          <a:prstGeom prst="rect">
            <a:avLst/>
          </a:prstGeom>
          <a:solidFill>
            <a:schemeClr val="tx2"/>
          </a:solidFill>
        </p:spPr>
        <p:txBody>
          <a:bodyPr wrap="square" lIns="91440" tIns="45720" rIns="91440" bIns="45720" anchor="t">
            <a:spAutoFit/>
          </a:bodyPr>
          <a:lstStyle/>
          <a:p>
            <a:pPr algn="ctr">
              <a:lnSpc>
                <a:spcPct val="107000"/>
              </a:lnSpc>
              <a:spcAft>
                <a:spcPts val="800"/>
              </a:spcAft>
            </a:pPr>
            <a:endParaRPr lang="en-US" sz="2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a:solidFill>
                  <a:schemeClr val="bg1"/>
                </a:solidFill>
                <a:latin typeface="Calibri" panose="020F0502020204030204" pitchFamily="34" charset="0"/>
                <a:ea typeface="Calibri" panose="020F0502020204030204" pitchFamily="34" charset="0"/>
                <a:cs typeface="Times New Roman" panose="02020603050405020304" pitchFamily="18" charset="0"/>
              </a:rPr>
              <a:t>Info Day digital 2024 call HE</a:t>
            </a:r>
          </a:p>
          <a:p>
            <a:pPr algn="ctr">
              <a:lnSpc>
                <a:spcPct val="107000"/>
              </a:lnSpc>
              <a:spcAft>
                <a:spcPts val="800"/>
              </a:spcAft>
            </a:pPr>
            <a:r>
              <a:rPr lang="en-US" sz="2800" b="1" err="1">
                <a:solidFill>
                  <a:schemeClr val="bg1"/>
                </a:solidFill>
                <a:latin typeface="Calibri" panose="020F0502020204030204" pitchFamily="34" charset="0"/>
                <a:ea typeface="Calibri" panose="020F0502020204030204" pitchFamily="34" charset="0"/>
                <a:cs typeface="Times New Roman" panose="02020603050405020304" pitchFamily="18" charset="0"/>
              </a:rPr>
              <a:t>Ministère</a:t>
            </a:r>
            <a:r>
              <a:rPr lang="en-US" sz="2800" b="1" baseline="0">
                <a:solidFill>
                  <a:schemeClr val="bg1"/>
                </a:solidFill>
                <a:latin typeface="Calibri" panose="020F0502020204030204" pitchFamily="34" charset="0"/>
                <a:ea typeface="Calibri" panose="020F0502020204030204" pitchFamily="34" charset="0"/>
                <a:cs typeface="Times New Roman" panose="02020603050405020304" pitchFamily="18" charset="0"/>
              </a:rPr>
              <a:t> de </a:t>
            </a:r>
            <a:r>
              <a:rPr lang="en-US" sz="2800" b="1" baseline="0" err="1">
                <a:solidFill>
                  <a:schemeClr val="bg1"/>
                </a:solidFill>
                <a:latin typeface="Calibri" panose="020F0502020204030204" pitchFamily="34" charset="0"/>
                <a:ea typeface="Calibri" panose="020F0502020204030204" pitchFamily="34" charset="0"/>
                <a:cs typeface="Times New Roman" panose="02020603050405020304" pitchFamily="18" charset="0"/>
              </a:rPr>
              <a:t>l’Enseignement</a:t>
            </a:r>
            <a:r>
              <a:rPr lang="en-US" sz="2800" b="1" baseline="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baseline="0" err="1">
                <a:solidFill>
                  <a:schemeClr val="bg1"/>
                </a:solidFill>
                <a:latin typeface="Calibri" panose="020F0502020204030204" pitchFamily="34" charset="0"/>
                <a:ea typeface="Calibri" panose="020F0502020204030204" pitchFamily="34" charset="0"/>
                <a:cs typeface="Times New Roman" panose="02020603050405020304" pitchFamily="18" charset="0"/>
              </a:rPr>
              <a:t>Supérieur</a:t>
            </a:r>
            <a:r>
              <a:rPr lang="en-US" sz="2800" b="1" baseline="0">
                <a:solidFill>
                  <a:schemeClr val="bg1"/>
                </a:solidFill>
                <a:latin typeface="Calibri" panose="020F0502020204030204" pitchFamily="34" charset="0"/>
                <a:ea typeface="Calibri" panose="020F0502020204030204" pitchFamily="34" charset="0"/>
                <a:cs typeface="Times New Roman" panose="02020603050405020304" pitchFamily="18" charset="0"/>
              </a:rPr>
              <a:t> et de la </a:t>
            </a:r>
            <a:r>
              <a:rPr lang="en-US" sz="2800" b="1" baseline="0" err="1">
                <a:solidFill>
                  <a:schemeClr val="bg1"/>
                </a:solidFill>
                <a:latin typeface="Calibri" panose="020F0502020204030204" pitchFamily="34" charset="0"/>
                <a:ea typeface="Calibri" panose="020F0502020204030204" pitchFamily="34" charset="0"/>
                <a:cs typeface="Times New Roman" panose="02020603050405020304" pitchFamily="18" charset="0"/>
              </a:rPr>
              <a:t>Recherche</a:t>
            </a:r>
            <a:endParaRPr lang="en-US" sz="2800" b="1" baseline="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baseline="0">
                <a:solidFill>
                  <a:schemeClr val="bg1"/>
                </a:solidFill>
                <a:latin typeface="Calibri" panose="020F0502020204030204" pitchFamily="34" charset="0"/>
                <a:ea typeface="Calibri" panose="020F0502020204030204" pitchFamily="34" charset="0"/>
                <a:cs typeface="Times New Roman" panose="02020603050405020304" pitchFamily="18" charset="0"/>
              </a:rPr>
              <a:t>Paris, October 06</a:t>
            </a:r>
            <a:r>
              <a:rPr lang="en-US" sz="2800" b="1" baseline="30000">
                <a:solidFill>
                  <a:schemeClr val="bg1"/>
                </a:solidFill>
                <a:latin typeface="Calibri" panose="020F0502020204030204" pitchFamily="34" charset="0"/>
                <a:ea typeface="Calibri" panose="020F0502020204030204" pitchFamily="34" charset="0"/>
                <a:cs typeface="Times New Roman" panose="02020603050405020304" pitchFamily="18" charset="0"/>
              </a:rPr>
              <a:t>th</a:t>
            </a:r>
            <a:endParaRPr lang="fr-FR" sz="4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a:picLocks noChangeAspect="1"/>
          </p:cNvPicPr>
          <p:nvPr userDrawn="1"/>
        </p:nvPicPr>
        <p:blipFill>
          <a:blip r:embed="rId3"/>
          <a:stretch>
            <a:fillRect/>
          </a:stretch>
        </p:blipFill>
        <p:spPr>
          <a:xfrm>
            <a:off x="7320175" y="180000"/>
            <a:ext cx="1564986" cy="817626"/>
          </a:xfrm>
          <a:prstGeom prst="rect">
            <a:avLst/>
          </a:prstGeom>
        </p:spPr>
      </p:pic>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764231" y="150805"/>
            <a:ext cx="1627169" cy="844876"/>
          </a:xfrm>
          <a:prstGeom prst="rect">
            <a:avLst/>
          </a:prstGeom>
        </p:spPr>
      </p:pic>
      <p:pic>
        <p:nvPicPr>
          <p:cNvPr id="3" name="Imag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22098" y="252747"/>
            <a:ext cx="1746826" cy="499093"/>
          </a:xfrm>
          <a:prstGeom prst="rect">
            <a:avLst/>
          </a:prstGeom>
        </p:spPr>
      </p:pic>
    </p:spTree>
    <p:extLst>
      <p:ext uri="{BB962C8B-B14F-4D97-AF65-F5344CB8AC3E}">
        <p14:creationId xmlns:p14="http://schemas.microsoft.com/office/powerpoint/2010/main" val="11537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1_Titre et textes 3 colonnes">
    <p:spTree>
      <p:nvGrpSpPr>
        <p:cNvPr id="1" name=""/>
        <p:cNvGrpSpPr/>
        <p:nvPr/>
      </p:nvGrpSpPr>
      <p:grpSpPr>
        <a:xfrm>
          <a:off x="0" y="0"/>
          <a:ext cx="0" cy="0"/>
          <a:chOff x="0" y="0"/>
          <a:chExt cx="0" cy="0"/>
        </a:xfrm>
      </p:grpSpPr>
      <p:sp>
        <p:nvSpPr>
          <p:cNvPr id="53" name="Titre"/>
          <p:cNvSpPr txBox="1">
            <a:spLocks noGrp="1"/>
          </p:cNvSpPr>
          <p:nvPr>
            <p:ph type="title" hasCustomPrompt="1"/>
          </p:nvPr>
        </p:nvSpPr>
        <p:spPr>
          <a:xfrm>
            <a:off x="359999" y="1131590"/>
            <a:ext cx="8424000" cy="720001"/>
          </a:xfrm>
          <a:prstGeom prst="rect">
            <a:avLst/>
          </a:prstGeom>
        </p:spPr>
        <p:txBody>
          <a:bodyPr anchor="t"/>
          <a:lstStyle>
            <a:lvl1pPr marL="0" indent="0">
              <a:buSzTx/>
              <a:buNone/>
              <a:defRPr sz="2500"/>
            </a:lvl1pPr>
          </a:lstStyle>
          <a:p>
            <a:r>
              <a:t>Titre</a:t>
            </a:r>
          </a:p>
        </p:txBody>
      </p:sp>
      <p:sp>
        <p:nvSpPr>
          <p:cNvPr id="54" name="Texte niveau 1…"/>
          <p:cNvSpPr txBox="1">
            <a:spLocks noGrp="1"/>
          </p:cNvSpPr>
          <p:nvPr>
            <p:ph type="body" sz="quarter" idx="1" hasCustomPrompt="1"/>
          </p:nvPr>
        </p:nvSpPr>
        <p:spPr>
          <a:xfrm>
            <a:off x="3923927" y="323999"/>
            <a:ext cx="4860073" cy="360001"/>
          </a:xfrm>
          <a:prstGeom prst="rect">
            <a:avLst/>
          </a:prstGeom>
        </p:spPr>
        <p:txBody>
          <a:bodyPr>
            <a:normAutofit/>
          </a:bodyPr>
          <a:lstStyle>
            <a:lvl1pPr marL="107999" indent="-107999" algn="r">
              <a:spcBef>
                <a:spcPts val="0"/>
              </a:spcBef>
              <a:buSzPct val="100000"/>
              <a:buAutoNum type="arabicPeriod"/>
              <a:defRPr sz="700" b="1"/>
            </a:lvl1pPr>
            <a:lvl2pPr marL="107999" indent="-107999" algn="r">
              <a:spcBef>
                <a:spcPts val="0"/>
              </a:spcBef>
              <a:buAutoNum type="alphaLcPeriod"/>
              <a:defRPr sz="700" b="1"/>
            </a:lvl2pPr>
            <a:lvl3pPr marL="423000" indent="-63000" algn="r">
              <a:spcBef>
                <a:spcPts val="0"/>
              </a:spcBef>
              <a:defRPr sz="700" b="1"/>
            </a:lvl3pPr>
            <a:lvl4pPr marL="611999" indent="-72000" algn="r">
              <a:spcBef>
                <a:spcPts val="0"/>
              </a:spcBef>
              <a:defRPr sz="700" b="1"/>
            </a:lvl4pPr>
            <a:lvl5pPr marL="828000" indent="-72000" algn="r">
              <a:spcBef>
                <a:spcPts val="0"/>
              </a:spcBef>
              <a:defRPr sz="700" b="1"/>
            </a:lvl5pPr>
          </a:lstStyle>
          <a:p>
            <a:r>
              <a:t>Titre</a:t>
            </a:r>
          </a:p>
          <a:p>
            <a:pPr lvl="1"/>
            <a:endParaRPr/>
          </a:p>
          <a:p>
            <a:pPr lvl="2"/>
            <a:endParaRPr/>
          </a:p>
          <a:p>
            <a:pPr lvl="3"/>
            <a:endParaRPr/>
          </a:p>
          <a:p>
            <a:pPr lvl="4"/>
            <a:endParaRPr/>
          </a:p>
        </p:txBody>
      </p:sp>
      <p:sp>
        <p:nvSpPr>
          <p:cNvPr id="55" name="Espace réservé du texte 11"/>
          <p:cNvSpPr>
            <a:spLocks noGrp="1"/>
          </p:cNvSpPr>
          <p:nvPr>
            <p:ph type="body" sz="quarter" idx="21" hasCustomPrompt="1"/>
          </p:nvPr>
        </p:nvSpPr>
        <p:spPr>
          <a:xfrm>
            <a:off x="359998" y="1995685"/>
            <a:ext cx="2520002" cy="2574001"/>
          </a:xfrm>
          <a:prstGeom prst="rect">
            <a:avLst/>
          </a:prstGeom>
        </p:spPr>
        <p:txBody>
          <a:bodyPr>
            <a:normAutofit/>
          </a:bodyPr>
          <a:lstStyle/>
          <a:p>
            <a:r>
              <a:t>Texte de niveau 1
Texte de niveau 2
Texte de niveau 3
Texte de niveau 4
Texte de niveau 5</a:t>
            </a:r>
          </a:p>
        </p:txBody>
      </p:sp>
      <p:sp>
        <p:nvSpPr>
          <p:cNvPr id="56" name="Espace réservé du texte 11"/>
          <p:cNvSpPr>
            <a:spLocks noGrp="1"/>
          </p:cNvSpPr>
          <p:nvPr>
            <p:ph type="body" sz="quarter" idx="22" hasCustomPrompt="1"/>
          </p:nvPr>
        </p:nvSpPr>
        <p:spPr>
          <a:xfrm>
            <a:off x="3312000" y="1995685"/>
            <a:ext cx="2520001" cy="2574001"/>
          </a:xfrm>
          <a:prstGeom prst="rect">
            <a:avLst/>
          </a:prstGeom>
        </p:spPr>
        <p:txBody>
          <a:bodyPr>
            <a:normAutofit/>
          </a:bodyPr>
          <a:lstStyle/>
          <a:p>
            <a:r>
              <a:t>Texte de niveau 1
Texte de niveau 2
Texte de niveau 3
Texte de niveau 4
Texte de niveau 5</a:t>
            </a:r>
          </a:p>
        </p:txBody>
      </p:sp>
      <p:sp>
        <p:nvSpPr>
          <p:cNvPr id="57" name="Espace réservé du texte 11"/>
          <p:cNvSpPr>
            <a:spLocks noGrp="1"/>
          </p:cNvSpPr>
          <p:nvPr>
            <p:ph type="body" sz="quarter" idx="23" hasCustomPrompt="1"/>
          </p:nvPr>
        </p:nvSpPr>
        <p:spPr>
          <a:xfrm>
            <a:off x="6263999" y="1995685"/>
            <a:ext cx="2520001" cy="2574001"/>
          </a:xfrm>
          <a:prstGeom prst="rect">
            <a:avLst/>
          </a:prstGeom>
        </p:spPr>
        <p:txBody>
          <a:bodyPr>
            <a:normAutofit/>
          </a:bodyPr>
          <a:lstStyle/>
          <a:p>
            <a:r>
              <a:t>Texte de niveau 1
Texte de niveau 2
Texte de niveau 3
Texte de niveau 4
Texte de niveau 5</a:t>
            </a:r>
          </a:p>
        </p:txBody>
      </p:sp>
      <p:sp>
        <p:nvSpPr>
          <p:cNvPr id="9" name="Rectangle 8"/>
          <p:cNvSpPr/>
          <p:nvPr userDrawn="1"/>
        </p:nvSpPr>
        <p:spPr>
          <a:xfrm>
            <a:off x="252248" y="4729655"/>
            <a:ext cx="8607973" cy="157655"/>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Arial"/>
            </a:endParaRPr>
          </a:p>
        </p:txBody>
      </p:sp>
      <p:sp>
        <p:nvSpPr>
          <p:cNvPr id="8" name="Numéro de diapositive"/>
          <p:cNvSpPr txBox="1">
            <a:spLocks noGrp="1"/>
          </p:cNvSpPr>
          <p:nvPr>
            <p:ph type="sldNum" sz="quarter" idx="2"/>
          </p:nvPr>
        </p:nvSpPr>
        <p:spPr>
          <a:xfrm>
            <a:off x="7596336" y="4783500"/>
            <a:ext cx="1170000" cy="360000"/>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269117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650198" y="1026000"/>
            <a:ext cx="7865152" cy="3077558"/>
          </a:xfrm>
        </p:spPr>
        <p:txBody>
          <a:bodyPr/>
          <a:lstStyle>
            <a:lvl1pPr marL="0" indent="0" algn="l">
              <a:buNone/>
              <a:defRPr sz="1500">
                <a:solidFill>
                  <a:schemeClr val="tx1"/>
                </a:solidFill>
              </a:defRPr>
            </a:lvl1pPr>
          </a:lstStyle>
          <a:p>
            <a:endParaRPr lang="en-GB"/>
          </a:p>
        </p:txBody>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913433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33825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15741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09128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17147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525350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54350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1777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12"/>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318377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256"/>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a:t>Titre</a:t>
            </a:r>
          </a:p>
          <a:p>
            <a:pPr lvl="1"/>
            <a:r>
              <a:rPr lang="fr-FR"/>
              <a:t>Sous-titre</a:t>
            </a:r>
          </a:p>
        </p:txBody>
      </p:sp>
      <p:pic>
        <p:nvPicPr>
          <p:cNvPr id="3" name="Image 2">
            <a:extLst>
              <a:ext uri="{FF2B5EF4-FFF2-40B4-BE49-F238E27FC236}">
                <a16:creationId xmlns:a16="http://schemas.microsoft.com/office/drawing/2014/main" id="{7D071450-74CE-A795-3190-A2293C3C7F3B}"/>
              </a:ext>
            </a:extLst>
          </p:cNvPr>
          <p:cNvPicPr>
            <a:picLocks noChangeAspect="1"/>
          </p:cNvPicPr>
          <p:nvPr userDrawn="1"/>
        </p:nvPicPr>
        <p:blipFill>
          <a:blip r:embed="rId4"/>
          <a:stretch>
            <a:fillRect/>
          </a:stretch>
        </p:blipFill>
        <p:spPr>
          <a:xfrm>
            <a:off x="286636" y="195486"/>
            <a:ext cx="924761" cy="679237"/>
          </a:xfrm>
          <a:prstGeom prst="rect">
            <a:avLst/>
          </a:prstGeom>
        </p:spPr>
      </p:pic>
      <p:pic>
        <p:nvPicPr>
          <p:cNvPr id="4" name="Image 3"/>
          <p:cNvPicPr>
            <a:picLocks noChangeAspect="1"/>
          </p:cNvPicPr>
          <p:nvPr userDrawn="1"/>
        </p:nvPicPr>
        <p:blipFill>
          <a:blip r:embed="rId5"/>
          <a:stretch>
            <a:fillRect/>
          </a:stretch>
        </p:blipFill>
        <p:spPr>
          <a:xfrm>
            <a:off x="6804248" y="97037"/>
            <a:ext cx="1656184" cy="833777"/>
          </a:xfrm>
          <a:prstGeom prst="rect">
            <a:avLst/>
          </a:prstGeom>
        </p:spPr>
      </p:pic>
    </p:spTree>
    <p:extLst>
      <p:ext uri="{BB962C8B-B14F-4D97-AF65-F5344CB8AC3E}">
        <p14:creationId xmlns:p14="http://schemas.microsoft.com/office/powerpoint/2010/main" val="191794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256"/>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a:t>Titre</a:t>
            </a:r>
          </a:p>
          <a:p>
            <a:pPr lvl="1"/>
            <a:r>
              <a:rPr lang="fr-FR"/>
              <a:t>Sous-titre</a:t>
            </a:r>
          </a:p>
        </p:txBody>
      </p:sp>
      <p:pic>
        <p:nvPicPr>
          <p:cNvPr id="3" name="Image 2">
            <a:extLst>
              <a:ext uri="{FF2B5EF4-FFF2-40B4-BE49-F238E27FC236}">
                <a16:creationId xmlns:a16="http://schemas.microsoft.com/office/drawing/2014/main" id="{7D071450-74CE-A795-3190-A2293C3C7F3B}"/>
              </a:ext>
            </a:extLst>
          </p:cNvPr>
          <p:cNvPicPr>
            <a:picLocks noChangeAspect="1"/>
          </p:cNvPicPr>
          <p:nvPr userDrawn="1"/>
        </p:nvPicPr>
        <p:blipFill>
          <a:blip r:embed="rId4"/>
          <a:stretch>
            <a:fillRect/>
          </a:stretch>
        </p:blipFill>
        <p:spPr>
          <a:xfrm>
            <a:off x="286636" y="195486"/>
            <a:ext cx="924761" cy="679237"/>
          </a:xfrm>
          <a:prstGeom prst="rect">
            <a:avLst/>
          </a:prstGeom>
        </p:spPr>
      </p:pic>
      <p:pic>
        <p:nvPicPr>
          <p:cNvPr id="4" name="Image 3"/>
          <p:cNvPicPr>
            <a:picLocks noChangeAspect="1"/>
          </p:cNvPicPr>
          <p:nvPr userDrawn="1"/>
        </p:nvPicPr>
        <p:blipFill>
          <a:blip r:embed="rId5"/>
          <a:stretch>
            <a:fillRect/>
          </a:stretch>
        </p:blipFill>
        <p:spPr>
          <a:xfrm>
            <a:off x="6804248" y="97037"/>
            <a:ext cx="1656184" cy="833777"/>
          </a:xfrm>
          <a:prstGeom prst="rect">
            <a:avLst/>
          </a:prstGeom>
        </p:spPr>
      </p:pic>
    </p:spTree>
    <p:extLst>
      <p:ext uri="{BB962C8B-B14F-4D97-AF65-F5344CB8AC3E}">
        <p14:creationId xmlns:p14="http://schemas.microsoft.com/office/powerpoint/2010/main" val="2110698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4" name="Image 3"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pic>
        <p:nvPicPr>
          <p:cNvPr id="3" name="Image 2"/>
          <p:cNvPicPr>
            <a:picLocks noChangeAspect="1"/>
          </p:cNvPicPr>
          <p:nvPr userDrawn="1"/>
        </p:nvPicPr>
        <p:blipFill>
          <a:blip r:embed="rId3"/>
          <a:stretch>
            <a:fillRect/>
          </a:stretch>
        </p:blipFill>
        <p:spPr>
          <a:xfrm>
            <a:off x="7011336" y="38455"/>
            <a:ext cx="1620124" cy="815623"/>
          </a:xfrm>
          <a:prstGeom prst="rect">
            <a:avLst/>
          </a:prstGeom>
        </p:spPr>
      </p:pic>
    </p:spTree>
    <p:extLst>
      <p:ext uri="{BB962C8B-B14F-4D97-AF65-F5344CB8AC3E}">
        <p14:creationId xmlns:p14="http://schemas.microsoft.com/office/powerpoint/2010/main" val="2763866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0" name="Image 9"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pic>
        <p:nvPicPr>
          <p:cNvPr id="3" name="Image 2"/>
          <p:cNvPicPr>
            <a:picLocks noChangeAspect="1"/>
          </p:cNvPicPr>
          <p:nvPr userDrawn="1"/>
        </p:nvPicPr>
        <p:blipFill>
          <a:blip r:embed="rId3"/>
          <a:stretch>
            <a:fillRect/>
          </a:stretch>
        </p:blipFill>
        <p:spPr>
          <a:xfrm>
            <a:off x="6948264" y="0"/>
            <a:ext cx="1658256" cy="835224"/>
          </a:xfrm>
          <a:prstGeom prst="rect">
            <a:avLst/>
          </a:prstGeom>
        </p:spPr>
      </p:pic>
    </p:spTree>
    <p:extLst>
      <p:ext uri="{BB962C8B-B14F-4D97-AF65-F5344CB8AC3E}">
        <p14:creationId xmlns:p14="http://schemas.microsoft.com/office/powerpoint/2010/main" val="356751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6" name="Image 15"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834293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1" name="Image 10"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371054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matchingName="Title and Content" type="obj" preserve="1"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5" name="Google Shape;39;p35"/>
          <p:cNvSpPr txBox="1">
            <a:spLocks/>
          </p:cNvSpPr>
          <p:nvPr userDrawn="1"/>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defPPr>
              <a:defRPr lang="fr-FR"/>
            </a:defPPr>
            <a:lvl1pPr marL="0" marR="0" lvl="0"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1pPr>
            <a:lvl2pPr marL="0" marR="0" lvl="1"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2pPr>
            <a:lvl3pPr marL="0" marR="0" lvl="2"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3pPr>
            <a:lvl4pPr marL="0" marR="0" lvl="3"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4pPr>
            <a:lvl5pPr marL="0" marR="0" lvl="4"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5pPr>
            <a:lvl6pPr marL="0" marR="0" lvl="5"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6pPr>
            <a:lvl7pPr marL="0" marR="0" lvl="6"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7pPr>
            <a:lvl8pPr marL="0" marR="0" lvl="7"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8pPr>
            <a:lvl9pPr marL="0" marR="0" lvl="8"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9pPr>
          </a:lstStyle>
          <a:p>
            <a:pPr>
              <a:defRPr/>
            </a:pPr>
            <a:fld id="{00000000-1234-1234-1234-123412341234}" type="slidenum">
              <a:rPr lang="fr-FR" smtClean="0"/>
              <a:pPr>
                <a:defRPr/>
              </a:pPr>
              <a:t>‹N°›</a:t>
            </a:fld>
            <a:endParaRPr lang="fr-FR"/>
          </a:p>
        </p:txBody>
      </p:sp>
    </p:spTree>
    <p:extLst>
      <p:ext uri="{BB962C8B-B14F-4D97-AF65-F5344CB8AC3E}">
        <p14:creationId xmlns:p14="http://schemas.microsoft.com/office/powerpoint/2010/main" val="1551126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matchingName="Titre et contenu" preserve="1"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490530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743015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1_Titre et textes 3 colonnes">
    <p:spTree>
      <p:nvGrpSpPr>
        <p:cNvPr id="1" name=""/>
        <p:cNvGrpSpPr/>
        <p:nvPr/>
      </p:nvGrpSpPr>
      <p:grpSpPr>
        <a:xfrm>
          <a:off x="0" y="0"/>
          <a:ext cx="0" cy="0"/>
          <a:chOff x="0" y="0"/>
          <a:chExt cx="0" cy="0"/>
        </a:xfrm>
      </p:grpSpPr>
      <p:sp>
        <p:nvSpPr>
          <p:cNvPr id="53" name="Titre"/>
          <p:cNvSpPr txBox="1">
            <a:spLocks noGrp="1"/>
          </p:cNvSpPr>
          <p:nvPr>
            <p:ph type="title" hasCustomPrompt="1"/>
          </p:nvPr>
        </p:nvSpPr>
        <p:spPr>
          <a:xfrm>
            <a:off x="359999" y="1131590"/>
            <a:ext cx="8424000" cy="720001"/>
          </a:xfrm>
          <a:prstGeom prst="rect">
            <a:avLst/>
          </a:prstGeom>
        </p:spPr>
        <p:txBody>
          <a:bodyPr anchor="t"/>
          <a:lstStyle>
            <a:lvl1pPr marL="0" indent="0">
              <a:buSzTx/>
              <a:buNone/>
              <a:defRPr sz="2500"/>
            </a:lvl1pPr>
          </a:lstStyle>
          <a:p>
            <a:r>
              <a:t>Titre</a:t>
            </a:r>
          </a:p>
        </p:txBody>
      </p:sp>
      <p:sp>
        <p:nvSpPr>
          <p:cNvPr id="54" name="Texte niveau 1…"/>
          <p:cNvSpPr txBox="1">
            <a:spLocks noGrp="1"/>
          </p:cNvSpPr>
          <p:nvPr>
            <p:ph type="body" sz="quarter" idx="1" hasCustomPrompt="1"/>
          </p:nvPr>
        </p:nvSpPr>
        <p:spPr>
          <a:xfrm>
            <a:off x="3923927" y="323999"/>
            <a:ext cx="4860073" cy="360001"/>
          </a:xfrm>
          <a:prstGeom prst="rect">
            <a:avLst/>
          </a:prstGeom>
        </p:spPr>
        <p:txBody>
          <a:bodyPr>
            <a:normAutofit/>
          </a:bodyPr>
          <a:lstStyle>
            <a:lvl1pPr marL="107999" indent="-107999" algn="r">
              <a:spcBef>
                <a:spcPts val="0"/>
              </a:spcBef>
              <a:buSzPct val="100000"/>
              <a:buAutoNum type="arabicPeriod"/>
              <a:defRPr sz="700" b="1"/>
            </a:lvl1pPr>
            <a:lvl2pPr marL="107999" indent="-107999" algn="r">
              <a:spcBef>
                <a:spcPts val="0"/>
              </a:spcBef>
              <a:buAutoNum type="alphaLcPeriod"/>
              <a:defRPr sz="700" b="1"/>
            </a:lvl2pPr>
            <a:lvl3pPr marL="423000" indent="-63000" algn="r">
              <a:spcBef>
                <a:spcPts val="0"/>
              </a:spcBef>
              <a:defRPr sz="700" b="1"/>
            </a:lvl3pPr>
            <a:lvl4pPr marL="611999" indent="-72000" algn="r">
              <a:spcBef>
                <a:spcPts val="0"/>
              </a:spcBef>
              <a:defRPr sz="700" b="1"/>
            </a:lvl4pPr>
            <a:lvl5pPr marL="828000" indent="-72000" algn="r">
              <a:spcBef>
                <a:spcPts val="0"/>
              </a:spcBef>
              <a:defRPr sz="700" b="1"/>
            </a:lvl5pPr>
          </a:lstStyle>
          <a:p>
            <a:r>
              <a:t>Titre</a:t>
            </a:r>
          </a:p>
          <a:p>
            <a:pPr lvl="1"/>
            <a:endParaRPr/>
          </a:p>
          <a:p>
            <a:pPr lvl="2"/>
            <a:endParaRPr/>
          </a:p>
          <a:p>
            <a:pPr lvl="3"/>
            <a:endParaRPr/>
          </a:p>
          <a:p>
            <a:pPr lvl="4"/>
            <a:endParaRPr/>
          </a:p>
        </p:txBody>
      </p:sp>
      <p:sp>
        <p:nvSpPr>
          <p:cNvPr id="55" name="Espace réservé du texte 11"/>
          <p:cNvSpPr>
            <a:spLocks noGrp="1"/>
          </p:cNvSpPr>
          <p:nvPr>
            <p:ph type="body" sz="quarter" idx="21" hasCustomPrompt="1"/>
          </p:nvPr>
        </p:nvSpPr>
        <p:spPr>
          <a:xfrm>
            <a:off x="359998" y="1995685"/>
            <a:ext cx="2520002" cy="2574001"/>
          </a:xfrm>
          <a:prstGeom prst="rect">
            <a:avLst/>
          </a:prstGeom>
        </p:spPr>
        <p:txBody>
          <a:bodyPr>
            <a:normAutofit/>
          </a:bodyPr>
          <a:lstStyle/>
          <a:p>
            <a:r>
              <a:t>Texte de niveau 1
Texte de niveau 2
Texte de niveau 3
Texte de niveau 4
Texte de niveau 5</a:t>
            </a:r>
          </a:p>
        </p:txBody>
      </p:sp>
      <p:sp>
        <p:nvSpPr>
          <p:cNvPr id="56" name="Espace réservé du texte 11"/>
          <p:cNvSpPr>
            <a:spLocks noGrp="1"/>
          </p:cNvSpPr>
          <p:nvPr>
            <p:ph type="body" sz="quarter" idx="22" hasCustomPrompt="1"/>
          </p:nvPr>
        </p:nvSpPr>
        <p:spPr>
          <a:xfrm>
            <a:off x="3312000" y="1995685"/>
            <a:ext cx="2520001" cy="2574001"/>
          </a:xfrm>
          <a:prstGeom prst="rect">
            <a:avLst/>
          </a:prstGeom>
        </p:spPr>
        <p:txBody>
          <a:bodyPr>
            <a:normAutofit/>
          </a:bodyPr>
          <a:lstStyle/>
          <a:p>
            <a:r>
              <a:t>Texte de niveau 1
Texte de niveau 2
Texte de niveau 3
Texte de niveau 4
Texte de niveau 5</a:t>
            </a:r>
          </a:p>
        </p:txBody>
      </p:sp>
      <p:sp>
        <p:nvSpPr>
          <p:cNvPr id="57" name="Espace réservé du texte 11"/>
          <p:cNvSpPr>
            <a:spLocks noGrp="1"/>
          </p:cNvSpPr>
          <p:nvPr>
            <p:ph type="body" sz="quarter" idx="23" hasCustomPrompt="1"/>
          </p:nvPr>
        </p:nvSpPr>
        <p:spPr>
          <a:xfrm>
            <a:off x="6263999" y="1995685"/>
            <a:ext cx="2520001" cy="2574001"/>
          </a:xfrm>
          <a:prstGeom prst="rect">
            <a:avLst/>
          </a:prstGeom>
        </p:spPr>
        <p:txBody>
          <a:bodyPr>
            <a:normAutofit/>
          </a:bodyPr>
          <a:lstStyle/>
          <a:p>
            <a:r>
              <a:t>Texte de niveau 1
Texte de niveau 2
Texte de niveau 3
Texte de niveau 4
Texte de niveau 5</a:t>
            </a:r>
          </a:p>
        </p:txBody>
      </p:sp>
      <p:sp>
        <p:nvSpPr>
          <p:cNvPr id="9" name="Rectangle 8"/>
          <p:cNvSpPr/>
          <p:nvPr userDrawn="1"/>
        </p:nvSpPr>
        <p:spPr>
          <a:xfrm>
            <a:off x="252248" y="4729655"/>
            <a:ext cx="8607973" cy="157655"/>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Arial"/>
            </a:endParaRPr>
          </a:p>
        </p:txBody>
      </p:sp>
      <p:sp>
        <p:nvSpPr>
          <p:cNvPr id="8" name="Numéro de diapositive"/>
          <p:cNvSpPr txBox="1">
            <a:spLocks noGrp="1"/>
          </p:cNvSpPr>
          <p:nvPr>
            <p:ph type="sldNum" sz="quarter" idx="2"/>
          </p:nvPr>
        </p:nvSpPr>
        <p:spPr>
          <a:xfrm>
            <a:off x="7596336" y="4783500"/>
            <a:ext cx="1170000" cy="360000"/>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14120535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650198" y="1026000"/>
            <a:ext cx="7865152" cy="3077558"/>
          </a:xfrm>
        </p:spPr>
        <p:txBody>
          <a:bodyPr/>
          <a:lstStyle>
            <a:lvl1pPr marL="0" indent="0" algn="l">
              <a:buNone/>
              <a:defRPr sz="1500">
                <a:solidFill>
                  <a:schemeClr val="tx1"/>
                </a:solidFill>
              </a:defRPr>
            </a:lvl1pPr>
          </a:lstStyle>
          <a:p>
            <a:endParaRPr lang="en-GB"/>
          </a:p>
        </p:txBody>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58615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4" name="Image 3"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3051123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solidFill>
                  <a:srgbClr val="000000">
                    <a:alpha val="0"/>
                  </a:srgbClr>
                </a:solidFill>
              </a:rP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solidFill>
                  <a:srgbClr val="000000"/>
                </a:solidFill>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12"/>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3477751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256"/>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solidFill>
                  <a:srgbClr val="000000"/>
                </a:solidFill>
              </a:rPr>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solidFill>
                  <a:srgbClr val="000091"/>
                </a:solidFill>
              </a:rPr>
              <a:pPr/>
              <a:t>‹N°›</a:t>
            </a:fld>
            <a:endParaRPr lang="fr-FR">
              <a:solidFill>
                <a:srgbClr val="000091"/>
              </a:solidFill>
            </a:endParaRPr>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a:t>Titre</a:t>
            </a:r>
          </a:p>
          <a:p>
            <a:pPr lvl="1"/>
            <a:r>
              <a:rPr lang="fr-FR"/>
              <a:t>Sous-titre</a:t>
            </a:r>
          </a:p>
        </p:txBody>
      </p:sp>
      <p:pic>
        <p:nvPicPr>
          <p:cNvPr id="3" name="Image 2">
            <a:extLst>
              <a:ext uri="{FF2B5EF4-FFF2-40B4-BE49-F238E27FC236}">
                <a16:creationId xmlns:a16="http://schemas.microsoft.com/office/drawing/2014/main" id="{7D071450-74CE-A795-3190-A2293C3C7F3B}"/>
              </a:ext>
            </a:extLst>
          </p:cNvPr>
          <p:cNvPicPr>
            <a:picLocks noChangeAspect="1"/>
          </p:cNvPicPr>
          <p:nvPr userDrawn="1"/>
        </p:nvPicPr>
        <p:blipFill>
          <a:blip r:embed="rId4"/>
          <a:stretch>
            <a:fillRect/>
          </a:stretch>
        </p:blipFill>
        <p:spPr>
          <a:xfrm>
            <a:off x="286636" y="195486"/>
            <a:ext cx="924761" cy="679237"/>
          </a:xfrm>
          <a:prstGeom prst="rect">
            <a:avLst/>
          </a:prstGeom>
        </p:spPr>
      </p:pic>
      <p:pic>
        <p:nvPicPr>
          <p:cNvPr id="4" name="Image 3"/>
          <p:cNvPicPr>
            <a:picLocks noChangeAspect="1"/>
          </p:cNvPicPr>
          <p:nvPr userDrawn="1"/>
        </p:nvPicPr>
        <p:blipFill>
          <a:blip r:embed="rId5"/>
          <a:stretch>
            <a:fillRect/>
          </a:stretch>
        </p:blipFill>
        <p:spPr>
          <a:xfrm>
            <a:off x="6804248" y="97037"/>
            <a:ext cx="1656184" cy="833777"/>
          </a:xfrm>
          <a:prstGeom prst="rect">
            <a:avLst/>
          </a:prstGeom>
        </p:spPr>
      </p:pic>
    </p:spTree>
    <p:extLst>
      <p:ext uri="{BB962C8B-B14F-4D97-AF65-F5344CB8AC3E}">
        <p14:creationId xmlns:p14="http://schemas.microsoft.com/office/powerpoint/2010/main" val="1700487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solidFill>
                  <a:srgbClr val="000000"/>
                </a:solidFill>
              </a:rPr>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solidFill>
                  <a:srgbClr val="000091"/>
                </a:solidFill>
              </a:rPr>
              <a:pPr/>
              <a:t>‹N°›</a:t>
            </a:fld>
            <a:endParaRPr lang="fr-FR">
              <a:solidFill>
                <a:srgbClr val="000091"/>
              </a:solidFill>
            </a:endParaRPr>
          </a:p>
        </p:txBody>
      </p:sp>
      <p:pic>
        <p:nvPicPr>
          <p:cNvPr id="4" name="Image 3"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pic>
        <p:nvPicPr>
          <p:cNvPr id="3" name="Image 2"/>
          <p:cNvPicPr>
            <a:picLocks noChangeAspect="1"/>
          </p:cNvPicPr>
          <p:nvPr userDrawn="1"/>
        </p:nvPicPr>
        <p:blipFill>
          <a:blip r:embed="rId3"/>
          <a:stretch>
            <a:fillRect/>
          </a:stretch>
        </p:blipFill>
        <p:spPr>
          <a:xfrm>
            <a:off x="7011336" y="38455"/>
            <a:ext cx="1620124" cy="815623"/>
          </a:xfrm>
          <a:prstGeom prst="rect">
            <a:avLst/>
          </a:prstGeom>
        </p:spPr>
      </p:pic>
    </p:spTree>
    <p:extLst>
      <p:ext uri="{BB962C8B-B14F-4D97-AF65-F5344CB8AC3E}">
        <p14:creationId xmlns:p14="http://schemas.microsoft.com/office/powerpoint/2010/main" val="523946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solidFill>
                  <a:srgbClr val="000000"/>
                </a:solidFill>
              </a:rPr>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solidFill>
                  <a:srgbClr val="000091"/>
                </a:solidFill>
              </a:rPr>
              <a:pPr/>
              <a:t>‹N°›</a:t>
            </a:fld>
            <a:endParaRPr lang="fr-FR">
              <a:solidFill>
                <a:srgbClr val="000091"/>
              </a:solidFill>
            </a:endParaRPr>
          </a:p>
        </p:txBody>
      </p:sp>
      <p:pic>
        <p:nvPicPr>
          <p:cNvPr id="10" name="Image 9"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pic>
        <p:nvPicPr>
          <p:cNvPr id="3" name="Image 2"/>
          <p:cNvPicPr>
            <a:picLocks noChangeAspect="1"/>
          </p:cNvPicPr>
          <p:nvPr userDrawn="1"/>
        </p:nvPicPr>
        <p:blipFill>
          <a:blip r:embed="rId3"/>
          <a:stretch>
            <a:fillRect/>
          </a:stretch>
        </p:blipFill>
        <p:spPr>
          <a:xfrm>
            <a:off x="6948264" y="0"/>
            <a:ext cx="1658256" cy="835224"/>
          </a:xfrm>
          <a:prstGeom prst="rect">
            <a:avLst/>
          </a:prstGeom>
        </p:spPr>
      </p:pic>
    </p:spTree>
    <p:extLst>
      <p:ext uri="{BB962C8B-B14F-4D97-AF65-F5344CB8AC3E}">
        <p14:creationId xmlns:p14="http://schemas.microsoft.com/office/powerpoint/2010/main" val="2859749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solidFill>
                  <a:srgbClr val="000000"/>
                </a:solidFill>
              </a:rPr>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solidFill>
                  <a:srgbClr val="000091"/>
                </a:solidFill>
              </a:rPr>
              <a:pPr/>
              <a:t>‹N°›</a:t>
            </a:fld>
            <a:endParaRPr lang="fr-FR">
              <a:solidFill>
                <a:srgbClr val="000091"/>
              </a:solidFill>
            </a:endParaRPr>
          </a:p>
        </p:txBody>
      </p:sp>
      <p:pic>
        <p:nvPicPr>
          <p:cNvPr id="16" name="Image 15"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2945575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solidFill>
                  <a:srgbClr val="000000"/>
                </a:solidFill>
              </a:rPr>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solidFill>
                  <a:srgbClr val="000091"/>
                </a:solidFill>
              </a:rPr>
              <a:pPr/>
              <a:t>‹N°›</a:t>
            </a:fld>
            <a:endParaRPr lang="fr-FR">
              <a:solidFill>
                <a:srgbClr val="000091"/>
              </a:solidFill>
            </a:endParaRPr>
          </a:p>
        </p:txBody>
      </p:sp>
      <p:pic>
        <p:nvPicPr>
          <p:cNvPr id="11" name="Image 10"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2415495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matchingName="Title and Content" type="obj" preserve="1"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5" name="Google Shape;39;p35"/>
          <p:cNvSpPr txBox="1">
            <a:spLocks/>
          </p:cNvSpPr>
          <p:nvPr userDrawn="1"/>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defPPr>
              <a:defRPr lang="fr-FR"/>
            </a:defPPr>
            <a:lvl1pPr marL="0" marR="0" lvl="0"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1pPr>
            <a:lvl2pPr marL="0" marR="0" lvl="1"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2pPr>
            <a:lvl3pPr marL="0" marR="0" lvl="2"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3pPr>
            <a:lvl4pPr marL="0" marR="0" lvl="3"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4pPr>
            <a:lvl5pPr marL="0" marR="0" lvl="4"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5pPr>
            <a:lvl6pPr marL="0" marR="0" lvl="5"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6pPr>
            <a:lvl7pPr marL="0" marR="0" lvl="6"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7pPr>
            <a:lvl8pPr marL="0" marR="0" lvl="7"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8pPr>
            <a:lvl9pPr marL="0" marR="0" lvl="8"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9pPr>
          </a:lstStyle>
          <a:p>
            <a:pPr>
              <a:defRPr/>
            </a:pPr>
            <a:fld id="{00000000-1234-1234-1234-123412341234}" type="slidenum">
              <a:rPr lang="fr-FR" smtClean="0">
                <a:solidFill>
                  <a:srgbClr val="000091"/>
                </a:solidFill>
              </a:rPr>
              <a:pPr>
                <a:defRPr/>
              </a:pPr>
              <a:t>‹N°›</a:t>
            </a:fld>
            <a:endParaRPr lang="fr-FR">
              <a:solidFill>
                <a:srgbClr val="000091"/>
              </a:solidFill>
            </a:endParaRPr>
          </a:p>
        </p:txBody>
      </p:sp>
    </p:spTree>
    <p:extLst>
      <p:ext uri="{BB962C8B-B14F-4D97-AF65-F5344CB8AC3E}">
        <p14:creationId xmlns:p14="http://schemas.microsoft.com/office/powerpoint/2010/main" val="2748565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matchingName="Titre et contenu" preserve="1"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a:defRPr/>
            </a:pPr>
            <a:fld id="{00000000-1234-1234-1234-123412341234}" type="slidenum">
              <a:rPr lang="fr-FR">
                <a:solidFill>
                  <a:srgbClr val="000091"/>
                </a:solidFill>
              </a:rPr>
              <a:pPr>
                <a:defRPr/>
              </a:pPr>
              <a:t>‹N°›</a:t>
            </a:fld>
            <a:endParaRPr>
              <a:solidFill>
                <a:srgbClr val="000091"/>
              </a:solidFill>
            </a:endParaRPr>
          </a:p>
        </p:txBody>
      </p:sp>
    </p:spTree>
    <p:extLst>
      <p:ext uri="{BB962C8B-B14F-4D97-AF65-F5344CB8AC3E}">
        <p14:creationId xmlns:p14="http://schemas.microsoft.com/office/powerpoint/2010/main" val="1712391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solidFill>
                  <a:srgbClr val="000091"/>
                </a:solidFill>
              </a:rPr>
              <a:pPr/>
              <a:t>‹N°›</a:t>
            </a:fld>
            <a:endParaRPr lang="en-GB">
              <a:solidFill>
                <a:srgbClr val="000091"/>
              </a:solidFill>
            </a:endParaRPr>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987999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1_Titre et textes 3 colonnes">
    <p:spTree>
      <p:nvGrpSpPr>
        <p:cNvPr id="1" name=""/>
        <p:cNvGrpSpPr/>
        <p:nvPr/>
      </p:nvGrpSpPr>
      <p:grpSpPr>
        <a:xfrm>
          <a:off x="0" y="0"/>
          <a:ext cx="0" cy="0"/>
          <a:chOff x="0" y="0"/>
          <a:chExt cx="0" cy="0"/>
        </a:xfrm>
      </p:grpSpPr>
      <p:sp>
        <p:nvSpPr>
          <p:cNvPr id="53" name="Titre"/>
          <p:cNvSpPr txBox="1">
            <a:spLocks noGrp="1"/>
          </p:cNvSpPr>
          <p:nvPr>
            <p:ph type="title" hasCustomPrompt="1"/>
          </p:nvPr>
        </p:nvSpPr>
        <p:spPr>
          <a:xfrm>
            <a:off x="359999" y="1131590"/>
            <a:ext cx="8424000" cy="720001"/>
          </a:xfrm>
          <a:prstGeom prst="rect">
            <a:avLst/>
          </a:prstGeom>
        </p:spPr>
        <p:txBody>
          <a:bodyPr anchor="t"/>
          <a:lstStyle>
            <a:lvl1pPr marL="0" indent="0">
              <a:buSzTx/>
              <a:buNone/>
              <a:defRPr sz="2500"/>
            </a:lvl1pPr>
          </a:lstStyle>
          <a:p>
            <a:r>
              <a:t>Titre</a:t>
            </a:r>
          </a:p>
        </p:txBody>
      </p:sp>
      <p:sp>
        <p:nvSpPr>
          <p:cNvPr id="54" name="Texte niveau 1…"/>
          <p:cNvSpPr txBox="1">
            <a:spLocks noGrp="1"/>
          </p:cNvSpPr>
          <p:nvPr>
            <p:ph type="body" sz="quarter" idx="1" hasCustomPrompt="1"/>
          </p:nvPr>
        </p:nvSpPr>
        <p:spPr>
          <a:xfrm>
            <a:off x="3923927" y="323999"/>
            <a:ext cx="4860073" cy="360001"/>
          </a:xfrm>
          <a:prstGeom prst="rect">
            <a:avLst/>
          </a:prstGeom>
        </p:spPr>
        <p:txBody>
          <a:bodyPr>
            <a:normAutofit/>
          </a:bodyPr>
          <a:lstStyle>
            <a:lvl1pPr marL="107999" indent="-107999" algn="r">
              <a:spcBef>
                <a:spcPts val="0"/>
              </a:spcBef>
              <a:buSzPct val="100000"/>
              <a:buAutoNum type="arabicPeriod"/>
              <a:defRPr sz="700" b="1"/>
            </a:lvl1pPr>
            <a:lvl2pPr marL="107999" indent="-107999" algn="r">
              <a:spcBef>
                <a:spcPts val="0"/>
              </a:spcBef>
              <a:buAutoNum type="alphaLcPeriod"/>
              <a:defRPr sz="700" b="1"/>
            </a:lvl2pPr>
            <a:lvl3pPr marL="423000" indent="-63000" algn="r">
              <a:spcBef>
                <a:spcPts val="0"/>
              </a:spcBef>
              <a:defRPr sz="700" b="1"/>
            </a:lvl3pPr>
            <a:lvl4pPr marL="611999" indent="-72000" algn="r">
              <a:spcBef>
                <a:spcPts val="0"/>
              </a:spcBef>
              <a:defRPr sz="700" b="1"/>
            </a:lvl4pPr>
            <a:lvl5pPr marL="828000" indent="-72000" algn="r">
              <a:spcBef>
                <a:spcPts val="0"/>
              </a:spcBef>
              <a:defRPr sz="700" b="1"/>
            </a:lvl5pPr>
          </a:lstStyle>
          <a:p>
            <a:r>
              <a:t>Titre</a:t>
            </a:r>
          </a:p>
          <a:p>
            <a:pPr lvl="1"/>
            <a:endParaRPr/>
          </a:p>
          <a:p>
            <a:pPr lvl="2"/>
            <a:endParaRPr/>
          </a:p>
          <a:p>
            <a:pPr lvl="3"/>
            <a:endParaRPr/>
          </a:p>
          <a:p>
            <a:pPr lvl="4"/>
            <a:endParaRPr/>
          </a:p>
        </p:txBody>
      </p:sp>
      <p:sp>
        <p:nvSpPr>
          <p:cNvPr id="55" name="Espace réservé du texte 11"/>
          <p:cNvSpPr>
            <a:spLocks noGrp="1"/>
          </p:cNvSpPr>
          <p:nvPr>
            <p:ph type="body" sz="quarter" idx="21" hasCustomPrompt="1"/>
          </p:nvPr>
        </p:nvSpPr>
        <p:spPr>
          <a:xfrm>
            <a:off x="359998" y="1995685"/>
            <a:ext cx="2520002" cy="2574001"/>
          </a:xfrm>
          <a:prstGeom prst="rect">
            <a:avLst/>
          </a:prstGeom>
        </p:spPr>
        <p:txBody>
          <a:bodyPr>
            <a:normAutofit/>
          </a:bodyPr>
          <a:lstStyle/>
          <a:p>
            <a:r>
              <a:t>Texte de niveau 1
Texte de niveau 2
Texte de niveau 3
Texte de niveau 4
Texte de niveau 5</a:t>
            </a:r>
          </a:p>
        </p:txBody>
      </p:sp>
      <p:sp>
        <p:nvSpPr>
          <p:cNvPr id="56" name="Espace réservé du texte 11"/>
          <p:cNvSpPr>
            <a:spLocks noGrp="1"/>
          </p:cNvSpPr>
          <p:nvPr>
            <p:ph type="body" sz="quarter" idx="22" hasCustomPrompt="1"/>
          </p:nvPr>
        </p:nvSpPr>
        <p:spPr>
          <a:xfrm>
            <a:off x="3312000" y="1995685"/>
            <a:ext cx="2520001" cy="2574001"/>
          </a:xfrm>
          <a:prstGeom prst="rect">
            <a:avLst/>
          </a:prstGeom>
        </p:spPr>
        <p:txBody>
          <a:bodyPr>
            <a:normAutofit/>
          </a:bodyPr>
          <a:lstStyle/>
          <a:p>
            <a:r>
              <a:t>Texte de niveau 1
Texte de niveau 2
Texte de niveau 3
Texte de niveau 4
Texte de niveau 5</a:t>
            </a:r>
          </a:p>
        </p:txBody>
      </p:sp>
      <p:sp>
        <p:nvSpPr>
          <p:cNvPr id="57" name="Espace réservé du texte 11"/>
          <p:cNvSpPr>
            <a:spLocks noGrp="1"/>
          </p:cNvSpPr>
          <p:nvPr>
            <p:ph type="body" sz="quarter" idx="23" hasCustomPrompt="1"/>
          </p:nvPr>
        </p:nvSpPr>
        <p:spPr>
          <a:xfrm>
            <a:off x="6263999" y="1995685"/>
            <a:ext cx="2520001" cy="2574001"/>
          </a:xfrm>
          <a:prstGeom prst="rect">
            <a:avLst/>
          </a:prstGeom>
        </p:spPr>
        <p:txBody>
          <a:bodyPr>
            <a:normAutofit/>
          </a:bodyPr>
          <a:lstStyle/>
          <a:p>
            <a:r>
              <a:t>Texte de niveau 1
Texte de niveau 2
Texte de niveau 3
Texte de niveau 4
Texte de niveau 5</a:t>
            </a:r>
          </a:p>
        </p:txBody>
      </p:sp>
      <p:sp>
        <p:nvSpPr>
          <p:cNvPr id="9" name="Rectangle 8"/>
          <p:cNvSpPr/>
          <p:nvPr userDrawn="1"/>
        </p:nvSpPr>
        <p:spPr>
          <a:xfrm>
            <a:off x="252248" y="4729655"/>
            <a:ext cx="8607973" cy="157655"/>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fr-FR">
              <a:solidFill>
                <a:srgbClr val="000000"/>
              </a:solidFill>
              <a:sym typeface="Arial"/>
            </a:endParaRPr>
          </a:p>
        </p:txBody>
      </p:sp>
      <p:sp>
        <p:nvSpPr>
          <p:cNvPr id="8" name="Numéro de diapositive"/>
          <p:cNvSpPr txBox="1">
            <a:spLocks noGrp="1"/>
          </p:cNvSpPr>
          <p:nvPr>
            <p:ph type="sldNum" sz="quarter" idx="2"/>
          </p:nvPr>
        </p:nvSpPr>
        <p:spPr>
          <a:xfrm>
            <a:off x="7596336" y="4783500"/>
            <a:ext cx="1170000" cy="360000"/>
          </a:xfrm>
          <a:prstGeom prst="rect">
            <a:avLst/>
          </a:prstGeom>
        </p:spPr>
        <p:txBody>
          <a:bodyPr/>
          <a:lstStyle/>
          <a:p>
            <a:fld id="{86CB4B4D-7CA3-9044-876B-883B54F8677D}" type="slidenum">
              <a:rPr>
                <a:solidFill>
                  <a:srgbClr val="000091"/>
                </a:solidFill>
              </a:rPr>
              <a:pPr/>
              <a:t>‹N°›</a:t>
            </a:fld>
            <a:endParaRPr>
              <a:solidFill>
                <a:srgbClr val="000091"/>
              </a:solidFill>
            </a:endParaRPr>
          </a:p>
        </p:txBody>
      </p:sp>
    </p:spTree>
    <p:extLst>
      <p:ext uri="{BB962C8B-B14F-4D97-AF65-F5344CB8AC3E}">
        <p14:creationId xmlns:p14="http://schemas.microsoft.com/office/powerpoint/2010/main" val="15117015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0" name="Image 9"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pic>
        <p:nvPicPr>
          <p:cNvPr id="3" name="Image 2"/>
          <p:cNvPicPr>
            <a:picLocks noChangeAspect="1"/>
          </p:cNvPicPr>
          <p:nvPr userDrawn="1"/>
        </p:nvPicPr>
        <p:blipFill>
          <a:blip r:embed="rId3"/>
          <a:stretch>
            <a:fillRect/>
          </a:stretch>
        </p:blipFill>
        <p:spPr>
          <a:xfrm>
            <a:off x="6948264" y="0"/>
            <a:ext cx="1658256" cy="835224"/>
          </a:xfrm>
          <a:prstGeom prst="rect">
            <a:avLst/>
          </a:prstGeom>
        </p:spPr>
      </p:pic>
    </p:spTree>
    <p:extLst>
      <p:ext uri="{BB962C8B-B14F-4D97-AF65-F5344CB8AC3E}">
        <p14:creationId xmlns:p14="http://schemas.microsoft.com/office/powerpoint/2010/main" val="1167960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650198" y="1026000"/>
            <a:ext cx="7865152" cy="3077558"/>
          </a:xfrm>
        </p:spPr>
        <p:txBody>
          <a:bodyPr/>
          <a:lstStyle>
            <a:lvl1pPr marL="0" indent="0" algn="l">
              <a:buNone/>
              <a:defRPr sz="1500">
                <a:solidFill>
                  <a:schemeClr val="tx1"/>
                </a:solidFill>
              </a:defRPr>
            </a:lvl1pPr>
          </a:lstStyle>
          <a:p>
            <a:endParaRPr lang="en-GB"/>
          </a:p>
        </p:txBody>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solidFill>
                  <a:srgbClr val="000091"/>
                </a:solidFill>
              </a:rPr>
              <a:pPr/>
              <a:t>‹N°›</a:t>
            </a:fld>
            <a:endParaRPr lang="en-GB">
              <a:solidFill>
                <a:srgbClr val="000091"/>
              </a:solidFill>
            </a:endParaRPr>
          </a:p>
        </p:txBody>
      </p:sp>
    </p:spTree>
    <p:extLst>
      <p:ext uri="{BB962C8B-B14F-4D97-AF65-F5344CB8AC3E}">
        <p14:creationId xmlns:p14="http://schemas.microsoft.com/office/powerpoint/2010/main" val="330621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6" name="Image 15"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74439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1" name="Image 10"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364676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preserve="1"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5" name="Google Shape;39;p35"/>
          <p:cNvSpPr txBox="1">
            <a:spLocks/>
          </p:cNvSpPr>
          <p:nvPr userDrawn="1"/>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defPPr>
              <a:defRPr lang="fr-FR"/>
            </a:defPPr>
            <a:lvl1pPr marL="0" marR="0" lvl="0"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1pPr>
            <a:lvl2pPr marL="0" marR="0" lvl="1"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2pPr>
            <a:lvl3pPr marL="0" marR="0" lvl="2"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3pPr>
            <a:lvl4pPr marL="0" marR="0" lvl="3"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4pPr>
            <a:lvl5pPr marL="0" marR="0" lvl="4"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5pPr>
            <a:lvl6pPr marL="0" marR="0" lvl="5"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6pPr>
            <a:lvl7pPr marL="0" marR="0" lvl="6"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7pPr>
            <a:lvl8pPr marL="0" marR="0" lvl="7"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8pPr>
            <a:lvl9pPr marL="0" marR="0" lvl="8"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9pPr>
          </a:lstStyle>
          <a:p>
            <a:pPr>
              <a:defRPr/>
            </a:pPr>
            <a:fld id="{00000000-1234-1234-1234-123412341234}" type="slidenum">
              <a:rPr lang="fr-FR" smtClean="0"/>
              <a:pPr>
                <a:defRPr/>
              </a:pPr>
              <a:t>‹N°›</a:t>
            </a:fld>
            <a:endParaRPr lang="fr-FR"/>
          </a:p>
        </p:txBody>
      </p:sp>
    </p:spTree>
    <p:extLst>
      <p:ext uri="{BB962C8B-B14F-4D97-AF65-F5344CB8AC3E}">
        <p14:creationId xmlns:p14="http://schemas.microsoft.com/office/powerpoint/2010/main" val="257541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preserve="1"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293232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12426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23528" y="77559"/>
            <a:ext cx="943157" cy="693991"/>
          </a:xfrm>
          <a:prstGeom prst="rect">
            <a:avLst/>
          </a:prstGeom>
        </p:spPr>
      </p:pic>
    </p:spTree>
    <p:extLst>
      <p:ext uri="{BB962C8B-B14F-4D97-AF65-F5344CB8AC3E}">
        <p14:creationId xmlns:p14="http://schemas.microsoft.com/office/powerpoint/2010/main" val="176422259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3528" y="77559"/>
            <a:ext cx="943157" cy="693991"/>
          </a:xfrm>
          <a:prstGeom prst="rect">
            <a:avLst/>
          </a:prstGeom>
        </p:spPr>
      </p:pic>
    </p:spTree>
    <p:extLst>
      <p:ext uri="{BB962C8B-B14F-4D97-AF65-F5344CB8AC3E}">
        <p14:creationId xmlns:p14="http://schemas.microsoft.com/office/powerpoint/2010/main" val="25431426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solidFill>
                  <a:srgbClr val="000000"/>
                </a:solidFill>
              </a:rPr>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solidFill>
                  <a:srgbClr val="000091"/>
                </a:solidFill>
              </a:rPr>
              <a:pPr/>
              <a:t>‹N°›</a:t>
            </a:fld>
            <a:endParaRPr lang="fr-FR">
              <a:solidFill>
                <a:srgbClr val="000091"/>
              </a:solidFill>
            </a:endParaRPr>
          </a:p>
        </p:txBody>
      </p: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3528" y="77559"/>
            <a:ext cx="943157" cy="693991"/>
          </a:xfrm>
          <a:prstGeom prst="rect">
            <a:avLst/>
          </a:prstGeom>
        </p:spPr>
      </p:pic>
    </p:spTree>
    <p:extLst>
      <p:ext uri="{BB962C8B-B14F-4D97-AF65-F5344CB8AC3E}">
        <p14:creationId xmlns:p14="http://schemas.microsoft.com/office/powerpoint/2010/main" val="78514738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35.xml"/><Relationship Id="rId6" Type="http://schemas.openxmlformats.org/officeDocument/2006/relationships/hyperlink" Target="mailto:pcn-tic@recherche.gouv.fr" TargetMode="External"/><Relationship Id="rId5" Type="http://schemas.openxmlformats.org/officeDocument/2006/relationships/hyperlink" Target="https://www.horizon-europe.gouv.fr/numerique-cluster4" TargetMode="Externa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Une image contenant dessin, croquis&#10;&#10;Description générée automatiquement">
            <a:extLst>
              <a:ext uri="{FF2B5EF4-FFF2-40B4-BE49-F238E27FC236}">
                <a16:creationId xmlns:a16="http://schemas.microsoft.com/office/drawing/2014/main" id="{058E5B76-78C9-9964-E9D5-AA56477BB7E2}"/>
              </a:ext>
            </a:extLst>
          </p:cNvPr>
          <p:cNvPicPr>
            <a:picLocks noGrp="1" noChangeAspect="1"/>
          </p:cNvPicPr>
          <p:nvPr>
            <p:ph type="pic" sz="quarter" idx="13"/>
          </p:nvPr>
        </p:nvPicPr>
        <p:blipFill>
          <a:blip r:embed="rId2"/>
          <a:srcRect t="10264" b="10264"/>
          <a:stretch/>
        </p:blipFill>
        <p:spPr>
          <a:xfrm>
            <a:off x="-77637" y="2522"/>
            <a:ext cx="9322531" cy="5140978"/>
          </a:xfrm>
        </p:spPr>
      </p:pic>
      <p:sp>
        <p:nvSpPr>
          <p:cNvPr id="3" name="Titre 2"/>
          <p:cNvSpPr>
            <a:spLocks noGrp="1"/>
          </p:cNvSpPr>
          <p:nvPr>
            <p:ph type="title"/>
          </p:nvPr>
        </p:nvSpPr>
        <p:spPr>
          <a:xfrm>
            <a:off x="3842094" y="4463290"/>
            <a:ext cx="2313907" cy="399338"/>
          </a:xfrm>
        </p:spPr>
        <p:txBody>
          <a:bodyPr/>
          <a:lstStyle/>
          <a:p>
            <a:pPr marL="0" indent="0">
              <a:buNone/>
            </a:pPr>
            <a:r>
              <a:rPr lang="fr-FR" dirty="0" err="1"/>
              <a:t>Welcome</a:t>
            </a:r>
            <a:r>
              <a:rPr lang="fr-FR" dirty="0"/>
              <a:t>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rgbClr val="000091"/>
                </a:solidFill>
              </a:rPr>
              <a:pPr/>
              <a:t>1</a:t>
            </a:fld>
            <a:endParaRPr lang="fr-FR">
              <a:solidFill>
                <a:srgbClr val="000091"/>
              </a:solidFill>
            </a:endParaRPr>
          </a:p>
        </p:txBody>
      </p:sp>
      <p:sp>
        <p:nvSpPr>
          <p:cNvPr id="2" name="ZoneTexte 1">
            <a:extLst>
              <a:ext uri="{FF2B5EF4-FFF2-40B4-BE49-F238E27FC236}">
                <a16:creationId xmlns:a16="http://schemas.microsoft.com/office/drawing/2014/main" id="{35571CD4-2EA3-591B-71D7-E721E2E647AB}"/>
              </a:ext>
            </a:extLst>
          </p:cNvPr>
          <p:cNvSpPr txBox="1"/>
          <p:nvPr/>
        </p:nvSpPr>
        <p:spPr>
          <a:xfrm>
            <a:off x="2459567" y="110067"/>
            <a:ext cx="432011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err="1"/>
              <a:t>WiFi</a:t>
            </a:r>
            <a:r>
              <a:rPr lang="fr-FR" b="1" dirty="0"/>
              <a:t>​</a:t>
            </a:r>
            <a:endParaRPr lang="fr-FR" b="1" dirty="0">
              <a:cs typeface="Arial"/>
            </a:endParaRPr>
          </a:p>
          <a:p>
            <a:pPr algn="ctr"/>
            <a:r>
              <a:rPr lang="fr-FR" b="1" dirty="0"/>
              <a:t>Nom du réseau/login : ​GTN4_HE2023​</a:t>
            </a:r>
            <a:endParaRPr lang="fr-FR" b="1" dirty="0">
              <a:cs typeface="Arial"/>
            </a:endParaRPr>
          </a:p>
          <a:p>
            <a:pPr algn="ctr"/>
            <a:r>
              <a:rPr lang="fr-FR" b="1" dirty="0"/>
              <a:t>Mot de passe/</a:t>
            </a:r>
            <a:r>
              <a:rPr lang="fr-FR" b="1" err="1"/>
              <a:t>passwords</a:t>
            </a:r>
            <a:r>
              <a:rPr lang="fr-FR" b="1" dirty="0"/>
              <a:t> : ​</a:t>
            </a:r>
            <a:endParaRPr lang="fr-FR" b="1" dirty="0">
              <a:cs typeface="Arial"/>
            </a:endParaRPr>
          </a:p>
          <a:p>
            <a:pPr algn="ctr"/>
            <a:r>
              <a:rPr lang="fr-FR" b="1" dirty="0"/>
              <a:t>GTN_CL4_06oct23​</a:t>
            </a:r>
            <a:endParaRPr lang="fr-FR" b="1" dirty="0">
              <a:cs typeface="Arial"/>
            </a:endParaRPr>
          </a:p>
        </p:txBody>
      </p:sp>
    </p:spTree>
    <p:extLst>
      <p:ext uri="{BB962C8B-B14F-4D97-AF65-F5344CB8AC3E}">
        <p14:creationId xmlns:p14="http://schemas.microsoft.com/office/powerpoint/2010/main" val="352625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113637044"/>
              </p:ext>
            </p:extLst>
          </p:nvPr>
        </p:nvGraphicFramePr>
        <p:xfrm>
          <a:off x="251520" y="915566"/>
          <a:ext cx="8892479" cy="4078015"/>
        </p:xfrm>
        <a:graphic>
          <a:graphicData uri="http://schemas.openxmlformats.org/drawingml/2006/table">
            <a:tbl>
              <a:tblPr firstRow="1" bandRow="1"/>
              <a:tblGrid>
                <a:gridCol w="8892479">
                  <a:extLst>
                    <a:ext uri="{9D8B030D-6E8A-4147-A177-3AD203B41FA5}">
                      <a16:colId xmlns:a16="http://schemas.microsoft.com/office/drawing/2014/main" val="20000"/>
                    </a:ext>
                  </a:extLst>
                </a:gridCol>
              </a:tblGrid>
              <a:tr h="4078015">
                <a:tc>
                  <a:txBody>
                    <a:bodyPr/>
                    <a:lstStyle/>
                    <a:p>
                      <a:r>
                        <a:rPr lang="fr-FR" sz="1600" b="1" u="none" dirty="0">
                          <a:solidFill>
                            <a:schemeClr val="tx1"/>
                          </a:solidFill>
                          <a:latin typeface="+mn-lt"/>
                        </a:rPr>
                        <a:t>3</a:t>
                      </a:r>
                      <a:r>
                        <a:rPr lang="fr-FR" sz="1600" b="1" u="none" baseline="0" dirty="0">
                          <a:solidFill>
                            <a:schemeClr val="tx1"/>
                          </a:solidFill>
                          <a:latin typeface="+mn-lt"/>
                        </a:rPr>
                        <a:t> </a:t>
                      </a:r>
                      <a:r>
                        <a:rPr lang="fr-FR" sz="1600" b="1" u="none" baseline="0" dirty="0" err="1">
                          <a:solidFill>
                            <a:schemeClr val="tx1"/>
                          </a:solidFill>
                          <a:latin typeface="+mn-lt"/>
                        </a:rPr>
                        <a:t>kinds</a:t>
                      </a:r>
                      <a:r>
                        <a:rPr lang="fr-FR" sz="1600" b="1" u="none" baseline="0" dirty="0">
                          <a:solidFill>
                            <a:schemeClr val="tx1"/>
                          </a:solidFill>
                          <a:latin typeface="+mn-lt"/>
                        </a:rPr>
                        <a:t> of collaborative </a:t>
                      </a:r>
                      <a:r>
                        <a:rPr lang="fr-FR" sz="1600" b="1" u="none" baseline="0" dirty="0" err="1">
                          <a:solidFill>
                            <a:schemeClr val="tx1"/>
                          </a:solidFill>
                          <a:latin typeface="+mn-lt"/>
                        </a:rPr>
                        <a:t>projects</a:t>
                      </a:r>
                      <a:endParaRPr lang="fr-FR" sz="1600" b="1" u="none" baseline="0" dirty="0">
                        <a:solidFill>
                          <a:schemeClr val="tx1"/>
                        </a:solidFill>
                        <a:latin typeface="+mn-lt"/>
                      </a:endParaRPr>
                    </a:p>
                    <a:p>
                      <a:r>
                        <a:rPr lang="fr-FR" sz="1400" b="0" i="0" u="none" strike="noStrike" kern="1200" baseline="0" err="1">
                          <a:solidFill>
                            <a:schemeClr val="tx1"/>
                          </a:solidFill>
                          <a:latin typeface="+mn-lt"/>
                          <a:ea typeface="+mn-ea"/>
                          <a:cs typeface="+mn-cs"/>
                        </a:rPr>
                        <a:t>Funding</a:t>
                      </a:r>
                      <a:r>
                        <a:rPr lang="fr-FR" sz="1400" b="0" i="0" u="none" strike="noStrike" kern="1200" baseline="0" dirty="0">
                          <a:solidFill>
                            <a:schemeClr val="tx1"/>
                          </a:solidFill>
                          <a:latin typeface="+mn-lt"/>
                          <a:ea typeface="+mn-ea"/>
                          <a:cs typeface="+mn-cs"/>
                        </a:rPr>
                        <a:t> rate 100 % (RIA and CSA); </a:t>
                      </a:r>
                    </a:p>
                    <a:p>
                      <a:pPr lvl="0">
                        <a:buNone/>
                      </a:pPr>
                      <a:r>
                        <a:rPr lang="fr-FR" sz="1400" b="0" i="0" u="none" strike="noStrike" kern="1200" baseline="0" dirty="0" err="1">
                          <a:solidFill>
                            <a:schemeClr val="tx1"/>
                          </a:solidFill>
                          <a:latin typeface="+mn-lt"/>
                          <a:ea typeface="+mn-ea"/>
                          <a:cs typeface="+mn-cs"/>
                        </a:rPr>
                        <a:t>Funding</a:t>
                      </a:r>
                      <a:r>
                        <a:rPr lang="fr-FR" sz="1400" b="0" i="0" u="none" strike="noStrike" kern="1200" baseline="0" dirty="0">
                          <a:solidFill>
                            <a:schemeClr val="tx1"/>
                          </a:solidFill>
                          <a:latin typeface="+mn-lt"/>
                          <a:ea typeface="+mn-ea"/>
                          <a:cs typeface="+mn-cs"/>
                        </a:rPr>
                        <a:t> rate 70% IA (</a:t>
                      </a:r>
                      <a:r>
                        <a:rPr lang="en-US" sz="1400" dirty="0"/>
                        <a:t>except for non-profit legal entities, where a rate of up to 100% applies</a:t>
                      </a:r>
                      <a:r>
                        <a:rPr lang="fr-FR" sz="1400" b="0" i="0" u="none" strike="noStrike" kern="1200" baseline="0" dirty="0">
                          <a:solidFill>
                            <a:schemeClr val="tx1"/>
                          </a:solidFill>
                          <a:latin typeface="+mn-lt"/>
                          <a:ea typeface="+mn-ea"/>
                          <a:cs typeface="+mn-cs"/>
                        </a:rPr>
                        <a:t>)</a:t>
                      </a:r>
                      <a:endParaRPr lang="fr-FR" dirty="0"/>
                    </a:p>
                    <a:p>
                      <a:pPr marL="12065" marR="437515" lvl="0" indent="0">
                        <a:spcAft>
                          <a:spcPts val="600"/>
                        </a:spcAft>
                        <a:buClr>
                          <a:srgbClr val="EA5433"/>
                        </a:buClr>
                        <a:buSzPct val="90000"/>
                        <a:buNone/>
                        <a:defRPr/>
                      </a:pPr>
                      <a:endParaRPr lang="fr-FR" sz="1050" b="1" u="none">
                        <a:solidFill>
                          <a:schemeClr val="tx2"/>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2-5 at the end of the projet)</a:t>
                      </a:r>
                      <a:endParaRPr dirty="0">
                        <a:solidFill>
                          <a:schemeClr val="tx2"/>
                        </a:solidFill>
                      </a:endParaRPr>
                    </a:p>
                    <a:p>
                      <a:pPr marL="297815" marR="437515" lvl="0" indent="-285750" algn="just">
                        <a:spcAft>
                          <a:spcPts val="600"/>
                        </a:spcAft>
                        <a:buClr>
                          <a:srgbClr val="EA5433"/>
                        </a:buClr>
                        <a:buSzPct val="90000"/>
                        <a:buFont typeface="Wingdings" panose="05000000000000000000" pitchFamily="2" charset="2"/>
                        <a:buChar char="Ø"/>
                        <a:defRPr/>
                      </a:pPr>
                      <a:r>
                        <a:rPr lang="en-GB" sz="1400" dirty="0"/>
                        <a:t>Activities to establish </a:t>
                      </a:r>
                      <a:r>
                        <a:rPr lang="en-GB" sz="1400" b="1" dirty="0"/>
                        <a:t>new knowledge </a:t>
                      </a:r>
                      <a:r>
                        <a:rPr lang="en-GB" sz="1400" dirty="0"/>
                        <a:t>or to </a:t>
                      </a:r>
                      <a:r>
                        <a:rPr lang="en-GB" sz="1400" b="1" dirty="0"/>
                        <a:t>explore the feasibility </a:t>
                      </a:r>
                      <a:r>
                        <a:rPr lang="en-GB" sz="1400" dirty="0"/>
                        <a:t>of a new or improved technology, product, process, service or solution: </a:t>
                      </a:r>
                      <a:r>
                        <a:rPr lang="en-US" sz="1400" dirty="0"/>
                        <a:t>basic and applied research, technology development, small-scale prototype testing</a:t>
                      </a:r>
                      <a:r>
                        <a:rPr lang="en-GB" sz="1400" dirty="0"/>
                        <a:t>…</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5-8 at the end of the projet)</a:t>
                      </a:r>
                      <a:endParaRPr lang="fr-FR" b="1" dirty="0">
                        <a:solidFill>
                          <a:schemeClr val="tx2"/>
                        </a:solidFill>
                      </a:endParaRPr>
                    </a:p>
                    <a:p>
                      <a:pPr marL="297815" marR="437515" lvl="0" indent="-285750" algn="just">
                        <a:spcAft>
                          <a:spcPts val="600"/>
                        </a:spcAft>
                        <a:buClr>
                          <a:srgbClr val="EA5433"/>
                        </a:buClr>
                        <a:buSzPct val="90000"/>
                        <a:buFont typeface="Wingdings" panose="05000000000000000000" pitchFamily="2" charset="2"/>
                        <a:buChar char="Ø"/>
                        <a:defRPr/>
                      </a:pPr>
                      <a:r>
                        <a:rPr lang="en-US" sz="1400" dirty="0"/>
                        <a:t>Activities to produce </a:t>
                      </a:r>
                      <a:r>
                        <a:rPr lang="en-US" sz="1400" b="1" dirty="0"/>
                        <a:t>plans and arrangements or designs for new, altered or improved products, processes or services</a:t>
                      </a:r>
                      <a:r>
                        <a:rPr lang="en-US" sz="1400" dirty="0"/>
                        <a:t>: prototyping, testing, demonstration or pilot, large-scale product validation, initial commercialization</a:t>
                      </a:r>
                      <a:r>
                        <a:rPr lang="fr-FR" sz="1400" b="0" i="1" u="none" strike="noStrike" dirty="0">
                          <a:solidFill>
                            <a:schemeClr val="tx1"/>
                          </a:solidFill>
                          <a:latin typeface="Arial"/>
                        </a:rPr>
                        <a:t>...</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lgn="just">
                        <a:spcAft>
                          <a:spcPts val="600"/>
                        </a:spcAft>
                        <a:buClr>
                          <a:srgbClr val="EA5433"/>
                        </a:buClr>
                        <a:buSzPct val="90000"/>
                        <a:buFont typeface="Wingdings" panose="05000000000000000000" pitchFamily="2" charset="2"/>
                        <a:buChar char="Ø"/>
                        <a:defRPr/>
                      </a:pPr>
                      <a:r>
                        <a:rPr lang="en-US" sz="1400" dirty="0"/>
                        <a:t>Activities that </a:t>
                      </a:r>
                      <a:r>
                        <a:rPr lang="en-US" sz="1400" b="1" dirty="0"/>
                        <a:t>contribute to the objectives of Horizon Europe </a:t>
                      </a:r>
                      <a:r>
                        <a:rPr lang="en-US" sz="1400" dirty="0"/>
                        <a:t>: networking, communication actions and awareness raising, policy dialogue, production of studies/ reports, strategic planning</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Type of actions </a:t>
            </a:r>
            <a:r>
              <a:rPr lang="fr-FR" sz="1800" b="1" i="0" u="none" strike="noStrike" cap="none" spc="0" err="1">
                <a:ln>
                  <a:noFill/>
                </a:ln>
                <a:solidFill>
                  <a:schemeClr val="tx1"/>
                </a:solidFill>
                <a:latin typeface="Arial"/>
                <a:cs typeface="Arial"/>
              </a:rPr>
              <a:t>eligible</a:t>
            </a:r>
            <a:r>
              <a:rPr lang="fr-FR" sz="1800" b="1" i="0" u="none" strike="noStrike" cap="none" spc="0">
                <a:ln>
                  <a:noFill/>
                </a:ln>
                <a:solidFill>
                  <a:schemeClr val="tx1"/>
                </a:solidFill>
                <a:latin typeface="Arial"/>
                <a:cs typeface="Arial"/>
              </a:rPr>
              <a:t> for </a:t>
            </a:r>
            <a:r>
              <a:rPr lang="fr-FR" sz="1800" b="1" i="0" u="none" strike="noStrike" cap="none" spc="0" err="1">
                <a:ln>
                  <a:noFill/>
                </a:ln>
                <a:solidFill>
                  <a:schemeClr val="tx1"/>
                </a:solidFill>
                <a:latin typeface="Arial"/>
                <a:cs typeface="Arial"/>
              </a:rPr>
              <a:t>funding</a:t>
            </a:r>
            <a:endParaRPr/>
          </a:p>
        </p:txBody>
      </p:sp>
    </p:spTree>
    <p:extLst>
      <p:ext uri="{BB962C8B-B14F-4D97-AF65-F5344CB8AC3E}">
        <p14:creationId xmlns:p14="http://schemas.microsoft.com/office/powerpoint/2010/main" val="424173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949851352"/>
              </p:ext>
            </p:extLst>
          </p:nvPr>
        </p:nvGraphicFramePr>
        <p:xfrm>
          <a:off x="610253" y="1520982"/>
          <a:ext cx="7848871" cy="3352800"/>
        </p:xfrm>
        <a:graphic>
          <a:graphicData uri="http://schemas.openxmlformats.org/drawingml/2006/table">
            <a:tbl>
              <a:tblPr firstRow="1" bandRow="1"/>
              <a:tblGrid>
                <a:gridCol w="7848871">
                  <a:extLst>
                    <a:ext uri="{9D8B030D-6E8A-4147-A177-3AD203B41FA5}">
                      <a16:colId xmlns:a16="http://schemas.microsoft.com/office/drawing/2014/main" val="20000"/>
                    </a:ext>
                  </a:extLst>
                </a:gridCol>
              </a:tblGrid>
              <a:tr h="3064212">
                <a:tc>
                  <a:txBody>
                    <a:bodyPr/>
                    <a:lstStyle/>
                    <a:p>
                      <a:pPr marL="342900" lvl="1" indent="-342900">
                        <a:spcBef>
                          <a:spcPts val="600"/>
                        </a:spcBef>
                        <a:buClr>
                          <a:schemeClr val="accent2"/>
                        </a:buClr>
                        <a:buFont typeface="Arial" panose="020B0604020202020204" pitchFamily="34" charset="0"/>
                        <a:buChar char="●"/>
                      </a:pPr>
                      <a:r>
                        <a:rPr lang="en-US" sz="1800" b="0" dirty="0">
                          <a:solidFill>
                            <a:schemeClr val="tx1"/>
                          </a:solidFill>
                        </a:rPr>
                        <a:t>At least one independent legal entity established in a Member State</a:t>
                      </a:r>
                    </a:p>
                    <a:p>
                      <a:pPr marL="342900" lvl="1" indent="-342900">
                        <a:buClr>
                          <a:schemeClr val="accent2"/>
                        </a:buClr>
                        <a:buFont typeface="Arial" panose="020B0604020202020204" pitchFamily="34" charset="0"/>
                        <a:buChar char="●"/>
                      </a:pPr>
                      <a:r>
                        <a:rPr lang="en-US" sz="1800" b="0" dirty="0">
                          <a:solidFill>
                            <a:schemeClr val="tx1"/>
                          </a:solidFill>
                        </a:rPr>
                        <a:t>At least two other independent legal entities each established in a different Member State or an Associated Country</a:t>
                      </a:r>
                    </a:p>
                    <a:p>
                      <a:pPr marL="342900" lvl="1" indent="-342900">
                        <a:buClr>
                          <a:schemeClr val="accent2"/>
                        </a:buClr>
                        <a:buFont typeface="Arial" panose="020B0604020202020204" pitchFamily="34" charset="0"/>
                        <a:buChar char="●"/>
                      </a:pPr>
                      <a:endParaRPr lang="en-US" sz="1800" b="0" i="1" dirty="0">
                        <a:solidFill>
                          <a:schemeClr val="tx1"/>
                        </a:solidFill>
                      </a:endParaRPr>
                    </a:p>
                    <a:p>
                      <a:pPr marL="342900" lvl="1" indent="-342900">
                        <a:buClr>
                          <a:schemeClr val="accent2"/>
                        </a:buClr>
                        <a:buFont typeface="Arial" panose="020B0604020202020204" pitchFamily="34" charset="0"/>
                        <a:buChar char="●"/>
                      </a:pPr>
                      <a:endParaRPr lang="fr-FR" sz="1800" i="1" dirty="0"/>
                    </a:p>
                    <a:p>
                      <a:r>
                        <a:rPr lang="fr-FR" sz="1800" b="1" dirty="0"/>
                        <a:t>Note:</a:t>
                      </a:r>
                    </a:p>
                    <a:p>
                      <a:pPr marL="0" algn="l" defTabSz="914400" rtl="0" eaLnBrk="1" latinLnBrk="0" hangingPunct="1"/>
                      <a:r>
                        <a:rPr lang="en-US" sz="1800" kern="1200" dirty="0">
                          <a:solidFill>
                            <a:schemeClr val="tx1"/>
                          </a:solidFill>
                          <a:latin typeface="+mn-lt"/>
                          <a:ea typeface="+mn-ea"/>
                          <a:cs typeface="+mn-cs"/>
                        </a:rPr>
                        <a:t>In each calls, specific conditions may appear (more partners, other mandatory and/funded countries, etc.).</a:t>
                      </a:r>
                      <a:endParaRPr lang="fr-FR" sz="1800" kern="1200" dirty="0">
                        <a:solidFill>
                          <a:schemeClr val="tx1"/>
                        </a:solidFill>
                        <a:latin typeface="+mn-lt"/>
                        <a:ea typeface="+mn-ea"/>
                        <a:cs typeface="+mn-cs"/>
                      </a:endParaRPr>
                    </a:p>
                    <a:p>
                      <a:endParaRPr lang="fr-FR" sz="1800" dirty="0"/>
                    </a:p>
                    <a:p>
                      <a:endParaRPr lang="fr-FR" sz="1800" dirty="0"/>
                    </a:p>
                    <a:p>
                      <a:endParaRPr lang="fr-FR" sz="1800" dirty="0"/>
                    </a:p>
                    <a:p>
                      <a:endParaRPr lang="fr-FR" sz="1600" dirty="0"/>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err="1">
                <a:ln>
                  <a:noFill/>
                </a:ln>
                <a:solidFill>
                  <a:schemeClr val="tx1"/>
                </a:solidFill>
                <a:latin typeface="Arial"/>
                <a:cs typeface="Arial"/>
              </a:rPr>
              <a:t>Eligibility</a:t>
            </a:r>
            <a:endParaRPr lang="fr-FR" sz="1800" b="1" i="0" u="none" strike="noStrike" cap="none" spc="0">
              <a:ln>
                <a:noFill/>
              </a:ln>
              <a:solidFill>
                <a:schemeClr val="tx1"/>
              </a:solidFill>
              <a:latin typeface="Arial"/>
              <a:cs typeface="Arial"/>
            </a:endParaRPr>
          </a:p>
          <a:p>
            <a:pPr marL="180975" marR="0" lvl="0" indent="0" algn="r" defTabSz="914400">
              <a:lnSpc>
                <a:spcPct val="100000"/>
              </a:lnSpc>
              <a:spcBef>
                <a:spcPts val="0"/>
              </a:spcBef>
              <a:spcAft>
                <a:spcPts val="0"/>
              </a:spcAft>
              <a:buClr>
                <a:srgbClr val="000091"/>
              </a:buClr>
              <a:buSzPts val="750"/>
              <a:buFont typeface="Arial"/>
              <a:buNone/>
              <a:defRPr/>
            </a:pPr>
            <a:r>
              <a:rPr lang="fr-FR" sz="1400">
                <a:solidFill>
                  <a:schemeClr val="tx1"/>
                </a:solidFill>
              </a:rPr>
              <a:t>Collaborative </a:t>
            </a:r>
            <a:r>
              <a:rPr lang="fr-FR" sz="1400" err="1">
                <a:solidFill>
                  <a:schemeClr val="tx1"/>
                </a:solidFill>
              </a:rPr>
              <a:t>projects</a:t>
            </a:r>
            <a:endParaRPr sz="1400"/>
          </a:p>
        </p:txBody>
      </p:sp>
    </p:spTree>
    <p:extLst>
      <p:ext uri="{BB962C8B-B14F-4D97-AF65-F5344CB8AC3E}">
        <p14:creationId xmlns:p14="http://schemas.microsoft.com/office/powerpoint/2010/main" val="31850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5082"/>
            <a:ext cx="9144000" cy="2891176"/>
          </a:xfrm>
          <a:prstGeom prst="rect">
            <a:avLst/>
          </a:prstGeom>
          <a:solidFill>
            <a:schemeClr val="tx2"/>
          </a:solidFill>
        </p:spPr>
        <p:txBody>
          <a:bodyPr wrap="square" lIns="91440" tIns="45720" rIns="91440" bIns="45720" anchor="t">
            <a:spAutoFit/>
          </a:bodyPr>
          <a:lstStyle/>
          <a:p>
            <a:pPr algn="ctr">
              <a:lnSpc>
                <a:spcPct val="107000"/>
              </a:lnSpc>
              <a:spcAft>
                <a:spcPts val="800"/>
              </a:spcAft>
            </a:pPr>
            <a:endPar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Digital</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AI/Data/</a:t>
            </a:r>
            <a:r>
              <a:rPr lang="fr-FR" sz="2800" b="1" err="1">
                <a:solidFill>
                  <a:srgbClr val="F5DC32"/>
                </a:solidFill>
                <a:latin typeface="Calibri"/>
                <a:ea typeface="Calibri" panose="020F0502020204030204" pitchFamily="34" charset="0"/>
                <a:cs typeface="Times New Roman"/>
              </a:rPr>
              <a:t>Robotics</a:t>
            </a:r>
            <a:r>
              <a:rPr lang="fr-FR" sz="2800" b="1">
                <a:solidFill>
                  <a:srgbClr val="F5DC32"/>
                </a:solidFill>
                <a:latin typeface="Calibri"/>
                <a:ea typeface="Calibri" panose="020F0502020204030204" pitchFamily="34" charset="0"/>
                <a:cs typeface="Times New Roman"/>
              </a:rPr>
              <a:t> Topics</a:t>
            </a:r>
          </a:p>
          <a:p>
            <a:pPr algn="ctr"/>
            <a:r>
              <a:rPr lang="fr-FR" err="1">
                <a:solidFill>
                  <a:srgbClr val="F5DC32"/>
                </a:solidFill>
                <a:ea typeface="+mn-lt"/>
                <a:cs typeface="+mn-lt"/>
              </a:rPr>
              <a:t>Opening</a:t>
            </a:r>
            <a:r>
              <a:rPr lang="fr-FR">
                <a:solidFill>
                  <a:srgbClr val="F5DC32"/>
                </a:solidFill>
                <a:ea typeface="+mn-lt"/>
                <a:cs typeface="+mn-lt"/>
              </a:rPr>
              <a:t>: 15 </a:t>
            </a:r>
            <a:r>
              <a:rPr lang="fr-FR" err="1">
                <a:solidFill>
                  <a:srgbClr val="F5DC32"/>
                </a:solidFill>
                <a:ea typeface="+mn-lt"/>
                <a:cs typeface="+mn-lt"/>
              </a:rPr>
              <a:t>Nov</a:t>
            </a:r>
            <a:r>
              <a:rPr lang="fr-FR">
                <a:solidFill>
                  <a:srgbClr val="F5DC32"/>
                </a:solidFill>
                <a:ea typeface="+mn-lt"/>
                <a:cs typeface="+mn-lt"/>
              </a:rPr>
              <a:t> 2023</a:t>
            </a:r>
            <a:endParaRPr lang="fr-FR">
              <a:cs typeface="Arial"/>
            </a:endParaRPr>
          </a:p>
          <a:p>
            <a:pPr algn="ctr"/>
            <a:r>
              <a:rPr lang="fr-FR">
                <a:solidFill>
                  <a:srgbClr val="F5DC32"/>
                </a:solidFill>
                <a:ea typeface="+mn-lt"/>
                <a:cs typeface="+mn-lt"/>
              </a:rPr>
              <a:t>Deadline(s): 19 Mar 2024</a:t>
            </a:r>
            <a:endParaRPr lang="fr-FR">
              <a:cs typeface="Arial"/>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79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94703" y="1297858"/>
            <a:ext cx="8742717" cy="3485642"/>
          </a:xfrm>
        </p:spPr>
        <p:txBody>
          <a:bodyPr/>
          <a:lstStyle/>
          <a:p>
            <a:pPr marL="71755" indent="-171450">
              <a:spcAft>
                <a:spcPts val="0"/>
              </a:spcAft>
              <a:buFont typeface="Arial" panose="020B0604020202020204" pitchFamily="34" charset="0"/>
              <a:buChar char="•"/>
            </a:pPr>
            <a:endParaRPr lang="fr-FR" sz="1200"/>
          </a:p>
          <a:p>
            <a:pPr>
              <a:spcAft>
                <a:spcPts val="0"/>
              </a:spcAft>
            </a:pPr>
            <a:r>
              <a:rPr lang="en-GB" sz="1400" b="1">
                <a:solidFill>
                  <a:schemeClr val="accent3">
                    <a:lumMod val="50000"/>
                  </a:schemeClr>
                </a:solidFill>
              </a:rPr>
              <a:t>HORIZON-CL4-2024-DATA-01-01</a:t>
            </a:r>
            <a:endParaRPr lang="en-GB" sz="1400" b="1">
              <a:solidFill>
                <a:srgbClr val="000091"/>
              </a:solidFill>
            </a:endParaRPr>
          </a:p>
          <a:p>
            <a:pPr>
              <a:spcAft>
                <a:spcPts val="0"/>
              </a:spcAft>
            </a:pPr>
            <a:r>
              <a:rPr lang="en-GB" sz="1400" b="1">
                <a:solidFill>
                  <a:srgbClr val="000091"/>
                </a:solidFill>
              </a:rPr>
              <a:t>AI-driven data operations and compliance technologies (AI, data and robotics partnership) </a:t>
            </a:r>
            <a:r>
              <a:rPr lang="en-GB" sz="1400" b="1">
                <a:solidFill>
                  <a:schemeClr val="tx2">
                    <a:lumMod val="60000"/>
                    <a:lumOff val="40000"/>
                  </a:schemeClr>
                </a:solidFill>
              </a:rPr>
              <a:t>(IA)</a:t>
            </a:r>
            <a:endParaRPr lang="en-GB" sz="1400" b="1">
              <a:solidFill>
                <a:srgbClr val="000091"/>
              </a:solidFill>
            </a:endParaRPr>
          </a:p>
          <a:p>
            <a:pPr marL="645795" lvl="4" indent="-285750">
              <a:spcBef>
                <a:spcPts val="0"/>
              </a:spcBef>
              <a:spcAft>
                <a:spcPts val="0"/>
              </a:spcAft>
              <a:buFont typeface="Courier New" panose="02070309020205020404" pitchFamily="49" charset="0"/>
              <a:buChar char="o"/>
            </a:pPr>
            <a:r>
              <a:rPr lang="en-IE" sz="1400">
                <a:solidFill>
                  <a:srgbClr val="000091"/>
                </a:solidFill>
              </a:rPr>
              <a:t>8 to 10 M€ per project - 4 projects funded </a:t>
            </a:r>
            <a:r>
              <a:rPr lang="fr-FR" sz="1400">
                <a:solidFill>
                  <a:srgbClr val="000091"/>
                </a:solidFill>
              </a:rPr>
              <a:t>(38 M€) - </a:t>
            </a:r>
            <a:r>
              <a:rPr lang="en-US" sz="1400" b="1">
                <a:solidFill>
                  <a:schemeClr val="accent3">
                    <a:lumMod val="50000"/>
                  </a:schemeClr>
                </a:solidFill>
              </a:rPr>
              <a:t>start at TRL 4-5 and end at TRL 6-7</a:t>
            </a:r>
            <a:r>
              <a:rPr lang="en-US" sz="1400">
                <a:solidFill>
                  <a:srgbClr val="000091"/>
                </a:solidFill>
              </a:rPr>
              <a:t> </a:t>
            </a:r>
            <a:endParaRPr lang="fr-FR" sz="1400">
              <a:solidFill>
                <a:srgbClr val="000091"/>
              </a:solidFill>
            </a:endParaRPr>
          </a:p>
          <a:p>
            <a:pPr marL="645795" lvl="4" indent="-285750">
              <a:spcBef>
                <a:spcPts val="0"/>
              </a:spcBef>
              <a:spcAft>
                <a:spcPts val="0"/>
              </a:spcAft>
              <a:buFont typeface="Courier New" panose="02070309020205020404" pitchFamily="49" charset="0"/>
              <a:buChar char="o"/>
            </a:pPr>
            <a:r>
              <a:rPr lang="en-GB" sz="1400">
                <a:solidFill>
                  <a:srgbClr val="000091"/>
                </a:solidFill>
              </a:rPr>
              <a:t>Provide Common European data spaces and AI data provision with reliable mechanisms to monitor, control and track/record transactions on data, to ensure compliance</a:t>
            </a:r>
            <a:r>
              <a:rPr lang="en-US" sz="1400">
                <a:solidFill>
                  <a:srgbClr val="000091"/>
                </a:solidFill>
              </a:rPr>
              <a:t/>
            </a:r>
            <a:br>
              <a:rPr lang="en-US" sz="1400">
                <a:solidFill>
                  <a:srgbClr val="000091"/>
                </a:solidFill>
              </a:rPr>
            </a:br>
            <a:endParaRPr lang="en-GB" sz="1400">
              <a:solidFill>
                <a:srgbClr val="000091"/>
              </a:solidFill>
            </a:endParaRPr>
          </a:p>
          <a:p>
            <a:pPr marL="71755" indent="-171450">
              <a:spcAft>
                <a:spcPts val="0"/>
              </a:spcAft>
              <a:buFont typeface="Arial" panose="020B0604020202020204" pitchFamily="34" charset="0"/>
              <a:buChar char="•"/>
            </a:pPr>
            <a:endParaRPr lang="fr-FR" sz="1400">
              <a:solidFill>
                <a:srgbClr val="000091"/>
              </a:solidFill>
            </a:endParaRPr>
          </a:p>
          <a:p>
            <a:pPr>
              <a:spcAft>
                <a:spcPts val="0"/>
              </a:spcAft>
            </a:pPr>
            <a:r>
              <a:rPr lang="en-US" sz="1400">
                <a:solidFill>
                  <a:srgbClr val="000091"/>
                </a:solidFill>
              </a:rPr>
              <a:t> </a:t>
            </a:r>
            <a:endParaRPr lang="en-GB" sz="1400">
              <a:solidFill>
                <a:srgbClr val="000091"/>
              </a:solidFill>
            </a:endParaRPr>
          </a:p>
          <a:p>
            <a:pPr>
              <a:spcAft>
                <a:spcPts val="0"/>
              </a:spcAft>
            </a:pPr>
            <a:endParaRPr lang="fr-FR" sz="1400">
              <a:solidFill>
                <a:srgbClr val="000091"/>
              </a:solidFill>
              <a:hlinkClick r:id="rId3"/>
            </a:endParaRPr>
          </a:p>
          <a:p>
            <a:pPr marL="71755" indent="-171450">
              <a:spcAft>
                <a:spcPts val="0"/>
              </a:spcAft>
              <a:buFont typeface="Arial" panose="020B0604020202020204" pitchFamily="34" charset="0"/>
              <a:buChar char="•"/>
            </a:pPr>
            <a:endParaRPr lang="fr-FR" sz="1600">
              <a:hlinkClick r:id="rId3"/>
            </a:endParaRPr>
          </a:p>
          <a:p>
            <a:endParaRPr lang="fr-FR" sz="16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13</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41492"/>
            <a:ext cx="5640636" cy="335302"/>
          </a:xfrm>
        </p:spPr>
        <p:txBody>
          <a:bodyPr/>
          <a:lstStyle/>
          <a:p>
            <a:pPr algn="r"/>
            <a:r>
              <a:rPr lang="en-GB" sz="2000">
                <a:solidFill>
                  <a:srgbClr val="000091"/>
                </a:solidFill>
              </a:rPr>
              <a:t>AI/Data/Robotics</a:t>
            </a:r>
            <a:endParaRPr lang="en-US" sz="2000"/>
          </a:p>
        </p:txBody>
      </p:sp>
      <p:sp>
        <p:nvSpPr>
          <p:cNvPr id="7" name="Rectangle 6"/>
          <p:cNvSpPr/>
          <p:nvPr/>
        </p:nvSpPr>
        <p:spPr>
          <a:xfrm>
            <a:off x="341395" y="1418276"/>
            <a:ext cx="8742717" cy="146624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14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401283" y="1277737"/>
            <a:ext cx="8742717" cy="3038957"/>
          </a:xfrm>
        </p:spPr>
        <p:txBody>
          <a:bodyPr/>
          <a:lstStyle/>
          <a:p>
            <a:pPr>
              <a:spcAft>
                <a:spcPts val="0"/>
              </a:spcAft>
            </a:pPr>
            <a:r>
              <a:rPr lang="en-US" sz="1400" b="1" dirty="0">
                <a:solidFill>
                  <a:schemeClr val="accent3">
                    <a:lumMod val="50000"/>
                  </a:schemeClr>
                </a:solidFill>
              </a:rPr>
              <a:t>HORIZON-CL4-2024-DIGITAL-EMERGING-01-03</a:t>
            </a:r>
            <a:r>
              <a:rPr lang="en-US" sz="1400" b="1" dirty="0">
                <a:solidFill>
                  <a:srgbClr val="000091"/>
                </a:solidFill>
              </a:rPr>
              <a:t> </a:t>
            </a:r>
            <a:r>
              <a:rPr lang="en-US" sz="1400" b="1" dirty="0"/>
              <a:t/>
            </a:r>
            <a:br>
              <a:rPr lang="en-US" sz="1400" b="1" dirty="0"/>
            </a:br>
            <a:r>
              <a:rPr lang="en-US" sz="1400" b="1" dirty="0">
                <a:solidFill>
                  <a:srgbClr val="000091"/>
                </a:solidFill>
              </a:rPr>
              <a:t>Novel paradigms and approaches, towards AI-powered robots– step change in functionality (AI, data and robotics partnership) </a:t>
            </a:r>
            <a:r>
              <a:rPr lang="en-US" sz="1400" b="1" dirty="0">
                <a:solidFill>
                  <a:schemeClr val="tx2">
                    <a:lumMod val="60000"/>
                    <a:lumOff val="40000"/>
                  </a:schemeClr>
                </a:solidFill>
              </a:rPr>
              <a:t>(RIA)</a:t>
            </a:r>
            <a:endParaRPr lang="en-GB" sz="1400" b="1" dirty="0">
              <a:solidFill>
                <a:schemeClr val="tx2">
                  <a:lumMod val="60000"/>
                  <a:lumOff val="40000"/>
                </a:schemeClr>
              </a:solidFill>
            </a:endParaRPr>
          </a:p>
          <a:p>
            <a:pPr marL="645795" lvl="4" indent="-285750">
              <a:spcBef>
                <a:spcPts val="0"/>
              </a:spcBef>
              <a:spcAft>
                <a:spcPts val="0"/>
              </a:spcAft>
              <a:buFont typeface="Courier New" panose="02070309020205020404" pitchFamily="49" charset="0"/>
              <a:buChar char="o"/>
            </a:pPr>
            <a:r>
              <a:rPr lang="en-IE" sz="1400" dirty="0">
                <a:solidFill>
                  <a:srgbClr val="000091"/>
                </a:solidFill>
              </a:rPr>
              <a:t>8 M€ per project - 4 projects funded </a:t>
            </a:r>
            <a:r>
              <a:rPr lang="fr-FR" sz="1400" dirty="0">
                <a:solidFill>
                  <a:srgbClr val="000091"/>
                </a:solidFill>
              </a:rPr>
              <a:t>(30 M€) - </a:t>
            </a:r>
            <a:r>
              <a:rPr lang="en-US" sz="1400" b="1" dirty="0">
                <a:solidFill>
                  <a:schemeClr val="accent3">
                    <a:lumMod val="50000"/>
                  </a:schemeClr>
                </a:solidFill>
              </a:rPr>
              <a:t>start at TRL 2-3 and end at TRL 4-5</a:t>
            </a:r>
            <a:r>
              <a:rPr lang="en-US" sz="1400" dirty="0">
                <a:solidFill>
                  <a:srgbClr val="000091"/>
                </a:solidFill>
              </a:rPr>
              <a:t> </a:t>
            </a:r>
            <a:endParaRPr lang="fr-FR" sz="1400">
              <a:solidFill>
                <a:srgbClr val="000091"/>
              </a:solidFill>
            </a:endParaRPr>
          </a:p>
          <a:p>
            <a:pPr marL="645795" lvl="4" indent="-285750">
              <a:spcBef>
                <a:spcPts val="0"/>
              </a:spcBef>
              <a:spcAft>
                <a:spcPts val="0"/>
              </a:spcAft>
              <a:buFont typeface="Courier New" panose="02070309020205020404" pitchFamily="49" charset="0"/>
              <a:buChar char="o"/>
            </a:pPr>
            <a:r>
              <a:rPr lang="en-US" sz="1400" dirty="0">
                <a:solidFill>
                  <a:srgbClr val="000091"/>
                </a:solidFill>
              </a:rPr>
              <a:t>Stand out from leading-edge solutions and meet more complex functional challenges, in particular make a significant enhancement to the navigation capabilities </a:t>
            </a:r>
            <a:endParaRPr lang="en-US" sz="1400" dirty="0">
              <a:solidFill>
                <a:srgbClr val="000091"/>
              </a:solidFill>
              <a:cs typeface="Arial"/>
            </a:endParaRPr>
          </a:p>
          <a:p>
            <a:pPr marL="645795" lvl="4" indent="-285750">
              <a:spcBef>
                <a:spcPts val="0"/>
              </a:spcBef>
              <a:spcAft>
                <a:spcPts val="0"/>
              </a:spcAft>
              <a:buFont typeface="Courier New" panose="02070309020205020404" pitchFamily="49" charset="0"/>
              <a:buChar char="o"/>
            </a:pPr>
            <a:endParaRPr lang="en-GB" sz="1400">
              <a:solidFill>
                <a:srgbClr val="000091"/>
              </a:solidFill>
            </a:endParaRPr>
          </a:p>
          <a:p>
            <a:pPr>
              <a:spcAft>
                <a:spcPts val="0"/>
              </a:spcAft>
            </a:pPr>
            <a:endParaRPr lang="en-US" sz="1400" b="1">
              <a:solidFill>
                <a:schemeClr val="accent3">
                  <a:lumMod val="50000"/>
                </a:schemeClr>
              </a:solidFill>
            </a:endParaRPr>
          </a:p>
          <a:p>
            <a:pPr>
              <a:spcAft>
                <a:spcPts val="0"/>
              </a:spcAft>
            </a:pPr>
            <a:r>
              <a:rPr lang="en-US" sz="1400" b="1" dirty="0">
                <a:solidFill>
                  <a:schemeClr val="accent3">
                    <a:lumMod val="50000"/>
                  </a:schemeClr>
                </a:solidFill>
              </a:rPr>
              <a:t>HORIZON-CL4-2024-DIGITAL-EMERGING-01-04</a:t>
            </a:r>
            <a:r>
              <a:rPr lang="en-US" sz="1400" b="1" dirty="0"/>
              <a:t/>
            </a:r>
            <a:br>
              <a:rPr lang="en-US" sz="1400" b="1" dirty="0"/>
            </a:br>
            <a:r>
              <a:rPr lang="en-US" sz="1400" b="1" dirty="0">
                <a:solidFill>
                  <a:srgbClr val="000091"/>
                </a:solidFill>
              </a:rPr>
              <a:t>Industrial leadership in AI, Data and Robotics boosting competitiveness and the green transition (AI Data and Robotics Partnership) </a:t>
            </a:r>
            <a:r>
              <a:rPr lang="en-US" sz="1400" b="1" dirty="0">
                <a:solidFill>
                  <a:schemeClr val="tx2">
                    <a:lumMod val="60000"/>
                    <a:lumOff val="40000"/>
                  </a:schemeClr>
                </a:solidFill>
              </a:rPr>
              <a:t>(IA)</a:t>
            </a:r>
            <a:endParaRPr lang="fr-FR" sz="1400" b="1" dirty="0">
              <a:solidFill>
                <a:schemeClr val="tx2">
                  <a:lumMod val="60000"/>
                  <a:lumOff val="40000"/>
                </a:schemeClr>
              </a:solidFill>
              <a:hlinkClick r:id="rId3">
                <a:extLst>
                  <a:ext uri="{A12FA001-AC4F-418D-AE19-62706E023703}">
                    <ahyp:hlinkClr xmlns:ahyp="http://schemas.microsoft.com/office/drawing/2018/hyperlinkcolor" xmlns="" val="tx"/>
                  </a:ext>
                </a:extLst>
              </a:hlinkClick>
            </a:endParaRPr>
          </a:p>
          <a:p>
            <a:pPr marL="645795" lvl="4" indent="-285750">
              <a:spcBef>
                <a:spcPts val="0"/>
              </a:spcBef>
              <a:spcAft>
                <a:spcPts val="0"/>
              </a:spcAft>
              <a:buFont typeface="Courier New" panose="02070309020205020404" pitchFamily="49" charset="0"/>
              <a:buChar char="o"/>
            </a:pPr>
            <a:r>
              <a:rPr lang="en-IE" sz="1400" dirty="0">
                <a:solidFill>
                  <a:srgbClr val="000091"/>
                </a:solidFill>
              </a:rPr>
              <a:t>10 M€ per project - 5 projects funded </a:t>
            </a:r>
            <a:r>
              <a:rPr lang="fr-FR" sz="1400" dirty="0">
                <a:solidFill>
                  <a:srgbClr val="000091"/>
                </a:solidFill>
              </a:rPr>
              <a:t>(60 M€) - </a:t>
            </a:r>
            <a:r>
              <a:rPr lang="en-US" sz="1400" b="1" dirty="0">
                <a:solidFill>
                  <a:schemeClr val="accent3">
                    <a:lumMod val="50000"/>
                  </a:schemeClr>
                </a:solidFill>
              </a:rPr>
              <a:t>start at TRL 3-5 and end at TRL 6-7</a:t>
            </a:r>
            <a:r>
              <a:rPr lang="en-US" sz="1400" dirty="0">
                <a:solidFill>
                  <a:srgbClr val="000091"/>
                </a:solidFill>
              </a:rPr>
              <a:t> </a:t>
            </a:r>
            <a:endParaRPr lang="x-none" sz="1400">
              <a:solidFill>
                <a:srgbClr val="000091"/>
              </a:solidFill>
            </a:endParaRPr>
          </a:p>
          <a:p>
            <a:pPr marL="645795" lvl="4" indent="-285750">
              <a:spcBef>
                <a:spcPts val="0"/>
              </a:spcBef>
              <a:spcAft>
                <a:spcPts val="0"/>
              </a:spcAft>
              <a:buFont typeface="Courier New" panose="02070309020205020404" pitchFamily="49" charset="0"/>
              <a:buChar char="o"/>
            </a:pPr>
            <a:r>
              <a:rPr lang="en-US" sz="1400" dirty="0">
                <a:solidFill>
                  <a:srgbClr val="000091"/>
                </a:solidFill>
              </a:rPr>
              <a:t>Contribute to </a:t>
            </a:r>
            <a:r>
              <a:rPr lang="en-US" sz="1400" u="sng" dirty="0">
                <a:solidFill>
                  <a:srgbClr val="000091"/>
                </a:solidFill>
              </a:rPr>
              <a:t>1</a:t>
            </a:r>
            <a:r>
              <a:rPr lang="en-US" sz="1400" dirty="0">
                <a:solidFill>
                  <a:srgbClr val="000091"/>
                </a:solidFill>
              </a:rPr>
              <a:t> of the following 2 outcomes: Creation of systems to address large scale challenges</a:t>
            </a:r>
            <a:endParaRPr lang="en-US" sz="1400" dirty="0">
              <a:solidFill>
                <a:srgbClr val="000091"/>
              </a:solidFill>
              <a:cs typeface="Arial"/>
            </a:endParaRPr>
          </a:p>
          <a:p>
            <a:pPr marL="874395" lvl="4" indent="-514350" defTabSz="720000">
              <a:spcBef>
                <a:spcPts val="0"/>
              </a:spcBef>
              <a:spcAft>
                <a:spcPts val="0"/>
              </a:spcAft>
              <a:buFont typeface="+mj-lt"/>
              <a:buAutoNum type="arabicPeriod"/>
            </a:pPr>
            <a:r>
              <a:rPr lang="en-US" sz="1400" dirty="0">
                <a:solidFill>
                  <a:srgbClr val="000091"/>
                </a:solidFill>
              </a:rPr>
              <a:t>Using 	combined	robotics data 	and 	AI solutions</a:t>
            </a:r>
            <a:endParaRPr lang="en-US" sz="1400" dirty="0">
              <a:solidFill>
                <a:srgbClr val="000091"/>
              </a:solidFill>
              <a:cs typeface="Arial"/>
            </a:endParaRPr>
          </a:p>
          <a:p>
            <a:pPr marL="874395" lvl="4" indent="-514350" defTabSz="720000">
              <a:spcBef>
                <a:spcPts val="0"/>
              </a:spcBef>
              <a:spcAft>
                <a:spcPts val="0"/>
              </a:spcAft>
              <a:buFont typeface="+mj-lt"/>
              <a:buAutoNum type="arabicPeriod"/>
            </a:pPr>
            <a:r>
              <a:rPr lang="en-US" sz="1400" dirty="0">
                <a:solidFill>
                  <a:srgbClr val="000091"/>
                </a:solidFill>
              </a:rPr>
              <a:t>Using 	combined 	AI 		and 	data solutions</a:t>
            </a:r>
            <a:endParaRPr lang="en-GB" sz="1400" dirty="0">
              <a:solidFill>
                <a:srgbClr val="000091"/>
              </a:solidFill>
            </a:endParaRPr>
          </a:p>
          <a:p>
            <a:pPr defTabSz="720000">
              <a:spcAft>
                <a:spcPts val="0"/>
              </a:spcAft>
            </a:pPr>
            <a:endParaRPr lang="fr-FR" sz="1400">
              <a:solidFill>
                <a:srgbClr val="000091"/>
              </a:solidFill>
              <a:hlinkClick r:id="rId3"/>
            </a:endParaRPr>
          </a:p>
          <a:p>
            <a:pPr marL="71755" indent="-171450" defTabSz="720000">
              <a:spcAft>
                <a:spcPts val="0"/>
              </a:spcAft>
              <a:buFont typeface="Arial" panose="020B0604020202020204" pitchFamily="34" charset="0"/>
              <a:buChar char="•"/>
            </a:pPr>
            <a:endParaRPr lang="fr-FR" sz="1400">
              <a:solidFill>
                <a:srgbClr val="000091"/>
              </a:solidFill>
              <a:hlinkClick r:id="rId3"/>
            </a:endParaRPr>
          </a:p>
          <a:p>
            <a:pPr defTabSz="720000"/>
            <a:endParaRPr lang="fr-FR" sz="1400">
              <a:solidFill>
                <a:srgbClr val="000091"/>
              </a:solidFill>
            </a:endParaRPr>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a:xfrm>
            <a:off x="7914111" y="4783500"/>
            <a:ext cx="1170000" cy="360000"/>
          </a:xfrm>
        </p:spPr>
        <p:txBody>
          <a:bodyPr/>
          <a:lstStyle/>
          <a:p>
            <a:fld id="{F46C79FD-C571-418B-AB0F-5EE936C85276}" type="slidenum">
              <a:rPr lang="en-GB" smtClean="0"/>
              <a:t>14</a:t>
            </a:fld>
            <a:endParaRPr lang="en-GB"/>
          </a:p>
        </p:txBody>
      </p:sp>
      <p:sp>
        <p:nvSpPr>
          <p:cNvPr id="8"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41492"/>
            <a:ext cx="5640636" cy="335302"/>
          </a:xfrm>
        </p:spPr>
        <p:txBody>
          <a:bodyPr/>
          <a:lstStyle/>
          <a:p>
            <a:pPr algn="r"/>
            <a:r>
              <a:rPr lang="en-GB" sz="2000">
                <a:solidFill>
                  <a:srgbClr val="000091"/>
                </a:solidFill>
              </a:rPr>
              <a:t>AI/Data/Robotics</a:t>
            </a:r>
            <a:endParaRPr lang="en-US" sz="2000"/>
          </a:p>
        </p:txBody>
      </p:sp>
      <p:sp>
        <p:nvSpPr>
          <p:cNvPr id="6" name="Rectangle 5"/>
          <p:cNvSpPr/>
          <p:nvPr/>
        </p:nvSpPr>
        <p:spPr>
          <a:xfrm>
            <a:off x="341394" y="2968265"/>
            <a:ext cx="8742717" cy="1720108"/>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341394" y="1186675"/>
            <a:ext cx="8742717" cy="143949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35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89337" y="1162543"/>
            <a:ext cx="8666365" cy="3703347"/>
          </a:xfrm>
        </p:spPr>
        <p:txBody>
          <a:bodyPr/>
          <a:lstStyle/>
          <a:p>
            <a:pPr>
              <a:spcAft>
                <a:spcPts val="0"/>
              </a:spcAft>
            </a:pPr>
            <a:r>
              <a:rPr lang="en-US" sz="1400" b="1" dirty="0">
                <a:solidFill>
                  <a:schemeClr val="bg1">
                    <a:lumMod val="75000"/>
                  </a:schemeClr>
                </a:solidFill>
              </a:rPr>
              <a:t>HORIZON-CL4-2024-HUMAN-01-06: </a:t>
            </a:r>
            <a:r>
              <a:rPr lang="en-US" sz="1400" b="1" dirty="0"/>
              <a:t/>
            </a:r>
            <a:br>
              <a:rPr lang="en-US" sz="1400" b="1" dirty="0"/>
            </a:br>
            <a:r>
              <a:rPr lang="en-US" sz="1400" b="1" dirty="0">
                <a:solidFill>
                  <a:schemeClr val="bg1">
                    <a:lumMod val="75000"/>
                  </a:schemeClr>
                </a:solidFill>
              </a:rPr>
              <a:t>Explainable and Robust AI (AI Data and Robotics Partnership) (RIA)</a:t>
            </a:r>
          </a:p>
          <a:p>
            <a:pPr marL="645795" lvl="4" indent="-285750">
              <a:spcBef>
                <a:spcPts val="0"/>
              </a:spcBef>
              <a:spcAft>
                <a:spcPts val="0"/>
              </a:spcAft>
              <a:buFont typeface="Courier New" panose="02070309020205020404" pitchFamily="49" charset="0"/>
              <a:buChar char="o"/>
            </a:pPr>
            <a:r>
              <a:rPr lang="en-US" sz="1400" dirty="0">
                <a:solidFill>
                  <a:schemeClr val="bg1">
                    <a:lumMod val="75000"/>
                  </a:schemeClr>
                </a:solidFill>
              </a:rPr>
              <a:t>9 to 10 M€ par project -  3 projects funded (30 M€) </a:t>
            </a:r>
            <a:r>
              <a:rPr lang="fr-FR" sz="1400" dirty="0">
                <a:solidFill>
                  <a:schemeClr val="bg1">
                    <a:lumMod val="75000"/>
                  </a:schemeClr>
                </a:solidFill>
              </a:rPr>
              <a:t>- </a:t>
            </a:r>
            <a:r>
              <a:rPr lang="en-US" sz="1400" b="1" dirty="0">
                <a:solidFill>
                  <a:schemeClr val="bg1">
                    <a:lumMod val="75000"/>
                  </a:schemeClr>
                </a:solidFill>
              </a:rPr>
              <a:t>start at TRL 2-3 and end at TRL 4-5</a:t>
            </a:r>
            <a:r>
              <a:rPr lang="en-US" sz="1400" dirty="0">
                <a:solidFill>
                  <a:schemeClr val="bg1">
                    <a:lumMod val="75000"/>
                  </a:schemeClr>
                </a:solidFill>
              </a:rPr>
              <a:t> </a:t>
            </a:r>
            <a:endParaRPr lang="en-US" sz="1400" dirty="0">
              <a:solidFill>
                <a:schemeClr val="bg1">
                  <a:lumMod val="75000"/>
                </a:schemeClr>
              </a:solidFill>
              <a:cs typeface="Arial"/>
            </a:endParaRPr>
          </a:p>
          <a:p>
            <a:pPr marL="645795" lvl="4" indent="-285750">
              <a:spcBef>
                <a:spcPts val="0"/>
              </a:spcBef>
              <a:spcAft>
                <a:spcPts val="0"/>
              </a:spcAft>
              <a:buFont typeface="Courier New" panose="02070309020205020404" pitchFamily="49" charset="0"/>
              <a:buChar char="o"/>
            </a:pPr>
            <a:r>
              <a:rPr lang="en-US" sz="1400" dirty="0">
                <a:solidFill>
                  <a:schemeClr val="bg1">
                    <a:lumMod val="75000"/>
                  </a:schemeClr>
                </a:solidFill>
              </a:rPr>
              <a:t>Contribution to one of the following outcomes:</a:t>
            </a:r>
            <a:endParaRPr lang="en-US" sz="1400" dirty="0">
              <a:solidFill>
                <a:schemeClr val="bg1">
                  <a:lumMod val="75000"/>
                </a:schemeClr>
              </a:solidFill>
              <a:cs typeface="Arial"/>
            </a:endParaRPr>
          </a:p>
          <a:p>
            <a:pPr marL="998855" lvl="5" indent="-457200">
              <a:spcBef>
                <a:spcPts val="0"/>
              </a:spcBef>
              <a:buFont typeface="Wingdings" panose="05000000000000000000" pitchFamily="2" charset="2"/>
              <a:buChar char="§"/>
            </a:pPr>
            <a:r>
              <a:rPr lang="en-US" sz="1400" dirty="0">
                <a:solidFill>
                  <a:schemeClr val="bg1">
                    <a:lumMod val="75000"/>
                  </a:schemeClr>
                </a:solidFill>
              </a:rPr>
              <a:t>Enhanced robustness, performance and reliability of AI systems</a:t>
            </a:r>
            <a:endParaRPr lang="en-US" sz="1400" dirty="0">
              <a:solidFill>
                <a:schemeClr val="bg1">
                  <a:lumMod val="75000"/>
                </a:schemeClr>
              </a:solidFill>
              <a:cs typeface="Arial"/>
            </a:endParaRPr>
          </a:p>
          <a:p>
            <a:pPr marL="998855" lvl="5" indent="-457200">
              <a:spcBef>
                <a:spcPts val="0"/>
              </a:spcBef>
              <a:buFont typeface="Wingdings" panose="05000000000000000000" pitchFamily="2" charset="2"/>
              <a:buChar char="§"/>
            </a:pPr>
            <a:r>
              <a:rPr lang="en-US" sz="1400" dirty="0">
                <a:solidFill>
                  <a:schemeClr val="bg1">
                    <a:lumMod val="75000"/>
                  </a:schemeClr>
                </a:solidFill>
              </a:rPr>
              <a:t>Improved </a:t>
            </a:r>
            <a:r>
              <a:rPr lang="en-US" sz="1400" dirty="0" err="1">
                <a:solidFill>
                  <a:schemeClr val="bg1">
                    <a:lumMod val="75000"/>
                  </a:schemeClr>
                </a:solidFill>
              </a:rPr>
              <a:t>explainability</a:t>
            </a:r>
            <a:r>
              <a:rPr lang="en-US" sz="1400" dirty="0">
                <a:solidFill>
                  <a:schemeClr val="bg1">
                    <a:lumMod val="75000"/>
                  </a:schemeClr>
                </a:solidFill>
              </a:rPr>
              <a:t> and accountability, transparency and autonomy of AI systems</a:t>
            </a:r>
            <a:endParaRPr lang="en-US" sz="1400" dirty="0">
              <a:solidFill>
                <a:schemeClr val="bg1">
                  <a:lumMod val="75000"/>
                </a:schemeClr>
              </a:solidFill>
              <a:cs typeface="Arial"/>
            </a:endParaRPr>
          </a:p>
          <a:p>
            <a:pPr marL="998855" lvl="5" indent="-457200">
              <a:spcBef>
                <a:spcPts val="0"/>
              </a:spcBef>
              <a:spcAft>
                <a:spcPts val="0"/>
              </a:spcAft>
              <a:buFont typeface="Wingdings" panose="05000000000000000000" pitchFamily="2" charset="2"/>
              <a:buChar char="§"/>
            </a:pPr>
            <a:endParaRPr lang="en-GB" sz="1400">
              <a:solidFill>
                <a:schemeClr val="bg1">
                  <a:lumMod val="75000"/>
                </a:schemeClr>
              </a:solidFill>
              <a:cs typeface="Arial"/>
            </a:endParaRPr>
          </a:p>
          <a:p>
            <a:pPr>
              <a:spcAft>
                <a:spcPts val="0"/>
              </a:spcAft>
            </a:pPr>
            <a:endParaRPr lang="en-US" sz="1400" b="1">
              <a:solidFill>
                <a:schemeClr val="bg1">
                  <a:lumMod val="75000"/>
                </a:schemeClr>
              </a:solidFill>
            </a:endParaRPr>
          </a:p>
          <a:p>
            <a:pPr>
              <a:spcAft>
                <a:spcPts val="0"/>
              </a:spcAft>
            </a:pPr>
            <a:endParaRPr lang="en-US" sz="1400" b="1">
              <a:solidFill>
                <a:schemeClr val="bg1">
                  <a:lumMod val="75000"/>
                </a:schemeClr>
              </a:solidFill>
            </a:endParaRPr>
          </a:p>
          <a:p>
            <a:pPr>
              <a:spcAft>
                <a:spcPts val="0"/>
              </a:spcAft>
            </a:pPr>
            <a:endParaRPr lang="en-US" sz="1400" b="1" dirty="0">
              <a:solidFill>
                <a:schemeClr val="bg1">
                  <a:lumMod val="75000"/>
                </a:schemeClr>
              </a:solidFill>
            </a:endParaRPr>
          </a:p>
          <a:p>
            <a:pPr>
              <a:spcAft>
                <a:spcPts val="0"/>
              </a:spcAft>
            </a:pPr>
            <a:r>
              <a:rPr lang="en-US" sz="1400" b="1" dirty="0">
                <a:solidFill>
                  <a:schemeClr val="bg1">
                    <a:lumMod val="75000"/>
                  </a:schemeClr>
                </a:solidFill>
              </a:rPr>
              <a:t>HORIZON-CL4-2024-HUMAN-01-07:</a:t>
            </a:r>
            <a:r>
              <a:rPr lang="en-US" sz="1400" b="1" dirty="0"/>
              <a:t/>
            </a:r>
            <a:br>
              <a:rPr lang="en-US" sz="1400" b="1" dirty="0"/>
            </a:br>
            <a:r>
              <a:rPr lang="en-US" sz="1400" b="1" dirty="0">
                <a:solidFill>
                  <a:schemeClr val="bg1">
                    <a:lumMod val="75000"/>
                  </a:schemeClr>
                </a:solidFill>
              </a:rPr>
              <a:t>Collaborative intelligence – combining the best of machine and human (AI Data and Robotics Partnership) (RIA)</a:t>
            </a:r>
            <a:endParaRPr lang="en-US" dirty="0">
              <a:solidFill>
                <a:schemeClr val="bg1">
                  <a:lumMod val="75000"/>
                </a:schemeClr>
              </a:solidFill>
            </a:endParaRPr>
          </a:p>
          <a:p>
            <a:pPr marL="645795" lvl="4" indent="-285750">
              <a:spcBef>
                <a:spcPts val="0"/>
              </a:spcBef>
              <a:spcAft>
                <a:spcPts val="0"/>
              </a:spcAft>
              <a:buFont typeface="Courier New" panose="02070309020205020404" pitchFamily="49" charset="0"/>
              <a:buChar char="o"/>
            </a:pPr>
            <a:r>
              <a:rPr lang="en-IE" sz="1400" dirty="0">
                <a:solidFill>
                  <a:schemeClr val="bg1">
                    <a:lumMod val="75000"/>
                  </a:schemeClr>
                </a:solidFill>
              </a:rPr>
              <a:t>Around 5 M€ per project - 4 projects funded </a:t>
            </a:r>
            <a:r>
              <a:rPr lang="fr-FR" sz="1400" dirty="0">
                <a:solidFill>
                  <a:schemeClr val="bg1">
                    <a:lumMod val="75000"/>
                  </a:schemeClr>
                </a:solidFill>
              </a:rPr>
              <a:t>(20 M€) - </a:t>
            </a:r>
            <a:r>
              <a:rPr lang="en-US" sz="1400" b="1" dirty="0">
                <a:solidFill>
                  <a:schemeClr val="bg1">
                    <a:lumMod val="75000"/>
                  </a:schemeClr>
                </a:solidFill>
              </a:rPr>
              <a:t>start at TRL 2-3 and end at TRL 4-5</a:t>
            </a:r>
            <a:r>
              <a:rPr lang="en-US" sz="1400" dirty="0">
                <a:solidFill>
                  <a:schemeClr val="bg1">
                    <a:lumMod val="75000"/>
                  </a:schemeClr>
                </a:solidFill>
              </a:rPr>
              <a:t> </a:t>
            </a:r>
            <a:endParaRPr lang="x-none" sz="1400">
              <a:solidFill>
                <a:schemeClr val="bg1">
                  <a:lumMod val="75000"/>
                </a:schemeClr>
              </a:solidFill>
            </a:endParaRPr>
          </a:p>
          <a:p>
            <a:pPr marL="645795" lvl="4" indent="-285750">
              <a:spcBef>
                <a:spcPts val="0"/>
              </a:spcBef>
              <a:spcAft>
                <a:spcPts val="0"/>
              </a:spcAft>
              <a:buFont typeface="Courier New" panose="02070309020205020404" pitchFamily="49" charset="0"/>
              <a:buChar char="o"/>
            </a:pPr>
            <a:r>
              <a:rPr lang="en-US" sz="1400" dirty="0">
                <a:solidFill>
                  <a:schemeClr val="bg1">
                    <a:lumMod val="75000"/>
                  </a:schemeClr>
                </a:solidFill>
              </a:rPr>
              <a:t>Demonstrate the value of human-machine collaboration and interaction and</a:t>
            </a:r>
            <a:r>
              <a:rPr lang="en-US" sz="1400" dirty="0"/>
              <a:t/>
            </a:r>
            <a:br>
              <a:rPr lang="en-US" sz="1400" dirty="0"/>
            </a:br>
            <a:r>
              <a:rPr lang="en-US" sz="1400" dirty="0">
                <a:solidFill>
                  <a:schemeClr val="bg1">
                    <a:lumMod val="75000"/>
                  </a:schemeClr>
                </a:solidFill>
              </a:rPr>
              <a:t>Demonstrate how collaborative decision-making improves over human decision-making</a:t>
            </a:r>
            <a:endParaRPr lang="fr-FR" sz="1400" dirty="0">
              <a:solidFill>
                <a:schemeClr val="bg1">
                  <a:lumMod val="75000"/>
                </a:schemeClr>
              </a:solidFill>
            </a:endParaRPr>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15</a:t>
            </a:fld>
            <a:endParaRPr lang="en-GB"/>
          </a:p>
        </p:txBody>
      </p:sp>
      <p:sp>
        <p:nvSpPr>
          <p:cNvPr id="8"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41492"/>
            <a:ext cx="5640636" cy="335302"/>
          </a:xfrm>
        </p:spPr>
        <p:txBody>
          <a:bodyPr/>
          <a:lstStyle/>
          <a:p>
            <a:pPr algn="r"/>
            <a:r>
              <a:rPr lang="en-GB" sz="2000">
                <a:solidFill>
                  <a:srgbClr val="000091"/>
                </a:solidFill>
              </a:rPr>
              <a:t>AI/Data/Robotics</a:t>
            </a:r>
            <a:endParaRPr lang="en-US" sz="2000"/>
          </a:p>
        </p:txBody>
      </p:sp>
      <p:sp>
        <p:nvSpPr>
          <p:cNvPr id="6" name="Rectangle 5"/>
          <p:cNvSpPr/>
          <p:nvPr/>
        </p:nvSpPr>
        <p:spPr>
          <a:xfrm>
            <a:off x="335498" y="1110216"/>
            <a:ext cx="8720204" cy="1413434"/>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335498" y="3297598"/>
            <a:ext cx="8720204" cy="138666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Star: 12 Points 3">
            <a:extLst>
              <a:ext uri="{FF2B5EF4-FFF2-40B4-BE49-F238E27FC236}">
                <a16:creationId xmlns:a16="http://schemas.microsoft.com/office/drawing/2014/main" id="{0B9F4880-C24D-B139-D6D5-59929ABDE668}"/>
              </a:ext>
            </a:extLst>
          </p:cNvPr>
          <p:cNvSpPr/>
          <p:nvPr/>
        </p:nvSpPr>
        <p:spPr>
          <a:xfrm>
            <a:off x="4863361" y="88858"/>
            <a:ext cx="3368202" cy="1969851"/>
          </a:xfrm>
          <a:prstGeom prst="star12">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cs typeface="Arial"/>
              </a:rPr>
              <a:t>Deleted</a:t>
            </a:r>
            <a:endParaRPr lang="en-US" sz="3600">
              <a:solidFill>
                <a:srgbClr val="000000"/>
              </a:solidFill>
            </a:endParaRPr>
          </a:p>
        </p:txBody>
      </p:sp>
      <p:sp>
        <p:nvSpPr>
          <p:cNvPr id="9" name="Rectangle: Rounded Corners 8">
            <a:extLst>
              <a:ext uri="{FF2B5EF4-FFF2-40B4-BE49-F238E27FC236}">
                <a16:creationId xmlns:a16="http://schemas.microsoft.com/office/drawing/2014/main" id="{A7F058D8-81A6-9DF4-3E08-D59235A2A81A}"/>
              </a:ext>
            </a:extLst>
          </p:cNvPr>
          <p:cNvSpPr/>
          <p:nvPr/>
        </p:nvSpPr>
        <p:spPr>
          <a:xfrm>
            <a:off x="288193" y="1411653"/>
            <a:ext cx="8811845" cy="184638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i="1" dirty="0">
                <a:solidFill>
                  <a:srgbClr val="000000"/>
                </a:solidFill>
                <a:latin typeface="Calibri"/>
                <a:ea typeface="Calibri"/>
                <a:cs typeface="Calibri"/>
              </a:rPr>
              <a:t> EC intends to cancel the 2 topics  : HORIZON-CL4-2024-HUMAN-01-06 &amp; 01-07: </a:t>
            </a:r>
            <a:endParaRPr lang="en-US" dirty="0">
              <a:solidFill>
                <a:srgbClr val="FFFFFF"/>
              </a:solidFill>
              <a:latin typeface="Arial"/>
              <a:ea typeface="Calibri"/>
              <a:cs typeface="Arial"/>
            </a:endParaRPr>
          </a:p>
          <a:p>
            <a:r>
              <a:rPr lang="en-IE" i="1" dirty="0">
                <a:solidFill>
                  <a:srgbClr val="000000"/>
                </a:solidFill>
                <a:latin typeface="Calibri"/>
                <a:ea typeface="Calibri"/>
                <a:cs typeface="Calibri"/>
              </a:rPr>
              <a:t> Need to introduce a new call,  fast evolving trend on AI, (generative AI),  sufficient critical mass.</a:t>
            </a:r>
            <a:endParaRPr lang="en-US">
              <a:cs typeface="Arial"/>
            </a:endParaRPr>
          </a:p>
          <a:p>
            <a:r>
              <a:rPr lang="en-IE" i="1" dirty="0">
                <a:solidFill>
                  <a:srgbClr val="000000"/>
                </a:solidFill>
                <a:latin typeface="Symbol"/>
                <a:sym typeface="Symbol"/>
              </a:rPr>
              <a:t>·</a:t>
            </a:r>
            <a:r>
              <a:rPr lang="en-IE" i="1" dirty="0">
                <a:solidFill>
                  <a:srgbClr val="000000"/>
                </a:solidFill>
                <a:latin typeface="Calibri"/>
                <a:ea typeface="Calibri"/>
                <a:cs typeface="Calibri"/>
              </a:rPr>
              <a:t> HORIZON-CL4-2024-HUMAN-01-61 (CSA),  postponed, unchanged, </a:t>
            </a:r>
            <a:endParaRPr lang="en-US" dirty="0">
              <a:solidFill>
                <a:srgbClr val="FFFFFF"/>
              </a:solidFill>
              <a:latin typeface="Arial"/>
              <a:ea typeface="Calibri"/>
              <a:cs typeface="Arial"/>
            </a:endParaRPr>
          </a:p>
          <a:p>
            <a:r>
              <a:rPr lang="en-IE" i="1" dirty="0">
                <a:solidFill>
                  <a:srgbClr val="000000"/>
                </a:solidFill>
                <a:latin typeface="Calibri"/>
                <a:ea typeface="Calibri"/>
                <a:cs typeface="Calibri"/>
              </a:rPr>
              <a:t>opened around April 2024.</a:t>
            </a:r>
            <a:endParaRPr lang="en-US">
              <a:cs typeface="Arial"/>
            </a:endParaRPr>
          </a:p>
        </p:txBody>
      </p:sp>
    </p:spTree>
    <p:extLst>
      <p:ext uri="{BB962C8B-B14F-4D97-AF65-F5344CB8AC3E}">
        <p14:creationId xmlns:p14="http://schemas.microsoft.com/office/powerpoint/2010/main" val="107960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38652" y="1152477"/>
            <a:ext cx="8500026" cy="3665258"/>
          </a:xfrm>
        </p:spPr>
        <p:txBody>
          <a:bodyPr/>
          <a:lstStyle/>
          <a:p>
            <a:pPr>
              <a:spcBef>
                <a:spcPts val="100"/>
              </a:spcBef>
              <a:spcAft>
                <a:spcPts val="0"/>
              </a:spcAft>
            </a:pPr>
            <a:endParaRPr lang="en-US" sz="1400" b="1">
              <a:solidFill>
                <a:srgbClr val="000091"/>
              </a:solidFill>
              <a:cs typeface="Arial"/>
            </a:endParaRPr>
          </a:p>
          <a:p>
            <a:pPr>
              <a:spcAft>
                <a:spcPts val="500"/>
              </a:spcAft>
            </a:pPr>
            <a:r>
              <a:rPr lang="en-GB" sz="1400" b="1" dirty="0">
                <a:solidFill>
                  <a:schemeClr val="accent3">
                    <a:lumMod val="50000"/>
                  </a:schemeClr>
                </a:solidFill>
                <a:latin typeface="Arial"/>
                <a:cs typeface="Arial"/>
              </a:rPr>
              <a:t>HORIZON-CL4-2024-HUMAN-03-01</a:t>
            </a:r>
            <a:r>
              <a:rPr lang="en-GB" sz="1400" b="1" dirty="0">
                <a:solidFill>
                  <a:srgbClr val="000091"/>
                </a:solidFill>
              </a:rPr>
              <a:t>: Advancing Large AI Models: Integration of New Data Modalities and Expansion of Capabilities (AI, Data and Robotics Partnership) (RIA) </a:t>
            </a:r>
            <a:endParaRPr lang="en-US" sz="1400" b="1" dirty="0">
              <a:solidFill>
                <a:srgbClr val="000091"/>
              </a:solidFill>
              <a:cs typeface="Arial"/>
            </a:endParaRPr>
          </a:p>
          <a:p>
            <a:pPr>
              <a:spcAft>
                <a:spcPts val="500"/>
              </a:spcAft>
            </a:pPr>
            <a:r>
              <a:rPr lang="en-IE" sz="1400" dirty="0">
                <a:ea typeface="+mn-lt"/>
                <a:cs typeface="+mn-lt"/>
              </a:rPr>
              <a:t>Opening: 16 Apr 2024 Deadline(s): 18 Sep 2024,  Around 26.5 M€ per project - 2 projects funded </a:t>
            </a:r>
            <a:r>
              <a:rPr lang="fr-FR" sz="1400" dirty="0">
                <a:ea typeface="+mn-lt"/>
                <a:cs typeface="+mn-lt"/>
              </a:rPr>
              <a:t>(53 M€) </a:t>
            </a:r>
            <a:endParaRPr lang="en-IE" sz="1400" dirty="0">
              <a:solidFill>
                <a:srgbClr val="000091"/>
              </a:solidFill>
              <a:ea typeface="+mn-lt"/>
              <a:cs typeface="+mn-lt"/>
            </a:endParaRPr>
          </a:p>
          <a:p>
            <a:pPr>
              <a:spcAft>
                <a:spcPts val="500"/>
              </a:spcAft>
            </a:pPr>
            <a:r>
              <a:rPr lang="en-IE" sz="1400" dirty="0">
                <a:solidFill>
                  <a:srgbClr val="000091"/>
                </a:solidFill>
                <a:ea typeface="+mn-lt"/>
                <a:cs typeface="+mn-lt"/>
              </a:rPr>
              <a:t>Expected Outcome: 1 of the following outcomes: </a:t>
            </a:r>
            <a:endParaRPr lang="en-IE" sz="1400" dirty="0">
              <a:solidFill>
                <a:srgbClr val="000091"/>
              </a:solidFill>
              <a:cs typeface="Arial"/>
            </a:endParaRPr>
          </a:p>
          <a:p>
            <a:pPr marL="285750" lvl="4" indent="228600">
              <a:spcBef>
                <a:spcPts val="0"/>
              </a:spcBef>
              <a:spcAft>
                <a:spcPts val="500"/>
              </a:spcAft>
              <a:buFont typeface="Arial" panose="02070309020205020404" pitchFamily="49" charset="0"/>
              <a:buChar char="•"/>
            </a:pPr>
            <a:r>
              <a:rPr lang="en-IE" sz="1400" dirty="0">
                <a:solidFill>
                  <a:srgbClr val="000091"/>
                </a:solidFill>
                <a:ea typeface="+mn-lt"/>
                <a:cs typeface="+mn-lt"/>
              </a:rPr>
              <a:t>Enhanced applicability of large AI systems to new domains by integration of innovative data modalities, ex :  sensor measurements in robotics, IoT, remote sensing (earth observation), as input. </a:t>
            </a:r>
          </a:p>
          <a:p>
            <a:pPr marL="285750" lvl="4" indent="228600">
              <a:spcBef>
                <a:spcPts val="0"/>
              </a:spcBef>
              <a:spcAft>
                <a:spcPts val="500"/>
              </a:spcAft>
              <a:buFont typeface="Arial" panose="02070309020205020404" pitchFamily="49" charset="0"/>
              <a:buChar char="•"/>
            </a:pPr>
            <a:r>
              <a:rPr lang="en-IE" sz="1400" dirty="0">
                <a:solidFill>
                  <a:srgbClr val="000091"/>
                </a:solidFill>
                <a:ea typeface="+mn-lt"/>
                <a:cs typeface="+mn-lt"/>
              </a:rPr>
              <a:t>Improvement of current multimodal large AI systems capabilities (more data modalities), leading to broader application potential and improved AI performance.</a:t>
            </a:r>
            <a:endParaRPr lang="en-IE" dirty="0">
              <a:cs typeface="Arial"/>
            </a:endParaRPr>
          </a:p>
          <a:p>
            <a:pPr marL="57150" lvl="4" indent="0">
              <a:spcBef>
                <a:spcPts val="0"/>
              </a:spcBef>
              <a:spcAft>
                <a:spcPts val="500"/>
              </a:spcAft>
              <a:buNone/>
            </a:pPr>
            <a:r>
              <a:rPr lang="en-GB" sz="1400" dirty="0">
                <a:solidFill>
                  <a:srgbClr val="000091"/>
                </a:solidFill>
                <a:ea typeface="+mn-lt"/>
                <a:cs typeface="+mn-lt"/>
              </a:rPr>
              <a:t>Proposals should address at least 1 of the following focus areas: </a:t>
            </a:r>
            <a:endParaRPr lang="fr-FR" sz="1400" dirty="0">
              <a:solidFill>
                <a:srgbClr val="000091"/>
              </a:solidFill>
              <a:ea typeface="+mn-lt"/>
              <a:cs typeface="+mn-lt"/>
            </a:endParaRPr>
          </a:p>
          <a:p>
            <a:pPr marL="514350" indent="-228600" algn="just">
              <a:spcAft>
                <a:spcPts val="500"/>
              </a:spcAft>
              <a:buChar char="•"/>
            </a:pPr>
            <a:r>
              <a:rPr lang="en-GB" sz="1400" dirty="0">
                <a:solidFill>
                  <a:srgbClr val="000091"/>
                </a:solidFill>
                <a:ea typeface="+mn-lt"/>
                <a:cs typeface="+mn-lt"/>
              </a:rPr>
              <a:t>Integration of innovative modalities of data as input for large AI models:</a:t>
            </a:r>
            <a:endParaRPr lang="en-GB" dirty="0">
              <a:solidFill>
                <a:srgbClr val="000091"/>
              </a:solidFill>
              <a:ea typeface="+mn-lt"/>
              <a:cs typeface="+mn-lt"/>
            </a:endParaRPr>
          </a:p>
          <a:p>
            <a:pPr marL="514350" lvl="1" indent="0" algn="just">
              <a:spcBef>
                <a:spcPts val="0"/>
              </a:spcBef>
              <a:spcAft>
                <a:spcPts val="500"/>
              </a:spcAft>
              <a:buNone/>
            </a:pPr>
            <a:r>
              <a:rPr lang="en-GB" sz="1300" dirty="0">
                <a:solidFill>
                  <a:srgbClr val="000091"/>
                </a:solidFill>
                <a:ea typeface="+mn-lt"/>
                <a:cs typeface="+mn-lt"/>
              </a:rPr>
              <a:t> Event streams, structured data and sensor measurements. Enhancements to model performance and enable their application in new domains: weather forecasting, robotics, production and manufacturing.</a:t>
            </a:r>
            <a:endParaRPr lang="en-GB" sz="1300" dirty="0">
              <a:solidFill>
                <a:srgbClr val="000000"/>
              </a:solidFill>
              <a:ea typeface="+mn-lt"/>
              <a:cs typeface="+mn-lt"/>
            </a:endParaRPr>
          </a:p>
          <a:p>
            <a:pPr marL="514350" lvl="1" indent="-228600" algn="just">
              <a:spcBef>
                <a:spcPts val="0"/>
              </a:spcBef>
              <a:spcAft>
                <a:spcPts val="500"/>
              </a:spcAft>
            </a:pPr>
            <a:r>
              <a:rPr lang="en-GB" sz="1300" dirty="0">
                <a:solidFill>
                  <a:srgbClr val="000091"/>
                </a:solidFill>
                <a:ea typeface="+mn-lt"/>
                <a:cs typeface="+mn-lt"/>
              </a:rPr>
              <a:t>Enhanced multimodal models,  exceed the current </a:t>
            </a:r>
            <a:r>
              <a:rPr lang="en-GB" sz="1300" dirty="0" err="1">
                <a:solidFill>
                  <a:srgbClr val="000091"/>
                </a:solidFill>
                <a:ea typeface="+mn-lt"/>
                <a:cs typeface="+mn-lt"/>
              </a:rPr>
              <a:t>SotA</a:t>
            </a:r>
            <a:r>
              <a:rPr lang="en-GB" sz="1300" dirty="0">
                <a:solidFill>
                  <a:srgbClr val="000091"/>
                </a:solidFill>
                <a:ea typeface="+mn-lt"/>
                <a:cs typeface="+mn-lt"/>
              </a:rPr>
              <a:t>, improved capabilities or the ability to handle a larger number of modalities</a:t>
            </a:r>
          </a:p>
          <a:p>
            <a:pPr marL="71755" indent="-171450" defTabSz="720000">
              <a:spcAft>
                <a:spcPts val="0"/>
              </a:spcAft>
              <a:buChar char="•"/>
            </a:pPr>
            <a:endParaRPr lang="fr-FR" sz="1400">
              <a:solidFill>
                <a:srgbClr val="000091"/>
              </a:solidFill>
              <a:cs typeface="Arial"/>
              <a:hlinkClick r:id="rId3"/>
            </a:endParaRPr>
          </a:p>
          <a:p>
            <a:pPr defTabSz="720000"/>
            <a:endParaRPr lang="fr-FR" sz="1400">
              <a:solidFill>
                <a:srgbClr val="000091"/>
              </a:solidFill>
              <a:cs typeface="Arial"/>
            </a:endParaRPr>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a:xfrm>
            <a:off x="7914111" y="4783500"/>
            <a:ext cx="1170000" cy="360000"/>
          </a:xfrm>
        </p:spPr>
        <p:txBody>
          <a:bodyPr/>
          <a:lstStyle/>
          <a:p>
            <a:fld id="{F46C79FD-C571-418B-AB0F-5EE936C85276}" type="slidenum">
              <a:rPr lang="en-GB" smtClean="0"/>
              <a:t>16</a:t>
            </a:fld>
            <a:endParaRPr lang="en-GB"/>
          </a:p>
        </p:txBody>
      </p:sp>
      <p:sp>
        <p:nvSpPr>
          <p:cNvPr id="8"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41492"/>
            <a:ext cx="5640636" cy="335302"/>
          </a:xfrm>
        </p:spPr>
        <p:txBody>
          <a:bodyPr/>
          <a:lstStyle/>
          <a:p>
            <a:pPr algn="r"/>
            <a:r>
              <a:rPr lang="en-GB" sz="2000">
                <a:solidFill>
                  <a:srgbClr val="000091"/>
                </a:solidFill>
              </a:rPr>
              <a:t>AI/Data/Robotics</a:t>
            </a:r>
            <a:endParaRPr lang="en-US" sz="2000"/>
          </a:p>
        </p:txBody>
      </p:sp>
      <p:sp>
        <p:nvSpPr>
          <p:cNvPr id="7" name="Rectangle 6"/>
          <p:cNvSpPr/>
          <p:nvPr/>
        </p:nvSpPr>
        <p:spPr>
          <a:xfrm>
            <a:off x="341394" y="1186675"/>
            <a:ext cx="8742717" cy="3600229"/>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Star: 12 Points 4">
            <a:extLst>
              <a:ext uri="{FF2B5EF4-FFF2-40B4-BE49-F238E27FC236}">
                <a16:creationId xmlns:a16="http://schemas.microsoft.com/office/drawing/2014/main" id="{B3399C3F-BDFA-FD99-2A94-588E4F811E5C}"/>
              </a:ext>
            </a:extLst>
          </p:cNvPr>
          <p:cNvSpPr/>
          <p:nvPr/>
        </p:nvSpPr>
        <p:spPr>
          <a:xfrm>
            <a:off x="4219371" y="66877"/>
            <a:ext cx="2389356" cy="1088282"/>
          </a:xfrm>
          <a:prstGeom prst="star12">
            <a:avLst/>
          </a:prstGeom>
          <a:solidFill>
            <a:schemeClr val="accent1">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New topic (Draft) </a:t>
            </a:r>
          </a:p>
        </p:txBody>
      </p:sp>
    </p:spTree>
    <p:extLst>
      <p:ext uri="{BB962C8B-B14F-4D97-AF65-F5344CB8AC3E}">
        <p14:creationId xmlns:p14="http://schemas.microsoft.com/office/powerpoint/2010/main" val="230340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5082"/>
            <a:ext cx="9144000" cy="2891176"/>
          </a:xfrm>
          <a:prstGeom prst="rect">
            <a:avLst/>
          </a:prstGeom>
          <a:solidFill>
            <a:schemeClr val="tx2"/>
          </a:solidFill>
        </p:spPr>
        <p:txBody>
          <a:bodyPr wrap="square" lIns="91440" tIns="45720" rIns="91440" bIns="45720" anchor="t">
            <a:spAutoFit/>
          </a:bodyPr>
          <a:lstStyle/>
          <a:p>
            <a:pPr algn="ctr">
              <a:lnSpc>
                <a:spcPct val="107000"/>
              </a:lnSpc>
              <a:spcAft>
                <a:spcPts val="800"/>
              </a:spcAft>
            </a:pPr>
            <a:endPar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Digital</a:t>
            </a:r>
          </a:p>
          <a:p>
            <a:pPr algn="ctr">
              <a:lnSpc>
                <a:spcPct val="107000"/>
              </a:lnSpc>
              <a:spcAft>
                <a:spcPts val="800"/>
              </a:spcAft>
            </a:pPr>
            <a:r>
              <a:rPr lang="fr-FR" sz="2800" b="1">
                <a:solidFill>
                  <a:srgbClr val="F5DC32"/>
                </a:solidFill>
                <a:latin typeface="Calibri"/>
                <a:ea typeface="Calibri"/>
                <a:cs typeface="Times New Roman"/>
              </a:rPr>
              <a:t>CPS/Cloud/Edge </a:t>
            </a:r>
            <a:endParaRPr lang="fr-FR" sz="2800" b="1">
              <a:solidFill>
                <a:srgbClr val="F5DC32"/>
              </a:solidFill>
              <a:latin typeface="Calibri"/>
              <a:ea typeface="Calibri" panose="020F0502020204030204" pitchFamily="34" charset="0"/>
              <a:cs typeface="Times New Roman"/>
            </a:endParaRPr>
          </a:p>
          <a:p>
            <a:pPr algn="ctr"/>
            <a:r>
              <a:rPr lang="fr-FR" err="1">
                <a:solidFill>
                  <a:srgbClr val="F5DC32"/>
                </a:solidFill>
                <a:latin typeface="Arial"/>
                <a:ea typeface="Calibri"/>
                <a:cs typeface="Arial"/>
              </a:rPr>
              <a:t>Opening</a:t>
            </a:r>
            <a:r>
              <a:rPr lang="fr-FR">
                <a:solidFill>
                  <a:srgbClr val="F5DC32"/>
                </a:solidFill>
                <a:latin typeface="Arial"/>
                <a:ea typeface="Calibri"/>
                <a:cs typeface="Arial"/>
              </a:rPr>
              <a:t>: 15 </a:t>
            </a:r>
            <a:r>
              <a:rPr lang="fr-FR" err="1">
                <a:solidFill>
                  <a:srgbClr val="F5DC32"/>
                </a:solidFill>
                <a:latin typeface="Arial"/>
                <a:ea typeface="Calibri"/>
                <a:cs typeface="Arial"/>
              </a:rPr>
              <a:t>Nov</a:t>
            </a:r>
            <a:r>
              <a:rPr lang="fr-FR">
                <a:solidFill>
                  <a:srgbClr val="F5DC32"/>
                </a:solidFill>
                <a:latin typeface="Arial"/>
                <a:ea typeface="Calibri"/>
                <a:cs typeface="Arial"/>
              </a:rPr>
              <a:t> 2023</a:t>
            </a:r>
          </a:p>
          <a:p>
            <a:pPr algn="ctr"/>
            <a:r>
              <a:rPr lang="fr-FR">
                <a:solidFill>
                  <a:srgbClr val="F5DC32"/>
                </a:solidFill>
                <a:latin typeface="Arial"/>
                <a:ea typeface="Calibri"/>
                <a:cs typeface="Arial"/>
              </a:rPr>
              <a:t>Deadline(s): 19 Mar 2024</a:t>
            </a:r>
            <a:endParaRPr lang="fr-F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48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94703" y="1146599"/>
            <a:ext cx="8742717" cy="3373554"/>
          </a:xfrm>
        </p:spPr>
        <p:txBody>
          <a:bodyPr/>
          <a:lstStyle/>
          <a:p>
            <a:pPr marL="71755" indent="-171450">
              <a:spcAft>
                <a:spcPts val="0"/>
              </a:spcAft>
              <a:buFont typeface="Arial" panose="020B0604020202020204" pitchFamily="34" charset="0"/>
              <a:buChar char="•"/>
            </a:pPr>
            <a:endParaRPr lang="fr-FR" sz="1100"/>
          </a:p>
          <a:p>
            <a:pPr>
              <a:spcAft>
                <a:spcPts val="0"/>
              </a:spcAft>
            </a:pPr>
            <a:r>
              <a:rPr lang="en-GB" sz="1400" b="1">
                <a:solidFill>
                  <a:schemeClr val="accent3">
                    <a:lumMod val="50000"/>
                  </a:schemeClr>
                </a:solidFill>
              </a:rPr>
              <a:t>HORIZON-CL4-2024-DATA-01-03</a:t>
            </a:r>
            <a:endParaRPr lang="en-GB" sz="1400" b="1">
              <a:solidFill>
                <a:srgbClr val="000091"/>
              </a:solidFill>
            </a:endParaRPr>
          </a:p>
          <a:p>
            <a:pPr>
              <a:spcAft>
                <a:spcPts val="0"/>
              </a:spcAft>
            </a:pPr>
            <a:r>
              <a:rPr lang="en-GB" sz="1400" b="1">
                <a:solidFill>
                  <a:srgbClr val="000091"/>
                </a:solidFill>
              </a:rPr>
              <a:t>Piloting emerging Smart </a:t>
            </a:r>
            <a:r>
              <a:rPr lang="en-GB" sz="1400" b="1" err="1">
                <a:solidFill>
                  <a:srgbClr val="000091"/>
                </a:solidFill>
              </a:rPr>
              <a:t>IoT</a:t>
            </a:r>
            <a:r>
              <a:rPr lang="en-GB" sz="1400" b="1">
                <a:solidFill>
                  <a:srgbClr val="000091"/>
                </a:solidFill>
              </a:rPr>
              <a:t> Platforms and decentralized intelligence </a:t>
            </a:r>
            <a:r>
              <a:rPr lang="en-GB" sz="1400" b="1">
                <a:solidFill>
                  <a:schemeClr val="tx2">
                    <a:lumMod val="60000"/>
                    <a:lumOff val="40000"/>
                  </a:schemeClr>
                </a:solidFill>
              </a:rPr>
              <a:t>(IA)</a:t>
            </a:r>
            <a:endParaRPr lang="en-GB" sz="1400" b="1">
              <a:solidFill>
                <a:srgbClr val="000091"/>
              </a:solidFill>
            </a:endParaRPr>
          </a:p>
          <a:p>
            <a:pPr marL="645795" lvl="4" indent="-285750">
              <a:spcBef>
                <a:spcPts val="0"/>
              </a:spcBef>
              <a:spcAft>
                <a:spcPts val="0"/>
              </a:spcAft>
              <a:buFont typeface="Courier New" panose="02070309020205020404" pitchFamily="49" charset="0"/>
              <a:buChar char="o"/>
            </a:pPr>
            <a:r>
              <a:rPr lang="en-IE" sz="1400">
                <a:solidFill>
                  <a:srgbClr val="000091"/>
                </a:solidFill>
              </a:rPr>
              <a:t>20-25 M€ per project - 2 projects funded </a:t>
            </a:r>
            <a:r>
              <a:rPr lang="fr-FR" sz="1400">
                <a:solidFill>
                  <a:srgbClr val="000091"/>
                </a:solidFill>
              </a:rPr>
              <a:t>(45 M€) - </a:t>
            </a:r>
            <a:r>
              <a:rPr lang="en-US" sz="1400" b="1">
                <a:solidFill>
                  <a:schemeClr val="accent3">
                    <a:lumMod val="50000"/>
                  </a:schemeClr>
                </a:solidFill>
              </a:rPr>
              <a:t>start at TRL 3-4 and end at TRL 6-7</a:t>
            </a:r>
            <a:r>
              <a:rPr lang="en-US" sz="1400">
                <a:solidFill>
                  <a:srgbClr val="000091"/>
                </a:solidFill>
              </a:rPr>
              <a:t> </a:t>
            </a:r>
            <a:endParaRPr lang="fr-FR" sz="1400">
              <a:solidFill>
                <a:srgbClr val="000091"/>
              </a:solidFill>
            </a:endParaRPr>
          </a:p>
          <a:p>
            <a:pPr marL="645795" lvl="4" indent="-285750">
              <a:spcBef>
                <a:spcPts val="0"/>
              </a:spcBef>
              <a:spcAft>
                <a:spcPts val="0"/>
              </a:spcAft>
              <a:buFont typeface="Courier New" panose="02070309020205020404" pitchFamily="49" charset="0"/>
              <a:buChar char="o"/>
            </a:pPr>
            <a:r>
              <a:rPr lang="en-GB" sz="1400">
                <a:solidFill>
                  <a:srgbClr val="000091"/>
                </a:solidFill>
              </a:rPr>
              <a:t>Development of systems to become open platforms underpinning an emerging open edge ecosystem including midcaps, SMEs and start-ups that foster edge solutions</a:t>
            </a:r>
            <a:endParaRPr lang="fr-FR" sz="1400">
              <a:solidFill>
                <a:srgbClr val="000091"/>
              </a:solidFill>
            </a:endParaRPr>
          </a:p>
          <a:p>
            <a:pPr marL="645795" lvl="4" indent="-285750">
              <a:spcBef>
                <a:spcPts val="0"/>
              </a:spcBef>
              <a:spcAft>
                <a:spcPts val="0"/>
              </a:spcAft>
              <a:buFont typeface="Courier New" panose="02070309020205020404" pitchFamily="49" charset="0"/>
              <a:buChar char="o"/>
            </a:pPr>
            <a:endParaRPr lang="fr-FR" sz="1200">
              <a:solidFill>
                <a:srgbClr val="000091"/>
              </a:solidFill>
            </a:endParaRPr>
          </a:p>
          <a:p>
            <a:pPr marL="645795" lvl="4" indent="-285750">
              <a:spcBef>
                <a:spcPts val="0"/>
              </a:spcBef>
              <a:spcAft>
                <a:spcPts val="0"/>
              </a:spcAft>
              <a:buFont typeface="Courier New" panose="02070309020205020404" pitchFamily="49" charset="0"/>
              <a:buChar char="o"/>
            </a:pPr>
            <a:endParaRPr lang="en-GB" sz="1200">
              <a:solidFill>
                <a:srgbClr val="000091"/>
              </a:solidFill>
            </a:endParaRPr>
          </a:p>
          <a:p>
            <a:pPr marL="71755" indent="-171450">
              <a:spcAft>
                <a:spcPts val="0"/>
              </a:spcAft>
              <a:buFont typeface="Arial" panose="020B0604020202020204" pitchFamily="34" charset="0"/>
              <a:buChar char="•"/>
            </a:pPr>
            <a:endParaRPr lang="fr-FR" sz="1400" b="1">
              <a:solidFill>
                <a:schemeClr val="accent3">
                  <a:lumMod val="50000"/>
                </a:schemeClr>
              </a:solidFill>
            </a:endParaRPr>
          </a:p>
          <a:p>
            <a:pPr>
              <a:spcAft>
                <a:spcPts val="0"/>
              </a:spcAft>
            </a:pPr>
            <a:r>
              <a:rPr lang="en-GB" sz="1400" b="1">
                <a:solidFill>
                  <a:schemeClr val="accent3">
                    <a:lumMod val="50000"/>
                  </a:schemeClr>
                </a:solidFill>
              </a:rPr>
              <a:t>HORIZON-CL4-2024-DATA-01-05</a:t>
            </a:r>
            <a:endParaRPr lang="en-GB" sz="1400" b="1">
              <a:solidFill>
                <a:srgbClr val="000091"/>
              </a:solidFill>
            </a:endParaRPr>
          </a:p>
          <a:p>
            <a:pPr>
              <a:spcAft>
                <a:spcPts val="0"/>
              </a:spcAft>
            </a:pPr>
            <a:r>
              <a:rPr lang="en-GB" sz="1400" b="1">
                <a:solidFill>
                  <a:srgbClr val="000091"/>
                </a:solidFill>
              </a:rPr>
              <a:t>Platform Building, standardisation and Up-scaling of the ‘Cloud-Edge-</a:t>
            </a:r>
            <a:r>
              <a:rPr lang="en-GB" sz="1400" b="1" err="1">
                <a:solidFill>
                  <a:srgbClr val="000091"/>
                </a:solidFill>
              </a:rPr>
              <a:t>IoT</a:t>
            </a:r>
            <a:r>
              <a:rPr lang="en-GB" sz="1400" b="1">
                <a:solidFill>
                  <a:srgbClr val="000091"/>
                </a:solidFill>
              </a:rPr>
              <a:t>’ Solutions </a:t>
            </a:r>
            <a:r>
              <a:rPr lang="en-GB" sz="1400" b="1">
                <a:solidFill>
                  <a:schemeClr val="tx2">
                    <a:lumMod val="60000"/>
                    <a:lumOff val="40000"/>
                  </a:schemeClr>
                </a:solidFill>
              </a:rPr>
              <a:t>(CSA)</a:t>
            </a:r>
            <a:endParaRPr lang="fr-FR" sz="1400" b="1">
              <a:solidFill>
                <a:schemeClr val="tx2">
                  <a:lumMod val="60000"/>
                  <a:lumOff val="40000"/>
                </a:schemeClr>
              </a:solidFill>
              <a:hlinkClick r:id="rId3"/>
            </a:endParaRPr>
          </a:p>
          <a:p>
            <a:pPr marL="645795" lvl="4" indent="-285750">
              <a:spcBef>
                <a:spcPts val="0"/>
              </a:spcBef>
              <a:spcAft>
                <a:spcPts val="0"/>
              </a:spcAft>
              <a:buFont typeface="Courier New" panose="02070309020205020404" pitchFamily="49" charset="0"/>
              <a:buChar char="o"/>
            </a:pPr>
            <a:r>
              <a:rPr lang="en-IE" sz="1400">
                <a:solidFill>
                  <a:srgbClr val="000091"/>
                </a:solidFill>
              </a:rPr>
              <a:t>2 M€ per project - 1 project funded </a:t>
            </a:r>
            <a:r>
              <a:rPr lang="fr-FR" sz="1400">
                <a:solidFill>
                  <a:srgbClr val="000091"/>
                </a:solidFill>
              </a:rPr>
              <a:t>(2 M€)</a:t>
            </a:r>
          </a:p>
          <a:p>
            <a:pPr marL="645795" lvl="4" indent="-285750">
              <a:spcBef>
                <a:spcPts val="0"/>
              </a:spcBef>
              <a:spcAft>
                <a:spcPts val="0"/>
              </a:spcAft>
              <a:buFont typeface="Courier New" panose="02070309020205020404" pitchFamily="49" charset="0"/>
              <a:buChar char="o"/>
            </a:pPr>
            <a:r>
              <a:rPr lang="en-GB" sz="1400">
                <a:solidFill>
                  <a:srgbClr val="000091"/>
                </a:solidFill>
              </a:rPr>
              <a:t>International collaboration with trusted partner regions, guaranteeing a minimum level of interoperability, portability thereby fostering competition in the Cloud/Edge services market for the European cloud/edge and software industry</a:t>
            </a:r>
            <a:br>
              <a:rPr lang="en-GB" sz="1400">
                <a:solidFill>
                  <a:srgbClr val="000091"/>
                </a:solidFill>
              </a:rPr>
            </a:br>
            <a:r>
              <a:rPr lang="en-GB" sz="1400">
                <a:solidFill>
                  <a:srgbClr val="000091"/>
                </a:solidFill>
              </a:rPr>
              <a:t>and facilitate European access to foreign markets</a:t>
            </a:r>
            <a:endParaRPr lang="x-none" sz="1400">
              <a:solidFill>
                <a:srgbClr val="000091"/>
              </a:solidFill>
            </a:endParaRPr>
          </a:p>
          <a:p>
            <a:pPr>
              <a:spcAft>
                <a:spcPts val="0"/>
              </a:spcAft>
            </a:pPr>
            <a:endParaRPr lang="fr-FR" sz="1200">
              <a:solidFill>
                <a:srgbClr val="000091"/>
              </a:solidFill>
            </a:endParaRPr>
          </a:p>
          <a:p>
            <a:pPr marL="360045" lvl="4" indent="0">
              <a:spcBef>
                <a:spcPts val="0"/>
              </a:spcBef>
              <a:spcAft>
                <a:spcPts val="0"/>
              </a:spcAft>
              <a:buNone/>
            </a:pPr>
            <a:r>
              <a:rPr lang="en-US" sz="1200">
                <a:solidFill>
                  <a:srgbClr val="000091"/>
                </a:solidFill>
              </a:rPr>
              <a:t/>
            </a:r>
            <a:br>
              <a:rPr lang="en-US" sz="1200">
                <a:solidFill>
                  <a:srgbClr val="000091"/>
                </a:solidFill>
              </a:rPr>
            </a:br>
            <a:endParaRPr lang="en-GB" sz="1200">
              <a:solidFill>
                <a:srgbClr val="000091"/>
              </a:solidFill>
            </a:endParaRPr>
          </a:p>
          <a:p>
            <a:pPr marL="71755" indent="-171450">
              <a:spcAft>
                <a:spcPts val="0"/>
              </a:spcAft>
              <a:buFont typeface="Arial" panose="020B0604020202020204" pitchFamily="34" charset="0"/>
              <a:buChar char="•"/>
            </a:pPr>
            <a:endParaRPr lang="fr-FR" sz="1200">
              <a:solidFill>
                <a:srgbClr val="000091"/>
              </a:solidFill>
            </a:endParaRPr>
          </a:p>
          <a:p>
            <a:pPr>
              <a:spcAft>
                <a:spcPts val="0"/>
              </a:spcAft>
            </a:pPr>
            <a:r>
              <a:rPr lang="en-US" sz="1200">
                <a:solidFill>
                  <a:srgbClr val="000091"/>
                </a:solidFill>
              </a:rPr>
              <a:t> </a:t>
            </a:r>
            <a:endParaRPr lang="en-GB" sz="1200">
              <a:solidFill>
                <a:srgbClr val="000091"/>
              </a:solidFill>
            </a:endParaRPr>
          </a:p>
          <a:p>
            <a:pPr>
              <a:spcAft>
                <a:spcPts val="0"/>
              </a:spcAft>
            </a:pPr>
            <a:endParaRPr lang="fr-FR" sz="1200">
              <a:solidFill>
                <a:srgbClr val="000091"/>
              </a:solidFill>
              <a:hlinkClick r:id="rId3"/>
            </a:endParaRPr>
          </a:p>
          <a:p>
            <a:pPr marL="71755" indent="-171450">
              <a:spcAft>
                <a:spcPts val="0"/>
              </a:spcAft>
              <a:buFont typeface="Arial" panose="020B0604020202020204" pitchFamily="34" charset="0"/>
              <a:buChar char="•"/>
            </a:pPr>
            <a:endParaRPr lang="fr-FR" sz="1400">
              <a:hlinkClick r:id="rId3"/>
            </a:endParaRPr>
          </a:p>
          <a:p>
            <a:endParaRPr lang="fr-FR" sz="14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18</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51659"/>
            <a:ext cx="5640636" cy="336418"/>
          </a:xfrm>
        </p:spPr>
        <p:txBody>
          <a:bodyPr/>
          <a:lstStyle/>
          <a:p>
            <a:pPr algn="r"/>
            <a:r>
              <a:rPr lang="en-GB" sz="2000">
                <a:solidFill>
                  <a:srgbClr val="000091"/>
                </a:solidFill>
              </a:rPr>
              <a:t>CPS/Cloud/Edge</a:t>
            </a:r>
            <a:endParaRPr lang="en-US" sz="2000"/>
          </a:p>
        </p:txBody>
      </p:sp>
      <p:sp>
        <p:nvSpPr>
          <p:cNvPr id="6" name="Rectangle 5"/>
          <p:cNvSpPr/>
          <p:nvPr/>
        </p:nvSpPr>
        <p:spPr>
          <a:xfrm>
            <a:off x="341397" y="1223282"/>
            <a:ext cx="8742717" cy="1337037"/>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341397" y="2823666"/>
            <a:ext cx="8742717" cy="177317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42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410287" y="1239336"/>
            <a:ext cx="8594724" cy="3485642"/>
          </a:xfrm>
        </p:spPr>
        <p:txBody>
          <a:bodyPr/>
          <a:lstStyle/>
          <a:p>
            <a:pPr>
              <a:spcAft>
                <a:spcPts val="0"/>
              </a:spcAft>
            </a:pPr>
            <a:r>
              <a:rPr lang="en-GB" sz="1400" b="1">
                <a:solidFill>
                  <a:schemeClr val="accent3">
                    <a:lumMod val="50000"/>
                  </a:schemeClr>
                </a:solidFill>
              </a:rPr>
              <a:t>HORIZON-CL4-2024-DIGITAL-EMERGING-01-21</a:t>
            </a:r>
            <a:endParaRPr lang="en-GB" sz="1400" b="1">
              <a:solidFill>
                <a:srgbClr val="000091"/>
              </a:solidFill>
            </a:endParaRPr>
          </a:p>
          <a:p>
            <a:pPr>
              <a:spcAft>
                <a:spcPts val="0"/>
              </a:spcAft>
            </a:pPr>
            <a:r>
              <a:rPr lang="en-GB" sz="1400" b="1">
                <a:solidFill>
                  <a:srgbClr val="000091"/>
                </a:solidFill>
              </a:rPr>
              <a:t>Open Source for Cloud/Edge to support European Digital Autonomy </a:t>
            </a:r>
            <a:r>
              <a:rPr lang="en-GB" sz="1400" b="1">
                <a:solidFill>
                  <a:schemeClr val="tx2">
                    <a:lumMod val="60000"/>
                    <a:lumOff val="40000"/>
                  </a:schemeClr>
                </a:solidFill>
              </a:rPr>
              <a:t>(RIA)</a:t>
            </a:r>
          </a:p>
          <a:p>
            <a:pPr marL="645795" lvl="4" indent="-285750">
              <a:spcBef>
                <a:spcPts val="0"/>
              </a:spcBef>
              <a:spcAft>
                <a:spcPts val="0"/>
              </a:spcAft>
              <a:buFont typeface="Courier New" panose="02070309020205020404" pitchFamily="49" charset="0"/>
              <a:buChar char="o"/>
            </a:pPr>
            <a:r>
              <a:rPr lang="en-IE" sz="1400">
                <a:solidFill>
                  <a:srgbClr val="000091"/>
                </a:solidFill>
              </a:rPr>
              <a:t>4-6 M€ per project - 4 projects funded </a:t>
            </a:r>
            <a:r>
              <a:rPr lang="fr-FR" sz="1400">
                <a:solidFill>
                  <a:srgbClr val="000091"/>
                </a:solidFill>
              </a:rPr>
              <a:t>(20 M€) - </a:t>
            </a:r>
            <a:r>
              <a:rPr lang="en-US" sz="1400" b="1">
                <a:solidFill>
                  <a:schemeClr val="accent3">
                    <a:lumMod val="50000"/>
                  </a:schemeClr>
                </a:solidFill>
              </a:rPr>
              <a:t>start at TRL 4 and end at TRL 6</a:t>
            </a:r>
            <a:endParaRPr lang="fr-FR" sz="1400">
              <a:solidFill>
                <a:srgbClr val="000091"/>
              </a:solidFill>
            </a:endParaRPr>
          </a:p>
          <a:p>
            <a:pPr marL="645795" lvl="4" indent="-285750">
              <a:spcBef>
                <a:spcPts val="0"/>
              </a:spcBef>
              <a:spcAft>
                <a:spcPts val="0"/>
              </a:spcAft>
              <a:buFont typeface="Courier New" panose="02070309020205020404" pitchFamily="49" charset="0"/>
              <a:buChar char="o"/>
            </a:pPr>
            <a:r>
              <a:rPr lang="en-GB" sz="1400">
                <a:solidFill>
                  <a:srgbClr val="000091"/>
                </a:solidFill>
              </a:rPr>
              <a:t>Facilitate the emergence of a full European Open Cloud and Edge Computing Architecture</a:t>
            </a:r>
          </a:p>
          <a:p>
            <a:pPr>
              <a:spcAft>
                <a:spcPts val="0"/>
              </a:spcAft>
            </a:pPr>
            <a:endParaRPr lang="en-GB" sz="1400" b="1">
              <a:solidFill>
                <a:srgbClr val="000091"/>
              </a:solidFill>
            </a:endParaRPr>
          </a:p>
          <a:p>
            <a:pPr>
              <a:spcAft>
                <a:spcPts val="0"/>
              </a:spcAft>
            </a:pPr>
            <a:endParaRPr lang="en-GB" sz="1400" b="1">
              <a:solidFill>
                <a:srgbClr val="000091"/>
              </a:solidFill>
            </a:endParaRPr>
          </a:p>
          <a:p>
            <a:pPr>
              <a:spcAft>
                <a:spcPts val="0"/>
              </a:spcAft>
            </a:pPr>
            <a:endParaRPr lang="en-GB" sz="1400" b="1">
              <a:solidFill>
                <a:srgbClr val="000091"/>
              </a:solidFill>
            </a:endParaRPr>
          </a:p>
          <a:p>
            <a:pPr>
              <a:spcAft>
                <a:spcPts val="0"/>
              </a:spcAft>
            </a:pPr>
            <a:endParaRPr lang="en-GB" sz="1400" b="1">
              <a:solidFill>
                <a:srgbClr val="000091"/>
              </a:solidFill>
            </a:endParaRPr>
          </a:p>
          <a:p>
            <a:pPr>
              <a:spcAft>
                <a:spcPts val="0"/>
              </a:spcAft>
            </a:pPr>
            <a:r>
              <a:rPr lang="en-GB" sz="1400" b="1">
                <a:solidFill>
                  <a:schemeClr val="accent3">
                    <a:lumMod val="50000"/>
                  </a:schemeClr>
                </a:solidFill>
              </a:rPr>
              <a:t>HORIZON-CL4-2024-DIGITAL-EMERGING-01-22</a:t>
            </a:r>
            <a:endParaRPr lang="en-GB" sz="1400" b="1">
              <a:solidFill>
                <a:srgbClr val="000091"/>
              </a:solidFill>
            </a:endParaRPr>
          </a:p>
          <a:p>
            <a:pPr>
              <a:spcAft>
                <a:spcPts val="0"/>
              </a:spcAft>
            </a:pPr>
            <a:r>
              <a:rPr lang="en-GB" sz="1400" b="1">
                <a:solidFill>
                  <a:srgbClr val="000091"/>
                </a:solidFill>
              </a:rPr>
              <a:t>Fundamentals of Software Engineering </a:t>
            </a:r>
            <a:r>
              <a:rPr lang="en-GB" sz="1400" b="1">
                <a:solidFill>
                  <a:schemeClr val="tx2">
                    <a:lumMod val="60000"/>
                    <a:lumOff val="40000"/>
                  </a:schemeClr>
                </a:solidFill>
              </a:rPr>
              <a:t>(RIA)</a:t>
            </a:r>
          </a:p>
          <a:p>
            <a:pPr marL="645795" lvl="4" indent="-285750">
              <a:spcBef>
                <a:spcPts val="0"/>
              </a:spcBef>
              <a:spcAft>
                <a:spcPts val="0"/>
              </a:spcAft>
              <a:buFont typeface="Courier New" panose="02070309020205020404" pitchFamily="49" charset="0"/>
              <a:buChar char="o"/>
            </a:pPr>
            <a:r>
              <a:rPr lang="en-IE" sz="1400">
                <a:solidFill>
                  <a:srgbClr val="000091"/>
                </a:solidFill>
              </a:rPr>
              <a:t>4-6 M€ per project - 4 projects funded </a:t>
            </a:r>
            <a:r>
              <a:rPr lang="fr-FR" sz="1400">
                <a:solidFill>
                  <a:srgbClr val="000091"/>
                </a:solidFill>
              </a:rPr>
              <a:t>(13,5 M€) - </a:t>
            </a:r>
            <a:r>
              <a:rPr lang="en-US" sz="1400" b="1">
                <a:solidFill>
                  <a:schemeClr val="accent3">
                    <a:lumMod val="50000"/>
                  </a:schemeClr>
                </a:solidFill>
              </a:rPr>
              <a:t>start at TRL 2 and end at TRL 5</a:t>
            </a:r>
            <a:endParaRPr lang="fr-FR" sz="1400">
              <a:solidFill>
                <a:srgbClr val="000091"/>
              </a:solidFill>
            </a:endParaRPr>
          </a:p>
          <a:p>
            <a:pPr marL="645795" lvl="4" indent="-285750">
              <a:spcBef>
                <a:spcPts val="0"/>
              </a:spcBef>
              <a:spcAft>
                <a:spcPts val="0"/>
              </a:spcAft>
              <a:buFont typeface="Courier New" panose="02070309020205020404" pitchFamily="49" charset="0"/>
              <a:buChar char="o"/>
            </a:pPr>
            <a:r>
              <a:rPr lang="en-GB" sz="1400">
                <a:solidFill>
                  <a:srgbClr val="000091"/>
                </a:solidFill>
              </a:rPr>
              <a:t>Implementing responsible software engineering (optimising energy usage, reducing the environmental footprint, security-by-design, and data protection) by demonstrating their developments in at least three industrial or societal use-cases</a:t>
            </a:r>
            <a:endParaRPr lang="x-none" sz="1400">
              <a:solidFill>
                <a:srgbClr val="000091"/>
              </a:solidFill>
            </a:endParaRPr>
          </a:p>
          <a:p>
            <a:pPr marL="645795" lvl="4" indent="-285750">
              <a:spcBef>
                <a:spcPts val="0"/>
              </a:spcBef>
              <a:spcAft>
                <a:spcPts val="0"/>
              </a:spcAft>
              <a:buFont typeface="Courier New" panose="02070309020205020404" pitchFamily="49" charset="0"/>
              <a:buChar char="o"/>
            </a:pPr>
            <a:endParaRPr lang="fr-FR" sz="1400">
              <a:solidFill>
                <a:srgbClr val="000091"/>
              </a:solidFill>
            </a:endParaRPr>
          </a:p>
          <a:p>
            <a:pPr marL="360045" lvl="4" indent="0">
              <a:spcBef>
                <a:spcPts val="0"/>
              </a:spcBef>
              <a:spcAft>
                <a:spcPts val="0"/>
              </a:spcAft>
              <a:buNone/>
            </a:pPr>
            <a:endParaRPr lang="en-GB" sz="1400">
              <a:solidFill>
                <a:srgbClr val="000091"/>
              </a:solidFill>
            </a:endParaRPr>
          </a:p>
          <a:p>
            <a:pPr>
              <a:spcAft>
                <a:spcPts val="0"/>
              </a:spcAft>
            </a:pPr>
            <a:endParaRPr lang="fr-FR" sz="1400">
              <a:solidFill>
                <a:srgbClr val="000091"/>
              </a:solidFill>
              <a:hlinkClick r:id="rId3"/>
            </a:endParaRPr>
          </a:p>
          <a:p>
            <a:pPr marL="71755" indent="-171450">
              <a:spcAft>
                <a:spcPts val="0"/>
              </a:spcAft>
              <a:buFont typeface="Arial" panose="020B0604020202020204" pitchFamily="34" charset="0"/>
              <a:buChar char="•"/>
            </a:pPr>
            <a:endParaRPr lang="fr-FR" sz="1600">
              <a:hlinkClick r:id="rId3"/>
            </a:endParaRPr>
          </a:p>
          <a:p>
            <a:endParaRPr lang="fr-FR" sz="16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19</a:t>
            </a:fld>
            <a:endParaRPr lang="en-GB"/>
          </a:p>
        </p:txBody>
      </p:sp>
      <p:sp>
        <p:nvSpPr>
          <p:cNvPr id="8"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51659"/>
            <a:ext cx="5640636" cy="336418"/>
          </a:xfrm>
        </p:spPr>
        <p:txBody>
          <a:bodyPr/>
          <a:lstStyle/>
          <a:p>
            <a:pPr algn="r"/>
            <a:r>
              <a:rPr lang="en-GB" sz="2000">
                <a:solidFill>
                  <a:srgbClr val="000091"/>
                </a:solidFill>
              </a:rPr>
              <a:t>CPS/Cloud/Edge</a:t>
            </a:r>
            <a:endParaRPr lang="en-US" sz="2000"/>
          </a:p>
        </p:txBody>
      </p:sp>
      <p:sp>
        <p:nvSpPr>
          <p:cNvPr id="6" name="Rectangle 5"/>
          <p:cNvSpPr/>
          <p:nvPr/>
        </p:nvSpPr>
        <p:spPr>
          <a:xfrm>
            <a:off x="339237" y="2849194"/>
            <a:ext cx="8716981" cy="150907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339237" y="1169818"/>
            <a:ext cx="8716981" cy="995744"/>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44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1800">
                <a:solidFill>
                  <a:srgbClr val="000091"/>
                </a:solidFill>
              </a:rPr>
              <a:t>One-stop-shop for Horizon Europe </a:t>
            </a:r>
            <a:r>
              <a:rPr lang="en-GB" sz="1800">
                <a:solidFill>
                  <a:srgbClr val="000091"/>
                </a:solidFill>
              </a:rPr>
              <a:t>programme</a:t>
            </a:r>
            <a:r>
              <a:rPr lang="en-US" sz="1800">
                <a:solidFill>
                  <a:srgbClr val="000091"/>
                </a:solidFill>
              </a:rPr>
              <a:t> among the French research,  and innovation community</a:t>
            </a:r>
            <a:r>
              <a:rPr lang="fr-FR" sz="2800"/>
              <a:t/>
            </a:r>
            <a:br>
              <a:rPr lang="fr-FR" sz="2800"/>
            </a:br>
            <a:endParaRPr lang="fr-FR"/>
          </a:p>
        </p:txBody>
      </p:sp>
      <p:sp>
        <p:nvSpPr>
          <p:cNvPr id="3" name="Espace réservé du contenu 2"/>
          <p:cNvSpPr>
            <a:spLocks noGrp="1"/>
          </p:cNvSpPr>
          <p:nvPr>
            <p:ph sz="quarter" idx="14"/>
          </p:nvPr>
        </p:nvSpPr>
        <p:spPr>
          <a:xfrm>
            <a:off x="359999" y="1919470"/>
            <a:ext cx="4108975" cy="1984061"/>
          </a:xfrm>
        </p:spPr>
        <p:txBody>
          <a:bodyPr/>
          <a:lstStyle/>
          <a:p>
            <a:pPr marL="171450" lvl="0" indent="-171450">
              <a:buFont typeface="Wingdings" panose="05000000000000000000" pitchFamily="2" charset="2"/>
              <a:buChar char="ü"/>
            </a:pPr>
            <a:r>
              <a:rPr lang="en-GB" sz="1200" b="1">
                <a:solidFill>
                  <a:srgbClr val="000091"/>
                </a:solidFill>
                <a:sym typeface="Wingdings" panose="05000000000000000000" pitchFamily="2" charset="2"/>
              </a:rPr>
              <a:t>Informing, raising awareness, and guiding candidates</a:t>
            </a:r>
            <a:endParaRPr lang="en-GB" sz="1200" b="1">
              <a:solidFill>
                <a:srgbClr val="000091"/>
              </a:solidFill>
              <a:cs typeface="Arial"/>
            </a:endParaRPr>
          </a:p>
          <a:p>
            <a:pPr marL="171450" lvl="0" indent="-171450">
              <a:buFont typeface="Wingdings" panose="05000000000000000000" pitchFamily="2" charset="2"/>
              <a:buChar char="ü"/>
            </a:pPr>
            <a:r>
              <a:rPr lang="en-GB" sz="1200" b="1">
                <a:solidFill>
                  <a:srgbClr val="000091"/>
                </a:solidFill>
                <a:sym typeface="Wingdings" panose="05000000000000000000" pitchFamily="2" charset="2"/>
              </a:rPr>
              <a:t>Targeting European stakeholders and facilitating emerging project ideas</a:t>
            </a:r>
            <a:endParaRPr lang="en-GB" sz="1200" b="1">
              <a:solidFill>
                <a:srgbClr val="000091"/>
              </a:solidFill>
              <a:cs typeface="Arial"/>
            </a:endParaRPr>
          </a:p>
          <a:p>
            <a:pPr marL="171450" lvl="0" indent="-171450">
              <a:buFont typeface="Wingdings" panose="05000000000000000000" pitchFamily="2" charset="2"/>
              <a:buChar char="ü"/>
            </a:pPr>
            <a:r>
              <a:rPr lang="en-GB" sz="1200" b="1">
                <a:solidFill>
                  <a:srgbClr val="000091"/>
                </a:solidFill>
                <a:sym typeface="Wingdings" panose="05000000000000000000" pitchFamily="2" charset="2"/>
              </a:rPr>
              <a:t>Training networks </a:t>
            </a:r>
            <a:r>
              <a:rPr lang="en-GB" sz="1200">
                <a:solidFill>
                  <a:srgbClr val="000091"/>
                </a:solidFill>
                <a:sym typeface="Wingdings" panose="05000000000000000000" pitchFamily="2" charset="2"/>
              </a:rPr>
              <a:t>(geographic and thematic)</a:t>
            </a:r>
            <a:endParaRPr lang="en-GB" sz="1200">
              <a:solidFill>
                <a:srgbClr val="000091"/>
              </a:solidFill>
              <a:cs typeface="Arial"/>
            </a:endParaRPr>
          </a:p>
          <a:p>
            <a:pPr marL="171450" indent="-171450">
              <a:buFont typeface="Wingdings" panose="05000000000000000000" pitchFamily="2" charset="2"/>
              <a:buChar char="ü"/>
            </a:pPr>
            <a:r>
              <a:rPr lang="en-GB" sz="1200" b="1">
                <a:solidFill>
                  <a:srgbClr val="000091"/>
                </a:solidFill>
                <a:sym typeface="Wingdings" panose="05000000000000000000" pitchFamily="2" charset="2"/>
              </a:rPr>
              <a:t>Supporting European and beyond matchmakings </a:t>
            </a:r>
            <a:r>
              <a:rPr lang="en-GB" sz="1200">
                <a:solidFill>
                  <a:srgbClr val="000091"/>
                </a:solidFill>
                <a:sym typeface="Wingdings" panose="05000000000000000000" pitchFamily="2" charset="2"/>
              </a:rPr>
              <a:t>(under our digital NCP network of networks</a:t>
            </a:r>
            <a:r>
              <a:rPr lang="en-GB" sz="1200" b="1">
                <a:solidFill>
                  <a:srgbClr val="000091"/>
                </a:solidFill>
                <a:sym typeface="Wingdings" panose="05000000000000000000" pitchFamily="2" charset="2"/>
              </a:rPr>
              <a:t>)</a:t>
            </a:r>
            <a:endParaRPr lang="en-GB" sz="1200" b="1">
              <a:solidFill>
                <a:srgbClr val="000091"/>
              </a:solidFill>
              <a:cs typeface="Arial"/>
            </a:endParaRPr>
          </a:p>
          <a:p>
            <a:pPr marL="171450" indent="-171450">
              <a:buFont typeface="Wingdings" panose="05000000000000000000" pitchFamily="2" charset="2"/>
              <a:buChar char="ü"/>
            </a:pPr>
            <a:r>
              <a:rPr lang="en-GB" sz="1200" b="1">
                <a:solidFill>
                  <a:srgbClr val="000091"/>
                </a:solidFill>
                <a:ea typeface="+mn-lt"/>
                <a:cs typeface="+mn-lt"/>
              </a:rPr>
              <a:t>Communicating in a dedicated HE section on cluster 4 (Pillar II) Digital</a:t>
            </a:r>
          </a:p>
          <a:p>
            <a:pPr marL="171450" indent="-171450">
              <a:buFont typeface="Wingdings" panose="05000000000000000000" pitchFamily="2" charset="2"/>
              <a:buChar char="ü"/>
            </a:pPr>
            <a:endParaRPr lang="en-GB">
              <a:solidFill>
                <a:srgbClr val="000091"/>
              </a:solidFill>
              <a:ea typeface="+mn-lt"/>
              <a:cs typeface="+mn-lt"/>
            </a:endParaRPr>
          </a:p>
          <a:p>
            <a:endParaRPr lang="fr-FR"/>
          </a:p>
        </p:txBody>
      </p:sp>
      <p:sp>
        <p:nvSpPr>
          <p:cNvPr id="4" name="Espace réservé du texte 3"/>
          <p:cNvSpPr>
            <a:spLocks noGrp="1"/>
          </p:cNvSpPr>
          <p:nvPr>
            <p:ph type="body" sz="quarter" idx="13"/>
          </p:nvPr>
        </p:nvSpPr>
        <p:spPr>
          <a:xfrm>
            <a:off x="3203846" y="195486"/>
            <a:ext cx="5562490" cy="360000"/>
          </a:xfrm>
        </p:spPr>
        <p:txBody>
          <a:bodyPr/>
          <a:lstStyle/>
          <a:p>
            <a:pPr marL="0" indent="0">
              <a:buNone/>
            </a:pPr>
            <a:r>
              <a:rPr lang="fr-FR" sz="2000"/>
              <a:t>French Digital National Contact Point Team (NCP) </a:t>
            </a:r>
            <a:endParaRPr lang="fr-FR" sz="2000">
              <a:cs typeface="Arial"/>
            </a:endParaRPr>
          </a:p>
        </p:txBody>
      </p:sp>
      <p:sp>
        <p:nvSpPr>
          <p:cNvPr id="7" name="Rectangle 6">
            <a:extLst>
              <a:ext uri="{FF2B5EF4-FFF2-40B4-BE49-F238E27FC236}">
                <a16:creationId xmlns:a16="http://schemas.microsoft.com/office/drawing/2014/main" id="{FA2CD5B5-3AE4-4033-912B-E93B38F19C03}"/>
              </a:ext>
            </a:extLst>
          </p:cNvPr>
          <p:cNvSpPr/>
          <p:nvPr/>
        </p:nvSpPr>
        <p:spPr>
          <a:xfrm>
            <a:off x="6654819" y="3038989"/>
            <a:ext cx="999670" cy="55399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1000" dirty="0" smtClean="0">
                <a:solidFill>
                  <a:schemeClr val="tx2">
                    <a:lumMod val="60000"/>
                    <a:lumOff val="40000"/>
                  </a:schemeClr>
                </a:solidFill>
              </a:rPr>
              <a:t>Hélène</a:t>
            </a:r>
          </a:p>
          <a:p>
            <a:pPr algn="ctr"/>
            <a:r>
              <a:rPr lang="en-US" sz="1000" dirty="0" err="1" smtClean="0">
                <a:solidFill>
                  <a:schemeClr val="tx2">
                    <a:lumMod val="60000"/>
                    <a:lumOff val="40000"/>
                  </a:schemeClr>
                </a:solidFill>
              </a:rPr>
              <a:t>Dereszowski</a:t>
            </a:r>
            <a:r>
              <a:rPr lang="en-US" sz="1000" dirty="0"/>
              <a:t/>
            </a:r>
            <a:br>
              <a:rPr lang="en-US" sz="1000" dirty="0"/>
            </a:br>
            <a:r>
              <a:rPr lang="en-US" sz="1000" dirty="0">
                <a:solidFill>
                  <a:schemeClr val="tx2">
                    <a:lumMod val="60000"/>
                    <a:lumOff val="40000"/>
                  </a:schemeClr>
                </a:solidFill>
              </a:rPr>
              <a:t>MESR</a:t>
            </a:r>
            <a:endParaRPr lang="en-US" sz="1000" dirty="0">
              <a:solidFill>
                <a:schemeClr val="tx2">
                  <a:lumMod val="60000"/>
                  <a:lumOff val="40000"/>
                </a:schemeClr>
              </a:solidFill>
              <a:cs typeface="Arial"/>
            </a:endParaRPr>
          </a:p>
        </p:txBody>
      </p:sp>
      <p:sp>
        <p:nvSpPr>
          <p:cNvPr id="8" name="Rectangle 7">
            <a:extLst>
              <a:ext uri="{FF2B5EF4-FFF2-40B4-BE49-F238E27FC236}">
                <a16:creationId xmlns:a16="http://schemas.microsoft.com/office/drawing/2014/main" id="{5A697D9F-D76C-464C-939E-2DA2894D3540}"/>
              </a:ext>
            </a:extLst>
          </p:cNvPr>
          <p:cNvSpPr/>
          <p:nvPr/>
        </p:nvSpPr>
        <p:spPr>
          <a:xfrm>
            <a:off x="5649619" y="3047959"/>
            <a:ext cx="996041" cy="55399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1000">
                <a:solidFill>
                  <a:schemeClr val="tx2">
                    <a:lumMod val="60000"/>
                    <a:lumOff val="40000"/>
                  </a:schemeClr>
                </a:solidFill>
              </a:rPr>
              <a:t>Gaël</a:t>
            </a:r>
          </a:p>
          <a:p>
            <a:pPr algn="ctr"/>
            <a:r>
              <a:rPr lang="en-US" sz="1000" err="1">
                <a:solidFill>
                  <a:schemeClr val="tx2">
                    <a:lumMod val="60000"/>
                    <a:lumOff val="40000"/>
                  </a:schemeClr>
                </a:solidFill>
              </a:rPr>
              <a:t>Maugis</a:t>
            </a:r>
            <a:r>
              <a:rPr lang="en-US" sz="1000"/>
              <a:t/>
            </a:r>
            <a:br>
              <a:rPr lang="en-US" sz="1000"/>
            </a:br>
            <a:r>
              <a:rPr lang="en-US" sz="1000">
                <a:solidFill>
                  <a:schemeClr val="tx2">
                    <a:lumMod val="60000"/>
                    <a:lumOff val="40000"/>
                  </a:schemeClr>
                </a:solidFill>
              </a:rPr>
              <a:t>MESR</a:t>
            </a:r>
            <a:endParaRPr lang="en-US" sz="1000">
              <a:solidFill>
                <a:schemeClr val="tx2">
                  <a:lumMod val="60000"/>
                  <a:lumOff val="40000"/>
                </a:schemeClr>
              </a:solidFill>
              <a:cs typeface="Arial"/>
            </a:endParaRPr>
          </a:p>
        </p:txBody>
      </p:sp>
      <p:sp>
        <p:nvSpPr>
          <p:cNvPr id="10" name="Rectangle 9">
            <a:extLst>
              <a:ext uri="{FF2B5EF4-FFF2-40B4-BE49-F238E27FC236}">
                <a16:creationId xmlns:a16="http://schemas.microsoft.com/office/drawing/2014/main" id="{3AEBDAA6-C27B-46C4-9353-6786B8242EEE}"/>
              </a:ext>
            </a:extLst>
          </p:cNvPr>
          <p:cNvSpPr/>
          <p:nvPr/>
        </p:nvSpPr>
        <p:spPr>
          <a:xfrm>
            <a:off x="7682604" y="3038989"/>
            <a:ext cx="999670" cy="55399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1000">
                <a:solidFill>
                  <a:schemeClr val="tx2">
                    <a:lumMod val="60000"/>
                    <a:lumOff val="40000"/>
                  </a:schemeClr>
                </a:solidFill>
              </a:rPr>
              <a:t>Smail</a:t>
            </a:r>
            <a:endParaRPr lang="fr-FR">
              <a:solidFill>
                <a:schemeClr val="tx2">
                  <a:lumMod val="60000"/>
                  <a:lumOff val="40000"/>
                </a:schemeClr>
              </a:solidFill>
            </a:endParaRPr>
          </a:p>
          <a:p>
            <a:pPr algn="ctr"/>
            <a:r>
              <a:rPr lang="en-US" sz="1000" err="1">
                <a:solidFill>
                  <a:schemeClr val="tx2">
                    <a:lumMod val="60000"/>
                    <a:lumOff val="40000"/>
                  </a:schemeClr>
                </a:solidFill>
              </a:rPr>
              <a:t>Niar</a:t>
            </a:r>
            <a:r>
              <a:rPr lang="en-US" sz="1000"/>
              <a:t/>
            </a:r>
            <a:br>
              <a:rPr lang="en-US" sz="1000"/>
            </a:br>
            <a:r>
              <a:rPr lang="en-US" sz="1000">
                <a:solidFill>
                  <a:schemeClr val="tx2">
                    <a:lumMod val="60000"/>
                    <a:lumOff val="40000"/>
                  </a:schemeClr>
                </a:solidFill>
              </a:rPr>
              <a:t>MESR</a:t>
            </a:r>
            <a:endParaRPr lang="en-US" sz="1000">
              <a:solidFill>
                <a:schemeClr val="tx2">
                  <a:lumMod val="60000"/>
                  <a:lumOff val="40000"/>
                </a:schemeClr>
              </a:solidFill>
              <a:cs typeface="Arial"/>
            </a:endParaRPr>
          </a:p>
        </p:txBody>
      </p:sp>
      <p:pic>
        <p:nvPicPr>
          <p:cNvPr id="11" name="Image 9" descr="Une image contenant personne, mur, cravate, homme&#10;&#10;Description générée automatiquement">
            <a:extLst>
              <a:ext uri="{FF2B5EF4-FFF2-40B4-BE49-F238E27FC236}">
                <a16:creationId xmlns:a16="http://schemas.microsoft.com/office/drawing/2014/main" id="{82F7D3A9-93C0-4AF1-8FE9-F40F441064B4}"/>
              </a:ext>
            </a:extLst>
          </p:cNvPr>
          <p:cNvPicPr>
            <a:picLocks noChangeAspect="1"/>
          </p:cNvPicPr>
          <p:nvPr/>
        </p:nvPicPr>
        <p:blipFill rotWithShape="1">
          <a:blip r:embed="rId2"/>
          <a:srcRect t="5523" r="597" b="15839"/>
          <a:stretch/>
        </p:blipFill>
        <p:spPr>
          <a:xfrm>
            <a:off x="5650847" y="1923080"/>
            <a:ext cx="992654" cy="1093750"/>
          </a:xfrm>
          <a:prstGeom prst="rect">
            <a:avLst/>
          </a:prstGeom>
        </p:spPr>
      </p:pic>
      <p:pic>
        <p:nvPicPr>
          <p:cNvPr id="12" name="Image 9" descr="Une image contenant personne, mur, complet, homme&#10;&#10;Description générée automatiquement">
            <a:extLst>
              <a:ext uri="{FF2B5EF4-FFF2-40B4-BE49-F238E27FC236}">
                <a16:creationId xmlns:a16="http://schemas.microsoft.com/office/drawing/2014/main" id="{528708C1-850B-4D17-B28D-769A82D65AEA}"/>
              </a:ext>
            </a:extLst>
          </p:cNvPr>
          <p:cNvPicPr>
            <a:picLocks noChangeAspect="1"/>
          </p:cNvPicPr>
          <p:nvPr/>
        </p:nvPicPr>
        <p:blipFill rotWithShape="1">
          <a:blip r:embed="rId3"/>
          <a:srcRect l="6742" r="4120" b="12"/>
          <a:stretch/>
        </p:blipFill>
        <p:spPr>
          <a:xfrm>
            <a:off x="7654126" y="1923781"/>
            <a:ext cx="1025230" cy="1093049"/>
          </a:xfrm>
          <a:prstGeom prst="rect">
            <a:avLst/>
          </a:prstGeom>
        </p:spPr>
      </p:pic>
      <p:sp>
        <p:nvSpPr>
          <p:cNvPr id="13" name="Rectangle 12">
            <a:extLst>
              <a:ext uri="{FF2B5EF4-FFF2-40B4-BE49-F238E27FC236}">
                <a16:creationId xmlns:a16="http://schemas.microsoft.com/office/drawing/2014/main" id="{5A697D9F-D76C-464C-939E-2DA2894D3540}"/>
              </a:ext>
            </a:extLst>
          </p:cNvPr>
          <p:cNvSpPr/>
          <p:nvPr/>
        </p:nvSpPr>
        <p:spPr>
          <a:xfrm>
            <a:off x="4573242" y="3049336"/>
            <a:ext cx="1061525" cy="55399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1000" dirty="0">
                <a:solidFill>
                  <a:schemeClr val="tx2">
                    <a:lumMod val="60000"/>
                    <a:lumOff val="40000"/>
                  </a:schemeClr>
                </a:solidFill>
              </a:rPr>
              <a:t>Isabelle </a:t>
            </a:r>
            <a:r>
              <a:rPr lang="en-US" sz="1000" dirty="0"/>
              <a:t/>
            </a:r>
            <a:br>
              <a:rPr lang="en-US" sz="1000" dirty="0"/>
            </a:br>
            <a:r>
              <a:rPr lang="en-US" sz="1000" dirty="0">
                <a:solidFill>
                  <a:schemeClr val="tx2">
                    <a:lumMod val="60000"/>
                    <a:lumOff val="40000"/>
                  </a:schemeClr>
                </a:solidFill>
              </a:rPr>
              <a:t>De Sutter</a:t>
            </a:r>
          </a:p>
          <a:p>
            <a:pPr algn="ctr"/>
            <a:r>
              <a:rPr lang="en-US" sz="1000" dirty="0">
                <a:solidFill>
                  <a:schemeClr val="tx2">
                    <a:lumMod val="60000"/>
                    <a:lumOff val="40000"/>
                  </a:schemeClr>
                </a:solidFill>
              </a:rPr>
              <a:t>MESR</a:t>
            </a:r>
            <a:endParaRPr lang="en-US" sz="1000" dirty="0">
              <a:solidFill>
                <a:schemeClr val="tx2">
                  <a:lumMod val="60000"/>
                  <a:lumOff val="40000"/>
                </a:schemeClr>
              </a:solidFill>
              <a:cs typeface="Arial"/>
            </a:endParaRPr>
          </a:p>
        </p:txBody>
      </p:sp>
      <p:pic>
        <p:nvPicPr>
          <p:cNvPr id="14" name="Image 4" descr="Une image contenant personne, extérieur&#10;&#10;Description générée automatiquement">
            <a:extLst>
              <a:ext uri="{FF2B5EF4-FFF2-40B4-BE49-F238E27FC236}">
                <a16:creationId xmlns:a16="http://schemas.microsoft.com/office/drawing/2014/main" id="{D9EA015A-9340-4B94-B98F-712658682E74}"/>
              </a:ext>
            </a:extLst>
          </p:cNvPr>
          <p:cNvPicPr>
            <a:picLocks noChangeAspect="1"/>
          </p:cNvPicPr>
          <p:nvPr/>
        </p:nvPicPr>
        <p:blipFill>
          <a:blip r:embed="rId4"/>
          <a:stretch>
            <a:fillRect/>
          </a:stretch>
        </p:blipFill>
        <p:spPr>
          <a:xfrm>
            <a:off x="4572000" y="1924382"/>
            <a:ext cx="1077619" cy="1095375"/>
          </a:xfrm>
          <a:prstGeom prst="rect">
            <a:avLst/>
          </a:prstGeom>
        </p:spPr>
      </p:pic>
      <p:sp>
        <p:nvSpPr>
          <p:cNvPr id="15" name="Rectangle 14"/>
          <p:cNvSpPr/>
          <p:nvPr/>
        </p:nvSpPr>
        <p:spPr>
          <a:xfrm>
            <a:off x="1259632" y="3914199"/>
            <a:ext cx="7390535" cy="830997"/>
          </a:xfrm>
          <a:prstGeom prst="rect">
            <a:avLst/>
          </a:prstGeom>
        </p:spPr>
        <p:txBody>
          <a:bodyPr wrap="square">
            <a:spAutoFit/>
          </a:bodyPr>
          <a:lstStyle/>
          <a:p>
            <a:r>
              <a:rPr lang="en-GB" sz="1600" b="1" dirty="0">
                <a:solidFill>
                  <a:srgbClr val="002060"/>
                </a:solidFill>
                <a:ea typeface="+mn-lt"/>
                <a:cs typeface="+mn-lt"/>
                <a:hlinkClick r:id="rId5"/>
              </a:rPr>
              <a:t>More information: https://www.horizon-europe.gouv.fr/numerique-cluster4</a:t>
            </a:r>
            <a:endParaRPr lang="en-GB" sz="1600" b="1" dirty="0">
              <a:solidFill>
                <a:srgbClr val="002060"/>
              </a:solidFill>
              <a:ea typeface="+mn-lt"/>
              <a:cs typeface="+mn-lt"/>
            </a:endParaRPr>
          </a:p>
          <a:p>
            <a:endParaRPr lang="en-GB" sz="1600" b="1" dirty="0">
              <a:solidFill>
                <a:srgbClr val="002060"/>
              </a:solidFill>
              <a:ea typeface="+mn-lt"/>
              <a:cs typeface="+mn-lt"/>
            </a:endParaRPr>
          </a:p>
          <a:p>
            <a:r>
              <a:rPr lang="en-US" sz="1600" b="1" dirty="0">
                <a:solidFill>
                  <a:srgbClr val="002060"/>
                </a:solidFill>
              </a:rPr>
              <a:t>Contact us: </a:t>
            </a:r>
            <a:r>
              <a:rPr lang="en-US" sz="1600" b="1" dirty="0">
                <a:solidFill>
                  <a:srgbClr val="002060"/>
                </a:solidFill>
                <a:ea typeface="Calibri" panose="020F0502020204030204" pitchFamily="34" charset="0"/>
                <a:cs typeface="Times New Roman"/>
                <a:hlinkClick r:id="rId6"/>
              </a:rPr>
              <a:t>pcn-tic@recherche.gouv.fr</a:t>
            </a:r>
            <a:endParaRPr lang="en-GB" sz="1600" b="1" dirty="0">
              <a:solidFill>
                <a:srgbClr val="002060"/>
              </a:solidFill>
              <a:cs typeface="Arial"/>
            </a:endParaRP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a:p>
        </p:txBody>
      </p:sp>
      <p:pic>
        <p:nvPicPr>
          <p:cNvPr id="6" name="Image 5"/>
          <p:cNvPicPr>
            <a:picLocks noChangeAspect="1"/>
          </p:cNvPicPr>
          <p:nvPr/>
        </p:nvPicPr>
        <p:blipFill>
          <a:blip r:embed="rId7"/>
          <a:stretch>
            <a:fillRect/>
          </a:stretch>
        </p:blipFill>
        <p:spPr>
          <a:xfrm>
            <a:off x="6643233" y="1923079"/>
            <a:ext cx="1036453" cy="1093751"/>
          </a:xfrm>
          <a:prstGeom prst="rect">
            <a:avLst/>
          </a:prstGeom>
        </p:spPr>
      </p:pic>
    </p:spTree>
    <p:extLst>
      <p:ext uri="{BB962C8B-B14F-4D97-AF65-F5344CB8AC3E}">
        <p14:creationId xmlns:p14="http://schemas.microsoft.com/office/powerpoint/2010/main" val="1911205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94703" y="1297858"/>
            <a:ext cx="8742717" cy="3485642"/>
          </a:xfrm>
        </p:spPr>
        <p:txBody>
          <a:bodyPr/>
          <a:lstStyle/>
          <a:p>
            <a:pPr>
              <a:spcAft>
                <a:spcPts val="0"/>
              </a:spcAft>
            </a:pPr>
            <a:r>
              <a:rPr lang="en-GB" sz="1400" b="1">
                <a:solidFill>
                  <a:schemeClr val="accent3">
                    <a:lumMod val="50000"/>
                  </a:schemeClr>
                </a:solidFill>
              </a:rPr>
              <a:t>HORIZON-CL4-2024-DIGITAL-EMERGING-01-23</a:t>
            </a:r>
            <a:endParaRPr lang="en-GB" sz="1400" b="1">
              <a:solidFill>
                <a:srgbClr val="000091"/>
              </a:solidFill>
            </a:endParaRPr>
          </a:p>
          <a:p>
            <a:pPr>
              <a:spcAft>
                <a:spcPts val="0"/>
              </a:spcAft>
            </a:pPr>
            <a:r>
              <a:rPr lang="en-GB" sz="1400" b="1">
                <a:solidFill>
                  <a:srgbClr val="000091"/>
                </a:solidFill>
              </a:rPr>
              <a:t>Public recognition scheme for Open Source </a:t>
            </a:r>
            <a:r>
              <a:rPr lang="en-GB" sz="1400" b="1">
                <a:solidFill>
                  <a:schemeClr val="tx2">
                    <a:lumMod val="60000"/>
                    <a:lumOff val="40000"/>
                  </a:schemeClr>
                </a:solidFill>
              </a:rPr>
              <a:t>(CSA)</a:t>
            </a:r>
          </a:p>
          <a:p>
            <a:pPr marL="645795" lvl="4" indent="-285750">
              <a:spcBef>
                <a:spcPts val="0"/>
              </a:spcBef>
              <a:spcAft>
                <a:spcPts val="0"/>
              </a:spcAft>
              <a:buFont typeface="Courier New" panose="02070309020205020404" pitchFamily="49" charset="0"/>
              <a:buChar char="o"/>
            </a:pPr>
            <a:r>
              <a:rPr lang="en-IE" sz="1400">
                <a:solidFill>
                  <a:srgbClr val="000091"/>
                </a:solidFill>
              </a:rPr>
              <a:t>2M€ per project - 1 project funded </a:t>
            </a:r>
            <a:r>
              <a:rPr lang="fr-FR" sz="1400">
                <a:solidFill>
                  <a:srgbClr val="000091"/>
                </a:solidFill>
              </a:rPr>
              <a:t>(2 M€)</a:t>
            </a:r>
          </a:p>
          <a:p>
            <a:pPr marL="645795" lvl="4" indent="-285750">
              <a:spcBef>
                <a:spcPts val="0"/>
              </a:spcBef>
              <a:spcAft>
                <a:spcPts val="0"/>
              </a:spcAft>
              <a:buFont typeface="Courier New" panose="02070309020205020404" pitchFamily="49" charset="0"/>
              <a:buChar char="o"/>
            </a:pPr>
            <a:r>
              <a:rPr lang="en-GB" sz="1400">
                <a:solidFill>
                  <a:srgbClr val="000091"/>
                </a:solidFill>
              </a:rPr>
              <a:t>Develop a scheme including a list of fields related to Open Source (deep contributions to kernel code, brilliant utilization of open source in companies) =&gt; Annual award</a:t>
            </a:r>
          </a:p>
          <a:p>
            <a:pPr>
              <a:spcAft>
                <a:spcPts val="0"/>
              </a:spcAft>
            </a:pPr>
            <a:endParaRPr lang="en-GB" sz="1400">
              <a:solidFill>
                <a:srgbClr val="000091"/>
              </a:solidFill>
            </a:endParaRPr>
          </a:p>
          <a:p>
            <a:pPr marL="360045" lvl="4" indent="0">
              <a:spcBef>
                <a:spcPts val="0"/>
              </a:spcBef>
              <a:spcAft>
                <a:spcPts val="0"/>
              </a:spcAft>
              <a:buNone/>
            </a:pPr>
            <a:endParaRPr lang="fr-FR" sz="1400">
              <a:solidFill>
                <a:srgbClr val="000091"/>
              </a:solidFill>
            </a:endParaRPr>
          </a:p>
          <a:p>
            <a:pPr marL="360045" lvl="4" indent="0">
              <a:spcBef>
                <a:spcPts val="0"/>
              </a:spcBef>
              <a:spcAft>
                <a:spcPts val="0"/>
              </a:spcAft>
              <a:buNone/>
            </a:pPr>
            <a:endParaRPr lang="en-GB" sz="1400">
              <a:solidFill>
                <a:srgbClr val="000091"/>
              </a:solidFill>
            </a:endParaRPr>
          </a:p>
          <a:p>
            <a:pPr>
              <a:spcAft>
                <a:spcPts val="0"/>
              </a:spcAft>
            </a:pPr>
            <a:endParaRPr lang="fr-FR" sz="1400">
              <a:solidFill>
                <a:srgbClr val="000091"/>
              </a:solidFill>
              <a:hlinkClick r:id="rId3"/>
            </a:endParaRPr>
          </a:p>
          <a:p>
            <a:pPr marL="71755" indent="-171450">
              <a:spcAft>
                <a:spcPts val="0"/>
              </a:spcAft>
              <a:buFont typeface="Arial" panose="020B0604020202020204" pitchFamily="34" charset="0"/>
              <a:buChar char="•"/>
            </a:pPr>
            <a:endParaRPr lang="fr-FR" sz="1600">
              <a:hlinkClick r:id="rId3"/>
            </a:endParaRPr>
          </a:p>
          <a:p>
            <a:endParaRPr lang="fr-FR" sz="16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20</a:t>
            </a:fld>
            <a:endParaRPr lang="en-GB"/>
          </a:p>
        </p:txBody>
      </p:sp>
      <p:sp>
        <p:nvSpPr>
          <p:cNvPr id="8"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51659"/>
            <a:ext cx="5640636" cy="336418"/>
          </a:xfrm>
        </p:spPr>
        <p:txBody>
          <a:bodyPr/>
          <a:lstStyle/>
          <a:p>
            <a:pPr algn="r"/>
            <a:r>
              <a:rPr lang="en-GB" sz="2000">
                <a:solidFill>
                  <a:srgbClr val="000091"/>
                </a:solidFill>
              </a:rPr>
              <a:t>CPS/Cloud/Edge</a:t>
            </a:r>
            <a:endParaRPr lang="en-US" sz="2000"/>
          </a:p>
        </p:txBody>
      </p:sp>
      <p:sp>
        <p:nvSpPr>
          <p:cNvPr id="7" name="Rectangle 6"/>
          <p:cNvSpPr/>
          <p:nvPr/>
        </p:nvSpPr>
        <p:spPr>
          <a:xfrm>
            <a:off x="341394" y="1278807"/>
            <a:ext cx="8742717" cy="129294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FE895098-9116-284B-828D-571F30C36F68}"/>
              </a:ext>
            </a:extLst>
          </p:cNvPr>
          <p:cNvSpPr txBox="1">
            <a:spLocks/>
          </p:cNvSpPr>
          <p:nvPr/>
        </p:nvSpPr>
        <p:spPr bwMode="gray">
          <a:xfrm>
            <a:off x="421575" y="2840422"/>
            <a:ext cx="8604438" cy="139507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35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135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35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35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35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45" lvl="4" indent="0">
              <a:spcBef>
                <a:spcPts val="0"/>
              </a:spcBef>
              <a:spcAft>
                <a:spcPts val="0"/>
              </a:spcAft>
              <a:buFont typeface="Arial" pitchFamily="34" charset="0"/>
              <a:buNone/>
            </a:pPr>
            <a:endParaRPr lang="en-GB" sz="1200">
              <a:solidFill>
                <a:srgbClr val="000091"/>
              </a:solidFill>
            </a:endParaRPr>
          </a:p>
          <a:p>
            <a:pPr>
              <a:spcAft>
                <a:spcPts val="0"/>
              </a:spcAft>
            </a:pPr>
            <a:r>
              <a:rPr lang="en-US" sz="1400" b="1">
                <a:solidFill>
                  <a:schemeClr val="accent3">
                    <a:lumMod val="50000"/>
                  </a:schemeClr>
                </a:solidFill>
              </a:rPr>
              <a:t>HORIZON-CL4-2023-HUMAN-01-61</a:t>
            </a:r>
          </a:p>
          <a:p>
            <a:pPr>
              <a:spcAft>
                <a:spcPts val="0"/>
              </a:spcAft>
            </a:pPr>
            <a:r>
              <a:rPr lang="en-US" sz="1400" b="1">
                <a:solidFill>
                  <a:srgbClr val="000091"/>
                </a:solidFill>
              </a:rPr>
              <a:t>Facilitate the engagement in global ICT </a:t>
            </a:r>
            <a:r>
              <a:rPr lang="en-US" sz="1400" b="1" err="1">
                <a:solidFill>
                  <a:srgbClr val="000091"/>
                </a:solidFill>
              </a:rPr>
              <a:t>standardisation</a:t>
            </a:r>
            <a:r>
              <a:rPr lang="en-US" sz="1400" b="1">
                <a:solidFill>
                  <a:srgbClr val="000091"/>
                </a:solidFill>
              </a:rPr>
              <a:t> development </a:t>
            </a:r>
            <a:r>
              <a:rPr lang="en-US" sz="1400" b="1">
                <a:solidFill>
                  <a:schemeClr val="tx2">
                    <a:lumMod val="60000"/>
                    <a:lumOff val="40000"/>
                  </a:schemeClr>
                </a:solidFill>
              </a:rPr>
              <a:t>(CSA)</a:t>
            </a:r>
          </a:p>
          <a:p>
            <a:pPr marL="645795" lvl="4" indent="-285750">
              <a:spcBef>
                <a:spcPts val="0"/>
              </a:spcBef>
              <a:spcAft>
                <a:spcPts val="0"/>
              </a:spcAft>
              <a:buFont typeface="Courier New" panose="02070309020205020404" pitchFamily="49" charset="0"/>
              <a:buChar char="o"/>
            </a:pPr>
            <a:r>
              <a:rPr lang="en-US" sz="1400">
                <a:solidFill>
                  <a:srgbClr val="000091"/>
                </a:solidFill>
                <a:uFill>
                  <a:solidFill>
                    <a:srgbClr val="F5DC32"/>
                  </a:solidFill>
                </a:uFill>
              </a:rPr>
              <a:t>Around 6 M€ per project - 1 project funded (6 M€)</a:t>
            </a:r>
            <a:endParaRPr lang="x-none" sz="1400">
              <a:solidFill>
                <a:srgbClr val="000091"/>
              </a:solidFill>
            </a:endParaRPr>
          </a:p>
          <a:p>
            <a:pPr marL="645795" lvl="4" indent="-285750">
              <a:spcBef>
                <a:spcPts val="0"/>
              </a:spcBef>
              <a:spcAft>
                <a:spcPts val="0"/>
              </a:spcAft>
              <a:buFont typeface="Courier New" panose="02070309020205020404" pitchFamily="49" charset="0"/>
              <a:buChar char="o"/>
            </a:pPr>
            <a:r>
              <a:rPr lang="en-US" sz="1400">
                <a:solidFill>
                  <a:srgbClr val="000091"/>
                </a:solidFill>
              </a:rPr>
              <a:t>Share information about global sectorial ICT </a:t>
            </a:r>
            <a:r>
              <a:rPr lang="en-US" sz="1400" err="1">
                <a:solidFill>
                  <a:srgbClr val="000091"/>
                </a:solidFill>
              </a:rPr>
              <a:t>standardisation</a:t>
            </a:r>
            <a:r>
              <a:rPr lang="en-US" sz="1400">
                <a:solidFill>
                  <a:srgbClr val="000091"/>
                </a:solidFill>
              </a:rPr>
              <a:t> ecosystems and engagement of European stakeholders in global </a:t>
            </a:r>
            <a:r>
              <a:rPr lang="en-US" sz="1400" err="1">
                <a:solidFill>
                  <a:srgbClr val="000091"/>
                </a:solidFill>
              </a:rPr>
              <a:t>standardisation</a:t>
            </a:r>
            <a:r>
              <a:rPr lang="en-US" sz="1400">
                <a:solidFill>
                  <a:srgbClr val="000091"/>
                </a:solidFill>
              </a:rPr>
              <a:t> settings</a:t>
            </a:r>
            <a:endParaRPr lang="fr-FR" sz="1400">
              <a:solidFill>
                <a:srgbClr val="000091"/>
              </a:solidFill>
              <a:hlinkClick r:id="rId3"/>
            </a:endParaRPr>
          </a:p>
        </p:txBody>
      </p:sp>
      <p:sp>
        <p:nvSpPr>
          <p:cNvPr id="9" name="Rectangle 8"/>
          <p:cNvSpPr/>
          <p:nvPr/>
        </p:nvSpPr>
        <p:spPr>
          <a:xfrm>
            <a:off x="335497" y="2959359"/>
            <a:ext cx="8748614" cy="1438486"/>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359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5082"/>
            <a:ext cx="9144000" cy="2891176"/>
          </a:xfrm>
          <a:prstGeom prst="rect">
            <a:avLst/>
          </a:prstGeom>
          <a:solidFill>
            <a:schemeClr val="tx2"/>
          </a:solidFill>
        </p:spPr>
        <p:txBody>
          <a:bodyPr wrap="square" lIns="91440" tIns="45720" rIns="91440" bIns="45720" anchor="t">
            <a:spAutoFit/>
          </a:bodyPr>
          <a:lstStyle/>
          <a:p>
            <a:pPr algn="ctr">
              <a:lnSpc>
                <a:spcPct val="107000"/>
              </a:lnSpc>
              <a:spcAft>
                <a:spcPts val="800"/>
              </a:spcAft>
            </a:pPr>
            <a:endPar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Digital</a:t>
            </a:r>
          </a:p>
          <a:p>
            <a:pPr algn="ctr">
              <a:lnSpc>
                <a:spcPct val="107000"/>
              </a:lnSpc>
              <a:spcAft>
                <a:spcPts val="800"/>
              </a:spcAft>
            </a:pPr>
            <a:r>
              <a:rPr lang="en-GB" sz="2800" b="1">
                <a:solidFill>
                  <a:srgbClr val="F5DC32"/>
                </a:solidFill>
                <a:latin typeface="Calibri"/>
                <a:ea typeface="Calibri"/>
                <a:cs typeface="Times New Roman"/>
              </a:rPr>
              <a:t>Photonics/Quantum/Graphene/Nanoelectronics</a:t>
            </a:r>
            <a:endParaRPr lang="fr-FR" sz="2800" b="1">
              <a:solidFill>
                <a:srgbClr val="F5DC32"/>
              </a:solidFill>
              <a:latin typeface="Calibri"/>
              <a:ea typeface="Calibri"/>
              <a:cs typeface="Times New Roman"/>
            </a:endParaRPr>
          </a:p>
          <a:p>
            <a:pPr algn="ctr"/>
            <a:r>
              <a:rPr lang="fr-FR" err="1">
                <a:solidFill>
                  <a:srgbClr val="F5DC32"/>
                </a:solidFill>
                <a:latin typeface="Arial"/>
                <a:ea typeface="Calibri"/>
                <a:cs typeface="Arial"/>
              </a:rPr>
              <a:t>Opening</a:t>
            </a:r>
            <a:r>
              <a:rPr lang="fr-FR">
                <a:solidFill>
                  <a:srgbClr val="F5DC32"/>
                </a:solidFill>
                <a:latin typeface="Arial"/>
                <a:ea typeface="Calibri"/>
                <a:cs typeface="Arial"/>
              </a:rPr>
              <a:t>: 15 </a:t>
            </a:r>
            <a:r>
              <a:rPr lang="fr-FR" err="1">
                <a:solidFill>
                  <a:srgbClr val="F5DC32"/>
                </a:solidFill>
                <a:latin typeface="Arial"/>
                <a:ea typeface="Calibri"/>
                <a:cs typeface="Arial"/>
              </a:rPr>
              <a:t>Nov</a:t>
            </a:r>
            <a:r>
              <a:rPr lang="fr-FR">
                <a:solidFill>
                  <a:srgbClr val="F5DC32"/>
                </a:solidFill>
                <a:latin typeface="Arial"/>
                <a:ea typeface="Calibri"/>
                <a:cs typeface="Arial"/>
              </a:rPr>
              <a:t> 2023</a:t>
            </a:r>
          </a:p>
          <a:p>
            <a:pPr algn="ctr"/>
            <a:r>
              <a:rPr lang="fr-FR">
                <a:solidFill>
                  <a:srgbClr val="F5DC32"/>
                </a:solidFill>
                <a:latin typeface="Arial"/>
                <a:ea typeface="Calibri"/>
                <a:cs typeface="Arial"/>
              </a:rPr>
              <a:t>Deadline(s): 19 Mar 2024</a:t>
            </a:r>
            <a:endParaRPr lang="fr-F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056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B6BCFB-5AD8-5A31-C181-53351E15C15C}"/>
              </a:ext>
            </a:extLst>
          </p:cNvPr>
          <p:cNvSpPr>
            <a:spLocks noGrp="1"/>
          </p:cNvSpPr>
          <p:nvPr>
            <p:ph idx="1"/>
          </p:nvPr>
        </p:nvSpPr>
        <p:spPr>
          <a:xfrm>
            <a:off x="448072" y="1040355"/>
            <a:ext cx="8513048" cy="3715600"/>
          </a:xfrm>
        </p:spPr>
        <p:txBody>
          <a:bodyPr/>
          <a:lstStyle/>
          <a:p>
            <a:pPr>
              <a:spcBef>
                <a:spcPts val="600"/>
              </a:spcBef>
              <a:spcAft>
                <a:spcPts val="150"/>
              </a:spcAft>
            </a:pPr>
            <a:r>
              <a:rPr lang="en-US" sz="1400" b="1">
                <a:solidFill>
                  <a:schemeClr val="accent3">
                    <a:lumMod val="50000"/>
                  </a:schemeClr>
                </a:solidFill>
              </a:rPr>
              <a:t>HORIZON-CL4-2024-DIGITAL-EMERGING-01-54</a:t>
            </a:r>
          </a:p>
          <a:p>
            <a:pPr>
              <a:spcBef>
                <a:spcPts val="600"/>
              </a:spcBef>
              <a:spcAft>
                <a:spcPts val="150"/>
              </a:spcAft>
            </a:pPr>
            <a:r>
              <a:rPr lang="en-US" sz="1400" b="1">
                <a:solidFill>
                  <a:srgbClr val="000091"/>
                </a:solidFill>
              </a:rPr>
              <a:t>Smart photonics for joint communication &amp; sensing and access everywhere (Photonics Partnership) </a:t>
            </a:r>
            <a:r>
              <a:rPr lang="en-US" sz="1400" b="1">
                <a:solidFill>
                  <a:schemeClr val="tx2">
                    <a:lumMod val="60000"/>
                    <a:lumOff val="40000"/>
                  </a:schemeClr>
                </a:solidFill>
              </a:rPr>
              <a:t>(RIA)</a:t>
            </a:r>
          </a:p>
          <a:p>
            <a:pPr marL="645795" lvl="4" indent="-285750">
              <a:spcBef>
                <a:spcPts val="0"/>
              </a:spcBef>
              <a:spcAft>
                <a:spcPts val="0"/>
              </a:spcAft>
              <a:buFont typeface="Courier New" panose="02070309020205020404" pitchFamily="49" charset="0"/>
              <a:buChar char="o"/>
            </a:pPr>
            <a:r>
              <a:rPr lang="en-IE" sz="1400">
                <a:solidFill>
                  <a:srgbClr val="000091"/>
                </a:solidFill>
              </a:rPr>
              <a:t>3-5 M€ per project - 4 projects funded </a:t>
            </a:r>
            <a:r>
              <a:rPr lang="fr-FR" sz="1400">
                <a:solidFill>
                  <a:srgbClr val="000091"/>
                </a:solidFill>
              </a:rPr>
              <a:t>(18 M€) - </a:t>
            </a:r>
            <a:r>
              <a:rPr lang="en-US" sz="1400" b="1">
                <a:solidFill>
                  <a:schemeClr val="accent3">
                    <a:lumMod val="50000"/>
                  </a:schemeClr>
                </a:solidFill>
              </a:rPr>
              <a:t>start at TRL 2 and end at TRL 5 </a:t>
            </a:r>
            <a:endParaRPr lang="fr-FR" sz="1400" b="1">
              <a:solidFill>
                <a:schemeClr val="accent3">
                  <a:lumMod val="50000"/>
                </a:schemeClr>
              </a:solidFill>
            </a:endParaRPr>
          </a:p>
          <a:p>
            <a:pPr marL="645795" lvl="4" indent="-285750">
              <a:spcBef>
                <a:spcPts val="0"/>
              </a:spcBef>
              <a:spcAft>
                <a:spcPts val="0"/>
              </a:spcAft>
              <a:buFont typeface="Courier New" panose="02070309020205020404" pitchFamily="49" charset="0"/>
              <a:buChar char="o"/>
            </a:pPr>
            <a:r>
              <a:rPr lang="fr-FR" sz="1400" err="1">
                <a:solidFill>
                  <a:srgbClr val="000091"/>
                </a:solidFill>
              </a:rPr>
              <a:t>Photonics</a:t>
            </a:r>
            <a:r>
              <a:rPr lang="fr-FR" sz="1400">
                <a:solidFill>
                  <a:srgbClr val="000091"/>
                </a:solidFill>
              </a:rPr>
              <a:t> for </a:t>
            </a:r>
            <a:r>
              <a:rPr lang="en-US" sz="1400">
                <a:solidFill>
                  <a:srgbClr val="000091"/>
                </a:solidFill>
              </a:rPr>
              <a:t>communication network </a:t>
            </a:r>
          </a:p>
          <a:p>
            <a:pPr lvl="0"/>
            <a:endParaRPr lang="x-none" sz="140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50"/>
              </a:spcAft>
            </a:pPr>
            <a:endParaRPr lang="en-US" sz="1400" b="1">
              <a:solidFill>
                <a:schemeClr val="accent3">
                  <a:lumMod val="50000"/>
                </a:schemeClr>
              </a:solidFill>
            </a:endParaRPr>
          </a:p>
          <a:p>
            <a:pPr>
              <a:spcBef>
                <a:spcPts val="600"/>
              </a:spcBef>
              <a:spcAft>
                <a:spcPts val="150"/>
              </a:spcAft>
            </a:pPr>
            <a:r>
              <a:rPr lang="en-US" sz="1400" b="1">
                <a:solidFill>
                  <a:schemeClr val="accent3">
                    <a:lumMod val="50000"/>
                  </a:schemeClr>
                </a:solidFill>
              </a:rPr>
              <a:t>HORIZON-CL4-2024-DIGITAL-EMERGING-01-55</a:t>
            </a:r>
            <a:endParaRPr lang="en-US" sz="1400" b="1">
              <a:solidFill>
                <a:srgbClr val="000091"/>
              </a:solidFill>
            </a:endParaRPr>
          </a:p>
          <a:p>
            <a:pPr>
              <a:spcBef>
                <a:spcPts val="600"/>
              </a:spcBef>
              <a:spcAft>
                <a:spcPts val="150"/>
              </a:spcAft>
            </a:pPr>
            <a:r>
              <a:rPr lang="en-US" sz="1400" b="1">
                <a:solidFill>
                  <a:srgbClr val="000091"/>
                </a:solidFill>
              </a:rPr>
              <a:t>Photonics Innovation Factory for Europe (Photonics Partnership) </a:t>
            </a:r>
            <a:r>
              <a:rPr lang="en-US" sz="1400" b="1">
                <a:solidFill>
                  <a:schemeClr val="tx2">
                    <a:lumMod val="60000"/>
                    <a:lumOff val="40000"/>
                  </a:schemeClr>
                </a:solidFill>
              </a:rPr>
              <a:t>(IA) </a:t>
            </a:r>
          </a:p>
          <a:p>
            <a:pPr marL="645795" lvl="4" indent="-285750">
              <a:spcBef>
                <a:spcPts val="0"/>
              </a:spcBef>
              <a:spcAft>
                <a:spcPts val="0"/>
              </a:spcAft>
              <a:buFont typeface="Courier New" panose="02070309020205020404" pitchFamily="49" charset="0"/>
              <a:buChar char="o"/>
            </a:pPr>
            <a:r>
              <a:rPr lang="en-IE" sz="1400">
                <a:solidFill>
                  <a:srgbClr val="000091"/>
                </a:solidFill>
              </a:rPr>
              <a:t>15 M€ per project - 1 project funded </a:t>
            </a:r>
            <a:r>
              <a:rPr lang="fr-FR" sz="1400">
                <a:solidFill>
                  <a:srgbClr val="000091"/>
                </a:solidFill>
              </a:rPr>
              <a:t>(15 M€)</a:t>
            </a:r>
            <a:r>
              <a:rPr lang="en-US" sz="1400">
                <a:solidFill>
                  <a:srgbClr val="000091"/>
                </a:solidFill>
              </a:rPr>
              <a:t> </a:t>
            </a:r>
            <a:r>
              <a:rPr lang="fr-FR" sz="1400">
                <a:solidFill>
                  <a:srgbClr val="000091"/>
                </a:solidFill>
              </a:rPr>
              <a:t>- </a:t>
            </a:r>
            <a:r>
              <a:rPr lang="en-US" sz="1400" b="1">
                <a:solidFill>
                  <a:schemeClr val="accent3">
                    <a:lumMod val="50000"/>
                  </a:schemeClr>
                </a:solidFill>
              </a:rPr>
              <a:t>start at TRL 2-5 and end at TRL 4-7</a:t>
            </a:r>
          </a:p>
          <a:p>
            <a:pPr marL="645795" lvl="4" indent="-285750">
              <a:spcBef>
                <a:spcPts val="0"/>
              </a:spcBef>
              <a:spcAft>
                <a:spcPts val="0"/>
              </a:spcAft>
              <a:buFont typeface="Courier New" panose="02070309020205020404" pitchFamily="49" charset="0"/>
              <a:buChar char="o"/>
            </a:pPr>
            <a:r>
              <a:rPr lang="en-US" sz="1400">
                <a:solidFill>
                  <a:srgbClr val="000091"/>
                </a:solidFill>
              </a:rPr>
              <a:t>provide a </a:t>
            </a:r>
            <a:r>
              <a:rPr lang="en-US" sz="1400" b="1">
                <a:solidFill>
                  <a:srgbClr val="000091"/>
                </a:solidFill>
              </a:rPr>
              <a:t>virtual factory with a flexible and open structure</a:t>
            </a:r>
            <a:r>
              <a:rPr lang="en-US" sz="1400">
                <a:solidFill>
                  <a:srgbClr val="000091"/>
                </a:solidFill>
              </a:rPr>
              <a:t>, allowing for a multiplicity of competitive actors and services, fully integrated European ecosystem of cross-border deep innovation support in core photonics technologies for the benefit of </a:t>
            </a:r>
            <a:r>
              <a:rPr lang="en-US" sz="1400" b="1">
                <a:solidFill>
                  <a:srgbClr val="000091"/>
                </a:solidFill>
              </a:rPr>
              <a:t>European industry</a:t>
            </a:r>
            <a:endParaRPr lang="x-none" sz="1400" b="1">
              <a:solidFill>
                <a:srgbClr val="000091"/>
              </a:solidFill>
            </a:endParaRPr>
          </a:p>
          <a:p>
            <a:pPr marL="645795" lvl="4" indent="-285750">
              <a:spcBef>
                <a:spcPts val="0"/>
              </a:spcBef>
              <a:spcAft>
                <a:spcPts val="0"/>
              </a:spcAft>
              <a:buFont typeface="Courier New" panose="02070309020205020404" pitchFamily="49" charset="0"/>
              <a:buChar char="o"/>
            </a:pPr>
            <a:endParaRPr lang="fr-FR" sz="1400">
              <a:solidFill>
                <a:srgbClr val="000091"/>
              </a:solidFill>
            </a:endParaRPr>
          </a:p>
        </p:txBody>
      </p:sp>
      <p:sp>
        <p:nvSpPr>
          <p:cNvPr id="3" name="Slide Number Placeholder 2">
            <a:extLst>
              <a:ext uri="{FF2B5EF4-FFF2-40B4-BE49-F238E27FC236}">
                <a16:creationId xmlns:a16="http://schemas.microsoft.com/office/drawing/2014/main" id="{1BDF5C35-39AF-1FF8-842A-FCFE07199483}"/>
              </a:ext>
            </a:extLst>
          </p:cNvPr>
          <p:cNvSpPr>
            <a:spLocks noGrp="1"/>
          </p:cNvSpPr>
          <p:nvPr>
            <p:ph type="sldNum" sz="quarter" idx="12"/>
          </p:nvPr>
        </p:nvSpPr>
        <p:spPr/>
        <p:txBody>
          <a:bodyPr/>
          <a:lstStyle/>
          <a:p>
            <a:fld id="{F46C79FD-C571-418B-AB0F-5EE936C85276}" type="slidenum">
              <a:rPr lang="en-GB" smtClean="0"/>
              <a:t>22</a:t>
            </a:fld>
            <a:endParaRPr lang="en-GB"/>
          </a:p>
        </p:txBody>
      </p:sp>
      <p:sp>
        <p:nvSpPr>
          <p:cNvPr id="4" name="Title 3">
            <a:extLst>
              <a:ext uri="{FF2B5EF4-FFF2-40B4-BE49-F238E27FC236}">
                <a16:creationId xmlns:a16="http://schemas.microsoft.com/office/drawing/2014/main" id="{9A64C1D7-475A-0764-48D6-ED4C1661E3BD}"/>
              </a:ext>
            </a:extLst>
          </p:cNvPr>
          <p:cNvSpPr>
            <a:spLocks noGrp="1"/>
          </p:cNvSpPr>
          <p:nvPr>
            <p:ph type="title"/>
          </p:nvPr>
        </p:nvSpPr>
        <p:spPr>
          <a:xfrm>
            <a:off x="3145536" y="130803"/>
            <a:ext cx="5899788" cy="586768"/>
          </a:xfrm>
        </p:spPr>
        <p:txBody>
          <a:bodyPr/>
          <a:lstStyle/>
          <a:p>
            <a:r>
              <a:rPr lang="fr-FR" sz="2000" err="1"/>
              <a:t>Photonics</a:t>
            </a:r>
            <a:r>
              <a:rPr lang="fr-FR" sz="2000"/>
              <a:t>/Quantum/</a:t>
            </a:r>
            <a:r>
              <a:rPr lang="fr-FR" sz="2000" err="1"/>
              <a:t>Graphene</a:t>
            </a:r>
            <a:r>
              <a:rPr lang="fr-FR" sz="2000"/>
              <a:t>/</a:t>
            </a:r>
            <a:r>
              <a:rPr lang="fr-FR" sz="2000" err="1"/>
              <a:t>Nanoelectronics</a:t>
            </a:r>
            <a:endParaRPr lang="fr-FR" sz="2000"/>
          </a:p>
        </p:txBody>
      </p:sp>
      <p:sp>
        <p:nvSpPr>
          <p:cNvPr id="5" name="Rectangle 4">
            <a:extLst>
              <a:ext uri="{FF2B5EF4-FFF2-40B4-BE49-F238E27FC236}">
                <a16:creationId xmlns:a16="http://schemas.microsoft.com/office/drawing/2014/main" id="{4BA6556D-B000-B89A-C25F-15EB39FA5F28}"/>
              </a:ext>
            </a:extLst>
          </p:cNvPr>
          <p:cNvSpPr/>
          <p:nvPr/>
        </p:nvSpPr>
        <p:spPr>
          <a:xfrm>
            <a:off x="377665" y="1045533"/>
            <a:ext cx="8667660" cy="136848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255F771E-ECB1-3887-533D-637AF23EAA42}"/>
              </a:ext>
            </a:extLst>
          </p:cNvPr>
          <p:cNvSpPr/>
          <p:nvPr/>
        </p:nvSpPr>
        <p:spPr>
          <a:xfrm>
            <a:off x="377663" y="2893853"/>
            <a:ext cx="8667661" cy="186210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5" name="Picture 1" descr="page246image3039136816">
            <a:extLst>
              <a:ext uri="{FF2B5EF4-FFF2-40B4-BE49-F238E27FC236}">
                <a16:creationId xmlns:a16="http://schemas.microsoft.com/office/drawing/2014/main" id="{3E1382F3-6065-2644-37F7-85D11B061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684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4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0699A-D18C-BCA8-634C-5E74A5E7FE97}"/>
              </a:ext>
            </a:extLst>
          </p:cNvPr>
          <p:cNvSpPr>
            <a:spLocks noGrp="1"/>
          </p:cNvSpPr>
          <p:nvPr>
            <p:ph idx="1"/>
          </p:nvPr>
        </p:nvSpPr>
        <p:spPr>
          <a:xfrm>
            <a:off x="497606" y="1184678"/>
            <a:ext cx="8179274" cy="3506194"/>
          </a:xfrm>
        </p:spPr>
        <p:txBody>
          <a:bodyPr/>
          <a:lstStyle/>
          <a:p>
            <a:r>
              <a:rPr lang="en-US" sz="1400" b="1">
                <a:solidFill>
                  <a:schemeClr val="accent3">
                    <a:lumMod val="50000"/>
                  </a:schemeClr>
                </a:solidFill>
                <a:latin typeface="Arial" panose="020B0604020202020204" pitchFamily="34" charset="0"/>
                <a:cs typeface="Arial" panose="020B0604020202020204" pitchFamily="34" charset="0"/>
              </a:rPr>
              <a:t>HORIZON-CL4-2024-DIGITAL-EMERGING-01-31</a:t>
            </a:r>
            <a:r>
              <a:rPr lang="en-US" sz="1400" b="1">
                <a:solidFill>
                  <a:srgbClr val="000091"/>
                </a:solidFill>
                <a:latin typeface="Arial" panose="020B0604020202020204" pitchFamily="34" charset="0"/>
                <a:cs typeface="Arial" panose="020B0604020202020204" pitchFamily="34" charset="0"/>
              </a:rPr>
              <a:t/>
            </a:r>
            <a:br>
              <a:rPr lang="en-US" sz="1400" b="1">
                <a:solidFill>
                  <a:srgbClr val="000091"/>
                </a:solidFill>
                <a:latin typeface="Arial" panose="020B0604020202020204" pitchFamily="34" charset="0"/>
                <a:cs typeface="Arial" panose="020B0604020202020204" pitchFamily="34" charset="0"/>
              </a:rPr>
            </a:br>
            <a:r>
              <a:rPr lang="en-US" sz="1400" b="1">
                <a:solidFill>
                  <a:srgbClr val="000091"/>
                </a:solidFill>
                <a:latin typeface="Arial" panose="020B0604020202020204" pitchFamily="34" charset="0"/>
                <a:cs typeface="Arial" panose="020B0604020202020204" pitchFamily="34" charset="0"/>
              </a:rPr>
              <a:t>Pilot line(s) for 2D materials-based devices </a:t>
            </a:r>
            <a:r>
              <a:rPr lang="en-US" sz="1400" b="1">
                <a:solidFill>
                  <a:schemeClr val="tx2">
                    <a:lumMod val="60000"/>
                    <a:lumOff val="40000"/>
                  </a:schemeClr>
                </a:solidFill>
              </a:rPr>
              <a:t>(RIA)</a:t>
            </a:r>
          </a:p>
          <a:p>
            <a:pPr marL="645795" lvl="4" indent="-285750">
              <a:spcBef>
                <a:spcPts val="0"/>
              </a:spcBef>
              <a:spcAft>
                <a:spcPts val="0"/>
              </a:spcAft>
              <a:buFont typeface="Courier New" panose="02070309020205020404" pitchFamily="49" charset="0"/>
              <a:buChar char="o"/>
            </a:pPr>
            <a:r>
              <a:rPr lang="en-IE" sz="1400">
                <a:solidFill>
                  <a:srgbClr val="000091"/>
                </a:solidFill>
              </a:rPr>
              <a:t>33 M€ per project - 1 project funded </a:t>
            </a:r>
            <a:r>
              <a:rPr lang="fr-FR" sz="1400">
                <a:solidFill>
                  <a:srgbClr val="000091"/>
                </a:solidFill>
              </a:rPr>
              <a:t>(33 M€)</a:t>
            </a:r>
            <a:r>
              <a:rPr lang="en-US" sz="1400">
                <a:solidFill>
                  <a:srgbClr val="000091"/>
                </a:solidFill>
              </a:rPr>
              <a:t> </a:t>
            </a:r>
            <a:r>
              <a:rPr lang="fr-FR" sz="1400">
                <a:solidFill>
                  <a:srgbClr val="000091"/>
                </a:solidFill>
              </a:rPr>
              <a:t>- </a:t>
            </a:r>
            <a:r>
              <a:rPr lang="en-US" sz="1400" b="1">
                <a:solidFill>
                  <a:schemeClr val="accent3">
                    <a:lumMod val="50000"/>
                  </a:schemeClr>
                </a:solidFill>
              </a:rPr>
              <a:t>start at TRL 2-3 and end at TRL 4-5 </a:t>
            </a:r>
          </a:p>
          <a:p>
            <a:pPr marL="645795" lvl="4" indent="-285750">
              <a:spcBef>
                <a:spcPts val="0"/>
              </a:spcBef>
              <a:spcAft>
                <a:spcPts val="0"/>
              </a:spcAft>
              <a:buFont typeface="Courier New" panose="02070309020205020404" pitchFamily="49" charset="0"/>
              <a:buChar char="o"/>
            </a:pPr>
            <a:r>
              <a:rPr lang="en-US" sz="1400">
                <a:solidFill>
                  <a:srgbClr val="000091"/>
                </a:solidFill>
              </a:rPr>
              <a:t>Accessible pilot line(s) fostering the creation of electronic and photonic devices and systems (co-)integrating two-Dimensional Materials (2DM) </a:t>
            </a:r>
          </a:p>
          <a:p>
            <a:endParaRPr lang="en-US" sz="1400" b="1">
              <a:solidFill>
                <a:srgbClr val="000091"/>
              </a:solidFill>
              <a:latin typeface="Arial" panose="020B0604020202020204" pitchFamily="34" charset="0"/>
              <a:cs typeface="Arial" panose="020B0604020202020204" pitchFamily="34" charset="0"/>
            </a:endParaRPr>
          </a:p>
          <a:p>
            <a:endParaRPr lang="en-US" sz="1400" b="1">
              <a:solidFill>
                <a:schemeClr val="accent3">
                  <a:lumMod val="50000"/>
                </a:schemeClr>
              </a:solidFill>
              <a:latin typeface="Arial" panose="020B0604020202020204" pitchFamily="34" charset="0"/>
              <a:cs typeface="Arial" panose="020B0604020202020204" pitchFamily="34" charset="0"/>
            </a:endParaRPr>
          </a:p>
          <a:p>
            <a:r>
              <a:rPr lang="en-US" sz="1400" b="1">
                <a:solidFill>
                  <a:schemeClr val="accent3">
                    <a:lumMod val="50000"/>
                  </a:schemeClr>
                </a:solidFill>
                <a:latin typeface="Arial" panose="020B0604020202020204" pitchFamily="34" charset="0"/>
                <a:cs typeface="Arial" panose="020B0604020202020204" pitchFamily="34" charset="0"/>
              </a:rPr>
              <a:t>HORIZON-CL4-2024-DIGITAL-EMERGING-01-34</a:t>
            </a:r>
            <a:br>
              <a:rPr lang="en-US" sz="1400" b="1">
                <a:solidFill>
                  <a:schemeClr val="accent3">
                    <a:lumMod val="50000"/>
                  </a:schemeClr>
                </a:solidFill>
                <a:latin typeface="Arial" panose="020B0604020202020204" pitchFamily="34" charset="0"/>
                <a:cs typeface="Arial" panose="020B0604020202020204" pitchFamily="34" charset="0"/>
              </a:rPr>
            </a:br>
            <a:r>
              <a:rPr lang="en-US" sz="1400" b="1">
                <a:solidFill>
                  <a:srgbClr val="000091"/>
                </a:solidFill>
                <a:latin typeface="Arial" panose="020B0604020202020204" pitchFamily="34" charset="0"/>
                <a:cs typeface="Arial" panose="020B0604020202020204" pitchFamily="34" charset="0"/>
              </a:rPr>
              <a:t>Synergy with national and regional initiatives in Europe </a:t>
            </a:r>
            <a:r>
              <a:rPr lang="en-US" sz="1400" b="1">
                <a:solidFill>
                  <a:schemeClr val="tx2">
                    <a:lumMod val="60000"/>
                    <a:lumOff val="40000"/>
                  </a:schemeClr>
                </a:solidFill>
              </a:rPr>
              <a:t>(CSA)</a:t>
            </a:r>
            <a:endParaRPr lang="x-none" sz="1400" b="1">
              <a:solidFill>
                <a:schemeClr val="tx2">
                  <a:lumMod val="60000"/>
                  <a:lumOff val="40000"/>
                </a:schemeClr>
              </a:solidFill>
            </a:endParaRPr>
          </a:p>
          <a:p>
            <a:pPr marL="645795" lvl="4" indent="-285750">
              <a:spcBef>
                <a:spcPts val="0"/>
              </a:spcBef>
              <a:spcAft>
                <a:spcPts val="0"/>
              </a:spcAft>
              <a:buFont typeface="Courier New" panose="02070309020205020404" pitchFamily="49" charset="0"/>
              <a:buChar char="o"/>
            </a:pPr>
            <a:r>
              <a:rPr lang="en-IE" sz="1400">
                <a:solidFill>
                  <a:srgbClr val="000091"/>
                </a:solidFill>
              </a:rPr>
              <a:t>3 M€ per project - 1 project funded </a:t>
            </a:r>
            <a:r>
              <a:rPr lang="fr-FR" sz="1400">
                <a:solidFill>
                  <a:srgbClr val="000091"/>
                </a:solidFill>
              </a:rPr>
              <a:t>(3 M€)</a:t>
            </a:r>
          </a:p>
          <a:p>
            <a:pPr marL="645795" lvl="4" indent="-285750">
              <a:spcBef>
                <a:spcPts val="0"/>
              </a:spcBef>
              <a:spcAft>
                <a:spcPts val="0"/>
              </a:spcAft>
              <a:buFont typeface="Courier New" panose="02070309020205020404" pitchFamily="49" charset="0"/>
              <a:buChar char="o"/>
            </a:pPr>
            <a:r>
              <a:rPr lang="en-US" sz="1400">
                <a:solidFill>
                  <a:srgbClr val="000091"/>
                </a:solidFill>
              </a:rPr>
              <a:t>Well-coordinated European, national and regional initiatives in the field of graphene and two-dimensional materials (2DM) </a:t>
            </a:r>
          </a:p>
          <a:p>
            <a:endParaRPr lang="fr-FR" sz="1400">
              <a:solidFill>
                <a:srgbClr val="000091"/>
              </a:solidFill>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52AFA0A-5598-2ED4-64CC-219F328FF6EC}"/>
              </a:ext>
            </a:extLst>
          </p:cNvPr>
          <p:cNvSpPr>
            <a:spLocks noGrp="1"/>
          </p:cNvSpPr>
          <p:nvPr>
            <p:ph type="sldNum" sz="quarter" idx="12"/>
          </p:nvPr>
        </p:nvSpPr>
        <p:spPr/>
        <p:txBody>
          <a:bodyPr/>
          <a:lstStyle/>
          <a:p>
            <a:fld id="{F46C79FD-C571-418B-AB0F-5EE936C85276}" type="slidenum">
              <a:rPr lang="en-GB" smtClean="0"/>
              <a:t>23</a:t>
            </a:fld>
            <a:endParaRPr lang="en-GB"/>
          </a:p>
        </p:txBody>
      </p:sp>
      <p:sp>
        <p:nvSpPr>
          <p:cNvPr id="5" name="Rectangle 4">
            <a:extLst>
              <a:ext uri="{FF2B5EF4-FFF2-40B4-BE49-F238E27FC236}">
                <a16:creationId xmlns:a16="http://schemas.microsoft.com/office/drawing/2014/main" id="{21DF0903-4935-2085-1A22-98EE0FCEF160}"/>
              </a:ext>
            </a:extLst>
          </p:cNvPr>
          <p:cNvSpPr/>
          <p:nvPr/>
        </p:nvSpPr>
        <p:spPr>
          <a:xfrm>
            <a:off x="401283" y="1160538"/>
            <a:ext cx="8644041" cy="1530196"/>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785110-CC9B-0BFF-1FE5-1172FE7985C9}"/>
              </a:ext>
            </a:extLst>
          </p:cNvPr>
          <p:cNvSpPr/>
          <p:nvPr/>
        </p:nvSpPr>
        <p:spPr>
          <a:xfrm>
            <a:off x="401283" y="3133700"/>
            <a:ext cx="8644041" cy="1557171"/>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9A64C1D7-475A-0764-48D6-ED4C1661E3BD}"/>
              </a:ext>
            </a:extLst>
          </p:cNvPr>
          <p:cNvSpPr>
            <a:spLocks noGrp="1"/>
          </p:cNvSpPr>
          <p:nvPr>
            <p:ph type="title"/>
          </p:nvPr>
        </p:nvSpPr>
        <p:spPr>
          <a:xfrm>
            <a:off x="3145536" y="130803"/>
            <a:ext cx="5899788" cy="586768"/>
          </a:xfrm>
        </p:spPr>
        <p:txBody>
          <a:bodyPr/>
          <a:lstStyle/>
          <a:p>
            <a:r>
              <a:rPr lang="fr-FR" sz="2000" err="1"/>
              <a:t>Photonics</a:t>
            </a:r>
            <a:r>
              <a:rPr lang="fr-FR" sz="2000"/>
              <a:t>/Quantum/</a:t>
            </a:r>
            <a:r>
              <a:rPr lang="fr-FR" sz="2000" err="1"/>
              <a:t>Graphene</a:t>
            </a:r>
            <a:r>
              <a:rPr lang="fr-FR" sz="2000"/>
              <a:t>/</a:t>
            </a:r>
            <a:r>
              <a:rPr lang="fr-FR" sz="2000" err="1"/>
              <a:t>Nanoelectronics</a:t>
            </a:r>
            <a:endParaRPr lang="fr-FR" sz="2000"/>
          </a:p>
        </p:txBody>
      </p:sp>
    </p:spTree>
    <p:extLst>
      <p:ext uri="{BB962C8B-B14F-4D97-AF65-F5344CB8AC3E}">
        <p14:creationId xmlns:p14="http://schemas.microsoft.com/office/powerpoint/2010/main" val="149411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666A1C-B3A7-55EC-76A9-5C6F08C2CEF5}"/>
              </a:ext>
            </a:extLst>
          </p:cNvPr>
          <p:cNvSpPr>
            <a:spLocks noGrp="1"/>
          </p:cNvSpPr>
          <p:nvPr>
            <p:ph idx="1"/>
          </p:nvPr>
        </p:nvSpPr>
        <p:spPr>
          <a:xfrm>
            <a:off x="400071" y="1214271"/>
            <a:ext cx="8179274" cy="3332126"/>
          </a:xfrm>
        </p:spPr>
        <p:txBody>
          <a:bodyPr/>
          <a:lstStyle/>
          <a:p>
            <a:pPr lvl="0">
              <a:spcAft>
                <a:spcPts val="150"/>
              </a:spcAft>
            </a:pPr>
            <a:r>
              <a:rPr lang="en-US" sz="1400" b="1">
                <a:solidFill>
                  <a:schemeClr val="accent3">
                    <a:lumMod val="50000"/>
                  </a:schemeClr>
                </a:solidFill>
                <a:latin typeface="Arial" panose="020B0604020202020204" pitchFamily="34" charset="0"/>
                <a:cs typeface="Arial" panose="020B0604020202020204" pitchFamily="34" charset="0"/>
              </a:rPr>
              <a:t>HORIZON-CL4-2024-DIGITAL-EMERGING-01-42</a:t>
            </a:r>
            <a:endParaRPr lang="en-US" sz="1400" b="1">
              <a:solidFill>
                <a:srgbClr val="000091"/>
              </a:solidFill>
            </a:endParaRPr>
          </a:p>
          <a:p>
            <a:pPr lvl="0">
              <a:spcAft>
                <a:spcPts val="150"/>
              </a:spcAft>
            </a:pPr>
            <a:r>
              <a:rPr lang="en-US" sz="1400" b="1">
                <a:solidFill>
                  <a:srgbClr val="000091"/>
                </a:solidFill>
              </a:rPr>
              <a:t>Stimulating transnational research and development of next generation quantum technologies, including basic theories and components (Cascading grant with FSTP) </a:t>
            </a:r>
            <a:r>
              <a:rPr lang="en-US" sz="1400" b="1">
                <a:solidFill>
                  <a:schemeClr val="tx2">
                    <a:lumMod val="60000"/>
                    <a:lumOff val="40000"/>
                  </a:schemeClr>
                </a:solidFill>
              </a:rPr>
              <a:t>(RIA)</a:t>
            </a:r>
          </a:p>
          <a:p>
            <a:pPr marL="645795" lvl="4" indent="-285750">
              <a:spcBef>
                <a:spcPts val="0"/>
              </a:spcBef>
              <a:spcAft>
                <a:spcPts val="0"/>
              </a:spcAft>
              <a:buFont typeface="Courier New" panose="02070309020205020404" pitchFamily="49" charset="0"/>
              <a:buChar char="o"/>
            </a:pPr>
            <a:r>
              <a:rPr lang="en-IE" sz="1400">
                <a:solidFill>
                  <a:srgbClr val="000091"/>
                </a:solidFill>
              </a:rPr>
              <a:t>15 M€ per project - 1 project funded </a:t>
            </a:r>
            <a:r>
              <a:rPr lang="fr-FR" sz="1400">
                <a:solidFill>
                  <a:srgbClr val="000091"/>
                </a:solidFill>
              </a:rPr>
              <a:t>(15 M€) - </a:t>
            </a:r>
            <a:r>
              <a:rPr lang="en-US" sz="1400" b="1">
                <a:solidFill>
                  <a:schemeClr val="accent3">
                    <a:lumMod val="50000"/>
                  </a:schemeClr>
                </a:solidFill>
              </a:rPr>
              <a:t>start at TRL 1-4 and end at TRL 6</a:t>
            </a:r>
          </a:p>
          <a:p>
            <a:pPr marL="645795" lvl="4" indent="-285750">
              <a:spcBef>
                <a:spcPts val="0"/>
              </a:spcBef>
              <a:spcAft>
                <a:spcPts val="0"/>
              </a:spcAft>
              <a:buFont typeface="Courier New" panose="02070309020205020404" pitchFamily="49" charset="0"/>
              <a:buChar char="o"/>
            </a:pPr>
            <a:r>
              <a:rPr lang="en-US" sz="1400">
                <a:solidFill>
                  <a:srgbClr val="000091"/>
                </a:solidFill>
              </a:rPr>
              <a:t>Support to transnational projects in QT, synergy between EU, national and regional initiatives and promoting broader partnerships between the EU stakeholders in QT</a:t>
            </a:r>
          </a:p>
          <a:p>
            <a:endParaRPr lang="en-US" sz="1400" b="1">
              <a:solidFill>
                <a:srgbClr val="000091"/>
              </a:solidFill>
            </a:endParaRPr>
          </a:p>
          <a:p>
            <a:pPr>
              <a:spcAft>
                <a:spcPts val="150"/>
              </a:spcAft>
            </a:pPr>
            <a:endParaRPr lang="en-US" sz="1400" b="1">
              <a:solidFill>
                <a:schemeClr val="accent3">
                  <a:lumMod val="50000"/>
                </a:schemeClr>
              </a:solidFill>
              <a:latin typeface="Arial" panose="020B0604020202020204" pitchFamily="34" charset="0"/>
              <a:cs typeface="Arial" panose="020B0604020202020204" pitchFamily="34" charset="0"/>
            </a:endParaRPr>
          </a:p>
          <a:p>
            <a:pPr>
              <a:spcAft>
                <a:spcPts val="150"/>
              </a:spcAft>
            </a:pPr>
            <a:r>
              <a:rPr lang="en-US" sz="1400" b="1">
                <a:solidFill>
                  <a:schemeClr val="accent3">
                    <a:lumMod val="50000"/>
                  </a:schemeClr>
                </a:solidFill>
                <a:latin typeface="Arial" panose="020B0604020202020204" pitchFamily="34" charset="0"/>
                <a:cs typeface="Arial" panose="020B0604020202020204" pitchFamily="34" charset="0"/>
              </a:rPr>
              <a:t>HORIZON-CL4-2024-DIGITAL-EMERGING-01-45</a:t>
            </a:r>
            <a:endParaRPr lang="en-US" sz="1400" b="1">
              <a:solidFill>
                <a:srgbClr val="000091"/>
              </a:solidFill>
            </a:endParaRPr>
          </a:p>
          <a:p>
            <a:pPr>
              <a:spcAft>
                <a:spcPts val="150"/>
              </a:spcAft>
            </a:pPr>
            <a:r>
              <a:rPr lang="en-US" sz="1400" b="1">
                <a:solidFill>
                  <a:srgbClr val="000091"/>
                </a:solidFill>
              </a:rPr>
              <a:t>Quantum sensing and metrology for market uptake </a:t>
            </a:r>
            <a:r>
              <a:rPr lang="en-US" sz="1400" b="1">
                <a:solidFill>
                  <a:schemeClr val="tx2">
                    <a:lumMod val="60000"/>
                    <a:lumOff val="40000"/>
                  </a:schemeClr>
                </a:solidFill>
              </a:rPr>
              <a:t>(IA)</a:t>
            </a:r>
          </a:p>
          <a:p>
            <a:pPr marL="645795" lvl="4" indent="-285750">
              <a:spcBef>
                <a:spcPts val="0"/>
              </a:spcBef>
              <a:spcAft>
                <a:spcPts val="0"/>
              </a:spcAft>
              <a:buFont typeface="Courier New" panose="02070309020205020404" pitchFamily="49" charset="0"/>
              <a:buChar char="o"/>
            </a:pPr>
            <a:r>
              <a:rPr lang="en-IE" sz="1400">
                <a:solidFill>
                  <a:srgbClr val="000091"/>
                </a:solidFill>
              </a:rPr>
              <a:t>4-5 M€ per project - 3 projects funded </a:t>
            </a:r>
            <a:r>
              <a:rPr lang="fr-FR" sz="1400">
                <a:solidFill>
                  <a:srgbClr val="000091"/>
                </a:solidFill>
              </a:rPr>
              <a:t>(15 M€) - </a:t>
            </a:r>
            <a:r>
              <a:rPr lang="en-US" sz="1400" b="1">
                <a:solidFill>
                  <a:schemeClr val="accent3">
                    <a:lumMod val="50000"/>
                  </a:schemeClr>
                </a:solidFill>
              </a:rPr>
              <a:t>start at TRL 4-5 and end at TRL 6-7 </a:t>
            </a:r>
          </a:p>
          <a:p>
            <a:pPr marL="645795" lvl="4" indent="-285750">
              <a:spcBef>
                <a:spcPts val="0"/>
              </a:spcBef>
              <a:spcAft>
                <a:spcPts val="0"/>
              </a:spcAft>
              <a:buFont typeface="Courier New" panose="02070309020205020404" pitchFamily="49" charset="0"/>
              <a:buChar char="o"/>
            </a:pPr>
            <a:r>
              <a:rPr lang="en-US" sz="1400">
                <a:solidFill>
                  <a:srgbClr val="000091"/>
                </a:solidFill>
              </a:rPr>
              <a:t>Contribute to mature Q sensing technologies and devices in different application sectors </a:t>
            </a:r>
          </a:p>
          <a:p>
            <a:pPr marL="285750" indent="-285750">
              <a:spcAft>
                <a:spcPts val="600"/>
              </a:spcAft>
              <a:buFont typeface="Arial" panose="020B0604020202020204" pitchFamily="34" charset="0"/>
              <a:buChar char="•"/>
            </a:pPr>
            <a:endParaRPr lang="en-US" sz="1400">
              <a:solidFill>
                <a:srgbClr val="000091"/>
              </a:solidFill>
            </a:endParaRPr>
          </a:p>
          <a:p>
            <a:endParaRPr lang="en-US" sz="1400">
              <a:effectLst/>
            </a:endParaRPr>
          </a:p>
          <a:p>
            <a:endParaRPr lang="x-none" sz="1400" b="1">
              <a:solidFill>
                <a:srgbClr val="000091"/>
              </a:solidFill>
            </a:endParaRPr>
          </a:p>
          <a:p>
            <a:endParaRPr lang="fr-FR"/>
          </a:p>
        </p:txBody>
      </p:sp>
      <p:sp>
        <p:nvSpPr>
          <p:cNvPr id="3" name="Slide Number Placeholder 2">
            <a:extLst>
              <a:ext uri="{FF2B5EF4-FFF2-40B4-BE49-F238E27FC236}">
                <a16:creationId xmlns:a16="http://schemas.microsoft.com/office/drawing/2014/main" id="{0DFD2C3B-D38E-62EB-86E3-7AE2B6798CDD}"/>
              </a:ext>
            </a:extLst>
          </p:cNvPr>
          <p:cNvSpPr>
            <a:spLocks noGrp="1"/>
          </p:cNvSpPr>
          <p:nvPr>
            <p:ph type="sldNum" sz="quarter" idx="12"/>
          </p:nvPr>
        </p:nvSpPr>
        <p:spPr/>
        <p:txBody>
          <a:bodyPr/>
          <a:lstStyle/>
          <a:p>
            <a:fld id="{F46C79FD-C571-418B-AB0F-5EE936C85276}" type="slidenum">
              <a:rPr lang="en-GB" smtClean="0"/>
              <a:t>24</a:t>
            </a:fld>
            <a:endParaRPr lang="en-GB"/>
          </a:p>
        </p:txBody>
      </p:sp>
      <p:sp>
        <p:nvSpPr>
          <p:cNvPr id="5" name="Rectangle 4">
            <a:extLst>
              <a:ext uri="{FF2B5EF4-FFF2-40B4-BE49-F238E27FC236}">
                <a16:creationId xmlns:a16="http://schemas.microsoft.com/office/drawing/2014/main" id="{CC42FEA8-A32A-088A-965A-D6657950F1C9}"/>
              </a:ext>
            </a:extLst>
          </p:cNvPr>
          <p:cNvSpPr/>
          <p:nvPr/>
        </p:nvSpPr>
        <p:spPr>
          <a:xfrm>
            <a:off x="270883" y="1159106"/>
            <a:ext cx="8437650" cy="1595354"/>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633DE5-06C6-27ED-6E33-98CA513247D2}"/>
              </a:ext>
            </a:extLst>
          </p:cNvPr>
          <p:cNvSpPr/>
          <p:nvPr/>
        </p:nvSpPr>
        <p:spPr>
          <a:xfrm>
            <a:off x="300033" y="3138221"/>
            <a:ext cx="8408499" cy="146334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9A64C1D7-475A-0764-48D6-ED4C1661E3BD}"/>
              </a:ext>
            </a:extLst>
          </p:cNvPr>
          <p:cNvSpPr>
            <a:spLocks noGrp="1"/>
          </p:cNvSpPr>
          <p:nvPr>
            <p:ph type="title"/>
          </p:nvPr>
        </p:nvSpPr>
        <p:spPr>
          <a:xfrm>
            <a:off x="3145536" y="130803"/>
            <a:ext cx="5899788" cy="586768"/>
          </a:xfrm>
        </p:spPr>
        <p:txBody>
          <a:bodyPr/>
          <a:lstStyle/>
          <a:p>
            <a:r>
              <a:rPr lang="fr-FR" sz="2000" err="1"/>
              <a:t>Photonics</a:t>
            </a:r>
            <a:r>
              <a:rPr lang="fr-FR" sz="2000"/>
              <a:t>/Quantum/</a:t>
            </a:r>
            <a:r>
              <a:rPr lang="fr-FR" sz="2000" err="1"/>
              <a:t>Graphene</a:t>
            </a:r>
            <a:r>
              <a:rPr lang="fr-FR" sz="2000"/>
              <a:t>/</a:t>
            </a:r>
            <a:r>
              <a:rPr lang="fr-FR" sz="2000" err="1"/>
              <a:t>Nanoelectronics</a:t>
            </a:r>
            <a:endParaRPr lang="fr-FR" sz="2000"/>
          </a:p>
        </p:txBody>
      </p:sp>
    </p:spTree>
    <p:extLst>
      <p:ext uri="{BB962C8B-B14F-4D97-AF65-F5344CB8AC3E}">
        <p14:creationId xmlns:p14="http://schemas.microsoft.com/office/powerpoint/2010/main" val="189109616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5082"/>
            <a:ext cx="9144000" cy="2839239"/>
          </a:xfrm>
          <a:prstGeom prst="rect">
            <a:avLst/>
          </a:prstGeom>
          <a:solidFill>
            <a:schemeClr val="tx2"/>
          </a:solidFill>
        </p:spPr>
        <p:txBody>
          <a:bodyPr wrap="square" lIns="91440" tIns="45720" rIns="91440" bIns="45720" anchor="t">
            <a:spAutoFit/>
          </a:bodyPr>
          <a:lstStyle/>
          <a:p>
            <a:pPr algn="ctr">
              <a:lnSpc>
                <a:spcPct val="107000"/>
              </a:lnSpc>
              <a:spcAft>
                <a:spcPts val="800"/>
              </a:spcAft>
            </a:pPr>
            <a:endPar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Digital</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AI/Data/</a:t>
            </a:r>
            <a:r>
              <a:rPr lang="fr-FR" sz="2800" b="1" err="1">
                <a:solidFill>
                  <a:srgbClr val="F5DC32"/>
                </a:solidFill>
                <a:latin typeface="Calibri"/>
                <a:ea typeface="Calibri" panose="020F0502020204030204" pitchFamily="34" charset="0"/>
                <a:cs typeface="Times New Roman"/>
              </a:rPr>
              <a:t>Robotics</a:t>
            </a:r>
            <a:r>
              <a:rPr lang="fr-FR" sz="2800" b="1">
                <a:solidFill>
                  <a:srgbClr val="F5DC32"/>
                </a:solidFill>
                <a:latin typeface="Calibri"/>
                <a:ea typeface="Calibri" panose="020F0502020204030204" pitchFamily="34" charset="0"/>
                <a:cs typeface="Times New Roman"/>
              </a:rPr>
              <a:t> Topics</a:t>
            </a:r>
          </a:p>
          <a:p>
            <a:pPr algn="ctr">
              <a:lnSpc>
                <a:spcPct val="107000"/>
              </a:lnSpc>
              <a:spcAft>
                <a:spcPts val="800"/>
              </a:spcAft>
            </a:pPr>
            <a:r>
              <a:rPr lang="fr-FR" sz="2800" b="1">
                <a:solidFill>
                  <a:schemeClr val="bg1"/>
                </a:solidFill>
                <a:latin typeface="Calibri"/>
                <a:ea typeface="Calibri" panose="020F0502020204030204" pitchFamily="34" charset="0"/>
                <a:cs typeface="Times New Roman"/>
              </a:rPr>
              <a:t>Pitch session</a:t>
            </a:r>
            <a:endParaRPr lang="fr-FR" sz="4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2826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lnSpc>
                <a:spcPct val="100000"/>
              </a:lnSpc>
            </a:pPr>
            <a:r>
              <a:rPr lang="en-GB" sz="1600">
                <a:solidFill>
                  <a:srgbClr val="000091"/>
                </a:solidFill>
              </a:rPr>
              <a:t>HORIZON-CL4-2024-DATA-01-01: AI-driven data operations and compliance technologies (AI, data and robotics partnership) </a:t>
            </a:r>
            <a:r>
              <a:rPr lang="en-GB" sz="1600"/>
              <a:t>(IA)</a:t>
            </a:r>
            <a:endParaRPr lang="en-US" sz="1600">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923927" y="261976"/>
            <a:ext cx="4860073" cy="529660"/>
          </a:xfrm>
        </p:spPr>
        <p:txBody>
          <a:bodyPr lIns="0" tIns="0" rIns="0" bIns="0" anchor="ctr">
            <a:noAutofit/>
          </a:bodyPr>
          <a:lstStyle/>
          <a:p>
            <a:pPr marL="0" indent="0">
              <a:buNone/>
            </a:pPr>
            <a:r>
              <a:rPr lang="en-GB" sz="1800"/>
              <a:t>Data sharing and analytics capacity</a:t>
            </a:r>
            <a:endParaRPr lang="en-GB" sz="1800">
              <a:solidFill>
                <a:srgbClr val="000091"/>
              </a:solidFill>
              <a:ea typeface="+mj-lt"/>
              <a:cs typeface="+mj-lt"/>
            </a:endParaRPr>
          </a:p>
          <a:p>
            <a:pPr marL="0" indent="0">
              <a:buNone/>
            </a:pPr>
            <a:r>
              <a:rPr lang="fr-FR" sz="1800">
                <a:solidFill>
                  <a:srgbClr val="000091"/>
                </a:solidFill>
                <a:ea typeface="+mj-lt"/>
                <a:cs typeface="+mj-lt"/>
              </a:rPr>
              <a:t>4 </a:t>
            </a:r>
            <a:r>
              <a:rPr lang="fr-FR" sz="1800" err="1">
                <a:solidFill>
                  <a:srgbClr val="000091"/>
                </a:solidFill>
                <a:ea typeface="+mj-lt"/>
                <a:cs typeface="+mj-lt"/>
              </a:rPr>
              <a:t>projects</a:t>
            </a:r>
            <a:r>
              <a:rPr lang="fr-FR" sz="1800">
                <a:solidFill>
                  <a:srgbClr val="000091"/>
                </a:solidFill>
                <a:ea typeface="+mj-lt"/>
                <a:cs typeface="+mj-lt"/>
              </a:rPr>
              <a:t> | 8-10 M€ | IA | TRL 4-5 to 6-7</a:t>
            </a: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41223"/>
            <a:ext cx="2066864" cy="2954176"/>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a:t>Proposals should build on :</a:t>
            </a:r>
            <a:endParaRPr lang="en-US"/>
          </a:p>
          <a:p>
            <a:pPr marL="422910" lvl="1" indent="-171450"/>
            <a:r>
              <a:rPr lang="en-GB" dirty="0"/>
              <a:t>H2020 (ICT-13-2019)</a:t>
            </a:r>
            <a:endParaRPr lang="en-GB" dirty="0">
              <a:cs typeface="Arial"/>
            </a:endParaRPr>
          </a:p>
          <a:p>
            <a:pPr marL="422910" lvl="1" indent="-171450"/>
            <a:r>
              <a:rPr lang="en-GB" dirty="0"/>
              <a:t>HE CL4 (2021-DATA-01-01 and 2023-HUMAN-01-01)</a:t>
            </a:r>
            <a:endParaRPr lang="en-GB" dirty="0">
              <a:cs typeface="Arial"/>
            </a:endParaRPr>
          </a:p>
          <a:p>
            <a:endParaRPr lang="en-GB">
              <a:solidFill>
                <a:srgbClr val="FF0000"/>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2568705" y="1938836"/>
            <a:ext cx="6279265" cy="2955001"/>
          </a:xfrm>
        </p:spPr>
        <p:txBody>
          <a:bodyPr lIns="0" tIns="0" rIns="0" bIns="0" anchor="t">
            <a:noAutofit/>
          </a:bodyPr>
          <a:lstStyle/>
          <a:p>
            <a:r>
              <a:rPr lang="en-GB" sz="1200" dirty="0"/>
              <a:t>Employ appropriate technologies and methods (federated and distributed AI/analytics ) </a:t>
            </a:r>
            <a:endParaRPr lang="fr-FR" sz="1200" b="1" dirty="0"/>
          </a:p>
          <a:p>
            <a:r>
              <a:rPr lang="en-GB" sz="1200" dirty="0"/>
              <a:t>Associate them with trustworthy AI techniques; protect privacy and confidentiality of AI training data and reduce energy footprint.</a:t>
            </a:r>
            <a:br>
              <a:rPr lang="en-GB" sz="1200" dirty="0"/>
            </a:br>
            <a:r>
              <a:rPr lang="en-GB" sz="1200" dirty="0"/>
              <a:t>The </a:t>
            </a:r>
            <a:r>
              <a:rPr lang="en-GB" sz="1200" u="sng" dirty="0"/>
              <a:t>competences</a:t>
            </a:r>
            <a:r>
              <a:rPr lang="en-GB" sz="1200" dirty="0"/>
              <a:t> represented </a:t>
            </a:r>
            <a:r>
              <a:rPr lang="en-GB" sz="1200" u="sng" dirty="0"/>
              <a:t>in the consortium</a:t>
            </a:r>
            <a:r>
              <a:rPr lang="en-GB" sz="1200" dirty="0"/>
              <a:t> should cover all the relevant aspects (technical, legal, commercial, societal, ethical)</a:t>
            </a:r>
            <a:endParaRPr lang="fr-FR" sz="1200" b="1">
              <a:solidFill>
                <a:srgbClr val="000091"/>
              </a:solidFill>
              <a:ea typeface="+mj-lt"/>
              <a:cs typeface="+mj-lt"/>
            </a:endParaRPr>
          </a:p>
          <a:p>
            <a:pPr>
              <a:lnSpc>
                <a:spcPct val="110000"/>
              </a:lnSpc>
              <a:spcBef>
                <a:spcPts val="0"/>
              </a:spcBef>
              <a:spcAft>
                <a:spcPts val="0"/>
              </a:spcAft>
            </a:pPr>
            <a:r>
              <a:rPr lang="en-US" sz="1200" b="1" dirty="0">
                <a:solidFill>
                  <a:srgbClr val="000091"/>
                </a:solidFill>
                <a:latin typeface="Arial Black"/>
                <a:ea typeface="+mj-lt"/>
                <a:cs typeface="+mj-lt"/>
              </a:rPr>
              <a:t>Expected results</a:t>
            </a:r>
            <a:endParaRPr lang="en-US" sz="1200" dirty="0">
              <a:solidFill>
                <a:srgbClr val="000091"/>
              </a:solidFill>
              <a:latin typeface="Arial Black"/>
              <a:ea typeface="+mj-lt"/>
              <a:cs typeface="+mj-lt"/>
            </a:endParaRPr>
          </a:p>
          <a:p>
            <a:pPr marL="213995" indent="-213995" algn="just">
              <a:lnSpc>
                <a:spcPct val="110000"/>
              </a:lnSpc>
              <a:buFont typeface="Arial"/>
              <a:buChar char="•"/>
            </a:pPr>
            <a:r>
              <a:rPr lang="en-GB" sz="1200" dirty="0"/>
              <a:t>To enable companies and public sector to easily comply with existing and emerging </a:t>
            </a:r>
            <a:r>
              <a:rPr lang="en-GB" sz="1200"/>
              <a:t>regulation and create value on data assets </a:t>
            </a:r>
          </a:p>
          <a:p>
            <a:pPr marL="213995" indent="-213995" algn="just">
              <a:lnSpc>
                <a:spcPct val="110000"/>
              </a:lnSpc>
              <a:buFont typeface="Arial"/>
              <a:buChar char="•"/>
            </a:pPr>
            <a:r>
              <a:rPr lang="en-GB" sz="1200" dirty="0"/>
              <a:t>Shorten the time-to-market and reduce development costs of </a:t>
            </a:r>
            <a:r>
              <a:rPr lang="en-GB" sz="1200" b="1" dirty="0"/>
              <a:t>compliant </a:t>
            </a:r>
            <a:r>
              <a:rPr lang="en-GB" sz="1200" dirty="0"/>
              <a:t>data solutions</a:t>
            </a:r>
            <a:endParaRPr lang="en-GB" dirty="0"/>
          </a:p>
          <a:p>
            <a:pPr marL="213995" indent="-213995" algn="just">
              <a:lnSpc>
                <a:spcPct val="110000"/>
              </a:lnSpc>
              <a:buFont typeface="Arial"/>
              <a:buChar char="•"/>
            </a:pPr>
            <a:r>
              <a:rPr lang="en-GB" sz="1200" dirty="0"/>
              <a:t>Contribute to open, trusted and federated Common European data spaces</a:t>
            </a:r>
            <a:endParaRPr lang="en-GB" sz="1200" dirty="0">
              <a:cs typeface="Arial"/>
            </a:endParaRPr>
          </a:p>
          <a:p>
            <a:pPr marL="213995" indent="-213995" algn="just">
              <a:lnSpc>
                <a:spcPct val="110000"/>
              </a:lnSpc>
              <a:buFont typeface="Arial"/>
              <a:buChar char="•"/>
            </a:pPr>
            <a:r>
              <a:rPr lang="en-GB" sz="1200" dirty="0"/>
              <a:t>Quantify and reduce the environmental footprint of data operations</a:t>
            </a:r>
            <a:endParaRPr lang="fr-FR" sz="1200" dirty="0">
              <a:solidFill>
                <a:srgbClr val="000091"/>
              </a:solidFil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26</a:t>
            </a:fld>
            <a:endParaRPr lang="en-US"/>
          </a:p>
        </p:txBody>
      </p:sp>
    </p:spTree>
    <p:extLst>
      <p:ext uri="{BB962C8B-B14F-4D97-AF65-F5344CB8AC3E}">
        <p14:creationId xmlns:p14="http://schemas.microsoft.com/office/powerpoint/2010/main" val="150846405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fontScale="90000"/>
          </a:bodyPr>
          <a:lstStyle/>
          <a:p>
            <a:pPr>
              <a:spcAft>
                <a:spcPts val="0"/>
              </a:spcAft>
            </a:pPr>
            <a:r>
              <a:rPr lang="en-US" sz="1800">
                <a:solidFill>
                  <a:srgbClr val="000091"/>
                </a:solidFill>
              </a:rPr>
              <a:t>HORIZON-CL4-2024-DIGITAL-EMERGING-01-03</a:t>
            </a:r>
            <a:br>
              <a:rPr lang="en-US" sz="1800">
                <a:solidFill>
                  <a:srgbClr val="000091"/>
                </a:solidFill>
              </a:rPr>
            </a:br>
            <a:r>
              <a:rPr lang="en-US" sz="1800">
                <a:solidFill>
                  <a:srgbClr val="000091"/>
                </a:solidFill>
              </a:rPr>
              <a:t>Novel paradigms and approaches, towards AI-powered robots– step change in functionality (AI, data and robotics partnership) </a:t>
            </a:r>
            <a:r>
              <a:rPr lang="en-GB" sz="1800">
                <a:solidFill>
                  <a:srgbClr val="000091"/>
                </a:solidFill>
              </a:rPr>
              <a:t>(RIA)</a:t>
            </a: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331715"/>
            <a:ext cx="6311461" cy="529660"/>
          </a:xfrm>
        </p:spPr>
        <p:txBody>
          <a:bodyPr lIns="0" tIns="0" rIns="0" bIns="0" anchor="ctr">
            <a:noAutofit/>
          </a:bodyPr>
          <a:lstStyle/>
          <a:p>
            <a:pPr marL="0" indent="0">
              <a:buNone/>
            </a:pPr>
            <a:r>
              <a:rPr lang="en-GB" sz="1800"/>
              <a:t>AI, Data and Robotics</a:t>
            </a:r>
            <a:endParaRPr lang="en-GB" sz="1800">
              <a:solidFill>
                <a:srgbClr val="000091"/>
              </a:solidFill>
              <a:ea typeface="+mj-lt"/>
              <a:cs typeface="+mj-lt"/>
            </a:endParaRPr>
          </a:p>
          <a:p>
            <a:pPr marL="0" indent="0">
              <a:buNone/>
            </a:pPr>
            <a:r>
              <a:rPr lang="en-US" sz="1800">
                <a:solidFill>
                  <a:srgbClr val="000091"/>
                </a:solidFill>
                <a:ea typeface="+mj-lt"/>
                <a:cs typeface="+mj-lt"/>
              </a:rPr>
              <a:t>Around 8M€ per project </a:t>
            </a:r>
            <a:r>
              <a:rPr lang="fr-FR" sz="1800">
                <a:solidFill>
                  <a:srgbClr val="000091"/>
                </a:solidFill>
                <a:ea typeface="+mj-lt"/>
                <a:cs typeface="+mj-lt"/>
              </a:rPr>
              <a:t>|</a:t>
            </a:r>
            <a:r>
              <a:rPr lang="en-US" sz="1800">
                <a:solidFill>
                  <a:srgbClr val="000091"/>
                </a:solidFill>
                <a:ea typeface="+mj-lt"/>
                <a:cs typeface="+mj-lt"/>
              </a:rPr>
              <a:t> 4 projects </a:t>
            </a:r>
            <a:r>
              <a:rPr lang="fr-FR" sz="1800">
                <a:solidFill>
                  <a:srgbClr val="000091"/>
                </a:solidFill>
                <a:ea typeface="+mj-lt"/>
                <a:cs typeface="+mj-lt"/>
              </a:rPr>
              <a:t>| RIA | TRL 2-3 to 4-5</a:t>
            </a: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r>
              <a:rPr lang="en-US" sz="1100"/>
              <a:t>Improve the functional performance  such as accuracy, strength, speed, planning, physical perception, grasping, or manipulation</a:t>
            </a:r>
          </a:p>
          <a:p>
            <a:r>
              <a:rPr lang="en-US" sz="1100"/>
              <a:t>Take into account safety and security aspects, as well as the data life cycle</a:t>
            </a:r>
          </a:p>
          <a:p>
            <a:r>
              <a:rPr lang="en-US" sz="1100"/>
              <a:t>Example of application sectors</a:t>
            </a:r>
          </a:p>
          <a:p>
            <a:pPr marL="171450" indent="-171450">
              <a:buFont typeface="Arial" panose="020B0604020202020204" pitchFamily="34" charset="0"/>
              <a:buChar char="-"/>
            </a:pPr>
            <a:r>
              <a:rPr lang="en-US" sz="1100"/>
              <a:t>manufacturing, assembly, energy, transportation infrastructures, medicine and healthcare, materials processing and microfabrication</a:t>
            </a:r>
          </a:p>
          <a:p>
            <a:r>
              <a:rPr lang="en-US" sz="1100"/>
              <a:t>Multidisciplinary research is important</a:t>
            </a:r>
          </a:p>
          <a:p>
            <a:r>
              <a:rPr lang="en-US" sz="1100"/>
              <a:t> </a:t>
            </a:r>
            <a:endParaRPr lang="en-GB" sz="1100" b="1">
              <a:solidFill>
                <a:srgbClr val="000091"/>
              </a:solidFill>
              <a:ea typeface="+mj-lt"/>
              <a:cs typeface="+mj-lt"/>
            </a:endParaRPr>
          </a:p>
          <a:p>
            <a:endParaRPr lang="en-GB">
              <a:solidFill>
                <a:srgbClr val="FF0000"/>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026868" y="1950127"/>
            <a:ext cx="5916554" cy="2955001"/>
          </a:xfrm>
        </p:spPr>
        <p:txBody>
          <a:bodyPr lIns="0" tIns="0" rIns="0" bIns="0" anchor="t">
            <a:noAutofit/>
          </a:bodyPr>
          <a:lstStyle/>
          <a:p>
            <a:pPr>
              <a:spcAft>
                <a:spcPts val="0"/>
              </a:spcAft>
            </a:pPr>
            <a:r>
              <a:rPr lang="en-US" sz="1100" b="1"/>
              <a:t>Should address several of the following points</a:t>
            </a:r>
            <a:r>
              <a:rPr lang="en-US" sz="1100"/>
              <a:t>:</a:t>
            </a:r>
          </a:p>
          <a:p>
            <a:r>
              <a:rPr lang="en-US" sz="1100"/>
              <a:t>- Integration of sensing into physical structures to improve motion and perception</a:t>
            </a:r>
          </a:p>
          <a:p>
            <a:r>
              <a:rPr lang="en-US" sz="1100"/>
              <a:t>- Advanced navigation capabilities to move in dynamic and complex environments</a:t>
            </a:r>
          </a:p>
          <a:p>
            <a:r>
              <a:rPr lang="en-US" sz="1100"/>
              <a:t>- Mobile manipulation, with dexterity, of very small, large, soft and complex objects</a:t>
            </a:r>
          </a:p>
          <a:p>
            <a:r>
              <a:rPr lang="en-US" sz="1100"/>
              <a:t>- Natural human-robot interaction features</a:t>
            </a:r>
          </a:p>
          <a:p>
            <a:r>
              <a:rPr lang="en-US" sz="1100"/>
              <a:t>- Advanced cognitive capabilities, integrating any kind of learning or reasoning</a:t>
            </a:r>
          </a:p>
          <a:p>
            <a:r>
              <a:rPr lang="en-US" sz="1100"/>
              <a:t>- New design approaches, e.g. soft robotics, under-actuated, miniaturized and modular robots </a:t>
            </a:r>
          </a:p>
          <a:p>
            <a:pPr>
              <a:spcAft>
                <a:spcPts val="0"/>
              </a:spcAft>
            </a:pPr>
            <a:r>
              <a:rPr lang="en-US" sz="1100" b="1">
                <a:solidFill>
                  <a:srgbClr val="000091"/>
                </a:solidFill>
                <a:ea typeface="+mj-lt"/>
                <a:cs typeface="+mj-lt"/>
              </a:rPr>
              <a:t>Expected results</a:t>
            </a:r>
            <a:endParaRPr lang="en-US" sz="1100">
              <a:solidFill>
                <a:srgbClr val="000091"/>
              </a:solidFill>
              <a:ea typeface="+mj-lt"/>
              <a:cs typeface="+mj-lt"/>
            </a:endParaRPr>
          </a:p>
          <a:p>
            <a:pPr marL="213995" indent="-213995" algn="just">
              <a:lnSpc>
                <a:spcPct val="110000"/>
              </a:lnSpc>
              <a:buFont typeface="Arial"/>
              <a:buChar char="•"/>
            </a:pPr>
            <a:r>
              <a:rPr lang="en-US" sz="1100"/>
              <a:t>Ability of robots to perform novel functional tasks in realistic environments</a:t>
            </a:r>
          </a:p>
          <a:p>
            <a:pPr marL="213995" indent="-213995" algn="just">
              <a:lnSpc>
                <a:spcPct val="110000"/>
              </a:lnSpc>
              <a:buFont typeface="Arial"/>
              <a:buChar char="•"/>
            </a:pPr>
            <a:r>
              <a:rPr lang="en-US" sz="1100"/>
              <a:t>Interact with humans, and improve robustness and safety</a:t>
            </a:r>
          </a:p>
          <a:p>
            <a:pPr marL="213995" indent="-213995" algn="just">
              <a:lnSpc>
                <a:spcPct val="110000"/>
              </a:lnSpc>
              <a:buFont typeface="Arial"/>
              <a:buChar char="•"/>
            </a:pPr>
            <a:r>
              <a:rPr lang="en-US" sz="1100"/>
              <a:t>Guarantee the sovereignty of key robotics technologies </a:t>
            </a:r>
          </a:p>
          <a:p>
            <a:pPr marL="213995" indent="-213995" algn="just">
              <a:lnSpc>
                <a:spcPct val="110000"/>
              </a:lnSpc>
              <a:buFont typeface="Arial"/>
              <a:buChar char="•"/>
            </a:pPr>
            <a:r>
              <a:rPr lang="en-US" sz="1100"/>
              <a:t>Maintain the scientific excellence in </a:t>
            </a:r>
          </a:p>
          <a:p>
            <a:pPr marL="213995" indent="-213995" algn="just">
              <a:lnSpc>
                <a:spcPct val="110000"/>
              </a:lnSpc>
              <a:buFont typeface="Arial"/>
              <a:buChar char="•"/>
            </a:pPr>
            <a:r>
              <a:rPr lang="en-US" sz="1100"/>
              <a:t>Address general societal challenges.</a:t>
            </a:r>
            <a:endParaRPr lang="fr-FR" sz="1100"/>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27</a:t>
            </a:fld>
            <a:endParaRPr lang="en-US"/>
          </a:p>
        </p:txBody>
      </p:sp>
    </p:spTree>
    <p:extLst>
      <p:ext uri="{BB962C8B-B14F-4D97-AF65-F5344CB8AC3E}">
        <p14:creationId xmlns:p14="http://schemas.microsoft.com/office/powerpoint/2010/main" val="20390300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spcAft>
                <a:spcPts val="0"/>
              </a:spcAft>
            </a:pPr>
            <a:r>
              <a:rPr lang="en-US" sz="1600">
                <a:solidFill>
                  <a:srgbClr val="000091"/>
                </a:solidFill>
              </a:rPr>
              <a:t>HORIZON-CL4-2024-DIGITAL-EMERGING-01-04: </a:t>
            </a:r>
            <a:br>
              <a:rPr lang="en-US" sz="1600">
                <a:solidFill>
                  <a:srgbClr val="000091"/>
                </a:solidFill>
              </a:rPr>
            </a:br>
            <a:r>
              <a:rPr lang="en-US" sz="1600">
                <a:solidFill>
                  <a:srgbClr val="000091"/>
                </a:solidFill>
              </a:rPr>
              <a:t>Industrial leadership in AI, Data and Robotics boosting competitiveness and the green transition (AI Data and Robotics Partnership) (IA</a:t>
            </a:r>
            <a:r>
              <a:rPr lang="en-GB" sz="1600">
                <a:solidFill>
                  <a:srgbClr val="000091"/>
                </a:solidFill>
              </a:rPr>
              <a:t>)</a:t>
            </a: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923927" y="261976"/>
            <a:ext cx="4860073" cy="529660"/>
          </a:xfrm>
        </p:spPr>
        <p:txBody>
          <a:bodyPr lIns="0" tIns="0" rIns="0" bIns="0" anchor="ctr">
            <a:noAutofit/>
          </a:bodyPr>
          <a:lstStyle/>
          <a:p>
            <a:pPr marL="0" indent="0">
              <a:buNone/>
            </a:pPr>
            <a:r>
              <a:rPr lang="en-GB" sz="1800"/>
              <a:t>AI, Data and Robotics</a:t>
            </a:r>
            <a:endParaRPr lang="en-GB" sz="1800">
              <a:solidFill>
                <a:srgbClr val="000091"/>
              </a:solidFill>
              <a:ea typeface="+mj-lt"/>
              <a:cs typeface="+mj-lt"/>
            </a:endParaRPr>
          </a:p>
          <a:p>
            <a:pPr marL="0" indent="0">
              <a:buNone/>
            </a:pPr>
            <a:r>
              <a:rPr lang="fr-FR" sz="1800">
                <a:solidFill>
                  <a:srgbClr val="000091"/>
                </a:solidFill>
                <a:ea typeface="+mj-lt"/>
                <a:cs typeface="+mj-lt"/>
              </a:rPr>
              <a:t>5 projects | 10 M€ | IA | TRL 3-5 to 6-7</a:t>
            </a: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898368"/>
            <a:ext cx="2501187" cy="3062991"/>
          </a:xfrm>
          <a:ln w="25400">
            <a:solidFill>
              <a:schemeClr val="accent3"/>
            </a:solidFill>
          </a:ln>
        </p:spPr>
        <p:txBody>
          <a:bodyPr lIns="72000" tIns="72000" rIns="72000" bIns="72000" anchor="t">
            <a:noAutofit/>
          </a:bodyPr>
          <a:lstStyle/>
          <a:p>
            <a:pPr>
              <a:spcAft>
                <a:spcPts val="300"/>
              </a:spcAft>
            </a:pPr>
            <a:r>
              <a:rPr lang="en-US" sz="1100"/>
              <a:t>Contribute to one of the following two outcomes, </a:t>
            </a:r>
            <a:r>
              <a:rPr lang="en-US" sz="1100" b="1"/>
              <a:t>exclusively</a:t>
            </a:r>
            <a:r>
              <a:rPr lang="en-US" sz="1100"/>
              <a:t>: </a:t>
            </a:r>
          </a:p>
          <a:p>
            <a:pPr marL="171450" indent="-171450">
              <a:spcAft>
                <a:spcPts val="300"/>
              </a:spcAft>
              <a:buFont typeface="Arial" panose="020B0604020202020204" pitchFamily="34" charset="0"/>
              <a:buChar char="•"/>
            </a:pPr>
            <a:r>
              <a:rPr lang="en-US" sz="1100" b="1"/>
              <a:t>sub-area A: </a:t>
            </a:r>
            <a:br>
              <a:rPr lang="en-US" sz="1100" b="1"/>
            </a:br>
            <a:r>
              <a:rPr lang="en-US" sz="1100"/>
              <a:t>Creation of systems using combined </a:t>
            </a:r>
            <a:r>
              <a:rPr lang="en-US" sz="1100" b="1"/>
              <a:t>robotics, data and AI</a:t>
            </a:r>
          </a:p>
          <a:p>
            <a:pPr marL="171450" indent="-171450">
              <a:spcAft>
                <a:spcPts val="300"/>
              </a:spcAft>
              <a:buFont typeface="Arial" panose="020B0604020202020204" pitchFamily="34" charset="0"/>
              <a:buChar char="•"/>
            </a:pPr>
            <a:r>
              <a:rPr lang="en-US" sz="1100" b="1"/>
              <a:t>sub-area B: </a:t>
            </a:r>
            <a:br>
              <a:rPr lang="en-US" sz="1100" b="1"/>
            </a:br>
            <a:r>
              <a:rPr lang="en-US" sz="1100"/>
              <a:t>Creation of systems using combined </a:t>
            </a:r>
            <a:r>
              <a:rPr lang="en-US" sz="1100" b="1"/>
              <a:t>AI and data solutions</a:t>
            </a:r>
            <a:endParaRPr lang="en-GB" sz="1100"/>
          </a:p>
          <a:p>
            <a:pPr>
              <a:spcAft>
                <a:spcPts val="300"/>
              </a:spcAft>
            </a:pPr>
            <a:r>
              <a:rPr lang="en-GB" sz="1100"/>
              <a:t>Financial support to third parties - </a:t>
            </a:r>
            <a:r>
              <a:rPr lang="en-GB" sz="1100" b="1">
                <a:highlight>
                  <a:srgbClr val="FFFF00"/>
                </a:highlight>
                <a:ea typeface="Calibri" panose="020F0502020204030204" pitchFamily="34" charset="0"/>
              </a:rPr>
              <a:t>FSTP</a:t>
            </a:r>
            <a:r>
              <a:rPr lang="fr-FR" sz="1100">
                <a:highlight>
                  <a:srgbClr val="FFFF00"/>
                </a:highlight>
                <a:ea typeface="Calibri" panose="020F0502020204030204" pitchFamily="34" charset="0"/>
              </a:rPr>
              <a:t> </a:t>
            </a:r>
            <a:r>
              <a:rPr lang="fr-FR" sz="1100" b="1">
                <a:highlight>
                  <a:srgbClr val="FFFF00"/>
                </a:highlight>
                <a:ea typeface="Calibri" panose="020F0502020204030204" pitchFamily="34" charset="0"/>
              </a:rPr>
              <a:t>only </a:t>
            </a:r>
            <a:r>
              <a:rPr lang="en-US" sz="1100" b="1">
                <a:highlight>
                  <a:srgbClr val="FFFF00"/>
                </a:highlight>
                <a:ea typeface="Calibri" panose="020F0502020204030204" pitchFamily="34" charset="0"/>
              </a:rPr>
              <a:t>in sub-area B</a:t>
            </a:r>
            <a:endParaRPr lang="fr-FR" sz="1100" b="1"/>
          </a:p>
          <a:p>
            <a:pPr marL="171450" indent="-171450">
              <a:spcAft>
                <a:spcPts val="300"/>
              </a:spcAft>
              <a:buFont typeface="Arial" panose="020B0604020202020204" pitchFamily="34" charset="0"/>
              <a:buChar char="•"/>
            </a:pPr>
            <a:r>
              <a:rPr lang="en-US" sz="1100"/>
              <a:t>200 </a:t>
            </a:r>
            <a:r>
              <a:rPr lang="fr-FR" sz="1100"/>
              <a:t>K€ </a:t>
            </a:r>
            <a:r>
              <a:rPr lang="fr-FR" sz="1100" err="1"/>
              <a:t>is</a:t>
            </a:r>
            <a:r>
              <a:rPr lang="fr-FR" sz="1100"/>
              <a:t> the m</a:t>
            </a:r>
            <a:r>
              <a:rPr lang="en-US" sz="1100" err="1"/>
              <a:t>aximum</a:t>
            </a:r>
            <a:r>
              <a:rPr lang="en-US" sz="1100"/>
              <a:t> amount to be granted to each third party</a:t>
            </a:r>
          </a:p>
          <a:p>
            <a:pPr marL="171450" indent="-171450">
              <a:spcAft>
                <a:spcPts val="300"/>
              </a:spcAft>
              <a:buFont typeface="Arial" panose="020B0604020202020204" pitchFamily="34" charset="0"/>
              <a:buChar char="•"/>
            </a:pPr>
            <a:r>
              <a:rPr lang="en-US" sz="1100"/>
              <a:t>40% of the budget</a:t>
            </a:r>
          </a:p>
          <a:p>
            <a:r>
              <a:rPr lang="en-US" sz="1100"/>
              <a:t>Must share results through the AI-on-demand platform and/or the Digital Industry Platform for Robotics.</a:t>
            </a:r>
            <a:endParaRPr lang="en-US" sz="1100" b="1">
              <a:solidFill>
                <a:srgbClr val="000091"/>
              </a:solidFill>
              <a:latin typeface="Arial Black"/>
              <a:ea typeface="+mj-lt"/>
              <a:cs typeface="+mj-lt"/>
            </a:endParaRPr>
          </a:p>
          <a:p>
            <a:r>
              <a:rPr lang="en-US" sz="1100"/>
              <a:t/>
            </a:r>
            <a:br>
              <a:rPr lang="en-US" sz="1100"/>
            </a:br>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115357" y="1891332"/>
            <a:ext cx="5732613" cy="2955001"/>
          </a:xfrm>
        </p:spPr>
        <p:txBody>
          <a:bodyPr lIns="0" tIns="0" rIns="0" bIns="0" anchor="t">
            <a:noAutofit/>
          </a:bodyPr>
          <a:lstStyle/>
          <a:p>
            <a:r>
              <a:rPr lang="en-US" sz="1200"/>
              <a:t>Must demonstrate the added value of technology integration, through large-scale validation scenarios reaching a critical mass and contributing to Green Deal. </a:t>
            </a:r>
          </a:p>
          <a:p>
            <a:r>
              <a:rPr lang="en-US" sz="1200"/>
              <a:t>Multidisciplinary innovation activities must address one of the following A or B:</a:t>
            </a:r>
          </a:p>
          <a:p>
            <a:pPr marL="228600" indent="-228600">
              <a:buFont typeface="+mj-lt"/>
              <a:buAutoNum type="alphaUcPeriod"/>
            </a:pPr>
            <a:r>
              <a:rPr lang="en-US" sz="1200"/>
              <a:t>Large-scale pilots bringing together to exploit and integrate existing tools, subsystems and existing solutions that </a:t>
            </a:r>
            <a:r>
              <a:rPr lang="en-US" sz="1200" b="1">
                <a:highlight>
                  <a:srgbClr val="FFFF00"/>
                </a:highlight>
                <a:ea typeface="Calibri" panose="020F0502020204030204" pitchFamily="34" charset="0"/>
              </a:rPr>
              <a:t>can be reused in other sectors</a:t>
            </a:r>
            <a:r>
              <a:rPr lang="en-US" sz="1200"/>
              <a:t> </a:t>
            </a:r>
            <a:endParaRPr lang="en-US" sz="1200" b="1"/>
          </a:p>
          <a:p>
            <a:pPr marL="228600" indent="-228600">
              <a:buFont typeface="+mj-lt"/>
              <a:buAutoNum type="alphaUcPeriod"/>
            </a:pPr>
            <a:r>
              <a:rPr lang="en-US" sz="1200"/>
              <a:t>Large-scale pilots of green impact applications addressing </a:t>
            </a:r>
            <a:r>
              <a:rPr lang="en-US" sz="1200" b="1">
                <a:highlight>
                  <a:srgbClr val="FFFF00"/>
                </a:highlight>
                <a:ea typeface="Calibri" panose="020F0502020204030204" pitchFamily="34" charset="0"/>
              </a:rPr>
              <a:t>key challenges in AI, data and robotics deployment</a:t>
            </a:r>
            <a:r>
              <a:rPr lang="en-US" sz="1200"/>
              <a:t>.</a:t>
            </a:r>
          </a:p>
          <a:p>
            <a:pPr>
              <a:lnSpc>
                <a:spcPct val="110000"/>
              </a:lnSpc>
              <a:spcAft>
                <a:spcPts val="1200"/>
              </a:spcAft>
            </a:pPr>
            <a:r>
              <a:rPr lang="en-US" sz="1200"/>
              <a:t>Must include a clear business case and operating strategy</a:t>
            </a:r>
            <a:endParaRPr lang="en-US" sz="1200" b="1">
              <a:solidFill>
                <a:srgbClr val="000091"/>
              </a:solidFill>
              <a:latin typeface="Arial Black"/>
              <a:ea typeface="+mj-lt"/>
              <a:cs typeface="+mj-lt"/>
            </a:endParaRPr>
          </a:p>
          <a:p>
            <a:pPr>
              <a:lnSpc>
                <a:spcPct val="110000"/>
              </a:lnSpc>
              <a:spcBef>
                <a:spcPts val="0"/>
              </a:spcBef>
              <a:spcAft>
                <a:spcPts val="0"/>
              </a:spcAft>
            </a:pPr>
            <a:r>
              <a:rPr lang="en-US" sz="1200" b="1">
                <a:solidFill>
                  <a:srgbClr val="000091"/>
                </a:solidFill>
                <a:latin typeface="Arial Black"/>
                <a:ea typeface="+mj-lt"/>
                <a:cs typeface="+mj-lt"/>
              </a:rPr>
              <a:t>Expected results</a:t>
            </a:r>
          </a:p>
          <a:p>
            <a:pPr marL="171450" indent="-171450">
              <a:lnSpc>
                <a:spcPct val="110000"/>
              </a:lnSpc>
              <a:spcAft>
                <a:spcPts val="0"/>
              </a:spcAft>
              <a:buFont typeface="Arial" panose="020B0604020202020204" pitchFamily="34" charset="0"/>
              <a:buChar char="•"/>
            </a:pPr>
            <a:r>
              <a:rPr lang="en-US" sz="1200"/>
              <a:t>Validate solutions at scale by demonstrating the potential of technology integrating to meet the industrial ecosystem challenges and to contribute to the green deal.</a:t>
            </a:r>
          </a:p>
          <a:p>
            <a:pPr marL="171450" indent="-171450">
              <a:lnSpc>
                <a:spcPct val="110000"/>
              </a:lnSpc>
              <a:spcAft>
                <a:spcPts val="0"/>
              </a:spcAft>
              <a:buFont typeface="Arial" panose="020B0604020202020204" pitchFamily="34" charset="0"/>
              <a:buChar char="•"/>
            </a:pPr>
            <a:r>
              <a:rPr lang="en-US" sz="1200"/>
              <a:t>Explore scientific and technological breakthroughs to maintain scientific excellence and ensure sovereignty in key technologies.</a:t>
            </a:r>
          </a:p>
          <a:p>
            <a:pPr marL="171450" indent="-171450">
              <a:lnSpc>
                <a:spcPct val="110000"/>
              </a:lnSpc>
              <a:spcAft>
                <a:spcPts val="0"/>
              </a:spcAft>
              <a:buFont typeface="Arial" panose="020B0604020202020204" pitchFamily="34" charset="0"/>
              <a:buChar char="•"/>
            </a:pPr>
            <a:r>
              <a:rPr lang="en-US" sz="1200"/>
              <a:t>Boost the use of AI, data and robotics to contribute to environmental sustainability.</a:t>
            </a:r>
            <a:endParaRPr lang="en-US" sz="1200">
              <a:solidFill>
                <a:srgbClr val="000091"/>
              </a:solidFill>
              <a:latin typeface="Arial Black"/>
              <a:ea typeface="+mj-lt"/>
              <a:cs typeface="+mj-lt"/>
            </a:endParaRPr>
          </a:p>
        </p:txBody>
      </p:sp>
      <p:sp>
        <p:nvSpPr>
          <p:cNvPr id="5" name="Espace réservé du numéro de diapositive 4"/>
          <p:cNvSpPr>
            <a:spLocks noGrp="1"/>
          </p:cNvSpPr>
          <p:nvPr>
            <p:ph type="sldNum" sz="quarter" idx="2"/>
          </p:nvPr>
        </p:nvSpPr>
        <p:spPr>
          <a:xfrm>
            <a:off x="8783999" y="4914162"/>
            <a:ext cx="360000" cy="235991"/>
          </a:xfrm>
        </p:spPr>
        <p:txBody>
          <a:bodyPr/>
          <a:lstStyle/>
          <a:p>
            <a:fld id="{86CB4B4D-7CA3-9044-876B-883B54F8677D}" type="slidenum">
              <a:rPr lang="en-US" sz="1200" smtClean="0"/>
              <a:t>28</a:t>
            </a:fld>
            <a:endParaRPr lang="en-US" sz="1200"/>
          </a:p>
        </p:txBody>
      </p:sp>
    </p:spTree>
    <p:extLst>
      <p:ext uri="{BB962C8B-B14F-4D97-AF65-F5344CB8AC3E}">
        <p14:creationId xmlns:p14="http://schemas.microsoft.com/office/powerpoint/2010/main" val="69721554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nSpc>
                <a:spcPct val="100000"/>
              </a:lnSpc>
            </a:pPr>
            <a:r>
              <a:rPr lang="en-GB" sz="1800">
                <a:solidFill>
                  <a:srgbClr val="FF0000"/>
                </a:solidFill>
              </a:rPr>
              <a:t>HORIZON-CL4-2024-HUMAN-01-06:  DELETED</a:t>
            </a:r>
            <a:r>
              <a:rPr lang="en-GB" sz="1800" strike="sngStrike"/>
              <a:t/>
            </a:r>
            <a:br>
              <a:rPr lang="en-GB" sz="1800" strike="sngStrike"/>
            </a:br>
            <a:r>
              <a:rPr lang="en-US" sz="1800" strike="sngStrike">
                <a:solidFill>
                  <a:srgbClr val="FF0000"/>
                </a:solidFill>
              </a:rPr>
              <a:t>Explainable and Robust AI (AI Data and Robotics Partnership) (RIA)</a:t>
            </a:r>
            <a:endParaRPr lang="en-US" sz="1500" strike="sngStrike">
              <a:solidFill>
                <a:srgbClr val="FF0000"/>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774731" y="261976"/>
            <a:ext cx="6009269" cy="881024"/>
          </a:xfrm>
        </p:spPr>
        <p:txBody>
          <a:bodyPr lIns="0" tIns="0" rIns="0" bIns="0" anchor="ctr">
            <a:noAutofit/>
          </a:bodyPr>
          <a:lstStyle/>
          <a:p>
            <a:pPr marL="0" indent="0">
              <a:buNone/>
            </a:pPr>
            <a:r>
              <a:rPr lang="en-US" sz="1800">
                <a:solidFill>
                  <a:srgbClr val="000091"/>
                </a:solidFill>
              </a:rPr>
              <a:t>Leadership in AI based on trust</a:t>
            </a:r>
          </a:p>
          <a:p>
            <a:pPr marL="0" indent="0">
              <a:buNone/>
            </a:pPr>
            <a:r>
              <a:rPr lang="en-US" sz="1800">
                <a:solidFill>
                  <a:srgbClr val="000091"/>
                </a:solidFill>
                <a:ea typeface="+mj-lt"/>
                <a:cs typeface="+mj-lt"/>
              </a:rPr>
              <a:t>9-10 M€ per project | 3 projects | RIA | TRL 2-3 to 4-5</a:t>
            </a:r>
          </a:p>
          <a:p>
            <a:pPr marL="0" indent="0">
              <a:buNone/>
            </a:pP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3072604"/>
          </a:xfrm>
          <a:ln w="25400">
            <a:solidFill>
              <a:schemeClr val="accent3"/>
            </a:solidFill>
          </a:ln>
        </p:spPr>
        <p:txBody>
          <a:bodyPr lIns="72000" tIns="72000" rIns="72000" bIns="72000" anchor="t">
            <a:noAutofit/>
          </a:bodyPr>
          <a:lstStyle/>
          <a:p>
            <a:r>
              <a:rPr lang="en-US" sz="1100" strike="sngStrike"/>
              <a:t>Must address all of the following:</a:t>
            </a:r>
            <a:endParaRPr lang="en-US" sz="1100" strike="sngStrike">
              <a:cs typeface="Arial"/>
            </a:endParaRPr>
          </a:p>
          <a:p>
            <a:r>
              <a:rPr lang="en-US" sz="1100" strike="sngStrike"/>
              <a:t>- involve appropriate expertise in all relevant disciplines including gender and intersectional knowledge</a:t>
            </a:r>
            <a:endParaRPr lang="en-US" sz="1100" strike="sngStrike">
              <a:cs typeface="Arial"/>
            </a:endParaRPr>
          </a:p>
          <a:p>
            <a:r>
              <a:rPr lang="en-US" sz="1100" strike="sngStrike"/>
              <a:t>- Provide tasks and resources to collaborate and contribute to the HORIZON-CL4-2023-HUMAN-01-04 open innovation challenge addressing </a:t>
            </a:r>
            <a:r>
              <a:rPr lang="en-US" sz="1100" strike="sngStrike" err="1"/>
              <a:t>explainability</a:t>
            </a:r>
            <a:r>
              <a:rPr lang="en-US" sz="1100" strike="sngStrike"/>
              <a:t> and robustness.</a:t>
            </a:r>
            <a:endParaRPr lang="en-US" sz="1100" strike="sngStrike">
              <a:cs typeface="Arial"/>
            </a:endParaRPr>
          </a:p>
          <a:p>
            <a:r>
              <a:rPr lang="en-US" sz="1100" strike="sngStrike"/>
              <a:t>- Contribute to ensuring that AI and robotics solutions meet the requirements of trustworthy AI.</a:t>
            </a:r>
            <a:endParaRPr lang="en-US" sz="1100" strike="sngStrike">
              <a:cs typeface="Arial"/>
            </a:endParaRPr>
          </a:p>
          <a:p>
            <a:r>
              <a:rPr lang="en-US" sz="1100" strike="sngStrike"/>
              <a:t>International cooperation is encouraged, in particular with Canada and India.</a:t>
            </a:r>
            <a:endParaRPr lang="en-US" sz="1100" strike="sngStrike">
              <a:cs typeface="Arial"/>
            </a:endParaRPr>
          </a:p>
          <a:p>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115357" y="1932625"/>
            <a:ext cx="5857562" cy="2955001"/>
          </a:xfrm>
        </p:spPr>
        <p:txBody>
          <a:bodyPr lIns="0" tIns="0" rIns="0" bIns="0" anchor="t">
            <a:noAutofit/>
          </a:bodyPr>
          <a:lstStyle/>
          <a:p>
            <a:r>
              <a:rPr lang="en-US" sz="1200" strike="sngStrike">
                <a:solidFill>
                  <a:srgbClr val="000091"/>
                </a:solidFill>
                <a:ea typeface="+mj-lt"/>
                <a:cs typeface="+mj-lt"/>
              </a:rPr>
              <a:t>AI algorithms capable of operating safely under a variety of real-world conditions </a:t>
            </a:r>
          </a:p>
          <a:p>
            <a:r>
              <a:rPr lang="en-US" sz="1200" strike="sngStrike">
                <a:solidFill>
                  <a:srgbClr val="000091"/>
                </a:solidFill>
                <a:ea typeface="+mj-lt"/>
                <a:cs typeface="+mj-lt"/>
              </a:rPr>
              <a:t>Advance robustness and </a:t>
            </a:r>
            <a:r>
              <a:rPr lang="en-US" sz="1200" strike="sngStrike" err="1">
                <a:solidFill>
                  <a:srgbClr val="000091"/>
                </a:solidFill>
                <a:ea typeface="+mj-lt"/>
                <a:cs typeface="+mj-lt"/>
              </a:rPr>
              <a:t>explainability</a:t>
            </a:r>
            <a:r>
              <a:rPr lang="en-US" sz="1200" strike="sngStrike">
                <a:solidFill>
                  <a:srgbClr val="000091"/>
                </a:solidFill>
                <a:ea typeface="+mj-lt"/>
                <a:cs typeface="+mj-lt"/>
              </a:rPr>
              <a:t>, while resulting in an acceptable loss of accuracy and efficiency, and with known verifiability and reproducibility</a:t>
            </a:r>
          </a:p>
          <a:p>
            <a:r>
              <a:rPr lang="en-US" sz="1200" strike="sngStrike">
                <a:solidFill>
                  <a:srgbClr val="000091"/>
                </a:solidFill>
                <a:ea typeface="+mj-lt"/>
                <a:cs typeface="+mj-lt"/>
              </a:rPr>
              <a:t>The following methods may be considered, but are not required:</a:t>
            </a:r>
          </a:p>
          <a:p>
            <a:pPr marL="171450" indent="-171450">
              <a:buFont typeface="Arial" panose="020B0604020202020204" pitchFamily="34" charset="0"/>
              <a:buChar char="-"/>
            </a:pPr>
            <a:r>
              <a:rPr lang="en-US" sz="1200" strike="sngStrike">
                <a:solidFill>
                  <a:srgbClr val="000091"/>
                </a:solidFill>
                <a:ea typeface="+mj-lt"/>
                <a:cs typeface="+mj-lt"/>
              </a:rPr>
              <a:t>efficient data learning, reinforcement learning, federated and edge learning</a:t>
            </a:r>
          </a:p>
          <a:p>
            <a:pPr marL="171450" indent="-171450">
              <a:buFont typeface="Arial" panose="020B0604020202020204" pitchFamily="34" charset="0"/>
              <a:buChar char="-"/>
            </a:pPr>
            <a:r>
              <a:rPr lang="en-US" sz="1200" strike="sngStrike">
                <a:solidFill>
                  <a:srgbClr val="000091"/>
                </a:solidFill>
                <a:ea typeface="+mj-lt"/>
                <a:cs typeface="+mj-lt"/>
              </a:rPr>
              <a:t>hybrid approaches of neuromorphic computing, approaches inspired by nature, …</a:t>
            </a:r>
          </a:p>
          <a:p>
            <a:pPr marL="171450" indent="-171450">
              <a:buFont typeface="Arial" panose="020B0604020202020204" pitchFamily="34" charset="0"/>
              <a:buChar char="-"/>
            </a:pPr>
            <a:r>
              <a:rPr lang="en-US" sz="1200" strike="sngStrike">
                <a:solidFill>
                  <a:srgbClr val="000091"/>
                </a:solidFill>
                <a:ea typeface="+mj-lt"/>
                <a:cs typeface="+mj-lt"/>
              </a:rPr>
              <a:t>continuous learning, active learning, multimodal learning, natural language processing, speech recognition, and reading comprehension</a:t>
            </a:r>
          </a:p>
          <a:p>
            <a:pPr>
              <a:lnSpc>
                <a:spcPct val="110000"/>
              </a:lnSpc>
              <a:spcBef>
                <a:spcPts val="0"/>
              </a:spcBef>
              <a:spcAft>
                <a:spcPts val="0"/>
              </a:spcAft>
            </a:pPr>
            <a:r>
              <a:rPr lang="en-US" sz="1200" b="1" strike="sngStrike">
                <a:solidFill>
                  <a:srgbClr val="000091"/>
                </a:solidFill>
                <a:latin typeface="Arial Black"/>
                <a:ea typeface="+mj-lt"/>
                <a:cs typeface="+mj-lt"/>
              </a:rPr>
              <a:t>Expected results</a:t>
            </a:r>
            <a:endParaRPr lang="en-US" sz="1200" strike="sngStrike">
              <a:solidFill>
                <a:srgbClr val="000091"/>
              </a:solidFill>
              <a:latin typeface="Arial Black"/>
              <a:ea typeface="+mj-lt"/>
              <a:cs typeface="+mj-lt"/>
            </a:endParaRPr>
          </a:p>
          <a:p>
            <a:pPr lvl="0"/>
            <a:r>
              <a:rPr lang="en-US" sz="1200" strike="sngStrike"/>
              <a:t>Must contribute to </a:t>
            </a:r>
            <a:r>
              <a:rPr lang="en-US" sz="1200" u="sng" strike="sngStrike"/>
              <a:t>one</a:t>
            </a:r>
            <a:r>
              <a:rPr lang="en-US" sz="1200" strike="sngStrike"/>
              <a:t> of the following outcomes:</a:t>
            </a:r>
            <a:endParaRPr lang="en-US" sz="1200" strike="sngStrike">
              <a:cs typeface="Arial"/>
            </a:endParaRPr>
          </a:p>
          <a:p>
            <a:pPr marL="228600" lvl="0" indent="-228600">
              <a:buFont typeface="+mj-lt"/>
              <a:buAutoNum type="alphaUcPeriod"/>
            </a:pPr>
            <a:r>
              <a:rPr lang="en-US" sz="1200" strike="sngStrike"/>
              <a:t>Improved robustness, performance, and reliability of AI systems, as well as awareness of system operational robustness limitations.</a:t>
            </a:r>
            <a:endParaRPr lang="en-US" sz="1200" strike="sngStrike">
              <a:cs typeface="Arial"/>
            </a:endParaRPr>
          </a:p>
          <a:p>
            <a:pPr marL="228600" lvl="0" indent="-228600">
              <a:buFont typeface="+mj-lt"/>
              <a:buAutoNum type="alphaUcPeriod"/>
            </a:pPr>
            <a:r>
              <a:rPr lang="en-US" sz="1200" strike="sngStrike"/>
              <a:t>Improved </a:t>
            </a:r>
            <a:r>
              <a:rPr lang="en-US" sz="1200" strike="sngStrike" err="1"/>
              <a:t>explainability</a:t>
            </a:r>
            <a:r>
              <a:rPr lang="en-US" sz="1200" strike="sngStrike"/>
              <a:t> and accountability, transparency, and autonomy of AI systems, as well as awareness of system working conditions</a:t>
            </a:r>
            <a:endParaRPr lang="fr-FR" sz="1200" strike="sngStrike">
              <a:cs typeface="Arial"/>
            </a:endParaRPr>
          </a:p>
        </p:txBody>
      </p:sp>
      <p:sp>
        <p:nvSpPr>
          <p:cNvPr id="5" name="Espace réservé du numéro de diapositive 4"/>
          <p:cNvSpPr>
            <a:spLocks noGrp="1"/>
          </p:cNvSpPr>
          <p:nvPr>
            <p:ph type="sldNum" sz="quarter" idx="2"/>
          </p:nvPr>
        </p:nvSpPr>
        <p:spPr>
          <a:xfrm>
            <a:off x="8790091" y="4843370"/>
            <a:ext cx="365655" cy="300130"/>
          </a:xfrm>
        </p:spPr>
        <p:txBody>
          <a:bodyPr/>
          <a:lstStyle/>
          <a:p>
            <a:fld id="{86CB4B4D-7CA3-9044-876B-883B54F8677D}" type="slidenum">
              <a:rPr lang="en-US" sz="1200" dirty="0" smtClean="0"/>
              <a:t>29</a:t>
            </a:fld>
            <a:endParaRPr lang="en-US" sz="1200"/>
          </a:p>
        </p:txBody>
      </p:sp>
    </p:spTree>
    <p:extLst>
      <p:ext uri="{BB962C8B-B14F-4D97-AF65-F5344CB8AC3E}">
        <p14:creationId xmlns:p14="http://schemas.microsoft.com/office/powerpoint/2010/main" val="102230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3</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fontScale="90000"/>
          </a:bodyPr>
          <a:lstStyle/>
          <a:p>
            <a:pPr>
              <a:lnSpc>
                <a:spcPct val="100000"/>
              </a:lnSpc>
            </a:pPr>
            <a:r>
              <a:rPr lang="en-GB" sz="1800">
                <a:solidFill>
                  <a:srgbClr val="FF0000"/>
                </a:solidFill>
              </a:rPr>
              <a:t>HORIZON-CL4-2024-HUMAN-01-07: Deleted</a:t>
            </a:r>
            <a:r>
              <a:rPr lang="en-GB" sz="1800"/>
              <a:t> </a:t>
            </a:r>
            <a:br>
              <a:rPr lang="en-GB" sz="1800"/>
            </a:br>
            <a:r>
              <a:rPr lang="en-US" sz="1800" strike="sngStrike"/>
              <a:t>Collaborative intelligence – combining the best of machine and human </a:t>
            </a:r>
            <a:br>
              <a:rPr lang="en-US" sz="1800" strike="sngStrike"/>
            </a:br>
            <a:r>
              <a:rPr lang="en-US" sz="1800" strike="sngStrike"/>
              <a:t>(AI Data and Robotics Partnership) (RIA)</a:t>
            </a:r>
            <a:endParaRPr lang="en-US" sz="1500" strike="sngStrike">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119788" y="121797"/>
            <a:ext cx="6009269" cy="881024"/>
          </a:xfrm>
        </p:spPr>
        <p:txBody>
          <a:bodyPr lIns="0" tIns="0" rIns="0" bIns="0" anchor="ctr">
            <a:noAutofit/>
          </a:bodyPr>
          <a:lstStyle/>
          <a:p>
            <a:pPr marL="0" indent="0">
              <a:buNone/>
            </a:pPr>
            <a:r>
              <a:rPr lang="en-US" sz="1800">
                <a:solidFill>
                  <a:srgbClr val="000091"/>
                </a:solidFill>
              </a:rPr>
              <a:t>Leadership in AI based on trust</a:t>
            </a:r>
          </a:p>
          <a:p>
            <a:pPr marL="0" indent="0">
              <a:buNone/>
            </a:pPr>
            <a:r>
              <a:rPr lang="en-US" sz="1800">
                <a:solidFill>
                  <a:srgbClr val="000091"/>
                </a:solidFill>
                <a:ea typeface="+mj-lt"/>
                <a:cs typeface="+mj-lt"/>
              </a:rPr>
              <a:t>~5M€ per project | 4 projects | RIA | TRL 2-3 to 4-5</a:t>
            </a:r>
          </a:p>
          <a:p>
            <a:pPr marL="0" indent="0">
              <a:buNone/>
            </a:pP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r>
              <a:rPr lang="en-US" sz="1100" strike="sngStrike"/>
              <a:t>Proposals should clearly state which of these two areas they address:</a:t>
            </a:r>
            <a:endParaRPr lang="en-US" sz="1100" strike="sngStrike">
              <a:cs typeface="Arial"/>
            </a:endParaRPr>
          </a:p>
          <a:p>
            <a:pPr marL="228600" indent="-228600">
              <a:buFont typeface="+mj-lt"/>
              <a:buAutoNum type="alphaUcPeriod"/>
            </a:pPr>
            <a:r>
              <a:rPr lang="en-US" sz="1100" strike="sngStrike">
                <a:highlight>
                  <a:srgbClr val="FFFF00"/>
                </a:highlight>
                <a:ea typeface="Calibri"/>
              </a:rPr>
              <a:t>Collaboration and human-computer interaction</a:t>
            </a:r>
            <a:endParaRPr lang="en-US" sz="1100" strike="sngStrike">
              <a:highlight>
                <a:srgbClr val="FFFF00"/>
              </a:highlight>
              <a:ea typeface="Calibri"/>
              <a:cs typeface="Arial"/>
            </a:endParaRPr>
          </a:p>
          <a:p>
            <a:pPr marL="228600" indent="-228600">
              <a:buFont typeface="+mj-lt"/>
              <a:buAutoNum type="alphaUcPeriod"/>
            </a:pPr>
            <a:r>
              <a:rPr lang="en-US" sz="1100" strike="sngStrike">
                <a:highlight>
                  <a:srgbClr val="FFFF00"/>
                </a:highlight>
                <a:ea typeface="Calibri"/>
              </a:rPr>
              <a:t>Collaborative decision making</a:t>
            </a:r>
            <a:endParaRPr lang="en-US" sz="1100" strike="sngStrike">
              <a:highlight>
                <a:srgbClr val="FFFF00"/>
              </a:highlight>
              <a:ea typeface="Calibri"/>
              <a:cs typeface="Arial"/>
            </a:endParaRPr>
          </a:p>
          <a:p>
            <a:r>
              <a:rPr lang="en-US" sz="1100" strike="sngStrike">
                <a:highlight>
                  <a:srgbClr val="00FFFF"/>
                </a:highlight>
                <a:ea typeface="Calibri"/>
              </a:rPr>
              <a:t>At least</a:t>
            </a:r>
            <a:r>
              <a:rPr lang="fr-FR" sz="1100" strike="sngStrike">
                <a:highlight>
                  <a:srgbClr val="00FFFF"/>
                </a:highlight>
                <a:ea typeface="Calibri"/>
              </a:rPr>
              <a:t> </a:t>
            </a:r>
            <a:r>
              <a:rPr lang="en-US" sz="1100" strike="sngStrike">
                <a:highlight>
                  <a:srgbClr val="00FFFF"/>
                </a:highlight>
                <a:ea typeface="Calibri"/>
              </a:rPr>
              <a:t>one proposal from each area will be selected</a:t>
            </a:r>
            <a:endParaRPr lang="en-US" sz="1100" strike="sngStrike">
              <a:highlight>
                <a:srgbClr val="00FFFF"/>
              </a:highlight>
              <a:ea typeface="Calibri"/>
              <a:cs typeface="Arial"/>
            </a:endParaRPr>
          </a:p>
          <a:p>
            <a:pPr>
              <a:lnSpc>
                <a:spcPct val="80000"/>
              </a:lnSpc>
              <a:spcAft>
                <a:spcPts val="600"/>
              </a:spcAft>
            </a:pPr>
            <a:r>
              <a:rPr lang="en-US" sz="1100" strike="sngStrike">
                <a:solidFill>
                  <a:srgbClr val="000091"/>
                </a:solidFill>
                <a:ea typeface="+mj-lt"/>
                <a:cs typeface="Arial"/>
              </a:rPr>
              <a:t>Involve expertise in SSH </a:t>
            </a:r>
          </a:p>
          <a:p>
            <a:pPr>
              <a:lnSpc>
                <a:spcPct val="80000"/>
              </a:lnSpc>
              <a:spcAft>
                <a:spcPts val="600"/>
              </a:spcAft>
            </a:pPr>
            <a:r>
              <a:rPr lang="en-US" sz="1100" strike="sngStrike">
                <a:solidFill>
                  <a:srgbClr val="000091"/>
                </a:solidFill>
                <a:ea typeface="+mj-lt"/>
                <a:cs typeface="Arial"/>
              </a:rPr>
              <a:t>Build on existing standards or contribute to standardization</a:t>
            </a:r>
          </a:p>
          <a:p>
            <a:pPr>
              <a:lnSpc>
                <a:spcPct val="80000"/>
              </a:lnSpc>
              <a:spcAft>
                <a:spcPts val="600"/>
              </a:spcAft>
            </a:pPr>
            <a:r>
              <a:rPr lang="en-US" sz="1100" strike="sngStrike">
                <a:solidFill>
                  <a:srgbClr val="000091"/>
                </a:solidFill>
                <a:ea typeface="+mj-lt"/>
                <a:cs typeface="Arial"/>
              </a:rPr>
              <a:t>Build on existing projects</a:t>
            </a:r>
          </a:p>
          <a:p>
            <a:pPr>
              <a:lnSpc>
                <a:spcPct val="80000"/>
              </a:lnSpc>
              <a:spcAft>
                <a:spcPts val="600"/>
              </a:spcAft>
            </a:pPr>
            <a:r>
              <a:rPr lang="en-US" sz="1100" strike="sngStrike">
                <a:solidFill>
                  <a:srgbClr val="000091"/>
                </a:solidFill>
                <a:ea typeface="+mj-lt"/>
                <a:cs typeface="Arial"/>
              </a:rPr>
              <a:t>↔ </a:t>
            </a:r>
            <a:r>
              <a:rPr lang="en-US" sz="900" strike="sngStrike">
                <a:solidFill>
                  <a:srgbClr val="000091"/>
                </a:solidFill>
                <a:ea typeface="+mj-lt"/>
                <a:cs typeface="Arial"/>
              </a:rPr>
              <a:t>HORIZON-CL4-2023-</a:t>
            </a:r>
            <a:r>
              <a:rPr lang="en-US" sz="1000" strike="sngStrike">
                <a:solidFill>
                  <a:srgbClr val="000091"/>
                </a:solidFill>
                <a:ea typeface="+mj-lt"/>
                <a:cs typeface="Arial"/>
              </a:rPr>
              <a:t>HUMAN-01-04</a:t>
            </a:r>
            <a:endParaRPr lang="en-US" sz="1100" strike="sngStrike">
              <a:solidFill>
                <a:srgbClr val="000091"/>
              </a:solidFill>
              <a:ea typeface="+mj-lt"/>
              <a:cs typeface="Arial"/>
            </a:endParaRPr>
          </a:p>
          <a:p>
            <a:pPr>
              <a:lnSpc>
                <a:spcPct val="80000"/>
              </a:lnSpc>
              <a:spcAft>
                <a:spcPts val="600"/>
              </a:spcAft>
            </a:pPr>
            <a:r>
              <a:rPr lang="en-US" sz="1100" strike="sngStrike">
                <a:solidFill>
                  <a:srgbClr val="000091"/>
                </a:solidFill>
                <a:ea typeface="+mj-lt"/>
                <a:cs typeface="Arial"/>
              </a:rPr>
              <a:t>Share results through the on-demand AI platform or the digital industry platform for robotics</a:t>
            </a:r>
          </a:p>
          <a:p>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115357" y="1932625"/>
            <a:ext cx="5732613" cy="2955001"/>
          </a:xfrm>
        </p:spPr>
        <p:txBody>
          <a:bodyPr lIns="0" tIns="0" rIns="0" bIns="0" anchor="t">
            <a:noAutofit/>
          </a:bodyPr>
          <a:lstStyle/>
          <a:p>
            <a:r>
              <a:rPr lang="en-US" sz="1200" strike="sngStrike">
                <a:solidFill>
                  <a:srgbClr val="000091"/>
                </a:solidFill>
                <a:ea typeface="+mj-lt"/>
                <a:cs typeface="+mj-lt"/>
              </a:rPr>
              <a:t>The work should focus on</a:t>
            </a:r>
          </a:p>
          <a:p>
            <a:pPr marL="171450" indent="-171450">
              <a:buFont typeface="Arial" panose="020B0604020202020204" pitchFamily="34" charset="0"/>
              <a:buChar char="•"/>
            </a:pPr>
            <a:r>
              <a:rPr lang="en-US" sz="1200" strike="sngStrike">
                <a:solidFill>
                  <a:srgbClr val="000091"/>
                </a:solidFill>
                <a:ea typeface="+mj-lt"/>
                <a:cs typeface="+mj-lt"/>
              </a:rPr>
              <a:t>Fundamental research towards the next generation of collaborative AI</a:t>
            </a:r>
          </a:p>
          <a:p>
            <a:pPr marL="171450" indent="-171450">
              <a:buFont typeface="Arial" panose="020B0604020202020204" pitchFamily="34" charset="0"/>
              <a:buChar char="•"/>
            </a:pPr>
            <a:r>
              <a:rPr lang="en-US" sz="1200" strike="sngStrike">
                <a:solidFill>
                  <a:srgbClr val="000091"/>
                </a:solidFill>
                <a:ea typeface="+mj-lt"/>
                <a:cs typeface="+mj-lt"/>
              </a:rPr>
              <a:t>Simulations and experimentation with and without humans in the loop</a:t>
            </a:r>
          </a:p>
          <a:p>
            <a:pPr marL="171450" indent="-171450">
              <a:buFont typeface="Arial" panose="020B0604020202020204" pitchFamily="34" charset="0"/>
              <a:buChar char="•"/>
            </a:pPr>
            <a:r>
              <a:rPr lang="en-US" sz="1200" strike="sngStrike">
                <a:solidFill>
                  <a:srgbClr val="000091"/>
                </a:solidFill>
                <a:ea typeface="+mj-lt"/>
                <a:cs typeface="+mj-lt"/>
              </a:rPr>
              <a:t>Integration of advances in human-computer interaction and automatic reasoning</a:t>
            </a:r>
          </a:p>
          <a:p>
            <a:pPr marL="171450" indent="-171450">
              <a:buFont typeface="Arial" panose="020B0604020202020204" pitchFamily="34" charset="0"/>
              <a:buChar char="•"/>
            </a:pPr>
            <a:r>
              <a:rPr lang="en-US" sz="1200" strike="sngStrike">
                <a:solidFill>
                  <a:srgbClr val="000091"/>
                </a:solidFill>
                <a:ea typeface="+mj-lt"/>
                <a:cs typeface="+mj-lt"/>
              </a:rPr>
              <a:t>Verification of applicability to a wide range of domains</a:t>
            </a:r>
            <a:endParaRPr lang="fr-FR" sz="1200" strike="sngStrike">
              <a:solidFill>
                <a:srgbClr val="000091"/>
              </a:solidFill>
              <a:ea typeface="+mj-lt"/>
              <a:cs typeface="+mj-lt"/>
            </a:endParaRPr>
          </a:p>
          <a:p>
            <a:pPr>
              <a:lnSpc>
                <a:spcPct val="110000"/>
              </a:lnSpc>
              <a:spcBef>
                <a:spcPts val="0"/>
              </a:spcBef>
              <a:spcAft>
                <a:spcPts val="0"/>
              </a:spcAft>
            </a:pPr>
            <a:r>
              <a:rPr lang="en-US" sz="1200" b="1" strike="sngStrike">
                <a:solidFill>
                  <a:srgbClr val="000091"/>
                </a:solidFill>
                <a:latin typeface="Arial Black"/>
                <a:ea typeface="+mj-lt"/>
                <a:cs typeface="+mj-lt"/>
              </a:rPr>
              <a:t>Expected results</a:t>
            </a:r>
            <a:endParaRPr lang="en-US" sz="1200" strike="sngStrike">
              <a:solidFill>
                <a:srgbClr val="000091"/>
              </a:solidFill>
              <a:latin typeface="Arial Black"/>
              <a:ea typeface="+mj-lt"/>
              <a:cs typeface="+mj-lt"/>
            </a:endParaRPr>
          </a:p>
          <a:p>
            <a:pPr lvl="0"/>
            <a:r>
              <a:rPr lang="en-US" sz="1200" strike="sngStrike"/>
              <a:t>Proposals are expected to address </a:t>
            </a:r>
            <a:r>
              <a:rPr lang="en-US" sz="1200" strike="sngStrike">
                <a:highlight>
                  <a:srgbClr val="FFFF00"/>
                </a:highlight>
                <a:ea typeface="Calibri"/>
              </a:rPr>
              <a:t>at least one of the following outcomes</a:t>
            </a:r>
            <a:endParaRPr lang="en-US" sz="1200" strike="sngStrike">
              <a:highlight>
                <a:srgbClr val="FFFF00"/>
              </a:highlight>
              <a:ea typeface="Calibri"/>
              <a:cs typeface="Arial"/>
            </a:endParaRPr>
          </a:p>
          <a:p>
            <a:pPr marL="171450" lvl="0" indent="-171450">
              <a:buFont typeface="Arial" panose="020B0604020202020204" pitchFamily="34" charset="0"/>
              <a:buChar char="•"/>
            </a:pPr>
            <a:r>
              <a:rPr lang="en-US" sz="1200" strike="sngStrike"/>
              <a:t>Demonstrate that human-machine collaboration improves effectiveness, intuitiveness, efficiency, completeness and other subjective, objective or quantifiable measures.</a:t>
            </a:r>
            <a:endParaRPr lang="en-US" sz="1200" strike="sngStrike">
              <a:cs typeface="Arial"/>
            </a:endParaRPr>
          </a:p>
          <a:p>
            <a:pPr marL="171450" lvl="0" indent="-171450">
              <a:buFont typeface="Arial" panose="020B0604020202020204" pitchFamily="34" charset="0"/>
              <a:buChar char="•"/>
            </a:pPr>
            <a:r>
              <a:rPr lang="en-US" sz="1200" strike="sngStrike"/>
              <a:t>Demonstrate that collaborative decision making improves human decision making and covers all stages of reasoning (data collection, analysis, reasoning and communication)</a:t>
            </a:r>
            <a:endParaRPr lang="fr-FR" sz="1200" strike="sngStrike"/>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30</a:t>
            </a:fld>
            <a:endParaRPr lang="en-US"/>
          </a:p>
        </p:txBody>
      </p:sp>
    </p:spTree>
    <p:extLst>
      <p:ext uri="{BB962C8B-B14F-4D97-AF65-F5344CB8AC3E}">
        <p14:creationId xmlns:p14="http://schemas.microsoft.com/office/powerpoint/2010/main" val="30474207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fontScale="90000"/>
          </a:bodyPr>
          <a:lstStyle/>
          <a:p>
            <a:pPr>
              <a:lnSpc>
                <a:spcPct val="100000"/>
              </a:lnSpc>
            </a:pPr>
            <a:r>
              <a:rPr lang="en-GB" sz="1800"/>
              <a:t>HORIZON-CL4-2024-HUMAN-03-01: </a:t>
            </a:r>
            <a:br>
              <a:rPr lang="en-GB" sz="1800"/>
            </a:br>
            <a:r>
              <a:rPr lang="en-US" sz="1800"/>
              <a:t>???? </a:t>
            </a:r>
            <a:br>
              <a:rPr lang="en-US" sz="1800"/>
            </a:br>
            <a:r>
              <a:rPr lang="en-US" sz="1800"/>
              <a:t>(AI Data and Robotics Partnership) (RIA)</a:t>
            </a:r>
            <a:endParaRPr lang="en-US" sz="1500">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774731" y="261976"/>
            <a:ext cx="6009269" cy="881024"/>
          </a:xfrm>
        </p:spPr>
        <p:txBody>
          <a:bodyPr lIns="0" tIns="0" rIns="0" bIns="0" anchor="ctr">
            <a:noAutofit/>
          </a:bodyPr>
          <a:lstStyle/>
          <a:p>
            <a:pPr marL="0" indent="0">
              <a:buNone/>
            </a:pPr>
            <a:r>
              <a:rPr lang="en-US" sz="1800" dirty="0">
                <a:solidFill>
                  <a:srgbClr val="000091"/>
                </a:solidFill>
              </a:rPr>
              <a:t>Leadership in AI based on trust</a:t>
            </a:r>
          </a:p>
          <a:p>
            <a:pPr marL="0" indent="0">
              <a:buNone/>
            </a:pPr>
            <a:r>
              <a:rPr lang="en-US" sz="1800" dirty="0">
                <a:solidFill>
                  <a:srgbClr val="000091"/>
                </a:solidFill>
                <a:ea typeface="+mj-lt"/>
                <a:cs typeface="+mj-lt"/>
              </a:rPr>
              <a:t>M€ per project | 2 projects | RIA | TRL 2-3 to 4-5</a:t>
            </a:r>
          </a:p>
          <a:p>
            <a:pPr marL="0" indent="0">
              <a:buNone/>
            </a:pP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r>
              <a:rPr lang="en-US" sz="1100"/>
              <a:t>...</a:t>
            </a:r>
            <a:endParaRPr lang="en-US"/>
          </a:p>
          <a:p>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085898" y="1826573"/>
            <a:ext cx="5732613" cy="2955001"/>
          </a:xfrm>
        </p:spPr>
        <p:txBody>
          <a:bodyPr lIns="0" tIns="0" rIns="0" bIns="0" anchor="t">
            <a:noAutofit/>
          </a:bodyPr>
          <a:lstStyle/>
          <a:p>
            <a:r>
              <a:rPr lang="en-US" sz="1000" dirty="0">
                <a:solidFill>
                  <a:srgbClr val="000091"/>
                </a:solidFill>
                <a:ea typeface="+mj-lt"/>
                <a:cs typeface="+mj-lt"/>
              </a:rPr>
              <a:t>T...</a:t>
            </a:r>
            <a:endParaRPr lang="en-US" sz="1000" dirty="0"/>
          </a:p>
          <a:p>
            <a:pPr>
              <a:lnSpc>
                <a:spcPct val="110000"/>
              </a:lnSpc>
              <a:spcBef>
                <a:spcPts val="0"/>
              </a:spcBef>
              <a:spcAft>
                <a:spcPts val="0"/>
              </a:spcAft>
            </a:pPr>
            <a:r>
              <a:rPr lang="en-US" sz="1000" b="1" dirty="0">
                <a:solidFill>
                  <a:srgbClr val="000091"/>
                </a:solidFill>
                <a:latin typeface="Arial Black"/>
                <a:ea typeface="+mj-lt"/>
                <a:cs typeface="+mj-lt"/>
              </a:rPr>
              <a:t>Expected results</a:t>
            </a:r>
            <a:endParaRPr lang="en-US" sz="1000" dirty="0">
              <a:solidFill>
                <a:srgbClr val="000091"/>
              </a:solidFill>
              <a:latin typeface="Arial Black"/>
              <a:ea typeface="+mj-lt"/>
              <a:cs typeface="+mj-lt"/>
            </a:endParaRPr>
          </a:p>
          <a:p>
            <a:pPr lvl="0"/>
            <a:r>
              <a:rPr lang="en-US" sz="1000" dirty="0"/>
              <a:t>Proposals are expected to address </a:t>
            </a:r>
            <a:r>
              <a:rPr lang="en-US" sz="1000" dirty="0">
                <a:highlight>
                  <a:srgbClr val="FFFF00"/>
                </a:highlight>
                <a:ea typeface="Calibri"/>
              </a:rPr>
              <a:t>at least one of the following outcomes</a:t>
            </a:r>
            <a:endParaRPr lang="en-US" sz="1000" dirty="0">
              <a:highlight>
                <a:srgbClr val="FFFF00"/>
              </a:highlight>
              <a:ea typeface="Calibri"/>
              <a:cs typeface="Arial"/>
            </a:endParaRPr>
          </a:p>
          <a:p>
            <a:pPr>
              <a:buFont typeface="Arial" panose="020B0604020202020204" pitchFamily="34" charset="0"/>
              <a:buChar char="•"/>
            </a:pPr>
            <a:r>
              <a:rPr lang="en-US" sz="1000" dirty="0"/>
              <a:t>….Expected Outcome: 1 of the following outcomes: </a:t>
            </a:r>
          </a:p>
          <a:p>
            <a:pPr>
              <a:buFont typeface="Arial" panose="020B0604020202020204" pitchFamily="34" charset="0"/>
              <a:buChar char="•"/>
            </a:pPr>
            <a:r>
              <a:rPr lang="en-US" sz="1000" dirty="0">
                <a:ea typeface="+mn-lt"/>
                <a:cs typeface="+mn-lt"/>
              </a:rPr>
              <a:t>Enhanced applicability of large AI systems to new domains by integration of innovative data modalities, ex :  sensor measurements in robotics, IoT, remote sensing (earth observation), as input. </a:t>
            </a:r>
            <a:endParaRPr lang="en-US" sz="1000"/>
          </a:p>
          <a:p>
            <a:pPr>
              <a:buFont typeface="Arial" panose="020B0604020202020204" pitchFamily="34" charset="0"/>
              <a:buChar char="•"/>
            </a:pPr>
            <a:r>
              <a:rPr lang="en-US" sz="1000" dirty="0">
                <a:ea typeface="+mn-lt"/>
                <a:cs typeface="+mn-lt"/>
              </a:rPr>
              <a:t>Improvement of current multimodal large AI systems capabilities (more data modalities), leading to broader application potential and improved AI performance. </a:t>
            </a:r>
            <a:endParaRPr lang="en-US" sz="1000"/>
          </a:p>
          <a:p>
            <a:pPr>
              <a:buFont typeface="Arial" panose="020B0604020202020204" pitchFamily="34" charset="0"/>
              <a:buChar char="•"/>
            </a:pPr>
            <a:r>
              <a:rPr lang="en-US" sz="1000" dirty="0">
                <a:ea typeface="+mn-lt"/>
                <a:cs typeface="+mn-lt"/>
              </a:rPr>
              <a:t>Proposals should address at least 1 of the following focus areas: </a:t>
            </a:r>
            <a:endParaRPr lang="en-US" sz="1000"/>
          </a:p>
          <a:p>
            <a:pPr>
              <a:buFont typeface="Arial" panose="020B0604020202020204" pitchFamily="34" charset="0"/>
              <a:buChar char="•"/>
            </a:pPr>
            <a:r>
              <a:rPr lang="en-US" sz="1000" dirty="0">
                <a:ea typeface="+mn-lt"/>
                <a:cs typeface="+mn-lt"/>
              </a:rPr>
              <a:t>Integration of innovative modalities of data as input for large AI models: </a:t>
            </a:r>
            <a:endParaRPr lang="en-US" sz="1000"/>
          </a:p>
          <a:p>
            <a:pPr>
              <a:buFont typeface="Arial" panose="020B0604020202020204" pitchFamily="34" charset="0"/>
              <a:buChar char="•"/>
            </a:pPr>
            <a:r>
              <a:rPr lang="en-US" sz="1000" dirty="0">
                <a:ea typeface="+mn-lt"/>
                <a:cs typeface="+mn-lt"/>
              </a:rPr>
              <a:t>Event streams, structured data and sensor measurements. Enhancements to model performance and enable their application in new domains like weather forecasting, robotics, production and manufacturing. </a:t>
            </a:r>
            <a:endParaRPr lang="en-US" sz="1000"/>
          </a:p>
          <a:p>
            <a:pPr marL="171450" indent="-171450">
              <a:buFont typeface="Arial" panose="020B0604020202020204" pitchFamily="34" charset="0"/>
              <a:buChar char="•"/>
            </a:pPr>
            <a:r>
              <a:rPr lang="en-US" sz="1000" dirty="0">
                <a:ea typeface="+mn-lt"/>
                <a:cs typeface="+mn-lt"/>
              </a:rPr>
              <a:t>Enhanced multimodal models,  exceed the current </a:t>
            </a:r>
            <a:r>
              <a:rPr lang="en-US" sz="1000" dirty="0" err="1">
                <a:ea typeface="+mn-lt"/>
                <a:cs typeface="+mn-lt"/>
              </a:rPr>
              <a:t>SotA</a:t>
            </a:r>
            <a:r>
              <a:rPr lang="en-US" sz="1000" dirty="0">
                <a:ea typeface="+mn-lt"/>
                <a:cs typeface="+mn-lt"/>
              </a:rPr>
              <a:t>, improved capabilities or the ability to handle a larger number of modalities </a:t>
            </a:r>
            <a:endParaRPr lang="en-US" sz="1000" dirty="0"/>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31</a:t>
            </a:fld>
            <a:endParaRPr lang="en-US"/>
          </a:p>
        </p:txBody>
      </p:sp>
    </p:spTree>
    <p:extLst>
      <p:ext uri="{BB962C8B-B14F-4D97-AF65-F5344CB8AC3E}">
        <p14:creationId xmlns:p14="http://schemas.microsoft.com/office/powerpoint/2010/main" val="332118645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5082"/>
            <a:ext cx="9144000" cy="2706510"/>
          </a:xfrm>
          <a:prstGeom prst="rect">
            <a:avLst/>
          </a:prstGeom>
          <a:solidFill>
            <a:schemeClr val="tx2"/>
          </a:solidFill>
        </p:spPr>
        <p:txBody>
          <a:bodyPr wrap="square" lIns="91440" tIns="45720" rIns="91440" bIns="45720" anchor="t">
            <a:spAutoFit/>
          </a:bodyPr>
          <a:lstStyle/>
          <a:p>
            <a:pPr algn="ctr">
              <a:lnSpc>
                <a:spcPct val="107000"/>
              </a:lnSpc>
              <a:spcAft>
                <a:spcPts val="800"/>
              </a:spcAft>
            </a:pPr>
            <a:endPar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Digital</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CPS/Cloud/</a:t>
            </a:r>
            <a:r>
              <a:rPr lang="fr-FR" sz="2800" b="1" err="1">
                <a:solidFill>
                  <a:srgbClr val="F5DC32"/>
                </a:solidFill>
                <a:latin typeface="Calibri"/>
                <a:ea typeface="Calibri" panose="020F0502020204030204" pitchFamily="34" charset="0"/>
                <a:cs typeface="Times New Roman"/>
              </a:rPr>
              <a:t>Edge</a:t>
            </a:r>
            <a:r>
              <a:rPr lang="fr-FR" sz="2800" b="1">
                <a:solidFill>
                  <a:srgbClr val="F5DC32"/>
                </a:solidFill>
                <a:latin typeface="Calibri"/>
                <a:ea typeface="Calibri" panose="020F0502020204030204" pitchFamily="34" charset="0"/>
                <a:cs typeface="Times New Roman"/>
              </a:rPr>
              <a:t> </a:t>
            </a:r>
          </a:p>
          <a:p>
            <a:pPr algn="ct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Pitch session</a:t>
            </a: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8758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Autofit/>
          </a:bodyPr>
          <a:lstStyle/>
          <a:p>
            <a:pPr algn="ctr">
              <a:lnSpc>
                <a:spcPct val="100000"/>
              </a:lnSpc>
            </a:pPr>
            <a:r>
              <a:rPr lang="en-GB" sz="1600">
                <a:solidFill>
                  <a:srgbClr val="000091"/>
                </a:solidFill>
              </a:rPr>
              <a:t>HORIZON-CL4-2024-DATA-01-03: Piloting emerging Smart </a:t>
            </a:r>
            <a:r>
              <a:rPr lang="en-GB" sz="1600" err="1">
                <a:solidFill>
                  <a:srgbClr val="000091"/>
                </a:solidFill>
              </a:rPr>
              <a:t>IoT</a:t>
            </a:r>
            <a:r>
              <a:rPr lang="en-GB" sz="1600">
                <a:solidFill>
                  <a:srgbClr val="000091"/>
                </a:solidFill>
              </a:rPr>
              <a:t> Platforms and decentralized intelligence </a:t>
            </a:r>
            <a:r>
              <a:rPr lang="en-GB" sz="1600"/>
              <a:t>(IA)</a:t>
            </a:r>
            <a:endParaRPr lang="en-US" sz="1600"/>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703321" y="261976"/>
            <a:ext cx="5080680" cy="529660"/>
          </a:xfrm>
        </p:spPr>
        <p:txBody>
          <a:bodyPr lIns="0" tIns="0" rIns="0" bIns="0" anchor="ctr">
            <a:noAutofit/>
          </a:bodyPr>
          <a:lstStyle/>
          <a:p>
            <a:pPr marL="0" indent="0">
              <a:buNone/>
            </a:pPr>
            <a:r>
              <a:rPr lang="en-GB" sz="1800">
                <a:solidFill>
                  <a:srgbClr val="000091"/>
                </a:solidFill>
              </a:rPr>
              <a:t>From Cloud to Edge to </a:t>
            </a:r>
            <a:r>
              <a:rPr lang="en-GB" sz="1800" err="1">
                <a:solidFill>
                  <a:srgbClr val="000091"/>
                </a:solidFill>
              </a:rPr>
              <a:t>IoT</a:t>
            </a:r>
            <a:r>
              <a:rPr lang="en-GB" sz="1800">
                <a:solidFill>
                  <a:srgbClr val="000091"/>
                </a:solidFill>
              </a:rPr>
              <a:t> for European Data</a:t>
            </a:r>
            <a:endParaRPr lang="en-GB" sz="1800">
              <a:solidFill>
                <a:srgbClr val="000091"/>
              </a:solidFill>
              <a:ea typeface="+mj-lt"/>
              <a:cs typeface="+mj-lt"/>
            </a:endParaRPr>
          </a:p>
          <a:p>
            <a:pPr marL="0" indent="0">
              <a:buNone/>
            </a:pPr>
            <a:r>
              <a:rPr lang="fr-FR" sz="1800">
                <a:solidFill>
                  <a:srgbClr val="000091"/>
                </a:solidFill>
                <a:ea typeface="+mj-lt"/>
                <a:cs typeface="+mj-lt"/>
              </a:rPr>
              <a:t>2 </a:t>
            </a:r>
            <a:r>
              <a:rPr lang="fr-FR" sz="1800" err="1">
                <a:solidFill>
                  <a:srgbClr val="000091"/>
                </a:solidFill>
                <a:ea typeface="+mj-lt"/>
                <a:cs typeface="+mj-lt"/>
              </a:rPr>
              <a:t>projects</a:t>
            </a:r>
            <a:r>
              <a:rPr lang="fr-FR" sz="1800">
                <a:solidFill>
                  <a:srgbClr val="000091"/>
                </a:solidFill>
                <a:ea typeface="+mj-lt"/>
                <a:cs typeface="+mj-lt"/>
              </a:rPr>
              <a:t> | 20-25 M€ | IA | TRL 3-4 to 6-7</a:t>
            </a:r>
            <a:endParaRPr lang="en-US" sz="1800" b="0">
              <a:solidFill>
                <a:srgbClr val="000091"/>
              </a:solidFill>
            </a:endParaRPr>
          </a:p>
        </p:txBody>
      </p:sp>
      <p:sp>
        <p:nvSpPr>
          <p:cNvPr id="8"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en-GB"/>
              <a:t>Financial support to third parties (FSTP), Max 20% EU contribution, up to 200 k€/grant</a:t>
            </a:r>
          </a:p>
          <a:p>
            <a:pPr marL="171450" indent="-171450">
              <a:buFont typeface="Arial" panose="020B0604020202020204" pitchFamily="34" charset="0"/>
              <a:buChar char="•"/>
            </a:pPr>
            <a:r>
              <a:rPr lang="en-GB"/>
              <a:t>Contribute to WP2024-DATA-01-05 (CSA)</a:t>
            </a:r>
          </a:p>
          <a:p>
            <a:pPr marL="171450" indent="-171450">
              <a:buFont typeface="Arial" panose="020B0604020202020204" pitchFamily="34" charset="0"/>
              <a:buChar char="•"/>
            </a:pPr>
            <a:r>
              <a:rPr lang="en-GB"/>
              <a:t>Develop synergies with other relevant European programmes and platforms such as KDT JU, GAIA-X</a:t>
            </a:r>
            <a:endParaRPr lang="en-US"/>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115357" y="1932625"/>
            <a:ext cx="5732613" cy="2955001"/>
          </a:xfrm>
        </p:spPr>
        <p:txBody>
          <a:bodyPr lIns="0" tIns="0" rIns="0" bIns="0" anchor="t">
            <a:noAutofit/>
          </a:bodyPr>
          <a:lstStyle/>
          <a:p>
            <a:r>
              <a:rPr lang="en-GB" sz="1200"/>
              <a:t>Customise, explore the limits, test, optimise and validate emerging European smart </a:t>
            </a:r>
            <a:r>
              <a:rPr lang="en-GB" sz="1200" err="1"/>
              <a:t>IoT</a:t>
            </a:r>
            <a:r>
              <a:rPr lang="en-GB" sz="1200"/>
              <a:t> and edge computing systems (decentralized intelligence)</a:t>
            </a:r>
          </a:p>
          <a:p>
            <a:r>
              <a:rPr lang="en-GB" sz="1200"/>
              <a:t>Creation of common management tools and standardised edge architectures</a:t>
            </a:r>
          </a:p>
          <a:p>
            <a:r>
              <a:rPr lang="en-GB" sz="1200"/>
              <a:t>Address cross-sector platforms in </a:t>
            </a:r>
            <a:r>
              <a:rPr lang="en-GB" sz="1200" u="sng"/>
              <a:t>more than one</a:t>
            </a:r>
            <a:r>
              <a:rPr lang="en-GB" sz="1200"/>
              <a:t> application domain such as renewable energy, buildings and electro-mobility, farming and/or industrial automation, including strategic aspects such as condition-monitoring/predictive maintenance and logistic…</a:t>
            </a:r>
            <a:endParaRPr lang="en-GB" sz="1200" b="1">
              <a:solidFill>
                <a:srgbClr val="000091"/>
              </a:solidFill>
              <a:latin typeface="Arial Black"/>
              <a:ea typeface="+mj-lt"/>
              <a:cs typeface="+mj-lt"/>
            </a:endParaRPr>
          </a:p>
          <a:p>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marL="213995" indent="-213995" algn="just">
              <a:lnSpc>
                <a:spcPct val="110000"/>
              </a:lnSpc>
              <a:buFont typeface="Arial"/>
              <a:buChar char="•"/>
            </a:pPr>
            <a:r>
              <a:rPr lang="en-GB" sz="1200"/>
              <a:t>Adoption in key applications and sectors of </a:t>
            </a:r>
            <a:r>
              <a:rPr lang="en-GB" sz="1200" err="1"/>
              <a:t>IoT</a:t>
            </a:r>
            <a:r>
              <a:rPr lang="en-GB" sz="1200"/>
              <a:t> and next generation edge computing technologies</a:t>
            </a:r>
          </a:p>
          <a:p>
            <a:pPr marL="213995" indent="-213995" algn="just">
              <a:lnSpc>
                <a:spcPct val="110000"/>
              </a:lnSpc>
              <a:buFont typeface="Arial"/>
              <a:buChar char="•"/>
            </a:pPr>
            <a:r>
              <a:rPr lang="en-GB" sz="1200"/>
              <a:t>Support future hyper-distributed applications by building open platforms</a:t>
            </a:r>
          </a:p>
          <a:p>
            <a:pPr marL="213995" indent="-213995" algn="just">
              <a:lnSpc>
                <a:spcPct val="110000"/>
              </a:lnSpc>
              <a:buFont typeface="Arial"/>
              <a:buChar char="•"/>
            </a:pPr>
            <a:r>
              <a:rPr lang="en-GB" sz="1200"/>
              <a:t>Open platforms underpinning an emerging open edge ecosystem</a:t>
            </a:r>
            <a:endParaRPr lang="en-GB" sz="1200">
              <a:solidFill>
                <a:srgbClr val="000091"/>
              </a:solidFill>
            </a:endParaRPr>
          </a:p>
          <a:p>
            <a:pPr marL="213995" indent="-213995" algn="just">
              <a:lnSpc>
                <a:spcPct val="110000"/>
              </a:lnSpc>
              <a:buFont typeface="Arial"/>
              <a:buChar char="•"/>
            </a:pPr>
            <a:r>
              <a:rPr lang="en-GB" sz="1200"/>
              <a:t>Demonstrate cross-domain standardisation and up-scaling of edge infrastructure solutions</a:t>
            </a:r>
            <a:endParaRPr lang="fr-FR" sz="1200"/>
          </a:p>
          <a:p>
            <a:pPr marL="465995" lvl="1" indent="-213995" algn="just">
              <a:lnSpc>
                <a:spcPct val="110000"/>
              </a:lnSpc>
              <a:buFont typeface="Arial"/>
              <a:buChar char="•"/>
            </a:pPr>
            <a:endParaRPr lang="fr-FR" sz="1100">
              <a:solidFill>
                <a:srgbClr val="000091"/>
              </a:solidFil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33</a:t>
            </a:fld>
            <a:endParaRPr lang="en-US"/>
          </a:p>
        </p:txBody>
      </p:sp>
    </p:spTree>
    <p:extLst>
      <p:ext uri="{BB962C8B-B14F-4D97-AF65-F5344CB8AC3E}">
        <p14:creationId xmlns:p14="http://schemas.microsoft.com/office/powerpoint/2010/main" val="115337005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lnSpc>
                <a:spcPct val="100000"/>
              </a:lnSpc>
            </a:pPr>
            <a:r>
              <a:rPr lang="en-GB" sz="1600">
                <a:solidFill>
                  <a:srgbClr val="000091"/>
                </a:solidFill>
              </a:rPr>
              <a:t>HORIZON-CL4-2024-DATA-01-05: Platform Building, standardisation and Up-scaling of the ‘Cloud-Edge-</a:t>
            </a:r>
            <a:r>
              <a:rPr lang="en-GB" sz="1600" err="1">
                <a:solidFill>
                  <a:srgbClr val="000091"/>
                </a:solidFill>
              </a:rPr>
              <a:t>IoT</a:t>
            </a:r>
            <a:r>
              <a:rPr lang="en-GB" sz="1600">
                <a:solidFill>
                  <a:srgbClr val="000091"/>
                </a:solidFill>
              </a:rPr>
              <a:t>’ Solutions </a:t>
            </a:r>
            <a:r>
              <a:rPr lang="en-GB" sz="1600"/>
              <a:t>(CSA)</a:t>
            </a:r>
            <a:endParaRPr lang="en-US" sz="1600"/>
          </a:p>
        </p:txBody>
      </p:sp>
      <p:sp>
        <p:nvSpPr>
          <p:cNvPr id="8"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703321" y="261976"/>
            <a:ext cx="5080680" cy="529660"/>
          </a:xfrm>
        </p:spPr>
        <p:txBody>
          <a:bodyPr lIns="0" tIns="0" rIns="0" bIns="0" anchor="ctr">
            <a:noAutofit/>
          </a:bodyPr>
          <a:lstStyle/>
          <a:p>
            <a:pPr marL="0" indent="0">
              <a:buNone/>
            </a:pPr>
            <a:r>
              <a:rPr lang="en-GB" sz="1800">
                <a:solidFill>
                  <a:srgbClr val="000091"/>
                </a:solidFill>
              </a:rPr>
              <a:t>From Cloud to Edge to </a:t>
            </a:r>
            <a:r>
              <a:rPr lang="en-GB" sz="1800" err="1">
                <a:solidFill>
                  <a:srgbClr val="000091"/>
                </a:solidFill>
              </a:rPr>
              <a:t>IoT</a:t>
            </a:r>
            <a:r>
              <a:rPr lang="en-GB" sz="1800">
                <a:solidFill>
                  <a:srgbClr val="000091"/>
                </a:solidFill>
              </a:rPr>
              <a:t> for European Data</a:t>
            </a:r>
            <a:endParaRPr lang="en-GB" sz="1800">
              <a:solidFill>
                <a:srgbClr val="000091"/>
              </a:solidFill>
              <a:ea typeface="+mj-lt"/>
              <a:cs typeface="+mj-lt"/>
            </a:endParaRPr>
          </a:p>
          <a:p>
            <a:pPr marL="0" indent="0">
              <a:buNone/>
            </a:pPr>
            <a:r>
              <a:rPr lang="fr-FR" sz="1800">
                <a:solidFill>
                  <a:srgbClr val="000091"/>
                </a:solidFill>
                <a:ea typeface="+mj-lt"/>
                <a:cs typeface="+mj-lt"/>
              </a:rPr>
              <a:t>1 </a:t>
            </a:r>
            <a:r>
              <a:rPr lang="fr-FR" sz="1800" err="1">
                <a:solidFill>
                  <a:srgbClr val="000091"/>
                </a:solidFill>
                <a:ea typeface="+mj-lt"/>
                <a:cs typeface="+mj-lt"/>
              </a:rPr>
              <a:t>project</a:t>
            </a:r>
            <a:r>
              <a:rPr lang="fr-FR" sz="1800">
                <a:solidFill>
                  <a:srgbClr val="000091"/>
                </a:solidFill>
                <a:ea typeface="+mj-lt"/>
                <a:cs typeface="+mj-lt"/>
              </a:rPr>
              <a:t> |  2 M€ | CSA</a:t>
            </a: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endParaRPr lang="en-US" sz="1100">
              <a:solidFill>
                <a:srgbClr val="000091"/>
              </a:solidFill>
              <a:ea typeface="+mj-lt"/>
              <a:cs typeface="Arial"/>
            </a:endParaRPr>
          </a:p>
          <a:p>
            <a:pPr marL="171450" indent="-171450">
              <a:buFont typeface="Arial" panose="020B0604020202020204" pitchFamily="34" charset="0"/>
              <a:buChar char="•"/>
            </a:pPr>
            <a:r>
              <a:rPr lang="en-GB"/>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en-GB"/>
              <a:t>Develop synergies with other relevant European programmes and platforms such as KDT JU</a:t>
            </a:r>
            <a:endParaRPr lang="en-US">
              <a:solidFill>
                <a:srgbClr val="FF0000"/>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115357" y="1932625"/>
            <a:ext cx="5732613" cy="2955001"/>
          </a:xfrm>
        </p:spPr>
        <p:txBody>
          <a:bodyPr lIns="0" tIns="0" rIns="0" bIns="0" anchor="t">
            <a:noAutofit/>
          </a:bodyPr>
          <a:lstStyle/>
          <a:p>
            <a:r>
              <a:rPr lang="en-GB" sz="1200"/>
              <a:t>Ensuring an efficient interplay of the various elements of computing, network connectivity, AI and learning, etc. establish a concept through a forum to link to relevant European and national initiatives and partnerships like KDT JU and add value by active cross-fertilisation across academia and industry and sectors. </a:t>
            </a:r>
            <a:endParaRPr lang="fr-FR" sz="1200"/>
          </a:p>
          <a:p>
            <a:pPr>
              <a:lnSpc>
                <a:spcPct val="110000"/>
              </a:lnSpc>
              <a:spcBef>
                <a:spcPts val="0"/>
              </a:spcBef>
              <a:spcAft>
                <a:spcPts val="0"/>
              </a:spcAft>
            </a:pPr>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marL="213995" indent="-213995" algn="just">
              <a:lnSpc>
                <a:spcPct val="110000"/>
              </a:lnSpc>
              <a:buFont typeface="Arial"/>
              <a:buChar char="•"/>
            </a:pPr>
            <a:r>
              <a:rPr lang="en-GB" sz="1200"/>
              <a:t>Supporting the Commission in coordinating the proposal portfolio in particular resulting from HORIZON-CL4-2024-DATA-03 (ensure consistent exploitation of the outcomes)</a:t>
            </a:r>
          </a:p>
          <a:p>
            <a:pPr marL="213995" indent="-213995" algn="just">
              <a:lnSpc>
                <a:spcPct val="110000"/>
              </a:lnSpc>
              <a:buFont typeface="Arial"/>
              <a:buChar char="•"/>
            </a:pPr>
            <a:r>
              <a:rPr lang="en-GB" sz="1200"/>
              <a:t>Creating an expanding innovation eco-system (Alignment with national or regional initiatives) and underpinning an emerging open edge ecosystem</a:t>
            </a:r>
          </a:p>
          <a:p>
            <a:pPr marL="213995" indent="-213995" algn="just">
              <a:lnSpc>
                <a:spcPct val="110000"/>
              </a:lnSpc>
              <a:buFont typeface="Arial"/>
              <a:buChar char="•"/>
            </a:pPr>
            <a:r>
              <a:rPr lang="en-GB" sz="1200"/>
              <a:t>Accelerate the pick-up of novel advanced edge technology in most important sectors for Europe’s economy</a:t>
            </a:r>
            <a:endParaRPr lang="fr-FR" sz="1200">
              <a:solidFill>
                <a:srgbClr val="000091"/>
              </a:solidFil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34</a:t>
            </a:fld>
            <a:endParaRPr lang="en-US"/>
          </a:p>
        </p:txBody>
      </p:sp>
    </p:spTree>
    <p:extLst>
      <p:ext uri="{BB962C8B-B14F-4D97-AF65-F5344CB8AC3E}">
        <p14:creationId xmlns:p14="http://schemas.microsoft.com/office/powerpoint/2010/main" val="366031368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spcAft>
                <a:spcPts val="0"/>
              </a:spcAft>
            </a:pPr>
            <a:r>
              <a:rPr lang="en-GB" sz="1600">
                <a:solidFill>
                  <a:srgbClr val="000091"/>
                </a:solidFill>
              </a:rPr>
              <a:t>HORIZON-CL4-2024-DIGITAL-EMERGING-01-21: Open Source for Cloud/Edge to support European Digital Autonomy (RIA)</a:t>
            </a: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Open Source for Cloud/Edge and Software Engineering Fundamentals to support Digital Autonomy</a:t>
            </a:r>
            <a:endParaRPr lang="en-GB" sz="1600">
              <a:solidFill>
                <a:srgbClr val="000091"/>
              </a:solidFill>
              <a:ea typeface="+mj-lt"/>
              <a:cs typeface="+mj-lt"/>
            </a:endParaRPr>
          </a:p>
          <a:p>
            <a:pPr marL="0" indent="0">
              <a:buNone/>
            </a:pPr>
            <a:r>
              <a:rPr lang="en-US" sz="1600">
                <a:solidFill>
                  <a:srgbClr val="000091"/>
                </a:solidFill>
                <a:ea typeface="+mj-lt"/>
                <a:cs typeface="+mj-lt"/>
              </a:rPr>
              <a:t>4 projects </a:t>
            </a:r>
            <a:r>
              <a:rPr lang="fr-FR" sz="1600">
                <a:solidFill>
                  <a:srgbClr val="000091"/>
                </a:solidFill>
                <a:ea typeface="+mj-lt"/>
                <a:cs typeface="+mj-lt"/>
              </a:rPr>
              <a:t>| 4-6 M€</a:t>
            </a:r>
            <a:r>
              <a:rPr lang="en-US" sz="1600">
                <a:solidFill>
                  <a:srgbClr val="000091"/>
                </a:solidFill>
                <a:ea typeface="+mj-lt"/>
                <a:cs typeface="+mj-lt"/>
              </a:rPr>
              <a:t> </a:t>
            </a:r>
            <a:r>
              <a:rPr lang="fr-FR" sz="1600">
                <a:solidFill>
                  <a:srgbClr val="000091"/>
                </a:solidFill>
                <a:ea typeface="+mj-lt"/>
                <a:cs typeface="+mj-lt"/>
              </a:rPr>
              <a:t>| RIA | TRL 4 to 6</a:t>
            </a:r>
            <a:endParaRPr lang="en-US" sz="16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sz="1200"/>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en-GB" sz="1200"/>
              <a:t>Develop synergies and relate to activities and outcomes of the KDT/Chips and the </a:t>
            </a:r>
            <a:r>
              <a:rPr lang="en-GB" sz="1200" err="1"/>
              <a:t>EuroHPC</a:t>
            </a:r>
            <a:endParaRPr lang="en-GB" sz="1200"/>
          </a:p>
          <a:p>
            <a:endParaRPr lang="en-GB" sz="1200"/>
          </a:p>
          <a:p>
            <a:endParaRPr lang="en-GB">
              <a:solidFill>
                <a:srgbClr val="FF0000"/>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115357" y="1932625"/>
            <a:ext cx="5732613" cy="2955001"/>
          </a:xfrm>
        </p:spPr>
        <p:txBody>
          <a:bodyPr lIns="0" tIns="0" rIns="0" bIns="0" anchor="t">
            <a:noAutofit/>
          </a:bodyPr>
          <a:lstStyle/>
          <a:p>
            <a:r>
              <a:rPr lang="en-GB" sz="1200"/>
              <a:t>Developing open source alternatives to enable the physical use of emerging processors in cloud and edge server systems</a:t>
            </a:r>
          </a:p>
          <a:p>
            <a:r>
              <a:rPr lang="en-GB" sz="1200"/>
              <a:t>Demonstrating actual cloud and edge systems in real life or emulated computing environments exploiting the benefits of an extended open source stack on emerging processor architectures (e.g. RISC-V). </a:t>
            </a:r>
            <a:endParaRPr lang="fr-FR" sz="1200"/>
          </a:p>
          <a:p>
            <a:endParaRPr lang="en-US" sz="1200" b="1">
              <a:solidFill>
                <a:srgbClr val="000091"/>
              </a:solidFill>
              <a:latin typeface="Arial Black"/>
              <a:ea typeface="+mj-lt"/>
              <a:cs typeface="+mj-lt"/>
            </a:endParaRPr>
          </a:p>
          <a:p>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marL="171450" lvl="0" indent="-171450">
              <a:buFont typeface="Arial" panose="020B0604020202020204" pitchFamily="34" charset="0"/>
              <a:buChar char="•"/>
            </a:pPr>
            <a:r>
              <a:rPr lang="en-GB" sz="1200"/>
              <a:t>Prototypes of cloud and edge servers demonstrated in relevant centralised and distributed environments and allowing full computing infrastructure deployments based on European processor technology, thereby establishing a full Open Computing Architecture stack, which supports emerging processing architectures (e.g. RISC-V). </a:t>
            </a:r>
            <a:endParaRPr lang="fr-FR" sz="1200"/>
          </a:p>
          <a:p>
            <a:pPr marL="213995" indent="-213995" algn="just">
              <a:lnSpc>
                <a:spcPct val="110000"/>
              </a:lnSpc>
              <a:buFont typeface="Arial"/>
              <a:buChar char="•"/>
            </a:pPr>
            <a:r>
              <a:rPr lang="en-GB" sz="1200"/>
              <a:t>Standards and best practices consolidating the European Open Computing Architecture, as well as its interfaces to current industry standards</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35</a:t>
            </a:fld>
            <a:endParaRPr lang="en-US"/>
          </a:p>
        </p:txBody>
      </p:sp>
    </p:spTree>
    <p:extLst>
      <p:ext uri="{BB962C8B-B14F-4D97-AF65-F5344CB8AC3E}">
        <p14:creationId xmlns:p14="http://schemas.microsoft.com/office/powerpoint/2010/main" val="407071052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spcAft>
                <a:spcPts val="0"/>
              </a:spcAft>
            </a:pPr>
            <a:r>
              <a:rPr lang="en-GB" sz="1600">
                <a:solidFill>
                  <a:srgbClr val="000091"/>
                </a:solidFill>
              </a:rPr>
              <a:t>HORIZON-CL4-2024-DIGITAL-EMERGING-01-22: Fundamentals of Software Engineering (RIA)</a:t>
            </a:r>
          </a:p>
        </p:txBody>
      </p:sp>
      <p:sp>
        <p:nvSpPr>
          <p:cNvPr id="8"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Open Source for Cloud/Edge and Software Engineering Fundamentals to support Digital Autonomy</a:t>
            </a:r>
            <a:endParaRPr lang="en-GB" sz="1600">
              <a:solidFill>
                <a:srgbClr val="000091"/>
              </a:solidFill>
              <a:ea typeface="+mj-lt"/>
              <a:cs typeface="+mj-lt"/>
            </a:endParaRPr>
          </a:p>
          <a:p>
            <a:pPr marL="0" indent="0">
              <a:buNone/>
            </a:pPr>
            <a:r>
              <a:rPr lang="en-US" sz="1600">
                <a:solidFill>
                  <a:srgbClr val="000091"/>
                </a:solidFill>
                <a:ea typeface="+mj-lt"/>
                <a:cs typeface="+mj-lt"/>
              </a:rPr>
              <a:t>4 projects </a:t>
            </a:r>
            <a:r>
              <a:rPr lang="fr-FR" sz="1600">
                <a:solidFill>
                  <a:srgbClr val="000091"/>
                </a:solidFill>
                <a:ea typeface="+mj-lt"/>
                <a:cs typeface="+mj-lt"/>
              </a:rPr>
              <a:t>| 4-6 M€</a:t>
            </a:r>
            <a:r>
              <a:rPr lang="en-US" sz="1600">
                <a:solidFill>
                  <a:srgbClr val="000091"/>
                </a:solidFill>
                <a:ea typeface="+mj-lt"/>
                <a:cs typeface="+mj-lt"/>
              </a:rPr>
              <a:t> </a:t>
            </a:r>
            <a:r>
              <a:rPr lang="fr-FR" sz="1600">
                <a:solidFill>
                  <a:srgbClr val="000091"/>
                </a:solidFill>
                <a:ea typeface="+mj-lt"/>
                <a:cs typeface="+mj-lt"/>
              </a:rPr>
              <a:t>| RIA | TRL 2 to 5</a:t>
            </a:r>
            <a:endParaRPr lang="en-US" sz="16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939662"/>
            <a:ext cx="1523665" cy="2947964"/>
          </a:xfrm>
          <a:ln w="25400">
            <a:solidFill>
              <a:schemeClr val="accent3"/>
            </a:solidFill>
          </a:ln>
        </p:spPr>
        <p:txBody>
          <a:bodyPr lIns="72000" tIns="72000" rIns="72000" bIns="72000" anchor="t">
            <a:noAutofit/>
          </a:bodyPr>
          <a:lstStyle/>
          <a:p>
            <a:r>
              <a:rPr lang="fr-FR" sz="1100">
                <a:solidFill>
                  <a:srgbClr val="FF0000"/>
                </a:solidFill>
              </a:rPr>
              <a:t>Lump </a:t>
            </a:r>
            <a:r>
              <a:rPr lang="fr-FR" sz="1100" err="1">
                <a:solidFill>
                  <a:srgbClr val="FF0000"/>
                </a:solidFill>
              </a:rPr>
              <a:t>sum</a:t>
            </a:r>
            <a:endParaRPr lang="en-GB" sz="1100">
              <a:solidFill>
                <a:srgbClr val="FF0000"/>
              </a:solidFill>
            </a:endParaRPr>
          </a:p>
          <a:p>
            <a:endParaRPr lang="en-GB" sz="1100"/>
          </a:p>
          <a:p>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2212849" y="1932625"/>
            <a:ext cx="6635122" cy="3027081"/>
          </a:xfrm>
        </p:spPr>
        <p:txBody>
          <a:bodyPr lIns="0" tIns="0" rIns="0" bIns="0" anchor="t">
            <a:noAutofit/>
          </a:bodyPr>
          <a:lstStyle/>
          <a:p>
            <a:pPr>
              <a:lnSpc>
                <a:spcPct val="110000"/>
              </a:lnSpc>
              <a:spcAft>
                <a:spcPts val="0"/>
              </a:spcAft>
            </a:pPr>
            <a:r>
              <a:rPr lang="en-GB" sz="1200"/>
              <a:t>Progress state of the art in at least one of these areas:</a:t>
            </a:r>
          </a:p>
          <a:p>
            <a:pPr marL="171450" indent="-171450">
              <a:lnSpc>
                <a:spcPct val="110000"/>
              </a:lnSpc>
              <a:spcAft>
                <a:spcPts val="0"/>
              </a:spcAft>
              <a:buFont typeface="Arial" panose="020B0604020202020204" pitchFamily="34" charset="0"/>
              <a:buChar char="•"/>
            </a:pPr>
            <a:r>
              <a:rPr lang="en-GB" sz="1200"/>
              <a:t>Methods and tools that allow smart intelligent system specification</a:t>
            </a:r>
            <a:br>
              <a:rPr lang="en-GB" sz="1200"/>
            </a:br>
            <a:r>
              <a:rPr lang="en-GB" sz="1200"/>
              <a:t>Advanced code analysis, fault prediction and location and self-repair by using emerging techniques, in particular based on AI and data technologies</a:t>
            </a:r>
          </a:p>
          <a:p>
            <a:pPr marL="171450" indent="-171450">
              <a:lnSpc>
                <a:spcPct val="110000"/>
              </a:lnSpc>
              <a:spcAft>
                <a:spcPts val="0"/>
              </a:spcAft>
              <a:buFont typeface="Arial" panose="020B0604020202020204" pitchFamily="34" charset="0"/>
              <a:buChar char="•"/>
            </a:pPr>
            <a:r>
              <a:rPr lang="en-GB" sz="1200"/>
              <a:t>Methods and tools for the development of dynamic and resilient software for systems running on multiple processing architectures including cross-compilation, run-time self-adaptation and multi-architecture executables</a:t>
            </a:r>
            <a:endParaRPr lang="fr-FR" sz="1200"/>
          </a:p>
          <a:p>
            <a:pPr marL="171450" indent="-171450">
              <a:lnSpc>
                <a:spcPct val="110000"/>
              </a:lnSpc>
              <a:spcAft>
                <a:spcPts val="0"/>
              </a:spcAft>
              <a:buFont typeface="Arial" panose="020B0604020202020204" pitchFamily="34" charset="0"/>
              <a:buChar char="•"/>
            </a:pPr>
            <a:endParaRPr lang="en-US" sz="1200" b="1">
              <a:solidFill>
                <a:srgbClr val="000091"/>
              </a:solidFill>
              <a:latin typeface="Arial Black"/>
              <a:ea typeface="+mj-lt"/>
              <a:cs typeface="+mj-lt"/>
            </a:endParaRPr>
          </a:p>
          <a:p>
            <a:pPr>
              <a:lnSpc>
                <a:spcPct val="110000"/>
              </a:lnSpc>
              <a:spcAft>
                <a:spcPts val="0"/>
              </a:spcAft>
            </a:pPr>
            <a:r>
              <a:rPr lang="en-GB" sz="1200"/>
              <a:t>Projects are encouraged to deliver results under Open Source licenses</a:t>
            </a:r>
          </a:p>
          <a:p>
            <a:pPr>
              <a:lnSpc>
                <a:spcPct val="110000"/>
              </a:lnSpc>
              <a:spcAft>
                <a:spcPts val="0"/>
              </a:spcAft>
            </a:pPr>
            <a:endParaRPr lang="en-US" sz="1200" b="1">
              <a:solidFill>
                <a:srgbClr val="000091"/>
              </a:solidFill>
              <a:latin typeface="Arial Black"/>
              <a:ea typeface="+mj-lt"/>
              <a:cs typeface="+mj-lt"/>
            </a:endParaRPr>
          </a:p>
          <a:p>
            <a:pPr>
              <a:lnSpc>
                <a:spcPct val="110000"/>
              </a:lnSpc>
              <a:spcBef>
                <a:spcPts val="0"/>
              </a:spcBef>
              <a:spcAft>
                <a:spcPts val="0"/>
              </a:spcAft>
            </a:pPr>
            <a:r>
              <a:rPr lang="en-US" sz="1200" b="1">
                <a:solidFill>
                  <a:srgbClr val="000091"/>
                </a:solidFill>
                <a:latin typeface="Arial Black"/>
                <a:ea typeface="+mj-lt"/>
                <a:cs typeface="+mj-lt"/>
              </a:rPr>
              <a:t>Expected results</a:t>
            </a:r>
          </a:p>
          <a:p>
            <a:pPr marL="171450" indent="-171450">
              <a:lnSpc>
                <a:spcPct val="110000"/>
              </a:lnSpc>
              <a:spcAft>
                <a:spcPts val="0"/>
              </a:spcAft>
              <a:buFont typeface="Arial" panose="020B0604020202020204" pitchFamily="34" charset="0"/>
              <a:buChar char="•"/>
            </a:pPr>
            <a:r>
              <a:rPr lang="en-GB" sz="1200"/>
              <a:t>Responsible software engineering methods, tools, and best practices leveraging, among others, novel AI and data technologies to accelerate the development and maintenance of software (modelling, verification and validation, as well as vulnerability assessment and mitigation)</a:t>
            </a:r>
            <a:endParaRPr lang="en-US" sz="1200">
              <a:solidFill>
                <a:srgbClr val="000091"/>
              </a:solidFill>
              <a:latin typeface="Arial Black"/>
              <a:ea typeface="+mj-lt"/>
              <a:cs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36</a:t>
            </a:fld>
            <a:endParaRPr lang="en-US"/>
          </a:p>
        </p:txBody>
      </p:sp>
    </p:spTree>
    <p:extLst>
      <p:ext uri="{BB962C8B-B14F-4D97-AF65-F5344CB8AC3E}">
        <p14:creationId xmlns:p14="http://schemas.microsoft.com/office/powerpoint/2010/main" val="40590107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r>
              <a:rPr lang="en-GB" sz="1600">
                <a:solidFill>
                  <a:srgbClr val="000091"/>
                </a:solidFill>
              </a:rPr>
              <a:t>HORIZON-CL4-2024-DIGITAL-EMERGING-01-23: Public recognition scheme for Open Source </a:t>
            </a:r>
            <a:r>
              <a:rPr lang="en-US" sz="1600" b="1">
                <a:solidFill>
                  <a:srgbClr val="000091"/>
                </a:solidFill>
              </a:rPr>
              <a:t>(CSA)</a:t>
            </a:r>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Open Source for Cloud/Edge and Software Engineering Fundamentals to support Digital Autonomy</a:t>
            </a:r>
            <a:endParaRPr lang="en-GB" sz="1600">
              <a:solidFill>
                <a:srgbClr val="000091"/>
              </a:solidFill>
              <a:ea typeface="+mj-lt"/>
              <a:cs typeface="+mj-lt"/>
            </a:endParaRPr>
          </a:p>
          <a:p>
            <a:pPr marL="0" indent="0">
              <a:buNone/>
            </a:pPr>
            <a:r>
              <a:rPr lang="en-US" sz="1600">
                <a:solidFill>
                  <a:srgbClr val="000091"/>
                </a:solidFill>
                <a:ea typeface="+mj-lt"/>
                <a:cs typeface="+mj-lt"/>
              </a:rPr>
              <a:t>1 project </a:t>
            </a:r>
            <a:r>
              <a:rPr lang="fr-FR" sz="1600">
                <a:solidFill>
                  <a:srgbClr val="000091"/>
                </a:solidFill>
                <a:ea typeface="+mj-lt"/>
                <a:cs typeface="+mj-lt"/>
              </a:rPr>
              <a:t>| 2 M€</a:t>
            </a:r>
            <a:r>
              <a:rPr lang="en-US" sz="1600">
                <a:solidFill>
                  <a:srgbClr val="000091"/>
                </a:solidFill>
                <a:ea typeface="+mj-lt"/>
                <a:cs typeface="+mj-lt"/>
              </a:rPr>
              <a:t> </a:t>
            </a:r>
            <a:r>
              <a:rPr lang="fr-FR" sz="1600">
                <a:solidFill>
                  <a:srgbClr val="000091"/>
                </a:solidFill>
                <a:ea typeface="+mj-lt"/>
                <a:cs typeface="+mj-lt"/>
              </a:rPr>
              <a:t>| CSA</a:t>
            </a: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939662"/>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sz="1100"/>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fr-FR" sz="1100">
                <a:solidFill>
                  <a:srgbClr val="FF0000"/>
                </a:solidFill>
              </a:rPr>
              <a:t>Lump </a:t>
            </a:r>
            <a:r>
              <a:rPr lang="fr-FR" sz="1100" err="1">
                <a:solidFill>
                  <a:srgbClr val="FF0000"/>
                </a:solidFill>
              </a:rPr>
              <a:t>sum</a:t>
            </a:r>
            <a:endParaRPr lang="en-GB" sz="1100">
              <a:solidFill>
                <a:srgbClr val="FF0000"/>
              </a:solidFill>
            </a:endParaRPr>
          </a:p>
          <a:p>
            <a:endParaRPr lang="en-GB" sz="1100"/>
          </a:p>
          <a:p>
            <a:endParaRPr lang="en-US" sz="11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115357" y="1932625"/>
            <a:ext cx="5732613" cy="3027081"/>
          </a:xfrm>
        </p:spPr>
        <p:txBody>
          <a:bodyPr lIns="0" tIns="0" rIns="0" bIns="0" anchor="t">
            <a:noAutofit/>
          </a:bodyPr>
          <a:lstStyle/>
          <a:p>
            <a:r>
              <a:rPr lang="en-GB" sz="1200"/>
              <a:t>The action should elaborate an adequate process to :</a:t>
            </a:r>
            <a:endParaRPr lang="fr-FR" sz="1200"/>
          </a:p>
          <a:p>
            <a:pPr marL="171450" lvl="0" indent="-171450">
              <a:buFont typeface="Arial" panose="020B0604020202020204" pitchFamily="34" charset="0"/>
              <a:buChar char="•"/>
            </a:pPr>
            <a:r>
              <a:rPr lang="en-GB" sz="1200"/>
              <a:t>scrutinize different fields of action relevant to open source,</a:t>
            </a:r>
            <a:endParaRPr lang="fr-FR" sz="1200"/>
          </a:p>
          <a:p>
            <a:pPr marL="171450" lvl="0" indent="-171450">
              <a:buFont typeface="Arial" panose="020B0604020202020204" pitchFamily="34" charset="0"/>
              <a:buChar char="•"/>
            </a:pPr>
            <a:r>
              <a:rPr lang="en-GB" sz="1200"/>
              <a:t>select appropriate candidates for being recognised,</a:t>
            </a:r>
            <a:endParaRPr lang="fr-FR" sz="1200"/>
          </a:p>
          <a:p>
            <a:pPr marL="171450" lvl="0" indent="-171450">
              <a:buFont typeface="Arial" panose="020B0604020202020204" pitchFamily="34" charset="0"/>
              <a:buChar char="•"/>
            </a:pPr>
            <a:r>
              <a:rPr lang="en-GB" sz="1200"/>
              <a:t>implement adequate award ceremonies. </a:t>
            </a:r>
            <a:endParaRPr lang="fr-FR" sz="1200"/>
          </a:p>
          <a:p>
            <a:pPr>
              <a:lnSpc>
                <a:spcPct val="110000"/>
              </a:lnSpc>
              <a:spcAft>
                <a:spcPts val="0"/>
              </a:spcAft>
            </a:pPr>
            <a:endParaRPr lang="en-US" sz="1200" b="1">
              <a:solidFill>
                <a:srgbClr val="000091"/>
              </a:solidFill>
              <a:latin typeface="Arial Black"/>
              <a:ea typeface="+mj-lt"/>
              <a:cs typeface="+mj-lt"/>
            </a:endParaRPr>
          </a:p>
          <a:p>
            <a:pPr>
              <a:lnSpc>
                <a:spcPct val="110000"/>
              </a:lnSpc>
              <a:spcAft>
                <a:spcPts val="0"/>
              </a:spcAft>
            </a:pPr>
            <a:endParaRPr lang="en-US" sz="1200" b="1">
              <a:solidFill>
                <a:srgbClr val="000091"/>
              </a:solidFill>
              <a:latin typeface="Arial Black"/>
              <a:ea typeface="+mj-lt"/>
              <a:cs typeface="+mj-lt"/>
            </a:endParaRPr>
          </a:p>
          <a:p>
            <a:pPr>
              <a:lnSpc>
                <a:spcPct val="110000"/>
              </a:lnSpc>
              <a:spcAft>
                <a:spcPts val="0"/>
              </a:spcAft>
            </a:pPr>
            <a:endParaRPr lang="en-US" sz="1200" b="1">
              <a:solidFill>
                <a:srgbClr val="000091"/>
              </a:solidFill>
              <a:latin typeface="Arial Black"/>
              <a:ea typeface="+mj-lt"/>
              <a:cs typeface="+mj-lt"/>
            </a:endParaRPr>
          </a:p>
          <a:p>
            <a:pPr>
              <a:lnSpc>
                <a:spcPct val="110000"/>
              </a:lnSpc>
              <a:spcBef>
                <a:spcPts val="0"/>
              </a:spcBef>
              <a:spcAft>
                <a:spcPts val="0"/>
              </a:spcAft>
            </a:pPr>
            <a:r>
              <a:rPr lang="en-US" sz="1200" b="1">
                <a:solidFill>
                  <a:srgbClr val="000091"/>
                </a:solidFill>
                <a:latin typeface="Arial Black"/>
                <a:ea typeface="+mj-lt"/>
                <a:cs typeface="+mj-lt"/>
              </a:rPr>
              <a:t>Expected results (both)</a:t>
            </a:r>
          </a:p>
          <a:p>
            <a:pPr marL="171450" lvl="0" indent="-171450">
              <a:buFont typeface="Arial" panose="020B0604020202020204" pitchFamily="34" charset="0"/>
              <a:buChar char="•"/>
            </a:pPr>
            <a:r>
              <a:rPr lang="en-GB" sz="1200"/>
              <a:t>Establishment of a system of European annual awards that acts as a spotlight stirring up contributions to Open Source Software and Hardware projects.</a:t>
            </a:r>
          </a:p>
          <a:p>
            <a:pPr marL="171450" lvl="0" indent="-171450">
              <a:buFont typeface="Arial" panose="020B0604020202020204" pitchFamily="34" charset="0"/>
              <a:buChar char="•"/>
            </a:pPr>
            <a:r>
              <a:rPr lang="en-GB" sz="1200"/>
              <a:t>Increased interest for the contribution to, integration of and exploitation of Open Source assets  </a:t>
            </a:r>
            <a:endParaRPr lang="fr-FR" sz="1200"/>
          </a:p>
          <a:p>
            <a:pPr marL="171450" indent="-171450">
              <a:lnSpc>
                <a:spcPct val="110000"/>
              </a:lnSpc>
              <a:spcAft>
                <a:spcPts val="0"/>
              </a:spcAft>
              <a:buFont typeface="Arial" panose="020B0604020202020204" pitchFamily="34" charset="0"/>
              <a:buChar char="•"/>
            </a:pPr>
            <a:endParaRPr lang="en-US" sz="1200">
              <a:solidFill>
                <a:srgbClr val="000091"/>
              </a:solidFill>
              <a:latin typeface="Arial Black"/>
              <a:ea typeface="+mj-lt"/>
              <a:cs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37</a:t>
            </a:fld>
            <a:endParaRPr lang="en-US"/>
          </a:p>
        </p:txBody>
      </p:sp>
    </p:spTree>
    <p:extLst>
      <p:ext uri="{BB962C8B-B14F-4D97-AF65-F5344CB8AC3E}">
        <p14:creationId xmlns:p14="http://schemas.microsoft.com/office/powerpoint/2010/main" val="293571544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nSpc>
                <a:spcPct val="100000"/>
              </a:lnSpc>
            </a:pPr>
            <a:r>
              <a:rPr lang="en-US" sz="1800">
                <a:solidFill>
                  <a:srgbClr val="000091"/>
                </a:solidFill>
                <a:ea typeface="+mj-lt"/>
                <a:cs typeface="+mj-lt"/>
              </a:rPr>
              <a:t>HORIZON-CL4-2024-HUMAN-01-61: Facilitate the engagement in global ICT </a:t>
            </a:r>
            <a:r>
              <a:rPr lang="en-US" sz="1800" err="1">
                <a:solidFill>
                  <a:srgbClr val="000091"/>
                </a:solidFill>
                <a:ea typeface="+mj-lt"/>
                <a:cs typeface="+mj-lt"/>
              </a:rPr>
              <a:t>standardisation</a:t>
            </a:r>
            <a:r>
              <a:rPr lang="en-US" sz="1800">
                <a:solidFill>
                  <a:srgbClr val="000091"/>
                </a:solidFill>
                <a:ea typeface="+mj-lt"/>
                <a:cs typeface="+mj-lt"/>
              </a:rPr>
              <a:t> development  (CSA)</a:t>
            </a:r>
            <a:endParaRPr lang="en-US" sz="1500">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115357" y="46937"/>
            <a:ext cx="5668643" cy="835459"/>
          </a:xfrm>
        </p:spPr>
        <p:txBody>
          <a:bodyPr lIns="0" tIns="0" rIns="0" bIns="0" anchor="ctr">
            <a:noAutofit/>
          </a:bodyPr>
          <a:lstStyle/>
          <a:p>
            <a:pPr marL="0" indent="0">
              <a:buNone/>
            </a:pPr>
            <a:r>
              <a:rPr lang="en-GB" sz="1800">
                <a:solidFill>
                  <a:srgbClr val="000091"/>
                </a:solidFill>
                <a:ea typeface="+mj-ea"/>
                <a:cs typeface="+mj-cs"/>
              </a:rPr>
              <a:t>European standards for industrial competitiveness</a:t>
            </a:r>
            <a:r>
              <a:rPr lang="en-US" sz="1200">
                <a:solidFill>
                  <a:srgbClr val="000091"/>
                </a:solidFill>
                <a:ea typeface="+mj-lt"/>
                <a:cs typeface="+mj-lt"/>
              </a:rPr>
              <a:t/>
            </a:r>
            <a:br>
              <a:rPr lang="en-US" sz="1200">
                <a:solidFill>
                  <a:srgbClr val="000091"/>
                </a:solidFill>
                <a:ea typeface="+mj-lt"/>
                <a:cs typeface="+mj-lt"/>
              </a:rPr>
            </a:br>
            <a:r>
              <a:rPr lang="en-US" sz="1800">
                <a:solidFill>
                  <a:srgbClr val="000091"/>
                </a:solidFill>
                <a:ea typeface="+mj-lt"/>
                <a:cs typeface="+mj-lt"/>
              </a:rPr>
              <a:t>~6M€ per project | 1 project | CSA | TRL N/A</a:t>
            </a: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501520" cy="2829854"/>
          </a:xfrm>
          <a:ln w="25400">
            <a:solidFill>
              <a:schemeClr val="accent3"/>
            </a:solidFill>
          </a:ln>
        </p:spPr>
        <p:txBody>
          <a:bodyPr lIns="72000" tIns="72000" rIns="72000" bIns="72000" anchor="t">
            <a:noAutofit/>
          </a:bodyPr>
          <a:lstStyle/>
          <a:p>
            <a:pPr>
              <a:spcAft>
                <a:spcPts val="0"/>
              </a:spcAft>
            </a:pPr>
            <a:r>
              <a:rPr lang="en-US" sz="1400">
                <a:solidFill>
                  <a:srgbClr val="000091"/>
                </a:solidFill>
                <a:ea typeface="+mj-lt"/>
                <a:cs typeface="Arial"/>
              </a:rPr>
              <a:t>Eligible costs will take the form of a </a:t>
            </a:r>
            <a:r>
              <a:rPr lang="en-US" sz="1400" b="1" u="sng">
                <a:solidFill>
                  <a:srgbClr val="000091"/>
                </a:solidFill>
                <a:uFill>
                  <a:solidFill>
                    <a:srgbClr val="F5DC32"/>
                  </a:solidFill>
                </a:uFill>
                <a:ea typeface="+mj-lt"/>
                <a:cs typeface="Arial"/>
              </a:rPr>
              <a:t>lump sum </a:t>
            </a:r>
          </a:p>
          <a:p>
            <a:pPr>
              <a:spcAft>
                <a:spcPts val="0"/>
              </a:spcAft>
            </a:pPr>
            <a:endParaRPr lang="fr-FR" sz="1200" b="1" u="sng">
              <a:solidFill>
                <a:srgbClr val="000091"/>
              </a:solidFill>
              <a:uFill>
                <a:solidFill>
                  <a:srgbClr val="F5DC32"/>
                </a:solidFill>
              </a:uFill>
              <a:ea typeface="+mj-lt"/>
              <a:cs typeface="Arial"/>
            </a:endParaRPr>
          </a:p>
          <a:p>
            <a:r>
              <a:rPr lang="en-GB" sz="1200"/>
              <a:t>Financial support to third parties (FSTP</a:t>
            </a:r>
            <a:r>
              <a:rPr lang="fr-FR" sz="1200"/>
              <a:t>) : </a:t>
            </a:r>
          </a:p>
          <a:p>
            <a:pPr marL="171450" indent="-171450">
              <a:buFont typeface="Arial" panose="020B0604020202020204" pitchFamily="34" charset="0"/>
              <a:buChar char="•"/>
            </a:pPr>
            <a:r>
              <a:rPr lang="en-US" sz="1100"/>
              <a:t>50 </a:t>
            </a:r>
            <a:r>
              <a:rPr lang="fr-FR" sz="1100"/>
              <a:t>K€ </a:t>
            </a:r>
            <a:r>
              <a:rPr lang="fr-FR" sz="1100" err="1"/>
              <a:t>is</a:t>
            </a:r>
            <a:r>
              <a:rPr lang="fr-FR" sz="1100"/>
              <a:t> the m</a:t>
            </a:r>
            <a:r>
              <a:rPr lang="en-US" sz="1100" err="1"/>
              <a:t>aximum</a:t>
            </a:r>
            <a:r>
              <a:rPr lang="en-US" sz="1100"/>
              <a:t> amount to be granted to each third party</a:t>
            </a:r>
          </a:p>
          <a:p>
            <a:pPr marL="171450" indent="-171450">
              <a:buFont typeface="Arial" panose="020B0604020202020204" pitchFamily="34" charset="0"/>
              <a:buChar char="•"/>
            </a:pPr>
            <a:r>
              <a:rPr lang="en-US" sz="1100"/>
              <a:t>FSTP should be typically in the order of 1 to 10K€ by expert</a:t>
            </a:r>
          </a:p>
          <a:p>
            <a:pPr marL="171450" indent="-171450">
              <a:buFont typeface="Arial" panose="020B0604020202020204" pitchFamily="34" charset="0"/>
              <a:buChar char="•"/>
            </a:pPr>
            <a:r>
              <a:rPr lang="en-US" sz="1100"/>
              <a:t>a minimum of 70% of requested EU contribution should go to open calls</a:t>
            </a:r>
          </a:p>
          <a:p>
            <a:r>
              <a:rPr lang="en-US" sz="900">
                <a:solidFill>
                  <a:srgbClr val="000091"/>
                </a:solidFill>
                <a:ea typeface="+mj-lt"/>
                <a:cs typeface="Arial"/>
              </a:rPr>
              <a:t>↔ </a:t>
            </a:r>
            <a:r>
              <a:rPr lang="fr-FR" sz="900"/>
              <a:t>ICT-40-2017, StandICT.eu &amp; ICT-45-2020</a:t>
            </a:r>
            <a:endParaRPr lang="en-GB" sz="900"/>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3115357" y="1932625"/>
            <a:ext cx="5904818" cy="3027502"/>
          </a:xfrm>
        </p:spPr>
        <p:txBody>
          <a:bodyPr lIns="0" tIns="0" rIns="0" bIns="0" anchor="t">
            <a:noAutofit/>
          </a:bodyPr>
          <a:lstStyle/>
          <a:p>
            <a:pPr algn="just">
              <a:lnSpc>
                <a:spcPct val="90000"/>
              </a:lnSpc>
              <a:spcAft>
                <a:spcPts val="0"/>
              </a:spcAft>
            </a:pPr>
            <a:r>
              <a:rPr lang="en-US" sz="1100">
                <a:solidFill>
                  <a:srgbClr val="000091"/>
                </a:solidFill>
                <a:ea typeface="+mj-lt"/>
                <a:cs typeface="Arial"/>
              </a:rPr>
              <a:t>Share information on : </a:t>
            </a:r>
          </a:p>
          <a:p>
            <a:pPr marL="213995" indent="-213995" algn="just">
              <a:lnSpc>
                <a:spcPct val="90000"/>
              </a:lnSpc>
              <a:spcAft>
                <a:spcPts val="0"/>
              </a:spcAft>
              <a:buFont typeface="Arial"/>
              <a:buChar char="•"/>
            </a:pPr>
            <a:r>
              <a:rPr lang="en-US" sz="1100">
                <a:solidFill>
                  <a:srgbClr val="000091"/>
                </a:solidFill>
                <a:ea typeface="+mj-lt"/>
                <a:cs typeface="Arial"/>
              </a:rPr>
              <a:t>The global sectoral ICT standardization ecosystems </a:t>
            </a:r>
          </a:p>
          <a:p>
            <a:pPr marL="213995" indent="-213995" algn="just">
              <a:lnSpc>
                <a:spcPct val="90000"/>
              </a:lnSpc>
              <a:spcAft>
                <a:spcPts val="0"/>
              </a:spcAft>
              <a:buFont typeface="Arial"/>
              <a:buChar char="•"/>
            </a:pPr>
            <a:r>
              <a:rPr lang="en-US" sz="1100">
                <a:solidFill>
                  <a:srgbClr val="000091"/>
                </a:solidFill>
                <a:ea typeface="+mj-lt"/>
                <a:cs typeface="Arial"/>
              </a:rPr>
              <a:t>The European stakeholders' involvement in global standardization</a:t>
            </a:r>
          </a:p>
          <a:p>
            <a:pPr>
              <a:spcBef>
                <a:spcPts val="600"/>
              </a:spcBef>
              <a:spcAft>
                <a:spcPts val="0"/>
              </a:spcAft>
            </a:pPr>
            <a:r>
              <a:rPr lang="en-US" sz="1100">
                <a:solidFill>
                  <a:srgbClr val="000091"/>
                </a:solidFill>
                <a:ea typeface="+mj-lt"/>
                <a:cs typeface="+mj-lt"/>
              </a:rPr>
              <a:t>Proposals should include:</a:t>
            </a:r>
          </a:p>
          <a:p>
            <a:pPr marL="213995" indent="-213995" algn="just">
              <a:lnSpc>
                <a:spcPct val="90000"/>
              </a:lnSpc>
              <a:spcAft>
                <a:spcPts val="0"/>
              </a:spcAft>
              <a:buFont typeface="Arial"/>
              <a:buChar char="•"/>
            </a:pPr>
            <a:r>
              <a:rPr lang="en-US" sz="1100">
                <a:solidFill>
                  <a:srgbClr val="000091"/>
                </a:solidFill>
                <a:ea typeface="+mj-lt"/>
                <a:cs typeface="Arial"/>
              </a:rPr>
              <a:t>An analysis of the international ICT standardization landscape and gaps</a:t>
            </a:r>
          </a:p>
          <a:p>
            <a:pPr marL="213995" indent="-213995" algn="just">
              <a:lnSpc>
                <a:spcPct val="90000"/>
              </a:lnSpc>
              <a:spcAft>
                <a:spcPts val="0"/>
              </a:spcAft>
              <a:buFont typeface="Arial"/>
              <a:buChar char="•"/>
            </a:pPr>
            <a:r>
              <a:rPr lang="en-US" sz="1100">
                <a:solidFill>
                  <a:srgbClr val="000091"/>
                </a:solidFill>
                <a:ea typeface="+mj-lt"/>
                <a:cs typeface="Arial"/>
              </a:rPr>
              <a:t>Establishment of a management mechanism to support the European contributions Animation of a foresight committee</a:t>
            </a:r>
          </a:p>
          <a:p>
            <a:pPr marL="213995" indent="-213995" algn="just">
              <a:lnSpc>
                <a:spcPct val="90000"/>
              </a:lnSpc>
              <a:spcAft>
                <a:spcPts val="0"/>
              </a:spcAft>
              <a:buFont typeface="Arial"/>
              <a:buChar char="•"/>
            </a:pPr>
            <a:r>
              <a:rPr lang="en-US" sz="1100">
                <a:solidFill>
                  <a:srgbClr val="000091"/>
                </a:solidFill>
                <a:ea typeface="+mj-lt"/>
                <a:cs typeface="Arial"/>
              </a:rPr>
              <a:t>Promoting the relevance and benefits of ICT standardization</a:t>
            </a:r>
          </a:p>
          <a:p>
            <a:pPr>
              <a:spcBef>
                <a:spcPts val="600"/>
              </a:spcBef>
              <a:spcAft>
                <a:spcPts val="0"/>
              </a:spcAft>
            </a:pPr>
            <a:r>
              <a:rPr lang="en-US" sz="1100" b="1">
                <a:solidFill>
                  <a:srgbClr val="000091"/>
                </a:solidFill>
                <a:latin typeface="Arial Black"/>
                <a:ea typeface="+mj-lt"/>
                <a:cs typeface="+mj-lt"/>
              </a:rPr>
              <a:t>Expected results</a:t>
            </a:r>
            <a:endParaRPr lang="en-US" sz="1100">
              <a:solidFill>
                <a:srgbClr val="000091"/>
              </a:solidFill>
              <a:latin typeface="Arial Black"/>
              <a:ea typeface="+mj-lt"/>
              <a:cs typeface="+mj-lt"/>
            </a:endParaRPr>
          </a:p>
          <a:p>
            <a:pPr marL="213995" indent="-213995" algn="just">
              <a:lnSpc>
                <a:spcPct val="90000"/>
              </a:lnSpc>
              <a:spcAft>
                <a:spcPts val="0"/>
              </a:spcAft>
              <a:buFont typeface="Arial"/>
              <a:buChar char="•"/>
            </a:pPr>
            <a:r>
              <a:rPr lang="en-US" sz="1100">
                <a:solidFill>
                  <a:srgbClr val="000091"/>
                </a:solidFill>
                <a:ea typeface="+mj-lt"/>
                <a:cs typeface="Arial"/>
              </a:rPr>
              <a:t>Establish a mechanism to support the participation of European specialists in international ICT standardization bodies and global forums and consortia</a:t>
            </a:r>
          </a:p>
          <a:p>
            <a:pPr marL="213995" indent="-213995" algn="just">
              <a:lnSpc>
                <a:spcPct val="90000"/>
              </a:lnSpc>
              <a:spcAft>
                <a:spcPts val="0"/>
              </a:spcAft>
              <a:buFont typeface="Arial"/>
              <a:buChar char="•"/>
            </a:pPr>
            <a:r>
              <a:rPr lang="en-US" sz="1100">
                <a:solidFill>
                  <a:srgbClr val="000091"/>
                </a:solidFill>
                <a:ea typeface="+mj-lt"/>
                <a:cs typeface="Arial"/>
              </a:rPr>
              <a:t>Develop and update the sectoral ICT standardization landscape and gap analysis of ICT standardization needs in support of EU policies</a:t>
            </a:r>
          </a:p>
          <a:p>
            <a:pPr marL="213995" indent="-213995" algn="just">
              <a:lnSpc>
                <a:spcPct val="90000"/>
              </a:lnSpc>
              <a:spcAft>
                <a:spcPts val="0"/>
              </a:spcAft>
              <a:buFont typeface="Arial"/>
              <a:buChar char="•"/>
            </a:pPr>
            <a:r>
              <a:rPr lang="en-US" sz="1100">
                <a:solidFill>
                  <a:srgbClr val="000091"/>
                </a:solidFill>
                <a:ea typeface="+mj-lt"/>
                <a:cs typeface="Arial"/>
              </a:rPr>
              <a:t>Provide a forum for forward-looking analysis in different sectors</a:t>
            </a:r>
          </a:p>
          <a:p>
            <a:pPr marL="213995" indent="-213995" algn="just">
              <a:lnSpc>
                <a:spcPct val="90000"/>
              </a:lnSpc>
              <a:spcAft>
                <a:spcPts val="0"/>
              </a:spcAft>
              <a:buFont typeface="Arial"/>
              <a:buChar char="•"/>
            </a:pPr>
            <a:r>
              <a:rPr lang="en-US" sz="1100">
                <a:solidFill>
                  <a:srgbClr val="000091"/>
                </a:solidFill>
                <a:ea typeface="+mj-lt"/>
                <a:cs typeface="Arial"/>
              </a:rPr>
              <a:t>Increase awareness of ICT standardization development</a:t>
            </a:r>
          </a:p>
          <a:p>
            <a:pPr marL="213995" indent="-213995" algn="just">
              <a:lnSpc>
                <a:spcPct val="90000"/>
              </a:lnSpc>
              <a:spcAft>
                <a:spcPts val="0"/>
              </a:spcAft>
              <a:buFont typeface="Arial"/>
              <a:buChar char="•"/>
            </a:pPr>
            <a:r>
              <a:rPr lang="en-US" sz="1100">
                <a:solidFill>
                  <a:srgbClr val="000091"/>
                </a:solidFill>
                <a:ea typeface="+mj-lt"/>
                <a:cs typeface="Arial"/>
              </a:rPr>
              <a:t>Support international standardization meetings and forums to facilitate the participation of European stakeholders</a:t>
            </a:r>
            <a:endParaRPr lang="fr-FR" sz="1100">
              <a:solidFill>
                <a:srgbClr val="000091"/>
              </a:solidFill>
              <a:ea typeface="+mj-lt"/>
              <a:cs typeface="Aria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38</a:t>
            </a:fld>
            <a:endParaRPr lang="en-US"/>
          </a:p>
        </p:txBody>
      </p:sp>
    </p:spTree>
    <p:extLst>
      <p:ext uri="{BB962C8B-B14F-4D97-AF65-F5344CB8AC3E}">
        <p14:creationId xmlns:p14="http://schemas.microsoft.com/office/powerpoint/2010/main" val="429001989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5082"/>
            <a:ext cx="9144000" cy="3075842"/>
          </a:xfrm>
          <a:prstGeom prst="rect">
            <a:avLst/>
          </a:prstGeom>
          <a:solidFill>
            <a:schemeClr val="tx2"/>
          </a:solidFill>
        </p:spPr>
        <p:txBody>
          <a:bodyPr wrap="square" lIns="91440" tIns="45720" rIns="91440" bIns="45720" anchor="t">
            <a:spAutoFit/>
          </a:bodyPr>
          <a:lstStyle/>
          <a:p>
            <a:pPr algn="ctr">
              <a:lnSpc>
                <a:spcPct val="107000"/>
              </a:lnSpc>
              <a:spcAft>
                <a:spcPts val="800"/>
              </a:spcAft>
            </a:pPr>
            <a:endPar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Digital</a:t>
            </a:r>
          </a:p>
          <a:p>
            <a:pPr algn="ctr">
              <a:lnSpc>
                <a:spcPct val="107000"/>
              </a:lnSpc>
              <a:spcAft>
                <a:spcPts val="800"/>
              </a:spcAft>
            </a:pPr>
            <a:r>
              <a:rPr lang="en-GB" sz="2800" b="1">
                <a:solidFill>
                  <a:srgbClr val="F5DC32"/>
                </a:solidFill>
                <a:latin typeface="Calibri"/>
                <a:ea typeface="Calibri" panose="020F0502020204030204" pitchFamily="34" charset="0"/>
                <a:cs typeface="Times New Roman"/>
              </a:rPr>
              <a:t>Photonics/Quantum/Graphene/</a:t>
            </a:r>
            <a:r>
              <a:rPr lang="en-GB" sz="2800" b="1" err="1">
                <a:solidFill>
                  <a:srgbClr val="F5DC32"/>
                </a:solidFill>
                <a:latin typeface="Calibri"/>
                <a:ea typeface="Calibri" panose="020F0502020204030204" pitchFamily="34" charset="0"/>
                <a:cs typeface="Times New Roman"/>
              </a:rPr>
              <a:t>Nanoelectronics</a:t>
            </a:r>
            <a:endParaRPr lang="fr-FR" sz="2800" b="1">
              <a:solidFill>
                <a:srgbClr val="F5DC32"/>
              </a:solidFill>
              <a:latin typeface="Calibri"/>
              <a:ea typeface="Calibri" panose="020F0502020204030204" pitchFamily="34" charset="0"/>
              <a:cs typeface="Times New Roman"/>
            </a:endParaRPr>
          </a:p>
          <a:p>
            <a:pPr algn="ct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Pitch session</a:t>
            </a:r>
          </a:p>
          <a:p>
            <a:pPr algn="ctr"/>
            <a:endParaRPr lang="fr-FR" sz="4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977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870512487"/>
              </p:ext>
            </p:extLst>
          </p:nvPr>
        </p:nvGraphicFramePr>
        <p:xfrm>
          <a:off x="280358" y="1466661"/>
          <a:ext cx="8890344" cy="4023568"/>
        </p:xfrm>
        <a:graphic>
          <a:graphicData uri="http://schemas.openxmlformats.org/drawingml/2006/table">
            <a:tbl>
              <a:tblPr firstRow="1" bandRow="1"/>
              <a:tblGrid>
                <a:gridCol w="8890344">
                  <a:extLst>
                    <a:ext uri="{9D8B030D-6E8A-4147-A177-3AD203B41FA5}">
                      <a16:colId xmlns:a16="http://schemas.microsoft.com/office/drawing/2014/main" val="20000"/>
                    </a:ext>
                  </a:extLst>
                </a:gridCol>
              </a:tblGrid>
              <a:tr h="3269004">
                <a:tc>
                  <a:txBody>
                    <a:bodyPr/>
                    <a:lstStyle/>
                    <a:p>
                      <a:pPr lvl="0"/>
                      <a:r>
                        <a:rPr lang="fr-FR" sz="2400" kern="1200" dirty="0">
                          <a:solidFill>
                            <a:schemeClr val="tx1"/>
                          </a:solidFill>
                          <a:effectLst/>
                          <a:latin typeface="+mn-lt"/>
                          <a:ea typeface="+mn-ea"/>
                          <a:cs typeface="+mn-cs"/>
                        </a:rPr>
                        <a:t>Morning </a:t>
                      </a:r>
                      <a:r>
                        <a:rPr lang="fr-FR" sz="2400" kern="1200" dirty="0" err="1">
                          <a:solidFill>
                            <a:schemeClr val="tx1"/>
                          </a:solidFill>
                          <a:effectLst/>
                          <a:latin typeface="+mn-lt"/>
                          <a:ea typeface="+mn-ea"/>
                          <a:cs typeface="+mn-cs"/>
                        </a:rPr>
                        <a:t>plenary</a:t>
                      </a:r>
                      <a:r>
                        <a:rPr lang="fr-FR" sz="2400" kern="1200" baseline="0" dirty="0">
                          <a:solidFill>
                            <a:schemeClr val="tx1"/>
                          </a:solidFill>
                          <a:effectLst/>
                          <a:latin typeface="+mn-lt"/>
                          <a:ea typeface="+mn-ea"/>
                          <a:cs typeface="+mn-cs"/>
                        </a:rPr>
                        <a:t> session</a:t>
                      </a:r>
                    </a:p>
                    <a:p>
                      <a:pPr lvl="0"/>
                      <a:endParaRPr lang="fr-FR" sz="1800" kern="1200" baseline="0" dirty="0">
                        <a:solidFill>
                          <a:schemeClr val="tx1"/>
                        </a:solidFill>
                        <a:effectLst/>
                        <a:latin typeface="+mn-lt"/>
                        <a:ea typeface="+mn-ea"/>
                        <a:cs typeface="+mn-cs"/>
                      </a:endParaRPr>
                    </a:p>
                    <a:p>
                      <a:pPr lvl="0"/>
                      <a:r>
                        <a:rPr lang="fr-FR" sz="1600" kern="1200" baseline="0" dirty="0">
                          <a:solidFill>
                            <a:schemeClr val="tx1"/>
                          </a:solidFill>
                          <a:effectLst/>
                          <a:latin typeface="+mn-lt"/>
                          <a:ea typeface="+mn-ea"/>
                          <a:cs typeface="+mn-cs"/>
                        </a:rPr>
                        <a:t>9:30   -  9:40: </a:t>
                      </a:r>
                      <a:r>
                        <a:rPr lang="en-GB" sz="1600" kern="1200" dirty="0">
                          <a:solidFill>
                            <a:schemeClr val="tx1"/>
                          </a:solidFill>
                          <a:effectLst/>
                          <a:latin typeface="+mn-lt"/>
                          <a:ea typeface="+mn-ea"/>
                          <a:cs typeface="+mn-cs"/>
                        </a:rPr>
                        <a:t>Introduction Patrick</a:t>
                      </a:r>
                      <a:r>
                        <a:rPr lang="en-GB" sz="1600" kern="1200" baseline="0" dirty="0">
                          <a:solidFill>
                            <a:schemeClr val="tx1"/>
                          </a:solidFill>
                          <a:effectLst/>
                          <a:latin typeface="+mn-lt"/>
                          <a:ea typeface="+mn-ea"/>
                          <a:cs typeface="+mn-cs"/>
                        </a:rPr>
                        <a:t> </a:t>
                      </a:r>
                      <a:r>
                        <a:rPr lang="en-GB" sz="1600" kern="1200" baseline="0" dirty="0" err="1">
                          <a:solidFill>
                            <a:schemeClr val="tx1"/>
                          </a:solidFill>
                          <a:effectLst/>
                          <a:latin typeface="+mn-lt"/>
                          <a:ea typeface="+mn-ea"/>
                          <a:cs typeface="+mn-cs"/>
                        </a:rPr>
                        <a:t>Nedellec</a:t>
                      </a:r>
                      <a:r>
                        <a:rPr lang="en-GB" sz="1600" kern="1200" baseline="0" dirty="0">
                          <a:solidFill>
                            <a:schemeClr val="tx1"/>
                          </a:solidFill>
                          <a:effectLst/>
                          <a:latin typeface="+mn-lt"/>
                          <a:ea typeface="+mn-ea"/>
                          <a:cs typeface="+mn-cs"/>
                        </a:rPr>
                        <a:t> </a:t>
                      </a:r>
                      <a:r>
                        <a:rPr lang="en-GB" sz="1600" kern="1200" dirty="0">
                          <a:solidFill>
                            <a:schemeClr val="tx1"/>
                          </a:solidFill>
                          <a:effectLst/>
                          <a:latin typeface="+mn-lt"/>
                          <a:ea typeface="+mn-ea"/>
                          <a:cs typeface="+mn-cs"/>
                        </a:rPr>
                        <a:t>and programme of the day</a:t>
                      </a:r>
                    </a:p>
                    <a:p>
                      <a:pPr lvl="0"/>
                      <a:r>
                        <a:rPr lang="en-GB" sz="1600" kern="1200" dirty="0">
                          <a:solidFill>
                            <a:schemeClr val="tx1"/>
                          </a:solidFill>
                          <a:effectLst/>
                          <a:latin typeface="+mn-lt"/>
                          <a:ea typeface="+mn-ea"/>
                          <a:cs typeface="+mn-cs"/>
                        </a:rPr>
                        <a:t>9:40   - 10:00: Keynote session </a:t>
                      </a:r>
                      <a:r>
                        <a:rPr lang="en-GB" sz="1600" kern="1200" baseline="0" dirty="0">
                          <a:solidFill>
                            <a:schemeClr val="tx1"/>
                          </a:solidFill>
                          <a:effectLst/>
                          <a:latin typeface="+mn-lt"/>
                          <a:ea typeface="+mn-ea"/>
                          <a:cs typeface="+mn-cs"/>
                        </a:rPr>
                        <a:t>Matthieu </a:t>
                      </a:r>
                      <a:r>
                        <a:rPr lang="en-GB" sz="1600" kern="1200" baseline="0" dirty="0" err="1">
                          <a:solidFill>
                            <a:schemeClr val="tx1"/>
                          </a:solidFill>
                          <a:effectLst/>
                          <a:latin typeface="+mn-lt"/>
                          <a:ea typeface="+mn-ea"/>
                          <a:cs typeface="+mn-cs"/>
                        </a:rPr>
                        <a:t>Delescluse</a:t>
                      </a:r>
                      <a:r>
                        <a:rPr lang="en-GB" sz="1600" kern="1200" baseline="0" dirty="0">
                          <a:solidFill>
                            <a:schemeClr val="tx1"/>
                          </a:solidFill>
                          <a:effectLst/>
                          <a:latin typeface="+mn-lt"/>
                          <a:ea typeface="+mn-ea"/>
                          <a:cs typeface="+mn-cs"/>
                        </a:rPr>
                        <a:t> (European Commission – DG Connect)</a:t>
                      </a:r>
                    </a:p>
                    <a:p>
                      <a:pPr lvl="0"/>
                      <a:r>
                        <a:rPr lang="en-GB" sz="1600" kern="1200" baseline="0" dirty="0">
                          <a:solidFill>
                            <a:schemeClr val="tx1"/>
                          </a:solidFill>
                          <a:effectLst/>
                          <a:latin typeface="+mn-lt"/>
                          <a:ea typeface="+mn-ea"/>
                          <a:cs typeface="+mn-cs"/>
                        </a:rPr>
                        <a:t>10:00 </a:t>
                      </a:r>
                      <a:r>
                        <a:rPr lang="en-GB" sz="1600" kern="1200" dirty="0">
                          <a:solidFill>
                            <a:schemeClr val="tx1"/>
                          </a:solidFill>
                          <a:effectLst/>
                          <a:latin typeface="+mn-lt"/>
                          <a:ea typeface="+mn-ea"/>
                          <a:cs typeface="+mn-cs"/>
                        </a:rPr>
                        <a:t>-</a:t>
                      </a:r>
                      <a:r>
                        <a:rPr lang="en-GB" sz="1600" kern="1200" baseline="0" dirty="0">
                          <a:solidFill>
                            <a:schemeClr val="tx1"/>
                          </a:solidFill>
                          <a:effectLst/>
                          <a:latin typeface="+mn-lt"/>
                          <a:ea typeface="+mn-ea"/>
                          <a:cs typeface="+mn-cs"/>
                        </a:rPr>
                        <a:t> 11:00: </a:t>
                      </a:r>
                      <a:r>
                        <a:rPr lang="en-GB" sz="1600" kern="1200" dirty="0">
                          <a:solidFill>
                            <a:schemeClr val="tx1"/>
                          </a:solidFill>
                          <a:effectLst/>
                          <a:latin typeface="+mn-lt"/>
                          <a:ea typeface="+mn-ea"/>
                          <a:cs typeface="+mn-cs"/>
                        </a:rPr>
                        <a:t>Presentation of the Cluster 4, Digital call 2024 - Horizon Europe</a:t>
                      </a:r>
                    </a:p>
                    <a:p>
                      <a:pPr lvl="0"/>
                      <a:r>
                        <a:rPr lang="en-GB" sz="1600" kern="1200" dirty="0">
                          <a:solidFill>
                            <a:schemeClr val="tx1"/>
                          </a:solidFill>
                          <a:effectLst/>
                          <a:latin typeface="+mn-lt"/>
                          <a:ea typeface="+mn-ea"/>
                          <a:cs typeface="+mn-cs"/>
                        </a:rPr>
                        <a:t>11:00</a:t>
                      </a:r>
                      <a:r>
                        <a:rPr lang="en-GB" sz="1600" kern="1200" baseline="0" dirty="0">
                          <a:solidFill>
                            <a:schemeClr val="tx1"/>
                          </a:solidFill>
                          <a:effectLst/>
                          <a:latin typeface="+mn-lt"/>
                          <a:ea typeface="+mn-ea"/>
                          <a:cs typeface="+mn-cs"/>
                        </a:rPr>
                        <a:t> - </a:t>
                      </a:r>
                      <a:r>
                        <a:rPr lang="en-GB" sz="1600" kern="1200" dirty="0">
                          <a:solidFill>
                            <a:schemeClr val="tx1"/>
                          </a:solidFill>
                          <a:effectLst/>
                          <a:latin typeface="+mn-lt"/>
                          <a:ea typeface="+mn-ea"/>
                          <a:cs typeface="+mn-cs"/>
                        </a:rPr>
                        <a:t>11:10: Q&amp;A</a:t>
                      </a:r>
                    </a:p>
                    <a:p>
                      <a:pPr lvl="0"/>
                      <a:r>
                        <a:rPr lang="en-GB" sz="1600" kern="1200" dirty="0">
                          <a:solidFill>
                            <a:schemeClr val="tx1"/>
                          </a:solidFill>
                          <a:effectLst/>
                          <a:latin typeface="+mn-lt"/>
                          <a:ea typeface="+mn-ea"/>
                          <a:cs typeface="+mn-cs"/>
                        </a:rPr>
                        <a:t>11:10 - </a:t>
                      </a:r>
                      <a:r>
                        <a:rPr lang="en-GB" sz="1600" kern="1200" dirty="0" smtClean="0">
                          <a:solidFill>
                            <a:schemeClr val="tx1"/>
                          </a:solidFill>
                          <a:effectLst/>
                          <a:latin typeface="+mn-lt"/>
                          <a:ea typeface="+mn-ea"/>
                          <a:cs typeface="+mn-cs"/>
                        </a:rPr>
                        <a:t>11:30</a:t>
                      </a:r>
                      <a:r>
                        <a:rPr lang="en-GB" sz="1600" kern="1200" dirty="0">
                          <a:solidFill>
                            <a:schemeClr val="tx1"/>
                          </a:solidFill>
                          <a:effectLst/>
                          <a:latin typeface="+mn-lt"/>
                          <a:ea typeface="+mn-ea"/>
                          <a:cs typeface="+mn-cs"/>
                        </a:rPr>
                        <a:t>: Presentation of financial support schemes for French coordination projects</a:t>
                      </a:r>
                    </a:p>
                    <a:p>
                      <a:pPr lvl="0"/>
                      <a:r>
                        <a:rPr lang="en-GB" sz="1600" kern="1200" dirty="0">
                          <a:solidFill>
                            <a:schemeClr val="tx1"/>
                          </a:solidFill>
                          <a:effectLst/>
                          <a:latin typeface="+mn-lt"/>
                          <a:ea typeface="+mn-ea"/>
                          <a:cs typeface="+mn-cs"/>
                        </a:rPr>
                        <a:t>11:30</a:t>
                      </a:r>
                      <a:r>
                        <a:rPr lang="en-GB" sz="1600" kern="1200" baseline="0" dirty="0">
                          <a:solidFill>
                            <a:schemeClr val="tx1"/>
                          </a:solidFill>
                          <a:effectLst/>
                          <a:latin typeface="+mn-lt"/>
                          <a:ea typeface="+mn-ea"/>
                          <a:cs typeface="+mn-cs"/>
                        </a:rPr>
                        <a:t> - 11:45: </a:t>
                      </a:r>
                      <a:r>
                        <a:rPr lang="en-GB" sz="1600" kern="1200" baseline="0" dirty="0" smtClean="0">
                          <a:solidFill>
                            <a:schemeClr val="tx1"/>
                          </a:solidFill>
                          <a:effectLst/>
                          <a:latin typeface="+mn-lt"/>
                          <a:ea typeface="+mn-ea"/>
                          <a:cs typeface="+mn-cs"/>
                        </a:rPr>
                        <a:t>Break</a:t>
                      </a:r>
                    </a:p>
                    <a:p>
                      <a:pPr lvl="0"/>
                      <a:endParaRPr lang="en-GB" sz="1600" kern="1200" baseline="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Tx/>
                        <a:buNone/>
                      </a:pPr>
                      <a:r>
                        <a:rPr lang="en-US" sz="1600" kern="1200" dirty="0" smtClean="0">
                          <a:solidFill>
                            <a:schemeClr val="tx1"/>
                          </a:solidFill>
                          <a:effectLst/>
                          <a:latin typeface="+mn-lt"/>
                          <a:ea typeface="+mn-ea"/>
                          <a:cs typeface="+mn-cs"/>
                        </a:rPr>
                        <a:t>)</a:t>
                      </a:r>
                      <a:endParaRPr lang="fr-FR" sz="1600" kern="1200" dirty="0">
                        <a:solidFill>
                          <a:schemeClr val="tx1"/>
                        </a:solidFill>
                        <a:effectLst/>
                        <a:latin typeface="+mn-lt"/>
                        <a:ea typeface="+mn-ea"/>
                        <a:cs typeface="+mn-cs"/>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r h="754564">
                <a:tc>
                  <a:txBody>
                    <a:bodyPr/>
                    <a:lstStyle/>
                    <a:p>
                      <a:pPr marL="457200" lvl="1" indent="0">
                        <a:buFont typeface="Arial" panose="020B0604020202020204" pitchFamily="34" charset="0"/>
                        <a:buNone/>
                      </a:pPr>
                      <a:endParaRPr lang="fr-FR" sz="1600" kern="1200" dirty="0">
                        <a:solidFill>
                          <a:schemeClr val="tx1"/>
                        </a:solidFill>
                        <a:effectLst/>
                        <a:latin typeface="+mn-lt"/>
                        <a:ea typeface="+mn-ea"/>
                        <a:cs typeface="+mn-cs"/>
                      </a:endParaRPr>
                    </a:p>
                  </a:txBody>
                  <a:tcPr>
                    <a:lnL w="0" algn="ctr">
                      <a:noFill/>
                    </a:lnL>
                    <a:lnR w="0" algn="ctr">
                      <a:noFill/>
                    </a:lnR>
                    <a:lnT w="0" algn="ctr">
                      <a:noFill/>
                    </a:lnT>
                    <a:lnB w="0" algn="ctr">
                      <a:noFill/>
                    </a:lnB>
                    <a:noFill/>
                  </a:tcPr>
                </a:tc>
                <a:extLst>
                  <a:ext uri="{0D108BD9-81ED-4DB2-BD59-A6C34878D82A}">
                    <a16:rowId xmlns:a16="http://schemas.microsoft.com/office/drawing/2014/main" val="2596547154"/>
                  </a:ext>
                </a:extLst>
              </a:tr>
            </a:tbl>
          </a:graphicData>
        </a:graphic>
      </p:graphicFrame>
      <p:sp>
        <p:nvSpPr>
          <p:cNvPr id="5"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Agenda</a:t>
            </a:r>
            <a:endParaRPr/>
          </a:p>
        </p:txBody>
      </p:sp>
    </p:spTree>
    <p:extLst>
      <p:ext uri="{BB962C8B-B14F-4D97-AF65-F5344CB8AC3E}">
        <p14:creationId xmlns:p14="http://schemas.microsoft.com/office/powerpoint/2010/main" val="2052563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r>
              <a:rPr lang="en-US" sz="1600" b="1">
                <a:solidFill>
                  <a:srgbClr val="000091"/>
                </a:solidFill>
              </a:rPr>
              <a:t>HORIZON-CL4-2024-DIGITAL-EMERGING-01-54: Smart photonics for joint communication &amp; sensing and access everywhere (Photonics Partnership) (RIA)</a:t>
            </a:r>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European Innovation Leadership in Photonics </a:t>
            </a:r>
            <a:endParaRPr lang="en-GB" sz="1600">
              <a:solidFill>
                <a:srgbClr val="000091"/>
              </a:solidFill>
              <a:ea typeface="+mj-lt"/>
              <a:cs typeface="+mj-lt"/>
            </a:endParaRPr>
          </a:p>
          <a:p>
            <a:pPr marL="0" indent="0">
              <a:buNone/>
            </a:pPr>
            <a:r>
              <a:rPr lang="en-US" sz="1600">
                <a:solidFill>
                  <a:srgbClr val="000091"/>
                </a:solidFill>
                <a:ea typeface="+mj-lt"/>
                <a:cs typeface="+mj-lt"/>
              </a:rPr>
              <a:t>4 projects </a:t>
            </a:r>
            <a:r>
              <a:rPr lang="fr-FR" sz="1600">
                <a:solidFill>
                  <a:srgbClr val="000091"/>
                </a:solidFill>
                <a:ea typeface="+mj-lt"/>
                <a:cs typeface="+mj-lt"/>
              </a:rPr>
              <a:t>| 3-5 M€</a:t>
            </a:r>
            <a:r>
              <a:rPr lang="en-US" sz="1600">
                <a:solidFill>
                  <a:srgbClr val="000091"/>
                </a:solidFill>
                <a:ea typeface="+mj-lt"/>
                <a:cs typeface="+mj-lt"/>
              </a:rPr>
              <a:t> </a:t>
            </a:r>
            <a:r>
              <a:rPr lang="fr-FR" sz="1600">
                <a:solidFill>
                  <a:srgbClr val="000091"/>
                </a:solidFill>
                <a:ea typeface="+mj-lt"/>
                <a:cs typeface="+mj-lt"/>
              </a:rPr>
              <a:t>| </a:t>
            </a:r>
            <a:r>
              <a:rPr lang="en-US" sz="1600">
                <a:solidFill>
                  <a:srgbClr val="000091"/>
                </a:solidFill>
                <a:ea typeface="+mj-lt"/>
                <a:cs typeface="+mj-lt"/>
              </a:rPr>
              <a:t>TRL 2 to TRL 5 </a:t>
            </a:r>
          </a:p>
          <a:p>
            <a:pPr marL="0" indent="0">
              <a:buNone/>
            </a:pP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0" y="1932625"/>
            <a:ext cx="1632857" cy="2947964"/>
          </a:xfrm>
          <a:ln w="25400">
            <a:solidFill>
              <a:schemeClr val="accent3"/>
            </a:solidFill>
          </a:ln>
        </p:spPr>
        <p:txBody>
          <a:bodyPr lIns="72000" tIns="72000" rIns="72000" bIns="72000" anchor="t">
            <a:noAutofit/>
          </a:bodyPr>
          <a:lstStyle/>
          <a:p>
            <a:r>
              <a:rPr lang="en-US" sz="1200">
                <a:effectLst/>
                <a:latin typeface="TimesNewRomanPSMT"/>
              </a:rPr>
              <a:t>This topic implements the co-programmed European Partnership Photonics. </a:t>
            </a:r>
            <a:endParaRPr lang="en-US" sz="1400"/>
          </a:p>
          <a:p>
            <a:endParaRPr lang="en-GB" sz="900"/>
          </a:p>
          <a:p>
            <a:endParaRPr lang="en-US" sz="9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1978970" y="1893066"/>
            <a:ext cx="6787366" cy="3027081"/>
          </a:xfrm>
        </p:spPr>
        <p:txBody>
          <a:bodyPr lIns="0" tIns="0" rIns="0" bIns="0" anchor="t">
            <a:noAutofit/>
          </a:bodyPr>
          <a:lstStyle/>
          <a:p>
            <a:r>
              <a:rPr lang="en-US" sz="1600">
                <a:effectLst/>
                <a:latin typeface="TimesNewRomanPSMT"/>
              </a:rPr>
              <a:t>Expected Outcome </a:t>
            </a:r>
            <a:r>
              <a:rPr lang="en-GB" sz="1100"/>
              <a:t>:</a:t>
            </a:r>
            <a:endParaRPr lang="fr-FR" sz="1100"/>
          </a:p>
          <a:p>
            <a:pPr marL="171450" lvl="0" indent="-171450">
              <a:buFont typeface="Arial" panose="020B0604020202020204" pitchFamily="34" charset="0"/>
              <a:buChar char="•"/>
            </a:pPr>
            <a:r>
              <a:rPr lang="fr-FR" sz="1400" err="1"/>
              <a:t>Sensors</a:t>
            </a:r>
            <a:r>
              <a:rPr lang="fr-FR" sz="1400"/>
              <a:t>/probes to </a:t>
            </a:r>
            <a:r>
              <a:rPr lang="fr-FR" sz="1400" b="1"/>
              <a:t>monitor the </a:t>
            </a:r>
            <a:r>
              <a:rPr lang="fr-FR" sz="1400" b="1" err="1"/>
              <a:t>quality</a:t>
            </a:r>
            <a:r>
              <a:rPr lang="fr-FR" sz="1400" b="1"/>
              <a:t> of the communication ne</a:t>
            </a:r>
            <a:r>
              <a:rPr lang="fr-FR" sz="1400"/>
              <a:t>twork</a:t>
            </a:r>
          </a:p>
          <a:p>
            <a:pPr marL="171450" lvl="0" indent="-171450">
              <a:buFont typeface="Arial" panose="020B0604020202020204" pitchFamily="34" charset="0"/>
              <a:buChar char="•"/>
            </a:pPr>
            <a:r>
              <a:rPr lang="fr-FR" sz="1400"/>
              <a:t>Methods to use the network as </a:t>
            </a:r>
            <a:r>
              <a:rPr lang="fr-FR" sz="1400" b="1"/>
              <a:t>large-</a:t>
            </a:r>
            <a:r>
              <a:rPr lang="fr-FR" sz="1400" b="1" err="1"/>
              <a:t>scale</a:t>
            </a:r>
            <a:r>
              <a:rPr lang="fr-FR" sz="1400" b="1"/>
              <a:t> </a:t>
            </a:r>
            <a:r>
              <a:rPr lang="fr-FR" sz="1400" b="1" err="1"/>
              <a:t>distributed</a:t>
            </a:r>
            <a:r>
              <a:rPr lang="fr-FR" sz="1400" b="1"/>
              <a:t> </a:t>
            </a:r>
            <a:r>
              <a:rPr lang="fr-FR" sz="1400" b="1" err="1"/>
              <a:t>sensor</a:t>
            </a:r>
            <a:endParaRPr lang="fr-FR" sz="1400" b="1"/>
          </a:p>
          <a:p>
            <a:pPr marL="171450" lvl="0" indent="-171450">
              <a:buFont typeface="Arial" panose="020B0604020202020204" pitchFamily="34" charset="0"/>
              <a:buChar char="•"/>
            </a:pPr>
            <a:r>
              <a:rPr lang="fr-FR" sz="1400" err="1"/>
              <a:t>Development</a:t>
            </a:r>
            <a:r>
              <a:rPr lang="fr-FR" sz="1400"/>
              <a:t> of </a:t>
            </a:r>
            <a:r>
              <a:rPr lang="fr-FR" sz="1400" b="1" err="1"/>
              <a:t>foundational</a:t>
            </a:r>
            <a:r>
              <a:rPr lang="fr-FR" sz="1400" b="1"/>
              <a:t> </a:t>
            </a:r>
            <a:r>
              <a:rPr lang="fr-FR" sz="1400" b="1" err="1"/>
              <a:t>optical</a:t>
            </a:r>
            <a:r>
              <a:rPr lang="fr-FR" sz="1400" b="1"/>
              <a:t> technologies, </a:t>
            </a:r>
            <a:r>
              <a:rPr lang="fr-FR" sz="1400" b="1" err="1"/>
              <a:t>systems</a:t>
            </a:r>
            <a:r>
              <a:rPr lang="fr-FR" sz="1400" b="1"/>
              <a:t> and networks </a:t>
            </a:r>
            <a:r>
              <a:rPr lang="fr-FR" sz="1400"/>
              <a:t>for future </a:t>
            </a:r>
            <a:r>
              <a:rPr lang="fr-FR" sz="1400" err="1"/>
              <a:t>access</a:t>
            </a:r>
            <a:r>
              <a:rPr lang="fr-FR" sz="1400"/>
              <a:t> infrastructure</a:t>
            </a:r>
          </a:p>
          <a:p>
            <a:pPr marL="171450" lvl="0" indent="-171450">
              <a:buFont typeface="Arial" panose="020B0604020202020204" pitchFamily="34" charset="0"/>
              <a:buChar char="•"/>
            </a:pPr>
            <a:r>
              <a:rPr lang="fr-FR" sz="1600">
                <a:latin typeface="TimesNewRomanPSMT"/>
              </a:rPr>
              <a:t>Scope:  </a:t>
            </a:r>
            <a:r>
              <a:rPr lang="fr-FR" sz="1600"/>
              <a:t>At least one of the </a:t>
            </a:r>
            <a:r>
              <a:rPr lang="fr-FR" sz="1600" err="1"/>
              <a:t>following</a:t>
            </a:r>
            <a:r>
              <a:rPr lang="fr-FR" sz="1600"/>
              <a:t> </a:t>
            </a:r>
            <a:r>
              <a:rPr lang="fr-FR" sz="1600" err="1"/>
              <a:t>activity</a:t>
            </a:r>
            <a:r>
              <a:rPr lang="fr-FR" sz="1600"/>
              <a:t> areas</a:t>
            </a:r>
          </a:p>
          <a:p>
            <a:pPr marL="228600" lvl="0" indent="-228600">
              <a:buFont typeface="+mj-lt"/>
              <a:buAutoNum type="arabicPeriod"/>
            </a:pPr>
            <a:r>
              <a:rPr lang="fr-FR" sz="1400" b="1"/>
              <a:t>Light-</a:t>
            </a:r>
            <a:r>
              <a:rPr lang="fr-FR" sz="1400" b="1" err="1"/>
              <a:t>based</a:t>
            </a:r>
            <a:r>
              <a:rPr lang="fr-FR" sz="1400" b="1"/>
              <a:t> solutions </a:t>
            </a:r>
            <a:r>
              <a:rPr lang="fr-FR" sz="1400"/>
              <a:t>to let the communication network </a:t>
            </a:r>
            <a:r>
              <a:rPr lang="fr-FR" sz="1400" b="1" err="1"/>
              <a:t>sense</a:t>
            </a:r>
            <a:r>
              <a:rPr lang="fr-FR" sz="1400"/>
              <a:t>, </a:t>
            </a:r>
            <a:r>
              <a:rPr lang="fr-FR" sz="1400" err="1"/>
              <a:t>while</a:t>
            </a:r>
            <a:r>
              <a:rPr lang="fr-FR" sz="1400"/>
              <a:t> </a:t>
            </a:r>
            <a:r>
              <a:rPr lang="fr-FR" sz="1400" err="1"/>
              <a:t>transporting</a:t>
            </a:r>
            <a:r>
              <a:rPr lang="fr-FR" sz="1400"/>
              <a:t> data. Example: </a:t>
            </a:r>
            <a:r>
              <a:rPr lang="fr-FR" sz="1400" err="1">
                <a:solidFill>
                  <a:schemeClr val="tx2"/>
                </a:solidFill>
              </a:rPr>
              <a:t>Enhance</a:t>
            </a:r>
            <a:r>
              <a:rPr lang="fr-FR" sz="1400">
                <a:solidFill>
                  <a:schemeClr val="tx2"/>
                </a:solidFill>
              </a:rPr>
              <a:t> the </a:t>
            </a:r>
            <a:r>
              <a:rPr lang="fr-FR" sz="1400" err="1">
                <a:solidFill>
                  <a:schemeClr val="tx2"/>
                </a:solidFill>
              </a:rPr>
              <a:t>security</a:t>
            </a:r>
            <a:r>
              <a:rPr lang="fr-FR" sz="1400"/>
              <a:t>, </a:t>
            </a:r>
            <a:r>
              <a:rPr lang="fr-FR" sz="1400" err="1">
                <a:solidFill>
                  <a:schemeClr val="tx2"/>
                </a:solidFill>
              </a:rPr>
              <a:t>Make</a:t>
            </a:r>
            <a:r>
              <a:rPr lang="fr-FR" sz="1400">
                <a:solidFill>
                  <a:schemeClr val="tx2"/>
                </a:solidFill>
              </a:rPr>
              <a:t> network more </a:t>
            </a:r>
            <a:r>
              <a:rPr lang="fr-FR" sz="1400" err="1">
                <a:solidFill>
                  <a:schemeClr val="tx2"/>
                </a:solidFill>
              </a:rPr>
              <a:t>energy</a:t>
            </a:r>
            <a:r>
              <a:rPr lang="fr-FR" sz="1400">
                <a:solidFill>
                  <a:schemeClr val="tx2"/>
                </a:solidFill>
              </a:rPr>
              <a:t> efficient, </a:t>
            </a:r>
            <a:r>
              <a:rPr lang="fr-FR" sz="1400" err="1">
                <a:solidFill>
                  <a:schemeClr val="tx2"/>
                </a:solidFill>
              </a:rPr>
              <a:t>W</a:t>
            </a:r>
            <a:r>
              <a:rPr lang="fr-FR" sz="1400" err="1"/>
              <a:t>arn</a:t>
            </a:r>
            <a:r>
              <a:rPr lang="fr-FR" sz="1400"/>
              <a:t> and </a:t>
            </a:r>
            <a:r>
              <a:rPr lang="fr-FR" sz="1400" err="1"/>
              <a:t>protect</a:t>
            </a:r>
            <a:r>
              <a:rPr lang="fr-FR" sz="1400"/>
              <a:t> </a:t>
            </a:r>
            <a:r>
              <a:rPr lang="fr-FR" sz="1400" err="1"/>
              <a:t>against</a:t>
            </a:r>
            <a:r>
              <a:rPr lang="fr-FR" sz="1400"/>
              <a:t> </a:t>
            </a:r>
            <a:r>
              <a:rPr lang="fr-FR" sz="1400" err="1"/>
              <a:t>natural</a:t>
            </a:r>
            <a:r>
              <a:rPr lang="fr-FR" sz="1400"/>
              <a:t> </a:t>
            </a:r>
            <a:r>
              <a:rPr lang="fr-FR" sz="1400" err="1"/>
              <a:t>disasters</a:t>
            </a:r>
            <a:r>
              <a:rPr lang="fr-FR" sz="1400"/>
              <a:t>, </a:t>
            </a:r>
            <a:r>
              <a:rPr lang="fr-FR" sz="1400" err="1"/>
              <a:t>earthquakes</a:t>
            </a:r>
            <a:r>
              <a:rPr lang="fr-FR" sz="1400"/>
              <a:t> etc.</a:t>
            </a:r>
          </a:p>
          <a:p>
            <a:pPr marL="228600" lvl="0" indent="-228600">
              <a:buFont typeface="+mj-lt"/>
              <a:buAutoNum type="arabicPeriod"/>
            </a:pPr>
            <a:r>
              <a:rPr lang="fr-FR" sz="1400"/>
              <a:t>Light-</a:t>
            </a:r>
            <a:r>
              <a:rPr lang="fr-FR" sz="1400" err="1"/>
              <a:t>based</a:t>
            </a:r>
            <a:r>
              <a:rPr lang="fr-FR" sz="1400"/>
              <a:t> solutions for </a:t>
            </a:r>
            <a:r>
              <a:rPr lang="fr-FR" sz="1400" b="1"/>
              <a:t>internet </a:t>
            </a:r>
            <a:r>
              <a:rPr lang="fr-FR" sz="1400" b="1" err="1"/>
              <a:t>everywhere</a:t>
            </a:r>
            <a:endParaRPr lang="fr-FR" sz="1400" b="1"/>
          </a:p>
          <a:p>
            <a:pPr marL="223838" lvl="0">
              <a:buFont typeface="Arial" panose="020B0604020202020204" pitchFamily="34" charset="0"/>
              <a:buChar char="•"/>
            </a:pPr>
            <a:r>
              <a:rPr lang="fr-FR" sz="1400"/>
              <a:t>  </a:t>
            </a:r>
            <a:r>
              <a:rPr lang="fr-FR" sz="1400" err="1"/>
              <a:t>Integration</a:t>
            </a:r>
            <a:r>
              <a:rPr lang="fr-FR" sz="1400"/>
              <a:t> of all </a:t>
            </a:r>
            <a:r>
              <a:rPr lang="fr-FR" sz="1400" err="1"/>
              <a:t>access</a:t>
            </a:r>
            <a:r>
              <a:rPr lang="fr-FR" sz="1400"/>
              <a:t> technologies in </a:t>
            </a:r>
            <a:r>
              <a:rPr lang="fr-FR" sz="1400" b="1"/>
              <a:t>one system</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40</a:t>
            </a:fld>
            <a:endParaRPr lang="en-US"/>
          </a:p>
        </p:txBody>
      </p:sp>
    </p:spTree>
    <p:extLst>
      <p:ext uri="{BB962C8B-B14F-4D97-AF65-F5344CB8AC3E}">
        <p14:creationId xmlns:p14="http://schemas.microsoft.com/office/powerpoint/2010/main" val="164384563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lvl="0">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HORIZON-CL4-2024-DIGITAL-EMERGING-01-55: Photonics Innovation Factory for Europe (Photonics Partnership) (IA) </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ea typeface="+mj-lt"/>
                <a:cs typeface="+mj-lt"/>
              </a:rPr>
              <a:t>European Innovation Leadership in Photonics </a:t>
            </a:r>
          </a:p>
          <a:p>
            <a:pPr marL="0" indent="0">
              <a:buNone/>
            </a:pPr>
            <a:r>
              <a:rPr lang="en-US" sz="1600">
                <a:solidFill>
                  <a:srgbClr val="000091"/>
                </a:solidFill>
                <a:ea typeface="+mj-lt"/>
                <a:cs typeface="+mj-lt"/>
              </a:rPr>
              <a:t>1 project </a:t>
            </a:r>
            <a:r>
              <a:rPr lang="fr-FR" sz="1600">
                <a:solidFill>
                  <a:srgbClr val="000091"/>
                </a:solidFill>
                <a:ea typeface="+mj-lt"/>
                <a:cs typeface="+mj-lt"/>
              </a:rPr>
              <a:t>| 2 M€</a:t>
            </a:r>
            <a:r>
              <a:rPr lang="en-US" sz="1600">
                <a:solidFill>
                  <a:srgbClr val="000091"/>
                </a:solidFill>
                <a:ea typeface="+mj-lt"/>
                <a:cs typeface="+mj-lt"/>
              </a:rPr>
              <a:t> </a:t>
            </a:r>
            <a:r>
              <a:rPr lang="fr-FR" sz="1600">
                <a:solidFill>
                  <a:srgbClr val="000091"/>
                </a:solidFill>
                <a:ea typeface="+mj-lt"/>
                <a:cs typeface="+mj-lt"/>
              </a:rPr>
              <a:t>| CSA</a:t>
            </a:r>
            <a:endParaRPr lang="en-US" sz="1600">
              <a:solidFill>
                <a:srgbClr val="000091"/>
              </a:solidFill>
              <a:ea typeface="+mj-lt"/>
              <a:cs typeface="+mj-lt"/>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72668" y="1939662"/>
            <a:ext cx="1366387" cy="2947964"/>
          </a:xfrm>
          <a:ln w="25400">
            <a:solidFill>
              <a:schemeClr val="accent3"/>
            </a:solidFill>
          </a:ln>
        </p:spPr>
        <p:txBody>
          <a:bodyPr lIns="72000" tIns="72000" rIns="72000" bIns="72000" anchor="t">
            <a:noAutofit/>
          </a:bodyPr>
          <a:lstStyle/>
          <a:p>
            <a:r>
              <a:rPr lang="en-US" sz="1600">
                <a:effectLst/>
                <a:latin typeface="TimesNewRomanPSMT"/>
              </a:rPr>
              <a:t>This topic implements the co-programmed European Partnership Photonics. </a:t>
            </a:r>
            <a:endParaRPr lang="en-US" sz="1600"/>
          </a:p>
          <a:p>
            <a:endParaRPr lang="en-GB" sz="1600"/>
          </a:p>
          <a:p>
            <a:endParaRPr lang="en-US" sz="16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1547522" y="1907399"/>
            <a:ext cx="7236477" cy="3027081"/>
          </a:xfrm>
        </p:spPr>
        <p:txBody>
          <a:bodyPr lIns="0" tIns="0" rIns="0" bIns="0" anchor="t">
            <a:noAutofit/>
          </a:bodyPr>
          <a:lstStyle/>
          <a:p>
            <a:pPr marL="171450" indent="-171450">
              <a:spcAft>
                <a:spcPts val="600"/>
              </a:spcAft>
              <a:buFont typeface="Arial" panose="020B0604020202020204" pitchFamily="34" charset="0"/>
              <a:buChar char="•"/>
            </a:pPr>
            <a:r>
              <a:rPr lang="en-US" sz="1200"/>
              <a:t>Provide a </a:t>
            </a:r>
            <a:r>
              <a:rPr lang="en-US" sz="1200" b="1"/>
              <a:t>virtual factory with a flexible and open structure</a:t>
            </a:r>
            <a:r>
              <a:rPr lang="en-US" sz="1200"/>
              <a:t>, multiplicity services operating as a sustainable fully integrated</a:t>
            </a:r>
          </a:p>
          <a:p>
            <a:pPr marL="423450" lvl="1" indent="-171450">
              <a:spcBef>
                <a:spcPts val="0"/>
              </a:spcBef>
            </a:pPr>
            <a:r>
              <a:rPr lang="en-US" sz="1100">
                <a:solidFill>
                  <a:schemeClr val="tx2"/>
                </a:solidFill>
              </a:rPr>
              <a:t>A network of competence centers acting as a single consortium</a:t>
            </a:r>
          </a:p>
          <a:p>
            <a:pPr marL="171450" indent="-171450">
              <a:spcAft>
                <a:spcPts val="600"/>
              </a:spcAft>
              <a:buFont typeface="Arial" panose="020B0604020202020204" pitchFamily="34" charset="0"/>
              <a:buChar char="•"/>
            </a:pPr>
            <a:r>
              <a:rPr lang="en-US" sz="1200"/>
              <a:t>European </a:t>
            </a:r>
            <a:r>
              <a:rPr lang="en-US" sz="1200" b="1"/>
              <a:t>ecosystem of cross-border deep innovation </a:t>
            </a:r>
            <a:r>
              <a:rPr lang="en-US" sz="1200"/>
              <a:t>support in core photonics technologies for the benefit of European industry </a:t>
            </a:r>
          </a:p>
          <a:p>
            <a:pPr marL="171450" indent="-171450">
              <a:spcAft>
                <a:spcPts val="600"/>
              </a:spcAft>
              <a:buFont typeface="Arial" panose="020B0604020202020204" pitchFamily="34" charset="0"/>
              <a:buChar char="•"/>
            </a:pPr>
            <a:r>
              <a:rPr lang="en-US" sz="1200" b="1"/>
              <a:t>Speed up the deployment of proven photonics </a:t>
            </a:r>
            <a:r>
              <a:rPr lang="en-US" sz="1200"/>
              <a:t>technologies within European industry </a:t>
            </a:r>
          </a:p>
          <a:p>
            <a:pPr>
              <a:spcAft>
                <a:spcPts val="600"/>
              </a:spcAft>
            </a:pPr>
            <a:r>
              <a:rPr lang="en-US" sz="1200" b="1">
                <a:solidFill>
                  <a:srgbClr val="000091"/>
                </a:solidFill>
                <a:latin typeface="Arial Black"/>
                <a:ea typeface="+mj-lt"/>
                <a:cs typeface="+mj-lt"/>
              </a:rPr>
              <a:t>Expected results </a:t>
            </a:r>
          </a:p>
          <a:p>
            <a:pPr marL="171450" indent="-171450">
              <a:spcAft>
                <a:spcPts val="600"/>
              </a:spcAft>
              <a:buFont typeface="Arial" panose="020B0604020202020204" pitchFamily="34" charset="0"/>
              <a:buChar char="•"/>
            </a:pPr>
            <a:r>
              <a:rPr lang="fr-FR" sz="1200" err="1"/>
              <a:t>Substantially</a:t>
            </a:r>
            <a:r>
              <a:rPr lang="fr-FR" sz="1200"/>
              <a:t> </a:t>
            </a:r>
            <a:r>
              <a:rPr lang="fr-FR" sz="1200" err="1"/>
              <a:t>improved</a:t>
            </a:r>
            <a:r>
              <a:rPr lang="fr-FR" sz="1200"/>
              <a:t> </a:t>
            </a:r>
            <a:r>
              <a:rPr lang="fr-FR" sz="1200" b="1" err="1"/>
              <a:t>penetration</a:t>
            </a:r>
            <a:r>
              <a:rPr lang="fr-FR" sz="1200" b="1"/>
              <a:t> of </a:t>
            </a:r>
            <a:r>
              <a:rPr lang="fr-FR" sz="1200" b="1" err="1"/>
              <a:t>core</a:t>
            </a:r>
            <a:r>
              <a:rPr lang="fr-FR" sz="1200" b="1"/>
              <a:t> </a:t>
            </a:r>
            <a:r>
              <a:rPr lang="fr-FR" sz="1200" b="1" err="1"/>
              <a:t>photonics</a:t>
            </a:r>
            <a:r>
              <a:rPr lang="fr-FR" sz="1200" b="1"/>
              <a:t> technologies </a:t>
            </a:r>
            <a:r>
              <a:rPr lang="fr-FR" sz="1200" err="1"/>
              <a:t>into</a:t>
            </a:r>
            <a:r>
              <a:rPr lang="fr-FR" sz="1200"/>
              <a:t> multiple end-user applications and </a:t>
            </a:r>
            <a:r>
              <a:rPr lang="fr-FR" sz="1200" err="1"/>
              <a:t>industry</a:t>
            </a:r>
            <a:r>
              <a:rPr lang="fr-FR" sz="1200"/>
              <a:t> </a:t>
            </a:r>
            <a:r>
              <a:rPr lang="fr-FR" sz="1200" err="1"/>
              <a:t>sectors</a:t>
            </a:r>
            <a:r>
              <a:rPr lang="fr-FR" sz="1200"/>
              <a:t>, </a:t>
            </a:r>
          </a:p>
          <a:p>
            <a:pPr marL="423450" lvl="1" indent="-171450">
              <a:spcBef>
                <a:spcPts val="0"/>
              </a:spcBef>
              <a:buFont typeface="Courier New" panose="02070309020205020404" pitchFamily="49" charset="0"/>
              <a:buChar char="o"/>
            </a:pPr>
            <a:r>
              <a:rPr lang="fr-FR" sz="1100" err="1">
                <a:solidFill>
                  <a:schemeClr val="tx2"/>
                </a:solidFill>
              </a:rPr>
              <a:t>Carefully</a:t>
            </a:r>
            <a:r>
              <a:rPr lang="fr-FR" sz="1100">
                <a:solidFill>
                  <a:schemeClr val="tx2"/>
                </a:solidFill>
              </a:rPr>
              <a:t> </a:t>
            </a:r>
            <a:r>
              <a:rPr lang="fr-FR" sz="1100" err="1">
                <a:solidFill>
                  <a:schemeClr val="tx2"/>
                </a:solidFill>
              </a:rPr>
              <a:t>selected</a:t>
            </a:r>
            <a:r>
              <a:rPr lang="fr-FR" sz="1100">
                <a:solidFill>
                  <a:schemeClr val="tx2"/>
                </a:solidFill>
              </a:rPr>
              <a:t> </a:t>
            </a:r>
            <a:r>
              <a:rPr lang="fr-FR" sz="1100" err="1">
                <a:solidFill>
                  <a:schemeClr val="tx2"/>
                </a:solidFill>
              </a:rPr>
              <a:t>SMEs</a:t>
            </a:r>
            <a:r>
              <a:rPr lang="fr-FR" sz="1100">
                <a:solidFill>
                  <a:schemeClr val="tx2"/>
                </a:solidFill>
              </a:rPr>
              <a:t> and new start-ups </a:t>
            </a:r>
            <a:r>
              <a:rPr lang="fr-FR" sz="1100" err="1">
                <a:solidFill>
                  <a:schemeClr val="tx2"/>
                </a:solidFill>
              </a:rPr>
              <a:t>with</a:t>
            </a:r>
            <a:r>
              <a:rPr lang="fr-FR" sz="1100">
                <a:solidFill>
                  <a:schemeClr val="tx2"/>
                </a:solidFill>
              </a:rPr>
              <a:t> the </a:t>
            </a:r>
            <a:r>
              <a:rPr lang="fr-FR" sz="1100" b="1" err="1">
                <a:solidFill>
                  <a:schemeClr val="tx2"/>
                </a:solidFill>
              </a:rPr>
              <a:t>strongest</a:t>
            </a:r>
            <a:r>
              <a:rPr lang="fr-FR" sz="1100" b="1">
                <a:solidFill>
                  <a:schemeClr val="tx2"/>
                </a:solidFill>
              </a:rPr>
              <a:t> </a:t>
            </a:r>
            <a:r>
              <a:rPr lang="fr-FR" sz="1100" b="1" err="1">
                <a:solidFill>
                  <a:schemeClr val="tx2"/>
                </a:solidFill>
              </a:rPr>
              <a:t>potential</a:t>
            </a:r>
            <a:r>
              <a:rPr lang="fr-FR" sz="1100" b="1">
                <a:solidFill>
                  <a:schemeClr val="tx2"/>
                </a:solidFill>
              </a:rPr>
              <a:t> for high impact</a:t>
            </a:r>
            <a:r>
              <a:rPr lang="fr-FR" sz="1100">
                <a:solidFill>
                  <a:schemeClr val="tx2"/>
                </a:solidFill>
              </a:rPr>
              <a:t> business </a:t>
            </a:r>
            <a:r>
              <a:rPr lang="fr-FR" sz="1100" err="1">
                <a:solidFill>
                  <a:schemeClr val="tx2"/>
                </a:solidFill>
              </a:rPr>
              <a:t>growth</a:t>
            </a:r>
            <a:r>
              <a:rPr lang="fr-FR" sz="1100">
                <a:solidFill>
                  <a:schemeClr val="tx2"/>
                </a:solidFill>
              </a:rPr>
              <a:t> and </a:t>
            </a:r>
            <a:r>
              <a:rPr lang="fr-FR" sz="1100" err="1">
                <a:solidFill>
                  <a:schemeClr val="tx2"/>
                </a:solidFill>
              </a:rPr>
              <a:t>employment</a:t>
            </a:r>
            <a:r>
              <a:rPr lang="fr-FR" sz="1100">
                <a:solidFill>
                  <a:schemeClr val="tx2"/>
                </a:solidFill>
              </a:rPr>
              <a:t>, </a:t>
            </a:r>
          </a:p>
          <a:p>
            <a:pPr marL="171450" indent="-171450">
              <a:spcAft>
                <a:spcPts val="600"/>
              </a:spcAft>
              <a:buFont typeface="Arial" panose="020B0604020202020204" pitchFamily="34" charset="0"/>
              <a:buChar char="•"/>
            </a:pPr>
            <a:r>
              <a:rPr lang="fr-FR" sz="1200" b="1" err="1"/>
              <a:t>Creation</a:t>
            </a:r>
            <a:r>
              <a:rPr lang="fr-FR" sz="1200" b="1"/>
              <a:t> of an </a:t>
            </a:r>
            <a:r>
              <a:rPr lang="fr-FR" sz="1200" b="1" err="1"/>
              <a:t>ecosystem</a:t>
            </a:r>
            <a:r>
              <a:rPr lang="fr-FR" sz="1200" b="1"/>
              <a:t> for </a:t>
            </a:r>
            <a:r>
              <a:rPr lang="fr-FR" sz="1200" b="1" err="1"/>
              <a:t>photonics</a:t>
            </a:r>
            <a:r>
              <a:rPr lang="fr-FR" sz="1200" b="1"/>
              <a:t> in Europe</a:t>
            </a:r>
            <a:r>
              <a:rPr lang="fr-FR" sz="1200"/>
              <a:t> </a:t>
            </a:r>
            <a:r>
              <a:rPr lang="fr-FR" sz="1200" err="1"/>
              <a:t>from</a:t>
            </a:r>
            <a:r>
              <a:rPr lang="fr-FR" sz="1200"/>
              <a:t> TRL 2-7, </a:t>
            </a:r>
            <a:r>
              <a:rPr lang="fr-FR" sz="1200" err="1"/>
              <a:t>providing</a:t>
            </a:r>
            <a:r>
              <a:rPr lang="fr-FR" sz="1200"/>
              <a:t> </a:t>
            </a:r>
            <a:r>
              <a:rPr lang="fr-FR" sz="1200" err="1"/>
              <a:t>European</a:t>
            </a:r>
            <a:r>
              <a:rPr lang="fr-FR" sz="1200"/>
              <a:t> Cross-Border Added Value, </a:t>
            </a:r>
            <a:r>
              <a:rPr lang="fr-FR" sz="1200" err="1"/>
              <a:t>investments</a:t>
            </a:r>
            <a:r>
              <a:rPr lang="fr-FR" sz="1200"/>
              <a:t> made at national and </a:t>
            </a:r>
            <a:r>
              <a:rPr lang="fr-FR" sz="1200" err="1"/>
              <a:t>regional</a:t>
            </a:r>
            <a:r>
              <a:rPr lang="fr-FR" sz="1200"/>
              <a:t> </a:t>
            </a:r>
            <a:r>
              <a:rPr lang="fr-FR" sz="1200" err="1"/>
              <a:t>level</a:t>
            </a:r>
            <a:r>
              <a:rPr lang="fr-FR" sz="1200"/>
              <a:t> in </a:t>
            </a:r>
            <a:r>
              <a:rPr lang="fr-FR" sz="1200" err="1"/>
              <a:t>photonics</a:t>
            </a:r>
            <a:r>
              <a:rPr lang="fr-FR" sz="1200"/>
              <a:t>.</a:t>
            </a:r>
            <a:r>
              <a:rPr lang="en-GB" sz="1200"/>
              <a:t>. </a:t>
            </a:r>
            <a:endParaRPr lang="fr-FR" sz="1200"/>
          </a:p>
          <a:p>
            <a:pPr marL="171450" indent="-171450">
              <a:lnSpc>
                <a:spcPct val="110000"/>
              </a:lnSpc>
              <a:spcAft>
                <a:spcPts val="600"/>
              </a:spcAft>
              <a:buFont typeface="Arial" panose="020B0604020202020204" pitchFamily="34" charset="0"/>
              <a:buChar char="•"/>
            </a:pPr>
            <a:endParaRPr lang="en-US" sz="1200">
              <a:solidFill>
                <a:srgbClr val="000091"/>
              </a:solidFill>
              <a:latin typeface="Arial Black"/>
              <a:ea typeface="+mj-lt"/>
              <a:cs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41</a:t>
            </a:fld>
            <a:endParaRPr lang="en-US"/>
          </a:p>
        </p:txBody>
      </p:sp>
    </p:spTree>
    <p:extLst>
      <p:ext uri="{BB962C8B-B14F-4D97-AF65-F5344CB8AC3E}">
        <p14:creationId xmlns:p14="http://schemas.microsoft.com/office/powerpoint/2010/main" val="203277319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r>
              <a:rPr lang="en-GB" sz="1600">
                <a:solidFill>
                  <a:srgbClr val="000091"/>
                </a:solidFill>
              </a:rPr>
              <a:t>HORIZON-CL4-2024-DIGITAL-EMERGING-01-31: Pilot line(s) for 2D materials-based devices (RIA)</a:t>
            </a:r>
            <a:endParaRPr lang="en-US" sz="1600" b="1">
              <a:solidFill>
                <a:srgbClr val="000091"/>
              </a:solidFill>
            </a:endParaRPr>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275591" y="138903"/>
            <a:ext cx="6311461" cy="724813"/>
          </a:xfrm>
        </p:spPr>
        <p:txBody>
          <a:bodyPr lIns="0" tIns="0" rIns="0" bIns="0" anchor="ctr">
            <a:noAutofit/>
          </a:bodyPr>
          <a:lstStyle/>
          <a:p>
            <a:pPr marL="0" indent="0">
              <a:buNone/>
            </a:pPr>
            <a:r>
              <a:rPr lang="en-US" sz="1600">
                <a:solidFill>
                  <a:srgbClr val="000091"/>
                </a:solidFill>
                <a:ea typeface="+mj-lt"/>
                <a:cs typeface="+mj-lt"/>
              </a:rPr>
              <a:t>Graphene and 2D materials: Europe in the lead </a:t>
            </a:r>
          </a:p>
          <a:p>
            <a:pPr marL="0" indent="0">
              <a:buNone/>
            </a:pPr>
            <a:r>
              <a:rPr lang="en-US" sz="1600">
                <a:solidFill>
                  <a:srgbClr val="000091"/>
                </a:solidFill>
                <a:ea typeface="+mj-lt"/>
                <a:cs typeface="+mj-lt"/>
              </a:rPr>
              <a:t>1 project </a:t>
            </a:r>
            <a:r>
              <a:rPr lang="fr-FR" sz="1600">
                <a:solidFill>
                  <a:srgbClr val="000091"/>
                </a:solidFill>
                <a:ea typeface="+mj-lt"/>
                <a:cs typeface="+mj-lt"/>
              </a:rPr>
              <a:t>| 2 M€</a:t>
            </a:r>
            <a:r>
              <a:rPr lang="en-US" sz="1600">
                <a:solidFill>
                  <a:srgbClr val="000091"/>
                </a:solidFill>
                <a:ea typeface="+mj-lt"/>
                <a:cs typeface="+mj-lt"/>
              </a:rPr>
              <a:t> </a:t>
            </a:r>
            <a:r>
              <a:rPr lang="fr-FR" sz="1600">
                <a:solidFill>
                  <a:srgbClr val="000091"/>
                </a:solidFill>
                <a:ea typeface="+mj-lt"/>
                <a:cs typeface="+mj-lt"/>
              </a:rPr>
              <a:t>| CSA</a:t>
            </a: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1" y="1951305"/>
            <a:ext cx="1636775" cy="2947964"/>
          </a:xfrm>
          <a:ln w="25400">
            <a:solidFill>
              <a:schemeClr val="accent3"/>
            </a:solidFill>
          </a:ln>
        </p:spPr>
        <p:txBody>
          <a:bodyPr lIns="72000" tIns="72000" rIns="72000" bIns="72000" anchor="t">
            <a:noAutofit/>
          </a:bodyPr>
          <a:lstStyle/>
          <a:p>
            <a:endParaRPr lang="en-GB" sz="1100"/>
          </a:p>
          <a:p>
            <a:endParaRPr lang="en-US" sz="11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1952029" y="1789971"/>
            <a:ext cx="6958583" cy="3027081"/>
          </a:xfrm>
        </p:spPr>
        <p:txBody>
          <a:bodyPr lIns="0" tIns="0" rIns="0" bIns="0" anchor="t">
            <a:noAutofit/>
          </a:bodyPr>
          <a:lstStyle/>
          <a:p>
            <a:r>
              <a:rPr lang="en-US" sz="1600">
                <a:effectLst/>
              </a:rPr>
              <a:t>Scope: </a:t>
            </a:r>
          </a:p>
          <a:p>
            <a:pPr marL="285750" indent="-285750">
              <a:buFont typeface="Arial" panose="020B0604020202020204" pitchFamily="34" charset="0"/>
              <a:buChar char="•"/>
            </a:pPr>
            <a:r>
              <a:rPr lang="en-US" sz="1600"/>
              <a:t>C</a:t>
            </a:r>
            <a:r>
              <a:rPr lang="en-US" sz="1600">
                <a:effectLst/>
              </a:rPr>
              <a:t>ontinue the efforts started in the 2D experimental Pilot Line of the Graphene Flagship</a:t>
            </a:r>
          </a:p>
          <a:p>
            <a:pPr marL="285750" indent="-285750">
              <a:buFont typeface="Arial" panose="020B0604020202020204" pitchFamily="34" charset="0"/>
              <a:buChar char="•"/>
            </a:pPr>
            <a:r>
              <a:rPr lang="en-US" sz="1600"/>
              <a:t>E</a:t>
            </a:r>
            <a:r>
              <a:rPr lang="en-US" sz="1600">
                <a:effectLst/>
              </a:rPr>
              <a:t>stablish a 2DM pilot line(s), </a:t>
            </a:r>
            <a:r>
              <a:rPr lang="en-US" sz="1600"/>
              <a:t> EU </a:t>
            </a:r>
            <a:r>
              <a:rPr lang="en-US" sz="1600">
                <a:effectLst/>
              </a:rPr>
              <a:t>companies and research </a:t>
            </a:r>
            <a:r>
              <a:rPr lang="en-US" sz="1600" err="1">
                <a:effectLst/>
              </a:rPr>
              <a:t>centres</a:t>
            </a:r>
            <a:r>
              <a:rPr lang="en-US" sz="1600">
                <a:effectLst/>
              </a:rPr>
              <a:t> can produce on a pilot scale electronic and/or photonic</a:t>
            </a:r>
            <a:endParaRPr lang="en-US" sz="1600"/>
          </a:p>
          <a:p>
            <a:pPr marL="285750" indent="-285750">
              <a:buFont typeface="Arial" panose="020B0604020202020204" pitchFamily="34" charset="0"/>
              <a:buChar char="•"/>
            </a:pPr>
            <a:r>
              <a:rPr lang="en-US" sz="1600"/>
              <a:t>F</a:t>
            </a:r>
            <a:r>
              <a:rPr lang="en-US" sz="1600">
                <a:effectLst/>
              </a:rPr>
              <a:t>ocus on the (co-)integration of 2DM with established technologies (CMOS)</a:t>
            </a:r>
            <a:endParaRPr lang="en-US" sz="1600"/>
          </a:p>
          <a:p>
            <a:pPr>
              <a:lnSpc>
                <a:spcPct val="110000"/>
              </a:lnSpc>
              <a:spcBef>
                <a:spcPts val="0"/>
              </a:spcBef>
              <a:spcAft>
                <a:spcPts val="0"/>
              </a:spcAft>
            </a:pPr>
            <a:r>
              <a:rPr lang="en-US" sz="1600"/>
              <a:t>Expected results (both)</a:t>
            </a:r>
          </a:p>
          <a:p>
            <a:pPr>
              <a:buFont typeface="Arial" panose="020B0604020202020204" pitchFamily="34" charset="0"/>
              <a:buChar char="•"/>
            </a:pPr>
            <a:r>
              <a:rPr lang="en-US" sz="1800">
                <a:effectLst/>
                <a:latin typeface="SymbolMT"/>
              </a:rPr>
              <a:t> </a:t>
            </a:r>
            <a:r>
              <a:rPr lang="en-US" sz="1800">
                <a:effectLst/>
                <a:latin typeface="TimesNewRomanPSMT"/>
              </a:rPr>
              <a:t> </a:t>
            </a:r>
            <a:r>
              <a:rPr lang="en-US" sz="1800">
                <a:latin typeface="TimesNewRomanPSMT"/>
              </a:rPr>
              <a:t>A</a:t>
            </a:r>
            <a:r>
              <a:rPr lang="en-US" sz="1800">
                <a:effectLst/>
                <a:latin typeface="TimesNewRomanPSMT"/>
              </a:rPr>
              <a:t>ccessible pilot line(s) for the creation of electronic and photonic devices and systems (co-)integrating 2DM. </a:t>
            </a:r>
            <a:endParaRPr lang="en-US" sz="3200">
              <a:effectLst/>
            </a:endParaRPr>
          </a:p>
          <a:p>
            <a:pPr>
              <a:buFont typeface="Arial" panose="020B0604020202020204" pitchFamily="34" charset="0"/>
              <a:buChar char="•"/>
            </a:pPr>
            <a:r>
              <a:rPr lang="en-US" sz="1800">
                <a:effectLst/>
                <a:latin typeface="TimesNewRomanPSMT"/>
              </a:rPr>
              <a:t>Significant progress towards the adoption of the 2DM in the silicon and semi-conductor domains</a:t>
            </a:r>
            <a:endParaRPr lang="en-US" sz="3200">
              <a:effectLst/>
            </a:endParaRPr>
          </a:p>
          <a:p>
            <a:pPr>
              <a:lnSpc>
                <a:spcPct val="110000"/>
              </a:lnSpc>
              <a:spcBef>
                <a:spcPts val="0"/>
              </a:spcBef>
              <a:spcAft>
                <a:spcPts val="0"/>
              </a:spcAft>
            </a:pPr>
            <a:endParaRPr lang="en-US" sz="1600"/>
          </a:p>
          <a:p>
            <a:pPr marL="171450" indent="-171450">
              <a:lnSpc>
                <a:spcPct val="110000"/>
              </a:lnSpc>
              <a:spcAft>
                <a:spcPts val="0"/>
              </a:spcAft>
              <a:buFont typeface="Arial" panose="020B0604020202020204" pitchFamily="34" charset="0"/>
              <a:buChar char="•"/>
            </a:pPr>
            <a:endParaRPr lang="en-US" sz="1600">
              <a:solidFill>
                <a:srgbClr val="000091"/>
              </a:solidFill>
              <a:ea typeface="+mj-lt"/>
              <a:cs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42</a:t>
            </a:fld>
            <a:endParaRPr lang="en-US"/>
          </a:p>
        </p:txBody>
      </p:sp>
      <p:sp>
        <p:nvSpPr>
          <p:cNvPr id="3" name="TextBox 2">
            <a:extLst>
              <a:ext uri="{FF2B5EF4-FFF2-40B4-BE49-F238E27FC236}">
                <a16:creationId xmlns:a16="http://schemas.microsoft.com/office/drawing/2014/main" id="{A1A769AE-2C97-B4E2-87BA-4F26183BDA6E}"/>
              </a:ext>
            </a:extLst>
          </p:cNvPr>
          <p:cNvSpPr txBox="1"/>
          <p:nvPr/>
        </p:nvSpPr>
        <p:spPr>
          <a:xfrm>
            <a:off x="84668" y="1951305"/>
            <a:ext cx="1689691" cy="2800767"/>
          </a:xfrm>
          <a:prstGeom prst="rect">
            <a:avLst/>
          </a:prstGeom>
          <a:noFill/>
        </p:spPr>
        <p:txBody>
          <a:bodyPr wrap="square" lIns="91440" tIns="45720" rIns="91440" bIns="45720" rtlCol="0" anchor="t">
            <a:spAutoFit/>
          </a:bodyPr>
          <a:lstStyle/>
          <a:p>
            <a:r>
              <a:rPr lang="en-US" sz="1600">
                <a:solidFill>
                  <a:schemeClr val="tx2"/>
                </a:solidFill>
                <a:effectLst/>
                <a:latin typeface="TimesNewRomanPSMT"/>
              </a:rPr>
              <a:t>Build on collaboration with existing projects other relevant European, national or regional initiatives and platforms </a:t>
            </a:r>
            <a:endParaRPr lang="en-US" sz="1600">
              <a:solidFill>
                <a:schemeClr val="tx2"/>
              </a:solidFill>
              <a:latin typeface="Arial"/>
              <a:cs typeface="Arial"/>
            </a:endParaRPr>
          </a:p>
          <a:p>
            <a:r>
              <a:rPr lang="en-US" sz="1600">
                <a:solidFill>
                  <a:schemeClr val="tx2"/>
                </a:solidFill>
                <a:effectLst/>
                <a:latin typeface="TimesNewRomanPSMT"/>
              </a:rPr>
              <a:t>(KDT JU)</a:t>
            </a:r>
            <a:endParaRPr lang="en-US" sz="1600">
              <a:solidFill>
                <a:schemeClr val="tx2"/>
              </a:solidFill>
              <a:effectLst/>
              <a:cs typeface="Arial"/>
            </a:endParaRPr>
          </a:p>
          <a:p>
            <a:endParaRPr lang="fr-FR" sz="1600">
              <a:solidFill>
                <a:schemeClr val="tx2"/>
              </a:solidFill>
            </a:endParaRPr>
          </a:p>
        </p:txBody>
      </p:sp>
    </p:spTree>
    <p:extLst>
      <p:ext uri="{BB962C8B-B14F-4D97-AF65-F5344CB8AC3E}">
        <p14:creationId xmlns:p14="http://schemas.microsoft.com/office/powerpoint/2010/main" val="129730024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lvl="0">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HORIZON-CL4-2024-DIGITAL-EMERGING-01-34: Synergy with national and regional initiatives in Europe (CSA)</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Graphene and 2D materials: Europe in the lead </a:t>
            </a:r>
          </a:p>
          <a:p>
            <a:pPr marL="0" indent="0">
              <a:buNone/>
            </a:pPr>
            <a:r>
              <a:rPr lang="en-US" sz="1600">
                <a:solidFill>
                  <a:srgbClr val="000091"/>
                </a:solidFill>
                <a:ea typeface="+mj-lt"/>
                <a:cs typeface="+mj-lt"/>
              </a:rPr>
              <a:t>1 project </a:t>
            </a:r>
            <a:r>
              <a:rPr lang="fr-FR" sz="1600">
                <a:solidFill>
                  <a:srgbClr val="000091"/>
                </a:solidFill>
                <a:ea typeface="+mj-lt"/>
                <a:cs typeface="+mj-lt"/>
              </a:rPr>
              <a:t>| 3 M€</a:t>
            </a:r>
            <a:r>
              <a:rPr lang="en-US" sz="1600">
                <a:solidFill>
                  <a:srgbClr val="000091"/>
                </a:solidFill>
                <a:ea typeface="+mj-lt"/>
                <a:cs typeface="+mj-lt"/>
              </a:rPr>
              <a:t> </a:t>
            </a:r>
            <a:r>
              <a:rPr lang="fr-FR" sz="1600">
                <a:solidFill>
                  <a:srgbClr val="000091"/>
                </a:solidFill>
                <a:ea typeface="+mj-lt"/>
                <a:cs typeface="+mj-lt"/>
              </a:rPr>
              <a:t>| CSA</a:t>
            </a: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939662"/>
            <a:ext cx="1477945"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US" sz="1800">
                <a:effectLst/>
                <a:latin typeface="TimesNewRomanPSMT"/>
              </a:rPr>
              <a:t>lump sum </a:t>
            </a:r>
            <a:r>
              <a:rPr lang="fr-FR" sz="1100"/>
              <a:t> </a:t>
            </a:r>
            <a:endParaRPr lang="en-GB" sz="1100">
              <a:solidFill>
                <a:srgbClr val="FF0000"/>
              </a:solidFill>
            </a:endParaRPr>
          </a:p>
          <a:p>
            <a:endParaRPr lang="en-GB" sz="1100"/>
          </a:p>
          <a:p>
            <a:endParaRPr lang="en-US" sz="11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2353631" y="1900103"/>
            <a:ext cx="6311460" cy="3027081"/>
          </a:xfrm>
        </p:spPr>
        <p:txBody>
          <a:bodyPr lIns="0" tIns="0" rIns="0" bIns="0" anchor="t">
            <a:noAutofit/>
          </a:bodyPr>
          <a:lstStyle/>
          <a:p>
            <a:pPr lvl="0"/>
            <a:r>
              <a:rPr lang="en-GB" sz="1600"/>
              <a:t>Projects are expected to contribute to the following outcomes:</a:t>
            </a:r>
          </a:p>
          <a:p>
            <a:pPr marL="171450" lvl="0" indent="-171450">
              <a:buFont typeface="Arial" panose="020B0604020202020204" pitchFamily="34" charset="0"/>
              <a:buChar char="•"/>
            </a:pPr>
            <a:r>
              <a:rPr lang="en-GB" sz="1600"/>
              <a:t>Well-coordinated European, national and regional initiatives in graphene and 2DM;</a:t>
            </a:r>
          </a:p>
          <a:p>
            <a:pPr marL="171450" lvl="0" indent="-171450">
              <a:buFont typeface="Arial" panose="020B0604020202020204" pitchFamily="34" charset="0"/>
              <a:buChar char="•"/>
            </a:pPr>
            <a:r>
              <a:rPr lang="en-GB" sz="1600"/>
              <a:t>Development of a strong European innovation ecosystem in 2DM-based technologies.</a:t>
            </a:r>
            <a:endParaRPr lang="en-US" sz="1600" b="1">
              <a:solidFill>
                <a:srgbClr val="000091"/>
              </a:solidFill>
              <a:latin typeface="Arial Black"/>
              <a:ea typeface="+mj-lt"/>
              <a:cs typeface="+mj-lt"/>
            </a:endParaRPr>
          </a:p>
          <a:p>
            <a:pPr>
              <a:lnSpc>
                <a:spcPct val="110000"/>
              </a:lnSpc>
              <a:spcBef>
                <a:spcPts val="0"/>
              </a:spcBef>
              <a:spcAft>
                <a:spcPts val="0"/>
              </a:spcAft>
            </a:pPr>
            <a:r>
              <a:rPr lang="en-US" sz="1600" b="1">
                <a:solidFill>
                  <a:srgbClr val="000091"/>
                </a:solidFill>
                <a:latin typeface="Arial Black"/>
                <a:ea typeface="+mj-lt"/>
                <a:cs typeface="+mj-lt"/>
              </a:rPr>
              <a:t>Expected results (both)</a:t>
            </a:r>
          </a:p>
          <a:p>
            <a:pPr>
              <a:buFont typeface="Arial" panose="020B0604020202020204" pitchFamily="34" charset="0"/>
              <a:buChar char="•"/>
            </a:pPr>
            <a:r>
              <a:rPr lang="en-US" sz="1600">
                <a:latin typeface="TimesNewRomanPSMT"/>
              </a:rPr>
              <a:t>Active networking of relevant initiatives and R&amp;I communities. </a:t>
            </a:r>
          </a:p>
          <a:p>
            <a:pPr>
              <a:buFont typeface="Arial" panose="020B0604020202020204" pitchFamily="34" charset="0"/>
              <a:buChar char="•"/>
            </a:pPr>
            <a:r>
              <a:rPr lang="en-US" sz="1600">
                <a:latin typeface="TimesNewRomanPSMT"/>
              </a:rPr>
              <a:t>Active follow-up of the projects funded under FLAG-ERA*</a:t>
            </a:r>
          </a:p>
          <a:p>
            <a:pPr>
              <a:buFont typeface="Arial" panose="020B0604020202020204" pitchFamily="34" charset="0"/>
              <a:buChar char="•"/>
            </a:pPr>
            <a:r>
              <a:rPr lang="en-US" sz="1600">
                <a:latin typeface="TimesNewRomanPSMT"/>
              </a:rPr>
              <a:t>Supporting the national and regional actors to organize joint calls for proposals </a:t>
            </a:r>
          </a:p>
          <a:p>
            <a:pPr>
              <a:buFont typeface="Arial" panose="020B0604020202020204" pitchFamily="34" charset="0"/>
              <a:buChar char="•"/>
            </a:pPr>
            <a:endParaRPr lang="en-US" sz="1600">
              <a:latin typeface="TimesNewRomanPSMT"/>
            </a:endParaRPr>
          </a:p>
          <a:p>
            <a:pPr>
              <a:buFont typeface="Arial" panose="020B0604020202020204" pitchFamily="34" charset="0"/>
              <a:buChar char="•"/>
            </a:pPr>
            <a:endParaRPr lang="en-US" sz="1600">
              <a:effectLst/>
            </a:endParaRPr>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a:p>
            <a:pPr>
              <a:lnSpc>
                <a:spcPct val="110000"/>
              </a:lnSpc>
              <a:spcAft>
                <a:spcPts val="0"/>
              </a:spcAft>
            </a:pPr>
            <a:r>
              <a:rPr lang="en-US" sz="900">
                <a:latin typeface="TimesNewRomanPSMT"/>
              </a:rPr>
              <a:t>* </a:t>
            </a:r>
            <a:r>
              <a:rPr lang="en-US" sz="900">
                <a:effectLst/>
                <a:latin typeface="TimesNewRomanPSMT"/>
              </a:rPr>
              <a:t>https://</a:t>
            </a:r>
            <a:r>
              <a:rPr lang="en-US" sz="900" err="1">
                <a:effectLst/>
                <a:latin typeface="TimesNewRomanPSMT"/>
              </a:rPr>
              <a:t>www.flagera.eu</a:t>
            </a:r>
            <a:r>
              <a:rPr lang="en-US" sz="900">
                <a:effectLst/>
                <a:latin typeface="TimesNewRomanPSMT"/>
              </a:rPr>
              <a:t> </a:t>
            </a:r>
            <a:endParaRPr lang="en-US" sz="900"/>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43</a:t>
            </a:fld>
            <a:endParaRPr lang="en-US"/>
          </a:p>
        </p:txBody>
      </p:sp>
    </p:spTree>
    <p:extLst>
      <p:ext uri="{BB962C8B-B14F-4D97-AF65-F5344CB8AC3E}">
        <p14:creationId xmlns:p14="http://schemas.microsoft.com/office/powerpoint/2010/main" val="97068195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fontScale="90000"/>
          </a:bodyPr>
          <a:lstStyle/>
          <a:p>
            <a:pPr lvl="0" algn="ct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HORIZON-CL4-2024-DIGITAL-EMERGING-01-42: Stimulating transnational research and development of next generation quantum technologies, including basic theories and components </a:t>
            </a:r>
            <a:r>
              <a:rPr lang="en-US" sz="1800">
                <a:latin typeface="Calibri" panose="020F0502020204030204" pitchFamily="34" charset="0"/>
                <a:cs typeface="Times New Roman" panose="02020603050405020304" pitchFamily="18" charset="0"/>
              </a:rPr>
              <a:t>(Cascading grant with FSTP) </a:t>
            </a:r>
            <a:r>
              <a:rPr lang="fr-FR" sz="1800">
                <a:latin typeface="Calibri" panose="020F0502020204030204" pitchFamily="34" charset="0"/>
                <a:cs typeface="Times New Roman" panose="02020603050405020304" pitchFamily="18" charset="0"/>
              </a:rPr>
              <a:t>RIA</a:t>
            </a:r>
            <a:endParaRPr lang="x-none" sz="1800">
              <a:latin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Flagship on Quantum Technologies: a Paradigm Shift </a:t>
            </a:r>
          </a:p>
          <a:p>
            <a:pPr marL="0" indent="0">
              <a:buNone/>
            </a:pPr>
            <a:r>
              <a:rPr lang="en-US" sz="1600">
                <a:solidFill>
                  <a:srgbClr val="000091"/>
                </a:solidFill>
                <a:ea typeface="+mj-lt"/>
                <a:cs typeface="+mj-lt"/>
              </a:rPr>
              <a:t>1 project </a:t>
            </a:r>
            <a:r>
              <a:rPr lang="fr-FR" sz="1600">
                <a:solidFill>
                  <a:srgbClr val="000091"/>
                </a:solidFill>
                <a:ea typeface="+mj-lt"/>
                <a:cs typeface="+mj-lt"/>
              </a:rPr>
              <a:t>| 15 M€</a:t>
            </a:r>
            <a:r>
              <a:rPr lang="en-US" sz="1600">
                <a:solidFill>
                  <a:srgbClr val="000091"/>
                </a:solidFill>
                <a:ea typeface="+mj-lt"/>
                <a:cs typeface="+mj-lt"/>
              </a:rPr>
              <a:t> </a:t>
            </a:r>
            <a:r>
              <a:rPr lang="fr-FR" sz="1600">
                <a:solidFill>
                  <a:srgbClr val="000091"/>
                </a:solidFill>
                <a:ea typeface="+mj-lt"/>
                <a:cs typeface="+mj-lt"/>
              </a:rPr>
              <a:t>| </a:t>
            </a:r>
            <a:r>
              <a:rPr lang="en-US" sz="1600">
                <a:solidFill>
                  <a:srgbClr val="000091"/>
                </a:solidFill>
                <a:ea typeface="+mj-lt"/>
                <a:cs typeface="+mj-lt"/>
              </a:rPr>
              <a:t>TRL 1-4 to 6</a:t>
            </a: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57805" y="1955500"/>
            <a:ext cx="2414733" cy="2947964"/>
          </a:xfrm>
          <a:ln w="25400">
            <a:solidFill>
              <a:schemeClr val="accent3"/>
            </a:solidFill>
          </a:ln>
        </p:spPr>
        <p:txBody>
          <a:bodyPr lIns="72000" tIns="72000" rIns="72000" bIns="72000" anchor="t">
            <a:noAutofit/>
          </a:bodyPr>
          <a:lstStyle/>
          <a:p>
            <a:pPr marL="285750" indent="-285750">
              <a:buFont typeface="Arial" panose="020B0604020202020204" pitchFamily="34" charset="0"/>
              <a:buChar char="•"/>
            </a:pPr>
            <a:r>
              <a:rPr lang="en-US" sz="1600"/>
              <a:t>Proposals are expected to use FSTP) for closer coordination with # </a:t>
            </a:r>
            <a:r>
              <a:rPr lang="en-US" sz="1600" err="1"/>
              <a:t>programmes</a:t>
            </a:r>
            <a:r>
              <a:rPr lang="en-US" sz="1600"/>
              <a:t> for </a:t>
            </a:r>
          </a:p>
          <a:p>
            <a:pPr marL="285750" indent="-285750">
              <a:buFont typeface="Arial" panose="020B0604020202020204" pitchFamily="34" charset="0"/>
              <a:buChar char="•"/>
            </a:pPr>
            <a:r>
              <a:rPr lang="en-US" sz="1600"/>
              <a:t>Minimum 85% of the EU funding allocated to the purpose of FSTP , selected through joint calls</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endParaRPr lang="en-US" sz="12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2774734" y="1900889"/>
            <a:ext cx="6311461" cy="3208754"/>
          </a:xfrm>
        </p:spPr>
        <p:txBody>
          <a:bodyPr lIns="0" tIns="0" rIns="0" bIns="0" anchor="t">
            <a:noAutofit/>
          </a:bodyPr>
          <a:lstStyle/>
          <a:p>
            <a:r>
              <a:rPr lang="en-US" sz="1600"/>
              <a:t>Networking and coordination of national </a:t>
            </a:r>
            <a:r>
              <a:rPr lang="en-US" sz="1600" err="1"/>
              <a:t>activities,support</a:t>
            </a:r>
            <a:r>
              <a:rPr lang="en-US" sz="1600"/>
              <a:t> of the Q Flagship, implementing calls for proposals to TP</a:t>
            </a:r>
          </a:p>
          <a:p>
            <a:pPr marL="400050" indent="-400050">
              <a:buAutoNum type="romanLcParenR"/>
            </a:pPr>
            <a:r>
              <a:rPr lang="en-US" sz="1600"/>
              <a:t>Gaps in the Strategic Research Agenda, not covered by Flagship</a:t>
            </a:r>
          </a:p>
          <a:p>
            <a:pPr marL="400050" indent="-400050">
              <a:buFont typeface="Arial" pitchFamily="34" charset="0"/>
              <a:buAutoNum type="romanLcParenR"/>
            </a:pPr>
            <a:r>
              <a:rPr lang="en-US" sz="1600"/>
              <a:t>Support transnational efforts, sovereign pan- Eu Q </a:t>
            </a:r>
            <a:r>
              <a:rPr lang="en-US" sz="1600" err="1"/>
              <a:t>ecosystm</a:t>
            </a:r>
            <a:endParaRPr lang="en-US" sz="1600"/>
          </a:p>
          <a:p>
            <a:pPr marL="400050" indent="-400050">
              <a:buFont typeface="Arial" pitchFamily="34" charset="0"/>
              <a:buAutoNum type="romanLcParenR"/>
            </a:pPr>
            <a:r>
              <a:rPr lang="en-US" sz="1600"/>
              <a:t>Support early-stage involvement in industry,  R&amp;D agendas to next generation QT  </a:t>
            </a:r>
          </a:p>
          <a:p>
            <a:pPr>
              <a:lnSpc>
                <a:spcPct val="110000"/>
              </a:lnSpc>
              <a:spcBef>
                <a:spcPts val="0"/>
              </a:spcBef>
              <a:spcAft>
                <a:spcPts val="0"/>
              </a:spcAft>
            </a:pPr>
            <a:r>
              <a:rPr lang="en-US" sz="1600" b="1">
                <a:solidFill>
                  <a:srgbClr val="000091"/>
                </a:solidFill>
                <a:ea typeface="+mj-lt"/>
                <a:cs typeface="+mj-lt"/>
              </a:rPr>
              <a:t>Expected result</a:t>
            </a:r>
          </a:p>
          <a:p>
            <a:pPr marL="285750" indent="-285750">
              <a:buFont typeface="Arial" panose="020B0604020202020204" pitchFamily="34" charset="0"/>
              <a:buChar char="•"/>
            </a:pPr>
            <a:r>
              <a:rPr lang="en-US" sz="1600">
                <a:effectLst/>
              </a:rPr>
              <a:t>Support to transnational projects in QT</a:t>
            </a:r>
          </a:p>
          <a:p>
            <a:pPr marL="285750" indent="-285750">
              <a:buFont typeface="Arial" panose="020B0604020202020204" pitchFamily="34" charset="0"/>
              <a:buChar char="•"/>
            </a:pPr>
            <a:r>
              <a:rPr lang="en-US" sz="1600">
                <a:effectLst/>
              </a:rPr>
              <a:t>↑ synergy between European, national and regional initiatives </a:t>
            </a:r>
          </a:p>
          <a:p>
            <a:pPr marL="285750" indent="-285750">
              <a:buFont typeface="Arial" panose="020B0604020202020204" pitchFamily="34" charset="0"/>
              <a:buChar char="•"/>
            </a:pPr>
            <a:r>
              <a:rPr lang="en-US" sz="1600">
                <a:effectLst/>
              </a:rPr>
              <a:t>promoting partnerships between the European stakeholders in QT</a:t>
            </a:r>
            <a:endParaRPr lang="en-US" sz="1600"/>
          </a:p>
          <a:p>
            <a:pPr marL="171450" indent="-171450">
              <a:lnSpc>
                <a:spcPct val="110000"/>
              </a:lnSpc>
              <a:spcAft>
                <a:spcPts val="0"/>
              </a:spcAft>
              <a:buFont typeface="Arial" panose="020B0604020202020204" pitchFamily="34" charset="0"/>
              <a:buChar char="•"/>
            </a:pPr>
            <a:endParaRPr lang="en-US" sz="1600">
              <a:solidFill>
                <a:srgbClr val="000091"/>
              </a:solidFill>
              <a:ea typeface="+mj-lt"/>
              <a:cs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44</a:t>
            </a:fld>
            <a:endParaRPr lang="en-US"/>
          </a:p>
        </p:txBody>
      </p:sp>
    </p:spTree>
    <p:extLst>
      <p:ext uri="{BB962C8B-B14F-4D97-AF65-F5344CB8AC3E}">
        <p14:creationId xmlns:p14="http://schemas.microsoft.com/office/powerpoint/2010/main" val="99042561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r>
              <a:rPr lang="en-GB" sz="1600">
                <a:solidFill>
                  <a:srgbClr val="000091"/>
                </a:solidFill>
              </a:rPr>
              <a:t>HORIZON-CL4-2024-DIGITAL-EMERGING-01-45: Quantum sensing and metrology for market uptake (IA)</a:t>
            </a:r>
            <a:endParaRPr lang="en-US" sz="1600" b="1">
              <a:solidFill>
                <a:srgbClr val="000091"/>
              </a:solidFill>
            </a:endParaRPr>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effectLst/>
                <a:latin typeface="Calibri" panose="020F0502020204030204" pitchFamily="34" charset="0"/>
                <a:ea typeface="Calibri" panose="020F0502020204030204" pitchFamily="34" charset="0"/>
                <a:cs typeface="Times New Roman" panose="02020603050405020304" pitchFamily="18" charset="0"/>
              </a:rPr>
              <a:t>Flagship on Quantum Technologies: a Paradigm Shift </a:t>
            </a:r>
          </a:p>
          <a:p>
            <a:pPr marL="0" indent="0">
              <a:buNone/>
            </a:pPr>
            <a:r>
              <a:rPr lang="en-US" sz="1600">
                <a:solidFill>
                  <a:srgbClr val="000091"/>
                </a:solidFill>
                <a:ea typeface="+mj-lt"/>
                <a:cs typeface="+mj-lt"/>
              </a:rPr>
              <a:t> 3 projects </a:t>
            </a:r>
            <a:r>
              <a:rPr lang="fr-FR" sz="1600">
                <a:solidFill>
                  <a:srgbClr val="000091"/>
                </a:solidFill>
                <a:ea typeface="+mj-lt"/>
                <a:cs typeface="+mj-lt"/>
              </a:rPr>
              <a:t>| 4-5 M€</a:t>
            </a:r>
            <a:r>
              <a:rPr lang="en-US" sz="1600">
                <a:solidFill>
                  <a:srgbClr val="000091"/>
                </a:solidFill>
                <a:ea typeface="+mj-lt"/>
                <a:cs typeface="+mj-lt"/>
              </a:rPr>
              <a:t> </a:t>
            </a:r>
            <a:r>
              <a:rPr lang="fr-FR" sz="1600">
                <a:solidFill>
                  <a:srgbClr val="000091"/>
                </a:solidFill>
                <a:ea typeface="+mj-lt"/>
                <a:cs typeface="+mj-lt"/>
              </a:rPr>
              <a:t>| </a:t>
            </a:r>
            <a:r>
              <a:rPr lang="en-US" sz="1600">
                <a:solidFill>
                  <a:srgbClr val="000091"/>
                </a:solidFill>
                <a:ea typeface="+mj-lt"/>
                <a:cs typeface="+mj-lt"/>
              </a:rPr>
              <a:t>TRL 4-5 to 6-7 </a:t>
            </a:r>
          </a:p>
          <a:p>
            <a:pPr marL="0" indent="0">
              <a:buNone/>
            </a:pP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939662"/>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sz="1400"/>
              <a:t>Participation is limited to legal entities established in Member States, Iceland and Norway and the following additional associated country: Israel</a:t>
            </a:r>
          </a:p>
          <a:p>
            <a:pPr marL="171450" indent="-171450">
              <a:buFont typeface="Arial" panose="020B0604020202020204" pitchFamily="34" charset="0"/>
              <a:buChar char="•"/>
            </a:pPr>
            <a:r>
              <a:rPr lang="en-US" sz="1400"/>
              <a:t>Entities established in an eligible country listed above, but directly or indirectly controlled by a non- eligible country may not participate</a:t>
            </a:r>
            <a:endParaRPr lang="en-US" sz="14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2"/>
          </p:nvPr>
        </p:nvSpPr>
        <p:spPr>
          <a:xfrm>
            <a:off x="2954323" y="1860545"/>
            <a:ext cx="5732613" cy="3027081"/>
          </a:xfrm>
        </p:spPr>
        <p:txBody>
          <a:bodyPr lIns="0" tIns="0" rIns="0" bIns="0" anchor="t">
            <a:noAutofit/>
          </a:bodyPr>
          <a:lstStyle/>
          <a:p>
            <a:r>
              <a:rPr lang="en-GB" sz="1600">
                <a:latin typeface="TimesNewRomanPSMT"/>
              </a:rPr>
              <a:t>Proposals address the development of mature quantum sensing tech and 1 or network-operating devices for new applications including transportation, </a:t>
            </a:r>
            <a:r>
              <a:rPr lang="en-US" sz="1600">
                <a:latin typeface="TimesNewRomanPSMT"/>
              </a:rPr>
              <a:t>metrology, health, etc.</a:t>
            </a:r>
          </a:p>
          <a:p>
            <a:r>
              <a:rPr lang="en-US" sz="1600">
                <a:latin typeface="TimesNewRomanPSMT"/>
              </a:rPr>
              <a:t>Demonstrate advanced prototypes of such sensing technologies that provide an unprecedented level of precision and stability, making new types of sensing, imaging and analysis possible </a:t>
            </a:r>
            <a:endParaRPr lang="en-US" sz="1600" b="1">
              <a:solidFill>
                <a:srgbClr val="000091"/>
              </a:solidFill>
              <a:latin typeface="Arial Black"/>
              <a:ea typeface="+mj-lt"/>
              <a:cs typeface="+mj-lt"/>
            </a:endParaRPr>
          </a:p>
          <a:p>
            <a:pPr>
              <a:lnSpc>
                <a:spcPct val="110000"/>
              </a:lnSpc>
              <a:spcBef>
                <a:spcPts val="0"/>
              </a:spcBef>
              <a:spcAft>
                <a:spcPts val="0"/>
              </a:spcAft>
            </a:pPr>
            <a:r>
              <a:rPr lang="en-US" sz="1600" b="1">
                <a:solidFill>
                  <a:srgbClr val="000091"/>
                </a:solidFill>
                <a:latin typeface="Arial Black"/>
                <a:ea typeface="+mj-lt"/>
                <a:cs typeface="+mj-lt"/>
              </a:rPr>
              <a:t>Expected result</a:t>
            </a:r>
          </a:p>
          <a:p>
            <a:pPr marL="285750" indent="-285750">
              <a:lnSpc>
                <a:spcPct val="110000"/>
              </a:lnSpc>
              <a:spcBef>
                <a:spcPts val="0"/>
              </a:spcBef>
              <a:spcAft>
                <a:spcPts val="0"/>
              </a:spcAft>
              <a:buFont typeface="Arial" panose="020B0604020202020204" pitchFamily="34" charset="0"/>
              <a:buChar char="•"/>
            </a:pPr>
            <a:r>
              <a:rPr lang="en-US" sz="1600">
                <a:latin typeface="TimesNewRomanPSMT"/>
              </a:rPr>
              <a:t>Projects expected to contribute to mature quantum sensing technologies and devices in different application sectors, </a:t>
            </a:r>
          </a:p>
          <a:p>
            <a:pPr marL="285750" indent="-285750">
              <a:buFont typeface="Arial" panose="020B0604020202020204" pitchFamily="34" charset="0"/>
              <a:buChar char="•"/>
            </a:pPr>
            <a:r>
              <a:rPr lang="en-US" sz="1600">
                <a:latin typeface="TimesNewRomanPSMT"/>
              </a:rPr>
              <a:t>E</a:t>
            </a:r>
            <a:r>
              <a:rPr lang="en-US" sz="1600">
                <a:effectLst/>
                <a:latin typeface="TimesNewRomanPSMT"/>
              </a:rPr>
              <a:t>stablishing a reliable, efficient supply chain, </a:t>
            </a:r>
            <a:r>
              <a:rPr lang="en-US" sz="1600" err="1">
                <a:effectLst/>
                <a:latin typeface="TimesNewRomanPSMT"/>
              </a:rPr>
              <a:t>standardisation</a:t>
            </a:r>
            <a:r>
              <a:rPr lang="en-US" sz="1600">
                <a:effectLst/>
                <a:latin typeface="TimesNewRomanPSMT"/>
              </a:rPr>
              <a:t> for rapid market uptake. </a:t>
            </a:r>
            <a:endParaRPr lang="en-US" sz="1600"/>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45</a:t>
            </a:fld>
            <a:endParaRPr lang="en-US"/>
          </a:p>
        </p:txBody>
      </p:sp>
    </p:spTree>
    <p:extLst>
      <p:ext uri="{BB962C8B-B14F-4D97-AF65-F5344CB8AC3E}">
        <p14:creationId xmlns:p14="http://schemas.microsoft.com/office/powerpoint/2010/main" val="28460732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018923915"/>
              </p:ext>
            </p:extLst>
          </p:nvPr>
        </p:nvGraphicFramePr>
        <p:xfrm>
          <a:off x="280358" y="1098591"/>
          <a:ext cx="8890344" cy="9482961"/>
        </p:xfrm>
        <a:graphic>
          <a:graphicData uri="http://schemas.openxmlformats.org/drawingml/2006/table">
            <a:tbl>
              <a:tblPr firstRow="1" bandRow="1"/>
              <a:tblGrid>
                <a:gridCol w="2963448">
                  <a:extLst>
                    <a:ext uri="{9D8B030D-6E8A-4147-A177-3AD203B41FA5}">
                      <a16:colId xmlns:a16="http://schemas.microsoft.com/office/drawing/2014/main" val="20000"/>
                    </a:ext>
                  </a:extLst>
                </a:gridCol>
                <a:gridCol w="2963448">
                  <a:extLst>
                    <a:ext uri="{9D8B030D-6E8A-4147-A177-3AD203B41FA5}">
                      <a16:colId xmlns:a16="http://schemas.microsoft.com/office/drawing/2014/main" val="4217475364"/>
                    </a:ext>
                  </a:extLst>
                </a:gridCol>
                <a:gridCol w="2963448">
                  <a:extLst>
                    <a:ext uri="{9D8B030D-6E8A-4147-A177-3AD203B41FA5}">
                      <a16:colId xmlns:a16="http://schemas.microsoft.com/office/drawing/2014/main" val="2029333392"/>
                    </a:ext>
                  </a:extLst>
                </a:gridCol>
              </a:tblGrid>
              <a:tr h="4264294">
                <a:tc gridSpan="3">
                  <a:txBody>
                    <a:bodyPr/>
                    <a:lstStyle/>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fr-FR" b="0" dirty="0" smtClean="0">
                        <a:solidFill>
                          <a:srgbClr val="000091"/>
                        </a:solidFill>
                        <a:effectLst/>
                        <a:latin typeface="Marianne" panose="02000000000000000000" pitchFamily="2" charset="0"/>
                      </a:endParaRPr>
                    </a:p>
                    <a:p>
                      <a:pPr algn="l" fontAlgn="base"/>
                      <a:endParaRPr lang="en-US" sz="1600" b="0" dirty="0" smtClean="0">
                        <a:solidFill>
                          <a:srgbClr val="000091"/>
                        </a:solidFill>
                        <a:effectLst/>
                        <a:latin typeface="Marianne" panose="02000000000000000000" pitchFamily="2" charset="0"/>
                      </a:endParaRPr>
                    </a:p>
                    <a:p>
                      <a:pPr algn="l" fontAlgn="base"/>
                      <a:r>
                        <a:rPr lang="en-US" sz="1600" b="0" dirty="0" smtClean="0">
                          <a:solidFill>
                            <a:srgbClr val="000091"/>
                          </a:solidFill>
                          <a:effectLst/>
                          <a:latin typeface="Marianne" panose="02000000000000000000" pitchFamily="2" charset="0"/>
                        </a:rPr>
                        <a:t>13:15 - 14:30: Lunch buffet and Networking at the Hall de la </a:t>
                      </a:r>
                      <a:r>
                        <a:rPr lang="en-US" sz="1600" b="0" dirty="0" err="1" smtClean="0">
                          <a:solidFill>
                            <a:srgbClr val="000091"/>
                          </a:solidFill>
                          <a:effectLst/>
                          <a:latin typeface="Marianne" panose="02000000000000000000" pitchFamily="2" charset="0"/>
                        </a:rPr>
                        <a:t>poule</a:t>
                      </a:r>
                      <a:r>
                        <a:rPr lang="en-US" sz="1600" b="0" dirty="0" smtClean="0">
                          <a:solidFill>
                            <a:srgbClr val="000091"/>
                          </a:solidFill>
                          <a:effectLst/>
                          <a:latin typeface="Marianne" panose="02000000000000000000" pitchFamily="2" charset="0"/>
                        </a:rPr>
                        <a:t> (</a:t>
                      </a:r>
                      <a:r>
                        <a:rPr lang="en-US" sz="1600" b="0" dirty="0" err="1" smtClean="0">
                          <a:solidFill>
                            <a:srgbClr val="000091"/>
                          </a:solidFill>
                          <a:effectLst/>
                          <a:latin typeface="Marianne" panose="02000000000000000000" pitchFamily="2" charset="0"/>
                        </a:rPr>
                        <a:t>Pavillon</a:t>
                      </a:r>
                      <a:r>
                        <a:rPr lang="en-US" sz="1600" b="0" dirty="0" smtClean="0">
                          <a:solidFill>
                            <a:srgbClr val="000091"/>
                          </a:solidFill>
                          <a:effectLst/>
                          <a:latin typeface="Marianne" panose="02000000000000000000" pitchFamily="2" charset="0"/>
                        </a:rPr>
                        <a:t> Foch)</a:t>
                      </a:r>
                    </a:p>
                    <a:p>
                      <a:pPr algn="l" fontAlgn="base"/>
                      <a:endParaRPr lang="fr-FR" b="0" dirty="0" smtClean="0">
                        <a:solidFill>
                          <a:srgbClr val="000091"/>
                        </a:solidFill>
                        <a:effectLst/>
                        <a:latin typeface="Marianne" panose="02000000000000000000" pitchFamily="2" charset="0"/>
                      </a:endParaRPr>
                    </a:p>
                    <a:p>
                      <a:pPr algn="l" fontAlgn="base"/>
                      <a:endParaRPr lang="fr-FR" b="0" dirty="0">
                        <a:solidFill>
                          <a:srgbClr val="000091"/>
                        </a:solidFill>
                        <a:effectLst/>
                        <a:latin typeface="Marianne" panose="02000000000000000000" pitchFamily="2" charset="0"/>
                      </a:endParaRPr>
                    </a:p>
                  </a:txBody>
                  <a:tcPr marL="114300" marR="114300" marT="133350" marB="114300" anchor="ctr">
                    <a:lnL w="0" algn="ctr">
                      <a:noFill/>
                    </a:lnL>
                    <a:lnR w="0" algn="ctr">
                      <a:noFill/>
                    </a:lnR>
                    <a:lnT w="0" algn="ctr">
                      <a:noFill/>
                    </a:lnT>
                    <a:lnB w="0" algn="ctr">
                      <a:noFill/>
                    </a:lnB>
                    <a:noFill/>
                  </a:tcPr>
                </a:tc>
                <a:tc hMerge="1">
                  <a:txBody>
                    <a:bodyPr/>
                    <a:lstStyle/>
                    <a:p>
                      <a:endParaRPr lang="fr-FR"/>
                    </a:p>
                  </a:txBody>
                  <a:tcPr>
                    <a:lnL w="0" algn="ctr">
                      <a:noFill/>
                    </a:lnL>
                    <a:lnR w="0" algn="ctr">
                      <a:noFill/>
                    </a:lnR>
                    <a:lnT w="0" algn="ctr">
                      <a:noFill/>
                    </a:lnT>
                    <a:lnB w="0" algn="ctr">
                      <a:noFill/>
                    </a:lnB>
                    <a:noFill/>
                  </a:tcPr>
                </a:tc>
                <a:tc hMerge="1">
                  <a:txBody>
                    <a:bodyPr/>
                    <a:lstStyle/>
                    <a:p>
                      <a:endParaRPr lang="fr-F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r h="3562221">
                <a:tc>
                  <a:txBody>
                    <a:bodyPr/>
                    <a:lstStyle/>
                    <a:p>
                      <a:pPr algn="l" fontAlgn="base"/>
                      <a:r>
                        <a:rPr lang="fr-FR" b="1">
                          <a:solidFill>
                            <a:srgbClr val="000091"/>
                          </a:solidFill>
                          <a:effectLst/>
                          <a:latin typeface="inherit"/>
                        </a:rPr>
                        <a:t>Atelier 1 :</a:t>
                      </a:r>
                      <a:endParaRPr lang="fr-FR" b="0">
                        <a:solidFill>
                          <a:srgbClr val="000091"/>
                        </a:solidFill>
                        <a:effectLst/>
                        <a:latin typeface="Marianne" panose="02000000000000000000" pitchFamily="2" charset="0"/>
                      </a:endParaRPr>
                    </a:p>
                    <a:p>
                      <a:pPr algn="l" fontAlgn="base"/>
                      <a:r>
                        <a:rPr lang="fr-FR" b="0">
                          <a:solidFill>
                            <a:srgbClr val="000091"/>
                          </a:solidFill>
                          <a:effectLst/>
                          <a:latin typeface="Marianne" panose="02000000000000000000" pitchFamily="2" charset="0"/>
                        </a:rPr>
                        <a:t>AI/Data/Robotics - 6 sujets</a:t>
                      </a:r>
                    </a:p>
                  </a:txBody>
                  <a:tcPr marL="114300" marR="114300" marT="133350" marB="114300" anchor="ctr">
                    <a:lnL w="0" algn="ctr">
                      <a:noFill/>
                    </a:lnL>
                    <a:lnR w="0" algn="ctr">
                      <a:noFill/>
                    </a:lnR>
                    <a:lnT w="0" algn="ctr">
                      <a:noFill/>
                    </a:lnT>
                    <a:lnB w="0" algn="ctr">
                      <a:noFill/>
                    </a:lnB>
                    <a:noFill/>
                  </a:tcPr>
                </a:tc>
                <a:tc>
                  <a:txBody>
                    <a:bodyPr/>
                    <a:lstStyle/>
                    <a:p>
                      <a:pPr algn="l" fontAlgn="base"/>
                      <a:r>
                        <a:rPr lang="fr-FR" b="1">
                          <a:solidFill>
                            <a:srgbClr val="000091"/>
                          </a:solidFill>
                          <a:effectLst/>
                          <a:latin typeface="inherit"/>
                        </a:rPr>
                        <a:t>Atelier 2 :</a:t>
                      </a:r>
                      <a:endParaRPr lang="fr-FR" b="0">
                        <a:solidFill>
                          <a:srgbClr val="000091"/>
                        </a:solidFill>
                        <a:effectLst/>
                        <a:latin typeface="Marianne" panose="02000000000000000000" pitchFamily="2" charset="0"/>
                      </a:endParaRPr>
                    </a:p>
                    <a:p>
                      <a:pPr algn="l" fontAlgn="base"/>
                      <a:r>
                        <a:rPr lang="fr-FR" b="0">
                          <a:solidFill>
                            <a:srgbClr val="000091"/>
                          </a:solidFill>
                          <a:effectLst/>
                          <a:latin typeface="Marianne" panose="02000000000000000000" pitchFamily="2" charset="0"/>
                        </a:rPr>
                        <a:t>CPS/Cloud/Edge - 6 sujets</a:t>
                      </a:r>
                    </a:p>
                  </a:txBody>
                  <a:tcPr marL="114300" marR="114300" marT="133350" marB="114300" anchor="ctr">
                    <a:lnL w="0" algn="ctr">
                      <a:noFill/>
                    </a:lnL>
                    <a:lnR w="0" algn="ctr">
                      <a:noFill/>
                    </a:lnR>
                    <a:lnT w="0" algn="ctr">
                      <a:noFill/>
                    </a:lnT>
                    <a:lnB w="0" algn="ctr">
                      <a:noFill/>
                    </a:lnB>
                    <a:noFill/>
                  </a:tcPr>
                </a:tc>
                <a:tc>
                  <a:txBody>
                    <a:bodyPr/>
                    <a:lstStyle/>
                    <a:p>
                      <a:pPr fontAlgn="base"/>
                      <a:r>
                        <a:rPr lang="fr-FR" b="1">
                          <a:solidFill>
                            <a:srgbClr val="000091"/>
                          </a:solidFill>
                          <a:effectLst/>
                          <a:latin typeface="inherit"/>
                        </a:rPr>
                        <a:t>Atelier 3 :</a:t>
                      </a:r>
                      <a:endParaRPr lang="fr-FR" b="0">
                        <a:solidFill>
                          <a:srgbClr val="000091"/>
                        </a:solidFill>
                        <a:effectLst/>
                        <a:latin typeface="Marianne" panose="02000000000000000000" pitchFamily="2" charset="0"/>
                      </a:endParaRPr>
                    </a:p>
                    <a:p>
                      <a:pPr fontAlgn="base"/>
                      <a:r>
                        <a:rPr lang="fr-FR" b="0">
                          <a:solidFill>
                            <a:srgbClr val="000091"/>
                          </a:solidFill>
                          <a:effectLst/>
                          <a:latin typeface="Marianne" panose="02000000000000000000" pitchFamily="2" charset="0"/>
                        </a:rPr>
                        <a:t> Photonics/Quantum/Graphene</a:t>
                      </a:r>
                    </a:p>
                    <a:p>
                      <a:pPr fontAlgn="base"/>
                      <a:r>
                        <a:rPr lang="fr-FR" b="0">
                          <a:solidFill>
                            <a:srgbClr val="000091"/>
                          </a:solidFill>
                          <a:effectLst/>
                          <a:latin typeface="Marianne" panose="02000000000000000000" pitchFamily="2" charset="0"/>
                        </a:rPr>
                        <a:t>/Nanoelectronics - 6 sujets</a:t>
                      </a:r>
                    </a:p>
                  </a:txBody>
                  <a:tcPr marL="114300" marR="114300" marT="133350" marB="114300" anchor="ctr">
                    <a:lnL w="0" algn="ctr">
                      <a:noFill/>
                    </a:lnL>
                    <a:lnR w="0" algn="ctr">
                      <a:noFill/>
                    </a:lnR>
                    <a:lnT w="0" algn="ctr">
                      <a:noFill/>
                    </a:lnT>
                    <a:lnB w="0" algn="ctr">
                      <a:noFill/>
                    </a:lnB>
                    <a:noFill/>
                  </a:tcPr>
                </a:tc>
                <a:extLst>
                  <a:ext uri="{0D108BD9-81ED-4DB2-BD59-A6C34878D82A}">
                    <a16:rowId xmlns:a16="http://schemas.microsoft.com/office/drawing/2014/main" val="3509917721"/>
                  </a:ext>
                </a:extLst>
              </a:tr>
              <a:tr h="1605248">
                <a:tc>
                  <a:txBody>
                    <a:bodyPr/>
                    <a:lstStyle/>
                    <a:p>
                      <a:pPr algn="l" fontAlgn="base"/>
                      <a:r>
                        <a:rPr lang="fr-FR" b="0">
                          <a:solidFill>
                            <a:srgbClr val="000091"/>
                          </a:solidFill>
                          <a:effectLst/>
                          <a:latin typeface="Marianne" panose="02000000000000000000" pitchFamily="2" charset="0"/>
                        </a:rPr>
                        <a:t>Animation : Smail Niar + Okke Scholten (NL digital NCP)</a:t>
                      </a:r>
                    </a:p>
                    <a:p>
                      <a:pPr algn="l" fontAlgn="base"/>
                      <a:r>
                        <a:rPr lang="fr-FR" b="0">
                          <a:solidFill>
                            <a:srgbClr val="000091"/>
                          </a:solidFill>
                          <a:effectLst/>
                          <a:latin typeface="Marianne" panose="02000000000000000000" pitchFamily="2" charset="0"/>
                        </a:rPr>
                        <a:t>Amphithéâtre Poincaré (Foch)</a:t>
                      </a:r>
                    </a:p>
                  </a:txBody>
                  <a:tcPr marL="114300" marR="114300" marT="133350" marB="114300" anchor="ctr">
                    <a:lnL w="0" algn="ctr">
                      <a:noFill/>
                    </a:lnL>
                    <a:lnR w="0" algn="ctr">
                      <a:noFill/>
                    </a:lnR>
                    <a:lnT w="0" algn="ctr">
                      <a:noFill/>
                    </a:lnT>
                    <a:lnB w="0" algn="ctr">
                      <a:noFill/>
                    </a:lnB>
                    <a:noFill/>
                  </a:tcPr>
                </a:tc>
                <a:tc>
                  <a:txBody>
                    <a:bodyPr/>
                    <a:lstStyle/>
                    <a:p>
                      <a:pPr algn="l" fontAlgn="base"/>
                      <a:r>
                        <a:rPr lang="fr-FR" b="0">
                          <a:solidFill>
                            <a:srgbClr val="000091"/>
                          </a:solidFill>
                          <a:effectLst/>
                          <a:latin typeface="Marianne" panose="02000000000000000000" pitchFamily="2" charset="0"/>
                        </a:rPr>
                        <a:t>Animation : Gaël Maugis + Leonardo Tonetto (LX digital NCP</a:t>
                      </a:r>
                    </a:p>
                    <a:p>
                      <a:pPr algn="l" fontAlgn="base"/>
                      <a:r>
                        <a:rPr lang="fr-FR" b="0">
                          <a:solidFill>
                            <a:srgbClr val="000091"/>
                          </a:solidFill>
                          <a:effectLst/>
                          <a:latin typeface="Marianne" panose="02000000000000000000" pitchFamily="2" charset="0"/>
                        </a:rPr>
                        <a:t>Salle : Germaine Tillon (Joffre)</a:t>
                      </a:r>
                    </a:p>
                  </a:txBody>
                  <a:tcPr marL="114300" marR="114300" marT="133350" marB="114300" anchor="ctr">
                    <a:lnL w="0" algn="ctr">
                      <a:noFill/>
                    </a:lnL>
                    <a:lnR w="0" algn="ctr">
                      <a:noFill/>
                    </a:lnR>
                    <a:lnT w="0" algn="ctr">
                      <a:noFill/>
                    </a:lnT>
                    <a:lnB w="0" algn="ctr">
                      <a:noFill/>
                    </a:lnB>
                    <a:noFill/>
                  </a:tcPr>
                </a:tc>
                <a:tc>
                  <a:txBody>
                    <a:bodyPr/>
                    <a:lstStyle/>
                    <a:p>
                      <a:pPr fontAlgn="base"/>
                      <a:r>
                        <a:rPr lang="fr-FR" b="0" dirty="0">
                          <a:solidFill>
                            <a:srgbClr val="000091"/>
                          </a:solidFill>
                          <a:effectLst/>
                          <a:latin typeface="Marianne" panose="02000000000000000000" pitchFamily="2" charset="0"/>
                        </a:rPr>
                        <a:t>Animation : Géraud Canet + Rebekka Vedina (EE digital NCP)</a:t>
                      </a:r>
                    </a:p>
                    <a:p>
                      <a:pPr fontAlgn="base"/>
                      <a:r>
                        <a:rPr lang="fr-FR" b="0" dirty="0">
                          <a:solidFill>
                            <a:srgbClr val="000091"/>
                          </a:solidFill>
                          <a:effectLst/>
                          <a:latin typeface="Marianne" panose="02000000000000000000" pitchFamily="2" charset="0"/>
                        </a:rPr>
                        <a:t>Salle :  Jean </a:t>
                      </a:r>
                      <a:r>
                        <a:rPr lang="fr-FR" b="0" dirty="0" err="1">
                          <a:solidFill>
                            <a:srgbClr val="000091"/>
                          </a:solidFill>
                          <a:effectLst/>
                          <a:latin typeface="Marianne" panose="02000000000000000000" pitchFamily="2" charset="0"/>
                        </a:rPr>
                        <a:t>Daucet</a:t>
                      </a:r>
                      <a:r>
                        <a:rPr lang="fr-FR" b="0" dirty="0">
                          <a:solidFill>
                            <a:srgbClr val="000091"/>
                          </a:solidFill>
                          <a:effectLst/>
                          <a:latin typeface="Marianne" panose="02000000000000000000" pitchFamily="2" charset="0"/>
                        </a:rPr>
                        <a:t> (Foch) ou Langevin L005</a:t>
                      </a:r>
                    </a:p>
                  </a:txBody>
                  <a:tcPr marL="114300" marR="114300" marT="133350" marB="114300" anchor="ctr">
                    <a:lnL w="0" algn="ctr">
                      <a:noFill/>
                    </a:lnL>
                    <a:lnR w="0" algn="ctr">
                      <a:noFill/>
                    </a:lnR>
                    <a:lnT w="0" algn="ctr">
                      <a:noFill/>
                    </a:lnT>
                    <a:lnB w="0" algn="ctr">
                      <a:noFill/>
                    </a:lnB>
                    <a:noFill/>
                  </a:tcPr>
                </a:tc>
                <a:extLst>
                  <a:ext uri="{0D108BD9-81ED-4DB2-BD59-A6C34878D82A}">
                    <a16:rowId xmlns:a16="http://schemas.microsoft.com/office/drawing/2014/main" val="2596547154"/>
                  </a:ext>
                </a:extLst>
              </a:tr>
            </a:tbl>
          </a:graphicData>
        </a:graphic>
      </p:graphicFrame>
      <p:sp>
        <p:nvSpPr>
          <p:cNvPr id="5" name="Espace réservé du texte 3"/>
          <p:cNvSpPr txBox="1"/>
          <p:nvPr/>
        </p:nvSpPr>
        <p:spPr bwMode="auto">
          <a:xfrm>
            <a:off x="3213980" y="434566"/>
            <a:ext cx="5576935" cy="33698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indent="0" fontAlgn="base">
              <a:buNone/>
            </a:pPr>
            <a:r>
              <a:rPr lang="en-GB" sz="1400" i="1" dirty="0" smtClean="0"/>
              <a:t>Workshops </a:t>
            </a:r>
            <a:r>
              <a:rPr lang="en-GB" sz="1400" i="1" dirty="0"/>
              <a:t>with pitching – 3 parallel sessions </a:t>
            </a:r>
            <a:r>
              <a:rPr lang="en-GB" sz="1200" i="1" dirty="0" smtClean="0"/>
              <a:t>– </a:t>
            </a:r>
            <a:r>
              <a:rPr lang="en-GB" sz="1200" dirty="0" smtClean="0"/>
              <a:t>11:45 </a:t>
            </a:r>
            <a:r>
              <a:rPr lang="en-GB" sz="1200" dirty="0"/>
              <a:t>– 13:15</a:t>
            </a:r>
            <a:endParaRPr sz="1200" dirty="0"/>
          </a:p>
        </p:txBody>
      </p:sp>
      <p:graphicFrame>
        <p:nvGraphicFramePr>
          <p:cNvPr id="7" name="Objet 6"/>
          <p:cNvGraphicFramePr>
            <a:graphicFrameLocks noChangeAspect="1"/>
          </p:cNvGraphicFramePr>
          <p:nvPr>
            <p:extLst>
              <p:ext uri="{D42A27DB-BD31-4B8C-83A1-F6EECF244321}">
                <p14:modId xmlns:p14="http://schemas.microsoft.com/office/powerpoint/2010/main" val="522685791"/>
              </p:ext>
            </p:extLst>
          </p:nvPr>
        </p:nvGraphicFramePr>
        <p:xfrm>
          <a:off x="1955550" y="1013987"/>
          <a:ext cx="5332490" cy="3404103"/>
        </p:xfrm>
        <a:graphic>
          <a:graphicData uri="http://schemas.openxmlformats.org/presentationml/2006/ole">
            <mc:AlternateContent xmlns:mc="http://schemas.openxmlformats.org/markup-compatibility/2006">
              <mc:Choice xmlns:v="urn:schemas-microsoft-com:vml" Requires="v">
                <p:oleObj spid="_x0000_s1030" name="Document" r:id="rId4" imgW="5746651" imgH="6239015" progId="Word.Document.12">
                  <p:embed/>
                </p:oleObj>
              </mc:Choice>
              <mc:Fallback>
                <p:oleObj name="Document" r:id="rId4" imgW="5746651" imgH="6239015" progId="Word.Document.12">
                  <p:embed/>
                  <p:pic>
                    <p:nvPicPr>
                      <p:cNvPr id="0" name=""/>
                      <p:cNvPicPr/>
                      <p:nvPr/>
                    </p:nvPicPr>
                    <p:blipFill>
                      <a:blip r:embed="rId5"/>
                      <a:stretch>
                        <a:fillRect/>
                      </a:stretch>
                    </p:blipFill>
                    <p:spPr>
                      <a:xfrm>
                        <a:off x="1955550" y="1013987"/>
                        <a:ext cx="5332490" cy="3404103"/>
                      </a:xfrm>
                      <a:prstGeom prst="rect">
                        <a:avLst/>
                      </a:prstGeom>
                    </p:spPr>
                  </p:pic>
                </p:oleObj>
              </mc:Fallback>
            </mc:AlternateContent>
          </a:graphicData>
        </a:graphic>
      </p:graphicFrame>
    </p:spTree>
    <p:extLst>
      <p:ext uri="{BB962C8B-B14F-4D97-AF65-F5344CB8AC3E}">
        <p14:creationId xmlns:p14="http://schemas.microsoft.com/office/powerpoint/2010/main" val="21070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969477472"/>
              </p:ext>
            </p:extLst>
          </p:nvPr>
        </p:nvGraphicFramePr>
        <p:xfrm>
          <a:off x="495661" y="912881"/>
          <a:ext cx="7848871" cy="822960"/>
        </p:xfrm>
        <a:graphic>
          <a:graphicData uri="http://schemas.openxmlformats.org/drawingml/2006/table">
            <a:tbl>
              <a:tblPr firstRow="1" bandRow="1"/>
              <a:tblGrid>
                <a:gridCol w="7848871">
                  <a:extLst>
                    <a:ext uri="{9D8B030D-6E8A-4147-A177-3AD203B41FA5}">
                      <a16:colId xmlns:a16="http://schemas.microsoft.com/office/drawing/2014/main" val="20000"/>
                    </a:ext>
                  </a:extLst>
                </a:gridCol>
              </a:tblGrid>
              <a:tr h="718410">
                <a:tc>
                  <a:txBody>
                    <a:bodyPr/>
                    <a:lstStyle/>
                    <a:p>
                      <a:pPr lvl="0"/>
                      <a:r>
                        <a:rPr lang="fr-FR" sz="2400" kern="1200" dirty="0" err="1">
                          <a:solidFill>
                            <a:schemeClr val="tx1"/>
                          </a:solidFill>
                          <a:effectLst/>
                          <a:latin typeface="+mn-lt"/>
                          <a:ea typeface="+mn-ea"/>
                          <a:cs typeface="+mn-cs"/>
                        </a:rPr>
                        <a:t>Afternoon</a:t>
                      </a:r>
                      <a:r>
                        <a:rPr lang="fr-FR" sz="2400" kern="1200" dirty="0">
                          <a:solidFill>
                            <a:schemeClr val="tx1"/>
                          </a:solidFill>
                          <a:effectLst/>
                          <a:latin typeface="+mn-lt"/>
                          <a:ea typeface="+mn-ea"/>
                          <a:cs typeface="+mn-cs"/>
                        </a:rPr>
                        <a:t>: </a:t>
                      </a:r>
                      <a:r>
                        <a:rPr lang="en-GB" sz="2400" kern="1200" dirty="0">
                          <a:solidFill>
                            <a:schemeClr val="tx1"/>
                          </a:solidFill>
                          <a:effectLst/>
                          <a:latin typeface="+mn-lt"/>
                          <a:ea typeface="+mn-ea"/>
                          <a:cs typeface="+mn-cs"/>
                        </a:rPr>
                        <a:t>14:30 - 16:00</a:t>
                      </a:r>
                      <a:endParaRPr lang="fr-FR" sz="2400" kern="1200" baseline="0" dirty="0">
                        <a:solidFill>
                          <a:schemeClr val="tx1"/>
                        </a:solidFill>
                        <a:effectLst/>
                        <a:latin typeface="+mn-lt"/>
                        <a:ea typeface="+mn-ea"/>
                        <a:cs typeface="+mn-cs"/>
                      </a:endParaRPr>
                    </a:p>
                    <a:p>
                      <a:pPr lvl="0"/>
                      <a:r>
                        <a:rPr lang="en-GB" sz="2400" kern="1200" dirty="0">
                          <a:solidFill>
                            <a:schemeClr val="tx1"/>
                          </a:solidFill>
                          <a:effectLst/>
                          <a:latin typeface="+mn-lt"/>
                          <a:ea typeface="+mn-ea"/>
                          <a:cs typeface="+mn-cs"/>
                        </a:rPr>
                        <a:t>Meeting with NCPs, by prior arrangement only</a:t>
                      </a:r>
                      <a:endParaRPr lang="fr-FR" sz="2400" kern="1200" baseline="0" dirty="0">
                        <a:solidFill>
                          <a:schemeClr val="tx1"/>
                        </a:solidFill>
                        <a:effectLst/>
                        <a:latin typeface="+mn-lt"/>
                        <a:ea typeface="+mn-ea"/>
                        <a:cs typeface="+mn-cs"/>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5" name="Espace réservé du texte 3"/>
          <p:cNvSpPr txBox="1"/>
          <p:nvPr/>
        </p:nvSpPr>
        <p:spPr bwMode="auto">
          <a:xfrm>
            <a:off x="3575545" y="267494"/>
            <a:ext cx="5079568"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Agenda</a:t>
            </a:r>
            <a:endParaRPr dirty="0"/>
          </a:p>
        </p:txBody>
      </p:sp>
      <p:graphicFrame>
        <p:nvGraphicFramePr>
          <p:cNvPr id="2" name="Tableau 1"/>
          <p:cNvGraphicFramePr>
            <a:graphicFrameLocks noGrp="1"/>
          </p:cNvGraphicFramePr>
          <p:nvPr>
            <p:extLst>
              <p:ext uri="{D42A27DB-BD31-4B8C-83A1-F6EECF244321}">
                <p14:modId xmlns:p14="http://schemas.microsoft.com/office/powerpoint/2010/main" val="1947459682"/>
              </p:ext>
            </p:extLst>
          </p:nvPr>
        </p:nvGraphicFramePr>
        <p:xfrm>
          <a:off x="660903" y="1877172"/>
          <a:ext cx="7496269" cy="2713772"/>
        </p:xfrm>
        <a:graphic>
          <a:graphicData uri="http://schemas.openxmlformats.org/drawingml/2006/table">
            <a:tbl>
              <a:tblPr firstRow="1" firstCol="1" bandRow="1">
                <a:tableStyleId>{5C22544A-7EE6-4342-B048-85BDC9FD1C3A}</a:tableStyleId>
              </a:tblPr>
              <a:tblGrid>
                <a:gridCol w="2497245">
                  <a:extLst>
                    <a:ext uri="{9D8B030D-6E8A-4147-A177-3AD203B41FA5}">
                      <a16:colId xmlns:a16="http://schemas.microsoft.com/office/drawing/2014/main" val="2957531815"/>
                    </a:ext>
                  </a:extLst>
                </a:gridCol>
                <a:gridCol w="2641606">
                  <a:extLst>
                    <a:ext uri="{9D8B030D-6E8A-4147-A177-3AD203B41FA5}">
                      <a16:colId xmlns:a16="http://schemas.microsoft.com/office/drawing/2014/main" val="3808585233"/>
                    </a:ext>
                  </a:extLst>
                </a:gridCol>
                <a:gridCol w="2357418">
                  <a:extLst>
                    <a:ext uri="{9D8B030D-6E8A-4147-A177-3AD203B41FA5}">
                      <a16:colId xmlns:a16="http://schemas.microsoft.com/office/drawing/2014/main" val="506048697"/>
                    </a:ext>
                  </a:extLst>
                </a:gridCol>
              </a:tblGrid>
              <a:tr h="594444">
                <a:tc gridSpan="3">
                  <a:txBody>
                    <a:bodyPr/>
                    <a:lstStyle/>
                    <a:p>
                      <a:pPr marL="180340" indent="276860" algn="ctr">
                        <a:lnSpc>
                          <a:spcPct val="115000"/>
                        </a:lnSpc>
                        <a:spcAft>
                          <a:spcPts val="600"/>
                        </a:spcAft>
                        <a:tabLst>
                          <a:tab pos="228600" algn="l"/>
                          <a:tab pos="449580" algn="l"/>
                        </a:tabLst>
                      </a:pPr>
                      <a:r>
                        <a:rPr lang="fr-FR" sz="800">
                          <a:effectLst/>
                        </a:rPr>
                        <a:t> </a:t>
                      </a:r>
                    </a:p>
                    <a:p>
                      <a:pPr marL="180340" indent="276860" algn="ctr">
                        <a:lnSpc>
                          <a:spcPct val="115000"/>
                        </a:lnSpc>
                        <a:spcAft>
                          <a:spcPts val="600"/>
                        </a:spcAft>
                        <a:tabLst>
                          <a:tab pos="228600" algn="l"/>
                          <a:tab pos="449580" algn="l"/>
                        </a:tabLst>
                      </a:pPr>
                      <a:r>
                        <a:rPr lang="fr-FR" sz="800">
                          <a:effectLst/>
                        </a:rPr>
                        <a:t>L'après-midi : Uniquement sur Rendez-vous confirmé - 14:30 – 16:00</a:t>
                      </a:r>
                    </a:p>
                    <a:p>
                      <a:pPr marL="180340" indent="276860" algn="ctr">
                        <a:lnSpc>
                          <a:spcPct val="115000"/>
                        </a:lnSpc>
                        <a:spcAft>
                          <a:spcPts val="600"/>
                        </a:spcAft>
                        <a:tabLst>
                          <a:tab pos="228600" algn="l"/>
                          <a:tab pos="449580" algn="l"/>
                        </a:tabLs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2332" marR="52332"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85530805"/>
                  </a:ext>
                </a:extLst>
              </a:tr>
              <a:tr h="1128589">
                <a:tc>
                  <a:txBody>
                    <a:bodyPr/>
                    <a:lstStyle/>
                    <a:p>
                      <a:pPr algn="ctr">
                        <a:lnSpc>
                          <a:spcPct val="115000"/>
                        </a:lnSpc>
                        <a:spcAft>
                          <a:spcPts val="1000"/>
                        </a:spcAft>
                      </a:pPr>
                      <a:r>
                        <a:rPr lang="fr-FR" sz="800" dirty="0">
                          <a:effectLst/>
                        </a:rPr>
                        <a:t>L'examen des pré-propositions </a:t>
                      </a:r>
                    </a:p>
                    <a:p>
                      <a:pPr algn="ctr">
                        <a:lnSpc>
                          <a:spcPct val="115000"/>
                        </a:lnSpc>
                        <a:spcAft>
                          <a:spcPts val="1000"/>
                        </a:spcAft>
                      </a:pPr>
                      <a:r>
                        <a:rPr lang="fr-FR" sz="800" dirty="0">
                          <a:effectLst/>
                        </a:rPr>
                        <a:t>Choix d'un thème, d'un consortium, d’une idée générale (15 min)</a:t>
                      </a:r>
                    </a:p>
                    <a:p>
                      <a:pPr algn="ctr">
                        <a:lnSpc>
                          <a:spcPct val="115000"/>
                        </a:lnSpc>
                        <a:spcAft>
                          <a:spcPts val="1000"/>
                        </a:spcAft>
                      </a:pPr>
                      <a:r>
                        <a:rPr lang="fr-FR" sz="800" dirty="0">
                          <a:effectLst/>
                        </a:rPr>
                        <a:t>RDV individuel</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332" marR="52332" marT="0" marB="0" anchor="ctr"/>
                </a:tc>
                <a:tc>
                  <a:txBody>
                    <a:bodyPr/>
                    <a:lstStyle/>
                    <a:p>
                      <a:pPr marL="180340" indent="-228600" algn="ctr">
                        <a:lnSpc>
                          <a:spcPct val="115000"/>
                        </a:lnSpc>
                        <a:spcAft>
                          <a:spcPts val="600"/>
                        </a:spcAft>
                        <a:tabLst>
                          <a:tab pos="228600" algn="l"/>
                          <a:tab pos="449580" algn="l"/>
                        </a:tabLst>
                      </a:pPr>
                      <a:r>
                        <a:rPr lang="fr-FR" sz="800" dirty="0">
                          <a:effectLst/>
                        </a:rPr>
                        <a:t>Evaluation juridique et financière des pré-propositions</a:t>
                      </a:r>
                    </a:p>
                    <a:p>
                      <a:pPr algn="ctr">
                        <a:lnSpc>
                          <a:spcPct val="115000"/>
                        </a:lnSpc>
                        <a:spcAft>
                          <a:spcPts val="1000"/>
                        </a:spcAft>
                      </a:pPr>
                      <a:r>
                        <a:rPr lang="fr-FR" sz="800" dirty="0">
                          <a:effectLst/>
                        </a:rPr>
                        <a:t>Questions générales/règles administratives et financières, etc. (10 min)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332" marR="52332" marT="0" marB="0" anchor="ctr"/>
                </a:tc>
                <a:tc>
                  <a:txBody>
                    <a:bodyPr/>
                    <a:lstStyle/>
                    <a:p>
                      <a:pPr marL="180340">
                        <a:lnSpc>
                          <a:spcPct val="115000"/>
                        </a:lnSpc>
                        <a:spcAft>
                          <a:spcPts val="600"/>
                        </a:spcAft>
                      </a:pPr>
                      <a:r>
                        <a:rPr lang="fr-FR" sz="800" dirty="0">
                          <a:effectLst/>
                        </a:rPr>
                        <a:t>Assistance à la création de votre profil sur la plateforme B2Match de Networking</a:t>
                      </a:r>
                    </a:p>
                    <a:p>
                      <a:pPr algn="ctr">
                        <a:lnSpc>
                          <a:spcPct val="115000"/>
                        </a:lnSpc>
                        <a:spcAft>
                          <a:spcPts val="1000"/>
                        </a:spcAft>
                      </a:pPr>
                      <a:r>
                        <a:rPr lang="fr-FR" sz="800" dirty="0">
                          <a:effectLst/>
                        </a:rPr>
                        <a:t>Atelier : conseils précieux pour accroitre sa visibilité et ses recherches de partenaires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332" marR="52332" marT="0" marB="0" anchor="ctr"/>
                </a:tc>
                <a:extLst>
                  <a:ext uri="{0D108BD9-81ED-4DB2-BD59-A6C34878D82A}">
                    <a16:rowId xmlns:a16="http://schemas.microsoft.com/office/drawing/2014/main" val="3567330550"/>
                  </a:ext>
                </a:extLst>
              </a:tr>
              <a:tr h="990739">
                <a:tc>
                  <a:txBody>
                    <a:bodyPr/>
                    <a:lstStyle/>
                    <a:p>
                      <a:pPr algn="ctr">
                        <a:lnSpc>
                          <a:spcPct val="115000"/>
                        </a:lnSpc>
                        <a:spcAft>
                          <a:spcPts val="1000"/>
                        </a:spcAft>
                      </a:pPr>
                      <a:r>
                        <a:rPr lang="fr-FR" sz="800" dirty="0">
                          <a:effectLst/>
                        </a:rPr>
                        <a:t>PCN numérique IDEAL-IST* </a:t>
                      </a:r>
                    </a:p>
                    <a:p>
                      <a:pPr algn="ctr">
                        <a:lnSpc>
                          <a:spcPct val="115000"/>
                        </a:lnSpc>
                        <a:spcAft>
                          <a:spcPts val="1000"/>
                        </a:spcAft>
                      </a:pPr>
                      <a:r>
                        <a:rPr lang="fr-FR" sz="800" dirty="0">
                          <a:effectLst/>
                        </a:rPr>
                        <a:t>Horaire et salle à confirmer après l’émargement à l’accueil</a:t>
                      </a:r>
                    </a:p>
                    <a:p>
                      <a:pPr algn="ctr">
                        <a:lnSpc>
                          <a:spcPct val="115000"/>
                        </a:lnSpc>
                        <a:spcAft>
                          <a:spcPts val="1000"/>
                        </a:spcAft>
                      </a:pPr>
                      <a:r>
                        <a:rPr lang="fr-FR" sz="800" dirty="0">
                          <a:effectLst/>
                        </a:rPr>
                        <a:t>Salles : Jean </a:t>
                      </a:r>
                      <a:r>
                        <a:rPr lang="fr-FR" sz="800" dirty="0" err="1">
                          <a:effectLst/>
                        </a:rPr>
                        <a:t>Daucet</a:t>
                      </a:r>
                      <a:r>
                        <a:rPr lang="fr-FR" sz="800" dirty="0">
                          <a:effectLst/>
                        </a:rPr>
                        <a:t> (Foch) + Langevin L003 à L007</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332" marR="52332" marT="0" marB="0" anchor="ctr"/>
                </a:tc>
                <a:tc>
                  <a:txBody>
                    <a:bodyPr/>
                    <a:lstStyle/>
                    <a:p>
                      <a:pPr algn="ctr">
                        <a:lnSpc>
                          <a:spcPct val="115000"/>
                        </a:lnSpc>
                        <a:spcAft>
                          <a:spcPts val="1000"/>
                        </a:spcAft>
                      </a:pPr>
                      <a:r>
                        <a:rPr lang="fr-FR" sz="800" dirty="0">
                          <a:effectLst/>
                        </a:rPr>
                        <a:t>PCN Juridique et Financier </a:t>
                      </a:r>
                    </a:p>
                    <a:p>
                      <a:pPr algn="ctr">
                        <a:lnSpc>
                          <a:spcPct val="115000"/>
                        </a:lnSpc>
                        <a:spcAft>
                          <a:spcPts val="1000"/>
                        </a:spcAft>
                      </a:pPr>
                      <a:r>
                        <a:rPr lang="fr-FR" sz="800" dirty="0">
                          <a:effectLst/>
                        </a:rPr>
                        <a:t>Salle : Langevin L002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332" marR="52332" marT="0" marB="0" anchor="ctr"/>
                </a:tc>
                <a:tc>
                  <a:txBody>
                    <a:bodyPr/>
                    <a:lstStyle/>
                    <a:p>
                      <a:pPr algn="ctr">
                        <a:lnSpc>
                          <a:spcPct val="115000"/>
                        </a:lnSpc>
                        <a:spcAft>
                          <a:spcPts val="1000"/>
                        </a:spcAft>
                      </a:pPr>
                      <a:r>
                        <a:rPr lang="fr-FR" sz="800" dirty="0">
                          <a:effectLst/>
                        </a:rPr>
                        <a:t>Réseau EEN TONIC</a:t>
                      </a:r>
                    </a:p>
                    <a:p>
                      <a:pPr algn="ctr">
                        <a:lnSpc>
                          <a:spcPct val="115000"/>
                        </a:lnSpc>
                        <a:spcAft>
                          <a:spcPts val="1000"/>
                        </a:spcAft>
                      </a:pPr>
                      <a:r>
                        <a:rPr lang="fr-FR" sz="800" dirty="0">
                          <a:effectLst/>
                        </a:rPr>
                        <a:t>Animatrice : Daniela ONOFRI</a:t>
                      </a:r>
                    </a:p>
                    <a:p>
                      <a:pPr algn="ctr">
                        <a:lnSpc>
                          <a:spcPct val="115000"/>
                        </a:lnSpc>
                        <a:spcAft>
                          <a:spcPts val="1000"/>
                        </a:spcAft>
                      </a:pPr>
                      <a:r>
                        <a:rPr lang="fr-FR" sz="800" dirty="0">
                          <a:effectLst/>
                        </a:rPr>
                        <a:t>Salle : Germaine </a:t>
                      </a:r>
                      <a:r>
                        <a:rPr lang="fr-FR" sz="800" dirty="0" err="1">
                          <a:effectLst/>
                        </a:rPr>
                        <a:t>Tillon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332" marR="52332" marT="0" marB="0" anchor="ctr"/>
                </a:tc>
                <a:extLst>
                  <a:ext uri="{0D108BD9-81ED-4DB2-BD59-A6C34878D82A}">
                    <a16:rowId xmlns:a16="http://schemas.microsoft.com/office/drawing/2014/main" val="1926118074"/>
                  </a:ext>
                </a:extLst>
              </a:tr>
            </a:tbl>
          </a:graphicData>
        </a:graphic>
      </p:graphicFrame>
    </p:spTree>
    <p:extLst>
      <p:ext uri="{BB962C8B-B14F-4D97-AF65-F5344CB8AC3E}">
        <p14:creationId xmlns:p14="http://schemas.microsoft.com/office/powerpoint/2010/main" val="248491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88986999"/>
              </p:ext>
            </p:extLst>
          </p:nvPr>
        </p:nvGraphicFramePr>
        <p:xfrm>
          <a:off x="2761306" y="2312678"/>
          <a:ext cx="6192571" cy="2468880"/>
        </p:xfrm>
        <a:graphic>
          <a:graphicData uri="http://schemas.openxmlformats.org/drawingml/2006/table">
            <a:tbl>
              <a:tblPr firstRow="1" bandRow="1"/>
              <a:tblGrid>
                <a:gridCol w="6192571">
                  <a:extLst>
                    <a:ext uri="{9D8B030D-6E8A-4147-A177-3AD203B41FA5}">
                      <a16:colId xmlns:a16="http://schemas.microsoft.com/office/drawing/2014/main" val="20000"/>
                    </a:ext>
                  </a:extLst>
                </a:gridCol>
              </a:tblGrid>
              <a:tr h="1625579">
                <a:tc>
                  <a:txBody>
                    <a:bodyPr/>
                    <a:lstStyle/>
                    <a:p>
                      <a:pPr lvl="0"/>
                      <a:r>
                        <a:rPr lang="fr-FR" sz="1800" b="1" kern="1200">
                          <a:solidFill>
                            <a:schemeClr val="tx1"/>
                          </a:solidFill>
                          <a:effectLst/>
                          <a:latin typeface="+mn-lt"/>
                          <a:ea typeface="+mn-ea"/>
                          <a:cs typeface="+mn-cs"/>
                        </a:rPr>
                        <a:t>Patrick NEDELLEC</a:t>
                      </a:r>
                    </a:p>
                    <a:p>
                      <a:pPr lvl="0"/>
                      <a:endParaRPr lang="fr-FR" sz="1800" kern="1200">
                        <a:solidFill>
                          <a:schemeClr val="tx1"/>
                        </a:solidFill>
                        <a:effectLst/>
                        <a:latin typeface="+mn-lt"/>
                        <a:ea typeface="+mn-ea"/>
                        <a:cs typeface="+mn-cs"/>
                      </a:endParaRPr>
                    </a:p>
                    <a:p>
                      <a:r>
                        <a:rPr lang="fr-FR" sz="1800" b="1" i="0" kern="1200">
                          <a:solidFill>
                            <a:schemeClr val="tx1"/>
                          </a:solidFill>
                          <a:effectLst/>
                          <a:latin typeface="+mn-lt"/>
                          <a:ea typeface="+mn-ea"/>
                          <a:cs typeface="+mn-cs"/>
                        </a:rPr>
                        <a:t>Délégation aux affaires européennes et internationales (DGESIP DGRI B - DAEI)</a:t>
                      </a:r>
                    </a:p>
                    <a:p>
                      <a:endParaRPr lang="fr-FR" sz="1800" b="1" i="0" kern="1200">
                        <a:solidFill>
                          <a:schemeClr val="tx1"/>
                        </a:solidFill>
                        <a:effectLst/>
                        <a:latin typeface="+mn-lt"/>
                        <a:ea typeface="+mn-ea"/>
                        <a:cs typeface="+mn-cs"/>
                      </a:endParaRPr>
                    </a:p>
                    <a:p>
                      <a:r>
                        <a:rPr lang="en-US" sz="1800" b="1"/>
                        <a:t>European and International Affairs Delegation</a:t>
                      </a:r>
                      <a:endParaRPr lang="fr-FR" sz="1800" b="1"/>
                    </a:p>
                    <a:p>
                      <a:endParaRPr lang="fr-FR" sz="1600"/>
                    </a:p>
                    <a:p>
                      <a:endParaRPr lang="fr-FR" sz="1600"/>
                    </a:p>
                    <a:p>
                      <a:endParaRPr lang="fr-FR" sz="1600"/>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pic>
        <p:nvPicPr>
          <p:cNvPr id="2" name="Image 1"/>
          <p:cNvPicPr>
            <a:picLocks noChangeAspect="1"/>
          </p:cNvPicPr>
          <p:nvPr/>
        </p:nvPicPr>
        <p:blipFill>
          <a:blip r:embed="rId3"/>
          <a:stretch>
            <a:fillRect/>
          </a:stretch>
        </p:blipFill>
        <p:spPr>
          <a:xfrm>
            <a:off x="878186" y="1613196"/>
            <a:ext cx="1480309" cy="2261356"/>
          </a:xfrm>
          <a:prstGeom prst="rect">
            <a:avLst/>
          </a:prstGeom>
        </p:spPr>
      </p:pic>
      <p:sp>
        <p:nvSpPr>
          <p:cNvPr id="5" name="Rectangle 4"/>
          <p:cNvSpPr/>
          <p:nvPr/>
        </p:nvSpPr>
        <p:spPr>
          <a:xfrm>
            <a:off x="2758253" y="1799633"/>
            <a:ext cx="4572000" cy="369332"/>
          </a:xfrm>
          <a:prstGeom prst="rect">
            <a:avLst/>
          </a:prstGeom>
        </p:spPr>
        <p:txBody>
          <a:bodyPr>
            <a:spAutoFit/>
          </a:bodyPr>
          <a:lstStyle/>
          <a:p>
            <a:r>
              <a:rPr lang="fr-FR"/>
              <a:t>Introduction</a:t>
            </a:r>
          </a:p>
        </p:txBody>
      </p:sp>
    </p:spTree>
    <p:extLst>
      <p:ext uri="{BB962C8B-B14F-4D97-AF65-F5344CB8AC3E}">
        <p14:creationId xmlns:p14="http://schemas.microsoft.com/office/powerpoint/2010/main" val="306411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181106471"/>
              </p:ext>
            </p:extLst>
          </p:nvPr>
        </p:nvGraphicFramePr>
        <p:xfrm>
          <a:off x="2436599" y="2464858"/>
          <a:ext cx="6609029" cy="1698007"/>
        </p:xfrm>
        <a:graphic>
          <a:graphicData uri="http://schemas.openxmlformats.org/drawingml/2006/table">
            <a:tbl>
              <a:tblPr firstRow="1" bandRow="1"/>
              <a:tblGrid>
                <a:gridCol w="6609029">
                  <a:extLst>
                    <a:ext uri="{9D8B030D-6E8A-4147-A177-3AD203B41FA5}">
                      <a16:colId xmlns:a16="http://schemas.microsoft.com/office/drawing/2014/main" val="20000"/>
                    </a:ext>
                  </a:extLst>
                </a:gridCol>
              </a:tblGrid>
              <a:tr h="1698007">
                <a:tc>
                  <a:txBody>
                    <a:bodyPr/>
                    <a:lstStyle/>
                    <a:p>
                      <a:pPr lvl="0"/>
                      <a:r>
                        <a:rPr lang="fr-FR" sz="1800" b="1" kern="1200">
                          <a:solidFill>
                            <a:schemeClr val="tx1"/>
                          </a:solidFill>
                          <a:effectLst/>
                          <a:latin typeface="+mn-lt"/>
                          <a:ea typeface="+mn-ea"/>
                          <a:cs typeface="+mn-cs"/>
                        </a:rPr>
                        <a:t>Matthieu DELESCLUSE</a:t>
                      </a:r>
                    </a:p>
                    <a:p>
                      <a:pPr lvl="0"/>
                      <a:endParaRPr lang="fr-FR" sz="1800" kern="1200">
                        <a:solidFill>
                          <a:schemeClr val="tx1"/>
                        </a:solidFill>
                        <a:effectLst/>
                        <a:latin typeface="+mn-lt"/>
                        <a:ea typeface="+mn-ea"/>
                        <a:cs typeface="+mn-cs"/>
                      </a:endParaRPr>
                    </a:p>
                    <a:p>
                      <a:pPr fontAlgn="base"/>
                      <a:r>
                        <a:rPr lang="en-US" sz="1800" b="1" i="0" kern="1200">
                          <a:solidFill>
                            <a:schemeClr val="tx1"/>
                          </a:solidFill>
                          <a:effectLst/>
                          <a:latin typeface="+mn-lt"/>
                          <a:ea typeface="+mn-ea"/>
                          <a:cs typeface="+mn-cs"/>
                        </a:rPr>
                        <a:t>Deputy Head of Unit at European Commission (CNECT.D.1)</a:t>
                      </a:r>
                    </a:p>
                    <a:p>
                      <a:pPr fontAlgn="base"/>
                      <a:r>
                        <a:rPr lang="en-US" sz="1800" b="1" i="0" kern="1200">
                          <a:solidFill>
                            <a:schemeClr val="tx1"/>
                          </a:solidFill>
                          <a:effectLst/>
                          <a:latin typeface="+mn-lt"/>
                          <a:ea typeface="+mn-ea"/>
                          <a:cs typeface="+mn-cs"/>
                        </a:rPr>
                        <a:t>Digital: Research Strategy and </a:t>
                      </a:r>
                      <a:r>
                        <a:rPr lang="en-US" sz="1800" b="1" i="0" kern="1200" err="1">
                          <a:solidFill>
                            <a:schemeClr val="tx1"/>
                          </a:solidFill>
                          <a:effectLst/>
                          <a:latin typeface="+mn-lt"/>
                          <a:ea typeface="+mn-ea"/>
                          <a:cs typeface="+mn-cs"/>
                        </a:rPr>
                        <a:t>Programme</a:t>
                      </a:r>
                      <a:r>
                        <a:rPr lang="en-US" sz="1800" b="1" i="0" kern="1200">
                          <a:solidFill>
                            <a:schemeClr val="tx1"/>
                          </a:solidFill>
                          <a:effectLst/>
                          <a:latin typeface="+mn-lt"/>
                          <a:ea typeface="+mn-ea"/>
                          <a:cs typeface="+mn-cs"/>
                        </a:rPr>
                        <a:t> Coordination</a:t>
                      </a:r>
                      <a:endParaRPr lang="fr-FR" sz="1600"/>
                    </a:p>
                    <a:p>
                      <a:endParaRPr lang="fr-FR" sz="1600"/>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5" name="Rectangle 4"/>
          <p:cNvSpPr/>
          <p:nvPr/>
        </p:nvSpPr>
        <p:spPr>
          <a:xfrm>
            <a:off x="2436600" y="1841442"/>
            <a:ext cx="4572000" cy="369332"/>
          </a:xfrm>
          <a:prstGeom prst="rect">
            <a:avLst/>
          </a:prstGeom>
        </p:spPr>
        <p:txBody>
          <a:bodyPr lIns="91440" tIns="45720" rIns="91440" bIns="45720" anchor="t">
            <a:spAutoFit/>
          </a:bodyPr>
          <a:lstStyle/>
          <a:p>
            <a:r>
              <a:rPr lang="en-GB"/>
              <a:t>Keynote Speaker</a:t>
            </a:r>
            <a:endParaRPr lang="fr-FR"/>
          </a:p>
        </p:txBody>
      </p:sp>
      <p:pic>
        <p:nvPicPr>
          <p:cNvPr id="2" name="Image 1"/>
          <p:cNvPicPr>
            <a:picLocks noChangeAspect="1"/>
          </p:cNvPicPr>
          <p:nvPr/>
        </p:nvPicPr>
        <p:blipFill>
          <a:blip r:embed="rId3"/>
          <a:stretch>
            <a:fillRect/>
          </a:stretch>
        </p:blipFill>
        <p:spPr>
          <a:xfrm>
            <a:off x="712576" y="1684701"/>
            <a:ext cx="1380653" cy="2107733"/>
          </a:xfrm>
          <a:prstGeom prst="rect">
            <a:avLst/>
          </a:prstGeom>
        </p:spPr>
      </p:pic>
    </p:spTree>
    <p:extLst>
      <p:ext uri="{BB962C8B-B14F-4D97-AF65-F5344CB8AC3E}">
        <p14:creationId xmlns:p14="http://schemas.microsoft.com/office/powerpoint/2010/main" val="248101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 name="Groupe 2"/>
          <p:cNvGrpSpPr/>
          <p:nvPr/>
        </p:nvGrpSpPr>
        <p:grpSpPr>
          <a:xfrm>
            <a:off x="384381" y="934457"/>
            <a:ext cx="8159140" cy="3854340"/>
            <a:chOff x="602375" y="1034617"/>
            <a:chExt cx="7817419" cy="3648129"/>
          </a:xfrm>
        </p:grpSpPr>
        <p:pic>
          <p:nvPicPr>
            <p:cNvPr id="1026" name="Imag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75" y="1034617"/>
              <a:ext cx="7817419" cy="364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à coins arrondis 1"/>
            <p:cNvSpPr/>
            <p:nvPr/>
          </p:nvSpPr>
          <p:spPr>
            <a:xfrm>
              <a:off x="3745381" y="2289656"/>
              <a:ext cx="526695" cy="18288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27837620"/>
      </p:ext>
    </p:extLst>
  </p:cSld>
  <p:clrMapOvr>
    <a:masterClrMapping/>
  </p:clrMapOvr>
</p:sld>
</file>

<file path=ppt/theme/theme1.xml><?xml version="1.0" encoding="utf-8"?>
<a:theme xmlns:a="http://schemas.openxmlformats.org/drawingml/2006/main" name="3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WEBINAIRE-PCN-nologoPCN-charteHEU.potx" id="{22BC1387-BB1A-40AE-AAFD-5CB9F8B0A263}" vid="{FF9E4207-4314-482D-BA6C-8D7715685571}"/>
    </a:ext>
  </a:extLst>
</a:theme>
</file>

<file path=ppt/theme/theme2.xml><?xml version="1.0" encoding="utf-8"?>
<a:theme xmlns:a="http://schemas.openxmlformats.org/drawingml/2006/main" name="2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WEBINAIRE-PCN-nologoPCN-charteHEU.potx" id="{22BC1387-BB1A-40AE-AAFD-5CB9F8B0A263}" vid="{FF9E4207-4314-482D-BA6C-8D7715685571}"/>
    </a:ext>
  </a:extLst>
</a:theme>
</file>

<file path=ppt/theme/theme3.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WEBINAIRE-PCN-nologoPCN-charteHEU.potx" id="{22BC1387-BB1A-40AE-AAFD-5CB9F8B0A263}" vid="{FF9E4207-4314-482D-BA6C-8D7715685571}"/>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31CB6CC398A4EBA527888426E30C4" ma:contentTypeVersion="18" ma:contentTypeDescription="Crée un document." ma:contentTypeScope="" ma:versionID="2c523736966295514f098fba29fb2bd7">
  <xsd:schema xmlns:xsd="http://www.w3.org/2001/XMLSchema" xmlns:xs="http://www.w3.org/2001/XMLSchema" xmlns:p="http://schemas.microsoft.com/office/2006/metadata/properties" xmlns:ns2="11ab95c3-f4d0-4c60-8108-975f7acf377e" xmlns:ns3="6d34f164-3b49-48f5-9ac0-8c840a52bcd3" targetNamespace="http://schemas.microsoft.com/office/2006/metadata/properties" ma:root="true" ma:fieldsID="5633089deb5334679c5cefb3b463de8c" ns2:_="" ns3:_="">
    <xsd:import namespace="11ab95c3-f4d0-4c60-8108-975f7acf377e"/>
    <xsd:import namespace="6d34f164-3b49-48f5-9ac0-8c840a52bc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b95c3-f4d0-4c60-8108-975f7acf3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34f164-3b49-48f5-9ac0-8c840a52bcd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0f318de-343f-4d54-b6e9-ac350d18cc11}" ma:internalName="TaxCatchAll" ma:showField="CatchAllData" ma:web="6d34f164-3b49-48f5-9ac0-8c840a52bcd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ab95c3-f4d0-4c60-8108-975f7acf377e">
      <Terms xmlns="http://schemas.microsoft.com/office/infopath/2007/PartnerControls"/>
    </lcf76f155ced4ddcb4097134ff3c332f>
    <TaxCatchAll xmlns="6d34f164-3b49-48f5-9ac0-8c840a52bcd3" xsi:nil="true"/>
  </documentManagement>
</p:properties>
</file>

<file path=customXml/itemProps1.xml><?xml version="1.0" encoding="utf-8"?>
<ds:datastoreItem xmlns:ds="http://schemas.openxmlformats.org/officeDocument/2006/customXml" ds:itemID="{952BB0AD-931F-4892-ADA3-D16D19E46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ab95c3-f4d0-4c60-8108-975f7acf377e"/>
    <ds:schemaRef ds:uri="6d34f164-3b49-48f5-9ac0-8c840a52bc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6377DD-2388-4C6D-8C2C-95BDAA30FF25}">
  <ds:schemaRefs>
    <ds:schemaRef ds:uri="http://schemas.microsoft.com/sharepoint/v3/contenttype/forms"/>
  </ds:schemaRefs>
</ds:datastoreItem>
</file>

<file path=customXml/itemProps3.xml><?xml version="1.0" encoding="utf-8"?>
<ds:datastoreItem xmlns:ds="http://schemas.openxmlformats.org/officeDocument/2006/customXml" ds:itemID="{58B0405F-8FEC-4C9C-A3B1-78020C785903}">
  <ds:schemaRefs>
    <ds:schemaRef ds:uri="11ab95c3-f4d0-4c60-8108-975f7acf377e"/>
    <ds:schemaRef ds:uri="6d34f164-3b49-48f5-9ac0-8c840a52bc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55</TotalTime>
  <Words>5533</Words>
  <Application>Microsoft Office PowerPoint</Application>
  <PresentationFormat>Affichage à l'écran (16:9)</PresentationFormat>
  <Paragraphs>584</Paragraphs>
  <Slides>45</Slides>
  <Notes>33</Notes>
  <HiddenSlides>1</HiddenSlides>
  <MMClips>0</MMClips>
  <ScaleCrop>false</ScaleCrop>
  <HeadingPairs>
    <vt:vector size="8" baseType="variant">
      <vt:variant>
        <vt:lpstr>Polices utilisées</vt:lpstr>
      </vt:variant>
      <vt:variant>
        <vt:i4>11</vt:i4>
      </vt:variant>
      <vt:variant>
        <vt:lpstr>Thème</vt:lpstr>
      </vt:variant>
      <vt:variant>
        <vt:i4>3</vt:i4>
      </vt:variant>
      <vt:variant>
        <vt:lpstr>Serveurs OLE incorporés</vt:lpstr>
      </vt:variant>
      <vt:variant>
        <vt:i4>1</vt:i4>
      </vt:variant>
      <vt:variant>
        <vt:lpstr>Titres des diapositives</vt:lpstr>
      </vt:variant>
      <vt:variant>
        <vt:i4>45</vt:i4>
      </vt:variant>
    </vt:vector>
  </HeadingPairs>
  <TitlesOfParts>
    <vt:vector size="60" baseType="lpstr">
      <vt:lpstr>Arial</vt:lpstr>
      <vt:lpstr>Arial Black</vt:lpstr>
      <vt:lpstr>Calibri</vt:lpstr>
      <vt:lpstr>Courier New</vt:lpstr>
      <vt:lpstr>inherit</vt:lpstr>
      <vt:lpstr>Marianne</vt:lpstr>
      <vt:lpstr>Symbol</vt:lpstr>
      <vt:lpstr>SymbolMT</vt:lpstr>
      <vt:lpstr>Times New Roman</vt:lpstr>
      <vt:lpstr>TimesNewRomanPSMT</vt:lpstr>
      <vt:lpstr>Wingdings</vt:lpstr>
      <vt:lpstr>3_OPÉRATEURS</vt:lpstr>
      <vt:lpstr>2_OPÉRATEURS</vt:lpstr>
      <vt:lpstr>1_OPÉRATEURS</vt:lpstr>
      <vt:lpstr>Document Microsoft Word</vt:lpstr>
      <vt:lpstr>Welcome  </vt:lpstr>
      <vt:lpstr>One-stop-shop for Horizon Europe programme among the French research,  and innovation community </vt:lpstr>
      <vt:lpstr>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AI/Data/Robotics</vt:lpstr>
      <vt:lpstr>AI/Data/Robotics</vt:lpstr>
      <vt:lpstr>AI/Data/Robotics</vt:lpstr>
      <vt:lpstr>AI/Data/Robotics</vt:lpstr>
      <vt:lpstr>Présentation PowerPoint</vt:lpstr>
      <vt:lpstr>CPS/Cloud/Edge</vt:lpstr>
      <vt:lpstr>CPS/Cloud/Edge</vt:lpstr>
      <vt:lpstr>CPS/Cloud/Edge</vt:lpstr>
      <vt:lpstr>Présentation PowerPoint</vt:lpstr>
      <vt:lpstr>Photonics/Quantum/Graphene/Nanoelectronics</vt:lpstr>
      <vt:lpstr>Photonics/Quantum/Graphene/Nanoelectronics</vt:lpstr>
      <vt:lpstr>Photonics/Quantum/Graphene/Nanoelectronics</vt:lpstr>
      <vt:lpstr>Présentation PowerPoint</vt:lpstr>
      <vt:lpstr>HORIZON-CL4-2024-DATA-01-01: AI-driven data operations and compliance technologies (AI, data and robotics partnership) (IA)</vt:lpstr>
      <vt:lpstr>HORIZON-CL4-2024-DIGITAL-EMERGING-01-03 Novel paradigms and approaches, towards AI-powered robots– step change in functionality (AI, data and robotics partnership) (RIA)</vt:lpstr>
      <vt:lpstr>HORIZON-CL4-2024-DIGITAL-EMERGING-01-04:  Industrial leadership in AI, Data and Robotics boosting competitiveness and the green transition (AI Data and Robotics Partnership) (IA)</vt:lpstr>
      <vt:lpstr>HORIZON-CL4-2024-HUMAN-01-06:  DELETED Explainable and Robust AI (AI Data and Robotics Partnership) (RIA)</vt:lpstr>
      <vt:lpstr>HORIZON-CL4-2024-HUMAN-01-07: Deleted  Collaborative intelligence – combining the best of machine and human  (AI Data and Robotics Partnership) (RIA)</vt:lpstr>
      <vt:lpstr>HORIZON-CL4-2024-HUMAN-03-01:  ????  (AI Data and Robotics Partnership) (RIA)</vt:lpstr>
      <vt:lpstr>Présentation PowerPoint</vt:lpstr>
      <vt:lpstr>HORIZON-CL4-2024-DATA-01-03: Piloting emerging Smart IoT Platforms and decentralized intelligence (IA)</vt:lpstr>
      <vt:lpstr>HORIZON-CL4-2024-DATA-01-05: Platform Building, standardisation and Up-scaling of the ‘Cloud-Edge-IoT’ Solutions (CSA)</vt:lpstr>
      <vt:lpstr>HORIZON-CL4-2024-DIGITAL-EMERGING-01-21: Open Source for Cloud/Edge to support European Digital Autonomy (RIA)</vt:lpstr>
      <vt:lpstr>HORIZON-CL4-2024-DIGITAL-EMERGING-01-22: Fundamentals of Software Engineering (RIA)</vt:lpstr>
      <vt:lpstr>HORIZON-CL4-2024-DIGITAL-EMERGING-01-23: Public recognition scheme for Open Source (CSA)</vt:lpstr>
      <vt:lpstr>HORIZON-CL4-2024-HUMAN-01-61: Facilitate the engagement in global ICT standardisation development  (CSA)</vt:lpstr>
      <vt:lpstr>Présentation PowerPoint</vt:lpstr>
      <vt:lpstr>HORIZON-CL4-2024-DIGITAL-EMERGING-01-54: Smart photonics for joint communication &amp; sensing and access everywhere (Photonics Partnership) (RIA)</vt:lpstr>
      <vt:lpstr>HORIZON-CL4-2024-DIGITAL-EMERGING-01-55: Photonics Innovation Factory for Europe (Photonics Partnership) (IA) </vt:lpstr>
      <vt:lpstr>HORIZON-CL4-2024-DIGITAL-EMERGING-01-31: Pilot line(s) for 2D materials-based devices (RIA)</vt:lpstr>
      <vt:lpstr>HORIZON-CL4-2024-DIGITAL-EMERGING-01-34: Synergy with national and regional initiatives in Europe (CSA)</vt:lpstr>
      <vt:lpstr>HORIZON-CL4-2024-DIGITAL-EMERGING-01-42: Stimulating transnational research and development of next generation quantum technologies, including basic theories and components (Cascading grant with FSTP) RIA</vt:lpstr>
      <vt:lpstr>HORIZON-CL4-2024-DIGITAL-EMERGING-01-45: Quantum sensing and metrology for market uptake (IA)</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DE SUTTER</cp:lastModifiedBy>
  <cp:revision>133</cp:revision>
  <dcterms:created xsi:type="dcterms:W3CDTF">2020-10-27T08:44:50Z</dcterms:created>
  <dcterms:modified xsi:type="dcterms:W3CDTF">2023-10-10T14:12:56Z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0x01010068731CB6CC398A4EBA527888426E30C4</vt:lpwstr>
  </property>
  <property fmtid="{D5CDD505-2E9C-101B-9397-08002B2CF9AE}" pid="3" name="MediaServiceImageTags">
    <vt:lpwstr/>
  </property>
</Properties>
</file>