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  <p:sldMasterId id="2147483710" r:id="rId5"/>
    <p:sldMasterId id="2147483793" r:id="rId6"/>
    <p:sldMasterId id="2147483867" r:id="rId7"/>
    <p:sldMasterId id="2147483874" r:id="rId8"/>
  </p:sldMasterIdLst>
  <p:notesMasterIdLst>
    <p:notesMasterId r:id="rId24"/>
  </p:notesMasterIdLst>
  <p:sldIdLst>
    <p:sldId id="312" r:id="rId9"/>
    <p:sldId id="340" r:id="rId10"/>
    <p:sldId id="309" r:id="rId11"/>
    <p:sldId id="413" r:id="rId12"/>
    <p:sldId id="414" r:id="rId13"/>
    <p:sldId id="330" r:id="rId14"/>
    <p:sldId id="694" r:id="rId15"/>
    <p:sldId id="693" r:id="rId16"/>
    <p:sldId id="695" r:id="rId17"/>
    <p:sldId id="696" r:id="rId18"/>
    <p:sldId id="513" r:id="rId19"/>
    <p:sldId id="514" r:id="rId20"/>
    <p:sldId id="691" r:id="rId21"/>
    <p:sldId id="495" r:id="rId22"/>
    <p:sldId id="692" r:id="rId23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OTILEANU Alexandra (CNECT)" initials="RA(" lastIdx="5" clrIdx="6">
    <p:extLst>
      <p:ext uri="{19B8F6BF-5375-455C-9EA6-DF929625EA0E}">
        <p15:presenceInfo xmlns:p15="http://schemas.microsoft.com/office/powerpoint/2012/main" userId="S-1-5-21-1606980848-2025429265-839522115-634256" providerId="AD"/>
      </p:ext>
    </p:extLst>
  </p:cmAuthor>
  <p:cmAuthor id="1" name="KLOC Kamila (CNECT)" initials="KK(" lastIdx="26" clrIdx="0"/>
  <p:cmAuthor id="8" name="WEZENBEEK Rita (COMP)" initials="WR(" lastIdx="6" clrIdx="7">
    <p:extLst>
      <p:ext uri="{19B8F6BF-5375-455C-9EA6-DF929625EA0E}">
        <p15:presenceInfo xmlns:p15="http://schemas.microsoft.com/office/powerpoint/2012/main" userId="S-1-5-21-1606980848-2025429265-839522115-82885" providerId="AD"/>
      </p:ext>
    </p:extLst>
  </p:cmAuthor>
  <p:cmAuthor id="2" name="TERAVA Vesa (CNECT)" initials="TV(" lastIdx="7" clrIdx="1"/>
  <p:cmAuthor id="3" name="Eric auteur" initials="Ea" lastIdx="0" clrIdx="2"/>
  <p:cmAuthor id="4" name="Eric.PETERS@ec.europa.eu" initials="E" lastIdx="2" clrIdx="3">
    <p:extLst>
      <p:ext uri="{19B8F6BF-5375-455C-9EA6-DF929625EA0E}">
        <p15:presenceInfo xmlns:p15="http://schemas.microsoft.com/office/powerpoint/2012/main" userId="Eric.PETERS@ec.europa.eu" providerId="None"/>
      </p:ext>
    </p:extLst>
  </p:cmAuthor>
  <p:cmAuthor id="5" name="DAS NEVES MOREIRA Pedro (CNECT)" initials="DNMP(" lastIdx="1" clrIdx="4"/>
  <p:cmAuthor id="6" name="PETERS Eric (CNECT)" initials="PE(" lastIdx="6" clrIdx="5">
    <p:extLst>
      <p:ext uri="{19B8F6BF-5375-455C-9EA6-DF929625EA0E}">
        <p15:presenceInfo xmlns:p15="http://schemas.microsoft.com/office/powerpoint/2012/main" userId="S-1-5-21-1606980848-2025429265-839522115-943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B93"/>
    <a:srgbClr val="A62C86"/>
    <a:srgbClr val="F04EA2"/>
    <a:srgbClr val="C10000"/>
    <a:srgbClr val="FABE00"/>
    <a:srgbClr val="0D3F89"/>
    <a:srgbClr val="377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6" autoAdjust="0"/>
    <p:restoredTop sz="80349" autoAdjust="0"/>
  </p:normalViewPr>
  <p:slideViewPr>
    <p:cSldViewPr snapToGrid="0">
      <p:cViewPr varScale="1">
        <p:scale>
          <a:sx n="69" d="100"/>
          <a:sy n="69" d="100"/>
        </p:scale>
        <p:origin x="12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2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FBF6-CCE1-4755-8031-397DAA73A2A4}" type="datetimeFigureOut">
              <a:rPr lang="en-CA" smtClean="0"/>
              <a:t>2023-10-05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8EB10-D553-4B4C-A206-E61549C4FA8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72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EB10-D553-4B4C-A206-E61549C4FA8B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015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33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548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931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7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23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D02832-0BB7-AE4E-8AA5-41BD2D121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2FD442-81E0-C746-941B-71C216E82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507CD2-D19E-1844-9501-AEAC1E8B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A7E8D7-F332-7844-AEEE-152D31E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862B61-90E2-D043-937E-203B6947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92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568A1E-E17E-BC4B-9037-F220ED81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818A57-3429-E541-B550-A10D92D96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1C2C43-17DC-6040-8EC5-58ADC0CB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A6DB99-CBA3-2342-B874-A192FFAB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78FC88-A395-E740-BF51-DCDD906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04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7299B1-9AC2-7546-AFB0-5FD047CD6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A05BA2-68D7-884A-8B33-6A3FECC42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6C67F7-1F1D-7544-AA9F-F419B50A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2E777A-9DEB-7340-A017-087FAF50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C87D10-4990-8244-88A2-7D09AA89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76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27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59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021288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>
            <a:off x="7824192" y="6381329"/>
            <a:ext cx="76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0" err="1">
              <a:solidFill>
                <a:srgbClr val="0F5494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0203" y="6237313"/>
            <a:ext cx="3793067" cy="476251"/>
          </a:xfrm>
        </p:spPr>
        <p:txBody>
          <a:bodyPr/>
          <a:lstStyle>
            <a:lvl1pPr algn="l">
              <a:defRPr sz="1600" b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7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D02832-0BB7-AE4E-8AA5-41BD2D121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2FD442-81E0-C746-941B-71C216E82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507CD2-D19E-1844-9501-AEAC1E8B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A7E8D7-F332-7844-AEEE-152D31E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862B61-90E2-D043-937E-203B6947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04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76A1A-FBB9-4D49-974B-3B526700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536385-DF1B-D943-ABE6-1AD56C79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2ABB12-42A5-0B46-A742-4DA88074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1B25DD-8B77-1040-B866-28A3D115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C5FEB2-3FBE-0843-A09B-40E790B9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710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B8795-CA45-B74D-BD76-5CE341E5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436BE3-D3A4-4B4D-AC07-1AB13CB78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DFBCA3-EBE3-4341-95E5-3985AA8B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C758CE-42C9-D746-ADBF-920CAF83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6DD77E-241F-A746-833F-2096D3BC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598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23156-CF30-C54D-9BFD-708CC87B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70038D-ECA0-C74D-9632-7BE14D079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EAED47-85CF-314C-94A8-C72552E2A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5E6FFC-12F8-4F41-BB0A-90F1C95B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E61D73-ABD7-8842-BB75-AA30AF847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ACA21A-2862-D24B-B1D4-A42864A1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510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F55FA-4011-BC42-946A-5EEDBD5F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82C5AD-3841-1F47-8244-DD0FFB9B8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E8DAE4-346E-4248-9176-0E9A150F6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35207C-F787-1B4E-9762-CAA251EC1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265D56-1E0E-C642-A141-A6A3A3EA2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5A60C02-0B81-0B40-AC2F-13356847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18E2F0-94CB-BF48-BD9F-ACDB1B32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2B79B4-1180-044D-8439-812AE62E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99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76A1A-FBB9-4D49-974B-3B526700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536385-DF1B-D943-ABE6-1AD56C79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2ABB12-42A5-0B46-A742-4DA88074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1B25DD-8B77-1040-B866-28A3D115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C5FEB2-3FBE-0843-A09B-40E790B9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12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E0EFD-9A6E-914D-81C9-7CB3385A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63D14C-17A1-6C47-80CE-F522C225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A262C2-DAD8-D344-A9A5-85B83291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AD9B4B-B95B-F04D-9FF6-CFA64F7D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076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AEADD1-AD2D-AC43-AE5B-D9E00C20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AD206A-A12C-574A-9345-1829E2E9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2930A0-8287-B141-A054-7B5A6BA2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449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49575-7985-A546-AC8E-ABE71FEA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456B82-0422-EB43-ACCD-CD6745E1E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71D3D8-2C7C-4945-8142-635EA7B01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D59804-DFEB-BF4E-AF57-C5D08563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BC1A68-86DC-E843-BEAD-AB353C4B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3855A4-79D0-0546-964A-5A5A219B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583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E9AB7-9B6A-DD46-86D8-CC33C88E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B320D1-E33C-2740-B9F3-897E03AA2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CB7B30-283B-074E-B632-7C10F02E3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F39FF1-3B96-8E48-82FE-86D5A3A8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E91E5F-9078-1E4C-BEF7-AE96AB03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099F27-76CC-E545-BAB0-12B72F04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751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568A1E-E17E-BC4B-9037-F220ED81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818A57-3429-E541-B550-A10D92D96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1C2C43-17DC-6040-8EC5-58ADC0CB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A6DB99-CBA3-2342-B874-A192FFAB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78FC88-A395-E740-BF51-DCDD906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336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7299B1-9AC2-7546-AFB0-5FD047CD6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A05BA2-68D7-884A-8B33-6A3FECC42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6C67F7-1F1D-7544-AA9F-F419B50A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2E777A-9DEB-7340-A017-087FAF50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C87D10-4990-8244-88A2-7D09AA89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596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590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86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459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B8795-CA45-B74D-BD76-5CE341E5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436BE3-D3A4-4B4D-AC07-1AB13CB78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DFBCA3-EBE3-4341-95E5-3985AA8B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C758CE-42C9-D746-ADBF-920CAF83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6DD77E-241F-A746-833F-2096D3BC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140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805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467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286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747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53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598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719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908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1896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649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23156-CF30-C54D-9BFD-708CC87B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70038D-ECA0-C74D-9632-7BE14D079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EAED47-85CF-314C-94A8-C72552E2A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5E6FFC-12F8-4F41-BB0A-90F1C95B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E61D73-ABD7-8842-BB75-AA30AF847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ACA21A-2862-D24B-B1D4-A42864A1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7987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949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511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0451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96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147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474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ED50AF-C7E7-4354-95FB-6F1552FD4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1942"/>
            <a:ext cx="12192000" cy="11360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760D3C-FAD3-4CA5-9DD5-E5751AD7D1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112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675" y="1825625"/>
            <a:ext cx="10367223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76674" y="482860"/>
            <a:ext cx="1036722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760D3C-FAD3-4CA5-9DD5-E5751AD7D1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027587F-F625-4965-A5DA-60D27C5AAA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5" y="0"/>
            <a:ext cx="1376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954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0D1575-4393-48AB-B622-C430FFAAE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2396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BA7D8-B889-4539-99FB-84E224DA8D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27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65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F55FA-4011-BC42-946A-5EEDBD5F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82C5AD-3841-1F47-8244-DD0FFB9B8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E8DAE4-346E-4248-9176-0E9A150F6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35207C-F787-1B4E-9762-CAA251EC1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265D56-1E0E-C642-A141-A6A3A3EA2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5A60C02-0B81-0B40-AC2F-13356847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18E2F0-94CB-BF48-BD9F-ACDB1B32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2B79B4-1180-044D-8439-812AE62E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8344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Ma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/>
          <p:cNvSpPr/>
          <p:nvPr userDrawn="1"/>
        </p:nvSpPr>
        <p:spPr bwMode="gray">
          <a:xfrm>
            <a:off x="0" y="-99392"/>
            <a:ext cx="12193200" cy="11106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0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53" name="Rectangle 105"/>
          <p:cNvSpPr>
            <a:spLocks noChangeArrowheads="1"/>
          </p:cNvSpPr>
          <p:nvPr userDrawn="1"/>
        </p:nvSpPr>
        <p:spPr bwMode="gray">
          <a:xfrm>
            <a:off x="5682307" y="6453188"/>
            <a:ext cx="633413" cy="404812"/>
          </a:xfrm>
          <a:prstGeom prst="rect">
            <a:avLst/>
          </a:prstGeom>
          <a:solidFill>
            <a:srgbClr val="254AA4"/>
          </a:solidFill>
          <a:ln>
            <a:noFill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154" name="TextBox 153"/>
          <p:cNvSpPr txBox="1"/>
          <p:nvPr userDrawn="1"/>
        </p:nvSpPr>
        <p:spPr bwMode="gray">
          <a:xfrm>
            <a:off x="5626370" y="6433591"/>
            <a:ext cx="72968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700" b="0" i="1" dirty="0">
                <a:solidFill>
                  <a:schemeClr val="bg1"/>
                </a:solidFill>
              </a:rPr>
              <a:t>                 </a:t>
            </a:r>
          </a:p>
        </p:txBody>
      </p:sp>
      <p:grpSp>
        <p:nvGrpSpPr>
          <p:cNvPr id="70" name="Group 290"/>
          <p:cNvGrpSpPr>
            <a:grpSpLocks noChangeAspect="1"/>
          </p:cNvGrpSpPr>
          <p:nvPr userDrawn="1"/>
        </p:nvGrpSpPr>
        <p:grpSpPr bwMode="gray">
          <a:xfrm>
            <a:off x="5375909" y="289371"/>
            <a:ext cx="1465257" cy="1017576"/>
            <a:chOff x="2414" y="272"/>
            <a:chExt cx="1162" cy="807"/>
          </a:xfrm>
        </p:grpSpPr>
        <p:sp>
          <p:nvSpPr>
            <p:cNvPr id="71" name="Freeform 291"/>
            <p:cNvSpPr>
              <a:spLocks noChangeAspect="1"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640 h 640"/>
                <a:gd name="T2" fmla="*/ 0 w 1737"/>
                <a:gd name="T3" fmla="*/ 640 h 640"/>
                <a:gd name="T4" fmla="*/ 1076 w 1737"/>
                <a:gd name="T5" fmla="*/ 500 h 640"/>
                <a:gd name="T6" fmla="*/ 1199 w 1737"/>
                <a:gd name="T7" fmla="*/ 473 h 640"/>
                <a:gd name="T8" fmla="*/ 1431 w 1737"/>
                <a:gd name="T9" fmla="*/ 368 h 640"/>
                <a:gd name="T10" fmla="*/ 1619 w 1737"/>
                <a:gd name="T11" fmla="*/ 188 h 640"/>
                <a:gd name="T12" fmla="*/ 1737 w 1737"/>
                <a:gd name="T13" fmla="*/ 28 h 640"/>
                <a:gd name="T14" fmla="*/ 1737 w 1737"/>
                <a:gd name="T15" fmla="*/ 0 h 640"/>
                <a:gd name="T16" fmla="*/ 1602 w 1737"/>
                <a:gd name="T17" fmla="*/ 175 h 640"/>
                <a:gd name="T18" fmla="*/ 1413 w 1737"/>
                <a:gd name="T19" fmla="*/ 339 h 640"/>
                <a:gd name="T20" fmla="*/ 1189 w 1737"/>
                <a:gd name="T21" fmla="*/ 435 h 640"/>
                <a:gd name="T22" fmla="*/ 1070 w 1737"/>
                <a:gd name="T23" fmla="*/ 458 h 640"/>
                <a:gd name="T24" fmla="*/ 982 w 1737"/>
                <a:gd name="T25" fmla="*/ 468 h 640"/>
                <a:gd name="T26" fmla="*/ 0 w 1737"/>
                <a:gd name="T27" fmla="*/ 572 h 640"/>
                <a:gd name="T28" fmla="*/ 0 w 1737"/>
                <a:gd name="T2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2" name="Freeform 292"/>
            <p:cNvSpPr>
              <a:spLocks noChangeAspect="1"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403 w 1737"/>
                <a:gd name="T1" fmla="*/ 323 h 591"/>
                <a:gd name="T2" fmla="*/ 1403 w 1737"/>
                <a:gd name="T3" fmla="*/ 323 h 591"/>
                <a:gd name="T4" fmla="*/ 1178 w 1737"/>
                <a:gd name="T5" fmla="*/ 405 h 591"/>
                <a:gd name="T6" fmla="*/ 1059 w 1737"/>
                <a:gd name="T7" fmla="*/ 423 h 591"/>
                <a:gd name="T8" fmla="*/ 980 w 1737"/>
                <a:gd name="T9" fmla="*/ 431 h 591"/>
                <a:gd name="T10" fmla="*/ 938 w 1737"/>
                <a:gd name="T11" fmla="*/ 434 h 591"/>
                <a:gd name="T12" fmla="*/ 0 w 1737"/>
                <a:gd name="T13" fmla="*/ 523 h 591"/>
                <a:gd name="T14" fmla="*/ 0 w 1737"/>
                <a:gd name="T15" fmla="*/ 591 h 591"/>
                <a:gd name="T16" fmla="*/ 942 w 1737"/>
                <a:gd name="T17" fmla="*/ 480 h 591"/>
                <a:gd name="T18" fmla="*/ 985 w 1737"/>
                <a:gd name="T19" fmla="*/ 475 h 591"/>
                <a:gd name="T20" fmla="*/ 1064 w 1737"/>
                <a:gd name="T21" fmla="*/ 466 h 591"/>
                <a:gd name="T22" fmla="*/ 1186 w 1737"/>
                <a:gd name="T23" fmla="*/ 444 h 591"/>
                <a:gd name="T24" fmla="*/ 1420 w 1737"/>
                <a:gd name="T25" fmla="*/ 353 h 591"/>
                <a:gd name="T26" fmla="*/ 1611 w 1737"/>
                <a:gd name="T27" fmla="*/ 186 h 591"/>
                <a:gd name="T28" fmla="*/ 1737 w 1737"/>
                <a:gd name="T29" fmla="*/ 25 h 591"/>
                <a:gd name="T30" fmla="*/ 1737 w 1737"/>
                <a:gd name="T31" fmla="*/ 0 h 591"/>
                <a:gd name="T32" fmla="*/ 1595 w 1737"/>
                <a:gd name="T33" fmla="*/ 170 h 591"/>
                <a:gd name="T34" fmla="*/ 1403 w 1737"/>
                <a:gd name="T35" fmla="*/ 32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3" name="Freeform 293"/>
            <p:cNvSpPr>
              <a:spLocks noChangeAspect="1"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586 w 1737"/>
                <a:gd name="T1" fmla="*/ 163 h 536"/>
                <a:gd name="T2" fmla="*/ 1586 w 1737"/>
                <a:gd name="T3" fmla="*/ 163 h 536"/>
                <a:gd name="T4" fmla="*/ 1388 w 1737"/>
                <a:gd name="T5" fmla="*/ 300 h 536"/>
                <a:gd name="T6" fmla="*/ 1162 w 1737"/>
                <a:gd name="T7" fmla="*/ 368 h 536"/>
                <a:gd name="T8" fmla="*/ 1044 w 1737"/>
                <a:gd name="T9" fmla="*/ 383 h 536"/>
                <a:gd name="T10" fmla="*/ 0 w 1737"/>
                <a:gd name="T11" fmla="*/ 469 h 536"/>
                <a:gd name="T12" fmla="*/ 0 w 1737"/>
                <a:gd name="T13" fmla="*/ 536 h 536"/>
                <a:gd name="T14" fmla="*/ 928 w 1737"/>
                <a:gd name="T15" fmla="*/ 438 h 536"/>
                <a:gd name="T16" fmla="*/ 1048 w 1737"/>
                <a:gd name="T17" fmla="*/ 425 h 536"/>
                <a:gd name="T18" fmla="*/ 1168 w 1737"/>
                <a:gd name="T19" fmla="*/ 407 h 536"/>
                <a:gd name="T20" fmla="*/ 1402 w 1737"/>
                <a:gd name="T21" fmla="*/ 330 h 536"/>
                <a:gd name="T22" fmla="*/ 1607 w 1737"/>
                <a:gd name="T23" fmla="*/ 174 h 536"/>
                <a:gd name="T24" fmla="*/ 1737 w 1737"/>
                <a:gd name="T25" fmla="*/ 23 h 536"/>
                <a:gd name="T26" fmla="*/ 1737 w 1737"/>
                <a:gd name="T27" fmla="*/ 0 h 536"/>
                <a:gd name="T28" fmla="*/ 1586 w 1737"/>
                <a:gd name="T29" fmla="*/ 16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4" name="Freeform 294"/>
            <p:cNvSpPr>
              <a:spLocks noChangeAspect="1"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334 w 1737"/>
                <a:gd name="T1" fmla="*/ 231 h 435"/>
                <a:gd name="T2" fmla="*/ 1334 w 1737"/>
                <a:gd name="T3" fmla="*/ 231 h 435"/>
                <a:gd name="T4" fmla="*/ 1141 w 1737"/>
                <a:gd name="T5" fmla="*/ 293 h 435"/>
                <a:gd name="T6" fmla="*/ 982 w 1737"/>
                <a:gd name="T7" fmla="*/ 304 h 435"/>
                <a:gd name="T8" fmla="*/ 907 w 1737"/>
                <a:gd name="T9" fmla="*/ 308 h 435"/>
                <a:gd name="T10" fmla="*/ 436 w 1737"/>
                <a:gd name="T11" fmla="*/ 338 h 435"/>
                <a:gd name="T12" fmla="*/ 0 w 1737"/>
                <a:gd name="T13" fmla="*/ 367 h 435"/>
                <a:gd name="T14" fmla="*/ 0 w 1737"/>
                <a:gd name="T15" fmla="*/ 435 h 435"/>
                <a:gd name="T16" fmla="*/ 440 w 1737"/>
                <a:gd name="T17" fmla="*/ 394 h 435"/>
                <a:gd name="T18" fmla="*/ 910 w 1737"/>
                <a:gd name="T19" fmla="*/ 354 h 435"/>
                <a:gd name="T20" fmla="*/ 1027 w 1737"/>
                <a:gd name="T21" fmla="*/ 345 h 435"/>
                <a:gd name="T22" fmla="*/ 1145 w 1737"/>
                <a:gd name="T23" fmla="*/ 333 h 435"/>
                <a:gd name="T24" fmla="*/ 1379 w 1737"/>
                <a:gd name="T25" fmla="*/ 278 h 435"/>
                <a:gd name="T26" fmla="*/ 1589 w 1737"/>
                <a:gd name="T27" fmla="*/ 158 h 435"/>
                <a:gd name="T28" fmla="*/ 1737 w 1737"/>
                <a:gd name="T29" fmla="*/ 24 h 435"/>
                <a:gd name="T30" fmla="*/ 1737 w 1737"/>
                <a:gd name="T31" fmla="*/ 0 h 435"/>
                <a:gd name="T32" fmla="*/ 1587 w 1737"/>
                <a:gd name="T33" fmla="*/ 126 h 435"/>
                <a:gd name="T34" fmla="*/ 1334 w 1737"/>
                <a:gd name="T3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5" name="Freeform 295"/>
            <p:cNvSpPr>
              <a:spLocks noChangeAspect="1"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356 w 1737"/>
                <a:gd name="T1" fmla="*/ 187 h 353"/>
                <a:gd name="T2" fmla="*/ 1356 w 1737"/>
                <a:gd name="T3" fmla="*/ 187 h 353"/>
                <a:gd name="T4" fmla="*/ 1129 w 1737"/>
                <a:gd name="T5" fmla="*/ 227 h 353"/>
                <a:gd name="T6" fmla="*/ 1014 w 1737"/>
                <a:gd name="T7" fmla="*/ 234 h 353"/>
                <a:gd name="T8" fmla="*/ 897 w 1737"/>
                <a:gd name="T9" fmla="*/ 240 h 353"/>
                <a:gd name="T10" fmla="*/ 0 w 1737"/>
                <a:gd name="T11" fmla="*/ 285 h 353"/>
                <a:gd name="T12" fmla="*/ 0 w 1737"/>
                <a:gd name="T13" fmla="*/ 353 h 353"/>
                <a:gd name="T14" fmla="*/ 900 w 1737"/>
                <a:gd name="T15" fmla="*/ 285 h 353"/>
                <a:gd name="T16" fmla="*/ 1016 w 1737"/>
                <a:gd name="T17" fmla="*/ 277 h 353"/>
                <a:gd name="T18" fmla="*/ 1133 w 1737"/>
                <a:gd name="T19" fmla="*/ 267 h 353"/>
                <a:gd name="T20" fmla="*/ 1366 w 1737"/>
                <a:gd name="T21" fmla="*/ 220 h 353"/>
                <a:gd name="T22" fmla="*/ 1582 w 1737"/>
                <a:gd name="T23" fmla="*/ 118 h 353"/>
                <a:gd name="T24" fmla="*/ 1737 w 1737"/>
                <a:gd name="T25" fmla="*/ 1 h 353"/>
                <a:gd name="T26" fmla="*/ 1737 w 1737"/>
                <a:gd name="T27" fmla="*/ 0 h 353"/>
                <a:gd name="T28" fmla="*/ 1568 w 1737"/>
                <a:gd name="T29" fmla="*/ 94 h 353"/>
                <a:gd name="T30" fmla="*/ 1356 w 1737"/>
                <a:gd name="T31" fmla="*/ 18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6" name="Freeform 296"/>
            <p:cNvSpPr>
              <a:spLocks noChangeAspect="1"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345 w 1737"/>
                <a:gd name="T1" fmla="*/ 186 h 331"/>
                <a:gd name="T2" fmla="*/ 1345 w 1737"/>
                <a:gd name="T3" fmla="*/ 186 h 331"/>
                <a:gd name="T4" fmla="*/ 1119 w 1737"/>
                <a:gd name="T5" fmla="*/ 217 h 331"/>
                <a:gd name="T6" fmla="*/ 1004 w 1737"/>
                <a:gd name="T7" fmla="*/ 222 h 331"/>
                <a:gd name="T8" fmla="*/ 888 w 1737"/>
                <a:gd name="T9" fmla="*/ 227 h 331"/>
                <a:gd name="T10" fmla="*/ 0 w 1737"/>
                <a:gd name="T11" fmla="*/ 263 h 331"/>
                <a:gd name="T12" fmla="*/ 0 w 1737"/>
                <a:gd name="T13" fmla="*/ 331 h 331"/>
                <a:gd name="T14" fmla="*/ 891 w 1737"/>
                <a:gd name="T15" fmla="*/ 272 h 331"/>
                <a:gd name="T16" fmla="*/ 1006 w 1737"/>
                <a:gd name="T17" fmla="*/ 265 h 331"/>
                <a:gd name="T18" fmla="*/ 1122 w 1737"/>
                <a:gd name="T19" fmla="*/ 257 h 331"/>
                <a:gd name="T20" fmla="*/ 1353 w 1737"/>
                <a:gd name="T21" fmla="*/ 219 h 331"/>
                <a:gd name="T22" fmla="*/ 1573 w 1737"/>
                <a:gd name="T23" fmla="*/ 133 h 331"/>
                <a:gd name="T24" fmla="*/ 1737 w 1737"/>
                <a:gd name="T25" fmla="*/ 29 h 331"/>
                <a:gd name="T26" fmla="*/ 1737 w 1737"/>
                <a:gd name="T27" fmla="*/ 0 h 331"/>
                <a:gd name="T28" fmla="*/ 1561 w 1737"/>
                <a:gd name="T29" fmla="*/ 108 h 331"/>
                <a:gd name="T30" fmla="*/ 1345 w 1737"/>
                <a:gd name="T31" fmla="*/ 1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7" name="Freeform 297"/>
            <p:cNvSpPr>
              <a:spLocks noChangeAspect="1"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336 w 1737"/>
                <a:gd name="T1" fmla="*/ 152 h 275"/>
                <a:gd name="T2" fmla="*/ 1336 w 1737"/>
                <a:gd name="T3" fmla="*/ 152 h 275"/>
                <a:gd name="T4" fmla="*/ 1110 w 1737"/>
                <a:gd name="T5" fmla="*/ 176 h 275"/>
                <a:gd name="T6" fmla="*/ 996 w 1737"/>
                <a:gd name="T7" fmla="*/ 180 h 275"/>
                <a:gd name="T8" fmla="*/ 0 w 1737"/>
                <a:gd name="T9" fmla="*/ 207 h 275"/>
                <a:gd name="T10" fmla="*/ 0 w 1737"/>
                <a:gd name="T11" fmla="*/ 275 h 275"/>
                <a:gd name="T12" fmla="*/ 883 w 1737"/>
                <a:gd name="T13" fmla="*/ 228 h 275"/>
                <a:gd name="T14" fmla="*/ 997 w 1737"/>
                <a:gd name="T15" fmla="*/ 223 h 275"/>
                <a:gd name="T16" fmla="*/ 1112 w 1737"/>
                <a:gd name="T17" fmla="*/ 216 h 275"/>
                <a:gd name="T18" fmla="*/ 1342 w 1737"/>
                <a:gd name="T19" fmla="*/ 185 h 275"/>
                <a:gd name="T20" fmla="*/ 1564 w 1737"/>
                <a:gd name="T21" fmla="*/ 116 h 275"/>
                <a:gd name="T22" fmla="*/ 1737 w 1737"/>
                <a:gd name="T23" fmla="*/ 27 h 275"/>
                <a:gd name="T24" fmla="*/ 1737 w 1737"/>
                <a:gd name="T25" fmla="*/ 0 h 275"/>
                <a:gd name="T26" fmla="*/ 1554 w 1737"/>
                <a:gd name="T27" fmla="*/ 89 h 275"/>
                <a:gd name="T28" fmla="*/ 1336 w 1737"/>
                <a:gd name="T29" fmla="*/ 15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8" name="Freeform 298"/>
            <p:cNvSpPr>
              <a:spLocks noChangeAspect="1"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328 w 1737"/>
                <a:gd name="T1" fmla="*/ 121 h 226"/>
                <a:gd name="T2" fmla="*/ 1328 w 1737"/>
                <a:gd name="T3" fmla="*/ 121 h 226"/>
                <a:gd name="T4" fmla="*/ 958 w 1737"/>
                <a:gd name="T5" fmla="*/ 141 h 226"/>
                <a:gd name="T6" fmla="*/ 874 w 1737"/>
                <a:gd name="T7" fmla="*/ 143 h 226"/>
                <a:gd name="T8" fmla="*/ 0 w 1737"/>
                <a:gd name="T9" fmla="*/ 158 h 226"/>
                <a:gd name="T10" fmla="*/ 0 w 1737"/>
                <a:gd name="T11" fmla="*/ 226 h 226"/>
                <a:gd name="T12" fmla="*/ 876 w 1737"/>
                <a:gd name="T13" fmla="*/ 188 h 226"/>
                <a:gd name="T14" fmla="*/ 959 w 1737"/>
                <a:gd name="T15" fmla="*/ 185 h 226"/>
                <a:gd name="T16" fmla="*/ 1332 w 1737"/>
                <a:gd name="T17" fmla="*/ 155 h 226"/>
                <a:gd name="T18" fmla="*/ 1557 w 1737"/>
                <a:gd name="T19" fmla="*/ 101 h 226"/>
                <a:gd name="T20" fmla="*/ 1737 w 1737"/>
                <a:gd name="T21" fmla="*/ 26 h 226"/>
                <a:gd name="T22" fmla="*/ 1737 w 1737"/>
                <a:gd name="T23" fmla="*/ 0 h 226"/>
                <a:gd name="T24" fmla="*/ 1548 w 1737"/>
                <a:gd name="T25" fmla="*/ 74 h 226"/>
                <a:gd name="T26" fmla="*/ 1328 w 1737"/>
                <a:gd name="T27" fmla="*/ 1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9" name="Freeform 299"/>
            <p:cNvSpPr>
              <a:spLocks noChangeAspect="1"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321 w 1737"/>
                <a:gd name="T1" fmla="*/ 89 h 173"/>
                <a:gd name="T2" fmla="*/ 1321 w 1737"/>
                <a:gd name="T3" fmla="*/ 89 h 173"/>
                <a:gd name="T4" fmla="*/ 976 w 1737"/>
                <a:gd name="T5" fmla="*/ 99 h 173"/>
                <a:gd name="T6" fmla="*/ 870 w 1737"/>
                <a:gd name="T7" fmla="*/ 99 h 173"/>
                <a:gd name="T8" fmla="*/ 0 w 1737"/>
                <a:gd name="T9" fmla="*/ 105 h 173"/>
                <a:gd name="T10" fmla="*/ 0 w 1737"/>
                <a:gd name="T11" fmla="*/ 173 h 173"/>
                <a:gd name="T12" fmla="*/ 871 w 1737"/>
                <a:gd name="T13" fmla="*/ 145 h 173"/>
                <a:gd name="T14" fmla="*/ 976 w 1737"/>
                <a:gd name="T15" fmla="*/ 142 h 173"/>
                <a:gd name="T16" fmla="*/ 1324 w 1737"/>
                <a:gd name="T17" fmla="*/ 123 h 173"/>
                <a:gd name="T18" fmla="*/ 1549 w 1737"/>
                <a:gd name="T19" fmla="*/ 84 h 173"/>
                <a:gd name="T20" fmla="*/ 1737 w 1737"/>
                <a:gd name="T21" fmla="*/ 25 h 173"/>
                <a:gd name="T22" fmla="*/ 1737 w 1737"/>
                <a:gd name="T23" fmla="*/ 0 h 173"/>
                <a:gd name="T24" fmla="*/ 1543 w 1737"/>
                <a:gd name="T25" fmla="*/ 57 h 173"/>
                <a:gd name="T26" fmla="*/ 1321 w 1737"/>
                <a:gd name="T2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0" name="Freeform 300"/>
            <p:cNvSpPr>
              <a:spLocks noChangeAspect="1"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316 w 1737"/>
                <a:gd name="T1" fmla="*/ 55 h 121"/>
                <a:gd name="T2" fmla="*/ 1316 w 1737"/>
                <a:gd name="T3" fmla="*/ 55 h 121"/>
                <a:gd name="T4" fmla="*/ 1158 w 1737"/>
                <a:gd name="T5" fmla="*/ 58 h 121"/>
                <a:gd name="T6" fmla="*/ 1092 w 1737"/>
                <a:gd name="T7" fmla="*/ 58 h 121"/>
                <a:gd name="T8" fmla="*/ 866 w 1737"/>
                <a:gd name="T9" fmla="*/ 55 h 121"/>
                <a:gd name="T10" fmla="*/ 416 w 1737"/>
                <a:gd name="T11" fmla="*/ 53 h 121"/>
                <a:gd name="T12" fmla="*/ 0 w 1737"/>
                <a:gd name="T13" fmla="*/ 54 h 121"/>
                <a:gd name="T14" fmla="*/ 0 w 1737"/>
                <a:gd name="T15" fmla="*/ 121 h 121"/>
                <a:gd name="T16" fmla="*/ 417 w 1737"/>
                <a:gd name="T17" fmla="*/ 110 h 121"/>
                <a:gd name="T18" fmla="*/ 867 w 1737"/>
                <a:gd name="T19" fmla="*/ 100 h 121"/>
                <a:gd name="T20" fmla="*/ 1092 w 1737"/>
                <a:gd name="T21" fmla="*/ 97 h 121"/>
                <a:gd name="T22" fmla="*/ 1318 w 1737"/>
                <a:gd name="T23" fmla="*/ 89 h 121"/>
                <a:gd name="T24" fmla="*/ 1543 w 1737"/>
                <a:gd name="T25" fmla="*/ 64 h 121"/>
                <a:gd name="T26" fmla="*/ 1737 w 1737"/>
                <a:gd name="T27" fmla="*/ 24 h 121"/>
                <a:gd name="T28" fmla="*/ 1737 w 1737"/>
                <a:gd name="T29" fmla="*/ 0 h 121"/>
                <a:gd name="T30" fmla="*/ 1539 w 1737"/>
                <a:gd name="T31" fmla="*/ 36 h 121"/>
                <a:gd name="T32" fmla="*/ 1316 w 1737"/>
                <a:gd name="T3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1" name="Freeform 301"/>
            <p:cNvSpPr>
              <a:spLocks noChangeAspect="1"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089 w 1737"/>
                <a:gd name="T1" fmla="*/ 22 h 72"/>
                <a:gd name="T2" fmla="*/ 1089 w 1737"/>
                <a:gd name="T3" fmla="*/ 22 h 72"/>
                <a:gd name="T4" fmla="*/ 865 w 1737"/>
                <a:gd name="T5" fmla="*/ 20 h 72"/>
                <a:gd name="T6" fmla="*/ 0 w 1737"/>
                <a:gd name="T7" fmla="*/ 5 h 72"/>
                <a:gd name="T8" fmla="*/ 0 w 1737"/>
                <a:gd name="T9" fmla="*/ 72 h 72"/>
                <a:gd name="T10" fmla="*/ 865 w 1737"/>
                <a:gd name="T11" fmla="*/ 65 h 72"/>
                <a:gd name="T12" fmla="*/ 1090 w 1737"/>
                <a:gd name="T13" fmla="*/ 62 h 72"/>
                <a:gd name="T14" fmla="*/ 1315 w 1737"/>
                <a:gd name="T15" fmla="*/ 57 h 72"/>
                <a:gd name="T16" fmla="*/ 1737 w 1737"/>
                <a:gd name="T17" fmla="*/ 24 h 72"/>
                <a:gd name="T18" fmla="*/ 1737 w 1737"/>
                <a:gd name="T19" fmla="*/ 0 h 72"/>
                <a:gd name="T20" fmla="*/ 1314 w 1737"/>
                <a:gd name="T21" fmla="*/ 23 h 72"/>
                <a:gd name="T22" fmla="*/ 1089 w 173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2" name="Freeform 302"/>
            <p:cNvSpPr>
              <a:spLocks noChangeAspect="1"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737 w 1737"/>
                <a:gd name="T1" fmla="*/ 44 h 68"/>
                <a:gd name="T2" fmla="*/ 1737 w 1737"/>
                <a:gd name="T3" fmla="*/ 44 h 68"/>
                <a:gd name="T4" fmla="*/ 0 w 1737"/>
                <a:gd name="T5" fmla="*/ 0 h 68"/>
                <a:gd name="T6" fmla="*/ 0 w 1737"/>
                <a:gd name="T7" fmla="*/ 68 h 68"/>
                <a:gd name="T8" fmla="*/ 1737 w 1737"/>
                <a:gd name="T9" fmla="*/ 68 h 68"/>
                <a:gd name="T10" fmla="*/ 1737 w 1737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3" name="Freeform 303"/>
            <p:cNvSpPr>
              <a:spLocks noChangeAspect="1"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580 w 1737"/>
                <a:gd name="T1" fmla="*/ 148 h 484"/>
                <a:gd name="T2" fmla="*/ 1580 w 1737"/>
                <a:gd name="T3" fmla="*/ 148 h 484"/>
                <a:gd name="T4" fmla="*/ 1383 w 1737"/>
                <a:gd name="T5" fmla="*/ 271 h 484"/>
                <a:gd name="T6" fmla="*/ 1150 w 1737"/>
                <a:gd name="T7" fmla="*/ 322 h 484"/>
                <a:gd name="T8" fmla="*/ 981 w 1737"/>
                <a:gd name="T9" fmla="*/ 345 h 484"/>
                <a:gd name="T10" fmla="*/ 913 w 1737"/>
                <a:gd name="T11" fmla="*/ 350 h 484"/>
                <a:gd name="T12" fmla="*/ 0 w 1737"/>
                <a:gd name="T13" fmla="*/ 416 h 484"/>
                <a:gd name="T14" fmla="*/ 0 w 1737"/>
                <a:gd name="T15" fmla="*/ 484 h 484"/>
                <a:gd name="T16" fmla="*/ 917 w 1737"/>
                <a:gd name="T17" fmla="*/ 395 h 484"/>
                <a:gd name="T18" fmla="*/ 1036 w 1737"/>
                <a:gd name="T19" fmla="*/ 384 h 484"/>
                <a:gd name="T20" fmla="*/ 1155 w 1737"/>
                <a:gd name="T21" fmla="*/ 369 h 484"/>
                <a:gd name="T22" fmla="*/ 1389 w 1737"/>
                <a:gd name="T23" fmla="*/ 302 h 484"/>
                <a:gd name="T24" fmla="*/ 1600 w 1737"/>
                <a:gd name="T25" fmla="*/ 163 h 484"/>
                <a:gd name="T26" fmla="*/ 1737 w 1737"/>
                <a:gd name="T27" fmla="*/ 24 h 484"/>
                <a:gd name="T28" fmla="*/ 1737 w 1737"/>
                <a:gd name="T29" fmla="*/ 0 h 484"/>
                <a:gd name="T30" fmla="*/ 1580 w 1737"/>
                <a:gd name="T31" fmla="*/ 1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4" name="Freeform 304"/>
            <p:cNvSpPr>
              <a:spLocks noChangeAspect="1"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677 h 677"/>
                <a:gd name="T2" fmla="*/ 0 w 1521"/>
                <a:gd name="T3" fmla="*/ 677 h 677"/>
                <a:gd name="T4" fmla="*/ 1521 w 1521"/>
                <a:gd name="T5" fmla="*/ 677 h 677"/>
                <a:gd name="T6" fmla="*/ 1521 w 1521"/>
                <a:gd name="T7" fmla="*/ 0 h 677"/>
                <a:gd name="T8" fmla="*/ 0 w 1521"/>
                <a:gd name="T9" fmla="*/ 0 h 677"/>
                <a:gd name="T10" fmla="*/ 0 w 1521"/>
                <a:gd name="T1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5" name="Freeform 305"/>
            <p:cNvSpPr>
              <a:spLocks noChangeAspect="1"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019 h 1019"/>
                <a:gd name="T2" fmla="*/ 0 w 1522"/>
                <a:gd name="T3" fmla="*/ 1019 h 1019"/>
                <a:gd name="T4" fmla="*/ 1522 w 1522"/>
                <a:gd name="T5" fmla="*/ 1019 h 1019"/>
                <a:gd name="T6" fmla="*/ 1522 w 1522"/>
                <a:gd name="T7" fmla="*/ 0 h 1019"/>
                <a:gd name="T8" fmla="*/ 0 w 1522"/>
                <a:gd name="T9" fmla="*/ 0 h 1019"/>
                <a:gd name="T10" fmla="*/ 0 w 1522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 w="6350">
              <a:solidFill>
                <a:schemeClr val="bg1"/>
              </a:solidFill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93" name="Freeform 306"/>
            <p:cNvSpPr>
              <a:spLocks noChangeAspect="1"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84 w 137"/>
                <a:gd name="T1" fmla="*/ 51 h 137"/>
                <a:gd name="T2" fmla="*/ 84 w 137"/>
                <a:gd name="T3" fmla="*/ 51 h 137"/>
                <a:gd name="T4" fmla="*/ 137 w 137"/>
                <a:gd name="T5" fmla="*/ 51 h 137"/>
                <a:gd name="T6" fmla="*/ 94 w 137"/>
                <a:gd name="T7" fmla="*/ 84 h 137"/>
                <a:gd name="T8" fmla="*/ 111 w 137"/>
                <a:gd name="T9" fmla="*/ 137 h 137"/>
                <a:gd name="T10" fmla="*/ 68 w 137"/>
                <a:gd name="T11" fmla="*/ 105 h 137"/>
                <a:gd name="T12" fmla="*/ 26 w 137"/>
                <a:gd name="T13" fmla="*/ 137 h 137"/>
                <a:gd name="T14" fmla="*/ 43 w 137"/>
                <a:gd name="T15" fmla="*/ 84 h 137"/>
                <a:gd name="T16" fmla="*/ 0 w 137"/>
                <a:gd name="T17" fmla="*/ 51 h 137"/>
                <a:gd name="T18" fmla="*/ 52 w 137"/>
                <a:gd name="T19" fmla="*/ 51 h 137"/>
                <a:gd name="T20" fmla="*/ 68 w 137"/>
                <a:gd name="T21" fmla="*/ 0 h 137"/>
                <a:gd name="T22" fmla="*/ 84 w 137"/>
                <a:gd name="T23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94" name="Freeform 307"/>
            <p:cNvSpPr>
              <a:spLocks noChangeAspect="1"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95" name="Freeform 308"/>
            <p:cNvSpPr>
              <a:spLocks noChangeAspect="1"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96" name="Freeform 309"/>
            <p:cNvSpPr>
              <a:spLocks noChangeAspect="1"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97" name="Freeform 310"/>
            <p:cNvSpPr>
              <a:spLocks noChangeAspect="1"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98" name="Freeform 311"/>
            <p:cNvSpPr>
              <a:spLocks noChangeAspect="1"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99" name="Freeform 312"/>
            <p:cNvSpPr>
              <a:spLocks noChangeAspect="1"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84 w 137"/>
                <a:gd name="T1" fmla="*/ 49 h 132"/>
                <a:gd name="T2" fmla="*/ 84 w 137"/>
                <a:gd name="T3" fmla="*/ 49 h 132"/>
                <a:gd name="T4" fmla="*/ 137 w 137"/>
                <a:gd name="T5" fmla="*/ 49 h 132"/>
                <a:gd name="T6" fmla="*/ 95 w 137"/>
                <a:gd name="T7" fmla="*/ 81 h 132"/>
                <a:gd name="T8" fmla="*/ 111 w 137"/>
                <a:gd name="T9" fmla="*/ 132 h 132"/>
                <a:gd name="T10" fmla="*/ 69 w 137"/>
                <a:gd name="T11" fmla="*/ 101 h 132"/>
                <a:gd name="T12" fmla="*/ 26 w 137"/>
                <a:gd name="T13" fmla="*/ 132 h 132"/>
                <a:gd name="T14" fmla="*/ 43 w 137"/>
                <a:gd name="T15" fmla="*/ 81 h 132"/>
                <a:gd name="T16" fmla="*/ 0 w 137"/>
                <a:gd name="T17" fmla="*/ 49 h 132"/>
                <a:gd name="T18" fmla="*/ 53 w 137"/>
                <a:gd name="T19" fmla="*/ 49 h 132"/>
                <a:gd name="T20" fmla="*/ 69 w 137"/>
                <a:gd name="T21" fmla="*/ 0 h 132"/>
                <a:gd name="T22" fmla="*/ 84 w 137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0" name="Freeform 313"/>
            <p:cNvSpPr>
              <a:spLocks noChangeAspect="1"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85 w 138"/>
                <a:gd name="T1" fmla="*/ 50 h 133"/>
                <a:gd name="T2" fmla="*/ 85 w 138"/>
                <a:gd name="T3" fmla="*/ 50 h 133"/>
                <a:gd name="T4" fmla="*/ 138 w 138"/>
                <a:gd name="T5" fmla="*/ 50 h 133"/>
                <a:gd name="T6" fmla="*/ 95 w 138"/>
                <a:gd name="T7" fmla="*/ 82 h 133"/>
                <a:gd name="T8" fmla="*/ 112 w 138"/>
                <a:gd name="T9" fmla="*/ 133 h 133"/>
                <a:gd name="T10" fmla="*/ 69 w 138"/>
                <a:gd name="T11" fmla="*/ 101 h 133"/>
                <a:gd name="T12" fmla="*/ 27 w 138"/>
                <a:gd name="T13" fmla="*/ 133 h 133"/>
                <a:gd name="T14" fmla="*/ 43 w 138"/>
                <a:gd name="T15" fmla="*/ 82 h 133"/>
                <a:gd name="T16" fmla="*/ 0 w 138"/>
                <a:gd name="T17" fmla="*/ 50 h 133"/>
                <a:gd name="T18" fmla="*/ 53 w 138"/>
                <a:gd name="T19" fmla="*/ 50 h 133"/>
                <a:gd name="T20" fmla="*/ 69 w 138"/>
                <a:gd name="T21" fmla="*/ 0 h 133"/>
                <a:gd name="T22" fmla="*/ 85 w 138"/>
                <a:gd name="T23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1" name="Freeform 314"/>
            <p:cNvSpPr>
              <a:spLocks noChangeAspect="1"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2" name="Freeform 315"/>
            <p:cNvSpPr>
              <a:spLocks noChangeAspect="1"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3" name="Freeform 316"/>
            <p:cNvSpPr>
              <a:spLocks noChangeAspect="1"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4" name="Freeform 317"/>
            <p:cNvSpPr>
              <a:spLocks noChangeAspect="1"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5" name="Freeform 318"/>
            <p:cNvSpPr>
              <a:spLocks noChangeAspect="1"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87 h 87"/>
                <a:gd name="T2" fmla="*/ 0 w 1522"/>
                <a:gd name="T3" fmla="*/ 87 h 87"/>
                <a:gd name="T4" fmla="*/ 1522 w 1522"/>
                <a:gd name="T5" fmla="*/ 87 h 87"/>
                <a:gd name="T6" fmla="*/ 1522 w 1522"/>
                <a:gd name="T7" fmla="*/ 0 h 87"/>
                <a:gd name="T8" fmla="*/ 0 w 1522"/>
                <a:gd name="T9" fmla="*/ 0 h 87"/>
                <a:gd name="T10" fmla="*/ 0 w 152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6" name="Freeform 319"/>
            <p:cNvSpPr>
              <a:spLocks noChangeAspect="1"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376 w 1072"/>
                <a:gd name="T5" fmla="*/ 585 h 886"/>
                <a:gd name="T6" fmla="*/ 735 w 1072"/>
                <a:gd name="T7" fmla="*/ 797 h 886"/>
                <a:gd name="T8" fmla="*/ 1072 w 1072"/>
                <a:gd name="T9" fmla="*/ 869 h 886"/>
                <a:gd name="T10" fmla="*/ 1072 w 1072"/>
                <a:gd name="T11" fmla="*/ 886 h 886"/>
                <a:gd name="T12" fmla="*/ 731 w 1072"/>
                <a:gd name="T13" fmla="*/ 813 h 886"/>
                <a:gd name="T14" fmla="*/ 373 w 1072"/>
                <a:gd name="T15" fmla="*/ 637 h 886"/>
                <a:gd name="T16" fmla="*/ 0 w 1072"/>
                <a:gd name="T17" fmla="*/ 116 h 886"/>
                <a:gd name="T18" fmla="*/ 0 w 1072"/>
                <a:gd name="T1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7" name="Freeform 320"/>
            <p:cNvSpPr>
              <a:spLocks noChangeAspect="1"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372 w 1073"/>
                <a:gd name="T5" fmla="*/ 527 h 815"/>
                <a:gd name="T6" fmla="*/ 733 w 1073"/>
                <a:gd name="T7" fmla="*/ 732 h 815"/>
                <a:gd name="T8" fmla="*/ 1073 w 1073"/>
                <a:gd name="T9" fmla="*/ 800 h 815"/>
                <a:gd name="T10" fmla="*/ 1073 w 1073"/>
                <a:gd name="T11" fmla="*/ 815 h 815"/>
                <a:gd name="T12" fmla="*/ 733 w 1073"/>
                <a:gd name="T13" fmla="*/ 747 h 815"/>
                <a:gd name="T14" fmla="*/ 373 w 1073"/>
                <a:gd name="T15" fmla="*/ 582 h 815"/>
                <a:gd name="T16" fmla="*/ 0 w 1073"/>
                <a:gd name="T17" fmla="*/ 105 h 815"/>
                <a:gd name="T18" fmla="*/ 0 w 1073"/>
                <a:gd name="T1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8" name="Freeform 321"/>
            <p:cNvSpPr>
              <a:spLocks noChangeAspect="1"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372 w 1072"/>
                <a:gd name="T5" fmla="*/ 479 h 744"/>
                <a:gd name="T6" fmla="*/ 733 w 1072"/>
                <a:gd name="T7" fmla="*/ 666 h 744"/>
                <a:gd name="T8" fmla="*/ 1072 w 1072"/>
                <a:gd name="T9" fmla="*/ 729 h 744"/>
                <a:gd name="T10" fmla="*/ 1072 w 1072"/>
                <a:gd name="T11" fmla="*/ 744 h 744"/>
                <a:gd name="T12" fmla="*/ 733 w 1072"/>
                <a:gd name="T13" fmla="*/ 681 h 744"/>
                <a:gd name="T14" fmla="*/ 372 w 1072"/>
                <a:gd name="T15" fmla="*/ 529 h 744"/>
                <a:gd name="T16" fmla="*/ 0 w 1072"/>
                <a:gd name="T17" fmla="*/ 99 h 744"/>
                <a:gd name="T18" fmla="*/ 0 w 107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9" name="Freeform 322"/>
            <p:cNvSpPr>
              <a:spLocks noChangeAspect="1"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373 w 1072"/>
                <a:gd name="T5" fmla="*/ 427 h 681"/>
                <a:gd name="T6" fmla="*/ 733 w 1072"/>
                <a:gd name="T7" fmla="*/ 605 h 681"/>
                <a:gd name="T8" fmla="*/ 1072 w 1072"/>
                <a:gd name="T9" fmla="*/ 665 h 681"/>
                <a:gd name="T10" fmla="*/ 1072 w 1072"/>
                <a:gd name="T11" fmla="*/ 681 h 681"/>
                <a:gd name="T12" fmla="*/ 733 w 1072"/>
                <a:gd name="T13" fmla="*/ 620 h 681"/>
                <a:gd name="T14" fmla="*/ 372 w 1072"/>
                <a:gd name="T15" fmla="*/ 475 h 681"/>
                <a:gd name="T16" fmla="*/ 0 w 1072"/>
                <a:gd name="T17" fmla="*/ 94 h 681"/>
                <a:gd name="T18" fmla="*/ 0 w 1072"/>
                <a:gd name="T1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10" name="Freeform 323"/>
            <p:cNvSpPr>
              <a:spLocks noChangeAspect="1"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373 w 1072"/>
                <a:gd name="T5" fmla="*/ 382 h 606"/>
                <a:gd name="T6" fmla="*/ 732 w 1072"/>
                <a:gd name="T7" fmla="*/ 533 h 606"/>
                <a:gd name="T8" fmla="*/ 1072 w 1072"/>
                <a:gd name="T9" fmla="*/ 590 h 606"/>
                <a:gd name="T10" fmla="*/ 1072 w 1072"/>
                <a:gd name="T11" fmla="*/ 606 h 606"/>
                <a:gd name="T12" fmla="*/ 732 w 1072"/>
                <a:gd name="T13" fmla="*/ 551 h 606"/>
                <a:gd name="T14" fmla="*/ 372 w 1072"/>
                <a:gd name="T15" fmla="*/ 427 h 606"/>
                <a:gd name="T16" fmla="*/ 0 w 1072"/>
                <a:gd name="T17" fmla="*/ 87 h 606"/>
                <a:gd name="T18" fmla="*/ 0 w 1072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11" name="Freeform 324"/>
            <p:cNvSpPr>
              <a:spLocks noChangeAspect="1"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373 w 1072"/>
                <a:gd name="T5" fmla="*/ 336 h 547"/>
                <a:gd name="T6" fmla="*/ 733 w 1072"/>
                <a:gd name="T7" fmla="*/ 473 h 547"/>
                <a:gd name="T8" fmla="*/ 1072 w 1072"/>
                <a:gd name="T9" fmla="*/ 529 h 547"/>
                <a:gd name="T10" fmla="*/ 1072 w 1072"/>
                <a:gd name="T11" fmla="*/ 547 h 547"/>
                <a:gd name="T12" fmla="*/ 732 w 1072"/>
                <a:gd name="T13" fmla="*/ 493 h 547"/>
                <a:gd name="T14" fmla="*/ 373 w 1072"/>
                <a:gd name="T15" fmla="*/ 381 h 547"/>
                <a:gd name="T16" fmla="*/ 0 w 1072"/>
                <a:gd name="T17" fmla="*/ 82 h 547"/>
                <a:gd name="T18" fmla="*/ 0 w 1072"/>
                <a:gd name="T1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12" name="Freeform 325"/>
            <p:cNvSpPr>
              <a:spLocks noChangeAspect="1"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372 w 1071"/>
                <a:gd name="T5" fmla="*/ 287 h 477"/>
                <a:gd name="T6" fmla="*/ 733 w 1071"/>
                <a:gd name="T7" fmla="*/ 411 h 477"/>
                <a:gd name="T8" fmla="*/ 1071 w 1071"/>
                <a:gd name="T9" fmla="*/ 458 h 477"/>
                <a:gd name="T10" fmla="*/ 1071 w 1071"/>
                <a:gd name="T11" fmla="*/ 477 h 477"/>
                <a:gd name="T12" fmla="*/ 733 w 1071"/>
                <a:gd name="T13" fmla="*/ 432 h 477"/>
                <a:gd name="T14" fmla="*/ 373 w 1071"/>
                <a:gd name="T15" fmla="*/ 328 h 477"/>
                <a:gd name="T16" fmla="*/ 0 w 1071"/>
                <a:gd name="T17" fmla="*/ 76 h 477"/>
                <a:gd name="T18" fmla="*/ 0 w 1071"/>
                <a:gd name="T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13" name="Freeform 326"/>
            <p:cNvSpPr>
              <a:spLocks noChangeAspect="1"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373 w 1071"/>
                <a:gd name="T5" fmla="*/ 238 h 412"/>
                <a:gd name="T6" fmla="*/ 733 w 1071"/>
                <a:gd name="T7" fmla="*/ 352 h 412"/>
                <a:gd name="T8" fmla="*/ 1071 w 1071"/>
                <a:gd name="T9" fmla="*/ 394 h 412"/>
                <a:gd name="T10" fmla="*/ 1071 w 1071"/>
                <a:gd name="T11" fmla="*/ 412 h 412"/>
                <a:gd name="T12" fmla="*/ 732 w 1071"/>
                <a:gd name="T13" fmla="*/ 375 h 412"/>
                <a:gd name="T14" fmla="*/ 372 w 1071"/>
                <a:gd name="T15" fmla="*/ 279 h 412"/>
                <a:gd name="T16" fmla="*/ 0 w 1071"/>
                <a:gd name="T17" fmla="*/ 70 h 412"/>
                <a:gd name="T18" fmla="*/ 0 w 107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14" name="Freeform 327"/>
            <p:cNvSpPr>
              <a:spLocks noChangeAspect="1"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373 w 1072"/>
                <a:gd name="T5" fmla="*/ 195 h 344"/>
                <a:gd name="T6" fmla="*/ 733 w 1072"/>
                <a:gd name="T7" fmla="*/ 290 h 344"/>
                <a:gd name="T8" fmla="*/ 1072 w 1072"/>
                <a:gd name="T9" fmla="*/ 327 h 344"/>
                <a:gd name="T10" fmla="*/ 1072 w 1072"/>
                <a:gd name="T11" fmla="*/ 344 h 344"/>
                <a:gd name="T12" fmla="*/ 733 w 1072"/>
                <a:gd name="T13" fmla="*/ 311 h 344"/>
                <a:gd name="T14" fmla="*/ 373 w 1072"/>
                <a:gd name="T15" fmla="*/ 233 h 344"/>
                <a:gd name="T16" fmla="*/ 0 w 1072"/>
                <a:gd name="T17" fmla="*/ 65 h 344"/>
                <a:gd name="T18" fmla="*/ 0 w 1072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15" name="Freeform 328"/>
            <p:cNvSpPr>
              <a:spLocks noChangeAspect="1"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373 w 1071"/>
                <a:gd name="T5" fmla="*/ 152 h 278"/>
                <a:gd name="T6" fmla="*/ 734 w 1071"/>
                <a:gd name="T7" fmla="*/ 227 h 278"/>
                <a:gd name="T8" fmla="*/ 1071 w 1071"/>
                <a:gd name="T9" fmla="*/ 261 h 278"/>
                <a:gd name="T10" fmla="*/ 1071 w 1071"/>
                <a:gd name="T11" fmla="*/ 278 h 278"/>
                <a:gd name="T12" fmla="*/ 733 w 1071"/>
                <a:gd name="T13" fmla="*/ 250 h 278"/>
                <a:gd name="T14" fmla="*/ 373 w 1071"/>
                <a:gd name="T15" fmla="*/ 188 h 278"/>
                <a:gd name="T16" fmla="*/ 0 w 1071"/>
                <a:gd name="T17" fmla="*/ 62 h 278"/>
                <a:gd name="T18" fmla="*/ 0 w 107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16" name="Freeform 329"/>
            <p:cNvSpPr>
              <a:spLocks noChangeAspect="1"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373 w 1071"/>
                <a:gd name="T5" fmla="*/ 107 h 208"/>
                <a:gd name="T6" fmla="*/ 734 w 1071"/>
                <a:gd name="T7" fmla="*/ 166 h 208"/>
                <a:gd name="T8" fmla="*/ 1071 w 1071"/>
                <a:gd name="T9" fmla="*/ 192 h 208"/>
                <a:gd name="T10" fmla="*/ 1071 w 1071"/>
                <a:gd name="T11" fmla="*/ 208 h 208"/>
                <a:gd name="T12" fmla="*/ 733 w 1071"/>
                <a:gd name="T13" fmla="*/ 185 h 208"/>
                <a:gd name="T14" fmla="*/ 373 w 1071"/>
                <a:gd name="T15" fmla="*/ 144 h 208"/>
                <a:gd name="T16" fmla="*/ 0 w 1071"/>
                <a:gd name="T17" fmla="*/ 59 h 208"/>
                <a:gd name="T18" fmla="*/ 0 w 1071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17" name="Freeform 330"/>
            <p:cNvSpPr>
              <a:spLocks noChangeAspect="1"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373 w 1072"/>
                <a:gd name="T5" fmla="*/ 62 h 140"/>
                <a:gd name="T6" fmla="*/ 733 w 1072"/>
                <a:gd name="T7" fmla="*/ 101 h 140"/>
                <a:gd name="T8" fmla="*/ 1072 w 1072"/>
                <a:gd name="T9" fmla="*/ 123 h 140"/>
                <a:gd name="T10" fmla="*/ 1072 w 1072"/>
                <a:gd name="T11" fmla="*/ 140 h 140"/>
                <a:gd name="T12" fmla="*/ 733 w 1072"/>
                <a:gd name="T13" fmla="*/ 122 h 140"/>
                <a:gd name="T14" fmla="*/ 373 w 1072"/>
                <a:gd name="T15" fmla="*/ 98 h 140"/>
                <a:gd name="T16" fmla="*/ 0 w 1072"/>
                <a:gd name="T17" fmla="*/ 55 h 140"/>
                <a:gd name="T18" fmla="*/ 0 w 107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18" name="Freeform 331"/>
            <p:cNvSpPr>
              <a:spLocks noChangeAspect="1"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373 w 1072"/>
                <a:gd name="T5" fmla="*/ 12 h 55"/>
                <a:gd name="T6" fmla="*/ 1072 w 1072"/>
                <a:gd name="T7" fmla="*/ 38 h 55"/>
                <a:gd name="T8" fmla="*/ 1072 w 1072"/>
                <a:gd name="T9" fmla="*/ 55 h 55"/>
                <a:gd name="T10" fmla="*/ 0 w 1072"/>
                <a:gd name="T11" fmla="*/ 54 h 55"/>
                <a:gd name="T12" fmla="*/ 0 w 10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19" name="Freeform 332"/>
            <p:cNvSpPr>
              <a:spLocks noChangeAspect="1"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5 h 160"/>
                <a:gd name="T2" fmla="*/ 0 w 98"/>
                <a:gd name="T3" fmla="*/ 5 h 160"/>
                <a:gd name="T4" fmla="*/ 4 w 98"/>
                <a:gd name="T5" fmla="*/ 0 h 160"/>
                <a:gd name="T6" fmla="*/ 93 w 98"/>
                <a:gd name="T7" fmla="*/ 0 h 160"/>
                <a:gd name="T8" fmla="*/ 97 w 98"/>
                <a:gd name="T9" fmla="*/ 5 h 160"/>
                <a:gd name="T10" fmla="*/ 97 w 98"/>
                <a:gd name="T11" fmla="*/ 20 h 160"/>
                <a:gd name="T12" fmla="*/ 92 w 98"/>
                <a:gd name="T13" fmla="*/ 24 h 160"/>
                <a:gd name="T14" fmla="*/ 27 w 98"/>
                <a:gd name="T15" fmla="*/ 24 h 160"/>
                <a:gd name="T16" fmla="*/ 27 w 98"/>
                <a:gd name="T17" fmla="*/ 65 h 160"/>
                <a:gd name="T18" fmla="*/ 85 w 98"/>
                <a:gd name="T19" fmla="*/ 65 h 160"/>
                <a:gd name="T20" fmla="*/ 90 w 98"/>
                <a:gd name="T21" fmla="*/ 69 h 160"/>
                <a:gd name="T22" fmla="*/ 90 w 98"/>
                <a:gd name="T23" fmla="*/ 84 h 160"/>
                <a:gd name="T24" fmla="*/ 85 w 98"/>
                <a:gd name="T25" fmla="*/ 89 h 160"/>
                <a:gd name="T26" fmla="*/ 27 w 98"/>
                <a:gd name="T27" fmla="*/ 89 h 160"/>
                <a:gd name="T28" fmla="*/ 27 w 98"/>
                <a:gd name="T29" fmla="*/ 136 h 160"/>
                <a:gd name="T30" fmla="*/ 94 w 98"/>
                <a:gd name="T31" fmla="*/ 136 h 160"/>
                <a:gd name="T32" fmla="*/ 98 w 98"/>
                <a:gd name="T33" fmla="*/ 141 h 160"/>
                <a:gd name="T34" fmla="*/ 98 w 98"/>
                <a:gd name="T35" fmla="*/ 155 h 160"/>
                <a:gd name="T36" fmla="*/ 94 w 98"/>
                <a:gd name="T37" fmla="*/ 160 h 160"/>
                <a:gd name="T38" fmla="*/ 4 w 98"/>
                <a:gd name="T39" fmla="*/ 160 h 160"/>
                <a:gd name="T40" fmla="*/ 0 w 98"/>
                <a:gd name="T41" fmla="*/ 155 h 160"/>
                <a:gd name="T42" fmla="*/ 0 w 98"/>
                <a:gd name="T4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20" name="Freeform 333"/>
            <p:cNvSpPr>
              <a:spLocks noChangeAspect="1"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98 w 102"/>
                <a:gd name="T1" fmla="*/ 118 h 120"/>
                <a:gd name="T2" fmla="*/ 98 w 102"/>
                <a:gd name="T3" fmla="*/ 118 h 120"/>
                <a:gd name="T4" fmla="*/ 81 w 102"/>
                <a:gd name="T5" fmla="*/ 118 h 120"/>
                <a:gd name="T6" fmla="*/ 76 w 102"/>
                <a:gd name="T7" fmla="*/ 113 h 120"/>
                <a:gd name="T8" fmla="*/ 76 w 102"/>
                <a:gd name="T9" fmla="*/ 106 h 120"/>
                <a:gd name="T10" fmla="*/ 76 w 102"/>
                <a:gd name="T11" fmla="*/ 105 h 120"/>
                <a:gd name="T12" fmla="*/ 35 w 102"/>
                <a:gd name="T13" fmla="*/ 120 h 120"/>
                <a:gd name="T14" fmla="*/ 0 w 102"/>
                <a:gd name="T15" fmla="*/ 75 h 120"/>
                <a:gd name="T16" fmla="*/ 0 w 102"/>
                <a:gd name="T17" fmla="*/ 5 h 120"/>
                <a:gd name="T18" fmla="*/ 4 w 102"/>
                <a:gd name="T19" fmla="*/ 0 h 120"/>
                <a:gd name="T20" fmla="*/ 22 w 102"/>
                <a:gd name="T21" fmla="*/ 0 h 120"/>
                <a:gd name="T22" fmla="*/ 26 w 102"/>
                <a:gd name="T23" fmla="*/ 5 h 120"/>
                <a:gd name="T24" fmla="*/ 26 w 102"/>
                <a:gd name="T25" fmla="*/ 72 h 120"/>
                <a:gd name="T26" fmla="*/ 44 w 102"/>
                <a:gd name="T27" fmla="*/ 96 h 120"/>
                <a:gd name="T28" fmla="*/ 76 w 102"/>
                <a:gd name="T29" fmla="*/ 85 h 120"/>
                <a:gd name="T30" fmla="*/ 76 w 102"/>
                <a:gd name="T31" fmla="*/ 5 h 120"/>
                <a:gd name="T32" fmla="*/ 81 w 102"/>
                <a:gd name="T33" fmla="*/ 0 h 120"/>
                <a:gd name="T34" fmla="*/ 98 w 102"/>
                <a:gd name="T35" fmla="*/ 0 h 120"/>
                <a:gd name="T36" fmla="*/ 102 w 102"/>
                <a:gd name="T37" fmla="*/ 5 h 120"/>
                <a:gd name="T38" fmla="*/ 102 w 102"/>
                <a:gd name="T39" fmla="*/ 113 h 120"/>
                <a:gd name="T40" fmla="*/ 98 w 102"/>
                <a:gd name="T41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21" name="Freeform 334"/>
            <p:cNvSpPr>
              <a:spLocks noChangeAspect="1"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26 w 70"/>
                <a:gd name="T1" fmla="*/ 115 h 120"/>
                <a:gd name="T2" fmla="*/ 26 w 70"/>
                <a:gd name="T3" fmla="*/ 115 h 120"/>
                <a:gd name="T4" fmla="*/ 22 w 70"/>
                <a:gd name="T5" fmla="*/ 120 h 120"/>
                <a:gd name="T6" fmla="*/ 4 w 70"/>
                <a:gd name="T7" fmla="*/ 120 h 120"/>
                <a:gd name="T8" fmla="*/ 0 w 70"/>
                <a:gd name="T9" fmla="*/ 115 h 120"/>
                <a:gd name="T10" fmla="*/ 0 w 70"/>
                <a:gd name="T11" fmla="*/ 7 h 120"/>
                <a:gd name="T12" fmla="*/ 4 w 70"/>
                <a:gd name="T13" fmla="*/ 2 h 120"/>
                <a:gd name="T14" fmla="*/ 21 w 70"/>
                <a:gd name="T15" fmla="*/ 2 h 120"/>
                <a:gd name="T16" fmla="*/ 26 w 70"/>
                <a:gd name="T17" fmla="*/ 7 h 120"/>
                <a:gd name="T18" fmla="*/ 26 w 70"/>
                <a:gd name="T19" fmla="*/ 17 h 120"/>
                <a:gd name="T20" fmla="*/ 27 w 70"/>
                <a:gd name="T21" fmla="*/ 18 h 120"/>
                <a:gd name="T22" fmla="*/ 62 w 70"/>
                <a:gd name="T23" fmla="*/ 1 h 120"/>
                <a:gd name="T24" fmla="*/ 68 w 70"/>
                <a:gd name="T25" fmla="*/ 5 h 120"/>
                <a:gd name="T26" fmla="*/ 70 w 70"/>
                <a:gd name="T27" fmla="*/ 21 h 120"/>
                <a:gd name="T28" fmla="*/ 65 w 70"/>
                <a:gd name="T29" fmla="*/ 27 h 120"/>
                <a:gd name="T30" fmla="*/ 26 w 70"/>
                <a:gd name="T31" fmla="*/ 38 h 120"/>
                <a:gd name="T32" fmla="*/ 26 w 70"/>
                <a:gd name="T3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22" name="Freeform 335"/>
            <p:cNvSpPr>
              <a:spLocks noChangeAspect="1"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51 w 104"/>
                <a:gd name="T1" fmla="*/ 24 h 122"/>
                <a:gd name="T2" fmla="*/ 51 w 104"/>
                <a:gd name="T3" fmla="*/ 24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4 h 122"/>
                <a:gd name="T12" fmla="*/ 51 w 104"/>
                <a:gd name="T13" fmla="*/ 24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60 h 122"/>
                <a:gd name="T20" fmla="*/ 51 w 104"/>
                <a:gd name="T21" fmla="*/ 0 h 122"/>
                <a:gd name="T22" fmla="*/ 104 w 104"/>
                <a:gd name="T23" fmla="*/ 60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lnTo>
                    <a:pt x="51" y="24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23" name="Freeform 336"/>
            <p:cNvSpPr>
              <a:spLocks noChangeAspect="1"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59 w 105"/>
                <a:gd name="T1" fmla="*/ 24 h 164"/>
                <a:gd name="T2" fmla="*/ 59 w 105"/>
                <a:gd name="T3" fmla="*/ 24 h 164"/>
                <a:gd name="T4" fmla="*/ 27 w 105"/>
                <a:gd name="T5" fmla="*/ 35 h 164"/>
                <a:gd name="T6" fmla="*/ 27 w 105"/>
                <a:gd name="T7" fmla="*/ 95 h 164"/>
                <a:gd name="T8" fmla="*/ 54 w 105"/>
                <a:gd name="T9" fmla="*/ 99 h 164"/>
                <a:gd name="T10" fmla="*/ 77 w 105"/>
                <a:gd name="T11" fmla="*/ 60 h 164"/>
                <a:gd name="T12" fmla="*/ 59 w 105"/>
                <a:gd name="T13" fmla="*/ 24 h 164"/>
                <a:gd name="T14" fmla="*/ 59 w 105"/>
                <a:gd name="T15" fmla="*/ 24 h 164"/>
                <a:gd name="T16" fmla="*/ 57 w 105"/>
                <a:gd name="T17" fmla="*/ 122 h 164"/>
                <a:gd name="T18" fmla="*/ 57 w 105"/>
                <a:gd name="T19" fmla="*/ 122 h 164"/>
                <a:gd name="T20" fmla="*/ 27 w 105"/>
                <a:gd name="T21" fmla="*/ 116 h 164"/>
                <a:gd name="T22" fmla="*/ 27 w 105"/>
                <a:gd name="T23" fmla="*/ 117 h 164"/>
                <a:gd name="T24" fmla="*/ 27 w 105"/>
                <a:gd name="T25" fmla="*/ 159 h 164"/>
                <a:gd name="T26" fmla="*/ 22 w 105"/>
                <a:gd name="T27" fmla="*/ 164 h 164"/>
                <a:gd name="T28" fmla="*/ 5 w 105"/>
                <a:gd name="T29" fmla="*/ 164 h 164"/>
                <a:gd name="T30" fmla="*/ 0 w 105"/>
                <a:gd name="T31" fmla="*/ 159 h 164"/>
                <a:gd name="T32" fmla="*/ 0 w 105"/>
                <a:gd name="T33" fmla="*/ 7 h 164"/>
                <a:gd name="T34" fmla="*/ 5 w 105"/>
                <a:gd name="T35" fmla="*/ 2 h 164"/>
                <a:gd name="T36" fmla="*/ 22 w 105"/>
                <a:gd name="T37" fmla="*/ 2 h 164"/>
                <a:gd name="T38" fmla="*/ 26 w 105"/>
                <a:gd name="T39" fmla="*/ 7 h 164"/>
                <a:gd name="T40" fmla="*/ 26 w 105"/>
                <a:gd name="T41" fmla="*/ 14 h 164"/>
                <a:gd name="T42" fmla="*/ 27 w 105"/>
                <a:gd name="T43" fmla="*/ 14 h 164"/>
                <a:gd name="T44" fmla="*/ 65 w 105"/>
                <a:gd name="T45" fmla="*/ 0 h 164"/>
                <a:gd name="T46" fmla="*/ 105 w 105"/>
                <a:gd name="T47" fmla="*/ 60 h 164"/>
                <a:gd name="T48" fmla="*/ 57 w 105"/>
                <a:gd name="T49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lnTo>
                    <a:pt x="59" y="24"/>
                  </a:ln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24" name="Freeform 337"/>
            <p:cNvSpPr>
              <a:spLocks noChangeAspect="1"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27 w 102"/>
                <a:gd name="T1" fmla="*/ 51 h 123"/>
                <a:gd name="T2" fmla="*/ 27 w 102"/>
                <a:gd name="T3" fmla="*/ 51 h 123"/>
                <a:gd name="T4" fmla="*/ 75 w 102"/>
                <a:gd name="T5" fmla="*/ 51 h 123"/>
                <a:gd name="T6" fmla="*/ 51 w 102"/>
                <a:gd name="T7" fmla="*/ 22 h 123"/>
                <a:gd name="T8" fmla="*/ 27 w 102"/>
                <a:gd name="T9" fmla="*/ 51 h 123"/>
                <a:gd name="T10" fmla="*/ 27 w 102"/>
                <a:gd name="T11" fmla="*/ 51 h 123"/>
                <a:gd name="T12" fmla="*/ 27 w 102"/>
                <a:gd name="T13" fmla="*/ 69 h 123"/>
                <a:gd name="T14" fmla="*/ 27 w 102"/>
                <a:gd name="T15" fmla="*/ 69 h 123"/>
                <a:gd name="T16" fmla="*/ 56 w 102"/>
                <a:gd name="T17" fmla="*/ 100 h 123"/>
                <a:gd name="T18" fmla="*/ 87 w 102"/>
                <a:gd name="T19" fmla="*/ 97 h 123"/>
                <a:gd name="T20" fmla="*/ 94 w 102"/>
                <a:gd name="T21" fmla="*/ 101 h 123"/>
                <a:gd name="T22" fmla="*/ 95 w 102"/>
                <a:gd name="T23" fmla="*/ 109 h 123"/>
                <a:gd name="T24" fmla="*/ 91 w 102"/>
                <a:gd name="T25" fmla="*/ 117 h 123"/>
                <a:gd name="T26" fmla="*/ 52 w 102"/>
                <a:gd name="T27" fmla="*/ 123 h 123"/>
                <a:gd name="T28" fmla="*/ 0 w 102"/>
                <a:gd name="T29" fmla="*/ 62 h 123"/>
                <a:gd name="T30" fmla="*/ 51 w 102"/>
                <a:gd name="T31" fmla="*/ 0 h 123"/>
                <a:gd name="T32" fmla="*/ 102 w 102"/>
                <a:gd name="T33" fmla="*/ 54 h 123"/>
                <a:gd name="T34" fmla="*/ 90 w 102"/>
                <a:gd name="T35" fmla="*/ 69 h 123"/>
                <a:gd name="T36" fmla="*/ 27 w 102"/>
                <a:gd name="T37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lnTo>
                    <a:pt x="27" y="51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25" name="Freeform 338"/>
            <p:cNvSpPr>
              <a:spLocks noChangeAspect="1"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76 w 116"/>
                <a:gd name="T1" fmla="*/ 67 h 122"/>
                <a:gd name="T2" fmla="*/ 76 w 116"/>
                <a:gd name="T3" fmla="*/ 67 h 122"/>
                <a:gd name="T4" fmla="*/ 47 w 116"/>
                <a:gd name="T5" fmla="*/ 67 h 122"/>
                <a:gd name="T6" fmla="*/ 27 w 116"/>
                <a:gd name="T7" fmla="*/ 87 h 122"/>
                <a:gd name="T8" fmla="*/ 42 w 116"/>
                <a:gd name="T9" fmla="*/ 101 h 122"/>
                <a:gd name="T10" fmla="*/ 76 w 116"/>
                <a:gd name="T11" fmla="*/ 90 h 122"/>
                <a:gd name="T12" fmla="*/ 76 w 116"/>
                <a:gd name="T13" fmla="*/ 67 h 122"/>
                <a:gd name="T14" fmla="*/ 76 w 116"/>
                <a:gd name="T15" fmla="*/ 67 h 122"/>
                <a:gd name="T16" fmla="*/ 78 w 116"/>
                <a:gd name="T17" fmla="*/ 107 h 122"/>
                <a:gd name="T18" fmla="*/ 78 w 116"/>
                <a:gd name="T19" fmla="*/ 107 h 122"/>
                <a:gd name="T20" fmla="*/ 33 w 116"/>
                <a:gd name="T21" fmla="*/ 122 h 122"/>
                <a:gd name="T22" fmla="*/ 1 w 116"/>
                <a:gd name="T23" fmla="*/ 88 h 122"/>
                <a:gd name="T24" fmla="*/ 46 w 116"/>
                <a:gd name="T25" fmla="*/ 48 h 122"/>
                <a:gd name="T26" fmla="*/ 76 w 116"/>
                <a:gd name="T27" fmla="*/ 48 h 122"/>
                <a:gd name="T28" fmla="*/ 76 w 116"/>
                <a:gd name="T29" fmla="*/ 42 h 122"/>
                <a:gd name="T30" fmla="*/ 51 w 116"/>
                <a:gd name="T31" fmla="*/ 23 h 122"/>
                <a:gd name="T32" fmla="*/ 19 w 116"/>
                <a:gd name="T33" fmla="*/ 25 h 122"/>
                <a:gd name="T34" fmla="*/ 12 w 116"/>
                <a:gd name="T35" fmla="*/ 22 h 122"/>
                <a:gd name="T36" fmla="*/ 10 w 116"/>
                <a:gd name="T37" fmla="*/ 13 h 122"/>
                <a:gd name="T38" fmla="*/ 15 w 116"/>
                <a:gd name="T39" fmla="*/ 6 h 122"/>
                <a:gd name="T40" fmla="*/ 56 w 116"/>
                <a:gd name="T41" fmla="*/ 0 h 122"/>
                <a:gd name="T42" fmla="*/ 103 w 116"/>
                <a:gd name="T43" fmla="*/ 44 h 122"/>
                <a:gd name="T44" fmla="*/ 103 w 116"/>
                <a:gd name="T45" fmla="*/ 91 h 122"/>
                <a:gd name="T46" fmla="*/ 111 w 116"/>
                <a:gd name="T47" fmla="*/ 102 h 122"/>
                <a:gd name="T48" fmla="*/ 116 w 116"/>
                <a:gd name="T49" fmla="*/ 105 h 122"/>
                <a:gd name="T50" fmla="*/ 116 w 116"/>
                <a:gd name="T51" fmla="*/ 115 h 122"/>
                <a:gd name="T52" fmla="*/ 110 w 116"/>
                <a:gd name="T53" fmla="*/ 121 h 122"/>
                <a:gd name="T54" fmla="*/ 99 w 116"/>
                <a:gd name="T55" fmla="*/ 122 h 122"/>
                <a:gd name="T56" fmla="*/ 78 w 116"/>
                <a:gd name="T57" fmla="*/ 107 h 122"/>
                <a:gd name="T58" fmla="*/ 78 w 116"/>
                <a:gd name="T59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lnTo>
                    <a:pt x="78" y="10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26" name="Freeform 339"/>
            <p:cNvSpPr>
              <a:spLocks noChangeAspect="1"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98 w 103"/>
                <a:gd name="T1" fmla="*/ 120 h 120"/>
                <a:gd name="T2" fmla="*/ 98 w 103"/>
                <a:gd name="T3" fmla="*/ 120 h 120"/>
                <a:gd name="T4" fmla="*/ 81 w 103"/>
                <a:gd name="T5" fmla="*/ 120 h 120"/>
                <a:gd name="T6" fmla="*/ 77 w 103"/>
                <a:gd name="T7" fmla="*/ 115 h 120"/>
                <a:gd name="T8" fmla="*/ 77 w 103"/>
                <a:gd name="T9" fmla="*/ 47 h 120"/>
                <a:gd name="T10" fmla="*/ 60 w 103"/>
                <a:gd name="T11" fmla="*/ 24 h 120"/>
                <a:gd name="T12" fmla="*/ 27 w 103"/>
                <a:gd name="T13" fmla="*/ 35 h 120"/>
                <a:gd name="T14" fmla="*/ 27 w 103"/>
                <a:gd name="T15" fmla="*/ 115 h 120"/>
                <a:gd name="T16" fmla="*/ 22 w 103"/>
                <a:gd name="T17" fmla="*/ 120 h 120"/>
                <a:gd name="T18" fmla="*/ 5 w 103"/>
                <a:gd name="T19" fmla="*/ 120 h 120"/>
                <a:gd name="T20" fmla="*/ 0 w 103"/>
                <a:gd name="T21" fmla="*/ 115 h 120"/>
                <a:gd name="T22" fmla="*/ 0 w 103"/>
                <a:gd name="T23" fmla="*/ 7 h 120"/>
                <a:gd name="T24" fmla="*/ 5 w 103"/>
                <a:gd name="T25" fmla="*/ 2 h 120"/>
                <a:gd name="T26" fmla="*/ 22 w 103"/>
                <a:gd name="T27" fmla="*/ 2 h 120"/>
                <a:gd name="T28" fmla="*/ 27 w 103"/>
                <a:gd name="T29" fmla="*/ 7 h 120"/>
                <a:gd name="T30" fmla="*/ 27 w 103"/>
                <a:gd name="T31" fmla="*/ 14 h 120"/>
                <a:gd name="T32" fmla="*/ 27 w 103"/>
                <a:gd name="T33" fmla="*/ 14 h 120"/>
                <a:gd name="T34" fmla="*/ 68 w 103"/>
                <a:gd name="T35" fmla="*/ 0 h 120"/>
                <a:gd name="T36" fmla="*/ 103 w 103"/>
                <a:gd name="T37" fmla="*/ 45 h 120"/>
                <a:gd name="T38" fmla="*/ 103 w 103"/>
                <a:gd name="T39" fmla="*/ 115 h 120"/>
                <a:gd name="T40" fmla="*/ 98 w 103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27" name="Freeform 340"/>
            <p:cNvSpPr>
              <a:spLocks noChangeAspect="1"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65 w 115"/>
                <a:gd name="T1" fmla="*/ 0 h 163"/>
                <a:gd name="T2" fmla="*/ 65 w 115"/>
                <a:gd name="T3" fmla="*/ 0 h 163"/>
                <a:gd name="T4" fmla="*/ 109 w 115"/>
                <a:gd name="T5" fmla="*/ 7 h 163"/>
                <a:gd name="T6" fmla="*/ 114 w 115"/>
                <a:gd name="T7" fmla="*/ 14 h 163"/>
                <a:gd name="T8" fmla="*/ 112 w 115"/>
                <a:gd name="T9" fmla="*/ 24 h 163"/>
                <a:gd name="T10" fmla="*/ 105 w 115"/>
                <a:gd name="T11" fmla="*/ 28 h 163"/>
                <a:gd name="T12" fmla="*/ 67 w 115"/>
                <a:gd name="T13" fmla="*/ 24 h 163"/>
                <a:gd name="T14" fmla="*/ 29 w 115"/>
                <a:gd name="T15" fmla="*/ 82 h 163"/>
                <a:gd name="T16" fmla="*/ 67 w 115"/>
                <a:gd name="T17" fmla="*/ 138 h 163"/>
                <a:gd name="T18" fmla="*/ 105 w 115"/>
                <a:gd name="T19" fmla="*/ 135 h 163"/>
                <a:gd name="T20" fmla="*/ 112 w 115"/>
                <a:gd name="T21" fmla="*/ 139 h 163"/>
                <a:gd name="T22" fmla="*/ 114 w 115"/>
                <a:gd name="T23" fmla="*/ 148 h 163"/>
                <a:gd name="T24" fmla="*/ 110 w 115"/>
                <a:gd name="T25" fmla="*/ 156 h 163"/>
                <a:gd name="T26" fmla="*/ 65 w 115"/>
                <a:gd name="T27" fmla="*/ 163 h 163"/>
                <a:gd name="T28" fmla="*/ 0 w 115"/>
                <a:gd name="T29" fmla="*/ 83 h 163"/>
                <a:gd name="T30" fmla="*/ 65 w 115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28" name="Freeform 341"/>
            <p:cNvSpPr>
              <a:spLocks noChangeAspect="1"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51 w 104"/>
                <a:gd name="T1" fmla="*/ 23 h 122"/>
                <a:gd name="T2" fmla="*/ 51 w 104"/>
                <a:gd name="T3" fmla="*/ 23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3 h 122"/>
                <a:gd name="T12" fmla="*/ 51 w 104"/>
                <a:gd name="T13" fmla="*/ 23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59 h 122"/>
                <a:gd name="T20" fmla="*/ 51 w 104"/>
                <a:gd name="T21" fmla="*/ 0 h 122"/>
                <a:gd name="T22" fmla="*/ 104 w 104"/>
                <a:gd name="T23" fmla="*/ 59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lnTo>
                    <a:pt x="51" y="23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29" name="Freeform 342"/>
            <p:cNvSpPr>
              <a:spLocks noChangeAspect="1"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67 w 172"/>
                <a:gd name="T1" fmla="*/ 120 h 120"/>
                <a:gd name="T2" fmla="*/ 167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7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30" name="Freeform 343"/>
            <p:cNvSpPr>
              <a:spLocks noChangeAspect="1"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68 w 172"/>
                <a:gd name="T1" fmla="*/ 120 h 120"/>
                <a:gd name="T2" fmla="*/ 168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8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31" name="Freeform 344"/>
            <p:cNvSpPr>
              <a:spLocks noChangeAspect="1"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27 w 28"/>
                <a:gd name="T1" fmla="*/ 158 h 163"/>
                <a:gd name="T2" fmla="*/ 27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1 w 28"/>
                <a:gd name="T9" fmla="*/ 158 h 163"/>
                <a:gd name="T10" fmla="*/ 1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7 w 28"/>
                <a:gd name="T17" fmla="*/ 50 h 163"/>
                <a:gd name="T18" fmla="*/ 27 w 28"/>
                <a:gd name="T19" fmla="*/ 158 h 163"/>
                <a:gd name="T20" fmla="*/ 27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32" name="Freeform 345"/>
            <p:cNvSpPr>
              <a:spLocks noChangeAspect="1"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43 w 92"/>
                <a:gd name="T1" fmla="*/ 122 h 122"/>
                <a:gd name="T2" fmla="*/ 43 w 92"/>
                <a:gd name="T3" fmla="*/ 122 h 122"/>
                <a:gd name="T4" fmla="*/ 6 w 92"/>
                <a:gd name="T5" fmla="*/ 116 h 122"/>
                <a:gd name="T6" fmla="*/ 1 w 92"/>
                <a:gd name="T7" fmla="*/ 109 h 122"/>
                <a:gd name="T8" fmla="*/ 3 w 92"/>
                <a:gd name="T9" fmla="*/ 101 h 122"/>
                <a:gd name="T10" fmla="*/ 9 w 92"/>
                <a:gd name="T11" fmla="*/ 97 h 122"/>
                <a:gd name="T12" fmla="*/ 43 w 92"/>
                <a:gd name="T13" fmla="*/ 100 h 122"/>
                <a:gd name="T14" fmla="*/ 65 w 92"/>
                <a:gd name="T15" fmla="*/ 86 h 122"/>
                <a:gd name="T16" fmla="*/ 45 w 92"/>
                <a:gd name="T17" fmla="*/ 71 h 122"/>
                <a:gd name="T18" fmla="*/ 1 w 92"/>
                <a:gd name="T19" fmla="*/ 36 h 122"/>
                <a:gd name="T20" fmla="*/ 46 w 92"/>
                <a:gd name="T21" fmla="*/ 0 h 122"/>
                <a:gd name="T22" fmla="*/ 83 w 92"/>
                <a:gd name="T23" fmla="*/ 5 h 122"/>
                <a:gd name="T24" fmla="*/ 88 w 92"/>
                <a:gd name="T25" fmla="*/ 12 h 122"/>
                <a:gd name="T26" fmla="*/ 86 w 92"/>
                <a:gd name="T27" fmla="*/ 21 h 122"/>
                <a:gd name="T28" fmla="*/ 79 w 92"/>
                <a:gd name="T29" fmla="*/ 24 h 122"/>
                <a:gd name="T30" fmla="*/ 47 w 92"/>
                <a:gd name="T31" fmla="*/ 22 h 122"/>
                <a:gd name="T32" fmla="*/ 28 w 92"/>
                <a:gd name="T33" fmla="*/ 35 h 122"/>
                <a:gd name="T34" fmla="*/ 48 w 92"/>
                <a:gd name="T35" fmla="*/ 48 h 122"/>
                <a:gd name="T36" fmla="*/ 92 w 92"/>
                <a:gd name="T37" fmla="*/ 85 h 122"/>
                <a:gd name="T38" fmla="*/ 43 w 92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33" name="Freeform 346"/>
            <p:cNvSpPr>
              <a:spLocks noChangeAspect="1"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43 w 91"/>
                <a:gd name="T1" fmla="*/ 122 h 122"/>
                <a:gd name="T2" fmla="*/ 43 w 91"/>
                <a:gd name="T3" fmla="*/ 122 h 122"/>
                <a:gd name="T4" fmla="*/ 6 w 91"/>
                <a:gd name="T5" fmla="*/ 116 h 122"/>
                <a:gd name="T6" fmla="*/ 1 w 91"/>
                <a:gd name="T7" fmla="*/ 109 h 122"/>
                <a:gd name="T8" fmla="*/ 2 w 91"/>
                <a:gd name="T9" fmla="*/ 101 h 122"/>
                <a:gd name="T10" fmla="*/ 8 w 91"/>
                <a:gd name="T11" fmla="*/ 97 h 122"/>
                <a:gd name="T12" fmla="*/ 43 w 91"/>
                <a:gd name="T13" fmla="*/ 100 h 122"/>
                <a:gd name="T14" fmla="*/ 64 w 91"/>
                <a:gd name="T15" fmla="*/ 86 h 122"/>
                <a:gd name="T16" fmla="*/ 45 w 91"/>
                <a:gd name="T17" fmla="*/ 71 h 122"/>
                <a:gd name="T18" fmla="*/ 1 w 91"/>
                <a:gd name="T19" fmla="*/ 36 h 122"/>
                <a:gd name="T20" fmla="*/ 46 w 91"/>
                <a:gd name="T21" fmla="*/ 0 h 122"/>
                <a:gd name="T22" fmla="*/ 82 w 91"/>
                <a:gd name="T23" fmla="*/ 5 h 122"/>
                <a:gd name="T24" fmla="*/ 87 w 91"/>
                <a:gd name="T25" fmla="*/ 12 h 122"/>
                <a:gd name="T26" fmla="*/ 86 w 91"/>
                <a:gd name="T27" fmla="*/ 21 h 122"/>
                <a:gd name="T28" fmla="*/ 79 w 91"/>
                <a:gd name="T29" fmla="*/ 24 h 122"/>
                <a:gd name="T30" fmla="*/ 46 w 91"/>
                <a:gd name="T31" fmla="*/ 22 h 122"/>
                <a:gd name="T32" fmla="*/ 27 w 91"/>
                <a:gd name="T33" fmla="*/ 35 h 122"/>
                <a:gd name="T34" fmla="*/ 48 w 91"/>
                <a:gd name="T35" fmla="*/ 48 h 122"/>
                <a:gd name="T36" fmla="*/ 91 w 91"/>
                <a:gd name="T37" fmla="*/ 85 h 122"/>
                <a:gd name="T38" fmla="*/ 43 w 91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34" name="Freeform 347"/>
            <p:cNvSpPr>
              <a:spLocks noChangeAspect="1"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26 w 28"/>
                <a:gd name="T1" fmla="*/ 158 h 163"/>
                <a:gd name="T2" fmla="*/ 26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0 w 28"/>
                <a:gd name="T9" fmla="*/ 158 h 163"/>
                <a:gd name="T10" fmla="*/ 0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6 w 28"/>
                <a:gd name="T17" fmla="*/ 50 h 163"/>
                <a:gd name="T18" fmla="*/ 26 w 28"/>
                <a:gd name="T19" fmla="*/ 158 h 163"/>
                <a:gd name="T20" fmla="*/ 26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35" name="Freeform 348"/>
            <p:cNvSpPr>
              <a:spLocks noChangeAspect="1"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52 w 105"/>
                <a:gd name="T1" fmla="*/ 23 h 122"/>
                <a:gd name="T2" fmla="*/ 52 w 105"/>
                <a:gd name="T3" fmla="*/ 23 h 122"/>
                <a:gd name="T4" fmla="*/ 27 w 105"/>
                <a:gd name="T5" fmla="*/ 61 h 122"/>
                <a:gd name="T6" fmla="*/ 52 w 105"/>
                <a:gd name="T7" fmla="*/ 99 h 122"/>
                <a:gd name="T8" fmla="*/ 78 w 105"/>
                <a:gd name="T9" fmla="*/ 61 h 122"/>
                <a:gd name="T10" fmla="*/ 52 w 105"/>
                <a:gd name="T11" fmla="*/ 23 h 122"/>
                <a:gd name="T12" fmla="*/ 52 w 105"/>
                <a:gd name="T13" fmla="*/ 23 h 122"/>
                <a:gd name="T14" fmla="*/ 52 w 105"/>
                <a:gd name="T15" fmla="*/ 122 h 122"/>
                <a:gd name="T16" fmla="*/ 52 w 105"/>
                <a:gd name="T17" fmla="*/ 122 h 122"/>
                <a:gd name="T18" fmla="*/ 0 w 105"/>
                <a:gd name="T19" fmla="*/ 59 h 122"/>
                <a:gd name="T20" fmla="*/ 52 w 105"/>
                <a:gd name="T21" fmla="*/ 0 h 122"/>
                <a:gd name="T22" fmla="*/ 105 w 105"/>
                <a:gd name="T23" fmla="*/ 59 h 122"/>
                <a:gd name="T24" fmla="*/ 52 w 105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lnTo>
                    <a:pt x="52" y="23"/>
                  </a:ln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36" name="Freeform 349"/>
            <p:cNvSpPr>
              <a:spLocks noChangeAspect="1"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98 w 102"/>
                <a:gd name="T1" fmla="*/ 120 h 120"/>
                <a:gd name="T2" fmla="*/ 98 w 102"/>
                <a:gd name="T3" fmla="*/ 120 h 120"/>
                <a:gd name="T4" fmla="*/ 80 w 102"/>
                <a:gd name="T5" fmla="*/ 120 h 120"/>
                <a:gd name="T6" fmla="*/ 76 w 102"/>
                <a:gd name="T7" fmla="*/ 115 h 120"/>
                <a:gd name="T8" fmla="*/ 76 w 102"/>
                <a:gd name="T9" fmla="*/ 48 h 120"/>
                <a:gd name="T10" fmla="*/ 59 w 102"/>
                <a:gd name="T11" fmla="*/ 24 h 120"/>
                <a:gd name="T12" fmla="*/ 26 w 102"/>
                <a:gd name="T13" fmla="*/ 35 h 120"/>
                <a:gd name="T14" fmla="*/ 26 w 102"/>
                <a:gd name="T15" fmla="*/ 115 h 120"/>
                <a:gd name="T16" fmla="*/ 21 w 102"/>
                <a:gd name="T17" fmla="*/ 120 h 120"/>
                <a:gd name="T18" fmla="*/ 4 w 102"/>
                <a:gd name="T19" fmla="*/ 120 h 120"/>
                <a:gd name="T20" fmla="*/ 0 w 102"/>
                <a:gd name="T21" fmla="*/ 115 h 120"/>
                <a:gd name="T22" fmla="*/ 0 w 102"/>
                <a:gd name="T23" fmla="*/ 7 h 120"/>
                <a:gd name="T24" fmla="*/ 4 w 102"/>
                <a:gd name="T25" fmla="*/ 2 h 120"/>
                <a:gd name="T26" fmla="*/ 21 w 102"/>
                <a:gd name="T27" fmla="*/ 2 h 120"/>
                <a:gd name="T28" fmla="*/ 26 w 102"/>
                <a:gd name="T29" fmla="*/ 7 h 120"/>
                <a:gd name="T30" fmla="*/ 26 w 102"/>
                <a:gd name="T31" fmla="*/ 14 h 120"/>
                <a:gd name="T32" fmla="*/ 27 w 102"/>
                <a:gd name="T33" fmla="*/ 14 h 120"/>
                <a:gd name="T34" fmla="*/ 67 w 102"/>
                <a:gd name="T35" fmla="*/ 0 h 120"/>
                <a:gd name="T36" fmla="*/ 102 w 102"/>
                <a:gd name="T37" fmla="*/ 46 h 120"/>
                <a:gd name="T38" fmla="*/ 102 w 102"/>
                <a:gd name="T39" fmla="*/ 115 h 120"/>
                <a:gd name="T40" fmla="*/ 98 w 10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27050" y="2564904"/>
            <a:ext cx="11137900" cy="9144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600"/>
              </a:spcBef>
              <a:buFontTx/>
              <a:buNone/>
              <a:defRPr sz="4800" b="1">
                <a:solidFill>
                  <a:schemeClr val="tx2"/>
                </a:solidFill>
              </a:defRPr>
            </a:lvl1pPr>
            <a:lvl2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2pPr>
            <a:lvl3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3pPr>
            <a:lvl4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4pPr>
            <a:lvl5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fr-BE" dirty="0" err="1"/>
              <a:t>Title</a:t>
            </a:r>
            <a:r>
              <a:rPr lang="fr-BE" dirty="0"/>
              <a:t> of the Document</a:t>
            </a:r>
          </a:p>
        </p:txBody>
      </p:sp>
      <p:sp>
        <p:nvSpPr>
          <p:cNvPr id="92" name="Text Placeholder 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27051" y="3354885"/>
            <a:ext cx="11137899" cy="534089"/>
          </a:xfrm>
          <a:prstGeom prst="rect">
            <a:avLst/>
          </a:prstGeom>
        </p:spPr>
        <p:txBody>
          <a:bodyPr rIns="0"/>
          <a:lstStyle>
            <a:lvl1pPr marL="0" indent="0" algn="ctr">
              <a:buNone/>
              <a:defRPr lang="nl-BE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This is the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27050" y="3889648"/>
            <a:ext cx="11137900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0">
                <a:solidFill>
                  <a:schemeClr val="tx2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107315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481137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33562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20 </a:t>
            </a:r>
            <a:r>
              <a:rPr lang="en-US" dirty="0" err="1"/>
              <a:t>september</a:t>
            </a:r>
            <a:r>
              <a:rPr lang="en-US" dirty="0"/>
              <a:t>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362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1621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76A1A-FBB9-4D49-974B-3B526700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536385-DF1B-D943-ABE6-1AD56C79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2ABB12-42A5-0B46-A742-4DA88074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1B25DD-8B77-1040-B866-28A3D115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C5FEB2-3FBE-0843-A09B-40E790B9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82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B8795-CA45-B74D-BD76-5CE341E5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436BE3-D3A4-4B4D-AC07-1AB13CB78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DFBCA3-EBE3-4341-95E5-3985AA8B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C758CE-42C9-D746-ADBF-920CAF83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6DD77E-241F-A746-833F-2096D3BC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2935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23156-CF30-C54D-9BFD-708CC87B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70038D-ECA0-C74D-9632-7BE14D079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EAED47-85CF-314C-94A8-C72552E2A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5E6FFC-12F8-4F41-BB0A-90F1C95B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E61D73-ABD7-8842-BB75-AA30AF847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ACA21A-2862-D24B-B1D4-A42864A1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971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F55FA-4011-BC42-946A-5EEDBD5F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82C5AD-3841-1F47-8244-DD0FFB9B8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E8DAE4-346E-4248-9176-0E9A150F6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35207C-F787-1B4E-9762-CAA251EC1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265D56-1E0E-C642-A141-A6A3A3EA2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5A60C02-0B81-0B40-AC2F-13356847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18E2F0-94CB-BF48-BD9F-ACDB1B32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2B79B4-1180-044D-8439-812AE62E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9792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E0EFD-9A6E-914D-81C9-7CB3385A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63D14C-17A1-6C47-80CE-F522C225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A262C2-DAD8-D344-A9A5-85B83291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AD9B4B-B95B-F04D-9FF6-CFA64F7D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2149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AEADD1-AD2D-AC43-AE5B-D9E00C20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AD206A-A12C-574A-9345-1829E2E9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2930A0-8287-B141-A054-7B5A6BA2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4534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49575-7985-A546-AC8E-ABE71FEA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456B82-0422-EB43-ACCD-CD6745E1E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71D3D8-2C7C-4945-8142-635EA7B01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D59804-DFEB-BF4E-AF57-C5D08563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BC1A68-86DC-E843-BEAD-AB353C4B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3855A4-79D0-0546-964A-5A5A219B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3629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E9AB7-9B6A-DD46-86D8-CC33C88E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B320D1-E33C-2740-B9F3-897E03AA2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CB7B30-283B-074E-B632-7C10F02E3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F39FF1-3B96-8E48-82FE-86D5A3A8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E91E5F-9078-1E4C-BEF7-AE96AB03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099F27-76CC-E545-BAB0-12B72F04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08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E0EFD-9A6E-914D-81C9-7CB3385A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63D14C-17A1-6C47-80CE-F522C225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A262C2-DAD8-D344-A9A5-85B83291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AD9B4B-B95B-F04D-9FF6-CFA64F7D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4666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568A1E-E17E-BC4B-9037-F220ED81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818A57-3429-E541-B550-A10D92D96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1C2C43-17DC-6040-8EC5-58ADC0CB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A6DB99-CBA3-2342-B874-A192FFAB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78FC88-A395-E740-BF51-DCDD906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545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7299B1-9AC2-7546-AFB0-5FD047CD6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A05BA2-68D7-884A-8B33-6A3FECC42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6C67F7-1F1D-7544-AA9F-F419B50A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2E777A-9DEB-7340-A017-087FAF50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C87D10-4990-8244-88A2-7D09AA89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6003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D02832-0BB7-AE4E-8AA5-41BD2D121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2FD442-81E0-C746-941B-71C216E82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507CD2-D19E-1844-9501-AEAC1E8B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A7E8D7-F332-7844-AEEE-152D31E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862B61-90E2-D043-937E-203B6947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721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3012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"/>
          <p:cNvSpPr>
            <a:spLocks noGrp="1"/>
          </p:cNvSpPr>
          <p:nvPr>
            <p:ph type="title"/>
          </p:nvPr>
        </p:nvSpPr>
        <p:spPr>
          <a:xfrm>
            <a:off x="1079550" y="288000"/>
            <a:ext cx="10522748" cy="5226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1079550" y="900000"/>
            <a:ext cx="10445700" cy="5634063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2600" b="1">
                <a:solidFill>
                  <a:schemeClr val="tx1">
                    <a:lumMod val="75000"/>
                  </a:schemeClr>
                </a:solidFill>
              </a:defRPr>
            </a:lvl1pPr>
            <a:lvl2pPr marL="444500" indent="-179388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 marL="625475" indent="-180975">
              <a:spcBef>
                <a:spcPts val="0"/>
              </a:spcBef>
              <a:spcAft>
                <a:spcPts val="600"/>
              </a:spcAft>
              <a:tabLst>
                <a:tab pos="625475" algn="l"/>
              </a:tabLst>
              <a:defRPr sz="1800">
                <a:solidFill>
                  <a:schemeClr val="tx1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838200" y="7620958"/>
            <a:ext cx="2743200" cy="441802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617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AEADD1-AD2D-AC43-AE5B-D9E00C20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AD206A-A12C-574A-9345-1829E2E9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2930A0-8287-B141-A054-7B5A6BA2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85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49575-7985-A546-AC8E-ABE71FEA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456B82-0422-EB43-ACCD-CD6745E1E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71D3D8-2C7C-4945-8142-635EA7B01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D59804-DFEB-BF4E-AF57-C5D08563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BC1A68-86DC-E843-BEAD-AB353C4B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3855A4-79D0-0546-964A-5A5A219B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94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E9AB7-9B6A-DD46-86D8-CC33C88E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B320D1-E33C-2740-B9F3-897E03AA2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CB7B30-283B-074E-B632-7C10F02E3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F39FF1-3B96-8E48-82FE-86D5A3A8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E91E5F-9078-1E4C-BEF7-AE96AB03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099F27-76CC-E545-BAB0-12B72F04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68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36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23" r:id="rId12"/>
    <p:sldLayoutId id="2147483792" r:id="rId13"/>
    <p:sldLayoutId id="21474838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2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0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02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1578394-B2DA-A94F-BEF6-DC1E5EE16BE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8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jpg"/><Relationship Id="rId4" Type="http://schemas.openxmlformats.org/officeDocument/2006/relationships/image" Target="../media/image24.png"/><Relationship Id="rId9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2023.b2match.io/" TargetMode="External"/><Relationship Id="rId2" Type="http://schemas.openxmlformats.org/officeDocument/2006/relationships/hyperlink" Target="https://research-innovation-community.ec.europa.eu/events/1z2tF6FuhrcaQJ8b4G6pVu/over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deal-ist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-strategy.ec.europa.eu/en/library/digital-decade-policy-programme-203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commission/presscorner/detail/en/IP_23_461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fence-industry-space.ec.europa.eu/system/files/2023-10/C_2023_6689_1_EN_annexe_acte_autonome_part1_v9.pdf" TargetMode="External"/><Relationship Id="rId2" Type="http://schemas.openxmlformats.org/officeDocument/2006/relationships/hyperlink" Target="https://defence-industry-space.ec.europa.eu/system/files/2023-10/C_2023_6689_1_EN_ACT_part1_v8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c.europa.eu/commission/presscorner/detail/en/AC_23_34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6AB7FE-AAFB-9F43-5EDD-0088BD824957}"/>
              </a:ext>
            </a:extLst>
          </p:cNvPr>
          <p:cNvSpPr txBox="1"/>
          <p:nvPr/>
        </p:nvSpPr>
        <p:spPr>
          <a:xfrm>
            <a:off x="928254" y="5611090"/>
            <a:ext cx="9658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chemeClr val="bg1">
                    <a:lumMod val="95000"/>
                  </a:schemeClr>
                </a:solidFill>
              </a:rPr>
              <a:t>Matthieu Delescluse, Chef d’unité adjoint – Stratégie de recherche et coordination des programmes</a:t>
            </a:r>
          </a:p>
          <a:p>
            <a:r>
              <a:rPr lang="fr-BE" b="1" dirty="0">
                <a:solidFill>
                  <a:schemeClr val="bg1">
                    <a:lumMod val="95000"/>
                  </a:schemeClr>
                </a:solidFill>
              </a:rPr>
              <a:t>DG CNECT</a:t>
            </a:r>
          </a:p>
          <a:p>
            <a:r>
              <a:rPr lang="fr-BE" b="1" dirty="0">
                <a:solidFill>
                  <a:schemeClr val="bg1">
                    <a:lumMod val="95000"/>
                  </a:schemeClr>
                </a:solidFill>
              </a:rPr>
              <a:t>6 octobre 2023</a:t>
            </a:r>
            <a:endParaRPr lang="en-IE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35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D2A1AC-FED1-E7E9-1503-7C0CCA18E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71" y="1285298"/>
            <a:ext cx="10905699" cy="3881904"/>
          </a:xfrm>
        </p:spPr>
        <p:txBody>
          <a:bodyPr/>
          <a:lstStyle/>
          <a:p>
            <a:r>
              <a:rPr lang="fr-BE" dirty="0"/>
              <a:t>Mondes Virtuels et Web 4.0: Partenariat pour fédérer les différents blocs technologiques (</a:t>
            </a:r>
            <a:r>
              <a:rPr lang="fr-BE" dirty="0" err="1"/>
              <a:t>eXtended</a:t>
            </a:r>
            <a:r>
              <a:rPr lang="fr-BE" dirty="0"/>
              <a:t> Reality, </a:t>
            </a:r>
            <a:r>
              <a:rPr lang="fr-BE" dirty="0" err="1"/>
              <a:t>sensors</a:t>
            </a:r>
            <a:r>
              <a:rPr lang="fr-BE" dirty="0"/>
              <a:t>, </a:t>
            </a:r>
            <a:r>
              <a:rPr lang="fr-BE" dirty="0" err="1"/>
              <a:t>electronics</a:t>
            </a:r>
            <a:r>
              <a:rPr lang="fr-BE" dirty="0"/>
              <a:t>, </a:t>
            </a:r>
            <a:r>
              <a:rPr lang="fr-BE" dirty="0" err="1"/>
              <a:t>photonics</a:t>
            </a:r>
            <a:r>
              <a:rPr lang="fr-BE" dirty="0"/>
              <a:t>, 3D…)  et développer une capacité et une offre européennes </a:t>
            </a:r>
            <a:r>
              <a:rPr lang="fr-BE" dirty="0" err="1"/>
              <a:t>specifiques</a:t>
            </a:r>
            <a:r>
              <a:rPr lang="fr-BE" dirty="0"/>
              <a:t>;</a:t>
            </a:r>
          </a:p>
          <a:p>
            <a:r>
              <a:rPr lang="fr-BE" dirty="0"/>
              <a:t>Intelligence Artificielle: apprentissage profond, IA générative et modèles fondamentaux, calcul à haute performance, partage et gouvernance des données, confiance et acceptabilité;</a:t>
            </a:r>
          </a:p>
          <a:p>
            <a:r>
              <a:rPr lang="fr-BE" dirty="0"/>
              <a:t>Quantique: ordinateurs, capteurs, communication sécurisée;</a:t>
            </a:r>
          </a:p>
          <a:p>
            <a:r>
              <a:rPr lang="fr-BE" dirty="0"/>
              <a:t>6G: Smart Networks and Services Joint </a:t>
            </a:r>
            <a:r>
              <a:rPr lang="fr-BE" dirty="0" err="1"/>
              <a:t>Undertaking</a:t>
            </a:r>
            <a:r>
              <a:rPr lang="fr-BE" dirty="0"/>
              <a:t>; cloud-</a:t>
            </a:r>
            <a:r>
              <a:rPr lang="fr-BE" dirty="0" err="1"/>
              <a:t>edge</a:t>
            </a:r>
            <a:r>
              <a:rPr lang="fr-BE" dirty="0"/>
              <a:t>-IoT;</a:t>
            </a:r>
          </a:p>
          <a:p>
            <a:r>
              <a:rPr lang="fr-BE" dirty="0"/>
              <a:t>Semiconducteurs: Chips Joint </a:t>
            </a:r>
            <a:r>
              <a:rPr lang="fr-BE" dirty="0" err="1"/>
              <a:t>Undertaking</a:t>
            </a:r>
            <a:r>
              <a:rPr lang="fr-BE" dirty="0"/>
              <a:t>;</a:t>
            </a:r>
          </a:p>
          <a:p>
            <a:r>
              <a:rPr lang="fr-BE" dirty="0"/>
              <a:t>Calcul à haute performance: </a:t>
            </a:r>
            <a:r>
              <a:rPr lang="fr-BE" dirty="0" err="1"/>
              <a:t>EuroHPC</a:t>
            </a:r>
            <a:r>
              <a:rPr lang="fr-BE" dirty="0"/>
              <a:t> Joint </a:t>
            </a:r>
            <a:r>
              <a:rPr lang="fr-BE" dirty="0" err="1"/>
              <a:t>Undertaking</a:t>
            </a:r>
            <a:r>
              <a:rPr lang="fr-BE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4B7EBD-E00B-F68B-B920-43B16B3A7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1" y="164205"/>
            <a:ext cx="10515600" cy="782357"/>
          </a:xfrm>
        </p:spPr>
        <p:txBody>
          <a:bodyPr/>
          <a:lstStyle/>
          <a:p>
            <a:pPr algn="ctr"/>
            <a:r>
              <a:rPr lang="fr-BE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stratégique 2025-27: éléments </a:t>
            </a:r>
            <a:endParaRPr lang="en-IE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9416" y="1484784"/>
            <a:ext cx="10515600" cy="648072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defTabSz="514350">
              <a:spcAft>
                <a:spcPts val="1200"/>
              </a:spcAft>
              <a:defRPr/>
            </a:pPr>
            <a:r>
              <a:rPr lang="en-US" sz="1800" kern="0" dirty="0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2021-27 budget =  15.348 </a:t>
            </a:r>
            <a:r>
              <a:rPr lang="en-US" sz="1800" kern="0" dirty="0" err="1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bn</a:t>
            </a:r>
            <a:r>
              <a:rPr lang="en-US" sz="1800" kern="0" dirty="0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 </a:t>
            </a:r>
            <a:r>
              <a:rPr lang="en-US" sz="1800" b="0" kern="0" dirty="0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(including NGEU)</a:t>
            </a:r>
          </a:p>
          <a:p>
            <a:pPr marL="0" indent="0" defTabSz="514350">
              <a:defRPr/>
            </a:pPr>
            <a:r>
              <a:rPr lang="en-US" sz="1800" b="0" kern="0" dirty="0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WP 2021-2022, the </a:t>
            </a:r>
            <a:r>
              <a:rPr lang="en-US" sz="1800" u="sng" kern="0" dirty="0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programmable budget is</a:t>
            </a:r>
            <a:r>
              <a:rPr lang="en-US" sz="1800" b="0" u="sng" kern="0" dirty="0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u="sng" kern="0" dirty="0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~3.5 bn€</a:t>
            </a:r>
            <a:r>
              <a:rPr lang="en-US" sz="1800" b="0" kern="0" dirty="0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distributed </a:t>
            </a:r>
            <a:r>
              <a:rPr lang="en-US" sz="1800" b="0" i="1" kern="0" dirty="0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approximately</a:t>
            </a:r>
            <a:r>
              <a:rPr lang="en-US" sz="1800" b="0" kern="0" dirty="0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below:</a:t>
            </a:r>
          </a:p>
          <a:p>
            <a:pPr marL="0" indent="0" defTabSz="514350">
              <a:defRPr/>
            </a:pPr>
            <a:endParaRPr lang="en-US" sz="1800" b="0" kern="0" dirty="0">
              <a:solidFill>
                <a:srgbClr val="808080"/>
              </a:solidFill>
              <a:latin typeface="EC Square Sans Cond Pro" panose="020B050604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514350">
              <a:defRPr/>
            </a:pPr>
            <a:endParaRPr lang="en-US" sz="1800" b="0" kern="0" dirty="0">
              <a:solidFill>
                <a:srgbClr val="808080"/>
              </a:solidFill>
              <a:latin typeface="EC Square Sans Cond Pro" panose="020B050604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514350">
              <a:defRPr/>
            </a:pPr>
            <a:endParaRPr lang="en-US" sz="1800" b="0" dirty="0">
              <a:solidFill>
                <a:srgbClr val="F8A907"/>
              </a:solidFill>
              <a:latin typeface="EC Square Sans Cond Pro" panose="020B0506040000020004" pitchFamily="34" charset="0"/>
            </a:endParaRPr>
          </a:p>
          <a:p>
            <a:pPr marL="0" indent="0" defTabSz="514350">
              <a:defRPr/>
            </a:pPr>
            <a:endParaRPr lang="en-US" sz="1800" kern="0" dirty="0">
              <a:solidFill>
                <a:srgbClr val="F8A907"/>
              </a:solidFill>
              <a:latin typeface="EC Square Sans Cond Pro" panose="020B050604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717226"/>
              </p:ext>
            </p:extLst>
          </p:nvPr>
        </p:nvGraphicFramePr>
        <p:xfrm>
          <a:off x="911424" y="2348880"/>
          <a:ext cx="10657184" cy="365705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751595">
                  <a:extLst>
                    <a:ext uri="{9D8B030D-6E8A-4147-A177-3AD203B41FA5}">
                      <a16:colId xmlns:a16="http://schemas.microsoft.com/office/drawing/2014/main" val="2728835450"/>
                    </a:ext>
                  </a:extLst>
                </a:gridCol>
                <a:gridCol w="1905589">
                  <a:extLst>
                    <a:ext uri="{9D8B030D-6E8A-4147-A177-3AD203B41FA5}">
                      <a16:colId xmlns:a16="http://schemas.microsoft.com/office/drawing/2014/main" val="1657984874"/>
                    </a:ext>
                  </a:extLst>
                </a:gridCol>
              </a:tblGrid>
              <a:tr h="270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latin typeface="EC Square Sans Cond Pro" panose="020B0506040000020004" pitchFamily="34" charset="0"/>
                        </a:rPr>
                        <a:t>DESTINATION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>
                          <a:latin typeface="EC Square Sans Cond Pro" panose="020B0506040000020004" pitchFamily="34" charset="0"/>
                        </a:rPr>
                        <a:t>BUDGET 2021-22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03946"/>
                  </a:ext>
                </a:extLst>
              </a:tr>
              <a:tr h="411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0" dirty="0">
                          <a:latin typeface="EC Square Sans Cond Pro" panose="020B0506040000020004" pitchFamily="34" charset="0"/>
                        </a:rPr>
                        <a:t>Destination ‘Climate neutral, circular and </a:t>
                      </a:r>
                      <a:r>
                        <a:rPr lang="en-US" sz="1800" b="1" i="1" kern="0" dirty="0" err="1">
                          <a:latin typeface="EC Square Sans Cond Pro" panose="020B0506040000020004" pitchFamily="34" charset="0"/>
                        </a:rPr>
                        <a:t>digitised</a:t>
                      </a:r>
                      <a:r>
                        <a:rPr lang="en-US" sz="1800" b="1" i="1" kern="0" dirty="0">
                          <a:latin typeface="EC Square Sans Cond Pro" panose="020B0506040000020004" pitchFamily="34" charset="0"/>
                        </a:rPr>
                        <a:t> production’</a:t>
                      </a:r>
                      <a:endParaRPr lang="en-GB" sz="1800" b="1" i="1" dirty="0"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0" dirty="0">
                          <a:solidFill>
                            <a:schemeClr val="tx1"/>
                          </a:solidFill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737.5 M€</a:t>
                      </a:r>
                      <a:endParaRPr lang="en-GB" sz="1800" b="1" i="1" kern="0" dirty="0">
                        <a:solidFill>
                          <a:schemeClr val="tx1"/>
                        </a:solidFill>
                        <a:latin typeface="EC Square Sans Cond Pro" panose="020B05060400000200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86994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0" dirty="0">
                          <a:latin typeface="EC Square Sans Cond Pro" panose="020B0506040000020004" pitchFamily="34" charset="0"/>
                        </a:rPr>
                        <a:t>Destination ‘Increased autonomy in key strategic value chains for resilient industry’</a:t>
                      </a:r>
                      <a:endParaRPr lang="en-GB" sz="1800" b="0" dirty="0"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kern="0" dirty="0"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776.4 </a:t>
                      </a:r>
                      <a:r>
                        <a:rPr lang="en-US" sz="1800" b="0" kern="0" dirty="0"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M€</a:t>
                      </a:r>
                      <a:endParaRPr lang="en-GB" sz="1800" b="0" kern="0" dirty="0">
                        <a:solidFill>
                          <a:srgbClr val="FF0000"/>
                        </a:solidFill>
                        <a:latin typeface="EC Square Sans Cond Pro" panose="020B05060400000200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5379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0" dirty="0">
                          <a:latin typeface="EC Square Sans Cond Pro" panose="020B0506040000020004" pitchFamily="34" charset="0"/>
                        </a:rPr>
                        <a:t>Destination ‘World leading data and computing technologies’</a:t>
                      </a:r>
                      <a:endParaRPr lang="en-GB" sz="1800" b="1" i="1" dirty="0"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i="1" kern="0" dirty="0"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346 </a:t>
                      </a:r>
                      <a:r>
                        <a:rPr lang="en-US" sz="1800" b="1" i="1" kern="0" dirty="0"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M€</a:t>
                      </a:r>
                      <a:endParaRPr lang="en-GB" sz="1800" b="1" i="1" kern="0" dirty="0">
                        <a:solidFill>
                          <a:srgbClr val="FF0000"/>
                        </a:solidFill>
                        <a:latin typeface="EC Square Sans Cond Pro" panose="020B05060400000200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663843"/>
                  </a:ext>
                </a:extLst>
              </a:tr>
              <a:tr h="469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0" dirty="0">
                          <a:latin typeface="EC Square Sans Cond Pro" panose="020B0506040000020004" pitchFamily="34" charset="0"/>
                        </a:rPr>
                        <a:t>Destination ‘Digital and emerging technologies for competitiveness and fit for the green deal’</a:t>
                      </a:r>
                      <a:endParaRPr lang="en-GB" sz="1800" b="1" i="1" dirty="0"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1" kern="0" dirty="0"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750 </a:t>
                      </a:r>
                      <a:r>
                        <a:rPr lang="en-US" sz="1800" b="1" i="1" kern="0" dirty="0"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M€</a:t>
                      </a:r>
                      <a:endParaRPr lang="en-GB" sz="1800" b="1" i="1" kern="0" dirty="0">
                        <a:latin typeface="EC Square Sans Cond Pro" panose="020B05060400000200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3505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>
                          <a:latin typeface="EC Square Sans Cond Pro" panose="020B0506040000020004" pitchFamily="34" charset="0"/>
                        </a:rPr>
                        <a:t>Destination ‘Open Strategic autonomy in developing, deploying and using global space-based infrastructures, services, applications and data’ (incl.</a:t>
                      </a:r>
                      <a:r>
                        <a:rPr lang="en-US" sz="1800" kern="0" baseline="0" dirty="0">
                          <a:latin typeface="EC Square Sans Cond Pro" panose="020B0506040000020004" pitchFamily="34" charset="0"/>
                        </a:rPr>
                        <a:t> </a:t>
                      </a:r>
                      <a:r>
                        <a:rPr lang="en-US" sz="1800" kern="0" dirty="0">
                          <a:latin typeface="EC Square Sans Cond Pro" panose="020B0506040000020004" pitchFamily="34" charset="0"/>
                        </a:rPr>
                        <a:t>Other</a:t>
                      </a:r>
                      <a:r>
                        <a:rPr lang="en-US" sz="1800" kern="0" baseline="0" dirty="0">
                          <a:latin typeface="EC Square Sans Cond Pro" panose="020B0506040000020004" pitchFamily="34" charset="0"/>
                        </a:rPr>
                        <a:t> Actions)</a:t>
                      </a:r>
                      <a:endParaRPr lang="en-GB" sz="1800" dirty="0"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kern="0" dirty="0"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518.9 </a:t>
                      </a:r>
                      <a:r>
                        <a:rPr lang="en-US" sz="1800" b="0" kern="0" dirty="0"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M€</a:t>
                      </a:r>
                      <a:endParaRPr lang="en-GB" sz="1800" b="0" kern="0" dirty="0">
                        <a:solidFill>
                          <a:srgbClr val="FF0000"/>
                        </a:solidFill>
                        <a:latin typeface="EC Square Sans Cond Pro" panose="020B05060400000200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13927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1800" b="1" i="1" kern="0" dirty="0">
                          <a:latin typeface="EC Square Sans Cond Pro" panose="020B0506040000020004" pitchFamily="34" charset="0"/>
                        </a:rPr>
                        <a:t>Destination ‘A Human-</a:t>
                      </a:r>
                      <a:r>
                        <a:rPr lang="en-US" sz="1800" b="1" i="1" kern="0" dirty="0" err="1">
                          <a:latin typeface="EC Square Sans Cond Pro" panose="020B0506040000020004" pitchFamily="34" charset="0"/>
                        </a:rPr>
                        <a:t>centred</a:t>
                      </a:r>
                      <a:r>
                        <a:rPr lang="en-US" sz="1800" b="1" i="1" kern="0" dirty="0">
                          <a:latin typeface="EC Square Sans Cond Pro" panose="020B0506040000020004" pitchFamily="34" charset="0"/>
                        </a:rPr>
                        <a:t> and ethical development of digital and industrial technologies’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i="1" kern="0" dirty="0"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327 </a:t>
                      </a:r>
                      <a:r>
                        <a:rPr lang="en-US" sz="1800" b="1" i="1" kern="0" dirty="0"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M€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43452"/>
                  </a:ext>
                </a:extLst>
              </a:tr>
              <a:tr h="41669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Other Actions (other than Space Other Actions)</a:t>
                      </a:r>
                      <a:endParaRPr lang="en-GB" sz="1800" kern="0" dirty="0">
                        <a:solidFill>
                          <a:schemeClr val="tx1"/>
                        </a:solidFill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0" dirty="0">
                          <a:solidFill>
                            <a:schemeClr val="tx1"/>
                          </a:solidFill>
                          <a:latin typeface="EC Square Sans Cond Pro" panose="020B0506040000020004" pitchFamily="34" charset="0"/>
                          <a:ea typeface="Verdana" panose="020B0604030504040204" pitchFamily="34" charset="0"/>
                          <a:cs typeface="+mn-cs"/>
                        </a:rPr>
                        <a:t>58 M€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853438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416" y="188640"/>
            <a:ext cx="10515600" cy="782357"/>
          </a:xfrm>
        </p:spPr>
        <p:txBody>
          <a:bodyPr/>
          <a:lstStyle/>
          <a:p>
            <a:r>
              <a:rPr lang="en-US" sz="4400" dirty="0">
                <a:latin typeface="EC Square Sans Cond Pro Medium" panose="020B0606000000020004" pitchFamily="34" charset="0"/>
              </a:rPr>
              <a:t>Indicative Budget of Cluster 4</a:t>
            </a:r>
          </a:p>
        </p:txBody>
      </p:sp>
    </p:spTree>
    <p:extLst>
      <p:ext uri="{BB962C8B-B14F-4D97-AF65-F5344CB8AC3E}">
        <p14:creationId xmlns:p14="http://schemas.microsoft.com/office/powerpoint/2010/main" val="123611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9416" y="1484784"/>
            <a:ext cx="10515600" cy="648072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defTabSz="514350">
              <a:spcAft>
                <a:spcPts val="1200"/>
              </a:spcAft>
              <a:defRPr/>
            </a:pPr>
            <a:r>
              <a:rPr lang="en-US" sz="1800" kern="0" dirty="0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2021-27 budget =  15.348 </a:t>
            </a:r>
            <a:r>
              <a:rPr lang="en-US" sz="1800" kern="0" dirty="0" err="1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bn</a:t>
            </a:r>
            <a:r>
              <a:rPr lang="en-US" sz="1800" kern="0" dirty="0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 </a:t>
            </a:r>
            <a:r>
              <a:rPr lang="en-US" sz="1800" b="0" kern="0" dirty="0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(including NGEU)</a:t>
            </a:r>
          </a:p>
          <a:p>
            <a:pPr marL="0" indent="0" defTabSz="514350">
              <a:defRPr/>
            </a:pPr>
            <a:r>
              <a:rPr lang="en-US" sz="1800" b="0" kern="0" dirty="0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WP 2023-2024, the </a:t>
            </a:r>
            <a:r>
              <a:rPr lang="en-US" sz="1800" u="sng" kern="0" dirty="0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programmable budget is</a:t>
            </a:r>
            <a:r>
              <a:rPr lang="en-US" sz="1800" b="0" u="sng" kern="0" dirty="0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~</a:t>
            </a:r>
            <a:r>
              <a:rPr lang="en-US" sz="1800" u="sng" kern="0" dirty="0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2.7 bn€</a:t>
            </a:r>
            <a:r>
              <a:rPr lang="en-US" sz="1800" b="0" kern="0" dirty="0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distributed </a:t>
            </a:r>
            <a:r>
              <a:rPr lang="en-US" sz="1800" b="0" i="1" kern="0" dirty="0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approximately</a:t>
            </a:r>
            <a:r>
              <a:rPr lang="en-US" sz="1800" b="0" kern="0" dirty="0"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below:</a:t>
            </a:r>
          </a:p>
          <a:p>
            <a:pPr marL="0" indent="0" defTabSz="514350">
              <a:defRPr/>
            </a:pPr>
            <a:endParaRPr lang="en-US" sz="1800" b="0" kern="0" dirty="0">
              <a:solidFill>
                <a:srgbClr val="808080"/>
              </a:solidFill>
              <a:latin typeface="EC Square Sans Cond Pro" panose="020B050604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514350">
              <a:defRPr/>
            </a:pPr>
            <a:endParaRPr lang="en-US" sz="1800" b="0" kern="0" dirty="0">
              <a:solidFill>
                <a:srgbClr val="808080"/>
              </a:solidFill>
              <a:latin typeface="EC Square Sans Cond Pro" panose="020B050604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514350">
              <a:defRPr/>
            </a:pPr>
            <a:endParaRPr lang="en-US" sz="1800" b="0" dirty="0">
              <a:solidFill>
                <a:srgbClr val="F8A907"/>
              </a:solidFill>
              <a:latin typeface="EC Square Sans Cond Pro" panose="020B0506040000020004" pitchFamily="34" charset="0"/>
            </a:endParaRPr>
          </a:p>
          <a:p>
            <a:pPr marL="0" indent="0" defTabSz="514350">
              <a:defRPr/>
            </a:pPr>
            <a:endParaRPr lang="en-US" sz="1800" kern="0" dirty="0">
              <a:solidFill>
                <a:srgbClr val="F8A907"/>
              </a:solidFill>
              <a:latin typeface="EC Square Sans Cond Pro" panose="020B050604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716075"/>
              </p:ext>
            </p:extLst>
          </p:nvPr>
        </p:nvGraphicFramePr>
        <p:xfrm>
          <a:off x="911424" y="2348880"/>
          <a:ext cx="10657184" cy="365705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751595">
                  <a:extLst>
                    <a:ext uri="{9D8B030D-6E8A-4147-A177-3AD203B41FA5}">
                      <a16:colId xmlns:a16="http://schemas.microsoft.com/office/drawing/2014/main" val="2728835450"/>
                    </a:ext>
                  </a:extLst>
                </a:gridCol>
                <a:gridCol w="1905589">
                  <a:extLst>
                    <a:ext uri="{9D8B030D-6E8A-4147-A177-3AD203B41FA5}">
                      <a16:colId xmlns:a16="http://schemas.microsoft.com/office/drawing/2014/main" val="1657984874"/>
                    </a:ext>
                  </a:extLst>
                </a:gridCol>
              </a:tblGrid>
              <a:tr h="270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latin typeface="EC Square Sans Cond Pro" panose="020B0506040000020004" pitchFamily="34" charset="0"/>
                        </a:rPr>
                        <a:t>DESTINATION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>
                          <a:latin typeface="EC Square Sans Cond Pro" panose="020B0506040000020004" pitchFamily="34" charset="0"/>
                        </a:rPr>
                        <a:t>BUDGET 2023-24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03946"/>
                  </a:ext>
                </a:extLst>
              </a:tr>
              <a:tr h="411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0" dirty="0">
                          <a:latin typeface="EC Square Sans Cond Pro" panose="020B0506040000020004" pitchFamily="34" charset="0"/>
                        </a:rPr>
                        <a:t>Destination ‘Climate neutral, circular and </a:t>
                      </a:r>
                      <a:r>
                        <a:rPr lang="en-US" sz="1800" b="1" i="1" kern="0" dirty="0" err="1">
                          <a:latin typeface="EC Square Sans Cond Pro" panose="020B0506040000020004" pitchFamily="34" charset="0"/>
                        </a:rPr>
                        <a:t>digitised</a:t>
                      </a:r>
                      <a:r>
                        <a:rPr lang="en-US" sz="1800" b="1" i="1" kern="0" dirty="0">
                          <a:latin typeface="EC Square Sans Cond Pro" panose="020B0506040000020004" pitchFamily="34" charset="0"/>
                        </a:rPr>
                        <a:t> production’</a:t>
                      </a:r>
                      <a:endParaRPr lang="en-GB" sz="1800" b="1" i="1" dirty="0"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0" dirty="0">
                          <a:solidFill>
                            <a:schemeClr val="tx1"/>
                          </a:solidFill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634.3 M€</a:t>
                      </a:r>
                      <a:endParaRPr lang="en-GB" sz="1800" b="1" i="1" kern="0" dirty="0">
                        <a:solidFill>
                          <a:schemeClr val="tx1"/>
                        </a:solidFill>
                        <a:latin typeface="EC Square Sans Cond Pro" panose="020B05060400000200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86994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0" dirty="0">
                          <a:latin typeface="EC Square Sans Cond Pro" panose="020B0506040000020004" pitchFamily="34" charset="0"/>
                        </a:rPr>
                        <a:t>Destination ‘Increased autonomy in key strategic value chains for resilient industry’</a:t>
                      </a:r>
                      <a:endParaRPr lang="en-GB" sz="1800" b="0" dirty="0"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kern="0" dirty="0"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559.2 </a:t>
                      </a:r>
                      <a:r>
                        <a:rPr lang="en-US" sz="1800" b="0" kern="0" dirty="0"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M€</a:t>
                      </a:r>
                      <a:endParaRPr lang="en-GB" sz="1800" b="0" kern="0" dirty="0">
                        <a:solidFill>
                          <a:srgbClr val="FF0000"/>
                        </a:solidFill>
                        <a:latin typeface="EC Square Sans Cond Pro" panose="020B05060400000200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5379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0" dirty="0">
                          <a:latin typeface="EC Square Sans Cond Pro" panose="020B0506040000020004" pitchFamily="34" charset="0"/>
                        </a:rPr>
                        <a:t>Destination ‘World leading data and computing technologies’</a:t>
                      </a:r>
                      <a:endParaRPr lang="en-GB" sz="1800" b="1" i="1" dirty="0"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i="1" kern="0" dirty="0"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161.0 </a:t>
                      </a:r>
                      <a:r>
                        <a:rPr lang="en-US" sz="1800" b="1" i="1" kern="0" dirty="0"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M€</a:t>
                      </a:r>
                      <a:endParaRPr lang="en-GB" sz="1800" b="1" i="1" kern="0" dirty="0">
                        <a:solidFill>
                          <a:srgbClr val="FF0000"/>
                        </a:solidFill>
                        <a:latin typeface="EC Square Sans Cond Pro" panose="020B05060400000200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663843"/>
                  </a:ext>
                </a:extLst>
              </a:tr>
              <a:tr h="469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0" dirty="0">
                          <a:latin typeface="EC Square Sans Cond Pro" panose="020B0506040000020004" pitchFamily="34" charset="0"/>
                        </a:rPr>
                        <a:t>Destination ‘Digital and emerging technologies for competitiveness and fit for the green deal’</a:t>
                      </a:r>
                      <a:endParaRPr lang="en-GB" sz="1800" b="1" i="1" dirty="0"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1" kern="0" dirty="0"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461.5 </a:t>
                      </a:r>
                      <a:r>
                        <a:rPr lang="en-US" sz="1800" b="1" i="1" kern="0" dirty="0"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M€</a:t>
                      </a:r>
                      <a:endParaRPr lang="en-GB" sz="1800" b="1" i="1" kern="0" dirty="0">
                        <a:latin typeface="EC Square Sans Cond Pro" panose="020B05060400000200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3505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>
                          <a:latin typeface="EC Square Sans Cond Pro" panose="020B0506040000020004" pitchFamily="34" charset="0"/>
                        </a:rPr>
                        <a:t>Destination ‘Open Strategic autonomy in developing, deploying and using global space-based infrastructures, services, applications and data’ (excl.</a:t>
                      </a:r>
                      <a:r>
                        <a:rPr lang="en-US" sz="1800" kern="0" baseline="0" dirty="0">
                          <a:latin typeface="EC Square Sans Cond Pro" panose="020B0506040000020004" pitchFamily="34" charset="0"/>
                        </a:rPr>
                        <a:t> </a:t>
                      </a:r>
                      <a:r>
                        <a:rPr lang="en-US" sz="1800" kern="0" dirty="0">
                          <a:latin typeface="EC Square Sans Cond Pro" panose="020B0506040000020004" pitchFamily="34" charset="0"/>
                        </a:rPr>
                        <a:t>Other</a:t>
                      </a:r>
                      <a:r>
                        <a:rPr lang="en-US" sz="1800" kern="0" baseline="0" dirty="0">
                          <a:latin typeface="EC Square Sans Cond Pro" panose="020B0506040000020004" pitchFamily="34" charset="0"/>
                        </a:rPr>
                        <a:t> Actions)</a:t>
                      </a:r>
                      <a:endParaRPr lang="en-GB" sz="1800" dirty="0">
                        <a:latin typeface="EC Square Sans Cond Pro" panose="020B05060400000200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kern="0" dirty="0"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183.8 </a:t>
                      </a:r>
                      <a:r>
                        <a:rPr lang="en-US" sz="1800" b="0" kern="0" dirty="0"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M€</a:t>
                      </a:r>
                      <a:endParaRPr lang="en-GB" sz="1800" b="0" kern="0" dirty="0">
                        <a:solidFill>
                          <a:srgbClr val="FF0000"/>
                        </a:solidFill>
                        <a:latin typeface="EC Square Sans Cond Pro" panose="020B05060400000200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13927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1800" b="1" i="1" kern="0" dirty="0">
                          <a:latin typeface="EC Square Sans Cond Pro" panose="020B0506040000020004" pitchFamily="34" charset="0"/>
                        </a:rPr>
                        <a:t>Destination ‘A Human-</a:t>
                      </a:r>
                      <a:r>
                        <a:rPr lang="en-US" sz="1800" b="1" i="1" kern="0" dirty="0" err="1">
                          <a:latin typeface="EC Square Sans Cond Pro" panose="020B0506040000020004" pitchFamily="34" charset="0"/>
                        </a:rPr>
                        <a:t>centred</a:t>
                      </a:r>
                      <a:r>
                        <a:rPr lang="en-US" sz="1800" b="1" i="1" kern="0" dirty="0">
                          <a:latin typeface="EC Square Sans Cond Pro" panose="020B0506040000020004" pitchFamily="34" charset="0"/>
                        </a:rPr>
                        <a:t> and ethical development of digital and industrial technologies’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i="1" kern="0" dirty="0"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317.5 </a:t>
                      </a:r>
                      <a:r>
                        <a:rPr lang="en-US" sz="1800" b="1" i="1" kern="0" dirty="0">
                          <a:latin typeface="EC Square Sans Cond Pro" panose="020B0506040000020004" pitchFamily="34" charset="0"/>
                          <a:ea typeface="Verdana" panose="020B0604030504040204" pitchFamily="34" charset="0"/>
                        </a:rPr>
                        <a:t>M€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43452"/>
                  </a:ext>
                </a:extLst>
              </a:tr>
              <a:tr h="41669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Other Actions (including Space other Actions) </a:t>
                      </a:r>
                      <a:endParaRPr lang="en-GB" sz="1800" kern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EC Square Sans Cond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0" dirty="0">
                          <a:solidFill>
                            <a:schemeClr val="tx1"/>
                          </a:solidFill>
                          <a:latin typeface="EC Square Sans Cond Pro" panose="020B0506040000020004" pitchFamily="34" charset="0"/>
                          <a:ea typeface="Verdana" panose="020B0604030504040204" pitchFamily="34" charset="0"/>
                          <a:cs typeface="+mn-cs"/>
                        </a:rPr>
                        <a:t>369.5 M€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853438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416" y="188640"/>
            <a:ext cx="10515600" cy="782357"/>
          </a:xfrm>
        </p:spPr>
        <p:txBody>
          <a:bodyPr/>
          <a:lstStyle/>
          <a:p>
            <a:r>
              <a:rPr lang="en-US" sz="4400" dirty="0">
                <a:latin typeface="EC Square Sans Cond Pro Medium" panose="020B0606000000020004" pitchFamily="34" charset="0"/>
              </a:rPr>
              <a:t>Indicative Budget of Cluster 4</a:t>
            </a:r>
          </a:p>
        </p:txBody>
      </p:sp>
    </p:spTree>
    <p:extLst>
      <p:ext uri="{BB962C8B-B14F-4D97-AF65-F5344CB8AC3E}">
        <p14:creationId xmlns:p14="http://schemas.microsoft.com/office/powerpoint/2010/main" val="3137970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668319"/>
              </p:ext>
            </p:extLst>
          </p:nvPr>
        </p:nvGraphicFramePr>
        <p:xfrm>
          <a:off x="1797378" y="729448"/>
          <a:ext cx="767034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482">
                  <a:extLst>
                    <a:ext uri="{9D8B030D-6E8A-4147-A177-3AD203B41FA5}">
                      <a16:colId xmlns:a16="http://schemas.microsoft.com/office/drawing/2014/main" val="2058567933"/>
                    </a:ext>
                  </a:extLst>
                </a:gridCol>
                <a:gridCol w="1093372">
                  <a:extLst>
                    <a:ext uri="{9D8B030D-6E8A-4147-A177-3AD203B41FA5}">
                      <a16:colId xmlns:a16="http://schemas.microsoft.com/office/drawing/2014/main" val="3355734262"/>
                    </a:ext>
                  </a:extLst>
                </a:gridCol>
                <a:gridCol w="1093372">
                  <a:extLst>
                    <a:ext uri="{9D8B030D-6E8A-4147-A177-3AD203B41FA5}">
                      <a16:colId xmlns:a16="http://schemas.microsoft.com/office/drawing/2014/main" val="1511368515"/>
                    </a:ext>
                  </a:extLst>
                </a:gridCol>
                <a:gridCol w="1093372">
                  <a:extLst>
                    <a:ext uri="{9D8B030D-6E8A-4147-A177-3AD203B41FA5}">
                      <a16:colId xmlns:a16="http://schemas.microsoft.com/office/drawing/2014/main" val="1664414270"/>
                    </a:ext>
                  </a:extLst>
                </a:gridCol>
                <a:gridCol w="1093372">
                  <a:extLst>
                    <a:ext uri="{9D8B030D-6E8A-4147-A177-3AD203B41FA5}">
                      <a16:colId xmlns:a16="http://schemas.microsoft.com/office/drawing/2014/main" val="2704802846"/>
                    </a:ext>
                  </a:extLst>
                </a:gridCol>
                <a:gridCol w="1093372">
                  <a:extLst>
                    <a:ext uri="{9D8B030D-6E8A-4147-A177-3AD203B41FA5}">
                      <a16:colId xmlns:a16="http://schemas.microsoft.com/office/drawing/2014/main" val="1432324204"/>
                    </a:ext>
                  </a:extLst>
                </a:gridCol>
              </a:tblGrid>
              <a:tr h="356062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>
                          <a:solidFill>
                            <a:schemeClr val="bg1"/>
                          </a:solidFill>
                        </a:rPr>
                        <a:t>2021-22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>
                          <a:solidFill>
                            <a:schemeClr val="bg1"/>
                          </a:solidFill>
                        </a:rPr>
                        <a:t>2023-24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600857"/>
                  </a:ext>
                </a:extLst>
              </a:tr>
              <a:tr h="356062">
                <a:tc>
                  <a:txBody>
                    <a:bodyPr/>
                    <a:lstStyle/>
                    <a:p>
                      <a:r>
                        <a:rPr lang="en-IE" sz="1800" b="1" dirty="0"/>
                        <a:t>Cluster 4 </a:t>
                      </a:r>
                    </a:p>
                    <a:p>
                      <a:r>
                        <a:rPr lang="en-IE" sz="1800" b="1" dirty="0"/>
                        <a:t>Work Programme</a:t>
                      </a:r>
                      <a:r>
                        <a:rPr kumimoji="0" lang="fr-BE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b="1" i="0" dirty="0">
                          <a:solidFill>
                            <a:schemeClr val="accent5"/>
                          </a:solidFill>
                        </a:rPr>
                        <a:t>3,340</a:t>
                      </a:r>
                      <a:endParaRPr lang="en-GB" sz="1800" b="1" i="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b="1" i="0" dirty="0">
                          <a:solidFill>
                            <a:schemeClr val="accent5"/>
                          </a:solidFill>
                        </a:rPr>
                        <a:t>2,695</a:t>
                      </a:r>
                      <a:endParaRPr lang="en-GB" sz="1800" b="1" i="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i="0" dirty="0">
                          <a:solidFill>
                            <a:schemeClr val="accent6"/>
                          </a:solidFill>
                        </a:rPr>
                        <a:t>1,142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i="0" dirty="0">
                          <a:solidFill>
                            <a:schemeClr val="accent6"/>
                          </a:solidFill>
                        </a:rPr>
                        <a:t>1,219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i="0" dirty="0">
                          <a:solidFill>
                            <a:schemeClr val="accent6"/>
                          </a:solidFill>
                        </a:rPr>
                        <a:t>1,252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81839"/>
                  </a:ext>
                </a:extLst>
              </a:tr>
              <a:tr h="356062">
                <a:tc>
                  <a:txBody>
                    <a:bodyPr/>
                    <a:lstStyle/>
                    <a:p>
                      <a:r>
                        <a:rPr lang="en-IE" sz="18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KDT / Chips</a:t>
                      </a:r>
                      <a:r>
                        <a:rPr kumimoji="0" lang="fr-BE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**</a:t>
                      </a:r>
                      <a:endParaRPr lang="en-GB" sz="18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466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326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321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47341"/>
                  </a:ext>
                </a:extLst>
              </a:tr>
              <a:tr h="356062">
                <a:tc>
                  <a:txBody>
                    <a:bodyPr/>
                    <a:lstStyle/>
                    <a:p>
                      <a:r>
                        <a:rPr lang="en-IE" sz="18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SNS</a:t>
                      </a:r>
                      <a:endParaRPr lang="en-GB" sz="18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642733"/>
                  </a:ext>
                </a:extLst>
              </a:tr>
              <a:tr h="356062">
                <a:tc>
                  <a:txBody>
                    <a:bodyPr/>
                    <a:lstStyle/>
                    <a:p>
                      <a:r>
                        <a:rPr lang="en-IE" sz="18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EuroHPC</a:t>
                      </a:r>
                      <a:endParaRPr lang="en-GB" sz="18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243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251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131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134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137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877534"/>
                  </a:ext>
                </a:extLst>
              </a:tr>
              <a:tr h="356062">
                <a:tc>
                  <a:txBody>
                    <a:bodyPr/>
                    <a:lstStyle/>
                    <a:p>
                      <a:r>
                        <a:rPr lang="en-GB" sz="1800" b="1" i="1" dirty="0">
                          <a:solidFill>
                            <a:srgbClr val="FF0000"/>
                          </a:solidFill>
                        </a:rPr>
                        <a:t>Missions</a:t>
                      </a:r>
                      <a:r>
                        <a:rPr kumimoji="0" lang="fr-BE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****</a:t>
                      </a:r>
                      <a:endParaRPr lang="en-GB" sz="18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184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196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121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122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55945"/>
                  </a:ext>
                </a:extLst>
              </a:tr>
              <a:tr h="356062">
                <a:tc>
                  <a:txBody>
                    <a:bodyPr/>
                    <a:lstStyle/>
                    <a:p>
                      <a:r>
                        <a:rPr lang="en-GB" sz="1800" b="1" i="1" dirty="0">
                          <a:solidFill>
                            <a:srgbClr val="FF0000"/>
                          </a:solidFill>
                        </a:rPr>
                        <a:t>STEP</a:t>
                      </a:r>
                      <a:r>
                        <a:rPr kumimoji="0" lang="fr-BE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***</a:t>
                      </a:r>
                      <a:endParaRPr lang="en-GB" sz="18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116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158844"/>
                  </a:ext>
                </a:extLst>
              </a:tr>
              <a:tr h="356062">
                <a:tc>
                  <a:txBody>
                    <a:bodyPr/>
                    <a:lstStyle/>
                    <a:p>
                      <a:r>
                        <a:rPr lang="en-GB" sz="18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Metrology</a:t>
                      </a:r>
                      <a:r>
                        <a:rPr kumimoji="0" lang="fr-BE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**</a:t>
                      </a:r>
                      <a:endParaRPr lang="en-GB" sz="18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318013"/>
                  </a:ext>
                </a:extLst>
              </a:tr>
              <a:tr h="356062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dirty="0">
                          <a:solidFill>
                            <a:schemeClr val="tx1"/>
                          </a:solidFill>
                        </a:rPr>
                        <a:t>Gross budget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dirty="0">
                          <a:solidFill>
                            <a:schemeClr val="tx1"/>
                          </a:solidFill>
                        </a:rPr>
                        <a:t>4,502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dirty="0">
                          <a:solidFill>
                            <a:schemeClr val="tx1"/>
                          </a:solidFill>
                        </a:rPr>
                        <a:t>4,203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dirty="0">
                          <a:solidFill>
                            <a:schemeClr val="tx1"/>
                          </a:solidFill>
                        </a:rPr>
                        <a:t>1,915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dirty="0">
                          <a:solidFill>
                            <a:schemeClr val="tx1"/>
                          </a:solidFill>
                        </a:rPr>
                        <a:t>2,032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dirty="0">
                          <a:solidFill>
                            <a:schemeClr val="tx1"/>
                          </a:solidFill>
                        </a:rPr>
                        <a:t>2,088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0398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92579" y="144673"/>
            <a:ext cx="8517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800" b="1" dirty="0">
                <a:solidFill>
                  <a:srgbClr val="ED7D31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BUDGET 2025-27</a:t>
            </a:r>
            <a:r>
              <a:rPr lang="fr-BE" sz="2000" dirty="0">
                <a:solidFill>
                  <a:srgbClr val="ED7D31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(€M)</a:t>
            </a:r>
            <a:endParaRPr lang="fr-BE" sz="2800" b="1" dirty="0">
              <a:solidFill>
                <a:srgbClr val="ED7D3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C521CA-ED55-3E84-B3AC-D174734BC6DC}"/>
              </a:ext>
            </a:extLst>
          </p:cNvPr>
          <p:cNvSpPr txBox="1"/>
          <p:nvPr/>
        </p:nvSpPr>
        <p:spPr>
          <a:xfrm>
            <a:off x="1797379" y="4418720"/>
            <a:ext cx="9161566" cy="106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Excluding third-country contributions 	** Budget from Cluster 4 only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*** Based on EC proposal for STEP 		**** 5% in 2021-24, 5.79% in 2024-27 (applied 					retroactively over 2025-27 for 2024)</a:t>
            </a:r>
            <a:endParaRPr lang="en-I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01F90-B80C-2089-A74C-D72A277126E3}"/>
              </a:ext>
            </a:extLst>
          </p:cNvPr>
          <p:cNvSpPr txBox="1"/>
          <p:nvPr/>
        </p:nvSpPr>
        <p:spPr>
          <a:xfrm>
            <a:off x="1965314" y="5609175"/>
            <a:ext cx="8261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/>
              <a:t>Co-</a:t>
            </a:r>
            <a:r>
              <a:rPr lang="fr-BE" sz="2400" b="1" dirty="0" err="1"/>
              <a:t>programmed</a:t>
            </a:r>
            <a:r>
              <a:rPr lang="fr-BE" sz="2400" b="1" dirty="0"/>
              <a:t> Partnerships 2021-27: </a:t>
            </a:r>
          </a:p>
          <a:p>
            <a:pPr lvl="1"/>
            <a:r>
              <a:rPr lang="fr-BE" sz="2400" b="1" i="1" dirty="0"/>
              <a:t>AI/Data/</a:t>
            </a:r>
            <a:r>
              <a:rPr lang="fr-BE" sz="2400" b="1" i="1" dirty="0" err="1"/>
              <a:t>Robotics</a:t>
            </a:r>
            <a:r>
              <a:rPr lang="fr-BE" sz="2400" b="1" i="1" dirty="0"/>
              <a:t>: 1300 M</a:t>
            </a:r>
          </a:p>
          <a:p>
            <a:pPr lvl="1"/>
            <a:r>
              <a:rPr lang="fr-BE" sz="2400" b="1" i="1" dirty="0"/>
              <a:t>Photonics: 340 M</a:t>
            </a:r>
            <a:endParaRPr lang="en-IE" sz="2400" b="1" i="1" dirty="0"/>
          </a:p>
        </p:txBody>
      </p:sp>
    </p:spTree>
    <p:extLst>
      <p:ext uri="{BB962C8B-B14F-4D97-AF65-F5344CB8AC3E}">
        <p14:creationId xmlns:p14="http://schemas.microsoft.com/office/powerpoint/2010/main" val="22560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 rot="19329297">
            <a:off x="7399206" y="4616034"/>
            <a:ext cx="2259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Maturing Technology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7681">
            <a:off x="679729" y="2223938"/>
            <a:ext cx="3193311" cy="1682177"/>
          </a:xfrm>
          <a:prstGeom prst="rect">
            <a:avLst/>
          </a:prstGeom>
        </p:spPr>
      </p:pic>
      <p:sp>
        <p:nvSpPr>
          <p:cNvPr id="30" name="Left Arrow 29"/>
          <p:cNvSpPr/>
          <p:nvPr/>
        </p:nvSpPr>
        <p:spPr>
          <a:xfrm>
            <a:off x="2123537" y="3668861"/>
            <a:ext cx="994031" cy="511575"/>
          </a:xfrm>
          <a:prstGeom prst="leftArrow">
            <a:avLst/>
          </a:prstGeom>
          <a:solidFill>
            <a:srgbClr val="7030A0"/>
          </a:solidFill>
          <a:ln w="12700" cap="flat" cmpd="sng" algn="ctr">
            <a:solidFill>
              <a:srgbClr val="1E858B">
                <a:shade val="50000"/>
              </a:srgbClr>
            </a:solidFill>
            <a:prstDash val="solid"/>
            <a:miter lim="800000"/>
          </a:ln>
          <a:effectLst/>
          <a:scene3d>
            <a:camera prst="perspectiveHeroicExtremeLeftFacing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2030</a:t>
            </a:r>
          </a:p>
        </p:txBody>
      </p:sp>
      <p:sp>
        <p:nvSpPr>
          <p:cNvPr id="31" name="Left Arrow 30"/>
          <p:cNvSpPr/>
          <p:nvPr/>
        </p:nvSpPr>
        <p:spPr>
          <a:xfrm>
            <a:off x="2737902" y="3376838"/>
            <a:ext cx="861016" cy="511575"/>
          </a:xfrm>
          <a:prstGeom prst="leftArrow">
            <a:avLst/>
          </a:prstGeom>
          <a:solidFill>
            <a:srgbClr val="7030A0"/>
          </a:solidFill>
          <a:ln w="12700" cap="flat" cmpd="sng" algn="ctr">
            <a:solidFill>
              <a:srgbClr val="1E858B">
                <a:shade val="50000"/>
              </a:srgbClr>
            </a:solidFill>
            <a:prstDash val="solid"/>
            <a:miter lim="800000"/>
          </a:ln>
          <a:effectLst/>
          <a:scene3d>
            <a:camera prst="perspectiveHeroicExtremeLeftFacing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2030</a:t>
            </a:r>
          </a:p>
        </p:txBody>
      </p:sp>
      <p:sp>
        <p:nvSpPr>
          <p:cNvPr id="32" name="Left Arrow 31"/>
          <p:cNvSpPr/>
          <p:nvPr/>
        </p:nvSpPr>
        <p:spPr>
          <a:xfrm>
            <a:off x="3202693" y="3065028"/>
            <a:ext cx="854138" cy="511575"/>
          </a:xfrm>
          <a:prstGeom prst="leftArrow">
            <a:avLst/>
          </a:prstGeom>
          <a:solidFill>
            <a:srgbClr val="7030A0"/>
          </a:solidFill>
          <a:ln w="12700" cap="flat" cmpd="sng" algn="ctr">
            <a:solidFill>
              <a:srgbClr val="1E858B">
                <a:shade val="50000"/>
              </a:srgbClr>
            </a:solidFill>
            <a:prstDash val="solid"/>
            <a:miter lim="800000"/>
          </a:ln>
          <a:effectLst/>
          <a:scene3d>
            <a:camera prst="perspectiveHeroicExtremeLeftFacing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2030</a:t>
            </a:r>
          </a:p>
        </p:txBody>
      </p:sp>
      <p:sp>
        <p:nvSpPr>
          <p:cNvPr id="33" name="Left Arrow 32"/>
          <p:cNvSpPr/>
          <p:nvPr/>
        </p:nvSpPr>
        <p:spPr>
          <a:xfrm>
            <a:off x="3763835" y="2740471"/>
            <a:ext cx="814793" cy="511575"/>
          </a:xfrm>
          <a:prstGeom prst="leftArrow">
            <a:avLst/>
          </a:prstGeom>
          <a:solidFill>
            <a:srgbClr val="7030A0"/>
          </a:solidFill>
          <a:ln w="12700" cap="flat" cmpd="sng" algn="ctr">
            <a:solidFill>
              <a:srgbClr val="1E858B">
                <a:shade val="50000"/>
              </a:srgbClr>
            </a:solidFill>
            <a:prstDash val="solid"/>
            <a:miter lim="800000"/>
          </a:ln>
          <a:effectLst/>
          <a:scene3d>
            <a:camera prst="perspectiveHeroicExtremeLeftFacing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2030</a:t>
            </a:r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3322333" y="2208849"/>
            <a:ext cx="4320000" cy="432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 cap="flat" cmpd="sng" algn="ctr">
            <a:solidFill>
              <a:srgbClr val="1E858B">
                <a:shade val="50000"/>
              </a:srgbClr>
            </a:solidFill>
            <a:prstDash val="solid"/>
            <a:miter lim="800000"/>
          </a:ln>
          <a:effectLst/>
          <a:scene3d>
            <a:camera prst="isometricOffAxis2Top"/>
            <a:lightRig rig="chilly" dir="t"/>
          </a:scene3d>
          <a:sp3d>
            <a:bevelT/>
            <a:bevelB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1081" y="1493738"/>
            <a:ext cx="4340728" cy="434682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4D4D4D"/>
            </a:solidFill>
          </a:ln>
          <a:scene3d>
            <a:camera prst="isometricOffAxis2Top"/>
            <a:lightRig rig="threePt" dir="t"/>
          </a:scene3d>
          <a:sp3d prstMaterial="matte">
            <a:bevelT/>
            <a:bevelB/>
          </a:sp3d>
        </p:spPr>
      </p:pic>
      <p:sp>
        <p:nvSpPr>
          <p:cNvPr id="36" name="TextBox 35"/>
          <p:cNvSpPr txBox="1"/>
          <p:nvPr/>
        </p:nvSpPr>
        <p:spPr>
          <a:xfrm rot="479355">
            <a:off x="2784754" y="4996200"/>
            <a:ext cx="3073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</a:rPr>
              <a:t>Gigabit Society infrastructure</a:t>
            </a:r>
          </a:p>
        </p:txBody>
      </p:sp>
      <p:sp>
        <p:nvSpPr>
          <p:cNvPr id="37" name="Left Arrow 36"/>
          <p:cNvSpPr/>
          <p:nvPr/>
        </p:nvSpPr>
        <p:spPr>
          <a:xfrm>
            <a:off x="7017995" y="4161502"/>
            <a:ext cx="1338998" cy="445527"/>
          </a:xfrm>
          <a:prstGeom prst="leftArrow">
            <a:avLst/>
          </a:prstGeom>
          <a:solidFill>
            <a:srgbClr val="FFC000"/>
          </a:solidFill>
          <a:ln w="12700" cap="flat" cmpd="sng" algn="ctr">
            <a:solidFill>
              <a:srgbClr val="1E858B">
                <a:shade val="50000"/>
              </a:srgbClr>
            </a:solidFill>
            <a:prstDash val="solid"/>
            <a:miter lim="800000"/>
          </a:ln>
          <a:effectLst/>
          <a:scene3d>
            <a:camera prst="perspectiveHeroicExtremeLeftFacing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Data/AI</a:t>
            </a:r>
          </a:p>
        </p:txBody>
      </p:sp>
      <p:sp>
        <p:nvSpPr>
          <p:cNvPr id="38" name="Left Arrow 37"/>
          <p:cNvSpPr/>
          <p:nvPr/>
        </p:nvSpPr>
        <p:spPr>
          <a:xfrm>
            <a:off x="7557026" y="3896387"/>
            <a:ext cx="1152492" cy="435591"/>
          </a:xfrm>
          <a:prstGeom prst="leftArrow">
            <a:avLst/>
          </a:prstGeom>
          <a:solidFill>
            <a:srgbClr val="FFC000"/>
          </a:solidFill>
          <a:ln w="12700" cap="flat" cmpd="sng" algn="ctr">
            <a:solidFill>
              <a:srgbClr val="1E858B">
                <a:shade val="50000"/>
              </a:srgbClr>
            </a:solidFill>
            <a:prstDash val="solid"/>
            <a:miter lim="800000"/>
          </a:ln>
          <a:effectLst/>
          <a:scene3d>
            <a:camera prst="perspectiveHeroicExtremeLeftFacing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Cloud/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IoT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Left Arrow 38"/>
          <p:cNvSpPr/>
          <p:nvPr/>
        </p:nvSpPr>
        <p:spPr>
          <a:xfrm>
            <a:off x="6581304" y="4472827"/>
            <a:ext cx="1539253" cy="422114"/>
          </a:xfrm>
          <a:prstGeom prst="leftArrow">
            <a:avLst/>
          </a:prstGeom>
          <a:solidFill>
            <a:srgbClr val="FFC000"/>
          </a:solidFill>
          <a:ln w="12700" cap="flat" cmpd="sng" algn="ctr">
            <a:solidFill>
              <a:srgbClr val="1E858B">
                <a:shade val="50000"/>
              </a:srgbClr>
            </a:solidFill>
            <a:prstDash val="solid"/>
            <a:miter lim="800000"/>
          </a:ln>
          <a:effectLst/>
          <a:scene3d>
            <a:camera prst="perspectiveHeroicExtremeLeftFacing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HPC/Quantum</a:t>
            </a:r>
          </a:p>
        </p:txBody>
      </p:sp>
      <p:sp>
        <p:nvSpPr>
          <p:cNvPr id="40" name="Left Arrow 39"/>
          <p:cNvSpPr/>
          <p:nvPr/>
        </p:nvSpPr>
        <p:spPr>
          <a:xfrm>
            <a:off x="7983572" y="3556375"/>
            <a:ext cx="1028723" cy="431453"/>
          </a:xfrm>
          <a:prstGeom prst="leftArrow">
            <a:avLst/>
          </a:prstGeom>
          <a:solidFill>
            <a:srgbClr val="FFC000"/>
          </a:solidFill>
          <a:ln w="12700" cap="flat" cmpd="sng" algn="ctr">
            <a:solidFill>
              <a:srgbClr val="1E858B">
                <a:shade val="50000"/>
              </a:srgbClr>
            </a:solidFill>
            <a:prstDash val="solid"/>
            <a:miter lim="800000"/>
          </a:ln>
          <a:effectLst/>
          <a:scene3d>
            <a:camera prst="perspectiveHeroicExtremeLeftFacing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QCI</a:t>
            </a:r>
          </a:p>
        </p:txBody>
      </p:sp>
      <p:sp>
        <p:nvSpPr>
          <p:cNvPr id="41" name="Flowchart: Magnetic Disk 40"/>
          <p:cNvSpPr/>
          <p:nvPr/>
        </p:nvSpPr>
        <p:spPr>
          <a:xfrm>
            <a:off x="7104731" y="2806989"/>
            <a:ext cx="974026" cy="893904"/>
          </a:xfrm>
          <a:prstGeom prst="flowChartMagneticDisk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Flowchart: Magnetic Disk 41"/>
          <p:cNvSpPr/>
          <p:nvPr/>
        </p:nvSpPr>
        <p:spPr>
          <a:xfrm>
            <a:off x="4622040" y="2502658"/>
            <a:ext cx="1079129" cy="893904"/>
          </a:xfrm>
          <a:prstGeom prst="flowChartMagneticDisk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Left Arrow 42"/>
          <p:cNvSpPr/>
          <p:nvPr/>
        </p:nvSpPr>
        <p:spPr>
          <a:xfrm flipH="1">
            <a:off x="2415124" y="5199167"/>
            <a:ext cx="893080" cy="511575"/>
          </a:xfrm>
          <a:prstGeom prst="leftArrow">
            <a:avLst/>
          </a:prstGeom>
          <a:solidFill>
            <a:srgbClr val="4BC5DE"/>
          </a:solidFill>
          <a:ln w="12700" cap="flat" cmpd="sng" algn="ctr">
            <a:solidFill>
              <a:srgbClr val="1E858B">
                <a:shade val="50000"/>
              </a:srgbClr>
            </a:solidFill>
            <a:prstDash val="solid"/>
            <a:miter lim="800000"/>
          </a:ln>
          <a:effectLst/>
          <a:scene3d>
            <a:camera prst="isometricRightUp">
              <a:rot lat="1288442" lon="19824191" rev="1726668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Fibre</a:t>
            </a:r>
          </a:p>
        </p:txBody>
      </p:sp>
      <p:sp>
        <p:nvSpPr>
          <p:cNvPr id="44" name="Left Arrow 43"/>
          <p:cNvSpPr/>
          <p:nvPr/>
        </p:nvSpPr>
        <p:spPr>
          <a:xfrm flipH="1">
            <a:off x="3197507" y="5305315"/>
            <a:ext cx="893080" cy="511575"/>
          </a:xfrm>
          <a:prstGeom prst="leftArrow">
            <a:avLst/>
          </a:prstGeom>
          <a:solidFill>
            <a:srgbClr val="4BC5DE"/>
          </a:solidFill>
          <a:ln w="12700" cap="flat" cmpd="sng" algn="ctr">
            <a:solidFill>
              <a:srgbClr val="1E858B">
                <a:shade val="50000"/>
              </a:srgbClr>
            </a:solidFill>
            <a:prstDash val="solid"/>
            <a:miter lim="800000"/>
          </a:ln>
          <a:effectLst/>
          <a:scene3d>
            <a:camera prst="isometricRightUp">
              <a:rot lat="1288442" lon="19824191" rev="1726668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5G/6G</a:t>
            </a:r>
          </a:p>
        </p:txBody>
      </p:sp>
      <p:sp>
        <p:nvSpPr>
          <p:cNvPr id="45" name="Left Arrow 44"/>
          <p:cNvSpPr/>
          <p:nvPr/>
        </p:nvSpPr>
        <p:spPr>
          <a:xfrm flipH="1">
            <a:off x="4706706" y="5569675"/>
            <a:ext cx="1079129" cy="511575"/>
          </a:xfrm>
          <a:prstGeom prst="leftArrow">
            <a:avLst/>
          </a:prstGeom>
          <a:solidFill>
            <a:srgbClr val="4BC5DE"/>
          </a:solidFill>
          <a:ln w="12700" cap="flat" cmpd="sng" algn="ctr">
            <a:solidFill>
              <a:srgbClr val="1E858B">
                <a:shade val="50000"/>
              </a:srgbClr>
            </a:solidFill>
            <a:prstDash val="solid"/>
            <a:miter lim="800000"/>
          </a:ln>
          <a:effectLst/>
          <a:scene3d>
            <a:camera prst="isometricRightUp">
              <a:rot lat="1288442" lon="19824191" rev="1726668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LEO Sat</a:t>
            </a:r>
          </a:p>
        </p:txBody>
      </p:sp>
      <p:sp>
        <p:nvSpPr>
          <p:cNvPr id="46" name="Left Arrow 45"/>
          <p:cNvSpPr/>
          <p:nvPr/>
        </p:nvSpPr>
        <p:spPr>
          <a:xfrm flipH="1">
            <a:off x="3943333" y="5442730"/>
            <a:ext cx="893080" cy="511575"/>
          </a:xfrm>
          <a:prstGeom prst="leftArrow">
            <a:avLst/>
          </a:prstGeom>
          <a:solidFill>
            <a:srgbClr val="4BC5DE"/>
          </a:solidFill>
          <a:ln w="12700" cap="flat" cmpd="sng" algn="ctr">
            <a:solidFill>
              <a:srgbClr val="1E858B">
                <a:shade val="50000"/>
              </a:srgbClr>
            </a:solidFill>
            <a:prstDash val="solid"/>
            <a:miter lim="800000"/>
          </a:ln>
          <a:effectLst/>
          <a:scene3d>
            <a:camera prst="isometricRightUp">
              <a:rot lat="1288442" lon="19824191" rev="1726668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WiFi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Flowchart: Magnetic Disk 46"/>
          <p:cNvSpPr/>
          <p:nvPr/>
        </p:nvSpPr>
        <p:spPr>
          <a:xfrm>
            <a:off x="5436640" y="2945574"/>
            <a:ext cx="1079129" cy="893904"/>
          </a:xfrm>
          <a:prstGeom prst="flowChartMagneticDisk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Flowchart: Magnetic Disk 47"/>
          <p:cNvSpPr/>
          <p:nvPr/>
        </p:nvSpPr>
        <p:spPr>
          <a:xfrm>
            <a:off x="6023640" y="3495275"/>
            <a:ext cx="1079129" cy="893904"/>
          </a:xfrm>
          <a:prstGeom prst="flowChartMagneticDisk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Flowchart: Magnetic Disk 48"/>
          <p:cNvSpPr/>
          <p:nvPr/>
        </p:nvSpPr>
        <p:spPr>
          <a:xfrm>
            <a:off x="3733619" y="3168219"/>
            <a:ext cx="1079129" cy="893904"/>
          </a:xfrm>
          <a:prstGeom prst="flowChartMagneticDisk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16411" y="2198776"/>
            <a:ext cx="226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Capacity, Uptake &amp; Use-cases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98091" y="5840563"/>
            <a:ext cx="2422760" cy="925146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4BC5DE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CONNECTING EUROPE FACILITY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kern="0" dirty="0">
                <a:solidFill>
                  <a:srgbClr val="4D4D4D"/>
                </a:solidFill>
                <a:latin typeface="Arial"/>
              </a:rPr>
              <a:t>Strategic Backbones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kern="0" dirty="0">
                <a:solidFill>
                  <a:srgbClr val="4D4D4D"/>
                </a:solidFill>
                <a:latin typeface="Arial"/>
              </a:rPr>
              <a:t>Fixed + Wireless Connectivity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srgbClr val="4D4D4D"/>
              </a:solid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srgbClr val="4D4D4D"/>
                </a:solidFill>
                <a:latin typeface="Arial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2" name="Left Arrow 51"/>
          <p:cNvSpPr/>
          <p:nvPr/>
        </p:nvSpPr>
        <p:spPr>
          <a:xfrm>
            <a:off x="8442606" y="3246949"/>
            <a:ext cx="852766" cy="429554"/>
          </a:xfrm>
          <a:prstGeom prst="leftArrow">
            <a:avLst/>
          </a:prstGeom>
          <a:solidFill>
            <a:srgbClr val="FFC000"/>
          </a:solidFill>
          <a:ln w="12700" cap="flat" cmpd="sng" algn="ctr">
            <a:solidFill>
              <a:srgbClr val="1E858B">
                <a:shade val="50000"/>
              </a:srgbClr>
            </a:solidFill>
            <a:prstDash val="solid"/>
            <a:miter lim="800000"/>
          </a:ln>
          <a:effectLst/>
          <a:scene3d>
            <a:camera prst="perspectiveHeroicExtremeLeftFacing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……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504897" y="1839814"/>
            <a:ext cx="2533103" cy="4204825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HORIZON EUROPE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kern="0" noProof="0" dirty="0">
              <a:solidFill>
                <a:srgbClr val="4D4D4D"/>
              </a:solidFill>
              <a:latin typeface="Arial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kern="0" dirty="0">
                <a:solidFill>
                  <a:srgbClr val="4D4D4D"/>
                </a:solidFill>
                <a:latin typeface="Arial"/>
              </a:rPr>
              <a:t>Preparing/maturing technology &amp; progress (AI/Quantum…)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 kern="0" dirty="0">
              <a:solidFill>
                <a:srgbClr val="4D4D4D"/>
              </a:solidFill>
              <a:latin typeface="Arial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kern="0" dirty="0">
                <a:solidFill>
                  <a:srgbClr val="4D4D4D"/>
                </a:solidFill>
                <a:latin typeface="Arial"/>
              </a:rPr>
              <a:t>By-design regulatory compliance (e.g. privacy friendly, unbiased AI)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 kern="0" dirty="0">
              <a:solidFill>
                <a:srgbClr val="4D4D4D"/>
              </a:solidFill>
              <a:latin typeface="Arial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kern="0" dirty="0">
                <a:solidFill>
                  <a:srgbClr val="4D4D4D"/>
                </a:solidFill>
                <a:latin typeface="Arial"/>
              </a:rPr>
              <a:t>Leading &amp; best in-class (e.g. strategic open autonomy, quantum)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 kern="0" dirty="0">
              <a:solidFill>
                <a:srgbClr val="4D4D4D"/>
              </a:solidFill>
              <a:latin typeface="Arial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kern="0" dirty="0">
                <a:solidFill>
                  <a:srgbClr val="4D4D4D"/>
                </a:solidFill>
                <a:latin typeface="Arial"/>
              </a:rPr>
              <a:t>Prosperity, people &amp; planet lens (green tech, societal challenges, industrial lead...)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kern="0" dirty="0">
              <a:solidFill>
                <a:srgbClr val="4D4D4D"/>
              </a:solid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005328" y="501573"/>
            <a:ext cx="2686501" cy="1403325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333333"/>
                </a:solidFill>
              </a:rPr>
              <a:t>DIGITAL EUROPE</a:t>
            </a:r>
          </a:p>
          <a:p>
            <a:pPr lvl="0" algn="ctr">
              <a:spcAft>
                <a:spcPts val="600"/>
              </a:spcAft>
              <a:defRPr/>
            </a:pPr>
            <a:endParaRPr lang="en-US" sz="1400" dirty="0">
              <a:solidFill>
                <a:srgbClr val="333333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4D4D4D"/>
                </a:solidFill>
              </a:rPr>
              <a:t>EU-Wide deployment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4D4D4D"/>
                </a:solidFill>
                <a:latin typeface="Arial"/>
              </a:rPr>
              <a:t>Strategic capacities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4D4D4D"/>
                </a:solidFill>
                <a:latin typeface="Arial"/>
              </a:rPr>
              <a:t>Advanced digital skills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4D4D4D"/>
                </a:solidFill>
                <a:latin typeface="Arial"/>
              </a:rPr>
              <a:t>Testing Facility</a:t>
            </a:r>
          </a:p>
          <a:p>
            <a:pPr lvl="0" algn="ctr">
              <a:spcAft>
                <a:spcPts val="600"/>
              </a:spcAft>
              <a:defRPr/>
            </a:pPr>
            <a:endParaRPr lang="en-US" sz="1400" dirty="0">
              <a:solidFill>
                <a:srgbClr val="333333"/>
              </a:solidFill>
            </a:endParaRPr>
          </a:p>
          <a:p>
            <a:pPr lvl="0" algn="ctr">
              <a:spcAft>
                <a:spcPts val="600"/>
              </a:spcAft>
              <a:defRPr/>
            </a:pP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 rot="19329297">
            <a:off x="294908" y="2246732"/>
            <a:ext cx="260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Digital Decade Compass</a:t>
            </a:r>
          </a:p>
        </p:txBody>
      </p:sp>
    </p:spTree>
    <p:extLst>
      <p:ext uri="{BB962C8B-B14F-4D97-AF65-F5344CB8AC3E}">
        <p14:creationId xmlns:p14="http://schemas.microsoft.com/office/powerpoint/2010/main" val="1679405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AB97-43EA-0491-C4C6-4BE0912E1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017"/>
            <a:ext cx="10515600" cy="1325563"/>
          </a:xfrm>
        </p:spPr>
        <p:txBody>
          <a:bodyPr/>
          <a:lstStyle/>
          <a:p>
            <a:r>
              <a:rPr lang="fr-BE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4 Info </a:t>
            </a:r>
            <a:r>
              <a:rPr lang="fr-BE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fr-BE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2024 Call (15 </a:t>
            </a:r>
            <a:r>
              <a:rPr lang="fr-BE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fr-BE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– 19 March 2024)</a:t>
            </a:r>
            <a:endParaRPr lang="en-IE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7F1AD-2E35-9BF4-D42F-D4EAE6125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834"/>
            <a:ext cx="10515600" cy="4681104"/>
          </a:xfrm>
        </p:spPr>
        <p:txBody>
          <a:bodyPr/>
          <a:lstStyle/>
          <a:p>
            <a:pPr marL="0" indent="0">
              <a:buNone/>
            </a:pPr>
            <a:r>
              <a:rPr lang="fr-BE" sz="2800" dirty="0"/>
              <a:t>11 </a:t>
            </a:r>
            <a:r>
              <a:rPr lang="fr-BE" sz="2800" dirty="0" err="1"/>
              <a:t>October</a:t>
            </a:r>
            <a:r>
              <a:rPr lang="fr-BE" sz="2800" dirty="0"/>
              <a:t> (Destinations 1, 2); 12 </a:t>
            </a:r>
            <a:r>
              <a:rPr lang="fr-BE" sz="2800" dirty="0" err="1"/>
              <a:t>October</a:t>
            </a:r>
            <a:r>
              <a:rPr lang="fr-BE" sz="2800" dirty="0"/>
              <a:t> (Destinations 3, 4, 5, 6) </a:t>
            </a:r>
            <a:endParaRPr lang="fr-BE" sz="2800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https://research-innovation-community.ec.europa.eu/events/1z2tF6FuhrcaQJ8b4G6pVu/overview</a:t>
            </a:r>
            <a:endParaRPr lang="fr-BE" dirty="0"/>
          </a:p>
          <a:p>
            <a:endParaRPr lang="en-IE" sz="1800" b="1" u="none" strike="noStrike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r>
              <a:rPr lang="en-IE" sz="2400" b="1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Digital Brokerage Event, </a:t>
            </a:r>
            <a:r>
              <a:rPr lang="en-I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organized by the </a:t>
            </a:r>
            <a:r>
              <a:rPr lang="en-IE" sz="2400" b="1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Ideal-</a:t>
            </a:r>
            <a:r>
              <a:rPr lang="en-IE" sz="2400" b="1" u="none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ist</a:t>
            </a:r>
            <a:r>
              <a:rPr lang="en-I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(16-17 October 2023):   </a:t>
            </a:r>
            <a:r>
              <a:rPr lang="en-IE" sz="24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https://digital2023.b2match.io/</a:t>
            </a:r>
            <a:r>
              <a:rPr lang="en-I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BE" dirty="0"/>
              <a:t>To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noted</a:t>
            </a:r>
            <a:r>
              <a:rPr lang="fr-BE" dirty="0"/>
              <a:t> 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HORIZON-CL4-2024-DIGITAL-EMERGING-01-42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QuantERA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Topic : postponed to New Call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HORIZON-CL4-2024-HUMAN-01-61 Standardisation topic : postponed to New Call</a:t>
            </a:r>
            <a:endParaRPr lang="fr-BE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HORIZON-CL4-2024-DIGITAL-EMERGING-01-34 </a:t>
            </a: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</a:rPr>
              <a:t>(CSA 2D-materials):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postponed to New Call and extended to advanced materials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HORIZON-CL4-2024-HUMAN-01-06 (AI) and HORIZON-CL4-2024-HUMAN-01-07 (AI) : updated, new topic(s) in New Call</a:t>
            </a:r>
          </a:p>
          <a:p>
            <a:pPr marL="457200" lvl="1" indent="0">
              <a:buNone/>
            </a:pPr>
            <a:r>
              <a:rPr lang="en-I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 Call: April 2024 – September 2024</a:t>
            </a:r>
            <a:endParaRPr lang="en-IE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0970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1" y="815996"/>
            <a:ext cx="10515600" cy="782357"/>
          </a:xfrm>
        </p:spPr>
        <p:txBody>
          <a:bodyPr/>
          <a:lstStyle/>
          <a:p>
            <a:r>
              <a:rPr lang="en-US" sz="3200" dirty="0">
                <a:solidFill>
                  <a:srgbClr val="034EA2"/>
                </a:solidFill>
              </a:rPr>
              <a:t>EP and Council Decision on the Digital Decade Policy </a:t>
            </a:r>
            <a:r>
              <a:rPr lang="en-US" sz="3200" dirty="0" err="1">
                <a:solidFill>
                  <a:srgbClr val="034EA2"/>
                </a:solidFill>
              </a:rPr>
              <a:t>Programme</a:t>
            </a:r>
            <a:r>
              <a:rPr lang="en-US" sz="3200" dirty="0">
                <a:solidFill>
                  <a:srgbClr val="034EA2"/>
                </a:solidFill>
              </a:rPr>
              <a:t> (January 2023)</a:t>
            </a:r>
            <a:br>
              <a:rPr lang="en-US" sz="3200" dirty="0">
                <a:solidFill>
                  <a:srgbClr val="034EA2"/>
                </a:solidFill>
              </a:rPr>
            </a:br>
            <a:br>
              <a:rPr lang="en-US" sz="1800" dirty="0">
                <a:solidFill>
                  <a:srgbClr val="034EA2"/>
                </a:solidFill>
              </a:rPr>
            </a:br>
            <a:r>
              <a:rPr lang="en-IE" sz="1800" dirty="0">
                <a:hlinkClick r:id="rId3"/>
              </a:rPr>
              <a:t>Digital Decade Policy </a:t>
            </a:r>
            <a:r>
              <a:rPr lang="en-IE" sz="1400" dirty="0">
                <a:hlinkClick r:id="rId3"/>
              </a:rPr>
              <a:t>Programme 2030 | Shaping Europe’s digital future (europa.eu)</a:t>
            </a:r>
            <a:endParaRPr lang="en-GB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914830"/>
              </p:ext>
            </p:extLst>
          </p:nvPr>
        </p:nvGraphicFramePr>
        <p:xfrm>
          <a:off x="970721" y="1989532"/>
          <a:ext cx="9598407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9469">
                  <a:extLst>
                    <a:ext uri="{9D8B030D-6E8A-4147-A177-3AD203B41FA5}">
                      <a16:colId xmlns:a16="http://schemas.microsoft.com/office/drawing/2014/main" val="990174409"/>
                    </a:ext>
                  </a:extLst>
                </a:gridCol>
                <a:gridCol w="3199469">
                  <a:extLst>
                    <a:ext uri="{9D8B030D-6E8A-4147-A177-3AD203B41FA5}">
                      <a16:colId xmlns:a16="http://schemas.microsoft.com/office/drawing/2014/main" val="2382445718"/>
                    </a:ext>
                  </a:extLst>
                </a:gridCol>
                <a:gridCol w="3199469">
                  <a:extLst>
                    <a:ext uri="{9D8B030D-6E8A-4147-A177-3AD203B41FA5}">
                      <a16:colId xmlns:a16="http://schemas.microsoft.com/office/drawing/2014/main" val="3377517140"/>
                    </a:ext>
                  </a:extLst>
                </a:gridCol>
              </a:tblGrid>
              <a:tr h="573901">
                <a:tc>
                  <a:txBody>
                    <a:bodyPr/>
                    <a:lstStyle/>
                    <a:p>
                      <a:pPr algn="ctr"/>
                      <a:r>
                        <a:rPr lang="de-DE" sz="2200" b="1" kern="1200" baseline="0" dirty="0" err="1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Defines</a:t>
                      </a:r>
                      <a:r>
                        <a:rPr lang="de-DE" sz="2200" b="1" kern="1200" baseline="0" dirty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200" b="1" kern="1200" baseline="0" dirty="0" err="1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de-DE" sz="2200" b="1" kern="1200" baseline="0" dirty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200" b="1" kern="1200" baseline="0" dirty="0" err="1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monitors</a:t>
                      </a:r>
                      <a:r>
                        <a:rPr lang="de-DE" sz="2200" b="1" kern="1200" baseline="0" dirty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digital </a:t>
                      </a:r>
                      <a:r>
                        <a:rPr lang="de-DE" sz="2200" b="1" kern="1200" baseline="0" dirty="0" err="1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objectives</a:t>
                      </a:r>
                      <a:r>
                        <a:rPr lang="de-DE" sz="2200" b="1" kern="1200" baseline="0" dirty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2200" b="1" kern="1200" baseline="0" dirty="0" err="1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targets</a:t>
                      </a:r>
                      <a:r>
                        <a:rPr lang="de-DE" sz="2200" b="1" kern="1200" baseline="0" dirty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200" b="1" kern="1200" baseline="0" dirty="0" err="1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de-DE" sz="2200" b="1" kern="1200" baseline="0" dirty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200" b="1" kern="1200" baseline="0" dirty="0" err="1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de-DE" sz="2200" b="1" baseline="0" dirty="0" err="1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cs typeface="Calibri" panose="020F0502020204030204" pitchFamily="34" charset="0"/>
                        </a:rPr>
                        <a:t>rinciples</a:t>
                      </a:r>
                      <a:endParaRPr lang="en-GB" sz="2200" b="1" dirty="0">
                        <a:solidFill>
                          <a:schemeClr val="bg1"/>
                        </a:solidFill>
                        <a:latin typeface="EC Square Sans Cond Pro" panose="020B05060400000200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BF36C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200" b="1" kern="1200" baseline="0" dirty="0" err="1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Creates</a:t>
                      </a:r>
                      <a:r>
                        <a:rPr lang="de-DE" sz="2200" b="1" kern="1200" baseline="0" dirty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200" b="1" kern="1200" baseline="0" dirty="0" err="1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obligation</a:t>
                      </a:r>
                      <a:r>
                        <a:rPr lang="de-DE" sz="2200" b="1" kern="1200" baseline="0" dirty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200" b="1" kern="1200" baseline="0" dirty="0" err="1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de-DE" sz="2200" b="1" kern="1200" baseline="0" dirty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200" b="1" kern="1200" baseline="0" dirty="0" err="1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collaborate</a:t>
                      </a:r>
                      <a:r>
                        <a:rPr lang="de-DE" sz="2200" b="1" kern="1200" baseline="0" dirty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200" b="1" kern="1200" baseline="0" dirty="0" err="1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de-DE" sz="2200" b="1" kern="1200" baseline="0" dirty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200" b="1" kern="1200" baseline="0" dirty="0" err="1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coordinate</a:t>
                      </a:r>
                      <a:r>
                        <a:rPr lang="de-DE" sz="2200" b="1" kern="1200" baseline="0" dirty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200" b="1" kern="1200" baseline="0" dirty="0" err="1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action</a:t>
                      </a:r>
                      <a:endParaRPr lang="en-GB" sz="2200" b="1" kern="1200" baseline="0" dirty="0">
                        <a:solidFill>
                          <a:schemeClr val="bg1"/>
                        </a:solidFill>
                        <a:latin typeface="EC Square Sans Cond Pro" panose="020B05060400000200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200" b="1" kern="1200" baseline="0" dirty="0" err="1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Facilitates</a:t>
                      </a:r>
                      <a:r>
                        <a:rPr lang="de-DE" sz="2200" b="1" kern="1200" baseline="0" dirty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200" b="1" kern="1200" baseline="0" dirty="0" err="1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pooling</a:t>
                      </a:r>
                      <a:r>
                        <a:rPr lang="de-DE" sz="2200" b="1" kern="1200" baseline="0" dirty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200" b="1" kern="1200" baseline="0" dirty="0" err="1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2200" b="1" kern="1200" baseline="0" dirty="0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200" b="1" kern="1200" baseline="0" dirty="0" err="1">
                          <a:solidFill>
                            <a:schemeClr val="bg1"/>
                          </a:solidFill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investments</a:t>
                      </a:r>
                      <a:endParaRPr lang="en-GB" sz="2200" b="1" kern="1200" baseline="0" dirty="0">
                        <a:solidFill>
                          <a:schemeClr val="bg1"/>
                        </a:solidFill>
                        <a:latin typeface="EC Square Sans Cond Pro" panose="020B05060400000200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106707"/>
                  </a:ext>
                </a:extLst>
              </a:tr>
              <a:tr h="2788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latin typeface="EC Square Sans Cond Pro" panose="020B0506040000020004" pitchFamily="34" charset="0"/>
                        </a:rPr>
                        <a:t>Assessment of state of compliance with general objectives</a:t>
                      </a:r>
                    </a:p>
                    <a:p>
                      <a:pPr algn="ctr"/>
                      <a:endParaRPr lang="de-DE" sz="2200" dirty="0">
                        <a:latin typeface="EC Square Sans Cond Pro" panose="020B0506040000020004" pitchFamily="34" charset="0"/>
                      </a:endParaRPr>
                    </a:p>
                    <a:p>
                      <a:pPr algn="ctr"/>
                      <a:r>
                        <a:rPr lang="de-DE" sz="2200" dirty="0">
                          <a:latin typeface="EC Square Sans Cond Pro" panose="020B0506040000020004" pitchFamily="34" charset="0"/>
                        </a:rPr>
                        <a:t>KPIs </a:t>
                      </a:r>
                      <a:r>
                        <a:rPr lang="de-DE" sz="2200" dirty="0" err="1">
                          <a:latin typeface="EC Square Sans Cond Pro" panose="020B0506040000020004" pitchFamily="34" charset="0"/>
                        </a:rPr>
                        <a:t>based</a:t>
                      </a:r>
                      <a:r>
                        <a:rPr lang="de-DE" sz="2200" dirty="0">
                          <a:latin typeface="EC Square Sans Cond Pro" panose="020B0506040000020004" pitchFamily="34" charset="0"/>
                        </a:rPr>
                        <a:t> on</a:t>
                      </a:r>
                    </a:p>
                    <a:p>
                      <a:pPr algn="ctr"/>
                      <a:r>
                        <a:rPr lang="en-US" sz="2200" dirty="0">
                          <a:latin typeface="EC Square Sans Cond Pro" panose="020B0506040000020004" pitchFamily="34" charset="0"/>
                        </a:rPr>
                        <a:t>enhanced Digital Economy and Society Index</a:t>
                      </a:r>
                      <a:r>
                        <a:rPr lang="en-US" sz="2200" baseline="0" dirty="0">
                          <a:latin typeface="EC Square Sans Cond Pro" panose="020B0506040000020004" pitchFamily="34" charset="0"/>
                        </a:rPr>
                        <a:t> (DESI)</a:t>
                      </a:r>
                    </a:p>
                    <a:p>
                      <a:pPr algn="ctr"/>
                      <a:endParaRPr lang="en-US" sz="2200" baseline="0" dirty="0">
                        <a:latin typeface="EC Square Sans Cond Pro" panose="020B05060400000200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noProof="0" dirty="0">
                          <a:solidFill>
                            <a:schemeClr val="dk1"/>
                          </a:solidFill>
                          <a:latin typeface="EC Square Sans Cond Pro" panose="020B0506040000020004" pitchFamily="34" charset="0"/>
                          <a:ea typeface="+mn-ea"/>
                          <a:cs typeface="+mn-cs"/>
                        </a:rPr>
                        <a:t>Measurement of Digital Principles implementation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Initial </a:t>
                      </a:r>
                      <a:r>
                        <a:rPr kumimoji="0" lang="de-DE" sz="2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definition</a:t>
                      </a:r>
                      <a:r>
                        <a:rPr kumimoji="0" lang="de-DE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sz="2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of</a:t>
                      </a:r>
                      <a:r>
                        <a:rPr kumimoji="0" lang="de-DE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sz="2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trajectories</a:t>
                      </a:r>
                      <a:r>
                        <a:rPr kumimoji="0" lang="de-DE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and national </a:t>
                      </a:r>
                      <a:r>
                        <a:rPr kumimoji="0" lang="de-DE" sz="2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roadmaps</a:t>
                      </a:r>
                      <a:r>
                        <a:rPr kumimoji="0" lang="de-DE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kumimoji="0" lang="de-DE" sz="2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revision</a:t>
                      </a:r>
                      <a:r>
                        <a:rPr kumimoji="0" lang="de-DE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sz="2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as</a:t>
                      </a:r>
                      <a:r>
                        <a:rPr kumimoji="0" lang="de-DE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sz="2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needed</a:t>
                      </a:r>
                      <a:r>
                        <a:rPr kumimoji="0" lang="de-DE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sz="2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following</a:t>
                      </a:r>
                      <a:r>
                        <a:rPr kumimoji="0" lang="de-DE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annual </a:t>
                      </a:r>
                      <a:r>
                        <a:rPr kumimoji="0" lang="de-DE" sz="2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reporting</a:t>
                      </a:r>
                      <a:r>
                        <a:rPr kumimoji="0" lang="de-DE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2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EC Square Sans Cond Pro" panose="020B05060400000200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Cycle </a:t>
                      </a:r>
                      <a:r>
                        <a:rPr kumimoji="0" lang="de-DE" sz="2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of</a:t>
                      </a:r>
                      <a:r>
                        <a:rPr kumimoji="0" lang="de-DE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de-DE" sz="2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monitoring</a:t>
                      </a:r>
                      <a:r>
                        <a:rPr kumimoji="0" lang="de-DE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de-DE" sz="2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reporting</a:t>
                      </a:r>
                      <a:r>
                        <a:rPr kumimoji="0" lang="de-DE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 and </a:t>
                      </a:r>
                      <a:r>
                        <a:rPr kumimoji="0" lang="de-DE" sz="2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cooperation</a:t>
                      </a:r>
                      <a:endParaRPr kumimoji="0" lang="de-DE" sz="2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EC Square Sans Cond Pro" panose="020B05060400000200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Cond Pro" panose="020B0506040000020004" pitchFamily="34" charset="0"/>
                          <a:ea typeface="+mn-ea"/>
                          <a:cs typeface="Calibri" panose="020F0502020204030204" pitchFamily="34" charset="0"/>
                        </a:rPr>
                        <a:t>Mechanism to implement Multi-Country Projects</a:t>
                      </a:r>
                    </a:p>
                    <a:p>
                      <a:endParaRPr lang="en-GB" sz="2200" dirty="0">
                        <a:latin typeface="EC Square Sans Cond Pro" panose="020B050604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96178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70721" y="1989533"/>
            <a:ext cx="3238969" cy="45415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2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DD9C5E9-C753-1742-8AEB-E78C452BAF74}"/>
              </a:ext>
            </a:extLst>
          </p:cNvPr>
          <p:cNvSpPr txBox="1"/>
          <p:nvPr/>
        </p:nvSpPr>
        <p:spPr>
          <a:xfrm>
            <a:off x="441789" y="308225"/>
            <a:ext cx="11307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000" dirty="0">
                <a:solidFill>
                  <a:schemeClr val="bg1"/>
                </a:solidFill>
              </a:rPr>
              <a:t>The 2030 Digital Compass</a:t>
            </a:r>
            <a:endParaRPr lang="fr-BE" sz="3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7" b="11571"/>
          <a:stretch/>
        </p:blipFill>
        <p:spPr>
          <a:xfrm>
            <a:off x="480691" y="1515295"/>
            <a:ext cx="11230619" cy="4885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578394-B2DA-A94F-BEF6-DC1E5EE16B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5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623" y="1695866"/>
            <a:ext cx="10905699" cy="388190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fr-FR" sz="2000" dirty="0"/>
              <a:t>promouvoir un environnement numérique </a:t>
            </a:r>
            <a:r>
              <a:rPr lang="fr-FR" sz="2000" b="1" dirty="0"/>
              <a:t>centré sur l’humain</a:t>
            </a:r>
            <a:r>
              <a:rPr lang="fr-FR" sz="2000" dirty="0"/>
              <a:t>, dans lequel des technologies et services numériques respectent et renforcent </a:t>
            </a:r>
            <a:r>
              <a:rPr lang="fr-FR" sz="2000" b="1" dirty="0"/>
              <a:t>les principes, droits et valeurs de l’Union </a:t>
            </a:r>
            <a:r>
              <a:rPr lang="fr-FR" sz="2000" dirty="0"/>
              <a:t>et sont accessibles à tous, partout dans l’Union;</a:t>
            </a:r>
            <a:endParaRPr lang="en-GB" sz="2000" dirty="0"/>
          </a:p>
          <a:p>
            <a:pPr marL="457200" indent="-457200">
              <a:buFont typeface="+mj-lt"/>
              <a:buAutoNum type="alphaLcParenR"/>
            </a:pPr>
            <a:r>
              <a:rPr lang="fr-FR" sz="2000" dirty="0"/>
              <a:t>renforcer la </a:t>
            </a:r>
            <a:r>
              <a:rPr lang="fr-FR" sz="2000" b="1" dirty="0"/>
              <a:t>résilience</a:t>
            </a:r>
            <a:r>
              <a:rPr lang="fr-FR" sz="2000" dirty="0"/>
              <a:t> collective des États membres et réduire la fracture numérique; développer des compétences numériques élémentaires et avancées;</a:t>
            </a:r>
            <a:endParaRPr lang="en-US" sz="2000" dirty="0"/>
          </a:p>
          <a:p>
            <a:pPr marL="457200" indent="-457200">
              <a:buFont typeface="+mj-lt"/>
              <a:buAutoNum type="alphaLcParenR"/>
            </a:pPr>
            <a:r>
              <a:rPr lang="fr-FR" sz="2000" dirty="0"/>
              <a:t>garantir la </a:t>
            </a:r>
            <a:r>
              <a:rPr lang="fr-FR" sz="2000" b="1" dirty="0"/>
              <a:t>souveraineté numérique </a:t>
            </a:r>
            <a:r>
              <a:rPr lang="fr-FR" sz="2000" dirty="0"/>
              <a:t>de l’Union, notamment par des </a:t>
            </a:r>
            <a:r>
              <a:rPr lang="fr-FR" sz="2000" b="1" dirty="0"/>
              <a:t>infrastructures numériques </a:t>
            </a:r>
            <a:r>
              <a:rPr lang="fr-FR" sz="2000" dirty="0"/>
              <a:t>et de données sûres et accessibles, qui permettent de soutenir la compétitivité et la durabilité de l’industrie;</a:t>
            </a:r>
            <a:endParaRPr lang="en-US" sz="2000" dirty="0"/>
          </a:p>
          <a:p>
            <a:pPr marL="457200" indent="-457200">
              <a:buFont typeface="+mj-lt"/>
              <a:buAutoNum type="alphaLcParenR"/>
            </a:pPr>
            <a:r>
              <a:rPr lang="fr-FR" sz="2000" dirty="0"/>
              <a:t>promouvoir le </a:t>
            </a:r>
            <a:r>
              <a:rPr lang="fr-FR" sz="2000" b="1" dirty="0"/>
              <a:t>déploiement et l’utilisation de capacités numériques </a:t>
            </a:r>
            <a:r>
              <a:rPr lang="fr-FR" sz="2000" dirty="0"/>
              <a:t>et accorder un accès aux technologies et données numériques afin d’atteindre un niveau élevé </a:t>
            </a:r>
            <a:r>
              <a:rPr lang="fr-FR" sz="2000" b="1" dirty="0"/>
              <a:t>d’intensité numérique et d’innovation dans les entreprises </a:t>
            </a:r>
            <a:r>
              <a:rPr lang="fr-FR" sz="2000" dirty="0"/>
              <a:t>de l’Union, en particulier les jeunes entreprises et les PME</a:t>
            </a:r>
            <a:r>
              <a:rPr lang="en-US" sz="2000" dirty="0"/>
              <a:t>;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objectives set in the decision (1/2)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40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5672" y="1579965"/>
            <a:ext cx="10905699" cy="3881904"/>
          </a:xfrm>
        </p:spPr>
        <p:txBody>
          <a:bodyPr/>
          <a:lstStyle/>
          <a:p>
            <a:pPr marL="0" indent="0">
              <a:buNone/>
            </a:pPr>
            <a:endParaRPr lang="en-GB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objectives set in the decision (2/2)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92427" y="1719112"/>
            <a:ext cx="1149957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tabLst/>
              <a:defRPr/>
            </a:pPr>
            <a:r>
              <a:rPr lang="fr-FR" sz="2000" dirty="0"/>
              <a:t>e) développer un écosystème complet et durable </a:t>
            </a:r>
            <a:r>
              <a:rPr lang="fr-FR" sz="2000" b="1" dirty="0"/>
              <a:t>d’infrastructures numériques interopérables </a:t>
            </a:r>
            <a:r>
              <a:rPr lang="fr-FR" sz="2000" dirty="0"/>
              <a:t>(calcul à haute performance, l’informatique en périphérie, l’informatique en nuage, l’informatique quantique, l’intelligence artificielle, la gestion des données et la connectivité des réseaux);</a:t>
            </a:r>
            <a:endParaRPr lang="en-US" sz="20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tabLst/>
              <a:defRPr/>
            </a:pPr>
            <a:r>
              <a:rPr lang="fr-FR" sz="2000" dirty="0"/>
              <a:t>h) faire en sorte que les infrastructures et technologies numériques, y compris leurs chaînes d’approvisionnement, deviennent plus </a:t>
            </a:r>
            <a:r>
              <a:rPr lang="fr-FR" sz="2000" b="1" dirty="0"/>
              <a:t>durable</a:t>
            </a:r>
            <a:r>
              <a:rPr lang="fr-FR" sz="2000" dirty="0"/>
              <a:t>s, plus résilientes et </a:t>
            </a:r>
            <a:r>
              <a:rPr lang="fr-FR" sz="2000" b="1" dirty="0"/>
              <a:t>plus économes en énergie et en ressources</a:t>
            </a:r>
            <a:r>
              <a:rPr lang="fr-FR" sz="2000" dirty="0"/>
              <a:t>;</a:t>
            </a:r>
            <a:endParaRPr lang="en-US" sz="2000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+mj-lt"/>
              <a:buAutoNum type="alphaLcParenR" startAt="5"/>
              <a:tabLst/>
              <a:defRPr/>
            </a:pPr>
            <a:endParaRPr lang="fr-FR" sz="2000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+mj-lt"/>
              <a:buAutoNum type="alphaLcParenR" startAt="5"/>
              <a:tabLst/>
              <a:defRPr/>
            </a:pPr>
            <a:endParaRPr lang="fr-FR" sz="20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tabLst/>
              <a:defRPr/>
            </a:pPr>
            <a:r>
              <a:rPr lang="fr-FR" sz="2000" b="1" dirty="0"/>
              <a:t>=&gt; Développer en Europe les technologies numériques: souveraineté technologique, autonomie stratégique, mais aussi sécurité économique, et production de technologies en accord avec les valeurs, exigences et règles européennes (‘</a:t>
            </a:r>
            <a:r>
              <a:rPr lang="fr-FR" sz="2000" b="1" dirty="0" err="1"/>
              <a:t>European</a:t>
            </a:r>
            <a:r>
              <a:rPr lang="fr-FR" sz="2000" b="1" dirty="0"/>
              <a:t> </a:t>
            </a:r>
            <a:r>
              <a:rPr lang="fr-FR" sz="2000" b="1" dirty="0" err="1"/>
              <a:t>way</a:t>
            </a:r>
            <a:r>
              <a:rPr lang="fr-FR" sz="2000" b="1" dirty="0"/>
              <a:t>’)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+mj-lt"/>
              <a:buAutoNum type="alphaLcParenR" startAt="5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55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DD9C5E9-C753-1742-8AEB-E78C452BAF74}"/>
              </a:ext>
            </a:extLst>
          </p:cNvPr>
          <p:cNvSpPr txBox="1"/>
          <p:nvPr/>
        </p:nvSpPr>
        <p:spPr>
          <a:xfrm>
            <a:off x="441789" y="308225"/>
            <a:ext cx="11307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2030 Digital Decade Targets</a:t>
            </a:r>
            <a:endParaRPr kumimoji="0" lang="fr-BE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541"/>
            <a:ext cx="12192000" cy="5382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884"/>
          <a:stretch/>
        </p:blipFill>
        <p:spPr>
          <a:xfrm>
            <a:off x="9254459" y="3163643"/>
            <a:ext cx="2739206" cy="886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3" y="1275411"/>
            <a:ext cx="12192000" cy="5381625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1578394-B2DA-A94F-BEF6-DC1E5EE16B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5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7476" y="1186898"/>
            <a:ext cx="115045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MCPs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large scale projects for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 transformation of the Union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industrial recovery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MCPs will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pool EU, national, and private resources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target strategically important areas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new mechanism to implement multi-country projects is called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EDIC.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611" y="2549216"/>
            <a:ext cx="8316151" cy="4230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907" y="4640544"/>
            <a:ext cx="1702855" cy="1885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375" y="4751701"/>
            <a:ext cx="1520111" cy="18102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9635" y="288697"/>
            <a:ext cx="764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Multi-Country Projects and EDICs</a:t>
            </a: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461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2A78-BE58-B8B2-E0E7-7CF90AF2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500062"/>
            <a:ext cx="10515600" cy="1325563"/>
          </a:xfrm>
        </p:spPr>
        <p:txBody>
          <a:bodyPr/>
          <a:lstStyle/>
          <a:p>
            <a:pPr algn="ctr"/>
            <a:r>
              <a:rPr lang="fr-BE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report of the State of the Digital </a:t>
            </a:r>
            <a:r>
              <a:rPr lang="fr-BE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Decade</a:t>
            </a:r>
            <a:br>
              <a:rPr lang="fr-BE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fr-BE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fr-BE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lang="en-IE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4852B-2B71-77BD-2E8C-1B3D774D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45" y="1700934"/>
            <a:ext cx="11145982" cy="432579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State of the Digital Decade (europa.eu)</a:t>
            </a:r>
            <a:endParaRPr lang="en-US" dirty="0"/>
          </a:p>
          <a:p>
            <a:pPr lvl="1"/>
            <a:r>
              <a:rPr lang="en-US" dirty="0"/>
              <a:t>Digital infrastructure – secure connectivity</a:t>
            </a:r>
          </a:p>
          <a:p>
            <a:pPr lvl="1"/>
            <a:r>
              <a:rPr lang="en-US" dirty="0"/>
              <a:t>Semiconductors</a:t>
            </a:r>
          </a:p>
          <a:p>
            <a:pPr lvl="1"/>
            <a:r>
              <a:rPr lang="en-US" dirty="0" err="1"/>
              <a:t>Digitalisation</a:t>
            </a:r>
            <a:r>
              <a:rPr lang="en-US" dirty="0"/>
              <a:t> of businesses</a:t>
            </a:r>
          </a:p>
          <a:p>
            <a:pPr lvl="1"/>
            <a:r>
              <a:rPr lang="en-US" dirty="0" err="1"/>
              <a:t>Digitalisation</a:t>
            </a:r>
            <a:r>
              <a:rPr lang="en-US" dirty="0"/>
              <a:t> of public services</a:t>
            </a:r>
          </a:p>
          <a:p>
            <a:pPr lvl="1"/>
            <a:r>
              <a:rPr lang="en-US" dirty="0"/>
              <a:t>Digital skills</a:t>
            </a:r>
          </a:p>
          <a:p>
            <a:pPr lvl="1"/>
            <a:r>
              <a:rPr lang="en-US" dirty="0"/>
              <a:t>Values and principles for the online society</a:t>
            </a:r>
          </a:p>
          <a:p>
            <a:pPr lvl="1"/>
            <a:r>
              <a:rPr lang="en-US" dirty="0"/>
              <a:t>Sustainable digital transition</a:t>
            </a:r>
          </a:p>
          <a:p>
            <a:pPr lvl="1"/>
            <a:r>
              <a:rPr lang="en-US" dirty="0"/>
              <a:t>International partnerships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Recommendations on actions, measures, and policies in areas where progress is insufficient. Member States will outline the actions in their national roadmaps to be published by 9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October.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8868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D2A1AC-FED1-E7E9-1503-7C0CCA18E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10 domaines technologiques critiques dont 5 numériques (3 octobre):</a:t>
            </a:r>
          </a:p>
          <a:p>
            <a:pPr marL="0" indent="0">
              <a:buNone/>
            </a:pPr>
            <a:r>
              <a:rPr lang="en-IE" sz="2000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C_2023_6689_1_EN_ACT_part1_v8.pdf (europa.eu)</a:t>
            </a:r>
            <a:r>
              <a:rPr lang="en-IE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C_2023_6689_1_EN_annexe_acte_autonome_part1_v9.pdf (europa.eu)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fr-BE" dirty="0"/>
              <a:t>Advanced </a:t>
            </a:r>
            <a:r>
              <a:rPr lang="fr-BE" dirty="0" err="1"/>
              <a:t>semiconductors</a:t>
            </a:r>
            <a:r>
              <a:rPr lang="fr-BE" dirty="0"/>
              <a:t> (incl. Photonics), AI (incl. HPC, </a:t>
            </a:r>
            <a:r>
              <a:rPr lang="fr-BE" dirty="0" err="1"/>
              <a:t>edge</a:t>
            </a:r>
            <a:r>
              <a:rPr lang="fr-BE" dirty="0"/>
              <a:t>-cloud), Quantum, Advanced </a:t>
            </a:r>
            <a:r>
              <a:rPr lang="fr-BE" dirty="0" err="1"/>
              <a:t>connectivity</a:t>
            </a:r>
            <a:r>
              <a:rPr lang="fr-BE" dirty="0"/>
              <a:t> (incl. </a:t>
            </a:r>
            <a:r>
              <a:rPr lang="fr-BE" dirty="0" err="1"/>
              <a:t>Cybersecurity</a:t>
            </a:r>
            <a:r>
              <a:rPr lang="fr-BE" dirty="0"/>
              <a:t>); </a:t>
            </a:r>
            <a:r>
              <a:rPr lang="fr-BE" dirty="0" err="1"/>
              <a:t>Robotics</a:t>
            </a:r>
            <a:r>
              <a:rPr lang="fr-BE" dirty="0"/>
              <a:t> and </a:t>
            </a:r>
            <a:r>
              <a:rPr lang="fr-BE" dirty="0" err="1"/>
              <a:t>autonomous</a:t>
            </a:r>
            <a:r>
              <a:rPr lang="fr-BE" dirty="0"/>
              <a:t> </a:t>
            </a:r>
            <a:r>
              <a:rPr lang="fr-BE" dirty="0" err="1"/>
              <a:t>systems</a:t>
            </a:r>
            <a:r>
              <a:rPr lang="fr-BE" dirty="0"/>
              <a:t> </a:t>
            </a:r>
          </a:p>
          <a:p>
            <a:pPr lvl="1"/>
            <a:r>
              <a:rPr lang="fr-BE" dirty="0" err="1"/>
              <a:t>Evaluation</a:t>
            </a:r>
            <a:r>
              <a:rPr lang="fr-BE" dirty="0"/>
              <a:t> des risques (</a:t>
            </a:r>
            <a:r>
              <a:rPr lang="fr-BE" dirty="0" err="1"/>
              <a:t>risk</a:t>
            </a:r>
            <a:r>
              <a:rPr lang="fr-BE" dirty="0"/>
              <a:t> </a:t>
            </a:r>
            <a:r>
              <a:rPr lang="fr-BE" dirty="0" err="1"/>
              <a:t>assessment</a:t>
            </a:r>
            <a:r>
              <a:rPr lang="fr-BE" dirty="0"/>
              <a:t>)</a:t>
            </a:r>
          </a:p>
          <a:p>
            <a:pPr lvl="1"/>
            <a:r>
              <a:rPr lang="fr-BE" dirty="0"/>
              <a:t>Possibles mesures en réponse aux risques identifiés (contrôle des exportations, investissements étrangers, investissements à l’étranger, sécurité de la recherche)</a:t>
            </a:r>
          </a:p>
          <a:p>
            <a:pPr lvl="1"/>
            <a:r>
              <a:rPr lang="fr-BE" dirty="0"/>
              <a:t>Investissements pour leur développement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4B7EBD-E00B-F68B-B920-43B16B3A7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266" y="482201"/>
            <a:ext cx="10515600" cy="782357"/>
          </a:xfrm>
        </p:spPr>
        <p:txBody>
          <a:bodyPr/>
          <a:lstStyle/>
          <a:p>
            <a:pPr marL="0" indent="0" algn="ctr">
              <a:buNone/>
            </a:pPr>
            <a:r>
              <a:rPr lang="fr-BE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Stratégie pour la sécurité économique de l’UE </a:t>
            </a:r>
            <a:br>
              <a:rPr lang="fr-BE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2000" dirty="0">
                <a:solidFill>
                  <a:schemeClr val="accent1"/>
                </a:solidFill>
              </a:rPr>
              <a:t>(20 juin 2023 </a:t>
            </a:r>
            <a:r>
              <a:rPr lang="fr-BE" sz="1800" dirty="0"/>
              <a:t>- </a:t>
            </a:r>
            <a:r>
              <a:rPr lang="en-US" sz="1800" dirty="0">
                <a:hlinkClick r:id="rId4"/>
              </a:rPr>
              <a:t>Von der Leyen presents the economic security strategy (europa.eu)</a:t>
            </a:r>
            <a:r>
              <a:rPr lang="fr-BE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4807389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3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7D4F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4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5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ab95c3-f4d0-4c60-8108-975f7acf377e">
      <Terms xmlns="http://schemas.microsoft.com/office/infopath/2007/PartnerControls"/>
    </lcf76f155ced4ddcb4097134ff3c332f>
    <TaxCatchAll xmlns="6d34f164-3b49-48f5-9ac0-8c840a52bcd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731CB6CC398A4EBA527888426E30C4" ma:contentTypeVersion="18" ma:contentTypeDescription="Crée un document." ma:contentTypeScope="" ma:versionID="2c523736966295514f098fba29fb2bd7">
  <xsd:schema xmlns:xsd="http://www.w3.org/2001/XMLSchema" xmlns:xs="http://www.w3.org/2001/XMLSchema" xmlns:p="http://schemas.microsoft.com/office/2006/metadata/properties" xmlns:ns2="11ab95c3-f4d0-4c60-8108-975f7acf377e" xmlns:ns3="6d34f164-3b49-48f5-9ac0-8c840a52bcd3" targetNamespace="http://schemas.microsoft.com/office/2006/metadata/properties" ma:root="true" ma:fieldsID="5633089deb5334679c5cefb3b463de8c" ns2:_="" ns3:_="">
    <xsd:import namespace="11ab95c3-f4d0-4c60-8108-975f7acf377e"/>
    <xsd:import namespace="6d34f164-3b49-48f5-9ac0-8c840a52bc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ab95c3-f4d0-4c60-8108-975f7acf37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2a5a789a-0080-4889-9b37-6d1526ad77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4f164-3b49-48f5-9ac0-8c840a52bcd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90f318de-343f-4d54-b6e9-ac350d18cc11}" ma:internalName="TaxCatchAll" ma:showField="CatchAllData" ma:web="6d34f164-3b49-48f5-9ac0-8c840a52bc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2D574C-D4B6-4007-A47F-74B495AA4B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E23ABB-67FA-4EED-BD14-0A7CD0C8114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306b95d-666c-4112-b198-0f0c132da7c7"/>
    <ds:schemaRef ds:uri="http://purl.org/dc/terms/"/>
    <ds:schemaRef ds:uri="http://schemas.openxmlformats.org/package/2006/metadata/core-properties"/>
    <ds:schemaRef ds:uri="ab28bbe3-a3d1-4882-b7df-52a2f78beaad"/>
    <ds:schemaRef ds:uri="http://www.w3.org/XML/1998/namespace"/>
    <ds:schemaRef ds:uri="http://schemas.microsoft.com/sharepoint/v3/fields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24B931-CE54-4490-A855-38C3E861B140}"/>
</file>

<file path=docProps/app.xml><?xml version="1.0" encoding="utf-8"?>
<Properties xmlns="http://schemas.openxmlformats.org/officeDocument/2006/extended-properties" xmlns:vt="http://schemas.openxmlformats.org/officeDocument/2006/docPropsVTypes">
  <TotalTime>21760</TotalTime>
  <Words>1451</Words>
  <Application>Microsoft Office PowerPoint</Application>
  <PresentationFormat>Widescreen</PresentationFormat>
  <Paragraphs>217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EC Square Sans Cond Pro</vt:lpstr>
      <vt:lpstr>EC Square Sans Cond Pro Medium</vt:lpstr>
      <vt:lpstr>Verdana</vt:lpstr>
      <vt:lpstr>Wingdings</vt:lpstr>
      <vt:lpstr>Conception personnalisée</vt:lpstr>
      <vt:lpstr>1_Conception personnalisée</vt:lpstr>
      <vt:lpstr>3_Office Theme</vt:lpstr>
      <vt:lpstr>2_Office Theme</vt:lpstr>
      <vt:lpstr>2_Conception personnalisée</vt:lpstr>
      <vt:lpstr>PowerPoint Presentation</vt:lpstr>
      <vt:lpstr>EP and Council Decision on the Digital Decade Policy Programme (January 2023)  Digital Decade Policy Programme 2030 | Shaping Europe’s digital future (europa.eu)</vt:lpstr>
      <vt:lpstr>PowerPoint Presentation</vt:lpstr>
      <vt:lpstr>General objectives set in the decision (1/2)</vt:lpstr>
      <vt:lpstr>General objectives set in the decision (2/2)</vt:lpstr>
      <vt:lpstr>PowerPoint Presentation</vt:lpstr>
      <vt:lpstr>PowerPoint Presentation</vt:lpstr>
      <vt:lpstr>First report of the State of the Digital Decade 27 September 2023</vt:lpstr>
      <vt:lpstr>Stratégie pour la sécurité économique de l’UE  (20 juin 2023 - Von der Leyen presents the economic security strategy (europa.eu))</vt:lpstr>
      <vt:lpstr>Plan stratégique 2025-27: éléments </vt:lpstr>
      <vt:lpstr>Indicative Budget of Cluster 4</vt:lpstr>
      <vt:lpstr>Indicative Budget of Cluster 4</vt:lpstr>
      <vt:lpstr>PowerPoint Presentation</vt:lpstr>
      <vt:lpstr>PowerPoint Presentation</vt:lpstr>
      <vt:lpstr>Cluster 4 Info days – 2024 Call (15 Nov 2023 – 19 March 2024)</vt:lpstr>
    </vt:vector>
  </TitlesOfParts>
  <Manager/>
  <Company>European Commission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a COmmunication - Digital Decade</dc:title>
  <dc:subject/>
  <dc:creator>DAS NEVES MOREIRA PEDRO</dc:creator>
  <cp:keywords/>
  <dc:description/>
  <cp:lastModifiedBy>DELESCLUSE Matthieu (CNECT)</cp:lastModifiedBy>
  <cp:revision>1000</cp:revision>
  <cp:lastPrinted>2023-04-18T12:50:58Z</cp:lastPrinted>
  <dcterms:created xsi:type="dcterms:W3CDTF">2020-09-01T17:57:28Z</dcterms:created>
  <dcterms:modified xsi:type="dcterms:W3CDTF">2023-10-05T13:32:06Z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0x01010068731CB6CC398A4EBA527888426E30C4</vt:lpwstr>
  </property>
  <property fmtid="{D5CDD505-2E9C-101B-9397-08002B2CF9AE}" pid="3" name="_dlc_DocIdItemGuid">
    <vt:lpwstr>501f39d4-93c5-4ead-b541-51f5c213dee4</vt:lpwstr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2022-04-08T14:58:33Z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3f81b091-3876-468b-a5e4-62c25cb4ce48</vt:lpwstr>
  </property>
  <property fmtid="{D5CDD505-2E9C-101B-9397-08002B2CF9AE}" pid="10" name="MSIP_Label_6bd9ddd1-4d20-43f6-abfa-fc3c07406f94_ContentBits">
    <vt:lpwstr>0</vt:lpwstr>
  </property>
</Properties>
</file>