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81" r:id="rId2"/>
    <p:sldId id="317" r:id="rId3"/>
    <p:sldId id="298" r:id="rId4"/>
    <p:sldId id="297" r:id="rId5"/>
    <p:sldId id="310" r:id="rId6"/>
    <p:sldId id="316" r:id="rId7"/>
    <p:sldId id="321" r:id="rId8"/>
    <p:sldId id="322" r:id="rId9"/>
    <p:sldId id="324" r:id="rId10"/>
    <p:sldId id="315" r:id="rId11"/>
    <p:sldId id="32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3817" userDrawn="1">
          <p15:clr>
            <a:srgbClr val="A4A3A4"/>
          </p15:clr>
        </p15:guide>
        <p15:guide id="3" pos="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C00"/>
    <a:srgbClr val="BD0000"/>
    <a:srgbClr val="4271C6"/>
    <a:srgbClr val="08304A"/>
    <a:srgbClr val="C60000"/>
    <a:srgbClr val="00385A"/>
    <a:srgbClr val="080410"/>
    <a:srgbClr val="00284A"/>
    <a:srgbClr val="008FBC"/>
    <a:srgbClr val="002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6"/>
    <p:restoredTop sz="87742" autoAdjust="0"/>
  </p:normalViewPr>
  <p:slideViewPr>
    <p:cSldViewPr snapToGrid="0" snapToObjects="1">
      <p:cViewPr>
        <p:scale>
          <a:sx n="40" d="100"/>
          <a:sy n="40" d="100"/>
        </p:scale>
        <p:origin x="1836" y="152"/>
      </p:cViewPr>
      <p:guideLst>
        <p:guide orient="horz" pos="1434"/>
        <p:guide pos="3817"/>
        <p:guide pos="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4F370-6862-4D4B-8410-DDB1AECC5ECA}"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C01B-C128-BA49-AEAD-579922975162}" type="slidenum">
              <a:rPr lang="fr-FR" smtClean="0"/>
              <a:t>‹N°›</a:t>
            </a:fld>
            <a:endParaRPr lang="fr-FR"/>
          </a:p>
        </p:txBody>
      </p:sp>
    </p:spTree>
    <p:extLst>
      <p:ext uri="{BB962C8B-B14F-4D97-AF65-F5344CB8AC3E}">
        <p14:creationId xmlns:p14="http://schemas.microsoft.com/office/powerpoint/2010/main" val="58847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87600">
              <a:spcBef>
                <a:spcPts val="500"/>
              </a:spcBef>
              <a:buClr>
                <a:srgbClr val="942C00"/>
              </a:buClr>
              <a:buFont typeface="Wingdings" panose="05000000000000000000" pitchFamily="2" charset="2"/>
              <a:buChar char="ü"/>
            </a:pPr>
            <a:r>
              <a:rPr lang="fr-FR" sz="1200" dirty="0"/>
              <a:t> : « Frais de mission, déplacement des personnels permanents ou temporaires affectés au Projet, frais de réception et organisation de séminaires/colloques en lien avec le Projet »</a:t>
            </a:r>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3</a:t>
            </a:fld>
            <a:endParaRPr lang="fr-FR"/>
          </a:p>
        </p:txBody>
      </p:sp>
    </p:spTree>
    <p:extLst>
      <p:ext uri="{BB962C8B-B14F-4D97-AF65-F5344CB8AC3E}">
        <p14:creationId xmlns:p14="http://schemas.microsoft.com/office/powerpoint/2010/main" val="382053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a:t>
            </a:r>
            <a:r>
              <a:rPr lang="fr-FR" sz="1200" kern="1200" baseline="0" dirty="0">
                <a:solidFill>
                  <a:schemeClr val="tx1"/>
                </a:solidFill>
                <a:effectLst/>
                <a:latin typeface="+mn-lt"/>
                <a:ea typeface="+mn-ea"/>
                <a:cs typeface="+mn-cs"/>
              </a:rPr>
              <a:t> actions de l’ANR sont également en cohérence avec le programme cadre européen Horizon 2020 qui deviendra Horizon Europe pour la période 2021-2027.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Je ne vous révèle rien en vous disant que comme ses prédécesseurs, le programme cadre Horizon Europe se déclinera en plusieurs types de financement. Parmi ces financements vous avez ceux du conseil européen de la recherche : les fameux grants de l’ERC qui récompensent des chercheurs prometteurs, talentueux ou exceptionnels.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Le programme T-ERC proposé par l’ANR s’accorde très spécifiquement avec 2 des 5 types de financement de l’ERC: les ERC </a:t>
            </a:r>
            <a:r>
              <a:rPr lang="fr-FR" sz="1200" kern="1200" baseline="0" dirty="0" err="1">
                <a:solidFill>
                  <a:schemeClr val="tx1"/>
                </a:solidFill>
                <a:effectLst/>
                <a:latin typeface="+mn-lt"/>
                <a:ea typeface="+mn-ea"/>
                <a:cs typeface="+mn-cs"/>
              </a:rPr>
              <a:t>starting</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grant</a:t>
            </a:r>
            <a:r>
              <a:rPr lang="fr-FR" sz="1200" kern="1200" baseline="0" dirty="0">
                <a:solidFill>
                  <a:schemeClr val="tx1"/>
                </a:solidFill>
                <a:effectLst/>
                <a:latin typeface="+mn-lt"/>
                <a:ea typeface="+mn-ea"/>
                <a:cs typeface="+mn-cs"/>
              </a:rPr>
              <a:t> et les ERC </a:t>
            </a:r>
            <a:r>
              <a:rPr lang="fr-FR" sz="1200" kern="1200" baseline="0" dirty="0" err="1">
                <a:solidFill>
                  <a:schemeClr val="tx1"/>
                </a:solidFill>
                <a:effectLst/>
                <a:latin typeface="+mn-lt"/>
                <a:ea typeface="+mn-ea"/>
                <a:cs typeface="+mn-cs"/>
              </a:rPr>
              <a:t>consolidator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grant</a:t>
            </a:r>
            <a:r>
              <a:rPr lang="fr-FR" sz="1200" kern="1200" baseline="0" dirty="0">
                <a:solidFill>
                  <a:schemeClr val="tx1"/>
                </a:solidFill>
                <a:effectLst/>
                <a:latin typeface="+mn-lt"/>
                <a:ea typeface="+mn-ea"/>
                <a:cs typeface="+mn-cs"/>
              </a:rPr>
              <a:t>. J’y reviendrais plus tard.</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4</a:t>
            </a:fld>
            <a:endParaRPr lang="fr-FR"/>
          </a:p>
        </p:txBody>
      </p:sp>
    </p:spTree>
    <p:extLst>
      <p:ext uri="{BB962C8B-B14F-4D97-AF65-F5344CB8AC3E}">
        <p14:creationId xmlns:p14="http://schemas.microsoft.com/office/powerpoint/2010/main" val="220080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1. Pertinence, originalité et innovation du sujet, ainsi que son adéquation avec l’appel européen ou international visé. (Coefficient 3) </a:t>
            </a:r>
          </a:p>
          <a:p>
            <a:r>
              <a:rPr lang="fr-FR" sz="1200" b="0" i="0" u="none" strike="noStrike" kern="1200" baseline="0" dirty="0">
                <a:solidFill>
                  <a:schemeClr val="tx1"/>
                </a:solidFill>
                <a:latin typeface="+mn-lt"/>
                <a:ea typeface="+mn-ea"/>
                <a:cs typeface="+mn-cs"/>
              </a:rPr>
              <a:t>2. Qualité et crédibilité du réseau envisagé. (Coefficient 2) </a:t>
            </a:r>
          </a:p>
          <a:p>
            <a:r>
              <a:rPr lang="fr-FR" sz="1200" b="0" i="0" u="none" strike="noStrike" kern="1200" baseline="0" dirty="0">
                <a:solidFill>
                  <a:schemeClr val="tx1"/>
                </a:solidFill>
                <a:latin typeface="+mn-lt"/>
                <a:ea typeface="+mn-ea"/>
                <a:cs typeface="+mn-cs"/>
              </a:rPr>
              <a:t>3. Qualification du coordinateur scientifique. (Coefficient 2) </a:t>
            </a:r>
          </a:p>
          <a:p>
            <a:r>
              <a:rPr lang="fr-FR" sz="1200" b="0" i="0" u="none" strike="noStrike" kern="1200" baseline="0" dirty="0">
                <a:solidFill>
                  <a:schemeClr val="tx1"/>
                </a:solidFill>
                <a:latin typeface="+mn-lt"/>
                <a:ea typeface="+mn-ea"/>
                <a:cs typeface="+mn-cs"/>
              </a:rPr>
              <a:t>4. Qualité de la planification de montage du réseau. (Coefficient 1) </a:t>
            </a:r>
          </a:p>
          <a:p>
            <a:r>
              <a:rPr lang="fr-FR" sz="1200" b="0" i="0" u="none" strike="noStrike" kern="1200" baseline="0" dirty="0">
                <a:solidFill>
                  <a:schemeClr val="tx1"/>
                </a:solidFill>
                <a:latin typeface="+mn-lt"/>
                <a:ea typeface="+mn-ea"/>
                <a:cs typeface="+mn-cs"/>
              </a:rPr>
              <a:t>5. Impact potentiel : a) du futur projet ; b) de l’aide MRSEI. </a:t>
            </a:r>
          </a:p>
          <a:p>
            <a:endParaRPr lang="fr-FR" dirty="0"/>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5</a:t>
            </a:fld>
            <a:endParaRPr lang="fr-FR"/>
          </a:p>
        </p:txBody>
      </p:sp>
    </p:spTree>
    <p:extLst>
      <p:ext uri="{BB962C8B-B14F-4D97-AF65-F5344CB8AC3E}">
        <p14:creationId xmlns:p14="http://schemas.microsoft.com/office/powerpoint/2010/main" val="276137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87600" marR="0" lvl="0" indent="0" algn="l" defTabSz="914400" rtl="0" eaLnBrk="1" fontAlgn="auto" latinLnBrk="0" hangingPunct="1">
              <a:lnSpc>
                <a:spcPct val="100000"/>
              </a:lnSpc>
              <a:spcBef>
                <a:spcPts val="500"/>
              </a:spcBef>
              <a:spcAft>
                <a:spcPts val="0"/>
              </a:spcAft>
              <a:buClr>
                <a:srgbClr val="942C00"/>
              </a:buClr>
              <a:buSzTx/>
              <a:buFont typeface="Wingdings" panose="05000000000000000000" pitchFamily="2" charset="2"/>
              <a:buNone/>
              <a:tabLst/>
              <a:defRPr/>
            </a:pPr>
            <a:r>
              <a:rPr lang="fr-FR" sz="1200" dirty="0"/>
              <a:t> 114 projets déposés à MRSEI – 49 lauréats MRSEI -  31 dépôt européens – 7 lauréats </a:t>
            </a:r>
            <a:r>
              <a:rPr lang="fr-FR" sz="1200" dirty="0" err="1"/>
              <a:t>europe</a:t>
            </a:r>
            <a:endParaRPr lang="fr-FR" sz="1200" dirty="0"/>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6</a:t>
            </a:fld>
            <a:endParaRPr lang="fr-FR"/>
          </a:p>
        </p:txBody>
      </p:sp>
    </p:spTree>
    <p:extLst>
      <p:ext uri="{BB962C8B-B14F-4D97-AF65-F5344CB8AC3E}">
        <p14:creationId xmlns:p14="http://schemas.microsoft.com/office/powerpoint/2010/main" val="63446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87600">
              <a:spcBef>
                <a:spcPts val="500"/>
              </a:spcBef>
              <a:buClr>
                <a:srgbClr val="942C00"/>
              </a:buClr>
              <a:buFont typeface="Wingdings" panose="05000000000000000000" pitchFamily="2" charset="2"/>
              <a:buChar char="ü"/>
            </a:pPr>
            <a:r>
              <a:rPr lang="fr-FR" sz="1200" dirty="0"/>
              <a:t> : « Frais de mission, déplacement des personnels permanents ou temporaires affectés au Projet, frais de réception et organisation de séminaires/colloques en lien avec le Projet »</a:t>
            </a:r>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8</a:t>
            </a:fld>
            <a:endParaRPr lang="fr-FR"/>
          </a:p>
        </p:txBody>
      </p:sp>
    </p:spTree>
    <p:extLst>
      <p:ext uri="{BB962C8B-B14F-4D97-AF65-F5344CB8AC3E}">
        <p14:creationId xmlns:p14="http://schemas.microsoft.com/office/powerpoint/2010/main" val="382408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1. Pertinence, originalité et innovation du sujet, ainsi que son adéquation avec l’appel européen ou international visé. (Coefficient 3) </a:t>
            </a:r>
          </a:p>
          <a:p>
            <a:r>
              <a:rPr lang="fr-FR" sz="1200" b="0" i="0" u="none" strike="noStrike" kern="1200" baseline="0" dirty="0">
                <a:solidFill>
                  <a:schemeClr val="tx1"/>
                </a:solidFill>
                <a:latin typeface="+mn-lt"/>
                <a:ea typeface="+mn-ea"/>
                <a:cs typeface="+mn-cs"/>
              </a:rPr>
              <a:t>2. Qualité et crédibilité du réseau envisagé. (Coefficient 2) </a:t>
            </a:r>
          </a:p>
          <a:p>
            <a:r>
              <a:rPr lang="fr-FR" sz="1200" b="0" i="0" u="none" strike="noStrike" kern="1200" baseline="0" dirty="0">
                <a:solidFill>
                  <a:schemeClr val="tx1"/>
                </a:solidFill>
                <a:latin typeface="+mn-lt"/>
                <a:ea typeface="+mn-ea"/>
                <a:cs typeface="+mn-cs"/>
              </a:rPr>
              <a:t>3. Qualification du coordinateur scientifique. (Coefficient 2) </a:t>
            </a:r>
          </a:p>
          <a:p>
            <a:r>
              <a:rPr lang="fr-FR" sz="1200" b="0" i="0" u="none" strike="noStrike" kern="1200" baseline="0" dirty="0">
                <a:solidFill>
                  <a:schemeClr val="tx1"/>
                </a:solidFill>
                <a:latin typeface="+mn-lt"/>
                <a:ea typeface="+mn-ea"/>
                <a:cs typeface="+mn-cs"/>
              </a:rPr>
              <a:t>4. Qualité de la planification de montage du réseau. (Coefficient 1) </a:t>
            </a:r>
          </a:p>
          <a:p>
            <a:r>
              <a:rPr lang="fr-FR" sz="1200" b="0" i="0" u="none" strike="noStrike" kern="1200" baseline="0" dirty="0">
                <a:solidFill>
                  <a:schemeClr val="tx1"/>
                </a:solidFill>
                <a:latin typeface="+mn-lt"/>
                <a:ea typeface="+mn-ea"/>
                <a:cs typeface="+mn-cs"/>
              </a:rPr>
              <a:t>5. Impact potentiel : a) du futur projet ; b) de l’aide MRSEI. </a:t>
            </a:r>
          </a:p>
          <a:p>
            <a:endParaRPr lang="fr-FR" dirty="0"/>
          </a:p>
        </p:txBody>
      </p:sp>
      <p:sp>
        <p:nvSpPr>
          <p:cNvPr id="4" name="Espace réservé du numéro de diapositive 3"/>
          <p:cNvSpPr>
            <a:spLocks noGrp="1"/>
          </p:cNvSpPr>
          <p:nvPr>
            <p:ph type="sldNum" sz="quarter" idx="10"/>
          </p:nvPr>
        </p:nvSpPr>
        <p:spPr/>
        <p:txBody>
          <a:bodyPr/>
          <a:lstStyle/>
          <a:p>
            <a:fld id="{5373C01B-C128-BA49-AEAD-579922975162}" type="slidenum">
              <a:rPr lang="fr-FR" smtClean="0"/>
              <a:t>9</a:t>
            </a:fld>
            <a:endParaRPr lang="fr-FR"/>
          </a:p>
        </p:txBody>
      </p:sp>
    </p:spTree>
    <p:extLst>
      <p:ext uri="{BB962C8B-B14F-4D97-AF65-F5344CB8AC3E}">
        <p14:creationId xmlns:p14="http://schemas.microsoft.com/office/powerpoint/2010/main" val="427197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12F84-94B3-394B-93E8-9280CF1ACC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9D5D294-46C2-C14C-9C5F-13A7ACE89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9C5A265-BF73-7E4A-8736-8DED05EBA7E4}"/>
              </a:ext>
            </a:extLst>
          </p:cNvPr>
          <p:cNvSpPr>
            <a:spLocks noGrp="1"/>
          </p:cNvSpPr>
          <p:nvPr>
            <p:ph type="dt" sz="half" idx="10"/>
          </p:nvPr>
        </p:nvSpPr>
        <p:spPr/>
        <p:txBody>
          <a:bodyPr/>
          <a:lstStyle/>
          <a:p>
            <a:fld id="{CF0EBD96-1A77-DA4A-9BCD-60698E430689}" type="datetime1">
              <a:rPr lang="fr-FR" smtClean="0"/>
              <a:t>05/10/2023</a:t>
            </a:fld>
            <a:endParaRPr lang="fr-FR"/>
          </a:p>
        </p:txBody>
      </p:sp>
      <p:sp>
        <p:nvSpPr>
          <p:cNvPr id="5" name="Espace réservé du pied de page 4">
            <a:extLst>
              <a:ext uri="{FF2B5EF4-FFF2-40B4-BE49-F238E27FC236}">
                <a16:creationId xmlns:a16="http://schemas.microsoft.com/office/drawing/2014/main" id="{94CEF49F-D8C6-374F-8CC0-12CD656E66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D2D517-2E95-9E47-A66F-83354C93520F}"/>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239814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A3EC5-DC6B-034D-80B9-819B67A169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475260-F464-AF41-AA99-5E8D4E91ED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8DAEB1-27CC-1F4F-B331-24D596B4049D}"/>
              </a:ext>
            </a:extLst>
          </p:cNvPr>
          <p:cNvSpPr>
            <a:spLocks noGrp="1"/>
          </p:cNvSpPr>
          <p:nvPr>
            <p:ph type="dt" sz="half" idx="10"/>
          </p:nvPr>
        </p:nvSpPr>
        <p:spPr/>
        <p:txBody>
          <a:bodyPr/>
          <a:lstStyle/>
          <a:p>
            <a:fld id="{A325ED8C-C7C6-554B-BE85-EDD2916FF7F5}" type="datetime1">
              <a:rPr lang="fr-FR" smtClean="0"/>
              <a:t>05/10/2023</a:t>
            </a:fld>
            <a:endParaRPr lang="fr-FR"/>
          </a:p>
        </p:txBody>
      </p:sp>
      <p:sp>
        <p:nvSpPr>
          <p:cNvPr id="5" name="Espace réservé du pied de page 4">
            <a:extLst>
              <a:ext uri="{FF2B5EF4-FFF2-40B4-BE49-F238E27FC236}">
                <a16:creationId xmlns:a16="http://schemas.microsoft.com/office/drawing/2014/main" id="{1BA85110-00F6-2848-B276-DFE4477FB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4B4110-6ED7-0943-BDEE-3720660865C9}"/>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382062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9266DE-73CD-1A48-984A-47D01FB0F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366FD1-A42D-A64A-A62F-4937C7D0A9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11423C-C2C9-BD4D-A720-FCEDAB93E505}"/>
              </a:ext>
            </a:extLst>
          </p:cNvPr>
          <p:cNvSpPr>
            <a:spLocks noGrp="1"/>
          </p:cNvSpPr>
          <p:nvPr>
            <p:ph type="dt" sz="half" idx="10"/>
          </p:nvPr>
        </p:nvSpPr>
        <p:spPr/>
        <p:txBody>
          <a:bodyPr/>
          <a:lstStyle/>
          <a:p>
            <a:fld id="{DE72B139-9A06-F041-9E0E-ED29DAB61116}" type="datetime1">
              <a:rPr lang="fr-FR" smtClean="0"/>
              <a:t>05/10/2023</a:t>
            </a:fld>
            <a:endParaRPr lang="fr-FR"/>
          </a:p>
        </p:txBody>
      </p:sp>
      <p:sp>
        <p:nvSpPr>
          <p:cNvPr id="5" name="Espace réservé du pied de page 4">
            <a:extLst>
              <a:ext uri="{FF2B5EF4-FFF2-40B4-BE49-F238E27FC236}">
                <a16:creationId xmlns:a16="http://schemas.microsoft.com/office/drawing/2014/main" id="{5FD57B4E-C5AE-F14D-8B76-4A6F579B07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617086-0F1C-E844-906F-CC4810D6D787}"/>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200605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7F431-1783-1C42-A752-DACF78F367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22B333-7EB2-B541-A72C-0E7CF6AA868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A68209-7543-FC40-B9CB-2B0B77607621}"/>
              </a:ext>
            </a:extLst>
          </p:cNvPr>
          <p:cNvSpPr>
            <a:spLocks noGrp="1"/>
          </p:cNvSpPr>
          <p:nvPr>
            <p:ph type="dt" sz="half" idx="10"/>
          </p:nvPr>
        </p:nvSpPr>
        <p:spPr/>
        <p:txBody>
          <a:bodyPr/>
          <a:lstStyle/>
          <a:p>
            <a:fld id="{5551E220-3A45-1B47-8DFD-CB2C1A0B8716}" type="datetime1">
              <a:rPr lang="fr-FR" smtClean="0"/>
              <a:t>05/10/2023</a:t>
            </a:fld>
            <a:endParaRPr lang="fr-FR"/>
          </a:p>
        </p:txBody>
      </p:sp>
      <p:sp>
        <p:nvSpPr>
          <p:cNvPr id="5" name="Espace réservé du pied de page 4">
            <a:extLst>
              <a:ext uri="{FF2B5EF4-FFF2-40B4-BE49-F238E27FC236}">
                <a16:creationId xmlns:a16="http://schemas.microsoft.com/office/drawing/2014/main" id="{F846E7D4-4B24-0D48-8B4C-64FD576749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7F2049-1E83-7A40-8EBE-829D3CB79616}"/>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145030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53B0D-DD72-F241-A709-AB2E1D3C7D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D4F5E8-A5C9-E944-8FB2-71AA183B5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697441-106E-614A-93BE-74C397027F4C}"/>
              </a:ext>
            </a:extLst>
          </p:cNvPr>
          <p:cNvSpPr>
            <a:spLocks noGrp="1"/>
          </p:cNvSpPr>
          <p:nvPr>
            <p:ph type="dt" sz="half" idx="10"/>
          </p:nvPr>
        </p:nvSpPr>
        <p:spPr/>
        <p:txBody>
          <a:bodyPr/>
          <a:lstStyle/>
          <a:p>
            <a:fld id="{07A1057A-E824-A648-80CA-51B08D652C19}" type="datetime1">
              <a:rPr lang="fr-FR" smtClean="0"/>
              <a:t>05/10/2023</a:t>
            </a:fld>
            <a:endParaRPr lang="fr-FR"/>
          </a:p>
        </p:txBody>
      </p:sp>
      <p:sp>
        <p:nvSpPr>
          <p:cNvPr id="5" name="Espace réservé du pied de page 4">
            <a:extLst>
              <a:ext uri="{FF2B5EF4-FFF2-40B4-BE49-F238E27FC236}">
                <a16:creationId xmlns:a16="http://schemas.microsoft.com/office/drawing/2014/main" id="{1DEB4773-007A-1B43-86C4-8EDF69275B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905CA6-1CD3-F943-A28C-159E352E46D4}"/>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370042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F8987-8421-1B4A-BA5E-CBA856D6F7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4C73F3B-97C0-554F-9907-A6B6850FF7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BBF51B2-AA55-E748-BCC5-72D8C0202EE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91676B9-70DB-A240-9624-A9EAF650E306}"/>
              </a:ext>
            </a:extLst>
          </p:cNvPr>
          <p:cNvSpPr>
            <a:spLocks noGrp="1"/>
          </p:cNvSpPr>
          <p:nvPr>
            <p:ph type="dt" sz="half" idx="10"/>
          </p:nvPr>
        </p:nvSpPr>
        <p:spPr/>
        <p:txBody>
          <a:bodyPr/>
          <a:lstStyle/>
          <a:p>
            <a:fld id="{9AFE282B-36D0-DC47-9C4C-783ED1A3D56B}" type="datetime1">
              <a:rPr lang="fr-FR" smtClean="0"/>
              <a:t>05/10/2023</a:t>
            </a:fld>
            <a:endParaRPr lang="fr-FR"/>
          </a:p>
        </p:txBody>
      </p:sp>
      <p:sp>
        <p:nvSpPr>
          <p:cNvPr id="6" name="Espace réservé du pied de page 5">
            <a:extLst>
              <a:ext uri="{FF2B5EF4-FFF2-40B4-BE49-F238E27FC236}">
                <a16:creationId xmlns:a16="http://schemas.microsoft.com/office/drawing/2014/main" id="{AD9FA6C2-40CC-E84C-B68C-07CCD6E402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DED4C8-885F-954A-88AC-BB24B62CCE74}"/>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47432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08A36-B1A5-4E4B-9A01-3F206827157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5714DDE-F9FC-A54D-9C15-6B4FB6713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963291-5C39-574A-BB3A-4F78408439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6D1198-2BFF-DA44-96F3-3DC4DC3425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F1C918F-494A-0445-871B-C6E3174AFD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BDB41D-756C-6342-9292-6B3FA223E6CD}"/>
              </a:ext>
            </a:extLst>
          </p:cNvPr>
          <p:cNvSpPr>
            <a:spLocks noGrp="1"/>
          </p:cNvSpPr>
          <p:nvPr>
            <p:ph type="dt" sz="half" idx="10"/>
          </p:nvPr>
        </p:nvSpPr>
        <p:spPr/>
        <p:txBody>
          <a:bodyPr/>
          <a:lstStyle/>
          <a:p>
            <a:fld id="{815518D3-61B8-D141-BA65-D190C55A8490}" type="datetime1">
              <a:rPr lang="fr-FR" smtClean="0"/>
              <a:t>05/10/2023</a:t>
            </a:fld>
            <a:endParaRPr lang="fr-FR"/>
          </a:p>
        </p:txBody>
      </p:sp>
      <p:sp>
        <p:nvSpPr>
          <p:cNvPr id="8" name="Espace réservé du pied de page 7">
            <a:extLst>
              <a:ext uri="{FF2B5EF4-FFF2-40B4-BE49-F238E27FC236}">
                <a16:creationId xmlns:a16="http://schemas.microsoft.com/office/drawing/2014/main" id="{22CC3F59-406B-0546-A809-BAC90131271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323D5-8AF6-A344-B1EC-69C90B3C94C2}"/>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49543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6FF39-E7BA-6248-9355-46AA65598B9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FC668E7-7354-4D45-90DE-8DA42475051E}"/>
              </a:ext>
            </a:extLst>
          </p:cNvPr>
          <p:cNvSpPr>
            <a:spLocks noGrp="1"/>
          </p:cNvSpPr>
          <p:nvPr>
            <p:ph type="dt" sz="half" idx="10"/>
          </p:nvPr>
        </p:nvSpPr>
        <p:spPr/>
        <p:txBody>
          <a:bodyPr/>
          <a:lstStyle/>
          <a:p>
            <a:fld id="{A32BB3B9-B7EA-B34F-A1D1-B27E6C0B9E41}" type="datetime1">
              <a:rPr lang="fr-FR" smtClean="0"/>
              <a:t>05/10/2023</a:t>
            </a:fld>
            <a:endParaRPr lang="fr-FR"/>
          </a:p>
        </p:txBody>
      </p:sp>
      <p:sp>
        <p:nvSpPr>
          <p:cNvPr id="4" name="Espace réservé du pied de page 3">
            <a:extLst>
              <a:ext uri="{FF2B5EF4-FFF2-40B4-BE49-F238E27FC236}">
                <a16:creationId xmlns:a16="http://schemas.microsoft.com/office/drawing/2014/main" id="{A1277809-AEFF-8148-A6F6-639574089A1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770C19-5297-3F41-888D-E387012FAF82}"/>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213608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581B0A-00D4-4E45-93DC-726B7188F018}"/>
              </a:ext>
            </a:extLst>
          </p:cNvPr>
          <p:cNvSpPr>
            <a:spLocks noGrp="1"/>
          </p:cNvSpPr>
          <p:nvPr>
            <p:ph type="dt" sz="half" idx="10"/>
          </p:nvPr>
        </p:nvSpPr>
        <p:spPr/>
        <p:txBody>
          <a:bodyPr/>
          <a:lstStyle/>
          <a:p>
            <a:fld id="{446675A7-040A-2148-882E-53D7B677BDEB}" type="datetime1">
              <a:rPr lang="fr-FR" smtClean="0"/>
              <a:t>05/10/2023</a:t>
            </a:fld>
            <a:endParaRPr lang="fr-FR"/>
          </a:p>
        </p:txBody>
      </p:sp>
      <p:sp>
        <p:nvSpPr>
          <p:cNvPr id="3" name="Espace réservé du pied de page 2">
            <a:extLst>
              <a:ext uri="{FF2B5EF4-FFF2-40B4-BE49-F238E27FC236}">
                <a16:creationId xmlns:a16="http://schemas.microsoft.com/office/drawing/2014/main" id="{2010DE84-7A2C-0441-B41F-D24774013E0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3B2F00-D640-8947-B5B1-4038D7FE194F}"/>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4347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66DAC-D10A-BF4D-A844-4591C7E400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D3B2B9-3E73-0D4C-BE25-8E31A0B4B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7D5516-8177-1043-B8A6-9B64583E7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FA7D0E-F355-E249-8E26-62502592AF56}"/>
              </a:ext>
            </a:extLst>
          </p:cNvPr>
          <p:cNvSpPr>
            <a:spLocks noGrp="1"/>
          </p:cNvSpPr>
          <p:nvPr>
            <p:ph type="dt" sz="half" idx="10"/>
          </p:nvPr>
        </p:nvSpPr>
        <p:spPr/>
        <p:txBody>
          <a:bodyPr/>
          <a:lstStyle/>
          <a:p>
            <a:fld id="{28E04FF4-0478-F442-8748-9181CE3030E2}" type="datetime1">
              <a:rPr lang="fr-FR" smtClean="0"/>
              <a:t>05/10/2023</a:t>
            </a:fld>
            <a:endParaRPr lang="fr-FR"/>
          </a:p>
        </p:txBody>
      </p:sp>
      <p:sp>
        <p:nvSpPr>
          <p:cNvPr id="6" name="Espace réservé du pied de page 5">
            <a:extLst>
              <a:ext uri="{FF2B5EF4-FFF2-40B4-BE49-F238E27FC236}">
                <a16:creationId xmlns:a16="http://schemas.microsoft.com/office/drawing/2014/main" id="{5E551EB6-4B80-1344-8977-6924C861AC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DB95C9-31C3-3840-AFF8-19F49BB83538}"/>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314869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79982-1AA3-0746-BC13-C0D815D906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96A6BC-1E5C-1548-9A1C-997D1164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4242AE-BDD3-A94F-8C79-379F95D5E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8DB53E-15FD-2940-BAED-F701D95720C7}"/>
              </a:ext>
            </a:extLst>
          </p:cNvPr>
          <p:cNvSpPr>
            <a:spLocks noGrp="1"/>
          </p:cNvSpPr>
          <p:nvPr>
            <p:ph type="dt" sz="half" idx="10"/>
          </p:nvPr>
        </p:nvSpPr>
        <p:spPr/>
        <p:txBody>
          <a:bodyPr/>
          <a:lstStyle/>
          <a:p>
            <a:fld id="{00547523-86D9-5644-8860-4FC0C36B1365}" type="datetime1">
              <a:rPr lang="fr-FR" smtClean="0"/>
              <a:t>05/10/2023</a:t>
            </a:fld>
            <a:endParaRPr lang="fr-FR"/>
          </a:p>
        </p:txBody>
      </p:sp>
      <p:sp>
        <p:nvSpPr>
          <p:cNvPr id="6" name="Espace réservé du pied de page 5">
            <a:extLst>
              <a:ext uri="{FF2B5EF4-FFF2-40B4-BE49-F238E27FC236}">
                <a16:creationId xmlns:a16="http://schemas.microsoft.com/office/drawing/2014/main" id="{E1DC3B21-3E28-804B-BC93-2A35FE846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7DF7F3-227A-0B43-AA62-90B8E394FF9F}"/>
              </a:ext>
            </a:extLst>
          </p:cNvPr>
          <p:cNvSpPr>
            <a:spLocks noGrp="1"/>
          </p:cNvSpPr>
          <p:nvPr>
            <p:ph type="sldNum" sz="quarter" idx="12"/>
          </p:nvPr>
        </p:nvSpPr>
        <p:spPr/>
        <p:txBody>
          <a:bodyPr/>
          <a:lstStyle/>
          <a:p>
            <a:fld id="{FC542659-5DE0-1649-ADB9-F15FA269C189}" type="slidenum">
              <a:rPr lang="fr-FR" smtClean="0"/>
              <a:t>‹N°›</a:t>
            </a:fld>
            <a:endParaRPr lang="fr-FR"/>
          </a:p>
        </p:txBody>
      </p:sp>
    </p:spTree>
    <p:extLst>
      <p:ext uri="{BB962C8B-B14F-4D97-AF65-F5344CB8AC3E}">
        <p14:creationId xmlns:p14="http://schemas.microsoft.com/office/powerpoint/2010/main" val="257788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14A628-510E-9A4F-9C16-0909A12FE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9F55C1-2A96-4743-A185-8B11C8C04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45ED5-334B-E346-86A1-4A024D4D9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1D87B-6BD2-C144-A3DA-DC58E1382D0A}" type="datetime1">
              <a:rPr lang="fr-FR" smtClean="0"/>
              <a:t>05/10/2023</a:t>
            </a:fld>
            <a:endParaRPr lang="fr-FR"/>
          </a:p>
        </p:txBody>
      </p:sp>
      <p:sp>
        <p:nvSpPr>
          <p:cNvPr id="5" name="Espace réservé du pied de page 4">
            <a:extLst>
              <a:ext uri="{FF2B5EF4-FFF2-40B4-BE49-F238E27FC236}">
                <a16:creationId xmlns:a16="http://schemas.microsoft.com/office/drawing/2014/main" id="{D7F1819E-A13E-A945-94E5-6F025EA0B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99EC216-ADFE-A84E-AF1A-1DAD4D665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42659-5DE0-1649-ADB9-F15FA269C189}" type="slidenum">
              <a:rPr lang="fr-FR" smtClean="0"/>
              <a:t>‹N°›</a:t>
            </a:fld>
            <a:endParaRPr lang="fr-FR"/>
          </a:p>
        </p:txBody>
      </p:sp>
    </p:spTree>
    <p:extLst>
      <p:ext uri="{BB962C8B-B14F-4D97-AF65-F5344CB8AC3E}">
        <p14:creationId xmlns:p14="http://schemas.microsoft.com/office/powerpoint/2010/main" val="201020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anr.fr/fr/detail/call/soutien-aux-reseaux-scientifiques-europeens-ou-internationaux-srsei-2023/" TargetMode="External"/><Relationship Id="rId4" Type="http://schemas.openxmlformats.org/officeDocument/2006/relationships/hyperlink" Target="https://anr.fr/fr/detail/call/montage-de-reseaux-scientifiques-europeens-ou-internationaux-mrsei-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rsei@anr.fr"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srsei@anr.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3.jpg"/><Relationship Id="rId3" Type="http://schemas.openxmlformats.org/officeDocument/2006/relationships/image" Target="../media/image1.jpg"/><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9.jpg"/><Relationship Id="rId1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publicdomainpictures.net/view-image.php?image=191765&amp;picture=&amp;jazyk=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4.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191" y="13986"/>
            <a:ext cx="11468100" cy="6383051"/>
            <a:chOff x="0" y="0"/>
            <a:chExt cx="11468100" cy="6383051"/>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2"/>
            <a:srcRect r="5937" b="10215"/>
            <a:stretch/>
          </p:blipFill>
          <p:spPr>
            <a:xfrm>
              <a:off x="0" y="0"/>
              <a:ext cx="11468099" cy="6157452"/>
            </a:xfrm>
            <a:prstGeom prst="rect">
              <a:avLst/>
            </a:prstGeom>
          </p:spPr>
        </p:pic>
        <p:sp>
          <p:nvSpPr>
            <p:cNvPr id="3" name="Arc plein 2"/>
            <p:cNvSpPr/>
            <p:nvPr/>
          </p:nvSpPr>
          <p:spPr>
            <a:xfrm rot="8284677">
              <a:off x="10539633" y="4998003"/>
              <a:ext cx="886801" cy="1385048"/>
            </a:xfrm>
            <a:prstGeom prst="blockArc">
              <a:avLst>
                <a:gd name="adj1" fmla="val 14780261"/>
                <a:gd name="adj2" fmla="val 17122246"/>
                <a:gd name="adj3" fmla="val 120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3"/>
            <a:srcRect l="84455" t="5834" r="5811" b="78408"/>
            <a:stretch/>
          </p:blipFill>
          <p:spPr>
            <a:xfrm>
              <a:off x="10296523" y="400050"/>
              <a:ext cx="1171577" cy="1066800"/>
            </a:xfrm>
            <a:prstGeom prst="rect">
              <a:avLst/>
            </a:prstGeom>
          </p:spPr>
        </p:pic>
      </p:grpSp>
      <p:sp>
        <p:nvSpPr>
          <p:cNvPr id="8" name="Espace réservé du numéro de diapositive 7">
            <a:extLst>
              <a:ext uri="{FF2B5EF4-FFF2-40B4-BE49-F238E27FC236}">
                <a16:creationId xmlns:a16="http://schemas.microsoft.com/office/drawing/2014/main" id="{F007D9F1-4AC2-A04A-B540-15BEC9865D5A}"/>
              </a:ext>
            </a:extLst>
          </p:cNvPr>
          <p:cNvSpPr>
            <a:spLocks noGrp="1"/>
          </p:cNvSpPr>
          <p:nvPr>
            <p:ph type="sldNum" sz="quarter" idx="12"/>
          </p:nvPr>
        </p:nvSpPr>
        <p:spPr>
          <a:xfrm>
            <a:off x="3500438" y="6286962"/>
            <a:ext cx="7510462" cy="542586"/>
          </a:xfrm>
        </p:spPr>
        <p:txBody>
          <a:bodyPr/>
          <a:lstStyle/>
          <a:p>
            <a:r>
              <a:rPr lang="fr-FR" sz="1800" dirty="0">
                <a:solidFill>
                  <a:srgbClr val="002042"/>
                </a:solidFill>
              </a:rPr>
              <a:t>Journée d’information et de réseautage européen –cluster 4 - 06/10/2023</a:t>
            </a:r>
          </a:p>
        </p:txBody>
      </p:sp>
      <p:sp>
        <p:nvSpPr>
          <p:cNvPr id="6" name="Titre 1">
            <a:extLst>
              <a:ext uri="{FF2B5EF4-FFF2-40B4-BE49-F238E27FC236}">
                <a16:creationId xmlns:a16="http://schemas.microsoft.com/office/drawing/2014/main" id="{4C8DE23C-C30C-C64F-AA06-1BC603EFDF60}"/>
              </a:ext>
            </a:extLst>
          </p:cNvPr>
          <p:cNvSpPr txBox="1">
            <a:spLocks/>
          </p:cNvSpPr>
          <p:nvPr/>
        </p:nvSpPr>
        <p:spPr>
          <a:xfrm>
            <a:off x="108059" y="597861"/>
            <a:ext cx="10989426" cy="1696897"/>
          </a:xfrm>
          <a:prstGeom prst="rect">
            <a:avLst/>
          </a:prstGeom>
          <a:effectLst>
            <a:outerShdw blurRad="50800" dist="38100" dir="2700000" algn="tl" rotWithShape="0">
              <a:schemeClr val="accent1">
                <a:lumMod val="40000"/>
                <a:lumOff val="60000"/>
                <a:alpha val="40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800" b="1" i="1" dirty="0">
                <a:solidFill>
                  <a:srgbClr val="008FBC"/>
                </a:solidFill>
                <a:effectLst>
                  <a:outerShdw blurRad="50800" dist="38100" dir="2700000" algn="tl" rotWithShape="0">
                    <a:srgbClr val="942C00">
                      <a:alpha val="40000"/>
                    </a:srgbClr>
                  </a:outerShdw>
                </a:effectLst>
              </a:rPr>
              <a:t>Les programmes de l’ANR pour aider les chercheurs dans leur(s) candidature(s) aux programmes-cadres de recherche et d’innovation Européens</a:t>
            </a:r>
          </a:p>
        </p:txBody>
      </p:sp>
      <p:pic>
        <p:nvPicPr>
          <p:cNvPr id="13" name="Image 12">
            <a:extLst>
              <a:ext uri="{FF2B5EF4-FFF2-40B4-BE49-F238E27FC236}">
                <a16:creationId xmlns:a16="http://schemas.microsoft.com/office/drawing/2014/main" id="{C3FD25BA-09EF-478F-B304-B1133F30066D}"/>
              </a:ext>
            </a:extLst>
          </p:cNvPr>
          <p:cNvPicPr>
            <a:picLocks noChangeAspect="1"/>
          </p:cNvPicPr>
          <p:nvPr/>
        </p:nvPicPr>
        <p:blipFill rotWithShape="1">
          <a:blip r:embed="rId4"/>
          <a:srcRect l="19720" t="31675" r="18860" b="31250"/>
          <a:stretch/>
        </p:blipFill>
        <p:spPr>
          <a:xfrm>
            <a:off x="777087" y="6306626"/>
            <a:ext cx="1044000" cy="394931"/>
          </a:xfrm>
          <a:prstGeom prst="rect">
            <a:avLst/>
          </a:prstGeom>
        </p:spPr>
      </p:pic>
      <p:cxnSp>
        <p:nvCxnSpPr>
          <p:cNvPr id="24" name="Connecteur droit 23">
            <a:extLst>
              <a:ext uri="{FF2B5EF4-FFF2-40B4-BE49-F238E27FC236}">
                <a16:creationId xmlns:a16="http://schemas.microsoft.com/office/drawing/2014/main" id="{8E4CBEF0-0EC8-4B31-9887-0C2C45FDBEE3}"/>
              </a:ext>
            </a:extLst>
          </p:cNvPr>
          <p:cNvCxnSpPr>
            <a:cxnSpLocks/>
            <a:endCxn id="14" idx="1"/>
          </p:cNvCxnSpPr>
          <p:nvPr/>
        </p:nvCxnSpPr>
        <p:spPr>
          <a:xfrm>
            <a:off x="2994710" y="3825814"/>
            <a:ext cx="345509" cy="3298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5065DA64-86AB-4D61-B4BA-EAEF2083F7E6}"/>
              </a:ext>
            </a:extLst>
          </p:cNvPr>
          <p:cNvSpPr>
            <a:spLocks noChangeAspect="1"/>
          </p:cNvSpPr>
          <p:nvPr/>
        </p:nvSpPr>
        <p:spPr>
          <a:xfrm>
            <a:off x="1911927" y="2731324"/>
            <a:ext cx="1224000" cy="1224000"/>
          </a:xfrm>
          <a:prstGeom prst="ellipse">
            <a:avLst/>
          </a:prstGeom>
          <a:solidFill>
            <a:schemeClr val="bg1">
              <a:alpha val="38000"/>
            </a:schemeClr>
          </a:solidFill>
          <a:ln w="412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rgbClr val="BD0000"/>
                </a:solidFill>
              </a:rPr>
              <a:t>SRSEI</a:t>
            </a:r>
            <a:endParaRPr lang="fr-FR" sz="2400" b="1" dirty="0">
              <a:solidFill>
                <a:srgbClr val="BD0000"/>
              </a:solidFill>
            </a:endParaRPr>
          </a:p>
        </p:txBody>
      </p:sp>
      <p:cxnSp>
        <p:nvCxnSpPr>
          <p:cNvPr id="17" name="Connecteur droit 16">
            <a:extLst>
              <a:ext uri="{FF2B5EF4-FFF2-40B4-BE49-F238E27FC236}">
                <a16:creationId xmlns:a16="http://schemas.microsoft.com/office/drawing/2014/main" id="{81C7DF39-4C47-4C13-8DCF-D6E117979A42}"/>
              </a:ext>
            </a:extLst>
          </p:cNvPr>
          <p:cNvCxnSpPr>
            <a:cxnSpLocks/>
            <a:endCxn id="34" idx="2"/>
          </p:cNvCxnSpPr>
          <p:nvPr/>
        </p:nvCxnSpPr>
        <p:spPr>
          <a:xfrm flipV="1">
            <a:off x="4457939" y="3511313"/>
            <a:ext cx="4308880" cy="90412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4257CB2D-368A-4C48-BA63-CA1B91A95F41}"/>
              </a:ext>
            </a:extLst>
          </p:cNvPr>
          <p:cNvSpPr>
            <a:spLocks noChangeAspect="1"/>
          </p:cNvSpPr>
          <p:nvPr/>
        </p:nvSpPr>
        <p:spPr>
          <a:xfrm>
            <a:off x="3139880" y="3955324"/>
            <a:ext cx="1368000" cy="1368000"/>
          </a:xfrm>
          <a:prstGeom prst="ellipse">
            <a:avLst/>
          </a:prstGeom>
          <a:solidFill>
            <a:schemeClr val="bg1">
              <a:alpha val="38000"/>
            </a:schemeClr>
          </a:solidFill>
          <a:ln w="412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rgbClr val="BD0000"/>
                </a:solidFill>
              </a:rPr>
              <a:t>MRSEI</a:t>
            </a:r>
            <a:endParaRPr lang="fr-FR" sz="2400" b="1" dirty="0">
              <a:solidFill>
                <a:srgbClr val="BD0000"/>
              </a:solidFill>
            </a:endParaRPr>
          </a:p>
        </p:txBody>
      </p:sp>
      <p:cxnSp>
        <p:nvCxnSpPr>
          <p:cNvPr id="32" name="Connecteur droit 31">
            <a:extLst>
              <a:ext uri="{FF2B5EF4-FFF2-40B4-BE49-F238E27FC236}">
                <a16:creationId xmlns:a16="http://schemas.microsoft.com/office/drawing/2014/main" id="{3B224248-CA42-49CB-AAF2-58A73FAD3647}"/>
              </a:ext>
            </a:extLst>
          </p:cNvPr>
          <p:cNvCxnSpPr>
            <a:cxnSpLocks/>
          </p:cNvCxnSpPr>
          <p:nvPr/>
        </p:nvCxnSpPr>
        <p:spPr>
          <a:xfrm flipV="1">
            <a:off x="3162081" y="3277147"/>
            <a:ext cx="5626048" cy="4507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BC8CDB93-D4E9-4407-A2C7-23E7297E80E1}"/>
              </a:ext>
            </a:extLst>
          </p:cNvPr>
          <p:cNvSpPr>
            <a:spLocks noChangeAspect="1"/>
          </p:cNvSpPr>
          <p:nvPr/>
        </p:nvSpPr>
        <p:spPr>
          <a:xfrm>
            <a:off x="8766819" y="2791313"/>
            <a:ext cx="1440000" cy="1440000"/>
          </a:xfrm>
          <a:prstGeom prst="ellipse">
            <a:avLst/>
          </a:prstGeom>
          <a:solidFill>
            <a:srgbClr val="BD0000">
              <a:alpha val="37000"/>
            </a:srgbClr>
          </a:solidFill>
          <a:ln w="41275">
            <a:solidFill>
              <a:srgbClr val="942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chemeClr val="bg1"/>
                </a:solidFill>
              </a:rPr>
              <a:t>ERC</a:t>
            </a:r>
            <a:endParaRPr lang="fr-FR" sz="2400" b="1" dirty="0">
              <a:solidFill>
                <a:schemeClr val="bg1"/>
              </a:solidFill>
            </a:endParaRPr>
          </a:p>
        </p:txBody>
      </p:sp>
      <p:cxnSp>
        <p:nvCxnSpPr>
          <p:cNvPr id="46" name="Connecteur droit 45">
            <a:extLst>
              <a:ext uri="{FF2B5EF4-FFF2-40B4-BE49-F238E27FC236}">
                <a16:creationId xmlns:a16="http://schemas.microsoft.com/office/drawing/2014/main" id="{24B9144A-2903-4B66-90ED-C7C9F2303990}"/>
              </a:ext>
            </a:extLst>
          </p:cNvPr>
          <p:cNvCxnSpPr>
            <a:cxnSpLocks/>
          </p:cNvCxnSpPr>
          <p:nvPr/>
        </p:nvCxnSpPr>
        <p:spPr>
          <a:xfrm>
            <a:off x="4457939" y="5009174"/>
            <a:ext cx="632286" cy="38951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AE5B74BF-0762-4B2B-B5DB-4E32B05792D5}"/>
              </a:ext>
            </a:extLst>
          </p:cNvPr>
          <p:cNvSpPr>
            <a:spLocks noChangeAspect="1"/>
          </p:cNvSpPr>
          <p:nvPr/>
        </p:nvSpPr>
        <p:spPr>
          <a:xfrm>
            <a:off x="194893" y="3075352"/>
            <a:ext cx="1440000" cy="1440000"/>
          </a:xfrm>
          <a:prstGeom prst="ellipse">
            <a:avLst/>
          </a:prstGeom>
          <a:solidFill>
            <a:srgbClr val="BD0000">
              <a:alpha val="37000"/>
            </a:srgbClr>
          </a:solidFill>
          <a:ln w="41275">
            <a:solidFill>
              <a:srgbClr val="942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chemeClr val="bg1"/>
                </a:solidFill>
              </a:rPr>
              <a:t>cluster</a:t>
            </a:r>
            <a:endParaRPr lang="fr-FR" sz="2400" b="1" dirty="0">
              <a:solidFill>
                <a:schemeClr val="bg1"/>
              </a:solidFill>
            </a:endParaRPr>
          </a:p>
        </p:txBody>
      </p:sp>
      <p:sp>
        <p:nvSpPr>
          <p:cNvPr id="44" name="Ellipse 43">
            <a:extLst>
              <a:ext uri="{FF2B5EF4-FFF2-40B4-BE49-F238E27FC236}">
                <a16:creationId xmlns:a16="http://schemas.microsoft.com/office/drawing/2014/main" id="{22DEF5E8-E3D2-4212-B6AA-D298E91131A2}"/>
              </a:ext>
            </a:extLst>
          </p:cNvPr>
          <p:cNvSpPr>
            <a:spLocks noChangeAspect="1"/>
          </p:cNvSpPr>
          <p:nvPr/>
        </p:nvSpPr>
        <p:spPr>
          <a:xfrm>
            <a:off x="1756277" y="4768690"/>
            <a:ext cx="1260000" cy="1260000"/>
          </a:xfrm>
          <a:prstGeom prst="ellipse">
            <a:avLst/>
          </a:prstGeom>
          <a:solidFill>
            <a:srgbClr val="BD0000">
              <a:alpha val="37000"/>
            </a:srgbClr>
          </a:solidFill>
          <a:ln w="41275">
            <a:solidFill>
              <a:srgbClr val="942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chemeClr val="bg1"/>
                </a:solidFill>
              </a:rPr>
              <a:t>MSCA</a:t>
            </a:r>
            <a:endParaRPr lang="fr-FR" sz="2400" b="1" dirty="0">
              <a:solidFill>
                <a:schemeClr val="bg1"/>
              </a:solidFill>
            </a:endParaRPr>
          </a:p>
        </p:txBody>
      </p:sp>
      <p:sp>
        <p:nvSpPr>
          <p:cNvPr id="45" name="Ellipse 44">
            <a:extLst>
              <a:ext uri="{FF2B5EF4-FFF2-40B4-BE49-F238E27FC236}">
                <a16:creationId xmlns:a16="http://schemas.microsoft.com/office/drawing/2014/main" id="{C9B996DB-7CD0-4F81-AC1B-DBCC228A141C}"/>
              </a:ext>
            </a:extLst>
          </p:cNvPr>
          <p:cNvSpPr>
            <a:spLocks noChangeAspect="1"/>
          </p:cNvSpPr>
          <p:nvPr/>
        </p:nvSpPr>
        <p:spPr>
          <a:xfrm>
            <a:off x="5090226" y="5109272"/>
            <a:ext cx="828000" cy="828000"/>
          </a:xfrm>
          <a:prstGeom prst="ellipse">
            <a:avLst/>
          </a:prstGeom>
          <a:solidFill>
            <a:srgbClr val="BD0000">
              <a:alpha val="37000"/>
            </a:srgbClr>
          </a:solidFill>
          <a:ln w="41275">
            <a:solidFill>
              <a:srgbClr val="942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chemeClr val="bg1"/>
                </a:solidFill>
              </a:rPr>
              <a:t>EIC</a:t>
            </a:r>
            <a:endParaRPr lang="fr-FR" sz="2400" b="1" dirty="0">
              <a:solidFill>
                <a:schemeClr val="bg1"/>
              </a:solidFill>
            </a:endParaRPr>
          </a:p>
        </p:txBody>
      </p:sp>
      <p:cxnSp>
        <p:nvCxnSpPr>
          <p:cNvPr id="50" name="Connecteur droit 49">
            <a:extLst>
              <a:ext uri="{FF2B5EF4-FFF2-40B4-BE49-F238E27FC236}">
                <a16:creationId xmlns:a16="http://schemas.microsoft.com/office/drawing/2014/main" id="{1310AA61-18D0-4851-BC04-761028BD3375}"/>
              </a:ext>
            </a:extLst>
          </p:cNvPr>
          <p:cNvCxnSpPr>
            <a:cxnSpLocks/>
          </p:cNvCxnSpPr>
          <p:nvPr/>
        </p:nvCxnSpPr>
        <p:spPr>
          <a:xfrm flipH="1">
            <a:off x="2991307" y="5009174"/>
            <a:ext cx="270623" cy="10009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CD81500B-4AC5-4CB9-AD27-F9031BE29D05}"/>
              </a:ext>
            </a:extLst>
          </p:cNvPr>
          <p:cNvCxnSpPr>
            <a:cxnSpLocks/>
          </p:cNvCxnSpPr>
          <p:nvPr/>
        </p:nvCxnSpPr>
        <p:spPr>
          <a:xfrm>
            <a:off x="1593539" y="4087477"/>
            <a:ext cx="1542388" cy="40541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7EC2C60C-63D0-4297-8728-61672779719D}"/>
              </a:ext>
            </a:extLst>
          </p:cNvPr>
          <p:cNvCxnSpPr>
            <a:cxnSpLocks/>
          </p:cNvCxnSpPr>
          <p:nvPr/>
        </p:nvCxnSpPr>
        <p:spPr>
          <a:xfrm flipV="1">
            <a:off x="1571864" y="3481219"/>
            <a:ext cx="305134" cy="4786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05028638-D312-4DAA-9240-C96E169C9143}"/>
              </a:ext>
            </a:extLst>
          </p:cNvPr>
          <p:cNvSpPr>
            <a:spLocks noChangeAspect="1"/>
          </p:cNvSpPr>
          <p:nvPr/>
        </p:nvSpPr>
        <p:spPr>
          <a:xfrm>
            <a:off x="7444018" y="4375985"/>
            <a:ext cx="1260000" cy="1260000"/>
          </a:xfrm>
          <a:prstGeom prst="ellipse">
            <a:avLst/>
          </a:prstGeom>
          <a:solidFill>
            <a:srgbClr val="BD0000">
              <a:alpha val="37000"/>
            </a:srgbClr>
          </a:solidFill>
          <a:ln w="41275">
            <a:solidFill>
              <a:srgbClr val="942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a:solidFill>
                  <a:schemeClr val="bg1"/>
                </a:solidFill>
              </a:rPr>
              <a:t>Infra</a:t>
            </a:r>
            <a:endParaRPr lang="fr-FR" sz="2400" b="1" dirty="0">
              <a:solidFill>
                <a:schemeClr val="bg1"/>
              </a:solidFill>
            </a:endParaRPr>
          </a:p>
        </p:txBody>
      </p:sp>
      <p:cxnSp>
        <p:nvCxnSpPr>
          <p:cNvPr id="33" name="Connecteur droit 32">
            <a:extLst>
              <a:ext uri="{FF2B5EF4-FFF2-40B4-BE49-F238E27FC236}">
                <a16:creationId xmlns:a16="http://schemas.microsoft.com/office/drawing/2014/main" id="{1F975316-1239-4140-B283-9708E8A6ABEE}"/>
              </a:ext>
            </a:extLst>
          </p:cNvPr>
          <p:cNvCxnSpPr>
            <a:cxnSpLocks/>
            <a:stCxn id="14" idx="6"/>
            <a:endCxn id="31" idx="2"/>
          </p:cNvCxnSpPr>
          <p:nvPr/>
        </p:nvCxnSpPr>
        <p:spPr>
          <a:xfrm>
            <a:off x="4507880" y="4639324"/>
            <a:ext cx="2936138" cy="3666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3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2419350" cy="6383051"/>
            <a:chOff x="0" y="0"/>
            <a:chExt cx="2419350" cy="6383051"/>
          </a:xfrm>
        </p:grpSpPr>
        <p:pic>
          <p:nvPicPr>
            <p:cNvPr id="6" name="Image 5">
              <a:extLst>
                <a:ext uri="{FF2B5EF4-FFF2-40B4-BE49-F238E27FC236}">
                  <a16:creationId xmlns:a16="http://schemas.microsoft.com/office/drawing/2014/main" id="{33760279-5ADB-F949-B5B7-3416F8AF7B9C}"/>
                </a:ext>
              </a:extLst>
            </p:cNvPr>
            <p:cNvPicPr>
              <a:picLocks/>
            </p:cNvPicPr>
            <p:nvPr/>
          </p:nvPicPr>
          <p:blipFill rotWithShape="1">
            <a:blip r:embed="rId2"/>
            <a:srcRect r="54847" b="10215"/>
            <a:stretch/>
          </p:blipFill>
          <p:spPr>
            <a:xfrm>
              <a:off x="0" y="0"/>
              <a:ext cx="2419350" cy="6157452"/>
            </a:xfrm>
            <a:prstGeom prst="rect">
              <a:avLst/>
            </a:prstGeom>
          </p:spPr>
        </p:pic>
        <p:sp>
          <p:nvSpPr>
            <p:cNvPr id="9" name="Arc plein 8"/>
            <p:cNvSpPr/>
            <p:nvPr/>
          </p:nvSpPr>
          <p:spPr>
            <a:xfrm rot="8284677">
              <a:off x="1528983" y="4998003"/>
              <a:ext cx="886801" cy="1385048"/>
            </a:xfrm>
            <a:prstGeom prst="blockArc">
              <a:avLst>
                <a:gd name="adj1" fmla="val 14780261"/>
                <a:gd name="adj2" fmla="val 17122246"/>
                <a:gd name="adj3" fmla="val 120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 name="Titre 1">
            <a:extLst>
              <a:ext uri="{FF2B5EF4-FFF2-40B4-BE49-F238E27FC236}">
                <a16:creationId xmlns:a16="http://schemas.microsoft.com/office/drawing/2014/main" id="{4C8DE23C-C30C-C64F-AA06-1BC603EFDF60}"/>
              </a:ext>
            </a:extLst>
          </p:cNvPr>
          <p:cNvSpPr>
            <a:spLocks noGrp="1"/>
          </p:cNvSpPr>
          <p:nvPr>
            <p:ph type="title"/>
          </p:nvPr>
        </p:nvSpPr>
        <p:spPr>
          <a:xfrm>
            <a:off x="2683123" y="215666"/>
            <a:ext cx="8985713" cy="1478886"/>
          </a:xfrm>
          <a:effectLst>
            <a:outerShdw blurRad="50800" dist="38100" dir="2700000" algn="tl" rotWithShape="0">
              <a:prstClr val="black">
                <a:alpha val="40000"/>
              </a:prstClr>
            </a:outerShdw>
          </a:effectLst>
        </p:spPr>
        <p:txBody>
          <a:bodyPr>
            <a:noAutofit/>
          </a:bodyPr>
          <a:lstStyle/>
          <a:p>
            <a:r>
              <a:rPr lang="fr-FR" sz="4000" dirty="0">
                <a:solidFill>
                  <a:srgbClr val="BD0000"/>
                </a:solidFill>
                <a:effectLst>
                  <a:outerShdw blurRad="38100" dist="38100" dir="2700000" algn="tl">
                    <a:srgbClr val="000000">
                      <a:alpha val="43137"/>
                    </a:srgbClr>
                  </a:outerShdw>
                </a:effectLst>
              </a:rPr>
              <a:t>Infos utiles : </a:t>
            </a:r>
            <a:endParaRPr lang="fr-FR" sz="4000" i="1" dirty="0">
              <a:solidFill>
                <a:srgbClr val="BD0000"/>
              </a:solidFill>
            </a:endParaRPr>
          </a:p>
        </p:txBody>
      </p:sp>
      <p:pic>
        <p:nvPicPr>
          <p:cNvPr id="10" name="Image 9">
            <a:extLst>
              <a:ext uri="{FF2B5EF4-FFF2-40B4-BE49-F238E27FC236}">
                <a16:creationId xmlns:a16="http://schemas.microsoft.com/office/drawing/2014/main" id="{121C4ABA-014A-4E17-8412-729088ED3CE8}"/>
              </a:ext>
            </a:extLst>
          </p:cNvPr>
          <p:cNvPicPr>
            <a:picLocks noChangeAspect="1"/>
          </p:cNvPicPr>
          <p:nvPr/>
        </p:nvPicPr>
        <p:blipFill rotWithShape="1">
          <a:blip r:embed="rId3"/>
          <a:srcRect l="19720" t="31675" r="18860" b="31250"/>
          <a:stretch/>
        </p:blipFill>
        <p:spPr>
          <a:xfrm>
            <a:off x="777087" y="6306626"/>
            <a:ext cx="1044000" cy="394931"/>
          </a:xfrm>
          <a:prstGeom prst="rect">
            <a:avLst/>
          </a:prstGeom>
        </p:spPr>
      </p:pic>
      <p:sp>
        <p:nvSpPr>
          <p:cNvPr id="3" name="ZoneTexte 2">
            <a:extLst>
              <a:ext uri="{FF2B5EF4-FFF2-40B4-BE49-F238E27FC236}">
                <a16:creationId xmlns:a16="http://schemas.microsoft.com/office/drawing/2014/main" id="{F49414F2-532F-41A3-800F-8B92087F91CC}"/>
              </a:ext>
            </a:extLst>
          </p:cNvPr>
          <p:cNvSpPr txBox="1"/>
          <p:nvPr/>
        </p:nvSpPr>
        <p:spPr>
          <a:xfrm>
            <a:off x="2764987" y="1292096"/>
            <a:ext cx="9124072" cy="3416320"/>
          </a:xfrm>
          <a:prstGeom prst="rect">
            <a:avLst/>
          </a:prstGeom>
          <a:noFill/>
        </p:spPr>
        <p:txBody>
          <a:bodyPr wrap="square" rtlCol="0">
            <a:spAutoFit/>
          </a:bodyPr>
          <a:lstStyle/>
          <a:p>
            <a:r>
              <a:rPr lang="fr-FR" sz="2400" dirty="0"/>
              <a:t>MRSEI : </a:t>
            </a:r>
          </a:p>
          <a:p>
            <a:r>
              <a:rPr lang="fr-FR" sz="2400" dirty="0">
                <a:hlinkClick r:id="rId4"/>
              </a:rPr>
              <a:t>Montage de Réseaux Scientifiques Européens ou Internationaux - MRSEI 2023 | ANR</a:t>
            </a:r>
            <a:endParaRPr lang="fr-FR" sz="2400" dirty="0"/>
          </a:p>
          <a:p>
            <a:r>
              <a:rPr lang="fr-FR" sz="2400" dirty="0"/>
              <a:t>Prochaines deadlines : </a:t>
            </a:r>
          </a:p>
          <a:p>
            <a:pPr lvl="1"/>
            <a:r>
              <a:rPr lang="fr-FR" sz="2400" dirty="0"/>
              <a:t>09/10 MRSEI session 4</a:t>
            </a:r>
          </a:p>
          <a:p>
            <a:endParaRPr lang="fr-FR" sz="2400" dirty="0"/>
          </a:p>
          <a:p>
            <a:r>
              <a:rPr lang="fr-FR" sz="2400" dirty="0"/>
              <a:t>SRSEI : </a:t>
            </a:r>
          </a:p>
          <a:p>
            <a:r>
              <a:rPr lang="fr-FR" sz="2400" dirty="0">
                <a:hlinkClick r:id="rId5"/>
              </a:rPr>
              <a:t>https://anr.fr/fr/detail/call/soutien-aux-reseaux-scientifiques-europeens-ou-internationaux-srsei-2023/</a:t>
            </a:r>
            <a:r>
              <a:rPr lang="fr-FR" sz="2400" dirty="0"/>
              <a:t> </a:t>
            </a:r>
          </a:p>
        </p:txBody>
      </p:sp>
      <p:sp>
        <p:nvSpPr>
          <p:cNvPr id="4" name="Espace réservé du numéro de diapositive 7">
            <a:extLst>
              <a:ext uri="{FF2B5EF4-FFF2-40B4-BE49-F238E27FC236}">
                <a16:creationId xmlns:a16="http://schemas.microsoft.com/office/drawing/2014/main" id="{D9006F69-10E1-2342-C34C-594CF05A74D3}"/>
              </a:ext>
            </a:extLst>
          </p:cNvPr>
          <p:cNvSpPr>
            <a:spLocks noGrp="1"/>
          </p:cNvSpPr>
          <p:nvPr>
            <p:ph type="sldNum" sz="quarter" idx="12"/>
          </p:nvPr>
        </p:nvSpPr>
        <p:spPr>
          <a:xfrm>
            <a:off x="3500438" y="6286962"/>
            <a:ext cx="7510462" cy="542586"/>
          </a:xfrm>
        </p:spPr>
        <p:txBody>
          <a:bodyPr/>
          <a:lstStyle/>
          <a:p>
            <a:r>
              <a:rPr lang="fr-FR" sz="1800" dirty="0">
                <a:solidFill>
                  <a:srgbClr val="002042"/>
                </a:solidFill>
              </a:rPr>
              <a:t>Journée d’information et de réseautage européen –cluster 4 - 06/10/2023</a:t>
            </a:r>
          </a:p>
        </p:txBody>
      </p:sp>
    </p:spTree>
    <p:extLst>
      <p:ext uri="{BB962C8B-B14F-4D97-AF65-F5344CB8AC3E}">
        <p14:creationId xmlns:p14="http://schemas.microsoft.com/office/powerpoint/2010/main" val="172574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2419350" cy="6383051"/>
            <a:chOff x="0" y="0"/>
            <a:chExt cx="2419350" cy="6383051"/>
          </a:xfrm>
        </p:grpSpPr>
        <p:pic>
          <p:nvPicPr>
            <p:cNvPr id="6" name="Image 5">
              <a:extLst>
                <a:ext uri="{FF2B5EF4-FFF2-40B4-BE49-F238E27FC236}">
                  <a16:creationId xmlns:a16="http://schemas.microsoft.com/office/drawing/2014/main" id="{33760279-5ADB-F949-B5B7-3416F8AF7B9C}"/>
                </a:ext>
              </a:extLst>
            </p:cNvPr>
            <p:cNvPicPr>
              <a:picLocks/>
            </p:cNvPicPr>
            <p:nvPr/>
          </p:nvPicPr>
          <p:blipFill rotWithShape="1">
            <a:blip r:embed="rId2"/>
            <a:srcRect r="54847" b="10215"/>
            <a:stretch/>
          </p:blipFill>
          <p:spPr>
            <a:xfrm>
              <a:off x="0" y="0"/>
              <a:ext cx="2419350" cy="6157452"/>
            </a:xfrm>
            <a:prstGeom prst="rect">
              <a:avLst/>
            </a:prstGeom>
          </p:spPr>
        </p:pic>
        <p:sp>
          <p:nvSpPr>
            <p:cNvPr id="9" name="Arc plein 8"/>
            <p:cNvSpPr/>
            <p:nvPr/>
          </p:nvSpPr>
          <p:spPr>
            <a:xfrm rot="8284677">
              <a:off x="1528983" y="4998003"/>
              <a:ext cx="886801" cy="1385048"/>
            </a:xfrm>
            <a:prstGeom prst="blockArc">
              <a:avLst>
                <a:gd name="adj1" fmla="val 14780261"/>
                <a:gd name="adj2" fmla="val 17122246"/>
                <a:gd name="adj3" fmla="val 120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 name="Titre 1">
            <a:extLst>
              <a:ext uri="{FF2B5EF4-FFF2-40B4-BE49-F238E27FC236}">
                <a16:creationId xmlns:a16="http://schemas.microsoft.com/office/drawing/2014/main" id="{4C8DE23C-C30C-C64F-AA06-1BC603EFDF60}"/>
              </a:ext>
            </a:extLst>
          </p:cNvPr>
          <p:cNvSpPr>
            <a:spLocks noGrp="1"/>
          </p:cNvSpPr>
          <p:nvPr>
            <p:ph type="title"/>
          </p:nvPr>
        </p:nvSpPr>
        <p:spPr>
          <a:xfrm>
            <a:off x="2683123" y="1846151"/>
            <a:ext cx="8985713" cy="1478886"/>
          </a:xfrm>
          <a:effectLst>
            <a:outerShdw blurRad="50800" dist="38100" dir="2700000" algn="tl" rotWithShape="0">
              <a:prstClr val="black">
                <a:alpha val="40000"/>
              </a:prstClr>
            </a:outerShdw>
          </a:effectLst>
        </p:spPr>
        <p:txBody>
          <a:bodyPr>
            <a:noAutofit/>
          </a:bodyPr>
          <a:lstStyle/>
          <a:p>
            <a:pPr algn="r"/>
            <a:r>
              <a:rPr lang="fr-FR" sz="4000" dirty="0">
                <a:solidFill>
                  <a:srgbClr val="BD0000"/>
                </a:solidFill>
                <a:effectLst>
                  <a:outerShdw blurRad="38100" dist="38100" dir="2700000" algn="tl">
                    <a:srgbClr val="000000">
                      <a:alpha val="43137"/>
                    </a:srgbClr>
                  </a:outerShdw>
                </a:effectLst>
              </a:rPr>
              <a:t>Merci pour votre attention</a:t>
            </a:r>
            <a:endParaRPr lang="fr-FR" sz="4000" i="1" dirty="0">
              <a:solidFill>
                <a:srgbClr val="BD0000"/>
              </a:solidFill>
            </a:endParaRPr>
          </a:p>
        </p:txBody>
      </p:sp>
      <p:sp>
        <p:nvSpPr>
          <p:cNvPr id="13" name="Titre 1">
            <a:extLst>
              <a:ext uri="{FF2B5EF4-FFF2-40B4-BE49-F238E27FC236}">
                <a16:creationId xmlns:a16="http://schemas.microsoft.com/office/drawing/2014/main" id="{4C8DE23C-C30C-C64F-AA06-1BC603EFDF60}"/>
              </a:ext>
            </a:extLst>
          </p:cNvPr>
          <p:cNvSpPr txBox="1">
            <a:spLocks/>
          </p:cNvSpPr>
          <p:nvPr/>
        </p:nvSpPr>
        <p:spPr>
          <a:xfrm>
            <a:off x="2074987" y="3183687"/>
            <a:ext cx="9605571" cy="228709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4000" b="1" i="1" dirty="0">
                <a:solidFill>
                  <a:srgbClr val="08304A"/>
                </a:solidFill>
                <a:hlinkClick r:id="rId3"/>
              </a:rPr>
              <a:t>mrsei@anr.fr</a:t>
            </a:r>
            <a:endParaRPr lang="fr-FR" sz="4000" b="1" i="1" dirty="0">
              <a:solidFill>
                <a:srgbClr val="08304A"/>
              </a:solidFill>
            </a:endParaRPr>
          </a:p>
          <a:p>
            <a:pPr algn="r"/>
            <a:r>
              <a:rPr lang="fr-FR" sz="4000" b="1" i="1" dirty="0">
                <a:solidFill>
                  <a:srgbClr val="08304A"/>
                </a:solidFill>
                <a:hlinkClick r:id="rId4"/>
              </a:rPr>
              <a:t>srsei@anr.fr</a:t>
            </a:r>
            <a:r>
              <a:rPr lang="fr-FR" sz="4000" b="1" i="1" dirty="0">
                <a:solidFill>
                  <a:srgbClr val="08304A"/>
                </a:solidFill>
              </a:rPr>
              <a:t> </a:t>
            </a:r>
          </a:p>
          <a:p>
            <a:pPr algn="r"/>
            <a:endParaRPr lang="fr-FR" sz="4000" b="1" i="1" dirty="0">
              <a:solidFill>
                <a:srgbClr val="08304A"/>
              </a:solidFill>
            </a:endParaRPr>
          </a:p>
          <a:p>
            <a:pPr algn="r"/>
            <a:r>
              <a:rPr lang="fr-FR" sz="4000" b="1" i="1" dirty="0">
                <a:solidFill>
                  <a:srgbClr val="08304A"/>
                </a:solidFill>
              </a:rPr>
              <a:t>delphine.callu@anr.fr</a:t>
            </a:r>
          </a:p>
        </p:txBody>
      </p:sp>
      <p:pic>
        <p:nvPicPr>
          <p:cNvPr id="10" name="Image 9">
            <a:extLst>
              <a:ext uri="{FF2B5EF4-FFF2-40B4-BE49-F238E27FC236}">
                <a16:creationId xmlns:a16="http://schemas.microsoft.com/office/drawing/2014/main" id="{121C4ABA-014A-4E17-8412-729088ED3CE8}"/>
              </a:ext>
            </a:extLst>
          </p:cNvPr>
          <p:cNvPicPr>
            <a:picLocks noChangeAspect="1"/>
          </p:cNvPicPr>
          <p:nvPr/>
        </p:nvPicPr>
        <p:blipFill rotWithShape="1">
          <a:blip r:embed="rId5"/>
          <a:srcRect l="19720" t="31675" r="18860" b="31250"/>
          <a:stretch/>
        </p:blipFill>
        <p:spPr>
          <a:xfrm>
            <a:off x="777087" y="6306626"/>
            <a:ext cx="1044000" cy="394931"/>
          </a:xfrm>
          <a:prstGeom prst="rect">
            <a:avLst/>
          </a:prstGeom>
        </p:spPr>
      </p:pic>
      <p:sp>
        <p:nvSpPr>
          <p:cNvPr id="3" name="Espace réservé du numéro de diapositive 7">
            <a:extLst>
              <a:ext uri="{FF2B5EF4-FFF2-40B4-BE49-F238E27FC236}">
                <a16:creationId xmlns:a16="http://schemas.microsoft.com/office/drawing/2014/main" id="{7F433264-38EB-62A5-5C00-90DD964EBA37}"/>
              </a:ext>
            </a:extLst>
          </p:cNvPr>
          <p:cNvSpPr>
            <a:spLocks noGrp="1"/>
          </p:cNvSpPr>
          <p:nvPr>
            <p:ph type="sldNum" sz="quarter" idx="12"/>
          </p:nvPr>
        </p:nvSpPr>
        <p:spPr>
          <a:xfrm>
            <a:off x="3500438" y="6286962"/>
            <a:ext cx="7510462" cy="542586"/>
          </a:xfrm>
        </p:spPr>
        <p:txBody>
          <a:bodyPr/>
          <a:lstStyle/>
          <a:p>
            <a:r>
              <a:rPr lang="fr-FR" sz="1800" dirty="0">
                <a:solidFill>
                  <a:srgbClr val="002042"/>
                </a:solidFill>
              </a:rPr>
              <a:t>Journée d’information et de réseautage européen –cluster 4 - 06/10/2023</a:t>
            </a:r>
          </a:p>
        </p:txBody>
      </p:sp>
    </p:spTree>
    <p:extLst>
      <p:ext uri="{BB962C8B-B14F-4D97-AF65-F5344CB8AC3E}">
        <p14:creationId xmlns:p14="http://schemas.microsoft.com/office/powerpoint/2010/main" val="107436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2419350" cy="6383051"/>
            <a:chOff x="0" y="0"/>
            <a:chExt cx="2419350" cy="6383051"/>
          </a:xfrm>
        </p:grpSpPr>
        <p:pic>
          <p:nvPicPr>
            <p:cNvPr id="6" name="Image 5">
              <a:extLst>
                <a:ext uri="{FF2B5EF4-FFF2-40B4-BE49-F238E27FC236}">
                  <a16:creationId xmlns:a16="http://schemas.microsoft.com/office/drawing/2014/main" id="{33760279-5ADB-F949-B5B7-3416F8AF7B9C}"/>
                </a:ext>
              </a:extLst>
            </p:cNvPr>
            <p:cNvPicPr>
              <a:picLocks/>
            </p:cNvPicPr>
            <p:nvPr/>
          </p:nvPicPr>
          <p:blipFill rotWithShape="1">
            <a:blip r:embed="rId2"/>
            <a:srcRect r="54847" b="10215"/>
            <a:stretch/>
          </p:blipFill>
          <p:spPr>
            <a:xfrm>
              <a:off x="0" y="0"/>
              <a:ext cx="2419350" cy="6157452"/>
            </a:xfrm>
            <a:prstGeom prst="rect">
              <a:avLst/>
            </a:prstGeom>
          </p:spPr>
        </p:pic>
        <p:sp>
          <p:nvSpPr>
            <p:cNvPr id="9" name="Arc plein 8"/>
            <p:cNvSpPr/>
            <p:nvPr/>
          </p:nvSpPr>
          <p:spPr>
            <a:xfrm rot="8284677">
              <a:off x="1528983" y="4998003"/>
              <a:ext cx="886801" cy="1385048"/>
            </a:xfrm>
            <a:prstGeom prst="blockArc">
              <a:avLst>
                <a:gd name="adj1" fmla="val 14780261"/>
                <a:gd name="adj2" fmla="val 17122246"/>
                <a:gd name="adj3" fmla="val 120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 name="Titre 1">
            <a:extLst>
              <a:ext uri="{FF2B5EF4-FFF2-40B4-BE49-F238E27FC236}">
                <a16:creationId xmlns:a16="http://schemas.microsoft.com/office/drawing/2014/main" id="{4C8DE23C-C30C-C64F-AA06-1BC603EFDF60}"/>
              </a:ext>
            </a:extLst>
          </p:cNvPr>
          <p:cNvSpPr>
            <a:spLocks noGrp="1"/>
          </p:cNvSpPr>
          <p:nvPr>
            <p:ph type="title"/>
          </p:nvPr>
        </p:nvSpPr>
        <p:spPr>
          <a:xfrm>
            <a:off x="2683123" y="2177621"/>
            <a:ext cx="8985713" cy="1478886"/>
          </a:xfrm>
          <a:effectLst>
            <a:outerShdw blurRad="50800" dist="38100" dir="2700000" algn="tl" rotWithShape="0">
              <a:prstClr val="black">
                <a:alpha val="40000"/>
              </a:prstClr>
            </a:outerShdw>
          </a:effectLst>
        </p:spPr>
        <p:txBody>
          <a:bodyPr>
            <a:noAutofit/>
          </a:bodyPr>
          <a:lstStyle/>
          <a:p>
            <a:pPr algn="r"/>
            <a:r>
              <a:rPr lang="fr-FR" sz="4000" dirty="0">
                <a:solidFill>
                  <a:srgbClr val="BD0000"/>
                </a:solidFill>
                <a:effectLst>
                  <a:outerShdw blurRad="38100" dist="38100" dir="2700000" algn="tl">
                    <a:srgbClr val="000000">
                      <a:alpha val="43137"/>
                    </a:srgbClr>
                  </a:outerShdw>
                </a:effectLst>
              </a:rPr>
              <a:t>Montage de réseaux scientifiques européens et internationaux (MRSEI)</a:t>
            </a:r>
            <a:endParaRPr lang="fr-FR" sz="4000" i="1" dirty="0">
              <a:solidFill>
                <a:srgbClr val="BD0000"/>
              </a:solidFill>
            </a:endParaRPr>
          </a:p>
        </p:txBody>
      </p:sp>
      <p:sp>
        <p:nvSpPr>
          <p:cNvPr id="8" name="Espace réservé du numéro de diapositive 7">
            <a:extLst>
              <a:ext uri="{FF2B5EF4-FFF2-40B4-BE49-F238E27FC236}">
                <a16:creationId xmlns:a16="http://schemas.microsoft.com/office/drawing/2014/main" id="{F007D9F1-4AC2-A04A-B540-15BEC9865D5A}"/>
              </a:ext>
            </a:extLst>
          </p:cNvPr>
          <p:cNvSpPr>
            <a:spLocks noGrp="1"/>
          </p:cNvSpPr>
          <p:nvPr>
            <p:ph type="sldNum" sz="quarter" idx="12"/>
          </p:nvPr>
        </p:nvSpPr>
        <p:spPr>
          <a:xfrm>
            <a:off x="10526049" y="6286962"/>
            <a:ext cx="1363010" cy="365125"/>
          </a:xfrm>
        </p:spPr>
        <p:txBody>
          <a:bodyPr/>
          <a:lstStyle/>
          <a:p>
            <a:r>
              <a:rPr lang="fr-FR" dirty="0">
                <a:solidFill>
                  <a:schemeClr val="bg1"/>
                </a:solidFill>
              </a:rPr>
              <a:t>AURA - </a:t>
            </a:r>
            <a:fld id="{FC542659-5DE0-1649-ADB9-F15FA269C189}" type="slidenum">
              <a:rPr lang="fr-FR" smtClean="0">
                <a:solidFill>
                  <a:schemeClr val="bg1"/>
                </a:solidFill>
              </a:rPr>
              <a:t>2</a:t>
            </a:fld>
            <a:r>
              <a:rPr lang="fr-FR" dirty="0">
                <a:solidFill>
                  <a:schemeClr val="bg1"/>
                </a:solidFill>
              </a:rPr>
              <a:t>/06/2021</a:t>
            </a:r>
          </a:p>
        </p:txBody>
      </p:sp>
      <p:sp>
        <p:nvSpPr>
          <p:cNvPr id="13" name="Titre 1">
            <a:extLst>
              <a:ext uri="{FF2B5EF4-FFF2-40B4-BE49-F238E27FC236}">
                <a16:creationId xmlns:a16="http://schemas.microsoft.com/office/drawing/2014/main" id="{4C8DE23C-C30C-C64F-AA06-1BC603EFDF60}"/>
              </a:ext>
            </a:extLst>
          </p:cNvPr>
          <p:cNvSpPr txBox="1">
            <a:spLocks/>
          </p:cNvSpPr>
          <p:nvPr/>
        </p:nvSpPr>
        <p:spPr>
          <a:xfrm>
            <a:off x="2074987" y="4079628"/>
            <a:ext cx="9605571" cy="78734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4000" b="1" i="1" dirty="0">
                <a:solidFill>
                  <a:srgbClr val="08304A"/>
                </a:solidFill>
              </a:rPr>
              <a:t>Soutenir la création de réseaux de recherche</a:t>
            </a:r>
          </a:p>
        </p:txBody>
      </p:sp>
      <p:pic>
        <p:nvPicPr>
          <p:cNvPr id="10" name="Image 9">
            <a:extLst>
              <a:ext uri="{FF2B5EF4-FFF2-40B4-BE49-F238E27FC236}">
                <a16:creationId xmlns:a16="http://schemas.microsoft.com/office/drawing/2014/main" id="{8142B4C2-CBC2-474F-8A8F-6F70461EDB1E}"/>
              </a:ext>
            </a:extLst>
          </p:cNvPr>
          <p:cNvPicPr>
            <a:picLocks noChangeAspect="1"/>
          </p:cNvPicPr>
          <p:nvPr/>
        </p:nvPicPr>
        <p:blipFill rotWithShape="1">
          <a:blip r:embed="rId3"/>
          <a:srcRect l="19720" t="31675" r="18860" b="31250"/>
          <a:stretch/>
        </p:blipFill>
        <p:spPr>
          <a:xfrm>
            <a:off x="777087" y="6306626"/>
            <a:ext cx="1044000" cy="394931"/>
          </a:xfrm>
          <a:prstGeom prst="rect">
            <a:avLst/>
          </a:prstGeom>
        </p:spPr>
      </p:pic>
      <p:sp>
        <p:nvSpPr>
          <p:cNvPr id="3" name="Espace réservé du numéro de diapositive 7">
            <a:extLst>
              <a:ext uri="{FF2B5EF4-FFF2-40B4-BE49-F238E27FC236}">
                <a16:creationId xmlns:a16="http://schemas.microsoft.com/office/drawing/2014/main" id="{6368D76E-2438-999E-A2A4-D541577319C1}"/>
              </a:ext>
            </a:extLst>
          </p:cNvPr>
          <p:cNvSpPr txBox="1">
            <a:spLocks/>
          </p:cNvSpPr>
          <p:nvPr/>
        </p:nvSpPr>
        <p:spPr>
          <a:xfrm>
            <a:off x="3500438" y="6286962"/>
            <a:ext cx="7510462" cy="54258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a:solidFill>
                  <a:srgbClr val="002042"/>
                </a:solidFill>
              </a:rPr>
              <a:t>Journée d’information et de réseautage européen –cluster 4 - 06/10/2023</a:t>
            </a:r>
            <a:endParaRPr lang="fr-FR" sz="1800" dirty="0">
              <a:solidFill>
                <a:srgbClr val="002042"/>
              </a:solidFill>
            </a:endParaRPr>
          </a:p>
        </p:txBody>
      </p:sp>
    </p:spTree>
    <p:extLst>
      <p:ext uri="{BB962C8B-B14F-4D97-AF65-F5344CB8AC3E}">
        <p14:creationId xmlns:p14="http://schemas.microsoft.com/office/powerpoint/2010/main" val="367945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200" y="195224"/>
            <a:ext cx="10515600" cy="683918"/>
          </a:xfrm>
        </p:spPr>
        <p:txBody>
          <a:bodyPr>
            <a:normAutofit fontScale="90000"/>
          </a:bodyPr>
          <a:lstStyle/>
          <a:p>
            <a:r>
              <a:rPr lang="fr-FR" b="1" dirty="0">
                <a:solidFill>
                  <a:srgbClr val="C60000"/>
                </a:solidFill>
              </a:rPr>
              <a:t>MRSEI : carte d’identité</a:t>
            </a:r>
          </a:p>
        </p:txBody>
      </p:sp>
      <p:sp>
        <p:nvSpPr>
          <p:cNvPr id="14" name="Espace réservé du contenu 2">
            <a:extLst>
              <a:ext uri="{FF2B5EF4-FFF2-40B4-BE49-F238E27FC236}">
                <a16:creationId xmlns:a16="http://schemas.microsoft.com/office/drawing/2014/main" id="{EAE4BF6C-9CE1-4ED1-BBBF-B299D7D6EDFE}"/>
              </a:ext>
            </a:extLst>
          </p:cNvPr>
          <p:cNvSpPr>
            <a:spLocks noGrp="1"/>
          </p:cNvSpPr>
          <p:nvPr>
            <p:ph idx="1"/>
          </p:nvPr>
        </p:nvSpPr>
        <p:spPr>
          <a:xfrm>
            <a:off x="704850" y="1196975"/>
            <a:ext cx="11487150" cy="4351338"/>
          </a:xfrm>
        </p:spPr>
        <p:txBody>
          <a:bodyPr>
            <a:noAutofit/>
          </a:bodyPr>
          <a:lstStyle/>
          <a:p>
            <a:pPr>
              <a:lnSpc>
                <a:spcPct val="120000"/>
              </a:lnSpc>
              <a:buClr>
                <a:srgbClr val="942C00"/>
              </a:buClr>
            </a:pPr>
            <a:r>
              <a:rPr lang="fr-FR" dirty="0"/>
              <a:t>Création en 2015</a:t>
            </a:r>
          </a:p>
          <a:p>
            <a:pPr>
              <a:lnSpc>
                <a:spcPct val="120000"/>
              </a:lnSpc>
              <a:buClr>
                <a:srgbClr val="942C00"/>
              </a:buClr>
            </a:pPr>
            <a:r>
              <a:rPr lang="fr-FR" dirty="0"/>
              <a:t>Enjeux: </a:t>
            </a:r>
          </a:p>
          <a:p>
            <a:pPr lvl="1">
              <a:buClr>
                <a:srgbClr val="942C00"/>
              </a:buClr>
              <a:buFont typeface="Wingdings" panose="05000000000000000000" pitchFamily="2" charset="2"/>
              <a:buChar char="ü"/>
            </a:pPr>
            <a:r>
              <a:rPr lang="fr-FR" b="1" dirty="0"/>
              <a:t>Incitation</a:t>
            </a:r>
            <a:r>
              <a:rPr lang="fr-FR" dirty="0"/>
              <a:t> à participer aux calls internationaux/ européens nécessitant un </a:t>
            </a:r>
            <a:r>
              <a:rPr lang="fr-FR" b="1" dirty="0"/>
              <a:t>réseau</a:t>
            </a:r>
            <a:r>
              <a:rPr lang="fr-FR" dirty="0"/>
              <a:t>,</a:t>
            </a:r>
          </a:p>
          <a:p>
            <a:pPr lvl="1">
              <a:buClr>
                <a:srgbClr val="942C00"/>
              </a:buClr>
              <a:buFont typeface="Wingdings" panose="05000000000000000000" pitchFamily="2" charset="2"/>
              <a:buChar char="ü"/>
            </a:pPr>
            <a:r>
              <a:rPr lang="fr-FR" dirty="0"/>
              <a:t>renforcement du positionnement des scientifiques français (via coordination)</a:t>
            </a:r>
          </a:p>
          <a:p>
            <a:pPr>
              <a:lnSpc>
                <a:spcPct val="120000"/>
              </a:lnSpc>
              <a:buClr>
                <a:srgbClr val="942C00"/>
              </a:buClr>
            </a:pPr>
            <a:r>
              <a:rPr lang="fr-FR" dirty="0"/>
              <a:t>Concerne </a:t>
            </a:r>
          </a:p>
          <a:p>
            <a:pPr lvl="1">
              <a:buClr>
                <a:srgbClr val="942C00"/>
              </a:buClr>
              <a:buFont typeface="Wingdings" panose="05000000000000000000" pitchFamily="2" charset="2"/>
              <a:buChar char="ü"/>
            </a:pPr>
            <a:r>
              <a:rPr lang="fr-FR" dirty="0"/>
              <a:t>toutes les thématiques de recherche</a:t>
            </a:r>
          </a:p>
          <a:p>
            <a:pPr lvl="1">
              <a:buClr>
                <a:srgbClr val="942C00"/>
              </a:buClr>
              <a:buFont typeface="Wingdings" panose="05000000000000000000" pitchFamily="2" charset="2"/>
              <a:buChar char="ü"/>
            </a:pPr>
            <a:r>
              <a:rPr lang="fr-FR" dirty="0"/>
              <a:t>organisme de recherche et de diffusion des connaissances public ou privé, français</a:t>
            </a:r>
          </a:p>
          <a:p>
            <a:pPr>
              <a:lnSpc>
                <a:spcPct val="120000"/>
              </a:lnSpc>
              <a:buClr>
                <a:srgbClr val="942C00"/>
              </a:buClr>
            </a:pPr>
            <a:r>
              <a:rPr lang="fr-FR" b="1" dirty="0"/>
              <a:t>1 partenaire, futur PI du projet Européen – projet de 24 mois, 35k€ max</a:t>
            </a:r>
          </a:p>
          <a:p>
            <a:pPr>
              <a:lnSpc>
                <a:spcPct val="120000"/>
              </a:lnSpc>
              <a:buClr>
                <a:srgbClr val="942C00"/>
              </a:buClr>
            </a:pPr>
            <a:r>
              <a:rPr lang="fr-FR" dirty="0"/>
              <a:t>Dépenses éligibles: </a:t>
            </a:r>
          </a:p>
          <a:p>
            <a:pPr marL="687600">
              <a:spcBef>
                <a:spcPts val="500"/>
              </a:spcBef>
              <a:buClr>
                <a:srgbClr val="942C00"/>
              </a:buClr>
              <a:buFont typeface="Wingdings" panose="05000000000000000000" pitchFamily="2" charset="2"/>
              <a:buChar char="ü"/>
            </a:pPr>
            <a:r>
              <a:rPr lang="fr-FR" sz="2400" dirty="0"/>
              <a:t>Frais généraux non forfaitisés (mission, séminaires, colloque…)</a:t>
            </a:r>
          </a:p>
          <a:p>
            <a:pPr marL="687600">
              <a:spcBef>
                <a:spcPts val="500"/>
              </a:spcBef>
              <a:buClr>
                <a:srgbClr val="942C00"/>
              </a:buClr>
              <a:buFont typeface="Wingdings" panose="05000000000000000000" pitchFamily="2" charset="2"/>
              <a:buChar char="ü"/>
            </a:pPr>
            <a:r>
              <a:rPr lang="fr-FR" sz="2400" dirty="0"/>
              <a:t>prestations de service &amp; personnel d’aide au montage, limité chacun à 10 000 €</a:t>
            </a:r>
          </a:p>
        </p:txBody>
      </p:sp>
    </p:spTree>
    <p:extLst>
      <p:ext uri="{BB962C8B-B14F-4D97-AF65-F5344CB8AC3E}">
        <p14:creationId xmlns:p14="http://schemas.microsoft.com/office/powerpoint/2010/main" val="64986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200" y="195224"/>
            <a:ext cx="10515600" cy="683918"/>
          </a:xfrm>
        </p:spPr>
        <p:txBody>
          <a:bodyPr>
            <a:normAutofit fontScale="90000"/>
          </a:bodyPr>
          <a:lstStyle/>
          <a:p>
            <a:r>
              <a:rPr lang="fr-FR" b="1" dirty="0">
                <a:solidFill>
                  <a:srgbClr val="C60000"/>
                </a:solidFill>
              </a:rPr>
              <a:t>MRSEI : pour quels appels ?</a:t>
            </a:r>
          </a:p>
        </p:txBody>
      </p:sp>
      <p:pic>
        <p:nvPicPr>
          <p:cNvPr id="5" name="Image 4"/>
          <p:cNvPicPr>
            <a:picLocks noChangeAspect="1"/>
          </p:cNvPicPr>
          <p:nvPr/>
        </p:nvPicPr>
        <p:blipFill rotWithShape="1">
          <a:blip r:embed="rId6"/>
          <a:srcRect l="16325" t="17448" r="14568" b="13802"/>
          <a:stretch/>
        </p:blipFill>
        <p:spPr>
          <a:xfrm>
            <a:off x="1409700" y="1162050"/>
            <a:ext cx="9684000" cy="5416482"/>
          </a:xfrm>
          <a:prstGeom prst="rect">
            <a:avLst/>
          </a:prstGeom>
        </p:spPr>
      </p:pic>
      <p:sp>
        <p:nvSpPr>
          <p:cNvPr id="54" name="Rectangle à coins arrondis 53"/>
          <p:cNvSpPr/>
          <p:nvPr/>
        </p:nvSpPr>
        <p:spPr>
          <a:xfrm>
            <a:off x="4540296" y="1317292"/>
            <a:ext cx="3384707" cy="3254709"/>
          </a:xfrm>
          <a:prstGeom prst="roundRect">
            <a:avLst/>
          </a:prstGeom>
          <a:noFill/>
          <a:ln w="73025">
            <a:solidFill>
              <a:srgbClr val="91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10088559" y="2201696"/>
            <a:ext cx="1843341" cy="579604"/>
          </a:xfrm>
          <a:prstGeom prst="wedgeRoundRectCallout">
            <a:avLst>
              <a:gd name="adj1" fmla="val -33234"/>
              <a:gd name="adj2" fmla="val 77500"/>
              <a:gd name="adj3" fmla="val 16667"/>
            </a:avLst>
          </a:prstGeom>
          <a:solidFill>
            <a:schemeClr val="bg1">
              <a:alpha val="73000"/>
            </a:schemeClr>
          </a:solidFill>
          <a:ln w="73025">
            <a:solidFill>
              <a:srgbClr val="94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rgbClr val="942C00"/>
                </a:solidFill>
              </a:rPr>
              <a:t>Pathfinder</a:t>
            </a:r>
            <a:endParaRPr lang="fr-FR" b="1" dirty="0">
              <a:solidFill>
                <a:srgbClr val="942C00"/>
              </a:solidFill>
            </a:endParaRPr>
          </a:p>
        </p:txBody>
      </p:sp>
      <p:sp>
        <p:nvSpPr>
          <p:cNvPr id="64" name="Rectangle à coins arrondis 63"/>
          <p:cNvSpPr/>
          <p:nvPr/>
        </p:nvSpPr>
        <p:spPr>
          <a:xfrm>
            <a:off x="568575" y="3314700"/>
            <a:ext cx="3200401" cy="933450"/>
          </a:xfrm>
          <a:prstGeom prst="wedgeRoundRectCallout">
            <a:avLst>
              <a:gd name="adj1" fmla="val 58286"/>
              <a:gd name="adj2" fmla="val 11531"/>
              <a:gd name="adj3" fmla="val 16667"/>
            </a:avLst>
          </a:prstGeom>
          <a:solidFill>
            <a:schemeClr val="bg1">
              <a:alpha val="73000"/>
            </a:schemeClr>
          </a:solidFill>
          <a:ln w="73025">
            <a:solidFill>
              <a:srgbClr val="94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942C00"/>
                </a:solidFill>
              </a:rPr>
              <a:t>- Doctoral networks</a:t>
            </a:r>
          </a:p>
          <a:p>
            <a:r>
              <a:rPr lang="fr-FR" sz="2800" b="1" dirty="0">
                <a:solidFill>
                  <a:srgbClr val="942C00"/>
                </a:solidFill>
              </a:rPr>
              <a:t>- Staff Exchanges</a:t>
            </a:r>
          </a:p>
        </p:txBody>
      </p:sp>
      <p:sp>
        <p:nvSpPr>
          <p:cNvPr id="65" name="Rectangle à coins arrondis 64"/>
          <p:cNvSpPr/>
          <p:nvPr/>
        </p:nvSpPr>
        <p:spPr>
          <a:xfrm>
            <a:off x="644775" y="2201696"/>
            <a:ext cx="2365125" cy="514350"/>
          </a:xfrm>
          <a:prstGeom prst="wedgeRoundRectCallout">
            <a:avLst>
              <a:gd name="adj1" fmla="val 56500"/>
              <a:gd name="adj2" fmla="val 48568"/>
              <a:gd name="adj3" fmla="val 16667"/>
            </a:avLst>
          </a:prstGeom>
          <a:solidFill>
            <a:schemeClr val="bg1">
              <a:alpha val="73000"/>
            </a:schemeClr>
          </a:solidFill>
          <a:ln w="73025">
            <a:solidFill>
              <a:srgbClr val="94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942C00"/>
                </a:solidFill>
              </a:rPr>
              <a:t>ERC synergie</a:t>
            </a:r>
          </a:p>
        </p:txBody>
      </p:sp>
      <p:sp>
        <p:nvSpPr>
          <p:cNvPr id="66" name="Rectangle à coins arrondis 65"/>
          <p:cNvSpPr/>
          <p:nvPr/>
        </p:nvSpPr>
        <p:spPr>
          <a:xfrm>
            <a:off x="1524000" y="4359312"/>
            <a:ext cx="2995784" cy="476251"/>
          </a:xfrm>
          <a:prstGeom prst="roundRect">
            <a:avLst/>
          </a:prstGeom>
          <a:noFill/>
          <a:ln w="73025">
            <a:solidFill>
              <a:srgbClr val="91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67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heel(1)">
                                      <p:cBhvr>
                                        <p:cTn id="10"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199" y="195224"/>
            <a:ext cx="10952747" cy="683918"/>
          </a:xfrm>
        </p:spPr>
        <p:txBody>
          <a:bodyPr>
            <a:normAutofit fontScale="90000"/>
          </a:bodyPr>
          <a:lstStyle/>
          <a:p>
            <a:r>
              <a:rPr lang="fr-FR" b="1" dirty="0">
                <a:solidFill>
                  <a:srgbClr val="C60000"/>
                </a:solidFill>
              </a:rPr>
              <a:t>MRSEI : Modalités de dépôt &amp; processus de sélection</a:t>
            </a:r>
          </a:p>
        </p:txBody>
      </p:sp>
      <p:pic>
        <p:nvPicPr>
          <p:cNvPr id="11" name="Image 10" descr="Apps - All about apps in YOUR classroom!"/>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500" y="1051171"/>
            <a:ext cx="1044000" cy="1044000"/>
          </a:xfrm>
          <a:prstGeom prst="rect">
            <a:avLst/>
          </a:prstGeom>
        </p:spPr>
      </p:pic>
      <p:sp>
        <p:nvSpPr>
          <p:cNvPr id="34" name="Pentagone 33"/>
          <p:cNvSpPr/>
          <p:nvPr/>
        </p:nvSpPr>
        <p:spPr>
          <a:xfrm>
            <a:off x="847591" y="2220937"/>
            <a:ext cx="11001509" cy="155797"/>
          </a:xfrm>
          <a:prstGeom prst="homePlate">
            <a:avLst/>
          </a:prstGeom>
          <a:gradFill flip="none" rotWithShape="1">
            <a:gsLst>
              <a:gs pos="0">
                <a:srgbClr val="317D9C"/>
              </a:gs>
              <a:gs pos="61000">
                <a:srgbClr val="7CB0BD"/>
              </a:gs>
              <a:gs pos="100000">
                <a:srgbClr val="C6E3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p:cNvCxnSpPr/>
          <p:nvPr/>
        </p:nvCxnSpPr>
        <p:spPr>
          <a:xfrm>
            <a:off x="1333500" y="1998188"/>
            <a:ext cx="0" cy="502677"/>
          </a:xfrm>
          <a:prstGeom prst="line">
            <a:avLst/>
          </a:prstGeom>
          <a:ln w="57150">
            <a:solidFill>
              <a:srgbClr val="39829C"/>
            </a:solidFill>
          </a:ln>
        </p:spPr>
        <p:style>
          <a:lnRef idx="1">
            <a:schemeClr val="accent1"/>
          </a:lnRef>
          <a:fillRef idx="0">
            <a:schemeClr val="accent1"/>
          </a:fillRef>
          <a:effectRef idx="0">
            <a:schemeClr val="accent1"/>
          </a:effectRef>
          <a:fontRef idx="minor">
            <a:schemeClr val="tx1"/>
          </a:fontRef>
        </p:style>
      </p:cxnSp>
      <p:grpSp>
        <p:nvGrpSpPr>
          <p:cNvPr id="65" name="Groupe 64">
            <a:extLst>
              <a:ext uri="{FF2B5EF4-FFF2-40B4-BE49-F238E27FC236}">
                <a16:creationId xmlns:a16="http://schemas.microsoft.com/office/drawing/2014/main" id="{382C3BEA-1767-6EF3-CAE9-2849F2D2E550}"/>
              </a:ext>
            </a:extLst>
          </p:cNvPr>
          <p:cNvGrpSpPr/>
          <p:nvPr/>
        </p:nvGrpSpPr>
        <p:grpSpPr>
          <a:xfrm>
            <a:off x="8618200" y="2038296"/>
            <a:ext cx="648000" cy="1274082"/>
            <a:chOff x="8618200" y="2038296"/>
            <a:chExt cx="648000" cy="1274082"/>
          </a:xfrm>
        </p:grpSpPr>
        <p:pic>
          <p:nvPicPr>
            <p:cNvPr id="14" name="Image 13" descr="File:Emojione 1F4B0.svg - Wikimedia Common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18200" y="2543572"/>
              <a:ext cx="648000" cy="768806"/>
            </a:xfrm>
            <a:prstGeom prst="rect">
              <a:avLst/>
            </a:prstGeom>
          </p:spPr>
        </p:pic>
        <p:cxnSp>
          <p:nvCxnSpPr>
            <p:cNvPr id="38" name="Connecteur droit 37"/>
            <p:cNvCxnSpPr/>
            <p:nvPr/>
          </p:nvCxnSpPr>
          <p:spPr>
            <a:xfrm>
              <a:off x="8900544" y="2038296"/>
              <a:ext cx="0" cy="502677"/>
            </a:xfrm>
            <a:prstGeom prst="line">
              <a:avLst/>
            </a:prstGeom>
            <a:ln w="57150">
              <a:solidFill>
                <a:srgbClr val="ADD3D6"/>
              </a:solidFill>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9FC7A2B3-FEB2-6E9A-48E8-5EA3A2558743}"/>
              </a:ext>
            </a:extLst>
          </p:cNvPr>
          <p:cNvGrpSpPr/>
          <p:nvPr/>
        </p:nvGrpSpPr>
        <p:grpSpPr>
          <a:xfrm>
            <a:off x="725929" y="2070378"/>
            <a:ext cx="4792708" cy="4552701"/>
            <a:chOff x="725929" y="2070378"/>
            <a:chExt cx="4792708" cy="4552701"/>
          </a:xfrm>
        </p:grpSpPr>
        <p:cxnSp>
          <p:nvCxnSpPr>
            <p:cNvPr id="10" name="Connecteur droit 9"/>
            <p:cNvCxnSpPr/>
            <p:nvPr/>
          </p:nvCxnSpPr>
          <p:spPr>
            <a:xfrm>
              <a:off x="2160671" y="2849418"/>
              <a:ext cx="0" cy="502677"/>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9749" y="3511079"/>
              <a:ext cx="4668888" cy="830997"/>
            </a:xfrm>
            <a:prstGeom prst="rect">
              <a:avLst/>
            </a:prstGeom>
          </p:spPr>
          <p:txBody>
            <a:bodyPr wrap="square">
              <a:spAutoFit/>
            </a:bodyPr>
            <a:lstStyle/>
            <a:p>
              <a:pPr marL="342900" indent="-342900">
                <a:buFontTx/>
                <a:buChar char="-"/>
              </a:pPr>
              <a:r>
                <a:rPr lang="fr-FR" sz="2400" dirty="0"/>
                <a:t>Formulaire administratif en ligne</a:t>
              </a:r>
            </a:p>
            <a:p>
              <a:pPr marL="342900" indent="-342900">
                <a:buFontTx/>
                <a:buChar char="-"/>
              </a:pPr>
              <a:r>
                <a:rPr lang="fr-FR" sz="2400" dirty="0"/>
                <a:t>Document scientifique à déposer</a:t>
              </a:r>
            </a:p>
          </p:txBody>
        </p:sp>
        <p:pic>
          <p:nvPicPr>
            <p:cNvPr id="21" name="Image 2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88984" y="2634325"/>
              <a:ext cx="630777" cy="504000"/>
            </a:xfrm>
            <a:prstGeom prst="rect">
              <a:avLst/>
            </a:prstGeom>
          </p:spPr>
        </p:pic>
        <p:cxnSp>
          <p:nvCxnSpPr>
            <p:cNvPr id="36" name="Connecteur droit 35"/>
            <p:cNvCxnSpPr/>
            <p:nvPr/>
          </p:nvCxnSpPr>
          <p:spPr>
            <a:xfrm>
              <a:off x="2152649" y="2070378"/>
              <a:ext cx="0" cy="502677"/>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3858" y="4380625"/>
              <a:ext cx="1890000" cy="756000"/>
            </a:xfrm>
            <a:prstGeom prst="rect">
              <a:avLst/>
            </a:prstGeom>
          </p:spPr>
        </p:pic>
        <p:cxnSp>
          <p:nvCxnSpPr>
            <p:cNvPr id="43" name="Connecteur droit 42"/>
            <p:cNvCxnSpPr/>
            <p:nvPr/>
          </p:nvCxnSpPr>
          <p:spPr>
            <a:xfrm rot="5400000">
              <a:off x="1539762" y="2693954"/>
              <a:ext cx="0" cy="1260000"/>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934641" y="3315718"/>
              <a:ext cx="0" cy="828000"/>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grpSp>
          <p:nvGrpSpPr>
            <p:cNvPr id="6" name="Groupe 5"/>
            <p:cNvGrpSpPr>
              <a:grpSpLocks noChangeAspect="1"/>
            </p:cNvGrpSpPr>
            <p:nvPr/>
          </p:nvGrpSpPr>
          <p:grpSpPr>
            <a:xfrm>
              <a:off x="725929" y="5045928"/>
              <a:ext cx="1781969" cy="1431785"/>
              <a:chOff x="725913" y="5045906"/>
              <a:chExt cx="1976025" cy="1587707"/>
            </a:xfrm>
          </p:grpSpPr>
          <p:sp>
            <p:nvSpPr>
              <p:cNvPr id="28" name="Ellipse 27"/>
              <p:cNvSpPr/>
              <p:nvPr/>
            </p:nvSpPr>
            <p:spPr>
              <a:xfrm>
                <a:off x="993819" y="5371581"/>
                <a:ext cx="1404000" cy="936000"/>
              </a:xfrm>
              <a:prstGeom prst="ellipse">
                <a:avLst/>
              </a:prstGeom>
              <a:noFill/>
              <a:ln w="76200">
                <a:solidFill>
                  <a:srgbClr val="F27D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Image 21" descr="File:School Transparent.png - Wikimedia Common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8583" y="5128406"/>
                <a:ext cx="585041" cy="612000"/>
              </a:xfrm>
              <a:prstGeom prst="rect">
                <a:avLst/>
              </a:prstGeom>
            </p:spPr>
          </p:pic>
          <p:pic>
            <p:nvPicPr>
              <p:cNvPr id="25" name="Image 24" descr="File:Factory-fontawesomish.svg - Wikimedia Commons"/>
              <p:cNvPicPr>
                <a:picLocks noChangeAspect="1"/>
              </p:cNvPicPr>
              <p:nvPr/>
            </p:nvPicPr>
            <p:blipFill>
              <a:blip r:embed="rId11" cstate="email">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a:ext>
                </a:extLst>
              </a:blip>
              <a:stretch>
                <a:fillRect/>
              </a:stretch>
            </p:blipFill>
            <p:spPr>
              <a:xfrm>
                <a:off x="2016084" y="5150681"/>
                <a:ext cx="406548" cy="504000"/>
              </a:xfrm>
              <a:prstGeom prst="rect">
                <a:avLst/>
              </a:prstGeom>
              <a:noFill/>
            </p:spPr>
          </p:pic>
          <p:pic>
            <p:nvPicPr>
              <p:cNvPr id="45" name="Image 44" descr="File:School Transparent.png - Wikimedia Commons"/>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5913" y="5812063"/>
                <a:ext cx="585041" cy="612000"/>
              </a:xfrm>
              <a:prstGeom prst="rect">
                <a:avLst/>
              </a:prstGeom>
            </p:spPr>
          </p:pic>
          <p:pic>
            <p:nvPicPr>
              <p:cNvPr id="46" name="Image 45" descr="File:School Transparent.png - Wikimedia Commons"/>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413214" y="6021613"/>
                <a:ext cx="585041" cy="612000"/>
              </a:xfrm>
              <a:prstGeom prst="rect">
                <a:avLst/>
              </a:prstGeom>
            </p:spPr>
          </p:pic>
          <p:pic>
            <p:nvPicPr>
              <p:cNvPr id="47" name="Image 46" descr="File:School Transparent.png - Wikimedia Commons"/>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16897" y="5724874"/>
                <a:ext cx="585041" cy="612000"/>
              </a:xfrm>
              <a:prstGeom prst="rect">
                <a:avLst/>
              </a:prstGeom>
            </p:spPr>
          </p:pic>
          <p:pic>
            <p:nvPicPr>
              <p:cNvPr id="48" name="Image 47" descr="File:Factory-fontawesomish.svg - Wikimedia Commons"/>
              <p:cNvPicPr>
                <a:picLocks noChangeAspect="1"/>
              </p:cNvPicPr>
              <p:nvPr/>
            </p:nvPicPr>
            <p:blipFill>
              <a:blip r:embed="rId11" cstate="email">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a:ext>
                </a:extLst>
              </a:blip>
              <a:stretch>
                <a:fillRect/>
              </a:stretch>
            </p:blipFill>
            <p:spPr>
              <a:xfrm>
                <a:off x="1482684" y="5045906"/>
                <a:ext cx="406548" cy="504000"/>
              </a:xfrm>
              <a:prstGeom prst="rect">
                <a:avLst/>
              </a:prstGeom>
              <a:noFill/>
            </p:spPr>
          </p:pic>
        </p:grpSp>
        <p:pic>
          <p:nvPicPr>
            <p:cNvPr id="51" name="Image 5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62935" y="5165719"/>
              <a:ext cx="758028" cy="828000"/>
            </a:xfrm>
            <a:prstGeom prst="rect">
              <a:avLst/>
            </a:prstGeom>
          </p:spPr>
        </p:pic>
        <p:pic>
          <p:nvPicPr>
            <p:cNvPr id="5" name="Imag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9526" y="5782459"/>
              <a:ext cx="1224000" cy="840620"/>
            </a:xfrm>
            <a:prstGeom prst="rect">
              <a:avLst/>
            </a:prstGeom>
          </p:spPr>
        </p:pic>
      </p:grpSp>
      <p:grpSp>
        <p:nvGrpSpPr>
          <p:cNvPr id="67" name="Groupe 66">
            <a:extLst>
              <a:ext uri="{FF2B5EF4-FFF2-40B4-BE49-F238E27FC236}">
                <a16:creationId xmlns:a16="http://schemas.microsoft.com/office/drawing/2014/main" id="{ABD1F8FF-3CD9-ADEE-9803-8E1239F45EE7}"/>
              </a:ext>
            </a:extLst>
          </p:cNvPr>
          <p:cNvGrpSpPr/>
          <p:nvPr/>
        </p:nvGrpSpPr>
        <p:grpSpPr>
          <a:xfrm>
            <a:off x="9044594" y="2046317"/>
            <a:ext cx="3096599" cy="4680283"/>
            <a:chOff x="9044594" y="2046317"/>
            <a:chExt cx="3096599" cy="4680283"/>
          </a:xfrm>
        </p:grpSpPr>
        <p:cxnSp>
          <p:nvCxnSpPr>
            <p:cNvPr id="39" name="Connecteur droit 38"/>
            <p:cNvCxnSpPr/>
            <p:nvPr/>
          </p:nvCxnSpPr>
          <p:spPr>
            <a:xfrm>
              <a:off x="10891783" y="2046317"/>
              <a:ext cx="0" cy="3816000"/>
            </a:xfrm>
            <a:prstGeom prst="line">
              <a:avLst/>
            </a:prstGeom>
            <a:ln w="57150">
              <a:solidFill>
                <a:srgbClr val="C6DFDE"/>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44594" y="3677575"/>
              <a:ext cx="3032921" cy="1440000"/>
            </a:xfrm>
            <a:prstGeom prst="rect">
              <a:avLst/>
            </a:prstGeom>
          </p:spPr>
        </p:pic>
        <p:pic>
          <p:nvPicPr>
            <p:cNvPr id="20" name="Imag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48567" y="5394600"/>
              <a:ext cx="2280884" cy="1332000"/>
            </a:xfrm>
            <a:prstGeom prst="rect">
              <a:avLst/>
            </a:prstGeom>
          </p:spPr>
        </p:pic>
        <p:sp>
          <p:nvSpPr>
            <p:cNvPr id="56" name="Rectangle 55"/>
            <p:cNvSpPr/>
            <p:nvPr/>
          </p:nvSpPr>
          <p:spPr>
            <a:xfrm>
              <a:off x="9748566" y="2488675"/>
              <a:ext cx="2392627" cy="707886"/>
            </a:xfrm>
            <a:prstGeom prst="rect">
              <a:avLst/>
            </a:prstGeom>
            <a:solidFill>
              <a:schemeClr val="bg1"/>
            </a:solidFill>
          </p:spPr>
          <p:txBody>
            <a:bodyPr wrap="square">
              <a:spAutoFit/>
            </a:bodyPr>
            <a:lstStyle/>
            <a:p>
              <a:pPr algn="ctr"/>
              <a:r>
                <a:rPr lang="fr-FR" sz="2000" dirty="0"/>
                <a:t>Séminaire d’accompagnement</a:t>
              </a:r>
            </a:p>
          </p:txBody>
        </p:sp>
      </p:grpSp>
      <p:grpSp>
        <p:nvGrpSpPr>
          <p:cNvPr id="66" name="Groupe 65">
            <a:extLst>
              <a:ext uri="{FF2B5EF4-FFF2-40B4-BE49-F238E27FC236}">
                <a16:creationId xmlns:a16="http://schemas.microsoft.com/office/drawing/2014/main" id="{0A05A1D4-D85D-633C-95FC-79CAC1D1FD73}"/>
              </a:ext>
            </a:extLst>
          </p:cNvPr>
          <p:cNvGrpSpPr/>
          <p:nvPr/>
        </p:nvGrpSpPr>
        <p:grpSpPr>
          <a:xfrm>
            <a:off x="2169762" y="1085850"/>
            <a:ext cx="6706200" cy="815606"/>
            <a:chOff x="2169762" y="1085850"/>
            <a:chExt cx="6706200" cy="815606"/>
          </a:xfrm>
        </p:grpSpPr>
        <p:sp>
          <p:nvSpPr>
            <p:cNvPr id="55" name="Parenthèse fermante 54"/>
            <p:cNvSpPr/>
            <p:nvPr/>
          </p:nvSpPr>
          <p:spPr>
            <a:xfrm rot="16200000">
              <a:off x="4640482" y="-1003870"/>
              <a:ext cx="434606" cy="5376046"/>
            </a:xfrm>
            <a:prstGeom prst="rightBracket">
              <a:avLst>
                <a:gd name="adj" fmla="val 63701"/>
              </a:avLst>
            </a:prstGeom>
            <a:ln w="57150"/>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fr-FR" sz="2400" dirty="0">
                <a:solidFill>
                  <a:srgbClr val="4271C6"/>
                </a:solidFill>
              </a:endParaRPr>
            </a:p>
          </p:txBody>
        </p:sp>
        <p:sp>
          <p:nvSpPr>
            <p:cNvPr id="58" name="Parenthèse fermante 57"/>
            <p:cNvSpPr/>
            <p:nvPr/>
          </p:nvSpPr>
          <p:spPr>
            <a:xfrm rot="16200000">
              <a:off x="8010659" y="1036153"/>
              <a:ext cx="434606" cy="1296000"/>
            </a:xfrm>
            <a:prstGeom prst="rightBracket">
              <a:avLst>
                <a:gd name="adj" fmla="val 55395"/>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4610100" y="1085850"/>
              <a:ext cx="1023037" cy="461665"/>
            </a:xfrm>
            <a:prstGeom prst="rect">
              <a:avLst/>
            </a:prstGeom>
            <a:noFill/>
          </p:spPr>
          <p:txBody>
            <a:bodyPr wrap="none" rtlCol="0">
              <a:spAutoFit/>
            </a:bodyPr>
            <a:lstStyle/>
            <a:p>
              <a:r>
                <a:rPr lang="fr-FR" sz="2400" b="1" dirty="0">
                  <a:solidFill>
                    <a:srgbClr val="4271C6"/>
                  </a:solidFill>
                </a:rPr>
                <a:t>3 mois</a:t>
              </a:r>
            </a:p>
          </p:txBody>
        </p:sp>
        <p:sp>
          <p:nvSpPr>
            <p:cNvPr id="60" name="ZoneTexte 59"/>
            <p:cNvSpPr txBox="1"/>
            <p:nvPr/>
          </p:nvSpPr>
          <p:spPr>
            <a:xfrm>
              <a:off x="7658100" y="1085850"/>
              <a:ext cx="1023037" cy="461665"/>
            </a:xfrm>
            <a:prstGeom prst="rect">
              <a:avLst/>
            </a:prstGeom>
            <a:noFill/>
          </p:spPr>
          <p:txBody>
            <a:bodyPr wrap="none" rtlCol="0">
              <a:spAutoFit/>
            </a:bodyPr>
            <a:lstStyle/>
            <a:p>
              <a:r>
                <a:rPr lang="fr-FR" sz="2400" b="1" dirty="0">
                  <a:solidFill>
                    <a:srgbClr val="4271C6"/>
                  </a:solidFill>
                </a:rPr>
                <a:t>1 mois</a:t>
              </a:r>
            </a:p>
          </p:txBody>
        </p:sp>
      </p:grpSp>
      <p:grpSp>
        <p:nvGrpSpPr>
          <p:cNvPr id="63" name="Groupe 62">
            <a:extLst>
              <a:ext uri="{FF2B5EF4-FFF2-40B4-BE49-F238E27FC236}">
                <a16:creationId xmlns:a16="http://schemas.microsoft.com/office/drawing/2014/main" id="{5EF9CE08-425F-AAD5-B888-52F04E9305F1}"/>
              </a:ext>
            </a:extLst>
          </p:cNvPr>
          <p:cNvGrpSpPr/>
          <p:nvPr/>
        </p:nvGrpSpPr>
        <p:grpSpPr>
          <a:xfrm>
            <a:off x="6402623" y="2062358"/>
            <a:ext cx="2389222" cy="2640582"/>
            <a:chOff x="6402623" y="2062358"/>
            <a:chExt cx="2389222" cy="2640582"/>
          </a:xfrm>
        </p:grpSpPr>
        <p:cxnSp>
          <p:nvCxnSpPr>
            <p:cNvPr id="9" name="Connecteur droit 8"/>
            <p:cNvCxnSpPr/>
            <p:nvPr/>
          </p:nvCxnSpPr>
          <p:spPr>
            <a:xfrm>
              <a:off x="7545806" y="3048942"/>
              <a:ext cx="0" cy="502677"/>
            </a:xfrm>
            <a:prstGeom prst="line">
              <a:avLst/>
            </a:prstGeom>
            <a:ln w="57150">
              <a:solidFill>
                <a:srgbClr val="9CC7CE"/>
              </a:solidFill>
            </a:ln>
          </p:spPr>
          <p:style>
            <a:lnRef idx="1">
              <a:schemeClr val="accent1"/>
            </a:lnRef>
            <a:fillRef idx="0">
              <a:schemeClr val="accent1"/>
            </a:fillRef>
            <a:effectRef idx="0">
              <a:schemeClr val="accent1"/>
            </a:effectRef>
            <a:fontRef idx="minor">
              <a:schemeClr val="tx1"/>
            </a:fontRef>
          </p:style>
        </p:cxnSp>
        <p:grpSp>
          <p:nvGrpSpPr>
            <p:cNvPr id="62" name="Groupe 61">
              <a:extLst>
                <a:ext uri="{FF2B5EF4-FFF2-40B4-BE49-F238E27FC236}">
                  <a16:creationId xmlns:a16="http://schemas.microsoft.com/office/drawing/2014/main" id="{42495030-FF50-E971-5297-2EFD23E9A4D0}"/>
                </a:ext>
              </a:extLst>
            </p:cNvPr>
            <p:cNvGrpSpPr/>
            <p:nvPr/>
          </p:nvGrpSpPr>
          <p:grpSpPr>
            <a:xfrm>
              <a:off x="6402623" y="2062358"/>
              <a:ext cx="2389222" cy="2640582"/>
              <a:chOff x="6402623" y="2062358"/>
              <a:chExt cx="2389222" cy="2640582"/>
            </a:xfrm>
          </p:grpSpPr>
          <p:sp>
            <p:nvSpPr>
              <p:cNvPr id="27" name="Rectangle 26"/>
              <p:cNvSpPr/>
              <p:nvPr/>
            </p:nvSpPr>
            <p:spPr>
              <a:xfrm>
                <a:off x="6402623" y="4241275"/>
                <a:ext cx="2389222" cy="461665"/>
              </a:xfrm>
              <a:prstGeom prst="rect">
                <a:avLst/>
              </a:prstGeom>
            </p:spPr>
            <p:txBody>
              <a:bodyPr wrap="square">
                <a:spAutoFit/>
              </a:bodyPr>
              <a:lstStyle/>
              <a:p>
                <a:r>
                  <a:rPr lang="fr-FR" sz="2400" dirty="0"/>
                  <a:t>L’ANR alloue 35k€</a:t>
                </a:r>
              </a:p>
            </p:txBody>
          </p:sp>
          <p:cxnSp>
            <p:nvCxnSpPr>
              <p:cNvPr id="37" name="Connecteur droit 36"/>
              <p:cNvCxnSpPr/>
              <p:nvPr/>
            </p:nvCxnSpPr>
            <p:spPr>
              <a:xfrm>
                <a:off x="7537784" y="2062358"/>
                <a:ext cx="0" cy="502677"/>
              </a:xfrm>
              <a:prstGeom prst="line">
                <a:avLst/>
              </a:prstGeom>
              <a:ln w="57150">
                <a:solidFill>
                  <a:srgbClr val="9CC7CE"/>
                </a:solidFill>
              </a:ln>
            </p:spPr>
            <p:style>
              <a:lnRef idx="1">
                <a:schemeClr val="accent1"/>
              </a:lnRef>
              <a:fillRef idx="0">
                <a:schemeClr val="accent1"/>
              </a:fillRef>
              <a:effectRef idx="0">
                <a:schemeClr val="accent1"/>
              </a:effectRef>
              <a:fontRef idx="minor">
                <a:schemeClr val="tx1"/>
              </a:fontRef>
            </p:style>
          </p:cxnSp>
          <p:pic>
            <p:nvPicPr>
              <p:cNvPr id="40" name="Image 39"/>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145304" y="2475428"/>
                <a:ext cx="756000" cy="763487"/>
              </a:xfrm>
              <a:prstGeom prst="rect">
                <a:avLst/>
              </a:prstGeom>
            </p:spPr>
          </p:pic>
          <p:pic>
            <p:nvPicPr>
              <p:cNvPr id="49" name="Image 48">
                <a:extLst>
                  <a:ext uri="{FF2B5EF4-FFF2-40B4-BE49-F238E27FC236}">
                    <a16:creationId xmlns:a16="http://schemas.microsoft.com/office/drawing/2014/main" id="{5EDA81D5-556F-4798-B840-7361CB58446F}"/>
                  </a:ext>
                </a:extLst>
              </p:cNvPr>
              <p:cNvPicPr>
                <a:picLocks noChangeAspect="1"/>
              </p:cNvPicPr>
              <p:nvPr/>
            </p:nvPicPr>
            <p:blipFill rotWithShape="1">
              <a:blip r:embed="rId18"/>
              <a:srcRect l="19720" t="31675" r="18860" b="31250"/>
              <a:stretch/>
            </p:blipFill>
            <p:spPr>
              <a:xfrm>
                <a:off x="6835129" y="3620500"/>
                <a:ext cx="1427490" cy="540000"/>
              </a:xfrm>
              <a:prstGeom prst="rect">
                <a:avLst/>
              </a:prstGeom>
            </p:spPr>
          </p:pic>
        </p:grpSp>
      </p:grpSp>
      <p:grpSp>
        <p:nvGrpSpPr>
          <p:cNvPr id="59" name="Groupe 58">
            <a:extLst>
              <a:ext uri="{FF2B5EF4-FFF2-40B4-BE49-F238E27FC236}">
                <a16:creationId xmlns:a16="http://schemas.microsoft.com/office/drawing/2014/main" id="{5D6FB0F5-4FCC-285C-3304-6164EBFB3C81}"/>
              </a:ext>
            </a:extLst>
          </p:cNvPr>
          <p:cNvGrpSpPr/>
          <p:nvPr/>
        </p:nvGrpSpPr>
        <p:grpSpPr>
          <a:xfrm>
            <a:off x="3736634" y="2439906"/>
            <a:ext cx="2952318" cy="4206001"/>
            <a:chOff x="3736634" y="2439906"/>
            <a:chExt cx="2952318" cy="4206001"/>
          </a:xfrm>
        </p:grpSpPr>
        <p:sp>
          <p:nvSpPr>
            <p:cNvPr id="42" name="Flèche vers le bas 41"/>
            <p:cNvSpPr/>
            <p:nvPr/>
          </p:nvSpPr>
          <p:spPr>
            <a:xfrm rot="16200000">
              <a:off x="3682520" y="4673960"/>
              <a:ext cx="375351" cy="267124"/>
            </a:xfrm>
            <a:prstGeom prst="downArrow">
              <a:avLst/>
            </a:prstGeom>
            <a:gradFill>
              <a:gsLst>
                <a:gs pos="0">
                  <a:srgbClr val="F27D00"/>
                </a:gs>
                <a:gs pos="100000">
                  <a:srgbClr val="D06D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3981450" y="4597972"/>
              <a:ext cx="1402179" cy="400110"/>
            </a:xfrm>
            <a:prstGeom prst="rect">
              <a:avLst/>
            </a:prstGeom>
            <a:noFill/>
          </p:spPr>
          <p:txBody>
            <a:bodyPr wrap="none" rtlCol="0">
              <a:spAutoFit/>
            </a:bodyPr>
            <a:lstStyle/>
            <a:p>
              <a:r>
                <a:rPr lang="fr-FR" sz="2000" dirty="0">
                  <a:ln w="0"/>
                  <a:solidFill>
                    <a:schemeClr val="accent2"/>
                  </a:solidFill>
                  <a:effectLst>
                    <a:reflection blurRad="6350" stA="53000" endA="300" endPos="35500" dir="5400000" sy="-90000" algn="bl" rotWithShape="0"/>
                  </a:effectLst>
                </a:rPr>
                <a:t>Adéquation</a:t>
              </a:r>
            </a:p>
          </p:txBody>
        </p:sp>
        <p:sp>
          <p:nvSpPr>
            <p:cNvPr id="52" name="Flèche vers le bas 51"/>
            <p:cNvSpPr/>
            <p:nvPr/>
          </p:nvSpPr>
          <p:spPr>
            <a:xfrm rot="16200000">
              <a:off x="4491832" y="5534557"/>
              <a:ext cx="375351" cy="450930"/>
            </a:xfrm>
            <a:prstGeom prst="downArrow">
              <a:avLst/>
            </a:prstGeom>
            <a:gradFill>
              <a:gsLst>
                <a:gs pos="0">
                  <a:srgbClr val="F27D00"/>
                </a:gs>
                <a:gs pos="100000">
                  <a:srgbClr val="D06D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ZoneTexte 52"/>
            <p:cNvSpPr txBox="1"/>
            <p:nvPr/>
          </p:nvSpPr>
          <p:spPr>
            <a:xfrm>
              <a:off x="4838494" y="5559997"/>
              <a:ext cx="946541" cy="400110"/>
            </a:xfrm>
            <a:prstGeom prst="rect">
              <a:avLst/>
            </a:prstGeom>
            <a:noFill/>
          </p:spPr>
          <p:txBody>
            <a:bodyPr wrap="none" rtlCol="0">
              <a:spAutoFit/>
            </a:bodyPr>
            <a:lstStyle/>
            <a:p>
              <a:r>
                <a:rPr lang="fr-FR" sz="2000" dirty="0">
                  <a:ln w="0"/>
                  <a:solidFill>
                    <a:schemeClr val="accent2"/>
                  </a:solidFill>
                  <a:effectLst>
                    <a:reflection blurRad="6350" stA="53000" endA="300" endPos="35500" dir="5400000" sy="-90000" algn="bl" rotWithShape="0"/>
                  </a:effectLst>
                </a:rPr>
                <a:t>Qualité</a:t>
              </a:r>
            </a:p>
          </p:txBody>
        </p:sp>
        <p:sp>
          <p:nvSpPr>
            <p:cNvPr id="8" name="Accolade fermante 7"/>
            <p:cNvSpPr/>
            <p:nvPr/>
          </p:nvSpPr>
          <p:spPr>
            <a:xfrm>
              <a:off x="4291305" y="5079475"/>
              <a:ext cx="194109" cy="1398238"/>
            </a:xfrm>
            <a:prstGeom prst="rightBrace">
              <a:avLst>
                <a:gd name="adj1" fmla="val 60100"/>
                <a:gd name="adj2" fmla="val 50000"/>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54" name="ZoneTexte 53"/>
            <p:cNvSpPr txBox="1"/>
            <p:nvPr/>
          </p:nvSpPr>
          <p:spPr>
            <a:xfrm>
              <a:off x="5352844" y="6245797"/>
              <a:ext cx="907621" cy="400110"/>
            </a:xfrm>
            <a:prstGeom prst="rect">
              <a:avLst/>
            </a:prstGeom>
            <a:noFill/>
          </p:spPr>
          <p:txBody>
            <a:bodyPr wrap="none" rtlCol="0">
              <a:spAutoFit/>
            </a:bodyPr>
            <a:lstStyle/>
            <a:p>
              <a:r>
                <a:rPr lang="fr-FR" sz="2000" dirty="0">
                  <a:ln w="0"/>
                  <a:solidFill>
                    <a:schemeClr val="accent2"/>
                  </a:solidFill>
                  <a:effectLst>
                    <a:reflection blurRad="6350" stA="53000" endA="300" endPos="35500" dir="5400000" sy="-90000" algn="bl" rotWithShape="0"/>
                  </a:effectLst>
                </a:rPr>
                <a:t>Impact</a:t>
              </a:r>
            </a:p>
          </p:txBody>
        </p:sp>
        <p:pic>
          <p:nvPicPr>
            <p:cNvPr id="19" name="Image 18" descr="Upcoming Community Criminal Justice Board Meeting – Valley ...">
              <a:extLst>
                <a:ext uri="{FF2B5EF4-FFF2-40B4-BE49-F238E27FC236}">
                  <a16:creationId xmlns:a16="http://schemas.microsoft.com/office/drawing/2014/main" id="{272FDB29-2047-5592-7FFE-878173C0D52F}"/>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836122" y="2439906"/>
              <a:ext cx="2852830" cy="1008000"/>
            </a:xfrm>
            <a:prstGeom prst="rect">
              <a:avLst/>
            </a:prstGeom>
          </p:spPr>
        </p:pic>
        <p:sp>
          <p:nvSpPr>
            <p:cNvPr id="23" name="Flèche vers le bas 41">
              <a:extLst>
                <a:ext uri="{FF2B5EF4-FFF2-40B4-BE49-F238E27FC236}">
                  <a16:creationId xmlns:a16="http://schemas.microsoft.com/office/drawing/2014/main" id="{BBC5B3D3-2251-91AE-4CDF-46504201EF9F}"/>
                </a:ext>
              </a:extLst>
            </p:cNvPr>
            <p:cNvSpPr/>
            <p:nvPr/>
          </p:nvSpPr>
          <p:spPr>
            <a:xfrm rot="16200000">
              <a:off x="3682522" y="4673960"/>
              <a:ext cx="375351" cy="267124"/>
            </a:xfrm>
            <a:prstGeom prst="downArrow">
              <a:avLst/>
            </a:prstGeom>
            <a:gradFill>
              <a:gsLst>
                <a:gs pos="0">
                  <a:srgbClr val="F27D00"/>
                </a:gs>
                <a:gs pos="100000">
                  <a:srgbClr val="D06D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45C1560E-E284-99E9-3A4A-F8E396362641}"/>
                </a:ext>
              </a:extLst>
            </p:cNvPr>
            <p:cNvSpPr txBox="1"/>
            <p:nvPr/>
          </p:nvSpPr>
          <p:spPr>
            <a:xfrm>
              <a:off x="3981452" y="4597972"/>
              <a:ext cx="1402179" cy="400110"/>
            </a:xfrm>
            <a:prstGeom prst="rect">
              <a:avLst/>
            </a:prstGeom>
            <a:noFill/>
          </p:spPr>
          <p:txBody>
            <a:bodyPr wrap="none" rtlCol="0">
              <a:spAutoFit/>
            </a:bodyPr>
            <a:lstStyle/>
            <a:p>
              <a:r>
                <a:rPr lang="fr-FR" sz="2000" dirty="0">
                  <a:ln w="0"/>
                  <a:solidFill>
                    <a:schemeClr val="accent2"/>
                  </a:solidFill>
                  <a:effectLst>
                    <a:reflection blurRad="6350" stA="53000" endA="300" endPos="35500" dir="5400000" sy="-90000" algn="bl" rotWithShape="0"/>
                  </a:effectLst>
                </a:rPr>
                <a:t>Adéquation</a:t>
              </a:r>
            </a:p>
          </p:txBody>
        </p:sp>
      </p:grpSp>
    </p:spTree>
    <p:extLst>
      <p:ext uri="{BB962C8B-B14F-4D97-AF65-F5344CB8AC3E}">
        <p14:creationId xmlns:p14="http://schemas.microsoft.com/office/powerpoint/2010/main" val="23804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9" name="Rectangle 8"/>
          <p:cNvSpPr/>
          <p:nvPr/>
        </p:nvSpPr>
        <p:spPr>
          <a:xfrm>
            <a:off x="1621421" y="1840222"/>
            <a:ext cx="5029600" cy="458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itre 17">
            <a:extLst>
              <a:ext uri="{FF2B5EF4-FFF2-40B4-BE49-F238E27FC236}">
                <a16:creationId xmlns:a16="http://schemas.microsoft.com/office/drawing/2014/main" id="{DAF0A4BC-D8D9-490F-8F3A-BFE805A11BA6}"/>
              </a:ext>
            </a:extLst>
          </p:cNvPr>
          <p:cNvSpPr txBox="1">
            <a:spLocks/>
          </p:cNvSpPr>
          <p:nvPr/>
        </p:nvSpPr>
        <p:spPr>
          <a:xfrm>
            <a:off x="655638" y="1454290"/>
            <a:ext cx="11304588" cy="875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Lauréat MRSEI… et après ?</a:t>
            </a:r>
            <a:endParaRPr lang="fr-FR" dirty="0"/>
          </a:p>
        </p:txBody>
      </p:sp>
      <p:sp>
        <p:nvSpPr>
          <p:cNvPr id="30" name="Étoile à 5 branches 24">
            <a:extLst>
              <a:ext uri="{FF2B5EF4-FFF2-40B4-BE49-F238E27FC236}">
                <a16:creationId xmlns:a16="http://schemas.microsoft.com/office/drawing/2014/main" id="{7BD754FF-0B74-40EF-B1A7-F731BFD18A29}"/>
              </a:ext>
            </a:extLst>
          </p:cNvPr>
          <p:cNvSpPr>
            <a:spLocks noChangeAspect="1"/>
          </p:cNvSpPr>
          <p:nvPr/>
        </p:nvSpPr>
        <p:spPr>
          <a:xfrm>
            <a:off x="9866698" y="1003512"/>
            <a:ext cx="775512" cy="775512"/>
          </a:xfrm>
          <a:prstGeom prst="star5">
            <a:avLst>
              <a:gd name="adj" fmla="val 27075"/>
              <a:gd name="hf" fmla="val 105146"/>
              <a:gd name="vf" fmla="val 110557"/>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0B30F2AE-51F6-4448-B564-7BC9E4845A12}"/>
              </a:ext>
            </a:extLst>
          </p:cNvPr>
          <p:cNvPicPr>
            <a:picLocks noChangeAspect="1"/>
          </p:cNvPicPr>
          <p:nvPr/>
        </p:nvPicPr>
        <p:blipFill>
          <a:blip r:embed="rId6">
            <a:duotone>
              <a:schemeClr val="accent2">
                <a:shade val="45000"/>
                <a:satMod val="135000"/>
              </a:schemeClr>
              <a:prstClr val="white"/>
            </a:duotone>
            <a:extLst>
              <a:ext uri="{837473B0-CC2E-450A-ABE3-18F120FF3D39}">
                <a1611:picAttrSrcUrl xmlns:a1611="http://schemas.microsoft.com/office/drawing/2016/11/main" r:id="rId7"/>
              </a:ext>
            </a:extLst>
          </a:blip>
          <a:stretch>
            <a:fillRect/>
          </a:stretch>
        </p:blipFill>
        <p:spPr>
          <a:xfrm rot="8207886">
            <a:off x="7030719" y="284095"/>
            <a:ext cx="2463420" cy="2396236"/>
          </a:xfrm>
          <a:prstGeom prst="rect">
            <a:avLst/>
          </a:prstGeom>
        </p:spPr>
      </p:pic>
      <p:graphicFrame>
        <p:nvGraphicFramePr>
          <p:cNvPr id="31" name="Tableau 30">
            <a:extLst>
              <a:ext uri="{FF2B5EF4-FFF2-40B4-BE49-F238E27FC236}">
                <a16:creationId xmlns:a16="http://schemas.microsoft.com/office/drawing/2014/main" id="{269DF28D-09D6-419F-90A0-78F233E914C3}"/>
              </a:ext>
            </a:extLst>
          </p:cNvPr>
          <p:cNvGraphicFramePr>
            <a:graphicFrameLocks noGrp="1"/>
          </p:cNvGraphicFramePr>
          <p:nvPr>
            <p:extLst>
              <p:ext uri="{D42A27DB-BD31-4B8C-83A1-F6EECF244321}">
                <p14:modId xmlns:p14="http://schemas.microsoft.com/office/powerpoint/2010/main" val="209108640"/>
              </p:ext>
            </p:extLst>
          </p:nvPr>
        </p:nvGraphicFramePr>
        <p:xfrm>
          <a:off x="685800" y="2401925"/>
          <a:ext cx="11436350" cy="4133851"/>
        </p:xfrm>
        <a:graphic>
          <a:graphicData uri="http://schemas.openxmlformats.org/drawingml/2006/table">
            <a:tbl>
              <a:tblPr/>
              <a:tblGrid>
                <a:gridCol w="848602">
                  <a:extLst>
                    <a:ext uri="{9D8B030D-6E8A-4147-A177-3AD203B41FA5}">
                      <a16:colId xmlns:a16="http://schemas.microsoft.com/office/drawing/2014/main" val="20000"/>
                    </a:ext>
                  </a:extLst>
                </a:gridCol>
                <a:gridCol w="1355753">
                  <a:extLst>
                    <a:ext uri="{9D8B030D-6E8A-4147-A177-3AD203B41FA5}">
                      <a16:colId xmlns:a16="http://schemas.microsoft.com/office/drawing/2014/main" val="20001"/>
                    </a:ext>
                  </a:extLst>
                </a:gridCol>
                <a:gridCol w="1008021">
                  <a:extLst>
                    <a:ext uri="{9D8B030D-6E8A-4147-A177-3AD203B41FA5}">
                      <a16:colId xmlns:a16="http://schemas.microsoft.com/office/drawing/2014/main" val="20002"/>
                    </a:ext>
                  </a:extLst>
                </a:gridCol>
                <a:gridCol w="1008021">
                  <a:extLst>
                    <a:ext uri="{9D8B030D-6E8A-4147-A177-3AD203B41FA5}">
                      <a16:colId xmlns:a16="http://schemas.microsoft.com/office/drawing/2014/main" val="20003"/>
                    </a:ext>
                  </a:extLst>
                </a:gridCol>
                <a:gridCol w="1008021">
                  <a:extLst>
                    <a:ext uri="{9D8B030D-6E8A-4147-A177-3AD203B41FA5}">
                      <a16:colId xmlns:a16="http://schemas.microsoft.com/office/drawing/2014/main" val="20004"/>
                    </a:ext>
                  </a:extLst>
                </a:gridCol>
                <a:gridCol w="1008021">
                  <a:extLst>
                    <a:ext uri="{9D8B030D-6E8A-4147-A177-3AD203B41FA5}">
                      <a16:colId xmlns:a16="http://schemas.microsoft.com/office/drawing/2014/main" val="20005"/>
                    </a:ext>
                  </a:extLst>
                </a:gridCol>
                <a:gridCol w="1008021">
                  <a:extLst>
                    <a:ext uri="{9D8B030D-6E8A-4147-A177-3AD203B41FA5}">
                      <a16:colId xmlns:a16="http://schemas.microsoft.com/office/drawing/2014/main" val="20006"/>
                    </a:ext>
                  </a:extLst>
                </a:gridCol>
                <a:gridCol w="1008021">
                  <a:extLst>
                    <a:ext uri="{9D8B030D-6E8A-4147-A177-3AD203B41FA5}">
                      <a16:colId xmlns:a16="http://schemas.microsoft.com/office/drawing/2014/main" val="20007"/>
                    </a:ext>
                  </a:extLst>
                </a:gridCol>
                <a:gridCol w="1008021">
                  <a:extLst>
                    <a:ext uri="{9D8B030D-6E8A-4147-A177-3AD203B41FA5}">
                      <a16:colId xmlns:a16="http://schemas.microsoft.com/office/drawing/2014/main" val="20008"/>
                    </a:ext>
                  </a:extLst>
                </a:gridCol>
                <a:gridCol w="2175848">
                  <a:extLst>
                    <a:ext uri="{9D8B030D-6E8A-4147-A177-3AD203B41FA5}">
                      <a16:colId xmlns:a16="http://schemas.microsoft.com/office/drawing/2014/main" val="20009"/>
                    </a:ext>
                  </a:extLst>
                </a:gridCol>
              </a:tblGrid>
              <a:tr h="321571">
                <a:tc>
                  <a:txBody>
                    <a:bodyPr/>
                    <a:lstStyle/>
                    <a:p>
                      <a:pPr algn="l" fontAlgn="b"/>
                      <a:endParaRPr lang="fr-FR" sz="1400" b="0" i="0" u="none" strike="noStrike" dirty="0">
                        <a:solidFill>
                          <a:srgbClr val="000000"/>
                        </a:solidFill>
                        <a:effectLst/>
                        <a:latin typeface="Calibri" panose="020F0502020204030204" pitchFamily="34" charset="0"/>
                      </a:endParaRPr>
                    </a:p>
                  </a:txBody>
                  <a:tcPr marL="6350" marR="6350" marT="6349"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fr-FR" sz="1600" b="0" i="0" u="none" strike="noStrike" dirty="0">
                          <a:solidFill>
                            <a:srgbClr val="000000"/>
                          </a:solidFill>
                          <a:effectLst/>
                          <a:latin typeface="Calibri" panose="020F0502020204030204" pitchFamily="34" charset="0"/>
                        </a:rPr>
                        <a:t>de MRSEI…</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1600" b="0" i="0" u="none" strike="noStrike" dirty="0">
                          <a:solidFill>
                            <a:srgbClr val="000000"/>
                          </a:solidFill>
                          <a:effectLst/>
                          <a:latin typeface="Calibri" panose="020F0502020204030204" pitchFamily="34" charset="0"/>
                        </a:rPr>
                        <a:t>… à </a:t>
                      </a:r>
                      <a:r>
                        <a:rPr lang="fr-FR" sz="1600" b="0" i="0" u="none" strike="noStrike" dirty="0" err="1">
                          <a:solidFill>
                            <a:srgbClr val="000000"/>
                          </a:solidFill>
                          <a:effectLst/>
                          <a:latin typeface="Calibri" panose="020F0502020204030204" pitchFamily="34" charset="0"/>
                        </a:rPr>
                        <a:t>l'europe</a:t>
                      </a:r>
                      <a:r>
                        <a:rPr lang="fr-FR" sz="1600" b="0" i="0" u="none" strike="noStrike" dirty="0">
                          <a:solidFill>
                            <a:srgbClr val="000000"/>
                          </a:solidFill>
                          <a:effectLst/>
                          <a:latin typeface="Calibri" panose="020F0502020204030204" pitchFamily="34" charset="0"/>
                        </a:rPr>
                        <a:t>/ l'international</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96570">
                <a:tc>
                  <a:txBody>
                    <a:bodyPr/>
                    <a:lstStyle/>
                    <a:p>
                      <a:pPr algn="ctr" fontAlgn="ctr"/>
                      <a:endParaRPr lang="fr-FR" sz="1400" b="0" i="0" u="none" strike="noStrike" dirty="0">
                        <a:solidFill>
                          <a:srgbClr val="000000"/>
                        </a:solidFill>
                        <a:effectLst/>
                        <a:latin typeface="Calibri" panose="020F0502020204030204" pitchFamily="34" charset="0"/>
                      </a:endParaRPr>
                    </a:p>
                  </a:txBody>
                  <a:tcPr marL="6350" marR="6350" marT="634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aide accordée</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1" i="0" u="none" strike="noStrike" dirty="0">
                          <a:solidFill>
                            <a:srgbClr val="000000"/>
                          </a:solidFill>
                          <a:effectLst/>
                          <a:latin typeface="Calibri" panose="020F0502020204030204" pitchFamily="34" charset="0"/>
                        </a:rPr>
                        <a:t>projets éligibles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1" i="0" u="none" strike="noStrike" dirty="0">
                          <a:solidFill>
                            <a:srgbClr val="000000"/>
                          </a:solidFill>
                          <a:effectLst/>
                          <a:latin typeface="Calibri" panose="020F0502020204030204" pitchFamily="34" charset="0"/>
                        </a:rPr>
                        <a:t>projets financés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1" i="0" u="none" strike="noStrike">
                          <a:solidFill>
                            <a:srgbClr val="000000"/>
                          </a:solidFill>
                          <a:effectLst/>
                          <a:latin typeface="Calibri" panose="020F0502020204030204" pitchFamily="34" charset="0"/>
                        </a:rPr>
                        <a:t>taux de succès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1" i="0" u="none" strike="noStrike" dirty="0">
                          <a:solidFill>
                            <a:srgbClr val="000000"/>
                          </a:solidFill>
                          <a:effectLst/>
                          <a:latin typeface="Calibri" panose="020F0502020204030204" pitchFamily="34" charset="0"/>
                        </a:rPr>
                        <a:t>projets déposés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1" i="0" u="none" strike="noStrike" dirty="0">
                          <a:solidFill>
                            <a:srgbClr val="000000"/>
                          </a:solidFill>
                          <a:effectLst/>
                          <a:latin typeface="Calibri" panose="020F0502020204030204" pitchFamily="34" charset="0"/>
                        </a:rPr>
                        <a:t>projets financés*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1" i="0" u="none" strike="noStrike" dirty="0">
                          <a:solidFill>
                            <a:srgbClr val="000000"/>
                          </a:solidFill>
                          <a:effectLst/>
                          <a:latin typeface="Calibri" panose="020F0502020204030204" pitchFamily="34" charset="0"/>
                        </a:rPr>
                        <a:t>no news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1" i="0" u="none" strike="noStrike" dirty="0">
                          <a:solidFill>
                            <a:srgbClr val="000000"/>
                          </a:solidFill>
                          <a:effectLst/>
                          <a:latin typeface="Calibri" panose="020F0502020204030204" pitchFamily="34" charset="0"/>
                        </a:rPr>
                        <a:t>taux de succès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1" i="0" u="none" strike="noStrike" dirty="0">
                          <a:solidFill>
                            <a:srgbClr val="000000"/>
                          </a:solidFill>
                          <a:effectLst/>
                          <a:latin typeface="Calibri" panose="020F0502020204030204" pitchFamily="34" charset="0"/>
                        </a:rPr>
                        <a:t>aide obtenue par la France</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321571">
                <a:tc>
                  <a:txBody>
                    <a:bodyPr/>
                    <a:lstStyle/>
                    <a:p>
                      <a:pPr algn="ctr" fontAlgn="b"/>
                      <a:r>
                        <a:rPr lang="fr-FR" sz="1800" b="1" i="0" u="none" strike="noStrike" dirty="0">
                          <a:solidFill>
                            <a:srgbClr val="000000"/>
                          </a:solidFill>
                          <a:effectLst/>
                          <a:latin typeface="Calibri" panose="020F0502020204030204" pitchFamily="34" charset="0"/>
                        </a:rPr>
                        <a:t>2015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1 080 000 €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82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36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43,90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32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10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29,41</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17 318 018 €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321571">
                <a:tc>
                  <a:txBody>
                    <a:bodyPr/>
                    <a:lstStyle/>
                    <a:p>
                      <a:pPr algn="ctr" fontAlgn="b"/>
                      <a:r>
                        <a:rPr lang="fr-FR" sz="1800" b="1" i="0" u="none" strike="noStrike" dirty="0">
                          <a:solidFill>
                            <a:srgbClr val="000000"/>
                          </a:solidFill>
                          <a:effectLst/>
                          <a:latin typeface="Calibri" panose="020F0502020204030204" pitchFamily="34" charset="0"/>
                        </a:rPr>
                        <a:t>2016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1 677 301 €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124</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59</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47,58</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54</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19</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a:solidFill>
                            <a:srgbClr val="000000"/>
                          </a:solidFill>
                          <a:effectLst/>
                          <a:latin typeface="Calibri" panose="020F0502020204030204" pitchFamily="34" charset="0"/>
                        </a:rPr>
                        <a:t>33,93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31 612 025 €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321571">
                <a:tc>
                  <a:txBody>
                    <a:bodyPr/>
                    <a:lstStyle/>
                    <a:p>
                      <a:pPr algn="ctr" fontAlgn="b"/>
                      <a:r>
                        <a:rPr lang="fr-FR" sz="1800" b="1" i="0" u="none" strike="noStrike">
                          <a:solidFill>
                            <a:srgbClr val="000000"/>
                          </a:solidFill>
                          <a:effectLst/>
                          <a:latin typeface="Calibri" panose="020F0502020204030204" pitchFamily="34" charset="0"/>
                        </a:rPr>
                        <a:t>2017</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1 489 408 €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95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54,74</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48</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12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23,53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18 531 196 €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321571">
                <a:tc>
                  <a:txBody>
                    <a:bodyPr/>
                    <a:lstStyle/>
                    <a:p>
                      <a:pPr algn="ctr" fontAlgn="b"/>
                      <a:r>
                        <a:rPr lang="fr-FR" sz="1800" b="1" i="0" u="none" strike="noStrike">
                          <a:solidFill>
                            <a:srgbClr val="000000"/>
                          </a:solidFill>
                          <a:effectLst/>
                          <a:latin typeface="Calibri" panose="020F0502020204030204" pitchFamily="34" charset="0"/>
                        </a:rPr>
                        <a:t>2018</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1 699 405 €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133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63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47,37</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16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25,81</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37 819 490 €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321571">
                <a:tc>
                  <a:txBody>
                    <a:bodyPr/>
                    <a:lstStyle/>
                    <a:p>
                      <a:pPr algn="ctr" fontAlgn="b"/>
                      <a:r>
                        <a:rPr lang="fr-FR" sz="1800" b="1" i="0" u="none" strike="noStrike" dirty="0">
                          <a:solidFill>
                            <a:srgbClr val="000000"/>
                          </a:solidFill>
                          <a:effectLst/>
                          <a:latin typeface="Calibri" panose="020F0502020204030204" pitchFamily="34" charset="0"/>
                        </a:rPr>
                        <a:t>2019</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1 648 987 €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133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41,35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11 754 068 €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321571">
                <a:tc>
                  <a:txBody>
                    <a:bodyPr/>
                    <a:lstStyle/>
                    <a:p>
                      <a:pPr algn="ctr" fontAlgn="b"/>
                      <a:r>
                        <a:rPr lang="fr-FR" sz="1800" b="1" i="0" u="none" strike="noStrike" dirty="0">
                          <a:solidFill>
                            <a:srgbClr val="000000"/>
                          </a:solidFill>
                          <a:effectLst/>
                          <a:latin typeface="Calibri" panose="020F0502020204030204" pitchFamily="34" charset="0"/>
                        </a:rPr>
                        <a:t>2020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783 249 €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a:solidFill>
                            <a:srgbClr val="000000"/>
                          </a:solidFill>
                          <a:effectLst/>
                          <a:latin typeface="Calibri" panose="020F0502020204030204" pitchFamily="34" charset="0"/>
                        </a:rPr>
                        <a:t>63</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28</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44,44</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6</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61 337 898 €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321571">
                <a:tc>
                  <a:txBody>
                    <a:bodyPr/>
                    <a:lstStyle/>
                    <a:p>
                      <a:pPr algn="ctr" fontAlgn="b"/>
                      <a:r>
                        <a:rPr lang="fr-FR" sz="1800" b="1" i="0" u="none" strike="noStrike" dirty="0">
                          <a:solidFill>
                            <a:srgbClr val="000000"/>
                          </a:solidFill>
                          <a:effectLst/>
                          <a:latin typeface="Calibri" panose="020F0502020204030204" pitchFamily="34" charset="0"/>
                        </a:rPr>
                        <a:t>2021</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1 655 030 €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120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60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50,00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4</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                 5 060 530 €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8"/>
                  </a:ext>
                </a:extLst>
              </a:tr>
              <a:tr h="321571">
                <a:tc>
                  <a:txBody>
                    <a:bodyPr/>
                    <a:lstStyle/>
                    <a:p>
                      <a:pPr algn="ctr" fontAlgn="b"/>
                      <a:r>
                        <a:rPr lang="fr-FR" sz="1800" b="1" i="0" u="none" strike="noStrike" dirty="0">
                          <a:solidFill>
                            <a:srgbClr val="000000"/>
                          </a:solidFill>
                          <a:effectLst/>
                          <a:latin typeface="Calibri" panose="020F0502020204030204" pitchFamily="34" charset="0"/>
                        </a:rPr>
                        <a:t>2022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1 002 725 €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65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 37</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600" b="0" i="0" u="none" strike="noStrike" dirty="0">
                          <a:solidFill>
                            <a:srgbClr val="000000"/>
                          </a:solidFill>
                          <a:effectLst/>
                          <a:latin typeface="Calibri" panose="020F0502020204030204" pitchFamily="34" charset="0"/>
                        </a:rPr>
                        <a:t>56,92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1" u="none" strike="noStrike" dirty="0">
                          <a:solidFill>
                            <a:srgbClr val="000000"/>
                          </a:solidFill>
                          <a:effectLst/>
                          <a:latin typeface="Calibri" panose="020F0502020204030204" pitchFamily="34" charset="0"/>
                        </a:rPr>
                        <a:t>Projets en cours</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a:txBody>
                    <a:bodyPr/>
                    <a:lstStyle/>
                    <a:p>
                      <a:pPr algn="ctr" fontAlgn="b"/>
                      <a:r>
                        <a:rPr lang="fr-FR" sz="1600" b="0"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fr-FR" sz="1600" b="0"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321571">
                <a:tc>
                  <a:txBody>
                    <a:bodyPr/>
                    <a:lstStyle/>
                    <a:p>
                      <a:pPr algn="ctr" fontAlgn="b"/>
                      <a:r>
                        <a:rPr lang="fr-FR" sz="18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1571">
                <a:tc>
                  <a:txBody>
                    <a:bodyPr/>
                    <a:lstStyle/>
                    <a:p>
                      <a:pPr algn="ctr" fontAlgn="b"/>
                      <a:r>
                        <a:rPr lang="fr-FR" sz="1800" b="1" i="0" u="none" strike="noStrike" dirty="0">
                          <a:solidFill>
                            <a:srgbClr val="000000"/>
                          </a:solidFill>
                          <a:effectLst/>
                          <a:latin typeface="Calibri" panose="020F0502020204030204" pitchFamily="34" charset="0"/>
                        </a:rPr>
                        <a:t>Total</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Calibri" panose="020F0502020204030204" pitchFamily="34" charset="0"/>
                        </a:rPr>
                        <a:t>    11 021 104 €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600" b="1" i="0" u="none" strike="noStrike" dirty="0">
                          <a:solidFill>
                            <a:srgbClr val="000000"/>
                          </a:solidFill>
                          <a:effectLst/>
                          <a:latin typeface="Calibri" panose="020F0502020204030204" pitchFamily="34" charset="0"/>
                        </a:rPr>
                        <a:t>815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600" b="1" i="0" u="none" strike="noStrike" dirty="0">
                          <a:solidFill>
                            <a:srgbClr val="000000"/>
                          </a:solidFill>
                          <a:effectLst/>
                          <a:latin typeface="Calibri" panose="020F0502020204030204" pitchFamily="34" charset="0"/>
                        </a:rPr>
                        <a:t>390</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600" b="1" i="0" u="none" strike="noStrike" dirty="0">
                          <a:solidFill>
                            <a:srgbClr val="000000"/>
                          </a:solidFill>
                          <a:effectLst/>
                          <a:latin typeface="Calibri" panose="020F0502020204030204" pitchFamily="34" charset="0"/>
                        </a:rPr>
                        <a:t>47,85</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endParaRPr lang="fr-FR" sz="1600" b="1" i="0" u="none" strike="noStrike" dirty="0">
                        <a:solidFill>
                          <a:srgbClr val="000000"/>
                        </a:solidFill>
                        <a:effectLst/>
                        <a:latin typeface="Calibri" panose="020F0502020204030204" pitchFamily="34" charset="0"/>
                      </a:endParaRP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fr-FR" sz="1600" b="1" i="0" u="none" strike="noStrike" dirty="0">
                          <a:solidFill>
                            <a:srgbClr val="000000"/>
                          </a:solidFill>
                          <a:effectLst/>
                          <a:latin typeface="Calibri" panose="020F0502020204030204" pitchFamily="34" charset="0"/>
                        </a:rPr>
                        <a:t>72</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endParaRPr lang="fr-FR" sz="1600" b="1" i="0" u="none" strike="noStrike" dirty="0">
                        <a:solidFill>
                          <a:srgbClr val="000000"/>
                        </a:solidFill>
                        <a:effectLst/>
                        <a:latin typeface="Calibri" panose="020F0502020204030204" pitchFamily="34" charset="0"/>
                      </a:endParaRP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fr-FR" sz="1600" b="1" i="0" u="none" strike="noStrike" dirty="0">
                          <a:solidFill>
                            <a:srgbClr val="000000"/>
                          </a:solidFill>
                          <a:effectLst/>
                          <a:latin typeface="Calibri" panose="020F0502020204030204" pitchFamily="34" charset="0"/>
                        </a:rPr>
                        <a:t>/</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fr-FR" sz="1600" b="1" i="0" u="none" strike="noStrike" dirty="0">
                          <a:solidFill>
                            <a:srgbClr val="000000"/>
                          </a:solidFill>
                          <a:effectLst/>
                          <a:latin typeface="Calibri" panose="020F0502020204030204" pitchFamily="34" charset="0"/>
                        </a:rPr>
                        <a:t>           183 500 725 € </a:t>
                      </a:r>
                    </a:p>
                  </a:txBody>
                  <a:tcPr marL="6350" marR="6350"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11"/>
                  </a:ext>
                </a:extLst>
              </a:tr>
            </a:tbl>
          </a:graphicData>
        </a:graphic>
      </p:graphicFrame>
      <p:pic>
        <p:nvPicPr>
          <p:cNvPr id="39" name="Image 38">
            <a:extLst>
              <a:ext uri="{FF2B5EF4-FFF2-40B4-BE49-F238E27FC236}">
                <a16:creationId xmlns:a16="http://schemas.microsoft.com/office/drawing/2014/main" id="{635CBB3C-820C-4AF0-983D-39A211EF0483}"/>
              </a:ext>
            </a:extLst>
          </p:cNvPr>
          <p:cNvPicPr>
            <a:picLocks noChangeAspect="1"/>
          </p:cNvPicPr>
          <p:nvPr/>
        </p:nvPicPr>
        <p:blipFill rotWithShape="1">
          <a:blip r:embed="rId3"/>
          <a:srcRect l="55750" r="19583" b="86875"/>
          <a:stretch/>
        </p:blipFill>
        <p:spPr>
          <a:xfrm>
            <a:off x="6789421" y="-2247"/>
            <a:ext cx="3007356" cy="900072"/>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200" y="195224"/>
            <a:ext cx="10515600" cy="683918"/>
          </a:xfrm>
        </p:spPr>
        <p:txBody>
          <a:bodyPr>
            <a:normAutofit fontScale="90000"/>
          </a:bodyPr>
          <a:lstStyle/>
          <a:p>
            <a:r>
              <a:rPr lang="fr-FR" b="1" dirty="0">
                <a:solidFill>
                  <a:srgbClr val="C60000"/>
                </a:solidFill>
              </a:rPr>
              <a:t>MRSEI : quelques chiffres (2015-22, 18 éditions)</a:t>
            </a:r>
          </a:p>
        </p:txBody>
      </p:sp>
    </p:spTree>
    <p:extLst>
      <p:ext uri="{BB962C8B-B14F-4D97-AF65-F5344CB8AC3E}">
        <p14:creationId xmlns:p14="http://schemas.microsoft.com/office/powerpoint/2010/main" val="176102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2419350" cy="6383051"/>
            <a:chOff x="0" y="0"/>
            <a:chExt cx="2419350" cy="6383051"/>
          </a:xfrm>
        </p:grpSpPr>
        <p:pic>
          <p:nvPicPr>
            <p:cNvPr id="6" name="Image 5">
              <a:extLst>
                <a:ext uri="{FF2B5EF4-FFF2-40B4-BE49-F238E27FC236}">
                  <a16:creationId xmlns:a16="http://schemas.microsoft.com/office/drawing/2014/main" id="{33760279-5ADB-F949-B5B7-3416F8AF7B9C}"/>
                </a:ext>
              </a:extLst>
            </p:cNvPr>
            <p:cNvPicPr>
              <a:picLocks/>
            </p:cNvPicPr>
            <p:nvPr/>
          </p:nvPicPr>
          <p:blipFill rotWithShape="1">
            <a:blip r:embed="rId2"/>
            <a:srcRect r="54847" b="10215"/>
            <a:stretch/>
          </p:blipFill>
          <p:spPr>
            <a:xfrm>
              <a:off x="0" y="0"/>
              <a:ext cx="2419350" cy="6157452"/>
            </a:xfrm>
            <a:prstGeom prst="rect">
              <a:avLst/>
            </a:prstGeom>
          </p:spPr>
        </p:pic>
        <p:sp>
          <p:nvSpPr>
            <p:cNvPr id="9" name="Arc plein 8"/>
            <p:cNvSpPr/>
            <p:nvPr/>
          </p:nvSpPr>
          <p:spPr>
            <a:xfrm rot="8284677">
              <a:off x="1528983" y="4998003"/>
              <a:ext cx="886801" cy="1385048"/>
            </a:xfrm>
            <a:prstGeom prst="blockArc">
              <a:avLst>
                <a:gd name="adj1" fmla="val 14780261"/>
                <a:gd name="adj2" fmla="val 17122246"/>
                <a:gd name="adj3" fmla="val 120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 name="Titre 1">
            <a:extLst>
              <a:ext uri="{FF2B5EF4-FFF2-40B4-BE49-F238E27FC236}">
                <a16:creationId xmlns:a16="http://schemas.microsoft.com/office/drawing/2014/main" id="{4C8DE23C-C30C-C64F-AA06-1BC603EFDF60}"/>
              </a:ext>
            </a:extLst>
          </p:cNvPr>
          <p:cNvSpPr>
            <a:spLocks noGrp="1"/>
          </p:cNvSpPr>
          <p:nvPr>
            <p:ph type="title"/>
          </p:nvPr>
        </p:nvSpPr>
        <p:spPr>
          <a:xfrm>
            <a:off x="2683123" y="2177621"/>
            <a:ext cx="8985713" cy="1478886"/>
          </a:xfrm>
          <a:effectLst>
            <a:outerShdw blurRad="50800" dist="38100" dir="2700000" algn="tl" rotWithShape="0">
              <a:prstClr val="black">
                <a:alpha val="40000"/>
              </a:prstClr>
            </a:outerShdw>
          </a:effectLst>
        </p:spPr>
        <p:txBody>
          <a:bodyPr>
            <a:noAutofit/>
          </a:bodyPr>
          <a:lstStyle/>
          <a:p>
            <a:pPr algn="r"/>
            <a:r>
              <a:rPr lang="fr-FR" sz="4000" dirty="0">
                <a:solidFill>
                  <a:srgbClr val="BD0000"/>
                </a:solidFill>
                <a:effectLst>
                  <a:outerShdw blurRad="38100" dist="38100" dir="2700000" algn="tl">
                    <a:srgbClr val="000000">
                      <a:alpha val="43137"/>
                    </a:srgbClr>
                  </a:outerShdw>
                </a:effectLst>
              </a:rPr>
              <a:t>Soutien aux réseaux scientifiques européens et internationaux (SRSEI)</a:t>
            </a:r>
            <a:endParaRPr lang="fr-FR" sz="4000" i="1" dirty="0">
              <a:solidFill>
                <a:srgbClr val="BD0000"/>
              </a:solidFill>
            </a:endParaRPr>
          </a:p>
        </p:txBody>
      </p:sp>
      <p:sp>
        <p:nvSpPr>
          <p:cNvPr id="13" name="Titre 1">
            <a:extLst>
              <a:ext uri="{FF2B5EF4-FFF2-40B4-BE49-F238E27FC236}">
                <a16:creationId xmlns:a16="http://schemas.microsoft.com/office/drawing/2014/main" id="{4C8DE23C-C30C-C64F-AA06-1BC603EFDF60}"/>
              </a:ext>
            </a:extLst>
          </p:cNvPr>
          <p:cNvSpPr txBox="1">
            <a:spLocks/>
          </p:cNvSpPr>
          <p:nvPr/>
        </p:nvSpPr>
        <p:spPr>
          <a:xfrm>
            <a:off x="2526030" y="4468248"/>
            <a:ext cx="9154528" cy="78734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4000" b="1" i="1" dirty="0">
                <a:solidFill>
                  <a:srgbClr val="08304A"/>
                </a:solidFill>
              </a:rPr>
              <a:t>Aider les réseaux de recherche à consolider leur demande de financement européen/ international</a:t>
            </a:r>
          </a:p>
        </p:txBody>
      </p:sp>
      <p:pic>
        <p:nvPicPr>
          <p:cNvPr id="10" name="Image 9">
            <a:extLst>
              <a:ext uri="{FF2B5EF4-FFF2-40B4-BE49-F238E27FC236}">
                <a16:creationId xmlns:a16="http://schemas.microsoft.com/office/drawing/2014/main" id="{8142B4C2-CBC2-474F-8A8F-6F70461EDB1E}"/>
              </a:ext>
            </a:extLst>
          </p:cNvPr>
          <p:cNvPicPr>
            <a:picLocks noChangeAspect="1"/>
          </p:cNvPicPr>
          <p:nvPr/>
        </p:nvPicPr>
        <p:blipFill rotWithShape="1">
          <a:blip r:embed="rId3"/>
          <a:srcRect l="19720" t="31675" r="18860" b="31250"/>
          <a:stretch/>
        </p:blipFill>
        <p:spPr>
          <a:xfrm>
            <a:off x="777087" y="6306626"/>
            <a:ext cx="1044000" cy="394931"/>
          </a:xfrm>
          <a:prstGeom prst="rect">
            <a:avLst/>
          </a:prstGeom>
        </p:spPr>
      </p:pic>
      <p:sp>
        <p:nvSpPr>
          <p:cNvPr id="3" name="Espace réservé du numéro de diapositive 7">
            <a:extLst>
              <a:ext uri="{FF2B5EF4-FFF2-40B4-BE49-F238E27FC236}">
                <a16:creationId xmlns:a16="http://schemas.microsoft.com/office/drawing/2014/main" id="{C6BF241A-C8F6-D173-1C43-60C05FBB9D73}"/>
              </a:ext>
            </a:extLst>
          </p:cNvPr>
          <p:cNvSpPr>
            <a:spLocks noGrp="1"/>
          </p:cNvSpPr>
          <p:nvPr>
            <p:ph type="sldNum" sz="quarter" idx="12"/>
          </p:nvPr>
        </p:nvSpPr>
        <p:spPr>
          <a:xfrm>
            <a:off x="3500438" y="6286962"/>
            <a:ext cx="7510462" cy="542586"/>
          </a:xfrm>
        </p:spPr>
        <p:txBody>
          <a:bodyPr/>
          <a:lstStyle/>
          <a:p>
            <a:r>
              <a:rPr lang="fr-FR" sz="1800" dirty="0">
                <a:solidFill>
                  <a:srgbClr val="002042"/>
                </a:solidFill>
              </a:rPr>
              <a:t>Journée d’information et de réseautage européen –cluster 4 - 06/10/2023</a:t>
            </a:r>
          </a:p>
        </p:txBody>
      </p:sp>
    </p:spTree>
    <p:extLst>
      <p:ext uri="{BB962C8B-B14F-4D97-AF65-F5344CB8AC3E}">
        <p14:creationId xmlns:p14="http://schemas.microsoft.com/office/powerpoint/2010/main" val="164016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200" y="195224"/>
            <a:ext cx="10515600" cy="683918"/>
          </a:xfrm>
        </p:spPr>
        <p:txBody>
          <a:bodyPr>
            <a:normAutofit fontScale="90000"/>
          </a:bodyPr>
          <a:lstStyle/>
          <a:p>
            <a:r>
              <a:rPr lang="fr-FR" b="1" dirty="0">
                <a:solidFill>
                  <a:srgbClr val="C60000"/>
                </a:solidFill>
              </a:rPr>
              <a:t>SRSEI : carte d’identité</a:t>
            </a:r>
          </a:p>
        </p:txBody>
      </p:sp>
      <p:sp>
        <p:nvSpPr>
          <p:cNvPr id="14" name="Espace réservé du contenu 2">
            <a:extLst>
              <a:ext uri="{FF2B5EF4-FFF2-40B4-BE49-F238E27FC236}">
                <a16:creationId xmlns:a16="http://schemas.microsoft.com/office/drawing/2014/main" id="{EAE4BF6C-9CE1-4ED1-BBBF-B299D7D6EDFE}"/>
              </a:ext>
            </a:extLst>
          </p:cNvPr>
          <p:cNvSpPr>
            <a:spLocks noGrp="1"/>
          </p:cNvSpPr>
          <p:nvPr>
            <p:ph idx="1"/>
          </p:nvPr>
        </p:nvSpPr>
        <p:spPr>
          <a:xfrm>
            <a:off x="704850" y="1196975"/>
            <a:ext cx="11487150" cy="4351338"/>
          </a:xfrm>
        </p:spPr>
        <p:txBody>
          <a:bodyPr>
            <a:noAutofit/>
          </a:bodyPr>
          <a:lstStyle/>
          <a:p>
            <a:pPr>
              <a:lnSpc>
                <a:spcPct val="120000"/>
              </a:lnSpc>
              <a:buClr>
                <a:srgbClr val="942C00"/>
              </a:buClr>
            </a:pPr>
            <a:r>
              <a:rPr lang="fr-FR" dirty="0"/>
              <a:t>Création en 2022</a:t>
            </a:r>
          </a:p>
          <a:p>
            <a:pPr>
              <a:lnSpc>
                <a:spcPct val="120000"/>
              </a:lnSpc>
              <a:buClr>
                <a:srgbClr val="942C00"/>
              </a:buClr>
            </a:pPr>
            <a:r>
              <a:rPr lang="fr-FR" dirty="0"/>
              <a:t>Enjeux: </a:t>
            </a:r>
          </a:p>
          <a:p>
            <a:pPr lvl="1">
              <a:buClr>
                <a:srgbClr val="942C00"/>
              </a:buClr>
              <a:buFont typeface="Wingdings" panose="05000000000000000000" pitchFamily="2" charset="2"/>
              <a:buChar char="ü"/>
            </a:pPr>
            <a:r>
              <a:rPr lang="fr-FR" b="1" dirty="0"/>
              <a:t>Incitation</a:t>
            </a:r>
            <a:r>
              <a:rPr lang="fr-FR" dirty="0"/>
              <a:t> pour les appels inter./ européens en 2 (3) étapes et nécessitant un </a:t>
            </a:r>
            <a:r>
              <a:rPr lang="fr-FR" b="1" dirty="0"/>
              <a:t>réseau</a:t>
            </a:r>
            <a:r>
              <a:rPr lang="fr-FR" dirty="0"/>
              <a:t>,</a:t>
            </a:r>
          </a:p>
          <a:p>
            <a:pPr lvl="1">
              <a:buClr>
                <a:srgbClr val="942C00"/>
              </a:buClr>
              <a:buFont typeface="Wingdings" panose="05000000000000000000" pitchFamily="2" charset="2"/>
              <a:buChar char="ü"/>
            </a:pPr>
            <a:r>
              <a:rPr lang="fr-FR" dirty="0"/>
              <a:t>renforcement du positionnement des scientifiques français (via coordination)</a:t>
            </a:r>
          </a:p>
          <a:p>
            <a:pPr>
              <a:lnSpc>
                <a:spcPct val="120000"/>
              </a:lnSpc>
              <a:buClr>
                <a:srgbClr val="942C00"/>
              </a:buClr>
            </a:pPr>
            <a:r>
              <a:rPr lang="fr-FR" dirty="0"/>
              <a:t>Concerne </a:t>
            </a:r>
          </a:p>
          <a:p>
            <a:pPr lvl="1">
              <a:buClr>
                <a:srgbClr val="942C00"/>
              </a:buClr>
              <a:buFont typeface="Wingdings" panose="05000000000000000000" pitchFamily="2" charset="2"/>
              <a:buChar char="ü"/>
            </a:pPr>
            <a:r>
              <a:rPr lang="fr-FR" dirty="0"/>
              <a:t>Projet accepté en dernière étape</a:t>
            </a:r>
          </a:p>
          <a:p>
            <a:pPr lvl="1">
              <a:buClr>
                <a:srgbClr val="942C00"/>
              </a:buClr>
              <a:buFont typeface="Wingdings" panose="05000000000000000000" pitchFamily="2" charset="2"/>
              <a:buChar char="ü"/>
            </a:pPr>
            <a:r>
              <a:rPr lang="fr-FR" dirty="0"/>
              <a:t>organisme de recherche et de diffusion des connaissances public ou privé, français</a:t>
            </a:r>
          </a:p>
          <a:p>
            <a:pPr>
              <a:lnSpc>
                <a:spcPct val="120000"/>
              </a:lnSpc>
              <a:buClr>
                <a:srgbClr val="942C00"/>
              </a:buClr>
            </a:pPr>
            <a:r>
              <a:rPr lang="fr-FR" b="1" dirty="0"/>
              <a:t>1 partenaire, futur PI du projet Européen – projet de 12 mois, 17k€ max</a:t>
            </a:r>
          </a:p>
          <a:p>
            <a:pPr>
              <a:lnSpc>
                <a:spcPct val="120000"/>
              </a:lnSpc>
              <a:buClr>
                <a:srgbClr val="942C00"/>
              </a:buClr>
            </a:pPr>
            <a:r>
              <a:rPr lang="fr-FR" dirty="0"/>
              <a:t>Dépenses éligibles: </a:t>
            </a:r>
          </a:p>
          <a:p>
            <a:pPr marL="687600">
              <a:spcBef>
                <a:spcPts val="500"/>
              </a:spcBef>
              <a:buClr>
                <a:srgbClr val="942C00"/>
              </a:buClr>
              <a:buFont typeface="Wingdings" panose="05000000000000000000" pitchFamily="2" charset="2"/>
              <a:buChar char="ü"/>
            </a:pPr>
            <a:r>
              <a:rPr lang="fr-FR" sz="2400" dirty="0"/>
              <a:t>Frais généraux non forfaitisés (mission, séminaires, colloque…)</a:t>
            </a:r>
          </a:p>
          <a:p>
            <a:pPr marL="687600">
              <a:spcBef>
                <a:spcPts val="500"/>
              </a:spcBef>
              <a:buClr>
                <a:srgbClr val="942C00"/>
              </a:buClr>
              <a:buFont typeface="Wingdings" panose="05000000000000000000" pitchFamily="2" charset="2"/>
              <a:buChar char="ü"/>
            </a:pPr>
            <a:r>
              <a:rPr lang="fr-FR" sz="2400" dirty="0"/>
              <a:t>prestations de service limité à 10 000 €</a:t>
            </a:r>
          </a:p>
        </p:txBody>
      </p:sp>
    </p:spTree>
    <p:extLst>
      <p:ext uri="{BB962C8B-B14F-4D97-AF65-F5344CB8AC3E}">
        <p14:creationId xmlns:p14="http://schemas.microsoft.com/office/powerpoint/2010/main" val="408652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11468100" cy="6157452"/>
            <a:chOff x="0" y="0"/>
            <a:chExt cx="11468100" cy="6157452"/>
          </a:xfrm>
        </p:grpSpPr>
        <p:pic>
          <p:nvPicPr>
            <p:cNvPr id="7" name="Image 6">
              <a:extLst>
                <a:ext uri="{FF2B5EF4-FFF2-40B4-BE49-F238E27FC236}">
                  <a16:creationId xmlns:a16="http://schemas.microsoft.com/office/drawing/2014/main" id="{33760279-5ADB-F949-B5B7-3416F8AF7B9C}"/>
                </a:ext>
              </a:extLst>
            </p:cNvPr>
            <p:cNvPicPr>
              <a:picLocks noChangeAspect="1"/>
            </p:cNvPicPr>
            <p:nvPr/>
          </p:nvPicPr>
          <p:blipFill rotWithShape="1">
            <a:blip r:embed="rId3"/>
            <a:srcRect r="5937" b="10215"/>
            <a:stretch/>
          </p:blipFill>
          <p:spPr>
            <a:xfrm>
              <a:off x="0" y="0"/>
              <a:ext cx="11468099" cy="6157452"/>
            </a:xfrm>
            <a:prstGeom prst="rect">
              <a:avLst/>
            </a:prstGeom>
          </p:spPr>
        </p:pic>
        <p:pic>
          <p:nvPicPr>
            <p:cNvPr id="12" name="Image 11">
              <a:extLst>
                <a:ext uri="{FF2B5EF4-FFF2-40B4-BE49-F238E27FC236}">
                  <a16:creationId xmlns:a16="http://schemas.microsoft.com/office/drawing/2014/main" id="{B7C38B4B-C41E-AA4F-B440-3AF456530C9E}"/>
                </a:ext>
              </a:extLst>
            </p:cNvPr>
            <p:cNvPicPr>
              <a:picLocks noChangeAspect="1"/>
            </p:cNvPicPr>
            <p:nvPr/>
          </p:nvPicPr>
          <p:blipFill rotWithShape="1">
            <a:blip r:embed="rId4"/>
            <a:srcRect l="84455" t="5834" r="5811" b="78408"/>
            <a:stretch/>
          </p:blipFill>
          <p:spPr>
            <a:xfrm>
              <a:off x="10296523" y="400050"/>
              <a:ext cx="1171577" cy="1066800"/>
            </a:xfrm>
            <a:prstGeom prst="rect">
              <a:avLst/>
            </a:prstGeom>
          </p:spPr>
        </p:pic>
      </p:grpSp>
      <p:pic>
        <p:nvPicPr>
          <p:cNvPr id="13" name="Image 12">
            <a:extLst>
              <a:ext uri="{FF2B5EF4-FFF2-40B4-BE49-F238E27FC236}">
                <a16:creationId xmlns:a16="http://schemas.microsoft.com/office/drawing/2014/main" id="{8AE7DA06-8A8F-F242-A87D-CBC2D83DFC90}"/>
              </a:ext>
            </a:extLst>
          </p:cNvPr>
          <p:cNvPicPr>
            <a:picLocks noChangeAspect="1"/>
          </p:cNvPicPr>
          <p:nvPr/>
        </p:nvPicPr>
        <p:blipFill rotWithShape="1">
          <a:blip r:embed="rId5"/>
          <a:srcRect l="1434" t="6127" r="4035" b="7205"/>
          <a:stretch/>
        </p:blipFill>
        <p:spPr>
          <a:xfrm>
            <a:off x="571499" y="838200"/>
            <a:ext cx="11525251" cy="5943600"/>
          </a:xfrm>
          <a:prstGeom prst="rect">
            <a:avLst/>
          </a:prstGeom>
        </p:spPr>
      </p:pic>
      <p:sp>
        <p:nvSpPr>
          <p:cNvPr id="61" name="Titre 1">
            <a:extLst>
              <a:ext uri="{FF2B5EF4-FFF2-40B4-BE49-F238E27FC236}">
                <a16:creationId xmlns:a16="http://schemas.microsoft.com/office/drawing/2014/main" id="{1F4025D2-EC01-2748-85B6-86FC6CC62419}"/>
              </a:ext>
            </a:extLst>
          </p:cNvPr>
          <p:cNvSpPr>
            <a:spLocks noGrp="1"/>
          </p:cNvSpPr>
          <p:nvPr>
            <p:ph type="title"/>
          </p:nvPr>
        </p:nvSpPr>
        <p:spPr>
          <a:xfrm>
            <a:off x="838199" y="195224"/>
            <a:ext cx="10952747" cy="683918"/>
          </a:xfrm>
        </p:spPr>
        <p:txBody>
          <a:bodyPr>
            <a:normAutofit fontScale="90000"/>
          </a:bodyPr>
          <a:lstStyle/>
          <a:p>
            <a:r>
              <a:rPr lang="fr-FR" b="1" dirty="0">
                <a:solidFill>
                  <a:srgbClr val="C60000"/>
                </a:solidFill>
              </a:rPr>
              <a:t>SRSEI : Modalités de dépôt &amp; processus de sélection</a:t>
            </a:r>
          </a:p>
        </p:txBody>
      </p:sp>
      <p:pic>
        <p:nvPicPr>
          <p:cNvPr id="49" name="Image 48" descr="Apps - All about apps in YOUR classroom!">
            <a:extLst>
              <a:ext uri="{FF2B5EF4-FFF2-40B4-BE49-F238E27FC236}">
                <a16:creationId xmlns:a16="http://schemas.microsoft.com/office/drawing/2014/main" id="{396D789A-0D6D-4924-90D5-BADA8722B8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090" y="1007473"/>
            <a:ext cx="1044000" cy="1044000"/>
          </a:xfrm>
          <a:prstGeom prst="rect">
            <a:avLst/>
          </a:prstGeom>
        </p:spPr>
      </p:pic>
      <p:cxnSp>
        <p:nvCxnSpPr>
          <p:cNvPr id="50" name="Connecteur droit 49">
            <a:extLst>
              <a:ext uri="{FF2B5EF4-FFF2-40B4-BE49-F238E27FC236}">
                <a16:creationId xmlns:a16="http://schemas.microsoft.com/office/drawing/2014/main" id="{9AEEFCAA-31CD-49CB-A457-17DE4FAB89AF}"/>
              </a:ext>
            </a:extLst>
          </p:cNvPr>
          <p:cNvCxnSpPr/>
          <p:nvPr/>
        </p:nvCxnSpPr>
        <p:spPr>
          <a:xfrm>
            <a:off x="1337090" y="1954490"/>
            <a:ext cx="0" cy="502677"/>
          </a:xfrm>
          <a:prstGeom prst="line">
            <a:avLst/>
          </a:prstGeom>
          <a:ln w="57150">
            <a:solidFill>
              <a:srgbClr val="39829C"/>
            </a:solidFill>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27AFC0BB-C366-4FB3-BB1C-2719DEB0C8E1}"/>
              </a:ext>
            </a:extLst>
          </p:cNvPr>
          <p:cNvGrpSpPr>
            <a:grpSpLocks/>
          </p:cNvGrpSpPr>
          <p:nvPr/>
        </p:nvGrpSpPr>
        <p:grpSpPr bwMode="auto">
          <a:xfrm>
            <a:off x="3405597" y="2042788"/>
            <a:ext cx="757237" cy="1176338"/>
            <a:chOff x="6966014" y="1847210"/>
            <a:chExt cx="756000" cy="1176557"/>
          </a:xfrm>
        </p:grpSpPr>
        <p:cxnSp>
          <p:nvCxnSpPr>
            <p:cNvPr id="62" name="Connecteur droit 61">
              <a:extLst>
                <a:ext uri="{FF2B5EF4-FFF2-40B4-BE49-F238E27FC236}">
                  <a16:creationId xmlns:a16="http://schemas.microsoft.com/office/drawing/2014/main" id="{70CA532C-66C1-4E64-913C-7A35F2F57769}"/>
                </a:ext>
              </a:extLst>
            </p:cNvPr>
            <p:cNvCxnSpPr/>
            <p:nvPr/>
          </p:nvCxnSpPr>
          <p:spPr>
            <a:xfrm>
              <a:off x="7359071" y="1847210"/>
              <a:ext cx="0" cy="503332"/>
            </a:xfrm>
            <a:prstGeom prst="line">
              <a:avLst/>
            </a:prstGeom>
            <a:ln w="57150">
              <a:solidFill>
                <a:srgbClr val="4E91A9"/>
              </a:solidFill>
            </a:ln>
          </p:spPr>
          <p:style>
            <a:lnRef idx="1">
              <a:schemeClr val="accent1"/>
            </a:lnRef>
            <a:fillRef idx="0">
              <a:schemeClr val="accent1"/>
            </a:fillRef>
            <a:effectRef idx="0">
              <a:schemeClr val="accent1"/>
            </a:effectRef>
            <a:fontRef idx="minor">
              <a:schemeClr val="tx1"/>
            </a:fontRef>
          </p:style>
        </p:cxnSp>
        <p:pic>
          <p:nvPicPr>
            <p:cNvPr id="63" name="Image 54">
              <a:extLst>
                <a:ext uri="{FF2B5EF4-FFF2-40B4-BE49-F238E27FC236}">
                  <a16:creationId xmlns:a16="http://schemas.microsoft.com/office/drawing/2014/main" id="{152133BB-04F3-419C-B838-1E9BCDDA804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6014" y="2260280"/>
              <a:ext cx="756000" cy="76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oupe 69">
            <a:extLst>
              <a:ext uri="{FF2B5EF4-FFF2-40B4-BE49-F238E27FC236}">
                <a16:creationId xmlns:a16="http://schemas.microsoft.com/office/drawing/2014/main" id="{B04A238B-2603-4A18-8E8A-BE5824A7A805}"/>
              </a:ext>
            </a:extLst>
          </p:cNvPr>
          <p:cNvGrpSpPr>
            <a:grpSpLocks/>
          </p:cNvGrpSpPr>
          <p:nvPr/>
        </p:nvGrpSpPr>
        <p:grpSpPr bwMode="auto">
          <a:xfrm>
            <a:off x="4069743" y="2030088"/>
            <a:ext cx="647700" cy="1274763"/>
            <a:chOff x="8438910" y="1823148"/>
            <a:chExt cx="648000" cy="1274082"/>
          </a:xfrm>
        </p:grpSpPr>
        <p:pic>
          <p:nvPicPr>
            <p:cNvPr id="71" name="Image 57" descr="File:Emojione 1F4B0.svg - Wikimedia Commons">
              <a:extLst>
                <a:ext uri="{FF2B5EF4-FFF2-40B4-BE49-F238E27FC236}">
                  <a16:creationId xmlns:a16="http://schemas.microsoft.com/office/drawing/2014/main" id="{F7040EA1-5768-46AB-B3C9-E51357FCCDD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8910" y="2328424"/>
              <a:ext cx="648000" cy="7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Connecteur droit 71">
              <a:extLst>
                <a:ext uri="{FF2B5EF4-FFF2-40B4-BE49-F238E27FC236}">
                  <a16:creationId xmlns:a16="http://schemas.microsoft.com/office/drawing/2014/main" id="{19079769-FC69-4B7F-9F8A-DF51AC9C7299}"/>
                </a:ext>
              </a:extLst>
            </p:cNvPr>
            <p:cNvCxnSpPr/>
            <p:nvPr/>
          </p:nvCxnSpPr>
          <p:spPr>
            <a:xfrm>
              <a:off x="8721616" y="1823148"/>
              <a:ext cx="0" cy="502969"/>
            </a:xfrm>
            <a:prstGeom prst="line">
              <a:avLst/>
            </a:prstGeom>
            <a:ln w="57150">
              <a:solidFill>
                <a:srgbClr val="5797AD"/>
              </a:solidFill>
            </a:ln>
          </p:spPr>
          <p:style>
            <a:lnRef idx="1">
              <a:schemeClr val="accent1"/>
            </a:lnRef>
            <a:fillRef idx="0">
              <a:schemeClr val="accent1"/>
            </a:fillRef>
            <a:effectRef idx="0">
              <a:schemeClr val="accent1"/>
            </a:effectRef>
            <a:fontRef idx="minor">
              <a:schemeClr val="tx1"/>
            </a:fontRef>
          </p:style>
        </p:cxnSp>
      </p:grpSp>
      <p:cxnSp>
        <p:nvCxnSpPr>
          <p:cNvPr id="73" name="Connecteur droit 72">
            <a:extLst>
              <a:ext uri="{FF2B5EF4-FFF2-40B4-BE49-F238E27FC236}">
                <a16:creationId xmlns:a16="http://schemas.microsoft.com/office/drawing/2014/main" id="{B44ABF04-F8E8-4D62-A082-A270F6EFEA05}"/>
              </a:ext>
            </a:extLst>
          </p:cNvPr>
          <p:cNvCxnSpPr/>
          <p:nvPr/>
        </p:nvCxnSpPr>
        <p:spPr bwMode="auto">
          <a:xfrm>
            <a:off x="9204360" y="2042788"/>
            <a:ext cx="0" cy="720000"/>
          </a:xfrm>
          <a:prstGeom prst="line">
            <a:avLst/>
          </a:prstGeom>
          <a:ln w="57150">
            <a:solidFill>
              <a:srgbClr val="C6DFDE"/>
            </a:solidFill>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003AE345-C8FD-4F14-97A4-8CEA04D9CC21}"/>
              </a:ext>
            </a:extLst>
          </p:cNvPr>
          <p:cNvSpPr txBox="1"/>
          <p:nvPr/>
        </p:nvSpPr>
        <p:spPr>
          <a:xfrm rot="20441322">
            <a:off x="7151532" y="2879722"/>
            <a:ext cx="2276452" cy="738664"/>
          </a:xfrm>
          <a:prstGeom prst="rect">
            <a:avLst/>
          </a:prstGeom>
          <a:solidFill>
            <a:schemeClr val="accent6">
              <a:lumMod val="40000"/>
              <a:lumOff val="60000"/>
            </a:schemeClr>
          </a:solidFill>
        </p:spPr>
        <p:txBody>
          <a:bodyPr wrap="square" rtlCol="0">
            <a:spAutoFit/>
          </a:bodyPr>
          <a:lstStyle/>
          <a:p>
            <a:pPr algn="ctr"/>
            <a:r>
              <a:rPr lang="fr-FR" sz="1400" dirty="0"/>
              <a:t>Deadline de la 2</a:t>
            </a:r>
            <a:r>
              <a:rPr lang="fr-FR" sz="1400" baseline="30000" dirty="0"/>
              <a:t>nde</a:t>
            </a:r>
            <a:r>
              <a:rPr lang="fr-FR" sz="1400" dirty="0"/>
              <a:t> (3</a:t>
            </a:r>
            <a:r>
              <a:rPr lang="fr-FR" sz="1400" baseline="30000" dirty="0"/>
              <a:t>ième</a:t>
            </a:r>
            <a:r>
              <a:rPr lang="fr-FR" sz="1400" dirty="0"/>
              <a:t>) étape de l’appel Européen/ international</a:t>
            </a:r>
          </a:p>
        </p:txBody>
      </p:sp>
      <p:cxnSp>
        <p:nvCxnSpPr>
          <p:cNvPr id="75" name="Connecteur droit 74">
            <a:extLst>
              <a:ext uri="{FF2B5EF4-FFF2-40B4-BE49-F238E27FC236}">
                <a16:creationId xmlns:a16="http://schemas.microsoft.com/office/drawing/2014/main" id="{BE8A9697-1D03-4621-B864-A8048F72922C}"/>
              </a:ext>
            </a:extLst>
          </p:cNvPr>
          <p:cNvCxnSpPr/>
          <p:nvPr/>
        </p:nvCxnSpPr>
        <p:spPr bwMode="auto">
          <a:xfrm>
            <a:off x="2588998" y="2023738"/>
            <a:ext cx="0" cy="720000"/>
          </a:xfrm>
          <a:prstGeom prst="line">
            <a:avLst/>
          </a:prstGeom>
          <a:ln w="57150">
            <a:solidFill>
              <a:srgbClr val="4389A4"/>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0BC15EED-9AFF-A7F1-6D61-081AA70038B7}"/>
              </a:ext>
            </a:extLst>
          </p:cNvPr>
          <p:cNvGrpSpPr/>
          <p:nvPr/>
        </p:nvGrpSpPr>
        <p:grpSpPr>
          <a:xfrm>
            <a:off x="2512308" y="1264913"/>
            <a:ext cx="6704111" cy="762793"/>
            <a:chOff x="2512308" y="1264913"/>
            <a:chExt cx="6704111" cy="762793"/>
          </a:xfrm>
        </p:grpSpPr>
        <p:grpSp>
          <p:nvGrpSpPr>
            <p:cNvPr id="64" name="Groupe 63">
              <a:extLst>
                <a:ext uri="{FF2B5EF4-FFF2-40B4-BE49-F238E27FC236}">
                  <a16:creationId xmlns:a16="http://schemas.microsoft.com/office/drawing/2014/main" id="{E19E234B-ED87-4E92-906E-EA117AA94217}"/>
                </a:ext>
              </a:extLst>
            </p:cNvPr>
            <p:cNvGrpSpPr>
              <a:grpSpLocks/>
            </p:cNvGrpSpPr>
            <p:nvPr/>
          </p:nvGrpSpPr>
          <p:grpSpPr bwMode="auto">
            <a:xfrm>
              <a:off x="4355494" y="1276819"/>
              <a:ext cx="4860925" cy="750887"/>
              <a:chOff x="1936686" y="1078882"/>
              <a:chExt cx="4860000" cy="750857"/>
            </a:xfrm>
          </p:grpSpPr>
          <p:sp>
            <p:nvSpPr>
              <p:cNvPr id="65" name="Parenthèse fermante 64">
                <a:extLst>
                  <a:ext uri="{FF2B5EF4-FFF2-40B4-BE49-F238E27FC236}">
                    <a16:creationId xmlns:a16="http://schemas.microsoft.com/office/drawing/2014/main" id="{D16841F4-4568-4627-A921-62E266AF8544}"/>
                  </a:ext>
                </a:extLst>
              </p:cNvPr>
              <p:cNvSpPr/>
              <p:nvPr/>
            </p:nvSpPr>
            <p:spPr>
              <a:xfrm rot="16200000">
                <a:off x="4223022" y="-743924"/>
                <a:ext cx="287327" cy="4860000"/>
              </a:xfrm>
              <a:prstGeom prst="rightBracket">
                <a:avLst>
                  <a:gd name="adj" fmla="val 63701"/>
                </a:avLst>
              </a:prstGeom>
              <a:ln w="57150"/>
            </p:spPr>
            <p:style>
              <a:lnRef idx="1">
                <a:schemeClr val="accent1"/>
              </a:lnRef>
              <a:fillRef idx="0">
                <a:schemeClr val="accent1"/>
              </a:fillRef>
              <a:effectRef idx="0">
                <a:schemeClr val="accent1"/>
              </a:effectRef>
              <a:fontRef idx="minor">
                <a:schemeClr val="tx1"/>
              </a:fontRef>
            </p:style>
            <p:txBody>
              <a:bodyPr vert="vert" anchor="ctr"/>
              <a:lstStyle/>
              <a:p>
                <a:pPr algn="ctr">
                  <a:defRPr/>
                </a:pPr>
                <a:endParaRPr lang="fr-FR" sz="2400" dirty="0">
                  <a:solidFill>
                    <a:srgbClr val="4271C6"/>
                  </a:solidFill>
                </a:endParaRPr>
              </a:p>
            </p:txBody>
          </p:sp>
          <p:sp>
            <p:nvSpPr>
              <p:cNvPr id="66" name="ZoneTexte 8">
                <a:extLst>
                  <a:ext uri="{FF2B5EF4-FFF2-40B4-BE49-F238E27FC236}">
                    <a16:creationId xmlns:a16="http://schemas.microsoft.com/office/drawing/2014/main" id="{5B5BB1DD-2563-4B4B-9097-154DC2FBF8BB}"/>
                  </a:ext>
                </a:extLst>
              </p:cNvPr>
              <p:cNvSpPr txBox="1">
                <a:spLocks noChangeArrowheads="1"/>
              </p:cNvSpPr>
              <p:nvPr/>
            </p:nvSpPr>
            <p:spPr bwMode="auto">
              <a:xfrm>
                <a:off x="3898144" y="1078882"/>
                <a:ext cx="167193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4271C6"/>
                    </a:solidFill>
                  </a:rPr>
                  <a:t>1 à 3 mois</a:t>
                </a:r>
              </a:p>
            </p:txBody>
          </p:sp>
        </p:grpSp>
        <p:grpSp>
          <p:nvGrpSpPr>
            <p:cNvPr id="67" name="Groupe 66">
              <a:extLst>
                <a:ext uri="{FF2B5EF4-FFF2-40B4-BE49-F238E27FC236}">
                  <a16:creationId xmlns:a16="http://schemas.microsoft.com/office/drawing/2014/main" id="{5FE49868-E069-4306-99D6-0356E36D1EA1}"/>
                </a:ext>
              </a:extLst>
            </p:cNvPr>
            <p:cNvGrpSpPr>
              <a:grpSpLocks/>
            </p:cNvGrpSpPr>
            <p:nvPr/>
          </p:nvGrpSpPr>
          <p:grpSpPr bwMode="auto">
            <a:xfrm>
              <a:off x="3183918" y="1264913"/>
              <a:ext cx="1168400" cy="750888"/>
              <a:chOff x="6864997" y="1080074"/>
              <a:chExt cx="1167582" cy="749666"/>
            </a:xfrm>
          </p:grpSpPr>
          <p:sp>
            <p:nvSpPr>
              <p:cNvPr id="68" name="Parenthèse fermante 67">
                <a:extLst>
                  <a:ext uri="{FF2B5EF4-FFF2-40B4-BE49-F238E27FC236}">
                    <a16:creationId xmlns:a16="http://schemas.microsoft.com/office/drawing/2014/main" id="{CEFE1711-AC6E-463A-9FB1-B82C81EBBD2F}"/>
                  </a:ext>
                </a:extLst>
              </p:cNvPr>
              <p:cNvSpPr/>
              <p:nvPr/>
            </p:nvSpPr>
            <p:spPr>
              <a:xfrm rot="16200000">
                <a:off x="7330736" y="1127898"/>
                <a:ext cx="288455" cy="1115231"/>
              </a:xfrm>
              <a:prstGeom prst="rightBracket">
                <a:avLst>
                  <a:gd name="adj" fmla="val 55395"/>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9" name="ZoneTexte 11">
                <a:extLst>
                  <a:ext uri="{FF2B5EF4-FFF2-40B4-BE49-F238E27FC236}">
                    <a16:creationId xmlns:a16="http://schemas.microsoft.com/office/drawing/2014/main" id="{617CCAD8-CD71-4E76-816E-E008B2CB5702}"/>
                  </a:ext>
                </a:extLst>
              </p:cNvPr>
              <p:cNvSpPr txBox="1">
                <a:spLocks noChangeArrowheads="1"/>
              </p:cNvSpPr>
              <p:nvPr/>
            </p:nvSpPr>
            <p:spPr bwMode="auto">
              <a:xfrm>
                <a:off x="6864997" y="1080074"/>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4271C6"/>
                    </a:solidFill>
                  </a:rPr>
                  <a:t>1 mois</a:t>
                </a:r>
              </a:p>
            </p:txBody>
          </p:sp>
        </p:grpSp>
        <p:grpSp>
          <p:nvGrpSpPr>
            <p:cNvPr id="76" name="Groupe 75">
              <a:extLst>
                <a:ext uri="{FF2B5EF4-FFF2-40B4-BE49-F238E27FC236}">
                  <a16:creationId xmlns:a16="http://schemas.microsoft.com/office/drawing/2014/main" id="{1F135376-5BE8-46FE-9DDD-9295E1B9C0A6}"/>
                </a:ext>
              </a:extLst>
            </p:cNvPr>
            <p:cNvGrpSpPr>
              <a:grpSpLocks/>
            </p:cNvGrpSpPr>
            <p:nvPr/>
          </p:nvGrpSpPr>
          <p:grpSpPr bwMode="auto">
            <a:xfrm>
              <a:off x="2512308" y="1269242"/>
              <a:ext cx="734423" cy="750591"/>
              <a:chOff x="6842702" y="1080371"/>
              <a:chExt cx="733909" cy="749369"/>
            </a:xfrm>
          </p:grpSpPr>
          <p:sp>
            <p:nvSpPr>
              <p:cNvPr id="77" name="Parenthèse fermante 76">
                <a:extLst>
                  <a:ext uri="{FF2B5EF4-FFF2-40B4-BE49-F238E27FC236}">
                    <a16:creationId xmlns:a16="http://schemas.microsoft.com/office/drawing/2014/main" id="{3A953F38-507C-419C-A740-A85B1A5C972E}"/>
                  </a:ext>
                </a:extLst>
              </p:cNvPr>
              <p:cNvSpPr/>
              <p:nvPr/>
            </p:nvSpPr>
            <p:spPr>
              <a:xfrm rot="16200000">
                <a:off x="7102752" y="1355881"/>
                <a:ext cx="288455" cy="659263"/>
              </a:xfrm>
              <a:prstGeom prst="rightBracket">
                <a:avLst>
                  <a:gd name="adj" fmla="val 55395"/>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8" name="ZoneTexte 11">
                <a:extLst>
                  <a:ext uri="{FF2B5EF4-FFF2-40B4-BE49-F238E27FC236}">
                    <a16:creationId xmlns:a16="http://schemas.microsoft.com/office/drawing/2014/main" id="{5AFA41E6-A171-4E49-90C5-406E47386B3E}"/>
                  </a:ext>
                </a:extLst>
              </p:cNvPr>
              <p:cNvSpPr txBox="1">
                <a:spLocks noChangeArrowheads="1"/>
              </p:cNvSpPr>
              <p:nvPr/>
            </p:nvSpPr>
            <p:spPr bwMode="auto">
              <a:xfrm>
                <a:off x="6842702" y="1080371"/>
                <a:ext cx="697138" cy="4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4271C6"/>
                    </a:solidFill>
                  </a:rPr>
                  <a:t>15 j</a:t>
                </a:r>
              </a:p>
            </p:txBody>
          </p:sp>
        </p:grpSp>
      </p:grpSp>
      <p:pic>
        <p:nvPicPr>
          <p:cNvPr id="79" name="Image 78">
            <a:extLst>
              <a:ext uri="{FF2B5EF4-FFF2-40B4-BE49-F238E27FC236}">
                <a16:creationId xmlns:a16="http://schemas.microsoft.com/office/drawing/2014/main" id="{DA36C809-2EDB-4D59-97B1-D41964792297}"/>
              </a:ext>
            </a:extLst>
          </p:cNvPr>
          <p:cNvPicPr>
            <a:picLocks noChangeAspect="1"/>
          </p:cNvPicPr>
          <p:nvPr/>
        </p:nvPicPr>
        <p:blipFill>
          <a:blip r:embed="rId9"/>
          <a:stretch>
            <a:fillRect/>
          </a:stretch>
        </p:blipFill>
        <p:spPr>
          <a:xfrm>
            <a:off x="4788181" y="3344904"/>
            <a:ext cx="1096167" cy="487373"/>
          </a:xfrm>
          <a:prstGeom prst="rect">
            <a:avLst/>
          </a:prstGeom>
        </p:spPr>
      </p:pic>
      <p:cxnSp>
        <p:nvCxnSpPr>
          <p:cNvPr id="80" name="Connecteur droit 79">
            <a:extLst>
              <a:ext uri="{FF2B5EF4-FFF2-40B4-BE49-F238E27FC236}">
                <a16:creationId xmlns:a16="http://schemas.microsoft.com/office/drawing/2014/main" id="{31B6E1DE-1FED-4F4E-9119-D5E1EE1B7E37}"/>
              </a:ext>
            </a:extLst>
          </p:cNvPr>
          <p:cNvCxnSpPr/>
          <p:nvPr/>
        </p:nvCxnSpPr>
        <p:spPr bwMode="auto">
          <a:xfrm>
            <a:off x="5209921" y="1912243"/>
            <a:ext cx="0" cy="1440000"/>
          </a:xfrm>
          <a:prstGeom prst="line">
            <a:avLst/>
          </a:prstGeom>
          <a:ln w="57150">
            <a:solidFill>
              <a:srgbClr val="619EB1"/>
            </a:solidFill>
          </a:ln>
        </p:spPr>
        <p:style>
          <a:lnRef idx="1">
            <a:schemeClr val="accent1"/>
          </a:lnRef>
          <a:fillRef idx="0">
            <a:schemeClr val="accent1"/>
          </a:fillRef>
          <a:effectRef idx="0">
            <a:schemeClr val="accent1"/>
          </a:effectRef>
          <a:fontRef idx="minor">
            <a:schemeClr val="tx1"/>
          </a:fontRef>
        </p:style>
      </p:cxnSp>
      <p:grpSp>
        <p:nvGrpSpPr>
          <p:cNvPr id="81" name="Groupe 80">
            <a:extLst>
              <a:ext uri="{FF2B5EF4-FFF2-40B4-BE49-F238E27FC236}">
                <a16:creationId xmlns:a16="http://schemas.microsoft.com/office/drawing/2014/main" id="{7165BD2B-680C-43CC-B23F-266DFD49DC04}"/>
              </a:ext>
            </a:extLst>
          </p:cNvPr>
          <p:cNvGrpSpPr>
            <a:grpSpLocks/>
          </p:cNvGrpSpPr>
          <p:nvPr/>
        </p:nvGrpSpPr>
        <p:grpSpPr bwMode="auto">
          <a:xfrm>
            <a:off x="2971928" y="1987226"/>
            <a:ext cx="8819018" cy="3910187"/>
            <a:chOff x="1709694" y="1855230"/>
            <a:chExt cx="8819211" cy="3911982"/>
          </a:xfrm>
        </p:grpSpPr>
        <p:cxnSp>
          <p:nvCxnSpPr>
            <p:cNvPr id="82" name="Connecteur droit 81">
              <a:extLst>
                <a:ext uri="{FF2B5EF4-FFF2-40B4-BE49-F238E27FC236}">
                  <a16:creationId xmlns:a16="http://schemas.microsoft.com/office/drawing/2014/main" id="{0AC98A40-0E23-4BC5-888D-05B1CB68AAF1}"/>
                </a:ext>
              </a:extLst>
            </p:cNvPr>
            <p:cNvCxnSpPr/>
            <p:nvPr/>
          </p:nvCxnSpPr>
          <p:spPr>
            <a:xfrm>
              <a:off x="1981761" y="2561990"/>
              <a:ext cx="0" cy="3025388"/>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grpSp>
          <p:nvGrpSpPr>
            <p:cNvPr id="83" name="Groupe 14">
              <a:extLst>
                <a:ext uri="{FF2B5EF4-FFF2-40B4-BE49-F238E27FC236}">
                  <a16:creationId xmlns:a16="http://schemas.microsoft.com/office/drawing/2014/main" id="{02ACA025-E1E2-47EE-8C06-1008A449A765}"/>
                </a:ext>
              </a:extLst>
            </p:cNvPr>
            <p:cNvGrpSpPr>
              <a:grpSpLocks/>
            </p:cNvGrpSpPr>
            <p:nvPr/>
          </p:nvGrpSpPr>
          <p:grpSpPr bwMode="auto">
            <a:xfrm>
              <a:off x="1709694" y="1855230"/>
              <a:ext cx="8819211" cy="3911982"/>
              <a:chOff x="1709694" y="1855230"/>
              <a:chExt cx="8819211" cy="3911982"/>
            </a:xfrm>
          </p:grpSpPr>
          <p:sp>
            <p:nvSpPr>
              <p:cNvPr id="84" name="Rectangle 15">
                <a:extLst>
                  <a:ext uri="{FF2B5EF4-FFF2-40B4-BE49-F238E27FC236}">
                    <a16:creationId xmlns:a16="http://schemas.microsoft.com/office/drawing/2014/main" id="{B95FB7D2-2B34-4455-AC5F-AB8274B31FC1}"/>
                  </a:ext>
                </a:extLst>
              </p:cNvPr>
              <p:cNvSpPr>
                <a:spLocks noChangeArrowheads="1"/>
              </p:cNvSpPr>
              <p:nvPr/>
            </p:nvSpPr>
            <p:spPr bwMode="auto">
              <a:xfrm>
                <a:off x="1922603" y="3981289"/>
                <a:ext cx="8606302" cy="178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fr-FR" altLang="fr-FR" sz="2200" dirty="0"/>
                  <a:t>Formulaire administratif en ligne</a:t>
                </a:r>
              </a:p>
              <a:p>
                <a:pPr>
                  <a:buFontTx/>
                  <a:buChar char="-"/>
                </a:pPr>
                <a:r>
                  <a:rPr lang="fr-FR" altLang="fr-FR" sz="2200" dirty="0"/>
                  <a:t>Doc. scientifique à déposer</a:t>
                </a:r>
              </a:p>
              <a:p>
                <a:pPr>
                  <a:buFontTx/>
                  <a:buChar char="-"/>
                </a:pPr>
                <a:r>
                  <a:rPr lang="fr-FR" altLang="fr-FR" sz="2200" dirty="0"/>
                  <a:t>Lettre d’engagement</a:t>
                </a:r>
              </a:p>
              <a:p>
                <a:pPr>
                  <a:buFontTx/>
                  <a:buChar char="-"/>
                </a:pPr>
                <a:r>
                  <a:rPr lang="fr-FR" altLang="fr-FR" sz="2200" dirty="0"/>
                  <a:t>Projet européen/ international déposé</a:t>
                </a:r>
              </a:p>
              <a:p>
                <a:pPr>
                  <a:buFontTx/>
                  <a:buChar char="-"/>
                </a:pPr>
                <a:r>
                  <a:rPr lang="fr-FR" altLang="fr-FR" sz="2200" dirty="0"/>
                  <a:t>Retour de l’agence de financement Européenne/ internationale</a:t>
                </a:r>
              </a:p>
            </p:txBody>
          </p:sp>
          <p:cxnSp>
            <p:nvCxnSpPr>
              <p:cNvPr id="85" name="Connecteur droit 84">
                <a:extLst>
                  <a:ext uri="{FF2B5EF4-FFF2-40B4-BE49-F238E27FC236}">
                    <a16:creationId xmlns:a16="http://schemas.microsoft.com/office/drawing/2014/main" id="{16AFEDF7-D4B6-411B-9B9B-63C5A65943BD}"/>
                  </a:ext>
                </a:extLst>
              </p:cNvPr>
              <p:cNvCxnSpPr/>
              <p:nvPr/>
            </p:nvCxnSpPr>
            <p:spPr>
              <a:xfrm>
                <a:off x="1973824" y="1855230"/>
                <a:ext cx="0" cy="503467"/>
              </a:xfrm>
              <a:prstGeom prst="line">
                <a:avLst/>
              </a:prstGeom>
              <a:ln w="57150">
                <a:solidFill>
                  <a:srgbClr val="4A92AD"/>
                </a:solidFill>
              </a:ln>
            </p:spPr>
            <p:style>
              <a:lnRef idx="1">
                <a:schemeClr val="accent1"/>
              </a:lnRef>
              <a:fillRef idx="0">
                <a:schemeClr val="accent1"/>
              </a:fillRef>
              <a:effectRef idx="0">
                <a:schemeClr val="accent1"/>
              </a:effectRef>
              <a:fontRef idx="minor">
                <a:schemeClr val="tx1"/>
              </a:fontRef>
            </p:style>
          </p:cxnSp>
          <p:pic>
            <p:nvPicPr>
              <p:cNvPr id="86" name="Image 16">
                <a:extLst>
                  <a:ext uri="{FF2B5EF4-FFF2-40B4-BE49-F238E27FC236}">
                    <a16:creationId xmlns:a16="http://schemas.microsoft.com/office/drawing/2014/main" id="{6C3600AB-C9F4-4AA4-83DA-78B137DDE2B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09694" y="2365391"/>
                <a:ext cx="576000" cy="46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7" name="ZoneTexte 86">
            <a:extLst>
              <a:ext uri="{FF2B5EF4-FFF2-40B4-BE49-F238E27FC236}">
                <a16:creationId xmlns:a16="http://schemas.microsoft.com/office/drawing/2014/main" id="{4E7D4535-DE1C-4BB3-B247-BA2EE3856010}"/>
              </a:ext>
            </a:extLst>
          </p:cNvPr>
          <p:cNvSpPr txBox="1"/>
          <p:nvPr/>
        </p:nvSpPr>
        <p:spPr>
          <a:xfrm rot="20441322">
            <a:off x="541467" y="3031832"/>
            <a:ext cx="2276452" cy="738664"/>
          </a:xfrm>
          <a:prstGeom prst="rect">
            <a:avLst/>
          </a:prstGeom>
          <a:solidFill>
            <a:srgbClr val="FFFFCC"/>
          </a:solidFill>
        </p:spPr>
        <p:txBody>
          <a:bodyPr wrap="square" rtlCol="0">
            <a:spAutoFit/>
          </a:bodyPr>
          <a:lstStyle/>
          <a:p>
            <a:pPr algn="ctr"/>
            <a:r>
              <a:rPr lang="fr-FR" sz="1400" dirty="0"/>
              <a:t>Résultat de la 1</a:t>
            </a:r>
            <a:r>
              <a:rPr lang="fr-FR" sz="1400" baseline="30000" dirty="0"/>
              <a:t>ière</a:t>
            </a:r>
            <a:r>
              <a:rPr lang="fr-FR" sz="1400" dirty="0"/>
              <a:t> (2</a:t>
            </a:r>
            <a:r>
              <a:rPr lang="fr-FR" sz="1400" baseline="30000" dirty="0"/>
              <a:t>ième</a:t>
            </a:r>
            <a:r>
              <a:rPr lang="fr-FR" sz="1400" dirty="0"/>
              <a:t>) étape de l’appel Européen/ international</a:t>
            </a:r>
          </a:p>
        </p:txBody>
      </p:sp>
      <p:sp>
        <p:nvSpPr>
          <p:cNvPr id="88" name="Pentagone 59">
            <a:extLst>
              <a:ext uri="{FF2B5EF4-FFF2-40B4-BE49-F238E27FC236}">
                <a16:creationId xmlns:a16="http://schemas.microsoft.com/office/drawing/2014/main" id="{EAE83055-16B2-47E6-A450-D8B417FC566B}"/>
              </a:ext>
            </a:extLst>
          </p:cNvPr>
          <p:cNvSpPr/>
          <p:nvPr/>
        </p:nvSpPr>
        <p:spPr>
          <a:xfrm>
            <a:off x="851181" y="2177239"/>
            <a:ext cx="11001509" cy="155797"/>
          </a:xfrm>
          <a:prstGeom prst="homePlate">
            <a:avLst/>
          </a:prstGeom>
          <a:gradFill flip="none" rotWithShape="1">
            <a:gsLst>
              <a:gs pos="0">
                <a:srgbClr val="317D9C"/>
              </a:gs>
              <a:gs pos="61000">
                <a:srgbClr val="7CB0BD"/>
              </a:gs>
              <a:gs pos="100000">
                <a:srgbClr val="C6E3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36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59"/>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31CB6CC398A4EBA527888426E30C4" ma:contentTypeVersion="18" ma:contentTypeDescription="Crée un document." ma:contentTypeScope="" ma:versionID="2c523736966295514f098fba29fb2bd7">
  <xsd:schema xmlns:xsd="http://www.w3.org/2001/XMLSchema" xmlns:xs="http://www.w3.org/2001/XMLSchema" xmlns:p="http://schemas.microsoft.com/office/2006/metadata/properties" xmlns:ns2="11ab95c3-f4d0-4c60-8108-975f7acf377e" xmlns:ns3="6d34f164-3b49-48f5-9ac0-8c840a52bcd3" targetNamespace="http://schemas.microsoft.com/office/2006/metadata/properties" ma:root="true" ma:fieldsID="5633089deb5334679c5cefb3b463de8c" ns2:_="" ns3:_="">
    <xsd:import namespace="11ab95c3-f4d0-4c60-8108-975f7acf377e"/>
    <xsd:import namespace="6d34f164-3b49-48f5-9ac0-8c840a52bc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b95c3-f4d0-4c60-8108-975f7acf3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34f164-3b49-48f5-9ac0-8c840a52bcd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0f318de-343f-4d54-b6e9-ac350d18cc11}" ma:internalName="TaxCatchAll" ma:showField="CatchAllData" ma:web="6d34f164-3b49-48f5-9ac0-8c840a52bcd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ab95c3-f4d0-4c60-8108-975f7acf377e">
      <Terms xmlns="http://schemas.microsoft.com/office/infopath/2007/PartnerControls"/>
    </lcf76f155ced4ddcb4097134ff3c332f>
    <TaxCatchAll xmlns="6d34f164-3b49-48f5-9ac0-8c840a52bcd3" xsi:nil="true"/>
  </documentManagement>
</p:properties>
</file>

<file path=customXml/itemProps1.xml><?xml version="1.0" encoding="utf-8"?>
<ds:datastoreItem xmlns:ds="http://schemas.openxmlformats.org/officeDocument/2006/customXml" ds:itemID="{DE88605D-CA84-4DBD-86BE-86B48D1C80A4}"/>
</file>

<file path=customXml/itemProps2.xml><?xml version="1.0" encoding="utf-8"?>
<ds:datastoreItem xmlns:ds="http://schemas.openxmlformats.org/officeDocument/2006/customXml" ds:itemID="{07FC3921-A3A1-4383-A3F9-3180664C656C}"/>
</file>

<file path=customXml/itemProps3.xml><?xml version="1.0" encoding="utf-8"?>
<ds:datastoreItem xmlns:ds="http://schemas.openxmlformats.org/officeDocument/2006/customXml" ds:itemID="{8A0EAE30-98CE-444A-B133-7FA109080C2B}"/>
</file>

<file path=docProps/app.xml><?xml version="1.0" encoding="utf-8"?>
<Properties xmlns="http://schemas.openxmlformats.org/officeDocument/2006/extended-properties" xmlns:vt="http://schemas.openxmlformats.org/officeDocument/2006/docPropsVTypes">
  <TotalTime>9982</TotalTime>
  <Words>1075</Words>
  <Application>Microsoft Office PowerPoint</Application>
  <PresentationFormat>Grand écran</PresentationFormat>
  <Paragraphs>213</Paragraphs>
  <Slides>11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Thème Office</vt:lpstr>
      <vt:lpstr>Présentation PowerPoint</vt:lpstr>
      <vt:lpstr>Montage de réseaux scientifiques européens et internationaux (MRSEI)</vt:lpstr>
      <vt:lpstr>MRSEI : carte d’identité</vt:lpstr>
      <vt:lpstr>MRSEI : pour quels appels ?</vt:lpstr>
      <vt:lpstr>MRSEI : Modalités de dépôt &amp; processus de sélection</vt:lpstr>
      <vt:lpstr>MRSEI : quelques chiffres (2015-22, 18 éditions)</vt:lpstr>
      <vt:lpstr>Soutien aux réseaux scientifiques européens et internationaux (SRSEI)</vt:lpstr>
      <vt:lpstr>SRSEI : carte d’identité</vt:lpstr>
      <vt:lpstr>SRSEI : Modalités de dépôt &amp; processus de sélection</vt:lpstr>
      <vt:lpstr>Infos utiles :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CALLU Delphine</cp:lastModifiedBy>
  <cp:revision>248</cp:revision>
  <dcterms:created xsi:type="dcterms:W3CDTF">2020-09-16T15:49:59Z</dcterms:created>
  <dcterms:modified xsi:type="dcterms:W3CDTF">2023-10-05T12:51:39Z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0x01010068731CB6CC398A4EBA527888426E30C4</vt:lpwstr>
  </property>
</Properties>
</file>