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5"/>
  </p:notesMasterIdLst>
  <p:handoutMasterIdLst>
    <p:handoutMasterId r:id="rId16"/>
  </p:handoutMasterIdLst>
  <p:sldIdLst>
    <p:sldId id="347" r:id="rId5"/>
    <p:sldId id="381" r:id="rId6"/>
    <p:sldId id="390" r:id="rId7"/>
    <p:sldId id="382" r:id="rId8"/>
    <p:sldId id="385" r:id="rId9"/>
    <p:sldId id="378" r:id="rId10"/>
    <p:sldId id="387" r:id="rId11"/>
    <p:sldId id="372" r:id="rId12"/>
    <p:sldId id="389" r:id="rId13"/>
    <p:sldId id="388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47"/>
            <p14:sldId id="381"/>
            <p14:sldId id="390"/>
            <p14:sldId id="382"/>
            <p14:sldId id="385"/>
            <p14:sldId id="378"/>
            <p14:sldId id="387"/>
            <p14:sldId id="372"/>
            <p14:sldId id="389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6"/>
    <a:srgbClr val="000091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6BF65-64AF-4C9E-884A-6DE3E6A2B5F7}" v="3" dt="2023-09-22T07:43:40.019"/>
    <p1510:client id="{7C10C9ED-87C3-40D0-B01E-35414A8BC940}" v="12" dt="2023-09-15T13:52:54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5000" autoAdjust="0"/>
  </p:normalViewPr>
  <p:slideViewPr>
    <p:cSldViewPr showGuides="1">
      <p:cViewPr varScale="1">
        <p:scale>
          <a:sx n="95" d="100"/>
          <a:sy n="95" d="100"/>
        </p:scale>
        <p:origin x="702" y="6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DE SUTTER" userId="S::isabelle.de-sutter@collaboratif-dne.fr::877823e7-ba88-473a-b432-4ab442441d97" providerId="AD" clId="Web-{7C10C9ED-87C3-40D0-B01E-35414A8BC940}"/>
    <pc:docChg chg="modSld">
      <pc:chgData name="Isabelle DE SUTTER" userId="S::isabelle.de-sutter@collaboratif-dne.fr::877823e7-ba88-473a-b432-4ab442441d97" providerId="AD" clId="Web-{7C10C9ED-87C3-40D0-B01E-35414A8BC940}" dt="2023-09-15T13:52:54.456" v="11" actId="20577"/>
      <pc:docMkLst>
        <pc:docMk/>
      </pc:docMkLst>
      <pc:sldChg chg="modSp">
        <pc:chgData name="Isabelle DE SUTTER" userId="S::isabelle.de-sutter@collaboratif-dne.fr::877823e7-ba88-473a-b432-4ab442441d97" providerId="AD" clId="Web-{7C10C9ED-87C3-40D0-B01E-35414A8BC940}" dt="2023-09-15T13:52:54.456" v="11" actId="20577"/>
        <pc:sldMkLst>
          <pc:docMk/>
          <pc:sldMk cId="1515391390" sldId="378"/>
        </pc:sldMkLst>
        <pc:spChg chg="mod">
          <ac:chgData name="Isabelle DE SUTTER" userId="S::isabelle.de-sutter@collaboratif-dne.fr::877823e7-ba88-473a-b432-4ab442441d97" providerId="AD" clId="Web-{7C10C9ED-87C3-40D0-B01E-35414A8BC940}" dt="2023-09-15T13:52:54.456" v="11" actId="20577"/>
          <ac:spMkLst>
            <pc:docMk/>
            <pc:sldMk cId="1515391390" sldId="378"/>
            <ac:spMk id="3" creationId="{00000000-0000-0000-0000-000000000000}"/>
          </ac:spMkLst>
        </pc:spChg>
      </pc:sldChg>
    </pc:docChg>
  </pc:docChgLst>
  <pc:docChgLst>
    <pc:chgData name="Isabelle DE SUTTER" userId="S::isabelle.de-sutter@collaboratif-dne.fr::877823e7-ba88-473a-b432-4ab442441d97" providerId="AD" clId="Web-{0E56BF65-64AF-4C9E-884A-6DE3E6A2B5F7}"/>
    <pc:docChg chg="modSld">
      <pc:chgData name="Isabelle DE SUTTER" userId="S::isabelle.de-sutter@collaboratif-dne.fr::877823e7-ba88-473a-b432-4ab442441d97" providerId="AD" clId="Web-{0E56BF65-64AF-4C9E-884A-6DE3E6A2B5F7}" dt="2023-09-22T07:43:38.394" v="1" actId="20577"/>
      <pc:docMkLst>
        <pc:docMk/>
      </pc:docMkLst>
      <pc:sldChg chg="modSp">
        <pc:chgData name="Isabelle DE SUTTER" userId="S::isabelle.de-sutter@collaboratif-dne.fr::877823e7-ba88-473a-b432-4ab442441d97" providerId="AD" clId="Web-{0E56BF65-64AF-4C9E-884A-6DE3E6A2B5F7}" dt="2023-09-22T07:43:38.394" v="1" actId="20577"/>
        <pc:sldMkLst>
          <pc:docMk/>
          <pc:sldMk cId="1515391390" sldId="378"/>
        </pc:sldMkLst>
        <pc:spChg chg="mod">
          <ac:chgData name="Isabelle DE SUTTER" userId="S::isabelle.de-sutter@collaboratif-dne.fr::877823e7-ba88-473a-b432-4ab442441d97" providerId="AD" clId="Web-{0E56BF65-64AF-4C9E-884A-6DE3E6A2B5F7}" dt="2023-09-22T07:43:38.394" v="1" actId="20577"/>
          <ac:spMkLst>
            <pc:docMk/>
            <pc:sldMk cId="1515391390" sldId="37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4430A-E440-40B1-98B0-8EBED724947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4B7D477-4DBA-4FCE-9898-30F76E97C23B}">
      <dgm:prSet phldrT="[Texte]"/>
      <dgm:spPr/>
      <dgm:t>
        <a:bodyPr/>
        <a:lstStyle/>
        <a:p>
          <a:r>
            <a:rPr lang="fr-FR" dirty="0" smtClean="0"/>
            <a:t>Acteurs participants</a:t>
          </a:r>
          <a:endParaRPr lang="fr-FR" dirty="0"/>
        </a:p>
      </dgm:t>
    </dgm:pt>
    <dgm:pt modelId="{3D7935F7-0F39-4B6C-B299-EF06DC8EFC19}" type="parTrans" cxnId="{93865112-F658-4F1F-8586-D31DDF777392}">
      <dgm:prSet/>
      <dgm:spPr/>
      <dgm:t>
        <a:bodyPr/>
        <a:lstStyle/>
        <a:p>
          <a:endParaRPr lang="fr-FR"/>
        </a:p>
      </dgm:t>
    </dgm:pt>
    <dgm:pt modelId="{555A4FEF-F142-4D3E-9C40-C4C8064CB816}" type="sibTrans" cxnId="{93865112-F658-4F1F-8586-D31DDF777392}">
      <dgm:prSet/>
      <dgm:spPr/>
      <dgm:t>
        <a:bodyPr/>
        <a:lstStyle/>
        <a:p>
          <a:endParaRPr lang="fr-FR"/>
        </a:p>
      </dgm:t>
    </dgm:pt>
    <dgm:pt modelId="{F59F4258-7A30-483D-99B7-DE3B98E7A771}">
      <dgm:prSet phldrT="[Texte]"/>
      <dgm:spPr/>
      <dgm:t>
        <a:bodyPr/>
        <a:lstStyle/>
        <a:p>
          <a:r>
            <a:rPr lang="fr-FR" dirty="0" smtClean="0"/>
            <a:t>PCN</a:t>
          </a:r>
          <a:endParaRPr lang="fr-FR" dirty="0"/>
        </a:p>
      </dgm:t>
    </dgm:pt>
    <dgm:pt modelId="{E9CD6BE6-B41D-4F51-89CC-024A0C18FCA8}" type="parTrans" cxnId="{FFE85026-7258-4685-A9DD-AB66EE7017BA}">
      <dgm:prSet/>
      <dgm:spPr/>
      <dgm:t>
        <a:bodyPr/>
        <a:lstStyle/>
        <a:p>
          <a:endParaRPr lang="fr-FR"/>
        </a:p>
      </dgm:t>
    </dgm:pt>
    <dgm:pt modelId="{3A799A68-9863-4EB8-AB08-9719ABC23BD9}" type="sibTrans" cxnId="{FFE85026-7258-4685-A9DD-AB66EE7017BA}">
      <dgm:prSet/>
      <dgm:spPr/>
      <dgm:t>
        <a:bodyPr/>
        <a:lstStyle/>
        <a:p>
          <a:endParaRPr lang="fr-FR"/>
        </a:p>
      </dgm:t>
    </dgm:pt>
    <dgm:pt modelId="{11AEE55F-AE75-4753-8A74-5324026D1927}">
      <dgm:prSet phldrT="[Texte]"/>
      <dgm:spPr/>
      <dgm:t>
        <a:bodyPr/>
        <a:lstStyle/>
        <a:p>
          <a:r>
            <a:rPr lang="fr-FR" dirty="0" smtClean="0"/>
            <a:t>RCP</a:t>
          </a:r>
          <a:endParaRPr lang="fr-FR" dirty="0"/>
        </a:p>
      </dgm:t>
    </dgm:pt>
    <dgm:pt modelId="{2D2A2502-BAA5-46CD-B3A4-F7F6C00FACA2}" type="parTrans" cxnId="{E82B37AA-D13A-4E64-B649-9EE5DF20C121}">
      <dgm:prSet/>
      <dgm:spPr/>
      <dgm:t>
        <a:bodyPr/>
        <a:lstStyle/>
        <a:p>
          <a:endParaRPr lang="fr-FR"/>
        </a:p>
      </dgm:t>
    </dgm:pt>
    <dgm:pt modelId="{001AF095-8DA2-4457-B4B6-69498D9FC01B}" type="sibTrans" cxnId="{E82B37AA-D13A-4E64-B649-9EE5DF20C121}">
      <dgm:prSet/>
      <dgm:spPr/>
      <dgm:t>
        <a:bodyPr/>
        <a:lstStyle/>
        <a:p>
          <a:endParaRPr lang="fr-FR"/>
        </a:p>
      </dgm:t>
    </dgm:pt>
    <dgm:pt modelId="{E67E7045-023F-491D-8109-FFA4B871028A}" type="pres">
      <dgm:prSet presAssocID="{5484430A-E440-40B1-98B0-8EBED72494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77E148-FB55-4488-AEE8-2032BA09D221}" type="pres">
      <dgm:prSet presAssocID="{74B7D477-4DBA-4FCE-9898-30F76E97C2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C9A311-222E-4876-BC0D-2FB59DFC591E}" type="pres">
      <dgm:prSet presAssocID="{74B7D477-4DBA-4FCE-9898-30F76E97C23B}" presName="gear1srcNode" presStyleLbl="node1" presStyleIdx="0" presStyleCnt="3"/>
      <dgm:spPr/>
      <dgm:t>
        <a:bodyPr/>
        <a:lstStyle/>
        <a:p>
          <a:endParaRPr lang="fr-FR"/>
        </a:p>
      </dgm:t>
    </dgm:pt>
    <dgm:pt modelId="{A6E41651-9AE8-47D5-A5F3-20567E58499E}" type="pres">
      <dgm:prSet presAssocID="{74B7D477-4DBA-4FCE-9898-30F76E97C23B}" presName="gear1dstNode" presStyleLbl="node1" presStyleIdx="0" presStyleCnt="3"/>
      <dgm:spPr/>
      <dgm:t>
        <a:bodyPr/>
        <a:lstStyle/>
        <a:p>
          <a:endParaRPr lang="fr-FR"/>
        </a:p>
      </dgm:t>
    </dgm:pt>
    <dgm:pt modelId="{B9C9F4AB-51FE-44D5-9CE7-303A6976DAF8}" type="pres">
      <dgm:prSet presAssocID="{F59F4258-7A30-483D-99B7-DE3B98E7A77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CEB32-2B81-4BE4-AAC8-36655F63B6C0}" type="pres">
      <dgm:prSet presAssocID="{F59F4258-7A30-483D-99B7-DE3B98E7A771}" presName="gear2srcNode" presStyleLbl="node1" presStyleIdx="1" presStyleCnt="3"/>
      <dgm:spPr/>
      <dgm:t>
        <a:bodyPr/>
        <a:lstStyle/>
        <a:p>
          <a:endParaRPr lang="fr-FR"/>
        </a:p>
      </dgm:t>
    </dgm:pt>
    <dgm:pt modelId="{8C9A484D-855D-4444-932F-B6C11F8ED3C3}" type="pres">
      <dgm:prSet presAssocID="{F59F4258-7A30-483D-99B7-DE3B98E7A771}" presName="gear2dstNode" presStyleLbl="node1" presStyleIdx="1" presStyleCnt="3"/>
      <dgm:spPr/>
      <dgm:t>
        <a:bodyPr/>
        <a:lstStyle/>
        <a:p>
          <a:endParaRPr lang="fr-FR"/>
        </a:p>
      </dgm:t>
    </dgm:pt>
    <dgm:pt modelId="{62DD7C6A-CD12-41D1-9E5A-8F435E17041C}" type="pres">
      <dgm:prSet presAssocID="{11AEE55F-AE75-4753-8A74-5324026D1927}" presName="gear3" presStyleLbl="node1" presStyleIdx="2" presStyleCnt="3"/>
      <dgm:spPr/>
      <dgm:t>
        <a:bodyPr/>
        <a:lstStyle/>
        <a:p>
          <a:endParaRPr lang="fr-FR"/>
        </a:p>
      </dgm:t>
    </dgm:pt>
    <dgm:pt modelId="{878C5176-1417-4497-99EF-94CDDEE301F9}" type="pres">
      <dgm:prSet presAssocID="{11AEE55F-AE75-4753-8A74-5324026D19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D21F21-64CE-447D-BAB4-A01428D64E93}" type="pres">
      <dgm:prSet presAssocID="{11AEE55F-AE75-4753-8A74-5324026D1927}" presName="gear3srcNode" presStyleLbl="node1" presStyleIdx="2" presStyleCnt="3"/>
      <dgm:spPr/>
      <dgm:t>
        <a:bodyPr/>
        <a:lstStyle/>
        <a:p>
          <a:endParaRPr lang="fr-FR"/>
        </a:p>
      </dgm:t>
    </dgm:pt>
    <dgm:pt modelId="{9892A89C-D70B-49EE-B295-D448E5AD51E1}" type="pres">
      <dgm:prSet presAssocID="{11AEE55F-AE75-4753-8A74-5324026D1927}" presName="gear3dstNode" presStyleLbl="node1" presStyleIdx="2" presStyleCnt="3"/>
      <dgm:spPr/>
      <dgm:t>
        <a:bodyPr/>
        <a:lstStyle/>
        <a:p>
          <a:endParaRPr lang="fr-FR"/>
        </a:p>
      </dgm:t>
    </dgm:pt>
    <dgm:pt modelId="{16ABFEC2-EAFF-4AD3-9C99-58E520685029}" type="pres">
      <dgm:prSet presAssocID="{555A4FEF-F142-4D3E-9C40-C4C8064CB816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3E2BABA7-8974-4E66-BF9D-ADABDEBCCD4A}" type="pres">
      <dgm:prSet presAssocID="{3A799A68-9863-4EB8-AB08-9719ABC23BD9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469FD748-C417-4255-ADE1-E32EBA481E72}" type="pres">
      <dgm:prSet presAssocID="{001AF095-8DA2-4457-B4B6-69498D9FC01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2CDAFFFA-C3B0-4910-A402-5CCF33921D90}" type="presOf" srcId="{555A4FEF-F142-4D3E-9C40-C4C8064CB816}" destId="{16ABFEC2-EAFF-4AD3-9C99-58E520685029}" srcOrd="0" destOrd="0" presId="urn:microsoft.com/office/officeart/2005/8/layout/gear1"/>
    <dgm:cxn modelId="{3C4720DC-ED4A-4C23-B319-DB25E539C5A7}" type="presOf" srcId="{74B7D477-4DBA-4FCE-9898-30F76E97C23B}" destId="{1B77E148-FB55-4488-AEE8-2032BA09D221}" srcOrd="0" destOrd="0" presId="urn:microsoft.com/office/officeart/2005/8/layout/gear1"/>
    <dgm:cxn modelId="{389F2365-C397-49F7-BF31-3D4A0269B1FF}" type="presOf" srcId="{74B7D477-4DBA-4FCE-9898-30F76E97C23B}" destId="{A6E41651-9AE8-47D5-A5F3-20567E58499E}" srcOrd="2" destOrd="0" presId="urn:microsoft.com/office/officeart/2005/8/layout/gear1"/>
    <dgm:cxn modelId="{E82B37AA-D13A-4E64-B649-9EE5DF20C121}" srcId="{5484430A-E440-40B1-98B0-8EBED724947C}" destId="{11AEE55F-AE75-4753-8A74-5324026D1927}" srcOrd="2" destOrd="0" parTransId="{2D2A2502-BAA5-46CD-B3A4-F7F6C00FACA2}" sibTransId="{001AF095-8DA2-4457-B4B6-69498D9FC01B}"/>
    <dgm:cxn modelId="{FFE85026-7258-4685-A9DD-AB66EE7017BA}" srcId="{5484430A-E440-40B1-98B0-8EBED724947C}" destId="{F59F4258-7A30-483D-99B7-DE3B98E7A771}" srcOrd="1" destOrd="0" parTransId="{E9CD6BE6-B41D-4F51-89CC-024A0C18FCA8}" sibTransId="{3A799A68-9863-4EB8-AB08-9719ABC23BD9}"/>
    <dgm:cxn modelId="{F3BC57DD-E78E-477C-AAB0-1BC592F441A9}" type="presOf" srcId="{11AEE55F-AE75-4753-8A74-5324026D1927}" destId="{62DD7C6A-CD12-41D1-9E5A-8F435E17041C}" srcOrd="0" destOrd="0" presId="urn:microsoft.com/office/officeart/2005/8/layout/gear1"/>
    <dgm:cxn modelId="{14D7C790-8977-453F-9193-842D9CFC88C7}" type="presOf" srcId="{11AEE55F-AE75-4753-8A74-5324026D1927}" destId="{9892A89C-D70B-49EE-B295-D448E5AD51E1}" srcOrd="3" destOrd="0" presId="urn:microsoft.com/office/officeart/2005/8/layout/gear1"/>
    <dgm:cxn modelId="{706542A8-16E4-4F1B-874D-FE5308DCF586}" type="presOf" srcId="{3A799A68-9863-4EB8-AB08-9719ABC23BD9}" destId="{3E2BABA7-8974-4E66-BF9D-ADABDEBCCD4A}" srcOrd="0" destOrd="0" presId="urn:microsoft.com/office/officeart/2005/8/layout/gear1"/>
    <dgm:cxn modelId="{E71D281E-27C6-447D-A7C2-C55092414701}" type="presOf" srcId="{74B7D477-4DBA-4FCE-9898-30F76E97C23B}" destId="{D1C9A311-222E-4876-BC0D-2FB59DFC591E}" srcOrd="1" destOrd="0" presId="urn:microsoft.com/office/officeart/2005/8/layout/gear1"/>
    <dgm:cxn modelId="{1DC6F0CE-1E7C-4CF9-9CBC-78F3509F030C}" type="presOf" srcId="{11AEE55F-AE75-4753-8A74-5324026D1927}" destId="{878C5176-1417-4497-99EF-94CDDEE301F9}" srcOrd="1" destOrd="0" presId="urn:microsoft.com/office/officeart/2005/8/layout/gear1"/>
    <dgm:cxn modelId="{7F71587C-40C7-4643-994C-FD4FBDFEF793}" type="presOf" srcId="{F59F4258-7A30-483D-99B7-DE3B98E7A771}" destId="{63DCEB32-2B81-4BE4-AAC8-36655F63B6C0}" srcOrd="1" destOrd="0" presId="urn:microsoft.com/office/officeart/2005/8/layout/gear1"/>
    <dgm:cxn modelId="{9EE04391-659E-4B2D-8648-97A7CE506333}" type="presOf" srcId="{F59F4258-7A30-483D-99B7-DE3B98E7A771}" destId="{B9C9F4AB-51FE-44D5-9CE7-303A6976DAF8}" srcOrd="0" destOrd="0" presId="urn:microsoft.com/office/officeart/2005/8/layout/gear1"/>
    <dgm:cxn modelId="{896EAE5A-2C4A-4186-AE0E-88FE80378A66}" type="presOf" srcId="{001AF095-8DA2-4457-B4B6-69498D9FC01B}" destId="{469FD748-C417-4255-ADE1-E32EBA481E72}" srcOrd="0" destOrd="0" presId="urn:microsoft.com/office/officeart/2005/8/layout/gear1"/>
    <dgm:cxn modelId="{93865112-F658-4F1F-8586-D31DDF777392}" srcId="{5484430A-E440-40B1-98B0-8EBED724947C}" destId="{74B7D477-4DBA-4FCE-9898-30F76E97C23B}" srcOrd="0" destOrd="0" parTransId="{3D7935F7-0F39-4B6C-B299-EF06DC8EFC19}" sibTransId="{555A4FEF-F142-4D3E-9C40-C4C8064CB816}"/>
    <dgm:cxn modelId="{F79FAC80-FDD2-4BA2-9611-880914555A45}" type="presOf" srcId="{11AEE55F-AE75-4753-8A74-5324026D1927}" destId="{0DD21F21-64CE-447D-BAB4-A01428D64E93}" srcOrd="2" destOrd="0" presId="urn:microsoft.com/office/officeart/2005/8/layout/gear1"/>
    <dgm:cxn modelId="{A6519054-8F34-4011-9D32-B1C281D9932A}" type="presOf" srcId="{F59F4258-7A30-483D-99B7-DE3B98E7A771}" destId="{8C9A484D-855D-4444-932F-B6C11F8ED3C3}" srcOrd="2" destOrd="0" presId="urn:microsoft.com/office/officeart/2005/8/layout/gear1"/>
    <dgm:cxn modelId="{1E3F0C0B-9A97-4647-B5FE-F3710FB2B505}" type="presOf" srcId="{5484430A-E440-40B1-98B0-8EBED724947C}" destId="{E67E7045-023F-491D-8109-FFA4B871028A}" srcOrd="0" destOrd="0" presId="urn:microsoft.com/office/officeart/2005/8/layout/gear1"/>
    <dgm:cxn modelId="{2CD67CCE-D60C-4699-A681-8CB191447E11}" type="presParOf" srcId="{E67E7045-023F-491D-8109-FFA4B871028A}" destId="{1B77E148-FB55-4488-AEE8-2032BA09D221}" srcOrd="0" destOrd="0" presId="urn:microsoft.com/office/officeart/2005/8/layout/gear1"/>
    <dgm:cxn modelId="{D2F187D4-2D83-47FA-85BD-C492FC95E762}" type="presParOf" srcId="{E67E7045-023F-491D-8109-FFA4B871028A}" destId="{D1C9A311-222E-4876-BC0D-2FB59DFC591E}" srcOrd="1" destOrd="0" presId="urn:microsoft.com/office/officeart/2005/8/layout/gear1"/>
    <dgm:cxn modelId="{E61ED7D6-F306-4F53-B569-7D92BD93AB65}" type="presParOf" srcId="{E67E7045-023F-491D-8109-FFA4B871028A}" destId="{A6E41651-9AE8-47D5-A5F3-20567E58499E}" srcOrd="2" destOrd="0" presId="urn:microsoft.com/office/officeart/2005/8/layout/gear1"/>
    <dgm:cxn modelId="{55C1AB93-D32C-42E9-A17D-CCA0CED55D17}" type="presParOf" srcId="{E67E7045-023F-491D-8109-FFA4B871028A}" destId="{B9C9F4AB-51FE-44D5-9CE7-303A6976DAF8}" srcOrd="3" destOrd="0" presId="urn:microsoft.com/office/officeart/2005/8/layout/gear1"/>
    <dgm:cxn modelId="{319623BD-3A7F-45B6-B812-A4EEEA90510B}" type="presParOf" srcId="{E67E7045-023F-491D-8109-FFA4B871028A}" destId="{63DCEB32-2B81-4BE4-AAC8-36655F63B6C0}" srcOrd="4" destOrd="0" presId="urn:microsoft.com/office/officeart/2005/8/layout/gear1"/>
    <dgm:cxn modelId="{CA0FD6CA-B10F-47AA-B91D-497BAC14CB31}" type="presParOf" srcId="{E67E7045-023F-491D-8109-FFA4B871028A}" destId="{8C9A484D-855D-4444-932F-B6C11F8ED3C3}" srcOrd="5" destOrd="0" presId="urn:microsoft.com/office/officeart/2005/8/layout/gear1"/>
    <dgm:cxn modelId="{19FCEC27-C38D-4D3E-A7F3-C3D014436AFD}" type="presParOf" srcId="{E67E7045-023F-491D-8109-FFA4B871028A}" destId="{62DD7C6A-CD12-41D1-9E5A-8F435E17041C}" srcOrd="6" destOrd="0" presId="urn:microsoft.com/office/officeart/2005/8/layout/gear1"/>
    <dgm:cxn modelId="{1C40B3CF-43DB-4612-9B05-5F384C8E7449}" type="presParOf" srcId="{E67E7045-023F-491D-8109-FFA4B871028A}" destId="{878C5176-1417-4497-99EF-94CDDEE301F9}" srcOrd="7" destOrd="0" presId="urn:microsoft.com/office/officeart/2005/8/layout/gear1"/>
    <dgm:cxn modelId="{8CBB0001-96B1-446B-AB8B-F8611AEC39C7}" type="presParOf" srcId="{E67E7045-023F-491D-8109-FFA4B871028A}" destId="{0DD21F21-64CE-447D-BAB4-A01428D64E93}" srcOrd="8" destOrd="0" presId="urn:microsoft.com/office/officeart/2005/8/layout/gear1"/>
    <dgm:cxn modelId="{C2DAA624-6B1E-4943-B33B-6C74B0ED781C}" type="presParOf" srcId="{E67E7045-023F-491D-8109-FFA4B871028A}" destId="{9892A89C-D70B-49EE-B295-D448E5AD51E1}" srcOrd="9" destOrd="0" presId="urn:microsoft.com/office/officeart/2005/8/layout/gear1"/>
    <dgm:cxn modelId="{64FF162A-2623-41E3-9468-2E98B2330318}" type="presParOf" srcId="{E67E7045-023F-491D-8109-FFA4B871028A}" destId="{16ABFEC2-EAFF-4AD3-9C99-58E520685029}" srcOrd="10" destOrd="0" presId="urn:microsoft.com/office/officeart/2005/8/layout/gear1"/>
    <dgm:cxn modelId="{50015E34-FED9-475D-B15D-4A9CCF4D22E6}" type="presParOf" srcId="{E67E7045-023F-491D-8109-FFA4B871028A}" destId="{3E2BABA7-8974-4E66-BF9D-ADABDEBCCD4A}" srcOrd="11" destOrd="0" presId="urn:microsoft.com/office/officeart/2005/8/layout/gear1"/>
    <dgm:cxn modelId="{C102B427-8509-4EEB-A793-22BD02C75181}" type="presParOf" srcId="{E67E7045-023F-491D-8109-FFA4B871028A}" destId="{469FD748-C417-4255-ADE1-E32EBA481E7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E148-FB55-4488-AEE8-2032BA09D221}">
      <dsp:nvSpPr>
        <dsp:cNvPr id="0" name=""/>
        <dsp:cNvSpPr/>
      </dsp:nvSpPr>
      <dsp:spPr>
        <a:xfrm>
          <a:off x="2169073" y="1197299"/>
          <a:ext cx="1463365" cy="146336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Acteurs participants</a:t>
          </a:r>
          <a:endParaRPr lang="fr-FR" sz="1200" kern="1200" dirty="0"/>
        </a:p>
      </dsp:txBody>
      <dsp:txXfrm>
        <a:off x="2463274" y="1540085"/>
        <a:ext cx="874963" cy="752200"/>
      </dsp:txXfrm>
    </dsp:sp>
    <dsp:sp modelId="{B9C9F4AB-51FE-44D5-9CE7-303A6976DAF8}">
      <dsp:nvSpPr>
        <dsp:cNvPr id="0" name=""/>
        <dsp:cNvSpPr/>
      </dsp:nvSpPr>
      <dsp:spPr>
        <a:xfrm>
          <a:off x="1317660" y="851412"/>
          <a:ext cx="1064266" cy="10642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PCN</a:t>
          </a:r>
          <a:endParaRPr lang="fr-FR" sz="1200" kern="1200" dirty="0"/>
        </a:p>
      </dsp:txBody>
      <dsp:txXfrm>
        <a:off x="1585592" y="1120964"/>
        <a:ext cx="528402" cy="525162"/>
      </dsp:txXfrm>
    </dsp:sp>
    <dsp:sp modelId="{62DD7C6A-CD12-41D1-9E5A-8F435E17041C}">
      <dsp:nvSpPr>
        <dsp:cNvPr id="0" name=""/>
        <dsp:cNvSpPr/>
      </dsp:nvSpPr>
      <dsp:spPr>
        <a:xfrm rot="20700000">
          <a:off x="1913758" y="117177"/>
          <a:ext cx="1042763" cy="10427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RCP</a:t>
          </a:r>
          <a:endParaRPr lang="fr-FR" sz="1200" kern="1200" dirty="0"/>
        </a:p>
      </dsp:txBody>
      <dsp:txXfrm rot="-20700000">
        <a:off x="2142467" y="345886"/>
        <a:ext cx="585346" cy="585346"/>
      </dsp:txXfrm>
    </dsp:sp>
    <dsp:sp modelId="{16ABFEC2-EAFF-4AD3-9C99-58E520685029}">
      <dsp:nvSpPr>
        <dsp:cNvPr id="0" name=""/>
        <dsp:cNvSpPr/>
      </dsp:nvSpPr>
      <dsp:spPr>
        <a:xfrm>
          <a:off x="2040539" y="985435"/>
          <a:ext cx="1873108" cy="1873108"/>
        </a:xfrm>
        <a:prstGeom prst="circularArrow">
          <a:avLst>
            <a:gd name="adj1" fmla="val 4688"/>
            <a:gd name="adj2" fmla="val 299029"/>
            <a:gd name="adj3" fmla="val 2463113"/>
            <a:gd name="adj4" fmla="val 1598070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ABA7-8974-4E66-BF9D-ADABDEBCCD4A}">
      <dsp:nvSpPr>
        <dsp:cNvPr id="0" name=""/>
        <dsp:cNvSpPr/>
      </dsp:nvSpPr>
      <dsp:spPr>
        <a:xfrm>
          <a:off x="1129181" y="622512"/>
          <a:ext cx="1360930" cy="13609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FD748-C417-4255-ADE1-E32EBA481E72}">
      <dsp:nvSpPr>
        <dsp:cNvPr id="0" name=""/>
        <dsp:cNvSpPr/>
      </dsp:nvSpPr>
      <dsp:spPr>
        <a:xfrm>
          <a:off x="1672556" y="-104644"/>
          <a:ext cx="1467356" cy="14673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22/09/2023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22/09/2023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8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0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26 000 experts recrutés chaque année</a:t>
            </a:r>
            <a:endParaRPr/>
          </a:p>
          <a:p>
            <a:pPr>
              <a:defRPr/>
            </a:pPr>
            <a:r>
              <a:rPr lang="fr-FR"/>
              <a:t>Français = 8,5% du vivier des experts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8</a:t>
            </a:fld>
            <a:endParaRPr lang="fr-FR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fld id="{00000000-1234-1234-1234-123412341234}" type="slidenum">
              <a:rPr lang="fr-FR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9</a:t>
            </a:fld>
            <a:endParaRPr lang="fr-FR" sz="12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0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06/07/2021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"/>
            <a:ext cx="9152690" cy="515296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07" y="90000"/>
            <a:ext cx="2128847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56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071450-74CE-A795-3190-A2293C3C7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636" y="195486"/>
            <a:ext cx="924761" cy="6792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32" y="213420"/>
            <a:ext cx="936104" cy="4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4A4039-CD5A-FBB8-C07F-D0B1B7EAC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03774"/>
            <a:ext cx="909157" cy="6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4A4039-CD5A-FBB8-C07F-D0B1B7EAC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03774"/>
            <a:ext cx="909157" cy="6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131840" y="381129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4A4039-CD5A-FBB8-C07F-D0B1B7EAC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03774"/>
            <a:ext cx="909157" cy="6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4032448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4A4039-CD5A-FBB8-C07F-D0B1B7EAC8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03774"/>
            <a:ext cx="909157" cy="667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 bwMode="auto">
          <a:xfrm>
            <a:off x="359999" y="1116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 bwMode="auto">
          <a:xfrm>
            <a:off x="359998" y="2027849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914400" lvl="1" indent="-28892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 bwMode="auto">
          <a:xfrm>
            <a:off x="3491880" y="339502"/>
            <a:ext cx="273293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 bwMode="auto">
          <a:xfrm>
            <a:off x="6426336" y="4876006"/>
            <a:ext cx="1170000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fr-FR"/>
              <a:t>06/07/2021</a:t>
            </a:r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 bwMode="auto">
          <a:xfrm>
            <a:off x="7596336" y="4793698"/>
            <a:ext cx="1170000" cy="34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07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06/07/2021</a:t>
            </a:r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59"/>
            <a:ext cx="943157" cy="693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4" r:id="rId7"/>
    <p:sldLayoutId id="214748381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cn-shs@recherche.gouv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sylviane.pascal@recherche.gouv.fr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inscription-liste-espace" TargetMode="External"/><Relationship Id="rId2" Type="http://schemas.openxmlformats.org/officeDocument/2006/relationships/hyperlink" Target="mailto:pcn-espace@recherche.gouv.fr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s://www.horizon-europe.gouv.fr/espace-cluster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experts/standard-briefing-slides-for-experts_he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info/funding-tenders/opportunities/portal/screen/work-as-an-expe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1779662"/>
            <a:ext cx="9144000" cy="2075825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F5DC32"/>
                </a:solidFill>
                <a:latin typeface="Calibri"/>
                <a:ea typeface="Calibri" panose="020F0502020204030204" pitchFamily="34" charset="0"/>
                <a:cs typeface="Times New Roman"/>
              </a:rPr>
              <a:t>Le PCN Espace,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b="1" dirty="0">
                <a:solidFill>
                  <a:srgbClr val="F5DC32"/>
                </a:solidFill>
                <a:latin typeface="Calibri"/>
                <a:ea typeface="Calibri" panose="020F0502020204030204" pitchFamily="34" charset="0"/>
                <a:cs typeface="Times New Roman"/>
              </a:rPr>
              <a:t>son rôle, ses activités et ses services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b="1" dirty="0">
              <a:solidFill>
                <a:srgbClr val="F5DC32"/>
              </a:solidFill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20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3488" y="1210593"/>
            <a:ext cx="6957848" cy="720000"/>
          </a:xfrm>
        </p:spPr>
        <p:txBody>
          <a:bodyPr/>
          <a:lstStyle/>
          <a:p>
            <a:r>
              <a:rPr lang="fr-FR" sz="4000" dirty="0"/>
              <a:t>Rendez-vous individuels</a:t>
            </a:r>
            <a:br>
              <a:rPr lang="fr-FR" sz="4000" dirty="0"/>
            </a:br>
            <a:r>
              <a:rPr lang="fr-FR" sz="4000" dirty="0"/>
              <a:t>avec le PCN cet après-midi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83475" y="2322138"/>
            <a:ext cx="8135008" cy="1966083"/>
          </a:xfrm>
        </p:spPr>
        <p:txBody>
          <a:bodyPr/>
          <a:lstStyle/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rendez-vous individuels avec les PCN Espace et les acteurs régionaux se tiendront cet après-midi dès 13h30. Prévoir 20 mn pour cette prise de contact.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pourront être suivis d’un second échange en visioconférence afin d’aborder des points techniques sur une idée de projet, montage d’une proposition, recherche de partenaire(s), etc..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b="1" smtClean="0">
                <a:solidFill>
                  <a:schemeClr val="bg2"/>
                </a:solidFill>
              </a:rPr>
              <a:pPr/>
              <a:t>10</a:t>
            </a:fld>
            <a:endParaRPr lang="fr-F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359999" y="888173"/>
            <a:ext cx="8647694" cy="367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/>
              <a:t>Le Point de Contact National (PCN) Cluster 4 - Espace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FFE1C-CEB6-CD4B-BD5E-07C9AB1592D6}"/>
              </a:ext>
            </a:extLst>
          </p:cNvPr>
          <p:cNvSpPr/>
          <p:nvPr/>
        </p:nvSpPr>
        <p:spPr>
          <a:xfrm>
            <a:off x="5385174" y="2725135"/>
            <a:ext cx="36845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 dirty="0">
                <a:solidFill>
                  <a:srgbClr val="002060"/>
                </a:solidFill>
              </a:rPr>
              <a:t>Joindre le PCN espace :</a:t>
            </a:r>
            <a:endParaRPr lang="fr-FR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pcn-espace@recherche.gouv.fr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9D0DD7-B0CD-F9E7-BE4F-55FE02A272C0}"/>
              </a:ext>
            </a:extLst>
          </p:cNvPr>
          <p:cNvSpPr txBox="1"/>
          <p:nvPr/>
        </p:nvSpPr>
        <p:spPr>
          <a:xfrm>
            <a:off x="5169418" y="263080"/>
            <a:ext cx="3011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dirty="0">
                <a:solidFill>
                  <a:srgbClr val="0C5076"/>
                </a:solidFill>
              </a:rPr>
              <a:t>L’ Equipe PCN Espace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793" y="3045223"/>
            <a:ext cx="8432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Arial" panose="020B0604020202020204" pitchFamily="34" charset="0"/>
              </a:rPr>
              <a:t>​</a:t>
            </a: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CD5B5-3AE4-4033-912B-E93B38F19C03}"/>
              </a:ext>
            </a:extLst>
          </p:cNvPr>
          <p:cNvSpPr/>
          <p:nvPr/>
        </p:nvSpPr>
        <p:spPr>
          <a:xfrm>
            <a:off x="2642787" y="3370814"/>
            <a:ext cx="684967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Hélène BONFILS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697D9F-D76C-464C-939E-2DA2894D3540}"/>
              </a:ext>
            </a:extLst>
          </p:cNvPr>
          <p:cNvSpPr/>
          <p:nvPr/>
        </p:nvSpPr>
        <p:spPr>
          <a:xfrm>
            <a:off x="1255411" y="3356988"/>
            <a:ext cx="834448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Isabelle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DE SUTTER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278" y="1706818"/>
            <a:ext cx="1143114" cy="14724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2CD5B5-3AE4-4033-912B-E93B38F19C03}"/>
              </a:ext>
            </a:extLst>
          </p:cNvPr>
          <p:cNvSpPr/>
          <p:nvPr/>
        </p:nvSpPr>
        <p:spPr>
          <a:xfrm>
            <a:off x="4090353" y="3384433"/>
            <a:ext cx="698525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Fabienne DAVERAN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0307" y="1918569"/>
            <a:ext cx="1478151" cy="104330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97" y="1701143"/>
            <a:ext cx="1052787" cy="1478150"/>
          </a:xfrm>
          <a:prstGeom prst="rect">
            <a:avLst/>
          </a:prstGeom>
        </p:spPr>
      </p:pic>
      <p:sp>
        <p:nvSpPr>
          <p:cNvPr id="12" name="Espace réservé du numéro de diapositive 3"/>
          <p:cNvSpPr txBox="1">
            <a:spLocks/>
          </p:cNvSpPr>
          <p:nvPr/>
        </p:nvSpPr>
        <p:spPr bwMode="gray">
          <a:xfrm>
            <a:off x="8271640" y="4803998"/>
            <a:ext cx="494695" cy="3395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3122C9-A0B9-462F-8757-0847AD287B6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5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248" y="1116000"/>
            <a:ext cx="8891752" cy="720000"/>
          </a:xfrm>
        </p:spPr>
        <p:txBody>
          <a:bodyPr/>
          <a:lstStyle/>
          <a:p>
            <a:r>
              <a:rPr lang="fr-FR" dirty="0" smtClean="0"/>
              <a:t>Représentant </a:t>
            </a:r>
            <a:r>
              <a:rPr lang="fr-FR" dirty="0" smtClean="0"/>
              <a:t>au comité de programmation (RCP) </a:t>
            </a:r>
            <a:br>
              <a:rPr lang="fr-FR" dirty="0" smtClean="0"/>
            </a:br>
            <a:r>
              <a:rPr lang="fr-FR" dirty="0" smtClean="0"/>
              <a:t>sur la thématique espace Horizon Europe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3476" y="3712702"/>
            <a:ext cx="7328884" cy="702876"/>
          </a:xfrm>
        </p:spPr>
        <p:txBody>
          <a:bodyPr/>
          <a:lstStyle/>
          <a:p>
            <a:pPr marL="0" lvl="0" indent="0">
              <a:spcBef>
                <a:spcPts val="500"/>
              </a:spcBef>
              <a:buClrTx/>
              <a:buSzTx/>
              <a:defRPr sz="1400" b="1">
                <a:solidFill>
                  <a:srgbClr val="00009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1800" b="1" kern="1200" dirty="0" smtClean="0">
                <a:solidFill>
                  <a:srgbClr val="000091"/>
                </a:solidFill>
                <a:latin typeface="+mj-lt"/>
              </a:rPr>
              <a:t>Philippe Doublet</a:t>
            </a:r>
            <a:endParaRPr lang="fr-FR" sz="1800" b="1" kern="1200" dirty="0" smtClean="0">
              <a:solidFill>
                <a:srgbClr val="000091"/>
              </a:solidFill>
              <a:latin typeface="+mj-lt"/>
            </a:endParaRPr>
          </a:p>
          <a:p>
            <a:pPr marL="0" lvl="0" indent="0">
              <a:spcBef>
                <a:spcPts val="500"/>
              </a:spcBef>
              <a:buClrTx/>
              <a:buSzTx/>
              <a:defRPr sz="1400" b="1">
                <a:solidFill>
                  <a:srgbClr val="00009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1800" dirty="0" smtClean="0">
                <a:latin typeface="-apple-system"/>
              </a:rPr>
              <a:t>Affaires </a:t>
            </a:r>
            <a:r>
              <a:rPr lang="fr-FR" sz="1800" dirty="0">
                <a:latin typeface="-apple-system"/>
              </a:rPr>
              <a:t>spatiales </a:t>
            </a:r>
            <a:r>
              <a:rPr lang="fr-FR" sz="1800" dirty="0" smtClean="0">
                <a:latin typeface="-apple-system"/>
              </a:rPr>
              <a:t>européennes - </a:t>
            </a:r>
            <a:r>
              <a:rPr lang="fr-FR" sz="1800" b="1" kern="1200" dirty="0" smtClean="0">
                <a:solidFill>
                  <a:srgbClr val="000091"/>
                </a:solidFill>
                <a:latin typeface="+mj-lt"/>
              </a:rPr>
              <a:t>MESR </a:t>
            </a:r>
          </a:p>
          <a:p>
            <a:pPr marL="0" lvl="0" indent="0">
              <a:spcBef>
                <a:spcPts val="500"/>
              </a:spcBef>
              <a:buClrTx/>
              <a:buSzTx/>
              <a:defRPr sz="1400" b="1">
                <a:solidFill>
                  <a:srgbClr val="00009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1200" b="1" kern="1200" dirty="0" smtClean="0">
                <a:solidFill>
                  <a:srgbClr val="000091"/>
                </a:solidFill>
                <a:latin typeface="+mj-lt"/>
              </a:rPr>
              <a:t>(*) Groupe de travail national – Plus d’information sur le GTN, </a:t>
            </a:r>
            <a:r>
              <a:rPr lang="fr-FR" sz="1200" b="1" kern="1200" dirty="0" smtClean="0">
                <a:solidFill>
                  <a:srgbClr val="000091"/>
                </a:solidFill>
                <a:latin typeface="+mj-lt"/>
                <a:hlinkClick r:id="rId3"/>
              </a:rPr>
              <a:t>philippe.doublet@recherche.gouv.fr</a:t>
            </a:r>
            <a:endParaRPr lang="fr-FR" sz="1200" b="1" kern="1200" dirty="0" smtClean="0">
              <a:solidFill>
                <a:srgbClr val="000091"/>
              </a:solidFill>
              <a:latin typeface="+mj-lt"/>
            </a:endParaRPr>
          </a:p>
          <a:p>
            <a:pPr marL="0" lvl="0" indent="0">
              <a:spcBef>
                <a:spcPts val="500"/>
              </a:spcBef>
              <a:buClrTx/>
              <a:buSzTx/>
              <a:defRPr sz="1400" b="1">
                <a:solidFill>
                  <a:srgbClr val="00009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fr-FR" sz="1200" b="1" kern="1200" dirty="0" smtClean="0">
                <a:solidFill>
                  <a:srgbClr val="000091"/>
                </a:solidFill>
                <a:latin typeface="+mj-lt"/>
              </a:rPr>
              <a:t> </a:t>
            </a:r>
            <a:endParaRPr lang="fr-FR" sz="1200" b="1" kern="1200" dirty="0">
              <a:solidFill>
                <a:srgbClr val="000091"/>
              </a:solidFill>
              <a:latin typeface="+mj-lt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3635896" y="1711285"/>
          <a:ext cx="4604214" cy="266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09D0DD7-B0CD-F9E7-BE4F-55FE02A272C0}"/>
              </a:ext>
            </a:extLst>
          </p:cNvPr>
          <p:cNvSpPr txBox="1"/>
          <p:nvPr/>
        </p:nvSpPr>
        <p:spPr>
          <a:xfrm>
            <a:off x="4355976" y="264360"/>
            <a:ext cx="3884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</a:rPr>
              <a:t>Le travail en binôme </a:t>
            </a:r>
            <a:r>
              <a:rPr lang="fr-FR" b="1" kern="0" dirty="0">
                <a:solidFill>
                  <a:srgbClr val="000091"/>
                </a:solidFill>
                <a:cs typeface="Arial"/>
                <a:sym typeface="Arial"/>
              </a:rPr>
              <a:t>PCN / RCP</a:t>
            </a:r>
            <a:r>
              <a:rPr lang="fr-FR" sz="1800" b="1" dirty="0" smtClean="0">
                <a:solidFill>
                  <a:schemeClr val="bg2"/>
                </a:solidFill>
              </a:rPr>
              <a:t> </a:t>
            </a:r>
            <a:endParaRPr lang="fr-FR" sz="1800" b="1" dirty="0">
              <a:solidFill>
                <a:schemeClr val="bg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95393" y="1975550"/>
            <a:ext cx="110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C000"/>
                </a:solidFill>
              </a:rPr>
              <a:t>Amont</a:t>
            </a:r>
          </a:p>
          <a:p>
            <a:r>
              <a:rPr lang="fr-FR" sz="1800" b="1" dirty="0" smtClean="0">
                <a:solidFill>
                  <a:srgbClr val="FFC000"/>
                </a:solidFill>
              </a:rPr>
              <a:t>GTN*</a:t>
            </a:r>
            <a:endParaRPr lang="fr-FR" sz="1800" b="1" dirty="0">
              <a:solidFill>
                <a:srgbClr val="FFC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89434" y="2589685"/>
            <a:ext cx="139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C000"/>
                </a:solidFill>
              </a:rPr>
              <a:t>Aval</a:t>
            </a:r>
          </a:p>
          <a:p>
            <a:r>
              <a:rPr lang="fr-FR" sz="1800" b="1" dirty="0" smtClean="0">
                <a:solidFill>
                  <a:srgbClr val="FFC000"/>
                </a:solidFill>
              </a:rPr>
              <a:t>Info Day</a:t>
            </a:r>
            <a:endParaRPr lang="fr-FR" sz="1800" b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8" y="1979931"/>
            <a:ext cx="1712260" cy="17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336" y="2252499"/>
            <a:ext cx="8424000" cy="720000"/>
          </a:xfrm>
        </p:spPr>
        <p:txBody>
          <a:bodyPr/>
          <a:lstStyle/>
          <a:p>
            <a:r>
              <a:rPr lang="fr-FR" sz="2000" dirty="0"/>
              <a:t>Promouvoir le programme Horizon Europe auprès de la communauté de recherche, de développement et d’innovation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32336" y="3001234"/>
            <a:ext cx="2520000" cy="14131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>
                <a:sym typeface="Wingdings" panose="05000000000000000000" pitchFamily="2" charset="2"/>
              </a:rPr>
              <a:t> Inciter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>
                <a:sym typeface="Wingdings" panose="05000000000000000000" pitchFamily="2" charset="2"/>
              </a:rPr>
              <a:t>Accompagner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>
                <a:sym typeface="Wingdings" panose="05000000000000000000" pitchFamily="2" charset="2"/>
              </a:rPr>
              <a:t>Influencer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054497" y="3001233"/>
            <a:ext cx="2520000" cy="109475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>
                <a:sym typeface="Wingdings" panose="05000000000000000000" pitchFamily="2" charset="2"/>
              </a:rPr>
              <a:t>Cibler les parties prenantes pour renforcer les chances de succès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>
                <a:sym typeface="Wingdings" panose="05000000000000000000" pitchFamily="2" charset="2"/>
              </a:rPr>
              <a:t>Orienter vers d’autres sources de financements nationaux et/ou européens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926432" y="3001233"/>
            <a:ext cx="2734091" cy="160829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/>
              <a:t>Former les réseaux* et les Relais Horizon Europe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400" dirty="0"/>
              <a:t>Identification des sujets d’intérêt français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200" dirty="0"/>
              <a:t>(*) locaux, régionaux, et thématiques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11006" y="172000"/>
            <a:ext cx="231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2"/>
                </a:solidFill>
              </a:rPr>
              <a:t>Ses Objectifs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6" y="930593"/>
            <a:ext cx="2128949" cy="11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1800" dirty="0"/>
              <a:t>Site français du programme européen pour la recherche et l’innovation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8534" y="1656000"/>
            <a:ext cx="4517569" cy="300604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Le programme (structure, objectifs)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Les appels à propositions et info. associées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Evènements, webinaires (live + enregistrés)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Témoignages et conseils des bénéficiaires des subventions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Les programmes de soutien nationaux et régionaux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FAQ et conseils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Fiches sur des questions transversales et juridiques et financières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F3DB2B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8D"/>
                </a:solidFill>
              </a:rPr>
              <a:t>Suivi des statistiques</a:t>
            </a:r>
          </a:p>
          <a:p>
            <a:pPr marL="171450" indent="-1714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617319" y="4842048"/>
            <a:ext cx="2771840" cy="360000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www.horizon-europe.gouv.fr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2089146"/>
            <a:ext cx="4146685" cy="2392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7328" y="216790"/>
            <a:ext cx="29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Tx/>
              <a:defRPr/>
            </a:pPr>
            <a:r>
              <a:rPr lang="fr-FR" sz="1800" b="1" dirty="0">
                <a:solidFill>
                  <a:srgbClr val="000091"/>
                </a:solidFill>
              </a:rPr>
              <a:t>L’information centralisée</a:t>
            </a:r>
          </a:p>
        </p:txBody>
      </p:sp>
    </p:spTree>
    <p:extLst>
      <p:ext uri="{BB962C8B-B14F-4D97-AF65-F5344CB8AC3E}">
        <p14:creationId xmlns:p14="http://schemas.microsoft.com/office/powerpoint/2010/main" val="56454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28167" y="1779662"/>
            <a:ext cx="5814756" cy="2199167"/>
          </a:xfrm>
        </p:spPr>
        <p:txBody>
          <a:bodyPr/>
          <a:lstStyle/>
          <a:p>
            <a:pPr fontAlgn="base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Journée d’information nationale sur le programme 2024 Horizon Europe le 26 septembre au CNES à Paris (présentiel)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https://www.horizon-europe.gouv.fr/save-date-la-journee-d-information-nationale-horizon-europe-espace-programmation-2023-2024-35881</a:t>
            </a:r>
          </a:p>
          <a:p>
            <a:pPr fontAlgn="base"/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fontAlgn="base"/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/>
              </a:rPr>
              <a:t>Info Day officiel les 11 et 12 octobre - Horizon Europe Cluster 4 Industrie / Numérique / Espace (à distance)</a:t>
            </a:r>
          </a:p>
          <a:p>
            <a:pPr marL="171450" indent="-1714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https://www.horizon-europe.gouv.fr/info-day-horizon-europe-cluster-4-industrie-numerique-espace-35771</a:t>
            </a:r>
          </a:p>
          <a:p>
            <a:pPr marL="171450" indent="-1714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</a:rPr>
              <a:t>Brokerage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 Event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Européen Espace (à distance) le 18 octobre </a:t>
            </a:r>
            <a:endParaRPr lang="fr-FR" sz="1400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endParaRPr lang="fr-FR" sz="1400" dirty="0"/>
          </a:p>
          <a:p>
            <a:pPr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74753"/>
            <a:ext cx="2656948" cy="1728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052" y="983625"/>
            <a:ext cx="86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Les évènements du PCN espace, de la Commission et du réseau des PCN européens</a:t>
            </a:r>
          </a:p>
        </p:txBody>
      </p:sp>
    </p:spTree>
    <p:extLst>
      <p:ext uri="{BB962C8B-B14F-4D97-AF65-F5344CB8AC3E}">
        <p14:creationId xmlns:p14="http://schemas.microsoft.com/office/powerpoint/2010/main" val="151539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15972" y="2140689"/>
            <a:ext cx="3779953" cy="2214813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Par</a:t>
            </a:r>
            <a:r>
              <a:rPr lang="fr-FR" sz="1400" dirty="0"/>
              <a:t> </a:t>
            </a:r>
            <a:r>
              <a:rPr lang="fr-FR" sz="1400" b="1" dirty="0"/>
              <a:t>mail </a:t>
            </a:r>
          </a:p>
          <a:p>
            <a:pPr marL="514350" indent="-2857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hlinkClick r:id="rId2"/>
              </a:rPr>
              <a:t>pcn-espace@recherche.gouv.fr</a:t>
            </a:r>
            <a:endParaRPr lang="fr-FR" sz="1400" dirty="0"/>
          </a:p>
          <a:p>
            <a:pPr marL="514350" indent="-2857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85750" indent="-2857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Via la liste des contacts du PCN espace</a:t>
            </a:r>
            <a:r>
              <a:rPr lang="fr-FR" sz="1400" dirty="0"/>
              <a:t>:</a:t>
            </a:r>
          </a:p>
          <a:p>
            <a:pPr marL="514350" indent="-285750"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hlinkClick r:id="rId3"/>
              </a:rPr>
              <a:t>https://www.horizon-europe.gouv.fr/inscription-liste-espace</a:t>
            </a:r>
            <a:endParaRPr lang="fr-FR" sz="1400" dirty="0"/>
          </a:p>
          <a:p>
            <a:pPr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endParaRPr lang="fr-FR" sz="1400" dirty="0"/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b="1" dirty="0"/>
              <a:t>Via le site dédié au PCN espace</a:t>
            </a: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333FF"/>
                </a:solidFill>
                <a:hlinkClick r:id="rId4"/>
              </a:rPr>
              <a:t>https://www.horizon-europe.gouv.fr/espace-cluster4</a:t>
            </a:r>
            <a:endParaRPr lang="fr-FR" sz="1400" dirty="0">
              <a:solidFill>
                <a:srgbClr val="3333FF"/>
              </a:solidFill>
            </a:endParaRP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333FF"/>
              </a:solidFill>
            </a:endParaRP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3333FF"/>
              </a:solidFill>
            </a:endParaRP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fr-FR" sz="1300" b="1" dirty="0"/>
          </a:p>
          <a:p>
            <a:pPr>
              <a:spcAft>
                <a:spcPts val="0"/>
              </a:spcAft>
              <a:buClr>
                <a:schemeClr val="accent5">
                  <a:lumMod val="60000"/>
                  <a:lumOff val="40000"/>
                </a:schemeClr>
              </a:buClr>
            </a:pPr>
            <a:endParaRPr lang="fr-FR" sz="1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012160" y="324000"/>
            <a:ext cx="2771840" cy="360000"/>
          </a:xfrm>
        </p:spPr>
        <p:txBody>
          <a:bodyPr/>
          <a:lstStyle/>
          <a:p>
            <a:pPr marL="0" indent="0">
              <a:buNone/>
            </a:pPr>
            <a:r>
              <a:rPr lang="fr-FR" sz="1600"/>
              <a:t>www.horizon-europe.gouv.fr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b="1" smtClean="0">
                <a:solidFill>
                  <a:schemeClr val="bg2"/>
                </a:solidFill>
              </a:rPr>
              <a:pPr/>
              <a:t>7</a:t>
            </a:fld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96632" y="1420689"/>
            <a:ext cx="3419913" cy="720000"/>
          </a:xfrm>
        </p:spPr>
        <p:txBody>
          <a:bodyPr/>
          <a:lstStyle/>
          <a:p>
            <a:r>
              <a:rPr lang="fr-FR" sz="2800" dirty="0"/>
              <a:t>Restons en contact,</a:t>
            </a:r>
            <a:endParaRPr lang="en-GB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25" y="1187669"/>
            <a:ext cx="4958888" cy="34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99591" y="1488553"/>
            <a:ext cx="7861245" cy="3171429"/>
          </a:xfrm>
        </p:spPr>
        <p:txBody>
          <a:bodyPr/>
          <a:lstStyle/>
          <a:p>
            <a:pPr marL="0">
              <a:defRPr/>
            </a:pPr>
            <a:r>
              <a:rPr lang="fr-FR" sz="1600" b="1" dirty="0">
                <a:solidFill>
                  <a:srgbClr val="002060"/>
                </a:solidFill>
              </a:rPr>
              <a:t>Pourquoi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Wingdings"/>
              <a:buChar char="ü"/>
              <a:defRPr/>
            </a:pPr>
            <a:r>
              <a:rPr lang="fr-FR" sz="1400" dirty="0">
                <a:solidFill>
                  <a:srgbClr val="002060"/>
                </a:solidFill>
              </a:rPr>
              <a:t>Comprendre </a:t>
            </a:r>
            <a:r>
              <a:rPr lang="fr-FR" sz="1400" b="1" dirty="0">
                <a:solidFill>
                  <a:srgbClr val="002060"/>
                </a:solidFill>
              </a:rPr>
              <a:t>l’évaluation</a:t>
            </a:r>
            <a:r>
              <a:rPr lang="fr-FR" sz="1400" dirty="0">
                <a:solidFill>
                  <a:srgbClr val="002060"/>
                </a:solidFill>
              </a:rPr>
              <a:t> des projets, les attendus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Wingdings"/>
              <a:buChar char="ü"/>
              <a:defRPr/>
            </a:pPr>
            <a:r>
              <a:rPr lang="fr-FR" sz="1400" dirty="0">
                <a:solidFill>
                  <a:srgbClr val="002060"/>
                </a:solidFill>
              </a:rPr>
              <a:t>Être en </a:t>
            </a:r>
            <a:r>
              <a:rPr lang="fr-FR" sz="1400" b="1" dirty="0">
                <a:solidFill>
                  <a:srgbClr val="002060"/>
                </a:solidFill>
              </a:rPr>
              <a:t>contact direct avec les responsables </a:t>
            </a:r>
            <a:r>
              <a:rPr lang="fr-FR" sz="1400" dirty="0">
                <a:solidFill>
                  <a:srgbClr val="002060"/>
                </a:solidFill>
              </a:rPr>
              <a:t>des Directions thématiques de la CE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Wingdings"/>
              <a:buChar char="ü"/>
              <a:defRPr/>
            </a:pPr>
            <a:r>
              <a:rPr lang="fr-FR" sz="1400" dirty="0">
                <a:solidFill>
                  <a:srgbClr val="002060"/>
                </a:solidFill>
              </a:rPr>
              <a:t>Bénéficier d’un </a:t>
            </a:r>
            <a:r>
              <a:rPr lang="fr-FR" sz="1400" b="1" dirty="0">
                <a:solidFill>
                  <a:srgbClr val="002060"/>
                </a:solidFill>
              </a:rPr>
              <a:t>environnement de travail international </a:t>
            </a:r>
            <a:r>
              <a:rPr lang="fr-FR" sz="1400" dirty="0">
                <a:solidFill>
                  <a:srgbClr val="002060"/>
                </a:solidFill>
              </a:rPr>
              <a:t>- réseautage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Wingdings"/>
              <a:buChar char="ü"/>
              <a:defRPr/>
            </a:pPr>
            <a:r>
              <a:rPr lang="fr-FR" sz="1400" dirty="0">
                <a:solidFill>
                  <a:srgbClr val="002060"/>
                </a:solidFill>
              </a:rPr>
              <a:t>Bénéficier d’</a:t>
            </a:r>
            <a:r>
              <a:rPr lang="fr-FR" sz="1400" b="1" dirty="0">
                <a:solidFill>
                  <a:srgbClr val="002060"/>
                </a:solidFill>
              </a:rPr>
              <a:t>un état de l’art </a:t>
            </a:r>
            <a:r>
              <a:rPr lang="fr-FR" sz="1400" dirty="0">
                <a:solidFill>
                  <a:srgbClr val="002060"/>
                </a:solidFill>
              </a:rPr>
              <a:t>à l’instant T dans votre domaine</a:t>
            </a:r>
            <a:endParaRPr sz="1000" dirty="0">
              <a:solidFill>
                <a:srgbClr val="002060"/>
              </a:solidFill>
            </a:endParaRPr>
          </a:p>
          <a:p>
            <a:pPr marL="0">
              <a:defRPr/>
            </a:pPr>
            <a:endParaRPr lang="fr-FR" sz="1100" dirty="0">
              <a:solidFill>
                <a:srgbClr val="002060"/>
              </a:solidFill>
            </a:endParaRPr>
          </a:p>
          <a:p>
            <a:pPr marL="0">
              <a:defRPr/>
            </a:pPr>
            <a:r>
              <a:rPr lang="fr-FR" sz="1600" b="1" dirty="0">
                <a:solidFill>
                  <a:srgbClr val="002060"/>
                </a:solidFill>
              </a:rPr>
              <a:t>Comment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Arial"/>
              <a:buChar char="•"/>
              <a:defRPr/>
            </a:pPr>
            <a:r>
              <a:rPr lang="fr-FR" sz="1400" b="1" dirty="0">
                <a:solidFill>
                  <a:srgbClr val="002060"/>
                </a:solidFill>
              </a:rPr>
              <a:t>Inscription une seule fois </a:t>
            </a:r>
            <a:r>
              <a:rPr lang="fr-FR" sz="1400" dirty="0">
                <a:solidFill>
                  <a:srgbClr val="002060"/>
                </a:solidFill>
              </a:rPr>
              <a:t>pour 7 ans </a:t>
            </a:r>
            <a:r>
              <a:rPr lang="fr-FR" sz="1400" i="1" dirty="0">
                <a:solidFill>
                  <a:srgbClr val="002060"/>
                </a:solidFill>
              </a:rPr>
              <a:t>⇢ </a:t>
            </a:r>
            <a:r>
              <a:rPr lang="fr-FR" sz="1400" b="1" i="1" dirty="0">
                <a:solidFill>
                  <a:srgbClr val="002060"/>
                </a:solidFill>
              </a:rPr>
              <a:t>Mise à jour</a:t>
            </a:r>
            <a:r>
              <a:rPr lang="fr-FR" sz="1400" i="1" dirty="0">
                <a:solidFill>
                  <a:srgbClr val="002060"/>
                </a:solidFill>
              </a:rPr>
              <a:t> régulière de votre profil</a:t>
            </a:r>
            <a:endParaRPr sz="1000" dirty="0">
              <a:solidFill>
                <a:srgbClr val="002060"/>
              </a:solidFill>
            </a:endParaRPr>
          </a:p>
          <a:p>
            <a:pPr marL="57150" indent="-285750">
              <a:buFont typeface="Arial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</a:rPr>
              <a:t>La CE interroge la base de données à travers des </a:t>
            </a:r>
            <a:r>
              <a:rPr lang="fr-FR" sz="1400" b="1" dirty="0">
                <a:solidFill>
                  <a:srgbClr val="002060"/>
                </a:solidFill>
              </a:rPr>
              <a:t>mots clés </a:t>
            </a:r>
            <a:r>
              <a:rPr lang="fr-FR" sz="1400" dirty="0">
                <a:solidFill>
                  <a:srgbClr val="002060"/>
                </a:solidFill>
              </a:rPr>
              <a:t>pour solliciter les experts et constituer ses panels d'évaluation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defRPr/>
            </a:pPr>
            <a:endParaRPr lang="fr-FR" sz="1100" dirty="0">
              <a:solidFill>
                <a:srgbClr val="002060"/>
              </a:solidFill>
            </a:endParaRPr>
          </a:p>
          <a:p>
            <a:pPr marL="0" indent="0">
              <a:defRPr/>
            </a:pPr>
            <a:r>
              <a:rPr lang="fr-FR" sz="1600" b="1" dirty="0">
                <a:solidFill>
                  <a:srgbClr val="002060"/>
                </a:solidFill>
              </a:rPr>
              <a:t>Liens</a:t>
            </a:r>
            <a:endParaRPr lang="en-US" sz="1600" dirty="0">
              <a:solidFill>
                <a:srgbClr val="002060"/>
              </a:solidFill>
            </a:endParaRPr>
          </a:p>
          <a:p>
            <a:pPr marL="57150" indent="-285750">
              <a:buFont typeface="Arial,Sans-Serif"/>
              <a:buChar char="•"/>
              <a:defRPr/>
            </a:pPr>
            <a:r>
              <a:rPr lang="fr-FR" sz="1400" u="sng" dirty="0">
                <a:solidFill>
                  <a:srgbClr val="002060"/>
                </a:solidFill>
                <a:hlinkClick r:id="rId3" tooltip="https://ec.europa.eu/info/funding-tenders/opportunities/docs/2021-2027/experts/standard-briefing-slides-for-experts_he_en.pdf"/>
              </a:rPr>
              <a:t>Guide pour devenir expert</a:t>
            </a:r>
            <a:endParaRPr lang="en-US" sz="1400" dirty="0">
              <a:solidFill>
                <a:srgbClr val="002060"/>
              </a:solidFill>
            </a:endParaRPr>
          </a:p>
          <a:p>
            <a:pPr marL="57150" indent="-285750">
              <a:buFont typeface="Arial,Sans-Serif"/>
              <a:buChar char="•"/>
              <a:defRPr/>
            </a:pPr>
            <a:r>
              <a:rPr lang="fr-FR" sz="1400" u="sng" dirty="0">
                <a:solidFill>
                  <a:srgbClr val="002060"/>
                </a:solidFill>
                <a:hlinkClick r:id="rId4" tooltip="https://ec.europa.eu/info/funding-tenders/opportunities/portal/screen/work-as-an-expert"/>
              </a:rPr>
              <a:t>S'enregistrer comme expert</a:t>
            </a:r>
            <a:endParaRPr lang="fr-FR" sz="1400" dirty="0">
              <a:solidFill>
                <a:srgbClr val="002060"/>
              </a:solidFill>
            </a:endParaRPr>
          </a:p>
          <a:p>
            <a:pPr marL="0">
              <a:defRPr/>
            </a:pPr>
            <a:endParaRPr lang="fr-FR" sz="14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359999" y="975949"/>
            <a:ext cx="8424000" cy="512604"/>
          </a:xfrm>
        </p:spPr>
        <p:txBody>
          <a:bodyPr/>
          <a:lstStyle/>
          <a:p>
            <a:pPr>
              <a:defRPr/>
            </a:pPr>
            <a:r>
              <a:rPr lang="fr-FR" sz="2400" dirty="0"/>
              <a:t>Devenez expert-évaluateur pour HORIZON EUROPE</a:t>
            </a:r>
            <a:endParaRPr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4283968" y="26749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b="1" dirty="0"/>
              <a:t>Devenir Expert-évaluateur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73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342336" y="1174049"/>
            <a:ext cx="8424000" cy="512604"/>
          </a:xfrm>
        </p:spPr>
        <p:txBody>
          <a:bodyPr/>
          <a:lstStyle/>
          <a:p>
            <a:pPr algn="ctr">
              <a:defRPr/>
            </a:pPr>
            <a:r>
              <a:rPr lang="fr-FR" sz="2400" dirty="0"/>
              <a:t>Résultats </a:t>
            </a:r>
            <a:r>
              <a:rPr lang="fr-FR" sz="2400" dirty="0">
                <a:solidFill>
                  <a:srgbClr val="000091"/>
                </a:solidFill>
              </a:rPr>
              <a:t>HORIZON</a:t>
            </a:r>
            <a:r>
              <a:rPr lang="fr-FR" sz="2400" dirty="0"/>
              <a:t> EUROPE 2021 - 2023</a:t>
            </a:r>
            <a:endParaRPr dirty="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4283968" y="26749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b="1" dirty="0">
                <a:solidFill>
                  <a:srgbClr val="0C5076"/>
                </a:solidFill>
              </a:rPr>
              <a:t>Résultats Horizon Europe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36837"/>
              </p:ext>
            </p:extLst>
          </p:nvPr>
        </p:nvGraphicFramePr>
        <p:xfrm>
          <a:off x="1115616" y="1923678"/>
          <a:ext cx="7112000" cy="1581150"/>
        </p:xfrm>
        <a:graphic>
          <a:graphicData uri="http://schemas.openxmlformats.org/drawingml/2006/table">
            <a:tbl>
              <a:tblPr/>
              <a:tblGrid>
                <a:gridCol w="2542040">
                  <a:extLst>
                    <a:ext uri="{9D8B030D-6E8A-4147-A177-3AD203B41FA5}">
                      <a16:colId xmlns:a16="http://schemas.microsoft.com/office/drawing/2014/main" val="3884856928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4185438334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25919591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3925730424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3617149101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2032907317"/>
                    </a:ext>
                  </a:extLst>
                </a:gridCol>
                <a:gridCol w="761660">
                  <a:extLst>
                    <a:ext uri="{9D8B030D-6E8A-4147-A177-3AD203B41FA5}">
                      <a16:colId xmlns:a16="http://schemas.microsoft.com/office/drawing/2014/main" val="3746121003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 français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 Europe Espace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63582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obtenue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obtenue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obtenue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517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technos et services Copernicus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6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appli EGNSS/Copernicus/GOVSATCOM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01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88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 français 2021 - 2022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074622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66698"/>
            <a:ext cx="781050" cy="2095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01585" y="3732973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Résultats des appels 2022-2023</a:t>
            </a:r>
          </a:p>
        </p:txBody>
      </p:sp>
    </p:spTree>
    <p:extLst>
      <p:ext uri="{BB962C8B-B14F-4D97-AF65-F5344CB8AC3E}">
        <p14:creationId xmlns:p14="http://schemas.microsoft.com/office/powerpoint/2010/main" val="3541489126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L-PPT-WEBINAIRE-PCN-nologoPCN-charteHEU.potx" id="{22BC1387-BB1A-40AE-AAFD-5CB9F8B0A263}" vid="{FF9E4207-4314-482D-BA6C-8D771568557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BA7B8F88B994292F7FF57970DADC5" ma:contentTypeVersion="15" ma:contentTypeDescription="Crée un document." ma:contentTypeScope="" ma:versionID="38c0253328baab30aef275325640bcd4">
  <xsd:schema xmlns:xsd="http://www.w3.org/2001/XMLSchema" xmlns:xs="http://www.w3.org/2001/XMLSchema" xmlns:p="http://schemas.microsoft.com/office/2006/metadata/properties" xmlns:ns2="91965a5f-fa85-4ba1-afc7-618d2d0f3a2a" xmlns:ns3="93bee1ab-0ce0-4ce3-a69a-b990d99f5cda" targetNamespace="http://schemas.microsoft.com/office/2006/metadata/properties" ma:root="true" ma:fieldsID="d8777de5bb8b667b0bcd9d8869952398" ns2:_="" ns3:_="">
    <xsd:import namespace="91965a5f-fa85-4ba1-afc7-618d2d0f3a2a"/>
    <xsd:import namespace="93bee1ab-0ce0-4ce3-a69a-b990d99f5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65a5f-fa85-4ba1-afc7-618d2d0f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ee1ab-0ce0-4ce3-a69a-b990d99f5cd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0da227-baad-4362-b748-eb62813531c8}" ma:internalName="TaxCatchAll" ma:showField="CatchAllData" ma:web="93bee1ab-0ce0-4ce3-a69a-b990d99f5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65a5f-fa85-4ba1-afc7-618d2d0f3a2a">
      <Terms xmlns="http://schemas.microsoft.com/office/infopath/2007/PartnerControls"/>
    </lcf76f155ced4ddcb4097134ff3c332f>
    <TaxCatchAll xmlns="93bee1ab-0ce0-4ce3-a69a-b990d99f5c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C5056-9FEB-4688-AB6B-71AD1D5F7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65a5f-fa85-4ba1-afc7-618d2d0f3a2a"/>
    <ds:schemaRef ds:uri="93bee1ab-0ce0-4ce3-a69a-b990d99f5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8BB42F-3328-453F-8BAC-265F3828E8B6}">
  <ds:schemaRefs>
    <ds:schemaRef ds:uri="91965a5f-fa85-4ba1-afc7-618d2d0f3a2a"/>
    <ds:schemaRef ds:uri="93bee1ab-0ce0-4ce3-a69a-b990d99f5cd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4C6BCF-3CB6-4A26-9C6C-4661122D8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MODL-PPT-WEBINAIRE-PCN-nologoPCN-charteHEU (1)</Template>
  <TotalTime>2885</TotalTime>
  <Words>610</Words>
  <Application>Microsoft Office PowerPoint</Application>
  <PresentationFormat>Affichage à l'écran (16:9)</PresentationFormat>
  <Paragraphs>144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-apple-system</vt:lpstr>
      <vt:lpstr>Arial</vt:lpstr>
      <vt:lpstr>Arial,Sans-Serif</vt:lpstr>
      <vt:lpstr>Calibri</vt:lpstr>
      <vt:lpstr>Helvetica</vt:lpstr>
      <vt:lpstr>Marianne</vt:lpstr>
      <vt:lpstr>Segoe UI</vt:lpstr>
      <vt:lpstr>Times New Roman</vt:lpstr>
      <vt:lpstr>Wingdings</vt:lpstr>
      <vt:lpstr>OPÉRATEURS</vt:lpstr>
      <vt:lpstr>Présentation PowerPoint</vt:lpstr>
      <vt:lpstr>Présentation PowerPoint</vt:lpstr>
      <vt:lpstr>Représentant au comité de programmation (RCP)  sur la thématique espace Horizon Europe</vt:lpstr>
      <vt:lpstr>Promouvoir le programme Horizon Europe auprès de la communauté de recherche, de développement et d’innovation</vt:lpstr>
      <vt:lpstr>Site français du programme européen pour la recherche et l’innovation</vt:lpstr>
      <vt:lpstr>Présentation PowerPoint</vt:lpstr>
      <vt:lpstr>Restons en contact,</vt:lpstr>
      <vt:lpstr>Devenez expert-évaluateur pour HORIZON EUROPE</vt:lpstr>
      <vt:lpstr>Résultats HORIZON EUROPE 2021 - 2023</vt:lpstr>
      <vt:lpstr>Rendez-vous individuels avec le PCN cet après-midi</vt:lpstr>
    </vt:vector>
  </TitlesOfParts>
  <Manager>Client</Manager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des AAP 2023 - 2024 HE Espace</dc:title>
  <dc:subject>Client</dc:subject>
  <dc:creator>IDS</dc:creator>
  <cp:lastModifiedBy>ISABELLE DE SUTTER</cp:lastModifiedBy>
  <cp:revision>102</cp:revision>
  <dcterms:created xsi:type="dcterms:W3CDTF">2022-07-10T21:55:38Z</dcterms:created>
  <dcterms:modified xsi:type="dcterms:W3CDTF">2023-09-22T08:07:31Z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0x010100C1CBA7B8F88B994292F7FF57970DADC5</vt:lpwstr>
  </property>
  <property fmtid="{D5CDD505-2E9C-101B-9397-08002B2CF9AE}" pid="3" name="MediaServiceImageTags">
    <vt:lpwstr/>
  </property>
</Properties>
</file>