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6" r:id="rId5"/>
  </p:sldMasterIdLst>
  <p:notesMasterIdLst>
    <p:notesMasterId r:id="rId8"/>
  </p:notesMasterIdLst>
  <p:handoutMasterIdLst>
    <p:handoutMasterId r:id="rId9"/>
  </p:handoutMasterIdLst>
  <p:sldIdLst>
    <p:sldId id="460" r:id="rId6"/>
    <p:sldId id="461" r:id="rId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460"/>
            <p14:sldId id="461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69" userDrawn="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 ROLIN" initials="JR" lastIdx="2" clrIdx="0">
    <p:extLst>
      <p:ext uri="{19B8F6BF-5375-455C-9EA6-DF929625EA0E}">
        <p15:presenceInfo xmlns:p15="http://schemas.microsoft.com/office/powerpoint/2012/main" userId="S-1-5-21-1616320312-2655828719-4280963109-74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30E"/>
    <a:srgbClr val="0C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1040" autoAdjust="0"/>
  </p:normalViewPr>
  <p:slideViewPr>
    <p:cSldViewPr snapToGrid="0">
      <p:cViewPr varScale="1">
        <p:scale>
          <a:sx n="86" d="100"/>
          <a:sy n="86" d="100"/>
        </p:scale>
        <p:origin x="744" y="32"/>
      </p:cViewPr>
      <p:guideLst>
        <p:guide orient="horz" pos="1620"/>
        <p:guide orient="horz" pos="169"/>
        <p:guide orient="horz" pos="849"/>
        <p:guide orient="horz" pos="821"/>
        <p:guide orient="horz" pos="3049"/>
        <p:guide orient="horz" pos="3151"/>
        <p:guide pos="2880"/>
        <p:guide pos="158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8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97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DGRI / CGDD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4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1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" y="5358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-99465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7150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7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71640" y="4803998"/>
            <a:ext cx="494695" cy="33950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33122C9-A0B9-462F-8757-0847AD287B6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25" y="0"/>
            <a:ext cx="786452" cy="786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27C372-EC7A-4804-B3D9-19F5EC2C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087C228-71DA-4DD3-9953-BA0705270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568980"/>
              </p:ext>
            </p:extLst>
          </p:nvPr>
        </p:nvGraphicFramePr>
        <p:xfrm>
          <a:off x="7857302" y="3981785"/>
          <a:ext cx="828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 bitmap" r:id="rId5" imgW="1123810" imgH="876190" progId="Paint.Picture">
                  <p:embed/>
                </p:oleObj>
              </mc:Choice>
              <mc:Fallback>
                <p:oleObj name="Image bitmap" r:id="rId5" imgW="1123810" imgH="8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302" y="3981785"/>
                        <a:ext cx="8286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68FAC89D-2812-4451-9DF6-16ECA109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838" y="318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1DB20F-33CA-407C-833D-ACA9BA8C6E7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57" y="4029727"/>
            <a:ext cx="1047750" cy="551815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5840623-FD29-4F17-A8BA-D428ED2EB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54" y="1435519"/>
            <a:ext cx="8359181" cy="2077200"/>
          </a:xfrm>
        </p:spPr>
        <p:txBody>
          <a:bodyPr/>
          <a:lstStyle/>
          <a:p>
            <a:pPr algn="ctr"/>
            <a:r>
              <a:rPr lang="fr-FR" dirty="0" err="1" smtClean="0"/>
              <a:t>Infoday</a:t>
            </a:r>
            <a:r>
              <a:rPr lang="fr-FR" dirty="0" smtClean="0"/>
              <a:t> national </a:t>
            </a:r>
            <a:r>
              <a:rPr lang="fr-FR" dirty="0"/>
              <a:t>Horizon Europe Espace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Paris, </a:t>
            </a:r>
            <a:r>
              <a:rPr lang="fr-FR" dirty="0"/>
              <a:t>le </a:t>
            </a:r>
            <a:r>
              <a:rPr lang="fr-FR" dirty="0" smtClean="0"/>
              <a:t>26 </a:t>
            </a:r>
            <a:r>
              <a:rPr lang="fr-FR" dirty="0"/>
              <a:t>septembre 2023</a:t>
            </a:r>
          </a:p>
        </p:txBody>
      </p:sp>
    </p:spTree>
    <p:extLst>
      <p:ext uri="{BB962C8B-B14F-4D97-AF65-F5344CB8AC3E}">
        <p14:creationId xmlns:p14="http://schemas.microsoft.com/office/powerpoint/2010/main" val="47130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904232"/>
            <a:ext cx="8424000" cy="3669233"/>
          </a:xfrm>
        </p:spPr>
        <p:txBody>
          <a:bodyPr/>
          <a:lstStyle/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9H00     Café d’accueil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9H30     Introduction </a:t>
            </a:r>
            <a:endParaRPr lang="fr-FR" sz="1400" dirty="0" smtClean="0">
              <a:solidFill>
                <a:srgbClr val="000091"/>
              </a:solidFill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fr-FR" sz="1400" dirty="0" smtClean="0">
                <a:solidFill>
                  <a:srgbClr val="000091"/>
                </a:solidFill>
              </a:rPr>
              <a:t>9H35	Présentation </a:t>
            </a:r>
            <a:r>
              <a:rPr lang="fr-FR" sz="1400" dirty="0">
                <a:solidFill>
                  <a:srgbClr val="000091"/>
                </a:solidFill>
              </a:rPr>
              <a:t>des financements européens pour le spatial </a:t>
            </a:r>
            <a:r>
              <a:rPr lang="fr-FR" sz="1400" dirty="0" smtClean="0">
                <a:solidFill>
                  <a:srgbClr val="000091"/>
                </a:solidFill>
              </a:rPr>
              <a:t>(</a:t>
            </a:r>
            <a:r>
              <a:rPr lang="fr-FR" sz="1400" dirty="0" err="1" smtClean="0">
                <a:solidFill>
                  <a:srgbClr val="000091"/>
                </a:solidFill>
              </a:rPr>
              <a:t>R.Lézier</a:t>
            </a:r>
            <a:r>
              <a:rPr lang="fr-FR" sz="1400" dirty="0">
                <a:solidFill>
                  <a:srgbClr val="000091"/>
                </a:solidFill>
              </a:rPr>
              <a:t>, Commission </a:t>
            </a:r>
            <a:r>
              <a:rPr lang="fr-FR" sz="1400" dirty="0" smtClean="0">
                <a:solidFill>
                  <a:srgbClr val="000091"/>
                </a:solidFill>
              </a:rPr>
              <a:t>Européenne</a:t>
            </a:r>
            <a:r>
              <a:rPr lang="fr-FR" sz="1400" dirty="0">
                <a:solidFill>
                  <a:srgbClr val="000091"/>
                </a:solidFill>
              </a:rPr>
              <a:t>)</a:t>
            </a:r>
          </a:p>
          <a:p>
            <a:pPr marL="1113750" lvl="4" indent="-285750"/>
            <a:r>
              <a:rPr lang="fr-FR" sz="1400" dirty="0">
                <a:solidFill>
                  <a:srgbClr val="000091"/>
                </a:solidFill>
              </a:rPr>
              <a:t>Horizon Europe Espace </a:t>
            </a:r>
            <a:r>
              <a:rPr lang="fr-FR" sz="1400" dirty="0" smtClean="0">
                <a:solidFill>
                  <a:srgbClr val="000091"/>
                </a:solidFill>
              </a:rPr>
              <a:t>appel 2024</a:t>
            </a:r>
          </a:p>
          <a:p>
            <a:pPr marL="1113750" lvl="4" indent="-285750"/>
            <a:r>
              <a:rPr lang="fr-FR" sz="1400" dirty="0" smtClean="0">
                <a:solidFill>
                  <a:srgbClr val="000091"/>
                </a:solidFill>
              </a:rPr>
              <a:t>HE-EUSPA applications appel 2023</a:t>
            </a:r>
            <a:endParaRPr lang="fr-FR" sz="1400" dirty="0">
              <a:solidFill>
                <a:srgbClr val="000091"/>
              </a:solidFill>
            </a:endParaRPr>
          </a:p>
          <a:p>
            <a:pPr marL="1113750" lvl="4" indent="-285750"/>
            <a:r>
              <a:rPr lang="fr-FR" sz="1400" dirty="0">
                <a:solidFill>
                  <a:srgbClr val="000091"/>
                </a:solidFill>
              </a:rPr>
              <a:t>Autres opportunités européennes pour le spatial (EIC, ESA, IRIS²)</a:t>
            </a:r>
          </a:p>
          <a:p>
            <a:pPr lvl="4" indent="0">
              <a:buNone/>
            </a:pPr>
            <a:endParaRPr lang="fr-FR" sz="800" dirty="0">
              <a:solidFill>
                <a:srgbClr val="000091"/>
              </a:solidFill>
            </a:endParaRP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10H30   	Questions/Réponses</a:t>
            </a:r>
          </a:p>
          <a:p>
            <a:pPr>
              <a:tabLst>
                <a:tab pos="715963" algn="l"/>
              </a:tabLst>
            </a:pPr>
            <a:r>
              <a:rPr lang="fr-FR" sz="1400" dirty="0">
                <a:solidFill>
                  <a:srgbClr val="000091"/>
                </a:solidFill>
              </a:rPr>
              <a:t>11H00    </a:t>
            </a:r>
            <a:r>
              <a:rPr lang="fr-FR" sz="1400" dirty="0" smtClean="0">
                <a:solidFill>
                  <a:srgbClr val="000091"/>
                </a:solidFill>
              </a:rPr>
              <a:t>Témoignage de Christian </a:t>
            </a:r>
            <a:r>
              <a:rPr lang="fr-FR" sz="1400" dirty="0" err="1" smtClean="0">
                <a:solidFill>
                  <a:srgbClr val="000091"/>
                </a:solidFill>
              </a:rPr>
              <a:t>Canart</a:t>
            </a:r>
            <a:r>
              <a:rPr lang="fr-FR" sz="1400" dirty="0" smtClean="0">
                <a:solidFill>
                  <a:srgbClr val="000091"/>
                </a:solidFill>
              </a:rPr>
              <a:t>, </a:t>
            </a:r>
            <a:r>
              <a:rPr lang="fr-FR" sz="1400" dirty="0" err="1" smtClean="0">
                <a:solidFill>
                  <a:srgbClr val="000091"/>
                </a:solidFill>
              </a:rPr>
              <a:t>Space</a:t>
            </a:r>
            <a:r>
              <a:rPr lang="fr-FR" sz="1400" dirty="0" smtClean="0">
                <a:solidFill>
                  <a:srgbClr val="000091"/>
                </a:solidFill>
              </a:rPr>
              <a:t> Dreams</a:t>
            </a:r>
            <a:endParaRPr lang="fr-FR" sz="1400" dirty="0">
              <a:solidFill>
                <a:srgbClr val="000091"/>
              </a:solidFill>
            </a:endParaRPr>
          </a:p>
          <a:p>
            <a:pPr>
              <a:tabLst>
                <a:tab pos="715963" algn="l"/>
              </a:tabLst>
            </a:pPr>
            <a:r>
              <a:rPr lang="fr-FR" sz="1400" dirty="0" smtClean="0">
                <a:solidFill>
                  <a:srgbClr val="000091"/>
                </a:solidFill>
              </a:rPr>
              <a:t>11H30</a:t>
            </a:r>
            <a:r>
              <a:rPr lang="fr-FR" sz="1400" dirty="0">
                <a:solidFill>
                  <a:srgbClr val="000091"/>
                </a:solidFill>
              </a:rPr>
              <a:t>	</a:t>
            </a:r>
            <a:r>
              <a:rPr lang="fr-FR" sz="1400" dirty="0" smtClean="0">
                <a:solidFill>
                  <a:srgbClr val="000091"/>
                </a:solidFill>
              </a:rPr>
              <a:t>Questions/Réponses</a:t>
            </a:r>
            <a:endParaRPr lang="fr-FR" sz="1400" dirty="0">
              <a:solidFill>
                <a:srgbClr val="000091"/>
              </a:solidFill>
            </a:endParaRPr>
          </a:p>
          <a:p>
            <a:pPr>
              <a:tabLst>
                <a:tab pos="715963" algn="l"/>
              </a:tabLst>
            </a:pPr>
            <a:r>
              <a:rPr lang="fr-FR" sz="1400" dirty="0" smtClean="0">
                <a:solidFill>
                  <a:srgbClr val="000091"/>
                </a:solidFill>
              </a:rPr>
              <a:t>12H00</a:t>
            </a:r>
            <a:r>
              <a:rPr lang="fr-FR" sz="1400" dirty="0">
                <a:solidFill>
                  <a:srgbClr val="000091"/>
                </a:solidFill>
              </a:rPr>
              <a:t>	Buffet</a:t>
            </a:r>
          </a:p>
          <a:p>
            <a:pPr>
              <a:tabLst>
                <a:tab pos="715963" algn="l"/>
              </a:tabLst>
            </a:pPr>
            <a:r>
              <a:rPr lang="fr-FR" sz="1400" dirty="0" smtClean="0">
                <a:solidFill>
                  <a:srgbClr val="000091"/>
                </a:solidFill>
              </a:rPr>
              <a:t>13H15</a:t>
            </a:r>
            <a:r>
              <a:rPr lang="fr-FR" sz="1400" dirty="0">
                <a:solidFill>
                  <a:srgbClr val="000091"/>
                </a:solidFill>
              </a:rPr>
              <a:t>	Rendez-vous individuels avec le </a:t>
            </a:r>
            <a:r>
              <a:rPr lang="fr-FR" sz="1400" dirty="0" smtClean="0">
                <a:solidFill>
                  <a:srgbClr val="000091"/>
                </a:solidFill>
              </a:rPr>
              <a:t>PCN, </a:t>
            </a:r>
            <a:r>
              <a:rPr lang="fr-FR" sz="1400" dirty="0">
                <a:solidFill>
                  <a:srgbClr val="000091"/>
                </a:solidFill>
              </a:rPr>
              <a:t>sur inscription</a:t>
            </a:r>
          </a:p>
          <a:p>
            <a:pPr>
              <a:tabLst>
                <a:tab pos="715963" algn="l"/>
              </a:tabLst>
            </a:pPr>
            <a:r>
              <a:rPr lang="fr-FR" sz="1400" dirty="0" smtClean="0">
                <a:solidFill>
                  <a:srgbClr val="000091"/>
                </a:solidFill>
              </a:rPr>
              <a:t>15H00</a:t>
            </a:r>
            <a:r>
              <a:rPr lang="fr-FR" sz="1400" dirty="0">
                <a:solidFill>
                  <a:srgbClr val="000091"/>
                </a:solidFill>
              </a:rPr>
              <a:t>	Fin de la journée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AGENDA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254440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65a5f-fa85-4ba1-afc7-618d2d0f3a2a">
      <Terms xmlns="http://schemas.microsoft.com/office/infopath/2007/PartnerControls"/>
    </lcf76f155ced4ddcb4097134ff3c332f>
    <TaxCatchAll xmlns="93bee1ab-0ce0-4ce3-a69a-b990d99f5c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BA7B8F88B994292F7FF57970DADC5" ma:contentTypeVersion="15" ma:contentTypeDescription="Crée un document." ma:contentTypeScope="" ma:versionID="38c0253328baab30aef275325640bcd4">
  <xsd:schema xmlns:xsd="http://www.w3.org/2001/XMLSchema" xmlns:xs="http://www.w3.org/2001/XMLSchema" xmlns:p="http://schemas.microsoft.com/office/2006/metadata/properties" xmlns:ns2="91965a5f-fa85-4ba1-afc7-618d2d0f3a2a" xmlns:ns3="93bee1ab-0ce0-4ce3-a69a-b990d99f5cda" targetNamespace="http://schemas.microsoft.com/office/2006/metadata/properties" ma:root="true" ma:fieldsID="d8777de5bb8b667b0bcd9d8869952398" ns2:_="" ns3:_="">
    <xsd:import namespace="91965a5f-fa85-4ba1-afc7-618d2d0f3a2a"/>
    <xsd:import namespace="93bee1ab-0ce0-4ce3-a69a-b990d99f5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65a5f-fa85-4ba1-afc7-618d2d0f3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ee1ab-0ce0-4ce3-a69a-b990d99f5cd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0da227-baad-4362-b748-eb62813531c8}" ma:internalName="TaxCatchAll" ma:showField="CatchAllData" ma:web="93bee1ab-0ce0-4ce3-a69a-b990d99f5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24072E-11EA-4291-AD27-8A774615FD9F}">
  <ds:schemaRefs>
    <ds:schemaRef ds:uri="http://purl.org/dc/terms/"/>
    <ds:schemaRef ds:uri="93bee1ab-0ce0-4ce3-a69a-b990d99f5cd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1965a5f-fa85-4ba1-afc7-618d2d0f3a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75B2A1-0128-4AEF-847F-512869634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02D70-9B21-4E05-9AE1-50CEE3F88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65a5f-fa85-4ba1-afc7-618d2d0f3a2a"/>
    <ds:schemaRef ds:uri="93bee1ab-0ce0-4ce3-a69a-b990d99f5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788</TotalTime>
  <Words>107</Words>
  <Application>Microsoft Office PowerPoint</Application>
  <PresentationFormat>Affichage à l'écran (16:9)</PresentationFormat>
  <Paragraphs>21</Paragraphs>
  <Slides>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OPÉRATEURS</vt:lpstr>
      <vt:lpstr>1_OPÉRATEURS</vt:lpstr>
      <vt:lpstr>Image bitmap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Bonfils Helene</cp:lastModifiedBy>
  <cp:revision>136</cp:revision>
  <cp:lastPrinted>2021-05-19T16:03:22Z</cp:lastPrinted>
  <dcterms:created xsi:type="dcterms:W3CDTF">2020-10-27T08:44:50Z</dcterms:created>
  <dcterms:modified xsi:type="dcterms:W3CDTF">2023-09-25T14:59:39Z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0x010100C1CBA7B8F88B994292F7FF57970DADC5</vt:lpwstr>
  </property>
  <property fmtid="{D5CDD505-2E9C-101B-9397-08002B2CF9AE}" pid="3" name="MediaServiceImageTags">
    <vt:lpwstr/>
  </property>
</Properties>
</file>