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6" r:id="rId5"/>
  </p:sldMasterIdLst>
  <p:notesMasterIdLst>
    <p:notesMasterId r:id="rId8"/>
  </p:notesMasterIdLst>
  <p:handoutMasterIdLst>
    <p:handoutMasterId r:id="rId9"/>
  </p:handoutMasterIdLst>
  <p:sldIdLst>
    <p:sldId id="460" r:id="rId6"/>
    <p:sldId id="461" r:id="rId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460"/>
            <p14:sldId id="461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69" userDrawn="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ROLIN" initials="JR" lastIdx="2" clrIdx="0">
    <p:extLst>
      <p:ext uri="{19B8F6BF-5375-455C-9EA6-DF929625EA0E}">
        <p15:presenceInfo xmlns:p15="http://schemas.microsoft.com/office/powerpoint/2012/main" userId="S-1-5-21-1616320312-2655828719-4280963109-74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30E"/>
    <a:srgbClr val="0C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1040" autoAdjust="0"/>
  </p:normalViewPr>
  <p:slideViewPr>
    <p:cSldViewPr snapToGrid="0">
      <p:cViewPr varScale="1">
        <p:scale>
          <a:sx n="78" d="100"/>
          <a:sy n="78" d="100"/>
        </p:scale>
        <p:origin x="936" y="78"/>
      </p:cViewPr>
      <p:guideLst>
        <p:guide orient="horz" pos="1620"/>
        <p:guide orient="horz" pos="169"/>
        <p:guide orient="horz" pos="849"/>
        <p:guide orient="horz" pos="821"/>
        <p:guide orient="horz" pos="3049"/>
        <p:guide orient="horz" pos="3151"/>
        <p:guide pos="2880"/>
        <p:guide pos="158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8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97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DGRI / CGDD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4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1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" y="5358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-99465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7150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7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71640" y="4803998"/>
            <a:ext cx="494695" cy="33950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33122C9-A0B9-462F-8757-0847AD287B6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25" y="0"/>
            <a:ext cx="786452" cy="7864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10DB04-6073-41BC-8C81-AA2B5378BB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4" y="3826624"/>
            <a:ext cx="1045845" cy="898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27C372-EC7A-4804-B3D9-19F5EC2C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087C228-71DA-4DD3-9953-BA0705270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11338"/>
              </p:ext>
            </p:extLst>
          </p:nvPr>
        </p:nvGraphicFramePr>
        <p:xfrm>
          <a:off x="2076268" y="3981785"/>
          <a:ext cx="828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bitmap" r:id="rId6" imgW="1123810" imgH="876190" progId="Paint.Picture">
                  <p:embed/>
                </p:oleObj>
              </mc:Choice>
              <mc:Fallback>
                <p:oleObj name="Image bitmap" r:id="rId6" imgW="1123810" imgH="8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68" y="3981785"/>
                        <a:ext cx="8286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68FAC89D-2812-4451-9DF6-16ECA109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838" y="318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1DB20F-33CA-407C-833D-ACA9BA8C6E7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39" y="3981785"/>
            <a:ext cx="1047750" cy="551815"/>
          </a:xfrm>
          <a:prstGeom prst="rect">
            <a:avLst/>
          </a:prstGeom>
        </p:spPr>
      </p:pic>
      <p:pic>
        <p:nvPicPr>
          <p:cNvPr id="13" name="Image 12" descr="C:\Users\DAVERAN\Desktop\Docs bureau\PCN Espace\Info Day PCN Espace Tlse Oct22\CCI Occitanie.jpg">
            <a:extLst>
              <a:ext uri="{FF2B5EF4-FFF2-40B4-BE49-F238E27FC236}">
                <a16:creationId xmlns:a16="http://schemas.microsoft.com/office/drawing/2014/main" id="{FA4C188A-D675-4BB7-8653-FF8A0C2E4BB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11" y="4109915"/>
            <a:ext cx="1392555" cy="36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DAVERAN\Desktop\Docs bureau\PCN Espace\Info Day PCN Espace Tlse Oct22\een_eu.jpg">
            <a:extLst>
              <a:ext uri="{FF2B5EF4-FFF2-40B4-BE49-F238E27FC236}">
                <a16:creationId xmlns:a16="http://schemas.microsoft.com/office/drawing/2014/main" id="{904E6FE1-00BC-40B3-8EBB-17A9BC4DA5B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25" y="4090575"/>
            <a:ext cx="1116330" cy="51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5840623-FD29-4F17-A8BA-D428ED2EB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54" y="1435519"/>
            <a:ext cx="8359181" cy="2077200"/>
          </a:xfrm>
        </p:spPr>
        <p:txBody>
          <a:bodyPr/>
          <a:lstStyle/>
          <a:p>
            <a:pPr algn="ctr"/>
            <a:r>
              <a:rPr lang="fr-FR" dirty="0"/>
              <a:t>Info Day régional Horizon Europe Espace</a:t>
            </a:r>
          </a:p>
          <a:p>
            <a:pPr algn="ctr"/>
            <a:r>
              <a:rPr lang="fr-FR" dirty="0"/>
              <a:t>Présentation des appels 2024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Toulouse, le 14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47130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904232"/>
            <a:ext cx="8424000" cy="3669233"/>
          </a:xfrm>
        </p:spPr>
        <p:txBody>
          <a:bodyPr/>
          <a:lstStyle/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9H00     Café d’accueil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9H30     Introduction (C. Rodriguez, Directrice Déléguée Espace Aerospace Valley) 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9H35	Présentation des financements européens pour le spatial (</a:t>
            </a:r>
            <a:r>
              <a:rPr lang="fr-FR" sz="1400" dirty="0" err="1">
                <a:solidFill>
                  <a:srgbClr val="000091"/>
                </a:solidFill>
              </a:rPr>
              <a:t>I.Maes</a:t>
            </a:r>
            <a:r>
              <a:rPr lang="fr-FR" sz="1400" dirty="0">
                <a:solidFill>
                  <a:srgbClr val="000091"/>
                </a:solidFill>
              </a:rPr>
              <a:t> et </a:t>
            </a:r>
            <a:r>
              <a:rPr lang="fr-FR" sz="1400" dirty="0" err="1">
                <a:solidFill>
                  <a:srgbClr val="000091"/>
                </a:solidFill>
              </a:rPr>
              <a:t>R.Lézier</a:t>
            </a:r>
            <a:r>
              <a:rPr lang="fr-FR" sz="1400" dirty="0">
                <a:solidFill>
                  <a:srgbClr val="000091"/>
                </a:solidFill>
              </a:rPr>
              <a:t>, Commission 	Européenne)</a:t>
            </a:r>
          </a:p>
          <a:p>
            <a:pPr marL="1113750" lvl="4" indent="-285750"/>
            <a:r>
              <a:rPr lang="fr-FR" sz="1400" dirty="0">
                <a:solidFill>
                  <a:srgbClr val="000091"/>
                </a:solidFill>
              </a:rPr>
              <a:t>Horizon Europe Espace 2024</a:t>
            </a:r>
          </a:p>
          <a:p>
            <a:pPr marL="1113750" lvl="4" indent="-285750"/>
            <a:r>
              <a:rPr lang="fr-FR" sz="1400" dirty="0">
                <a:solidFill>
                  <a:srgbClr val="000091"/>
                </a:solidFill>
              </a:rPr>
              <a:t>Autres opportunités européennes pour le spatial (EIC, ESA, IRIS²)</a:t>
            </a:r>
          </a:p>
          <a:p>
            <a:pPr lvl="4" indent="0">
              <a:buNone/>
            </a:pPr>
            <a:endParaRPr lang="fr-FR" sz="800" dirty="0">
              <a:solidFill>
                <a:srgbClr val="000091"/>
              </a:solidFill>
            </a:endParaRP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10H30   	Questions/Réponses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11H00    Support PCN et aides au montage (équipe PCN)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11H15	L’accompagnement personnalisé proposé par le Réseau Entreprise Europe (E. Vicq et M. Berry, 	CCI Occitanie)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11H30	Témoignage de </a:t>
            </a:r>
            <a:r>
              <a:rPr lang="fr-FR" sz="1400" dirty="0" err="1">
                <a:solidFill>
                  <a:srgbClr val="000091"/>
                </a:solidFill>
              </a:rPr>
              <a:t>N.Ziegler</a:t>
            </a:r>
            <a:r>
              <a:rPr lang="fr-FR" sz="1400" dirty="0">
                <a:solidFill>
                  <a:srgbClr val="000091"/>
                </a:solidFill>
              </a:rPr>
              <a:t>, Sté ERNEO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12H15	Buffet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13H30	Rendez-vous individuels avec le PCN et le Réseau Entreprise Europe, sur inscription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17H00	Fin de la journée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AGENDA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254440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65a5f-fa85-4ba1-afc7-618d2d0f3a2a">
      <Terms xmlns="http://schemas.microsoft.com/office/infopath/2007/PartnerControls"/>
    </lcf76f155ced4ddcb4097134ff3c332f>
    <TaxCatchAll xmlns="93bee1ab-0ce0-4ce3-a69a-b990d99f5c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BA7B8F88B994292F7FF57970DADC5" ma:contentTypeVersion="15" ma:contentTypeDescription="Crée un document." ma:contentTypeScope="" ma:versionID="38c0253328baab30aef275325640bcd4">
  <xsd:schema xmlns:xsd="http://www.w3.org/2001/XMLSchema" xmlns:xs="http://www.w3.org/2001/XMLSchema" xmlns:p="http://schemas.microsoft.com/office/2006/metadata/properties" xmlns:ns2="91965a5f-fa85-4ba1-afc7-618d2d0f3a2a" xmlns:ns3="93bee1ab-0ce0-4ce3-a69a-b990d99f5cda" targetNamespace="http://schemas.microsoft.com/office/2006/metadata/properties" ma:root="true" ma:fieldsID="d8777de5bb8b667b0bcd9d8869952398" ns2:_="" ns3:_="">
    <xsd:import namespace="91965a5f-fa85-4ba1-afc7-618d2d0f3a2a"/>
    <xsd:import namespace="93bee1ab-0ce0-4ce3-a69a-b990d99f5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65a5f-fa85-4ba1-afc7-618d2d0f3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ee1ab-0ce0-4ce3-a69a-b990d99f5cd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0da227-baad-4362-b748-eb62813531c8}" ma:internalName="TaxCatchAll" ma:showField="CatchAllData" ma:web="93bee1ab-0ce0-4ce3-a69a-b990d99f5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4072E-11EA-4291-AD27-8A774615FD9F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3bee1ab-0ce0-4ce3-a69a-b990d99f5cda"/>
    <ds:schemaRef ds:uri="91965a5f-fa85-4ba1-afc7-618d2d0f3a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202D70-9B21-4E05-9AE1-50CEE3F884FE}"/>
</file>

<file path=customXml/itemProps3.xml><?xml version="1.0" encoding="utf-8"?>
<ds:datastoreItem xmlns:ds="http://schemas.openxmlformats.org/officeDocument/2006/customXml" ds:itemID="{FC75B2A1-0128-4AEF-847F-512869634F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777</TotalTime>
  <Words>165</Words>
  <Application>Microsoft Office PowerPoint</Application>
  <PresentationFormat>Affichage à l'écran (16:9)</PresentationFormat>
  <Paragraphs>22</Paragraphs>
  <Slides>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OPÉRATEURS</vt:lpstr>
      <vt:lpstr>1_OPÉRATEURS</vt:lpstr>
      <vt:lpstr>Image Paintbrush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daveran</cp:lastModifiedBy>
  <cp:revision>134</cp:revision>
  <cp:lastPrinted>2021-05-19T16:03:22Z</cp:lastPrinted>
  <dcterms:created xsi:type="dcterms:W3CDTF">2020-10-27T08:44:50Z</dcterms:created>
  <dcterms:modified xsi:type="dcterms:W3CDTF">2023-09-13T09:59:55Z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0x010100C1CBA7B8F88B994292F7FF57970DADC5</vt:lpwstr>
  </property>
  <property fmtid="{D5CDD505-2E9C-101B-9397-08002B2CF9AE}" pid="3" name="MediaServiceImageTags">
    <vt:lpwstr/>
  </property>
</Properties>
</file>