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80"/>
  </p:notesMasterIdLst>
  <p:handoutMasterIdLst>
    <p:handoutMasterId r:id="rId81"/>
  </p:handoutMasterIdLst>
  <p:sldIdLst>
    <p:sldId id="337" r:id="rId5"/>
    <p:sldId id="347" r:id="rId6"/>
    <p:sldId id="348" r:id="rId7"/>
    <p:sldId id="349" r:id="rId8"/>
    <p:sldId id="381" r:id="rId9"/>
    <p:sldId id="380" r:id="rId10"/>
    <p:sldId id="350" r:id="rId11"/>
    <p:sldId id="351" r:id="rId12"/>
    <p:sldId id="382" r:id="rId13"/>
    <p:sldId id="383" r:id="rId14"/>
    <p:sldId id="384" r:id="rId15"/>
    <p:sldId id="385" r:id="rId16"/>
    <p:sldId id="386" r:id="rId17"/>
    <p:sldId id="388" r:id="rId18"/>
    <p:sldId id="396" r:id="rId19"/>
    <p:sldId id="448" r:id="rId20"/>
    <p:sldId id="449" r:id="rId21"/>
    <p:sldId id="391" r:id="rId22"/>
    <p:sldId id="392" r:id="rId23"/>
    <p:sldId id="393" r:id="rId24"/>
    <p:sldId id="394" r:id="rId25"/>
    <p:sldId id="395"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372" r:id="rId77"/>
    <p:sldId id="378" r:id="rId78"/>
    <p:sldId id="377" r:id="rId7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7"/>
            <p14:sldId id="347"/>
            <p14:sldId id="348"/>
            <p14:sldId id="349"/>
            <p14:sldId id="381"/>
            <p14:sldId id="380"/>
            <p14:sldId id="350"/>
            <p14:sldId id="351"/>
            <p14:sldId id="382"/>
            <p14:sldId id="383"/>
            <p14:sldId id="384"/>
            <p14:sldId id="385"/>
            <p14:sldId id="386"/>
            <p14:sldId id="388"/>
            <p14:sldId id="396"/>
            <p14:sldId id="448"/>
            <p14:sldId id="449"/>
            <p14:sldId id="391"/>
            <p14:sldId id="392"/>
            <p14:sldId id="393"/>
            <p14:sldId id="394"/>
            <p14:sldId id="395"/>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372"/>
            <p14:sldId id="378"/>
            <p14:sldId id="37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000" autoAdjust="0"/>
  </p:normalViewPr>
  <p:slideViewPr>
    <p:cSldViewPr showGuides="1">
      <p:cViewPr>
        <p:scale>
          <a:sx n="110" d="100"/>
          <a:sy n="110" d="100"/>
        </p:scale>
        <p:origin x="282" y="-4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smtClean="0"/>
              <a:t>Implementation %/€</a:t>
            </a:r>
            <a:endParaRPr lang="en-US" sz="1400" dirty="0"/>
          </a:p>
        </c:rich>
      </c:tx>
      <c:layout>
        <c:manualLayout>
          <c:xMode val="edge"/>
          <c:yMode val="edge"/>
          <c:x val="0.1807197617724976"/>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D6D-4452-AE88-316AC94E3A6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D6D-4452-AE88-316AC94E3A6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D6D-4452-AE88-316AC94E3A6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D6D-4452-AE88-316AC94E3A6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2-BD6D-4452-AE88-316AC94E3A6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BD6D-4452-AE88-316AC94E3A62}"/>
                </c:ext>
              </c:extLst>
            </c:dLbl>
            <c:dLbl>
              <c:idx val="2"/>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BD6D-4452-AE88-316AC94E3A62}"/>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BD6D-4452-AE88-316AC94E3A6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HaDEA</c:v>
                </c:pt>
                <c:pt idx="1">
                  <c:v>ESA</c:v>
                </c:pt>
                <c:pt idx="2">
                  <c:v>EUSPA</c:v>
                </c:pt>
                <c:pt idx="3">
                  <c:v>EC</c:v>
                </c:pt>
              </c:strCache>
            </c:strRef>
          </c:cat>
          <c:val>
            <c:numRef>
              <c:f>Sheet1!$B$2:$B$5</c:f>
              <c:numCache>
                <c:formatCode>General</c:formatCode>
                <c:ptCount val="4"/>
                <c:pt idx="0">
                  <c:v>48</c:v>
                </c:pt>
                <c:pt idx="1">
                  <c:v>33</c:v>
                </c:pt>
                <c:pt idx="2">
                  <c:v>18</c:v>
                </c:pt>
                <c:pt idx="3">
                  <c:v>1</c:v>
                </c:pt>
              </c:numCache>
            </c:numRef>
          </c:val>
          <c:extLst>
            <c:ext xmlns:c16="http://schemas.microsoft.com/office/drawing/2014/chart" uri="{C3380CC4-5D6E-409C-BE32-E72D297353CC}">
              <c16:uniqueId val="{00000000-BD6D-4452-AE88-316AC94E3A6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400" dirty="0"/>
              <a:t>Implementation % /</a:t>
            </a:r>
            <a:r>
              <a:rPr lang="en-US" sz="1400" baseline="0" dirty="0"/>
              <a:t> €</a:t>
            </a:r>
            <a:endParaRPr lang="en-US" sz="1400" dirty="0"/>
          </a:p>
        </c:rich>
      </c:tx>
      <c:layout>
        <c:manualLayout>
          <c:xMode val="edge"/>
          <c:yMode val="edge"/>
          <c:x val="0.25097876481322601"/>
          <c:y val="6.3736398301299521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7522563446552628"/>
          <c:y val="0.28637382719172072"/>
          <c:w val="0.50576397019279085"/>
          <c:h val="0.61166299136831848"/>
        </c:manualLayout>
      </c:layout>
      <c:pieChart>
        <c:varyColors val="1"/>
        <c:ser>
          <c:idx val="0"/>
          <c:order val="0"/>
          <c:tx>
            <c:strRef>
              <c:f>Sheet1!$B$1</c:f>
              <c:strCache>
                <c:ptCount val="1"/>
                <c:pt idx="0">
                  <c:v>%</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1C0-47D9-9F0B-C440795BF28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1C0-47D9-9F0B-C440795BF28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1C0-47D9-9F0B-C440795BF28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1C0-47D9-9F0B-C440795BF28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D1C0-47D9-9F0B-C440795BF28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D1C0-47D9-9F0B-C440795BF28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D1C0-47D9-9F0B-C440795BF28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D1C0-47D9-9F0B-C440795BF28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HaDEA</c:v>
                </c:pt>
                <c:pt idx="1">
                  <c:v>ESA</c:v>
                </c:pt>
                <c:pt idx="2">
                  <c:v>EUSPA</c:v>
                </c:pt>
                <c:pt idx="3">
                  <c:v>EC</c:v>
                </c:pt>
              </c:strCache>
            </c:strRef>
          </c:cat>
          <c:val>
            <c:numRef>
              <c:f>Sheet1!$B$2:$B$5</c:f>
              <c:numCache>
                <c:formatCode>General</c:formatCode>
                <c:ptCount val="4"/>
                <c:pt idx="0">
                  <c:v>51</c:v>
                </c:pt>
                <c:pt idx="1">
                  <c:v>41</c:v>
                </c:pt>
                <c:pt idx="2">
                  <c:v>7</c:v>
                </c:pt>
                <c:pt idx="3">
                  <c:v>1</c:v>
                </c:pt>
              </c:numCache>
            </c:numRef>
          </c:val>
          <c:extLst>
            <c:ext xmlns:c16="http://schemas.microsoft.com/office/drawing/2014/chart" uri="{C3380CC4-5D6E-409C-BE32-E72D297353CC}">
              <c16:uniqueId val="{00000008-D1C0-47D9-9F0B-C440795BF28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hyperlink" Target="https://ec.europa.eu/info/funding-tenders/opportunities/docs/2021-2027/common/guidance/how-to-manage-your-lump-sum-grants_en.pdf" TargetMode="External"/><Relationship Id="rId3" Type="http://schemas.openxmlformats.org/officeDocument/2006/relationships/hyperlink" Target="https://ec.europa.eu/info/funding-tenders/opportunities/docs/2021-2027/common/agr-contr/ls-mga_en.pdf" TargetMode="External"/><Relationship Id="rId7"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www.europarl.europa.eu/stoa/en/document/EPRS_STU(2022)697218" TargetMode="External"/><Relationship Id="rId5" Type="http://schemas.openxmlformats.org/officeDocument/2006/relationships/hyperlink" Target="https://ec.europa.eu/info/news/lump-sum-funding-works-practice-assessment-pilot-horizon-2020-2021-oct-06_en" TargetMode="External"/><Relationship Id="rId4" Type="http://schemas.openxmlformats.org/officeDocument/2006/relationships/hyperlink" Target="https://ec.europa.eu/info/funding-tenders/opportunities/docs/2021-2027/horizon/guidance/ls-decision_he_en.pdf" TargetMode="External"/><Relationship Id="rId9" Type="http://schemas.openxmlformats.org/officeDocument/2006/relationships/hyperlink" Target="https://ec.europa.eu/info/funding-tenders/opportunities/docs/2021-2027/experts/standard-briefing-slides-for-experts_he_en.pdf"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ec.europa.eu/info/news/lump-sum-funding-works-practice-assessment-pilot-horizon-2020-2021-oct-06_en" TargetMode="External"/><Relationship Id="rId3"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7" Type="http://schemas.openxmlformats.org/officeDocument/2006/relationships/hyperlink" Target="https://ec.europa.eu/info/funding-tenders/opportunities/docs/2021-2027/horizon/guidance/ls-decision_he_en.pdf"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ec.europa.eu/info/funding-tenders/opportunities/docs/2021-2027/common/agr-contr/ls-mga_en.pdf" TargetMode="External"/><Relationship Id="rId5" Type="http://schemas.openxmlformats.org/officeDocument/2006/relationships/hyperlink" Target="https://ec.europa.eu/info/funding-tenders/opportunities/docs/2021-2027/experts/standard-briefing-slides-for-experts_he_en.pdf" TargetMode="External"/><Relationship Id="rId4" Type="http://schemas.openxmlformats.org/officeDocument/2006/relationships/hyperlink" Target="https://ec.europa.eu/info/funding-tenders/opportunities/docs/2021-2027/common/guidance/how-to-manage-your-lump-sum-grants_en.pdf" TargetMode="External"/><Relationship Id="rId9" Type="http://schemas.openxmlformats.org/officeDocument/2006/relationships/hyperlink" Target="https://www.europarl.europa.eu/stoa/en/document/EPRS_STU(2022)69721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4430A-E440-40B1-98B0-8EBED724947C}" type="doc">
      <dgm:prSet loTypeId="urn:microsoft.com/office/officeart/2005/8/layout/gear1" loCatId="relationship" qsTypeId="urn:microsoft.com/office/officeart/2005/8/quickstyle/simple1" qsCatId="simple" csTypeId="urn:microsoft.com/office/officeart/2005/8/colors/accent1_2" csCatId="accent1" phldr="1"/>
      <dgm:spPr/>
    </dgm:pt>
    <dgm:pt modelId="{74B7D477-4DBA-4FCE-9898-30F76E97C23B}">
      <dgm:prSet phldrT="[Texte]"/>
      <dgm:spPr/>
      <dgm:t>
        <a:bodyPr/>
        <a:lstStyle/>
        <a:p>
          <a:r>
            <a:rPr lang="fr-FR" dirty="0" smtClean="0"/>
            <a:t>Acteurs participants</a:t>
          </a:r>
          <a:endParaRPr lang="fr-FR" dirty="0"/>
        </a:p>
      </dgm:t>
    </dgm:pt>
    <dgm:pt modelId="{3D7935F7-0F39-4B6C-B299-EF06DC8EFC19}" type="parTrans" cxnId="{93865112-F658-4F1F-8586-D31DDF777392}">
      <dgm:prSet/>
      <dgm:spPr/>
      <dgm:t>
        <a:bodyPr/>
        <a:lstStyle/>
        <a:p>
          <a:endParaRPr lang="fr-FR"/>
        </a:p>
      </dgm:t>
    </dgm:pt>
    <dgm:pt modelId="{555A4FEF-F142-4D3E-9C40-C4C8064CB816}" type="sibTrans" cxnId="{93865112-F658-4F1F-8586-D31DDF777392}">
      <dgm:prSet/>
      <dgm:spPr/>
      <dgm:t>
        <a:bodyPr/>
        <a:lstStyle/>
        <a:p>
          <a:endParaRPr lang="fr-FR"/>
        </a:p>
      </dgm:t>
    </dgm:pt>
    <dgm:pt modelId="{F59F4258-7A30-483D-99B7-DE3B98E7A771}">
      <dgm:prSet phldrT="[Texte]"/>
      <dgm:spPr/>
      <dgm:t>
        <a:bodyPr/>
        <a:lstStyle/>
        <a:p>
          <a:r>
            <a:rPr lang="fr-FR" dirty="0" smtClean="0"/>
            <a:t>PCN</a:t>
          </a:r>
          <a:endParaRPr lang="fr-FR" dirty="0"/>
        </a:p>
      </dgm:t>
    </dgm:pt>
    <dgm:pt modelId="{E9CD6BE6-B41D-4F51-89CC-024A0C18FCA8}" type="parTrans" cxnId="{FFE85026-7258-4685-A9DD-AB66EE7017BA}">
      <dgm:prSet/>
      <dgm:spPr/>
      <dgm:t>
        <a:bodyPr/>
        <a:lstStyle/>
        <a:p>
          <a:endParaRPr lang="fr-FR"/>
        </a:p>
      </dgm:t>
    </dgm:pt>
    <dgm:pt modelId="{3A799A68-9863-4EB8-AB08-9719ABC23BD9}" type="sibTrans" cxnId="{FFE85026-7258-4685-A9DD-AB66EE7017BA}">
      <dgm:prSet/>
      <dgm:spPr/>
      <dgm:t>
        <a:bodyPr/>
        <a:lstStyle/>
        <a:p>
          <a:endParaRPr lang="fr-FR"/>
        </a:p>
      </dgm:t>
    </dgm:pt>
    <dgm:pt modelId="{11AEE55F-AE75-4753-8A74-5324026D1927}">
      <dgm:prSet phldrT="[Texte]"/>
      <dgm:spPr/>
      <dgm:t>
        <a:bodyPr/>
        <a:lstStyle/>
        <a:p>
          <a:r>
            <a:rPr lang="fr-FR" dirty="0" smtClean="0"/>
            <a:t>RCP</a:t>
          </a:r>
          <a:endParaRPr lang="fr-FR" dirty="0"/>
        </a:p>
      </dgm:t>
    </dgm:pt>
    <dgm:pt modelId="{2D2A2502-BAA5-46CD-B3A4-F7F6C00FACA2}" type="parTrans" cxnId="{E82B37AA-D13A-4E64-B649-9EE5DF20C121}">
      <dgm:prSet/>
      <dgm:spPr/>
      <dgm:t>
        <a:bodyPr/>
        <a:lstStyle/>
        <a:p>
          <a:endParaRPr lang="fr-FR"/>
        </a:p>
      </dgm:t>
    </dgm:pt>
    <dgm:pt modelId="{001AF095-8DA2-4457-B4B6-69498D9FC01B}" type="sibTrans" cxnId="{E82B37AA-D13A-4E64-B649-9EE5DF20C121}">
      <dgm:prSet/>
      <dgm:spPr/>
      <dgm:t>
        <a:bodyPr/>
        <a:lstStyle/>
        <a:p>
          <a:endParaRPr lang="fr-FR"/>
        </a:p>
      </dgm:t>
    </dgm:pt>
    <dgm:pt modelId="{E67E7045-023F-491D-8109-FFA4B871028A}" type="pres">
      <dgm:prSet presAssocID="{5484430A-E440-40B1-98B0-8EBED724947C}" presName="composite" presStyleCnt="0">
        <dgm:presLayoutVars>
          <dgm:chMax val="3"/>
          <dgm:animLvl val="lvl"/>
          <dgm:resizeHandles val="exact"/>
        </dgm:presLayoutVars>
      </dgm:prSet>
      <dgm:spPr/>
    </dgm:pt>
    <dgm:pt modelId="{1B77E148-FB55-4488-AEE8-2032BA09D221}" type="pres">
      <dgm:prSet presAssocID="{74B7D477-4DBA-4FCE-9898-30F76E97C23B}" presName="gear1" presStyleLbl="node1" presStyleIdx="0" presStyleCnt="3">
        <dgm:presLayoutVars>
          <dgm:chMax val="1"/>
          <dgm:bulletEnabled val="1"/>
        </dgm:presLayoutVars>
      </dgm:prSet>
      <dgm:spPr/>
      <dgm:t>
        <a:bodyPr/>
        <a:lstStyle/>
        <a:p>
          <a:endParaRPr lang="fr-FR"/>
        </a:p>
      </dgm:t>
    </dgm:pt>
    <dgm:pt modelId="{D1C9A311-222E-4876-BC0D-2FB59DFC591E}" type="pres">
      <dgm:prSet presAssocID="{74B7D477-4DBA-4FCE-9898-30F76E97C23B}" presName="gear1srcNode" presStyleLbl="node1" presStyleIdx="0" presStyleCnt="3"/>
      <dgm:spPr/>
      <dgm:t>
        <a:bodyPr/>
        <a:lstStyle/>
        <a:p>
          <a:endParaRPr lang="fr-FR"/>
        </a:p>
      </dgm:t>
    </dgm:pt>
    <dgm:pt modelId="{A6E41651-9AE8-47D5-A5F3-20567E58499E}" type="pres">
      <dgm:prSet presAssocID="{74B7D477-4DBA-4FCE-9898-30F76E97C23B}" presName="gear1dstNode" presStyleLbl="node1" presStyleIdx="0" presStyleCnt="3"/>
      <dgm:spPr/>
      <dgm:t>
        <a:bodyPr/>
        <a:lstStyle/>
        <a:p>
          <a:endParaRPr lang="fr-FR"/>
        </a:p>
      </dgm:t>
    </dgm:pt>
    <dgm:pt modelId="{B9C9F4AB-51FE-44D5-9CE7-303A6976DAF8}" type="pres">
      <dgm:prSet presAssocID="{F59F4258-7A30-483D-99B7-DE3B98E7A771}" presName="gear2" presStyleLbl="node1" presStyleIdx="1" presStyleCnt="3">
        <dgm:presLayoutVars>
          <dgm:chMax val="1"/>
          <dgm:bulletEnabled val="1"/>
        </dgm:presLayoutVars>
      </dgm:prSet>
      <dgm:spPr/>
      <dgm:t>
        <a:bodyPr/>
        <a:lstStyle/>
        <a:p>
          <a:endParaRPr lang="fr-FR"/>
        </a:p>
      </dgm:t>
    </dgm:pt>
    <dgm:pt modelId="{63DCEB32-2B81-4BE4-AAC8-36655F63B6C0}" type="pres">
      <dgm:prSet presAssocID="{F59F4258-7A30-483D-99B7-DE3B98E7A771}" presName="gear2srcNode" presStyleLbl="node1" presStyleIdx="1" presStyleCnt="3"/>
      <dgm:spPr/>
      <dgm:t>
        <a:bodyPr/>
        <a:lstStyle/>
        <a:p>
          <a:endParaRPr lang="fr-FR"/>
        </a:p>
      </dgm:t>
    </dgm:pt>
    <dgm:pt modelId="{8C9A484D-855D-4444-932F-B6C11F8ED3C3}" type="pres">
      <dgm:prSet presAssocID="{F59F4258-7A30-483D-99B7-DE3B98E7A771}" presName="gear2dstNode" presStyleLbl="node1" presStyleIdx="1" presStyleCnt="3"/>
      <dgm:spPr/>
      <dgm:t>
        <a:bodyPr/>
        <a:lstStyle/>
        <a:p>
          <a:endParaRPr lang="fr-FR"/>
        </a:p>
      </dgm:t>
    </dgm:pt>
    <dgm:pt modelId="{62DD7C6A-CD12-41D1-9E5A-8F435E17041C}" type="pres">
      <dgm:prSet presAssocID="{11AEE55F-AE75-4753-8A74-5324026D1927}" presName="gear3" presStyleLbl="node1" presStyleIdx="2" presStyleCnt="3"/>
      <dgm:spPr/>
      <dgm:t>
        <a:bodyPr/>
        <a:lstStyle/>
        <a:p>
          <a:endParaRPr lang="fr-FR"/>
        </a:p>
      </dgm:t>
    </dgm:pt>
    <dgm:pt modelId="{878C5176-1417-4497-99EF-94CDDEE301F9}" type="pres">
      <dgm:prSet presAssocID="{11AEE55F-AE75-4753-8A74-5324026D1927}" presName="gear3tx" presStyleLbl="node1" presStyleIdx="2" presStyleCnt="3">
        <dgm:presLayoutVars>
          <dgm:chMax val="1"/>
          <dgm:bulletEnabled val="1"/>
        </dgm:presLayoutVars>
      </dgm:prSet>
      <dgm:spPr/>
      <dgm:t>
        <a:bodyPr/>
        <a:lstStyle/>
        <a:p>
          <a:endParaRPr lang="fr-FR"/>
        </a:p>
      </dgm:t>
    </dgm:pt>
    <dgm:pt modelId="{0DD21F21-64CE-447D-BAB4-A01428D64E93}" type="pres">
      <dgm:prSet presAssocID="{11AEE55F-AE75-4753-8A74-5324026D1927}" presName="gear3srcNode" presStyleLbl="node1" presStyleIdx="2" presStyleCnt="3"/>
      <dgm:spPr/>
      <dgm:t>
        <a:bodyPr/>
        <a:lstStyle/>
        <a:p>
          <a:endParaRPr lang="fr-FR"/>
        </a:p>
      </dgm:t>
    </dgm:pt>
    <dgm:pt modelId="{9892A89C-D70B-49EE-B295-D448E5AD51E1}" type="pres">
      <dgm:prSet presAssocID="{11AEE55F-AE75-4753-8A74-5324026D1927}" presName="gear3dstNode" presStyleLbl="node1" presStyleIdx="2" presStyleCnt="3"/>
      <dgm:spPr/>
      <dgm:t>
        <a:bodyPr/>
        <a:lstStyle/>
        <a:p>
          <a:endParaRPr lang="fr-FR"/>
        </a:p>
      </dgm:t>
    </dgm:pt>
    <dgm:pt modelId="{16ABFEC2-EAFF-4AD3-9C99-58E520685029}" type="pres">
      <dgm:prSet presAssocID="{555A4FEF-F142-4D3E-9C40-C4C8064CB816}" presName="connector1" presStyleLbl="sibTrans2D1" presStyleIdx="0" presStyleCnt="3"/>
      <dgm:spPr/>
      <dgm:t>
        <a:bodyPr/>
        <a:lstStyle/>
        <a:p>
          <a:endParaRPr lang="fr-FR"/>
        </a:p>
      </dgm:t>
    </dgm:pt>
    <dgm:pt modelId="{3E2BABA7-8974-4E66-BF9D-ADABDEBCCD4A}" type="pres">
      <dgm:prSet presAssocID="{3A799A68-9863-4EB8-AB08-9719ABC23BD9}" presName="connector2" presStyleLbl="sibTrans2D1" presStyleIdx="1" presStyleCnt="3"/>
      <dgm:spPr/>
      <dgm:t>
        <a:bodyPr/>
        <a:lstStyle/>
        <a:p>
          <a:endParaRPr lang="fr-FR"/>
        </a:p>
      </dgm:t>
    </dgm:pt>
    <dgm:pt modelId="{469FD748-C417-4255-ADE1-E32EBA481E72}" type="pres">
      <dgm:prSet presAssocID="{001AF095-8DA2-4457-B4B6-69498D9FC01B}" presName="connector3" presStyleLbl="sibTrans2D1" presStyleIdx="2" presStyleCnt="3"/>
      <dgm:spPr/>
      <dgm:t>
        <a:bodyPr/>
        <a:lstStyle/>
        <a:p>
          <a:endParaRPr lang="fr-FR"/>
        </a:p>
      </dgm:t>
    </dgm:pt>
  </dgm:ptLst>
  <dgm:cxnLst>
    <dgm:cxn modelId="{2CDAFFFA-C3B0-4910-A402-5CCF33921D90}" type="presOf" srcId="{555A4FEF-F142-4D3E-9C40-C4C8064CB816}" destId="{16ABFEC2-EAFF-4AD3-9C99-58E520685029}" srcOrd="0" destOrd="0" presId="urn:microsoft.com/office/officeart/2005/8/layout/gear1"/>
    <dgm:cxn modelId="{3C4720DC-ED4A-4C23-B319-DB25E539C5A7}" type="presOf" srcId="{74B7D477-4DBA-4FCE-9898-30F76E97C23B}" destId="{1B77E148-FB55-4488-AEE8-2032BA09D221}" srcOrd="0" destOrd="0" presId="urn:microsoft.com/office/officeart/2005/8/layout/gear1"/>
    <dgm:cxn modelId="{389F2365-C397-49F7-BF31-3D4A0269B1FF}" type="presOf" srcId="{74B7D477-4DBA-4FCE-9898-30F76E97C23B}" destId="{A6E41651-9AE8-47D5-A5F3-20567E58499E}" srcOrd="2" destOrd="0" presId="urn:microsoft.com/office/officeart/2005/8/layout/gear1"/>
    <dgm:cxn modelId="{E82B37AA-D13A-4E64-B649-9EE5DF20C121}" srcId="{5484430A-E440-40B1-98B0-8EBED724947C}" destId="{11AEE55F-AE75-4753-8A74-5324026D1927}" srcOrd="2" destOrd="0" parTransId="{2D2A2502-BAA5-46CD-B3A4-F7F6C00FACA2}" sibTransId="{001AF095-8DA2-4457-B4B6-69498D9FC01B}"/>
    <dgm:cxn modelId="{FFE85026-7258-4685-A9DD-AB66EE7017BA}" srcId="{5484430A-E440-40B1-98B0-8EBED724947C}" destId="{F59F4258-7A30-483D-99B7-DE3B98E7A771}" srcOrd="1" destOrd="0" parTransId="{E9CD6BE6-B41D-4F51-89CC-024A0C18FCA8}" sibTransId="{3A799A68-9863-4EB8-AB08-9719ABC23BD9}"/>
    <dgm:cxn modelId="{F3BC57DD-E78E-477C-AAB0-1BC592F441A9}" type="presOf" srcId="{11AEE55F-AE75-4753-8A74-5324026D1927}" destId="{62DD7C6A-CD12-41D1-9E5A-8F435E17041C}" srcOrd="0" destOrd="0" presId="urn:microsoft.com/office/officeart/2005/8/layout/gear1"/>
    <dgm:cxn modelId="{14D7C790-8977-453F-9193-842D9CFC88C7}" type="presOf" srcId="{11AEE55F-AE75-4753-8A74-5324026D1927}" destId="{9892A89C-D70B-49EE-B295-D448E5AD51E1}" srcOrd="3" destOrd="0" presId="urn:microsoft.com/office/officeart/2005/8/layout/gear1"/>
    <dgm:cxn modelId="{706542A8-16E4-4F1B-874D-FE5308DCF586}" type="presOf" srcId="{3A799A68-9863-4EB8-AB08-9719ABC23BD9}" destId="{3E2BABA7-8974-4E66-BF9D-ADABDEBCCD4A}" srcOrd="0" destOrd="0" presId="urn:microsoft.com/office/officeart/2005/8/layout/gear1"/>
    <dgm:cxn modelId="{E71D281E-27C6-447D-A7C2-C55092414701}" type="presOf" srcId="{74B7D477-4DBA-4FCE-9898-30F76E97C23B}" destId="{D1C9A311-222E-4876-BC0D-2FB59DFC591E}" srcOrd="1" destOrd="0" presId="urn:microsoft.com/office/officeart/2005/8/layout/gear1"/>
    <dgm:cxn modelId="{1DC6F0CE-1E7C-4CF9-9CBC-78F3509F030C}" type="presOf" srcId="{11AEE55F-AE75-4753-8A74-5324026D1927}" destId="{878C5176-1417-4497-99EF-94CDDEE301F9}" srcOrd="1" destOrd="0" presId="urn:microsoft.com/office/officeart/2005/8/layout/gear1"/>
    <dgm:cxn modelId="{7F71587C-40C7-4643-994C-FD4FBDFEF793}" type="presOf" srcId="{F59F4258-7A30-483D-99B7-DE3B98E7A771}" destId="{63DCEB32-2B81-4BE4-AAC8-36655F63B6C0}" srcOrd="1" destOrd="0" presId="urn:microsoft.com/office/officeart/2005/8/layout/gear1"/>
    <dgm:cxn modelId="{9EE04391-659E-4B2D-8648-97A7CE506333}" type="presOf" srcId="{F59F4258-7A30-483D-99B7-DE3B98E7A771}" destId="{B9C9F4AB-51FE-44D5-9CE7-303A6976DAF8}" srcOrd="0" destOrd="0" presId="urn:microsoft.com/office/officeart/2005/8/layout/gear1"/>
    <dgm:cxn modelId="{896EAE5A-2C4A-4186-AE0E-88FE80378A66}" type="presOf" srcId="{001AF095-8DA2-4457-B4B6-69498D9FC01B}" destId="{469FD748-C417-4255-ADE1-E32EBA481E72}" srcOrd="0" destOrd="0" presId="urn:microsoft.com/office/officeart/2005/8/layout/gear1"/>
    <dgm:cxn modelId="{93865112-F658-4F1F-8586-D31DDF777392}" srcId="{5484430A-E440-40B1-98B0-8EBED724947C}" destId="{74B7D477-4DBA-4FCE-9898-30F76E97C23B}" srcOrd="0" destOrd="0" parTransId="{3D7935F7-0F39-4B6C-B299-EF06DC8EFC19}" sibTransId="{555A4FEF-F142-4D3E-9C40-C4C8064CB816}"/>
    <dgm:cxn modelId="{F79FAC80-FDD2-4BA2-9611-880914555A45}" type="presOf" srcId="{11AEE55F-AE75-4753-8A74-5324026D1927}" destId="{0DD21F21-64CE-447D-BAB4-A01428D64E93}" srcOrd="2" destOrd="0" presId="urn:microsoft.com/office/officeart/2005/8/layout/gear1"/>
    <dgm:cxn modelId="{A6519054-8F34-4011-9D32-B1C281D9932A}" type="presOf" srcId="{F59F4258-7A30-483D-99B7-DE3B98E7A771}" destId="{8C9A484D-855D-4444-932F-B6C11F8ED3C3}" srcOrd="2" destOrd="0" presId="urn:microsoft.com/office/officeart/2005/8/layout/gear1"/>
    <dgm:cxn modelId="{1E3F0C0B-9A97-4647-B5FE-F3710FB2B505}" type="presOf" srcId="{5484430A-E440-40B1-98B0-8EBED724947C}" destId="{E67E7045-023F-491D-8109-FFA4B871028A}" srcOrd="0" destOrd="0" presId="urn:microsoft.com/office/officeart/2005/8/layout/gear1"/>
    <dgm:cxn modelId="{2CD67CCE-D60C-4699-A681-8CB191447E11}" type="presParOf" srcId="{E67E7045-023F-491D-8109-FFA4B871028A}" destId="{1B77E148-FB55-4488-AEE8-2032BA09D221}" srcOrd="0" destOrd="0" presId="urn:microsoft.com/office/officeart/2005/8/layout/gear1"/>
    <dgm:cxn modelId="{D2F187D4-2D83-47FA-85BD-C492FC95E762}" type="presParOf" srcId="{E67E7045-023F-491D-8109-FFA4B871028A}" destId="{D1C9A311-222E-4876-BC0D-2FB59DFC591E}" srcOrd="1" destOrd="0" presId="urn:microsoft.com/office/officeart/2005/8/layout/gear1"/>
    <dgm:cxn modelId="{E61ED7D6-F306-4F53-B569-7D92BD93AB65}" type="presParOf" srcId="{E67E7045-023F-491D-8109-FFA4B871028A}" destId="{A6E41651-9AE8-47D5-A5F3-20567E58499E}" srcOrd="2" destOrd="0" presId="urn:microsoft.com/office/officeart/2005/8/layout/gear1"/>
    <dgm:cxn modelId="{55C1AB93-D32C-42E9-A17D-CCA0CED55D17}" type="presParOf" srcId="{E67E7045-023F-491D-8109-FFA4B871028A}" destId="{B9C9F4AB-51FE-44D5-9CE7-303A6976DAF8}" srcOrd="3" destOrd="0" presId="urn:microsoft.com/office/officeart/2005/8/layout/gear1"/>
    <dgm:cxn modelId="{319623BD-3A7F-45B6-B812-A4EEEA90510B}" type="presParOf" srcId="{E67E7045-023F-491D-8109-FFA4B871028A}" destId="{63DCEB32-2B81-4BE4-AAC8-36655F63B6C0}" srcOrd="4" destOrd="0" presId="urn:microsoft.com/office/officeart/2005/8/layout/gear1"/>
    <dgm:cxn modelId="{CA0FD6CA-B10F-47AA-B91D-497BAC14CB31}" type="presParOf" srcId="{E67E7045-023F-491D-8109-FFA4B871028A}" destId="{8C9A484D-855D-4444-932F-B6C11F8ED3C3}" srcOrd="5" destOrd="0" presId="urn:microsoft.com/office/officeart/2005/8/layout/gear1"/>
    <dgm:cxn modelId="{19FCEC27-C38D-4D3E-A7F3-C3D014436AFD}" type="presParOf" srcId="{E67E7045-023F-491D-8109-FFA4B871028A}" destId="{62DD7C6A-CD12-41D1-9E5A-8F435E17041C}" srcOrd="6" destOrd="0" presId="urn:microsoft.com/office/officeart/2005/8/layout/gear1"/>
    <dgm:cxn modelId="{1C40B3CF-43DB-4612-9B05-5F384C8E7449}" type="presParOf" srcId="{E67E7045-023F-491D-8109-FFA4B871028A}" destId="{878C5176-1417-4497-99EF-94CDDEE301F9}" srcOrd="7" destOrd="0" presId="urn:microsoft.com/office/officeart/2005/8/layout/gear1"/>
    <dgm:cxn modelId="{8CBB0001-96B1-446B-AB8B-F8611AEC39C7}" type="presParOf" srcId="{E67E7045-023F-491D-8109-FFA4B871028A}" destId="{0DD21F21-64CE-447D-BAB4-A01428D64E93}" srcOrd="8" destOrd="0" presId="urn:microsoft.com/office/officeart/2005/8/layout/gear1"/>
    <dgm:cxn modelId="{C2DAA624-6B1E-4943-B33B-6C74B0ED781C}" type="presParOf" srcId="{E67E7045-023F-491D-8109-FFA4B871028A}" destId="{9892A89C-D70B-49EE-B295-D448E5AD51E1}" srcOrd="9" destOrd="0" presId="urn:microsoft.com/office/officeart/2005/8/layout/gear1"/>
    <dgm:cxn modelId="{64FF162A-2623-41E3-9468-2E98B2330318}" type="presParOf" srcId="{E67E7045-023F-491D-8109-FFA4B871028A}" destId="{16ABFEC2-EAFF-4AD3-9C99-58E520685029}" srcOrd="10" destOrd="0" presId="urn:microsoft.com/office/officeart/2005/8/layout/gear1"/>
    <dgm:cxn modelId="{50015E34-FED9-475D-B15D-4A9CCF4D22E6}" type="presParOf" srcId="{E67E7045-023F-491D-8109-FFA4B871028A}" destId="{3E2BABA7-8974-4E66-BF9D-ADABDEBCCD4A}" srcOrd="11" destOrd="0" presId="urn:microsoft.com/office/officeart/2005/8/layout/gear1"/>
    <dgm:cxn modelId="{C102B427-8509-4EEB-A793-22BD02C75181}" type="presParOf" srcId="{E67E7045-023F-491D-8109-FFA4B871028A}" destId="{469FD748-C417-4255-ADE1-E32EBA481E7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758D6-58B5-4A42-B0AA-DF6FEF73E62E}"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IE"/>
        </a:p>
      </dgm:t>
    </dgm:pt>
    <dgm:pt modelId="{19BF6C73-6CF0-48D7-8A59-0638B8A7C243}">
      <dgm:prSet phldrT="[Text]"/>
      <dgm:spPr/>
      <dgm:t>
        <a:bodyPr/>
        <a:lstStyle/>
        <a:p>
          <a:r>
            <a:rPr lang="en-GB" b="0" dirty="0" err="1" smtClean="0"/>
            <a:t>Conseils</a:t>
          </a:r>
          <a:endParaRPr lang="en-IE" dirty="0"/>
        </a:p>
      </dgm:t>
    </dgm:pt>
    <dgm:pt modelId="{30BD208C-1FDE-4092-9F97-53279667C2B4}" type="parTrans" cxnId="{14FEE5E5-3521-49C6-A804-F753CB135C57}">
      <dgm:prSet/>
      <dgm:spPr/>
      <dgm:t>
        <a:bodyPr/>
        <a:lstStyle/>
        <a:p>
          <a:endParaRPr lang="en-IE"/>
        </a:p>
      </dgm:t>
    </dgm:pt>
    <dgm:pt modelId="{E4748020-C22A-4B2A-B9AA-6DBCCF81160D}" type="sibTrans" cxnId="{14FEE5E5-3521-49C6-A804-F753CB135C57}">
      <dgm:prSet/>
      <dgm:spPr/>
      <dgm:t>
        <a:bodyPr/>
        <a:lstStyle/>
        <a:p>
          <a:endParaRPr lang="en-IE"/>
        </a:p>
      </dgm:t>
    </dgm:pt>
    <dgm:pt modelId="{E812FAEA-27A3-42DF-B41F-6DB803A254BE}">
      <dgm:prSet phldrT="[Text]" custT="1"/>
      <dgm:spPr/>
      <dgm:t>
        <a:bodyPr/>
        <a:lstStyle/>
        <a:p>
          <a:pPr>
            <a:buClr>
              <a:schemeClr val="accent2"/>
            </a:buClr>
          </a:pPr>
          <a:r>
            <a:rPr lang="en-GB" sz="1000" b="0" dirty="0">
              <a:hlinkClick xmlns:r="http://schemas.openxmlformats.org/officeDocument/2006/relationships" r:id="rId1"/>
            </a:rPr>
            <a:t>What do I need to know?</a:t>
          </a:r>
          <a:r>
            <a:rPr lang="en-150" sz="1000" b="0" dirty="0"/>
            <a:t> &amp; </a:t>
          </a:r>
          <a:r>
            <a:rPr lang="en-GB" sz="1000" b="0" dirty="0">
              <a:hlinkClick xmlns:r="http://schemas.openxmlformats.org/officeDocument/2006/relationships" r:id="rId2"/>
            </a:rPr>
            <a:t>Quick guide</a:t>
          </a:r>
          <a:endParaRPr lang="en-IE" sz="1000" dirty="0"/>
        </a:p>
      </dgm:t>
    </dgm:pt>
    <dgm:pt modelId="{FD38DF9C-9812-4FB6-AB00-5C8CAB72DF8F}" type="parTrans" cxnId="{0D678053-8A76-49A1-A12F-FC7974F35CFF}">
      <dgm:prSet/>
      <dgm:spPr/>
      <dgm:t>
        <a:bodyPr/>
        <a:lstStyle/>
        <a:p>
          <a:endParaRPr lang="en-IE"/>
        </a:p>
      </dgm:t>
    </dgm:pt>
    <dgm:pt modelId="{FB697F0A-ECCA-40E2-83EA-11661D436496}" type="sibTrans" cxnId="{0D678053-8A76-49A1-A12F-FC7974F35CFF}">
      <dgm:prSet/>
      <dgm:spPr/>
      <dgm:t>
        <a:bodyPr/>
        <a:lstStyle/>
        <a:p>
          <a:endParaRPr lang="en-IE"/>
        </a:p>
      </dgm:t>
    </dgm:pt>
    <dgm:pt modelId="{CEF9713A-1B52-43A5-BFD5-2EDA1A198969}">
      <dgm:prSet phldrT="[Text]"/>
      <dgm:spPr/>
      <dgm:t>
        <a:bodyPr/>
        <a:lstStyle/>
        <a:p>
          <a:r>
            <a:rPr lang="en-GB" b="0" dirty="0" smtClean="0"/>
            <a:t>Documents </a:t>
          </a:r>
        </a:p>
        <a:p>
          <a:r>
            <a:rPr lang="en-GB" b="0" dirty="0" smtClean="0"/>
            <a:t>de </a:t>
          </a:r>
          <a:r>
            <a:rPr lang="en-GB" b="0" dirty="0" err="1" smtClean="0"/>
            <a:t>référence</a:t>
          </a:r>
          <a:endParaRPr lang="en-IE" dirty="0"/>
        </a:p>
      </dgm:t>
    </dgm:pt>
    <dgm:pt modelId="{EABF9D64-0E0B-464C-9D23-D3ACB38AF3BA}" type="parTrans" cxnId="{E2E6C094-16F0-45E7-9071-B0F93EF5D868}">
      <dgm:prSet/>
      <dgm:spPr/>
      <dgm:t>
        <a:bodyPr/>
        <a:lstStyle/>
        <a:p>
          <a:endParaRPr lang="en-IE"/>
        </a:p>
      </dgm:t>
    </dgm:pt>
    <dgm:pt modelId="{C940969D-0D6E-46D2-8E5A-46231E7D2528}" type="sibTrans" cxnId="{E2E6C094-16F0-45E7-9071-B0F93EF5D868}">
      <dgm:prSet/>
      <dgm:spPr/>
      <dgm:t>
        <a:bodyPr/>
        <a:lstStyle/>
        <a:p>
          <a:endParaRPr lang="en-IE"/>
        </a:p>
      </dgm:t>
    </dgm:pt>
    <dgm:pt modelId="{1C3C4618-4522-4415-A705-D9AE6C7509B4}">
      <dgm:prSet phldrT="[Text]" custT="1"/>
      <dgm:spPr/>
      <dgm:t>
        <a:bodyPr/>
        <a:lstStyle/>
        <a:p>
          <a:pPr>
            <a:buClr>
              <a:schemeClr val="accent2"/>
            </a:buClr>
          </a:pPr>
          <a:r>
            <a:rPr lang="en-US" sz="1000" b="0" dirty="0">
              <a:hlinkClick xmlns:r="http://schemas.openxmlformats.org/officeDocument/2006/relationships" r:id="rId3"/>
            </a:rPr>
            <a:t>Model Grant Agreement Lump Sum</a:t>
          </a:r>
          <a:endParaRPr lang="en-IE" sz="1000" dirty="0"/>
        </a:p>
      </dgm:t>
    </dgm:pt>
    <dgm:pt modelId="{87A041D1-CBCD-4FE4-818B-F61994F463DD}" type="parTrans" cxnId="{2FFCBF01-7949-42D2-AD1D-37AFC4F944B4}">
      <dgm:prSet/>
      <dgm:spPr/>
      <dgm:t>
        <a:bodyPr/>
        <a:lstStyle/>
        <a:p>
          <a:endParaRPr lang="en-IE"/>
        </a:p>
      </dgm:t>
    </dgm:pt>
    <dgm:pt modelId="{D33E3892-9AAD-4730-A3DE-A7496ED8BF9C}" type="sibTrans" cxnId="{2FFCBF01-7949-42D2-AD1D-37AFC4F944B4}">
      <dgm:prSet/>
      <dgm:spPr/>
      <dgm:t>
        <a:bodyPr/>
        <a:lstStyle/>
        <a:p>
          <a:endParaRPr lang="en-IE"/>
        </a:p>
      </dgm:t>
    </dgm:pt>
    <dgm:pt modelId="{6CFE10BD-A7D2-4B2B-B6D6-57E47ADE8036}">
      <dgm:prSet phldrT="[Text]" custT="1"/>
      <dgm:spPr/>
      <dgm:t>
        <a:bodyPr/>
        <a:lstStyle/>
        <a:p>
          <a:pPr>
            <a:buClr>
              <a:schemeClr val="accent2"/>
            </a:buClr>
          </a:pPr>
          <a:r>
            <a:rPr lang="en-US" sz="1000" b="0" dirty="0">
              <a:hlinkClick xmlns:r="http://schemas.openxmlformats.org/officeDocument/2006/relationships" r:id="rId4"/>
            </a:rPr>
            <a:t>Decision </a:t>
          </a:r>
          <a:r>
            <a:rPr lang="en-US" sz="1000" b="0" dirty="0" err="1">
              <a:hlinkClick xmlns:r="http://schemas.openxmlformats.org/officeDocument/2006/relationships" r:id="rId4"/>
            </a:rPr>
            <a:t>authorising</a:t>
          </a:r>
          <a:r>
            <a:rPr lang="en-US" sz="1000" b="0" dirty="0">
              <a:hlinkClick xmlns:r="http://schemas.openxmlformats.org/officeDocument/2006/relationships" r:id="rId4"/>
            </a:rPr>
            <a:t> the use of lump sum contributions under the Horizon Europe </a:t>
          </a:r>
          <a:r>
            <a:rPr lang="en-US" sz="1000" b="0" dirty="0" err="1">
              <a:hlinkClick xmlns:r="http://schemas.openxmlformats.org/officeDocument/2006/relationships" r:id="rId4"/>
            </a:rPr>
            <a:t>Programme</a:t>
          </a:r>
          <a:endParaRPr lang="en-IE" sz="1000" dirty="0"/>
        </a:p>
      </dgm:t>
    </dgm:pt>
    <dgm:pt modelId="{7BA32438-3713-49EF-BA44-1EA7A5C4A597}" type="parTrans" cxnId="{877A7760-6D14-4447-BB4F-5966156FC41A}">
      <dgm:prSet/>
      <dgm:spPr/>
      <dgm:t>
        <a:bodyPr/>
        <a:lstStyle/>
        <a:p>
          <a:endParaRPr lang="en-IE"/>
        </a:p>
      </dgm:t>
    </dgm:pt>
    <dgm:pt modelId="{F1472272-7D01-4C9E-8952-E7249DF9E582}" type="sibTrans" cxnId="{877A7760-6D14-4447-BB4F-5966156FC41A}">
      <dgm:prSet/>
      <dgm:spPr/>
      <dgm:t>
        <a:bodyPr/>
        <a:lstStyle/>
        <a:p>
          <a:endParaRPr lang="en-IE"/>
        </a:p>
      </dgm:t>
    </dgm:pt>
    <dgm:pt modelId="{8C36015F-3A16-4513-BDF1-0E02688FE34A}">
      <dgm:prSet phldrT="[Text]"/>
      <dgm:spPr/>
      <dgm:t>
        <a:bodyPr/>
        <a:lstStyle/>
        <a:p>
          <a:r>
            <a:rPr lang="en-IE" noProof="0" dirty="0" smtClean="0"/>
            <a:t>Etudes</a:t>
          </a:r>
          <a:endParaRPr lang="en-IE" noProof="0" dirty="0"/>
        </a:p>
      </dgm:t>
    </dgm:pt>
    <dgm:pt modelId="{763884A9-814B-478C-97AD-17965F4EA282}" type="parTrans" cxnId="{375218A0-9F81-4BF9-988E-498BC0E813EF}">
      <dgm:prSet/>
      <dgm:spPr/>
      <dgm:t>
        <a:bodyPr/>
        <a:lstStyle/>
        <a:p>
          <a:endParaRPr lang="en-IE"/>
        </a:p>
      </dgm:t>
    </dgm:pt>
    <dgm:pt modelId="{A6E97FE7-9BE9-42E6-A156-A5E193872515}" type="sibTrans" cxnId="{375218A0-9F81-4BF9-988E-498BC0E813EF}">
      <dgm:prSet/>
      <dgm:spPr/>
      <dgm:t>
        <a:bodyPr/>
        <a:lstStyle/>
        <a:p>
          <a:endParaRPr lang="en-IE"/>
        </a:p>
      </dgm:t>
    </dgm:pt>
    <dgm:pt modelId="{9B40C45E-2305-4066-B452-2C7E20EC9D51}">
      <dgm:prSet phldrT="[Text]" custT="1"/>
      <dgm:spPr/>
      <dgm:t>
        <a:bodyPr/>
        <a:lstStyle/>
        <a:p>
          <a:pPr>
            <a:buClr>
              <a:schemeClr val="accent2"/>
            </a:buClr>
            <a:buFont typeface="Arial" panose="020B0604020202020204" pitchFamily="34" charset="0"/>
            <a:buChar char="•"/>
          </a:pPr>
          <a:r>
            <a:rPr lang="en-GB" sz="1000" b="0" dirty="0">
              <a:hlinkClick xmlns:r="http://schemas.openxmlformats.org/officeDocument/2006/relationships" r:id="rId5"/>
            </a:rPr>
            <a:t>European Commission assessment</a:t>
          </a:r>
          <a:r>
            <a:rPr lang="en-GB" sz="1000" b="0" dirty="0"/>
            <a:t> (October 2021)</a:t>
          </a:r>
          <a:endParaRPr lang="en-IE" sz="1000" dirty="0"/>
        </a:p>
      </dgm:t>
    </dgm:pt>
    <dgm:pt modelId="{953AF4F4-C01B-443F-B71D-C8C4D5CAE539}" type="parTrans" cxnId="{CD886127-2D4F-408D-B9CC-7236F411D8E1}">
      <dgm:prSet/>
      <dgm:spPr/>
      <dgm:t>
        <a:bodyPr/>
        <a:lstStyle/>
        <a:p>
          <a:endParaRPr lang="en-IE"/>
        </a:p>
      </dgm:t>
    </dgm:pt>
    <dgm:pt modelId="{A4D132D9-F677-4BD2-87C3-0775C220E3CA}" type="sibTrans" cxnId="{CD886127-2D4F-408D-B9CC-7236F411D8E1}">
      <dgm:prSet/>
      <dgm:spPr/>
      <dgm:t>
        <a:bodyPr/>
        <a:lstStyle/>
        <a:p>
          <a:endParaRPr lang="en-IE"/>
        </a:p>
      </dgm:t>
    </dgm:pt>
    <dgm:pt modelId="{5936BD09-F159-4D1F-B46C-BF2D1B58D255}">
      <dgm:prSet phldrT="[Text]" custT="1"/>
      <dgm:spPr/>
      <dgm:t>
        <a:bodyPr/>
        <a:lstStyle/>
        <a:p>
          <a:pPr>
            <a:buClr>
              <a:schemeClr val="accent2"/>
            </a:buClr>
            <a:buFont typeface="Arial" panose="020B0604020202020204" pitchFamily="34" charset="0"/>
            <a:buChar char="•"/>
          </a:pPr>
          <a:r>
            <a:rPr lang="en-GB" sz="1000" b="0" dirty="0">
              <a:hlinkClick xmlns:r="http://schemas.openxmlformats.org/officeDocument/2006/relationships" r:id="rId6"/>
            </a:rPr>
            <a:t>European Parliament (STOA) study on lump sums in Horizon 2020</a:t>
          </a:r>
          <a:r>
            <a:rPr lang="en-GB" sz="1000" b="0" dirty="0"/>
            <a:t> (May 2022)</a:t>
          </a:r>
          <a:endParaRPr lang="en-IE" sz="1000" dirty="0"/>
        </a:p>
      </dgm:t>
    </dgm:pt>
    <dgm:pt modelId="{E9D47840-4CA8-4DAE-A650-0C373AB98699}" type="parTrans" cxnId="{9154E983-C54B-4D66-B2B2-08A9A425FC23}">
      <dgm:prSet/>
      <dgm:spPr/>
      <dgm:t>
        <a:bodyPr/>
        <a:lstStyle/>
        <a:p>
          <a:endParaRPr lang="en-IE"/>
        </a:p>
      </dgm:t>
    </dgm:pt>
    <dgm:pt modelId="{8DE87571-F3E5-48DA-88F5-EF643889EC8B}" type="sibTrans" cxnId="{9154E983-C54B-4D66-B2B2-08A9A425FC23}">
      <dgm:prSet/>
      <dgm:spPr/>
      <dgm:t>
        <a:bodyPr/>
        <a:lstStyle/>
        <a:p>
          <a:endParaRPr lang="en-IE"/>
        </a:p>
      </dgm:t>
    </dgm:pt>
    <dgm:pt modelId="{6F4778E7-2C20-479C-928C-7693C925F44F}">
      <dgm:prSet phldrT="[Text]"/>
      <dgm:spPr/>
      <dgm:t>
        <a:bodyPr/>
        <a:lstStyle/>
        <a:p>
          <a:r>
            <a:rPr lang="en-GB" b="0" dirty="0" err="1" smtClean="0"/>
            <a:t>Evènements</a:t>
          </a:r>
          <a:endParaRPr lang="en-IE" dirty="0"/>
        </a:p>
      </dgm:t>
    </dgm:pt>
    <dgm:pt modelId="{330E4E55-AE30-4339-AE57-272BFD8301FA}" type="parTrans" cxnId="{35213808-5812-4CEE-ADE3-EA886D76DC59}">
      <dgm:prSet/>
      <dgm:spPr/>
      <dgm:t>
        <a:bodyPr/>
        <a:lstStyle/>
        <a:p>
          <a:endParaRPr lang="en-IE"/>
        </a:p>
      </dgm:t>
    </dgm:pt>
    <dgm:pt modelId="{2A0C768E-04B8-494B-9959-F70C9DE757BF}" type="sibTrans" cxnId="{35213808-5812-4CEE-ADE3-EA886D76DC59}">
      <dgm:prSet/>
      <dgm:spPr/>
      <dgm:t>
        <a:bodyPr/>
        <a:lstStyle/>
        <a:p>
          <a:endParaRPr lang="en-IE"/>
        </a:p>
      </dgm:t>
    </dgm:pt>
    <dgm:pt modelId="{BE9C971F-8930-49D1-87F6-59FFF07D7853}">
      <dgm:prSet phldrT="[Text]" custT="1"/>
      <dgm:spPr/>
      <dgm:t>
        <a:bodyPr/>
        <a:lstStyle/>
        <a:p>
          <a:pPr>
            <a:buClr>
              <a:schemeClr val="accent2"/>
            </a:buClr>
          </a:pPr>
          <a:r>
            <a:rPr lang="en-IE" sz="1000" noProof="0" dirty="0"/>
            <a:t>Future events</a:t>
          </a:r>
        </a:p>
      </dgm:t>
    </dgm:pt>
    <dgm:pt modelId="{0738D3EC-75ED-4858-96F6-C819688C03EC}" type="parTrans" cxnId="{DE859348-ECED-401E-8C31-32DE36EC6DBE}">
      <dgm:prSet/>
      <dgm:spPr/>
      <dgm:t>
        <a:bodyPr/>
        <a:lstStyle/>
        <a:p>
          <a:endParaRPr lang="en-IE"/>
        </a:p>
      </dgm:t>
    </dgm:pt>
    <dgm:pt modelId="{E7FA2610-6BA5-4D11-83E0-019CCA0C2AF5}" type="sibTrans" cxnId="{DE859348-ECED-401E-8C31-32DE36EC6DBE}">
      <dgm:prSet/>
      <dgm:spPr/>
      <dgm:t>
        <a:bodyPr/>
        <a:lstStyle/>
        <a:p>
          <a:endParaRPr lang="en-IE"/>
        </a:p>
      </dgm:t>
    </dgm:pt>
    <dgm:pt modelId="{A638DFB3-F0A2-4333-9B19-163F28CCE7E7}">
      <dgm:prSet phldrT="[Text]" custT="1"/>
      <dgm:spPr/>
      <dgm:t>
        <a:bodyPr/>
        <a:lstStyle/>
        <a:p>
          <a:pPr>
            <a:buClr>
              <a:schemeClr val="accent2"/>
            </a:buClr>
          </a:pPr>
          <a:r>
            <a:rPr lang="en-IE" sz="1000" noProof="0" dirty="0"/>
            <a:t>Past events and recordings</a:t>
          </a:r>
        </a:p>
      </dgm:t>
    </dgm:pt>
    <dgm:pt modelId="{7FDA3AC2-7A5D-43F2-B773-05B739520210}" type="parTrans" cxnId="{8978A87B-E03F-49A2-A07C-258E9E21CBDC}">
      <dgm:prSet/>
      <dgm:spPr/>
      <dgm:t>
        <a:bodyPr/>
        <a:lstStyle/>
        <a:p>
          <a:endParaRPr lang="en-IE"/>
        </a:p>
      </dgm:t>
    </dgm:pt>
    <dgm:pt modelId="{F5896759-A239-4289-8ABD-E895A59F3871}" type="sibTrans" cxnId="{8978A87B-E03F-49A2-A07C-258E9E21CBDC}">
      <dgm:prSet/>
      <dgm:spPr/>
      <dgm:t>
        <a:bodyPr/>
        <a:lstStyle/>
        <a:p>
          <a:endParaRPr lang="en-IE"/>
        </a:p>
      </dgm:t>
    </dgm:pt>
    <dgm:pt modelId="{9B21DCD5-6701-4154-B2E8-2119714BA7C4}">
      <dgm:prSet phldrT="[Text]"/>
      <dgm:spPr/>
      <dgm:t>
        <a:bodyPr/>
        <a:lstStyle/>
        <a:p>
          <a:r>
            <a:rPr lang="en-GB" b="0" dirty="0" err="1" smtClean="0"/>
            <a:t>Listes</a:t>
          </a:r>
          <a:r>
            <a:rPr lang="en-GB" b="0" dirty="0" smtClean="0"/>
            <a:t> des </a:t>
          </a:r>
          <a:r>
            <a:rPr lang="en-GB" b="0" dirty="0" err="1" smtClean="0"/>
            <a:t>sujets</a:t>
          </a:r>
          <a:r>
            <a:rPr lang="en-GB" b="0" dirty="0" smtClean="0"/>
            <a:t> “Lump Sum”</a:t>
          </a:r>
          <a:endParaRPr lang="en-IE" dirty="0"/>
        </a:p>
      </dgm:t>
    </dgm:pt>
    <dgm:pt modelId="{3557648F-4A76-4644-80AE-F219EEEB152B}" type="parTrans" cxnId="{1611CA12-DCA6-4D63-B9C9-F68FAC384261}">
      <dgm:prSet/>
      <dgm:spPr/>
      <dgm:t>
        <a:bodyPr/>
        <a:lstStyle/>
        <a:p>
          <a:endParaRPr lang="en-IE"/>
        </a:p>
      </dgm:t>
    </dgm:pt>
    <dgm:pt modelId="{3D441606-EB6F-4917-9F4A-FFE7608BFD23}" type="sibTrans" cxnId="{1611CA12-DCA6-4D63-B9C9-F68FAC384261}">
      <dgm:prSet/>
      <dgm:spPr/>
      <dgm:t>
        <a:bodyPr/>
        <a:lstStyle/>
        <a:p>
          <a:endParaRPr lang="en-IE"/>
        </a:p>
      </dgm:t>
    </dgm:pt>
    <dgm:pt modelId="{F68E3E3B-2EC0-4CBB-89AE-57FE9918224F}">
      <dgm:prSet phldrT="[Text]" custT="1"/>
      <dgm:spPr/>
      <dgm:t>
        <a:bodyPr/>
        <a:lstStyle/>
        <a:p>
          <a:pPr>
            <a:buClr>
              <a:schemeClr val="accent2"/>
            </a:buClr>
          </a:pPr>
          <a:r>
            <a:rPr lang="en-GB" sz="1000" b="0" dirty="0"/>
            <a:t>List of Horizon Europe topics using lump sum funding</a:t>
          </a:r>
          <a:endParaRPr lang="en-IE" sz="1000" dirty="0"/>
        </a:p>
      </dgm:t>
    </dgm:pt>
    <dgm:pt modelId="{EBAB17ED-3663-4C99-BDEA-52B0191BBCB3}" type="parTrans" cxnId="{A40A11F5-FC2F-41F8-A492-9C020D62B54F}">
      <dgm:prSet/>
      <dgm:spPr/>
      <dgm:t>
        <a:bodyPr/>
        <a:lstStyle/>
        <a:p>
          <a:endParaRPr lang="en-IE"/>
        </a:p>
      </dgm:t>
    </dgm:pt>
    <dgm:pt modelId="{1B95FB8F-88C5-4D4B-B47C-D2D0D0F2D0E9}" type="sibTrans" cxnId="{A40A11F5-FC2F-41F8-A492-9C020D62B54F}">
      <dgm:prSet/>
      <dgm:spPr/>
      <dgm:t>
        <a:bodyPr/>
        <a:lstStyle/>
        <a:p>
          <a:endParaRPr lang="en-IE"/>
        </a:p>
      </dgm:t>
    </dgm:pt>
    <dgm:pt modelId="{7F8A4EDB-448A-4337-BA1A-D2DB4C8715F5}">
      <dgm:prSet phldrT="[Text]" custT="1"/>
      <dgm:spPr/>
      <dgm:t>
        <a:bodyPr/>
        <a:lstStyle/>
        <a:p>
          <a:pPr>
            <a:buClr>
              <a:schemeClr val="accent2"/>
            </a:buClr>
          </a:pPr>
          <a:r>
            <a:rPr lang="en-150" sz="1000" dirty="0">
              <a:hlinkClick xmlns:r="http://schemas.openxmlformats.org/officeDocument/2006/relationships" r:id="rId7"/>
            </a:rPr>
            <a:t>Frequently asked questions</a:t>
          </a:r>
          <a:endParaRPr lang="en-IE" sz="1000" dirty="0"/>
        </a:p>
      </dgm:t>
    </dgm:pt>
    <dgm:pt modelId="{1C88D372-72F0-4069-B207-43E4E11B22E7}" type="parTrans" cxnId="{9B0A468E-C13B-4469-9C9A-09F4D35C3EE0}">
      <dgm:prSet/>
      <dgm:spPr/>
      <dgm:t>
        <a:bodyPr/>
        <a:lstStyle/>
        <a:p>
          <a:endParaRPr lang="en-IE"/>
        </a:p>
      </dgm:t>
    </dgm:pt>
    <dgm:pt modelId="{281F2BF9-3602-41C6-94B7-F38202518D2A}" type="sibTrans" cxnId="{9B0A468E-C13B-4469-9C9A-09F4D35C3EE0}">
      <dgm:prSet/>
      <dgm:spPr/>
      <dgm:t>
        <a:bodyPr/>
        <a:lstStyle/>
        <a:p>
          <a:endParaRPr lang="en-IE"/>
        </a:p>
      </dgm:t>
    </dgm:pt>
    <dgm:pt modelId="{7F18D3E1-35A4-4948-AABB-42A906906AEB}">
      <dgm:prSet phldrT="[Text]" custT="1"/>
      <dgm:spPr/>
      <dgm:t>
        <a:bodyPr/>
        <a:lstStyle/>
        <a:p>
          <a:pPr>
            <a:buClr>
              <a:schemeClr val="accent2"/>
            </a:buClr>
          </a:pPr>
          <a:r>
            <a:rPr lang="en-150" sz="1000" dirty="0">
              <a:hlinkClick xmlns:r="http://schemas.openxmlformats.org/officeDocument/2006/relationships" r:id="rId8"/>
            </a:rPr>
            <a:t>Detailed guidance for applicants and beneficiaries</a:t>
          </a:r>
          <a:endParaRPr lang="en-IE" sz="1000" dirty="0"/>
        </a:p>
      </dgm:t>
    </dgm:pt>
    <dgm:pt modelId="{CBF36249-D4CD-4E37-BE66-F22B4EEB310B}" type="parTrans" cxnId="{766E29A8-6EA6-4439-8FC5-24DB91A3FC35}">
      <dgm:prSet/>
      <dgm:spPr/>
      <dgm:t>
        <a:bodyPr/>
        <a:lstStyle/>
        <a:p>
          <a:endParaRPr lang="en-IE"/>
        </a:p>
      </dgm:t>
    </dgm:pt>
    <dgm:pt modelId="{930E34C4-A961-41E2-9197-2165DDFF9FA2}" type="sibTrans" cxnId="{766E29A8-6EA6-4439-8FC5-24DB91A3FC35}">
      <dgm:prSet/>
      <dgm:spPr/>
      <dgm:t>
        <a:bodyPr/>
        <a:lstStyle/>
        <a:p>
          <a:endParaRPr lang="en-IE"/>
        </a:p>
      </dgm:t>
    </dgm:pt>
    <dgm:pt modelId="{E05C94D9-8D93-4913-A0AF-E88B1F4AE411}">
      <dgm:prSet phldrT="[Text]" custT="1"/>
      <dgm:spPr/>
      <dgm:t>
        <a:bodyPr/>
        <a:lstStyle/>
        <a:p>
          <a:pPr>
            <a:buClr>
              <a:schemeClr val="accent2"/>
            </a:buClr>
          </a:pPr>
          <a:r>
            <a:rPr lang="en-150" sz="1000" dirty="0">
              <a:hlinkClick xmlns:r="http://schemas.openxmlformats.org/officeDocument/2006/relationships" r:id="rId9"/>
            </a:rPr>
            <a:t>Lump sum briefing slides for experts</a:t>
          </a:r>
          <a:endParaRPr lang="en-IE" sz="1000" dirty="0"/>
        </a:p>
      </dgm:t>
    </dgm:pt>
    <dgm:pt modelId="{2420D81E-4309-4B59-B1AD-574288FA65C7}" type="parTrans" cxnId="{2AD30973-FC7D-4A23-A93E-51D9996EB583}">
      <dgm:prSet/>
      <dgm:spPr/>
      <dgm:t>
        <a:bodyPr/>
        <a:lstStyle/>
        <a:p>
          <a:endParaRPr lang="en-IE"/>
        </a:p>
      </dgm:t>
    </dgm:pt>
    <dgm:pt modelId="{2792C838-652C-4919-8ACF-10923806FB5F}" type="sibTrans" cxnId="{2AD30973-FC7D-4A23-A93E-51D9996EB583}">
      <dgm:prSet/>
      <dgm:spPr/>
      <dgm:t>
        <a:bodyPr/>
        <a:lstStyle/>
        <a:p>
          <a:endParaRPr lang="en-IE"/>
        </a:p>
      </dgm:t>
    </dgm:pt>
    <dgm:pt modelId="{B25FAE59-D943-4CB1-8212-2D1E452DC1EF}" type="pres">
      <dgm:prSet presAssocID="{38E758D6-58B5-4A42-B0AA-DF6FEF73E62E}" presName="Name0" presStyleCnt="0">
        <dgm:presLayoutVars>
          <dgm:dir/>
          <dgm:animLvl val="lvl"/>
          <dgm:resizeHandles val="exact"/>
        </dgm:presLayoutVars>
      </dgm:prSet>
      <dgm:spPr/>
      <dgm:t>
        <a:bodyPr/>
        <a:lstStyle/>
        <a:p>
          <a:endParaRPr lang="en-US"/>
        </a:p>
      </dgm:t>
    </dgm:pt>
    <dgm:pt modelId="{3B8026FD-2639-4CB9-A984-20106F031984}" type="pres">
      <dgm:prSet presAssocID="{19BF6C73-6CF0-48D7-8A59-0638B8A7C243}" presName="linNode" presStyleCnt="0"/>
      <dgm:spPr/>
    </dgm:pt>
    <dgm:pt modelId="{8F02A5FE-8BF6-413C-8BE5-2C34B89F5162}" type="pres">
      <dgm:prSet presAssocID="{19BF6C73-6CF0-48D7-8A59-0638B8A7C243}" presName="parentText" presStyleLbl="node1" presStyleIdx="0" presStyleCnt="5">
        <dgm:presLayoutVars>
          <dgm:chMax val="1"/>
          <dgm:bulletEnabled val="1"/>
        </dgm:presLayoutVars>
      </dgm:prSet>
      <dgm:spPr/>
      <dgm:t>
        <a:bodyPr/>
        <a:lstStyle/>
        <a:p>
          <a:endParaRPr lang="en-US"/>
        </a:p>
      </dgm:t>
    </dgm:pt>
    <dgm:pt modelId="{97D285CB-F824-40A3-BECA-30330AAE509B}" type="pres">
      <dgm:prSet presAssocID="{19BF6C73-6CF0-48D7-8A59-0638B8A7C243}" presName="descendantText" presStyleLbl="alignAccFollowNode1" presStyleIdx="0" presStyleCnt="5" custScaleY="128384">
        <dgm:presLayoutVars>
          <dgm:bulletEnabled val="1"/>
        </dgm:presLayoutVars>
      </dgm:prSet>
      <dgm:spPr/>
      <dgm:t>
        <a:bodyPr/>
        <a:lstStyle/>
        <a:p>
          <a:endParaRPr lang="en-US"/>
        </a:p>
      </dgm:t>
    </dgm:pt>
    <dgm:pt modelId="{1C671EE6-6CBE-4EC1-B70F-89C8BE709502}" type="pres">
      <dgm:prSet presAssocID="{E4748020-C22A-4B2A-B9AA-6DBCCF81160D}" presName="sp" presStyleCnt="0"/>
      <dgm:spPr/>
    </dgm:pt>
    <dgm:pt modelId="{B2F0464A-CE89-47CD-9B78-5608D779FF70}" type="pres">
      <dgm:prSet presAssocID="{CEF9713A-1B52-43A5-BFD5-2EDA1A198969}" presName="linNode" presStyleCnt="0"/>
      <dgm:spPr/>
    </dgm:pt>
    <dgm:pt modelId="{62A70D75-6D3A-4727-8AAD-6169DEE3D656}" type="pres">
      <dgm:prSet presAssocID="{CEF9713A-1B52-43A5-BFD5-2EDA1A198969}" presName="parentText" presStyleLbl="node1" presStyleIdx="1" presStyleCnt="5">
        <dgm:presLayoutVars>
          <dgm:chMax val="1"/>
          <dgm:bulletEnabled val="1"/>
        </dgm:presLayoutVars>
      </dgm:prSet>
      <dgm:spPr/>
      <dgm:t>
        <a:bodyPr/>
        <a:lstStyle/>
        <a:p>
          <a:endParaRPr lang="en-US"/>
        </a:p>
      </dgm:t>
    </dgm:pt>
    <dgm:pt modelId="{50926754-2DFF-4F04-878F-64067A1F194D}" type="pres">
      <dgm:prSet presAssocID="{CEF9713A-1B52-43A5-BFD5-2EDA1A198969}" presName="descendantText" presStyleLbl="alignAccFollowNode1" presStyleIdx="1" presStyleCnt="5" custScaleY="115541" custLinFactNeighborX="8869" custLinFactNeighborY="-1139">
        <dgm:presLayoutVars>
          <dgm:bulletEnabled val="1"/>
        </dgm:presLayoutVars>
      </dgm:prSet>
      <dgm:spPr/>
      <dgm:t>
        <a:bodyPr/>
        <a:lstStyle/>
        <a:p>
          <a:endParaRPr lang="en-US"/>
        </a:p>
      </dgm:t>
    </dgm:pt>
    <dgm:pt modelId="{7B07888F-A6F0-43E4-926B-261B7695CFD6}" type="pres">
      <dgm:prSet presAssocID="{C940969D-0D6E-46D2-8E5A-46231E7D2528}" presName="sp" presStyleCnt="0"/>
      <dgm:spPr/>
    </dgm:pt>
    <dgm:pt modelId="{00371B85-236C-442A-8260-B3BD4B47773A}" type="pres">
      <dgm:prSet presAssocID="{8C36015F-3A16-4513-BDF1-0E02688FE34A}" presName="linNode" presStyleCnt="0"/>
      <dgm:spPr/>
    </dgm:pt>
    <dgm:pt modelId="{157B088B-BB0A-4776-9397-1EB126A61AD2}" type="pres">
      <dgm:prSet presAssocID="{8C36015F-3A16-4513-BDF1-0E02688FE34A}" presName="parentText" presStyleLbl="node1" presStyleIdx="2" presStyleCnt="5">
        <dgm:presLayoutVars>
          <dgm:chMax val="1"/>
          <dgm:bulletEnabled val="1"/>
        </dgm:presLayoutVars>
      </dgm:prSet>
      <dgm:spPr/>
      <dgm:t>
        <a:bodyPr/>
        <a:lstStyle/>
        <a:p>
          <a:endParaRPr lang="en-US"/>
        </a:p>
      </dgm:t>
    </dgm:pt>
    <dgm:pt modelId="{6ED50529-0D0A-445B-BC51-822964B44281}" type="pres">
      <dgm:prSet presAssocID="{8C36015F-3A16-4513-BDF1-0E02688FE34A}" presName="descendantText" presStyleLbl="alignAccFollowNode1" presStyleIdx="2" presStyleCnt="5" custScaleY="110894" custLinFactNeighborX="-415">
        <dgm:presLayoutVars>
          <dgm:bulletEnabled val="1"/>
        </dgm:presLayoutVars>
      </dgm:prSet>
      <dgm:spPr/>
      <dgm:t>
        <a:bodyPr/>
        <a:lstStyle/>
        <a:p>
          <a:endParaRPr lang="en-US"/>
        </a:p>
      </dgm:t>
    </dgm:pt>
    <dgm:pt modelId="{CB409EAE-189C-46EE-93AB-988DE6AB94A8}" type="pres">
      <dgm:prSet presAssocID="{A6E97FE7-9BE9-42E6-A156-A5E193872515}" presName="sp" presStyleCnt="0"/>
      <dgm:spPr/>
    </dgm:pt>
    <dgm:pt modelId="{E293BB71-02E1-4169-A611-3E8048BDE113}" type="pres">
      <dgm:prSet presAssocID="{6F4778E7-2C20-479C-928C-7693C925F44F}" presName="linNode" presStyleCnt="0"/>
      <dgm:spPr/>
    </dgm:pt>
    <dgm:pt modelId="{8540A856-61E9-4979-80D2-480DF00E93A9}" type="pres">
      <dgm:prSet presAssocID="{6F4778E7-2C20-479C-928C-7693C925F44F}" presName="parentText" presStyleLbl="node1" presStyleIdx="3" presStyleCnt="5" custLinFactNeighborX="-824" custLinFactNeighborY="1393">
        <dgm:presLayoutVars>
          <dgm:chMax val="1"/>
          <dgm:bulletEnabled val="1"/>
        </dgm:presLayoutVars>
      </dgm:prSet>
      <dgm:spPr/>
      <dgm:t>
        <a:bodyPr/>
        <a:lstStyle/>
        <a:p>
          <a:endParaRPr lang="en-US"/>
        </a:p>
      </dgm:t>
    </dgm:pt>
    <dgm:pt modelId="{431EE5A7-D984-4FB9-89DC-8BF6842BCD0F}" type="pres">
      <dgm:prSet presAssocID="{6F4778E7-2C20-479C-928C-7693C925F44F}" presName="descendantText" presStyleLbl="alignAccFollowNode1" presStyleIdx="3" presStyleCnt="5" custScaleY="114389" custLinFactNeighborX="-581" custLinFactNeighborY="3341">
        <dgm:presLayoutVars>
          <dgm:bulletEnabled val="1"/>
        </dgm:presLayoutVars>
      </dgm:prSet>
      <dgm:spPr/>
      <dgm:t>
        <a:bodyPr/>
        <a:lstStyle/>
        <a:p>
          <a:endParaRPr lang="en-US"/>
        </a:p>
      </dgm:t>
    </dgm:pt>
    <dgm:pt modelId="{511E66F9-C914-43F5-BF67-A6DCBA5AABB4}" type="pres">
      <dgm:prSet presAssocID="{2A0C768E-04B8-494B-9959-F70C9DE757BF}" presName="sp" presStyleCnt="0"/>
      <dgm:spPr/>
    </dgm:pt>
    <dgm:pt modelId="{E556BD73-6F0E-4583-80A7-AA4EAF57BD37}" type="pres">
      <dgm:prSet presAssocID="{9B21DCD5-6701-4154-B2E8-2119714BA7C4}" presName="linNode" presStyleCnt="0"/>
      <dgm:spPr/>
    </dgm:pt>
    <dgm:pt modelId="{19AD275C-FE47-4AFD-A15B-C0AB02D630E1}" type="pres">
      <dgm:prSet presAssocID="{9B21DCD5-6701-4154-B2E8-2119714BA7C4}" presName="parentText" presStyleLbl="node1" presStyleIdx="4" presStyleCnt="5">
        <dgm:presLayoutVars>
          <dgm:chMax val="1"/>
          <dgm:bulletEnabled val="1"/>
        </dgm:presLayoutVars>
      </dgm:prSet>
      <dgm:spPr/>
      <dgm:t>
        <a:bodyPr/>
        <a:lstStyle/>
        <a:p>
          <a:endParaRPr lang="en-US"/>
        </a:p>
      </dgm:t>
    </dgm:pt>
    <dgm:pt modelId="{F5BEF31D-A8B9-419F-801E-140A3A87C098}" type="pres">
      <dgm:prSet presAssocID="{9B21DCD5-6701-4154-B2E8-2119714BA7C4}" presName="descendantText" presStyleLbl="alignAccFollowNode1" presStyleIdx="4" presStyleCnt="5" custScaleY="104313">
        <dgm:presLayoutVars>
          <dgm:bulletEnabled val="1"/>
        </dgm:presLayoutVars>
      </dgm:prSet>
      <dgm:spPr/>
      <dgm:t>
        <a:bodyPr/>
        <a:lstStyle/>
        <a:p>
          <a:endParaRPr lang="en-US"/>
        </a:p>
      </dgm:t>
    </dgm:pt>
  </dgm:ptLst>
  <dgm:cxnLst>
    <dgm:cxn modelId="{DE859348-ECED-401E-8C31-32DE36EC6DBE}" srcId="{6F4778E7-2C20-479C-928C-7693C925F44F}" destId="{BE9C971F-8930-49D1-87F6-59FFF07D7853}" srcOrd="0" destOrd="0" parTransId="{0738D3EC-75ED-4858-96F6-C819688C03EC}" sibTransId="{E7FA2610-6BA5-4D11-83E0-019CCA0C2AF5}"/>
    <dgm:cxn modelId="{2A495BB4-9184-41FE-910C-AA45B611DB6C}" type="presOf" srcId="{8C36015F-3A16-4513-BDF1-0E02688FE34A}" destId="{157B088B-BB0A-4776-9397-1EB126A61AD2}" srcOrd="0" destOrd="0" presId="urn:microsoft.com/office/officeart/2005/8/layout/vList5"/>
    <dgm:cxn modelId="{503D23D4-B514-463A-AF24-27B00BFA9FDB}" type="presOf" srcId="{7F8A4EDB-448A-4337-BA1A-D2DB4C8715F5}" destId="{97D285CB-F824-40A3-BECA-30330AAE509B}" srcOrd="0" destOrd="1" presId="urn:microsoft.com/office/officeart/2005/8/layout/vList5"/>
    <dgm:cxn modelId="{A40A11F5-FC2F-41F8-A492-9C020D62B54F}" srcId="{9B21DCD5-6701-4154-B2E8-2119714BA7C4}" destId="{F68E3E3B-2EC0-4CBB-89AE-57FE9918224F}" srcOrd="0" destOrd="0" parTransId="{EBAB17ED-3663-4C99-BDEA-52B0191BBCB3}" sibTransId="{1B95FB8F-88C5-4D4B-B47C-D2D0D0F2D0E9}"/>
    <dgm:cxn modelId="{8E37893D-373E-4694-8CC7-51C9D20D827D}" type="presOf" srcId="{7F18D3E1-35A4-4948-AABB-42A906906AEB}" destId="{97D285CB-F824-40A3-BECA-30330AAE509B}" srcOrd="0" destOrd="2" presId="urn:microsoft.com/office/officeart/2005/8/layout/vList5"/>
    <dgm:cxn modelId="{375218A0-9F81-4BF9-988E-498BC0E813EF}" srcId="{38E758D6-58B5-4A42-B0AA-DF6FEF73E62E}" destId="{8C36015F-3A16-4513-BDF1-0E02688FE34A}" srcOrd="2" destOrd="0" parTransId="{763884A9-814B-478C-97AD-17965F4EA282}" sibTransId="{A6E97FE7-9BE9-42E6-A156-A5E193872515}"/>
    <dgm:cxn modelId="{98BFC7F3-C6A0-4CC9-8592-C8CE02C7C20B}" type="presOf" srcId="{38E758D6-58B5-4A42-B0AA-DF6FEF73E62E}" destId="{B25FAE59-D943-4CB1-8212-2D1E452DC1EF}" srcOrd="0" destOrd="0" presId="urn:microsoft.com/office/officeart/2005/8/layout/vList5"/>
    <dgm:cxn modelId="{46DEEB15-EA5C-4176-B487-B1E30610A82F}" type="presOf" srcId="{19BF6C73-6CF0-48D7-8A59-0638B8A7C243}" destId="{8F02A5FE-8BF6-413C-8BE5-2C34B89F5162}" srcOrd="0" destOrd="0" presId="urn:microsoft.com/office/officeart/2005/8/layout/vList5"/>
    <dgm:cxn modelId="{766E29A8-6EA6-4439-8FC5-24DB91A3FC35}" srcId="{19BF6C73-6CF0-48D7-8A59-0638B8A7C243}" destId="{7F18D3E1-35A4-4948-AABB-42A906906AEB}" srcOrd="2" destOrd="0" parTransId="{CBF36249-D4CD-4E37-BE66-F22B4EEB310B}" sibTransId="{930E34C4-A961-41E2-9197-2165DDFF9FA2}"/>
    <dgm:cxn modelId="{CC33C00C-8402-447A-8CE5-91FCE5047B84}" type="presOf" srcId="{5936BD09-F159-4D1F-B46C-BF2D1B58D255}" destId="{6ED50529-0D0A-445B-BC51-822964B44281}" srcOrd="0" destOrd="1" presId="urn:microsoft.com/office/officeart/2005/8/layout/vList5"/>
    <dgm:cxn modelId="{6E701163-3A79-470A-A5F5-B85B968295B7}" type="presOf" srcId="{BE9C971F-8930-49D1-87F6-59FFF07D7853}" destId="{431EE5A7-D984-4FB9-89DC-8BF6842BCD0F}" srcOrd="0" destOrd="0" presId="urn:microsoft.com/office/officeart/2005/8/layout/vList5"/>
    <dgm:cxn modelId="{1611CA12-DCA6-4D63-B9C9-F68FAC384261}" srcId="{38E758D6-58B5-4A42-B0AA-DF6FEF73E62E}" destId="{9B21DCD5-6701-4154-B2E8-2119714BA7C4}" srcOrd="4" destOrd="0" parTransId="{3557648F-4A76-4644-80AE-F219EEEB152B}" sibTransId="{3D441606-EB6F-4917-9F4A-FFE7608BFD23}"/>
    <dgm:cxn modelId="{2AD30973-FC7D-4A23-A93E-51D9996EB583}" srcId="{19BF6C73-6CF0-48D7-8A59-0638B8A7C243}" destId="{E05C94D9-8D93-4913-A0AF-E88B1F4AE411}" srcOrd="3" destOrd="0" parTransId="{2420D81E-4309-4B59-B1AD-574288FA65C7}" sibTransId="{2792C838-652C-4919-8ACF-10923806FB5F}"/>
    <dgm:cxn modelId="{7235A2C8-353C-4DF2-902A-773B023EE45E}" type="presOf" srcId="{A638DFB3-F0A2-4333-9B19-163F28CCE7E7}" destId="{431EE5A7-D984-4FB9-89DC-8BF6842BCD0F}" srcOrd="0" destOrd="1" presId="urn:microsoft.com/office/officeart/2005/8/layout/vList5"/>
    <dgm:cxn modelId="{623A173E-CBC9-44F1-9CD9-CE81F637B6A1}" type="presOf" srcId="{6CFE10BD-A7D2-4B2B-B6D6-57E47ADE8036}" destId="{50926754-2DFF-4F04-878F-64067A1F194D}" srcOrd="0" destOrd="1" presId="urn:microsoft.com/office/officeart/2005/8/layout/vList5"/>
    <dgm:cxn modelId="{7A9708F9-DBF4-4493-8C49-FF33C3EA70C3}" type="presOf" srcId="{1C3C4618-4522-4415-A705-D9AE6C7509B4}" destId="{50926754-2DFF-4F04-878F-64067A1F194D}" srcOrd="0" destOrd="0" presId="urn:microsoft.com/office/officeart/2005/8/layout/vList5"/>
    <dgm:cxn modelId="{0C511CE6-7F41-4ED1-BC09-7756830C268B}" type="presOf" srcId="{6F4778E7-2C20-479C-928C-7693C925F44F}" destId="{8540A856-61E9-4979-80D2-480DF00E93A9}" srcOrd="0" destOrd="0" presId="urn:microsoft.com/office/officeart/2005/8/layout/vList5"/>
    <dgm:cxn modelId="{15305CFB-41BF-40F6-8844-B7EBCAB63C5D}" type="presOf" srcId="{9B21DCD5-6701-4154-B2E8-2119714BA7C4}" destId="{19AD275C-FE47-4AFD-A15B-C0AB02D630E1}" srcOrd="0" destOrd="0" presId="urn:microsoft.com/office/officeart/2005/8/layout/vList5"/>
    <dgm:cxn modelId="{B7F377B9-1FF0-40FE-8C25-FB0BFD5FA04F}" type="presOf" srcId="{E812FAEA-27A3-42DF-B41F-6DB803A254BE}" destId="{97D285CB-F824-40A3-BECA-30330AAE509B}" srcOrd="0" destOrd="0" presId="urn:microsoft.com/office/officeart/2005/8/layout/vList5"/>
    <dgm:cxn modelId="{9B0A468E-C13B-4469-9C9A-09F4D35C3EE0}" srcId="{19BF6C73-6CF0-48D7-8A59-0638B8A7C243}" destId="{7F8A4EDB-448A-4337-BA1A-D2DB4C8715F5}" srcOrd="1" destOrd="0" parTransId="{1C88D372-72F0-4069-B207-43E4E11B22E7}" sibTransId="{281F2BF9-3602-41C6-94B7-F38202518D2A}"/>
    <dgm:cxn modelId="{8978A87B-E03F-49A2-A07C-258E9E21CBDC}" srcId="{6F4778E7-2C20-479C-928C-7693C925F44F}" destId="{A638DFB3-F0A2-4333-9B19-163F28CCE7E7}" srcOrd="1" destOrd="0" parTransId="{7FDA3AC2-7A5D-43F2-B773-05B739520210}" sibTransId="{F5896759-A239-4289-8ABD-E895A59F3871}"/>
    <dgm:cxn modelId="{CD886127-2D4F-408D-B9CC-7236F411D8E1}" srcId="{8C36015F-3A16-4513-BDF1-0E02688FE34A}" destId="{9B40C45E-2305-4066-B452-2C7E20EC9D51}" srcOrd="0" destOrd="0" parTransId="{953AF4F4-C01B-443F-B71D-C8C4D5CAE539}" sibTransId="{A4D132D9-F677-4BD2-87C3-0775C220E3CA}"/>
    <dgm:cxn modelId="{F1903DBC-83F0-4351-93B3-2156C03E99D7}" type="presOf" srcId="{9B40C45E-2305-4066-B452-2C7E20EC9D51}" destId="{6ED50529-0D0A-445B-BC51-822964B44281}" srcOrd="0" destOrd="0" presId="urn:microsoft.com/office/officeart/2005/8/layout/vList5"/>
    <dgm:cxn modelId="{0D678053-8A76-49A1-A12F-FC7974F35CFF}" srcId="{19BF6C73-6CF0-48D7-8A59-0638B8A7C243}" destId="{E812FAEA-27A3-42DF-B41F-6DB803A254BE}" srcOrd="0" destOrd="0" parTransId="{FD38DF9C-9812-4FB6-AB00-5C8CAB72DF8F}" sibTransId="{FB697F0A-ECCA-40E2-83EA-11661D436496}"/>
    <dgm:cxn modelId="{E2E6C094-16F0-45E7-9071-B0F93EF5D868}" srcId="{38E758D6-58B5-4A42-B0AA-DF6FEF73E62E}" destId="{CEF9713A-1B52-43A5-BFD5-2EDA1A198969}" srcOrd="1" destOrd="0" parTransId="{EABF9D64-0E0B-464C-9D23-D3ACB38AF3BA}" sibTransId="{C940969D-0D6E-46D2-8E5A-46231E7D2528}"/>
    <dgm:cxn modelId="{35213808-5812-4CEE-ADE3-EA886D76DC59}" srcId="{38E758D6-58B5-4A42-B0AA-DF6FEF73E62E}" destId="{6F4778E7-2C20-479C-928C-7693C925F44F}" srcOrd="3" destOrd="0" parTransId="{330E4E55-AE30-4339-AE57-272BFD8301FA}" sibTransId="{2A0C768E-04B8-494B-9959-F70C9DE757BF}"/>
    <dgm:cxn modelId="{2FFCBF01-7949-42D2-AD1D-37AFC4F944B4}" srcId="{CEF9713A-1B52-43A5-BFD5-2EDA1A198969}" destId="{1C3C4618-4522-4415-A705-D9AE6C7509B4}" srcOrd="0" destOrd="0" parTransId="{87A041D1-CBCD-4FE4-818B-F61994F463DD}" sibTransId="{D33E3892-9AAD-4730-A3DE-A7496ED8BF9C}"/>
    <dgm:cxn modelId="{76F46776-5388-47A5-B3B3-5CB8372BFBCE}" type="presOf" srcId="{E05C94D9-8D93-4913-A0AF-E88B1F4AE411}" destId="{97D285CB-F824-40A3-BECA-30330AAE509B}" srcOrd="0" destOrd="3" presId="urn:microsoft.com/office/officeart/2005/8/layout/vList5"/>
    <dgm:cxn modelId="{72FD4AE4-30D3-4787-85DB-F99BB70BAF2C}" type="presOf" srcId="{F68E3E3B-2EC0-4CBB-89AE-57FE9918224F}" destId="{F5BEF31D-A8B9-419F-801E-140A3A87C098}" srcOrd="0" destOrd="0" presId="urn:microsoft.com/office/officeart/2005/8/layout/vList5"/>
    <dgm:cxn modelId="{877A7760-6D14-4447-BB4F-5966156FC41A}" srcId="{CEF9713A-1B52-43A5-BFD5-2EDA1A198969}" destId="{6CFE10BD-A7D2-4B2B-B6D6-57E47ADE8036}" srcOrd="1" destOrd="0" parTransId="{7BA32438-3713-49EF-BA44-1EA7A5C4A597}" sibTransId="{F1472272-7D01-4C9E-8952-E7249DF9E582}"/>
    <dgm:cxn modelId="{B5BAF082-7A51-487C-B80E-3DCDBBA68F78}" type="presOf" srcId="{CEF9713A-1B52-43A5-BFD5-2EDA1A198969}" destId="{62A70D75-6D3A-4727-8AAD-6169DEE3D656}" srcOrd="0" destOrd="0" presId="urn:microsoft.com/office/officeart/2005/8/layout/vList5"/>
    <dgm:cxn modelId="{9154E983-C54B-4D66-B2B2-08A9A425FC23}" srcId="{8C36015F-3A16-4513-BDF1-0E02688FE34A}" destId="{5936BD09-F159-4D1F-B46C-BF2D1B58D255}" srcOrd="1" destOrd="0" parTransId="{E9D47840-4CA8-4DAE-A650-0C373AB98699}" sibTransId="{8DE87571-F3E5-48DA-88F5-EF643889EC8B}"/>
    <dgm:cxn modelId="{14FEE5E5-3521-49C6-A804-F753CB135C57}" srcId="{38E758D6-58B5-4A42-B0AA-DF6FEF73E62E}" destId="{19BF6C73-6CF0-48D7-8A59-0638B8A7C243}" srcOrd="0" destOrd="0" parTransId="{30BD208C-1FDE-4092-9F97-53279667C2B4}" sibTransId="{E4748020-C22A-4B2A-B9AA-6DBCCF81160D}"/>
    <dgm:cxn modelId="{7CA2D7BB-AB39-4A51-BBA3-E4967DEC538E}" type="presParOf" srcId="{B25FAE59-D943-4CB1-8212-2D1E452DC1EF}" destId="{3B8026FD-2639-4CB9-A984-20106F031984}" srcOrd="0" destOrd="0" presId="urn:microsoft.com/office/officeart/2005/8/layout/vList5"/>
    <dgm:cxn modelId="{DEA16208-E600-4946-9506-1F10612EE09D}" type="presParOf" srcId="{3B8026FD-2639-4CB9-A984-20106F031984}" destId="{8F02A5FE-8BF6-413C-8BE5-2C34B89F5162}" srcOrd="0" destOrd="0" presId="urn:microsoft.com/office/officeart/2005/8/layout/vList5"/>
    <dgm:cxn modelId="{D4D1C3F3-9CE4-4082-A423-0267B3D55629}" type="presParOf" srcId="{3B8026FD-2639-4CB9-A984-20106F031984}" destId="{97D285CB-F824-40A3-BECA-30330AAE509B}" srcOrd="1" destOrd="0" presId="urn:microsoft.com/office/officeart/2005/8/layout/vList5"/>
    <dgm:cxn modelId="{F92FFCCC-4AC5-495D-9B96-CD6F4F67FE5E}" type="presParOf" srcId="{B25FAE59-D943-4CB1-8212-2D1E452DC1EF}" destId="{1C671EE6-6CBE-4EC1-B70F-89C8BE709502}" srcOrd="1" destOrd="0" presId="urn:microsoft.com/office/officeart/2005/8/layout/vList5"/>
    <dgm:cxn modelId="{C6B9AC8B-6F29-4E39-BB4C-7C4F1DCEA16C}" type="presParOf" srcId="{B25FAE59-D943-4CB1-8212-2D1E452DC1EF}" destId="{B2F0464A-CE89-47CD-9B78-5608D779FF70}" srcOrd="2" destOrd="0" presId="urn:microsoft.com/office/officeart/2005/8/layout/vList5"/>
    <dgm:cxn modelId="{21B0F0AF-CE8E-4FE9-BE45-A74BD5197931}" type="presParOf" srcId="{B2F0464A-CE89-47CD-9B78-5608D779FF70}" destId="{62A70D75-6D3A-4727-8AAD-6169DEE3D656}" srcOrd="0" destOrd="0" presId="urn:microsoft.com/office/officeart/2005/8/layout/vList5"/>
    <dgm:cxn modelId="{B701495D-FA57-4921-91C6-94ADB443B8B5}" type="presParOf" srcId="{B2F0464A-CE89-47CD-9B78-5608D779FF70}" destId="{50926754-2DFF-4F04-878F-64067A1F194D}" srcOrd="1" destOrd="0" presId="urn:microsoft.com/office/officeart/2005/8/layout/vList5"/>
    <dgm:cxn modelId="{69F4E6CB-6C2E-42F4-8437-CE7378011645}" type="presParOf" srcId="{B25FAE59-D943-4CB1-8212-2D1E452DC1EF}" destId="{7B07888F-A6F0-43E4-926B-261B7695CFD6}" srcOrd="3" destOrd="0" presId="urn:microsoft.com/office/officeart/2005/8/layout/vList5"/>
    <dgm:cxn modelId="{657A5331-8C9C-4CFE-8B4C-EF6A8A9C477A}" type="presParOf" srcId="{B25FAE59-D943-4CB1-8212-2D1E452DC1EF}" destId="{00371B85-236C-442A-8260-B3BD4B47773A}" srcOrd="4" destOrd="0" presId="urn:microsoft.com/office/officeart/2005/8/layout/vList5"/>
    <dgm:cxn modelId="{8AD784A8-A432-4622-A838-FEEDF4ED4528}" type="presParOf" srcId="{00371B85-236C-442A-8260-B3BD4B47773A}" destId="{157B088B-BB0A-4776-9397-1EB126A61AD2}" srcOrd="0" destOrd="0" presId="urn:microsoft.com/office/officeart/2005/8/layout/vList5"/>
    <dgm:cxn modelId="{6C45B938-76C2-4B8C-9497-E5146B8EFCCD}" type="presParOf" srcId="{00371B85-236C-442A-8260-B3BD4B47773A}" destId="{6ED50529-0D0A-445B-BC51-822964B44281}" srcOrd="1" destOrd="0" presId="urn:microsoft.com/office/officeart/2005/8/layout/vList5"/>
    <dgm:cxn modelId="{8DDB7442-6F46-4739-B655-F7D24C784C70}" type="presParOf" srcId="{B25FAE59-D943-4CB1-8212-2D1E452DC1EF}" destId="{CB409EAE-189C-46EE-93AB-988DE6AB94A8}" srcOrd="5" destOrd="0" presId="urn:microsoft.com/office/officeart/2005/8/layout/vList5"/>
    <dgm:cxn modelId="{A124766E-1B57-4C11-998B-CE8A69AC4B64}" type="presParOf" srcId="{B25FAE59-D943-4CB1-8212-2D1E452DC1EF}" destId="{E293BB71-02E1-4169-A611-3E8048BDE113}" srcOrd="6" destOrd="0" presId="urn:microsoft.com/office/officeart/2005/8/layout/vList5"/>
    <dgm:cxn modelId="{E36D0E3E-65C1-4137-9A39-4EDB98521521}" type="presParOf" srcId="{E293BB71-02E1-4169-A611-3E8048BDE113}" destId="{8540A856-61E9-4979-80D2-480DF00E93A9}" srcOrd="0" destOrd="0" presId="urn:microsoft.com/office/officeart/2005/8/layout/vList5"/>
    <dgm:cxn modelId="{E1F4BD08-F27E-479D-A08E-423455DBF9F9}" type="presParOf" srcId="{E293BB71-02E1-4169-A611-3E8048BDE113}" destId="{431EE5A7-D984-4FB9-89DC-8BF6842BCD0F}" srcOrd="1" destOrd="0" presId="urn:microsoft.com/office/officeart/2005/8/layout/vList5"/>
    <dgm:cxn modelId="{D42DEA26-BCA4-4340-AA86-EF16A08F3B83}" type="presParOf" srcId="{B25FAE59-D943-4CB1-8212-2D1E452DC1EF}" destId="{511E66F9-C914-43F5-BF67-A6DCBA5AABB4}" srcOrd="7" destOrd="0" presId="urn:microsoft.com/office/officeart/2005/8/layout/vList5"/>
    <dgm:cxn modelId="{40055AEF-4679-4895-B9EE-B011A25E5C31}" type="presParOf" srcId="{B25FAE59-D943-4CB1-8212-2D1E452DC1EF}" destId="{E556BD73-6F0E-4583-80A7-AA4EAF57BD37}" srcOrd="8" destOrd="0" presId="urn:microsoft.com/office/officeart/2005/8/layout/vList5"/>
    <dgm:cxn modelId="{CEB01D47-1A50-4FE4-BA19-548723A2E398}" type="presParOf" srcId="{E556BD73-6F0E-4583-80A7-AA4EAF57BD37}" destId="{19AD275C-FE47-4AFD-A15B-C0AB02D630E1}" srcOrd="0" destOrd="0" presId="urn:microsoft.com/office/officeart/2005/8/layout/vList5"/>
    <dgm:cxn modelId="{80231280-0FBC-4165-A15A-F93B11266502}" type="presParOf" srcId="{E556BD73-6F0E-4583-80A7-AA4EAF57BD37}" destId="{F5BEF31D-A8B9-419F-801E-140A3A87C09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E148-FB55-4488-AEE8-2032BA09D221}">
      <dsp:nvSpPr>
        <dsp:cNvPr id="0" name=""/>
        <dsp:cNvSpPr/>
      </dsp:nvSpPr>
      <dsp:spPr>
        <a:xfrm>
          <a:off x="2169073" y="1197299"/>
          <a:ext cx="1463365" cy="146336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Acteurs participants</a:t>
          </a:r>
          <a:endParaRPr lang="fr-FR" sz="1200" kern="1200" dirty="0"/>
        </a:p>
      </dsp:txBody>
      <dsp:txXfrm>
        <a:off x="2463274" y="1540085"/>
        <a:ext cx="874963" cy="752200"/>
      </dsp:txXfrm>
    </dsp:sp>
    <dsp:sp modelId="{B9C9F4AB-51FE-44D5-9CE7-303A6976DAF8}">
      <dsp:nvSpPr>
        <dsp:cNvPr id="0" name=""/>
        <dsp:cNvSpPr/>
      </dsp:nvSpPr>
      <dsp:spPr>
        <a:xfrm>
          <a:off x="1317660" y="851412"/>
          <a:ext cx="1064266" cy="106426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PCN</a:t>
          </a:r>
          <a:endParaRPr lang="fr-FR" sz="1200" kern="1200" dirty="0"/>
        </a:p>
      </dsp:txBody>
      <dsp:txXfrm>
        <a:off x="1585592" y="1120964"/>
        <a:ext cx="528402" cy="525162"/>
      </dsp:txXfrm>
    </dsp:sp>
    <dsp:sp modelId="{62DD7C6A-CD12-41D1-9E5A-8F435E17041C}">
      <dsp:nvSpPr>
        <dsp:cNvPr id="0" name=""/>
        <dsp:cNvSpPr/>
      </dsp:nvSpPr>
      <dsp:spPr>
        <a:xfrm rot="20700000">
          <a:off x="1913758" y="117177"/>
          <a:ext cx="1042763" cy="104276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RCP</a:t>
          </a:r>
          <a:endParaRPr lang="fr-FR" sz="1200" kern="1200" dirty="0"/>
        </a:p>
      </dsp:txBody>
      <dsp:txXfrm rot="-20700000">
        <a:off x="2142467" y="345886"/>
        <a:ext cx="585346" cy="585346"/>
      </dsp:txXfrm>
    </dsp:sp>
    <dsp:sp modelId="{16ABFEC2-EAFF-4AD3-9C99-58E520685029}">
      <dsp:nvSpPr>
        <dsp:cNvPr id="0" name=""/>
        <dsp:cNvSpPr/>
      </dsp:nvSpPr>
      <dsp:spPr>
        <a:xfrm>
          <a:off x="2040539" y="985435"/>
          <a:ext cx="1873108" cy="1873108"/>
        </a:xfrm>
        <a:prstGeom prst="circularArrow">
          <a:avLst>
            <a:gd name="adj1" fmla="val 4688"/>
            <a:gd name="adj2" fmla="val 299029"/>
            <a:gd name="adj3" fmla="val 2463113"/>
            <a:gd name="adj4" fmla="val 159807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ABA7-8974-4E66-BF9D-ADABDEBCCD4A}">
      <dsp:nvSpPr>
        <dsp:cNvPr id="0" name=""/>
        <dsp:cNvSpPr/>
      </dsp:nvSpPr>
      <dsp:spPr>
        <a:xfrm>
          <a:off x="1129181" y="622512"/>
          <a:ext cx="1360930" cy="13609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FD748-C417-4255-ADE1-E32EBA481E72}">
      <dsp:nvSpPr>
        <dsp:cNvPr id="0" name=""/>
        <dsp:cNvSpPr/>
      </dsp:nvSpPr>
      <dsp:spPr>
        <a:xfrm>
          <a:off x="1672556" y="-104644"/>
          <a:ext cx="1467356" cy="1467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5CB-F824-40A3-BECA-30330AAE509B}">
      <dsp:nvSpPr>
        <dsp:cNvPr id="0" name=""/>
        <dsp:cNvSpPr/>
      </dsp:nvSpPr>
      <dsp:spPr>
        <a:xfrm rot="5400000">
          <a:off x="3719522" y="-1572900"/>
          <a:ext cx="665410" cy="381386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GB" sz="1000" b="0" kern="1200" dirty="0">
              <a:hlinkClick xmlns:r="http://schemas.openxmlformats.org/officeDocument/2006/relationships" r:id="rId1"/>
            </a:rPr>
            <a:t>What do I need to know?</a:t>
          </a:r>
          <a:r>
            <a:rPr lang="en-150" sz="1000" b="0" kern="1200" dirty="0"/>
            <a:t> &amp; </a:t>
          </a:r>
          <a:r>
            <a:rPr lang="en-GB" sz="1000" b="0" kern="1200" dirty="0">
              <a:hlinkClick xmlns:r="http://schemas.openxmlformats.org/officeDocument/2006/relationships" r:id="rId2"/>
            </a:rPr>
            <a:t>Quick guide</a:t>
          </a:r>
          <a:endParaRPr lang="en-IE" sz="1000" kern="1200" dirty="0"/>
        </a:p>
        <a:p>
          <a:pPr marL="57150" lvl="1" indent="-57150" algn="l" defTabSz="444500">
            <a:lnSpc>
              <a:spcPct val="90000"/>
            </a:lnSpc>
            <a:spcBef>
              <a:spcPct val="0"/>
            </a:spcBef>
            <a:spcAft>
              <a:spcPct val="15000"/>
            </a:spcAft>
            <a:buClr>
              <a:schemeClr val="accent2"/>
            </a:buClr>
            <a:buChar char="••"/>
          </a:pPr>
          <a:r>
            <a:rPr lang="en-150" sz="1000" kern="1200" dirty="0">
              <a:hlinkClick xmlns:r="http://schemas.openxmlformats.org/officeDocument/2006/relationships" r:id="rId3"/>
            </a:rPr>
            <a:t>Frequently asked questions</a:t>
          </a:r>
          <a:endParaRPr lang="en-IE" sz="1000" kern="1200" dirty="0"/>
        </a:p>
        <a:p>
          <a:pPr marL="57150" lvl="1" indent="-57150" algn="l" defTabSz="444500">
            <a:lnSpc>
              <a:spcPct val="90000"/>
            </a:lnSpc>
            <a:spcBef>
              <a:spcPct val="0"/>
            </a:spcBef>
            <a:spcAft>
              <a:spcPct val="15000"/>
            </a:spcAft>
            <a:buClr>
              <a:schemeClr val="accent2"/>
            </a:buClr>
            <a:buChar char="••"/>
          </a:pPr>
          <a:r>
            <a:rPr lang="en-150" sz="1000" kern="1200" dirty="0">
              <a:hlinkClick xmlns:r="http://schemas.openxmlformats.org/officeDocument/2006/relationships" r:id="rId4"/>
            </a:rPr>
            <a:t>Detailed guidance for applicants and beneficiaries</a:t>
          </a:r>
          <a:endParaRPr lang="en-IE" sz="1000" kern="1200" dirty="0"/>
        </a:p>
        <a:p>
          <a:pPr marL="57150" lvl="1" indent="-57150" algn="l" defTabSz="444500">
            <a:lnSpc>
              <a:spcPct val="90000"/>
            </a:lnSpc>
            <a:spcBef>
              <a:spcPct val="0"/>
            </a:spcBef>
            <a:spcAft>
              <a:spcPct val="15000"/>
            </a:spcAft>
            <a:buClr>
              <a:schemeClr val="accent2"/>
            </a:buClr>
            <a:buChar char="••"/>
          </a:pPr>
          <a:r>
            <a:rPr lang="en-150" sz="1000" kern="1200" dirty="0">
              <a:hlinkClick xmlns:r="http://schemas.openxmlformats.org/officeDocument/2006/relationships" r:id="rId5"/>
            </a:rPr>
            <a:t>Lump sum briefing slides for experts</a:t>
          </a:r>
          <a:endParaRPr lang="en-IE" sz="1000" kern="1200" dirty="0"/>
        </a:p>
      </dsp:txBody>
      <dsp:txXfrm rot="-5400000">
        <a:off x="2145297" y="33808"/>
        <a:ext cx="3781378" cy="600444"/>
      </dsp:txXfrm>
    </dsp:sp>
    <dsp:sp modelId="{8F02A5FE-8BF6-413C-8BE5-2C34B89F5162}">
      <dsp:nvSpPr>
        <dsp:cNvPr id="0" name=""/>
        <dsp:cNvSpPr/>
      </dsp:nvSpPr>
      <dsp:spPr>
        <a:xfrm>
          <a:off x="0" y="10094"/>
          <a:ext cx="2145296"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err="1" smtClean="0"/>
            <a:t>Conseils</a:t>
          </a:r>
          <a:endParaRPr lang="en-IE" sz="1600" kern="1200" dirty="0"/>
        </a:p>
      </dsp:txBody>
      <dsp:txXfrm>
        <a:off x="31626" y="41720"/>
        <a:ext cx="2082044" cy="584618"/>
      </dsp:txXfrm>
    </dsp:sp>
    <dsp:sp modelId="{50926754-2DFF-4F04-878F-64067A1F194D}">
      <dsp:nvSpPr>
        <dsp:cNvPr id="0" name=""/>
        <dsp:cNvSpPr/>
      </dsp:nvSpPr>
      <dsp:spPr>
        <a:xfrm rot="5400000">
          <a:off x="3760730" y="-893499"/>
          <a:ext cx="598845"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US" sz="1000" b="0" kern="1200" dirty="0">
              <a:hlinkClick xmlns:r="http://schemas.openxmlformats.org/officeDocument/2006/relationships" r:id="rId6"/>
            </a:rPr>
            <a:t>Model Grant Agreement Lump Sum</a:t>
          </a:r>
          <a:endParaRPr lang="en-IE" sz="1000" kern="1200" dirty="0"/>
        </a:p>
        <a:p>
          <a:pPr marL="57150" lvl="1" indent="-57150" algn="l" defTabSz="444500">
            <a:lnSpc>
              <a:spcPct val="90000"/>
            </a:lnSpc>
            <a:spcBef>
              <a:spcPct val="0"/>
            </a:spcBef>
            <a:spcAft>
              <a:spcPct val="15000"/>
            </a:spcAft>
            <a:buClr>
              <a:schemeClr val="accent2"/>
            </a:buClr>
            <a:buChar char="••"/>
          </a:pPr>
          <a:r>
            <a:rPr lang="en-US" sz="1000" b="0" kern="1200" dirty="0">
              <a:hlinkClick xmlns:r="http://schemas.openxmlformats.org/officeDocument/2006/relationships" r:id="rId7"/>
            </a:rPr>
            <a:t>Decision </a:t>
          </a:r>
          <a:r>
            <a:rPr lang="en-US" sz="1000" b="0" kern="1200" dirty="0" err="1">
              <a:hlinkClick xmlns:r="http://schemas.openxmlformats.org/officeDocument/2006/relationships" r:id="rId7"/>
            </a:rPr>
            <a:t>authorising</a:t>
          </a:r>
          <a:r>
            <a:rPr lang="en-US" sz="1000" b="0" kern="1200" dirty="0">
              <a:hlinkClick xmlns:r="http://schemas.openxmlformats.org/officeDocument/2006/relationships" r:id="rId7"/>
            </a:rPr>
            <a:t> the use of lump sum contributions under the Horizon Europe </a:t>
          </a:r>
          <a:r>
            <a:rPr lang="en-US" sz="1000" b="0" kern="1200" dirty="0" err="1">
              <a:hlinkClick xmlns:r="http://schemas.openxmlformats.org/officeDocument/2006/relationships" r:id="rId7"/>
            </a:rPr>
            <a:t>Programme</a:t>
          </a:r>
          <a:endParaRPr lang="en-IE" sz="1000" kern="1200" dirty="0"/>
        </a:p>
      </dsp:txBody>
      <dsp:txXfrm rot="-5400000">
        <a:off x="2149493" y="746971"/>
        <a:ext cx="3792087" cy="540379"/>
      </dsp:txXfrm>
    </dsp:sp>
    <dsp:sp modelId="{62A70D75-6D3A-4727-8AAD-6169DEE3D656}">
      <dsp:nvSpPr>
        <dsp:cNvPr id="0" name=""/>
        <dsp:cNvSpPr/>
      </dsp:nvSpPr>
      <dsp:spPr>
        <a:xfrm>
          <a:off x="0" y="699128"/>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smtClean="0"/>
            <a:t>Documents </a:t>
          </a:r>
        </a:p>
        <a:p>
          <a:pPr lvl="0" algn="ctr" defTabSz="711200">
            <a:lnSpc>
              <a:spcPct val="90000"/>
            </a:lnSpc>
            <a:spcBef>
              <a:spcPct val="0"/>
            </a:spcBef>
            <a:spcAft>
              <a:spcPct val="35000"/>
            </a:spcAft>
          </a:pPr>
          <a:r>
            <a:rPr lang="en-GB" sz="1600" b="0" kern="1200" dirty="0" smtClean="0"/>
            <a:t>de </a:t>
          </a:r>
          <a:r>
            <a:rPr lang="en-GB" sz="1600" b="0" kern="1200" dirty="0" err="1" smtClean="0"/>
            <a:t>référence</a:t>
          </a:r>
          <a:endParaRPr lang="en-IE" sz="1600" kern="1200" dirty="0"/>
        </a:p>
      </dsp:txBody>
      <dsp:txXfrm>
        <a:off x="31626" y="730754"/>
        <a:ext cx="2086241" cy="584618"/>
      </dsp:txXfrm>
    </dsp:sp>
    <dsp:sp modelId="{6ED50529-0D0A-445B-BC51-822964B44281}">
      <dsp:nvSpPr>
        <dsp:cNvPr id="0" name=""/>
        <dsp:cNvSpPr/>
      </dsp:nvSpPr>
      <dsp:spPr>
        <a:xfrm rot="5400000">
          <a:off x="3763853" y="-207331"/>
          <a:ext cx="574760"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Font typeface="Arial" panose="020B0604020202020204" pitchFamily="34" charset="0"/>
            <a:buChar char="••"/>
          </a:pPr>
          <a:r>
            <a:rPr lang="en-GB" sz="1000" b="0" kern="1200" dirty="0">
              <a:hlinkClick xmlns:r="http://schemas.openxmlformats.org/officeDocument/2006/relationships" r:id="rId8"/>
            </a:rPr>
            <a:t>European Commission assessment</a:t>
          </a:r>
          <a:r>
            <a:rPr lang="en-GB" sz="1000" b="0" kern="1200" dirty="0"/>
            <a:t> (October 2021)</a:t>
          </a:r>
          <a:endParaRPr lang="en-IE" sz="1000" kern="1200" dirty="0"/>
        </a:p>
        <a:p>
          <a:pPr marL="57150" lvl="1" indent="-57150" algn="l" defTabSz="444500">
            <a:lnSpc>
              <a:spcPct val="90000"/>
            </a:lnSpc>
            <a:spcBef>
              <a:spcPct val="0"/>
            </a:spcBef>
            <a:spcAft>
              <a:spcPct val="15000"/>
            </a:spcAft>
            <a:buClr>
              <a:schemeClr val="accent2"/>
            </a:buClr>
            <a:buFont typeface="Arial" panose="020B0604020202020204" pitchFamily="34" charset="0"/>
            <a:buChar char="••"/>
          </a:pPr>
          <a:r>
            <a:rPr lang="en-GB" sz="1000" b="0" kern="1200" dirty="0">
              <a:hlinkClick xmlns:r="http://schemas.openxmlformats.org/officeDocument/2006/relationships" r:id="rId9"/>
            </a:rPr>
            <a:t>European Parliament (STOA) study on lump sums in Horizon 2020</a:t>
          </a:r>
          <a:r>
            <a:rPr lang="en-GB" sz="1000" b="0" kern="1200" dirty="0"/>
            <a:t> (May 2022)</a:t>
          </a:r>
          <a:endParaRPr lang="en-IE" sz="1000" kern="1200" dirty="0"/>
        </a:p>
      </dsp:txBody>
      <dsp:txXfrm rot="-5400000">
        <a:off x="2140574" y="1444005"/>
        <a:ext cx="3793263" cy="518646"/>
      </dsp:txXfrm>
    </dsp:sp>
    <dsp:sp modelId="{157B088B-BB0A-4776-9397-1EB126A61AD2}">
      <dsp:nvSpPr>
        <dsp:cNvPr id="0" name=""/>
        <dsp:cNvSpPr/>
      </dsp:nvSpPr>
      <dsp:spPr>
        <a:xfrm>
          <a:off x="0" y="1379393"/>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IE" sz="1600" kern="1200" noProof="0" dirty="0" smtClean="0"/>
            <a:t>Etudes</a:t>
          </a:r>
          <a:endParaRPr lang="en-IE" sz="1600" kern="1200" noProof="0" dirty="0"/>
        </a:p>
      </dsp:txBody>
      <dsp:txXfrm>
        <a:off x="31626" y="1411019"/>
        <a:ext cx="2086241" cy="584618"/>
      </dsp:txXfrm>
    </dsp:sp>
    <dsp:sp modelId="{431EE5A7-D984-4FB9-89DC-8BF6842BCD0F}">
      <dsp:nvSpPr>
        <dsp:cNvPr id="0" name=""/>
        <dsp:cNvSpPr/>
      </dsp:nvSpPr>
      <dsp:spPr>
        <a:xfrm rot="5400000">
          <a:off x="3751227" y="490248"/>
          <a:ext cx="592874"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IE" sz="1000" kern="1200" noProof="0" dirty="0"/>
            <a:t>Future events</a:t>
          </a:r>
        </a:p>
        <a:p>
          <a:pPr marL="57150" lvl="1" indent="-57150" algn="l" defTabSz="444500">
            <a:lnSpc>
              <a:spcPct val="90000"/>
            </a:lnSpc>
            <a:spcBef>
              <a:spcPct val="0"/>
            </a:spcBef>
            <a:spcAft>
              <a:spcPct val="15000"/>
            </a:spcAft>
            <a:buClr>
              <a:schemeClr val="accent2"/>
            </a:buClr>
            <a:buChar char="••"/>
          </a:pPr>
          <a:r>
            <a:rPr lang="en-IE" sz="1000" kern="1200" noProof="0" dirty="0"/>
            <a:t>Past events and recordings</a:t>
          </a:r>
        </a:p>
      </dsp:txBody>
      <dsp:txXfrm rot="-5400000">
        <a:off x="2137004" y="2133413"/>
        <a:ext cx="3792378" cy="534990"/>
      </dsp:txXfrm>
    </dsp:sp>
    <dsp:sp modelId="{8540A856-61E9-4979-80D2-480DF00E93A9}">
      <dsp:nvSpPr>
        <dsp:cNvPr id="0" name=""/>
        <dsp:cNvSpPr/>
      </dsp:nvSpPr>
      <dsp:spPr>
        <a:xfrm>
          <a:off x="0" y="2068682"/>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err="1" smtClean="0"/>
            <a:t>Evènements</a:t>
          </a:r>
          <a:endParaRPr lang="en-IE" sz="1600" kern="1200" dirty="0"/>
        </a:p>
      </dsp:txBody>
      <dsp:txXfrm>
        <a:off x="31626" y="2100308"/>
        <a:ext cx="2086241" cy="584618"/>
      </dsp:txXfrm>
    </dsp:sp>
    <dsp:sp modelId="{F5BEF31D-A8B9-419F-801E-140A3A87C098}">
      <dsp:nvSpPr>
        <dsp:cNvPr id="0" name=""/>
        <dsp:cNvSpPr/>
      </dsp:nvSpPr>
      <dsp:spPr>
        <a:xfrm rot="5400000">
          <a:off x="3789828" y="1153197"/>
          <a:ext cx="540650" cy="382132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lr>
              <a:schemeClr val="accent2"/>
            </a:buClr>
            <a:buChar char="••"/>
          </a:pPr>
          <a:r>
            <a:rPr lang="en-GB" sz="1000" b="0" kern="1200" dirty="0"/>
            <a:t>List of Horizon Europe topics using lump sum funding</a:t>
          </a:r>
          <a:endParaRPr lang="en-IE" sz="1000" kern="1200" dirty="0"/>
        </a:p>
      </dsp:txBody>
      <dsp:txXfrm rot="-5400000">
        <a:off x="2149493" y="2819924"/>
        <a:ext cx="3794928" cy="487866"/>
      </dsp:txXfrm>
    </dsp:sp>
    <dsp:sp modelId="{19AD275C-FE47-4AFD-A15B-C0AB02D630E1}">
      <dsp:nvSpPr>
        <dsp:cNvPr id="0" name=""/>
        <dsp:cNvSpPr/>
      </dsp:nvSpPr>
      <dsp:spPr>
        <a:xfrm>
          <a:off x="0" y="2739922"/>
          <a:ext cx="2149493" cy="6478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err="1" smtClean="0"/>
            <a:t>Listes</a:t>
          </a:r>
          <a:r>
            <a:rPr lang="en-GB" sz="1600" b="0" kern="1200" dirty="0" smtClean="0"/>
            <a:t> des </a:t>
          </a:r>
          <a:r>
            <a:rPr lang="en-GB" sz="1600" b="0" kern="1200" dirty="0" err="1" smtClean="0"/>
            <a:t>sujets</a:t>
          </a:r>
          <a:r>
            <a:rPr lang="en-GB" sz="1600" b="0" kern="1200" dirty="0" smtClean="0"/>
            <a:t> “Lump Sum”</a:t>
          </a:r>
          <a:endParaRPr lang="en-IE" sz="1600" kern="1200" dirty="0"/>
        </a:p>
      </dsp:txBody>
      <dsp:txXfrm>
        <a:off x="31626" y="2771548"/>
        <a:ext cx="2086241" cy="58461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06/01/2023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18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s’agit d’une action de coordination et de soutien pour le futur écosystème spatial, qui vise à aider la Commission à identifier les innovations et application prometteuses pour la réalisation d’une feuille de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Suivre les projet lié au future écosystème spatial,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identification les technologie prometteuse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contribuer au dialogue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contribuer à la définition de standards</a:t>
            </a:r>
          </a:p>
        </p:txBody>
      </p:sp>
      <p:sp>
        <p:nvSpPr>
          <p:cNvPr id="4" name="Slide Number Placeholder 3"/>
          <p:cNvSpPr>
            <a:spLocks noGrp="1"/>
          </p:cNvSpPr>
          <p:nvPr>
            <p:ph type="sldNum" sz="quarter" idx="5"/>
          </p:nvPr>
        </p:nvSpPr>
        <p:spPr/>
        <p:txBody>
          <a:bodyPr/>
          <a:lstStyle/>
          <a:p>
            <a:fld id="{B02A6A88-77B8-46A2-B8EC-586292721DA0}" type="slidenum">
              <a:rPr lang="en-GB" smtClean="0"/>
              <a:t>24</a:t>
            </a:fld>
            <a:endParaRPr lang="en-GB"/>
          </a:p>
        </p:txBody>
      </p:sp>
    </p:spTree>
    <p:extLst>
      <p:ext uri="{BB962C8B-B14F-4D97-AF65-F5344CB8AC3E}">
        <p14:creationId xmlns:p14="http://schemas.microsoft.com/office/powerpoint/2010/main" val="254678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information cette action, vise soutenir la Commission pour la gestion et la coordination du partenariat spatial européen</a:t>
            </a:r>
          </a:p>
          <a:p>
            <a:endParaRPr lang="en-IE" dirty="0"/>
          </a:p>
          <a:p>
            <a:r>
              <a:rPr lang="en-IE" dirty="0" err="1"/>
              <a:t>L’association</a:t>
            </a:r>
            <a:r>
              <a:rPr lang="en-IE" dirty="0"/>
              <a:t> SPACE a </a:t>
            </a:r>
            <a:r>
              <a:rPr lang="en-IE" dirty="0" err="1"/>
              <a:t>été</a:t>
            </a:r>
            <a:r>
              <a:rPr lang="en-IE" dirty="0"/>
              <a:t> </a:t>
            </a:r>
            <a:r>
              <a:rPr lang="en-IE" dirty="0" err="1"/>
              <a:t>identifié</a:t>
            </a:r>
            <a:r>
              <a:rPr lang="en-IE" dirty="0"/>
              <a:t>.</a:t>
            </a:r>
          </a:p>
          <a:p>
            <a:r>
              <a:rPr lang="en-GB" b="0" i="0" dirty="0">
                <a:solidFill>
                  <a:srgbClr val="000000"/>
                </a:solidFill>
                <a:effectLst/>
                <a:latin typeface="WordVisi_MSFontService"/>
              </a:rPr>
              <a:t>SPACE - Space Partnership Association for the Competitiveness of Europe</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25</a:t>
            </a:fld>
            <a:endParaRPr lang="en-GB"/>
          </a:p>
        </p:txBody>
      </p:sp>
    </p:spTree>
    <p:extLst>
      <p:ext uri="{BB962C8B-B14F-4D97-AF65-F5344CB8AC3E}">
        <p14:creationId xmlns:p14="http://schemas.microsoft.com/office/powerpoint/2010/main" val="356289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26</a:t>
            </a:fld>
            <a:endParaRPr lang="en-GB"/>
          </a:p>
        </p:txBody>
      </p:sp>
    </p:spTree>
    <p:extLst>
      <p:ext uri="{BB962C8B-B14F-4D97-AF65-F5344CB8AC3E}">
        <p14:creationId xmlns:p14="http://schemas.microsoft.com/office/powerpoint/2010/main" val="293234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r>
              <a:rPr lang="fr-FR" b="0" i="0" dirty="0">
                <a:solidFill>
                  <a:srgbClr val="000000"/>
                </a:solidFill>
                <a:effectLst/>
                <a:latin typeface="Roboto" panose="02000000000000000000" pitchFamily="2" charset="0"/>
              </a:rPr>
              <a:t>Propulsion bas couts à forte poussée pour les lanceurs spatiaux stratégiques européens</a:t>
            </a:r>
          </a:p>
          <a:p>
            <a:pPr marL="1085850" lvl="2" indent="-171450">
              <a:lnSpc>
                <a:spcPct val="90000"/>
              </a:lnSpc>
              <a:spcBef>
                <a:spcPts val="500"/>
              </a:spcBef>
              <a:buFont typeface="Arial"/>
              <a:buChar char="•"/>
            </a:pPr>
            <a:r>
              <a:rPr lang="fr-FR" b="0" i="0" dirty="0">
                <a:solidFill>
                  <a:srgbClr val="000000"/>
                </a:solidFill>
                <a:effectLst/>
                <a:latin typeface="Roboto" panose="02000000000000000000" pitchFamily="2" charset="0"/>
                <a:cs typeface="Calibri" panose="020F0502020204030204"/>
              </a:rPr>
              <a:t>L’</a:t>
            </a:r>
            <a:r>
              <a:rPr lang="fr-FR" b="0" i="0" dirty="0" err="1">
                <a:solidFill>
                  <a:srgbClr val="000000"/>
                </a:solidFill>
                <a:effectLst/>
                <a:latin typeface="Roboto" panose="02000000000000000000" pitchFamily="2" charset="0"/>
                <a:cs typeface="Calibri" panose="020F0502020204030204"/>
              </a:rPr>
              <a:t>objetcif</a:t>
            </a:r>
            <a:r>
              <a:rPr lang="fr-FR" b="0" i="0" dirty="0">
                <a:solidFill>
                  <a:srgbClr val="000000"/>
                </a:solidFill>
                <a:effectLst/>
                <a:latin typeface="Roboto" panose="02000000000000000000" pitchFamily="2" charset="0"/>
                <a:cs typeface="Calibri" panose="020F0502020204030204"/>
              </a:rPr>
              <a:t> est la maturation de technologie puis leur intégration pour un essai moteur en 2026</a:t>
            </a:r>
            <a:endParaRPr lang="en-US" dirty="0">
              <a:cs typeface="Calibri" panose="020F0502020204030204"/>
            </a:endParaRPr>
          </a:p>
          <a:p>
            <a:pPr marL="457200" lvl="1" indent="0">
              <a:lnSpc>
                <a:spcPct val="90000"/>
              </a:lnSpc>
              <a:spcBef>
                <a:spcPts val="500"/>
              </a:spcBef>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27</a:t>
            </a:fld>
            <a:endParaRPr lang="en-GB"/>
          </a:p>
        </p:txBody>
      </p:sp>
    </p:spTree>
    <p:extLst>
      <p:ext uri="{BB962C8B-B14F-4D97-AF65-F5344CB8AC3E}">
        <p14:creationId xmlns:p14="http://schemas.microsoft.com/office/powerpoint/2010/main" val="47924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r>
              <a:rPr lang="fr-FR" b="0" i="0" dirty="0">
                <a:solidFill>
                  <a:srgbClr val="000000"/>
                </a:solidFill>
                <a:effectLst/>
                <a:latin typeface="Roboto" panose="02000000000000000000" pitchFamily="2" charset="0"/>
              </a:rPr>
              <a:t>Ce sujet concerne les nouveaux services de transport spatial</a:t>
            </a:r>
            <a:r>
              <a:rPr lang="en-US" b="0" i="0" dirty="0">
                <a:solidFill>
                  <a:srgbClr val="000000"/>
                </a:solidFill>
                <a:effectLst/>
                <a:latin typeface="Roboto" panose="02000000000000000000" pitchFamily="2" charset="0"/>
                <a:cs typeface="Calibri" panose="020F0502020204030204"/>
              </a:rPr>
              <a:t> avec deux </a:t>
            </a:r>
            <a:r>
              <a:rPr lang="en-US" b="0" i="0" dirty="0" err="1">
                <a:solidFill>
                  <a:srgbClr val="000000"/>
                </a:solidFill>
                <a:effectLst/>
                <a:latin typeface="Roboto" panose="02000000000000000000" pitchFamily="2" charset="0"/>
                <a:cs typeface="Calibri" panose="020F0502020204030204"/>
              </a:rPr>
              <a:t>thematique</a:t>
            </a:r>
            <a:r>
              <a:rPr lang="en-US" b="0" i="0" dirty="0">
                <a:solidFill>
                  <a:srgbClr val="000000"/>
                </a:solidFill>
                <a:effectLst/>
                <a:latin typeface="Roboto" panose="02000000000000000000" pitchFamily="2" charset="0"/>
                <a:cs typeface="Calibri" panose="020F0502020204030204"/>
              </a:rPr>
              <a:t> de maturation </a:t>
            </a:r>
            <a:r>
              <a:rPr lang="en-US" b="0" i="0" dirty="0" err="1">
                <a:solidFill>
                  <a:srgbClr val="000000"/>
                </a:solidFill>
                <a:effectLst/>
                <a:latin typeface="Roboto" panose="02000000000000000000" pitchFamily="2" charset="0"/>
                <a:cs typeface="Calibri" panose="020F0502020204030204"/>
              </a:rPr>
              <a:t>technologiques</a:t>
            </a:r>
            <a:r>
              <a:rPr lang="en-US" b="0" i="0" dirty="0">
                <a:solidFill>
                  <a:srgbClr val="000000"/>
                </a:solidFill>
                <a:effectLst/>
                <a:latin typeface="Roboto" panose="02000000000000000000" pitchFamily="2" charset="0"/>
                <a:cs typeface="Calibri" panose="020F0502020204030204"/>
              </a:rPr>
              <a:t> </a:t>
            </a:r>
          </a:p>
          <a:p>
            <a:pPr marL="1085850" lvl="2" indent="-171450">
              <a:lnSpc>
                <a:spcPct val="90000"/>
              </a:lnSpc>
              <a:spcBef>
                <a:spcPts val="500"/>
              </a:spcBef>
              <a:buFont typeface="Arial"/>
              <a:buChar char="•"/>
            </a:pPr>
            <a:r>
              <a:rPr lang="en-US" b="0" i="0" dirty="0">
                <a:solidFill>
                  <a:srgbClr val="000000"/>
                </a:solidFill>
                <a:effectLst/>
                <a:latin typeface="Roboto" panose="02000000000000000000" pitchFamily="2" charset="0"/>
                <a:cs typeface="Calibri" panose="020F0502020204030204"/>
              </a:rPr>
              <a:t>Les t</a:t>
            </a:r>
            <a:r>
              <a:rPr lang="fr-FR" b="0" i="0" dirty="0" err="1">
                <a:solidFill>
                  <a:srgbClr val="000000"/>
                </a:solidFill>
                <a:effectLst/>
                <a:latin typeface="Roboto" panose="02000000000000000000" pitchFamily="2" charset="0"/>
                <a:cs typeface="Calibri" panose="020F0502020204030204"/>
              </a:rPr>
              <a:t>echnologies</a:t>
            </a:r>
            <a:r>
              <a:rPr lang="fr-FR" b="0" i="0" dirty="0">
                <a:solidFill>
                  <a:srgbClr val="000000"/>
                </a:solidFill>
                <a:effectLst/>
                <a:latin typeface="Roboto" panose="02000000000000000000" pitchFamily="2" charset="0"/>
                <a:cs typeface="Calibri" panose="020F0502020204030204"/>
              </a:rPr>
              <a:t> de récupération d'éléments de lanceurs</a:t>
            </a:r>
          </a:p>
          <a:p>
            <a:pPr marL="1085850" lvl="2" indent="-171450">
              <a:lnSpc>
                <a:spcPct val="90000"/>
              </a:lnSpc>
              <a:spcBef>
                <a:spcPts val="500"/>
              </a:spcBef>
              <a:buFont typeface="Arial"/>
              <a:buChar char="•"/>
            </a:pPr>
            <a:r>
              <a:rPr lang="fr-FR" b="0" i="0" dirty="0">
                <a:solidFill>
                  <a:srgbClr val="000000"/>
                </a:solidFill>
                <a:effectLst/>
                <a:latin typeface="Roboto" panose="02000000000000000000" pitchFamily="2" charset="0"/>
                <a:cs typeface="Calibri" panose="020F0502020204030204"/>
              </a:rPr>
              <a:t>Technologies de transport spatial en l'appui des services en orbite</a:t>
            </a:r>
          </a:p>
          <a:p>
            <a:pPr marL="1371600" lvl="3" indent="0">
              <a:lnSpc>
                <a:spcPct val="90000"/>
              </a:lnSpc>
              <a:spcBef>
                <a:spcPts val="500"/>
              </a:spcBef>
              <a:buFont typeface="Arial"/>
              <a:buNone/>
            </a:pPr>
            <a:endParaRPr lang="fr-FR" b="0" i="0" dirty="0">
              <a:solidFill>
                <a:srgbClr val="000000"/>
              </a:solidFill>
              <a:effectLst/>
              <a:latin typeface="Roboto" panose="02000000000000000000" pitchFamily="2" charset="0"/>
              <a:cs typeface="Calibri" panose="020F0502020204030204"/>
            </a:endParaRPr>
          </a:p>
          <a:p>
            <a:pPr marL="457200" lvl="1" indent="0">
              <a:lnSpc>
                <a:spcPct val="90000"/>
              </a:lnSpc>
              <a:spcBef>
                <a:spcPts val="500"/>
              </a:spcBef>
              <a:buFont typeface="Arial"/>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28</a:t>
            </a:fld>
            <a:endParaRPr lang="en-GB"/>
          </a:p>
        </p:txBody>
      </p:sp>
    </p:spTree>
    <p:extLst>
      <p:ext uri="{BB962C8B-B14F-4D97-AF65-F5344CB8AC3E}">
        <p14:creationId xmlns:p14="http://schemas.microsoft.com/office/powerpoint/2010/main" val="163830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90000"/>
              </a:lnSpc>
              <a:spcBef>
                <a:spcPts val="500"/>
              </a:spcBef>
              <a:buFont typeface="Arial"/>
              <a:buChar char="•"/>
            </a:pPr>
            <a:r>
              <a:rPr lang="fr-FR" dirty="0">
                <a:cs typeface="Calibri" panose="020F0502020204030204"/>
              </a:rPr>
              <a:t>Ce sujet concerne des </a:t>
            </a:r>
            <a:r>
              <a:rPr lang="fr-FR" dirty="0" err="1">
                <a:cs typeface="Calibri" panose="020F0502020204030204"/>
              </a:rPr>
              <a:t>technlogie</a:t>
            </a:r>
            <a:r>
              <a:rPr lang="fr-FR" dirty="0">
                <a:cs typeface="Calibri" panose="020F0502020204030204"/>
              </a:rPr>
              <a:t> en liens avec les installations d’essai, de production et de lancement avec les maitres mots suivants:</a:t>
            </a:r>
          </a:p>
          <a:p>
            <a:pPr marL="1085850" lvl="2" indent="-171450">
              <a:lnSpc>
                <a:spcPct val="90000"/>
              </a:lnSpc>
              <a:spcBef>
                <a:spcPts val="500"/>
              </a:spcBef>
              <a:buFont typeface="Arial"/>
              <a:buChar char="•"/>
            </a:pPr>
            <a:r>
              <a:rPr lang="fr-FR" dirty="0">
                <a:cs typeface="Calibri" panose="020F0502020204030204"/>
              </a:rPr>
              <a:t>Reduction des couts et  efficacité</a:t>
            </a:r>
          </a:p>
          <a:p>
            <a:pPr marL="1085850" lvl="2" indent="-171450">
              <a:lnSpc>
                <a:spcPct val="90000"/>
              </a:lnSpc>
              <a:spcBef>
                <a:spcPts val="500"/>
              </a:spcBef>
              <a:buFont typeface="Arial"/>
              <a:buChar char="•"/>
            </a:pPr>
            <a:r>
              <a:rPr lang="fr-FR" dirty="0">
                <a:cs typeface="Calibri" panose="020F0502020204030204"/>
              </a:rPr>
              <a:t>flexibilité et ouverture au nouveaux acteurs et nouveaux besoins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2A6A88-77B8-46A2-B8EC-586292721DA0}" type="slidenum">
              <a:rPr lang="en-GB" smtClean="0"/>
              <a:t>29</a:t>
            </a:fld>
            <a:endParaRPr lang="en-GB"/>
          </a:p>
        </p:txBody>
      </p:sp>
    </p:spTree>
    <p:extLst>
      <p:ext uri="{BB962C8B-B14F-4D97-AF65-F5344CB8AC3E}">
        <p14:creationId xmlns:p14="http://schemas.microsoft.com/office/powerpoint/2010/main" val="407183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30</a:t>
            </a:fld>
            <a:endParaRPr lang="en-GB"/>
          </a:p>
        </p:txBody>
      </p:sp>
    </p:spTree>
    <p:extLst>
      <p:ext uri="{BB962C8B-B14F-4D97-AF65-F5344CB8AC3E}">
        <p14:creationId xmlns:p14="http://schemas.microsoft.com/office/powerpoint/2010/main" val="647772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DIN Next LT Pro Light"/>
              </a:rPr>
              <a:t>Mission et  Services EGNSS</a:t>
            </a:r>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L'objectif est d'étudier les nouveaux besoins potentiels, l'amélioration des services et de déterminer si et comment les programmes Galileo et EGNOS doivent évoluer</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31</a:t>
            </a:fld>
            <a:endParaRPr lang="en-GB"/>
          </a:p>
        </p:txBody>
      </p:sp>
    </p:spTree>
    <p:extLst>
      <p:ext uri="{BB962C8B-B14F-4D97-AF65-F5344CB8AC3E}">
        <p14:creationId xmlns:p14="http://schemas.microsoft.com/office/powerpoint/2010/main" val="361569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DIN Next LT Pro Light"/>
              </a:rPr>
              <a:t>Ces actions </a:t>
            </a:r>
            <a:r>
              <a:rPr lang="en-US" sz="1200" dirty="0" err="1">
                <a:latin typeface="DIN Next LT Pro Light"/>
              </a:rPr>
              <a:t>délégué</a:t>
            </a:r>
            <a:r>
              <a:rPr lang="en-US" sz="1200" dirty="0">
                <a:latin typeface="DIN Next LT Pro Light"/>
              </a:rPr>
              <a:t> à </a:t>
            </a:r>
            <a:r>
              <a:rPr lang="en-US" sz="1200" dirty="0" err="1">
                <a:latin typeface="DIN Next LT Pro Light"/>
              </a:rPr>
              <a:t>l’ESA</a:t>
            </a:r>
            <a:r>
              <a:rPr lang="en-US" sz="1200" dirty="0">
                <a:latin typeface="DIN Next LT Pro Light"/>
              </a:rPr>
              <a:t> </a:t>
            </a:r>
            <a:r>
              <a:rPr lang="fr-FR" sz="1200" dirty="0">
                <a:latin typeface="DIN Next LT Pro Light"/>
              </a:rPr>
              <a:t>couvriront la maturation des technologies existantes ou émergentes pour de futures  évolutions de Galileo et d'EGNOS</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32</a:t>
            </a:fld>
            <a:endParaRPr lang="en-GB"/>
          </a:p>
        </p:txBody>
      </p:sp>
    </p:spTree>
    <p:extLst>
      <p:ext uri="{BB962C8B-B14F-4D97-AF65-F5344CB8AC3E}">
        <p14:creationId xmlns:p14="http://schemas.microsoft.com/office/powerpoint/2010/main" val="196194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latin typeface="DIN Next LT Pro Light"/>
              </a:rPr>
              <a:t>Operations et le service</a:t>
            </a:r>
          </a:p>
          <a:p>
            <a:r>
              <a:rPr lang="fr-FR" sz="1200" dirty="0">
                <a:latin typeface="DIN Next LT Pro Light"/>
              </a:rPr>
              <a:t>délégué à l’EUSPA</a:t>
            </a:r>
          </a:p>
          <a:p>
            <a:r>
              <a:rPr lang="fr-FR" b="0" i="0" dirty="0">
                <a:solidFill>
                  <a:srgbClr val="000000"/>
                </a:solidFill>
                <a:effectLst/>
                <a:latin typeface="Roboto" panose="02000000000000000000" pitchFamily="2" charset="0"/>
              </a:rPr>
              <a:t>Ces actions couvriront le développement et l'utilisation de démonstrateurs de services pour consolider les futurs services EGNSS, l'optimisation des schémas d'exploitation et la gestion du système Galileo et EGNOS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33</a:t>
            </a:fld>
            <a:endParaRPr lang="en-GB"/>
          </a:p>
        </p:txBody>
      </p:sp>
    </p:spTree>
    <p:extLst>
      <p:ext uri="{BB962C8B-B14F-4D97-AF65-F5344CB8AC3E}">
        <p14:creationId xmlns:p14="http://schemas.microsoft.com/office/powerpoint/2010/main" val="9159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2159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Commission a adopté une proposition de programme de l'Union de </a:t>
            </a:r>
            <a:r>
              <a:rPr lang="fr-FR" dirty="0" err="1"/>
              <a:t>secured</a:t>
            </a:r>
            <a:r>
              <a:rPr lang="fr-FR" dirty="0"/>
              <a:t> </a:t>
            </a:r>
            <a:r>
              <a:rPr lang="fr-FR" dirty="0" err="1"/>
              <a:t>connectivity</a:t>
            </a:r>
            <a:endParaRPr lang="fr-FR" dirty="0"/>
          </a:p>
          <a:p>
            <a:r>
              <a:rPr lang="fr-FR" dirty="0"/>
              <a:t>Cette action délégué à l’esa devrait permettre et soutenir le développement et la validation des premières infrastructures spatiales et terrestres nécessaires à la fourniture des services gouvernementaux.</a:t>
            </a:r>
          </a:p>
          <a:p>
            <a:r>
              <a:rPr lang="en-IE" dirty="0"/>
              <a:t>Y </a:t>
            </a:r>
            <a:r>
              <a:rPr lang="en-IE" dirty="0" err="1"/>
              <a:t>compris</a:t>
            </a:r>
            <a:r>
              <a:rPr lang="en-IE" dirty="0"/>
              <a:t>  le </a:t>
            </a:r>
            <a:r>
              <a:rPr lang="en-IE" dirty="0" err="1"/>
              <a:t>developpement</a:t>
            </a:r>
            <a:r>
              <a:rPr lang="en-IE" dirty="0"/>
              <a:t> de charge </a:t>
            </a:r>
            <a:r>
              <a:rPr lang="en-IE" dirty="0" err="1"/>
              <a:t>utiles</a:t>
            </a:r>
            <a:r>
              <a:rPr lang="en-IE" dirty="0"/>
              <a:t> de Distribution de </a:t>
            </a:r>
            <a:r>
              <a:rPr lang="en-IE" dirty="0" err="1"/>
              <a:t>clé</a:t>
            </a:r>
            <a:r>
              <a:rPr lang="en-IE" dirty="0"/>
              <a:t> </a:t>
            </a:r>
            <a:r>
              <a:rPr lang="en-IE" dirty="0" err="1"/>
              <a:t>quantique</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35</a:t>
            </a:fld>
            <a:endParaRPr lang="en-GB"/>
          </a:p>
        </p:txBody>
      </p:sp>
    </p:spTree>
    <p:extLst>
      <p:ext uri="{BB962C8B-B14F-4D97-AF65-F5344CB8AC3E}">
        <p14:creationId xmlns:p14="http://schemas.microsoft.com/office/powerpoint/2010/main" val="3680580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Sur le même </a:t>
            </a:r>
            <a:r>
              <a:rPr lang="fr-BE" dirty="0" err="1"/>
              <a:t>theme</a:t>
            </a:r>
            <a:r>
              <a:rPr lang="fr-BE" dirty="0"/>
              <a:t> </a:t>
            </a:r>
            <a:r>
              <a:rPr lang="fr-FR" b="0" i="0" dirty="0">
                <a:solidFill>
                  <a:srgbClr val="000000"/>
                </a:solidFill>
                <a:effectLst/>
                <a:latin typeface="Roboto" panose="02000000000000000000" pitchFamily="2" charset="0"/>
              </a:rPr>
              <a:t>il s’agit la de développer les éléments critiques du segment spatial, et sol ainsi que les terminaux du segment utilisateur.</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36</a:t>
            </a:fld>
            <a:endParaRPr lang="en-GB"/>
          </a:p>
        </p:txBody>
      </p:sp>
    </p:spTree>
    <p:extLst>
      <p:ext uri="{BB962C8B-B14F-4D97-AF65-F5344CB8AC3E}">
        <p14:creationId xmlns:p14="http://schemas.microsoft.com/office/powerpoint/2010/main" val="50242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Pour le sujet atmosphère et le changement climatique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les propositions doivent porter sur un des domaines suivant :</a:t>
            </a:r>
          </a:p>
          <a:p>
            <a:r>
              <a:rPr lang="fr-FR" b="0" i="0" dirty="0">
                <a:solidFill>
                  <a:srgbClr val="000000"/>
                </a:solidFill>
                <a:effectLst/>
                <a:latin typeface="Roboto" panose="02000000000000000000" pitchFamily="2" charset="0"/>
              </a:rPr>
              <a:t>	Évolution du service </a:t>
            </a:r>
          </a:p>
          <a:p>
            <a:r>
              <a:rPr lang="fr-FR" b="0" i="0" dirty="0">
                <a:solidFill>
                  <a:srgbClr val="000000"/>
                </a:solidFill>
                <a:effectLst/>
                <a:latin typeface="Roboto" panose="02000000000000000000" pitchFamily="2" charset="0"/>
              </a:rPr>
              <a:t>	Activités de recherche pour développer des méthodes innovantes afin d’améliorer les exigences numériques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38</a:t>
            </a:fld>
            <a:endParaRPr lang="en-GB"/>
          </a:p>
        </p:txBody>
      </p:sp>
    </p:spTree>
    <p:extLst>
      <p:ext uri="{BB962C8B-B14F-4D97-AF65-F5344CB8AC3E}">
        <p14:creationId xmlns:p14="http://schemas.microsoft.com/office/powerpoint/2010/main" val="20138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Pour le sujet gestion des urgences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les propositions doivent porter sur un des domaines suivant :</a:t>
            </a:r>
          </a:p>
          <a:p>
            <a:r>
              <a:rPr lang="fr-FR" b="0" i="0" dirty="0">
                <a:solidFill>
                  <a:srgbClr val="000000"/>
                </a:solidFill>
                <a:effectLst/>
                <a:latin typeface="Roboto" panose="02000000000000000000" pitchFamily="2" charset="0"/>
              </a:rPr>
              <a:t>	amélioration d'un élément existant par des améliorations technologiques ou l'ajout de nouveaux flux de données</a:t>
            </a:r>
          </a:p>
          <a:p>
            <a:r>
              <a:rPr lang="fr-FR" b="0" i="0" dirty="0">
                <a:solidFill>
                  <a:srgbClr val="000000"/>
                </a:solidFill>
                <a:effectLst/>
                <a:latin typeface="Roboto" panose="02000000000000000000" pitchFamily="2" charset="0"/>
              </a:rPr>
              <a:t>	nouveaux éléments ou composants du service actuel</a:t>
            </a:r>
          </a:p>
          <a:p>
            <a:r>
              <a:rPr lang="fr-FR" b="0" i="0" dirty="0">
                <a:solidFill>
                  <a:srgbClr val="000000"/>
                </a:solidFill>
                <a:effectLst/>
                <a:latin typeface="Roboto" panose="02000000000000000000" pitchFamily="2" charset="0"/>
              </a:rPr>
              <a:t>	de nouveaux services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39</a:t>
            </a:fld>
            <a:endParaRPr lang="en-GB"/>
          </a:p>
        </p:txBody>
      </p:sp>
    </p:spTree>
    <p:extLst>
      <p:ext uri="{BB962C8B-B14F-4D97-AF65-F5344CB8AC3E}">
        <p14:creationId xmlns:p14="http://schemas.microsoft.com/office/powerpoint/2010/main" val="67494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a:solidFill>
                  <a:srgbClr val="000000"/>
                </a:solidFill>
                <a:effectLst/>
                <a:latin typeface="Roboto" panose="02000000000000000000" pitchFamily="2" charset="0"/>
              </a:rPr>
              <a:t>Pour l’activité de la composante « in situ »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l’activité vise à  </a:t>
            </a:r>
          </a:p>
          <a:p>
            <a:pPr algn="l" rtl="0"/>
            <a:r>
              <a:rPr lang="fr-FR" b="0" i="0" dirty="0">
                <a:solidFill>
                  <a:srgbClr val="000000"/>
                </a:solidFill>
                <a:effectLst/>
                <a:latin typeface="Roboto" panose="02000000000000000000" pitchFamily="2" charset="0"/>
              </a:rPr>
              <a:t>	Faciliter et </a:t>
            </a:r>
            <a:r>
              <a:rPr lang="fr-FR" b="0" i="0" dirty="0" err="1">
                <a:solidFill>
                  <a:srgbClr val="000000"/>
                </a:solidFill>
                <a:effectLst/>
                <a:latin typeface="Roboto" panose="02000000000000000000" pitchFamily="2" charset="0"/>
              </a:rPr>
              <a:t>démonstrer</a:t>
            </a:r>
            <a:r>
              <a:rPr lang="fr-FR" b="0" i="0" dirty="0">
                <a:solidFill>
                  <a:srgbClr val="000000"/>
                </a:solidFill>
                <a:effectLst/>
                <a:latin typeface="Roboto" panose="02000000000000000000" pitchFamily="2" charset="0"/>
              </a:rPr>
              <a:t> la réutilisation efficace des données in situ </a:t>
            </a:r>
          </a:p>
          <a:p>
            <a:pPr algn="l" rtl="0"/>
            <a:r>
              <a:rPr lang="fr-FR" b="0" i="0" dirty="0">
                <a:solidFill>
                  <a:srgbClr val="000000"/>
                </a:solidFill>
                <a:effectLst/>
                <a:latin typeface="Roboto" panose="02000000000000000000" pitchFamily="2" charset="0"/>
              </a:rPr>
              <a:t>	Développer des stratégies et de concepts d'observation innovants</a:t>
            </a:r>
          </a:p>
          <a:p>
            <a:pPr algn="l" rtl="0"/>
            <a:r>
              <a:rPr lang="fr-FR" b="0" i="0" dirty="0">
                <a:solidFill>
                  <a:srgbClr val="000000"/>
                </a:solidFill>
                <a:effectLst/>
                <a:latin typeface="Roboto" panose="02000000000000000000" pitchFamily="2" charset="0"/>
              </a:rPr>
              <a:t>	rechercher l’utilisation d'observations de surface complémentaires de façon synergique </a:t>
            </a:r>
          </a:p>
          <a:p>
            <a:pPr algn="l" rtl="0"/>
            <a:r>
              <a:rPr lang="fr-FR" b="0" i="0" dirty="0">
                <a:solidFill>
                  <a:srgbClr val="000000"/>
                </a:solidFill>
                <a:effectLst/>
                <a:latin typeface="Roboto" panose="02000000000000000000" pitchFamily="2" charset="0"/>
              </a:rPr>
              <a:t>	Application des technologies de machine </a:t>
            </a:r>
            <a:r>
              <a:rPr lang="fr-FR" b="0" i="0" dirty="0" err="1">
                <a:solidFill>
                  <a:srgbClr val="000000"/>
                </a:solidFill>
                <a:effectLst/>
                <a:latin typeface="Roboto" panose="02000000000000000000" pitchFamily="2" charset="0"/>
              </a:rPr>
              <a:t>learning</a:t>
            </a:r>
            <a:endParaRPr lang="fr-FR" b="0" i="0" dirty="0">
              <a:solidFill>
                <a:srgbClr val="000000"/>
              </a:solidFill>
              <a:effectLst/>
              <a:latin typeface="Roboto" panose="02000000000000000000" pitchFamily="2" charset="0"/>
            </a:endParaRP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40</a:t>
            </a:fld>
            <a:endParaRPr lang="en-GB"/>
          </a:p>
        </p:txBody>
      </p:sp>
    </p:spTree>
    <p:extLst>
      <p:ext uri="{BB962C8B-B14F-4D97-AF65-F5344CB8AC3E}">
        <p14:creationId xmlns:p14="http://schemas.microsoft.com/office/powerpoint/2010/main" val="395084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la surveillance du milieu marin</a:t>
            </a:r>
          </a:p>
          <a:p>
            <a:r>
              <a:rPr lang="fr-FR" dirty="0"/>
              <a:t>L'objectif est de mettre en œuvre une surveillance et une prévision avancées de l'océan à l'échelle mondiale/régionale et jusqu'à l'échelle côtière.</a:t>
            </a:r>
          </a:p>
          <a:p>
            <a:r>
              <a:rPr lang="fr-FR" b="0" i="0" dirty="0">
                <a:solidFill>
                  <a:srgbClr val="000000"/>
                </a:solidFill>
                <a:effectLst/>
                <a:latin typeface="Roboto" panose="02000000000000000000" pitchFamily="2" charset="0"/>
              </a:rPr>
              <a:t>	Amélioration de la qualité et de l'efficacité du service</a:t>
            </a:r>
          </a:p>
          <a:p>
            <a:r>
              <a:rPr lang="fr-FR" b="0" i="0" dirty="0">
                <a:solidFill>
                  <a:srgbClr val="000000"/>
                </a:solidFill>
                <a:effectLst/>
                <a:latin typeface="Roboto" panose="02000000000000000000" pitchFamily="2" charset="0"/>
              </a:rPr>
              <a:t>	Développement de nouvelles chaînes de produits</a:t>
            </a:r>
          </a:p>
          <a:p>
            <a:r>
              <a:rPr lang="fr-FR" b="0" i="0" dirty="0">
                <a:solidFill>
                  <a:srgbClr val="000000"/>
                </a:solidFill>
                <a:effectLst/>
                <a:latin typeface="Roboto" panose="02000000000000000000" pitchFamily="2" charset="0"/>
              </a:rPr>
              <a:t>	Développement de nouveaux algorithmes et chaînes de traitement</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41</a:t>
            </a:fld>
            <a:endParaRPr lang="en-GB"/>
          </a:p>
        </p:txBody>
      </p:sp>
    </p:spTree>
    <p:extLst>
      <p:ext uri="{BB962C8B-B14F-4D97-AF65-F5344CB8AC3E}">
        <p14:creationId xmlns:p14="http://schemas.microsoft.com/office/powerpoint/2010/main" val="14086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Pour le service de surveillance des terres</a:t>
            </a:r>
          </a:p>
          <a:p>
            <a:r>
              <a:rPr lang="fr-FR" b="0" i="0" dirty="0">
                <a:solidFill>
                  <a:srgbClr val="000000"/>
                </a:solidFill>
                <a:effectLst/>
                <a:latin typeface="Roboto" panose="02000000000000000000" pitchFamily="2" charset="0"/>
              </a:rPr>
              <a:t>Amélioration de la qualité et de l'efficacité du service au travers du développement </a:t>
            </a:r>
          </a:p>
          <a:p>
            <a:pPr lvl="1"/>
            <a:r>
              <a:rPr lang="fr-FR" b="0" i="0" dirty="0">
                <a:solidFill>
                  <a:srgbClr val="000000"/>
                </a:solidFill>
                <a:effectLst/>
                <a:latin typeface="Roboto" panose="02000000000000000000" pitchFamily="2" charset="0"/>
              </a:rPr>
              <a:t>	de nouvelles chaînes de produits efficaces et fiables</a:t>
            </a:r>
          </a:p>
          <a:p>
            <a:r>
              <a:rPr lang="fr-FR" b="0" i="0" dirty="0">
                <a:solidFill>
                  <a:srgbClr val="000000"/>
                </a:solidFill>
                <a:effectLst/>
                <a:latin typeface="Roboto" panose="02000000000000000000" pitchFamily="2" charset="0"/>
              </a:rPr>
              <a:t>	de nouveaux algorithmes et chaînes de traitement</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42</a:t>
            </a:fld>
            <a:endParaRPr lang="en-GB"/>
          </a:p>
        </p:txBody>
      </p:sp>
    </p:spTree>
    <p:extLst>
      <p:ext uri="{BB962C8B-B14F-4D97-AF65-F5344CB8AC3E}">
        <p14:creationId xmlns:p14="http://schemas.microsoft.com/office/powerpoint/2010/main" val="250817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a:solidFill>
                  <a:srgbClr val="000000"/>
                </a:solidFill>
                <a:effectLst/>
                <a:latin typeface="Roboto" panose="02000000000000000000" pitchFamily="2" charset="0"/>
              </a:rPr>
              <a:t>Au </a:t>
            </a:r>
            <a:r>
              <a:rPr lang="fr-FR" b="0" i="0" dirty="0" smtClean="0">
                <a:solidFill>
                  <a:srgbClr val="000000"/>
                </a:solidFill>
                <a:effectLst/>
                <a:latin typeface="Roboto" panose="02000000000000000000" pitchFamily="2" charset="0"/>
              </a:rPr>
              <a:t>niveau </a:t>
            </a:r>
            <a:r>
              <a:rPr lang="fr-FR" b="0" i="0" dirty="0">
                <a:solidFill>
                  <a:srgbClr val="000000"/>
                </a:solidFill>
                <a:effectLst/>
                <a:latin typeface="Roboto" panose="02000000000000000000" pitchFamily="2" charset="0"/>
              </a:rPr>
              <a:t>de la sécurité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a:t>
            </a:r>
          </a:p>
          <a:p>
            <a:pPr algn="l" rtl="0"/>
            <a:r>
              <a:rPr lang="fr-FR" b="0" i="0" dirty="0">
                <a:solidFill>
                  <a:srgbClr val="000000"/>
                </a:solidFill>
                <a:effectLst/>
                <a:latin typeface="Roboto" panose="02000000000000000000" pitchFamily="2" charset="0"/>
              </a:rPr>
              <a:t>Ce sujet vise a renforcer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pour mieux contribuer à la résilience et à la sécurité en soutien à la sécurité civile et la gestion des crises majeures</a:t>
            </a:r>
          </a:p>
          <a:p>
            <a:pPr algn="l" rtl="0"/>
            <a:r>
              <a:rPr lang="fr-FR" b="0" i="0" dirty="0">
                <a:solidFill>
                  <a:srgbClr val="000000"/>
                </a:solidFill>
                <a:effectLst/>
                <a:latin typeface="Roboto" panose="02000000000000000000" pitchFamily="2" charset="0"/>
              </a:rPr>
              <a:t>Cela recouvre le </a:t>
            </a:r>
            <a:r>
              <a:rPr lang="fr-FR" b="1" i="0" dirty="0">
                <a:solidFill>
                  <a:srgbClr val="000000"/>
                </a:solidFill>
                <a:effectLst/>
                <a:latin typeface="Roboto" panose="02000000000000000000" pitchFamily="2" charset="0"/>
              </a:rPr>
              <a:t>développement de méthodes et technologies innovantes </a:t>
            </a:r>
            <a:r>
              <a:rPr lang="fr-FR" b="0" i="0" dirty="0">
                <a:solidFill>
                  <a:srgbClr val="000000"/>
                </a:solidFill>
                <a:effectLst/>
                <a:latin typeface="Roboto" panose="02000000000000000000" pitchFamily="2" charset="0"/>
              </a:rPr>
              <a:t>pour explorer de nouvelles donnés  et le </a:t>
            </a:r>
            <a:r>
              <a:rPr lang="fr-FR" b="1" i="0" dirty="0">
                <a:solidFill>
                  <a:srgbClr val="000000"/>
                </a:solidFill>
                <a:effectLst/>
                <a:latin typeface="Roboto" panose="02000000000000000000" pitchFamily="2" charset="0"/>
              </a:rPr>
              <a:t>développement d'applications</a:t>
            </a:r>
          </a:p>
          <a:p>
            <a:pPr algn="l" rtl="0"/>
            <a:r>
              <a:rPr lang="fr-FR" b="0" i="0" dirty="0">
                <a:solidFill>
                  <a:srgbClr val="000000"/>
                </a:solidFill>
                <a:effectLst/>
                <a:latin typeface="Roboto" panose="02000000000000000000" pitchFamily="2" charset="0"/>
              </a:rPr>
              <a:t> 	des actions d'accompagnement pour l'évolution du périmètre vers des services de sécurité,</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43</a:t>
            </a:fld>
            <a:endParaRPr lang="en-GB"/>
          </a:p>
        </p:txBody>
      </p:sp>
    </p:spTree>
    <p:extLst>
      <p:ext uri="{BB962C8B-B14F-4D97-AF65-F5344CB8AC3E}">
        <p14:creationId xmlns:p14="http://schemas.microsoft.com/office/powerpoint/2010/main" val="3646607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02A6A88-77B8-46A2-B8EC-586292721DA0}" type="slidenum">
              <a:rPr lang="en-GB" smtClean="0"/>
              <a:t>44</a:t>
            </a:fld>
            <a:endParaRPr lang="en-GB"/>
          </a:p>
        </p:txBody>
      </p:sp>
    </p:spTree>
    <p:extLst>
      <p:ext uri="{BB962C8B-B14F-4D97-AF65-F5344CB8AC3E}">
        <p14:creationId xmlns:p14="http://schemas.microsoft.com/office/powerpoint/2010/main" val="1131391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Cette action vise à stimuler le développement d’application commerciales basées sur les synergies entre les différentes composantes du programme spatial de l’UE</a:t>
            </a:r>
          </a:p>
          <a:p>
            <a:r>
              <a:rPr lang="fr-FR" b="0" i="0" dirty="0">
                <a:solidFill>
                  <a:srgbClr val="000000"/>
                </a:solidFill>
                <a:effectLst/>
                <a:latin typeface="Roboto" panose="02000000000000000000" pitchFamily="2" charset="0"/>
              </a:rPr>
              <a:t>Afin de créer de nouvelles opportunités commerciales </a:t>
            </a:r>
            <a:r>
              <a:rPr lang="fr-FR" b="0" i="0" dirty="0" err="1">
                <a:solidFill>
                  <a:srgbClr val="000000"/>
                </a:solidFill>
                <a:effectLst/>
                <a:latin typeface="Roboto" panose="02000000000000000000" pitchFamily="2" charset="0"/>
              </a:rPr>
              <a:t>baséee</a:t>
            </a:r>
            <a:r>
              <a:rPr lang="fr-FR" b="0" i="0" dirty="0">
                <a:solidFill>
                  <a:srgbClr val="000000"/>
                </a:solidFill>
                <a:effectLst/>
                <a:latin typeface="Roboto" panose="02000000000000000000" pitchFamily="2" charset="0"/>
              </a:rPr>
              <a:t> sur le spatiales améliorant la vie des citoyens.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45</a:t>
            </a:fld>
            <a:endParaRPr lang="en-GB"/>
          </a:p>
        </p:txBody>
      </p:sp>
    </p:spTree>
    <p:extLst>
      <p:ext uri="{BB962C8B-B14F-4D97-AF65-F5344CB8AC3E}">
        <p14:creationId xmlns:p14="http://schemas.microsoft.com/office/powerpoint/2010/main" val="162414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403546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soutenant l’adoption de l’EGNSS sur les marchés notamment le rail, les voies navigables et maritimes, la pêche et l'aquaculture, la route et l'automobile, l'aviation ; </a:t>
            </a:r>
          </a:p>
          <a:p>
            <a:r>
              <a:rPr lang="fr-FR" b="0" i="0" dirty="0">
                <a:solidFill>
                  <a:srgbClr val="000000"/>
                </a:solidFill>
                <a:effectLst/>
                <a:latin typeface="Roboto" panose="02000000000000000000" pitchFamily="2" charset="0"/>
              </a:rPr>
              <a:t>Notamment au travers du développement de systèmes de certification et de normalisation qui exploitent l'utilisation de l'EGNSS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46</a:t>
            </a:fld>
            <a:endParaRPr lang="en-GB"/>
          </a:p>
        </p:txBody>
      </p:sp>
    </p:spTree>
    <p:extLst>
      <p:ext uri="{BB962C8B-B14F-4D97-AF65-F5344CB8AC3E}">
        <p14:creationId xmlns:p14="http://schemas.microsoft.com/office/powerpoint/2010/main" val="472237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dirty="0">
                <a:solidFill>
                  <a:srgbClr val="000000"/>
                </a:solidFill>
                <a:effectLst/>
                <a:latin typeface="Roboto" panose="02000000000000000000" pitchFamily="2" charset="0"/>
              </a:rPr>
              <a:t>I s’agit de </a:t>
            </a:r>
            <a:r>
              <a:rPr lang="fr-FR" b="0" i="0" dirty="0" err="1">
                <a:solidFill>
                  <a:srgbClr val="000000"/>
                </a:solidFill>
                <a:effectLst/>
                <a:latin typeface="Roboto" panose="02000000000000000000" pitchFamily="2" charset="0"/>
              </a:rPr>
              <a:t>dév</a:t>
            </a:r>
            <a:r>
              <a:rPr lang="fr-FR" b="0" i="0" dirty="0">
                <a:solidFill>
                  <a:srgbClr val="000000"/>
                </a:solidFill>
                <a:effectLst/>
                <a:latin typeface="Roboto" panose="02000000000000000000" pitchFamily="2" charset="0"/>
              </a:rPr>
              <a:t> les applications basées sur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pour les entreprises et les décideurs politiques et promouvoir son intégration dans l’</a:t>
            </a:r>
            <a:r>
              <a:rPr lang="fr-FR" b="0" i="0" dirty="0" err="1">
                <a:solidFill>
                  <a:srgbClr val="000000"/>
                </a:solidFill>
                <a:effectLst/>
                <a:latin typeface="Roboto" panose="02000000000000000000" pitchFamily="2" charset="0"/>
              </a:rPr>
              <a:t>economie</a:t>
            </a:r>
            <a:r>
              <a:rPr lang="fr-FR" b="0" i="0" dirty="0">
                <a:solidFill>
                  <a:srgbClr val="000000"/>
                </a:solidFill>
                <a:effectLst/>
                <a:latin typeface="Roboto" panose="02000000000000000000" pitchFamily="2" charset="0"/>
              </a:rPr>
              <a:t> de la data</a:t>
            </a:r>
          </a:p>
        </p:txBody>
      </p:sp>
      <p:sp>
        <p:nvSpPr>
          <p:cNvPr id="4" name="Slide Number Placeholder 3"/>
          <p:cNvSpPr>
            <a:spLocks noGrp="1"/>
          </p:cNvSpPr>
          <p:nvPr>
            <p:ph type="sldNum" sz="quarter" idx="5"/>
          </p:nvPr>
        </p:nvSpPr>
        <p:spPr/>
        <p:txBody>
          <a:bodyPr/>
          <a:lstStyle/>
          <a:p>
            <a:fld id="{B02A6A88-77B8-46A2-B8EC-586292721DA0}" type="slidenum">
              <a:rPr lang="en-GB" smtClean="0"/>
              <a:t>47</a:t>
            </a:fld>
            <a:endParaRPr lang="en-GB"/>
          </a:p>
        </p:txBody>
      </p:sp>
    </p:spTree>
    <p:extLst>
      <p:ext uri="{BB962C8B-B14F-4D97-AF65-F5344CB8AC3E}">
        <p14:creationId xmlns:p14="http://schemas.microsoft.com/office/powerpoint/2010/main" val="2752748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Développer des nouveaux usages et applications du service et technologies PRS pour les utilisateurs civils autorisés </a:t>
            </a:r>
          </a:p>
          <a:p>
            <a:r>
              <a:rPr lang="fr-FR" b="0" i="0" dirty="0">
                <a:solidFill>
                  <a:srgbClr val="000000"/>
                </a:solidFill>
                <a:effectLst/>
                <a:latin typeface="Roboto" panose="02000000000000000000" pitchFamily="2" charset="0"/>
              </a:rPr>
              <a:t>Les </a:t>
            </a:r>
            <a:r>
              <a:rPr lang="fr-FR" b="0" i="0" dirty="0" err="1" smtClean="0">
                <a:solidFill>
                  <a:srgbClr val="000000"/>
                </a:solidFill>
                <a:effectLst/>
                <a:latin typeface="Roboto" panose="02000000000000000000" pitchFamily="2" charset="0"/>
              </a:rPr>
              <a:t>developpements</a:t>
            </a:r>
            <a:r>
              <a:rPr lang="fr-FR" b="0" i="0" dirty="0" smtClean="0">
                <a:solidFill>
                  <a:srgbClr val="000000"/>
                </a:solidFill>
                <a:effectLst/>
                <a:latin typeface="Roboto" panose="02000000000000000000" pitchFamily="2" charset="0"/>
              </a:rPr>
              <a:t> </a:t>
            </a:r>
            <a:r>
              <a:rPr lang="fr-FR" b="0" i="0" dirty="0">
                <a:solidFill>
                  <a:srgbClr val="000000"/>
                </a:solidFill>
                <a:effectLst/>
                <a:latin typeface="Roboto" panose="02000000000000000000" pitchFamily="2" charset="0"/>
              </a:rPr>
              <a:t>viseront à favoriser une coopération européen des entités industrielles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48</a:t>
            </a:fld>
            <a:endParaRPr lang="en-GB"/>
          </a:p>
        </p:txBody>
      </p:sp>
    </p:spTree>
    <p:extLst>
      <p:ext uri="{BB962C8B-B14F-4D97-AF65-F5344CB8AC3E}">
        <p14:creationId xmlns:p14="http://schemas.microsoft.com/office/powerpoint/2010/main" val="1597267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Ces activités viserons à soutenir la validation du service PRS en lien avec le programme </a:t>
            </a:r>
            <a:r>
              <a:rPr lang="fr-FR" b="0" i="0" dirty="0" err="1">
                <a:solidFill>
                  <a:srgbClr val="000000"/>
                </a:solidFill>
                <a:effectLst/>
                <a:latin typeface="Roboto" panose="02000000000000000000" pitchFamily="2" charset="0"/>
              </a:rPr>
              <a:t>galileo</a:t>
            </a:r>
            <a:r>
              <a:rPr lang="fr-FR" b="0" i="0" dirty="0">
                <a:solidFill>
                  <a:srgbClr val="000000"/>
                </a:solidFill>
                <a:effectLst/>
                <a:latin typeface="Roboto" panose="02000000000000000000" pitchFamily="2" charset="0"/>
              </a:rPr>
              <a:t> et les autorité PRS compétentes</a:t>
            </a:r>
          </a:p>
        </p:txBody>
      </p:sp>
      <p:sp>
        <p:nvSpPr>
          <p:cNvPr id="4" name="Slide Number Placeholder 3"/>
          <p:cNvSpPr>
            <a:spLocks noGrp="1"/>
          </p:cNvSpPr>
          <p:nvPr>
            <p:ph type="sldNum" sz="quarter" idx="5"/>
          </p:nvPr>
        </p:nvSpPr>
        <p:spPr/>
        <p:txBody>
          <a:bodyPr/>
          <a:lstStyle/>
          <a:p>
            <a:fld id="{B02A6A88-77B8-46A2-B8EC-586292721DA0}" type="slidenum">
              <a:rPr lang="en-GB" smtClean="0"/>
              <a:t>49</a:t>
            </a:fld>
            <a:endParaRPr lang="en-GB"/>
          </a:p>
        </p:txBody>
      </p:sp>
    </p:spTree>
    <p:extLst>
      <p:ext uri="{BB962C8B-B14F-4D97-AF65-F5344CB8AC3E}">
        <p14:creationId xmlns:p14="http://schemas.microsoft.com/office/powerpoint/2010/main" val="37316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proposition viseront à développer avec des partenaire internationaux l’utilisation de l'EGNSS, des données de </a:t>
            </a:r>
            <a:r>
              <a:rPr lang="fr-FR" b="0" i="0" dirty="0" err="1">
                <a:solidFill>
                  <a:srgbClr val="000000"/>
                </a:solidFill>
                <a:effectLst/>
                <a:latin typeface="Roboto" panose="02000000000000000000" pitchFamily="2" charset="0"/>
              </a:rPr>
              <a:t>Copernicus</a:t>
            </a:r>
            <a:r>
              <a:rPr lang="fr-FR" b="0" i="0" dirty="0">
                <a:solidFill>
                  <a:srgbClr val="000000"/>
                </a:solidFill>
                <a:effectLst/>
                <a:latin typeface="Roboto" panose="02000000000000000000" pitchFamily="2" charset="0"/>
              </a:rPr>
              <a:t> ou leur utilisation combinée</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50</a:t>
            </a:fld>
            <a:endParaRPr lang="en-GB"/>
          </a:p>
        </p:txBody>
      </p:sp>
    </p:spTree>
    <p:extLst>
      <p:ext uri="{BB962C8B-B14F-4D97-AF65-F5344CB8AC3E}">
        <p14:creationId xmlns:p14="http://schemas.microsoft.com/office/powerpoint/2010/main" val="1756533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Les propositions devront identifier au moins un cas d'utilisation de  GOVSATCOM dans le domaine de la surveillance, de la gestion de crise et des infrastructures clés </a:t>
            </a:r>
            <a:endParaRPr lang="en-IE" dirty="0"/>
          </a:p>
          <a:p>
            <a:r>
              <a:rPr lang="fr-FR" b="0" i="0" dirty="0">
                <a:solidFill>
                  <a:srgbClr val="000000"/>
                </a:solidFill>
                <a:effectLst/>
                <a:latin typeface="Roboto" panose="02000000000000000000" pitchFamily="2" charset="0"/>
              </a:rPr>
              <a:t> et soutenir l'adaptation de terminaux SATCOM existants afin d’en réaliser la démonstration</a:t>
            </a:r>
          </a:p>
        </p:txBody>
      </p:sp>
      <p:sp>
        <p:nvSpPr>
          <p:cNvPr id="4" name="Slide Number Placeholder 3"/>
          <p:cNvSpPr>
            <a:spLocks noGrp="1"/>
          </p:cNvSpPr>
          <p:nvPr>
            <p:ph type="sldNum" sz="quarter" idx="5"/>
          </p:nvPr>
        </p:nvSpPr>
        <p:spPr/>
        <p:txBody>
          <a:bodyPr/>
          <a:lstStyle/>
          <a:p>
            <a:fld id="{B02A6A88-77B8-46A2-B8EC-586292721DA0}" type="slidenum">
              <a:rPr lang="en-GB" smtClean="0"/>
              <a:t>51</a:t>
            </a:fld>
            <a:endParaRPr lang="en-GB"/>
          </a:p>
        </p:txBody>
      </p:sp>
    </p:spTree>
    <p:extLst>
      <p:ext uri="{BB962C8B-B14F-4D97-AF65-F5344CB8AC3E}">
        <p14:creationId xmlns:p14="http://schemas.microsoft.com/office/powerpoint/2010/main" val="2269485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sujet porte sur le développement des composants critiques et des technologies nécessaires à la construction d'un système de distribution de clés quantiques spatiales.</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53</a:t>
            </a:fld>
            <a:endParaRPr lang="en-GB"/>
          </a:p>
        </p:txBody>
      </p:sp>
    </p:spTree>
    <p:extLst>
      <p:ext uri="{BB962C8B-B14F-4D97-AF65-F5344CB8AC3E}">
        <p14:creationId xmlns:p14="http://schemas.microsoft.com/office/powerpoint/2010/main" val="3637907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L'objectif de ce sujet est la réalisation de 2 phase A (up to SDR)  afin au final de </a:t>
            </a:r>
            <a:r>
              <a:rPr lang="fr-FR" b="0" i="0" dirty="0" err="1">
                <a:solidFill>
                  <a:srgbClr val="000000"/>
                </a:solidFill>
                <a:effectLst/>
                <a:latin typeface="Roboto" panose="02000000000000000000" pitchFamily="2" charset="0"/>
              </a:rPr>
              <a:t>sélectioner</a:t>
            </a:r>
            <a:r>
              <a:rPr lang="fr-FR" b="0" i="0" dirty="0">
                <a:solidFill>
                  <a:srgbClr val="000000"/>
                </a:solidFill>
                <a:effectLst/>
                <a:latin typeface="Roboto" panose="02000000000000000000" pitchFamily="2" charset="0"/>
              </a:rPr>
              <a:t> une mission d'orientation de Gravimétrie Spatiale Quantique. </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54</a:t>
            </a:fld>
            <a:endParaRPr lang="en-GB"/>
          </a:p>
        </p:txBody>
      </p:sp>
    </p:spTree>
    <p:extLst>
      <p:ext uri="{BB962C8B-B14F-4D97-AF65-F5344CB8AC3E}">
        <p14:creationId xmlns:p14="http://schemas.microsoft.com/office/powerpoint/2010/main" val="2188389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L'objectif de ce sujet est la réalisation d’une phase B (up to PDR)  pour la mission d'orientation de Gravimétrie Spatiale Quantique. </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55</a:t>
            </a:fld>
            <a:endParaRPr lang="en-GB"/>
          </a:p>
        </p:txBody>
      </p:sp>
    </p:spTree>
    <p:extLst>
      <p:ext uri="{BB962C8B-B14F-4D97-AF65-F5344CB8AC3E}">
        <p14:creationId xmlns:p14="http://schemas.microsoft.com/office/powerpoint/2010/main" val="2467652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tâches vise à soutenir la mise en œuvre de </a:t>
            </a:r>
            <a:r>
              <a:rPr lang="fr-FR" b="0" i="0" dirty="0" err="1">
                <a:solidFill>
                  <a:srgbClr val="000000"/>
                </a:solidFill>
                <a:effectLst/>
                <a:latin typeface="Roboto" panose="02000000000000000000" pitchFamily="2" charset="0"/>
              </a:rPr>
              <a:t>cassini</a:t>
            </a:r>
            <a:r>
              <a:rPr lang="fr-FR" b="0" i="0" dirty="0">
                <a:solidFill>
                  <a:srgbClr val="000000"/>
                </a:solidFill>
                <a:effectLst/>
                <a:latin typeface="Roboto" panose="02000000000000000000" pitchFamily="2" charset="0"/>
              </a:rPr>
              <a:t> </a:t>
            </a:r>
            <a:r>
              <a:rPr lang="fr-FR" b="0" i="0" dirty="0" err="1">
                <a:solidFill>
                  <a:srgbClr val="000000"/>
                </a:solidFill>
                <a:effectLst/>
                <a:latin typeface="Roboto" panose="02000000000000000000" pitchFamily="2" charset="0"/>
              </a:rPr>
              <a:t>myEuspace</a:t>
            </a:r>
            <a:r>
              <a:rPr lang="fr-FR" b="0" i="0" dirty="0">
                <a:solidFill>
                  <a:srgbClr val="000000"/>
                </a:solidFill>
                <a:effectLst/>
                <a:latin typeface="Roboto" panose="02000000000000000000" pitchFamily="2" charset="0"/>
              </a:rPr>
              <a:t> au travers l’organisation d’activités promotionnelles et le dépistage des participants, la gestion, la préparation du matériel de communication et l'organisation des concours.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57</a:t>
            </a:fld>
            <a:endParaRPr lang="en-GB"/>
          </a:p>
        </p:txBody>
      </p:sp>
    </p:spTree>
    <p:extLst>
      <p:ext uri="{BB962C8B-B14F-4D97-AF65-F5344CB8AC3E}">
        <p14:creationId xmlns:p14="http://schemas.microsoft.com/office/powerpoint/2010/main" val="318121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754115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DIN Next LT Pro Light"/>
              </a:rPr>
              <a:t>C</a:t>
            </a:r>
            <a:r>
              <a:rPr lang="fr-FR" sz="1200" dirty="0">
                <a:latin typeface="DIN Next LT Pro Light"/>
              </a:rPr>
              <a:t>ASSINI Business Accelerator </a:t>
            </a:r>
            <a:r>
              <a:rPr lang="fr-FR" sz="1200" dirty="0" err="1">
                <a:latin typeface="DIN Next LT Pro Light"/>
              </a:rPr>
              <a:t>offrire</a:t>
            </a:r>
            <a:r>
              <a:rPr lang="fr-FR" sz="1200" dirty="0">
                <a:latin typeface="DIN Next LT Pro Light"/>
              </a:rPr>
              <a:t> au start up un soutien a leur développement commercial</a:t>
            </a:r>
          </a:p>
          <a:p>
            <a:r>
              <a:rPr lang="en-US" sz="1200" b="1" dirty="0">
                <a:latin typeface="DIN Next LT Pro Light"/>
                <a:ea typeface="+mn-ea"/>
                <a:cs typeface="+mn-cs"/>
              </a:rPr>
              <a:t>Extension </a:t>
            </a:r>
            <a:r>
              <a:rPr lang="en-US" sz="1200" b="1" dirty="0">
                <a:latin typeface="DIN Next LT Pro Light"/>
              </a:rPr>
              <a:t>of 2 years </a:t>
            </a:r>
            <a:r>
              <a:rPr lang="en-US" sz="1200" b="1" dirty="0">
                <a:latin typeface="DIN Next LT Pro Light"/>
                <a:ea typeface="+mn-ea"/>
                <a:cs typeface="+mn-cs"/>
              </a:rPr>
              <a:t>of an existing contract</a:t>
            </a:r>
          </a:p>
          <a:p>
            <a:r>
              <a:rPr lang="fr-FR" b="0" i="0" dirty="0">
                <a:solidFill>
                  <a:srgbClr val="000000"/>
                </a:solidFill>
                <a:effectLst/>
                <a:latin typeface="Roboto" panose="02000000000000000000" pitchFamily="2" charset="0"/>
              </a:rPr>
              <a:t>L’ objectifs est de promouvoir l’utilisation commerciale du programme spatial de l'UE et la commercialisation des produits des entreprises du New Space afin de permettront aux start up d'attirer des financements plus importants.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58</a:t>
            </a:fld>
            <a:endParaRPr lang="en-GB"/>
          </a:p>
        </p:txBody>
      </p:sp>
    </p:spTree>
    <p:extLst>
      <p:ext uri="{BB962C8B-B14F-4D97-AF65-F5344CB8AC3E}">
        <p14:creationId xmlns:p14="http://schemas.microsoft.com/office/powerpoint/2010/main" val="2972134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DIN Next LT Pro Light"/>
              </a:rPr>
              <a:t>CASSINI Hackathons &amp; Mentoring</a:t>
            </a:r>
            <a:endParaRPr lang="en-US" sz="1100" dirty="0">
              <a:latin typeface="DIN Next LT Pro Light"/>
            </a:endParaRP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59</a:t>
            </a:fld>
            <a:endParaRPr lang="en-GB"/>
          </a:p>
        </p:txBody>
      </p:sp>
    </p:spTree>
    <p:extLst>
      <p:ext uri="{BB962C8B-B14F-4D97-AF65-F5344CB8AC3E}">
        <p14:creationId xmlns:p14="http://schemas.microsoft.com/office/powerpoint/2010/main" val="3259376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IOD IOV est une initiative qui vise à offrir un </a:t>
            </a:r>
            <a:r>
              <a:rPr lang="fr-FR" dirty="0"/>
              <a:t>service de </a:t>
            </a:r>
            <a:r>
              <a:rPr lang="fr-FR" dirty="0" smtClean="0"/>
              <a:t>démonstration </a:t>
            </a:r>
            <a:r>
              <a:rPr lang="fr-FR" dirty="0"/>
              <a:t>et validation en orbite de technologie afin de  contribuer à réduire leur time to </a:t>
            </a:r>
            <a:r>
              <a:rPr lang="fr-FR" dirty="0" err="1"/>
              <a:t>market</a:t>
            </a:r>
            <a:r>
              <a:rPr lang="fr-FR" dirty="0"/>
              <a:t> ou leur utilisation opérationnelle.</a:t>
            </a:r>
          </a:p>
          <a:p>
            <a:r>
              <a:rPr lang="fr-FR" dirty="0"/>
              <a:t>Ce service prend en charge l’agrégation sur une </a:t>
            </a:r>
            <a:r>
              <a:rPr lang="fr-FR" dirty="0" err="1"/>
              <a:t>platforme</a:t>
            </a:r>
            <a:r>
              <a:rPr lang="fr-FR" dirty="0"/>
              <a:t> si besoin, du lancement et des </a:t>
            </a:r>
            <a:r>
              <a:rPr lang="fr-FR" dirty="0" err="1"/>
              <a:t>opértions</a:t>
            </a:r>
            <a:endParaRPr lang="fr-FR" dirty="0"/>
          </a:p>
          <a:p>
            <a:r>
              <a:rPr lang="fr-FR" dirty="0"/>
              <a:t>	les technologie ou </a:t>
            </a:r>
            <a:r>
              <a:rPr lang="fr-FR" dirty="0" err="1"/>
              <a:t>experience</a:t>
            </a:r>
            <a:r>
              <a:rPr lang="fr-FR" dirty="0"/>
              <a:t> sont </a:t>
            </a:r>
            <a:r>
              <a:rPr lang="fr-FR" dirty="0" err="1"/>
              <a:t>séléctionné</a:t>
            </a:r>
            <a:r>
              <a:rPr lang="fr-FR" dirty="0"/>
              <a:t> par des appel a manifestation d’</a:t>
            </a:r>
            <a:r>
              <a:rPr lang="fr-FR" dirty="0" err="1"/>
              <a:t>interet</a:t>
            </a:r>
            <a:r>
              <a:rPr lang="fr-FR" dirty="0"/>
              <a:t> de la commission et la mise en œuvre </a:t>
            </a:r>
            <a:r>
              <a:rPr lang="fr-FR" dirty="0" smtClean="0"/>
              <a:t>et est </a:t>
            </a:r>
            <a:r>
              <a:rPr lang="fr-FR" dirty="0"/>
              <a:t>assuré par l’esa</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60</a:t>
            </a:fld>
            <a:endParaRPr lang="en-GB"/>
          </a:p>
        </p:txBody>
      </p:sp>
    </p:spTree>
    <p:extLst>
      <p:ext uri="{BB962C8B-B14F-4D97-AF65-F5344CB8AC3E}">
        <p14:creationId xmlns:p14="http://schemas.microsoft.com/office/powerpoint/2010/main" val="697956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Ce sujet vise à lutter contre les dépendance de l’UE sur certaine technologie, elle porte donc sur la maturation de technologies spatiales critique.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4D5156"/>
                </a:solidFill>
                <a:effectLst/>
                <a:latin typeface="arial" panose="020B0604020202020204" pitchFamily="34" charset="0"/>
              </a:rPr>
              <a:t>Analog to Digital Converter (</a:t>
            </a:r>
            <a:r>
              <a:rPr lang="en-IE" b="1" i="0" dirty="0">
                <a:solidFill>
                  <a:srgbClr val="5F6368"/>
                </a:solidFill>
                <a:effectLst/>
                <a:latin typeface="arial" panose="020B0604020202020204" pitchFamily="34" charset="0"/>
              </a:rPr>
              <a:t>ADC</a:t>
            </a:r>
            <a:r>
              <a:rPr lang="en-IE" b="0" i="0" dirty="0">
                <a:solidFill>
                  <a:srgbClr val="4D5156"/>
                </a:solidFill>
                <a:effectLst/>
                <a:latin typeface="arial" panose="020B0604020202020204" pitchFamily="34" charset="0"/>
              </a:rPr>
              <a:t>) and Digital to Analog Converter (</a:t>
            </a:r>
            <a:r>
              <a:rPr lang="en-IE" b="1" i="0" dirty="0">
                <a:solidFill>
                  <a:srgbClr val="5F6368"/>
                </a:solidFill>
                <a:effectLst/>
                <a:latin typeface="arial" panose="020B0604020202020204" pitchFamily="34" charset="0"/>
              </a:rPr>
              <a:t>DAC</a:t>
            </a:r>
            <a:r>
              <a:rPr lang="en-IE"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FFFFFF"/>
                </a:solidFill>
                <a:effectLst/>
                <a:latin typeface="Oswald" panose="020B0604020202020204" pitchFamily="2" charset="0"/>
              </a:rPr>
              <a:t>Power Processing Unit (PPU)</a:t>
            </a:r>
            <a:endParaRPr lang="fr-FR"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61</a:t>
            </a:fld>
            <a:endParaRPr lang="en-GB"/>
          </a:p>
        </p:txBody>
      </p:sp>
    </p:spTree>
    <p:extLst>
      <p:ext uri="{BB962C8B-B14F-4D97-AF65-F5344CB8AC3E}">
        <p14:creationId xmlns:p14="http://schemas.microsoft.com/office/powerpoint/2010/main" val="3900490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De même pour 2024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Ce sujet vise à lutter contre les dépendance de l’UE sur certaine technologie, elle porte donc sur la maturation de technologies spatiales critique.</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62</a:t>
            </a:fld>
            <a:endParaRPr lang="en-GB"/>
          </a:p>
        </p:txBody>
      </p:sp>
    </p:spTree>
    <p:extLst>
      <p:ext uri="{BB962C8B-B14F-4D97-AF65-F5344CB8AC3E}">
        <p14:creationId xmlns:p14="http://schemas.microsoft.com/office/powerpoint/2010/main" val="2020342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Ce sujet vise à soutenir l'exploitation des données des missions et instruments européens v</a:t>
            </a:r>
            <a:r>
              <a:rPr lang="en-IE" dirty="0" err="1"/>
              <a:t>ia</a:t>
            </a:r>
            <a:r>
              <a:rPr lang="en-IE" dirty="0"/>
              <a:t> des </a:t>
            </a:r>
            <a:r>
              <a:rPr lang="fr-FR" b="0" i="0" dirty="0">
                <a:solidFill>
                  <a:srgbClr val="000000"/>
                </a:solidFill>
                <a:effectLst/>
                <a:latin typeface="Roboto" panose="02000000000000000000" pitchFamily="2" charset="0"/>
              </a:rPr>
              <a:t>technologies innovantes de traitement des données </a:t>
            </a:r>
          </a:p>
          <a:p>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Ces activités </a:t>
            </a:r>
            <a:r>
              <a:rPr lang="fr-FR" b="0" i="0" dirty="0" err="1">
                <a:solidFill>
                  <a:srgbClr val="000000"/>
                </a:solidFill>
                <a:effectLst/>
                <a:latin typeface="Roboto" panose="02000000000000000000" pitchFamily="2" charset="0"/>
              </a:rPr>
              <a:t>devron</a:t>
            </a:r>
            <a:r>
              <a:rPr lang="fr-FR" b="0" i="0" dirty="0">
                <a:solidFill>
                  <a:srgbClr val="000000"/>
                </a:solidFill>
                <a:effectLst/>
                <a:latin typeface="Roboto" panose="02000000000000000000" pitchFamily="2" charset="0"/>
              </a:rPr>
              <a:t> ajouter une valeur scientifique grâce à l'analyse des données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63</a:t>
            </a:fld>
            <a:endParaRPr lang="en-GB"/>
          </a:p>
        </p:txBody>
      </p:sp>
    </p:spTree>
    <p:extLst>
      <p:ext uri="{BB962C8B-B14F-4D97-AF65-F5344CB8AC3E}">
        <p14:creationId xmlns:p14="http://schemas.microsoft.com/office/powerpoint/2010/main" val="4195542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Activité mené au sein du </a:t>
            </a:r>
            <a:r>
              <a:rPr lang="fr-BE" dirty="0" err="1"/>
              <a:t>Parnership</a:t>
            </a:r>
            <a:r>
              <a:rPr lang="fr-BE" dirty="0"/>
              <a:t> eu </a:t>
            </a:r>
            <a:r>
              <a:rPr lang="fr-BE" dirty="0" err="1"/>
              <a:t>sst</a:t>
            </a:r>
            <a:r>
              <a:rPr lang="fr-BE" dirty="0"/>
              <a:t> constitué de </a:t>
            </a:r>
            <a:r>
              <a:rPr lang="fr-BE" dirty="0" err="1"/>
              <a:t>Etat</a:t>
            </a:r>
            <a:r>
              <a:rPr lang="fr-BE" dirty="0"/>
              <a:t> membres qui </a:t>
            </a:r>
            <a:r>
              <a:rPr lang="fr-BE" dirty="0" err="1"/>
              <a:t>émetteront</a:t>
            </a:r>
            <a:r>
              <a:rPr lang="fr-BE" dirty="0"/>
              <a:t> les call au travers de leur agences en 25 26</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64</a:t>
            </a:fld>
            <a:endParaRPr lang="en-GB"/>
          </a:p>
        </p:txBody>
      </p:sp>
    </p:spTree>
    <p:extLst>
      <p:ext uri="{BB962C8B-B14F-4D97-AF65-F5344CB8AC3E}">
        <p14:creationId xmlns:p14="http://schemas.microsoft.com/office/powerpoint/2010/main" val="229517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Maintenir à la pointe les connaissances et les capacités de l'UE dans le domaine de la </a:t>
            </a:r>
            <a:r>
              <a:rPr lang="en-US" sz="1200" b="1" dirty="0">
                <a:latin typeface="DIN Next LT Pro Light"/>
              </a:rPr>
              <a:t>Space Surveillance and Tracking </a:t>
            </a:r>
          </a:p>
          <a:p>
            <a:endParaRPr lang="en-GB" dirty="0"/>
          </a:p>
        </p:txBody>
      </p:sp>
      <p:sp>
        <p:nvSpPr>
          <p:cNvPr id="4" name="Slide Number Placeholder 3"/>
          <p:cNvSpPr>
            <a:spLocks noGrp="1"/>
          </p:cNvSpPr>
          <p:nvPr>
            <p:ph type="sldNum" sz="quarter" idx="10"/>
          </p:nvPr>
        </p:nvSpPr>
        <p:spPr/>
        <p:txBody>
          <a:bodyPr/>
          <a:lstStyle/>
          <a:p>
            <a:fld id="{B02A6A88-77B8-46A2-B8EC-586292721DA0}" type="slidenum">
              <a:rPr lang="en-GB" smtClean="0"/>
              <a:t>65</a:t>
            </a:fld>
            <a:endParaRPr lang="en-GB"/>
          </a:p>
        </p:txBody>
      </p:sp>
    </p:spTree>
    <p:extLst>
      <p:ext uri="{BB962C8B-B14F-4D97-AF65-F5344CB8AC3E}">
        <p14:creationId xmlns:p14="http://schemas.microsoft.com/office/powerpoint/2010/main" val="763821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Il s’agit la de déterminer comment le système EU SST doit évoluer à moyen et long terme et de déterminer la feuille de route de développement associée. </a:t>
            </a:r>
          </a:p>
          <a:p>
            <a:r>
              <a:rPr lang="fr-FR" b="0" i="0" dirty="0">
                <a:solidFill>
                  <a:srgbClr val="000000"/>
                </a:solidFill>
                <a:effectLst/>
                <a:latin typeface="Roboto" panose="02000000000000000000" pitchFamily="2" charset="0"/>
              </a:rPr>
              <a:t>	Contribuer aux activités de normalisation technique dans ces domaines.</a:t>
            </a:r>
          </a:p>
          <a:p>
            <a:r>
              <a:rPr lang="fr-FR" b="0" i="0" dirty="0">
                <a:effectLst/>
                <a:latin typeface="Roboto" panose="02000000000000000000" pitchFamily="2" charset="0"/>
              </a:rPr>
              <a:t/>
            </a:r>
            <a:br>
              <a:rPr lang="fr-FR" b="0" i="0" dirty="0">
                <a:effectLst/>
                <a:latin typeface="Roboto" panose="02000000000000000000" pitchFamily="2" charset="0"/>
              </a:rPr>
            </a:b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66</a:t>
            </a:fld>
            <a:endParaRPr lang="en-GB"/>
          </a:p>
        </p:txBody>
      </p:sp>
    </p:spTree>
    <p:extLst>
      <p:ext uri="{BB962C8B-B14F-4D97-AF65-F5344CB8AC3E}">
        <p14:creationId xmlns:p14="http://schemas.microsoft.com/office/powerpoint/2010/main" val="3425039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projets élaborés dans le cadre de ce sujet devront </a:t>
            </a:r>
            <a:r>
              <a:rPr lang="fr-FR" b="0" i="0" dirty="0" err="1">
                <a:solidFill>
                  <a:srgbClr val="000000"/>
                </a:solidFill>
                <a:effectLst/>
                <a:latin typeface="Roboto" panose="02000000000000000000" pitchFamily="2" charset="0"/>
              </a:rPr>
              <a:t>etudier</a:t>
            </a:r>
            <a:r>
              <a:rPr lang="fr-FR" b="0" i="0" dirty="0">
                <a:solidFill>
                  <a:srgbClr val="000000"/>
                </a:solidFill>
                <a:effectLst/>
                <a:latin typeface="Roboto" panose="02000000000000000000" pitchFamily="2" charset="0"/>
              </a:rPr>
              <a:t> diverses configurations de mission (</a:t>
            </a:r>
            <a:r>
              <a:rPr lang="en-US" sz="1200" dirty="0">
                <a:latin typeface="DIN Next LT Pro Light"/>
              </a:rPr>
              <a:t>Space-based SST ) </a:t>
            </a:r>
            <a:r>
              <a:rPr lang="fr-FR" b="0" i="0" dirty="0">
                <a:solidFill>
                  <a:srgbClr val="000000"/>
                </a:solidFill>
                <a:effectLst/>
                <a:latin typeface="Roboto" panose="02000000000000000000" pitchFamily="2" charset="0"/>
              </a:rPr>
              <a:t>et la définition de charge utile pour maximiser le nombre d'objets catalogués et la précision associée</a:t>
            </a:r>
          </a:p>
          <a:p>
            <a:r>
              <a:rPr lang="fr-FR" b="0" i="0" dirty="0">
                <a:solidFill>
                  <a:srgbClr val="000000"/>
                </a:solidFill>
                <a:effectLst/>
                <a:latin typeface="Roboto" panose="02000000000000000000" pitchFamily="2" charset="0"/>
              </a:rPr>
              <a:t>	</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67</a:t>
            </a:fld>
            <a:endParaRPr lang="en-GB"/>
          </a:p>
        </p:txBody>
      </p:sp>
    </p:spTree>
    <p:extLst>
      <p:ext uri="{BB962C8B-B14F-4D97-AF65-F5344CB8AC3E}">
        <p14:creationId xmlns:p14="http://schemas.microsoft.com/office/powerpoint/2010/main" val="329128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1332674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000000"/>
                </a:solidFill>
                <a:effectLst/>
                <a:latin typeface="Roboto" panose="02000000000000000000" pitchFamily="2" charset="0"/>
              </a:rPr>
              <a:t>Les projets développés dans le cadre de ce sujet doivent soutenir la mise à niveau du segment sol, en particulier les radars et les télescopes ainsi que le traitement des données.</a:t>
            </a:r>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68</a:t>
            </a:fld>
            <a:endParaRPr lang="en-GB"/>
          </a:p>
        </p:txBody>
      </p:sp>
    </p:spTree>
    <p:extLst>
      <p:ext uri="{BB962C8B-B14F-4D97-AF65-F5344CB8AC3E}">
        <p14:creationId xmlns:p14="http://schemas.microsoft.com/office/powerpoint/2010/main" val="1663005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Roboto" panose="02000000000000000000" pitchFamily="2" charset="0"/>
              </a:rPr>
              <a:t>Les projets développés dans le cadre de ce sujet devront contribuer aux soutien de la mise à niveau, le développement et les problèmes de sécurité de l'infrastructure EUSST</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69</a:t>
            </a:fld>
            <a:endParaRPr lang="en-GB"/>
          </a:p>
        </p:txBody>
      </p:sp>
    </p:spTree>
    <p:extLst>
      <p:ext uri="{BB962C8B-B14F-4D97-AF65-F5344CB8AC3E}">
        <p14:creationId xmlns:p14="http://schemas.microsoft.com/office/powerpoint/2010/main" val="1521205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DIN Next LT Pro Light"/>
              </a:rPr>
              <a:t>Space Weather </a:t>
            </a:r>
            <a:r>
              <a:rPr lang="fr-FR" b="0" i="0" dirty="0">
                <a:solidFill>
                  <a:srgbClr val="000000"/>
                </a:solidFill>
                <a:effectLst/>
                <a:latin typeface="Roboto" panose="02000000000000000000" pitchFamily="2" charset="0"/>
              </a:rPr>
              <a:t>: Les activités porteront sur "le développement de certains technologie, incluant le développement de </a:t>
            </a:r>
            <a:r>
              <a:rPr lang="fr-FR" b="1" i="0" dirty="0">
                <a:solidFill>
                  <a:srgbClr val="000000"/>
                </a:solidFill>
                <a:effectLst/>
                <a:latin typeface="Roboto" panose="02000000000000000000" pitchFamily="2" charset="0"/>
              </a:rPr>
              <a:t>modèles météorologiques </a:t>
            </a:r>
            <a:r>
              <a:rPr lang="fr-FR" b="0" i="0" dirty="0">
                <a:solidFill>
                  <a:srgbClr val="000000"/>
                </a:solidFill>
                <a:effectLst/>
                <a:latin typeface="Roboto" panose="02000000000000000000" pitchFamily="2" charset="0"/>
              </a:rPr>
              <a:t>spatiaux " et "des études exploratoires sur </a:t>
            </a:r>
            <a:r>
              <a:rPr lang="fr-FR" b="1" i="0" dirty="0">
                <a:solidFill>
                  <a:srgbClr val="000000"/>
                </a:solidFill>
                <a:effectLst/>
                <a:latin typeface="Roboto" panose="02000000000000000000" pitchFamily="2" charset="0"/>
              </a:rPr>
              <a:t>les charges utiles</a:t>
            </a:r>
            <a:endParaRPr lang="fr-FR" b="0" i="0" dirty="0">
              <a:solidFill>
                <a:srgbClr val="000000"/>
              </a:solidFill>
              <a:effectLst/>
              <a:latin typeface="Roboto" panose="02000000000000000000" pitchFamily="2" charset="0"/>
            </a:endParaRPr>
          </a:p>
          <a:p>
            <a:endParaRPr lang="fr-FR" b="0" i="0" dirty="0">
              <a:solidFill>
                <a:srgbClr val="000000"/>
              </a:solidFill>
              <a:effectLst/>
              <a:latin typeface="Roboto" panose="02000000000000000000" pitchFamily="2" charset="0"/>
            </a:endParaRPr>
          </a:p>
          <a:p>
            <a:r>
              <a:rPr lang="en-US" sz="1200" dirty="0">
                <a:latin typeface="DIN Next LT Pro Light"/>
              </a:rPr>
              <a:t>Near-Earth Objects</a:t>
            </a:r>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Les activités porteront sur les « services </a:t>
            </a:r>
            <a:r>
              <a:rPr lang="en-US" sz="1200" b="1" dirty="0" err="1">
                <a:latin typeface="DIN Next LT Pro Light"/>
                <a:ea typeface="+mn-ea"/>
                <a:cs typeface="+mn-cs"/>
              </a:rPr>
              <a:t>precurseur</a:t>
            </a:r>
            <a:r>
              <a:rPr lang="en-US" sz="1200" b="1" dirty="0">
                <a:latin typeface="DIN Next LT Pro Light"/>
                <a:ea typeface="+mn-ea"/>
                <a:cs typeface="+mn-cs"/>
              </a:rPr>
              <a:t> / European hot-redundant Minor Planet Centre backup</a:t>
            </a:r>
            <a:r>
              <a:rPr lang="fr-FR" b="0" i="0" dirty="0">
                <a:solidFill>
                  <a:srgbClr val="000000"/>
                </a:solidFill>
                <a:effectLst/>
                <a:latin typeface="Roboto" panose="02000000000000000000" pitchFamily="2" charset="0"/>
              </a:rPr>
              <a:t>» et « Accroître la mise en réseau des actifs nationaux ».</a:t>
            </a:r>
            <a:endParaRPr lang="en-IE" dirty="0"/>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70</a:t>
            </a:fld>
            <a:endParaRPr lang="en-GB"/>
          </a:p>
        </p:txBody>
      </p:sp>
    </p:spTree>
    <p:extLst>
      <p:ext uri="{BB962C8B-B14F-4D97-AF65-F5344CB8AC3E}">
        <p14:creationId xmlns:p14="http://schemas.microsoft.com/office/powerpoint/2010/main" val="3576448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73</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690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20</a:t>
            </a:fld>
            <a:endParaRPr lang="en-GB"/>
          </a:p>
        </p:txBody>
      </p:sp>
    </p:spTree>
    <p:extLst>
      <p:ext uri="{BB962C8B-B14F-4D97-AF65-F5344CB8AC3E}">
        <p14:creationId xmlns:p14="http://schemas.microsoft.com/office/powerpoint/2010/main" val="31249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21</a:t>
            </a:fld>
            <a:endParaRPr lang="en-GB"/>
          </a:p>
        </p:txBody>
      </p:sp>
    </p:spTree>
    <p:extLst>
      <p:ext uri="{BB962C8B-B14F-4D97-AF65-F5344CB8AC3E}">
        <p14:creationId xmlns:p14="http://schemas.microsoft.com/office/powerpoint/2010/main" val="315486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Premier</a:t>
            </a:r>
            <a:r>
              <a:rPr lang="fr-FR" dirty="0"/>
              <a:t> sujet traite de contribution à un systèmes d'observation de la Terre et les services associés jusqu’à </a:t>
            </a:r>
            <a:r>
              <a:rPr lang="en-IE" b="0" i="0" dirty="0" smtClean="0">
                <a:solidFill>
                  <a:srgbClr val="000000"/>
                </a:solidFill>
                <a:effectLst/>
                <a:latin typeface="Roboto" panose="02000000000000000000" pitchFamily="2" charset="0"/>
              </a:rPr>
              <a:t>realisation </a:t>
            </a:r>
            <a:r>
              <a:rPr lang="en-IE" b="0" i="0" dirty="0">
                <a:solidFill>
                  <a:srgbClr val="000000"/>
                </a:solidFill>
                <a:effectLst/>
                <a:latin typeface="Roboto" panose="02000000000000000000" pitchFamily="2" charset="0"/>
              </a:rPr>
              <a:t>d’un maquette</a:t>
            </a:r>
            <a:r>
              <a:rPr lang="fr-FR" dirty="0"/>
              <a:t> au sol.</a:t>
            </a:r>
          </a:p>
          <a:p>
            <a:endParaRPr lang="fr-FR" dirty="0"/>
          </a:p>
          <a:p>
            <a:r>
              <a:rPr lang="fr-FR" dirty="0"/>
              <a:t>Les propositions doivent traiter d’un des trois domaines:</a:t>
            </a:r>
          </a:p>
          <a:p>
            <a:r>
              <a:rPr lang="fr-FR" b="0" i="0" dirty="0">
                <a:solidFill>
                  <a:srgbClr val="000000"/>
                </a:solidFill>
                <a:effectLst/>
                <a:latin typeface="Roboto" panose="02000000000000000000" pitchFamily="2" charset="0"/>
              </a:rPr>
              <a:t>	EO basée sur </a:t>
            </a:r>
            <a:r>
              <a:rPr lang="fr-FR" dirty="0"/>
              <a:t>un</a:t>
            </a:r>
            <a:r>
              <a:rPr lang="fr-FR" b="0" i="0" dirty="0">
                <a:solidFill>
                  <a:srgbClr val="000000"/>
                </a:solidFill>
                <a:effectLst/>
                <a:latin typeface="Roboto" panose="02000000000000000000" pitchFamily="2" charset="0"/>
              </a:rPr>
              <a:t> réseau de </a:t>
            </a:r>
            <a:r>
              <a:rPr lang="fr-FR" b="0" i="0" dirty="0" err="1">
                <a:solidFill>
                  <a:srgbClr val="000000"/>
                </a:solidFill>
                <a:effectLst/>
                <a:latin typeface="Roboto" panose="02000000000000000000" pitchFamily="2" charset="0"/>
              </a:rPr>
              <a:t>smallsat</a:t>
            </a:r>
            <a:endParaRPr lang="fr-FR" b="0" i="0" dirty="0">
              <a:solidFill>
                <a:srgbClr val="000000"/>
              </a:solidFill>
              <a:effectLst/>
              <a:latin typeface="Roboto" panose="02000000000000000000" pitchFamily="2" charset="0"/>
            </a:endParaRPr>
          </a:p>
          <a:p>
            <a:r>
              <a:rPr lang="fr-FR" b="0" i="0" dirty="0">
                <a:solidFill>
                  <a:srgbClr val="000000"/>
                </a:solidFill>
                <a:effectLst/>
                <a:latin typeface="Roboto" panose="02000000000000000000" pitchFamily="2" charset="0"/>
              </a:rPr>
              <a:t>	gestion et traitement des données satellitaires</a:t>
            </a:r>
          </a:p>
          <a:p>
            <a:r>
              <a:rPr lang="fr-FR" b="0" i="0" dirty="0">
                <a:solidFill>
                  <a:srgbClr val="000000"/>
                </a:solidFill>
                <a:effectLst/>
                <a:latin typeface="Roboto" panose="02000000000000000000" pitchFamily="2" charset="0"/>
              </a:rPr>
              <a:t>	mise en œuvre d’Intelligence Artificielle pour l’EO</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22</a:t>
            </a:fld>
            <a:endParaRPr lang="en-GB"/>
          </a:p>
        </p:txBody>
      </p:sp>
    </p:spTree>
    <p:extLst>
      <p:ext uri="{BB962C8B-B14F-4D97-AF65-F5344CB8AC3E}">
        <p14:creationId xmlns:p14="http://schemas.microsoft.com/office/powerpoint/2010/main" val="51155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dirty="0"/>
              <a:t>Ce sujet vise les technologies habilitantes pour un futur écosystème spatial qui vise à développer le marché spatiale notamment au travers les services en </a:t>
            </a:r>
            <a:r>
              <a:rPr lang="fr-FR" sz="1000" dirty="0" err="1"/>
              <a:t>orbit</a:t>
            </a:r>
            <a:endParaRPr lang="fr-FR" sz="1000" dirty="0"/>
          </a:p>
          <a:p>
            <a:r>
              <a:rPr lang="fr-FR" sz="1000" dirty="0"/>
              <a:t>Les propositions doivent traiter d’un des deux domaines :</a:t>
            </a:r>
          </a:p>
          <a:p>
            <a:r>
              <a:rPr lang="fr-FR" sz="1000" b="0" i="0" dirty="0">
                <a:solidFill>
                  <a:srgbClr val="000000"/>
                </a:solidFill>
                <a:effectLst/>
                <a:latin typeface="Roboto" panose="02000000000000000000" pitchFamily="2" charset="0"/>
              </a:rPr>
              <a:t>	</a:t>
            </a:r>
            <a:r>
              <a:rPr lang="fr-FR" sz="1000" dirty="0"/>
              <a:t>technologies lié à le</a:t>
            </a:r>
            <a:r>
              <a:rPr lang="fr-FR" sz="1000" b="1" dirty="0"/>
              <a:t> propulsion électrique</a:t>
            </a:r>
            <a:endParaRPr lang="fr-FR" sz="1000" b="1" i="0" dirty="0">
              <a:solidFill>
                <a:srgbClr val="000000"/>
              </a:solidFill>
              <a:effectLst/>
              <a:latin typeface="Roboto" panose="02000000000000000000" pitchFamily="2" charset="0"/>
            </a:endParaRPr>
          </a:p>
          <a:p>
            <a:r>
              <a:rPr lang="fr-FR" sz="1000" b="0" i="0" dirty="0">
                <a:solidFill>
                  <a:srgbClr val="000000"/>
                </a:solidFill>
                <a:effectLst/>
                <a:latin typeface="Roboto" panose="02000000000000000000" pitchFamily="2" charset="0"/>
              </a:rPr>
              <a:t>	et plus </a:t>
            </a:r>
            <a:r>
              <a:rPr lang="fr-FR" sz="1000" b="0" i="0" dirty="0" err="1">
                <a:solidFill>
                  <a:srgbClr val="000000"/>
                </a:solidFill>
                <a:effectLst/>
                <a:latin typeface="Roboto" panose="02000000000000000000" pitchFamily="2" charset="0"/>
              </a:rPr>
              <a:t>lagement</a:t>
            </a:r>
            <a:r>
              <a:rPr lang="fr-FR" sz="1000" b="0" i="0" dirty="0">
                <a:solidFill>
                  <a:srgbClr val="000000"/>
                </a:solidFill>
                <a:effectLst/>
                <a:latin typeface="Roboto" panose="02000000000000000000" pitchFamily="2" charset="0"/>
              </a:rPr>
              <a:t> de </a:t>
            </a:r>
            <a:r>
              <a:rPr lang="fr-FR" sz="1000" b="1" i="0" dirty="0">
                <a:solidFill>
                  <a:srgbClr val="000000"/>
                </a:solidFill>
                <a:effectLst/>
                <a:latin typeface="Roboto" panose="02000000000000000000" pitchFamily="2" charset="0"/>
              </a:rPr>
              <a:t>technologies et de concepts avec une application claire et un business identifié</a:t>
            </a:r>
            <a:r>
              <a:rPr lang="fr-FR" sz="1000" b="0" i="0" dirty="0">
                <a:solidFill>
                  <a:srgbClr val="000000"/>
                </a:solidFill>
                <a:effectLst/>
                <a:latin typeface="Roboto" panose="02000000000000000000" pitchFamily="2" charset="0"/>
              </a:rPr>
              <a:t>.</a:t>
            </a:r>
          </a:p>
          <a:p>
            <a:endParaRPr lang="en-IE" dirty="0"/>
          </a:p>
        </p:txBody>
      </p:sp>
      <p:sp>
        <p:nvSpPr>
          <p:cNvPr id="4" name="Slide Number Placeholder 3"/>
          <p:cNvSpPr>
            <a:spLocks noGrp="1"/>
          </p:cNvSpPr>
          <p:nvPr>
            <p:ph type="sldNum" sz="quarter" idx="5"/>
          </p:nvPr>
        </p:nvSpPr>
        <p:spPr/>
        <p:txBody>
          <a:bodyPr/>
          <a:lstStyle/>
          <a:p>
            <a:fld id="{B02A6A88-77B8-46A2-B8EC-586292721DA0}" type="slidenum">
              <a:rPr lang="en-GB" smtClean="0"/>
              <a:t>23</a:t>
            </a:fld>
            <a:endParaRPr lang="en-GB"/>
          </a:p>
        </p:txBody>
      </p:sp>
    </p:spTree>
    <p:extLst>
      <p:ext uri="{BB962C8B-B14F-4D97-AF65-F5344CB8AC3E}">
        <p14:creationId xmlns:p14="http://schemas.microsoft.com/office/powerpoint/2010/main" val="3368894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smtClean="0"/>
              <a:t>06/07/2021</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27"/>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650198" y="1026000"/>
            <a:ext cx="7865152" cy="3077558"/>
          </a:xfrm>
        </p:spPr>
        <p:txBody>
          <a:bodyPr/>
          <a:lstStyle>
            <a:lvl1pPr marL="0" indent="0" algn="l">
              <a:buNone/>
              <a:defRPr sz="1500">
                <a:solidFill>
                  <a:schemeClr val="tx1"/>
                </a:solidFill>
              </a:defRPr>
            </a:lvl1pPr>
          </a:lstStyle>
          <a:p>
            <a:endParaRPr lang="en-GB"/>
          </a:p>
        </p:txBody>
      </p:sp>
      <p:sp>
        <p:nvSpPr>
          <p:cNvPr id="7" name="Title Placeholder 1"/>
          <p:cNvSpPr>
            <a:spLocks noGrp="1"/>
          </p:cNvSpPr>
          <p:nvPr>
            <p:ph type="title"/>
          </p:nvPr>
        </p:nvSpPr>
        <p:spPr>
          <a:xfrm>
            <a:off x="628650" y="351000"/>
            <a:ext cx="7886700" cy="354828"/>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5389" y="4533520"/>
            <a:ext cx="1287150" cy="338789"/>
          </a:xfrm>
          <a:prstGeom prst="rect">
            <a:avLst/>
          </a:prstGeom>
        </p:spPr>
      </p:pic>
      <p:sp>
        <p:nvSpPr>
          <p:cNvPr id="6" name="Slide Number Placeholder 5"/>
          <p:cNvSpPr>
            <a:spLocks noGrp="1"/>
          </p:cNvSpPr>
          <p:nvPr>
            <p:ph type="sldNum" sz="quarter" idx="12"/>
          </p:nvPr>
        </p:nvSpPr>
        <p:spPr>
          <a:xfrm>
            <a:off x="628650" y="4598465"/>
            <a:ext cx="2057400" cy="273844"/>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50770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6" name="Slide Number Placeholder 5"/>
          <p:cNvSpPr>
            <a:spLocks noGrp="1"/>
          </p:cNvSpPr>
          <p:nvPr>
            <p:ph type="sldNum" sz="quarter" idx="12"/>
          </p:nvPr>
        </p:nvSpPr>
        <p:spPr/>
        <p:txBody>
          <a:bodyPr/>
          <a:lstStyle/>
          <a:p>
            <a:fld id="{A345D690-A19F-476C-85F2-E76BDF3DBF47}" type="slidenum">
              <a:rPr lang="en-GB" smtClean="0"/>
              <a:t>‹N°›</a:t>
            </a:fld>
            <a:endParaRPr lang="en-GB"/>
          </a:p>
        </p:txBody>
      </p:sp>
      <p:sp>
        <p:nvSpPr>
          <p:cNvPr id="8" name="Content Placeholder 7"/>
          <p:cNvSpPr>
            <a:spLocks noGrp="1"/>
          </p:cNvSpPr>
          <p:nvPr>
            <p:ph sz="quarter" idx="13"/>
          </p:nvPr>
        </p:nvSpPr>
        <p:spPr>
          <a:xfrm>
            <a:off x="422031" y="869212"/>
            <a:ext cx="8299939" cy="3726340"/>
          </a:xfrm>
          <a:prstGeom prst="rect">
            <a:avLst/>
          </a:prstGeom>
        </p:spPr>
        <p:txBody>
          <a:bodyPr vert="horz" lIns="91440" tIns="45720" rIns="91440" bIns="45720" rtlCol="0">
            <a:noAutofit/>
          </a:bodyPr>
          <a:lstStyle>
            <a:lvl1pPr>
              <a:defRPr lang="en-US"/>
            </a:lvl1pPr>
            <a:lvl2pPr>
              <a:defRPr lang="en-US"/>
            </a:lvl2pPr>
            <a:lvl3pPr>
              <a:defRPr lang="en-US"/>
            </a:lvl3pPr>
            <a:lvl4pPr>
              <a:defRPr lang="en-US"/>
            </a:lvl4pPr>
            <a:lvl5pPr>
              <a:defRPr lang="en-GB" dirty="0"/>
            </a:lvl5pPr>
          </a:lstStyle>
          <a:p>
            <a:pPr lvl="0">
              <a:spcAft>
                <a:spcPts val="0"/>
              </a:spcAft>
            </a:pPr>
            <a:r>
              <a:rPr lang="de-DE"/>
              <a:t>Mastertextformat bearbeiten</a:t>
            </a:r>
          </a:p>
          <a:p>
            <a:pPr lvl="1">
              <a:spcAft>
                <a:spcPts val="0"/>
              </a:spcAft>
            </a:pPr>
            <a:r>
              <a:rPr lang="de-DE"/>
              <a:t>Zweite Ebene</a:t>
            </a:r>
          </a:p>
          <a:p>
            <a:pPr lvl="2">
              <a:spcAft>
                <a:spcPts val="0"/>
              </a:spcAft>
            </a:pPr>
            <a:r>
              <a:rPr lang="de-DE"/>
              <a:t>Dritte Ebene</a:t>
            </a:r>
          </a:p>
          <a:p>
            <a:pPr lvl="3">
              <a:spcAft>
                <a:spcPts val="0"/>
              </a:spcAft>
            </a:pPr>
            <a:r>
              <a:rPr lang="de-DE"/>
              <a:t>Vierte Ebene</a:t>
            </a:r>
          </a:p>
          <a:p>
            <a:pPr lvl="4">
              <a:spcAft>
                <a:spcPts val="0"/>
              </a:spcAft>
            </a:pPr>
            <a:r>
              <a:rPr lang="de-DE"/>
              <a:t>Fünfte Ebene</a:t>
            </a:r>
            <a:endParaRPr lang="en-GB"/>
          </a:p>
        </p:txBody>
      </p:sp>
      <p:sp>
        <p:nvSpPr>
          <p:cNvPr id="3" name="Footer Placeholder 2"/>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26352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256"/>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a:extLst>
              <a:ext uri="{FF2B5EF4-FFF2-40B4-BE49-F238E27FC236}">
                <a16:creationId xmlns:a16="http://schemas.microsoft.com/office/drawing/2014/main" id="{7D071450-74CE-A795-3190-A2293C3C7F3B}"/>
              </a:ext>
            </a:extLst>
          </p:cNvPr>
          <p:cNvPicPr>
            <a:picLocks noChangeAspect="1"/>
          </p:cNvPicPr>
          <p:nvPr userDrawn="1"/>
        </p:nvPicPr>
        <p:blipFill>
          <a:blip r:embed="rId4"/>
          <a:stretch>
            <a:fillRect/>
          </a:stretch>
        </p:blipFill>
        <p:spPr>
          <a:xfrm>
            <a:off x="286636" y="195486"/>
            <a:ext cx="924761" cy="679237"/>
          </a:xfrm>
          <a:prstGeom prst="rect">
            <a:avLst/>
          </a:prstGeom>
        </p:spPr>
      </p:pic>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30232" y="213420"/>
            <a:ext cx="936104" cy="49332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0" name="Image 9"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131840" y="381129"/>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6" name="Image 15"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4032448"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smtClean="0"/>
              <a:t>06/07/2021</a:t>
            </a:r>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1" name="Image 10" descr="Une image contenant texte&#10;&#10;Description générée automatiquement">
            <a:extLst>
              <a:ext uri="{FF2B5EF4-FFF2-40B4-BE49-F238E27FC236}">
                <a16:creationId xmlns:a16="http://schemas.microsoft.com/office/drawing/2014/main" id="{354A4039-CD5A-FBB8-C07F-D0B1B7EAC829}"/>
              </a:ext>
            </a:extLst>
          </p:cNvPr>
          <p:cNvPicPr>
            <a:picLocks noChangeAspect="1"/>
          </p:cNvPicPr>
          <p:nvPr userDrawn="1"/>
        </p:nvPicPr>
        <p:blipFill>
          <a:blip r:embed="rId2"/>
          <a:stretch>
            <a:fillRect/>
          </a:stretch>
        </p:blipFill>
        <p:spPr>
          <a:xfrm>
            <a:off x="323528" y="103774"/>
            <a:ext cx="909157" cy="6677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dirty="0"/>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7979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3491880" y="339502"/>
            <a:ext cx="273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dirty="0"/>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smtClean="0"/>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9257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1239-4AB7-4E4B-A283-05CC56E1D456}"/>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DF6926D2-FAA8-F043-B9E2-F885B782726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5414BE44-81B0-E047-8392-5C7182A586A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D4580A2-032E-4346-ACCB-2AB9FD7ACF10}"/>
              </a:ext>
            </a:extLst>
          </p:cNvPr>
          <p:cNvSpPr>
            <a:spLocks noGrp="1"/>
          </p:cNvSpPr>
          <p:nvPr>
            <p:ph type="sldNum" sz="quarter" idx="12"/>
          </p:nvPr>
        </p:nvSpPr>
        <p:spPr/>
        <p:txBody>
          <a:bodyPr/>
          <a:lstStyle/>
          <a:p>
            <a:fld id="{CA8F13B8-E0AD-5346-B669-6910956CC191}" type="slidenum">
              <a:rPr lang="en-BE" smtClean="0"/>
              <a:t>‹N°›</a:t>
            </a:fld>
            <a:endParaRPr lang="en-BE"/>
          </a:p>
        </p:txBody>
      </p:sp>
    </p:spTree>
    <p:extLst>
      <p:ext uri="{BB962C8B-B14F-4D97-AF65-F5344CB8AC3E}">
        <p14:creationId xmlns:p14="http://schemas.microsoft.com/office/powerpoint/2010/main" val="135850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smtClean="0"/>
              <a:t>06/07/2021</a:t>
            </a:r>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3528" y="77559"/>
            <a:ext cx="943157" cy="69399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 id="2147483814" r:id="rId8"/>
    <p:sldLayoutId id="2147483818" r:id="rId9"/>
    <p:sldLayoutId id="2147483819" r:id="rId10"/>
    <p:sldLayoutId id="2147483820" r:id="rId11"/>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rizon-europe.gouv.fr/les-pays-eligibles-au-financement-d-horizon-europe-3124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rizon-europe.gouv.fr/le-modele-de-contrat-de-subvention-unitaire-horizon-europe-publie-2776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c.europa.eu/info/funding-tenders/opportunities/docs/2021-2027/horizon/guidance/ls-funding-what-do-i-need-to-know_he_en.pdf" TargetMode="External"/><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starseu.net/wp-content/uploads/2021/10/sria-final-version-january-2020-.pdf"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71.xml"/><Relationship Id="rId4" Type="http://schemas.openxmlformats.org/officeDocument/2006/relationships/slide" Target="slide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7-digital-industry-and-space_horizon-2023-2024_en.pdf" TargetMode="External"/><Relationship Id="rId2" Type="http://schemas.openxmlformats.org/officeDocument/2006/relationships/hyperlink" Target="https://www.horizon-europe.gouv.fr/espace-cluster4"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cn-shs@recherche.gouv.fr"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sylviane.pascal@recherche.gouv.fr" TargetMode="Externa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research-and-innovation.ec.europa.eu/news/all-research-and-innovation-news/updates-association-third-countries-horizon-europe-2021-12-21_en"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horizon-europe-space-2023-brokerage.b2match.io/" TargetMode="External"/><Relationship Id="rId2" Type="http://schemas.openxmlformats.org/officeDocument/2006/relationships/hyperlink" Target="https://research-innovation-community.ec.europa.eu/events/3jM2kV6qwHjteovSf3VOrp/programme" TargetMode="Externa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3" Type="http://schemas.openxmlformats.org/officeDocument/2006/relationships/hyperlink" Target="https://www.horizon-europe.gouv.fr/contactez-les-pcn?point_de_contact_national=num%C3%A9rique" TargetMode="External"/><Relationship Id="rId2" Type="http://schemas.openxmlformats.org/officeDocument/2006/relationships/hyperlink" Target="mailto:pcn-espace@recherche.gouv.fr"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www.horizon-europe.gouv.fr/espace-cluster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op.europa.eu/en/web/eu-law-and-publications/publication-detail/-/publication/3c6ffd74-8ac3-11eb-b85c-01aa75ed71a1"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77265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 top-down »</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i="0" u="none" strike="noStrike" cap="none" spc="0" dirty="0">
                <a:ln>
                  <a:noFill/>
                </a:ln>
                <a:solidFill>
                  <a:schemeClr val="tx1"/>
                </a:solidFill>
              </a:rPr>
              <a:t>Pilier 2 - CLUSTERS</a:t>
            </a:r>
            <a:endParaRPr dirty="0"/>
          </a:p>
        </p:txBody>
      </p:sp>
      <p:graphicFrame>
        <p:nvGraphicFramePr>
          <p:cNvPr id="7" name="Tableau 6"/>
          <p:cNvGraphicFramePr>
            <a:graphicFrameLocks noGrp="1"/>
          </p:cNvGraphicFramePr>
          <p:nvPr>
            <p:extLst/>
          </p:nvPr>
        </p:nvGraphicFramePr>
        <p:xfrm>
          <a:off x="2987824" y="1059582"/>
          <a:ext cx="6156176" cy="3801533"/>
        </p:xfrm>
        <a:graphic>
          <a:graphicData uri="http://schemas.openxmlformats.org/drawingml/2006/table">
            <a:tbl>
              <a:tblPr firstRow="1" bandRow="1"/>
              <a:tblGrid>
                <a:gridCol w="6156176">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options</a:t>
                      </a:r>
                      <a:r>
                        <a:rPr lang="fr-FR" sz="1600" b="0" baseline="0" dirty="0">
                          <a:solidFill>
                            <a:schemeClr val="tx1"/>
                          </a:solidFill>
                          <a:latin typeface="+mn-lt"/>
                        </a:rPr>
                        <a:t> et</a:t>
                      </a:r>
                      <a:r>
                        <a:rPr lang="fr-FR" sz="1600" b="0" dirty="0">
                          <a:solidFill>
                            <a:schemeClr val="tx1"/>
                          </a:solidFill>
                          <a:latin typeface="+mn-lt"/>
                        </a:rPr>
                        <a:t> </a:t>
                      </a:r>
                      <a:r>
                        <a:rPr lang="fr-FR" sz="1600" b="1" dirty="0">
                          <a:solidFill>
                            <a:schemeClr val="tx1"/>
                          </a:solidFill>
                          <a:latin typeface="+mn-lt"/>
                        </a:rPr>
                        <a:t>solutions (non) technologiques</a:t>
                      </a:r>
                      <a:r>
                        <a:rPr lang="fr-FR" sz="1600" b="0" dirty="0">
                          <a:solidFill>
                            <a:schemeClr val="tx1"/>
                          </a:solidFill>
                          <a:latin typeface="+mn-lt"/>
                        </a:rPr>
                        <a:t>,</a:t>
                      </a:r>
                      <a:r>
                        <a:rPr lang="fr-FR" sz="1600" b="1" dirty="0">
                          <a:solidFill>
                            <a:schemeClr val="tx1"/>
                          </a:solidFill>
                          <a:latin typeface="+mn-lt"/>
                        </a:rPr>
                        <a:t> recommandations...</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trans</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M€</a:t>
                      </a:r>
                      <a:r>
                        <a:rPr lang="fr-FR" sz="1600" b="0" dirty="0">
                          <a:solidFill>
                            <a:schemeClr val="tx1"/>
                          </a:solidFill>
                          <a:latin typeface="+mn-lt"/>
                        </a:rPr>
                        <a:t>, et </a:t>
                      </a:r>
                      <a:r>
                        <a:rPr lang="fr-FR" sz="1600" b="1" i="0" u="none" strike="noStrike" cap="none" dirty="0">
                          <a:solidFill>
                            <a:schemeClr val="tx1"/>
                          </a:solidFill>
                          <a:latin typeface="+mn-lt"/>
                          <a:ea typeface="+mn-ea"/>
                          <a:cs typeface="+mn-cs"/>
                        </a:rPr>
                        <a:t>4-6 M€</a:t>
                      </a:r>
                      <a:r>
                        <a:rPr lang="fr-FR" sz="1600" b="0" dirty="0">
                          <a:solidFill>
                            <a:schemeClr val="tx1"/>
                          </a:solidFill>
                          <a:latin typeface="+mn-lt"/>
                        </a:rPr>
                        <a:t> en moyenne</a:t>
                      </a:r>
                      <a:r>
                        <a:rPr lang="fr-FR" sz="1600" b="0" baseline="0" dirty="0">
                          <a:solidFill>
                            <a:schemeClr val="tx1"/>
                          </a:solidFill>
                          <a:latin typeface="+mn-lt"/>
                        </a:rPr>
                        <a:t> – voire au delà</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10</a:t>
            </a:fld>
            <a:endParaRPr lang="fr-FR"/>
          </a:p>
        </p:txBody>
      </p:sp>
    </p:spTree>
    <p:extLst>
      <p:ext uri="{BB962C8B-B14F-4D97-AF65-F5344CB8AC3E}">
        <p14:creationId xmlns:p14="http://schemas.microsoft.com/office/powerpoint/2010/main" val="9537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700596698"/>
              </p:ext>
            </p:extLst>
          </p:nvPr>
        </p:nvGraphicFramePr>
        <p:xfrm>
          <a:off x="251520" y="915566"/>
          <a:ext cx="8892479" cy="4078015"/>
        </p:xfrm>
        <a:graphic>
          <a:graphicData uri="http://schemas.openxmlformats.org/drawingml/2006/table">
            <a:tbl>
              <a:tblPr firstRow="1" bandRow="1"/>
              <a:tblGrid>
                <a:gridCol w="8892479">
                  <a:extLst>
                    <a:ext uri="{9D8B030D-6E8A-4147-A177-3AD203B41FA5}">
                      <a16:colId xmlns:a16="http://schemas.microsoft.com/office/drawing/2014/main" val="20000"/>
                    </a:ext>
                  </a:extLst>
                </a:gridCol>
              </a:tblGrid>
              <a:tr h="4078015">
                <a:tc>
                  <a:txBody>
                    <a:bodyPr/>
                    <a:lstStyle/>
                    <a:p>
                      <a:pPr marL="12065" marR="437515" lvl="0" indent="0">
                        <a:spcAft>
                          <a:spcPts val="600"/>
                        </a:spcAft>
                        <a:buClr>
                          <a:srgbClr val="EA5433"/>
                        </a:buClr>
                        <a:buSzPct val="90000"/>
                        <a:buNone/>
                        <a:defRPr/>
                      </a:pPr>
                      <a:r>
                        <a:rPr lang="fr-FR" sz="1800" b="1" u="none" dirty="0" smtClean="0">
                          <a:solidFill>
                            <a:schemeClr val="tx2"/>
                          </a:solidFill>
                          <a:latin typeface="+mn-lt"/>
                        </a:rPr>
                        <a:t>RIA </a:t>
                      </a:r>
                      <a:r>
                        <a:rPr lang="fr-FR" sz="1800" b="1" u="none" dirty="0">
                          <a:solidFill>
                            <a:schemeClr val="tx2"/>
                          </a:solidFill>
                          <a:latin typeface="+mn-lt"/>
                        </a:rPr>
                        <a:t>– </a:t>
                      </a:r>
                      <a:r>
                        <a:rPr lang="fr-FR" sz="1800" b="1" u="none" dirty="0" err="1">
                          <a:solidFill>
                            <a:schemeClr val="tx2"/>
                          </a:solidFill>
                          <a:latin typeface="+mn-lt"/>
                        </a:rPr>
                        <a:t>Research</a:t>
                      </a:r>
                      <a:r>
                        <a:rPr lang="fr-FR" sz="1800" b="1" u="none" dirty="0">
                          <a:solidFill>
                            <a:schemeClr val="tx2"/>
                          </a:solidFill>
                          <a:latin typeface="+mn-lt"/>
                        </a:rPr>
                        <a:t> and Innovation Actions </a:t>
                      </a:r>
                      <a:r>
                        <a:rPr lang="fr-FR" sz="1800" b="1" u="none" dirty="0" smtClean="0">
                          <a:solidFill>
                            <a:schemeClr val="tx2"/>
                          </a:solidFill>
                          <a:latin typeface="+mn-lt"/>
                        </a:rPr>
                        <a:t>- Un financement à 100 % des dépenses éligibles</a:t>
                      </a:r>
                    </a:p>
                    <a:p>
                      <a:pPr marL="297815" marR="437515" lvl="0" indent="-285750">
                        <a:spcAft>
                          <a:spcPts val="600"/>
                        </a:spcAft>
                        <a:buClr>
                          <a:srgbClr val="EA5433"/>
                        </a:buClr>
                        <a:buSzPct val="90000"/>
                        <a:buFont typeface="Wingdings" panose="05000000000000000000" pitchFamily="2" charset="2"/>
                        <a:buChar char="Ø"/>
                        <a:defRPr/>
                      </a:pPr>
                      <a:r>
                        <a:rPr lang="fr-FR" sz="1200" b="0" u="none" dirty="0" smtClean="0">
                          <a:solidFill>
                            <a:schemeClr val="tx1"/>
                          </a:solidFill>
                          <a:latin typeface="+mn-lt"/>
                        </a:rPr>
                        <a:t>Projets </a:t>
                      </a:r>
                      <a:r>
                        <a:rPr lang="fr-FR" sz="1200" b="0" u="none" dirty="0">
                          <a:solidFill>
                            <a:schemeClr val="tx1"/>
                          </a:solidFill>
                          <a:latin typeface="+mn-lt"/>
                        </a:rPr>
                        <a:t>visant à </a:t>
                      </a:r>
                      <a:r>
                        <a:rPr lang="fr-FR" sz="1200" b="1" u="none" dirty="0">
                          <a:solidFill>
                            <a:schemeClr val="tx1"/>
                          </a:solidFill>
                          <a:latin typeface="+mn-lt"/>
                        </a:rPr>
                        <a:t>établir de nouvelles connaissances </a:t>
                      </a:r>
                      <a:r>
                        <a:rPr lang="fr-FR" sz="1200" b="0" u="none" dirty="0">
                          <a:solidFill>
                            <a:schemeClr val="tx1"/>
                          </a:solidFill>
                          <a:latin typeface="+mn-lt"/>
                        </a:rPr>
                        <a:t>et/ou à </a:t>
                      </a:r>
                      <a:r>
                        <a:rPr lang="fr-FR" sz="1200" b="1" u="none" dirty="0">
                          <a:solidFill>
                            <a:schemeClr val="tx1"/>
                          </a:solidFill>
                          <a:latin typeface="+mn-lt"/>
                        </a:rPr>
                        <a:t>explorer la faisabilité</a:t>
                      </a:r>
                      <a:r>
                        <a:rPr lang="fr-FR" sz="1200" b="0" u="none" dirty="0">
                          <a:solidFill>
                            <a:schemeClr val="tx1"/>
                          </a:solidFill>
                          <a:latin typeface="+mn-lt"/>
                        </a:rPr>
                        <a:t> d'une technologie, d'un produit, d'un procédé ou d'un service : </a:t>
                      </a:r>
                      <a:r>
                        <a:rPr lang="fr-FR" sz="1200" b="0" i="1" u="none" strike="noStrike" dirty="0">
                          <a:solidFill>
                            <a:schemeClr val="tx1"/>
                          </a:solidFill>
                        </a:rPr>
                        <a:t>recherche fondamentale et appliquée, développement de technologie, essais d’un prototype à petite échelle...</a:t>
                      </a:r>
                      <a:endParaRPr lang="fr-FR" sz="12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a:t>
                      </a:r>
                      <a:r>
                        <a:rPr lang="fr-FR" sz="1800" b="1" u="none" dirty="0" smtClean="0">
                          <a:solidFill>
                            <a:schemeClr val="tx2"/>
                          </a:solidFill>
                          <a:latin typeface="+mn-lt"/>
                        </a:rPr>
                        <a:t>- Un financement à 100 % des</a:t>
                      </a:r>
                      <a:r>
                        <a:rPr lang="fr-FR" sz="1800" b="1" u="none" baseline="0" dirty="0" smtClean="0">
                          <a:solidFill>
                            <a:schemeClr val="tx2"/>
                          </a:solidFill>
                          <a:latin typeface="+mn-lt"/>
                        </a:rPr>
                        <a:t> dépenses éligibles, s</a:t>
                      </a:r>
                      <a:r>
                        <a:rPr lang="fr-FR" sz="1800" b="1" u="none" dirty="0" smtClean="0">
                          <a:solidFill>
                            <a:schemeClr val="tx2"/>
                          </a:solidFill>
                          <a:latin typeface="+mn-lt"/>
                        </a:rPr>
                        <a:t>auf : 70 % pour les acteurs privés (Entreprises de toutes tailles)</a:t>
                      </a:r>
                    </a:p>
                    <a:p>
                      <a:pPr marL="297815" marR="437515" lvl="0" indent="-285750">
                        <a:spcAft>
                          <a:spcPts val="600"/>
                        </a:spcAft>
                        <a:buClr>
                          <a:srgbClr val="EA5433"/>
                        </a:buClr>
                        <a:buSzPct val="90000"/>
                        <a:buFont typeface="Wingdings" panose="05000000000000000000" pitchFamily="2" charset="2"/>
                        <a:buChar char="Ø"/>
                        <a:defRPr/>
                      </a:pPr>
                      <a:r>
                        <a:rPr lang="fr-FR" sz="1200" b="0" u="none" dirty="0" smtClean="0">
                          <a:solidFill>
                            <a:schemeClr val="tx1"/>
                          </a:solidFill>
                          <a:latin typeface="+mn-lt"/>
                        </a:rPr>
                        <a:t>Projets </a:t>
                      </a:r>
                      <a:r>
                        <a:rPr lang="fr-FR" sz="1200" b="0" u="none" dirty="0">
                          <a:solidFill>
                            <a:schemeClr val="tx1"/>
                          </a:solidFill>
                          <a:latin typeface="+mn-lt"/>
                        </a:rPr>
                        <a:t>visant</a:t>
                      </a:r>
                      <a:r>
                        <a:rPr lang="fr-FR" sz="1200" b="1" u="none" dirty="0">
                          <a:solidFill>
                            <a:schemeClr val="tx1"/>
                          </a:solidFill>
                          <a:latin typeface="+mn-lt"/>
                        </a:rPr>
                        <a:t> </a:t>
                      </a:r>
                      <a:r>
                        <a:rPr lang="fr-FR" sz="1200" b="0" i="0" u="none" strike="noStrike" dirty="0">
                          <a:solidFill>
                            <a:schemeClr val="tx1"/>
                          </a:solidFill>
                        </a:rPr>
                        <a:t>à produire des </a:t>
                      </a:r>
                      <a:r>
                        <a:rPr lang="fr-FR" sz="1200" b="1" i="0" u="none" strike="noStrike" dirty="0">
                          <a:solidFill>
                            <a:schemeClr val="tx1"/>
                          </a:solidFill>
                        </a:rPr>
                        <a:t>plans, arrangements ou concepts pour un produit, procédé ou service </a:t>
                      </a:r>
                      <a:r>
                        <a:rPr lang="fr-FR" sz="1200" b="0" i="0" u="none" strike="noStrike" dirty="0">
                          <a:solidFill>
                            <a:schemeClr val="tx1"/>
                          </a:solidFill>
                        </a:rPr>
                        <a:t>nouveau ou amélioré : </a:t>
                      </a:r>
                      <a:r>
                        <a:rPr lang="fr-FR" sz="1200" b="0" i="1" u="none" strike="noStrike" dirty="0">
                          <a:solidFill>
                            <a:schemeClr val="tx1"/>
                          </a:solidFill>
                          <a:latin typeface="Arial"/>
                        </a:rPr>
                        <a:t>prototypage, essais, démonstration ou pilotes, validation du produit à grande échelle, première commercialisation...</a:t>
                      </a:r>
                      <a:endParaRPr lang="fr-FR" sz="1200" b="0" i="1" u="none" dirty="0">
                        <a:solidFill>
                          <a:schemeClr val="tx1"/>
                        </a:solidFill>
                        <a:latin typeface="+mn-lt"/>
                      </a:endParaRPr>
                    </a:p>
                    <a:p>
                      <a:pPr marL="12065" marR="437515" lvl="0" indent="0" algn="l" defTabSz="914400" rtl="0" eaLnBrk="1" fontAlgn="auto" latinLnBrk="0" hangingPunct="1">
                        <a:lnSpc>
                          <a:spcPct val="100000"/>
                        </a:lnSpc>
                        <a:spcBef>
                          <a:spcPts val="0"/>
                        </a:spcBef>
                        <a:spcAft>
                          <a:spcPts val="600"/>
                        </a:spcAft>
                        <a:buClr>
                          <a:srgbClr val="EA5433"/>
                        </a:buClr>
                        <a:buSzPct val="90000"/>
                        <a:buFontTx/>
                        <a:buNone/>
                        <a:tabLst/>
                        <a:defRPr/>
                      </a:pPr>
                      <a:r>
                        <a:rPr lang="fr-FR" sz="1800" b="1" u="none" dirty="0">
                          <a:solidFill>
                            <a:schemeClr val="tx2"/>
                          </a:solidFill>
                          <a:latin typeface="+mn-lt"/>
                        </a:rPr>
                        <a:t>CSA – Coordination and Support Actions </a:t>
                      </a:r>
                      <a:r>
                        <a:rPr lang="fr-FR" sz="1800" b="1" u="none" dirty="0" smtClean="0">
                          <a:solidFill>
                            <a:schemeClr val="tx2"/>
                          </a:solidFill>
                          <a:latin typeface="+mn-lt"/>
                        </a:rPr>
                        <a:t>- Un financement à 100 % des dépenses éligibles</a:t>
                      </a:r>
                    </a:p>
                    <a:p>
                      <a:pPr marL="297815" marR="437515" lvl="0" indent="-285750">
                        <a:spcAft>
                          <a:spcPts val="600"/>
                        </a:spcAft>
                        <a:buClr>
                          <a:srgbClr val="EA5433"/>
                        </a:buClr>
                        <a:buSzPct val="90000"/>
                        <a:buFont typeface="Wingdings" panose="05000000000000000000" pitchFamily="2" charset="2"/>
                        <a:buChar char="Ø"/>
                        <a:defRPr/>
                      </a:pPr>
                      <a:r>
                        <a:rPr lang="fr-FR" sz="1200" b="0" u="none" dirty="0" smtClean="0">
                          <a:solidFill>
                            <a:schemeClr val="tx1"/>
                          </a:solidFill>
                          <a:latin typeface="+mn-lt"/>
                        </a:rPr>
                        <a:t>Projets </a:t>
                      </a:r>
                      <a:r>
                        <a:rPr lang="fr-FR" sz="1200" b="0" u="none" dirty="0">
                          <a:solidFill>
                            <a:schemeClr val="tx1"/>
                          </a:solidFill>
                          <a:latin typeface="+mn-lt"/>
                        </a:rPr>
                        <a:t>consistant principalement en des </a:t>
                      </a:r>
                      <a:r>
                        <a:rPr lang="fr-FR" sz="1200" b="1" u="none" dirty="0">
                          <a:solidFill>
                            <a:schemeClr val="tx1"/>
                          </a:solidFill>
                          <a:latin typeface="+mn-lt"/>
                        </a:rPr>
                        <a:t>mesures d'accompagnement</a:t>
                      </a:r>
                      <a:r>
                        <a:rPr lang="fr-FR" sz="1200" b="0" u="none" dirty="0">
                          <a:solidFill>
                            <a:schemeClr val="tx1"/>
                          </a:solidFill>
                          <a:latin typeface="+mn-lt"/>
                        </a:rPr>
                        <a:t> : </a:t>
                      </a:r>
                      <a:r>
                        <a:rPr lang="fr-FR" sz="1200" b="0" i="1" u="none" dirty="0">
                          <a:solidFill>
                            <a:schemeClr val="tx1"/>
                          </a:solidFill>
                          <a:latin typeface="+mn-lt"/>
                        </a:rPr>
                        <a:t>mise en réseau des acteurs, actions de communication et sensibilisation, dialogue politique, production d'études/rapports, planification stratégique...</a:t>
                      </a:r>
                      <a:endParaRPr lang="fr-FR" sz="12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 top-down »</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Pilier 2 - CLUSTERS</a:t>
            </a:r>
            <a:endParaRPr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11</a:t>
            </a:fld>
            <a:endParaRPr lang="fr-FR"/>
          </a:p>
        </p:txBody>
      </p:sp>
    </p:spTree>
    <p:extLst>
      <p:ext uri="{BB962C8B-B14F-4D97-AF65-F5344CB8AC3E}">
        <p14:creationId xmlns:p14="http://schemas.microsoft.com/office/powerpoint/2010/main" val="579526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261704104"/>
              </p:ext>
            </p:extLst>
          </p:nvPr>
        </p:nvGraphicFramePr>
        <p:xfrm>
          <a:off x="539552" y="1491631"/>
          <a:ext cx="7848871" cy="3096344"/>
        </p:xfrm>
        <a:graphic>
          <a:graphicData uri="http://schemas.openxmlformats.org/drawingml/2006/table">
            <a:tbl>
              <a:tblPr firstRow="1" bandRow="1"/>
              <a:tblGrid>
                <a:gridCol w="7848871">
                  <a:extLst>
                    <a:ext uri="{9D8B030D-6E8A-4147-A177-3AD203B41FA5}">
                      <a16:colId xmlns:a16="http://schemas.microsoft.com/office/drawing/2014/main" val="20000"/>
                    </a:ext>
                  </a:extLst>
                </a:gridCol>
              </a:tblGrid>
              <a:tr h="3096344">
                <a:tc>
                  <a:txBody>
                    <a:bodyPr/>
                    <a:lstStyle/>
                    <a:p>
                      <a:pPr>
                        <a:lnSpc>
                          <a:spcPct val="110000"/>
                        </a:lnSpc>
                      </a:pPr>
                      <a:r>
                        <a:rPr lang="fr-FR" sz="1800" dirty="0"/>
                        <a:t>Au minimum </a:t>
                      </a:r>
                      <a:r>
                        <a:rPr lang="fr-FR" sz="1800" b="1" dirty="0">
                          <a:solidFill>
                            <a:srgbClr val="FBBC04"/>
                          </a:solidFill>
                          <a:effectLst>
                            <a:outerShdw blurRad="38100" dist="38100" dir="2700000" algn="tl">
                              <a:srgbClr val="000000">
                                <a:alpha val="43137"/>
                              </a:srgbClr>
                            </a:outerShdw>
                          </a:effectLst>
                        </a:rPr>
                        <a:t>3 entités légales indépendantes, dans 3 Etats membres </a:t>
                      </a:r>
                      <a:r>
                        <a:rPr lang="fr-FR" sz="1800" b="1" i="1" dirty="0"/>
                        <a:t>ou associés </a:t>
                      </a:r>
                      <a:r>
                        <a:rPr lang="fr-FR" sz="1800" b="1" dirty="0"/>
                        <a:t>de l’U.E.</a:t>
                      </a:r>
                      <a:r>
                        <a:rPr lang="fr-FR" sz="1800" b="1" i="1" dirty="0"/>
                        <a:t>*</a:t>
                      </a:r>
                      <a:r>
                        <a:rPr lang="fr-FR" sz="1800" i="1" dirty="0"/>
                        <a:t> </a:t>
                      </a:r>
                      <a:r>
                        <a:rPr lang="fr-FR" sz="1800" b="1" dirty="0"/>
                        <a:t> </a:t>
                      </a:r>
                      <a:r>
                        <a:rPr lang="fr-FR" sz="1800" b="1" dirty="0">
                          <a:solidFill>
                            <a:schemeClr val="tx1">
                              <a:lumMod val="85000"/>
                              <a:lumOff val="15000"/>
                            </a:schemeClr>
                          </a:solidFill>
                          <a:effectLst>
                            <a:outerShdw blurRad="38100" dist="38100" dir="2700000" algn="tl">
                              <a:srgbClr val="000000">
                                <a:alpha val="43137"/>
                              </a:srgbClr>
                            </a:outerShdw>
                          </a:effectLst>
                        </a:rPr>
                        <a:t>dont au moins une établie dans un des 27 Etats membres</a:t>
                      </a:r>
                      <a:r>
                        <a:rPr lang="fr-FR" sz="2000" b="1" dirty="0">
                          <a:solidFill>
                            <a:schemeClr val="tx1">
                              <a:lumMod val="85000"/>
                              <a:lumOff val="15000"/>
                            </a:schemeClr>
                          </a:solidFill>
                        </a:rPr>
                        <a:t>.</a:t>
                      </a:r>
                      <a:r>
                        <a:rPr lang="fr-FR" sz="2000" dirty="0">
                          <a:solidFill>
                            <a:schemeClr val="tx1">
                              <a:lumMod val="85000"/>
                              <a:lumOff val="15000"/>
                            </a:schemeClr>
                          </a:solidFill>
                        </a:rPr>
                        <a:t> </a:t>
                      </a:r>
                    </a:p>
                    <a:p>
                      <a:endParaRPr lang="fr-FR" i="1" dirty="0"/>
                    </a:p>
                    <a:p>
                      <a:r>
                        <a:rPr lang="fr-FR" sz="1600" b="1" dirty="0"/>
                        <a:t>A savoir: </a:t>
                      </a:r>
                      <a:r>
                        <a:rPr lang="fr-FR" sz="1600" dirty="0"/>
                        <a:t>dans chaque appel à projets, certaines conditions spécifiques peuvent apparaitre (plus de partenaires, autre pays obligatoire et/financés, </a:t>
                      </a:r>
                      <a:r>
                        <a:rPr lang="fr-FR" sz="1600" dirty="0" err="1"/>
                        <a:t>etc</a:t>
                      </a:r>
                      <a:r>
                        <a:rPr lang="fr-FR" sz="1600" dirty="0"/>
                        <a:t> …).</a:t>
                      </a:r>
                    </a:p>
                    <a:p>
                      <a:endParaRPr lang="fr-FR" sz="1600" dirty="0"/>
                    </a:p>
                    <a:p>
                      <a:endParaRPr lang="fr-FR" sz="1600" dirty="0"/>
                    </a:p>
                    <a:p>
                      <a:endParaRPr lang="fr-FR" sz="1600" dirty="0"/>
                    </a:p>
                    <a:p>
                      <a:endParaRPr lang="fr-FR" sz="1600" dirty="0"/>
                    </a:p>
                    <a:p>
                      <a:pPr fontAlgn="base"/>
                      <a:r>
                        <a:rPr lang="fr-FR" sz="1200" b="0" i="0" kern="1200" dirty="0">
                          <a:solidFill>
                            <a:schemeClr val="tx1"/>
                          </a:solidFill>
                          <a:effectLst/>
                          <a:latin typeface="+mn-lt"/>
                          <a:ea typeface="+mn-ea"/>
                          <a:cs typeface="+mn-cs"/>
                          <a:hlinkClick r:id="rId3"/>
                        </a:rPr>
                        <a:t>Source documentaire</a:t>
                      </a:r>
                      <a:r>
                        <a:rPr lang="fr-FR" sz="1200" b="0" i="0" u="none" kern="1200" baseline="0" dirty="0">
                          <a:solidFill>
                            <a:schemeClr val="tx1"/>
                          </a:solidFill>
                          <a:effectLst/>
                          <a:latin typeface="+mn-lt"/>
                          <a:ea typeface="+mn-ea"/>
                          <a:cs typeface="+mn-cs"/>
                          <a:hlinkClick r:id="rId3"/>
                        </a:rPr>
                        <a:t> </a:t>
                      </a:r>
                      <a:r>
                        <a:rPr lang="fr-FR" sz="1200" b="0" i="0" u="none" kern="1200" baseline="0" dirty="0" smtClean="0">
                          <a:solidFill>
                            <a:schemeClr val="tx1"/>
                          </a:solidFill>
                          <a:effectLst/>
                          <a:latin typeface="+mn-lt"/>
                          <a:ea typeface="+mn-ea"/>
                          <a:cs typeface="+mn-cs"/>
                          <a:hlinkClick r:id="rId3"/>
                        </a:rPr>
                        <a:t>: </a:t>
                      </a:r>
                      <a:r>
                        <a:rPr lang="fr-FR" sz="1200" b="0" i="0" kern="1200" dirty="0" smtClean="0">
                          <a:solidFill>
                            <a:schemeClr val="tx1"/>
                          </a:solidFill>
                          <a:effectLst/>
                          <a:latin typeface="+mn-lt"/>
                          <a:ea typeface="+mn-ea"/>
                          <a:cs typeface="+mn-cs"/>
                          <a:hlinkClick r:id="rId3"/>
                        </a:rPr>
                        <a:t>Les </a:t>
                      </a:r>
                      <a:r>
                        <a:rPr lang="fr-FR" sz="1200" b="0" i="0" kern="1200" dirty="0">
                          <a:solidFill>
                            <a:schemeClr val="tx1"/>
                          </a:solidFill>
                          <a:effectLst/>
                          <a:latin typeface="+mn-lt"/>
                          <a:ea typeface="+mn-ea"/>
                          <a:cs typeface="+mn-cs"/>
                          <a:hlinkClick r:id="rId3"/>
                        </a:rPr>
                        <a:t>pays éligibles au financement d'Horizon Europe</a:t>
                      </a:r>
                      <a:endParaRPr lang="fr-FR" sz="1200" b="0" i="0" kern="1200" dirty="0">
                        <a:solidFill>
                          <a:schemeClr val="tx1"/>
                        </a:solidFill>
                        <a:effectLst/>
                        <a:latin typeface="+mn-lt"/>
                        <a:ea typeface="+mn-ea"/>
                        <a:cs typeface="+mn-cs"/>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Critères d’éligibilité</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Projets Collaboratifs – Règles de participation</a:t>
            </a:r>
            <a:endParaRPr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12</a:t>
            </a:fld>
            <a:endParaRPr lang="fr-FR"/>
          </a:p>
        </p:txBody>
      </p:sp>
    </p:spTree>
    <p:extLst>
      <p:ext uri="{BB962C8B-B14F-4D97-AF65-F5344CB8AC3E}">
        <p14:creationId xmlns:p14="http://schemas.microsoft.com/office/powerpoint/2010/main" val="137428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668960264"/>
              </p:ext>
            </p:extLst>
          </p:nvPr>
        </p:nvGraphicFramePr>
        <p:xfrm>
          <a:off x="395536" y="1059582"/>
          <a:ext cx="8400121" cy="3616960"/>
        </p:xfrm>
        <a:graphic>
          <a:graphicData uri="http://schemas.openxmlformats.org/drawingml/2006/table">
            <a:tbl>
              <a:tblPr firstRow="1" bandRow="1"/>
              <a:tblGrid>
                <a:gridCol w="8400121">
                  <a:extLst>
                    <a:ext uri="{9D8B030D-6E8A-4147-A177-3AD203B41FA5}">
                      <a16:colId xmlns:a16="http://schemas.microsoft.com/office/drawing/2014/main" val="20000"/>
                    </a:ext>
                  </a:extLst>
                </a:gridCol>
              </a:tblGrid>
              <a:tr h="3501951">
                <a:tc>
                  <a:txBody>
                    <a:bodyPr/>
                    <a:lstStyle/>
                    <a:p>
                      <a:pPr marL="0" indent="0">
                        <a:spcAft>
                          <a:spcPts val="1200"/>
                        </a:spcAft>
                        <a:buFont typeface="Wingdings" panose="05000000000000000000" pitchFamily="2" charset="2"/>
                        <a:buNone/>
                      </a:pPr>
                      <a:r>
                        <a:rPr lang="fr-FR" sz="1800" b="1" dirty="0"/>
                        <a:t>Les</a:t>
                      </a:r>
                      <a:r>
                        <a:rPr lang="fr-FR" sz="1800" b="1" baseline="0" dirty="0"/>
                        <a:t> dépenses prévues dans un projet collaboratif sont r</a:t>
                      </a:r>
                      <a:r>
                        <a:rPr lang="fr-FR" sz="1800" b="1" dirty="0"/>
                        <a:t>emboursés à </a:t>
                      </a:r>
                      <a:r>
                        <a:rPr lang="fr-FR" sz="1800" b="1" dirty="0">
                          <a:effectLst>
                            <a:outerShdw blurRad="38100" dist="38100" dir="2700000" algn="tl">
                              <a:srgbClr val="000000">
                                <a:alpha val="43137"/>
                              </a:srgbClr>
                            </a:outerShdw>
                          </a:effectLst>
                        </a:rPr>
                        <a:t>100%  </a:t>
                      </a:r>
                      <a:r>
                        <a:rPr lang="fr-FR" sz="1800" dirty="0">
                          <a:solidFill>
                            <a:schemeClr val="accent1"/>
                          </a:solidFill>
                        </a:rPr>
                        <a:t>(</a:t>
                      </a:r>
                      <a:r>
                        <a:rPr lang="fr-FR" sz="1800" b="1" dirty="0">
                          <a:solidFill>
                            <a:schemeClr val="accent1"/>
                          </a:solidFill>
                        </a:rPr>
                        <a:t>sauf les entreprises dans les IA financées à </a:t>
                      </a:r>
                      <a:r>
                        <a:rPr lang="fr-FR" sz="1800" b="1" dirty="0">
                          <a:solidFill>
                            <a:schemeClr val="accent1"/>
                          </a:solidFill>
                          <a:effectLst>
                            <a:outerShdw blurRad="38100" dist="38100" dir="2700000" algn="tl">
                              <a:srgbClr val="000000">
                                <a:alpha val="43137"/>
                              </a:srgbClr>
                            </a:outerShdw>
                          </a:effectLst>
                        </a:rPr>
                        <a:t>70%</a:t>
                      </a:r>
                      <a:r>
                        <a:rPr lang="fr-FR" sz="1800" dirty="0"/>
                        <a:t>)</a:t>
                      </a:r>
                    </a:p>
                    <a:p>
                      <a:pPr>
                        <a:spcAft>
                          <a:spcPts val="800"/>
                        </a:spcAft>
                      </a:pPr>
                      <a:r>
                        <a:rPr lang="fr-FR" sz="1600" b="1" dirty="0">
                          <a:solidFill>
                            <a:srgbClr val="4285F4"/>
                          </a:solidFill>
                        </a:rPr>
                        <a:t>Les</a:t>
                      </a:r>
                      <a:r>
                        <a:rPr lang="fr-FR" sz="1600" b="1" baseline="0" dirty="0">
                          <a:solidFill>
                            <a:srgbClr val="4285F4"/>
                          </a:solidFill>
                        </a:rPr>
                        <a:t> </a:t>
                      </a:r>
                      <a:r>
                        <a:rPr lang="fr-FR" sz="1600" b="1" dirty="0">
                          <a:solidFill>
                            <a:srgbClr val="4285F4"/>
                          </a:solidFill>
                        </a:rPr>
                        <a:t>coûts directs </a:t>
                      </a:r>
                      <a:r>
                        <a:rPr lang="fr-FR" sz="1600" b="1" dirty="0"/>
                        <a:t>(en lien direct avec le projet) :</a:t>
                      </a:r>
                    </a:p>
                    <a:p>
                      <a:pPr marL="537750" lvl="1" indent="-285750">
                        <a:spcBef>
                          <a:spcPts val="300"/>
                        </a:spcBef>
                        <a:spcAft>
                          <a:spcPts val="200"/>
                        </a:spcAft>
                      </a:pPr>
                      <a:r>
                        <a:rPr lang="fr-FR" sz="1400" dirty="0"/>
                        <a:t>-</a:t>
                      </a:r>
                      <a:r>
                        <a:rPr lang="fr-FR" sz="1400" baseline="0" dirty="0"/>
                        <a:t> </a:t>
                      </a:r>
                      <a:r>
                        <a:rPr lang="fr-FR" sz="1400" dirty="0"/>
                        <a:t>Coûts de personnel </a:t>
                      </a:r>
                      <a:r>
                        <a:rPr lang="fr-FR" sz="1400" dirty="0" smtClean="0">
                          <a:solidFill>
                            <a:srgbClr val="4285F4"/>
                          </a:solidFill>
                        </a:rPr>
                        <a:t> </a:t>
                      </a:r>
                      <a:endParaRPr lang="fr-FR" sz="1400" dirty="0">
                        <a:solidFill>
                          <a:srgbClr val="4285F4"/>
                        </a:solidFill>
                      </a:endParaRPr>
                    </a:p>
                    <a:p>
                      <a:pPr marL="537750" lvl="1" indent="-285750">
                        <a:spcBef>
                          <a:spcPts val="300"/>
                        </a:spcBef>
                        <a:spcAft>
                          <a:spcPts val="200"/>
                        </a:spcAft>
                      </a:pPr>
                      <a:r>
                        <a:rPr lang="fr-FR" sz="1400" i="1" dirty="0"/>
                        <a:t>-</a:t>
                      </a:r>
                      <a:r>
                        <a:rPr lang="fr-FR" sz="1400" i="1" baseline="0" dirty="0"/>
                        <a:t> </a:t>
                      </a:r>
                      <a:r>
                        <a:rPr lang="fr-FR" sz="1400" i="0" dirty="0"/>
                        <a:t>Sous-Traitance</a:t>
                      </a:r>
                      <a:r>
                        <a:rPr lang="fr-FR" sz="1400" i="1" baseline="0" dirty="0"/>
                        <a:t> </a:t>
                      </a:r>
                      <a:endParaRPr lang="fr-FR" sz="1400" b="1" dirty="0">
                        <a:solidFill>
                          <a:srgbClr val="4285F4"/>
                        </a:solidFill>
                      </a:endParaRPr>
                    </a:p>
                    <a:p>
                      <a:pPr marL="537750" lvl="1" indent="-285750">
                        <a:spcBef>
                          <a:spcPts val="300"/>
                        </a:spcBef>
                        <a:spcAft>
                          <a:spcPts val="200"/>
                        </a:spcAft>
                      </a:pPr>
                      <a:r>
                        <a:rPr lang="fr-FR" sz="1400" dirty="0"/>
                        <a:t>- Coûts autres </a:t>
                      </a:r>
                      <a:r>
                        <a:rPr lang="fr-FR" sz="1300" dirty="0"/>
                        <a:t>	</a:t>
                      </a:r>
                      <a:r>
                        <a:rPr lang="fr-FR" sz="1400" dirty="0"/>
                        <a:t>- déplacements</a:t>
                      </a:r>
                    </a:p>
                    <a:p>
                      <a:pPr>
                        <a:spcAft>
                          <a:spcPts val="200"/>
                        </a:spcAft>
                      </a:pPr>
                      <a:r>
                        <a:rPr lang="fr-FR" sz="1400" dirty="0"/>
                        <a:t>		- équipements (amortissement)</a:t>
                      </a:r>
                    </a:p>
                    <a:p>
                      <a:pPr>
                        <a:spcAft>
                          <a:spcPts val="200"/>
                        </a:spcAft>
                      </a:pPr>
                      <a:r>
                        <a:rPr lang="fr-FR" sz="1400" dirty="0"/>
                        <a:t>		- autres bien, travaux et services: consommables, …</a:t>
                      </a:r>
                    </a:p>
                    <a:p>
                      <a:pPr marL="537750" lvl="1" indent="-285750">
                        <a:spcBef>
                          <a:spcPts val="300"/>
                        </a:spcBef>
                        <a:spcAft>
                          <a:spcPts val="200"/>
                        </a:spcAft>
                      </a:pPr>
                      <a:r>
                        <a:rPr lang="fr-FR" sz="1400" dirty="0">
                          <a:solidFill>
                            <a:srgbClr val="000000"/>
                          </a:solidFill>
                        </a:rPr>
                        <a:t>- Autres catégories de coûts </a:t>
                      </a:r>
                      <a:endParaRPr lang="fr-FR" sz="800" dirty="0">
                        <a:solidFill>
                          <a:srgbClr val="FF0000"/>
                        </a:solidFill>
                      </a:endParaRPr>
                    </a:p>
                    <a:p>
                      <a:pPr marL="2066925" indent="-2066925">
                        <a:spcBef>
                          <a:spcPts val="800"/>
                        </a:spcBef>
                      </a:pPr>
                      <a:r>
                        <a:rPr lang="fr-FR" sz="1600" b="1" dirty="0"/>
                        <a:t>+ </a:t>
                      </a:r>
                      <a:r>
                        <a:rPr lang="fr-FR" sz="1600" b="1" dirty="0">
                          <a:solidFill>
                            <a:schemeClr val="accent1">
                              <a:lumMod val="75000"/>
                              <a:lumOff val="25000"/>
                            </a:schemeClr>
                          </a:solidFill>
                        </a:rPr>
                        <a:t>Les coûts indirects </a:t>
                      </a:r>
                      <a:r>
                        <a:rPr lang="fr-FR" sz="1600" dirty="0"/>
                        <a:t>: </a:t>
                      </a:r>
                      <a:r>
                        <a:rPr lang="fr-FR" sz="1600" b="1" dirty="0"/>
                        <a:t>taux forfaitaire de 25% des coûts directs </a:t>
                      </a:r>
                      <a:r>
                        <a:rPr lang="fr-FR" sz="1400" dirty="0"/>
                        <a:t>(sauf la</a:t>
                      </a:r>
                      <a:r>
                        <a:rPr lang="fr-FR" sz="1400" baseline="0" dirty="0"/>
                        <a:t> sous-traitance, </a:t>
                      </a:r>
                      <a:r>
                        <a:rPr lang="fr-FR" sz="1400" i="1" dirty="0"/>
                        <a:t>les volontaires, le support financier à des tiers, les coûts unitaires spécifiques)</a:t>
                      </a:r>
                      <a:endParaRPr lang="fr-FR" sz="400" dirty="0"/>
                    </a:p>
                    <a:p>
                      <a:pPr algn="ctr">
                        <a:spcBef>
                          <a:spcPts val="1200"/>
                        </a:spcBef>
                      </a:pPr>
                      <a:r>
                        <a:rPr lang="fr-FR" sz="1200" b="1" i="1" dirty="0"/>
                        <a:t> Nota</a:t>
                      </a:r>
                      <a:r>
                        <a:rPr lang="fr-FR" sz="1200" b="1" i="1" baseline="0" dirty="0"/>
                        <a:t> : </a:t>
                      </a:r>
                      <a:r>
                        <a:rPr lang="fr-FR" sz="1200" b="1" i="1" dirty="0"/>
                        <a:t>Ces coûts éligibles s’appliquent dans le cadre du </a:t>
                      </a:r>
                      <a:r>
                        <a:rPr lang="fr-FR" sz="1200" b="1" i="1" dirty="0">
                          <a:hlinkClick r:id="rId3"/>
                        </a:rPr>
                        <a:t>MGA général</a:t>
                      </a:r>
                      <a:r>
                        <a:rPr lang="fr-FR" sz="1200" b="1" i="1" dirty="0"/>
                        <a:t>, pas aux projets en coûts unitaires.</a:t>
                      </a: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Coûts éligibles </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a:ln>
                  <a:noFill/>
                </a:ln>
                <a:solidFill>
                  <a:schemeClr val="tx1"/>
                </a:solidFill>
                <a:latin typeface="Arial"/>
                <a:cs typeface="Arial"/>
              </a:rPr>
              <a:t>Projets Collaboratifs – Règles de participation</a:t>
            </a:r>
            <a:endParaRPr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3194835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a:ln>
                <a:noFill/>
              </a:ln>
              <a:solidFill>
                <a:srgbClr val="000091"/>
              </a:solidFill>
              <a:latin typeface="Arial"/>
              <a:ea typeface="+mn-ea"/>
              <a:cs typeface="+mn-cs"/>
            </a:endParaRPr>
          </a:p>
        </p:txBody>
      </p:sp>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a:t>Focus</a:t>
            </a:r>
          </a:p>
          <a:p>
            <a:pPr algn="r">
              <a:defRPr/>
            </a:pPr>
            <a:r>
              <a:rPr lang="fr-FR" sz="1200" b="1" dirty="0"/>
              <a:t>LES APPELS EN « LUMP SUM »</a:t>
            </a:r>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a:solidFill>
                  <a:srgbClr val="4040AD"/>
                </a:solidFill>
              </a:rPr>
              <a:t>Les modalités d’évaluation et la convention de subvention des projets </a:t>
            </a:r>
            <a:r>
              <a:rPr lang="fr-FR" sz="1400" b="1" i="1" dirty="0">
                <a:solidFill>
                  <a:srgbClr val="4040AD"/>
                </a:solidFill>
              </a:rPr>
              <a:t>lump </a:t>
            </a:r>
            <a:r>
              <a:rPr lang="fr-FR" sz="1400" b="1" i="1" dirty="0" err="1">
                <a:solidFill>
                  <a:srgbClr val="4040AD"/>
                </a:solidFill>
              </a:rPr>
              <a:t>sum</a:t>
            </a:r>
            <a:r>
              <a:rPr lang="fr-FR" sz="1400" b="1" i="1" dirty="0">
                <a:solidFill>
                  <a:srgbClr val="4040AD"/>
                </a:solidFill>
              </a:rPr>
              <a:t> (Financements par sommes forfaitaires) </a:t>
            </a:r>
            <a:r>
              <a:rPr lang="fr-FR" sz="1400" b="1" dirty="0">
                <a:solidFill>
                  <a:srgbClr val="4040AD"/>
                </a:solidFill>
              </a:rPr>
              <a:t>suivent autant que possible l’approche standard </a:t>
            </a:r>
            <a:endParaRPr lang="fr-FR" sz="1400" dirty="0">
              <a:solidFill>
                <a:srgbClr val="4040AD"/>
              </a:solidFill>
            </a:endParaRPr>
          </a:p>
          <a:p>
            <a:pPr marL="297815" marR="437515" indent="-285750">
              <a:buClr>
                <a:srgbClr val="EA5433"/>
              </a:buClr>
              <a:buSzPct val="90000"/>
              <a:buFont typeface="Courier New" panose="02070309020205020404" pitchFamily="49" charset="0"/>
              <a:buChar char="o"/>
              <a:defRPr/>
            </a:pPr>
            <a:r>
              <a:rPr lang="fr-FR" sz="1200" dirty="0"/>
              <a:t>Même critères d’évaluation, même calendrier des paiements, obligations de rapports techniques et similaires, avec l’accent mis sur l’achèvement des lots de travail (« </a:t>
            </a:r>
            <a:r>
              <a:rPr lang="fr-FR" sz="1200" dirty="0" err="1"/>
              <a:t>work</a:t>
            </a:r>
            <a:r>
              <a:rPr lang="fr-FR" sz="1200" dirty="0"/>
              <a:t> packages »)</a:t>
            </a:r>
          </a:p>
          <a:p>
            <a:endParaRPr lang="fr-FR" sz="1200" b="1" dirty="0"/>
          </a:p>
          <a:p>
            <a:r>
              <a:rPr lang="fr-FR" sz="1400" b="1" dirty="0">
                <a:solidFill>
                  <a:srgbClr val="4040AD"/>
                </a:solidFill>
              </a:rPr>
              <a:t>Une somme est fixée dans la convention de subvention pour chaque lot de travail et répartie vers ses bénéficiaires </a:t>
            </a:r>
            <a:endParaRPr lang="fr-FR" sz="1400" dirty="0">
              <a:solidFill>
                <a:srgbClr val="4040AD"/>
              </a:solidFill>
            </a:endParaRPr>
          </a:p>
          <a:p>
            <a:pPr marL="285750" marR="437515" indent="-285750">
              <a:buClr>
                <a:srgbClr val="EA5433"/>
              </a:buClr>
              <a:buSzPct val="90000"/>
              <a:buFont typeface="Courier New"/>
              <a:buChar char="o"/>
              <a:defRPr/>
            </a:pPr>
            <a:r>
              <a:rPr lang="fr-FR" sz="1200" dirty="0"/>
              <a:t>L’achèvement définitif du lot de travail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positifs. </a:t>
            </a:r>
          </a:p>
          <a:p>
            <a:pPr marL="285750" marR="437515" indent="-285750">
              <a:buClr>
                <a:srgbClr val="EA5433"/>
              </a:buClr>
              <a:buSzPct val="90000"/>
              <a:buFont typeface="Courier New"/>
              <a:buChar char="o"/>
              <a:defRPr/>
            </a:pPr>
            <a:r>
              <a:rPr lang="fr-FR" sz="1200" dirty="0"/>
              <a:t>Les lots de travail peuvent être modifiés via des amendements</a:t>
            </a:r>
          </a:p>
          <a:p>
            <a:endParaRPr lang="fr-FR" sz="1200" dirty="0"/>
          </a:p>
          <a:p>
            <a:r>
              <a:rPr lang="fr-FR" sz="1400" b="1" dirty="0">
                <a:solidFill>
                  <a:srgbClr val="4040AD"/>
                </a:solidFill>
              </a:rPr>
              <a:t>Deux options </a:t>
            </a:r>
          </a:p>
          <a:p>
            <a:endParaRPr lang="fr-FR" sz="500" b="1" dirty="0"/>
          </a:p>
          <a:p>
            <a:r>
              <a:rPr lang="fr-FR" sz="1200" b="1" dirty="0"/>
              <a:t>Option 1 : L’appel 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montant</a:t>
            </a:r>
          </a:p>
          <a:p>
            <a:pPr marR="437515">
              <a:buClr>
                <a:srgbClr val="EA5433"/>
              </a:buClr>
              <a:buSzPct val="90000"/>
              <a:defRPr/>
            </a:pPr>
            <a:endParaRPr lang="fr-FR" sz="500" dirty="0"/>
          </a:p>
          <a:p>
            <a:r>
              <a:rPr lang="fr-FR" sz="1200" b="1" dirty="0"/>
              <a:t>Option 2 : Vous 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4" name="Bouton d'action : Aide 3">
            <a:hlinkClick r:id="" action="ppaction://noaction" highlightClick="1"/>
            <a:hlinkHover r:id="" action="ppaction://hlinkshowjump?jump=nextslide"/>
          </p:cNvPr>
          <p:cNvSpPr/>
          <p:nvPr/>
        </p:nvSpPr>
        <p:spPr>
          <a:xfrm>
            <a:off x="7524328" y="3291830"/>
            <a:ext cx="1242008" cy="1079827"/>
          </a:xfrm>
          <a:prstGeom prst="actionButtonHelp">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t>En savoir plus sur </a:t>
            </a:r>
          </a:p>
          <a:p>
            <a:pPr algn="ctr"/>
            <a:r>
              <a:rPr lang="fr-FR" sz="1200" b="1" i="1" dirty="0">
                <a:hlinkClick r:id="rId2"/>
              </a:rPr>
              <a:t>Lump </a:t>
            </a:r>
            <a:r>
              <a:rPr lang="fr-FR" sz="1200" b="1" i="1" dirty="0" err="1">
                <a:hlinkClick r:id="rId2"/>
              </a:rPr>
              <a:t>Sum</a:t>
            </a:r>
            <a:endParaRPr lang="fr-FR" sz="1200" b="1" i="1" dirty="0"/>
          </a:p>
        </p:txBody>
      </p:sp>
    </p:spTree>
    <p:extLst>
      <p:ext uri="{BB962C8B-B14F-4D97-AF65-F5344CB8AC3E}">
        <p14:creationId xmlns:p14="http://schemas.microsoft.com/office/powerpoint/2010/main" val="894263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6296" y="182366"/>
            <a:ext cx="1677938" cy="354828"/>
          </a:xfrm>
        </p:spPr>
        <p:txBody>
          <a:bodyPr/>
          <a:lstStyle/>
          <a:p>
            <a:r>
              <a:rPr lang="fr-FR" sz="1800" dirty="0" smtClean="0"/>
              <a:t>Ressources</a:t>
            </a:r>
            <a:endParaRPr lang="en-US" sz="1800" dirty="0"/>
          </a:p>
        </p:txBody>
      </p:sp>
      <p:sp>
        <p:nvSpPr>
          <p:cNvPr id="5" name="Text Placeholder 2"/>
          <p:cNvSpPr txBox="1">
            <a:spLocks/>
          </p:cNvSpPr>
          <p:nvPr/>
        </p:nvSpPr>
        <p:spPr>
          <a:xfrm>
            <a:off x="3087778" y="383383"/>
            <a:ext cx="6074374" cy="638746"/>
          </a:xfrm>
          <a:prstGeom prst="rect">
            <a:avLst/>
          </a:prstGeom>
        </p:spPr>
        <p:txBody>
          <a:bodyPr vert="horz" lIns="68580" tIns="34290" rIns="68580" bIns="3429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defTabSz="685800">
              <a:buClr>
                <a:srgbClr val="931680"/>
              </a:buClr>
              <a:buFont typeface="Arial" panose="020B0604020202020204" pitchFamily="34" charset="0"/>
              <a:buChar char="•"/>
              <a:defRPr/>
            </a:pPr>
            <a:endParaRPr lang="en-GB" sz="1200" b="0" dirty="0">
              <a:solidFill>
                <a:srgbClr val="4D4D4D"/>
              </a:solidFill>
              <a:latin typeface="Arial"/>
              <a:hlinkClick r:id="rId3"/>
            </a:endParaRPr>
          </a:p>
          <a:p>
            <a:pPr defTabSz="685800">
              <a:buClr>
                <a:srgbClr val="931680"/>
              </a:buClr>
              <a:defRPr/>
            </a:pPr>
            <a:r>
              <a:rPr lang="en-GB" sz="1300" dirty="0" smtClean="0">
                <a:solidFill>
                  <a:srgbClr val="4D4D4D"/>
                </a:solidFill>
                <a:latin typeface="Arial"/>
              </a:rPr>
              <a:t>Page </a:t>
            </a:r>
            <a:r>
              <a:rPr lang="en-GB" sz="1300" dirty="0" err="1" smtClean="0">
                <a:solidFill>
                  <a:srgbClr val="4D4D4D"/>
                </a:solidFill>
                <a:latin typeface="Arial"/>
              </a:rPr>
              <a:t>dédiée</a:t>
            </a:r>
            <a:r>
              <a:rPr lang="en-GB" sz="1300" dirty="0" smtClean="0">
                <a:solidFill>
                  <a:srgbClr val="4D4D4D"/>
                </a:solidFill>
                <a:latin typeface="Arial"/>
              </a:rPr>
              <a:t> “Lump Sum sur le </a:t>
            </a:r>
            <a:r>
              <a:rPr lang="en-GB" sz="1300" dirty="0" err="1" smtClean="0">
                <a:solidFill>
                  <a:srgbClr val="4D4D4D"/>
                </a:solidFill>
                <a:latin typeface="Arial"/>
              </a:rPr>
              <a:t>portail</a:t>
            </a:r>
            <a:r>
              <a:rPr lang="en-GB" sz="1300" dirty="0" smtClean="0">
                <a:solidFill>
                  <a:srgbClr val="4D4D4D"/>
                </a:solidFill>
                <a:latin typeface="Arial"/>
              </a:rPr>
              <a:t> “F</a:t>
            </a:r>
            <a:r>
              <a:rPr lang="en-150" sz="1300" dirty="0" err="1">
                <a:solidFill>
                  <a:srgbClr val="4D4D4D"/>
                </a:solidFill>
                <a:latin typeface="Arial"/>
              </a:rPr>
              <a:t>unding</a:t>
            </a:r>
            <a:r>
              <a:rPr lang="en-150" sz="1300" dirty="0">
                <a:solidFill>
                  <a:srgbClr val="4D4D4D"/>
                </a:solidFill>
                <a:latin typeface="Arial"/>
              </a:rPr>
              <a:t> </a:t>
            </a:r>
            <a:r>
              <a:rPr lang="en-GB" sz="1300" dirty="0">
                <a:solidFill>
                  <a:srgbClr val="4D4D4D"/>
                </a:solidFill>
                <a:latin typeface="Arial"/>
              </a:rPr>
              <a:t>&amp;T</a:t>
            </a:r>
            <a:r>
              <a:rPr lang="en-150" sz="1300" dirty="0">
                <a:solidFill>
                  <a:srgbClr val="4D4D4D"/>
                </a:solidFill>
                <a:latin typeface="Arial"/>
              </a:rPr>
              <a:t>enders</a:t>
            </a:r>
            <a:r>
              <a:rPr lang="en-GB" sz="1300" dirty="0">
                <a:solidFill>
                  <a:srgbClr val="4D4D4D"/>
                </a:solidFill>
                <a:latin typeface="Arial"/>
              </a:rPr>
              <a:t> </a:t>
            </a:r>
            <a:r>
              <a:rPr lang="en-GB" sz="1300" dirty="0" smtClean="0">
                <a:solidFill>
                  <a:srgbClr val="4D4D4D"/>
                </a:solidFill>
                <a:latin typeface="Arial"/>
              </a:rPr>
              <a:t>opportunities”</a:t>
            </a:r>
            <a:endParaRPr lang="en-US" sz="1200" b="0" dirty="0">
              <a:solidFill>
                <a:srgbClr val="4D4D4D"/>
              </a:solidFill>
              <a:latin typeface="Arial"/>
            </a:endParaRPr>
          </a:p>
          <a:p>
            <a:pPr defTabSz="685800">
              <a:buClr>
                <a:srgbClr val="931680"/>
              </a:buClr>
              <a:defRPr/>
            </a:pPr>
            <a:endParaRPr lang="en-GB" sz="1350" b="0" dirty="0">
              <a:solidFill>
                <a:srgbClr val="4D4D4D"/>
              </a:solidFill>
              <a:latin typeface="Arial"/>
            </a:endParaRPr>
          </a:p>
          <a:p>
            <a:pPr lvl="1" defTabSz="685800">
              <a:buClr>
                <a:srgbClr val="931680"/>
              </a:buClr>
              <a:defRPr/>
            </a:pPr>
            <a:endParaRPr lang="fr-BE" sz="1500" dirty="0">
              <a:solidFill>
                <a:srgbClr val="004494"/>
              </a:solidFill>
              <a:latin typeface="Arial"/>
            </a:endParaRPr>
          </a:p>
          <a:p>
            <a:pPr lvl="1" defTabSz="685800">
              <a:buClr>
                <a:srgbClr val="931680"/>
              </a:buClr>
              <a:defRPr/>
            </a:pPr>
            <a:endParaRPr lang="fr-BE" sz="1350" b="0" dirty="0">
              <a:solidFill>
                <a:srgbClr val="4D4D4D"/>
              </a:solidFill>
              <a:latin typeface="Arial"/>
            </a:endParaRPr>
          </a:p>
        </p:txBody>
      </p:sp>
      <p:pic>
        <p:nvPicPr>
          <p:cNvPr id="9" name="Picture 8" descr="null" title="null">
            <a:extLst>
              <a:ext uri="{FF2B5EF4-FFF2-40B4-BE49-F238E27FC236}">
                <a16:creationId xmlns:a16="http://schemas.microsoft.com/office/drawing/2014/main" id="{E400F48E-CF70-4CE8-A6CD-027191C43902}"/>
              </a:ext>
            </a:extLst>
          </p:cNvPr>
          <p:cNvPicPr>
            <a:picLocks noChangeAspect="1"/>
          </p:cNvPicPr>
          <p:nvPr/>
        </p:nvPicPr>
        <p:blipFill>
          <a:blip r:embed="rId4"/>
          <a:stretch>
            <a:fillRect/>
          </a:stretch>
        </p:blipFill>
        <p:spPr>
          <a:xfrm>
            <a:off x="6444209" y="1154307"/>
            <a:ext cx="2304256" cy="3256940"/>
          </a:xfrm>
          <a:prstGeom prst="rect">
            <a:avLst/>
          </a:prstGeom>
        </p:spPr>
      </p:pic>
      <p:graphicFrame>
        <p:nvGraphicFramePr>
          <p:cNvPr id="10" name="Diagram 9">
            <a:extLst>
              <a:ext uri="{FF2B5EF4-FFF2-40B4-BE49-F238E27FC236}">
                <a16:creationId xmlns:a16="http://schemas.microsoft.com/office/drawing/2014/main" id="{B41AD657-14FE-48D9-8DD7-C309F581CABD}"/>
              </a:ext>
            </a:extLst>
          </p:cNvPr>
          <p:cNvGraphicFramePr/>
          <p:nvPr>
            <p:extLst/>
          </p:nvPr>
        </p:nvGraphicFramePr>
        <p:xfrm>
          <a:off x="355002" y="1223146"/>
          <a:ext cx="5970814" cy="33891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Espace réservé du numéro de diapositive 1"/>
          <p:cNvSpPr>
            <a:spLocks noGrp="1"/>
          </p:cNvSpPr>
          <p:nvPr>
            <p:ph type="sldNum" sz="quarter" idx="12"/>
          </p:nvPr>
        </p:nvSpPr>
        <p:spPr>
          <a:xfrm>
            <a:off x="6444209" y="4869656"/>
            <a:ext cx="2057400" cy="273844"/>
          </a:xfrm>
        </p:spPr>
        <p:txBody>
          <a:bodyPr/>
          <a:lstStyle/>
          <a:p>
            <a:fld id="{F46C79FD-C571-418B-AB0F-5EE936C85276}" type="slidenum">
              <a:rPr lang="en-GB" smtClean="0"/>
              <a:t>15</a:t>
            </a:fld>
            <a:endParaRPr lang="en-GB" dirty="0"/>
          </a:p>
        </p:txBody>
      </p:sp>
    </p:spTree>
    <p:extLst>
      <p:ext uri="{BB962C8B-B14F-4D97-AF65-F5344CB8AC3E}">
        <p14:creationId xmlns:p14="http://schemas.microsoft.com/office/powerpoint/2010/main" val="321996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A04798DE-E797-765B-4C79-254F1C70F795}"/>
              </a:ext>
            </a:extLst>
          </p:cNvPr>
          <p:cNvSpPr>
            <a:spLocks noGrp="1"/>
          </p:cNvSpPr>
          <p:nvPr>
            <p:ph type="title"/>
          </p:nvPr>
        </p:nvSpPr>
        <p:spPr>
          <a:xfrm>
            <a:off x="4283966" y="1635646"/>
            <a:ext cx="4289669" cy="566576"/>
          </a:xfrm>
        </p:spPr>
        <p:txBody>
          <a:bodyPr>
            <a:noAutofit/>
          </a:bodyPr>
          <a:lstStyle/>
          <a:p>
            <a:pPr algn="ctr"/>
            <a:r>
              <a:rPr lang="de-DE" sz="2400" dirty="0" err="1" smtClean="0">
                <a:solidFill>
                  <a:schemeClr val="tx1"/>
                </a:solidFill>
                <a:latin typeface="Arial" panose="020B0604020202020204" pitchFamily="34" charset="0"/>
                <a:cs typeface="Arial" panose="020B0604020202020204" pitchFamily="34" charset="0"/>
              </a:rPr>
              <a:t>Horizon</a:t>
            </a:r>
            <a:r>
              <a:rPr lang="de-DE" sz="2400" dirty="0" smtClean="0">
                <a:solidFill>
                  <a:schemeClr val="tx1"/>
                </a:solidFill>
                <a:latin typeface="Arial" panose="020B0604020202020204" pitchFamily="34" charset="0"/>
                <a:cs typeface="Arial" panose="020B0604020202020204" pitchFamily="34" charset="0"/>
              </a:rPr>
              <a:t> Europe</a:t>
            </a:r>
            <a:br>
              <a:rPr lang="de-DE" sz="2400" dirty="0" smtClean="0">
                <a:solidFill>
                  <a:schemeClr val="tx1"/>
                </a:solidFill>
                <a:latin typeface="Arial" panose="020B0604020202020204" pitchFamily="34" charset="0"/>
                <a:cs typeface="Arial" panose="020B0604020202020204" pitchFamily="34" charset="0"/>
              </a:rPr>
            </a:br>
            <a:r>
              <a:rPr lang="de-DE" sz="2400" dirty="0" smtClean="0">
                <a:solidFill>
                  <a:schemeClr val="tx1"/>
                </a:solidFill>
                <a:latin typeface="Arial" panose="020B0604020202020204" pitchFamily="34" charset="0"/>
                <a:cs typeface="Arial" panose="020B0604020202020204" pitchFamily="34" charset="0"/>
              </a:rPr>
              <a:t>Cluster 4</a:t>
            </a:r>
            <a:br>
              <a:rPr lang="de-DE" sz="2400" dirty="0" smtClean="0">
                <a:solidFill>
                  <a:schemeClr val="tx1"/>
                </a:solidFill>
                <a:latin typeface="Arial" panose="020B0604020202020204" pitchFamily="34" charset="0"/>
                <a:cs typeface="Arial" panose="020B0604020202020204" pitchFamily="34" charset="0"/>
              </a:rPr>
            </a:br>
            <a:r>
              <a:rPr lang="de-DE" sz="2400" dirty="0" smtClean="0">
                <a:solidFill>
                  <a:schemeClr val="tx1"/>
                </a:solidFill>
                <a:latin typeface="Arial" panose="020B0604020202020204" pitchFamily="34" charset="0"/>
                <a:cs typeface="Arial" panose="020B0604020202020204" pitchFamily="34" charset="0"/>
              </a:rPr>
              <a:t>Destination 5</a:t>
            </a:r>
            <a:endParaRPr lang="en-GB" sz="2400" b="1" dirty="0">
              <a:solidFill>
                <a:schemeClr val="tx1"/>
              </a:solidFill>
              <a:latin typeface="Arial" panose="020B0604020202020204" pitchFamily="34" charset="0"/>
              <a:cs typeface="Arial" panose="020B0604020202020204" pitchFamily="34" charset="0"/>
            </a:endParaRPr>
          </a:p>
        </p:txBody>
      </p:sp>
      <p:pic>
        <p:nvPicPr>
          <p:cNvPr id="78" name="Picture 77">
            <a:extLst>
              <a:ext uri="{FF2B5EF4-FFF2-40B4-BE49-F238E27FC236}">
                <a16:creationId xmlns:a16="http://schemas.microsoft.com/office/drawing/2014/main" id="{33FFFC32-1FCC-F359-A874-749D83E839E2}"/>
              </a:ext>
            </a:extLst>
          </p:cNvPr>
          <p:cNvPicPr>
            <a:picLocks noChangeAspect="1"/>
          </p:cNvPicPr>
          <p:nvPr/>
        </p:nvPicPr>
        <p:blipFill rotWithShape="1">
          <a:blip r:embed="rId2"/>
          <a:srcRect l="243" t="-278" r="17918" b="1"/>
          <a:stretch/>
        </p:blipFill>
        <p:spPr>
          <a:xfrm>
            <a:off x="107504" y="-33653"/>
            <a:ext cx="4857750" cy="5189283"/>
          </a:xfrm>
          <a:custGeom>
            <a:avLst/>
            <a:gdLst>
              <a:gd name="connsiteX0" fmla="*/ 0 w 6419856"/>
              <a:gd name="connsiteY0" fmla="*/ 0 h 6877050"/>
              <a:gd name="connsiteX1" fmla="*/ 6419856 w 6419856"/>
              <a:gd name="connsiteY1" fmla="*/ 0 h 6877050"/>
              <a:gd name="connsiteX2" fmla="*/ 2748293 w 6419856"/>
              <a:gd name="connsiteY2" fmla="*/ 6877050 h 6877050"/>
              <a:gd name="connsiteX3" fmla="*/ 0 w 6419856"/>
              <a:gd name="connsiteY3" fmla="*/ 6877050 h 6877050"/>
              <a:gd name="connsiteX4" fmla="*/ 0 w 6419856"/>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856" h="6877050">
                <a:moveTo>
                  <a:pt x="0" y="0"/>
                </a:moveTo>
                <a:lnTo>
                  <a:pt x="6419856" y="0"/>
                </a:lnTo>
                <a:lnTo>
                  <a:pt x="2748293" y="6877050"/>
                </a:lnTo>
                <a:lnTo>
                  <a:pt x="0" y="6877050"/>
                </a:lnTo>
                <a:lnTo>
                  <a:pt x="0" y="0"/>
                </a:lnTo>
                <a:close/>
              </a:path>
            </a:pathLst>
          </a:custGeom>
        </p:spPr>
      </p:pic>
      <p:sp>
        <p:nvSpPr>
          <p:cNvPr id="81" name="Title 54">
            <a:extLst>
              <a:ext uri="{FF2B5EF4-FFF2-40B4-BE49-F238E27FC236}">
                <a16:creationId xmlns:a16="http://schemas.microsoft.com/office/drawing/2014/main" id="{B60FD401-92BE-C171-CD62-86FFA7FD4F69}"/>
              </a:ext>
            </a:extLst>
          </p:cNvPr>
          <p:cNvSpPr txBox="1">
            <a:spLocks/>
          </p:cNvSpPr>
          <p:nvPr/>
        </p:nvSpPr>
        <p:spPr>
          <a:xfrm>
            <a:off x="4283967" y="2793058"/>
            <a:ext cx="4289669" cy="566576"/>
          </a:xfrm>
          <a:prstGeom prst="rect">
            <a:avLst/>
          </a:prstGeom>
        </p:spPr>
        <p:txBody>
          <a:bodyPr vert="horz" lIns="68580" tIns="34290" rIns="68580" bIns="34290" rtlCol="0" anchor="ctr">
            <a:normAutofit fontScale="60000" lnSpcReduction="200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pPr algn="ctr"/>
            <a:r>
              <a:rPr lang="de-DE" sz="3300" b="1" dirty="0">
                <a:solidFill>
                  <a:srgbClr val="EB8C3D"/>
                </a:solidFill>
                <a:latin typeface="Arial Black" panose="020B0A04020102020204" pitchFamily="34" charset="0"/>
                <a:cs typeface="Arial" panose="020B0604020202020204" pitchFamily="34" charset="0"/>
              </a:rPr>
              <a:t/>
            </a:r>
            <a:br>
              <a:rPr lang="de-DE" sz="3300" b="1" dirty="0">
                <a:solidFill>
                  <a:srgbClr val="EB8C3D"/>
                </a:solidFill>
                <a:latin typeface="Arial Black" panose="020B0A04020102020204" pitchFamily="34" charset="0"/>
                <a:cs typeface="Arial" panose="020B0604020202020204" pitchFamily="34" charset="0"/>
              </a:rPr>
            </a:br>
            <a:r>
              <a:rPr lang="de-DE" sz="3300" b="1" dirty="0" smtClean="0">
                <a:solidFill>
                  <a:srgbClr val="EB8C3D"/>
                </a:solidFill>
                <a:latin typeface="Arial Black" panose="020B0A04020102020204" pitchFamily="34" charset="0"/>
                <a:cs typeface="Arial" panose="020B0604020202020204" pitchFamily="34" charset="0"/>
              </a:rPr>
              <a:t>Appels à </a:t>
            </a:r>
            <a:r>
              <a:rPr lang="de-DE" sz="3300" b="1" dirty="0" err="1" smtClean="0">
                <a:solidFill>
                  <a:srgbClr val="EB8C3D"/>
                </a:solidFill>
                <a:latin typeface="Arial Black" panose="020B0A04020102020204" pitchFamily="34" charset="0"/>
                <a:cs typeface="Arial" panose="020B0604020202020204" pitchFamily="34" charset="0"/>
              </a:rPr>
              <a:t>projet</a:t>
            </a:r>
            <a:r>
              <a:rPr lang="de-DE" sz="3300" b="1" dirty="0" smtClean="0">
                <a:solidFill>
                  <a:srgbClr val="EB8C3D"/>
                </a:solidFill>
                <a:latin typeface="Arial Black" panose="020B0A04020102020204" pitchFamily="34" charset="0"/>
                <a:cs typeface="Arial" panose="020B0604020202020204" pitchFamily="34" charset="0"/>
              </a:rPr>
              <a:t> 2023 - 2024</a:t>
            </a:r>
            <a:endParaRPr lang="en-GB" sz="3300" b="1" dirty="0">
              <a:solidFill>
                <a:srgbClr val="EB8C3D"/>
              </a:solidFill>
              <a:latin typeface="Arial Black" panose="020B0A040201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A345D690-A19F-476C-85F2-E76BDF3DBF47}" type="slidenum">
              <a:rPr lang="en-GB" smtClean="0"/>
              <a:t>16</a:t>
            </a:fld>
            <a:endParaRPr lang="en-GB"/>
          </a:p>
        </p:txBody>
      </p:sp>
    </p:spTree>
    <p:extLst>
      <p:ext uri="{BB962C8B-B14F-4D97-AF65-F5344CB8AC3E}">
        <p14:creationId xmlns:p14="http://schemas.microsoft.com/office/powerpoint/2010/main" val="736320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2DD6D0D-92A3-4658-BAC9-5423659C214A}"/>
              </a:ext>
            </a:extLst>
          </p:cNvPr>
          <p:cNvSpPr txBox="1">
            <a:spLocks/>
          </p:cNvSpPr>
          <p:nvPr/>
        </p:nvSpPr>
        <p:spPr>
          <a:xfrm>
            <a:off x="714995" y="2135305"/>
            <a:ext cx="3816424" cy="2021235"/>
          </a:xfrm>
          <a:prstGeom prst="rect">
            <a:avLst/>
          </a:prstGeom>
        </p:spPr>
        <p:txBody>
          <a:bodyPr vert="horz" lIns="68580" tIns="34290" rIns="68580" bIns="34290" rtlCol="0" anchor="t">
            <a:noAutofit/>
          </a:bodyPr>
          <a:lstStyle>
            <a:lvl1pPr marL="0" indent="0" algn="just" defTabSz="914400" rtl="0" eaLnBrk="1" latinLnBrk="0" hangingPunct="1">
              <a:lnSpc>
                <a:spcPct val="150000"/>
              </a:lnSpc>
              <a:spcBef>
                <a:spcPts val="1000"/>
              </a:spcBef>
              <a:spcAft>
                <a:spcPts val="600"/>
              </a:spcAft>
              <a:buFont typeface="Wingdings" panose="05000000000000000000" pitchFamily="2" charset="2"/>
              <a:buNone/>
              <a:defRPr lang="en-GB" sz="2400" b="0" i="0" kern="1200">
                <a:solidFill>
                  <a:schemeClr val="tx1">
                    <a:tint val="75000"/>
                  </a:schemeClr>
                </a:solidFill>
                <a:latin typeface="DIN Next LT Pro Light" panose="020B0303020203050203" pitchFamily="34" charset="77"/>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DIN Next LT Pro" panose="020B050302020305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DIN Next LT Pro" panose="020B050302020305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0000"/>
              </a:lnSpc>
            </a:pPr>
            <a:endParaRPr lang="en-US" sz="1200" dirty="0">
              <a:latin typeface="DIN Next LT Pro Light"/>
            </a:endParaRPr>
          </a:p>
        </p:txBody>
      </p:sp>
      <p:sp>
        <p:nvSpPr>
          <p:cNvPr id="10" name="TextBox 9">
            <a:extLst>
              <a:ext uri="{FF2B5EF4-FFF2-40B4-BE49-F238E27FC236}">
                <a16:creationId xmlns:a16="http://schemas.microsoft.com/office/drawing/2014/main" id="{3E9F2679-CEFF-4EC9-A8E3-3C90FF064937}"/>
              </a:ext>
            </a:extLst>
          </p:cNvPr>
          <p:cNvSpPr txBox="1"/>
          <p:nvPr/>
        </p:nvSpPr>
        <p:spPr>
          <a:xfrm>
            <a:off x="3563888" y="259542"/>
            <a:ext cx="5256584" cy="430887"/>
          </a:xfrm>
          <a:prstGeom prst="rect">
            <a:avLst/>
          </a:prstGeom>
          <a:noFill/>
        </p:spPr>
        <p:txBody>
          <a:bodyPr wrap="square">
            <a:spAutoFit/>
          </a:bodyPr>
          <a:lstStyle/>
          <a:p>
            <a:pPr algn="ctr"/>
            <a:r>
              <a:rPr lang="en-IE" sz="2200" b="1" dirty="0" smtClean="0"/>
              <a:t>Le Programme de Travail </a:t>
            </a:r>
            <a:r>
              <a:rPr lang="en-IE" sz="2200" b="1" dirty="0" err="1" smtClean="0"/>
              <a:t>Espace</a:t>
            </a:r>
            <a:endParaRPr lang="en-IE" sz="2200" b="1" dirty="0"/>
          </a:p>
        </p:txBody>
      </p:sp>
      <p:pic>
        <p:nvPicPr>
          <p:cNvPr id="1026" name="Picture 2" descr="https://starseu.net/wp-content/uploads/2022/04/stars_eu_chart-02-295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31590"/>
            <a:ext cx="3461920" cy="3524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384" y="1269726"/>
            <a:ext cx="4518647" cy="3416320"/>
          </a:xfrm>
          <a:prstGeom prst="rect">
            <a:avLst/>
          </a:prstGeom>
        </p:spPr>
        <p:txBody>
          <a:bodyPr wrap="square">
            <a:spAutoFit/>
          </a:bodyPr>
          <a:lstStyle/>
          <a:p>
            <a:r>
              <a:rPr lang="fr-FR" dirty="0" smtClean="0">
                <a:solidFill>
                  <a:srgbClr val="002060"/>
                </a:solidFill>
              </a:rPr>
              <a:t>Les axes de recherche :</a:t>
            </a:r>
            <a:endParaRPr lang="fr-FR" dirty="0">
              <a:solidFill>
                <a:srgbClr val="002060"/>
              </a:solidFill>
            </a:endParaRPr>
          </a:p>
          <a:p>
            <a:endParaRPr lang="fr-FR" dirty="0">
              <a:solidFill>
                <a:srgbClr val="002060"/>
              </a:solidFill>
            </a:endParaRPr>
          </a:p>
          <a:p>
            <a:pPr marL="285750" indent="-285750">
              <a:buFont typeface="Wingdings" panose="05000000000000000000" pitchFamily="2" charset="2"/>
              <a:buChar char="§"/>
            </a:pPr>
            <a:r>
              <a:rPr lang="fr-FR" dirty="0">
                <a:solidFill>
                  <a:srgbClr val="002060"/>
                </a:solidFill>
              </a:rPr>
              <a:t>Favoriser la compétitivité du secteur spatial de l'UE </a:t>
            </a:r>
            <a:r>
              <a:rPr lang="fr-FR" dirty="0" smtClean="0">
                <a:solidFill>
                  <a:srgbClr val="002060"/>
                </a:solidFill>
              </a:rPr>
              <a:t>;</a:t>
            </a:r>
          </a:p>
          <a:p>
            <a:pPr marL="285750" indent="-285750">
              <a:buFont typeface="Wingdings" panose="05000000000000000000" pitchFamily="2" charset="2"/>
              <a:buChar char="§"/>
            </a:pPr>
            <a:endParaRPr lang="fr-FR" dirty="0">
              <a:solidFill>
                <a:srgbClr val="002060"/>
              </a:solidFill>
            </a:endParaRPr>
          </a:p>
          <a:p>
            <a:pPr marL="285750" indent="-285750">
              <a:buFont typeface="Wingdings" panose="05000000000000000000" pitchFamily="2" charset="2"/>
              <a:buChar char="§"/>
            </a:pPr>
            <a:r>
              <a:rPr lang="fr-FR" dirty="0">
                <a:solidFill>
                  <a:srgbClr val="002060"/>
                </a:solidFill>
              </a:rPr>
              <a:t>Renforcer la capacité de l'UE à accéder à </a:t>
            </a:r>
            <a:r>
              <a:rPr lang="fr-FR" dirty="0" smtClean="0">
                <a:solidFill>
                  <a:srgbClr val="002060"/>
                </a:solidFill>
              </a:rPr>
              <a:t>l'espace</a:t>
            </a:r>
          </a:p>
          <a:p>
            <a:pPr marL="285750" indent="-285750">
              <a:buFont typeface="Wingdings" panose="05000000000000000000" pitchFamily="2" charset="2"/>
              <a:buChar char="§"/>
            </a:pPr>
            <a:endParaRPr lang="fr-FR" dirty="0">
              <a:solidFill>
                <a:srgbClr val="002060"/>
              </a:solidFill>
            </a:endParaRPr>
          </a:p>
          <a:p>
            <a:r>
              <a:rPr lang="fr-FR" dirty="0">
                <a:solidFill>
                  <a:srgbClr val="002060"/>
                </a:solidFill>
              </a:rPr>
              <a:t>s</a:t>
            </a:r>
            <a:r>
              <a:rPr lang="fr-FR" dirty="0" smtClean="0">
                <a:solidFill>
                  <a:srgbClr val="002060"/>
                </a:solidFill>
              </a:rPr>
              <a:t>ont guidés par la </a:t>
            </a:r>
            <a:r>
              <a:rPr lang="fr-FR" dirty="0" smtClean="0">
                <a:solidFill>
                  <a:srgbClr val="002060"/>
                </a:solidFill>
                <a:hlinkClick r:id="rId3"/>
              </a:rPr>
              <a:t>stratégie </a:t>
            </a:r>
            <a:r>
              <a:rPr lang="fr-FR" dirty="0">
                <a:solidFill>
                  <a:srgbClr val="002060"/>
                </a:solidFill>
                <a:hlinkClick r:id="rId3"/>
              </a:rPr>
              <a:t>pour la R&amp;I spatiale européenne </a:t>
            </a:r>
            <a:r>
              <a:rPr lang="fr-FR" dirty="0">
                <a:solidFill>
                  <a:srgbClr val="002060"/>
                </a:solidFill>
              </a:rPr>
              <a:t>(SRIA)</a:t>
            </a:r>
          </a:p>
          <a:p>
            <a:endParaRPr lang="fr-FR" dirty="0" smtClean="0">
              <a:solidFill>
                <a:srgbClr val="002060"/>
              </a:solidFill>
            </a:endParaRPr>
          </a:p>
          <a:p>
            <a:endParaRPr lang="fr-FR" dirty="0">
              <a:solidFill>
                <a:srgbClr val="002060"/>
              </a:solidFill>
            </a:endParaRPr>
          </a:p>
        </p:txBody>
      </p:sp>
      <p:sp>
        <p:nvSpPr>
          <p:cNvPr id="2" name="Espace réservé du numéro de diapositive 1"/>
          <p:cNvSpPr>
            <a:spLocks noGrp="1"/>
          </p:cNvSpPr>
          <p:nvPr>
            <p:ph type="sldNum" sz="quarter" idx="12"/>
          </p:nvPr>
        </p:nvSpPr>
        <p:spPr/>
        <p:txBody>
          <a:bodyPr/>
          <a:lstStyle/>
          <a:p>
            <a:fld id="{CA8F13B8-E0AD-5346-B669-6910956CC191}" type="slidenum">
              <a:rPr lang="en-BE" smtClean="0"/>
              <a:t>17</a:t>
            </a:fld>
            <a:endParaRPr lang="en-BE"/>
          </a:p>
        </p:txBody>
      </p:sp>
    </p:spTree>
    <p:extLst>
      <p:ext uri="{BB962C8B-B14F-4D97-AF65-F5344CB8AC3E}">
        <p14:creationId xmlns:p14="http://schemas.microsoft.com/office/powerpoint/2010/main" val="107062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15178"/>
            <a:ext cx="6235983" cy="548644"/>
          </a:xfrm>
        </p:spPr>
        <p:txBody>
          <a:bodyPr vert="horz" lIns="68580" tIns="34290" rIns="68580" bIns="34290" rtlCol="0" anchor="ctr" anchorCtr="0">
            <a:normAutofit/>
          </a:bodyPr>
          <a:lstStyle/>
          <a:p>
            <a:r>
              <a:rPr lang="fr-BE" sz="2200" dirty="0">
                <a:latin typeface="+mn-lt"/>
              </a:rPr>
              <a:t>Horizon Europe, </a:t>
            </a:r>
            <a:r>
              <a:rPr lang="fr-BE" sz="2200" dirty="0" err="1">
                <a:latin typeface="+mn-lt"/>
              </a:rPr>
              <a:t>Pillar</a:t>
            </a:r>
            <a:r>
              <a:rPr lang="fr-BE" sz="2200" dirty="0">
                <a:latin typeface="+mn-lt"/>
              </a:rPr>
              <a:t> II, Cluster 4 - Space</a:t>
            </a:r>
            <a:endParaRPr lang="en-IE" sz="2200" dirty="0">
              <a:solidFill>
                <a:srgbClr val="0070C0"/>
              </a:solidFill>
              <a:latin typeface="+mn-lt"/>
            </a:endParaRPr>
          </a:p>
        </p:txBody>
      </p:sp>
      <p:graphicFrame>
        <p:nvGraphicFramePr>
          <p:cNvPr id="7" name="Chart 6">
            <a:extLst>
              <a:ext uri="{FF2B5EF4-FFF2-40B4-BE49-F238E27FC236}">
                <a16:creationId xmlns:a16="http://schemas.microsoft.com/office/drawing/2014/main" id="{AB54B18E-CF93-4741-8C1A-50520CF01166}"/>
              </a:ext>
            </a:extLst>
          </p:cNvPr>
          <p:cNvGraphicFramePr/>
          <p:nvPr>
            <p:extLst>
              <p:ext uri="{D42A27DB-BD31-4B8C-83A1-F6EECF244321}">
                <p14:modId xmlns:p14="http://schemas.microsoft.com/office/powerpoint/2010/main" val="866548547"/>
              </p:ext>
            </p:extLst>
          </p:nvPr>
        </p:nvGraphicFramePr>
        <p:xfrm>
          <a:off x="5508104" y="1491630"/>
          <a:ext cx="3283655" cy="269307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a:extLst>
              <a:ext uri="{FF2B5EF4-FFF2-40B4-BE49-F238E27FC236}">
                <a16:creationId xmlns:a16="http://schemas.microsoft.com/office/drawing/2014/main" id="{92DD6D0D-92A3-4658-BAC9-5423659C214A}"/>
              </a:ext>
            </a:extLst>
          </p:cNvPr>
          <p:cNvSpPr txBox="1">
            <a:spLocks/>
          </p:cNvSpPr>
          <p:nvPr/>
        </p:nvSpPr>
        <p:spPr>
          <a:xfrm>
            <a:off x="251520" y="1002588"/>
            <a:ext cx="4824536" cy="3663401"/>
          </a:xfrm>
          <a:prstGeom prst="rect">
            <a:avLst/>
          </a:prstGeom>
        </p:spPr>
        <p:txBody>
          <a:bodyPr vert="horz" lIns="68580" tIns="34290" rIns="68580" bIns="34290" rtlCol="0" anchor="t">
            <a:noAutofit/>
          </a:bodyPr>
          <a:lstStyle>
            <a:lvl1pPr marL="0" indent="0" algn="just" defTabSz="914400" rtl="0" eaLnBrk="1" latinLnBrk="0" hangingPunct="1">
              <a:lnSpc>
                <a:spcPct val="150000"/>
              </a:lnSpc>
              <a:spcBef>
                <a:spcPts val="1000"/>
              </a:spcBef>
              <a:spcAft>
                <a:spcPts val="600"/>
              </a:spcAft>
              <a:buFont typeface="Wingdings" panose="05000000000000000000" pitchFamily="2" charset="2"/>
              <a:buNone/>
              <a:defRPr lang="en-GB" sz="2400" b="0" i="0" kern="1200">
                <a:solidFill>
                  <a:schemeClr val="tx1">
                    <a:tint val="75000"/>
                  </a:schemeClr>
                </a:solidFill>
                <a:latin typeface="DIN Next LT Pro Light" panose="020B0303020203050203" pitchFamily="34" charset="77"/>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DIN Next LT Pro" panose="020B050302020305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DIN Next LT Pro" panose="020B050302020305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lgn="l">
              <a:lnSpc>
                <a:spcPct val="100000"/>
              </a:lnSpc>
              <a:spcBef>
                <a:spcPts val="450"/>
              </a:spcBef>
              <a:buFont typeface="+mj-lt"/>
              <a:buAutoNum type="arabicPeriod"/>
            </a:pPr>
            <a:r>
              <a:rPr lang="en-US" sz="1100" b="1" dirty="0">
                <a:solidFill>
                  <a:schemeClr val="tx1"/>
                </a:solidFill>
                <a:latin typeface="+mn-lt"/>
              </a:rPr>
              <a:t>Competitiveness 			</a:t>
            </a:r>
            <a:r>
              <a:rPr lang="en-US" sz="1100" b="1" dirty="0" smtClean="0">
                <a:solidFill>
                  <a:schemeClr val="tx1"/>
                </a:solidFill>
                <a:latin typeface="+mn-lt"/>
              </a:rPr>
              <a:t>€</a:t>
            </a:r>
            <a:r>
              <a:rPr lang="en-US" sz="1100" b="1" dirty="0">
                <a:solidFill>
                  <a:schemeClr val="tx1"/>
                </a:solidFill>
                <a:latin typeface="+mn-lt"/>
              </a:rPr>
              <a:t>28 million</a:t>
            </a:r>
          </a:p>
          <a:p>
            <a:pPr marL="257175" indent="-257175" algn="l">
              <a:lnSpc>
                <a:spcPct val="100000"/>
              </a:lnSpc>
              <a:spcBef>
                <a:spcPts val="450"/>
              </a:spcBef>
              <a:buFont typeface="+mj-lt"/>
              <a:buAutoNum type="arabicPeriod"/>
            </a:pPr>
            <a:r>
              <a:rPr lang="en-US" sz="1100" b="1" dirty="0">
                <a:solidFill>
                  <a:schemeClr val="tx1"/>
                </a:solidFill>
                <a:latin typeface="+mn-lt"/>
              </a:rPr>
              <a:t>Access to Space			</a:t>
            </a:r>
            <a:r>
              <a:rPr lang="en-US" sz="1100" b="1" dirty="0" smtClean="0">
                <a:solidFill>
                  <a:schemeClr val="tx1"/>
                </a:solidFill>
                <a:latin typeface="+mn-lt"/>
              </a:rPr>
              <a:t>€</a:t>
            </a:r>
            <a:r>
              <a:rPr lang="en-US" sz="1100" b="1" dirty="0">
                <a:solidFill>
                  <a:schemeClr val="tx1"/>
                </a:solidFill>
                <a:latin typeface="+mn-lt"/>
              </a:rPr>
              <a:t>53 million</a:t>
            </a:r>
          </a:p>
          <a:p>
            <a:pPr marL="257175" indent="-257175" algn="l">
              <a:lnSpc>
                <a:spcPct val="100000"/>
              </a:lnSpc>
              <a:spcBef>
                <a:spcPts val="450"/>
              </a:spcBef>
              <a:buFont typeface="+mj-lt"/>
              <a:buAutoNum type="arabicPeriod"/>
            </a:pPr>
            <a:r>
              <a:rPr lang="en-US" sz="1100" b="1" dirty="0">
                <a:solidFill>
                  <a:schemeClr val="tx1"/>
                </a:solidFill>
                <a:latin typeface="+mn-lt"/>
              </a:rPr>
              <a:t>Evolution of EGNSS			€50 million</a:t>
            </a:r>
          </a:p>
          <a:p>
            <a:pPr marL="257175" indent="-257175" algn="l">
              <a:lnSpc>
                <a:spcPct val="100000"/>
              </a:lnSpc>
              <a:spcBef>
                <a:spcPts val="450"/>
              </a:spcBef>
              <a:buFont typeface="+mj-lt"/>
              <a:buAutoNum type="arabicPeriod"/>
            </a:pPr>
            <a:r>
              <a:rPr lang="en-US" sz="1100" b="1" dirty="0">
                <a:solidFill>
                  <a:schemeClr val="tx1"/>
                </a:solidFill>
                <a:latin typeface="+mn-lt"/>
              </a:rPr>
              <a:t>GOVSATCOM/Secure Connectivity		€38 million</a:t>
            </a:r>
          </a:p>
          <a:p>
            <a:pPr marL="257175" indent="-257175" algn="l">
              <a:lnSpc>
                <a:spcPct val="100000"/>
              </a:lnSpc>
              <a:spcBef>
                <a:spcPts val="450"/>
              </a:spcBef>
              <a:buFont typeface="+mj-lt"/>
              <a:buAutoNum type="arabicPeriod"/>
            </a:pPr>
            <a:r>
              <a:rPr lang="en-US" sz="1100" b="1" dirty="0">
                <a:solidFill>
                  <a:schemeClr val="tx1"/>
                </a:solidFill>
                <a:latin typeface="+mn-lt"/>
              </a:rPr>
              <a:t>Copernicus Services		 	€19 million</a:t>
            </a:r>
          </a:p>
          <a:p>
            <a:pPr marL="257175" indent="-257175" algn="l">
              <a:lnSpc>
                <a:spcPct val="100000"/>
              </a:lnSpc>
              <a:spcBef>
                <a:spcPts val="450"/>
              </a:spcBef>
              <a:buFont typeface="+mj-lt"/>
              <a:buAutoNum type="arabicPeriod"/>
            </a:pPr>
            <a:r>
              <a:rPr lang="en-US" sz="1100" b="1" dirty="0">
                <a:solidFill>
                  <a:schemeClr val="tx1"/>
                </a:solidFill>
                <a:latin typeface="+mn-lt"/>
              </a:rPr>
              <a:t>EGNSS &amp; Copernicus applications </a:t>
            </a:r>
            <a:br>
              <a:rPr lang="en-US" sz="1100" b="1" dirty="0">
                <a:solidFill>
                  <a:schemeClr val="tx1"/>
                </a:solidFill>
                <a:latin typeface="+mn-lt"/>
              </a:rPr>
            </a:br>
            <a:r>
              <a:rPr lang="en-US" sz="1100" b="1" dirty="0">
                <a:solidFill>
                  <a:schemeClr val="tx1"/>
                </a:solidFill>
                <a:latin typeface="+mn-lt"/>
              </a:rPr>
              <a:t>+ PRS uses + GOVSATCOM uses		€47 million</a:t>
            </a:r>
          </a:p>
          <a:p>
            <a:pPr marL="257175" indent="-257175" algn="l">
              <a:lnSpc>
                <a:spcPct val="100000"/>
              </a:lnSpc>
              <a:spcBef>
                <a:spcPts val="450"/>
              </a:spcBef>
              <a:buFont typeface="+mj-lt"/>
              <a:buAutoNum type="arabicPeriod"/>
            </a:pPr>
            <a:r>
              <a:rPr lang="en-US" sz="1100" b="1" dirty="0">
                <a:solidFill>
                  <a:schemeClr val="tx1"/>
                </a:solidFill>
                <a:latin typeface="+mn-lt"/>
              </a:rPr>
              <a:t>Quantum				€8 million</a:t>
            </a:r>
          </a:p>
          <a:p>
            <a:pPr marL="257175" indent="-257175" algn="l">
              <a:lnSpc>
                <a:spcPct val="100000"/>
              </a:lnSpc>
              <a:spcBef>
                <a:spcPts val="450"/>
              </a:spcBef>
              <a:buFont typeface="+mj-lt"/>
              <a:buAutoNum type="arabicPeriod"/>
            </a:pPr>
            <a:r>
              <a:rPr lang="en-US" sz="1100" b="1" dirty="0">
                <a:solidFill>
                  <a:schemeClr val="tx1"/>
                </a:solidFill>
                <a:latin typeface="+mn-lt"/>
              </a:rPr>
              <a:t>Space Entrepreneurship		 </a:t>
            </a:r>
            <a:r>
              <a:rPr lang="en-US" sz="1100" b="1" dirty="0" smtClean="0">
                <a:solidFill>
                  <a:schemeClr val="tx1"/>
                </a:solidFill>
                <a:latin typeface="+mn-lt"/>
              </a:rPr>
              <a:t>€</a:t>
            </a:r>
            <a:r>
              <a:rPr lang="en-US" sz="1100" b="1" dirty="0">
                <a:solidFill>
                  <a:schemeClr val="tx1"/>
                </a:solidFill>
                <a:latin typeface="+mn-lt"/>
              </a:rPr>
              <a:t>1 million</a:t>
            </a:r>
          </a:p>
          <a:p>
            <a:pPr marL="257175" indent="-257175" algn="l">
              <a:lnSpc>
                <a:spcPct val="100000"/>
              </a:lnSpc>
              <a:spcBef>
                <a:spcPts val="450"/>
              </a:spcBef>
              <a:buFont typeface="+mj-lt"/>
              <a:buAutoNum type="arabicPeriod"/>
            </a:pPr>
            <a:r>
              <a:rPr lang="en-US" sz="1100" b="1" dirty="0">
                <a:solidFill>
                  <a:schemeClr val="tx1"/>
                </a:solidFill>
                <a:latin typeface="+mn-lt"/>
              </a:rPr>
              <a:t>IOD/IOV				€15.1 million</a:t>
            </a:r>
          </a:p>
          <a:p>
            <a:pPr marL="257175" indent="-257175" algn="l">
              <a:lnSpc>
                <a:spcPct val="100000"/>
              </a:lnSpc>
              <a:spcBef>
                <a:spcPts val="450"/>
              </a:spcBef>
              <a:buFont typeface="+mj-lt"/>
              <a:buAutoNum type="arabicPeriod"/>
            </a:pPr>
            <a:r>
              <a:rPr lang="en-US" sz="1100" b="1" dirty="0">
                <a:solidFill>
                  <a:schemeClr val="tx1"/>
                </a:solidFill>
                <a:latin typeface="+mn-lt"/>
              </a:rPr>
              <a:t>Technological non-dependence		 €20 million</a:t>
            </a:r>
          </a:p>
          <a:p>
            <a:pPr marL="257175" indent="-257175" algn="l">
              <a:lnSpc>
                <a:spcPct val="100000"/>
              </a:lnSpc>
              <a:spcBef>
                <a:spcPts val="450"/>
              </a:spcBef>
              <a:buFont typeface="+mj-lt"/>
              <a:buAutoNum type="arabicPeriod"/>
            </a:pPr>
            <a:r>
              <a:rPr lang="fr-BE" sz="1100" b="1" dirty="0">
                <a:solidFill>
                  <a:schemeClr val="tx1"/>
                </a:solidFill>
                <a:latin typeface="+mn-lt"/>
              </a:rPr>
              <a:t>Space Science			</a:t>
            </a:r>
            <a:r>
              <a:rPr lang="en-US" sz="1100" b="1" dirty="0" smtClean="0">
                <a:solidFill>
                  <a:schemeClr val="tx1"/>
                </a:solidFill>
                <a:latin typeface="+mn-lt"/>
              </a:rPr>
              <a:t>€</a:t>
            </a:r>
            <a:r>
              <a:rPr lang="en-US" sz="1100" b="1" dirty="0">
                <a:solidFill>
                  <a:schemeClr val="tx1"/>
                </a:solidFill>
                <a:latin typeface="+mn-lt"/>
              </a:rPr>
              <a:t>10,7 million</a:t>
            </a:r>
          </a:p>
          <a:p>
            <a:pPr algn="l">
              <a:lnSpc>
                <a:spcPct val="100000"/>
              </a:lnSpc>
            </a:pPr>
            <a:endParaRPr lang="en-US" sz="1200" dirty="0">
              <a:latin typeface="DIN Next LT Pro Light"/>
            </a:endParaRPr>
          </a:p>
        </p:txBody>
      </p:sp>
      <p:sp>
        <p:nvSpPr>
          <p:cNvPr id="10" name="TextBox 9">
            <a:extLst>
              <a:ext uri="{FF2B5EF4-FFF2-40B4-BE49-F238E27FC236}">
                <a16:creationId xmlns:a16="http://schemas.microsoft.com/office/drawing/2014/main" id="{3E9F2679-CEFF-4EC9-A8E3-3C90FF064937}"/>
              </a:ext>
            </a:extLst>
          </p:cNvPr>
          <p:cNvSpPr txBox="1"/>
          <p:nvPr/>
        </p:nvSpPr>
        <p:spPr>
          <a:xfrm>
            <a:off x="3279305" y="435130"/>
            <a:ext cx="5757192" cy="369332"/>
          </a:xfrm>
          <a:prstGeom prst="rect">
            <a:avLst/>
          </a:prstGeom>
          <a:noFill/>
        </p:spPr>
        <p:txBody>
          <a:bodyPr wrap="square">
            <a:spAutoFit/>
          </a:bodyPr>
          <a:lstStyle/>
          <a:p>
            <a:pPr algn="ctr"/>
            <a:r>
              <a:rPr lang="fr-BE" b="1" dirty="0">
                <a:solidFill>
                  <a:srgbClr val="0070C0"/>
                </a:solidFill>
              </a:rPr>
              <a:t>2023: €290 million </a:t>
            </a:r>
            <a:r>
              <a:rPr lang="fr-BE" b="1" dirty="0">
                <a:solidFill>
                  <a:srgbClr val="0070C0"/>
                </a:solidFill>
                <a:sym typeface="Wingdings" panose="05000000000000000000" pitchFamily="2" charset="2"/>
              </a:rPr>
              <a:t> </a:t>
            </a:r>
            <a:r>
              <a:rPr lang="fr-BE" b="1" dirty="0">
                <a:solidFill>
                  <a:srgbClr val="0070C0"/>
                </a:solidFill>
              </a:rPr>
              <a:t>11 areas </a:t>
            </a:r>
            <a:r>
              <a:rPr lang="fr-BE" b="1" dirty="0">
                <a:solidFill>
                  <a:srgbClr val="0070C0"/>
                </a:solidFill>
                <a:sym typeface="Wingdings" panose="05000000000000000000" pitchFamily="2" charset="2"/>
              </a:rPr>
              <a:t> </a:t>
            </a:r>
            <a:r>
              <a:rPr lang="fr-BE" b="1" dirty="0">
                <a:solidFill>
                  <a:srgbClr val="0070C0"/>
                </a:solidFill>
              </a:rPr>
              <a:t>29 topics</a:t>
            </a:r>
            <a:endParaRPr lang="en-IE" dirty="0"/>
          </a:p>
        </p:txBody>
      </p:sp>
      <p:sp>
        <p:nvSpPr>
          <p:cNvPr id="3" name="Espace réservé du numéro de diapositive 2"/>
          <p:cNvSpPr>
            <a:spLocks noGrp="1"/>
          </p:cNvSpPr>
          <p:nvPr>
            <p:ph type="sldNum" sz="quarter" idx="12"/>
          </p:nvPr>
        </p:nvSpPr>
        <p:spPr/>
        <p:txBody>
          <a:bodyPr/>
          <a:lstStyle/>
          <a:p>
            <a:fld id="{CA8F13B8-E0AD-5346-B669-6910956CC191}" type="slidenum">
              <a:rPr lang="en-BE" smtClean="0"/>
              <a:t>18</a:t>
            </a:fld>
            <a:endParaRPr lang="en-BE"/>
          </a:p>
        </p:txBody>
      </p:sp>
    </p:spTree>
    <p:extLst>
      <p:ext uri="{BB962C8B-B14F-4D97-AF65-F5344CB8AC3E}">
        <p14:creationId xmlns:p14="http://schemas.microsoft.com/office/powerpoint/2010/main" val="408850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2DD6D0D-92A3-4658-BAC9-5423659C214A}"/>
              </a:ext>
            </a:extLst>
          </p:cNvPr>
          <p:cNvSpPr txBox="1">
            <a:spLocks/>
          </p:cNvSpPr>
          <p:nvPr/>
        </p:nvSpPr>
        <p:spPr>
          <a:xfrm>
            <a:off x="395536" y="1182600"/>
            <a:ext cx="4930666" cy="3415760"/>
          </a:xfrm>
          <a:prstGeom prst="rect">
            <a:avLst/>
          </a:prstGeom>
        </p:spPr>
        <p:txBody>
          <a:bodyPr vert="horz" lIns="68580" tIns="34290" rIns="68580" bIns="34290" rtlCol="0" anchor="t">
            <a:noAutofit/>
          </a:bodyPr>
          <a:lstStyle>
            <a:lvl1pPr marL="0" indent="0" algn="just" defTabSz="914400" rtl="0" eaLnBrk="1" latinLnBrk="0" hangingPunct="1">
              <a:lnSpc>
                <a:spcPct val="150000"/>
              </a:lnSpc>
              <a:spcBef>
                <a:spcPts val="1000"/>
              </a:spcBef>
              <a:spcAft>
                <a:spcPts val="600"/>
              </a:spcAft>
              <a:buFont typeface="Wingdings" panose="05000000000000000000" pitchFamily="2" charset="2"/>
              <a:buNone/>
              <a:defRPr lang="en-GB" sz="2400" b="0" i="0" kern="1200">
                <a:solidFill>
                  <a:schemeClr val="tx1">
                    <a:tint val="75000"/>
                  </a:schemeClr>
                </a:solidFill>
                <a:latin typeface="DIN Next LT Pro Light" panose="020B0303020203050203" pitchFamily="34" charset="77"/>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DIN Next LT Pro" panose="020B05030202030502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DIN Next LT Pro" panose="020B05030202030502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DIN Next LT Pro" panose="020B05030202030502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0000"/>
              </a:lnSpc>
              <a:spcBef>
                <a:spcPts val="450"/>
              </a:spcBef>
            </a:pPr>
            <a:r>
              <a:rPr lang="en-US" sz="1100" b="1" dirty="0">
                <a:solidFill>
                  <a:schemeClr val="tx1"/>
                </a:solidFill>
                <a:latin typeface="+mn-lt"/>
              </a:rPr>
              <a:t>3.   Evolution of EGNSS			€46 million</a:t>
            </a:r>
          </a:p>
          <a:p>
            <a:pPr algn="l">
              <a:lnSpc>
                <a:spcPct val="100000"/>
              </a:lnSpc>
              <a:spcBef>
                <a:spcPts val="450"/>
              </a:spcBef>
            </a:pPr>
            <a:r>
              <a:rPr lang="en-US" sz="1100" b="1" dirty="0">
                <a:solidFill>
                  <a:schemeClr val="tx1"/>
                </a:solidFill>
                <a:latin typeface="+mn-lt"/>
              </a:rPr>
              <a:t>4.   GOVSATCOM/Secure Connectivity		€20,6 million</a:t>
            </a:r>
          </a:p>
          <a:p>
            <a:pPr algn="l">
              <a:lnSpc>
                <a:spcPct val="100000"/>
              </a:lnSpc>
              <a:spcBef>
                <a:spcPts val="450"/>
              </a:spcBef>
            </a:pPr>
            <a:r>
              <a:rPr lang="en-US" sz="1100" b="1" dirty="0">
                <a:solidFill>
                  <a:schemeClr val="tx1"/>
                </a:solidFill>
                <a:latin typeface="+mn-lt"/>
              </a:rPr>
              <a:t>5.   Copernicus Services			€10 million</a:t>
            </a:r>
          </a:p>
          <a:p>
            <a:pPr algn="l">
              <a:lnSpc>
                <a:spcPct val="100000"/>
              </a:lnSpc>
              <a:spcBef>
                <a:spcPts val="450"/>
              </a:spcBef>
            </a:pPr>
            <a:r>
              <a:rPr lang="en-US" sz="1100" b="1" dirty="0">
                <a:solidFill>
                  <a:schemeClr val="tx1"/>
                </a:solidFill>
                <a:latin typeface="+mn-lt"/>
              </a:rPr>
              <a:t>7.   Quantum				€14 million</a:t>
            </a:r>
          </a:p>
          <a:p>
            <a:pPr algn="l">
              <a:lnSpc>
                <a:spcPct val="100000"/>
              </a:lnSpc>
              <a:spcBef>
                <a:spcPts val="450"/>
              </a:spcBef>
            </a:pPr>
            <a:r>
              <a:rPr lang="en-US" sz="1100" b="1" dirty="0">
                <a:solidFill>
                  <a:schemeClr val="tx1"/>
                </a:solidFill>
                <a:latin typeface="+mn-lt"/>
              </a:rPr>
              <a:t>8.   Space Entrepreneurship		</a:t>
            </a:r>
            <a:r>
              <a:rPr lang="en-US" sz="1100" b="1" dirty="0" smtClean="0">
                <a:solidFill>
                  <a:schemeClr val="tx1"/>
                </a:solidFill>
                <a:latin typeface="+mn-lt"/>
              </a:rPr>
              <a:t>€</a:t>
            </a:r>
            <a:r>
              <a:rPr lang="en-US" sz="1100" b="1" dirty="0">
                <a:solidFill>
                  <a:schemeClr val="tx1"/>
                </a:solidFill>
                <a:latin typeface="+mn-lt"/>
              </a:rPr>
              <a:t>13 million</a:t>
            </a:r>
          </a:p>
          <a:p>
            <a:pPr algn="l">
              <a:lnSpc>
                <a:spcPct val="100000"/>
              </a:lnSpc>
              <a:spcBef>
                <a:spcPts val="450"/>
              </a:spcBef>
            </a:pPr>
            <a:r>
              <a:rPr lang="en-US" sz="1100" b="1" dirty="0">
                <a:solidFill>
                  <a:schemeClr val="tx1"/>
                </a:solidFill>
                <a:latin typeface="+mn-lt"/>
              </a:rPr>
              <a:t>9.   IOD/IOV				€13 million</a:t>
            </a:r>
          </a:p>
          <a:p>
            <a:pPr algn="l">
              <a:lnSpc>
                <a:spcPct val="100000"/>
              </a:lnSpc>
              <a:spcBef>
                <a:spcPts val="450"/>
              </a:spcBef>
            </a:pPr>
            <a:r>
              <a:rPr lang="fr-BE" sz="1100" b="1" dirty="0">
                <a:solidFill>
                  <a:schemeClr val="tx1"/>
                </a:solidFill>
                <a:latin typeface="+mn-lt"/>
              </a:rPr>
              <a:t>10. </a:t>
            </a:r>
            <a:r>
              <a:rPr lang="fr-BE" sz="1100" b="1" dirty="0" err="1">
                <a:solidFill>
                  <a:schemeClr val="tx1"/>
                </a:solidFill>
                <a:latin typeface="+mn-lt"/>
              </a:rPr>
              <a:t>Technological</a:t>
            </a:r>
            <a:r>
              <a:rPr lang="fr-BE" sz="1100" b="1" dirty="0">
                <a:solidFill>
                  <a:schemeClr val="tx1"/>
                </a:solidFill>
                <a:latin typeface="+mn-lt"/>
              </a:rPr>
              <a:t> non-</a:t>
            </a:r>
            <a:r>
              <a:rPr lang="fr-BE" sz="1100" b="1" dirty="0" err="1">
                <a:solidFill>
                  <a:schemeClr val="tx1"/>
                </a:solidFill>
                <a:latin typeface="+mn-lt"/>
              </a:rPr>
              <a:t>dependence</a:t>
            </a:r>
            <a:r>
              <a:rPr lang="fr-BE" sz="1100" b="1" dirty="0">
                <a:solidFill>
                  <a:schemeClr val="tx1"/>
                </a:solidFill>
                <a:latin typeface="+mn-lt"/>
              </a:rPr>
              <a:t>		€20 million</a:t>
            </a:r>
          </a:p>
          <a:p>
            <a:pPr algn="l">
              <a:lnSpc>
                <a:spcPct val="100000"/>
              </a:lnSpc>
              <a:spcBef>
                <a:spcPts val="450"/>
              </a:spcBef>
            </a:pPr>
            <a:r>
              <a:rPr lang="en-US" sz="1100" b="1" dirty="0">
                <a:solidFill>
                  <a:schemeClr val="tx1"/>
                </a:solidFill>
                <a:latin typeface="+mn-lt"/>
              </a:rPr>
              <a:t>12. Space Surveillance and Tracking (SST</a:t>
            </a:r>
            <a:r>
              <a:rPr lang="en-US" sz="1100" b="1" dirty="0" smtClean="0">
                <a:solidFill>
                  <a:schemeClr val="tx1"/>
                </a:solidFill>
                <a:latin typeface="+mn-lt"/>
              </a:rPr>
              <a:t>)</a:t>
            </a:r>
            <a:r>
              <a:rPr lang="en-US" sz="1100" b="1" dirty="0">
                <a:solidFill>
                  <a:schemeClr val="tx1"/>
                </a:solidFill>
                <a:latin typeface="+mn-lt"/>
              </a:rPr>
              <a:t>	€56.5 million</a:t>
            </a:r>
          </a:p>
          <a:p>
            <a:pPr algn="l">
              <a:lnSpc>
                <a:spcPct val="100000"/>
              </a:lnSpc>
              <a:spcBef>
                <a:spcPts val="450"/>
              </a:spcBef>
            </a:pPr>
            <a:r>
              <a:rPr lang="en-US" sz="1100" b="1" dirty="0">
                <a:solidFill>
                  <a:schemeClr val="tx1"/>
                </a:solidFill>
                <a:latin typeface="+mn-lt"/>
              </a:rPr>
              <a:t>13. Space </a:t>
            </a:r>
            <a:r>
              <a:rPr lang="en-US" sz="1100" b="1" dirty="0" err="1">
                <a:solidFill>
                  <a:schemeClr val="tx1"/>
                </a:solidFill>
                <a:latin typeface="+mn-lt"/>
              </a:rPr>
              <a:t>WEather</a:t>
            </a:r>
            <a:r>
              <a:rPr lang="en-US" sz="1100" b="1" dirty="0">
                <a:solidFill>
                  <a:schemeClr val="tx1"/>
                </a:solidFill>
                <a:latin typeface="+mn-lt"/>
              </a:rPr>
              <a:t> (SWE) &amp; </a:t>
            </a:r>
            <a:br>
              <a:rPr lang="en-US" sz="1100" b="1" dirty="0">
                <a:solidFill>
                  <a:schemeClr val="tx1"/>
                </a:solidFill>
                <a:latin typeface="+mn-lt"/>
              </a:rPr>
            </a:br>
            <a:r>
              <a:rPr lang="en-US" sz="1100" b="1" dirty="0">
                <a:solidFill>
                  <a:schemeClr val="tx1"/>
                </a:solidFill>
                <a:latin typeface="+mn-lt"/>
              </a:rPr>
              <a:t>Near-Earth Objects (NEO)			€5.7 million</a:t>
            </a:r>
            <a:r>
              <a:rPr lang="fr-BE" sz="1100" b="1" dirty="0">
                <a:solidFill>
                  <a:schemeClr val="tx1"/>
                </a:solidFill>
                <a:latin typeface="+mn-lt"/>
              </a:rPr>
              <a:t> </a:t>
            </a:r>
          </a:p>
          <a:p>
            <a:pPr marL="257175" indent="-257175" algn="l">
              <a:lnSpc>
                <a:spcPct val="100000"/>
              </a:lnSpc>
              <a:spcBef>
                <a:spcPts val="450"/>
              </a:spcBef>
              <a:buFont typeface="+mj-lt"/>
              <a:buAutoNum type="arabicPeriod"/>
            </a:pPr>
            <a:endParaRPr lang="fr-BE" sz="1200" b="1" dirty="0">
              <a:solidFill>
                <a:schemeClr val="tx1"/>
              </a:solidFill>
              <a:latin typeface="DIN Next LT Pro Light"/>
            </a:endParaRPr>
          </a:p>
          <a:p>
            <a:pPr marL="257175" indent="-257175" algn="l">
              <a:lnSpc>
                <a:spcPct val="100000"/>
              </a:lnSpc>
              <a:spcBef>
                <a:spcPts val="450"/>
              </a:spcBef>
              <a:buFont typeface="+mj-lt"/>
              <a:buAutoNum type="arabicPeriod"/>
            </a:pPr>
            <a:endParaRPr lang="fr-BE" sz="1200" b="1" dirty="0">
              <a:solidFill>
                <a:schemeClr val="tx1"/>
              </a:solidFill>
              <a:latin typeface="DIN Next LT Pro Light"/>
            </a:endParaRPr>
          </a:p>
          <a:p>
            <a:pPr marL="257175" indent="-257175" algn="l">
              <a:lnSpc>
                <a:spcPct val="100000"/>
              </a:lnSpc>
              <a:spcBef>
                <a:spcPts val="450"/>
              </a:spcBef>
              <a:buFont typeface="+mj-lt"/>
              <a:buAutoNum type="arabicPeriod"/>
            </a:pPr>
            <a:endParaRPr lang="en-US" sz="1200" b="1" dirty="0">
              <a:solidFill>
                <a:schemeClr val="tx1"/>
              </a:solidFill>
              <a:latin typeface="DIN Next LT Pro Light"/>
            </a:endParaRPr>
          </a:p>
          <a:p>
            <a:pPr algn="l">
              <a:lnSpc>
                <a:spcPct val="100000"/>
              </a:lnSpc>
            </a:pPr>
            <a:endParaRPr lang="en-US" sz="1200" dirty="0">
              <a:latin typeface="DIN Next LT Pro Light"/>
            </a:endParaRPr>
          </a:p>
          <a:p>
            <a:pPr algn="l">
              <a:lnSpc>
                <a:spcPct val="100000"/>
              </a:lnSpc>
            </a:pPr>
            <a:endParaRPr lang="en-US" sz="1200" i="1" dirty="0">
              <a:latin typeface="DIN Next LT Pro Light"/>
            </a:endParaRPr>
          </a:p>
        </p:txBody>
      </p:sp>
      <p:graphicFrame>
        <p:nvGraphicFramePr>
          <p:cNvPr id="9" name="Chart 8">
            <a:extLst>
              <a:ext uri="{FF2B5EF4-FFF2-40B4-BE49-F238E27FC236}">
                <a16:creationId xmlns:a16="http://schemas.microsoft.com/office/drawing/2014/main" id="{124B210B-60BD-438B-A99D-4840A530F43E}"/>
              </a:ext>
            </a:extLst>
          </p:cNvPr>
          <p:cNvGraphicFramePr/>
          <p:nvPr>
            <p:extLst>
              <p:ext uri="{D42A27DB-BD31-4B8C-83A1-F6EECF244321}">
                <p14:modId xmlns:p14="http://schemas.microsoft.com/office/powerpoint/2010/main" val="213020539"/>
              </p:ext>
            </p:extLst>
          </p:nvPr>
        </p:nvGraphicFramePr>
        <p:xfrm>
          <a:off x="5301373" y="1341346"/>
          <a:ext cx="3614696" cy="298887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8B4EF38-D5A2-4F88-99E4-A8107837D9CB}"/>
              </a:ext>
            </a:extLst>
          </p:cNvPr>
          <p:cNvSpPr txBox="1"/>
          <p:nvPr/>
        </p:nvSpPr>
        <p:spPr>
          <a:xfrm>
            <a:off x="3436305" y="476143"/>
            <a:ext cx="5582741" cy="369332"/>
          </a:xfrm>
          <a:prstGeom prst="rect">
            <a:avLst/>
          </a:prstGeom>
          <a:noFill/>
        </p:spPr>
        <p:txBody>
          <a:bodyPr wrap="square">
            <a:spAutoFit/>
          </a:bodyPr>
          <a:lstStyle/>
          <a:p>
            <a:pPr algn="ctr"/>
            <a:r>
              <a:rPr lang="fr-BE" b="1" dirty="0">
                <a:solidFill>
                  <a:srgbClr val="0070C0"/>
                </a:solidFill>
              </a:rPr>
              <a:t>2024: €200 million </a:t>
            </a:r>
            <a:r>
              <a:rPr lang="fr-BE" b="1" dirty="0">
                <a:solidFill>
                  <a:srgbClr val="0070C0"/>
                </a:solidFill>
                <a:sym typeface="Wingdings" panose="05000000000000000000" pitchFamily="2" charset="2"/>
              </a:rPr>
              <a:t> </a:t>
            </a:r>
            <a:r>
              <a:rPr lang="fr-BE" b="1" dirty="0">
                <a:solidFill>
                  <a:srgbClr val="0070C0"/>
                </a:solidFill>
              </a:rPr>
              <a:t>9 areas </a:t>
            </a:r>
            <a:r>
              <a:rPr lang="fr-BE" b="1" dirty="0">
                <a:solidFill>
                  <a:srgbClr val="0070C0"/>
                </a:solidFill>
                <a:sym typeface="Wingdings" panose="05000000000000000000" pitchFamily="2" charset="2"/>
              </a:rPr>
              <a:t> </a:t>
            </a:r>
            <a:r>
              <a:rPr lang="fr-BE" b="1" dirty="0">
                <a:solidFill>
                  <a:srgbClr val="0070C0"/>
                </a:solidFill>
              </a:rPr>
              <a:t>16 topics</a:t>
            </a:r>
            <a:endParaRPr lang="en-IE" dirty="0"/>
          </a:p>
        </p:txBody>
      </p:sp>
      <p:sp>
        <p:nvSpPr>
          <p:cNvPr id="11" name="Title 1">
            <a:extLst>
              <a:ext uri="{FF2B5EF4-FFF2-40B4-BE49-F238E27FC236}">
                <a16:creationId xmlns:a16="http://schemas.microsoft.com/office/drawing/2014/main" id="{7EA7CD3B-CD6E-4706-8058-6ADD1B6983B4}"/>
              </a:ext>
            </a:extLst>
          </p:cNvPr>
          <p:cNvSpPr>
            <a:spLocks noGrp="1"/>
          </p:cNvSpPr>
          <p:nvPr>
            <p:ph type="title"/>
          </p:nvPr>
        </p:nvSpPr>
        <p:spPr>
          <a:xfrm>
            <a:off x="3311352" y="40363"/>
            <a:ext cx="5832648" cy="585265"/>
          </a:xfrm>
        </p:spPr>
        <p:txBody>
          <a:bodyPr vert="horz" lIns="68580" tIns="34290" rIns="68580" bIns="34290" rtlCol="0" anchor="ctr" anchorCtr="0">
            <a:normAutofit/>
          </a:bodyPr>
          <a:lstStyle/>
          <a:p>
            <a:r>
              <a:rPr lang="fr-BE" sz="2200" dirty="0">
                <a:latin typeface="+mn-lt"/>
              </a:rPr>
              <a:t>Horizon Europe, </a:t>
            </a:r>
            <a:r>
              <a:rPr lang="fr-BE" sz="2200" dirty="0" err="1">
                <a:latin typeface="+mn-lt"/>
              </a:rPr>
              <a:t>Pillar</a:t>
            </a:r>
            <a:r>
              <a:rPr lang="fr-BE" sz="2200" dirty="0">
                <a:latin typeface="+mn-lt"/>
              </a:rPr>
              <a:t> II, Cluster 4 - Space</a:t>
            </a:r>
            <a:endParaRPr lang="en-IE" sz="2200" dirty="0">
              <a:solidFill>
                <a:srgbClr val="0070C0"/>
              </a:solidFill>
              <a:latin typeface="+mn-lt"/>
            </a:endParaRPr>
          </a:p>
        </p:txBody>
      </p:sp>
      <p:sp>
        <p:nvSpPr>
          <p:cNvPr id="2" name="Espace réservé du numéro de diapositive 1"/>
          <p:cNvSpPr>
            <a:spLocks noGrp="1"/>
          </p:cNvSpPr>
          <p:nvPr>
            <p:ph type="sldNum" sz="quarter" idx="12"/>
          </p:nvPr>
        </p:nvSpPr>
        <p:spPr/>
        <p:txBody>
          <a:bodyPr/>
          <a:lstStyle/>
          <a:p>
            <a:fld id="{CA8F13B8-E0AD-5346-B669-6910956CC191}" type="slidenum">
              <a:rPr lang="en-BE" smtClean="0"/>
              <a:t>19</a:t>
            </a:fld>
            <a:endParaRPr lang="en-BE"/>
          </a:p>
        </p:txBody>
      </p:sp>
    </p:spTree>
    <p:extLst>
      <p:ext uri="{BB962C8B-B14F-4D97-AF65-F5344CB8AC3E}">
        <p14:creationId xmlns:p14="http://schemas.microsoft.com/office/powerpoint/2010/main" val="1741991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0" y="1779662"/>
            <a:ext cx="9144000" cy="2212080"/>
          </a:xfrm>
          <a:prstGeom prst="rect">
            <a:avLst/>
          </a:prstGeom>
          <a:solidFill>
            <a:schemeClr val="tx2"/>
          </a:solidFill>
        </p:spPr>
        <p:txBody>
          <a:bodyPr wrap="square" lIns="91440" tIns="45720" rIns="91440" bIns="45720" anchor="t">
            <a:spAutoFit/>
          </a:bodyPr>
          <a:lstStyle/>
          <a:p>
            <a:pPr algn="ctr">
              <a:lnSpc>
                <a:spcPct val="107000"/>
              </a:lnSpc>
              <a:spcAft>
                <a:spcPts val="800"/>
              </a:spcAft>
            </a:pPr>
            <a:r>
              <a:rPr lang="fr-FR" sz="2800" b="1" dirty="0" smtClean="0">
                <a:solidFill>
                  <a:srgbClr val="F5DC32"/>
                </a:solidFill>
                <a:latin typeface="Calibri"/>
                <a:ea typeface="Calibri" panose="020F0502020204030204" pitchFamily="34" charset="0"/>
                <a:cs typeface="Times New Roman"/>
              </a:rPr>
              <a:t>Pilier </a:t>
            </a:r>
            <a:r>
              <a:rPr lang="fr-FR" sz="2800" b="1" dirty="0">
                <a:solidFill>
                  <a:srgbClr val="F5DC32"/>
                </a:solidFill>
                <a:latin typeface="Calibri"/>
                <a:ea typeface="Calibri" panose="020F0502020204030204" pitchFamily="34" charset="0"/>
                <a:cs typeface="Times New Roman"/>
              </a:rPr>
              <a:t>2 – Cluster 4 </a:t>
            </a:r>
            <a:r>
              <a:rPr lang="fr-FR" sz="2800" b="1" dirty="0" smtClean="0">
                <a:solidFill>
                  <a:srgbClr val="F5DC32"/>
                </a:solidFill>
                <a:latin typeface="Calibri"/>
                <a:ea typeface="Calibri" panose="020F0502020204030204" pitchFamily="34" charset="0"/>
                <a:cs typeface="Times New Roman"/>
              </a:rPr>
              <a:t>– DESTINATION 5</a:t>
            </a:r>
            <a:r>
              <a:rPr lang="fr-FR" sz="2800" b="1" dirty="0">
                <a:solidFill>
                  <a:schemeClr val="bg1"/>
                </a:solidFill>
                <a:latin typeface="Calibri"/>
                <a:ea typeface="Calibri" panose="020F0502020204030204" pitchFamily="34" charset="0"/>
                <a:cs typeface="Times New Roman"/>
              </a:rPr>
              <a:t> </a:t>
            </a:r>
            <a:r>
              <a:rPr lang="fr-FR" sz="2800" b="1" dirty="0" smtClean="0">
                <a:solidFill>
                  <a:schemeClr val="accent3">
                    <a:lumMod val="60000"/>
                    <a:lumOff val="40000"/>
                  </a:schemeClr>
                </a:solidFill>
                <a:latin typeface="Calibri"/>
                <a:ea typeface="Calibri" panose="020F0502020204030204" pitchFamily="34" charset="0"/>
                <a:cs typeface="Times New Roman"/>
              </a:rPr>
              <a:t>- ESPACE</a:t>
            </a:r>
            <a:endParaRPr lang="en-IE" sz="2800" b="1" dirty="0">
              <a:solidFill>
                <a:schemeClr val="accent3">
                  <a:lumMod val="60000"/>
                  <a:lumOff val="40000"/>
                </a:schemeClr>
              </a:solidFill>
              <a:latin typeface="Calibri"/>
              <a:ea typeface="Calibri" panose="020F0502020204030204" pitchFamily="34" charset="0"/>
              <a:cs typeface="Times New Roman" panose="02020603050405020304" pitchFamily="18" charset="0"/>
            </a:endParaRPr>
          </a:p>
          <a:p>
            <a:pPr algn="ctr"/>
            <a:r>
              <a:rPr lang="fr-FR" sz="4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GUIDE DES APPELS à PROJET</a:t>
            </a:r>
            <a:endParaRPr lang="fr-FR"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Appels </a:t>
            </a:r>
            <a:r>
              <a:rPr lang="fr-FR" sz="28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2023 et 2024</a:t>
            </a:r>
            <a:endParaRPr lang="fr-F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fr-FR" sz="1600" b="1" dirty="0">
              <a:solidFill>
                <a:srgbClr val="F5DC3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600" b="1" dirty="0" smtClean="0">
                <a:solidFill>
                  <a:srgbClr val="F5DC32"/>
                </a:solidFill>
                <a:latin typeface="Calibri"/>
                <a:ea typeface="+mn-lt"/>
                <a:cs typeface="Times New Roman"/>
              </a:rPr>
              <a:t>Décembre 2022</a:t>
            </a:r>
            <a:endParaRPr lang="en-IE" sz="1600" b="1" dirty="0">
              <a:solidFill>
                <a:srgbClr val="F5DC32"/>
              </a:solidFill>
              <a:latin typeface="Calibri"/>
              <a:ea typeface="Calibri" panose="020F0502020204030204" pitchFamily="34" charset="0"/>
              <a:cs typeface="Times New Roman"/>
            </a:endParaRPr>
          </a:p>
        </p:txBody>
      </p:sp>
      <p:sp>
        <p:nvSpPr>
          <p:cNvPr id="3" name="Espace réservé du numéro de diapositive 2"/>
          <p:cNvSpPr>
            <a:spLocks noGrp="1"/>
          </p:cNvSpPr>
          <p:nvPr>
            <p:ph type="sldNum" sz="quarter" idx="12"/>
          </p:nvPr>
        </p:nvSpPr>
        <p:spPr/>
        <p:txBody>
          <a:bodyPr/>
          <a:lstStyle/>
          <a:p>
            <a:fld id="{10C140CD-8AED-46FF-A9A2-77308F3F39AE}" type="slidenum">
              <a:rPr lang="fr-FR" smtClean="0"/>
              <a:pPr/>
              <a:t>2</a:t>
            </a:fld>
            <a:endParaRPr lang="fr-FR" dirty="0"/>
          </a:p>
        </p:txBody>
      </p:sp>
    </p:spTree>
    <p:extLst>
      <p:ext uri="{BB962C8B-B14F-4D97-AF65-F5344CB8AC3E}">
        <p14:creationId xmlns:p14="http://schemas.microsoft.com/office/powerpoint/2010/main" val="156120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31590"/>
            <a:ext cx="8256569" cy="3507702"/>
          </a:xfrm>
        </p:spPr>
        <p:txBody>
          <a:bodyPr/>
          <a:lstStyle/>
          <a:p>
            <a:r>
              <a:rPr lang="en-GB" sz="1800" u="sng" dirty="0" smtClean="0">
                <a:solidFill>
                  <a:schemeClr val="tx1"/>
                </a:solidFill>
                <a:latin typeface="+mn-lt"/>
              </a:rPr>
              <a:t>Work Programme </a:t>
            </a:r>
            <a:r>
              <a:rPr lang="en-GB" sz="1800" u="sng" dirty="0">
                <a:solidFill>
                  <a:schemeClr val="tx1"/>
                </a:solidFill>
                <a:latin typeface="+mn-lt"/>
              </a:rPr>
              <a:t>2023 – 2024 </a:t>
            </a:r>
            <a:r>
              <a:rPr lang="en-GB" sz="1800" b="0" u="sng" dirty="0">
                <a:solidFill>
                  <a:schemeClr val="tx1"/>
                </a:solidFill>
                <a:latin typeface="+mn-lt"/>
              </a:rPr>
              <a:t>publication</a:t>
            </a:r>
            <a:r>
              <a:rPr lang="en-GB" sz="1800" b="0" dirty="0">
                <a:solidFill>
                  <a:schemeClr val="tx1"/>
                </a:solidFill>
                <a:latin typeface="+mn-lt"/>
              </a:rPr>
              <a:t>: </a:t>
            </a:r>
            <a:r>
              <a:rPr lang="en-GB" sz="1800" dirty="0">
                <a:solidFill>
                  <a:schemeClr val="tx1"/>
                </a:solidFill>
                <a:latin typeface="+mn-lt"/>
              </a:rPr>
              <a:t>28 </a:t>
            </a:r>
            <a:r>
              <a:rPr lang="en-GB" sz="1800" dirty="0" err="1" smtClean="0">
                <a:solidFill>
                  <a:schemeClr val="tx1"/>
                </a:solidFill>
                <a:latin typeface="+mn-lt"/>
              </a:rPr>
              <a:t>Novembre</a:t>
            </a:r>
            <a:r>
              <a:rPr lang="en-GB" sz="1800" dirty="0" smtClean="0">
                <a:solidFill>
                  <a:schemeClr val="tx1"/>
                </a:solidFill>
                <a:latin typeface="+mn-lt"/>
              </a:rPr>
              <a:t> </a:t>
            </a:r>
            <a:r>
              <a:rPr lang="en-GB" sz="1800" dirty="0">
                <a:solidFill>
                  <a:schemeClr val="tx1"/>
                </a:solidFill>
                <a:latin typeface="+mn-lt"/>
              </a:rPr>
              <a:t>2022</a:t>
            </a:r>
          </a:p>
          <a:p>
            <a:pPr marL="0" indent="0"/>
            <a:endParaRPr lang="en-GB" sz="1800" b="0" dirty="0" smtClean="0">
              <a:latin typeface="+mn-lt"/>
            </a:endParaRPr>
          </a:p>
          <a:p>
            <a:pPr marL="0" indent="0"/>
            <a:endParaRPr lang="en-GB" sz="1800" b="0" dirty="0" smtClean="0">
              <a:latin typeface="+mn-lt"/>
            </a:endParaRPr>
          </a:p>
          <a:p>
            <a:pPr lvl="1"/>
            <a:r>
              <a:rPr lang="en-GB" sz="1800" b="1" u="sng" dirty="0" err="1" smtClean="0"/>
              <a:t>HaDEA</a:t>
            </a:r>
            <a:r>
              <a:rPr lang="en-GB" sz="1800" b="1" u="sng" dirty="0" smtClean="0"/>
              <a:t> </a:t>
            </a:r>
            <a:r>
              <a:rPr lang="en-GB" sz="1800" u="sng" dirty="0" smtClean="0"/>
              <a:t>– Appels 2023 et 2024 </a:t>
            </a:r>
            <a:r>
              <a:rPr lang="en-GB" sz="1800" dirty="0" smtClean="0"/>
              <a:t>:</a:t>
            </a:r>
            <a:endParaRPr lang="en-GB" sz="1800" dirty="0"/>
          </a:p>
          <a:p>
            <a:pPr lvl="1"/>
            <a:r>
              <a:rPr lang="en-GB" sz="1800" dirty="0">
                <a:ea typeface="+mj-ea"/>
                <a:cs typeface="+mj-cs"/>
              </a:rPr>
              <a:t>HORIZON-CL4-2023-SPACE-01: </a:t>
            </a:r>
            <a:r>
              <a:rPr lang="en-GB" sz="1800" b="1" dirty="0">
                <a:ea typeface="+mj-ea"/>
                <a:cs typeface="+mj-cs"/>
              </a:rPr>
              <a:t>22 </a:t>
            </a:r>
            <a:r>
              <a:rPr lang="en-GB" sz="1800" b="1" dirty="0" err="1">
                <a:ea typeface="+mj-ea"/>
                <a:cs typeface="+mj-cs"/>
              </a:rPr>
              <a:t>d</a:t>
            </a:r>
            <a:r>
              <a:rPr lang="en-GB" sz="1800" b="1" dirty="0" err="1" smtClean="0">
                <a:ea typeface="+mj-ea"/>
                <a:cs typeface="+mj-cs"/>
              </a:rPr>
              <a:t>écembre</a:t>
            </a:r>
            <a:r>
              <a:rPr lang="en-GB" sz="1800" b="1" dirty="0" smtClean="0">
                <a:ea typeface="+mj-ea"/>
                <a:cs typeface="+mj-cs"/>
              </a:rPr>
              <a:t> </a:t>
            </a:r>
            <a:r>
              <a:rPr lang="en-GB" sz="1800" b="1" dirty="0">
                <a:ea typeface="+mj-ea"/>
                <a:cs typeface="+mj-cs"/>
              </a:rPr>
              <a:t>2022 – 28 </a:t>
            </a:r>
            <a:r>
              <a:rPr lang="en-GB" sz="1800" b="1" dirty="0" smtClean="0">
                <a:ea typeface="+mj-ea"/>
                <a:cs typeface="+mj-cs"/>
              </a:rPr>
              <a:t>mars </a:t>
            </a:r>
            <a:r>
              <a:rPr lang="en-GB" sz="1800" b="1" dirty="0">
                <a:ea typeface="+mj-ea"/>
                <a:cs typeface="+mj-cs"/>
              </a:rPr>
              <a:t>2023</a:t>
            </a:r>
            <a:endParaRPr lang="en-GB" sz="1800" dirty="0">
              <a:ea typeface="+mj-ea"/>
              <a:cs typeface="+mj-cs"/>
            </a:endParaRPr>
          </a:p>
          <a:p>
            <a:pPr lvl="1"/>
            <a:r>
              <a:rPr lang="en-GB" sz="1800" dirty="0">
                <a:ea typeface="+mj-ea"/>
                <a:cs typeface="+mj-cs"/>
              </a:rPr>
              <a:t>HORIZON-CL4-2024-SPACE-01: </a:t>
            </a:r>
            <a:r>
              <a:rPr lang="en-GB" sz="1800" b="1" dirty="0">
                <a:ea typeface="+mj-ea"/>
                <a:cs typeface="+mj-cs"/>
              </a:rPr>
              <a:t>21 </a:t>
            </a:r>
            <a:r>
              <a:rPr lang="en-GB" sz="1800" b="1" dirty="0" err="1" smtClean="0">
                <a:ea typeface="+mj-ea"/>
                <a:cs typeface="+mj-cs"/>
              </a:rPr>
              <a:t>novembre</a:t>
            </a:r>
            <a:r>
              <a:rPr lang="en-GB" sz="1800" b="1" dirty="0" smtClean="0">
                <a:ea typeface="+mj-ea"/>
                <a:cs typeface="+mj-cs"/>
              </a:rPr>
              <a:t> </a:t>
            </a:r>
            <a:r>
              <a:rPr lang="en-GB" sz="1800" b="1" dirty="0">
                <a:ea typeface="+mj-ea"/>
                <a:cs typeface="+mj-cs"/>
              </a:rPr>
              <a:t>2023 – 20 </a:t>
            </a:r>
            <a:r>
              <a:rPr lang="en-GB" sz="1800" b="1" dirty="0" err="1" smtClean="0">
                <a:ea typeface="+mj-ea"/>
                <a:cs typeface="+mj-cs"/>
              </a:rPr>
              <a:t>f</a:t>
            </a:r>
            <a:r>
              <a:rPr lang="en-GB" sz="1800" b="1" dirty="0" err="1">
                <a:ea typeface="+mj-ea"/>
                <a:cs typeface="+mj-cs"/>
              </a:rPr>
              <a:t>é</a:t>
            </a:r>
            <a:r>
              <a:rPr lang="en-GB" sz="1800" b="1" dirty="0" err="1" smtClean="0">
                <a:ea typeface="+mj-ea"/>
                <a:cs typeface="+mj-cs"/>
              </a:rPr>
              <a:t>vrier</a:t>
            </a:r>
            <a:r>
              <a:rPr lang="en-GB" sz="1800" b="1" dirty="0" smtClean="0">
                <a:ea typeface="+mj-ea"/>
                <a:cs typeface="+mj-cs"/>
              </a:rPr>
              <a:t> </a:t>
            </a:r>
            <a:r>
              <a:rPr lang="en-GB" sz="1800" b="1" dirty="0">
                <a:ea typeface="+mj-ea"/>
                <a:cs typeface="+mj-cs"/>
              </a:rPr>
              <a:t>2024</a:t>
            </a:r>
            <a:endParaRPr lang="en-GB" sz="1800" dirty="0">
              <a:ea typeface="+mj-ea"/>
              <a:cs typeface="+mj-cs"/>
            </a:endParaRPr>
          </a:p>
          <a:p>
            <a:pPr lvl="1"/>
            <a:endParaRPr lang="en-GB" sz="1800" dirty="0">
              <a:ea typeface="+mj-ea"/>
              <a:cs typeface="+mj-cs"/>
            </a:endParaRPr>
          </a:p>
          <a:p>
            <a:pPr lvl="1"/>
            <a:r>
              <a:rPr lang="en-GB" sz="1800" b="1" u="sng" dirty="0"/>
              <a:t>EUSPA</a:t>
            </a:r>
            <a:r>
              <a:rPr lang="en-GB" sz="1800" u="sng" dirty="0"/>
              <a:t> </a:t>
            </a:r>
            <a:r>
              <a:rPr lang="en-GB" sz="1800" u="sng" dirty="0" smtClean="0"/>
              <a:t>- Appel 2023 </a:t>
            </a:r>
          </a:p>
          <a:p>
            <a:pPr lvl="1"/>
            <a:r>
              <a:rPr lang="en-GB" sz="1800" dirty="0" smtClean="0">
                <a:ea typeface="+mj-ea"/>
                <a:cs typeface="+mj-cs"/>
              </a:rPr>
              <a:t>HORIZON-EUSPA-2023-SPACE</a:t>
            </a:r>
            <a:r>
              <a:rPr lang="en-GB" sz="1800" dirty="0">
                <a:ea typeface="+mj-ea"/>
                <a:cs typeface="+mj-cs"/>
              </a:rPr>
              <a:t>: </a:t>
            </a:r>
            <a:r>
              <a:rPr lang="en-GB" sz="1800" b="1" dirty="0" err="1" smtClean="0">
                <a:ea typeface="+mj-ea"/>
                <a:cs typeface="+mj-cs"/>
              </a:rPr>
              <a:t>octobre</a:t>
            </a:r>
            <a:r>
              <a:rPr lang="en-GB" sz="1800" b="1" dirty="0" smtClean="0">
                <a:ea typeface="+mj-ea"/>
                <a:cs typeface="+mj-cs"/>
              </a:rPr>
              <a:t> </a:t>
            </a:r>
            <a:r>
              <a:rPr lang="en-GB" sz="1800" b="1" dirty="0">
                <a:ea typeface="+mj-ea"/>
                <a:cs typeface="+mj-cs"/>
              </a:rPr>
              <a:t>2023 </a:t>
            </a:r>
            <a:r>
              <a:rPr lang="en-GB" sz="1800" b="1" dirty="0" smtClean="0">
                <a:ea typeface="+mj-ea"/>
                <a:cs typeface="+mj-cs"/>
              </a:rPr>
              <a:t>(à confirmer)</a:t>
            </a:r>
            <a:endParaRPr lang="en-GB" sz="1800" dirty="0">
              <a:ea typeface="+mj-ea"/>
              <a:cs typeface="+mj-cs"/>
            </a:endParaRPr>
          </a:p>
          <a:p>
            <a:pPr marL="342900" lvl="1" indent="0"/>
            <a:endParaRPr lang="en-GB" sz="1950" dirty="0">
              <a:latin typeface="DIN Next LT Pro Light" panose="020B0303020203050203" pitchFamily="34" charset="77"/>
              <a:ea typeface="+mj-ea"/>
              <a:cs typeface="+mj-cs"/>
            </a:endParaRPr>
          </a:p>
          <a:p>
            <a:pPr lvl="1"/>
            <a:endParaRPr lang="en-GB" sz="1950" dirty="0"/>
          </a:p>
        </p:txBody>
      </p:sp>
      <p:sp>
        <p:nvSpPr>
          <p:cNvPr id="4" name="Title 1">
            <a:extLst>
              <a:ext uri="{FF2B5EF4-FFF2-40B4-BE49-F238E27FC236}">
                <a16:creationId xmlns:a16="http://schemas.microsoft.com/office/drawing/2014/main" id="{7D39F3EA-D980-4FCB-8F1F-18C63ED159C8}"/>
              </a:ext>
            </a:extLst>
          </p:cNvPr>
          <p:cNvSpPr txBox="1">
            <a:spLocks/>
          </p:cNvSpPr>
          <p:nvPr/>
        </p:nvSpPr>
        <p:spPr>
          <a:xfrm>
            <a:off x="4788024" y="123478"/>
            <a:ext cx="4279374" cy="585265"/>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smtClean="0">
                <a:latin typeface="+mn-lt"/>
              </a:rPr>
              <a:t>Ouvertures et clôtures des appels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20</a:t>
            </a:fld>
            <a:endParaRPr lang="fr-FR"/>
          </a:p>
        </p:txBody>
      </p:sp>
    </p:spTree>
    <p:extLst>
      <p:ext uri="{BB962C8B-B14F-4D97-AF65-F5344CB8AC3E}">
        <p14:creationId xmlns:p14="http://schemas.microsoft.com/office/powerpoint/2010/main" val="1359945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91630"/>
            <a:ext cx="8640960" cy="2360062"/>
          </a:xfrm>
        </p:spPr>
        <p:txBody>
          <a:bodyPr spcFirstLastPara="1" vert="horz" wrap="square" lIns="68580" tIns="34290" rIns="68580" bIns="34290" rtlCol="0" anchor="t" anchorCtr="0">
            <a:noAutofit/>
          </a:bodyPr>
          <a:lstStyle/>
          <a:p>
            <a:pPr marL="514350" indent="-285750" algn="l">
              <a:lnSpc>
                <a:spcPct val="100000"/>
              </a:lnSpc>
              <a:buFont typeface="Wingdings" panose="05000000000000000000" pitchFamily="2" charset="2"/>
              <a:buChar char="§"/>
            </a:pPr>
            <a:r>
              <a:rPr lang="en-US" sz="1400" dirty="0">
                <a:solidFill>
                  <a:schemeClr val="tx1"/>
                </a:solidFill>
                <a:latin typeface="+mn-lt"/>
              </a:rPr>
              <a:t>HORIZON-CL4-2023-SPACE-01-11: End-to-end Earth observation systems and associated </a:t>
            </a:r>
            <a:r>
              <a:rPr lang="en-US" sz="1400" dirty="0" smtClean="0">
                <a:solidFill>
                  <a:schemeClr val="tx1"/>
                </a:solidFill>
                <a:latin typeface="+mn-lt"/>
              </a:rPr>
              <a:t>services</a:t>
            </a:r>
          </a:p>
          <a:p>
            <a:pPr marL="514350" indent="-285750" algn="l">
              <a:lnSpc>
                <a:spcPct val="100000"/>
              </a:lnSpc>
              <a:buFont typeface="Wingdings" panose="05000000000000000000" pitchFamily="2" charset="2"/>
              <a:buChar char="§"/>
            </a:pPr>
            <a:endParaRPr lang="en-US" sz="1400" dirty="0">
              <a:solidFill>
                <a:schemeClr val="tx1"/>
              </a:solidFill>
              <a:latin typeface="+mn-lt"/>
            </a:endParaRPr>
          </a:p>
          <a:p>
            <a:pPr marL="514350" indent="-285750" algn="l">
              <a:lnSpc>
                <a:spcPct val="100000"/>
              </a:lnSpc>
              <a:buFont typeface="Wingdings" panose="05000000000000000000" pitchFamily="2" charset="2"/>
              <a:buChar char="§"/>
            </a:pPr>
            <a:r>
              <a:rPr lang="en-US" sz="1400" dirty="0">
                <a:solidFill>
                  <a:schemeClr val="tx1"/>
                </a:solidFill>
                <a:latin typeface="+mn-lt"/>
              </a:rPr>
              <a:t>HORIZON-CL4-2023-SPACE-01-12: Future Space Ecosystem and Enabling </a:t>
            </a:r>
            <a:r>
              <a:rPr lang="en-US" sz="1400" dirty="0" smtClean="0">
                <a:solidFill>
                  <a:schemeClr val="tx1"/>
                </a:solidFill>
                <a:latin typeface="+mn-lt"/>
              </a:rPr>
              <a:t>Technologies</a:t>
            </a:r>
          </a:p>
          <a:p>
            <a:pPr marL="514350" indent="-285750" algn="l">
              <a:lnSpc>
                <a:spcPct val="100000"/>
              </a:lnSpc>
              <a:buFont typeface="Wingdings" panose="05000000000000000000" pitchFamily="2" charset="2"/>
              <a:buChar char="§"/>
            </a:pPr>
            <a:endParaRPr lang="en-US" sz="1400" dirty="0">
              <a:solidFill>
                <a:schemeClr val="tx1"/>
              </a:solidFill>
              <a:latin typeface="+mn-lt"/>
            </a:endParaRPr>
          </a:p>
          <a:p>
            <a:pPr marL="514350" indent="-285750" algn="l">
              <a:lnSpc>
                <a:spcPct val="100000"/>
              </a:lnSpc>
              <a:buFont typeface="Wingdings" panose="05000000000000000000" pitchFamily="2" charset="2"/>
              <a:buChar char="§"/>
            </a:pPr>
            <a:r>
              <a:rPr lang="en-US" sz="1400" dirty="0">
                <a:solidFill>
                  <a:schemeClr val="tx1"/>
                </a:solidFill>
                <a:latin typeface="+mn-lt"/>
              </a:rPr>
              <a:t>HORIZON-CL4-2023-SPACE-01-13: CSA Future Space Ecosystem</a:t>
            </a:r>
          </a:p>
          <a:p>
            <a:pPr marL="514350" indent="-285750" algn="l">
              <a:lnSpc>
                <a:spcPct val="100000"/>
              </a:lnSpc>
              <a:buFont typeface="Wingdings" panose="05000000000000000000" pitchFamily="2" charset="2"/>
              <a:buChar char="§"/>
            </a:pPr>
            <a:endParaRPr lang="en-US" sz="1400" dirty="0">
              <a:solidFill>
                <a:schemeClr val="tx1"/>
              </a:solidFill>
              <a:latin typeface="+mn-lt"/>
            </a:endParaRPr>
          </a:p>
          <a:p>
            <a:pPr marL="514350" indent="-285750" algn="l">
              <a:lnSpc>
                <a:spcPct val="100000"/>
              </a:lnSpc>
              <a:buFont typeface="Wingdings" panose="05000000000000000000" pitchFamily="2" charset="2"/>
              <a:buChar char="§"/>
            </a:pPr>
            <a:r>
              <a:rPr lang="en-US" sz="1400" dirty="0">
                <a:solidFill>
                  <a:schemeClr val="tx1"/>
                </a:solidFill>
                <a:latin typeface="+mn-lt"/>
              </a:rPr>
              <a:t>Other Actions: CSA Space Partnership</a:t>
            </a:r>
          </a:p>
          <a:p>
            <a:pPr algn="l">
              <a:lnSpc>
                <a:spcPct val="100000"/>
              </a:lnSpc>
            </a:pPr>
            <a:endParaRPr lang="en-US" sz="1350" dirty="0">
              <a:latin typeface="DIN Next LT Pro Light"/>
            </a:endParaRPr>
          </a:p>
        </p:txBody>
      </p:sp>
      <p:sp>
        <p:nvSpPr>
          <p:cNvPr id="5" name="Title 1">
            <a:extLst>
              <a:ext uri="{FF2B5EF4-FFF2-40B4-BE49-F238E27FC236}">
                <a16:creationId xmlns:a16="http://schemas.microsoft.com/office/drawing/2014/main" id="{89B061B3-CCE9-43EE-8B41-C3809F860B10}"/>
              </a:ext>
            </a:extLst>
          </p:cNvPr>
          <p:cNvSpPr txBox="1">
            <a:spLocks/>
          </p:cNvSpPr>
          <p:nvPr/>
        </p:nvSpPr>
        <p:spPr>
          <a:xfrm>
            <a:off x="5724128" y="123478"/>
            <a:ext cx="2983230"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smtClean="0">
                <a:latin typeface="+mn-lt"/>
              </a:rPr>
              <a:t>1 - </a:t>
            </a:r>
            <a:r>
              <a:rPr lang="fr-BE" sz="2200" b="1" dirty="0" err="1" smtClean="0">
                <a:latin typeface="+mn-lt"/>
              </a:rPr>
              <a:t>Competitiveness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21</a:t>
            </a:fld>
            <a:endParaRPr lang="fr-FR"/>
          </a:p>
        </p:txBody>
      </p:sp>
    </p:spTree>
    <p:extLst>
      <p:ext uri="{BB962C8B-B14F-4D97-AF65-F5344CB8AC3E}">
        <p14:creationId xmlns:p14="http://schemas.microsoft.com/office/powerpoint/2010/main" val="190359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697" y="915566"/>
            <a:ext cx="8433876" cy="3865328"/>
          </a:xfrm>
        </p:spPr>
        <p:txBody>
          <a:bodyPr spcFirstLastPara="1" vert="horz" wrap="square" lIns="68580" tIns="34290" rIns="68580" bIns="34290" rtlCol="0" anchor="t" anchorCtr="0">
            <a:noAutofit/>
          </a:bodyPr>
          <a:lstStyle/>
          <a:p>
            <a:pPr algn="l">
              <a:lnSpc>
                <a:spcPct val="100000"/>
              </a:lnSpc>
            </a:pPr>
            <a:r>
              <a:rPr lang="en-US" sz="1350" dirty="0">
                <a:solidFill>
                  <a:schemeClr val="tx1"/>
                </a:solidFill>
                <a:latin typeface="+mn-lt"/>
              </a:rPr>
              <a:t>HORIZON-CL4-2023-SPACE-01-11: End-to-end Earth observation systems and associated services</a:t>
            </a:r>
          </a:p>
          <a:p>
            <a:pPr lvl="1">
              <a:lnSpc>
                <a:spcPct val="100000"/>
              </a:lnSpc>
            </a:pPr>
            <a:endParaRPr lang="en-US" sz="1200" dirty="0"/>
          </a:p>
          <a:p>
            <a:pPr lvl="1">
              <a:lnSpc>
                <a:spcPct val="100000"/>
              </a:lnSpc>
            </a:pPr>
            <a:endParaRPr lang="en-US" sz="1200" dirty="0"/>
          </a:p>
          <a:p>
            <a:pPr marL="42863" indent="0">
              <a:spcBef>
                <a:spcPts val="450"/>
              </a:spcBef>
            </a:pPr>
            <a:endParaRPr lang="en-US" sz="1350" b="0" u="sng" dirty="0">
              <a:solidFill>
                <a:schemeClr val="tx1"/>
              </a:solidFill>
              <a:latin typeface="+mn-lt"/>
            </a:endParaRPr>
          </a:p>
          <a:p>
            <a:pPr marL="42863" indent="0">
              <a:spcBef>
                <a:spcPts val="450"/>
              </a:spcBef>
            </a:pPr>
            <a:r>
              <a:rPr lang="en-US" sz="1200" b="0" u="sng" dirty="0">
                <a:solidFill>
                  <a:schemeClr val="tx1"/>
                </a:solidFill>
                <a:latin typeface="+mn-lt"/>
              </a:rPr>
              <a:t>Expected Outcomes</a:t>
            </a:r>
            <a:r>
              <a:rPr lang="en-US" sz="1200" b="0" dirty="0">
                <a:solidFill>
                  <a:schemeClr val="tx1"/>
                </a:solidFill>
                <a:latin typeface="+mn-lt"/>
              </a:rPr>
              <a:t>:</a:t>
            </a:r>
            <a:r>
              <a:rPr lang="en-US" sz="1200" b="0" u="sng"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Achieve and maintain the worldwide leadership for Earth Observation system;​</a:t>
            </a:r>
          </a:p>
          <a:p>
            <a:pPr>
              <a:spcBef>
                <a:spcPts val="450"/>
              </a:spcBef>
              <a:buFont typeface="Arial" panose="020B0604020202020204" pitchFamily="34" charset="0"/>
              <a:buChar char="•"/>
            </a:pPr>
            <a:r>
              <a:rPr lang="en-US" sz="1200" b="0" dirty="0">
                <a:solidFill>
                  <a:schemeClr val="tx1"/>
                </a:solidFill>
                <a:latin typeface="+mn-lt"/>
              </a:rPr>
              <a:t>A flexible and competitive end-to-end system demonstration;​</a:t>
            </a:r>
          </a:p>
          <a:p>
            <a:pPr>
              <a:spcBef>
                <a:spcPts val="450"/>
              </a:spcBef>
              <a:buFont typeface="Arial" panose="020B0604020202020204" pitchFamily="34" charset="0"/>
              <a:buChar char="•"/>
            </a:pPr>
            <a:r>
              <a:rPr lang="en-US" sz="1200" b="0" dirty="0">
                <a:solidFill>
                  <a:schemeClr val="tx1"/>
                </a:solidFill>
                <a:latin typeface="+mn-lt"/>
              </a:rPr>
              <a:t>Short to medium term disruptive development and maturation of key technologies;​</a:t>
            </a:r>
          </a:p>
          <a:p>
            <a:pPr>
              <a:spcBef>
                <a:spcPts val="450"/>
              </a:spcBef>
              <a:buFont typeface="Arial" panose="020B0604020202020204" pitchFamily="34" charset="0"/>
              <a:buChar char="•"/>
            </a:pPr>
            <a:r>
              <a:rPr lang="en-US" sz="1200" b="0" dirty="0">
                <a:solidFill>
                  <a:schemeClr val="tx1"/>
                </a:solidFill>
                <a:latin typeface="+mn-lt"/>
              </a:rPr>
              <a:t>Contribute to European non-dependence for the development of Earth-observation technologies and to the Green Deal.​</a:t>
            </a:r>
          </a:p>
          <a:p>
            <a:pPr marL="42863" indent="0">
              <a:spcBef>
                <a:spcPts val="450"/>
              </a:spcBef>
            </a:pPr>
            <a:r>
              <a:rPr lang="en-US" sz="1200" b="0" u="sng" dirty="0">
                <a:solidFill>
                  <a:schemeClr val="tx1"/>
                </a:solidFill>
                <a:latin typeface="+mn-lt"/>
              </a:rPr>
              <a:t>Scope</a:t>
            </a:r>
            <a:r>
              <a:rPr lang="en-US" sz="1200" b="0"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Earth observation technologies based on a network of small satellites with innovative capabilities seizing the full innovation potential of low cost and/or disruptive and sustainable approaches;​</a:t>
            </a:r>
          </a:p>
          <a:p>
            <a:pPr>
              <a:spcBef>
                <a:spcPts val="450"/>
              </a:spcBef>
              <a:buFont typeface="Arial" panose="020B0604020202020204" pitchFamily="34" charset="0"/>
              <a:buChar char="•"/>
            </a:pPr>
            <a:r>
              <a:rPr lang="en-US" sz="1200" b="0" dirty="0">
                <a:solidFill>
                  <a:schemeClr val="tx1"/>
                </a:solidFill>
                <a:latin typeface="+mn-lt"/>
              </a:rPr>
              <a:t>Satellite Data Management and Processing including image processing for end-to-end performance improvement and on infrastructures and networks for ground processing and virtual network functions;​</a:t>
            </a:r>
          </a:p>
          <a:p>
            <a:pPr>
              <a:spcBef>
                <a:spcPts val="450"/>
              </a:spcBef>
              <a:buFont typeface="Arial" panose="020B0604020202020204" pitchFamily="34" charset="0"/>
              <a:buChar char="•"/>
            </a:pPr>
            <a:r>
              <a:rPr lang="en-US" sz="1200" b="0" dirty="0">
                <a:solidFill>
                  <a:schemeClr val="tx1"/>
                </a:solidFill>
                <a:latin typeface="+mn-lt"/>
              </a:rPr>
              <a:t>R&amp;I to identify, develop and implement AI in industrial processes means fostering </a:t>
            </a:r>
            <a:r>
              <a:rPr lang="en-US" sz="1200" b="0" dirty="0" err="1">
                <a:solidFill>
                  <a:schemeClr val="tx1"/>
                </a:solidFill>
                <a:latin typeface="+mn-lt"/>
              </a:rPr>
              <a:t>digitalisation</a:t>
            </a:r>
            <a:r>
              <a:rPr lang="en-US" sz="1200" b="0" dirty="0">
                <a:solidFill>
                  <a:schemeClr val="tx1"/>
                </a:solidFill>
                <a:latin typeface="+mn-lt"/>
              </a:rPr>
              <a:t> for Earth observation including software validation and verification.</a:t>
            </a:r>
            <a:endParaRPr lang="en-US" sz="1350" b="0" i="1" dirty="0">
              <a:solidFill>
                <a:schemeClr val="tx1"/>
              </a:solidFill>
              <a:latin typeface="+mn-lt"/>
            </a:endParaRPr>
          </a:p>
        </p:txBody>
      </p:sp>
      <p:graphicFrame>
        <p:nvGraphicFramePr>
          <p:cNvPr id="5" name="Table 5">
            <a:extLst>
              <a:ext uri="{FF2B5EF4-FFF2-40B4-BE49-F238E27FC236}">
                <a16:creationId xmlns:a16="http://schemas.microsoft.com/office/drawing/2014/main" id="{B62CC1C7-EC9B-4F20-A587-B2BCE6638AE3}"/>
              </a:ext>
            </a:extLst>
          </p:cNvPr>
          <p:cNvGraphicFramePr>
            <a:graphicFrameLocks noGrp="1"/>
          </p:cNvGraphicFramePr>
          <p:nvPr>
            <p:extLst>
              <p:ext uri="{D42A27DB-BD31-4B8C-83A1-F6EECF244321}">
                <p14:modId xmlns:p14="http://schemas.microsoft.com/office/powerpoint/2010/main" val="1745818695"/>
              </p:ext>
            </p:extLst>
          </p:nvPr>
        </p:nvGraphicFramePr>
        <p:xfrm>
          <a:off x="464344" y="1203598"/>
          <a:ext cx="8679656" cy="655320"/>
        </p:xfrm>
        <a:graphic>
          <a:graphicData uri="http://schemas.openxmlformats.org/drawingml/2006/table">
            <a:tbl>
              <a:tblPr firstRow="1" bandRow="1">
                <a:tableStyleId>{5C22544A-7EE6-4342-B048-85BDC9FD1C3A}</a:tableStyleId>
              </a:tblPr>
              <a:tblGrid>
                <a:gridCol w="1264754">
                  <a:extLst>
                    <a:ext uri="{9D8B030D-6E8A-4147-A177-3AD203B41FA5}">
                      <a16:colId xmlns:a16="http://schemas.microsoft.com/office/drawing/2014/main" val="3214808052"/>
                    </a:ext>
                  </a:extLst>
                </a:gridCol>
                <a:gridCol w="1381185">
                  <a:extLst>
                    <a:ext uri="{9D8B030D-6E8A-4147-A177-3AD203B41FA5}">
                      <a16:colId xmlns:a16="http://schemas.microsoft.com/office/drawing/2014/main" val="706679137"/>
                    </a:ext>
                  </a:extLst>
                </a:gridCol>
                <a:gridCol w="1148323">
                  <a:extLst>
                    <a:ext uri="{9D8B030D-6E8A-4147-A177-3AD203B41FA5}">
                      <a16:colId xmlns:a16="http://schemas.microsoft.com/office/drawing/2014/main" val="503156777"/>
                    </a:ext>
                  </a:extLst>
                </a:gridCol>
                <a:gridCol w="1148323">
                  <a:extLst>
                    <a:ext uri="{9D8B030D-6E8A-4147-A177-3AD203B41FA5}">
                      <a16:colId xmlns:a16="http://schemas.microsoft.com/office/drawing/2014/main" val="1175917545"/>
                    </a:ext>
                  </a:extLst>
                </a:gridCol>
                <a:gridCol w="1321947">
                  <a:extLst>
                    <a:ext uri="{9D8B030D-6E8A-4147-A177-3AD203B41FA5}">
                      <a16:colId xmlns:a16="http://schemas.microsoft.com/office/drawing/2014/main" val="2995619175"/>
                    </a:ext>
                  </a:extLst>
                </a:gridCol>
                <a:gridCol w="1207562">
                  <a:extLst>
                    <a:ext uri="{9D8B030D-6E8A-4147-A177-3AD203B41FA5}">
                      <a16:colId xmlns:a16="http://schemas.microsoft.com/office/drawing/2014/main" val="1895727779"/>
                    </a:ext>
                  </a:extLst>
                </a:gridCol>
                <a:gridCol w="1207562">
                  <a:extLst>
                    <a:ext uri="{9D8B030D-6E8A-4147-A177-3AD203B41FA5}">
                      <a16:colId xmlns:a16="http://schemas.microsoft.com/office/drawing/2014/main" val="2887972052"/>
                    </a:ext>
                  </a:extLst>
                </a:gridCol>
              </a:tblGrid>
              <a:tr h="341133">
                <a:tc>
                  <a:txBody>
                    <a:bodyPr/>
                    <a:lstStyle/>
                    <a:p>
                      <a:pPr algn="ctr"/>
                      <a:r>
                        <a:rPr lang="en-US" sz="1100" b="0" i="0" kern="1200" dirty="0">
                          <a:solidFill>
                            <a:schemeClr val="lt1"/>
                          </a:solidFill>
                          <a:effectLst/>
                          <a:latin typeface="+mn-lt"/>
                          <a:ea typeface="+mn-ea"/>
                          <a:cs typeface="+mn-cs"/>
                        </a:rPr>
                        <a:t>Budget - € million</a:t>
                      </a:r>
                      <a:endParaRPr lang="en-IE" sz="1100" dirty="0"/>
                    </a:p>
                  </a:txBody>
                  <a:tcPr marL="68580" marR="68580" marT="34290" marB="34290" anchor="ctr"/>
                </a:tc>
                <a:tc>
                  <a:txBody>
                    <a:bodyPr/>
                    <a:lstStyle/>
                    <a:p>
                      <a:pPr algn="ctr"/>
                      <a:r>
                        <a:rPr lang="en-US" sz="1100" b="0" i="0" kern="1200" dirty="0">
                          <a:solidFill>
                            <a:schemeClr val="lt1"/>
                          </a:solidFill>
                          <a:effectLst/>
                          <a:latin typeface="+mn-lt"/>
                          <a:ea typeface="+mn-ea"/>
                          <a:cs typeface="+mn-cs"/>
                        </a:rPr>
                        <a:t>Per project - € million</a:t>
                      </a:r>
                      <a:endParaRPr lang="en-IE" sz="1100" b="0" i="0" kern="1200" dirty="0">
                        <a:solidFill>
                          <a:schemeClr val="lt1"/>
                        </a:solidFill>
                        <a:effectLst/>
                        <a:latin typeface="+mn-lt"/>
                        <a:ea typeface="+mn-ea"/>
                        <a:cs typeface="+mn-cs"/>
                      </a:endParaRPr>
                    </a:p>
                  </a:txBody>
                  <a:tcPr marL="68580" marR="68580" marT="34290" marB="34290" anchor="ctr"/>
                </a:tc>
                <a:tc>
                  <a:txBody>
                    <a:bodyPr/>
                    <a:lstStyle/>
                    <a:p>
                      <a:pPr algn="ctr"/>
                      <a:r>
                        <a:rPr lang="en-US" sz="1100" b="0" i="0" u="none" strike="noStrike" kern="1200" dirty="0">
                          <a:solidFill>
                            <a:schemeClr val="lt1"/>
                          </a:solidFill>
                          <a:effectLst/>
                          <a:latin typeface="+mn-lt"/>
                          <a:ea typeface="+mn-ea"/>
                          <a:cs typeface="+mn-cs"/>
                        </a:rPr>
                        <a:t># of projects</a:t>
                      </a:r>
                    </a:p>
                  </a:txBody>
                  <a:tcPr marL="68580" marR="68580" marT="34290" marB="34290" anchor="ctr"/>
                </a:tc>
                <a:tc>
                  <a:txBody>
                    <a:bodyPr/>
                    <a:lstStyle/>
                    <a:p>
                      <a:pPr algn="ctr"/>
                      <a:r>
                        <a:rPr lang="en-US" sz="1100" b="0" i="0" u="none" strike="noStrike" kern="1200" dirty="0">
                          <a:solidFill>
                            <a:schemeClr val="lt1"/>
                          </a:solidFill>
                          <a:effectLst/>
                          <a:latin typeface="+mn-lt"/>
                          <a:ea typeface="+mn-ea"/>
                          <a:cs typeface="+mn-cs"/>
                        </a:rPr>
                        <a:t>Type of action</a:t>
                      </a:r>
                      <a:endParaRPr lang="en-IE" sz="1100" dirty="0"/>
                    </a:p>
                  </a:txBody>
                  <a:tcPr marL="68580" marR="68580" marT="34290" marB="34290" anchor="ctr"/>
                </a:tc>
                <a:tc>
                  <a:txBody>
                    <a:bodyPr/>
                    <a:lstStyle/>
                    <a:p>
                      <a:pPr algn="ctr"/>
                      <a:r>
                        <a:rPr lang="en-US" sz="1100" b="0" i="0" kern="1200" dirty="0">
                          <a:solidFill>
                            <a:schemeClr val="lt1"/>
                          </a:solidFill>
                          <a:effectLst/>
                          <a:latin typeface="+mn-lt"/>
                          <a:ea typeface="+mn-ea"/>
                          <a:cs typeface="+mn-cs"/>
                        </a:rPr>
                        <a:t>TRL </a:t>
                      </a:r>
                      <a:r>
                        <a:rPr lang="en-US" sz="1100" b="0" i="0" u="none" strike="noStrike" kern="1200" dirty="0">
                          <a:solidFill>
                            <a:schemeClr val="lt1"/>
                          </a:solidFill>
                          <a:effectLst/>
                          <a:latin typeface="+mn-lt"/>
                          <a:ea typeface="+mn-ea"/>
                          <a:cs typeface="+mn-cs"/>
                        </a:rPr>
                        <a:t>by end of project</a:t>
                      </a:r>
                      <a:r>
                        <a:rPr lang="en-US" sz="1100" b="0" i="0" kern="1200" dirty="0">
                          <a:solidFill>
                            <a:schemeClr val="lt1"/>
                          </a:solidFill>
                          <a:effectLst/>
                          <a:latin typeface="+mn-lt"/>
                          <a:ea typeface="+mn-ea"/>
                          <a:cs typeface="+mn-cs"/>
                        </a:rPr>
                        <a:t>​</a:t>
                      </a:r>
                      <a:endParaRPr lang="en-IE" sz="1100" dirty="0"/>
                    </a:p>
                  </a:txBody>
                  <a:tcPr marL="68580" marR="68580" marT="34290" marB="34290" anchor="ctr"/>
                </a:tc>
                <a:tc>
                  <a:txBody>
                    <a:bodyPr/>
                    <a:lstStyle/>
                    <a:p>
                      <a:pPr algn="ctr"/>
                      <a:r>
                        <a:rPr lang="en-GB" sz="1100" b="0" i="0" u="none" strike="noStrike" kern="1200" dirty="0">
                          <a:solidFill>
                            <a:schemeClr val="lt1"/>
                          </a:solidFill>
                          <a:effectLst/>
                          <a:latin typeface="+mn-lt"/>
                          <a:ea typeface="+mn-ea"/>
                          <a:cs typeface="+mn-cs"/>
                        </a:rPr>
                        <a:t>Financial set-up </a:t>
                      </a:r>
                      <a:endParaRPr lang="en-IE" sz="1100" b="0" i="0" u="none" strike="noStrike" kern="1200" dirty="0">
                        <a:solidFill>
                          <a:schemeClr val="lt1"/>
                        </a:solidFill>
                        <a:effectLst/>
                        <a:latin typeface="+mn-lt"/>
                        <a:ea typeface="+mn-ea"/>
                        <a:cs typeface="+mn-cs"/>
                      </a:endParaRPr>
                    </a:p>
                  </a:txBody>
                  <a:tcPr marL="68580" marR="68580" marT="34290" marB="34290" anchor="ctr"/>
                </a:tc>
                <a:tc>
                  <a:txBody>
                    <a:bodyPr/>
                    <a:lstStyle/>
                    <a:p>
                      <a:pPr algn="ctr"/>
                      <a:r>
                        <a:rPr lang="en-IE" sz="1100" b="0" i="0" u="none" strike="noStrike" kern="1200" dirty="0">
                          <a:solidFill>
                            <a:schemeClr val="lt1"/>
                          </a:solidFill>
                          <a:effectLst/>
                          <a:latin typeface="+mn-lt"/>
                          <a:ea typeface="+mn-ea"/>
                          <a:cs typeface="+mn-cs"/>
                        </a:rPr>
                        <a:t>Country restriction</a:t>
                      </a:r>
                    </a:p>
                  </a:txBody>
                  <a:tcPr marL="68580" marR="68580" marT="34290" marB="34290" anchor="ctr"/>
                </a:tc>
                <a:extLst>
                  <a:ext uri="{0D108BD9-81ED-4DB2-BD59-A6C34878D82A}">
                    <a16:rowId xmlns:a16="http://schemas.microsoft.com/office/drawing/2014/main" val="455682239"/>
                  </a:ext>
                </a:extLst>
              </a:tr>
              <a:tr h="234931">
                <a:tc>
                  <a:txBody>
                    <a:bodyPr/>
                    <a:lstStyle/>
                    <a:p>
                      <a:pPr algn="ctr"/>
                      <a:r>
                        <a:rPr lang="en-IE" sz="1200" dirty="0">
                          <a:solidFill>
                            <a:schemeClr val="accent1"/>
                          </a:solidFill>
                        </a:rPr>
                        <a:t>10,10</a:t>
                      </a:r>
                    </a:p>
                  </a:txBody>
                  <a:tcPr marL="68580" marR="68580" marT="34290" marB="34290"/>
                </a:tc>
                <a:tc>
                  <a:txBody>
                    <a:bodyPr/>
                    <a:lstStyle/>
                    <a:p>
                      <a:pPr algn="ctr"/>
                      <a:r>
                        <a:rPr lang="en-IE" sz="1200" b="0" i="0" kern="1200" dirty="0">
                          <a:solidFill>
                            <a:schemeClr val="accent1"/>
                          </a:solidFill>
                          <a:effectLst/>
                          <a:latin typeface="+mn-lt"/>
                          <a:ea typeface="+mn-ea"/>
                          <a:cs typeface="+mn-cs"/>
                        </a:rPr>
                        <a:t>1 to</a:t>
                      </a:r>
                      <a:r>
                        <a:rPr lang="en-IE" sz="1200" b="0" i="0" kern="1200" baseline="0" dirty="0">
                          <a:solidFill>
                            <a:schemeClr val="accent1"/>
                          </a:solidFill>
                          <a:effectLst/>
                          <a:latin typeface="+mn-lt"/>
                          <a:ea typeface="+mn-ea"/>
                          <a:cs typeface="+mn-cs"/>
                        </a:rPr>
                        <a:t> 2,50 </a:t>
                      </a:r>
                      <a:endParaRPr lang="en-IE" sz="1200" b="0" i="0" kern="1200" dirty="0">
                        <a:solidFill>
                          <a:schemeClr val="accent1"/>
                        </a:solidFill>
                        <a:effectLst/>
                        <a:latin typeface="+mn-lt"/>
                        <a:ea typeface="+mn-ea"/>
                        <a:cs typeface="+mn-cs"/>
                      </a:endParaRPr>
                    </a:p>
                  </a:txBody>
                  <a:tcPr marL="68580" marR="68580" marT="34290" marB="34290"/>
                </a:tc>
                <a:tc>
                  <a:txBody>
                    <a:bodyPr/>
                    <a:lstStyle/>
                    <a:p>
                      <a:pPr algn="ctr"/>
                      <a:r>
                        <a:rPr lang="fr-BE" sz="1200" dirty="0">
                          <a:solidFill>
                            <a:schemeClr val="accent1"/>
                          </a:solidFill>
                        </a:rPr>
                        <a:t>5</a:t>
                      </a:r>
                      <a:endParaRPr lang="en-IE" sz="1200" dirty="0">
                        <a:solidFill>
                          <a:schemeClr val="accent1"/>
                        </a:solidFill>
                      </a:endParaRPr>
                    </a:p>
                  </a:txBody>
                  <a:tcPr marL="68580" marR="68580" marT="34290" marB="34290"/>
                </a:tc>
                <a:tc>
                  <a:txBody>
                    <a:bodyPr/>
                    <a:lstStyle/>
                    <a:p>
                      <a:pPr algn="ctr"/>
                      <a:r>
                        <a:rPr lang="fr-BE" sz="1200" dirty="0">
                          <a:solidFill>
                            <a:schemeClr val="accent1"/>
                          </a:solidFill>
                        </a:rPr>
                        <a:t>IA</a:t>
                      </a:r>
                      <a:endParaRPr lang="en-IE" sz="1200" dirty="0">
                        <a:solidFill>
                          <a:schemeClr val="accent1"/>
                        </a:solidFill>
                      </a:endParaRPr>
                    </a:p>
                  </a:txBody>
                  <a:tcPr marL="68580" marR="68580" marT="34290" marB="34290"/>
                </a:tc>
                <a:tc>
                  <a:txBody>
                    <a:bodyPr/>
                    <a:lstStyle/>
                    <a:p>
                      <a:pPr algn="ctr"/>
                      <a:r>
                        <a:rPr lang="en-US" sz="1200" b="0" i="0" kern="1200" dirty="0">
                          <a:solidFill>
                            <a:schemeClr val="accent1"/>
                          </a:solidFill>
                          <a:effectLst/>
                          <a:latin typeface="+mn-lt"/>
                          <a:ea typeface="+mn-ea"/>
                          <a:cs typeface="+mn-cs"/>
                        </a:rPr>
                        <a:t>5/6</a:t>
                      </a:r>
                      <a:endParaRPr lang="en-IE" sz="1200" dirty="0">
                        <a:solidFill>
                          <a:schemeClr val="accent1"/>
                        </a:solidFill>
                      </a:endParaRPr>
                    </a:p>
                  </a:txBody>
                  <a:tcPr marL="68580" marR="68580" marT="34290" marB="34290"/>
                </a:tc>
                <a:tc>
                  <a:txBody>
                    <a:bodyPr/>
                    <a:lstStyle/>
                    <a:p>
                      <a:pPr algn="ctr"/>
                      <a:r>
                        <a:rPr lang="en-US" sz="1200" dirty="0">
                          <a:solidFill>
                            <a:schemeClr val="accent1"/>
                          </a:solidFill>
                          <a:latin typeface="DIN Next LT Pro Light"/>
                        </a:rPr>
                        <a:t>lump sum</a:t>
                      </a:r>
                      <a:endParaRPr lang="en-IE" sz="1200" dirty="0">
                        <a:solidFill>
                          <a:schemeClr val="accent1"/>
                        </a:solidFill>
                      </a:endParaRPr>
                    </a:p>
                  </a:txBody>
                  <a:tcPr marL="68580" marR="68580" marT="34290" marB="34290"/>
                </a:tc>
                <a:tc>
                  <a:txBody>
                    <a:bodyPr/>
                    <a:lstStyle/>
                    <a:p>
                      <a:pPr algn="ctr"/>
                      <a:r>
                        <a:rPr lang="fr-BE" sz="1200" dirty="0">
                          <a:solidFill>
                            <a:schemeClr val="accent1"/>
                          </a:solidFill>
                        </a:rPr>
                        <a:t>No</a:t>
                      </a:r>
                      <a:endParaRPr lang="en-IE" sz="1200" dirty="0">
                        <a:solidFill>
                          <a:schemeClr val="accent1"/>
                        </a:solidFill>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00192" y="267494"/>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22</a:t>
            </a:fld>
            <a:endParaRPr lang="fr-FR"/>
          </a:p>
        </p:txBody>
      </p:sp>
    </p:spTree>
    <p:extLst>
      <p:ext uri="{BB962C8B-B14F-4D97-AF65-F5344CB8AC3E}">
        <p14:creationId xmlns:p14="http://schemas.microsoft.com/office/powerpoint/2010/main" val="2750374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977" y="990260"/>
            <a:ext cx="8471420" cy="4048062"/>
          </a:xfrm>
        </p:spPr>
        <p:txBody>
          <a:bodyPr spcFirstLastPara="1" vert="horz" wrap="square" lIns="68580" tIns="34290" rIns="68580" bIns="34290" rtlCol="0" anchor="t" anchorCtr="0">
            <a:noAutofit/>
          </a:bodyPr>
          <a:lstStyle/>
          <a:p>
            <a:pPr algn="l">
              <a:lnSpc>
                <a:spcPct val="100000"/>
              </a:lnSpc>
            </a:pPr>
            <a:r>
              <a:rPr lang="en-US" sz="1350" dirty="0">
                <a:solidFill>
                  <a:schemeClr val="tx1"/>
                </a:solidFill>
                <a:latin typeface="+mn-lt"/>
              </a:rPr>
              <a:t>HORIZON-CL4-2023-SPACE-01-12: Future Space Ecosystem and Enabling Technologies</a:t>
            </a:r>
          </a:p>
          <a:p>
            <a:pPr lvl="1">
              <a:lnSpc>
                <a:spcPct val="100000"/>
              </a:lnSpc>
            </a:pPr>
            <a:endParaRPr lang="en-US" sz="1200" dirty="0"/>
          </a:p>
          <a:p>
            <a:pPr lvl="1">
              <a:lnSpc>
                <a:spcPct val="100000"/>
              </a:lnSpc>
            </a:pPr>
            <a:endParaRPr lang="en-US" sz="1200" dirty="0"/>
          </a:p>
          <a:p>
            <a:pPr marL="342900" lvl="1" indent="0"/>
            <a:endParaRPr lang="en-US" sz="1200" dirty="0"/>
          </a:p>
          <a:p>
            <a:pPr marL="42863" indent="0">
              <a:spcBef>
                <a:spcPts val="450"/>
              </a:spcBef>
            </a:pPr>
            <a:endParaRPr lang="en-US" sz="1200" b="0" u="sng" dirty="0" smtClean="0">
              <a:solidFill>
                <a:schemeClr val="tx1"/>
              </a:solidFill>
              <a:latin typeface="+mn-lt"/>
            </a:endParaRPr>
          </a:p>
          <a:p>
            <a:pPr marL="42863" indent="0">
              <a:spcBef>
                <a:spcPts val="450"/>
              </a:spcBef>
            </a:pPr>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A future space ecosystem, fostering the </a:t>
            </a:r>
            <a:r>
              <a:rPr lang="en-US" sz="1200" b="0" dirty="0" err="1">
                <a:solidFill>
                  <a:schemeClr val="tx1"/>
                </a:solidFill>
                <a:latin typeface="+mn-lt"/>
              </a:rPr>
              <a:t>industrialisation</a:t>
            </a:r>
            <a:r>
              <a:rPr lang="en-US" sz="1200" b="0" dirty="0">
                <a:solidFill>
                  <a:schemeClr val="tx1"/>
                </a:solidFill>
                <a:latin typeface="+mn-lt"/>
              </a:rPr>
              <a:t> and business in space;​</a:t>
            </a:r>
          </a:p>
          <a:p>
            <a:pPr>
              <a:spcBef>
                <a:spcPts val="450"/>
              </a:spcBef>
              <a:buFont typeface="Arial" panose="020B0604020202020204" pitchFamily="34" charset="0"/>
              <a:buChar char="•"/>
            </a:pPr>
            <a:r>
              <a:rPr lang="en-US" sz="1200" b="0" dirty="0">
                <a:solidFill>
                  <a:schemeClr val="tx1"/>
                </a:solidFill>
                <a:latin typeface="+mn-lt"/>
              </a:rPr>
              <a:t>A sustainable, highly automated, flexible and economically viable space infrastructure, building on technologies and concepts for a circular economy in space such as plug-and-play spacecraft functionality​</a:t>
            </a:r>
          </a:p>
          <a:p>
            <a:pPr>
              <a:spcBef>
                <a:spcPts val="450"/>
              </a:spcBef>
              <a:buFont typeface="Arial" panose="020B0604020202020204" pitchFamily="34" charset="0"/>
              <a:buChar char="•"/>
            </a:pPr>
            <a:r>
              <a:rPr lang="en-US" sz="1200" b="0" dirty="0">
                <a:solidFill>
                  <a:schemeClr val="tx1"/>
                </a:solidFill>
                <a:latin typeface="+mn-lt"/>
              </a:rPr>
              <a:t>New technologies and approaches for future space systems, application and services such as on-orbit services (OOS)​</a:t>
            </a:r>
          </a:p>
          <a:p>
            <a:pPr>
              <a:spcBef>
                <a:spcPts val="450"/>
              </a:spcBef>
              <a:buFont typeface="Arial" panose="020B0604020202020204" pitchFamily="34" charset="0"/>
              <a:buChar char="•"/>
            </a:pPr>
            <a:r>
              <a:rPr lang="en-US" sz="1200" b="0" dirty="0">
                <a:solidFill>
                  <a:schemeClr val="tx1"/>
                </a:solidFill>
                <a:latin typeface="+mn-lt"/>
              </a:rPr>
              <a:t>Short to medium term disruptive development and maturation of key technologies.​</a:t>
            </a:r>
          </a:p>
          <a:p>
            <a:pPr marL="42863" indent="0">
              <a:spcBef>
                <a:spcPts val="450"/>
              </a:spcBef>
            </a:pPr>
            <a:r>
              <a:rPr lang="en-US" sz="1200" b="0" u="sng" dirty="0">
                <a:solidFill>
                  <a:schemeClr val="tx1"/>
                </a:solidFill>
                <a:latin typeface="+mn-lt"/>
              </a:rPr>
              <a:t>Scope</a:t>
            </a:r>
            <a:r>
              <a:rPr lang="en-US" sz="1200" b="0" dirty="0">
                <a:solidFill>
                  <a:schemeClr val="tx1"/>
                </a:solidFill>
                <a:latin typeface="+mn-lt"/>
              </a:rPr>
              <a:t>​</a:t>
            </a:r>
          </a:p>
          <a:p>
            <a:pPr>
              <a:spcBef>
                <a:spcPts val="450"/>
              </a:spcBef>
              <a:buFont typeface="Arial" panose="020B0604020202020204" pitchFamily="34" charset="0"/>
              <a:buChar char="•"/>
            </a:pPr>
            <a:r>
              <a:rPr lang="en-US" sz="1200" b="0" dirty="0">
                <a:solidFill>
                  <a:schemeClr val="tx1"/>
                </a:solidFill>
                <a:latin typeface="+mn-lt"/>
              </a:rPr>
              <a:t>Generic building blocks technologies for electric propulsion systems considering paradigms relevant for industrialization;​</a:t>
            </a:r>
          </a:p>
          <a:p>
            <a:pPr>
              <a:spcBef>
                <a:spcPts val="450"/>
              </a:spcBef>
              <a:buFont typeface="Arial" panose="020B0604020202020204" pitchFamily="34" charset="0"/>
              <a:buChar char="•"/>
            </a:pPr>
            <a:r>
              <a:rPr lang="en-US" sz="1200" b="0" dirty="0">
                <a:solidFill>
                  <a:schemeClr val="tx1"/>
                </a:solidFill>
                <a:latin typeface="+mn-lt"/>
              </a:rPr>
              <a:t>Technologies and concepts with a clear application, pathway to applications and business sustainability in mind, e.g., next generation of services, enabling technologies, or serial production and manufacturing concepts.​</a:t>
            </a:r>
            <a:endParaRPr lang="en-US" sz="1200" b="0" i="1" dirty="0">
              <a:solidFill>
                <a:schemeClr val="tx1"/>
              </a:solidFill>
              <a:latin typeface="+mn-lt"/>
            </a:endParaRPr>
          </a:p>
        </p:txBody>
      </p:sp>
      <p:graphicFrame>
        <p:nvGraphicFramePr>
          <p:cNvPr id="9" name="Table 5">
            <a:extLst>
              <a:ext uri="{FF2B5EF4-FFF2-40B4-BE49-F238E27FC236}">
                <a16:creationId xmlns:a16="http://schemas.microsoft.com/office/drawing/2014/main" id="{17D5643A-A0C2-43CE-9797-FBDF85C08CC0}"/>
              </a:ext>
            </a:extLst>
          </p:cNvPr>
          <p:cNvGraphicFramePr>
            <a:graphicFrameLocks noGrp="1"/>
          </p:cNvGraphicFramePr>
          <p:nvPr>
            <p:extLst>
              <p:ext uri="{D42A27DB-BD31-4B8C-83A1-F6EECF244321}">
                <p14:modId xmlns:p14="http://schemas.microsoft.com/office/powerpoint/2010/main" val="90007291"/>
              </p:ext>
            </p:extLst>
          </p:nvPr>
        </p:nvGraphicFramePr>
        <p:xfrm>
          <a:off x="407808" y="1275606"/>
          <a:ext cx="8696080" cy="666750"/>
        </p:xfrm>
        <a:graphic>
          <a:graphicData uri="http://schemas.openxmlformats.org/drawingml/2006/table">
            <a:tbl>
              <a:tblPr firstRow="1" bandRow="1">
                <a:tableStyleId>{5C22544A-7EE6-4342-B048-85BDC9FD1C3A}</a:tableStyleId>
              </a:tblPr>
              <a:tblGrid>
                <a:gridCol w="1234040">
                  <a:extLst>
                    <a:ext uri="{9D8B030D-6E8A-4147-A177-3AD203B41FA5}">
                      <a16:colId xmlns:a16="http://schemas.microsoft.com/office/drawing/2014/main" val="3214808052"/>
                    </a:ext>
                  </a:extLst>
                </a:gridCol>
                <a:gridCol w="1609173">
                  <a:extLst>
                    <a:ext uri="{9D8B030D-6E8A-4147-A177-3AD203B41FA5}">
                      <a16:colId xmlns:a16="http://schemas.microsoft.com/office/drawing/2014/main" val="706679137"/>
                    </a:ext>
                  </a:extLst>
                </a:gridCol>
                <a:gridCol w="914400">
                  <a:extLst>
                    <a:ext uri="{9D8B030D-6E8A-4147-A177-3AD203B41FA5}">
                      <a16:colId xmlns:a16="http://schemas.microsoft.com/office/drawing/2014/main" val="4232293261"/>
                    </a:ext>
                  </a:extLst>
                </a:gridCol>
                <a:gridCol w="1292151">
                  <a:extLst>
                    <a:ext uri="{9D8B030D-6E8A-4147-A177-3AD203B41FA5}">
                      <a16:colId xmlns:a16="http://schemas.microsoft.com/office/drawing/2014/main" val="503156777"/>
                    </a:ext>
                  </a:extLst>
                </a:gridCol>
                <a:gridCol w="1289844">
                  <a:extLst>
                    <a:ext uri="{9D8B030D-6E8A-4147-A177-3AD203B41FA5}">
                      <a16:colId xmlns:a16="http://schemas.microsoft.com/office/drawing/2014/main" val="2995619175"/>
                    </a:ext>
                  </a:extLst>
                </a:gridCol>
                <a:gridCol w="1178236">
                  <a:extLst>
                    <a:ext uri="{9D8B030D-6E8A-4147-A177-3AD203B41FA5}">
                      <a16:colId xmlns:a16="http://schemas.microsoft.com/office/drawing/2014/main" val="1895727779"/>
                    </a:ext>
                  </a:extLst>
                </a:gridCol>
                <a:gridCol w="1178236">
                  <a:extLst>
                    <a:ext uri="{9D8B030D-6E8A-4147-A177-3AD203B41FA5}">
                      <a16:colId xmlns:a16="http://schemas.microsoft.com/office/drawing/2014/main" val="3898917469"/>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kern="1200" dirty="0">
                          <a:solidFill>
                            <a:schemeClr val="lt1"/>
                          </a:solidFill>
                          <a:effectLst/>
                          <a:latin typeface="+mn-lt"/>
                          <a:ea typeface="+mn-ea"/>
                          <a:cs typeface="+mn-cs"/>
                        </a:rPr>
                        <a:t>Financial</a:t>
                      </a:r>
                      <a:r>
                        <a:rPr lang="en-GB" sz="1000" b="0" i="0" u="none" strike="noStrike" kern="1200" dirty="0">
                          <a:solidFill>
                            <a:schemeClr val="lt1"/>
                          </a:solidFill>
                          <a:effectLst/>
                          <a:latin typeface="+mn-lt"/>
                          <a:ea typeface="+mn-ea"/>
                          <a:cs typeface="+mn-cs"/>
                        </a:rPr>
                        <a:t>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15</a:t>
                      </a:r>
                    </a:p>
                  </a:txBody>
                  <a:tcPr marL="68580" marR="68580" marT="34290" marB="34290"/>
                </a:tc>
                <a:tc>
                  <a:txBody>
                    <a:bodyPr/>
                    <a:lstStyle/>
                    <a:p>
                      <a:pPr algn="ctr"/>
                      <a:r>
                        <a:rPr lang="en-IE" sz="1000" b="0" i="0" kern="1200" dirty="0">
                          <a:solidFill>
                            <a:schemeClr val="accent1"/>
                          </a:solidFill>
                          <a:effectLst/>
                          <a:latin typeface="+mn-lt"/>
                          <a:ea typeface="+mn-ea"/>
                          <a:cs typeface="+mn-cs"/>
                        </a:rPr>
                        <a:t>0,50 – 2,50</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(1) 4-6, (2) 3-5 </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72200" y="226074"/>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23</a:t>
            </a:fld>
            <a:endParaRPr lang="fr-FR"/>
          </a:p>
        </p:txBody>
      </p:sp>
    </p:spTree>
    <p:extLst>
      <p:ext uri="{BB962C8B-B14F-4D97-AF65-F5344CB8AC3E}">
        <p14:creationId xmlns:p14="http://schemas.microsoft.com/office/powerpoint/2010/main" val="3339108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220" y="934118"/>
            <a:ext cx="8656232" cy="3970150"/>
          </a:xfrm>
        </p:spPr>
        <p:txBody>
          <a:bodyPr spcFirstLastPara="1" vert="horz" wrap="square" lIns="68580" tIns="34290" rIns="68580" bIns="34290" rtlCol="0" anchor="t" anchorCtr="0">
            <a:noAutofit/>
          </a:bodyPr>
          <a:lstStyle/>
          <a:p>
            <a:pPr algn="l">
              <a:lnSpc>
                <a:spcPct val="100000"/>
              </a:lnSpc>
            </a:pPr>
            <a:r>
              <a:rPr lang="en-US" sz="1350" dirty="0">
                <a:solidFill>
                  <a:schemeClr val="tx1"/>
                </a:solidFill>
                <a:latin typeface="+mn-lt"/>
              </a:rPr>
              <a:t>HORIZON-CL4-2023-SPACE-01-13: CSA Future Space Ecosystem</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spcBef>
                <a:spcPts val="450"/>
              </a:spcBef>
            </a:pPr>
            <a:endParaRPr lang="en-US" sz="800" b="0" u="sng" dirty="0" smtClean="0">
              <a:solidFill>
                <a:schemeClr val="tx1"/>
              </a:solidFill>
              <a:latin typeface="+mn-lt"/>
            </a:endParaRPr>
          </a:p>
          <a:p>
            <a:pPr marL="42863" indent="0">
              <a:spcBef>
                <a:spcPts val="450"/>
              </a:spcBef>
            </a:pPr>
            <a:r>
              <a:rPr lang="en-US" sz="1000" b="0" u="sng" dirty="0" smtClean="0">
                <a:solidFill>
                  <a:schemeClr val="tx1"/>
                </a:solidFill>
                <a:latin typeface="+mn-lt"/>
              </a:rPr>
              <a:t>Expected </a:t>
            </a:r>
            <a:r>
              <a:rPr lang="en-US" sz="1000" b="0" u="sng" dirty="0">
                <a:solidFill>
                  <a:schemeClr val="tx1"/>
                </a:solidFill>
                <a:latin typeface="+mn-lt"/>
              </a:rPr>
              <a:t>Outcomes​</a:t>
            </a:r>
          </a:p>
          <a:p>
            <a:pPr>
              <a:spcBef>
                <a:spcPts val="450"/>
              </a:spcBef>
              <a:buFont typeface="Arial" panose="020B0604020202020204" pitchFamily="34" charset="0"/>
              <a:buChar char="•"/>
            </a:pPr>
            <a:r>
              <a:rPr lang="en-US" sz="1000" b="0" dirty="0">
                <a:solidFill>
                  <a:schemeClr val="tx1"/>
                </a:solidFill>
                <a:latin typeface="+mn-lt"/>
              </a:rPr>
              <a:t>Future Space Ecosystem roadmap focusing on in-space services, that take advantages of enabling technologies and of synergies between cluster 4 destinations and activities for the future space ecosystem </a:t>
            </a:r>
            <a:r>
              <a:rPr lang="en-US" sz="1000" b="0" dirty="0" err="1">
                <a:solidFill>
                  <a:schemeClr val="tx1"/>
                </a:solidFill>
                <a:latin typeface="+mn-lt"/>
              </a:rPr>
              <a:t>maximising</a:t>
            </a:r>
            <a:r>
              <a:rPr lang="en-US" sz="1000" b="0" dirty="0">
                <a:solidFill>
                  <a:schemeClr val="tx1"/>
                </a:solidFill>
                <a:latin typeface="+mn-lt"/>
              </a:rPr>
              <a:t> the market opportunities and benefits;​</a:t>
            </a:r>
          </a:p>
          <a:p>
            <a:pPr>
              <a:spcBef>
                <a:spcPts val="450"/>
              </a:spcBef>
              <a:buFont typeface="Arial" panose="020B0604020202020204" pitchFamily="34" charset="0"/>
              <a:buChar char="•"/>
            </a:pPr>
            <a:r>
              <a:rPr lang="en-US" sz="1000" b="0" dirty="0">
                <a:solidFill>
                  <a:schemeClr val="tx1"/>
                </a:solidFill>
                <a:latin typeface="+mn-lt"/>
              </a:rPr>
              <a:t>Coherent principles, and guidelines and standards for On-Orbit Services supporting European actors implementing their business in this domain ensuring consideration of sustainability, safety and competitiveness.​</a:t>
            </a:r>
          </a:p>
          <a:p>
            <a:pPr marL="42863" indent="0">
              <a:spcBef>
                <a:spcPts val="450"/>
              </a:spcBef>
            </a:pPr>
            <a:r>
              <a:rPr lang="en-US" sz="1000" b="0" u="sng" dirty="0">
                <a:solidFill>
                  <a:schemeClr val="tx1"/>
                </a:solidFill>
                <a:latin typeface="+mn-lt"/>
              </a:rPr>
              <a:t>Scope</a:t>
            </a:r>
            <a:r>
              <a:rPr lang="en-US" sz="1000" b="0" dirty="0">
                <a:solidFill>
                  <a:schemeClr val="tx1"/>
                </a:solidFill>
                <a:latin typeface="+mn-lt"/>
              </a:rPr>
              <a:t>​</a:t>
            </a:r>
          </a:p>
          <a:p>
            <a:pPr>
              <a:spcBef>
                <a:spcPts val="450"/>
              </a:spcBef>
              <a:buFont typeface="Arial" panose="020B0604020202020204" pitchFamily="34" charset="0"/>
              <a:buChar char="•"/>
            </a:pPr>
            <a:r>
              <a:rPr lang="en-US" sz="1000" b="0" dirty="0">
                <a:solidFill>
                  <a:schemeClr val="tx1"/>
                </a:solidFill>
                <a:latin typeface="+mn-lt"/>
              </a:rPr>
              <a:t>Pathways to innovative and promising applications and services taking into account new space approaches, enabling technologies as well as synergies with terrestrial sectors while making use of continuous market and trend analyses;​</a:t>
            </a:r>
          </a:p>
          <a:p>
            <a:pPr>
              <a:spcBef>
                <a:spcPts val="450"/>
              </a:spcBef>
              <a:buFont typeface="Arial" panose="020B0604020202020204" pitchFamily="34" charset="0"/>
              <a:buChar char="•"/>
            </a:pPr>
            <a:r>
              <a:rPr lang="en-US" sz="1000" b="0" dirty="0">
                <a:solidFill>
                  <a:schemeClr val="tx1"/>
                </a:solidFill>
                <a:latin typeface="+mn-lt"/>
              </a:rPr>
              <a:t>Pathways for quick maturation and space qualification of game-changing/key technologies;​</a:t>
            </a:r>
          </a:p>
          <a:p>
            <a:pPr>
              <a:spcBef>
                <a:spcPts val="450"/>
              </a:spcBef>
              <a:buFont typeface="Arial" panose="020B0604020202020204" pitchFamily="34" charset="0"/>
              <a:buChar char="•"/>
            </a:pPr>
            <a:r>
              <a:rPr lang="en-US" sz="1000" b="0" dirty="0">
                <a:solidFill>
                  <a:schemeClr val="tx1"/>
                </a:solidFill>
                <a:latin typeface="+mn-lt"/>
              </a:rPr>
              <a:t>Follow project(s) of other FSE calls to support decisions regarding programmatic and strategy questions and to verify the applicability of the existing principles and guidelines for future missions;​</a:t>
            </a:r>
          </a:p>
          <a:p>
            <a:pPr>
              <a:spcBef>
                <a:spcPts val="450"/>
              </a:spcBef>
              <a:buFont typeface="Arial" panose="020B0604020202020204" pitchFamily="34" charset="0"/>
              <a:buChar char="•"/>
            </a:pPr>
            <a:r>
              <a:rPr lang="en-US" sz="1000" b="0" dirty="0">
                <a:solidFill>
                  <a:schemeClr val="tx1"/>
                </a:solidFill>
                <a:latin typeface="+mn-lt"/>
              </a:rPr>
              <a:t>Contribute to international dialogue on recommendations for guidelines and standards for In-Space Services based on the work done in the European Operations Framework (EOF) supporting the European Commission in policy and standards development;​</a:t>
            </a:r>
          </a:p>
          <a:p>
            <a:pPr>
              <a:spcBef>
                <a:spcPts val="450"/>
              </a:spcBef>
              <a:buFont typeface="Arial" panose="020B0604020202020204" pitchFamily="34" charset="0"/>
              <a:buChar char="•"/>
            </a:pPr>
            <a:r>
              <a:rPr lang="en-US" sz="1000" b="0" dirty="0">
                <a:solidFill>
                  <a:schemeClr val="tx1"/>
                </a:solidFill>
                <a:latin typeface="+mn-lt"/>
              </a:rPr>
              <a:t>Targeted dissemination and outreach activities for FSE activities to showcase the paradigm shift and to facilitate support of European stakeholders, and to promote EU Space R&amp;I activities in the future space ecosystem. </a:t>
            </a:r>
            <a:r>
              <a:rPr lang="en-US" sz="1200" b="0" dirty="0">
                <a:solidFill>
                  <a:schemeClr val="tx1"/>
                </a:solidFill>
                <a:latin typeface="+mn-lt"/>
              </a:rPr>
              <a:t>​</a:t>
            </a:r>
          </a:p>
        </p:txBody>
      </p:sp>
      <p:graphicFrame>
        <p:nvGraphicFramePr>
          <p:cNvPr id="9" name="Table 5">
            <a:extLst>
              <a:ext uri="{FF2B5EF4-FFF2-40B4-BE49-F238E27FC236}">
                <a16:creationId xmlns:a16="http://schemas.microsoft.com/office/drawing/2014/main" id="{802B07B7-33D9-47FF-BC71-931168B5FDF7}"/>
              </a:ext>
            </a:extLst>
          </p:cNvPr>
          <p:cNvGraphicFramePr>
            <a:graphicFrameLocks noGrp="1"/>
          </p:cNvGraphicFramePr>
          <p:nvPr>
            <p:extLst>
              <p:ext uri="{D42A27DB-BD31-4B8C-83A1-F6EECF244321}">
                <p14:modId xmlns:p14="http://schemas.microsoft.com/office/powerpoint/2010/main" val="590460858"/>
              </p:ext>
            </p:extLst>
          </p:nvPr>
        </p:nvGraphicFramePr>
        <p:xfrm>
          <a:off x="323528" y="1203598"/>
          <a:ext cx="8691699" cy="651510"/>
        </p:xfrm>
        <a:graphic>
          <a:graphicData uri="http://schemas.openxmlformats.org/drawingml/2006/table">
            <a:tbl>
              <a:tblPr firstRow="1" bandRow="1">
                <a:tableStyleId>{5C22544A-7EE6-4342-B048-85BDC9FD1C3A}</a:tableStyleId>
              </a:tblPr>
              <a:tblGrid>
                <a:gridCol w="1233419">
                  <a:extLst>
                    <a:ext uri="{9D8B030D-6E8A-4147-A177-3AD203B41FA5}">
                      <a16:colId xmlns:a16="http://schemas.microsoft.com/office/drawing/2014/main" val="3214808052"/>
                    </a:ext>
                  </a:extLst>
                </a:gridCol>
                <a:gridCol w="1346965">
                  <a:extLst>
                    <a:ext uri="{9D8B030D-6E8A-4147-A177-3AD203B41FA5}">
                      <a16:colId xmlns:a16="http://schemas.microsoft.com/office/drawing/2014/main" val="706679137"/>
                    </a:ext>
                  </a:extLst>
                </a:gridCol>
                <a:gridCol w="1346965">
                  <a:extLst>
                    <a:ext uri="{9D8B030D-6E8A-4147-A177-3AD203B41FA5}">
                      <a16:colId xmlns:a16="http://schemas.microsoft.com/office/drawing/2014/main" val="836420857"/>
                    </a:ext>
                  </a:extLst>
                </a:gridCol>
                <a:gridCol w="1119871">
                  <a:extLst>
                    <a:ext uri="{9D8B030D-6E8A-4147-A177-3AD203B41FA5}">
                      <a16:colId xmlns:a16="http://schemas.microsoft.com/office/drawing/2014/main" val="503156777"/>
                    </a:ext>
                  </a:extLst>
                </a:gridCol>
                <a:gridCol w="1289195">
                  <a:extLst>
                    <a:ext uri="{9D8B030D-6E8A-4147-A177-3AD203B41FA5}">
                      <a16:colId xmlns:a16="http://schemas.microsoft.com/office/drawing/2014/main" val="2995619175"/>
                    </a:ext>
                  </a:extLst>
                </a:gridCol>
                <a:gridCol w="1177642">
                  <a:extLst>
                    <a:ext uri="{9D8B030D-6E8A-4147-A177-3AD203B41FA5}">
                      <a16:colId xmlns:a16="http://schemas.microsoft.com/office/drawing/2014/main" val="1895727779"/>
                    </a:ext>
                  </a:extLst>
                </a:gridCol>
                <a:gridCol w="1177642">
                  <a:extLst>
                    <a:ext uri="{9D8B030D-6E8A-4147-A177-3AD203B41FA5}">
                      <a16:colId xmlns:a16="http://schemas.microsoft.com/office/drawing/2014/main" val="1901882016"/>
                    </a:ext>
                  </a:extLst>
                </a:gridCol>
              </a:tblGrid>
              <a:tr h="13438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j-lt"/>
                        </a:rPr>
                        <a:t>2,00</a:t>
                      </a:r>
                    </a:p>
                  </a:txBody>
                  <a:tcPr marL="68580" marR="68580" marT="34290" marB="34290"/>
                </a:tc>
                <a:tc>
                  <a:txBody>
                    <a:bodyPr/>
                    <a:lstStyle/>
                    <a:p>
                      <a:pPr algn="ctr"/>
                      <a:r>
                        <a:rPr lang="fr-BE" sz="1000" b="0" i="0" kern="1200" dirty="0">
                          <a:solidFill>
                            <a:schemeClr val="accent1"/>
                          </a:solidFill>
                          <a:effectLst/>
                          <a:latin typeface="+mj-lt"/>
                          <a:ea typeface="+mn-ea"/>
                          <a:cs typeface="+mn-cs"/>
                        </a:rPr>
                        <a:t>~2,00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CSA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N/A</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endParaRPr lang="en-IE" sz="1000" dirty="0">
                        <a:solidFill>
                          <a:schemeClr val="accent1"/>
                        </a:solidFill>
                        <a:latin typeface="+mj-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516216" y="279388"/>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24</a:t>
            </a:fld>
            <a:endParaRPr lang="fr-FR"/>
          </a:p>
        </p:txBody>
      </p:sp>
    </p:spTree>
    <p:extLst>
      <p:ext uri="{BB962C8B-B14F-4D97-AF65-F5344CB8AC3E}">
        <p14:creationId xmlns:p14="http://schemas.microsoft.com/office/powerpoint/2010/main" val="130455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23" y="987574"/>
            <a:ext cx="8511549" cy="3652321"/>
          </a:xfrm>
        </p:spPr>
        <p:txBody>
          <a:bodyPr spcFirstLastPara="1" vert="horz" wrap="square" lIns="68580" tIns="34290" rIns="68580" bIns="34290" rtlCol="0" anchor="t" anchorCtr="0">
            <a:noAutofit/>
          </a:bodyPr>
          <a:lstStyle/>
          <a:p>
            <a:pPr algn="l">
              <a:lnSpc>
                <a:spcPct val="100000"/>
              </a:lnSpc>
            </a:pPr>
            <a:r>
              <a:rPr lang="en-US" sz="1300" dirty="0" smtClean="0">
                <a:solidFill>
                  <a:schemeClr val="tx1"/>
                </a:solidFill>
                <a:latin typeface="+mn-lt"/>
              </a:rPr>
              <a:t>Other Actions: Management and Coordination of the European partnership Globally Competitive Space Systems </a:t>
            </a:r>
            <a:endParaRPr lang="en-US" sz="1300" dirty="0">
              <a:solidFill>
                <a:schemeClr val="tx1"/>
              </a:solidFill>
              <a:latin typeface="+mn-lt"/>
            </a:endParaRPr>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r>
              <a:rPr lang="en-US" sz="1200" b="1" dirty="0" smtClean="0"/>
              <a:t>Pre-identified </a:t>
            </a:r>
            <a:r>
              <a:rPr lang="en-US" sz="1200" b="1" dirty="0"/>
              <a:t>beneficiary </a:t>
            </a:r>
            <a:r>
              <a:rPr lang="en-US" sz="1200" dirty="0"/>
              <a:t>= The founding members of </a:t>
            </a:r>
            <a:r>
              <a:rPr lang="en-US" sz="1200" b="1" dirty="0"/>
              <a:t>the association SPACE </a:t>
            </a:r>
            <a:r>
              <a:rPr lang="en-US" sz="1200" dirty="0"/>
              <a:t>as defined by its statutes</a:t>
            </a:r>
          </a:p>
          <a:p>
            <a:pPr lvl="1">
              <a:lnSpc>
                <a:spcPct val="100000"/>
              </a:lnSpc>
            </a:pPr>
            <a:endParaRPr lang="en-US" sz="1200" dirty="0"/>
          </a:p>
          <a:p>
            <a:pPr lvl="1">
              <a:lnSpc>
                <a:spcPct val="100000"/>
              </a:lnSpc>
            </a:pPr>
            <a:r>
              <a:rPr lang="en-US" sz="1200" dirty="0"/>
              <a:t>Outcomes – The project is expected to contribute to the successful set-up and initial operation of the Space Partnership.</a:t>
            </a:r>
          </a:p>
          <a:p>
            <a:pPr lvl="1">
              <a:lnSpc>
                <a:spcPct val="100000"/>
              </a:lnSpc>
            </a:pPr>
            <a:endParaRPr lang="en-US" sz="1200" dirty="0"/>
          </a:p>
          <a:p>
            <a:pPr lvl="1">
              <a:lnSpc>
                <a:spcPct val="100000"/>
              </a:lnSpc>
            </a:pPr>
            <a:r>
              <a:rPr lang="en-US" sz="1200" dirty="0"/>
              <a:t>Scope : This Coordination and Support Action shall:</a:t>
            </a:r>
          </a:p>
          <a:p>
            <a:pPr lvl="2">
              <a:lnSpc>
                <a:spcPct val="100000"/>
              </a:lnSpc>
            </a:pPr>
            <a:r>
              <a:rPr lang="en-US" sz="1200" dirty="0"/>
              <a:t>Support the successful setup and initial operation of the Space Partnership which will demonstrate </a:t>
            </a:r>
            <a:r>
              <a:rPr lang="en-US" sz="1200" b="1" dirty="0"/>
              <a:t>principles of transparency, openness and inclusiveness</a:t>
            </a:r>
            <a:r>
              <a:rPr lang="en-US" sz="1200" dirty="0"/>
              <a:t>. The partnership association or the associations of the founding partners should be </a:t>
            </a:r>
            <a:r>
              <a:rPr lang="en-US" sz="1200" b="1" dirty="0"/>
              <a:t>open to new partners</a:t>
            </a:r>
            <a:r>
              <a:rPr lang="en-US" sz="1200" dirty="0"/>
              <a:t>.</a:t>
            </a:r>
          </a:p>
          <a:p>
            <a:pPr lvl="2">
              <a:lnSpc>
                <a:spcPct val="100000"/>
              </a:lnSpc>
            </a:pPr>
            <a:r>
              <a:rPr lang="en-US" sz="1200" dirty="0"/>
              <a:t>Contribute to the introduction of an open and transparent process for </a:t>
            </a:r>
            <a:r>
              <a:rPr lang="en-US" sz="1200" b="1" dirty="0"/>
              <a:t>consulting stakeholders </a:t>
            </a:r>
            <a:r>
              <a:rPr lang="en-US" sz="1200" dirty="0"/>
              <a:t>including relevant entities in Member States and Associated Countries on the design of the roadmaps. Dedicated actions in relation to the involvement of entities from widening countries should also be considered.</a:t>
            </a:r>
          </a:p>
          <a:p>
            <a:pPr lvl="2">
              <a:lnSpc>
                <a:spcPct val="100000"/>
              </a:lnSpc>
            </a:pPr>
            <a:r>
              <a:rPr lang="en-US" sz="1200" b="1" dirty="0"/>
              <a:t>Update and maintenance of the SRIA </a:t>
            </a:r>
            <a:r>
              <a:rPr lang="en-US" sz="1200" dirty="0"/>
              <a:t>(Strategic Research and Innovation Agenda) for the Partnership.</a:t>
            </a:r>
          </a:p>
          <a:p>
            <a:pPr lvl="2">
              <a:lnSpc>
                <a:spcPct val="100000"/>
              </a:lnSpc>
            </a:pPr>
            <a:r>
              <a:rPr lang="en-US" sz="1200" b="1" dirty="0"/>
              <a:t>Reporting and dissemination of Partnership a</a:t>
            </a:r>
            <a:r>
              <a:rPr lang="en-US" sz="1200" dirty="0"/>
              <a:t>ctivities, and support of the community building.</a:t>
            </a:r>
          </a:p>
          <a:p>
            <a:pPr algn="l">
              <a:lnSpc>
                <a:spcPct val="100000"/>
              </a:lnSpc>
            </a:pPr>
            <a:endParaRPr lang="en-US" sz="1350" b="0" i="1" dirty="0">
              <a:latin typeface="DIN Next LT Pro Light"/>
            </a:endParaRPr>
          </a:p>
        </p:txBody>
      </p:sp>
      <p:graphicFrame>
        <p:nvGraphicFramePr>
          <p:cNvPr id="9" name="Table 5">
            <a:extLst>
              <a:ext uri="{FF2B5EF4-FFF2-40B4-BE49-F238E27FC236}">
                <a16:creationId xmlns:a16="http://schemas.microsoft.com/office/drawing/2014/main" id="{EE682530-6559-422F-A2DB-814AE1C37DD9}"/>
              </a:ext>
            </a:extLst>
          </p:cNvPr>
          <p:cNvGraphicFramePr>
            <a:graphicFrameLocks noGrp="1"/>
          </p:cNvGraphicFramePr>
          <p:nvPr>
            <p:extLst>
              <p:ext uri="{D42A27DB-BD31-4B8C-83A1-F6EECF244321}">
                <p14:modId xmlns:p14="http://schemas.microsoft.com/office/powerpoint/2010/main" val="2116347840"/>
              </p:ext>
            </p:extLst>
          </p:nvPr>
        </p:nvGraphicFramePr>
        <p:xfrm>
          <a:off x="308923" y="1275606"/>
          <a:ext cx="8748160" cy="666750"/>
        </p:xfrm>
        <a:graphic>
          <a:graphicData uri="http://schemas.openxmlformats.org/drawingml/2006/table">
            <a:tbl>
              <a:tblPr firstRow="1" bandRow="1">
                <a:tableStyleId>{5C22544A-7EE6-4342-B048-85BDC9FD1C3A}</a:tableStyleId>
              </a:tblPr>
              <a:tblGrid>
                <a:gridCol w="1241430">
                  <a:extLst>
                    <a:ext uri="{9D8B030D-6E8A-4147-A177-3AD203B41FA5}">
                      <a16:colId xmlns:a16="http://schemas.microsoft.com/office/drawing/2014/main" val="3214808052"/>
                    </a:ext>
                  </a:extLst>
                </a:gridCol>
                <a:gridCol w="1355714">
                  <a:extLst>
                    <a:ext uri="{9D8B030D-6E8A-4147-A177-3AD203B41FA5}">
                      <a16:colId xmlns:a16="http://schemas.microsoft.com/office/drawing/2014/main" val="706679137"/>
                    </a:ext>
                  </a:extLst>
                </a:gridCol>
                <a:gridCol w="1355714">
                  <a:extLst>
                    <a:ext uri="{9D8B030D-6E8A-4147-A177-3AD203B41FA5}">
                      <a16:colId xmlns:a16="http://schemas.microsoft.com/office/drawing/2014/main" val="1170588514"/>
                    </a:ext>
                  </a:extLst>
                </a:gridCol>
                <a:gridCol w="1127147">
                  <a:extLst>
                    <a:ext uri="{9D8B030D-6E8A-4147-A177-3AD203B41FA5}">
                      <a16:colId xmlns:a16="http://schemas.microsoft.com/office/drawing/2014/main" val="503156777"/>
                    </a:ext>
                  </a:extLst>
                </a:gridCol>
                <a:gridCol w="1297569">
                  <a:extLst>
                    <a:ext uri="{9D8B030D-6E8A-4147-A177-3AD203B41FA5}">
                      <a16:colId xmlns:a16="http://schemas.microsoft.com/office/drawing/2014/main" val="2995619175"/>
                    </a:ext>
                  </a:extLst>
                </a:gridCol>
                <a:gridCol w="1185293">
                  <a:extLst>
                    <a:ext uri="{9D8B030D-6E8A-4147-A177-3AD203B41FA5}">
                      <a16:colId xmlns:a16="http://schemas.microsoft.com/office/drawing/2014/main" val="1895727779"/>
                    </a:ext>
                  </a:extLst>
                </a:gridCol>
                <a:gridCol w="1185293">
                  <a:extLst>
                    <a:ext uri="{9D8B030D-6E8A-4147-A177-3AD203B41FA5}">
                      <a16:colId xmlns:a16="http://schemas.microsoft.com/office/drawing/2014/main" val="317241890"/>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fr-BE" sz="1000" dirty="0">
                          <a:solidFill>
                            <a:schemeClr val="accent1"/>
                          </a:solidFill>
                          <a:latin typeface="+mn-lt"/>
                        </a:rPr>
                        <a:t>2023 – 1,5</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CSA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228184" y="115734"/>
            <a:ext cx="2223686" cy="369332"/>
          </a:xfrm>
          <a:prstGeom prst="rect">
            <a:avLst/>
          </a:prstGeom>
        </p:spPr>
        <p:txBody>
          <a:bodyPr wrap="none">
            <a:spAutoFit/>
          </a:bodyPr>
          <a:lstStyle/>
          <a:p>
            <a:r>
              <a:rPr lang="fr-FR" dirty="0"/>
              <a:t>1 - </a:t>
            </a:r>
            <a:r>
              <a:rPr lang="fr-FR" dirty="0" err="1"/>
              <a:t>Competitiveness</a:t>
            </a:r>
            <a:endParaRPr lang="fr-FR"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25</a:t>
            </a:fld>
            <a:endParaRPr lang="fr-FR"/>
          </a:p>
        </p:txBody>
      </p:sp>
    </p:spTree>
    <p:extLst>
      <p:ext uri="{BB962C8B-B14F-4D97-AF65-F5344CB8AC3E}">
        <p14:creationId xmlns:p14="http://schemas.microsoft.com/office/powerpoint/2010/main" val="622406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1585554"/>
            <a:ext cx="7865053" cy="3045229"/>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en-GB" sz="1350" dirty="0">
                <a:solidFill>
                  <a:schemeClr val="tx1"/>
                </a:solidFill>
                <a:latin typeface="+mn-lt"/>
              </a:rPr>
              <a:t>HORIZON-CL4-2023-SPACE-01-21: </a:t>
            </a:r>
            <a:r>
              <a:rPr lang="en-GB" sz="1350" dirty="0" smtClean="0">
                <a:solidFill>
                  <a:schemeClr val="tx1"/>
                </a:solidFill>
                <a:latin typeface="+mn-lt"/>
              </a:rPr>
              <a:t>Low-cost </a:t>
            </a:r>
            <a:r>
              <a:rPr lang="en-GB" sz="1350" dirty="0">
                <a:solidFill>
                  <a:schemeClr val="tx1"/>
                </a:solidFill>
                <a:latin typeface="+mn-lt"/>
              </a:rPr>
              <a:t>high thrust propulsion for European strategic space launchers - technologies maturation including ground system </a:t>
            </a:r>
            <a:r>
              <a:rPr lang="en-GB" sz="1350" dirty="0" smtClean="0">
                <a:solidFill>
                  <a:schemeClr val="tx1"/>
                </a:solidFill>
                <a:latin typeface="+mn-lt"/>
              </a:rPr>
              <a:t>tests</a:t>
            </a:r>
          </a:p>
          <a:p>
            <a:pPr marL="514350" indent="-285750">
              <a:lnSpc>
                <a:spcPct val="100000"/>
              </a:lnSpc>
              <a:buFont typeface="Wingdings" panose="05000000000000000000" pitchFamily="2" charset="2"/>
              <a:buChar char="§"/>
            </a:pPr>
            <a:endParaRPr lang="en-GB" sz="1350" dirty="0" smtClean="0">
              <a:solidFill>
                <a:schemeClr val="tx1"/>
              </a:solidFill>
              <a:latin typeface="+mn-lt"/>
            </a:endParaRPr>
          </a:p>
          <a:p>
            <a:pPr marL="514350" indent="-285750">
              <a:lnSpc>
                <a:spcPct val="100000"/>
              </a:lnSpc>
              <a:buFont typeface="Wingdings" panose="05000000000000000000" pitchFamily="2" charset="2"/>
              <a:buChar char="§"/>
            </a:pPr>
            <a:r>
              <a:rPr lang="en-GB" sz="1350" dirty="0" smtClean="0">
                <a:solidFill>
                  <a:schemeClr val="tx1"/>
                </a:solidFill>
                <a:latin typeface="+mn-lt"/>
              </a:rPr>
              <a:t>HORIZON-CL4-2023-SPACE-01-22</a:t>
            </a:r>
            <a:r>
              <a:rPr lang="en-GB" sz="1350" dirty="0">
                <a:solidFill>
                  <a:schemeClr val="tx1"/>
                </a:solidFill>
                <a:latin typeface="+mn-lt"/>
              </a:rPr>
              <a:t>: New space transportation solutions and </a:t>
            </a:r>
            <a:r>
              <a:rPr lang="en-GB" sz="1350" dirty="0" smtClean="0">
                <a:solidFill>
                  <a:schemeClr val="tx1"/>
                </a:solidFill>
                <a:latin typeface="+mn-lt"/>
              </a:rPr>
              <a:t>services</a:t>
            </a:r>
          </a:p>
          <a:p>
            <a:pPr marL="514350" indent="-285750">
              <a:lnSpc>
                <a:spcPct val="100000"/>
              </a:lnSpc>
              <a:buFont typeface="Wingdings" panose="05000000000000000000" pitchFamily="2" charset="2"/>
              <a:buChar char="§"/>
            </a:pPr>
            <a:endParaRPr lang="en-GB" sz="1350" dirty="0">
              <a:solidFill>
                <a:schemeClr val="tx1"/>
              </a:solidFill>
              <a:latin typeface="+mn-lt"/>
            </a:endParaRPr>
          </a:p>
          <a:p>
            <a:pPr marL="514350" indent="-285750">
              <a:lnSpc>
                <a:spcPct val="100000"/>
              </a:lnSpc>
              <a:buFont typeface="Wingdings" panose="05000000000000000000" pitchFamily="2" charset="2"/>
              <a:buChar char="§"/>
            </a:pPr>
            <a:r>
              <a:rPr lang="en-GB" sz="1350" dirty="0">
                <a:solidFill>
                  <a:schemeClr val="tx1"/>
                </a:solidFill>
                <a:latin typeface="+mn-lt"/>
              </a:rPr>
              <a:t>HORIZON-CL4-2023-SPACE-01-23: Modern, flexible and efficient European test, production and launch facilities</a:t>
            </a:r>
          </a:p>
        </p:txBody>
      </p:sp>
      <p:sp>
        <p:nvSpPr>
          <p:cNvPr id="6" name="Title 1">
            <a:extLst>
              <a:ext uri="{FF2B5EF4-FFF2-40B4-BE49-F238E27FC236}">
                <a16:creationId xmlns:a16="http://schemas.microsoft.com/office/drawing/2014/main" id="{6C92D93E-D419-4293-9577-A40FA1339003}"/>
              </a:ext>
            </a:extLst>
          </p:cNvPr>
          <p:cNvSpPr txBox="1">
            <a:spLocks/>
          </p:cNvSpPr>
          <p:nvPr/>
        </p:nvSpPr>
        <p:spPr>
          <a:xfrm>
            <a:off x="5796136" y="195486"/>
            <a:ext cx="3055238" cy="5116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2 - Access to Space</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26</a:t>
            </a:fld>
            <a:endParaRPr lang="fr-FR"/>
          </a:p>
        </p:txBody>
      </p:sp>
    </p:spTree>
    <p:extLst>
      <p:ext uri="{BB962C8B-B14F-4D97-AF65-F5344CB8AC3E}">
        <p14:creationId xmlns:p14="http://schemas.microsoft.com/office/powerpoint/2010/main" val="2791456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5451" y="987573"/>
            <a:ext cx="8356822" cy="4088923"/>
          </a:xfrm>
        </p:spPr>
        <p:txBody>
          <a:bodyPr spcFirstLastPara="1" vert="horz" wrap="square" lIns="68580" tIns="34290" rIns="68580" bIns="34290" rtlCol="0" anchor="t" anchorCtr="0">
            <a:noAutofit/>
          </a:bodyPr>
          <a:lstStyle/>
          <a:p>
            <a:r>
              <a:rPr lang="en-GB" sz="1100" dirty="0">
                <a:solidFill>
                  <a:schemeClr val="tx1"/>
                </a:solidFill>
                <a:latin typeface="+mn-lt"/>
              </a:rPr>
              <a:t>HORIZON-CL4-2023-SPACE-01-21: Low cost high thrust propulsion for European strategic space launchers - technologies maturation including ground system tests</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0" indent="0"/>
            <a:endParaRPr lang="en-US" sz="1100" b="0" u="sng" dirty="0" smtClean="0">
              <a:solidFill>
                <a:schemeClr val="tx1"/>
              </a:solidFill>
              <a:latin typeface="+mn-lt"/>
            </a:endParaRPr>
          </a:p>
          <a:p>
            <a:pPr marL="0" indent="0"/>
            <a:r>
              <a:rPr lang="en-US" sz="1100" b="0" u="sng" dirty="0" smtClean="0">
                <a:solidFill>
                  <a:schemeClr val="tx1"/>
                </a:solidFill>
                <a:latin typeface="+mn-lt"/>
              </a:rPr>
              <a:t>Expected </a:t>
            </a:r>
            <a:r>
              <a:rPr lang="en-US" sz="1100" b="0" u="sng" dirty="0">
                <a:solidFill>
                  <a:schemeClr val="tx1"/>
                </a:solidFill>
                <a:latin typeface="+mn-lt"/>
              </a:rPr>
              <a:t>outcomes</a:t>
            </a:r>
            <a:r>
              <a:rPr lang="en-US" sz="1100" b="0" dirty="0">
                <a:solidFill>
                  <a:schemeClr val="tx1"/>
                </a:solidFill>
                <a:latin typeface="+mn-lt"/>
              </a:rPr>
              <a:t>:</a:t>
            </a:r>
          </a:p>
          <a:p>
            <a:pPr>
              <a:buFont typeface="Arial" panose="020B0604020202020204" pitchFamily="34" charset="0"/>
              <a:buChar char="•"/>
            </a:pPr>
            <a:r>
              <a:rPr lang="en-US" sz="1100" b="0" dirty="0">
                <a:solidFill>
                  <a:schemeClr val="tx1"/>
                </a:solidFill>
                <a:latin typeface="+mn-lt"/>
              </a:rPr>
              <a:t>Contribution to the overarching objective of launch cost/price reduction by 50% by 2030 (with respect to A6/</a:t>
            </a:r>
            <a:r>
              <a:rPr lang="en-US" sz="1100" b="0" dirty="0" err="1">
                <a:solidFill>
                  <a:schemeClr val="tx1"/>
                </a:solidFill>
                <a:latin typeface="+mn-lt"/>
              </a:rPr>
              <a:t>VegaC</a:t>
            </a:r>
            <a:r>
              <a:rPr lang="en-US" sz="1100" b="0" dirty="0">
                <a:solidFill>
                  <a:schemeClr val="tx1"/>
                </a:solidFill>
                <a:latin typeface="+mn-lt"/>
              </a:rPr>
              <a:t> cost/price 2021 economic conditions).</a:t>
            </a:r>
          </a:p>
          <a:p>
            <a:pPr>
              <a:buFont typeface="Arial" panose="020B0604020202020204" pitchFamily="34" charset="0"/>
              <a:buChar char="•"/>
            </a:pPr>
            <a:r>
              <a:rPr lang="en-US" sz="1100" b="0" dirty="0">
                <a:solidFill>
                  <a:schemeClr val="tx1"/>
                </a:solidFill>
                <a:latin typeface="+mn-lt"/>
              </a:rPr>
              <a:t>Innovation acceleration of enabling technologies.</a:t>
            </a:r>
          </a:p>
          <a:p>
            <a:pPr>
              <a:buFont typeface="Arial" panose="020B0604020202020204" pitchFamily="34" charset="0"/>
              <a:buChar char="•"/>
            </a:pPr>
            <a:r>
              <a:rPr lang="en-US" sz="1100" b="0" dirty="0">
                <a:solidFill>
                  <a:schemeClr val="tx1"/>
                </a:solidFill>
                <a:latin typeface="+mn-lt"/>
              </a:rPr>
              <a:t>Selection of most promising technologies for cost-reduction possibilities for the current European launchers.</a:t>
            </a:r>
          </a:p>
          <a:p>
            <a:pPr marL="0" lvl="0" indent="0">
              <a:buSzTx/>
            </a:pPr>
            <a:r>
              <a:rPr lang="en-US" sz="1100" b="0" u="sng" dirty="0" smtClean="0">
                <a:solidFill>
                  <a:schemeClr val="tx1"/>
                </a:solidFill>
                <a:latin typeface="+mn-lt"/>
              </a:rPr>
              <a:t>Scope</a:t>
            </a:r>
            <a:r>
              <a:rPr lang="en-US" sz="1100" b="0" dirty="0" smtClean="0">
                <a:solidFill>
                  <a:schemeClr val="tx1"/>
                </a:solidFill>
                <a:latin typeface="+mn-lt"/>
              </a:rPr>
              <a:t>: The propulsion</a:t>
            </a:r>
            <a:endParaRPr lang="en-IE" sz="1100" b="0" dirty="0">
              <a:solidFill>
                <a:schemeClr val="tx1"/>
              </a:solidFill>
              <a:latin typeface="+mn-lt"/>
              <a:ea typeface="+mn-ea"/>
              <a:cs typeface="+mn-cs"/>
            </a:endParaRPr>
          </a:p>
          <a:p>
            <a:pPr marL="0" indent="0">
              <a:spcBef>
                <a:spcPts val="450"/>
              </a:spcBef>
            </a:pPr>
            <a:r>
              <a:rPr lang="en-US" sz="1100" b="0" dirty="0" smtClean="0">
                <a:solidFill>
                  <a:schemeClr val="tx1"/>
                </a:solidFill>
                <a:latin typeface="+mn-lt"/>
              </a:rPr>
              <a:t>on systems represent a significant part of launch system costs. It is necessary to mature new or </a:t>
            </a:r>
            <a:r>
              <a:rPr lang="en-US" sz="1100" b="0" dirty="0" err="1" smtClean="0">
                <a:solidFill>
                  <a:schemeClr val="tx1"/>
                </a:solidFill>
                <a:latin typeface="+mn-lt"/>
              </a:rPr>
              <a:t>optimised</a:t>
            </a:r>
            <a:r>
              <a:rPr lang="en-US" sz="1100" b="0" dirty="0" smtClean="0">
                <a:solidFill>
                  <a:schemeClr val="tx1"/>
                </a:solidFill>
                <a:latin typeface="+mn-lt"/>
              </a:rPr>
              <a:t> low cost effective, high </a:t>
            </a:r>
            <a:r>
              <a:rPr lang="en-US" sz="1100" b="0" i="1" dirty="0" smtClean="0">
                <a:solidFill>
                  <a:schemeClr val="tx1"/>
                </a:solidFill>
                <a:latin typeface="+mn-lt"/>
              </a:rPr>
              <a:t>performance</a:t>
            </a:r>
            <a:r>
              <a:rPr lang="en-US" sz="1100" b="0" dirty="0" smtClean="0">
                <a:solidFill>
                  <a:schemeClr val="tx1"/>
                </a:solidFill>
                <a:latin typeface="+mn-lt"/>
              </a:rPr>
              <a:t> (high thrust-to-weight ratio, high specific impulse) and green propulsion concepts, technologies and propellants for high-thrust engines. The activities should address:</a:t>
            </a:r>
          </a:p>
          <a:p>
            <a:pPr marL="300038" indent="-257175">
              <a:spcBef>
                <a:spcPts val="450"/>
              </a:spcBef>
              <a:buFont typeface="+mj-lt"/>
              <a:buAutoNum type="arabicPeriod"/>
            </a:pPr>
            <a:r>
              <a:rPr lang="en-US" sz="1100" b="0" dirty="0" smtClean="0">
                <a:solidFill>
                  <a:schemeClr val="tx1"/>
                </a:solidFill>
                <a:latin typeface="+mn-lt"/>
              </a:rPr>
              <a:t>Maturation </a:t>
            </a:r>
            <a:r>
              <a:rPr lang="en-US" sz="1100" b="0" dirty="0">
                <a:solidFill>
                  <a:schemeClr val="tx1"/>
                </a:solidFill>
                <a:latin typeface="+mn-lt"/>
              </a:rPr>
              <a:t>of enabling technologies, building blocks, tools and processes including maintenance/overhaul and safety, up to TRL5/6 and subsystem tests including prototyping and integrated ground tests at subsystems level by 2025;</a:t>
            </a:r>
          </a:p>
          <a:p>
            <a:pPr marL="300038" indent="-257175">
              <a:spcBef>
                <a:spcPts val="450"/>
              </a:spcBef>
              <a:buFont typeface="+mj-lt"/>
              <a:buAutoNum type="arabicPeriod"/>
            </a:pPr>
            <a:r>
              <a:rPr lang="en-US" sz="1100" b="0" dirty="0">
                <a:solidFill>
                  <a:schemeClr val="tx1"/>
                </a:solidFill>
                <a:latin typeface="+mn-lt"/>
              </a:rPr>
              <a:t>Demonstration of the above technologies by subsystems and engine on-ground demonstration tests by 2026 to reach TRL 7. </a:t>
            </a:r>
          </a:p>
          <a:p>
            <a:pPr marL="42863" indent="0"/>
            <a:r>
              <a:rPr lang="en-US" sz="1100" b="0" dirty="0">
                <a:solidFill>
                  <a:schemeClr val="tx1"/>
                </a:solidFill>
                <a:latin typeface="+mn-lt"/>
              </a:rPr>
              <a:t>The matured technologies, building blocks, tools and processes should be applicable to strategic launchers able to launch EU Space Programme components, with the objective of enabling operational capacities by 2030 and preferably earlier.</a:t>
            </a:r>
          </a:p>
        </p:txBody>
      </p:sp>
      <p:graphicFrame>
        <p:nvGraphicFramePr>
          <p:cNvPr id="9" name="Table 5">
            <a:extLst>
              <a:ext uri="{FF2B5EF4-FFF2-40B4-BE49-F238E27FC236}">
                <a16:creationId xmlns:a16="http://schemas.microsoft.com/office/drawing/2014/main" id="{79AE8299-4EED-4F27-9F62-E4DDA08200BC}"/>
              </a:ext>
            </a:extLst>
          </p:cNvPr>
          <p:cNvGraphicFramePr>
            <a:graphicFrameLocks noGrp="1"/>
          </p:cNvGraphicFramePr>
          <p:nvPr>
            <p:extLst>
              <p:ext uri="{D42A27DB-BD31-4B8C-83A1-F6EECF244321}">
                <p14:modId xmlns:p14="http://schemas.microsoft.com/office/powerpoint/2010/main" val="704112480"/>
              </p:ext>
            </p:extLst>
          </p:nvPr>
        </p:nvGraphicFramePr>
        <p:xfrm>
          <a:off x="394051" y="1347614"/>
          <a:ext cx="8695783" cy="666750"/>
        </p:xfrm>
        <a:graphic>
          <a:graphicData uri="http://schemas.openxmlformats.org/drawingml/2006/table">
            <a:tbl>
              <a:tblPr firstRow="1" bandRow="1">
                <a:tableStyleId>{5C22544A-7EE6-4342-B048-85BDC9FD1C3A}</a:tableStyleId>
              </a:tblPr>
              <a:tblGrid>
                <a:gridCol w="1233998">
                  <a:extLst>
                    <a:ext uri="{9D8B030D-6E8A-4147-A177-3AD203B41FA5}">
                      <a16:colId xmlns:a16="http://schemas.microsoft.com/office/drawing/2014/main" val="3214808052"/>
                    </a:ext>
                  </a:extLst>
                </a:gridCol>
                <a:gridCol w="1347598">
                  <a:extLst>
                    <a:ext uri="{9D8B030D-6E8A-4147-A177-3AD203B41FA5}">
                      <a16:colId xmlns:a16="http://schemas.microsoft.com/office/drawing/2014/main" val="706679137"/>
                    </a:ext>
                  </a:extLst>
                </a:gridCol>
                <a:gridCol w="1347598">
                  <a:extLst>
                    <a:ext uri="{9D8B030D-6E8A-4147-A177-3AD203B41FA5}">
                      <a16:colId xmlns:a16="http://schemas.microsoft.com/office/drawing/2014/main" val="3667836447"/>
                    </a:ext>
                  </a:extLst>
                </a:gridCol>
                <a:gridCol w="1120398">
                  <a:extLst>
                    <a:ext uri="{9D8B030D-6E8A-4147-A177-3AD203B41FA5}">
                      <a16:colId xmlns:a16="http://schemas.microsoft.com/office/drawing/2014/main" val="503156777"/>
                    </a:ext>
                  </a:extLst>
                </a:gridCol>
                <a:gridCol w="1289801">
                  <a:extLst>
                    <a:ext uri="{9D8B030D-6E8A-4147-A177-3AD203B41FA5}">
                      <a16:colId xmlns:a16="http://schemas.microsoft.com/office/drawing/2014/main" val="2995619175"/>
                    </a:ext>
                  </a:extLst>
                </a:gridCol>
                <a:gridCol w="1178195">
                  <a:extLst>
                    <a:ext uri="{9D8B030D-6E8A-4147-A177-3AD203B41FA5}">
                      <a16:colId xmlns:a16="http://schemas.microsoft.com/office/drawing/2014/main" val="1895727779"/>
                    </a:ext>
                  </a:extLst>
                </a:gridCol>
                <a:gridCol w="1178195">
                  <a:extLst>
                    <a:ext uri="{9D8B030D-6E8A-4147-A177-3AD203B41FA5}">
                      <a16:colId xmlns:a16="http://schemas.microsoft.com/office/drawing/2014/main" val="1302994713"/>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p>
                  </a:txBody>
                  <a:tcPr marL="68580" marR="68580" marT="34290" marB="34290"/>
                </a:tc>
                <a:tc>
                  <a:txBody>
                    <a:bodyPr/>
                    <a:lstStyle/>
                    <a:p>
                      <a:pPr algn="ct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rPr>
                        <a:t>20,00</a:t>
                      </a:r>
                    </a:p>
                  </a:txBody>
                  <a:tcPr marL="68580" marR="68580" marT="34290" marB="34290"/>
                </a:tc>
                <a:tc>
                  <a:txBody>
                    <a:bodyPr/>
                    <a:lstStyle/>
                    <a:p>
                      <a:pPr algn="ctr"/>
                      <a:r>
                        <a:rPr lang="fr-BE" sz="1000" b="0" i="0" kern="1200" dirty="0">
                          <a:solidFill>
                            <a:schemeClr val="accent1"/>
                          </a:solidFill>
                          <a:effectLst/>
                          <a:latin typeface="+mn-lt"/>
                          <a:ea typeface="+mn-ea"/>
                          <a:cs typeface="+mn-cs"/>
                        </a:rPr>
                        <a:t>~20,00</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rPr>
                        <a:t>RIA</a:t>
                      </a:r>
                      <a:endParaRPr lang="en-IE" sz="1000" dirty="0">
                        <a:solidFill>
                          <a:schemeClr val="accent1"/>
                        </a:solidFill>
                      </a:endParaRPr>
                    </a:p>
                  </a:txBody>
                  <a:tcPr marL="68580" marR="68580" marT="34290" marB="34290"/>
                </a:tc>
                <a:tc>
                  <a:txBody>
                    <a:bodyPr/>
                    <a:lstStyle/>
                    <a:p>
                      <a:pPr algn="ctr"/>
                      <a:r>
                        <a:rPr lang="en-US" sz="1000" kern="1200" dirty="0">
                          <a:solidFill>
                            <a:schemeClr val="accent1"/>
                          </a:solidFill>
                          <a:latin typeface="+mn-lt"/>
                          <a:ea typeface="+mn-ea"/>
                          <a:cs typeface="+mn-cs"/>
                        </a:rPr>
                        <a:t>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DIN Next LT Pro Light"/>
                        </a:rPr>
                        <a:t>N/A</a:t>
                      </a:r>
                      <a:endParaRPr lang="en-IE" sz="1000" dirty="0">
                        <a:solidFill>
                          <a:schemeClr val="accent1"/>
                        </a:solidFill>
                      </a:endParaRPr>
                    </a:p>
                  </a:txBody>
                  <a:tcPr marL="68580" marR="68580" marT="34290" marB="34290"/>
                </a:tc>
                <a:tc>
                  <a:txBody>
                    <a:bodyPr/>
                    <a:lstStyle/>
                    <a:p>
                      <a:pPr algn="ctr"/>
                      <a:r>
                        <a:rPr lang="fr-BE" sz="1000" dirty="0">
                          <a:solidFill>
                            <a:schemeClr val="accent1"/>
                          </a:solidFill>
                        </a:rPr>
                        <a:t>Yes</a:t>
                      </a:r>
                      <a:endParaRPr lang="en-IE" sz="1000" dirty="0">
                        <a:solidFill>
                          <a:schemeClr val="accent1"/>
                        </a:solidFill>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00192" y="250141"/>
            <a:ext cx="2223750" cy="369332"/>
          </a:xfrm>
          <a:prstGeom prst="rect">
            <a:avLst/>
          </a:prstGeom>
        </p:spPr>
        <p:txBody>
          <a:bodyPr wrap="none">
            <a:spAutoFit/>
          </a:bodyPr>
          <a:lstStyle/>
          <a:p>
            <a:r>
              <a:rPr lang="fr-BE" dirty="0">
                <a:solidFill>
                  <a:srgbClr val="000000"/>
                </a:solidFill>
              </a:rPr>
              <a:t>2 - Access to Space</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27</a:t>
            </a:fld>
            <a:endParaRPr lang="fr-FR"/>
          </a:p>
        </p:txBody>
      </p:sp>
    </p:spTree>
    <p:extLst>
      <p:ext uri="{BB962C8B-B14F-4D97-AF65-F5344CB8AC3E}">
        <p14:creationId xmlns:p14="http://schemas.microsoft.com/office/powerpoint/2010/main" val="4088907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2302" y="843558"/>
            <a:ext cx="8451275" cy="4293206"/>
          </a:xfrm>
        </p:spPr>
        <p:txBody>
          <a:bodyPr spcFirstLastPara="1" vert="horz" wrap="square" lIns="68580" tIns="34290" rIns="68580" bIns="34290" rtlCol="0" anchor="t" anchorCtr="0">
            <a:noAutofit/>
          </a:bodyPr>
          <a:lstStyle/>
          <a:p>
            <a:pPr marL="228600" indent="0">
              <a:spcBef>
                <a:spcPts val="450"/>
              </a:spcBef>
            </a:pPr>
            <a:r>
              <a:rPr lang="en-GB" sz="1200" dirty="0">
                <a:solidFill>
                  <a:schemeClr val="tx1"/>
                </a:solidFill>
                <a:latin typeface="+mn-lt"/>
              </a:rPr>
              <a:t>HORIZON-CL4-2023-SPACE-01-22: New space transportation solutions and services</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42863" indent="0">
              <a:spcBef>
                <a:spcPts val="450"/>
              </a:spcBef>
            </a:pPr>
            <a:r>
              <a:rPr lang="en-US" sz="1100" b="0" u="sng" dirty="0">
                <a:solidFill>
                  <a:schemeClr val="tx1"/>
                </a:solidFill>
                <a:latin typeface="+mn-lt"/>
              </a:rPr>
              <a:t>Expected outcomes</a:t>
            </a:r>
            <a:r>
              <a:rPr lang="en-US" sz="1100" b="0" dirty="0">
                <a:solidFill>
                  <a:schemeClr val="tx1"/>
                </a:solidFill>
                <a:latin typeface="+mn-lt"/>
              </a:rPr>
              <a:t>:</a:t>
            </a:r>
          </a:p>
          <a:p>
            <a:pPr lvl="1">
              <a:spcBef>
                <a:spcPts val="450"/>
              </a:spcBef>
            </a:pPr>
            <a:r>
              <a:rPr lang="en-US" sz="1100" dirty="0"/>
              <a:t>Contribute to EU Green Deal objective through the reduction of the environmental impact of space transportation and to be prepared for the upcoming REACH regulations, especially with respect to the use of hydrazine and its derivatives, focusing on commercial market as a driver for business growth.</a:t>
            </a:r>
          </a:p>
          <a:p>
            <a:pPr lvl="1">
              <a:spcBef>
                <a:spcPts val="450"/>
              </a:spcBef>
            </a:pPr>
            <a:r>
              <a:rPr lang="en-US" sz="1100" dirty="0" smtClean="0"/>
              <a:t>Contribute to expand commercial space transportation offer and services with new space transportation solutions. The objective is to contribute to double the accessible new space transportation service market to European industry by 2030.</a:t>
            </a:r>
          </a:p>
          <a:p>
            <a:pPr lvl="1">
              <a:spcBef>
                <a:spcPts val="450"/>
              </a:spcBef>
            </a:pPr>
            <a:r>
              <a:rPr lang="en-US" sz="1100" dirty="0" smtClean="0"/>
              <a:t>Design </a:t>
            </a:r>
            <a:r>
              <a:rPr lang="en-US" sz="1100" dirty="0"/>
              <a:t>and performance studies as well as business cases (demonstration of economical viability).</a:t>
            </a:r>
          </a:p>
          <a:p>
            <a:pPr marL="42863" indent="0">
              <a:spcBef>
                <a:spcPts val="450"/>
              </a:spcBef>
            </a:pPr>
            <a:r>
              <a:rPr lang="en-US" sz="1100" b="0" u="sng" dirty="0">
                <a:solidFill>
                  <a:schemeClr val="tx1"/>
                </a:solidFill>
                <a:latin typeface="+mn-lt"/>
              </a:rPr>
              <a:t>Scope</a:t>
            </a:r>
            <a:r>
              <a:rPr lang="en-US" sz="1100" b="0" dirty="0">
                <a:solidFill>
                  <a:schemeClr val="tx1"/>
                </a:solidFill>
                <a:latin typeface="+mn-lt"/>
              </a:rPr>
              <a:t>:</a:t>
            </a:r>
          </a:p>
          <a:p>
            <a:pPr marL="42863" indent="0">
              <a:spcBef>
                <a:spcPts val="450"/>
              </a:spcBef>
            </a:pPr>
            <a:r>
              <a:rPr lang="en-US" sz="1100" b="0" dirty="0">
                <a:solidFill>
                  <a:schemeClr val="tx1"/>
                </a:solidFill>
                <a:latin typeface="+mn-lt"/>
              </a:rPr>
              <a:t>The maturation of enabling new technologies and subsystems (including common building blocks) in the field of green propulsion, micro launchers and associated launch facilities, kick stage, orbital propulsion and distancing, attitude and landing, re-entry solutions, smart satellite deployment systems/dispensers, for space transportation including also new routes up to Lunar orbit or surface. The maturation could go up to subsystem and system level technology demonstration and must include at least one of the following areas and linked technologies:</a:t>
            </a:r>
          </a:p>
          <a:p>
            <a:pPr marL="342900" lvl="1" indent="0">
              <a:spcBef>
                <a:spcPts val="450"/>
              </a:spcBef>
            </a:pPr>
            <a:r>
              <a:rPr lang="en-US" sz="1100" dirty="0" smtClean="0"/>
              <a:t>1.Technologies </a:t>
            </a:r>
            <a:r>
              <a:rPr lang="en-US" sz="1100" dirty="0"/>
              <a:t>for recovery of Space Transport vehicles elements </a:t>
            </a:r>
          </a:p>
          <a:p>
            <a:pPr marL="342900" lvl="1" indent="0">
              <a:spcBef>
                <a:spcPts val="450"/>
              </a:spcBef>
            </a:pPr>
            <a:r>
              <a:rPr lang="en-US" sz="1100" dirty="0" smtClean="0"/>
              <a:t>2. Space </a:t>
            </a:r>
            <a:r>
              <a:rPr lang="en-US" sz="1100" dirty="0"/>
              <a:t>Transportation technologies in support to In-orbit servicing systems </a:t>
            </a:r>
            <a:endParaRPr lang="en-GB" sz="1100" dirty="0"/>
          </a:p>
        </p:txBody>
      </p:sp>
      <p:graphicFrame>
        <p:nvGraphicFramePr>
          <p:cNvPr id="9" name="Table 5">
            <a:extLst>
              <a:ext uri="{FF2B5EF4-FFF2-40B4-BE49-F238E27FC236}">
                <a16:creationId xmlns:a16="http://schemas.microsoft.com/office/drawing/2014/main" id="{573AC92A-6958-4357-8741-9A7C50839FBB}"/>
              </a:ext>
            </a:extLst>
          </p:cNvPr>
          <p:cNvGraphicFramePr>
            <a:graphicFrameLocks noGrp="1"/>
          </p:cNvGraphicFramePr>
          <p:nvPr>
            <p:extLst>
              <p:ext uri="{D42A27DB-BD31-4B8C-83A1-F6EECF244321}">
                <p14:modId xmlns:p14="http://schemas.microsoft.com/office/powerpoint/2010/main" val="4268996939"/>
              </p:ext>
            </p:extLst>
          </p:nvPr>
        </p:nvGraphicFramePr>
        <p:xfrm>
          <a:off x="252495" y="1203095"/>
          <a:ext cx="8691701" cy="666750"/>
        </p:xfrm>
        <a:graphic>
          <a:graphicData uri="http://schemas.openxmlformats.org/drawingml/2006/table">
            <a:tbl>
              <a:tblPr firstRow="1" bandRow="1">
                <a:tableStyleId>{5C22544A-7EE6-4342-B048-85BDC9FD1C3A}</a:tableStyleId>
              </a:tblPr>
              <a:tblGrid>
                <a:gridCol w="1233418">
                  <a:extLst>
                    <a:ext uri="{9D8B030D-6E8A-4147-A177-3AD203B41FA5}">
                      <a16:colId xmlns:a16="http://schemas.microsoft.com/office/drawing/2014/main" val="3214808052"/>
                    </a:ext>
                  </a:extLst>
                </a:gridCol>
                <a:gridCol w="1346965">
                  <a:extLst>
                    <a:ext uri="{9D8B030D-6E8A-4147-A177-3AD203B41FA5}">
                      <a16:colId xmlns:a16="http://schemas.microsoft.com/office/drawing/2014/main" val="706679137"/>
                    </a:ext>
                  </a:extLst>
                </a:gridCol>
                <a:gridCol w="1346965">
                  <a:extLst>
                    <a:ext uri="{9D8B030D-6E8A-4147-A177-3AD203B41FA5}">
                      <a16:colId xmlns:a16="http://schemas.microsoft.com/office/drawing/2014/main" val="3224354933"/>
                    </a:ext>
                  </a:extLst>
                </a:gridCol>
                <a:gridCol w="1119872">
                  <a:extLst>
                    <a:ext uri="{9D8B030D-6E8A-4147-A177-3AD203B41FA5}">
                      <a16:colId xmlns:a16="http://schemas.microsoft.com/office/drawing/2014/main" val="503156777"/>
                    </a:ext>
                  </a:extLst>
                </a:gridCol>
                <a:gridCol w="1289195">
                  <a:extLst>
                    <a:ext uri="{9D8B030D-6E8A-4147-A177-3AD203B41FA5}">
                      <a16:colId xmlns:a16="http://schemas.microsoft.com/office/drawing/2014/main" val="2995619175"/>
                    </a:ext>
                  </a:extLst>
                </a:gridCol>
                <a:gridCol w="1177643">
                  <a:extLst>
                    <a:ext uri="{9D8B030D-6E8A-4147-A177-3AD203B41FA5}">
                      <a16:colId xmlns:a16="http://schemas.microsoft.com/office/drawing/2014/main" val="1895727779"/>
                    </a:ext>
                  </a:extLst>
                </a:gridCol>
                <a:gridCol w="1177643">
                  <a:extLst>
                    <a:ext uri="{9D8B030D-6E8A-4147-A177-3AD203B41FA5}">
                      <a16:colId xmlns:a16="http://schemas.microsoft.com/office/drawing/2014/main" val="716164144"/>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23,10</a:t>
                      </a:r>
                    </a:p>
                  </a:txBody>
                  <a:tcPr marL="68580" marR="68580" marT="34290" marB="34290"/>
                </a:tc>
                <a:tc>
                  <a:txBody>
                    <a:bodyPr/>
                    <a:lstStyle/>
                    <a:p>
                      <a:pPr algn="ctr"/>
                      <a:r>
                        <a:rPr lang="en-IE" sz="1000" b="0" i="0" kern="1200" dirty="0">
                          <a:solidFill>
                            <a:schemeClr val="accent1"/>
                          </a:solidFill>
                          <a:effectLst/>
                          <a:latin typeface="+mn-lt"/>
                          <a:ea typeface="+mn-ea"/>
                          <a:cs typeface="+mn-cs"/>
                        </a:rPr>
                        <a:t>4,00 – 10,00</a:t>
                      </a:r>
                    </a:p>
                  </a:txBody>
                  <a:tcPr marL="68580" marR="68580" marT="34290" marB="34290"/>
                </a:tc>
                <a:tc>
                  <a:txBody>
                    <a:bodyPr/>
                    <a:lstStyle/>
                    <a:p>
                      <a:pPr algn="ctr"/>
                      <a:r>
                        <a:rPr lang="fr-BE" sz="1000" b="0" i="0" kern="1200" dirty="0">
                          <a:solidFill>
                            <a:schemeClr val="accent1"/>
                          </a:solidFill>
                          <a:effectLst/>
                          <a:latin typeface="+mn-lt"/>
                          <a:ea typeface="+mn-ea"/>
                          <a:cs typeface="+mn-cs"/>
                        </a:rPr>
                        <a:t>4</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372200" y="267494"/>
            <a:ext cx="2223750" cy="369332"/>
          </a:xfrm>
          <a:prstGeom prst="rect">
            <a:avLst/>
          </a:prstGeom>
        </p:spPr>
        <p:txBody>
          <a:bodyPr wrap="none">
            <a:spAutoFit/>
          </a:bodyPr>
          <a:lstStyle/>
          <a:p>
            <a:r>
              <a:rPr lang="fr-FR" dirty="0"/>
              <a:t>2 - Access to Space</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28</a:t>
            </a:fld>
            <a:endParaRPr lang="fr-FR"/>
          </a:p>
        </p:txBody>
      </p:sp>
    </p:spTree>
    <p:extLst>
      <p:ext uri="{BB962C8B-B14F-4D97-AF65-F5344CB8AC3E}">
        <p14:creationId xmlns:p14="http://schemas.microsoft.com/office/powerpoint/2010/main" val="3036722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2055" y="987574"/>
            <a:ext cx="8456849" cy="4276332"/>
          </a:xfrm>
        </p:spPr>
        <p:txBody>
          <a:bodyPr spcFirstLastPara="1" vert="horz" wrap="square" lIns="68580" tIns="34290" rIns="68580" bIns="34290" rtlCol="0" anchor="t" anchorCtr="0">
            <a:noAutofit/>
          </a:bodyPr>
          <a:lstStyle/>
          <a:p>
            <a:pPr marL="228600" indent="0">
              <a:lnSpc>
                <a:spcPct val="100000"/>
              </a:lnSpc>
            </a:pPr>
            <a:r>
              <a:rPr lang="en-GB" sz="1100" dirty="0">
                <a:solidFill>
                  <a:schemeClr val="tx1"/>
                </a:solidFill>
                <a:latin typeface="+mn-lt"/>
              </a:rPr>
              <a:t>HORIZON-CL4-2023-SPACE-01-23: Modern, flexible and efficient European test, production and launch facilities</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42863" indent="0"/>
            <a:endParaRPr lang="en-US" sz="1100" b="0" u="sng" dirty="0" smtClean="0">
              <a:solidFill>
                <a:schemeClr val="tx1"/>
              </a:solidFill>
              <a:latin typeface="+mn-lt"/>
            </a:endParaRPr>
          </a:p>
          <a:p>
            <a:pPr marL="42863" indent="0"/>
            <a:endParaRPr lang="en-US" sz="1100" b="0" u="sng" dirty="0">
              <a:solidFill>
                <a:schemeClr val="tx1"/>
              </a:solidFill>
              <a:latin typeface="+mn-lt"/>
            </a:endParaRPr>
          </a:p>
          <a:p>
            <a:pPr marL="42863" indent="0"/>
            <a:r>
              <a:rPr lang="en-US" sz="1100" b="0" u="sng" dirty="0" smtClean="0">
                <a:solidFill>
                  <a:schemeClr val="tx1"/>
                </a:solidFill>
                <a:latin typeface="+mn-lt"/>
              </a:rPr>
              <a:t>Expected </a:t>
            </a:r>
            <a:r>
              <a:rPr lang="en-US" sz="1100" b="0" u="sng" dirty="0">
                <a:solidFill>
                  <a:schemeClr val="tx1"/>
                </a:solidFill>
                <a:latin typeface="+mn-lt"/>
              </a:rPr>
              <a:t>outcomes</a:t>
            </a:r>
            <a:r>
              <a:rPr lang="en-US" sz="1100" b="0" dirty="0">
                <a:solidFill>
                  <a:schemeClr val="tx1"/>
                </a:solidFill>
                <a:latin typeface="+mn-lt"/>
              </a:rPr>
              <a:t>:</a:t>
            </a:r>
          </a:p>
          <a:p>
            <a:pPr lvl="1"/>
            <a:r>
              <a:rPr lang="en-US" sz="1100" dirty="0"/>
              <a:t>Contribution to the overall objective of launch cost/price reduction by 50% by 2030 (with respect to A6/ Vega C cost/price 2021 economic conditions).</a:t>
            </a:r>
          </a:p>
          <a:p>
            <a:pPr lvl="1"/>
            <a:r>
              <a:rPr lang="en-US" sz="1100" dirty="0"/>
              <a:t>Contribute to expand commercial space transportation offer and services with new space transportation solutions. The objective is to contribute to double the accessible new space transportation service market to European industry by 2030.</a:t>
            </a:r>
          </a:p>
          <a:p>
            <a:pPr lvl="1"/>
            <a:r>
              <a:rPr lang="en-US" sz="1100" dirty="0"/>
              <a:t>Improve cost efficiency of European test, production and space launch facilities.</a:t>
            </a:r>
          </a:p>
          <a:p>
            <a:pPr lvl="1"/>
            <a:r>
              <a:rPr lang="en-US" sz="1100" dirty="0"/>
              <a:t>Matured technologies, </a:t>
            </a:r>
            <a:r>
              <a:rPr lang="en-US" sz="1100" dirty="0" err="1"/>
              <a:t>standardised</a:t>
            </a:r>
            <a:r>
              <a:rPr lang="en-US" sz="1100" dirty="0"/>
              <a:t> technology for improving cost efficiency, interoperability of access to space ground facilities in Europe, ground assets portability to speed-up deployments. </a:t>
            </a:r>
          </a:p>
          <a:p>
            <a:pPr marL="42863" indent="0"/>
            <a:r>
              <a:rPr lang="en-US" sz="1100" b="0" u="sng" dirty="0">
                <a:solidFill>
                  <a:schemeClr val="tx1"/>
                </a:solidFill>
                <a:latin typeface="+mn-lt"/>
              </a:rPr>
              <a:t>Scope</a:t>
            </a:r>
            <a:r>
              <a:rPr lang="en-US" sz="1100" b="0" dirty="0">
                <a:solidFill>
                  <a:schemeClr val="tx1"/>
                </a:solidFill>
                <a:latin typeface="+mn-lt"/>
              </a:rPr>
              <a:t>:</a:t>
            </a:r>
          </a:p>
          <a:p>
            <a:pPr marL="42863" indent="0"/>
            <a:r>
              <a:rPr lang="en-US" sz="1100" b="0" dirty="0">
                <a:solidFill>
                  <a:schemeClr val="tx1"/>
                </a:solidFill>
                <a:latin typeface="+mn-lt"/>
              </a:rPr>
              <a:t>Cost reduction and improving flexibility of European launch systems. The activities will address one or several of the following listed domains:</a:t>
            </a:r>
          </a:p>
          <a:p>
            <a:pPr marL="465535" lvl="1" indent="-269081">
              <a:buFont typeface="+mj-lt"/>
              <a:buAutoNum type="alphaLcPeriod"/>
            </a:pPr>
            <a:r>
              <a:rPr lang="en-US" sz="1100" dirty="0"/>
              <a:t>Multi sites flexible industrial platform</a:t>
            </a:r>
          </a:p>
          <a:p>
            <a:pPr marL="465535" lvl="1" indent="-269081">
              <a:buFont typeface="+mj-lt"/>
              <a:buAutoNum type="alphaLcPeriod"/>
            </a:pPr>
            <a:r>
              <a:rPr lang="en-US" sz="1100" dirty="0"/>
              <a:t>Develop </a:t>
            </a:r>
            <a:r>
              <a:rPr lang="en-US" sz="1100" dirty="0" err="1"/>
              <a:t>standardised</a:t>
            </a:r>
            <a:r>
              <a:rPr lang="en-US" sz="1100" dirty="0"/>
              <a:t> and cost-effective innovative technologies to improve cost efficiency of Test and Launch facilities, their interoperability and compatibility/attractiveness for new users.</a:t>
            </a:r>
          </a:p>
        </p:txBody>
      </p:sp>
      <p:graphicFrame>
        <p:nvGraphicFramePr>
          <p:cNvPr id="9" name="Table 5">
            <a:extLst>
              <a:ext uri="{FF2B5EF4-FFF2-40B4-BE49-F238E27FC236}">
                <a16:creationId xmlns:a16="http://schemas.microsoft.com/office/drawing/2014/main" id="{33DD72C9-0916-479E-AC4A-D6C4E36ED40B}"/>
              </a:ext>
            </a:extLst>
          </p:cNvPr>
          <p:cNvGraphicFramePr>
            <a:graphicFrameLocks noGrp="1"/>
          </p:cNvGraphicFramePr>
          <p:nvPr>
            <p:extLst>
              <p:ext uri="{D42A27DB-BD31-4B8C-83A1-F6EECF244321}">
                <p14:modId xmlns:p14="http://schemas.microsoft.com/office/powerpoint/2010/main" val="2985750965"/>
              </p:ext>
            </p:extLst>
          </p:nvPr>
        </p:nvGraphicFramePr>
        <p:xfrm>
          <a:off x="358404" y="1275606"/>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1347218">
                  <a:extLst>
                    <a:ext uri="{9D8B030D-6E8A-4147-A177-3AD203B41FA5}">
                      <a16:colId xmlns:a16="http://schemas.microsoft.com/office/drawing/2014/main" val="3463803404"/>
                    </a:ext>
                  </a:extLst>
                </a:gridCol>
                <a:gridCol w="1120082">
                  <a:extLst>
                    <a:ext uri="{9D8B030D-6E8A-4147-A177-3AD203B41FA5}">
                      <a16:colId xmlns:a16="http://schemas.microsoft.com/office/drawing/2014/main" val="503156777"/>
                    </a:ext>
                  </a:extLst>
                </a:gridCol>
                <a:gridCol w="1289437">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3450417955"/>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10,00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5,00</a:t>
                      </a:r>
                    </a:p>
                  </a:txBody>
                  <a:tcPr marL="68580" marR="68580" marT="34290" marB="34290"/>
                </a:tc>
                <a:tc>
                  <a:txBody>
                    <a:bodyPr/>
                    <a:lstStyle/>
                    <a:p>
                      <a:pPr algn="ctr"/>
                      <a:r>
                        <a:rPr lang="fr-BE" sz="1000" b="0" i="0" kern="1200" dirty="0">
                          <a:solidFill>
                            <a:schemeClr val="accent1"/>
                          </a:solidFill>
                          <a:effectLst/>
                          <a:latin typeface="+mn-lt"/>
                          <a:ea typeface="+mn-ea"/>
                          <a:cs typeface="+mn-cs"/>
                        </a:rPr>
                        <a:t>3</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29</a:t>
            </a:fld>
            <a:endParaRPr lang="fr-FR"/>
          </a:p>
        </p:txBody>
      </p:sp>
    </p:spTree>
    <p:extLst>
      <p:ext uri="{BB962C8B-B14F-4D97-AF65-F5344CB8AC3E}">
        <p14:creationId xmlns:p14="http://schemas.microsoft.com/office/powerpoint/2010/main" val="133610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763688" y="1059582"/>
            <a:ext cx="6984776"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smtClean="0">
                <a:hlinkClick r:id="rId4" action="ppaction://hlinksldjump"/>
              </a:rPr>
              <a:t>Les appels 2023 et 2024 </a:t>
            </a:r>
            <a:r>
              <a:rPr lang="fr-FR" sz="2400" b="0" dirty="0">
                <a:hlinkClick r:id="rId4" action="ppaction://hlinksldjump"/>
              </a:rPr>
              <a:t>du Cluster 4 </a:t>
            </a:r>
            <a:r>
              <a:rPr lang="fr-FR" sz="2400" b="0" dirty="0" smtClean="0">
                <a:hlinkClick r:id="rId4" action="ppaction://hlinksldjump"/>
              </a:rPr>
              <a:t>– Espace</a:t>
            </a:r>
            <a:endParaRPr lang="fr-FR" sz="2400" b="0" dirty="0" smtClean="0"/>
          </a:p>
          <a:p>
            <a:pPr marL="457200" indent="-457200">
              <a:lnSpc>
                <a:spcPct val="100000"/>
              </a:lnSpc>
              <a:buFont typeface="Arial" panose="020B0604020202020204" pitchFamily="34" charset="0"/>
              <a:buChar char="•"/>
              <a:defRPr/>
            </a:pPr>
            <a:r>
              <a:rPr lang="fr-FR" sz="2400" b="0" u="sng" dirty="0" smtClean="0">
                <a:hlinkClick r:id="rId5" action="ppaction://hlinksldjump"/>
              </a:rPr>
              <a:t>Pour </a:t>
            </a:r>
            <a:r>
              <a:rPr lang="fr-FR" sz="2400" b="0" u="sng" dirty="0">
                <a:hlinkClick r:id="rId5" action="ppaction://hlinksldjump"/>
              </a:rPr>
              <a:t>aller plus </a:t>
            </a:r>
            <a:r>
              <a:rPr lang="fr-FR" sz="2400" b="0" u="sng" dirty="0" smtClean="0">
                <a:hlinkClick r:id="rId5" action="ppaction://hlinksldjump"/>
              </a:rPr>
              <a:t>loin </a:t>
            </a:r>
            <a:endParaRPr lang="fr-FR" sz="2400" b="0" u="sng" dirty="0" smtClean="0"/>
          </a:p>
          <a:p>
            <a:pPr marL="457200" indent="-457200">
              <a:lnSpc>
                <a:spcPct val="100000"/>
              </a:lnSpc>
              <a:buFont typeface="Arial" panose="020B0604020202020204" pitchFamily="34" charset="0"/>
              <a:buChar char="•"/>
              <a:defRPr/>
            </a:pPr>
            <a:r>
              <a:rPr lang="fr-FR" sz="2400" b="0" u="sng" dirty="0" smtClean="0">
                <a:hlinkClick r:id="rId6" action="ppaction://hlinksldjump"/>
              </a:rPr>
              <a:t>Contacts</a:t>
            </a:r>
            <a:endParaRPr lang="fr-FR" sz="2400" b="0" u="sng" dirty="0"/>
          </a:p>
          <a:p>
            <a:pPr>
              <a:lnSpc>
                <a:spcPct val="100000"/>
              </a:lnSpc>
              <a:defRPr/>
            </a:pPr>
            <a:endParaRPr lang="fr-FR" sz="2800" b="0"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1995919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98398" y="1492303"/>
            <a:ext cx="8445602" cy="2591615"/>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en-GB" sz="1350" dirty="0">
                <a:solidFill>
                  <a:schemeClr val="tx1"/>
                </a:solidFill>
                <a:latin typeface="+mn-lt"/>
              </a:rPr>
              <a:t>Other Actions: Mission and </a:t>
            </a:r>
            <a:r>
              <a:rPr lang="en-GB" sz="1350" dirty="0" smtClean="0">
                <a:solidFill>
                  <a:schemeClr val="tx1"/>
                </a:solidFill>
                <a:latin typeface="+mn-lt"/>
              </a:rPr>
              <a:t>Services</a:t>
            </a:r>
          </a:p>
          <a:p>
            <a:pPr marL="514350" indent="-285750">
              <a:lnSpc>
                <a:spcPct val="100000"/>
              </a:lnSpc>
              <a:buFont typeface="Wingdings" panose="05000000000000000000" pitchFamily="2" charset="2"/>
              <a:buChar char="§"/>
            </a:pPr>
            <a:endParaRPr lang="en-US" sz="1350" b="0" dirty="0">
              <a:solidFill>
                <a:schemeClr val="tx1"/>
              </a:solidFill>
              <a:latin typeface="+mn-lt"/>
            </a:endParaRPr>
          </a:p>
          <a:p>
            <a:pPr marL="514350" indent="-285750">
              <a:lnSpc>
                <a:spcPct val="100000"/>
              </a:lnSpc>
              <a:buFont typeface="Wingdings" panose="05000000000000000000" pitchFamily="2" charset="2"/>
              <a:buChar char="§"/>
            </a:pPr>
            <a:r>
              <a:rPr lang="en-GB" sz="1350" dirty="0">
                <a:solidFill>
                  <a:schemeClr val="tx1"/>
                </a:solidFill>
                <a:latin typeface="+mn-lt"/>
              </a:rPr>
              <a:t>Other Actions: Technology and </a:t>
            </a:r>
            <a:r>
              <a:rPr lang="en-GB" sz="1350" dirty="0" smtClean="0">
                <a:solidFill>
                  <a:schemeClr val="tx1"/>
                </a:solidFill>
                <a:latin typeface="+mn-lt"/>
              </a:rPr>
              <a:t>Infrastructure</a:t>
            </a:r>
          </a:p>
          <a:p>
            <a:pPr marL="514350" indent="-285750">
              <a:lnSpc>
                <a:spcPct val="100000"/>
              </a:lnSpc>
              <a:buFont typeface="Wingdings" panose="05000000000000000000" pitchFamily="2" charset="2"/>
              <a:buChar char="§"/>
            </a:pPr>
            <a:endParaRPr lang="en-US" sz="1350" dirty="0">
              <a:solidFill>
                <a:schemeClr val="tx1"/>
              </a:solidFill>
              <a:latin typeface="+mn-lt"/>
            </a:endParaRPr>
          </a:p>
          <a:p>
            <a:pPr marL="514350" indent="-285750">
              <a:lnSpc>
                <a:spcPct val="100000"/>
              </a:lnSpc>
              <a:buFont typeface="Wingdings" panose="05000000000000000000" pitchFamily="2" charset="2"/>
              <a:buChar char="§"/>
            </a:pPr>
            <a:r>
              <a:rPr lang="fr-FR" sz="1350" dirty="0" err="1">
                <a:solidFill>
                  <a:schemeClr val="tx1"/>
                </a:solidFill>
                <a:latin typeface="+mn-lt"/>
              </a:rPr>
              <a:t>Other</a:t>
            </a:r>
            <a:r>
              <a:rPr lang="fr-FR" sz="1350" dirty="0">
                <a:solidFill>
                  <a:schemeClr val="tx1"/>
                </a:solidFill>
                <a:latin typeface="+mn-lt"/>
              </a:rPr>
              <a:t> Actions: Operations and service provision</a:t>
            </a:r>
            <a:endParaRPr lang="en-GB" sz="1350" dirty="0">
              <a:solidFill>
                <a:schemeClr val="tx1"/>
              </a:solidFill>
              <a:latin typeface="+mn-lt"/>
            </a:endParaRPr>
          </a:p>
          <a:p>
            <a:pPr>
              <a:lnSpc>
                <a:spcPct val="100000"/>
              </a:lnSpc>
            </a:pPr>
            <a:endParaRPr lang="en-GB" sz="1350" dirty="0">
              <a:latin typeface="+mn-lt"/>
            </a:endParaRPr>
          </a:p>
        </p:txBody>
      </p:sp>
      <p:sp>
        <p:nvSpPr>
          <p:cNvPr id="6" name="Title 1">
            <a:extLst>
              <a:ext uri="{FF2B5EF4-FFF2-40B4-BE49-F238E27FC236}">
                <a16:creationId xmlns:a16="http://schemas.microsoft.com/office/drawing/2014/main" id="{8DE1A383-108D-48C3-98C5-142185914177}"/>
              </a:ext>
            </a:extLst>
          </p:cNvPr>
          <p:cNvSpPr txBox="1">
            <a:spLocks/>
          </p:cNvSpPr>
          <p:nvPr/>
        </p:nvSpPr>
        <p:spPr>
          <a:xfrm>
            <a:off x="5580112" y="195486"/>
            <a:ext cx="3960440" cy="5116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j-lt"/>
              </a:rPr>
              <a:t>3 – </a:t>
            </a:r>
            <a:r>
              <a:rPr lang="fr-BE" sz="2200" b="1" dirty="0" err="1">
                <a:latin typeface="+mj-lt"/>
              </a:rPr>
              <a:t>Evolution</a:t>
            </a:r>
            <a:r>
              <a:rPr lang="fr-BE" sz="2200" b="1" dirty="0">
                <a:latin typeface="+mj-lt"/>
              </a:rPr>
              <a:t> of EGNSS</a:t>
            </a:r>
            <a:endParaRPr lang="en-IE" sz="2200" b="1" dirty="0">
              <a:solidFill>
                <a:srgbClr val="0070C0"/>
              </a:solidFill>
              <a:latin typeface="+mj-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30</a:t>
            </a:fld>
            <a:endParaRPr lang="fr-FR"/>
          </a:p>
        </p:txBody>
      </p:sp>
    </p:spTree>
    <p:extLst>
      <p:ext uri="{BB962C8B-B14F-4D97-AF65-F5344CB8AC3E}">
        <p14:creationId xmlns:p14="http://schemas.microsoft.com/office/powerpoint/2010/main" val="223128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8626" y="987574"/>
            <a:ext cx="8510423" cy="4149190"/>
          </a:xfrm>
        </p:spPr>
        <p:txBody>
          <a:bodyPr spcFirstLastPara="1" vert="horz" wrap="square" lIns="68580" tIns="34290" rIns="68580" bIns="34290" rtlCol="0" anchor="t" anchorCtr="0">
            <a:noAutofit/>
          </a:bodyPr>
          <a:lstStyle/>
          <a:p>
            <a:pPr>
              <a:lnSpc>
                <a:spcPct val="100000"/>
              </a:lnSpc>
            </a:pPr>
            <a:r>
              <a:rPr lang="en-GB" sz="1350" dirty="0">
                <a:solidFill>
                  <a:schemeClr val="tx1"/>
                </a:solidFill>
                <a:latin typeface="+mn-lt"/>
              </a:rPr>
              <a:t>Other Actions: Mission and Services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smtClean="0"/>
          </a:p>
          <a:p>
            <a:pPr lvl="1">
              <a:lnSpc>
                <a:spcPct val="100000"/>
              </a:lnSpc>
            </a:pPr>
            <a:endParaRPr lang="en-US" sz="1200" dirty="0" smtClean="0"/>
          </a:p>
          <a:p>
            <a:pPr lvl="1">
              <a:lnSpc>
                <a:spcPct val="100000"/>
              </a:lnSpc>
            </a:pPr>
            <a:r>
              <a:rPr lang="en-US" sz="1200" dirty="0" smtClean="0"/>
              <a:t>The </a:t>
            </a:r>
            <a:r>
              <a:rPr lang="en-US" sz="1200" dirty="0"/>
              <a:t>objective is to </a:t>
            </a:r>
            <a:r>
              <a:rPr lang="en-US" sz="1200" b="1" dirty="0"/>
              <a:t>study potential new user needs</a:t>
            </a:r>
            <a:r>
              <a:rPr lang="en-US" sz="1200" dirty="0"/>
              <a:t>, as well as the resulting enhancement of services, and determine whether and </a:t>
            </a:r>
            <a:r>
              <a:rPr lang="en-US" sz="1200" b="1" dirty="0"/>
              <a:t>how the EGNSS </a:t>
            </a:r>
            <a:r>
              <a:rPr lang="en-US" sz="1200" b="1" dirty="0" err="1"/>
              <a:t>programmes</a:t>
            </a:r>
            <a:r>
              <a:rPr lang="en-US" sz="1200" b="1" dirty="0"/>
              <a:t> Galileo and EGNOS shall evolve </a:t>
            </a:r>
            <a:r>
              <a:rPr lang="en-US" sz="1200" dirty="0"/>
              <a:t>to answer these new user needs. This includes the preparation of contributions and technical analysis supporting the EU position in multilateral and bilateral working groups and meetings.</a:t>
            </a:r>
          </a:p>
          <a:p>
            <a:pPr lvl="1">
              <a:lnSpc>
                <a:spcPct val="100000"/>
              </a:lnSpc>
            </a:pPr>
            <a:r>
              <a:rPr lang="en-US" sz="1200" dirty="0"/>
              <a:t>The upstream R&amp;D actions in this area will cover the assessment of new mission concepts and of services improvements and of new services or capacities to be introduced based on the user needs, developing the service concept including with international partners when relevant, assessing costs to the </a:t>
            </a:r>
            <a:r>
              <a:rPr lang="en-US" sz="1200" dirty="0" err="1"/>
              <a:t>programme</a:t>
            </a:r>
            <a:r>
              <a:rPr lang="en-US" sz="1200" dirty="0"/>
              <a:t> versus benefits to users and defining the roadmap of activities until an operational service could be provided.</a:t>
            </a:r>
          </a:p>
          <a:p>
            <a:pPr>
              <a:lnSpc>
                <a:spcPct val="100000"/>
              </a:lnSpc>
            </a:pPr>
            <a:endParaRPr lang="en-GB" sz="1350" dirty="0"/>
          </a:p>
        </p:txBody>
      </p:sp>
      <p:graphicFrame>
        <p:nvGraphicFramePr>
          <p:cNvPr id="12" name="Table 5">
            <a:extLst>
              <a:ext uri="{FF2B5EF4-FFF2-40B4-BE49-F238E27FC236}">
                <a16:creationId xmlns:a16="http://schemas.microsoft.com/office/drawing/2014/main" id="{3C624EAC-026D-40AA-BB35-1108FB48872E}"/>
              </a:ext>
            </a:extLst>
          </p:cNvPr>
          <p:cNvGraphicFramePr>
            <a:graphicFrameLocks noGrp="1"/>
          </p:cNvGraphicFramePr>
          <p:nvPr>
            <p:extLst>
              <p:ext uri="{D42A27DB-BD31-4B8C-83A1-F6EECF244321}">
                <p14:modId xmlns:p14="http://schemas.microsoft.com/office/powerpoint/2010/main" val="1437801821"/>
              </p:ext>
            </p:extLst>
          </p:nvPr>
        </p:nvGraphicFramePr>
        <p:xfrm>
          <a:off x="266323" y="1275606"/>
          <a:ext cx="8482140" cy="1074420"/>
        </p:xfrm>
        <a:graphic>
          <a:graphicData uri="http://schemas.openxmlformats.org/drawingml/2006/table">
            <a:tbl>
              <a:tblPr firstRow="1" bandRow="1">
                <a:tableStyleId>{5C22544A-7EE6-4342-B048-85BDC9FD1C3A}</a:tableStyleId>
              </a:tblPr>
              <a:tblGrid>
                <a:gridCol w="1203680">
                  <a:extLst>
                    <a:ext uri="{9D8B030D-6E8A-4147-A177-3AD203B41FA5}">
                      <a16:colId xmlns:a16="http://schemas.microsoft.com/office/drawing/2014/main" val="3214808052"/>
                    </a:ext>
                  </a:extLst>
                </a:gridCol>
                <a:gridCol w="1157781">
                  <a:extLst>
                    <a:ext uri="{9D8B030D-6E8A-4147-A177-3AD203B41FA5}">
                      <a16:colId xmlns:a16="http://schemas.microsoft.com/office/drawing/2014/main" val="706679137"/>
                    </a:ext>
                  </a:extLst>
                </a:gridCol>
                <a:gridCol w="1128731">
                  <a:extLst>
                    <a:ext uri="{9D8B030D-6E8A-4147-A177-3AD203B41FA5}">
                      <a16:colId xmlns:a16="http://schemas.microsoft.com/office/drawing/2014/main" val="1550072056"/>
                    </a:ext>
                  </a:extLst>
                </a:gridCol>
                <a:gridCol w="1411372">
                  <a:extLst>
                    <a:ext uri="{9D8B030D-6E8A-4147-A177-3AD203B41FA5}">
                      <a16:colId xmlns:a16="http://schemas.microsoft.com/office/drawing/2014/main" val="503156777"/>
                    </a:ext>
                  </a:extLst>
                </a:gridCol>
                <a:gridCol w="830668">
                  <a:extLst>
                    <a:ext uri="{9D8B030D-6E8A-4147-A177-3AD203B41FA5}">
                      <a16:colId xmlns:a16="http://schemas.microsoft.com/office/drawing/2014/main" val="2995619175"/>
                    </a:ext>
                  </a:extLst>
                </a:gridCol>
                <a:gridCol w="1261458">
                  <a:extLst>
                    <a:ext uri="{9D8B030D-6E8A-4147-A177-3AD203B41FA5}">
                      <a16:colId xmlns:a16="http://schemas.microsoft.com/office/drawing/2014/main" val="1895727779"/>
                    </a:ext>
                  </a:extLst>
                </a:gridCol>
                <a:gridCol w="1488450">
                  <a:extLst>
                    <a:ext uri="{9D8B030D-6E8A-4147-A177-3AD203B41FA5}">
                      <a16:colId xmlns:a16="http://schemas.microsoft.com/office/drawing/2014/main" val="17423095"/>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685800">
                <a:tc>
                  <a:txBody>
                    <a:bodyPr/>
                    <a:lstStyle/>
                    <a:p>
                      <a:pPr algn="ctr"/>
                      <a:r>
                        <a:rPr lang="en-US" sz="1000" b="0" i="0" kern="1200" dirty="0">
                          <a:solidFill>
                            <a:schemeClr val="accent1"/>
                          </a:solidFill>
                          <a:effectLst/>
                          <a:latin typeface="+mn-lt"/>
                          <a:ea typeface="+mn-ea"/>
                          <a:cs typeface="+mn-cs"/>
                        </a:rPr>
                        <a:t>2023 – 2,5</a:t>
                      </a:r>
                    </a:p>
                    <a:p>
                      <a:pPr algn="ctr"/>
                      <a:r>
                        <a:rPr lang="en-US" sz="1000" b="0" i="0" kern="1200" dirty="0">
                          <a:solidFill>
                            <a:schemeClr val="accent1"/>
                          </a:solidFill>
                          <a:effectLst/>
                          <a:latin typeface="+mn-lt"/>
                          <a:ea typeface="+mn-ea"/>
                          <a:cs typeface="+mn-cs"/>
                        </a:rPr>
                        <a:t>2024 – 2,5</a:t>
                      </a:r>
                    </a:p>
                  </a:txBody>
                  <a:tcPr marL="68580" marR="68580" marT="34290" marB="34290" anchor="ctr"/>
                </a:tc>
                <a:tc>
                  <a:txBody>
                    <a:bodyPr/>
                    <a:lstStyle/>
                    <a:p>
                      <a:pPr algn="ctr"/>
                      <a:r>
                        <a:rPr lang="en-IE" sz="1000" b="0" i="0" kern="1200" dirty="0">
                          <a:solidFill>
                            <a:schemeClr val="accent1"/>
                          </a:solidFill>
                          <a:effectLst/>
                          <a:latin typeface="+mn-lt"/>
                          <a:ea typeface="+mn-ea"/>
                          <a:cs typeface="+mn-cs"/>
                        </a:rPr>
                        <a:t>n/a</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fr-BE" sz="1000" dirty="0">
                          <a:solidFill>
                            <a:schemeClr val="accent1"/>
                          </a:solidFill>
                          <a:latin typeface="+mn-lt"/>
                        </a:rPr>
                        <a:t>COM</a:t>
                      </a:r>
                    </a:p>
                    <a:p>
                      <a:pPr algn="ctr"/>
                      <a:r>
                        <a:rPr lang="fr-BE" sz="1000" dirty="0">
                          <a:solidFill>
                            <a:schemeClr val="accent1"/>
                          </a:solidFill>
                          <a:latin typeface="+mn-lt"/>
                        </a:rPr>
                        <a:t>Public </a:t>
                      </a:r>
                      <a:r>
                        <a:rPr lang="fr-BE" sz="1000" dirty="0" err="1">
                          <a:solidFill>
                            <a:schemeClr val="accent1"/>
                          </a:solidFill>
                          <a:latin typeface="+mn-lt"/>
                        </a:rPr>
                        <a:t>procurement</a:t>
                      </a:r>
                      <a:r>
                        <a:rPr lang="fr-BE" sz="1000" dirty="0">
                          <a:solidFill>
                            <a:schemeClr val="accent1"/>
                          </a:solidFill>
                          <a:latin typeface="+mn-lt"/>
                        </a:rPr>
                        <a:t>​</a:t>
                      </a:r>
                      <a:endParaRPr lang="en-IE" sz="1000" dirty="0">
                        <a:solidFill>
                          <a:schemeClr val="accent1"/>
                        </a:solidFill>
                        <a:latin typeface="+mn-lt"/>
                      </a:endParaRPr>
                    </a:p>
                  </a:txBody>
                  <a:tcPr marL="68580" marR="68580" marT="34290" marB="34290" anchor="ctr"/>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nchor="ctr"/>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nchor="ctr"/>
                </a:tc>
                <a:tc>
                  <a:txBody>
                    <a:bodyPr/>
                    <a:lstStyle/>
                    <a:p>
                      <a:pPr algn="ctr"/>
                      <a:r>
                        <a:rPr lang="fr-BE" sz="1000" kern="1200" dirty="0">
                          <a:solidFill>
                            <a:schemeClr val="accent1"/>
                          </a:solidFill>
                          <a:latin typeface="+mn-lt"/>
                          <a:ea typeface="+mn-ea"/>
                          <a:cs typeface="+mn-cs"/>
                        </a:rPr>
                        <a:t>TBD </a:t>
                      </a:r>
                      <a:r>
                        <a:rPr lang="en-US" sz="1000" kern="1200" dirty="0">
                          <a:solidFill>
                            <a:schemeClr val="accent1"/>
                          </a:solidFill>
                          <a:latin typeface="+mn-lt"/>
                          <a:ea typeface="+mn-ea"/>
                          <a:cs typeface="+mn-cs"/>
                        </a:rPr>
                        <a:t>on a case-by-case basis </a:t>
                      </a:r>
                      <a:endParaRPr lang="en-IE" sz="1000" kern="1200" dirty="0">
                        <a:solidFill>
                          <a:schemeClr val="accent1"/>
                        </a:solidFill>
                        <a:latin typeface="+mn-lt"/>
                        <a:ea typeface="+mn-ea"/>
                        <a:cs typeface="+mn-cs"/>
                      </a:endParaRPr>
                    </a:p>
                  </a:txBody>
                  <a:tcPr marL="68580" marR="68580" marT="34290" marB="34290" anchor="ctr"/>
                </a:tc>
                <a:extLst>
                  <a:ext uri="{0D108BD9-81ED-4DB2-BD59-A6C34878D82A}">
                    <a16:rowId xmlns:a16="http://schemas.microsoft.com/office/drawing/2014/main" val="579162078"/>
                  </a:ext>
                </a:extLst>
              </a:tr>
            </a:tbl>
          </a:graphicData>
        </a:graphic>
      </p:graphicFrame>
      <p:sp>
        <p:nvSpPr>
          <p:cNvPr id="2" name="Rectangle 1"/>
          <p:cNvSpPr/>
          <p:nvPr/>
        </p:nvSpPr>
        <p:spPr>
          <a:xfrm>
            <a:off x="6084168" y="267494"/>
            <a:ext cx="2920992" cy="400110"/>
          </a:xfrm>
          <a:prstGeom prst="rect">
            <a:avLst/>
          </a:prstGeom>
        </p:spPr>
        <p:txBody>
          <a:bodyPr wrap="none">
            <a:spAutoFit/>
          </a:bodyPr>
          <a:lstStyle/>
          <a:p>
            <a:r>
              <a:rPr lang="fr-FR" sz="2000" dirty="0"/>
              <a:t>3 – </a:t>
            </a:r>
            <a:r>
              <a:rPr lang="fr-FR" sz="2000" dirty="0">
                <a:latin typeface="+mj-lt"/>
              </a:rPr>
              <a:t>Evolution</a:t>
            </a:r>
            <a:r>
              <a:rPr lang="fr-FR" sz="2000" dirty="0"/>
              <a:t> of EGNSS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31</a:t>
            </a:fld>
            <a:endParaRPr lang="fr-FR"/>
          </a:p>
        </p:txBody>
      </p:sp>
    </p:spTree>
    <p:extLst>
      <p:ext uri="{BB962C8B-B14F-4D97-AF65-F5344CB8AC3E}">
        <p14:creationId xmlns:p14="http://schemas.microsoft.com/office/powerpoint/2010/main" val="3922444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057" y="987574"/>
            <a:ext cx="8437754" cy="4155926"/>
          </a:xfrm>
        </p:spPr>
        <p:txBody>
          <a:bodyPr spcFirstLastPara="1" vert="horz" wrap="square" lIns="68580" tIns="34290" rIns="68580" bIns="34290" rtlCol="0" anchor="t" anchorCtr="0">
            <a:noAutofit/>
          </a:bodyPr>
          <a:lstStyle/>
          <a:p>
            <a:pPr>
              <a:lnSpc>
                <a:spcPct val="100000"/>
              </a:lnSpc>
            </a:pPr>
            <a:r>
              <a:rPr lang="en-GB" sz="1350" dirty="0">
                <a:solidFill>
                  <a:schemeClr val="tx1"/>
                </a:solidFill>
                <a:latin typeface="+mj-lt"/>
              </a:rPr>
              <a:t>Other Actions: Technology and Infrastructure</a:t>
            </a: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r>
              <a:rPr lang="en-US" sz="1200" dirty="0" smtClean="0">
                <a:latin typeface="+mj-lt"/>
              </a:rPr>
              <a:t>Actions </a:t>
            </a:r>
            <a:r>
              <a:rPr lang="en-US" sz="1200" dirty="0">
                <a:latin typeface="+mj-lt"/>
              </a:rPr>
              <a:t>under this area will address upstream R&amp;D activities. They will cover the </a:t>
            </a:r>
            <a:r>
              <a:rPr lang="en-US" sz="1200" b="1" dirty="0">
                <a:latin typeface="+mj-lt"/>
              </a:rPr>
              <a:t>maturing of the existing technologies and the development of new and emerging technologies</a:t>
            </a:r>
            <a:r>
              <a:rPr lang="en-US" sz="1200" dirty="0">
                <a:latin typeface="+mj-lt"/>
              </a:rPr>
              <a:t> (e.g. Low Earth Orbit Positioning, Navigation and Timing EOPNT), the engineering activities for the further evolution of Galileo and EGNOS existing systems, technical studies for the assessment of exploratory system concepts and/or responding to new mission needs and a changing environment, the development and maintenance of state-of-the-art system tools and technical test-beds, the implementation of actions agreed at Programme level to reduce the dependence of the supply chain on non-EU markets, the definition, design, development and implementation of experimental satellite demonstrator, and others.</a:t>
            </a:r>
          </a:p>
          <a:p>
            <a:pPr marL="0" indent="0"/>
            <a:endParaRPr lang="en-GB" sz="1350" dirty="0">
              <a:latin typeface="+mj-lt"/>
            </a:endParaRPr>
          </a:p>
        </p:txBody>
      </p:sp>
      <p:graphicFrame>
        <p:nvGraphicFramePr>
          <p:cNvPr id="9" name="Table 5">
            <a:extLst>
              <a:ext uri="{FF2B5EF4-FFF2-40B4-BE49-F238E27FC236}">
                <a16:creationId xmlns:a16="http://schemas.microsoft.com/office/drawing/2014/main" id="{2EF227A5-B4C6-4729-952D-3E6FB347FDA2}"/>
              </a:ext>
            </a:extLst>
          </p:cNvPr>
          <p:cNvGraphicFramePr>
            <a:graphicFrameLocks noGrp="1"/>
          </p:cNvGraphicFramePr>
          <p:nvPr>
            <p:extLst>
              <p:ext uri="{D42A27DB-BD31-4B8C-83A1-F6EECF244321}">
                <p14:modId xmlns:p14="http://schemas.microsoft.com/office/powerpoint/2010/main" val="1346007884"/>
              </p:ext>
            </p:extLst>
          </p:nvPr>
        </p:nvGraphicFramePr>
        <p:xfrm>
          <a:off x="395536" y="1347614"/>
          <a:ext cx="8693946" cy="943541"/>
        </p:xfrm>
        <a:graphic>
          <a:graphicData uri="http://schemas.openxmlformats.org/drawingml/2006/table">
            <a:tbl>
              <a:tblPr firstRow="1" bandRow="1">
                <a:tableStyleId>{5C22544A-7EE6-4342-B048-85BDC9FD1C3A}</a:tableStyleId>
              </a:tblPr>
              <a:tblGrid>
                <a:gridCol w="1233737">
                  <a:extLst>
                    <a:ext uri="{9D8B030D-6E8A-4147-A177-3AD203B41FA5}">
                      <a16:colId xmlns:a16="http://schemas.microsoft.com/office/drawing/2014/main" val="3214808052"/>
                    </a:ext>
                  </a:extLst>
                </a:gridCol>
                <a:gridCol w="1347313">
                  <a:extLst>
                    <a:ext uri="{9D8B030D-6E8A-4147-A177-3AD203B41FA5}">
                      <a16:colId xmlns:a16="http://schemas.microsoft.com/office/drawing/2014/main" val="706679137"/>
                    </a:ext>
                  </a:extLst>
                </a:gridCol>
                <a:gridCol w="1269433">
                  <a:extLst>
                    <a:ext uri="{9D8B030D-6E8A-4147-A177-3AD203B41FA5}">
                      <a16:colId xmlns:a16="http://schemas.microsoft.com/office/drawing/2014/main" val="427543533"/>
                    </a:ext>
                  </a:extLst>
                </a:gridCol>
                <a:gridCol w="1198041">
                  <a:extLst>
                    <a:ext uri="{9D8B030D-6E8A-4147-A177-3AD203B41FA5}">
                      <a16:colId xmlns:a16="http://schemas.microsoft.com/office/drawing/2014/main" val="503156777"/>
                    </a:ext>
                  </a:extLst>
                </a:gridCol>
                <a:gridCol w="1289528">
                  <a:extLst>
                    <a:ext uri="{9D8B030D-6E8A-4147-A177-3AD203B41FA5}">
                      <a16:colId xmlns:a16="http://schemas.microsoft.com/office/drawing/2014/main" val="2995619175"/>
                    </a:ext>
                  </a:extLst>
                </a:gridCol>
                <a:gridCol w="1177947">
                  <a:extLst>
                    <a:ext uri="{9D8B030D-6E8A-4147-A177-3AD203B41FA5}">
                      <a16:colId xmlns:a16="http://schemas.microsoft.com/office/drawing/2014/main" val="1895727779"/>
                    </a:ext>
                  </a:extLst>
                </a:gridCol>
                <a:gridCol w="1177947">
                  <a:extLst>
                    <a:ext uri="{9D8B030D-6E8A-4147-A177-3AD203B41FA5}">
                      <a16:colId xmlns:a16="http://schemas.microsoft.com/office/drawing/2014/main" val="3739734860"/>
                    </a:ext>
                  </a:extLst>
                </a:gridCol>
              </a:tblGrid>
              <a:tr h="323092">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570161">
                <a:tc>
                  <a:txBody>
                    <a:bodyPr/>
                    <a:lstStyle/>
                    <a:p>
                      <a:pPr algn="ctr"/>
                      <a:r>
                        <a:rPr lang="en-US" sz="1000" b="0" i="0" kern="1200" dirty="0">
                          <a:solidFill>
                            <a:schemeClr val="accent1"/>
                          </a:solidFill>
                          <a:effectLst/>
                          <a:latin typeface="+mj-lt"/>
                          <a:ea typeface="+mn-ea"/>
                          <a:cs typeface="+mn-cs"/>
                        </a:rPr>
                        <a:t>2023 – 43 </a:t>
                      </a:r>
                    </a:p>
                    <a:p>
                      <a:pPr algn="ctr"/>
                      <a:r>
                        <a:rPr lang="en-US" sz="1000" b="0" i="0" kern="1200" dirty="0">
                          <a:solidFill>
                            <a:schemeClr val="accent1"/>
                          </a:solidFill>
                          <a:effectLst/>
                          <a:latin typeface="+mj-lt"/>
                          <a:ea typeface="+mn-ea"/>
                          <a:cs typeface="+mn-cs"/>
                        </a:rPr>
                        <a:t>2024 - 43 </a:t>
                      </a:r>
                    </a:p>
                  </a:txBody>
                  <a:tcPr marL="68580" marR="68580" marT="34290" marB="34290" anchor="ctr"/>
                </a:tc>
                <a:tc>
                  <a:txBody>
                    <a:bodyPr/>
                    <a:lstStyle/>
                    <a:p>
                      <a:pPr algn="ctr"/>
                      <a:r>
                        <a:rPr lang="en-IE" sz="1000" b="0" i="0" kern="1200" dirty="0">
                          <a:solidFill>
                            <a:schemeClr val="accent1"/>
                          </a:solidFill>
                          <a:effectLst/>
                          <a:latin typeface="+mj-lt"/>
                          <a:ea typeface="+mn-ea"/>
                          <a:cs typeface="+mn-cs"/>
                        </a:rPr>
                        <a:t>n/a</a:t>
                      </a:r>
                    </a:p>
                  </a:txBody>
                  <a:tcPr marL="68580" marR="68580" marT="34290" marB="34290" anchor="ctr"/>
                </a:tc>
                <a:tc>
                  <a:txBody>
                    <a:bodyPr/>
                    <a:lstStyle/>
                    <a:p>
                      <a:pPr algn="ctr"/>
                      <a:r>
                        <a:rPr lang="fr-BE" sz="1000" b="0" i="0" kern="1200" dirty="0">
                          <a:solidFill>
                            <a:schemeClr val="accent1"/>
                          </a:solidFill>
                          <a:effectLst/>
                          <a:latin typeface="+mj-lt"/>
                          <a:ea typeface="+mn-ea"/>
                          <a:cs typeface="+mn-cs"/>
                        </a:rPr>
                        <a:t>TBD</a:t>
                      </a:r>
                      <a:endParaRPr lang="en-IE" sz="1000" b="0" i="0" kern="1200" dirty="0">
                        <a:solidFill>
                          <a:schemeClr val="accent1"/>
                        </a:solidFill>
                        <a:effectLst/>
                        <a:latin typeface="+mj-lt"/>
                        <a:ea typeface="+mn-ea"/>
                        <a:cs typeface="+mn-cs"/>
                      </a:endParaRPr>
                    </a:p>
                  </a:txBody>
                  <a:tcPr marL="68580" marR="68580" marT="34290" marB="34290" anchor="ctr"/>
                </a:tc>
                <a:tc>
                  <a:txBody>
                    <a:bodyPr/>
                    <a:lstStyle/>
                    <a:p>
                      <a:pPr algn="ctr"/>
                      <a:r>
                        <a:rPr lang="fr-BE" sz="1000" dirty="0" err="1">
                          <a:solidFill>
                            <a:schemeClr val="accent1"/>
                          </a:solidFill>
                          <a:latin typeface="+mj-lt"/>
                        </a:rPr>
                        <a:t>Delegated</a:t>
                      </a:r>
                      <a:r>
                        <a:rPr lang="fr-BE" sz="1000" dirty="0">
                          <a:solidFill>
                            <a:schemeClr val="accent1"/>
                          </a:solidFill>
                          <a:latin typeface="+mj-lt"/>
                        </a:rPr>
                        <a:t> to ESA​</a:t>
                      </a:r>
                      <a:endParaRPr lang="en-IE" sz="1000" dirty="0">
                        <a:solidFill>
                          <a:schemeClr val="accent1"/>
                        </a:solidFill>
                        <a:latin typeface="+mj-lt"/>
                      </a:endParaRPr>
                    </a:p>
                  </a:txBody>
                  <a:tcPr marL="68580" marR="68580" marT="34290" marB="34290" anchor="ctr"/>
                </a:tc>
                <a:tc>
                  <a:txBody>
                    <a:bodyPr/>
                    <a:lstStyle/>
                    <a:p>
                      <a:pPr algn="ctr"/>
                      <a:r>
                        <a:rPr lang="en-US" sz="1000" kern="1200" dirty="0">
                          <a:solidFill>
                            <a:schemeClr val="accent1"/>
                          </a:solidFill>
                          <a:latin typeface="+mj-lt"/>
                          <a:ea typeface="+mn-ea"/>
                          <a:cs typeface="+mn-cs"/>
                        </a:rPr>
                        <a:t>N/A</a:t>
                      </a:r>
                      <a:endParaRPr lang="en-IE" sz="1000" kern="1200" dirty="0">
                        <a:solidFill>
                          <a:schemeClr val="accent1"/>
                        </a:solidFill>
                        <a:latin typeface="+mj-lt"/>
                        <a:ea typeface="+mn-ea"/>
                        <a:cs typeface="+mn-cs"/>
                      </a:endParaRPr>
                    </a:p>
                  </a:txBody>
                  <a:tcPr marL="68580" marR="68580" marT="34290" marB="34290" anchor="ctr"/>
                </a:tc>
                <a:tc>
                  <a:txBody>
                    <a:bodyPr/>
                    <a:lstStyle/>
                    <a:p>
                      <a:pPr algn="ctr"/>
                      <a:r>
                        <a:rPr lang="en-US" sz="1000" dirty="0">
                          <a:solidFill>
                            <a:schemeClr val="accent1"/>
                          </a:solidFill>
                          <a:latin typeface="+mj-lt"/>
                        </a:rPr>
                        <a:t>N/A</a:t>
                      </a:r>
                      <a:endParaRPr lang="en-IE" sz="1000" dirty="0">
                        <a:solidFill>
                          <a:schemeClr val="accent1"/>
                        </a:solidFill>
                        <a:latin typeface="+mj-lt"/>
                      </a:endParaRPr>
                    </a:p>
                  </a:txBody>
                  <a:tcPr marL="68580" marR="68580" marT="34290" marB="34290" anchor="ctr"/>
                </a:tc>
                <a:tc>
                  <a:txBody>
                    <a:bodyPr/>
                    <a:lstStyle/>
                    <a:p>
                      <a:pPr algn="ctr"/>
                      <a:r>
                        <a:rPr lang="fr-BE" sz="1000" kern="1200" dirty="0">
                          <a:solidFill>
                            <a:schemeClr val="accent1"/>
                          </a:solidFill>
                          <a:latin typeface="+mj-lt"/>
                          <a:ea typeface="+mn-ea"/>
                          <a:cs typeface="+mn-cs"/>
                        </a:rPr>
                        <a:t>TBD </a:t>
                      </a:r>
                      <a:r>
                        <a:rPr lang="en-US" sz="1000" kern="1200" dirty="0">
                          <a:solidFill>
                            <a:schemeClr val="accent1"/>
                          </a:solidFill>
                          <a:latin typeface="+mj-lt"/>
                          <a:ea typeface="+mn-ea"/>
                          <a:cs typeface="+mn-cs"/>
                        </a:rPr>
                        <a:t>on a case-by-case basis </a:t>
                      </a:r>
                      <a:endParaRPr lang="en-IE" sz="1000" kern="1200" dirty="0">
                        <a:solidFill>
                          <a:schemeClr val="accent1"/>
                        </a:solidFill>
                        <a:latin typeface="+mj-lt"/>
                        <a:ea typeface="+mn-ea"/>
                        <a:cs typeface="+mn-cs"/>
                      </a:endParaRPr>
                    </a:p>
                  </a:txBody>
                  <a:tcPr marL="68580" marR="68580" marT="34290" marB="34290" anchor="ctr"/>
                </a:tc>
                <a:extLst>
                  <a:ext uri="{0D108BD9-81ED-4DB2-BD59-A6C34878D82A}">
                    <a16:rowId xmlns:a16="http://schemas.microsoft.com/office/drawing/2014/main" val="579162078"/>
                  </a:ext>
                </a:extLst>
              </a:tr>
            </a:tbl>
          </a:graphicData>
        </a:graphic>
      </p:graphicFrame>
      <p:sp>
        <p:nvSpPr>
          <p:cNvPr id="2" name="Rectangle 1"/>
          <p:cNvSpPr/>
          <p:nvPr/>
        </p:nvSpPr>
        <p:spPr>
          <a:xfrm>
            <a:off x="6224571" y="258968"/>
            <a:ext cx="2646878" cy="369332"/>
          </a:xfrm>
          <a:prstGeom prst="rect">
            <a:avLst/>
          </a:prstGeom>
        </p:spPr>
        <p:txBody>
          <a:bodyPr wrap="none">
            <a:spAutoFit/>
          </a:bodyPr>
          <a:lstStyle/>
          <a:p>
            <a:r>
              <a:rPr lang="fr-FR" dirty="0"/>
              <a:t>3 – Evolution of EGNSS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32</a:t>
            </a:fld>
            <a:endParaRPr lang="fr-FR"/>
          </a:p>
        </p:txBody>
      </p:sp>
    </p:spTree>
    <p:extLst>
      <p:ext uri="{BB962C8B-B14F-4D97-AF65-F5344CB8AC3E}">
        <p14:creationId xmlns:p14="http://schemas.microsoft.com/office/powerpoint/2010/main" val="1683500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9511" y="961697"/>
            <a:ext cx="8822599" cy="3626277"/>
          </a:xfrm>
        </p:spPr>
        <p:txBody>
          <a:bodyPr spcFirstLastPara="1" vert="horz" wrap="square" lIns="68580" tIns="34290" rIns="68580" bIns="34290" rtlCol="0" anchor="t" anchorCtr="0">
            <a:noAutofit/>
          </a:bodyPr>
          <a:lstStyle/>
          <a:p>
            <a:pPr marL="228600" indent="0">
              <a:lnSpc>
                <a:spcPct val="100000"/>
              </a:lnSpc>
            </a:pPr>
            <a:r>
              <a:rPr lang="fr-FR" sz="1200" dirty="0" err="1">
                <a:solidFill>
                  <a:schemeClr val="tx1"/>
                </a:solidFill>
                <a:latin typeface="+mn-lt"/>
              </a:rPr>
              <a:t>Other</a:t>
            </a:r>
            <a:r>
              <a:rPr lang="fr-FR" sz="1200" dirty="0">
                <a:solidFill>
                  <a:schemeClr val="tx1"/>
                </a:solidFill>
                <a:latin typeface="+mn-lt"/>
              </a:rPr>
              <a:t> Actions: Operations and service provision</a:t>
            </a:r>
          </a:p>
          <a:p>
            <a:pPr lvl="1">
              <a:lnSpc>
                <a:spcPct val="100000"/>
              </a:lnSpc>
              <a:buFont typeface="Wingdings" panose="05000000000000000000" pitchFamily="2" charset="2"/>
              <a:buChar char="§"/>
            </a:pPr>
            <a:endParaRPr lang="en-US" sz="1200" dirty="0"/>
          </a:p>
          <a:p>
            <a:pPr lvl="1">
              <a:lnSpc>
                <a:spcPct val="100000"/>
              </a:lnSpc>
              <a:buFont typeface="Wingdings" panose="05000000000000000000" pitchFamily="2" charset="2"/>
              <a:buChar char="§"/>
            </a:pPr>
            <a:endParaRPr lang="en-US" sz="1200" dirty="0"/>
          </a:p>
          <a:p>
            <a:pPr lvl="1">
              <a:lnSpc>
                <a:spcPct val="100000"/>
              </a:lnSpc>
              <a:buFont typeface="Wingdings" panose="05000000000000000000" pitchFamily="2" charset="2"/>
              <a:buChar char="§"/>
            </a:pPr>
            <a:endParaRPr lang="en-US" sz="1200" dirty="0"/>
          </a:p>
          <a:p>
            <a:pPr lvl="1">
              <a:lnSpc>
                <a:spcPct val="100000"/>
              </a:lnSpc>
            </a:pPr>
            <a:endParaRPr lang="en-US" sz="1200" dirty="0"/>
          </a:p>
          <a:p>
            <a:pPr lvl="1">
              <a:lnSpc>
                <a:spcPct val="100000"/>
              </a:lnSpc>
            </a:pPr>
            <a:endParaRPr lang="en-US" sz="1200" dirty="0" smtClean="0"/>
          </a:p>
          <a:p>
            <a:pPr lvl="1">
              <a:lnSpc>
                <a:spcPct val="100000"/>
              </a:lnSpc>
            </a:pPr>
            <a:endParaRPr lang="en-US" sz="1200" dirty="0" smtClean="0"/>
          </a:p>
          <a:p>
            <a:pPr lvl="1">
              <a:lnSpc>
                <a:spcPct val="100000"/>
              </a:lnSpc>
            </a:pPr>
            <a:endParaRPr lang="en-US" sz="1200" dirty="0"/>
          </a:p>
          <a:p>
            <a:pPr lvl="1">
              <a:lnSpc>
                <a:spcPct val="100000"/>
              </a:lnSpc>
            </a:pPr>
            <a:r>
              <a:rPr lang="en-US" sz="1200" dirty="0" smtClean="0"/>
              <a:t>The </a:t>
            </a:r>
            <a:r>
              <a:rPr lang="en-US" sz="1200" dirty="0"/>
              <a:t>improvement of the complex operations is essential to improve the performance of EGNSS </a:t>
            </a:r>
            <a:r>
              <a:rPr lang="en-US" sz="1200" dirty="0" smtClean="0"/>
              <a:t>services. </a:t>
            </a:r>
          </a:p>
          <a:p>
            <a:pPr lvl="1">
              <a:lnSpc>
                <a:spcPct val="100000"/>
              </a:lnSpc>
            </a:pPr>
            <a:r>
              <a:rPr lang="en-US" sz="1200" dirty="0" smtClean="0"/>
              <a:t>Likewise</a:t>
            </a:r>
            <a:r>
              <a:rPr lang="en-US" sz="1200" dirty="0"/>
              <a:t>, maintenance activities must be subject to a continuous improvement process to guarantee </a:t>
            </a:r>
            <a:r>
              <a:rPr lang="en-US" sz="1200" dirty="0" smtClean="0"/>
              <a:t>service </a:t>
            </a:r>
            <a:r>
              <a:rPr lang="en-US" sz="1200" dirty="0"/>
              <a:t>continuity. </a:t>
            </a:r>
            <a:endParaRPr lang="en-US" sz="1200" dirty="0" smtClean="0"/>
          </a:p>
          <a:p>
            <a:pPr lvl="1">
              <a:lnSpc>
                <a:spcPct val="100000"/>
              </a:lnSpc>
            </a:pPr>
            <a:endParaRPr lang="en-US" sz="1200" dirty="0" smtClean="0"/>
          </a:p>
          <a:p>
            <a:pPr lvl="1">
              <a:lnSpc>
                <a:spcPct val="100000"/>
              </a:lnSpc>
            </a:pPr>
            <a:r>
              <a:rPr lang="en-US" sz="1200" dirty="0" smtClean="0"/>
              <a:t>Actions </a:t>
            </a:r>
            <a:r>
              <a:rPr lang="en-US" sz="1200" dirty="0"/>
              <a:t>under this area will cover the </a:t>
            </a:r>
            <a:r>
              <a:rPr lang="en-US" sz="1200" b="1" dirty="0"/>
              <a:t>development and use of service demonstrators to consolidate the </a:t>
            </a:r>
            <a:r>
              <a:rPr lang="en-US" sz="1200" b="1" dirty="0" smtClean="0"/>
              <a:t>future EGNSS </a:t>
            </a:r>
            <a:r>
              <a:rPr lang="en-US" sz="1200" b="1" dirty="0"/>
              <a:t>services</a:t>
            </a:r>
            <a:r>
              <a:rPr lang="en-US" sz="1200" dirty="0"/>
              <a:t>, </a:t>
            </a:r>
            <a:r>
              <a:rPr lang="en-US" sz="1200" b="1" dirty="0"/>
              <a:t>the optimization of the operation scheme</a:t>
            </a:r>
            <a:r>
              <a:rPr lang="en-US" sz="1200" dirty="0"/>
              <a:t>s using advanced dynamic strategies (e.g. machine learning, advanced on-board diagnosis, predictive maintenance) for Galileo constellation / system management for the efficient and continuous provision of the full portfolio of Services in EGNOS and in Galileo, and others.</a:t>
            </a:r>
          </a:p>
          <a:p>
            <a:pPr marL="0" indent="0"/>
            <a:endParaRPr lang="en-GB" sz="1350" dirty="0"/>
          </a:p>
          <a:p>
            <a:pPr>
              <a:lnSpc>
                <a:spcPct val="100000"/>
              </a:lnSpc>
            </a:pPr>
            <a:endParaRPr lang="en-GB" sz="1350" dirty="0"/>
          </a:p>
        </p:txBody>
      </p:sp>
      <p:graphicFrame>
        <p:nvGraphicFramePr>
          <p:cNvPr id="9" name="Table 5">
            <a:extLst>
              <a:ext uri="{FF2B5EF4-FFF2-40B4-BE49-F238E27FC236}">
                <a16:creationId xmlns:a16="http://schemas.microsoft.com/office/drawing/2014/main" id="{5D51F2F2-49F8-4CE9-A0F8-430E7505C28E}"/>
              </a:ext>
            </a:extLst>
          </p:cNvPr>
          <p:cNvGraphicFramePr>
            <a:graphicFrameLocks noGrp="1"/>
          </p:cNvGraphicFramePr>
          <p:nvPr>
            <p:extLst>
              <p:ext uri="{D42A27DB-BD31-4B8C-83A1-F6EECF244321}">
                <p14:modId xmlns:p14="http://schemas.microsoft.com/office/powerpoint/2010/main" val="615468937"/>
              </p:ext>
            </p:extLst>
          </p:nvPr>
        </p:nvGraphicFramePr>
        <p:xfrm>
          <a:off x="322453" y="1419622"/>
          <a:ext cx="8679658" cy="842231"/>
        </p:xfrm>
        <a:graphic>
          <a:graphicData uri="http://schemas.openxmlformats.org/drawingml/2006/table">
            <a:tbl>
              <a:tblPr firstRow="1" bandRow="1">
                <a:tableStyleId>{5C22544A-7EE6-4342-B048-85BDC9FD1C3A}</a:tableStyleId>
              </a:tblPr>
              <a:tblGrid>
                <a:gridCol w="1231709">
                  <a:extLst>
                    <a:ext uri="{9D8B030D-6E8A-4147-A177-3AD203B41FA5}">
                      <a16:colId xmlns:a16="http://schemas.microsoft.com/office/drawing/2014/main" val="3214808052"/>
                    </a:ext>
                  </a:extLst>
                </a:gridCol>
                <a:gridCol w="1345099">
                  <a:extLst>
                    <a:ext uri="{9D8B030D-6E8A-4147-A177-3AD203B41FA5}">
                      <a16:colId xmlns:a16="http://schemas.microsoft.com/office/drawing/2014/main" val="706679137"/>
                    </a:ext>
                  </a:extLst>
                </a:gridCol>
                <a:gridCol w="1052218">
                  <a:extLst>
                    <a:ext uri="{9D8B030D-6E8A-4147-A177-3AD203B41FA5}">
                      <a16:colId xmlns:a16="http://schemas.microsoft.com/office/drawing/2014/main" val="552652637"/>
                    </a:ext>
                  </a:extLst>
                </a:gridCol>
                <a:gridCol w="1411201">
                  <a:extLst>
                    <a:ext uri="{9D8B030D-6E8A-4147-A177-3AD203B41FA5}">
                      <a16:colId xmlns:a16="http://schemas.microsoft.com/office/drawing/2014/main" val="503156777"/>
                    </a:ext>
                  </a:extLst>
                </a:gridCol>
                <a:gridCol w="1287409">
                  <a:extLst>
                    <a:ext uri="{9D8B030D-6E8A-4147-A177-3AD203B41FA5}">
                      <a16:colId xmlns:a16="http://schemas.microsoft.com/office/drawing/2014/main" val="2995619175"/>
                    </a:ext>
                  </a:extLst>
                </a:gridCol>
                <a:gridCol w="1176011">
                  <a:extLst>
                    <a:ext uri="{9D8B030D-6E8A-4147-A177-3AD203B41FA5}">
                      <a16:colId xmlns:a16="http://schemas.microsoft.com/office/drawing/2014/main" val="1895727779"/>
                    </a:ext>
                  </a:extLst>
                </a:gridCol>
                <a:gridCol w="1176011">
                  <a:extLst>
                    <a:ext uri="{9D8B030D-6E8A-4147-A177-3AD203B41FA5}">
                      <a16:colId xmlns:a16="http://schemas.microsoft.com/office/drawing/2014/main" val="1465876590"/>
                    </a:ext>
                  </a:extLst>
                </a:gridCol>
              </a:tblGrid>
              <a:tr h="37338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68851">
                <a:tc>
                  <a:txBody>
                    <a:bodyPr/>
                    <a:lstStyle/>
                    <a:p>
                      <a:pPr algn="ctr"/>
                      <a:r>
                        <a:rPr lang="en-IE" sz="1000" dirty="0">
                          <a:solidFill>
                            <a:schemeClr val="accent1"/>
                          </a:solidFill>
                          <a:latin typeface="+mn-lt"/>
                        </a:rPr>
                        <a:t>2023 – 5</a:t>
                      </a:r>
                    </a:p>
                  </a:txBody>
                  <a:tcPr marL="68580" marR="68580" marT="34290" marB="34290"/>
                </a:tc>
                <a:tc>
                  <a:txBody>
                    <a:bodyPr/>
                    <a:lstStyle/>
                    <a:p>
                      <a:pPr algn="ctr"/>
                      <a:r>
                        <a:rPr lang="en-IE" sz="1000" b="0" i="0" kern="1200" dirty="0">
                          <a:solidFill>
                            <a:schemeClr val="accent1"/>
                          </a:solidFill>
                          <a:effectLst/>
                          <a:latin typeface="+mn-lt"/>
                          <a:ea typeface="+mn-ea"/>
                          <a:cs typeface="+mn-cs"/>
                        </a:rPr>
                        <a:t>n/a</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kern="1200" dirty="0">
                          <a:solidFill>
                            <a:schemeClr val="accent1"/>
                          </a:solidFill>
                          <a:latin typeface="+mn-lt"/>
                          <a:ea typeface="+mn-ea"/>
                          <a:cs typeface="+mn-cs"/>
                        </a:rPr>
                        <a:t>TBD </a:t>
                      </a:r>
                      <a:r>
                        <a:rPr lang="en-US" sz="1000" kern="1200" dirty="0">
                          <a:solidFill>
                            <a:schemeClr val="accent1"/>
                          </a:solidFill>
                          <a:latin typeface="+mn-lt"/>
                          <a:ea typeface="+mn-ea"/>
                          <a:cs typeface="+mn-cs"/>
                        </a:rPr>
                        <a:t>on a case-by-case basis </a:t>
                      </a:r>
                      <a:endParaRPr lang="en-IE" sz="1000" kern="1200" dirty="0">
                        <a:solidFill>
                          <a:schemeClr val="accent1"/>
                        </a:solidFill>
                        <a:latin typeface="+mn-lt"/>
                        <a:ea typeface="+mn-ea"/>
                        <a:cs typeface="+mn-cs"/>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940152" y="267494"/>
            <a:ext cx="2646878" cy="369332"/>
          </a:xfrm>
          <a:prstGeom prst="rect">
            <a:avLst/>
          </a:prstGeom>
        </p:spPr>
        <p:txBody>
          <a:bodyPr wrap="none">
            <a:spAutoFit/>
          </a:bodyPr>
          <a:lstStyle/>
          <a:p>
            <a:r>
              <a:rPr lang="fr-FR" dirty="0"/>
              <a:t>3 – Evolution of EGNSS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33</a:t>
            </a:fld>
            <a:endParaRPr lang="fr-FR"/>
          </a:p>
        </p:txBody>
      </p:sp>
    </p:spTree>
    <p:extLst>
      <p:ext uri="{BB962C8B-B14F-4D97-AF65-F5344CB8AC3E}">
        <p14:creationId xmlns:p14="http://schemas.microsoft.com/office/powerpoint/2010/main" val="3904753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45873" y="1633428"/>
            <a:ext cx="7498535" cy="1658402"/>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fr-FR" sz="1400" dirty="0" err="1">
                <a:solidFill>
                  <a:schemeClr val="tx1"/>
                </a:solidFill>
                <a:latin typeface="+mn-lt"/>
              </a:rPr>
              <a:t>Other</a:t>
            </a:r>
            <a:r>
              <a:rPr lang="fr-FR" sz="1400" dirty="0">
                <a:solidFill>
                  <a:schemeClr val="tx1"/>
                </a:solidFill>
                <a:latin typeface="+mn-lt"/>
              </a:rPr>
              <a:t> Actions: GOVSATCOM/Secure </a:t>
            </a:r>
            <a:r>
              <a:rPr lang="fr-FR" sz="1400" dirty="0" err="1">
                <a:solidFill>
                  <a:schemeClr val="tx1"/>
                </a:solidFill>
                <a:latin typeface="+mn-lt"/>
              </a:rPr>
              <a:t>Connectivity</a:t>
            </a:r>
            <a:r>
              <a:rPr lang="fr-FR" sz="1400" dirty="0">
                <a:solidFill>
                  <a:schemeClr val="tx1"/>
                </a:solidFill>
                <a:latin typeface="+mn-lt"/>
              </a:rPr>
              <a:t> </a:t>
            </a:r>
            <a:r>
              <a:rPr lang="fr-FR" sz="1400" dirty="0" smtClean="0">
                <a:solidFill>
                  <a:schemeClr val="tx1"/>
                </a:solidFill>
                <a:latin typeface="+mn-lt"/>
              </a:rPr>
              <a:t>infrastructure</a:t>
            </a:r>
          </a:p>
          <a:p>
            <a:pPr marL="514350" indent="-285750">
              <a:lnSpc>
                <a:spcPct val="100000"/>
              </a:lnSpc>
              <a:buFont typeface="Wingdings" panose="05000000000000000000" pitchFamily="2" charset="2"/>
              <a:buChar char="§"/>
            </a:pPr>
            <a:endParaRPr lang="fr-FR" sz="1400" dirty="0" smtClean="0">
              <a:solidFill>
                <a:schemeClr val="tx1"/>
              </a:solidFill>
              <a:latin typeface="+mn-lt"/>
            </a:endParaRPr>
          </a:p>
          <a:p>
            <a:pPr marL="514350" indent="-285750">
              <a:lnSpc>
                <a:spcPct val="100000"/>
              </a:lnSpc>
              <a:buFont typeface="Wingdings" panose="05000000000000000000" pitchFamily="2" charset="2"/>
              <a:buChar char="§"/>
            </a:pPr>
            <a:endParaRPr lang="en-US" sz="1400" dirty="0">
              <a:solidFill>
                <a:schemeClr val="tx1"/>
              </a:solidFill>
              <a:latin typeface="+mn-lt"/>
            </a:endParaRPr>
          </a:p>
          <a:p>
            <a:pPr marL="514350" indent="-285750">
              <a:lnSpc>
                <a:spcPct val="100000"/>
              </a:lnSpc>
              <a:buFont typeface="Wingdings" panose="05000000000000000000" pitchFamily="2" charset="2"/>
              <a:buChar char="§"/>
            </a:pPr>
            <a:r>
              <a:rPr lang="fr-FR" sz="1400" dirty="0" err="1">
                <a:solidFill>
                  <a:schemeClr val="tx1"/>
                </a:solidFill>
                <a:latin typeface="+mn-lt"/>
              </a:rPr>
              <a:t>Other</a:t>
            </a:r>
            <a:r>
              <a:rPr lang="fr-FR" sz="1400" dirty="0">
                <a:solidFill>
                  <a:schemeClr val="tx1"/>
                </a:solidFill>
                <a:latin typeface="+mn-lt"/>
              </a:rPr>
              <a:t> Actions: GOVSATCOM/Secure </a:t>
            </a:r>
            <a:r>
              <a:rPr lang="fr-FR" sz="1400" dirty="0" err="1">
                <a:solidFill>
                  <a:schemeClr val="tx1"/>
                </a:solidFill>
                <a:latin typeface="+mn-lt"/>
              </a:rPr>
              <a:t>Connectivity</a:t>
            </a:r>
            <a:r>
              <a:rPr lang="fr-FR" sz="1400" dirty="0">
                <a:solidFill>
                  <a:schemeClr val="tx1"/>
                </a:solidFill>
                <a:latin typeface="+mn-lt"/>
              </a:rPr>
              <a:t> </a:t>
            </a:r>
            <a:r>
              <a:rPr lang="fr-FR" sz="1400" dirty="0" smtClean="0">
                <a:solidFill>
                  <a:schemeClr val="tx1"/>
                </a:solidFill>
                <a:latin typeface="+mn-lt"/>
              </a:rPr>
              <a:t>up Stream </a:t>
            </a:r>
            <a:r>
              <a:rPr lang="fr-FR" sz="1400" dirty="0">
                <a:solidFill>
                  <a:schemeClr val="tx1"/>
                </a:solidFill>
                <a:latin typeface="+mn-lt"/>
              </a:rPr>
              <a:t>R&amp;D</a:t>
            </a:r>
            <a:endParaRPr lang="en-US" sz="1400" dirty="0">
              <a:solidFill>
                <a:schemeClr val="tx1"/>
              </a:solidFill>
              <a:latin typeface="+mn-lt"/>
            </a:endParaRPr>
          </a:p>
          <a:p>
            <a:pPr marL="0" indent="0"/>
            <a:endParaRPr lang="en-GB" sz="1400" dirty="0">
              <a:latin typeface="+mn-lt"/>
            </a:endParaRPr>
          </a:p>
          <a:p>
            <a:pPr>
              <a:lnSpc>
                <a:spcPct val="100000"/>
              </a:lnSpc>
            </a:pPr>
            <a:endParaRPr lang="en-GB" sz="1500" dirty="0"/>
          </a:p>
        </p:txBody>
      </p:sp>
      <p:sp>
        <p:nvSpPr>
          <p:cNvPr id="7" name="Title 1">
            <a:extLst>
              <a:ext uri="{FF2B5EF4-FFF2-40B4-BE49-F238E27FC236}">
                <a16:creationId xmlns:a16="http://schemas.microsoft.com/office/drawing/2014/main" id="{7C8A68E4-215B-442C-858E-89FD7847A0FB}"/>
              </a:ext>
            </a:extLst>
          </p:cNvPr>
          <p:cNvSpPr txBox="1">
            <a:spLocks/>
          </p:cNvSpPr>
          <p:nvPr/>
        </p:nvSpPr>
        <p:spPr>
          <a:xfrm>
            <a:off x="3635896" y="51470"/>
            <a:ext cx="5220072"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4 – GOVSATCOM/Secure Connectivity</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34</a:t>
            </a:fld>
            <a:endParaRPr lang="fr-FR"/>
          </a:p>
        </p:txBody>
      </p:sp>
    </p:spTree>
    <p:extLst>
      <p:ext uri="{BB962C8B-B14F-4D97-AF65-F5344CB8AC3E}">
        <p14:creationId xmlns:p14="http://schemas.microsoft.com/office/powerpoint/2010/main" val="4116371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3733" y="989286"/>
            <a:ext cx="8368898" cy="4154213"/>
          </a:xfrm>
        </p:spPr>
        <p:txBody>
          <a:bodyPr spcFirstLastPara="1" vert="horz" wrap="square" lIns="68580" tIns="34290" rIns="68580" bIns="34290" rtlCol="0" anchor="t" anchorCtr="0">
            <a:noAutofit/>
          </a:bodyPr>
          <a:lstStyle/>
          <a:p>
            <a:pPr>
              <a:lnSpc>
                <a:spcPct val="100000"/>
              </a:lnSpc>
            </a:pPr>
            <a:r>
              <a:rPr lang="fr-FR" sz="1350" dirty="0" err="1">
                <a:solidFill>
                  <a:schemeClr val="tx1"/>
                </a:solidFill>
                <a:latin typeface="+mj-lt"/>
              </a:rPr>
              <a:t>Other</a:t>
            </a:r>
            <a:r>
              <a:rPr lang="fr-FR" sz="1350" dirty="0">
                <a:solidFill>
                  <a:schemeClr val="tx1"/>
                </a:solidFill>
                <a:latin typeface="+mj-lt"/>
              </a:rPr>
              <a:t> Actions: GOVSATCOM/Secure Connectivity infrastructure: </a:t>
            </a:r>
            <a:r>
              <a:rPr lang="fr-FR" sz="1350" dirty="0" err="1">
                <a:solidFill>
                  <a:schemeClr val="tx1"/>
                </a:solidFill>
                <a:latin typeface="+mj-lt"/>
              </a:rPr>
              <a:t>Development</a:t>
            </a:r>
            <a:r>
              <a:rPr lang="fr-FR" sz="1350" dirty="0">
                <a:solidFill>
                  <a:schemeClr val="tx1"/>
                </a:solidFill>
                <a:latin typeface="+mj-lt"/>
              </a:rPr>
              <a:t> and Validation</a:t>
            </a: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endParaRPr lang="en-US" sz="1200" dirty="0">
              <a:latin typeface="+mj-lt"/>
            </a:endParaRPr>
          </a:p>
          <a:p>
            <a:pPr lvl="1">
              <a:lnSpc>
                <a:spcPct val="100000"/>
              </a:lnSpc>
            </a:pPr>
            <a:r>
              <a:rPr lang="en-US" sz="1200" dirty="0" smtClean="0">
                <a:latin typeface="+mj-lt"/>
              </a:rPr>
              <a:t>The </a:t>
            </a:r>
            <a:r>
              <a:rPr lang="en-US" sz="1200" dirty="0">
                <a:latin typeface="+mj-lt"/>
              </a:rPr>
              <a:t>Commission has adopted a proposal for a Union </a:t>
            </a:r>
            <a:r>
              <a:rPr lang="en-US" sz="1200" dirty="0" err="1">
                <a:latin typeface="+mj-lt"/>
              </a:rPr>
              <a:t>Programme</a:t>
            </a:r>
            <a:r>
              <a:rPr lang="en-US" sz="1200" dirty="0">
                <a:latin typeface="+mj-lt"/>
              </a:rPr>
              <a:t> for Secure Connectivity. The future satellite-based communication infrastructure should build upon the GOVSATCOM component of the EU Space Programme, which should also take advantage of additional national and European capacities, and develop further the European Quantum Communication Infrastructure (</a:t>
            </a:r>
            <a:r>
              <a:rPr lang="en-US" sz="1200" dirty="0" err="1">
                <a:latin typeface="+mj-lt"/>
              </a:rPr>
              <a:t>EuroQCI</a:t>
            </a:r>
            <a:r>
              <a:rPr lang="en-US" sz="1200" dirty="0">
                <a:latin typeface="+mj-lt"/>
              </a:rPr>
              <a:t>) initiative.</a:t>
            </a:r>
          </a:p>
          <a:p>
            <a:pPr lvl="1">
              <a:lnSpc>
                <a:spcPct val="100000"/>
              </a:lnSpc>
            </a:pPr>
            <a:r>
              <a:rPr lang="en-US" sz="1200" dirty="0">
                <a:latin typeface="+mj-lt"/>
              </a:rPr>
              <a:t>This action should therefore enable and </a:t>
            </a:r>
            <a:r>
              <a:rPr lang="en-US" sz="1200" b="1" dirty="0">
                <a:latin typeface="+mj-lt"/>
              </a:rPr>
              <a:t>support the development and validation actions for the construction of the initial space and ground infrastructure required for the provision of governmental services</a:t>
            </a:r>
            <a:r>
              <a:rPr lang="en-US" sz="1200" dirty="0">
                <a:latin typeface="+mj-lt"/>
              </a:rPr>
              <a:t>. This includes the development and validation of the Quantum Key Distribution (QKD) payload for the </a:t>
            </a:r>
            <a:r>
              <a:rPr lang="en-US" sz="1200" dirty="0" err="1">
                <a:latin typeface="+mj-lt"/>
              </a:rPr>
              <a:t>EuroQCI</a:t>
            </a:r>
            <a:r>
              <a:rPr lang="en-US" sz="1200" dirty="0">
                <a:latin typeface="+mj-lt"/>
              </a:rPr>
              <a:t> 1st generation satellites based on EU technologies.</a:t>
            </a:r>
            <a:endParaRPr lang="en-GB" sz="1500" dirty="0">
              <a:latin typeface="+mj-lt"/>
            </a:endParaRPr>
          </a:p>
          <a:p>
            <a:pPr>
              <a:lnSpc>
                <a:spcPct val="100000"/>
              </a:lnSpc>
            </a:pPr>
            <a:endParaRPr lang="en-GB" sz="1500" dirty="0"/>
          </a:p>
        </p:txBody>
      </p:sp>
      <p:graphicFrame>
        <p:nvGraphicFramePr>
          <p:cNvPr id="8" name="Table 5">
            <a:extLst>
              <a:ext uri="{FF2B5EF4-FFF2-40B4-BE49-F238E27FC236}">
                <a16:creationId xmlns:a16="http://schemas.microsoft.com/office/drawing/2014/main" id="{556836F4-6FDF-473D-BA8A-228006D88CDC}"/>
              </a:ext>
            </a:extLst>
          </p:cNvPr>
          <p:cNvGraphicFramePr>
            <a:graphicFrameLocks noGrp="1"/>
          </p:cNvGraphicFramePr>
          <p:nvPr>
            <p:extLst>
              <p:ext uri="{D42A27DB-BD31-4B8C-83A1-F6EECF244321}">
                <p14:modId xmlns:p14="http://schemas.microsoft.com/office/powerpoint/2010/main" val="2513289148"/>
              </p:ext>
            </p:extLst>
          </p:nvPr>
        </p:nvGraphicFramePr>
        <p:xfrm>
          <a:off x="308047" y="1347614"/>
          <a:ext cx="8680269" cy="852973"/>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3">
                  <a:extLst>
                    <a:ext uri="{9D8B030D-6E8A-4147-A177-3AD203B41FA5}">
                      <a16:colId xmlns:a16="http://schemas.microsoft.com/office/drawing/2014/main" val="706679137"/>
                    </a:ext>
                  </a:extLst>
                </a:gridCol>
                <a:gridCol w="1187767">
                  <a:extLst>
                    <a:ext uri="{9D8B030D-6E8A-4147-A177-3AD203B41FA5}">
                      <a16:colId xmlns:a16="http://schemas.microsoft.com/office/drawing/2014/main" val="3524961563"/>
                    </a:ext>
                  </a:extLst>
                </a:gridCol>
                <a:gridCol w="1275825">
                  <a:extLst>
                    <a:ext uri="{9D8B030D-6E8A-4147-A177-3AD203B41FA5}">
                      <a16:colId xmlns:a16="http://schemas.microsoft.com/office/drawing/2014/main" val="503156777"/>
                    </a:ext>
                  </a:extLst>
                </a:gridCol>
                <a:gridCol w="1287500">
                  <a:extLst>
                    <a:ext uri="{9D8B030D-6E8A-4147-A177-3AD203B41FA5}">
                      <a16:colId xmlns:a16="http://schemas.microsoft.com/office/drawing/2014/main" val="2995619175"/>
                    </a:ext>
                  </a:extLst>
                </a:gridCol>
                <a:gridCol w="1176094">
                  <a:extLst>
                    <a:ext uri="{9D8B030D-6E8A-4147-A177-3AD203B41FA5}">
                      <a16:colId xmlns:a16="http://schemas.microsoft.com/office/drawing/2014/main" val="1895727779"/>
                    </a:ext>
                  </a:extLst>
                </a:gridCol>
                <a:gridCol w="1176094">
                  <a:extLst>
                    <a:ext uri="{9D8B030D-6E8A-4147-A177-3AD203B41FA5}">
                      <a16:colId xmlns:a16="http://schemas.microsoft.com/office/drawing/2014/main" val="3543182369"/>
                    </a:ext>
                  </a:extLst>
                </a:gridCol>
              </a:tblGrid>
              <a:tr h="27177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479593">
                <a:tc>
                  <a:txBody>
                    <a:bodyPr/>
                    <a:lstStyle/>
                    <a:p>
                      <a:pPr algn="ctr"/>
                      <a:r>
                        <a:rPr lang="en-US" sz="1000" b="0" i="0" kern="1200" dirty="0">
                          <a:solidFill>
                            <a:schemeClr val="accent1"/>
                          </a:solidFill>
                          <a:effectLst/>
                          <a:latin typeface="+mj-lt"/>
                          <a:ea typeface="+mn-ea"/>
                          <a:cs typeface="+mn-cs"/>
                        </a:rPr>
                        <a:t>2023 – 28</a:t>
                      </a:r>
                    </a:p>
                    <a:p>
                      <a:pPr algn="ctr"/>
                      <a:r>
                        <a:rPr lang="en-US" sz="1000" b="0" i="0" kern="1200" dirty="0">
                          <a:solidFill>
                            <a:schemeClr val="accent1"/>
                          </a:solidFill>
                          <a:effectLst/>
                          <a:latin typeface="+mj-lt"/>
                          <a:ea typeface="+mn-ea"/>
                          <a:cs typeface="+mn-cs"/>
                        </a:rPr>
                        <a:t>2024</a:t>
                      </a:r>
                      <a:r>
                        <a:rPr lang="en-US" sz="1000" b="0" i="0" kern="1200" baseline="0" dirty="0">
                          <a:solidFill>
                            <a:schemeClr val="accent1"/>
                          </a:solidFill>
                          <a:effectLst/>
                          <a:latin typeface="+mj-lt"/>
                          <a:ea typeface="+mn-ea"/>
                          <a:cs typeface="+mn-cs"/>
                        </a:rPr>
                        <a:t> – 20,6</a:t>
                      </a:r>
                      <a:endParaRPr lang="en-US" sz="1000" b="0" i="0" kern="1200" dirty="0">
                        <a:solidFill>
                          <a:schemeClr val="accent1"/>
                        </a:solidFill>
                        <a:effectLst/>
                        <a:latin typeface="+mj-lt"/>
                        <a:ea typeface="+mn-ea"/>
                        <a:cs typeface="+mn-cs"/>
                      </a:endParaRPr>
                    </a:p>
                  </a:txBody>
                  <a:tcPr marL="68580" marR="68580" marT="34290" marB="34290"/>
                </a:tc>
                <a:tc>
                  <a:txBody>
                    <a:bodyPr/>
                    <a:lstStyle/>
                    <a:p>
                      <a:pPr algn="ctr"/>
                      <a:r>
                        <a:rPr lang="en-IE" sz="1000" b="0" i="0" kern="1200" dirty="0" err="1">
                          <a:solidFill>
                            <a:schemeClr val="accent1"/>
                          </a:solidFill>
                          <a:effectLst/>
                          <a:latin typeface="+mj-lt"/>
                          <a:ea typeface="+mn-ea"/>
                          <a:cs typeface="+mn-cs"/>
                        </a:rPr>
                        <a:t>tbd</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TBD</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err="1">
                          <a:solidFill>
                            <a:schemeClr val="accent1"/>
                          </a:solidFill>
                          <a:latin typeface="+mj-lt"/>
                        </a:rPr>
                        <a:t>Delegated</a:t>
                      </a:r>
                      <a:r>
                        <a:rPr lang="fr-BE" sz="1000" dirty="0">
                          <a:solidFill>
                            <a:schemeClr val="accent1"/>
                          </a:solidFill>
                          <a:latin typeface="+mj-lt"/>
                        </a:rPr>
                        <a:t> to ESA​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TBD</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N/A</a:t>
                      </a:r>
                      <a:endParaRPr lang="en-IE" sz="1000" dirty="0">
                        <a:solidFill>
                          <a:schemeClr val="accent1"/>
                        </a:solidFill>
                        <a:latin typeface="+mj-lt"/>
                      </a:endParaRPr>
                    </a:p>
                  </a:txBody>
                  <a:tcPr marL="68580" marR="68580" marT="34290" marB="34290"/>
                </a:tc>
                <a:tc>
                  <a:txBody>
                    <a:bodyPr/>
                    <a:lstStyle/>
                    <a:p>
                      <a:pPr algn="ctr"/>
                      <a:r>
                        <a:rPr lang="fr-BE" sz="1000" kern="1200" dirty="0">
                          <a:solidFill>
                            <a:schemeClr val="accent1"/>
                          </a:solidFill>
                          <a:latin typeface="+mj-lt"/>
                          <a:ea typeface="+mn-ea"/>
                          <a:cs typeface="+mn-cs"/>
                        </a:rPr>
                        <a:t>TBD </a:t>
                      </a:r>
                      <a:r>
                        <a:rPr lang="en-US" sz="1000" kern="1200" dirty="0">
                          <a:solidFill>
                            <a:schemeClr val="accent1"/>
                          </a:solidFill>
                          <a:latin typeface="+mj-lt"/>
                          <a:ea typeface="+mn-ea"/>
                          <a:cs typeface="+mn-cs"/>
                        </a:rPr>
                        <a:t>on a case-by-case basis </a:t>
                      </a:r>
                      <a:endParaRPr lang="en-IE" sz="1000" kern="1200" dirty="0">
                        <a:solidFill>
                          <a:schemeClr val="accent1"/>
                        </a:solidFill>
                        <a:latin typeface="+mj-lt"/>
                        <a:ea typeface="+mn-ea"/>
                        <a:cs typeface="+mn-cs"/>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641404" y="225975"/>
            <a:ext cx="4168642" cy="369332"/>
          </a:xfrm>
          <a:prstGeom prst="rect">
            <a:avLst/>
          </a:prstGeom>
        </p:spPr>
        <p:txBody>
          <a:bodyPr wrap="none">
            <a:spAutoFit/>
          </a:bodyPr>
          <a:lstStyle/>
          <a:p>
            <a:r>
              <a:rPr lang="fr-FR" dirty="0"/>
              <a:t>4 – GOVSATCOM/Secure </a:t>
            </a:r>
            <a:r>
              <a:rPr lang="fr-FR" dirty="0" err="1"/>
              <a:t>Connectivity</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35</a:t>
            </a:fld>
            <a:endParaRPr lang="fr-FR"/>
          </a:p>
        </p:txBody>
      </p:sp>
    </p:spTree>
    <p:extLst>
      <p:ext uri="{BB962C8B-B14F-4D97-AF65-F5344CB8AC3E}">
        <p14:creationId xmlns:p14="http://schemas.microsoft.com/office/powerpoint/2010/main" val="73466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669" y="915566"/>
            <a:ext cx="8433200" cy="3888432"/>
          </a:xfrm>
        </p:spPr>
        <p:txBody>
          <a:bodyPr spcFirstLastPara="1" vert="horz" wrap="square" lIns="68580" tIns="34290" rIns="68580" bIns="34290" rtlCol="0" anchor="t" anchorCtr="0">
            <a:noAutofit/>
          </a:bodyPr>
          <a:lstStyle/>
          <a:p>
            <a:pPr>
              <a:lnSpc>
                <a:spcPct val="100000"/>
              </a:lnSpc>
            </a:pPr>
            <a:r>
              <a:rPr lang="fr-FR" sz="1350" dirty="0" err="1">
                <a:solidFill>
                  <a:schemeClr val="tx1"/>
                </a:solidFill>
                <a:latin typeface="+mj-lt"/>
              </a:rPr>
              <a:t>Other</a:t>
            </a:r>
            <a:r>
              <a:rPr lang="fr-FR" sz="1350" dirty="0">
                <a:solidFill>
                  <a:schemeClr val="tx1"/>
                </a:solidFill>
                <a:latin typeface="+mj-lt"/>
              </a:rPr>
              <a:t> Actions: GOVSATCOM/Secure Connectivity </a:t>
            </a:r>
            <a:r>
              <a:rPr lang="fr-FR" sz="1350" dirty="0" err="1">
                <a:solidFill>
                  <a:schemeClr val="tx1"/>
                </a:solidFill>
                <a:latin typeface="+mj-lt"/>
              </a:rPr>
              <a:t>upstream</a:t>
            </a:r>
            <a:r>
              <a:rPr lang="fr-FR" sz="1350" dirty="0">
                <a:solidFill>
                  <a:schemeClr val="tx1"/>
                </a:solidFill>
                <a:latin typeface="+mj-lt"/>
              </a:rPr>
              <a:t> </a:t>
            </a:r>
            <a:r>
              <a:rPr lang="fr-FR" sz="1350" dirty="0" err="1">
                <a:solidFill>
                  <a:schemeClr val="tx1"/>
                </a:solidFill>
                <a:latin typeface="+mj-lt"/>
              </a:rPr>
              <a:t>technology</a:t>
            </a:r>
            <a:r>
              <a:rPr lang="fr-FR" sz="1350" dirty="0">
                <a:solidFill>
                  <a:schemeClr val="tx1"/>
                </a:solidFill>
                <a:latin typeface="+mj-lt"/>
              </a:rPr>
              <a:t> R&amp;D </a:t>
            </a:r>
            <a:r>
              <a:rPr lang="fr-FR" sz="1350" dirty="0" err="1">
                <a:solidFill>
                  <a:schemeClr val="tx1"/>
                </a:solidFill>
                <a:latin typeface="+mj-lt"/>
              </a:rPr>
              <a:t>activities</a:t>
            </a:r>
            <a:endParaRPr lang="fr-FR" sz="1350" dirty="0">
              <a:solidFill>
                <a:schemeClr val="tx1"/>
              </a:solidFill>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a:latin typeface="+mj-lt"/>
            </a:endParaRPr>
          </a:p>
          <a:p>
            <a:pPr lvl="1">
              <a:lnSpc>
                <a:spcPct val="100000"/>
              </a:lnSpc>
            </a:pPr>
            <a:endParaRPr lang="en-US" sz="1200" dirty="0" smtClean="0">
              <a:latin typeface="+mj-lt"/>
            </a:endParaRPr>
          </a:p>
          <a:p>
            <a:pPr lvl="1">
              <a:lnSpc>
                <a:spcPct val="100000"/>
              </a:lnSpc>
            </a:pPr>
            <a:endParaRPr lang="en-US" sz="1200" dirty="0">
              <a:latin typeface="+mj-lt"/>
            </a:endParaRPr>
          </a:p>
          <a:p>
            <a:pPr lvl="1">
              <a:lnSpc>
                <a:spcPct val="100000"/>
              </a:lnSpc>
            </a:pPr>
            <a:r>
              <a:rPr lang="en-US" sz="1200" dirty="0" smtClean="0">
                <a:latin typeface="+mj-lt"/>
              </a:rPr>
              <a:t>A </a:t>
            </a:r>
            <a:r>
              <a:rPr lang="en-US" sz="1200" dirty="0">
                <a:latin typeface="+mj-lt"/>
              </a:rPr>
              <a:t>number of key technology needs have been identified in order to provide state of the art GOVSATCOM services, either through the GOVSATCOM pooling and sharing HUB or through a new secure connectivity infrastructure. These activities will be implemented by ESA under Contribution Agreement between the Commission and ESA.</a:t>
            </a:r>
          </a:p>
          <a:p>
            <a:pPr lvl="1">
              <a:lnSpc>
                <a:spcPct val="100000"/>
              </a:lnSpc>
            </a:pPr>
            <a:r>
              <a:rPr lang="en-US" sz="1200" dirty="0">
                <a:latin typeface="+mj-lt"/>
              </a:rPr>
              <a:t>The upstream R&amp;D actions in this area will cover </a:t>
            </a:r>
            <a:r>
              <a:rPr lang="en-US" sz="1200" b="1" dirty="0">
                <a:latin typeface="+mj-lt"/>
              </a:rPr>
              <a:t>development of critical building blocks in the space segment</a:t>
            </a:r>
            <a:r>
              <a:rPr lang="en-US" sz="1200" dirty="0">
                <a:latin typeface="+mj-lt"/>
              </a:rPr>
              <a:t>, </a:t>
            </a:r>
            <a:r>
              <a:rPr lang="en-US" sz="1200" b="1" dirty="0">
                <a:latin typeface="+mj-lt"/>
              </a:rPr>
              <a:t>ground control and mission </a:t>
            </a:r>
            <a:r>
              <a:rPr lang="en-US" sz="1200" dirty="0">
                <a:latin typeface="+mj-lt"/>
              </a:rPr>
              <a:t>(network) </a:t>
            </a:r>
            <a:r>
              <a:rPr lang="en-US" sz="1200" b="1" dirty="0">
                <a:latin typeface="+mj-lt"/>
              </a:rPr>
              <a:t>segment and user segment terminals</a:t>
            </a:r>
            <a:r>
              <a:rPr lang="en-US" sz="1200" dirty="0">
                <a:latin typeface="+mj-lt"/>
              </a:rPr>
              <a:t>, such as multi-orbit compatible broadband user terminals and government services user terminals.</a:t>
            </a:r>
          </a:p>
          <a:p>
            <a:pPr lvl="1">
              <a:lnSpc>
                <a:spcPct val="100000"/>
              </a:lnSpc>
            </a:pPr>
            <a:r>
              <a:rPr lang="en-US" sz="1200" dirty="0">
                <a:latin typeface="+mj-lt"/>
              </a:rPr>
              <a:t>Proposals under this topic should explore synergies and be complementary to already funded actions in the context of technology development at component level. In particular, the topics: Critical Space Technologies for European non-dependence (H2020 SPACE-10-TEC-2018-2020, COMPET-1-2014-2015-2016-2017, </a:t>
            </a:r>
            <a:r>
              <a:rPr lang="en-US" sz="1200" dirty="0" err="1">
                <a:latin typeface="+mj-lt"/>
              </a:rPr>
              <a:t>HorizonEurope</a:t>
            </a:r>
            <a:r>
              <a:rPr lang="en-US" sz="1200" dirty="0">
                <a:latin typeface="+mj-lt"/>
              </a:rPr>
              <a:t> 2021-SPACE-01-81, 2022-SPACE-01-81). Furthermore, activities must be complementary to national activities and activities funded by ESA, while contributing to EU non-dependence (at system, equipment and component level).</a:t>
            </a:r>
          </a:p>
          <a:p>
            <a:pPr marL="0" indent="0"/>
            <a:endParaRPr lang="en-GB" sz="1500" dirty="0"/>
          </a:p>
          <a:p>
            <a:pPr>
              <a:lnSpc>
                <a:spcPct val="100000"/>
              </a:lnSpc>
            </a:pPr>
            <a:endParaRPr lang="en-GB" sz="1500" dirty="0"/>
          </a:p>
        </p:txBody>
      </p:sp>
      <p:graphicFrame>
        <p:nvGraphicFramePr>
          <p:cNvPr id="8" name="Table 5">
            <a:extLst>
              <a:ext uri="{FF2B5EF4-FFF2-40B4-BE49-F238E27FC236}">
                <a16:creationId xmlns:a16="http://schemas.microsoft.com/office/drawing/2014/main" id="{1A444861-8656-4B04-96B2-B77C97A4A16A}"/>
              </a:ext>
            </a:extLst>
          </p:cNvPr>
          <p:cNvGraphicFramePr>
            <a:graphicFrameLocks noGrp="1"/>
          </p:cNvGraphicFramePr>
          <p:nvPr>
            <p:extLst>
              <p:ext uri="{D42A27DB-BD31-4B8C-83A1-F6EECF244321}">
                <p14:modId xmlns:p14="http://schemas.microsoft.com/office/powerpoint/2010/main" val="3804442357"/>
              </p:ext>
            </p:extLst>
          </p:nvPr>
        </p:nvGraphicFramePr>
        <p:xfrm>
          <a:off x="251520" y="1203598"/>
          <a:ext cx="8693331" cy="878968"/>
        </p:xfrm>
        <a:graphic>
          <a:graphicData uri="http://schemas.openxmlformats.org/drawingml/2006/table">
            <a:tbl>
              <a:tblPr firstRow="1" bandRow="1">
                <a:tableStyleId>{5C22544A-7EE6-4342-B048-85BDC9FD1C3A}</a:tableStyleId>
              </a:tblPr>
              <a:tblGrid>
                <a:gridCol w="1218018">
                  <a:extLst>
                    <a:ext uri="{9D8B030D-6E8A-4147-A177-3AD203B41FA5}">
                      <a16:colId xmlns:a16="http://schemas.microsoft.com/office/drawing/2014/main" val="3214808052"/>
                    </a:ext>
                  </a:extLst>
                </a:gridCol>
                <a:gridCol w="1330147">
                  <a:extLst>
                    <a:ext uri="{9D8B030D-6E8A-4147-A177-3AD203B41FA5}">
                      <a16:colId xmlns:a16="http://schemas.microsoft.com/office/drawing/2014/main" val="706679137"/>
                    </a:ext>
                  </a:extLst>
                </a:gridCol>
                <a:gridCol w="937985">
                  <a:extLst>
                    <a:ext uri="{9D8B030D-6E8A-4147-A177-3AD203B41FA5}">
                      <a16:colId xmlns:a16="http://schemas.microsoft.com/office/drawing/2014/main" val="1982618250"/>
                    </a:ext>
                  </a:extLst>
                </a:gridCol>
                <a:gridCol w="1285875">
                  <a:extLst>
                    <a:ext uri="{9D8B030D-6E8A-4147-A177-3AD203B41FA5}">
                      <a16:colId xmlns:a16="http://schemas.microsoft.com/office/drawing/2014/main" val="503156777"/>
                    </a:ext>
                  </a:extLst>
                </a:gridCol>
                <a:gridCol w="1485272">
                  <a:extLst>
                    <a:ext uri="{9D8B030D-6E8A-4147-A177-3AD203B41FA5}">
                      <a16:colId xmlns:a16="http://schemas.microsoft.com/office/drawing/2014/main" val="2995619175"/>
                    </a:ext>
                  </a:extLst>
                </a:gridCol>
                <a:gridCol w="1273097">
                  <a:extLst>
                    <a:ext uri="{9D8B030D-6E8A-4147-A177-3AD203B41FA5}">
                      <a16:colId xmlns:a16="http://schemas.microsoft.com/office/drawing/2014/main" val="1785394578"/>
                    </a:ext>
                  </a:extLst>
                </a:gridCol>
                <a:gridCol w="1162937">
                  <a:extLst>
                    <a:ext uri="{9D8B030D-6E8A-4147-A177-3AD203B41FA5}">
                      <a16:colId xmlns:a16="http://schemas.microsoft.com/office/drawing/2014/main" val="1895727779"/>
                    </a:ext>
                  </a:extLst>
                </a:gridCol>
              </a:tblGrid>
              <a:tr h="28650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505588">
                <a:tc>
                  <a:txBody>
                    <a:bodyPr/>
                    <a:lstStyle/>
                    <a:p>
                      <a:pPr algn="ctr"/>
                      <a:r>
                        <a:rPr lang="en-US" sz="1000" b="0" i="0" kern="1200" dirty="0">
                          <a:solidFill>
                            <a:schemeClr val="accent1"/>
                          </a:solidFill>
                          <a:effectLst/>
                          <a:latin typeface="+mn-lt"/>
                          <a:ea typeface="+mn-ea"/>
                          <a:cs typeface="+mn-cs"/>
                        </a:rPr>
                        <a:t>2023 only - 10</a:t>
                      </a:r>
                      <a:endParaRPr lang="en-IE" sz="1000" dirty="0">
                        <a:solidFill>
                          <a:schemeClr val="accent1"/>
                        </a:solidFill>
                        <a:latin typeface="+mn-lt"/>
                      </a:endParaRPr>
                    </a:p>
                  </a:txBody>
                  <a:tcPr marL="68580" marR="68580" marT="34290" marB="34290"/>
                </a:tc>
                <a:tc>
                  <a:txBody>
                    <a:bodyPr/>
                    <a:lstStyle/>
                    <a:p>
                      <a:pPr algn="ct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ESA​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fr-BE"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fr-BE" sz="1000" kern="1200" dirty="0">
                          <a:solidFill>
                            <a:schemeClr val="accent1"/>
                          </a:solidFill>
                          <a:latin typeface="+mn-lt"/>
                          <a:ea typeface="+mn-ea"/>
                          <a:cs typeface="+mn-cs"/>
                        </a:rPr>
                        <a:t>TBD </a:t>
                      </a:r>
                      <a:r>
                        <a:rPr lang="en-US" sz="1000" kern="1200" dirty="0">
                          <a:solidFill>
                            <a:schemeClr val="accent1"/>
                          </a:solidFill>
                          <a:latin typeface="+mn-lt"/>
                          <a:ea typeface="+mn-ea"/>
                          <a:cs typeface="+mn-cs"/>
                        </a:rPr>
                        <a:t>on a case-by-case basis </a:t>
                      </a:r>
                      <a:endParaRPr lang="en-IE" sz="1000" kern="1200" dirty="0">
                        <a:solidFill>
                          <a:schemeClr val="accent1"/>
                        </a:solidFill>
                        <a:latin typeface="+mn-lt"/>
                        <a:ea typeface="+mn-ea"/>
                        <a:cs typeface="+mn-cs"/>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667269" y="262772"/>
            <a:ext cx="4168642" cy="369332"/>
          </a:xfrm>
          <a:prstGeom prst="rect">
            <a:avLst/>
          </a:prstGeom>
        </p:spPr>
        <p:txBody>
          <a:bodyPr wrap="none">
            <a:spAutoFit/>
          </a:bodyPr>
          <a:lstStyle/>
          <a:p>
            <a:r>
              <a:rPr lang="fr-FR" dirty="0"/>
              <a:t>4 – GOVSATCOM/Secure </a:t>
            </a:r>
            <a:r>
              <a:rPr lang="fr-FR" dirty="0" err="1"/>
              <a:t>Connectivity</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36</a:t>
            </a:fld>
            <a:endParaRPr lang="fr-FR"/>
          </a:p>
        </p:txBody>
      </p:sp>
    </p:spTree>
    <p:extLst>
      <p:ext uri="{BB962C8B-B14F-4D97-AF65-F5344CB8AC3E}">
        <p14:creationId xmlns:p14="http://schemas.microsoft.com/office/powerpoint/2010/main" val="1996190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75606"/>
            <a:ext cx="8374172" cy="3428278"/>
          </a:xfrm>
        </p:spPr>
        <p:txBody>
          <a:bodyPr spcFirstLastPara="1" vert="horz" wrap="square" lIns="68580" tIns="34290" rIns="68580" bIns="34290" rtlCol="0" anchor="t" anchorCtr="0">
            <a:noAutofit/>
          </a:bodyPr>
          <a:lstStyle/>
          <a:p>
            <a:pPr>
              <a:lnSpc>
                <a:spcPct val="100000"/>
              </a:lnSpc>
              <a:buFont typeface="Wingdings" panose="05000000000000000000" pitchFamily="2" charset="2"/>
              <a:buChar char="§"/>
            </a:pPr>
            <a:r>
              <a:rPr lang="en-US" sz="1400" dirty="0">
                <a:solidFill>
                  <a:schemeClr val="tx1"/>
                </a:solidFill>
                <a:latin typeface="+mn-lt"/>
              </a:rPr>
              <a:t>HORIZON-CL4-2023-SPACE-01-31: Copernicus for Atmosphere and Climate change, including CO2 </a:t>
            </a:r>
            <a:r>
              <a:rPr lang="en-US" sz="1400" dirty="0" smtClean="0">
                <a:solidFill>
                  <a:schemeClr val="tx1"/>
                </a:solidFill>
                <a:latin typeface="+mn-lt"/>
              </a:rPr>
              <a:t>monitoring</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HORIZON-CL4-2023-SPACE-01-32: Copernicus for Emergency </a:t>
            </a:r>
            <a:r>
              <a:rPr lang="en-US" sz="1400" dirty="0" smtClean="0">
                <a:solidFill>
                  <a:schemeClr val="tx1"/>
                </a:solidFill>
                <a:latin typeface="+mn-lt"/>
              </a:rPr>
              <a:t>Management</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HORIZON-CL4-2023-SPACE-01-33: Copernicus in-situ </a:t>
            </a:r>
            <a:r>
              <a:rPr lang="en-US" sz="1400" dirty="0" smtClean="0">
                <a:solidFill>
                  <a:schemeClr val="tx1"/>
                </a:solidFill>
                <a:latin typeface="+mn-lt"/>
              </a:rPr>
              <a:t>component</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HORIZON-CL4-2023-SPACE-01-34: Copernicus for Marine Environment Monitoring</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HORIZON-CL4-2024-SPACE-01-35: Copernicus for Land and </a:t>
            </a:r>
            <a:r>
              <a:rPr lang="en-US" sz="1400" dirty="0" smtClean="0">
                <a:solidFill>
                  <a:schemeClr val="tx1"/>
                </a:solidFill>
                <a:latin typeface="+mn-lt"/>
              </a:rPr>
              <a:t>Water</a:t>
            </a:r>
          </a:p>
          <a:p>
            <a:pPr>
              <a:lnSpc>
                <a:spcPct val="100000"/>
              </a:lnSpc>
              <a:buFont typeface="Wingdings" panose="05000000000000000000" pitchFamily="2" charset="2"/>
              <a:buChar char="§"/>
            </a:pPr>
            <a:endParaRPr lang="en-US" sz="1400" dirty="0">
              <a:solidFill>
                <a:schemeClr val="tx1"/>
              </a:solidFill>
              <a:latin typeface="+mn-lt"/>
            </a:endParaRPr>
          </a:p>
          <a:p>
            <a:pPr>
              <a:lnSpc>
                <a:spcPct val="100000"/>
              </a:lnSpc>
              <a:buFont typeface="Wingdings" panose="05000000000000000000" pitchFamily="2" charset="2"/>
              <a:buChar char="§"/>
            </a:pPr>
            <a:r>
              <a:rPr lang="en-US" sz="1400" dirty="0">
                <a:solidFill>
                  <a:schemeClr val="tx1"/>
                </a:solidFill>
                <a:latin typeface="+mn-lt"/>
              </a:rPr>
              <a:t>HORIZON-CL4-2024-SPACE-01-36: Copernicus for Security</a:t>
            </a:r>
          </a:p>
          <a:p>
            <a:pPr>
              <a:lnSpc>
                <a:spcPct val="100000"/>
              </a:lnSpc>
              <a:buFont typeface="Wingdings" panose="05000000000000000000" pitchFamily="2" charset="2"/>
              <a:buChar char="§"/>
            </a:pPr>
            <a:endParaRPr lang="en-US" sz="1200" dirty="0">
              <a:latin typeface="+mn-lt"/>
            </a:endParaRPr>
          </a:p>
          <a:p>
            <a:pPr>
              <a:lnSpc>
                <a:spcPct val="100000"/>
              </a:lnSpc>
            </a:pPr>
            <a:endParaRPr lang="en-US" sz="1350" dirty="0">
              <a:latin typeface="DIN Next LT Pro Light"/>
            </a:endParaRPr>
          </a:p>
          <a:p>
            <a:pPr>
              <a:lnSpc>
                <a:spcPct val="100000"/>
              </a:lnSpc>
            </a:pPr>
            <a:endParaRPr lang="en-GB" sz="1350" dirty="0">
              <a:latin typeface="DIN Next LT Pro Light"/>
            </a:endParaRPr>
          </a:p>
        </p:txBody>
      </p:sp>
      <p:sp>
        <p:nvSpPr>
          <p:cNvPr id="6" name="Title 1">
            <a:extLst>
              <a:ext uri="{FF2B5EF4-FFF2-40B4-BE49-F238E27FC236}">
                <a16:creationId xmlns:a16="http://schemas.microsoft.com/office/drawing/2014/main" id="{893B35B0-9D53-40EC-B910-2C4303D1A3E7}"/>
              </a:ext>
            </a:extLst>
          </p:cNvPr>
          <p:cNvSpPr txBox="1">
            <a:spLocks/>
          </p:cNvSpPr>
          <p:nvPr/>
        </p:nvSpPr>
        <p:spPr>
          <a:xfrm>
            <a:off x="5220072" y="123478"/>
            <a:ext cx="3419872"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5 - </a:t>
            </a:r>
            <a:r>
              <a:rPr lang="fr-BE" sz="2200" b="1" dirty="0" err="1">
                <a:latin typeface="+mn-lt"/>
              </a:rPr>
              <a:t>Copernicus</a:t>
            </a:r>
            <a:r>
              <a:rPr lang="fr-BE" sz="2200" b="1" dirty="0">
                <a:latin typeface="+mn-lt"/>
              </a:rPr>
              <a:t> Services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37</a:t>
            </a:fld>
            <a:endParaRPr lang="fr-FR"/>
          </a:p>
        </p:txBody>
      </p:sp>
    </p:spTree>
    <p:extLst>
      <p:ext uri="{BB962C8B-B14F-4D97-AF65-F5344CB8AC3E}">
        <p14:creationId xmlns:p14="http://schemas.microsoft.com/office/powerpoint/2010/main" val="2329975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9958" y="915567"/>
            <a:ext cx="8596148" cy="3816424"/>
          </a:xfrm>
        </p:spPr>
        <p:txBody>
          <a:bodyPr spcFirstLastPara="1" vert="horz" wrap="square" lIns="68580" tIns="34290" rIns="68580" bIns="34290" rtlCol="0" anchor="t" anchorCtr="0">
            <a:noAutofit/>
          </a:bodyPr>
          <a:lstStyle/>
          <a:p>
            <a:r>
              <a:rPr lang="en-US" sz="1350" dirty="0">
                <a:solidFill>
                  <a:schemeClr val="tx1"/>
                </a:solidFill>
                <a:latin typeface="+mn-lt"/>
              </a:rPr>
              <a:t>HORIZON-CL4-2023-SPACE-01-31: Copernicus for Atmosphere and Climate change, including CO2 monitoring</a:t>
            </a:r>
          </a:p>
          <a:p>
            <a:pPr lvl="1">
              <a:lnSpc>
                <a:spcPct val="100000"/>
              </a:lnSpc>
            </a:pPr>
            <a:endParaRPr lang="en-US" sz="1200" dirty="0"/>
          </a:p>
          <a:p>
            <a:pPr lvl="1">
              <a:lnSpc>
                <a:spcPct val="100000"/>
              </a:lnSpc>
            </a:pPr>
            <a:endParaRPr lang="en-US" sz="1200" dirty="0"/>
          </a:p>
          <a:p>
            <a:pPr marL="342900" lvl="1" indent="0"/>
            <a:endParaRPr lang="en-US" sz="1200" dirty="0"/>
          </a:p>
          <a:p>
            <a:pPr marL="42863" indent="0"/>
            <a:r>
              <a:rPr lang="en-US" sz="1200" b="0" u="sng" dirty="0">
                <a:solidFill>
                  <a:schemeClr val="tx1"/>
                </a:solidFill>
                <a:latin typeface="+mn-lt"/>
              </a:rPr>
              <a:t>Expected Outcomes</a:t>
            </a:r>
            <a:r>
              <a:rPr lang="en-US" sz="1200" b="0" dirty="0">
                <a:solidFill>
                  <a:schemeClr val="tx1"/>
                </a:solidFill>
                <a:latin typeface="+mn-lt"/>
              </a:rPr>
              <a:t>: ​</a:t>
            </a:r>
          </a:p>
          <a:p>
            <a:pPr>
              <a:spcBef>
                <a:spcPts val="450"/>
              </a:spcBef>
              <a:buFont typeface="Arial" panose="020B0604020202020204" pitchFamily="34" charset="0"/>
              <a:buChar char="•"/>
            </a:pPr>
            <a:r>
              <a:rPr lang="en-US" sz="1200" b="0" dirty="0">
                <a:solidFill>
                  <a:schemeClr val="tx1"/>
                </a:solidFill>
                <a:latin typeface="+mn-lt"/>
              </a:rPr>
              <a:t>Enhanced quality and efficiency of the Copernicus Atmosphere Monitoring and Copernicus Climate Change services to respond to evolving policy and/or user requirements and to technological developments​</a:t>
            </a:r>
          </a:p>
          <a:p>
            <a:pPr>
              <a:spcBef>
                <a:spcPts val="450"/>
              </a:spcBef>
              <a:buFont typeface="Arial" panose="020B0604020202020204" pitchFamily="34" charset="0"/>
              <a:buChar char="•"/>
            </a:pPr>
            <a:r>
              <a:rPr lang="en-US" sz="1200" b="0" dirty="0">
                <a:solidFill>
                  <a:schemeClr val="tx1"/>
                </a:solidFill>
                <a:latin typeface="+mn-lt"/>
              </a:rPr>
              <a:t>Continuation of the set-up of the new Copernicus service element for the monitoring of anthropogenic CO2 emissions​</a:t>
            </a:r>
          </a:p>
          <a:p>
            <a:pPr>
              <a:spcBef>
                <a:spcPts val="450"/>
              </a:spcBef>
              <a:buFont typeface="Arial" panose="020B0604020202020204" pitchFamily="34" charset="0"/>
              <a:buChar char="•"/>
            </a:pPr>
            <a:r>
              <a:rPr lang="en-US" sz="1200" b="0" dirty="0">
                <a:solidFill>
                  <a:schemeClr val="tx1"/>
                </a:solidFill>
                <a:latin typeface="+mn-lt"/>
              </a:rPr>
              <a:t>Development of efficient and reliable product chains, new algorithms for data fusion, big data and analytics, use of new Sentinels and contributing missions​</a:t>
            </a:r>
          </a:p>
          <a:p>
            <a:pPr marL="42863" indent="0"/>
            <a:r>
              <a:rPr lang="en-US" sz="1200" b="0" u="sng" dirty="0">
                <a:solidFill>
                  <a:schemeClr val="tx1"/>
                </a:solidFill>
                <a:latin typeface="+mn-lt"/>
              </a:rPr>
              <a:t>Scope (one focus per proposal)</a:t>
            </a:r>
            <a:r>
              <a:rPr lang="en-US" sz="1200" b="0" dirty="0">
                <a:solidFill>
                  <a:schemeClr val="tx1"/>
                </a:solidFill>
                <a:latin typeface="+mn-lt"/>
              </a:rPr>
              <a:t>: ​</a:t>
            </a:r>
          </a:p>
          <a:p>
            <a:pPr>
              <a:spcBef>
                <a:spcPts val="450"/>
              </a:spcBef>
              <a:buFont typeface="Arial" panose="020B0604020202020204" pitchFamily="34" charset="0"/>
              <a:buChar char="•"/>
            </a:pPr>
            <a:r>
              <a:rPr lang="en-US" sz="1200" b="0" dirty="0">
                <a:solidFill>
                  <a:schemeClr val="tx1"/>
                </a:solidFill>
                <a:latin typeface="+mn-lt"/>
              </a:rPr>
              <a:t>CAMS focus: improve aerosol representation in CAMS operational global and regional systems​</a:t>
            </a:r>
          </a:p>
          <a:p>
            <a:pPr>
              <a:spcBef>
                <a:spcPts val="450"/>
              </a:spcBef>
              <a:buFont typeface="Arial" panose="020B0604020202020204" pitchFamily="34" charset="0"/>
              <a:buChar char="•"/>
            </a:pPr>
            <a:r>
              <a:rPr lang="en-US" sz="1200" b="0" dirty="0">
                <a:solidFill>
                  <a:schemeClr val="tx1"/>
                </a:solidFill>
                <a:latin typeface="+mn-lt"/>
              </a:rPr>
              <a:t>C3S focus: develop innovative methodologies to </a:t>
            </a:r>
            <a:r>
              <a:rPr lang="en-US" sz="1200" b="0" dirty="0" err="1">
                <a:solidFill>
                  <a:schemeClr val="tx1"/>
                </a:solidFill>
                <a:latin typeface="+mn-lt"/>
              </a:rPr>
              <a:t>characterise</a:t>
            </a:r>
            <a:r>
              <a:rPr lang="en-US" sz="1200" b="0" dirty="0">
                <a:solidFill>
                  <a:schemeClr val="tx1"/>
                </a:solidFill>
                <a:latin typeface="+mn-lt"/>
              </a:rPr>
              <a:t> compound and cascading extreme weather events, including determining the potential frequency, intensity and impacts of these events in a changing climate​</a:t>
            </a:r>
          </a:p>
          <a:p>
            <a:pPr>
              <a:spcBef>
                <a:spcPts val="450"/>
              </a:spcBef>
              <a:buFont typeface="Arial" panose="020B0604020202020204" pitchFamily="34" charset="0"/>
              <a:buChar char="•"/>
            </a:pPr>
            <a:r>
              <a:rPr lang="en-US" sz="1200" b="0" dirty="0">
                <a:solidFill>
                  <a:schemeClr val="tx1"/>
                </a:solidFill>
                <a:latin typeface="+mn-lt"/>
              </a:rPr>
              <a:t>CO2MVS focus: improve the requirements (accuracy, mass-conservation) for the numerical schemes in the CO2MVS system</a:t>
            </a:r>
            <a:endParaRPr lang="en-GB" sz="1200" dirty="0">
              <a:solidFill>
                <a:schemeClr val="tx1"/>
              </a:solidFill>
              <a:latin typeface="+mn-lt"/>
            </a:endParaRPr>
          </a:p>
        </p:txBody>
      </p:sp>
      <p:graphicFrame>
        <p:nvGraphicFramePr>
          <p:cNvPr id="6" name="Table 5">
            <a:extLst>
              <a:ext uri="{FF2B5EF4-FFF2-40B4-BE49-F238E27FC236}">
                <a16:creationId xmlns:a16="http://schemas.microsoft.com/office/drawing/2014/main" id="{2DA09695-7582-4786-BD5E-C13139BC6C55}"/>
              </a:ext>
            </a:extLst>
          </p:cNvPr>
          <p:cNvGraphicFramePr>
            <a:graphicFrameLocks noGrp="1"/>
          </p:cNvGraphicFramePr>
          <p:nvPr>
            <p:extLst>
              <p:ext uri="{D42A27DB-BD31-4B8C-83A1-F6EECF244321}">
                <p14:modId xmlns:p14="http://schemas.microsoft.com/office/powerpoint/2010/main" val="2587994028"/>
              </p:ext>
            </p:extLst>
          </p:nvPr>
        </p:nvGraphicFramePr>
        <p:xfrm>
          <a:off x="249521" y="1217303"/>
          <a:ext cx="8686800"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2030811799"/>
                    </a:ext>
                  </a:extLst>
                </a:gridCol>
                <a:gridCol w="1119241">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138479557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8,60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3,00</a:t>
                      </a:r>
                    </a:p>
                  </a:txBody>
                  <a:tcPr marL="68580" marR="68580" marT="34290" marB="34290"/>
                </a:tc>
                <a:tc>
                  <a:txBody>
                    <a:bodyPr/>
                    <a:lstStyle/>
                    <a:p>
                      <a:pPr algn="ctr"/>
                      <a:r>
                        <a:rPr lang="fr-BE" sz="1000" b="0" i="0" kern="1200" dirty="0">
                          <a:solidFill>
                            <a:schemeClr val="accent1"/>
                          </a:solidFill>
                          <a:effectLst/>
                          <a:latin typeface="+mn-lt"/>
                          <a:ea typeface="+mn-ea"/>
                          <a:cs typeface="+mn-cs"/>
                        </a:rPr>
                        <a:t>3</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084168" y="223961"/>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38</a:t>
            </a:fld>
            <a:endParaRPr lang="fr-FR"/>
          </a:p>
        </p:txBody>
      </p:sp>
    </p:spTree>
    <p:extLst>
      <p:ext uri="{BB962C8B-B14F-4D97-AF65-F5344CB8AC3E}">
        <p14:creationId xmlns:p14="http://schemas.microsoft.com/office/powerpoint/2010/main" val="2937725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3262" y="915566"/>
            <a:ext cx="8575273" cy="3664327"/>
          </a:xfrm>
        </p:spPr>
        <p:txBody>
          <a:bodyPr spcFirstLastPara="1" vert="horz" wrap="square" lIns="68580" tIns="34290" rIns="68580" bIns="34290" rtlCol="0" anchor="t" anchorCtr="0">
            <a:noAutofit/>
          </a:bodyPr>
          <a:lstStyle/>
          <a:p>
            <a:pPr>
              <a:spcBef>
                <a:spcPts val="450"/>
              </a:spcBef>
            </a:pPr>
            <a:r>
              <a:rPr lang="en-US" sz="1100" dirty="0">
                <a:solidFill>
                  <a:schemeClr val="tx1"/>
                </a:solidFill>
                <a:latin typeface="+mn-lt"/>
              </a:rPr>
              <a:t>HORIZON-CL4-2023-SPACE-01-32: Copernicus for Emergency Management</a:t>
            </a:r>
          </a:p>
          <a:p>
            <a:pPr lvl="1">
              <a:lnSpc>
                <a:spcPct val="100000"/>
              </a:lnSpc>
            </a:pPr>
            <a:endParaRPr lang="en-US" sz="1100" dirty="0"/>
          </a:p>
          <a:p>
            <a:pPr lvl="1">
              <a:lnSpc>
                <a:spcPct val="100000"/>
              </a:lnSpc>
            </a:pPr>
            <a:endParaRPr lang="en-US" sz="1100" dirty="0"/>
          </a:p>
          <a:p>
            <a:pPr marL="0" indent="0"/>
            <a:endParaRPr lang="en-US" sz="1100" b="0" dirty="0">
              <a:solidFill>
                <a:schemeClr val="tx1"/>
              </a:solidFill>
              <a:latin typeface="+mn-lt"/>
            </a:endParaRPr>
          </a:p>
          <a:p>
            <a:pPr marL="0" indent="0"/>
            <a:endParaRPr lang="en-US" sz="1000" b="0" u="sng" dirty="0" smtClean="0">
              <a:solidFill>
                <a:schemeClr val="tx1"/>
              </a:solidFill>
              <a:latin typeface="+mn-lt"/>
            </a:endParaRPr>
          </a:p>
          <a:p>
            <a:pPr marL="0" indent="0"/>
            <a:endParaRPr lang="en-US" sz="1000" b="0" u="sng" dirty="0">
              <a:solidFill>
                <a:schemeClr val="tx1"/>
              </a:solidFill>
              <a:latin typeface="+mn-lt"/>
            </a:endParaRPr>
          </a:p>
          <a:p>
            <a:pPr marL="0" indent="0"/>
            <a:r>
              <a:rPr lang="en-US" sz="1000" b="0" u="sng" dirty="0" smtClean="0">
                <a:solidFill>
                  <a:schemeClr val="tx1"/>
                </a:solidFill>
                <a:latin typeface="+mn-lt"/>
              </a:rPr>
              <a:t>Expected </a:t>
            </a:r>
            <a:r>
              <a:rPr lang="en-US" sz="1000" b="0" u="sng" dirty="0">
                <a:solidFill>
                  <a:schemeClr val="tx1"/>
                </a:solidFill>
                <a:latin typeface="+mn-lt"/>
              </a:rPr>
              <a:t>Outcomes, at least three of the following</a:t>
            </a:r>
            <a:r>
              <a:rPr lang="en-US" sz="1000" b="0" dirty="0">
                <a:solidFill>
                  <a:schemeClr val="tx1"/>
                </a:solidFill>
                <a:latin typeface="+mn-lt"/>
              </a:rPr>
              <a:t>: ​</a:t>
            </a:r>
          </a:p>
          <a:p>
            <a:pPr>
              <a:buFont typeface="Arial" panose="020B0604020202020204" pitchFamily="34" charset="0"/>
              <a:buChar char="•"/>
            </a:pPr>
            <a:r>
              <a:rPr lang="en-US" sz="1000" b="0" dirty="0">
                <a:solidFill>
                  <a:schemeClr val="tx1"/>
                </a:solidFill>
                <a:latin typeface="+mn-lt"/>
              </a:rPr>
              <a:t>Automated </a:t>
            </a:r>
            <a:r>
              <a:rPr lang="en-US" sz="1000" b="0" dirty="0" err="1">
                <a:solidFill>
                  <a:schemeClr val="tx1"/>
                </a:solidFill>
                <a:latin typeface="+mn-lt"/>
              </a:rPr>
              <a:t>characterisation</a:t>
            </a:r>
            <a:r>
              <a:rPr lang="en-US" sz="1000" b="0" dirty="0">
                <a:solidFill>
                  <a:schemeClr val="tx1"/>
                </a:solidFill>
                <a:latin typeface="+mn-lt"/>
              </a:rPr>
              <a:t> of building height and building use through integration of different sensor types and/or open source non-EO data.​</a:t>
            </a:r>
          </a:p>
          <a:p>
            <a:pPr>
              <a:buFont typeface="Arial" panose="020B0604020202020204" pitchFamily="34" charset="0"/>
              <a:buChar char="•"/>
            </a:pPr>
            <a:r>
              <a:rPr lang="en-US" sz="1000" b="0" dirty="0">
                <a:solidFill>
                  <a:schemeClr val="tx1"/>
                </a:solidFill>
                <a:latin typeface="+mn-lt"/>
              </a:rPr>
              <a:t>Integration of new EO satellite data for early warning and active global fire detection and monitoring.​</a:t>
            </a:r>
          </a:p>
          <a:p>
            <a:pPr>
              <a:buFont typeface="Arial" panose="020B0604020202020204" pitchFamily="34" charset="0"/>
              <a:buChar char="•"/>
            </a:pPr>
            <a:r>
              <a:rPr lang="en-US" sz="1000" b="0" dirty="0">
                <a:solidFill>
                  <a:schemeClr val="tx1"/>
                </a:solidFill>
                <a:latin typeface="+mn-lt"/>
              </a:rPr>
              <a:t>Integration of high and very-high spatial resolution data and sensors for continuous multi-scale mapping and assessment of fuel structure and condition at pan-European level.​</a:t>
            </a:r>
          </a:p>
          <a:p>
            <a:pPr>
              <a:buFont typeface="Arial" panose="020B0604020202020204" pitchFamily="34" charset="0"/>
              <a:buChar char="•"/>
            </a:pPr>
            <a:r>
              <a:rPr lang="en-US" sz="1000" b="0" dirty="0">
                <a:solidFill>
                  <a:schemeClr val="tx1"/>
                </a:solidFill>
                <a:latin typeface="+mn-lt"/>
              </a:rPr>
              <a:t>Improvements of the hydrologic process representation in the continental and/or global scale hydrologic model of the flood and drought early warning component, including hydrological predictions for the flood.​</a:t>
            </a:r>
          </a:p>
          <a:p>
            <a:pPr>
              <a:buFont typeface="Arial" panose="020B0604020202020204" pitchFamily="34" charset="0"/>
              <a:buChar char="•"/>
            </a:pPr>
            <a:r>
              <a:rPr lang="en-US" sz="1000" b="0" dirty="0">
                <a:solidFill>
                  <a:schemeClr val="tx1"/>
                </a:solidFill>
                <a:latin typeface="+mn-lt"/>
              </a:rPr>
              <a:t>Methods for addressing limitations of Synthetic Aperture radar (SAR) based flood monitoring in specific scenarios and/or adverse meteorological conditions.​</a:t>
            </a:r>
          </a:p>
          <a:p>
            <a:pPr>
              <a:buFont typeface="Arial" panose="020B0604020202020204" pitchFamily="34" charset="0"/>
              <a:buChar char="•"/>
            </a:pPr>
            <a:r>
              <a:rPr lang="en-US" sz="1000" b="0" dirty="0">
                <a:solidFill>
                  <a:schemeClr val="tx1"/>
                </a:solidFill>
                <a:latin typeface="+mn-lt"/>
              </a:rPr>
              <a:t>Enhanced seamless sub-seasonal to seasonal predictions of severe-to-extreme </a:t>
            </a:r>
            <a:r>
              <a:rPr lang="en-US" sz="1000" b="0" dirty="0" err="1">
                <a:solidFill>
                  <a:schemeClr val="tx1"/>
                </a:solidFill>
                <a:latin typeface="+mn-lt"/>
              </a:rPr>
              <a:t>hydrometeo</a:t>
            </a:r>
            <a:r>
              <a:rPr lang="en-US" sz="1000" b="0" dirty="0">
                <a:solidFill>
                  <a:schemeClr val="tx1"/>
                </a:solidFill>
                <a:latin typeface="+mn-lt"/>
              </a:rPr>
              <a:t> events as droughts and associated multi-sectoral impacts.​</a:t>
            </a:r>
          </a:p>
          <a:p>
            <a:pPr>
              <a:buFont typeface="Arial" panose="020B0604020202020204" pitchFamily="34" charset="0"/>
              <a:buChar char="•"/>
            </a:pPr>
            <a:r>
              <a:rPr lang="en-US" sz="1000" b="0" dirty="0" err="1">
                <a:solidFill>
                  <a:schemeClr val="tx1"/>
                </a:solidFill>
                <a:latin typeface="+mn-lt"/>
              </a:rPr>
              <a:t>Optimised</a:t>
            </a:r>
            <a:r>
              <a:rPr lang="en-US" sz="1000" b="0" dirty="0">
                <a:solidFill>
                  <a:schemeClr val="tx1"/>
                </a:solidFill>
                <a:latin typeface="+mn-lt"/>
              </a:rPr>
              <a:t> integration of different data sources and indexes </a:t>
            </a:r>
            <a:r>
              <a:rPr lang="en-US" sz="1000" b="0" dirty="0" err="1">
                <a:solidFill>
                  <a:schemeClr val="tx1"/>
                </a:solidFill>
                <a:latin typeface="+mn-lt"/>
              </a:rPr>
              <a:t>characterising</a:t>
            </a:r>
            <a:r>
              <a:rPr lang="en-US" sz="1000" b="0" dirty="0">
                <a:solidFill>
                  <a:schemeClr val="tx1"/>
                </a:solidFill>
                <a:latin typeface="+mn-lt"/>
              </a:rPr>
              <a:t> extreme meteorological events and related hazards, droughts. ​</a:t>
            </a:r>
          </a:p>
          <a:p>
            <a:pPr>
              <a:buFont typeface="Arial" panose="020B0604020202020204" pitchFamily="34" charset="0"/>
              <a:buChar char="•"/>
            </a:pPr>
            <a:r>
              <a:rPr lang="en-US" sz="1000" b="0" dirty="0">
                <a:solidFill>
                  <a:schemeClr val="tx1"/>
                </a:solidFill>
                <a:latin typeface="+mn-lt"/>
              </a:rPr>
              <a:t>Integration of UAV along the full value-added chain in the emergency response.​</a:t>
            </a:r>
          </a:p>
          <a:p>
            <a:pPr marL="0" indent="0"/>
            <a:r>
              <a:rPr lang="en-US" sz="1000" b="0" u="sng" dirty="0">
                <a:solidFill>
                  <a:schemeClr val="tx1"/>
                </a:solidFill>
                <a:latin typeface="+mn-lt"/>
              </a:rPr>
              <a:t>Scope</a:t>
            </a:r>
            <a:r>
              <a:rPr lang="en-US" sz="1000" b="0" dirty="0">
                <a:solidFill>
                  <a:schemeClr val="tx1"/>
                </a:solidFill>
                <a:latin typeface="+mn-lt"/>
              </a:rPr>
              <a:t>:</a:t>
            </a:r>
          </a:p>
          <a:p>
            <a:pPr marL="0" indent="0"/>
            <a:r>
              <a:rPr lang="en-US" sz="1000" b="0" dirty="0">
                <a:solidFill>
                  <a:schemeClr val="tx1"/>
                </a:solidFill>
                <a:latin typeface="+mn-lt"/>
              </a:rPr>
              <a:t>Innovative methods and technologies for emergency related applications addressing the needs of the Copernicus Emergency Management Service. Service evolution should be addressed by considering: enhancement of an existing element or component; new elements or components to the existing (core) service; new services complementing the core services and providing added functionality as required by users (e.g. in a national or regional context).</a:t>
            </a:r>
            <a:endParaRPr lang="en-GB" sz="1000" b="0" dirty="0">
              <a:solidFill>
                <a:schemeClr val="tx1"/>
              </a:solidFill>
              <a:latin typeface="+mn-lt"/>
            </a:endParaRPr>
          </a:p>
        </p:txBody>
      </p:sp>
      <p:graphicFrame>
        <p:nvGraphicFramePr>
          <p:cNvPr id="6" name="Table 5">
            <a:extLst>
              <a:ext uri="{FF2B5EF4-FFF2-40B4-BE49-F238E27FC236}">
                <a16:creationId xmlns:a16="http://schemas.microsoft.com/office/drawing/2014/main" id="{A1F938D5-C742-45D2-9F12-94355FA8DA5E}"/>
              </a:ext>
            </a:extLst>
          </p:cNvPr>
          <p:cNvGraphicFramePr>
            <a:graphicFrameLocks noGrp="1"/>
          </p:cNvGraphicFramePr>
          <p:nvPr>
            <p:extLst>
              <p:ext uri="{D42A27DB-BD31-4B8C-83A1-F6EECF244321}">
                <p14:modId xmlns:p14="http://schemas.microsoft.com/office/powerpoint/2010/main" val="1425765241"/>
              </p:ext>
            </p:extLst>
          </p:nvPr>
        </p:nvGraphicFramePr>
        <p:xfrm>
          <a:off x="373262" y="1275606"/>
          <a:ext cx="8680267" cy="651510"/>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3">
                  <a:extLst>
                    <a:ext uri="{9D8B030D-6E8A-4147-A177-3AD203B41FA5}">
                      <a16:colId xmlns:a16="http://schemas.microsoft.com/office/drawing/2014/main" val="706679137"/>
                    </a:ext>
                  </a:extLst>
                </a:gridCol>
                <a:gridCol w="1345193">
                  <a:extLst>
                    <a:ext uri="{9D8B030D-6E8A-4147-A177-3AD203B41FA5}">
                      <a16:colId xmlns:a16="http://schemas.microsoft.com/office/drawing/2014/main" val="1914358912"/>
                    </a:ext>
                  </a:extLst>
                </a:gridCol>
                <a:gridCol w="1118399">
                  <a:extLst>
                    <a:ext uri="{9D8B030D-6E8A-4147-A177-3AD203B41FA5}">
                      <a16:colId xmlns:a16="http://schemas.microsoft.com/office/drawing/2014/main" val="503156777"/>
                    </a:ext>
                  </a:extLst>
                </a:gridCol>
                <a:gridCol w="1287500">
                  <a:extLst>
                    <a:ext uri="{9D8B030D-6E8A-4147-A177-3AD203B41FA5}">
                      <a16:colId xmlns:a16="http://schemas.microsoft.com/office/drawing/2014/main" val="2995619175"/>
                    </a:ext>
                  </a:extLst>
                </a:gridCol>
                <a:gridCol w="1176093">
                  <a:extLst>
                    <a:ext uri="{9D8B030D-6E8A-4147-A177-3AD203B41FA5}">
                      <a16:colId xmlns:a16="http://schemas.microsoft.com/office/drawing/2014/main" val="1895727779"/>
                    </a:ext>
                  </a:extLst>
                </a:gridCol>
                <a:gridCol w="1176093">
                  <a:extLst>
                    <a:ext uri="{9D8B030D-6E8A-4147-A177-3AD203B41FA5}">
                      <a16:colId xmlns:a16="http://schemas.microsoft.com/office/drawing/2014/main" val="3299010735"/>
                    </a:ext>
                  </a:extLst>
                </a:gridCol>
              </a:tblGrid>
              <a:tr h="341735">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j-lt"/>
                        </a:rPr>
                        <a:t>3,00</a:t>
                      </a:r>
                    </a:p>
                  </a:txBody>
                  <a:tcPr marL="68580" marR="68580" marT="34290" marB="34290"/>
                </a:tc>
                <a:tc>
                  <a:txBody>
                    <a:bodyPr/>
                    <a:lstStyle/>
                    <a:p>
                      <a:pPr algn="ctr"/>
                      <a:r>
                        <a:rPr lang="fr-BE" sz="1000" b="0" i="0" kern="1200" dirty="0">
                          <a:solidFill>
                            <a:schemeClr val="accent1"/>
                          </a:solidFill>
                          <a:effectLst/>
                          <a:latin typeface="+mj-lt"/>
                          <a:ea typeface="+mn-ea"/>
                          <a:cs typeface="+mn-cs"/>
                        </a:rPr>
                        <a:t>~3,00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RIA​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6</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endParaRPr lang="en-IE" sz="1000" dirty="0">
                        <a:solidFill>
                          <a:schemeClr val="accent1"/>
                        </a:solidFill>
                        <a:latin typeface="+mj-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012160" y="256660"/>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39</a:t>
            </a:fld>
            <a:endParaRPr lang="fr-FR"/>
          </a:p>
        </p:txBody>
      </p:sp>
    </p:spTree>
    <p:extLst>
      <p:ext uri="{BB962C8B-B14F-4D97-AF65-F5344CB8AC3E}">
        <p14:creationId xmlns:p14="http://schemas.microsoft.com/office/powerpoint/2010/main" val="50327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95536" y="915566"/>
            <a:ext cx="8424936" cy="3825350"/>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a:t>
            </a:r>
            <a:br>
              <a:rPr lang="fr-FR" sz="1200" b="0" dirty="0">
                <a:solidFill>
                  <a:schemeClr val="tx1"/>
                </a:solidFill>
              </a:rPr>
            </a:br>
            <a:r>
              <a:rPr lang="fr-FR" sz="1200" b="0" dirty="0">
                <a:solidFill>
                  <a:schemeClr val="tx1"/>
                </a:solidFill>
              </a:rPr>
              <a:t>Il couvre la période 2021-2027 et est doté d'un </a:t>
            </a:r>
            <a:r>
              <a:rPr lang="fr-FR" sz="1200" dirty="0">
                <a:solidFill>
                  <a:schemeClr val="tx1"/>
                </a:solidFill>
              </a:rPr>
              <a:t>budget </a:t>
            </a:r>
            <a:r>
              <a:rPr lang="fr-FR" sz="1200" b="0" dirty="0">
                <a:solidFill>
                  <a:schemeClr val="tx1"/>
                </a:solidFill>
              </a:rPr>
              <a:t>de </a:t>
            </a:r>
            <a:r>
              <a:rPr lang="fr-FR" sz="1200" dirty="0">
                <a:solidFill>
                  <a:schemeClr val="tx1"/>
                </a:solidFill>
              </a:rPr>
              <a:t>95,5 milliards d'euros.</a:t>
            </a:r>
            <a:r>
              <a:rPr lang="fr-FR" sz="1200" b="0" dirty="0">
                <a:solidFill>
                  <a:schemeClr val="tx1"/>
                </a:solidFill>
              </a:rPr>
              <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hlinkClick r:id="rId2"/>
              </a:rPr>
              <a:t>Point de Contact National </a:t>
            </a:r>
            <a:r>
              <a:rPr lang="fr-FR" sz="1200" b="0" dirty="0">
                <a:solidFill>
                  <a:schemeClr val="tx1"/>
                </a:solidFill>
              </a:rPr>
              <a:t>(PCN) français Horizon Europe en charge du </a:t>
            </a:r>
            <a:r>
              <a:rPr lang="fr-FR" sz="1200" dirty="0">
                <a:solidFill>
                  <a:schemeClr val="tx1"/>
                </a:solidFill>
              </a:rPr>
              <a:t>Cluster 4 sur la thématique </a:t>
            </a:r>
            <a:r>
              <a:rPr lang="fr-FR" sz="1200" dirty="0" smtClean="0">
                <a:solidFill>
                  <a:schemeClr val="tx1"/>
                </a:solidFill>
              </a:rPr>
              <a:t>espace, </a:t>
            </a:r>
            <a:r>
              <a:rPr lang="fr-FR" sz="1200" b="0" dirty="0">
                <a:solidFill>
                  <a:schemeClr val="tx1"/>
                </a:solidFill>
              </a:rPr>
              <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a:t>
            </a:r>
            <a:r>
              <a:rPr lang="fr-FR" sz="1200" dirty="0">
                <a:solidFill>
                  <a:schemeClr val="tx1"/>
                </a:solidFill>
              </a:rPr>
              <a:t>France</a:t>
            </a:r>
            <a:r>
              <a:rPr lang="fr-FR" sz="1200" b="0" dirty="0">
                <a:solidFill>
                  <a:schemeClr val="tx1"/>
                </a:solidFill>
              </a:rPr>
              <a:t>, le dispositif des PCN est placé sous l'autorité du </a:t>
            </a:r>
            <a:r>
              <a:rPr lang="fr-FR" sz="1200" dirty="0">
                <a:solidFill>
                  <a:schemeClr val="tx1"/>
                </a:solidFill>
              </a:rPr>
              <a:t>Ministère de l'enseignement supérieur et de la recherche. </a:t>
            </a:r>
            <a:r>
              <a:rPr lang="fr-FR" sz="1200" b="0" dirty="0">
                <a:solidFill>
                  <a:schemeClr val="tx1"/>
                </a:solidFill>
              </a:rPr>
              <a:t>(MESR) Il est piloté par la Délégation aux affaires européennes et internationales du Département « Accompagnement des opérateurs de l’ESR ». Les missions principales des PCN sont :</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 Informer, sensibiliser les communautés françaises de recherche et d’innovation sur les opportunités de financement d'Horizon Europe ; </a:t>
            </a:r>
            <a:br>
              <a:rPr lang="fr-FR" sz="1200" b="0" dirty="0">
                <a:solidFill>
                  <a:schemeClr val="tx1"/>
                </a:solidFill>
              </a:rPr>
            </a:br>
            <a:r>
              <a:rPr lang="fr-FR" sz="1200" b="0" dirty="0">
                <a:solidFill>
                  <a:schemeClr val="tx1"/>
                </a:solidFill>
              </a:rPr>
              <a:t>-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de la recherche et du développement du secteur publique et privé ainsi qu'aux autorités publiques, aux acteurs économiques, sociaux et culturels potentiellement ciblés par le Cluster 4 numérique. </a:t>
            </a:r>
            <a:br>
              <a:rPr lang="fr-FR" sz="1200" b="0" dirty="0">
                <a:solidFill>
                  <a:schemeClr val="tx1"/>
                </a:solidFill>
              </a:rPr>
            </a:br>
            <a:r>
              <a:rPr lang="fr-FR" sz="1200" b="0" dirty="0">
                <a:solidFill>
                  <a:schemeClr val="tx1"/>
                </a:solidFill>
              </a:rPr>
              <a:t>Il offre un premier niveau d'accès au </a:t>
            </a:r>
            <a:r>
              <a:rPr lang="fr-FR" sz="1200" dirty="0">
                <a:solidFill>
                  <a:schemeClr val="tx1"/>
                </a:solidFill>
              </a:rPr>
              <a:t>programme de travail 2023 du Cluster 4 </a:t>
            </a:r>
            <a:r>
              <a:rPr lang="fr-FR" sz="1200" dirty="0" smtClean="0">
                <a:solidFill>
                  <a:schemeClr val="tx1"/>
                </a:solidFill>
              </a:rPr>
              <a:t>espace</a:t>
            </a:r>
            <a:r>
              <a:rPr lang="fr-FR" sz="1200" b="0" dirty="0" smtClean="0">
                <a:solidFill>
                  <a:schemeClr val="tx1"/>
                </a:solidFill>
              </a:rPr>
              <a:t>, </a:t>
            </a:r>
            <a:r>
              <a:rPr lang="fr-FR" sz="1200" b="0" dirty="0">
                <a:solidFill>
                  <a:schemeClr val="tx1"/>
                </a:solidFill>
              </a:rPr>
              <a:t>en proposant des éléments structurels qui permettent de comprendre les fondements et les priorités de ce Cluster, ainsi qu'une synthèse des éléments clés de chaque appel.</a:t>
            </a:r>
            <a:br>
              <a:rPr lang="fr-FR" sz="1200" b="0" dirty="0">
                <a:solidFill>
                  <a:schemeClr val="tx1"/>
                </a:solidFill>
              </a:rPr>
            </a:br>
            <a:r>
              <a:rPr lang="fr-FR" sz="1000" i="1" dirty="0">
                <a:solidFill>
                  <a:srgbClr val="FF0000"/>
                </a:solidFill>
              </a:rPr>
              <a:t/>
            </a:r>
            <a:br>
              <a:rPr lang="fr-FR" sz="1000" i="1" dirty="0">
                <a:solidFill>
                  <a:srgbClr val="FF0000"/>
                </a:solidFill>
              </a:rPr>
            </a:br>
            <a:r>
              <a:rPr lang="fr-FR" sz="1000" i="1" dirty="0">
                <a:solidFill>
                  <a:srgbClr val="FF0000"/>
                </a:solidFill>
              </a:rPr>
              <a:t>Les porteurs de projets intéressés doivent se référer au </a:t>
            </a:r>
            <a:r>
              <a:rPr lang="fr-FR" sz="1000" i="1" u="sng" dirty="0">
                <a:solidFill>
                  <a:srgbClr val="FF0000"/>
                </a:solidFill>
                <a:hlinkClick r:id="rId3"/>
              </a:rPr>
              <a:t>programme de travail 2023-2024 du Cluster</a:t>
            </a:r>
            <a:r>
              <a:rPr lang="fr-FR" sz="1000" i="1" u="sng" dirty="0">
                <a:solidFill>
                  <a:srgbClr val="FF0000"/>
                </a:solidFill>
              </a:rPr>
              <a:t> </a:t>
            </a:r>
            <a:endParaRPr lang="fr-FR" sz="1000" b="0" dirty="0"/>
          </a:p>
          <a:p>
            <a:pPr>
              <a:defRPr/>
            </a:pPr>
            <a:r>
              <a:rPr lang="fr-FR" sz="800" i="1" dirty="0">
                <a:solidFill>
                  <a:srgbClr val="FF0000"/>
                </a:solidFill>
              </a:rPr>
              <a:t>Les synthèses et traductions proposées dans ce guide n'engagent que la responsabilité de leurs auteurs et en aucune manière celle de la Commission européenne.</a:t>
            </a:r>
            <a:r>
              <a:rPr lang="fr-FR" sz="1000" i="1" dirty="0">
                <a:solidFill>
                  <a:srgbClr val="FF0000"/>
                </a:solidFill>
              </a:rPr>
              <a:t/>
            </a:r>
            <a:br>
              <a:rPr lang="fr-FR" sz="1000" i="1" dirty="0">
                <a:solidFill>
                  <a:srgbClr val="FF0000"/>
                </a:solidFill>
              </a:rPr>
            </a:b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4</a:t>
            </a:fld>
            <a:endParaRPr lang="fr-FR" sz="1350" b="0" i="0" u="none" strike="noStrike" cap="none" spc="0" dirty="0">
              <a:ln>
                <a:noFill/>
              </a:ln>
              <a:solidFill>
                <a:srgbClr val="888888"/>
              </a:solidFill>
              <a:latin typeface="Calibri"/>
              <a:cs typeface="Calibri"/>
            </a:endParaRPr>
          </a:p>
        </p:txBody>
      </p:sp>
      <p:sp>
        <p:nvSpPr>
          <p:cNvPr id="5" name="ZoneTexte 4"/>
          <p:cNvSpPr txBox="1"/>
          <p:nvPr/>
        </p:nvSpPr>
        <p:spPr bwMode="auto">
          <a:xfrm>
            <a:off x="4211960" y="26749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dirty="0">
                <a:ln>
                  <a:noFill/>
                </a:ln>
                <a:latin typeface="Arial"/>
                <a:cs typeface="Arial"/>
              </a:rPr>
              <a:t>AVANT-PROPOS</a:t>
            </a:r>
            <a:endParaRPr dirty="0"/>
          </a:p>
        </p:txBody>
      </p:sp>
    </p:spTree>
    <p:extLst>
      <p:ext uri="{BB962C8B-B14F-4D97-AF65-F5344CB8AC3E}">
        <p14:creationId xmlns:p14="http://schemas.microsoft.com/office/powerpoint/2010/main" val="763920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954788"/>
            <a:ext cx="8686800" cy="3777202"/>
          </a:xfrm>
        </p:spPr>
        <p:txBody>
          <a:bodyPr spcFirstLastPara="1" vert="horz" wrap="square" lIns="68580" tIns="34290" rIns="68580" bIns="34290" rtlCol="0" anchor="t" anchorCtr="0">
            <a:noAutofit/>
          </a:bodyPr>
          <a:lstStyle/>
          <a:p>
            <a:r>
              <a:rPr lang="en-US" sz="1350" dirty="0" smtClean="0">
                <a:solidFill>
                  <a:schemeClr val="tx1"/>
                </a:solidFill>
                <a:latin typeface="+mj-lt"/>
              </a:rPr>
              <a:t>HORIZON-CL4-2023-SPACE-01-33: Copernicus in-situ component</a:t>
            </a:r>
          </a:p>
          <a:p>
            <a:pPr lvl="1">
              <a:lnSpc>
                <a:spcPct val="100000"/>
              </a:lnSpc>
            </a:pPr>
            <a:endParaRPr lang="en-US" sz="1200" dirty="0" smtClean="0">
              <a:latin typeface="+mj-lt"/>
            </a:endParaRPr>
          </a:p>
          <a:p>
            <a:pPr lvl="1">
              <a:lnSpc>
                <a:spcPct val="100000"/>
              </a:lnSpc>
            </a:pPr>
            <a:endParaRPr lang="en-US" sz="1200" dirty="0" smtClean="0">
              <a:latin typeface="+mj-lt"/>
            </a:endParaRPr>
          </a:p>
          <a:p>
            <a:pPr marL="342900" lvl="1" indent="0"/>
            <a:endParaRPr lang="en-US" sz="1200" dirty="0" smtClean="0">
              <a:latin typeface="+mj-lt"/>
            </a:endParaRPr>
          </a:p>
          <a:p>
            <a:pPr marL="42863" indent="0"/>
            <a:endParaRPr lang="en-US" sz="1200" b="0" u="sng" dirty="0" smtClean="0">
              <a:solidFill>
                <a:schemeClr val="tx1"/>
              </a:solidFill>
              <a:latin typeface="+mj-lt"/>
            </a:endParaRPr>
          </a:p>
          <a:p>
            <a:pPr marL="42863" indent="0"/>
            <a:r>
              <a:rPr lang="en-US" sz="1200" b="0" u="sng" dirty="0" smtClean="0">
                <a:solidFill>
                  <a:schemeClr val="tx1"/>
                </a:solidFill>
                <a:latin typeface="+mj-lt"/>
              </a:rPr>
              <a:t>Expected outcomes, two or more of the following</a:t>
            </a:r>
            <a:r>
              <a:rPr lang="en-US" sz="1200" b="0" dirty="0" smtClean="0">
                <a:solidFill>
                  <a:schemeClr val="tx1"/>
                </a:solidFill>
                <a:latin typeface="+mj-lt"/>
              </a:rPr>
              <a:t>:</a:t>
            </a:r>
          </a:p>
          <a:p>
            <a:pPr marL="326231" lvl="1"/>
            <a:r>
              <a:rPr lang="en-US" sz="1200" dirty="0" smtClean="0">
                <a:latin typeface="+mj-lt"/>
              </a:rPr>
              <a:t>Optimal use of early observations: past observing methods, error analysis, quality control and bias adjustment​</a:t>
            </a:r>
          </a:p>
          <a:p>
            <a:pPr marL="326231" lvl="1"/>
            <a:r>
              <a:rPr lang="en-US" sz="1200" dirty="0" smtClean="0">
                <a:latin typeface="+mj-lt"/>
              </a:rPr>
              <a:t>Better use of Copernicus relevant observations and auxiliary data collected during R&amp;I projects ​</a:t>
            </a:r>
          </a:p>
          <a:p>
            <a:pPr marL="326231" lvl="1"/>
            <a:r>
              <a:rPr lang="en-US" sz="1200" dirty="0" smtClean="0">
                <a:latin typeface="+mj-lt"/>
              </a:rPr>
              <a:t>Enhanced availability and quality of in situ data critical for Copernicus products and data services​</a:t>
            </a:r>
          </a:p>
          <a:p>
            <a:pPr marL="326231" lvl="1"/>
            <a:r>
              <a:rPr lang="en-US" sz="1200" dirty="0" smtClean="0">
                <a:latin typeface="+mj-lt"/>
              </a:rPr>
              <a:t>Appropriate consideration of Copernicus Services’ cross-cutting challenges and R&amp;I priorities​</a:t>
            </a:r>
          </a:p>
          <a:p>
            <a:pPr marL="0" indent="-145256"/>
            <a:r>
              <a:rPr lang="en-US" sz="1200" b="0" u="sng" dirty="0" smtClean="0">
                <a:solidFill>
                  <a:schemeClr val="tx1"/>
                </a:solidFill>
                <a:latin typeface="+mj-lt"/>
              </a:rPr>
              <a:t>Scope</a:t>
            </a:r>
            <a:r>
              <a:rPr lang="en-US" sz="1350" b="0" dirty="0" smtClean="0">
                <a:solidFill>
                  <a:schemeClr val="tx1"/>
                </a:solidFill>
                <a:latin typeface="+mj-lt"/>
              </a:rPr>
              <a:t>:</a:t>
            </a:r>
          </a:p>
          <a:p>
            <a:pPr marL="539353" lvl="1" indent="-342900">
              <a:buFont typeface="+mj-lt"/>
              <a:buAutoNum type="arabicPeriod"/>
            </a:pPr>
            <a:r>
              <a:rPr lang="en-US" sz="1200" b="1" dirty="0" smtClean="0">
                <a:latin typeface="+mj-lt"/>
              </a:rPr>
              <a:t>Facilitation and demonstration of efficient, methodologically sound and sustainable reuse of in situ data </a:t>
            </a:r>
            <a:r>
              <a:rPr lang="en-US" sz="1200" dirty="0" smtClean="0">
                <a:latin typeface="+mj-lt"/>
              </a:rPr>
              <a:t>collected during field campaigns and experiments for validation of Copernicus data and information services.</a:t>
            </a:r>
          </a:p>
          <a:p>
            <a:pPr marL="539353" lvl="1" indent="-342900">
              <a:buFont typeface="+mj-lt"/>
              <a:buAutoNum type="arabicPeriod"/>
            </a:pPr>
            <a:r>
              <a:rPr lang="en-US" sz="1200" b="1" dirty="0" smtClean="0">
                <a:latin typeface="+mj-lt"/>
              </a:rPr>
              <a:t>Development of innovative observation strategies and concepts </a:t>
            </a:r>
            <a:r>
              <a:rPr lang="en-US" sz="1200" dirty="0" smtClean="0">
                <a:latin typeface="+mj-lt"/>
              </a:rPr>
              <a:t>to improve the observational capacity in selected data sparse areas. In the marine context, the gathering and qualification of acoustic observations to characterize marine ecosystems (e.g., </a:t>
            </a:r>
            <a:r>
              <a:rPr lang="en-US" sz="1200" dirty="0" err="1" smtClean="0">
                <a:latin typeface="+mj-lt"/>
              </a:rPr>
              <a:t>micronekton</a:t>
            </a:r>
            <a:r>
              <a:rPr lang="en-US" sz="1200" dirty="0" smtClean="0">
                <a:latin typeface="+mj-lt"/>
              </a:rPr>
              <a:t>) is an identified priority;</a:t>
            </a:r>
          </a:p>
          <a:p>
            <a:pPr marL="539353" lvl="1" indent="-342900">
              <a:buFont typeface="+mj-lt"/>
              <a:buAutoNum type="arabicPeriod"/>
            </a:pPr>
            <a:r>
              <a:rPr lang="en-US" sz="1200" b="1" dirty="0" smtClean="0">
                <a:latin typeface="+mj-lt"/>
              </a:rPr>
              <a:t>Synergistic use of complementary types of surface observations</a:t>
            </a:r>
            <a:r>
              <a:rPr lang="en-US" sz="1200" dirty="0" smtClean="0">
                <a:latin typeface="+mj-lt"/>
              </a:rPr>
              <a:t>;</a:t>
            </a:r>
          </a:p>
          <a:p>
            <a:pPr marL="539353" lvl="1" indent="-342900">
              <a:buFont typeface="+mj-lt"/>
              <a:buAutoNum type="arabicPeriod"/>
            </a:pPr>
            <a:r>
              <a:rPr lang="en-US" sz="1200" b="1" dirty="0" smtClean="0">
                <a:latin typeface="+mj-lt"/>
              </a:rPr>
              <a:t>Application of machine learning technologies for the quality control </a:t>
            </a:r>
            <a:r>
              <a:rPr lang="en-US" sz="1200" dirty="0" smtClean="0">
                <a:latin typeface="+mj-lt"/>
              </a:rPr>
              <a:t>of historic and real-time meteorological and hydrological in-situ observations.</a:t>
            </a:r>
            <a:endParaRPr lang="en-US" sz="1200" dirty="0">
              <a:latin typeface="+mj-lt"/>
            </a:endParaRPr>
          </a:p>
        </p:txBody>
      </p:sp>
      <p:graphicFrame>
        <p:nvGraphicFramePr>
          <p:cNvPr id="6" name="Table 5">
            <a:extLst>
              <a:ext uri="{FF2B5EF4-FFF2-40B4-BE49-F238E27FC236}">
                <a16:creationId xmlns:a16="http://schemas.microsoft.com/office/drawing/2014/main" id="{80D45900-E95D-4F04-BB13-61AD682058DA}"/>
              </a:ext>
            </a:extLst>
          </p:cNvPr>
          <p:cNvGraphicFramePr>
            <a:graphicFrameLocks noGrp="1"/>
          </p:cNvGraphicFramePr>
          <p:nvPr>
            <p:extLst>
              <p:ext uri="{D42A27DB-BD31-4B8C-83A1-F6EECF244321}">
                <p14:modId xmlns:p14="http://schemas.microsoft.com/office/powerpoint/2010/main" val="1773069195"/>
              </p:ext>
            </p:extLst>
          </p:nvPr>
        </p:nvGraphicFramePr>
        <p:xfrm>
          <a:off x="323528" y="1203598"/>
          <a:ext cx="8686799"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3341677209"/>
                    </a:ext>
                  </a:extLst>
                </a:gridCol>
                <a:gridCol w="1119241">
                  <a:extLst>
                    <a:ext uri="{9D8B030D-6E8A-4147-A177-3AD203B41FA5}">
                      <a16:colId xmlns:a16="http://schemas.microsoft.com/office/drawing/2014/main" val="503156777"/>
                    </a:ext>
                  </a:extLst>
                </a:gridCol>
                <a:gridCol w="1288467">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1450111353"/>
                    </a:ext>
                  </a:extLst>
                </a:gridCol>
              </a:tblGrid>
              <a:tr h="38862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US" sz="1000" b="0" i="0" kern="1200" dirty="0">
                          <a:solidFill>
                            <a:schemeClr val="accent1"/>
                          </a:solidFill>
                          <a:effectLst/>
                          <a:latin typeface="+mj-lt"/>
                          <a:ea typeface="+mn-ea"/>
                          <a:cs typeface="+mn-cs"/>
                        </a:rPr>
                        <a:t>2,00</a:t>
                      </a:r>
                    </a:p>
                  </a:txBody>
                  <a:tcPr marL="68580" marR="68580" marT="34290" marB="34290"/>
                </a:tc>
                <a:tc>
                  <a:txBody>
                    <a:bodyPr/>
                    <a:lstStyle/>
                    <a:p>
                      <a:pPr algn="ctr"/>
                      <a:r>
                        <a:rPr lang="fr-BE" sz="1000" b="0" i="0" kern="1200" dirty="0">
                          <a:solidFill>
                            <a:schemeClr val="accent1"/>
                          </a:solidFill>
                          <a:effectLst/>
                          <a:latin typeface="+mj-lt"/>
                          <a:ea typeface="+mn-ea"/>
                          <a:cs typeface="+mn-cs"/>
                        </a:rPr>
                        <a:t>~2,00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RIA​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5/6</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endParaRPr lang="en-IE" sz="1000" dirty="0">
                        <a:solidFill>
                          <a:schemeClr val="accent1"/>
                        </a:solidFill>
                        <a:latin typeface="+mj-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228184" y="226263"/>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40</a:t>
            </a:fld>
            <a:endParaRPr lang="fr-FR"/>
          </a:p>
        </p:txBody>
      </p:sp>
    </p:spTree>
    <p:extLst>
      <p:ext uri="{BB962C8B-B14F-4D97-AF65-F5344CB8AC3E}">
        <p14:creationId xmlns:p14="http://schemas.microsoft.com/office/powerpoint/2010/main" val="2082434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23528" y="915566"/>
            <a:ext cx="8699864" cy="3271944"/>
          </a:xfrm>
        </p:spPr>
        <p:txBody>
          <a:bodyPr spcFirstLastPara="1" vert="horz" wrap="square" lIns="68580" tIns="34290" rIns="68580" bIns="34290" rtlCol="0" anchor="t" anchorCtr="0">
            <a:noAutofit/>
          </a:bodyPr>
          <a:lstStyle/>
          <a:p>
            <a:r>
              <a:rPr lang="en-US" sz="1350" dirty="0">
                <a:solidFill>
                  <a:schemeClr val="tx1"/>
                </a:solidFill>
                <a:latin typeface="+mj-lt"/>
              </a:rPr>
              <a:t>HORIZON-CL4-2023-SPACE-01-34: Copernicus for Marine Environment Monitoring </a:t>
            </a:r>
          </a:p>
          <a:p>
            <a:pPr lvl="1">
              <a:lnSpc>
                <a:spcPct val="100000"/>
              </a:lnSpc>
            </a:pPr>
            <a:endParaRPr lang="en-US" sz="1200" dirty="0">
              <a:latin typeface="+mj-lt"/>
            </a:endParaRPr>
          </a:p>
          <a:p>
            <a:pPr marL="342900" lvl="1" indent="0"/>
            <a:endParaRPr lang="en-US" sz="1200" dirty="0">
              <a:latin typeface="+mj-lt"/>
            </a:endParaRPr>
          </a:p>
          <a:p>
            <a:pPr marL="42863" indent="0"/>
            <a:endParaRPr lang="en-US" sz="1100" b="0" u="sng" dirty="0" smtClean="0">
              <a:solidFill>
                <a:schemeClr val="tx1"/>
              </a:solidFill>
              <a:latin typeface="+mj-lt"/>
            </a:endParaRPr>
          </a:p>
          <a:p>
            <a:pPr marL="42863" indent="0"/>
            <a:endParaRPr lang="en-US" sz="1100" b="0" u="sng" dirty="0">
              <a:solidFill>
                <a:schemeClr val="tx1"/>
              </a:solidFill>
              <a:latin typeface="+mj-lt"/>
            </a:endParaRPr>
          </a:p>
          <a:p>
            <a:pPr marL="42863" indent="0"/>
            <a:endParaRPr lang="en-US" sz="1000" b="0" u="sng" dirty="0" smtClean="0">
              <a:solidFill>
                <a:schemeClr val="tx1"/>
              </a:solidFill>
              <a:latin typeface="+mj-lt"/>
            </a:endParaRPr>
          </a:p>
          <a:p>
            <a:pPr marL="42863" indent="0"/>
            <a:r>
              <a:rPr lang="en-US" sz="1000" b="0" u="sng" dirty="0" smtClean="0">
                <a:solidFill>
                  <a:schemeClr val="tx1"/>
                </a:solidFill>
                <a:latin typeface="+mj-lt"/>
              </a:rPr>
              <a:t>Expected </a:t>
            </a:r>
            <a:r>
              <a:rPr lang="en-US" sz="1000" b="0" u="sng" dirty="0">
                <a:solidFill>
                  <a:schemeClr val="tx1"/>
                </a:solidFill>
                <a:latin typeface="+mj-lt"/>
              </a:rPr>
              <a:t>Outcomes</a:t>
            </a:r>
            <a:r>
              <a:rPr lang="en-US" sz="1000" b="0" dirty="0">
                <a:solidFill>
                  <a:schemeClr val="tx1"/>
                </a:solidFill>
                <a:latin typeface="+mj-lt"/>
              </a:rPr>
              <a:t>: ​</a:t>
            </a:r>
          </a:p>
          <a:p>
            <a:pPr>
              <a:buFont typeface="Arial" panose="020B0604020202020204" pitchFamily="34" charset="0"/>
              <a:buChar char="•"/>
            </a:pPr>
            <a:r>
              <a:rPr lang="en-US" sz="1000" b="0" dirty="0">
                <a:solidFill>
                  <a:schemeClr val="tx1"/>
                </a:solidFill>
                <a:latin typeface="+mj-lt"/>
              </a:rPr>
              <a:t>Improved quality and efficiency of CMEMS to service policies, the Mission “restore our oceans” and the UN decade of ocean science​</a:t>
            </a:r>
          </a:p>
          <a:p>
            <a:pPr>
              <a:buFont typeface="Arial" panose="020B0604020202020204" pitchFamily="34" charset="0"/>
              <a:buChar char="•"/>
            </a:pPr>
            <a:r>
              <a:rPr lang="en-US" sz="1000" b="0" dirty="0">
                <a:solidFill>
                  <a:schemeClr val="tx1"/>
                </a:solidFill>
                <a:latin typeface="+mj-lt"/>
              </a:rPr>
              <a:t>Development of new innovative products tackling more volumes of data for the continuity of the service​</a:t>
            </a:r>
          </a:p>
          <a:p>
            <a:pPr>
              <a:buFont typeface="Arial" panose="020B0604020202020204" pitchFamily="34" charset="0"/>
              <a:buChar char="•"/>
            </a:pPr>
            <a:r>
              <a:rPr lang="en-US" sz="1000" b="0" dirty="0">
                <a:solidFill>
                  <a:schemeClr val="tx1"/>
                </a:solidFill>
                <a:latin typeface="+mj-lt"/>
              </a:rPr>
              <a:t>Development of new algorithms preparing the use of new types of missions (new sentinels, contributing missions) for enhanced continuity of the service in coastal areas​</a:t>
            </a:r>
          </a:p>
          <a:p>
            <a:pPr marL="42863" indent="0">
              <a:spcBef>
                <a:spcPts val="450"/>
              </a:spcBef>
            </a:pPr>
            <a:r>
              <a:rPr lang="en-US" sz="1000" b="0" u="sng" dirty="0">
                <a:solidFill>
                  <a:schemeClr val="tx1"/>
                </a:solidFill>
                <a:latin typeface="+mj-lt"/>
              </a:rPr>
              <a:t>Scope</a:t>
            </a:r>
            <a:r>
              <a:rPr lang="en-US" sz="1000" b="0" dirty="0">
                <a:solidFill>
                  <a:schemeClr val="tx1"/>
                </a:solidFill>
                <a:latin typeface="+mj-lt"/>
              </a:rPr>
              <a:t>:​</a:t>
            </a:r>
          </a:p>
          <a:p>
            <a:pPr>
              <a:spcBef>
                <a:spcPts val="450"/>
              </a:spcBef>
              <a:buFont typeface="Arial" panose="020B0604020202020204" pitchFamily="34" charset="0"/>
              <a:buChar char="•"/>
            </a:pPr>
            <a:r>
              <a:rPr lang="en-US" sz="1000" b="0" dirty="0">
                <a:solidFill>
                  <a:schemeClr val="tx1"/>
                </a:solidFill>
                <a:latin typeface="+mj-lt"/>
              </a:rPr>
              <a:t>Services to address the coastal zones for policy implementation, conservation, resilience to climate change and sustainable blue economy​</a:t>
            </a:r>
          </a:p>
          <a:p>
            <a:pPr>
              <a:buFont typeface="Arial" panose="020B0604020202020204" pitchFamily="34" charset="0"/>
              <a:buChar char="•"/>
            </a:pPr>
            <a:r>
              <a:rPr lang="en-US" sz="1000" b="0" dirty="0">
                <a:solidFill>
                  <a:schemeClr val="tx1"/>
                </a:solidFill>
                <a:latin typeface="+mj-lt"/>
              </a:rPr>
              <a:t>Implement advanced and seamless monitoring and forecasting from regional to coastal scale high resolution and high temporal dynamics to constrain coastal applications and models at national to local scale​</a:t>
            </a:r>
          </a:p>
          <a:p>
            <a:pPr>
              <a:buFont typeface="Arial" panose="020B0604020202020204" pitchFamily="34" charset="0"/>
              <a:buChar char="•"/>
            </a:pPr>
            <a:r>
              <a:rPr lang="en-US" sz="1000" b="0" dirty="0">
                <a:solidFill>
                  <a:schemeClr val="tx1"/>
                </a:solidFill>
                <a:latin typeface="+mj-lt"/>
              </a:rPr>
              <a:t>Develop pan European satellite coastal observation products at high resolution and improve access and processing of including in-situ data​</a:t>
            </a:r>
          </a:p>
          <a:p>
            <a:pPr>
              <a:buFont typeface="Arial" panose="020B0604020202020204" pitchFamily="34" charset="0"/>
              <a:buChar char="•"/>
            </a:pPr>
            <a:r>
              <a:rPr lang="en-US" sz="1000" b="0" dirty="0">
                <a:solidFill>
                  <a:schemeClr val="tx1"/>
                </a:solidFill>
                <a:latin typeface="+mj-lt"/>
              </a:rPr>
              <a:t>Develop improved inputs of freshwater flows (incl. BGC) and methods to couple hydrological models with CMEMS and coastal models</a:t>
            </a:r>
          </a:p>
          <a:p>
            <a:pPr>
              <a:buFont typeface="Arial" panose="020B0604020202020204" pitchFamily="34" charset="0"/>
              <a:buChar char="•"/>
            </a:pPr>
            <a:r>
              <a:rPr lang="en-US" sz="1000" b="0" dirty="0">
                <a:solidFill>
                  <a:schemeClr val="tx1"/>
                </a:solidFill>
                <a:latin typeface="+mj-lt"/>
              </a:rPr>
              <a:t>​Develop coupling techniques between CMEMS and downstream coastal modelling systems, including impact assessment on key coastal applications and policies</a:t>
            </a:r>
          </a:p>
        </p:txBody>
      </p:sp>
      <p:graphicFrame>
        <p:nvGraphicFramePr>
          <p:cNvPr id="6" name="Table 5">
            <a:extLst>
              <a:ext uri="{FF2B5EF4-FFF2-40B4-BE49-F238E27FC236}">
                <a16:creationId xmlns:a16="http://schemas.microsoft.com/office/drawing/2014/main" id="{09402C44-C9B3-4059-8A66-85A92F2BAC9D}"/>
              </a:ext>
            </a:extLst>
          </p:cNvPr>
          <p:cNvGraphicFramePr>
            <a:graphicFrameLocks noGrp="1"/>
          </p:cNvGraphicFramePr>
          <p:nvPr>
            <p:extLst>
              <p:ext uri="{D42A27DB-BD31-4B8C-83A1-F6EECF244321}">
                <p14:modId xmlns:p14="http://schemas.microsoft.com/office/powerpoint/2010/main" val="3175931505"/>
              </p:ext>
            </p:extLst>
          </p:nvPr>
        </p:nvGraphicFramePr>
        <p:xfrm>
          <a:off x="355598" y="1203598"/>
          <a:ext cx="8699865" cy="66294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1">
                  <a:extLst>
                    <a:ext uri="{9D8B030D-6E8A-4147-A177-3AD203B41FA5}">
                      <a16:colId xmlns:a16="http://schemas.microsoft.com/office/drawing/2014/main" val="706679137"/>
                    </a:ext>
                  </a:extLst>
                </a:gridCol>
                <a:gridCol w="1348231">
                  <a:extLst>
                    <a:ext uri="{9D8B030D-6E8A-4147-A177-3AD203B41FA5}">
                      <a16:colId xmlns:a16="http://schemas.microsoft.com/office/drawing/2014/main" val="15500981"/>
                    </a:ext>
                  </a:extLst>
                </a:gridCol>
                <a:gridCol w="1120924">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8">
                  <a:extLst>
                    <a:ext uri="{9D8B030D-6E8A-4147-A177-3AD203B41FA5}">
                      <a16:colId xmlns:a16="http://schemas.microsoft.com/office/drawing/2014/main" val="1895727779"/>
                    </a:ext>
                  </a:extLst>
                </a:gridCol>
                <a:gridCol w="1178748">
                  <a:extLst>
                    <a:ext uri="{9D8B030D-6E8A-4147-A177-3AD203B41FA5}">
                      <a16:colId xmlns:a16="http://schemas.microsoft.com/office/drawing/2014/main" val="1907554974"/>
                    </a:ext>
                  </a:extLst>
                </a:gridCol>
              </a:tblGrid>
              <a:tr h="388620">
                <a:tc>
                  <a:txBody>
                    <a:bodyPr/>
                    <a:lstStyle/>
                    <a:p>
                      <a:pPr algn="ctr"/>
                      <a:r>
                        <a:rPr lang="en-US" sz="1000" b="0" i="0" kern="1200" dirty="0">
                          <a:solidFill>
                            <a:schemeClr val="lt1"/>
                          </a:solidFill>
                          <a:effectLst/>
                          <a:latin typeface="+mj-lt"/>
                          <a:ea typeface="+mn-ea"/>
                          <a:cs typeface="+mn-cs"/>
                        </a:rPr>
                        <a:t>Budget - € million</a:t>
                      </a:r>
                      <a:endParaRPr lang="en-IE" sz="1000" dirty="0">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j-lt"/>
                          <a:ea typeface="+mn-ea"/>
                          <a:cs typeface="+mn-cs"/>
                        </a:rPr>
                        <a:t>Per project - € million</a:t>
                      </a:r>
                      <a:endParaRPr lang="en-IE" sz="1000" b="0" i="0"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j-lt"/>
                          <a:ea typeface="+mn-ea"/>
                          <a:cs typeface="+mn-cs"/>
                        </a:rPr>
                        <a:t># of projects</a:t>
                      </a:r>
                      <a:endParaRPr lang="en-IE" sz="1000" b="0" i="0" kern="1200" dirty="0">
                        <a:solidFill>
                          <a:schemeClr val="lt1"/>
                        </a:solidFill>
                        <a:effectLst/>
                        <a:latin typeface="+mj-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j-lt"/>
                          <a:ea typeface="+mn-ea"/>
                          <a:cs typeface="+mn-cs"/>
                        </a:rPr>
                        <a:t>Type of action</a:t>
                      </a:r>
                      <a:endParaRPr lang="en-IE" sz="1000" dirty="0">
                        <a:latin typeface="+mj-lt"/>
                      </a:endParaRPr>
                    </a:p>
                  </a:txBody>
                  <a:tcPr marL="68580" marR="68580" marT="34290" marB="34290"/>
                </a:tc>
                <a:tc>
                  <a:txBody>
                    <a:bodyPr/>
                    <a:lstStyle/>
                    <a:p>
                      <a:pPr algn="ctr"/>
                      <a:r>
                        <a:rPr lang="en-US" sz="1000" b="0" i="0" kern="1200" dirty="0">
                          <a:solidFill>
                            <a:schemeClr val="lt1"/>
                          </a:solidFill>
                          <a:effectLst/>
                          <a:latin typeface="+mj-lt"/>
                          <a:ea typeface="+mn-ea"/>
                          <a:cs typeface="+mn-cs"/>
                        </a:rPr>
                        <a:t>TRL </a:t>
                      </a:r>
                      <a:r>
                        <a:rPr lang="en-US" sz="1000" b="0" i="0" u="none" strike="noStrike" kern="1200" dirty="0">
                          <a:solidFill>
                            <a:schemeClr val="lt1"/>
                          </a:solidFill>
                          <a:effectLst/>
                          <a:latin typeface="+mj-lt"/>
                          <a:ea typeface="+mn-ea"/>
                          <a:cs typeface="+mn-cs"/>
                        </a:rPr>
                        <a:t>by end of project</a:t>
                      </a:r>
                      <a:r>
                        <a:rPr lang="en-US" sz="1000" b="0" i="0" kern="1200" dirty="0">
                          <a:solidFill>
                            <a:schemeClr val="lt1"/>
                          </a:solidFill>
                          <a:effectLst/>
                          <a:latin typeface="+mj-lt"/>
                          <a:ea typeface="+mn-ea"/>
                          <a:cs typeface="+mn-cs"/>
                        </a:rPr>
                        <a:t>​</a:t>
                      </a:r>
                      <a:endParaRPr lang="en-IE" sz="1000" dirty="0">
                        <a:latin typeface="+mj-lt"/>
                      </a:endParaRPr>
                    </a:p>
                  </a:txBody>
                  <a:tcPr marL="68580" marR="68580" marT="34290" marB="34290"/>
                </a:tc>
                <a:tc>
                  <a:txBody>
                    <a:bodyPr/>
                    <a:lstStyle/>
                    <a:p>
                      <a:pPr algn="ctr"/>
                      <a:r>
                        <a:rPr lang="en-GB" sz="1000" b="0" i="0" u="none" strike="noStrike" kern="1200" dirty="0">
                          <a:solidFill>
                            <a:schemeClr val="lt1"/>
                          </a:solidFill>
                          <a:effectLst/>
                          <a:latin typeface="+mj-lt"/>
                          <a:ea typeface="+mn-ea"/>
                          <a:cs typeface="+mn-cs"/>
                        </a:rPr>
                        <a:t>Financial set-up </a:t>
                      </a:r>
                      <a:endParaRPr lang="en-IE" sz="1000" b="0" i="0" u="none" strike="noStrike" kern="1200" dirty="0">
                        <a:solidFill>
                          <a:schemeClr val="lt1"/>
                        </a:solidFill>
                        <a:effectLst/>
                        <a:latin typeface="+mj-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j-lt"/>
                          <a:ea typeface="+mn-ea"/>
                          <a:cs typeface="+mn-cs"/>
                        </a:rPr>
                        <a:t>Country restriction</a:t>
                      </a:r>
                    </a:p>
                  </a:txBody>
                  <a:tcPr marL="68580" marR="68580" marT="34290" marB="34290"/>
                </a:tc>
                <a:extLst>
                  <a:ext uri="{0D108BD9-81ED-4DB2-BD59-A6C34878D82A}">
                    <a16:rowId xmlns:a16="http://schemas.microsoft.com/office/drawing/2014/main" val="455682239"/>
                  </a:ext>
                </a:extLst>
              </a:tr>
              <a:tr h="274320">
                <a:tc>
                  <a:txBody>
                    <a:bodyPr/>
                    <a:lstStyle/>
                    <a:p>
                      <a:pPr algn="ctr"/>
                      <a:r>
                        <a:rPr lang="en-IE" sz="1000" dirty="0">
                          <a:solidFill>
                            <a:schemeClr val="accent1"/>
                          </a:solidFill>
                          <a:latin typeface="+mj-lt"/>
                        </a:rPr>
                        <a:t>5,00</a:t>
                      </a:r>
                    </a:p>
                  </a:txBody>
                  <a:tcPr marL="68580" marR="68580" marT="34290" marB="34290"/>
                </a:tc>
                <a:tc>
                  <a:txBody>
                    <a:bodyPr/>
                    <a:lstStyle/>
                    <a:p>
                      <a:pPr algn="ctr"/>
                      <a:r>
                        <a:rPr lang="fr-BE" sz="1000" b="0" i="0" kern="1200" dirty="0">
                          <a:solidFill>
                            <a:schemeClr val="accent1"/>
                          </a:solidFill>
                          <a:effectLst/>
                          <a:latin typeface="+mj-lt"/>
                          <a:ea typeface="+mn-ea"/>
                          <a:cs typeface="+mn-cs"/>
                        </a:rPr>
                        <a:t>~5,00</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b="0" i="0" kern="1200" dirty="0">
                          <a:solidFill>
                            <a:schemeClr val="accent1"/>
                          </a:solidFill>
                          <a:effectLst/>
                          <a:latin typeface="+mj-lt"/>
                          <a:ea typeface="+mn-ea"/>
                          <a:cs typeface="+mn-cs"/>
                        </a:rPr>
                        <a:t>1</a:t>
                      </a:r>
                      <a:endParaRPr lang="en-IE" sz="1000" b="0" i="0" kern="1200" dirty="0">
                        <a:solidFill>
                          <a:schemeClr val="accent1"/>
                        </a:solidFill>
                        <a:effectLst/>
                        <a:latin typeface="+mj-lt"/>
                        <a:ea typeface="+mn-ea"/>
                        <a:cs typeface="+mn-cs"/>
                      </a:endParaRPr>
                    </a:p>
                  </a:txBody>
                  <a:tcPr marL="68580" marR="68580" marT="34290" marB="34290"/>
                </a:tc>
                <a:tc>
                  <a:txBody>
                    <a:bodyPr/>
                    <a:lstStyle/>
                    <a:p>
                      <a:pPr algn="ctr"/>
                      <a:r>
                        <a:rPr lang="fr-BE" sz="1000" dirty="0">
                          <a:solidFill>
                            <a:schemeClr val="accent1"/>
                          </a:solidFill>
                          <a:latin typeface="+mj-lt"/>
                        </a:rPr>
                        <a:t>RIA​</a:t>
                      </a:r>
                      <a:endParaRPr lang="en-IE" sz="1000" dirty="0">
                        <a:solidFill>
                          <a:schemeClr val="accent1"/>
                        </a:solidFill>
                        <a:latin typeface="+mj-lt"/>
                      </a:endParaRPr>
                    </a:p>
                  </a:txBody>
                  <a:tcPr marL="68580" marR="68580" marT="34290" marB="34290"/>
                </a:tc>
                <a:tc>
                  <a:txBody>
                    <a:bodyPr/>
                    <a:lstStyle/>
                    <a:p>
                      <a:pPr algn="ctr"/>
                      <a:r>
                        <a:rPr lang="en-US" sz="1000" kern="1200" dirty="0">
                          <a:solidFill>
                            <a:schemeClr val="accent1"/>
                          </a:solidFill>
                          <a:latin typeface="+mj-lt"/>
                          <a:ea typeface="+mn-ea"/>
                          <a:cs typeface="+mn-cs"/>
                        </a:rPr>
                        <a:t>5/6</a:t>
                      </a:r>
                      <a:endParaRPr lang="en-IE" sz="1000" kern="1200" dirty="0">
                        <a:solidFill>
                          <a:schemeClr val="accent1"/>
                        </a:solidFill>
                        <a:latin typeface="+mj-lt"/>
                        <a:ea typeface="+mn-ea"/>
                        <a:cs typeface="+mn-cs"/>
                      </a:endParaRPr>
                    </a:p>
                  </a:txBody>
                  <a:tcPr marL="68580" marR="68580" marT="34290" marB="34290"/>
                </a:tc>
                <a:tc>
                  <a:txBody>
                    <a:bodyPr/>
                    <a:lstStyle/>
                    <a:p>
                      <a:pPr algn="ctr"/>
                      <a:r>
                        <a:rPr lang="en-US" sz="1000" dirty="0">
                          <a:solidFill>
                            <a:schemeClr val="accent1"/>
                          </a:solidFill>
                          <a:latin typeface="+mj-lt"/>
                        </a:rPr>
                        <a:t>Lump sum</a:t>
                      </a:r>
                      <a:endParaRPr lang="en-IE" sz="1000" dirty="0">
                        <a:solidFill>
                          <a:schemeClr val="accent1"/>
                        </a:solidFill>
                        <a:latin typeface="+mj-lt"/>
                      </a:endParaRPr>
                    </a:p>
                  </a:txBody>
                  <a:tcPr marL="68580" marR="68580" marT="34290" marB="34290"/>
                </a:tc>
                <a:tc>
                  <a:txBody>
                    <a:bodyPr/>
                    <a:lstStyle/>
                    <a:p>
                      <a:pPr algn="ctr"/>
                      <a:r>
                        <a:rPr lang="fr-BE" sz="1000" dirty="0">
                          <a:solidFill>
                            <a:schemeClr val="accent1"/>
                          </a:solidFill>
                          <a:latin typeface="+mj-lt"/>
                        </a:rPr>
                        <a:t>No</a:t>
                      </a: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012160" y="168883"/>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41</a:t>
            </a:fld>
            <a:endParaRPr lang="fr-FR"/>
          </a:p>
        </p:txBody>
      </p:sp>
    </p:spTree>
    <p:extLst>
      <p:ext uri="{BB962C8B-B14F-4D97-AF65-F5344CB8AC3E}">
        <p14:creationId xmlns:p14="http://schemas.microsoft.com/office/powerpoint/2010/main" val="2011993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6226" y="987574"/>
            <a:ext cx="8699864" cy="4057484"/>
          </a:xfrm>
        </p:spPr>
        <p:txBody>
          <a:bodyPr spcFirstLastPara="1" vert="horz" wrap="square" lIns="68580" tIns="34290" rIns="68580" bIns="34290" rtlCol="0" anchor="t" anchorCtr="0">
            <a:noAutofit/>
          </a:bodyPr>
          <a:lstStyle/>
          <a:p>
            <a:r>
              <a:rPr lang="en-US" sz="1200" dirty="0">
                <a:solidFill>
                  <a:schemeClr val="tx1"/>
                </a:solidFill>
                <a:latin typeface="+mn-lt"/>
              </a:rPr>
              <a:t>HORIZON-CL4-2024-SPACE-01-35: Copernicus for Land and Water</a:t>
            </a:r>
          </a:p>
          <a:p>
            <a:pPr lvl="1">
              <a:lnSpc>
                <a:spcPct val="100000"/>
              </a:lnSpc>
            </a:pPr>
            <a:endParaRPr lang="en-US" sz="1200" dirty="0"/>
          </a:p>
          <a:p>
            <a:pPr lvl="1">
              <a:lnSpc>
                <a:spcPct val="100000"/>
              </a:lnSpc>
            </a:pPr>
            <a:endParaRPr lang="en-US" sz="1000" dirty="0"/>
          </a:p>
          <a:p>
            <a:pPr marL="42863" indent="0"/>
            <a:endParaRPr lang="en-US" sz="1000" b="0" u="sng" dirty="0" smtClean="0">
              <a:solidFill>
                <a:schemeClr val="tx1"/>
              </a:solidFill>
              <a:latin typeface="+mn-lt"/>
            </a:endParaRPr>
          </a:p>
          <a:p>
            <a:pPr marL="42863" indent="0"/>
            <a:endParaRPr lang="en-US" sz="1000" b="0" u="sng" dirty="0">
              <a:solidFill>
                <a:schemeClr val="tx1"/>
              </a:solidFill>
              <a:latin typeface="+mn-lt"/>
            </a:endParaRPr>
          </a:p>
          <a:p>
            <a:pPr marL="42863" indent="0"/>
            <a:endParaRPr lang="en-US" sz="1000" b="0" u="sng" dirty="0" smtClean="0">
              <a:solidFill>
                <a:schemeClr val="tx1"/>
              </a:solidFill>
              <a:latin typeface="+mn-lt"/>
            </a:endParaRPr>
          </a:p>
          <a:p>
            <a:pPr marL="42863" indent="0"/>
            <a:r>
              <a:rPr lang="en-US" sz="1000" b="0" u="sng" dirty="0" smtClean="0">
                <a:solidFill>
                  <a:schemeClr val="tx1"/>
                </a:solidFill>
                <a:latin typeface="+mn-lt"/>
              </a:rPr>
              <a:t>Expected </a:t>
            </a:r>
            <a:r>
              <a:rPr lang="en-US" sz="1000" b="0" u="sng" dirty="0">
                <a:solidFill>
                  <a:schemeClr val="tx1"/>
                </a:solidFill>
                <a:latin typeface="+mn-lt"/>
              </a:rPr>
              <a:t>outcomes</a:t>
            </a:r>
            <a:r>
              <a:rPr lang="en-US" sz="1000" dirty="0">
                <a:solidFill>
                  <a:schemeClr val="tx1"/>
                </a:solidFill>
                <a:latin typeface="+mn-lt"/>
              </a:rPr>
              <a:t>:</a:t>
            </a:r>
          </a:p>
          <a:p>
            <a:pPr marL="326231" lvl="1"/>
            <a:r>
              <a:rPr lang="en-US" sz="1000" b="1" dirty="0"/>
              <a:t>Enhanced quality and efficiency of the Copernicus Land Monitoring service</a:t>
            </a:r>
            <a:r>
              <a:rPr lang="en-US" sz="1000" dirty="0"/>
              <a:t> to respond respectively to several Green Deal policy and/or user requirements.</a:t>
            </a:r>
          </a:p>
          <a:p>
            <a:pPr marL="326231" lvl="1"/>
            <a:r>
              <a:rPr lang="en-US" sz="1000" b="1" dirty="0"/>
              <a:t>Development of efficient and reliable new products chains, </a:t>
            </a:r>
            <a:r>
              <a:rPr lang="en-US" sz="1000" dirty="0"/>
              <a:t>calling for new paradigms in data fusion, data processing and data </a:t>
            </a:r>
            <a:r>
              <a:rPr lang="en-US" sz="1000" dirty="0" err="1"/>
              <a:t>visualisation</a:t>
            </a:r>
            <a:r>
              <a:rPr lang="en-US" sz="1000" dirty="0"/>
              <a:t> to handle more high-volume satellite data sets and product sets. </a:t>
            </a:r>
          </a:p>
          <a:p>
            <a:pPr marL="326231" lvl="1"/>
            <a:r>
              <a:rPr lang="en-US" sz="1000" b="1" dirty="0"/>
              <a:t>Development of efficient and reliable integrated products chains</a:t>
            </a:r>
            <a:r>
              <a:rPr lang="en-US" sz="1000" dirty="0"/>
              <a:t>, calling with a holistic approach for better land use planning and hydrological monitoring and forecasting, combining and assimilating the current Copernicus service products, and the potential development of new state of the art products complementing the existing ones.</a:t>
            </a:r>
          </a:p>
          <a:p>
            <a:pPr marL="326231" lvl="1"/>
            <a:r>
              <a:rPr lang="en-GB" sz="1000" b="1" dirty="0"/>
              <a:t>Development of a common leading-edge approach across services</a:t>
            </a:r>
            <a:r>
              <a:rPr lang="en-GB" sz="1000" dirty="0"/>
              <a:t>, and in the area of hydrological modelling serving the interests of various applications. The development should consider cross services approaches.</a:t>
            </a:r>
            <a:endParaRPr lang="en-US" sz="1000" dirty="0"/>
          </a:p>
          <a:p>
            <a:pPr marL="326231" lvl="1"/>
            <a:r>
              <a:rPr lang="en-US" sz="1000" b="1" dirty="0"/>
              <a:t>Development of new algorithms and processing chains </a:t>
            </a:r>
            <a:r>
              <a:rPr lang="en-US" sz="1000" dirty="0"/>
              <a:t>preparing the use of the new types of space observation data (being from new Sentinels or other contributing missions) in order to allow development of new products or the improvement of existing products.</a:t>
            </a:r>
            <a:endParaRPr lang="en-US" sz="1000" dirty="0">
              <a:highlight>
                <a:srgbClr val="FFFF00"/>
              </a:highlight>
            </a:endParaRPr>
          </a:p>
          <a:p>
            <a:pPr marL="42863" indent="0">
              <a:spcBef>
                <a:spcPts val="450"/>
              </a:spcBef>
            </a:pPr>
            <a:r>
              <a:rPr lang="en-US" sz="1000" b="0" u="sng" dirty="0">
                <a:solidFill>
                  <a:schemeClr val="tx1"/>
                </a:solidFill>
                <a:latin typeface="+mn-lt"/>
              </a:rPr>
              <a:t>Scope</a:t>
            </a:r>
            <a:r>
              <a:rPr lang="en-US" sz="1000" b="0" dirty="0">
                <a:solidFill>
                  <a:schemeClr val="tx1"/>
                </a:solidFill>
                <a:latin typeface="+mn-lt"/>
              </a:rPr>
              <a:t>:​</a:t>
            </a:r>
          </a:p>
          <a:p>
            <a:pPr marL="342900" indent="-342900">
              <a:spcBef>
                <a:spcPts val="450"/>
              </a:spcBef>
              <a:buFont typeface="+mj-lt"/>
              <a:buAutoNum type="arabicPeriod"/>
            </a:pPr>
            <a:r>
              <a:rPr lang="en-GB" sz="1000" dirty="0">
                <a:solidFill>
                  <a:schemeClr val="tx1"/>
                </a:solidFill>
                <a:latin typeface="+mn-lt"/>
              </a:rPr>
              <a:t>Innovative methods </a:t>
            </a:r>
            <a:r>
              <a:rPr lang="en-GB" sz="1000" b="0" dirty="0">
                <a:solidFill>
                  <a:schemeClr val="tx1"/>
                </a:solidFill>
                <a:latin typeface="+mn-lt"/>
              </a:rPr>
              <a:t>to integrate the current land products into land surface, land use and cover change</a:t>
            </a:r>
          </a:p>
          <a:p>
            <a:pPr marL="342900" indent="-342900">
              <a:spcBef>
                <a:spcPts val="450"/>
              </a:spcBef>
              <a:buFont typeface="+mj-lt"/>
              <a:buAutoNum type="arabicPeriod"/>
            </a:pPr>
            <a:r>
              <a:rPr lang="en-US" sz="1000" dirty="0">
                <a:solidFill>
                  <a:schemeClr val="tx1"/>
                </a:solidFill>
                <a:latin typeface="+mn-lt"/>
              </a:rPr>
              <a:t>Integrated product provision system </a:t>
            </a:r>
            <a:r>
              <a:rPr lang="en-US" sz="1000" b="0" dirty="0">
                <a:solidFill>
                  <a:schemeClr val="tx1"/>
                </a:solidFill>
                <a:latin typeface="+mn-lt"/>
              </a:rPr>
              <a:t>using innovative methods and observations (e.g.; SWOT mission) to improve the portfolio of the current inland and coastal/shore hydrological satellite observation products</a:t>
            </a:r>
            <a:endParaRPr lang="en-GB" sz="1000" dirty="0">
              <a:solidFill>
                <a:schemeClr val="tx1"/>
              </a:solidFill>
              <a:latin typeface="+mn-lt"/>
            </a:endParaRPr>
          </a:p>
        </p:txBody>
      </p:sp>
      <p:graphicFrame>
        <p:nvGraphicFramePr>
          <p:cNvPr id="6" name="Table 5">
            <a:extLst>
              <a:ext uri="{FF2B5EF4-FFF2-40B4-BE49-F238E27FC236}">
                <a16:creationId xmlns:a16="http://schemas.microsoft.com/office/drawing/2014/main" id="{09402C44-C9B3-4059-8A66-85A92F2BAC9D}"/>
              </a:ext>
            </a:extLst>
          </p:cNvPr>
          <p:cNvGraphicFramePr>
            <a:graphicFrameLocks noGrp="1"/>
          </p:cNvGraphicFramePr>
          <p:nvPr>
            <p:extLst>
              <p:ext uri="{D42A27DB-BD31-4B8C-83A1-F6EECF244321}">
                <p14:modId xmlns:p14="http://schemas.microsoft.com/office/powerpoint/2010/main" val="1900801209"/>
              </p:ext>
            </p:extLst>
          </p:nvPr>
        </p:nvGraphicFramePr>
        <p:xfrm>
          <a:off x="474201" y="1275606"/>
          <a:ext cx="8699865" cy="66675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1">
                  <a:extLst>
                    <a:ext uri="{9D8B030D-6E8A-4147-A177-3AD203B41FA5}">
                      <a16:colId xmlns:a16="http://schemas.microsoft.com/office/drawing/2014/main" val="706679137"/>
                    </a:ext>
                  </a:extLst>
                </a:gridCol>
                <a:gridCol w="1348231">
                  <a:extLst>
                    <a:ext uri="{9D8B030D-6E8A-4147-A177-3AD203B41FA5}">
                      <a16:colId xmlns:a16="http://schemas.microsoft.com/office/drawing/2014/main" val="15500981"/>
                    </a:ext>
                  </a:extLst>
                </a:gridCol>
                <a:gridCol w="1120924">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8">
                  <a:extLst>
                    <a:ext uri="{9D8B030D-6E8A-4147-A177-3AD203B41FA5}">
                      <a16:colId xmlns:a16="http://schemas.microsoft.com/office/drawing/2014/main" val="1895727779"/>
                    </a:ext>
                  </a:extLst>
                </a:gridCol>
                <a:gridCol w="1178748">
                  <a:extLst>
                    <a:ext uri="{9D8B030D-6E8A-4147-A177-3AD203B41FA5}">
                      <a16:colId xmlns:a16="http://schemas.microsoft.com/office/drawing/2014/main" val="1907554974"/>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4,00</a:t>
                      </a:r>
                    </a:p>
                  </a:txBody>
                  <a:tcPr marL="68580" marR="68580" marT="34290" marB="34290"/>
                </a:tc>
                <a:tc>
                  <a:txBody>
                    <a:bodyPr/>
                    <a:lstStyle/>
                    <a:p>
                      <a:pPr algn="ctr"/>
                      <a:r>
                        <a:rPr lang="en-IE" sz="1000" b="0" i="0" kern="1200" dirty="0">
                          <a:solidFill>
                            <a:schemeClr val="accent1"/>
                          </a:solidFill>
                          <a:effectLst/>
                          <a:latin typeface="+mn-lt"/>
                          <a:ea typeface="+mn-ea"/>
                          <a:cs typeface="+mn-cs"/>
                        </a:rPr>
                        <a:t>1,50 to 2,00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258544" y="143220"/>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42</a:t>
            </a:fld>
            <a:endParaRPr lang="fr-FR"/>
          </a:p>
        </p:txBody>
      </p:sp>
    </p:spTree>
    <p:extLst>
      <p:ext uri="{BB962C8B-B14F-4D97-AF65-F5344CB8AC3E}">
        <p14:creationId xmlns:p14="http://schemas.microsoft.com/office/powerpoint/2010/main" val="852706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23528" y="1059582"/>
            <a:ext cx="8699864" cy="3363839"/>
          </a:xfrm>
        </p:spPr>
        <p:txBody>
          <a:bodyPr spcFirstLastPara="1" vert="horz" wrap="square" lIns="68580" tIns="34290" rIns="68580" bIns="34290" rtlCol="0" anchor="t" anchorCtr="0">
            <a:noAutofit/>
          </a:bodyPr>
          <a:lstStyle/>
          <a:p>
            <a:r>
              <a:rPr lang="en-US" sz="1200" dirty="0">
                <a:solidFill>
                  <a:schemeClr val="tx1"/>
                </a:solidFill>
                <a:latin typeface="+mn-lt"/>
              </a:rPr>
              <a:t>HORIZON-CL4-2024-SPACE-01-36: Copernicus for Security</a:t>
            </a:r>
          </a:p>
          <a:p>
            <a:pPr lvl="1">
              <a:lnSpc>
                <a:spcPct val="100000"/>
              </a:lnSpc>
            </a:pPr>
            <a:endParaRPr lang="en-US" sz="1000" dirty="0"/>
          </a:p>
          <a:p>
            <a:pPr lvl="1">
              <a:lnSpc>
                <a:spcPct val="100000"/>
              </a:lnSpc>
            </a:pPr>
            <a:endParaRPr lang="en-US" sz="1000" dirty="0"/>
          </a:p>
          <a:p>
            <a:pPr lvl="1">
              <a:lnSpc>
                <a:spcPct val="100000"/>
              </a:lnSpc>
            </a:pPr>
            <a:endParaRPr lang="en-US" sz="1000" dirty="0"/>
          </a:p>
          <a:p>
            <a:pPr lvl="1">
              <a:lnSpc>
                <a:spcPct val="100000"/>
              </a:lnSpc>
            </a:pPr>
            <a:endParaRPr lang="en-US" sz="1000" dirty="0"/>
          </a:p>
          <a:p>
            <a:pPr marL="42863" indent="0"/>
            <a:endParaRPr lang="en-US" sz="1000" b="0" u="sng" dirty="0" smtClean="0">
              <a:solidFill>
                <a:schemeClr val="tx1"/>
              </a:solidFill>
              <a:latin typeface="+mn-lt"/>
            </a:endParaRPr>
          </a:p>
          <a:p>
            <a:pPr marL="42863" indent="0"/>
            <a:endParaRPr lang="en-US" sz="1000" b="0" u="sng" dirty="0">
              <a:solidFill>
                <a:schemeClr val="tx1"/>
              </a:solidFill>
              <a:latin typeface="+mn-lt"/>
            </a:endParaRPr>
          </a:p>
          <a:p>
            <a:pPr marL="42863" indent="0"/>
            <a:r>
              <a:rPr lang="en-US" sz="1000" b="0" u="sng" dirty="0" smtClean="0">
                <a:solidFill>
                  <a:schemeClr val="tx1"/>
                </a:solidFill>
                <a:latin typeface="+mn-lt"/>
              </a:rPr>
              <a:t>Expected </a:t>
            </a:r>
            <a:r>
              <a:rPr lang="en-US" sz="1000" b="0" u="sng" dirty="0">
                <a:solidFill>
                  <a:schemeClr val="tx1"/>
                </a:solidFill>
                <a:latin typeface="+mn-lt"/>
              </a:rPr>
              <a:t>outcomes</a:t>
            </a:r>
            <a:r>
              <a:rPr lang="en-US" sz="1000" dirty="0">
                <a:solidFill>
                  <a:schemeClr val="tx1"/>
                </a:solidFill>
                <a:latin typeface="+mn-lt"/>
              </a:rPr>
              <a:t>:</a:t>
            </a:r>
          </a:p>
          <a:p>
            <a:pPr marL="326231" lvl="1"/>
            <a:r>
              <a:rPr lang="en-US" sz="1000" dirty="0"/>
              <a:t>Enhanced fitness of the current services to better respond to evolving policy and user requirements. </a:t>
            </a:r>
          </a:p>
          <a:p>
            <a:pPr marL="326231" lvl="1"/>
            <a:r>
              <a:rPr lang="en-US" sz="1000" dirty="0"/>
              <a:t>Enlargement of current service scope through the inclusion of new, complementary elements and extended communities of users.</a:t>
            </a:r>
          </a:p>
          <a:p>
            <a:pPr marL="326231" lvl="1"/>
            <a:r>
              <a:rPr lang="en-US" sz="1000" dirty="0"/>
              <a:t>Significant technological enhancement in detection capabilities, timely access to data or delivery of information, narrowing the gap between capabilities and the more stringent security observation requirements.</a:t>
            </a:r>
          </a:p>
          <a:p>
            <a:pPr marL="326231" lvl="1"/>
            <a:r>
              <a:rPr lang="en-US" sz="1000" dirty="0"/>
              <a:t>Significant improvement in integration of non-space data along end-user intelligence supply chains, bringing added value at operational level also at regional at local levels, or in support to field campaigns.</a:t>
            </a:r>
          </a:p>
          <a:p>
            <a:pPr marL="326231" lvl="1"/>
            <a:r>
              <a:rPr lang="en-US" sz="1000" dirty="0"/>
              <a:t>Development of processing chain(s) to handle an increasing volume of satellite data, keeping abreast with technology developments and include new paradigms in data fusion, processing, automation, as well as added-value information access and </a:t>
            </a:r>
            <a:r>
              <a:rPr lang="en-US" sz="1000" dirty="0" err="1"/>
              <a:t>visualisation</a:t>
            </a:r>
            <a:r>
              <a:rPr lang="en-US" sz="1000" dirty="0"/>
              <a:t>.</a:t>
            </a:r>
          </a:p>
          <a:p>
            <a:pPr marL="326231" lvl="1"/>
            <a:r>
              <a:rPr lang="en-US" sz="1000" dirty="0"/>
              <a:t>Integration of the Geospatial Artificial Intelligence (</a:t>
            </a:r>
            <a:r>
              <a:rPr lang="en-US" sz="1000" dirty="0" err="1"/>
              <a:t>GeoAI</a:t>
            </a:r>
            <a:r>
              <a:rPr lang="en-US" sz="1000" dirty="0"/>
              <a:t>) and Earth Observation data analytics with a variety of other application-specific data sources like data from remote sensors accessed through IOT, as well as crow-sourced data, high velocity transnational data and social media posts. </a:t>
            </a:r>
          </a:p>
          <a:p>
            <a:pPr marL="42863" indent="0">
              <a:spcBef>
                <a:spcPts val="450"/>
              </a:spcBef>
            </a:pPr>
            <a:r>
              <a:rPr lang="en-US" sz="1000" b="0" u="sng" dirty="0">
                <a:solidFill>
                  <a:schemeClr val="tx1"/>
                </a:solidFill>
                <a:latin typeface="+mn-lt"/>
              </a:rPr>
              <a:t>Scope</a:t>
            </a:r>
            <a:r>
              <a:rPr lang="en-US" sz="1000" dirty="0">
                <a:solidFill>
                  <a:schemeClr val="tx1"/>
                </a:solidFill>
                <a:latin typeface="+mn-lt"/>
              </a:rPr>
              <a:t>: </a:t>
            </a:r>
          </a:p>
          <a:p>
            <a:pPr marL="385763" indent="-342900">
              <a:spcBef>
                <a:spcPts val="450"/>
              </a:spcBef>
              <a:buFont typeface="+mj-lt"/>
              <a:buAutoNum type="arabicPeriod"/>
            </a:pPr>
            <a:r>
              <a:rPr lang="en-US" sz="1000" b="0" dirty="0">
                <a:solidFill>
                  <a:schemeClr val="tx1"/>
                </a:solidFill>
                <a:latin typeface="+mn-lt"/>
              </a:rPr>
              <a:t>Innovative methods and technologies to explore new and enlarged data sets and the development of applications addressing requirements not currently tackled by the current services.</a:t>
            </a:r>
          </a:p>
          <a:p>
            <a:pPr marL="385763" indent="-342900">
              <a:spcBef>
                <a:spcPts val="450"/>
              </a:spcBef>
              <a:buFont typeface="+mj-lt"/>
              <a:buAutoNum type="arabicPeriod"/>
            </a:pPr>
            <a:r>
              <a:rPr lang="en-US" sz="1000" b="0" dirty="0">
                <a:solidFill>
                  <a:schemeClr val="tx1"/>
                </a:solidFill>
                <a:latin typeface="+mn-lt"/>
              </a:rPr>
              <a:t>Actions in support to the evolution and scope of the security services, namely increasing user reach, responding to specific regional needs and increasing service added value in user operational scenarios.</a:t>
            </a:r>
            <a:endParaRPr lang="en-GB" sz="1000" b="0" dirty="0">
              <a:solidFill>
                <a:schemeClr val="tx1"/>
              </a:solidFill>
              <a:latin typeface="+mn-lt"/>
            </a:endParaRPr>
          </a:p>
        </p:txBody>
      </p:sp>
      <p:graphicFrame>
        <p:nvGraphicFramePr>
          <p:cNvPr id="6" name="Table 5">
            <a:extLst>
              <a:ext uri="{FF2B5EF4-FFF2-40B4-BE49-F238E27FC236}">
                <a16:creationId xmlns:a16="http://schemas.microsoft.com/office/drawing/2014/main" id="{09402C44-C9B3-4059-8A66-85A92F2BAC9D}"/>
              </a:ext>
            </a:extLst>
          </p:cNvPr>
          <p:cNvGraphicFramePr>
            <a:graphicFrameLocks noGrp="1"/>
          </p:cNvGraphicFramePr>
          <p:nvPr>
            <p:extLst>
              <p:ext uri="{D42A27DB-BD31-4B8C-83A1-F6EECF244321}">
                <p14:modId xmlns:p14="http://schemas.microsoft.com/office/powerpoint/2010/main" val="861837938"/>
              </p:ext>
            </p:extLst>
          </p:nvPr>
        </p:nvGraphicFramePr>
        <p:xfrm>
          <a:off x="323528" y="1419622"/>
          <a:ext cx="8699865" cy="66675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1">
                  <a:extLst>
                    <a:ext uri="{9D8B030D-6E8A-4147-A177-3AD203B41FA5}">
                      <a16:colId xmlns:a16="http://schemas.microsoft.com/office/drawing/2014/main" val="706679137"/>
                    </a:ext>
                  </a:extLst>
                </a:gridCol>
                <a:gridCol w="1348231">
                  <a:extLst>
                    <a:ext uri="{9D8B030D-6E8A-4147-A177-3AD203B41FA5}">
                      <a16:colId xmlns:a16="http://schemas.microsoft.com/office/drawing/2014/main" val="15500981"/>
                    </a:ext>
                  </a:extLst>
                </a:gridCol>
                <a:gridCol w="1120924">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8">
                  <a:extLst>
                    <a:ext uri="{9D8B030D-6E8A-4147-A177-3AD203B41FA5}">
                      <a16:colId xmlns:a16="http://schemas.microsoft.com/office/drawing/2014/main" val="1895727779"/>
                    </a:ext>
                  </a:extLst>
                </a:gridCol>
                <a:gridCol w="1178748">
                  <a:extLst>
                    <a:ext uri="{9D8B030D-6E8A-4147-A177-3AD203B41FA5}">
                      <a16:colId xmlns:a16="http://schemas.microsoft.com/office/drawing/2014/main" val="1907554974"/>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8,00</a:t>
                      </a:r>
                    </a:p>
                  </a:txBody>
                  <a:tcPr marL="68580" marR="68580" marT="34290" marB="34290"/>
                </a:tc>
                <a:tc>
                  <a:txBody>
                    <a:bodyPr/>
                    <a:lstStyle/>
                    <a:p>
                      <a:pPr algn="ctr"/>
                      <a:r>
                        <a:rPr lang="en-IE" sz="1000" b="0" i="0" kern="1200" dirty="0">
                          <a:solidFill>
                            <a:schemeClr val="accent1"/>
                          </a:solidFill>
                          <a:effectLst/>
                          <a:latin typeface="+mn-lt"/>
                          <a:ea typeface="+mn-ea"/>
                          <a:cs typeface="+mn-cs"/>
                        </a:rPr>
                        <a:t>~4,00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a:solidFill>
                            <a:schemeClr val="accent1"/>
                          </a:solidFill>
                          <a:latin typeface="+mn-lt"/>
                        </a:rPr>
                        <a:t>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868144" y="217484"/>
            <a:ext cx="2634054" cy="369332"/>
          </a:xfrm>
          <a:prstGeom prst="rect">
            <a:avLst/>
          </a:prstGeom>
        </p:spPr>
        <p:txBody>
          <a:bodyPr wrap="none">
            <a:spAutoFit/>
          </a:bodyPr>
          <a:lstStyle/>
          <a:p>
            <a:r>
              <a:rPr lang="fr-FR" dirty="0"/>
              <a:t>5 - </a:t>
            </a:r>
            <a:r>
              <a:rPr lang="fr-FR" dirty="0" err="1"/>
              <a:t>Copernicus</a:t>
            </a:r>
            <a:r>
              <a:rPr lang="fr-FR" dirty="0"/>
              <a:t> Services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43</a:t>
            </a:fld>
            <a:endParaRPr lang="fr-FR"/>
          </a:p>
        </p:txBody>
      </p:sp>
    </p:spTree>
    <p:extLst>
      <p:ext uri="{BB962C8B-B14F-4D97-AF65-F5344CB8AC3E}">
        <p14:creationId xmlns:p14="http://schemas.microsoft.com/office/powerpoint/2010/main" val="53190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9552" y="987574"/>
            <a:ext cx="8053349" cy="2906903"/>
          </a:xfrm>
        </p:spPr>
        <p:txBody>
          <a:bodyPr spcFirstLastPara="1" vert="horz" wrap="square" lIns="68580" tIns="34290" rIns="68580" bIns="34290" rtlCol="0" anchor="t" anchorCtr="0">
            <a:noAutofit/>
          </a:bodyPr>
          <a:lstStyle/>
          <a:p>
            <a:pPr marL="514350" indent="-285750">
              <a:spcBef>
                <a:spcPts val="450"/>
              </a:spcBef>
              <a:buFont typeface="Wingdings" panose="05000000000000000000" pitchFamily="2" charset="2"/>
              <a:buChar char="§"/>
            </a:pPr>
            <a:r>
              <a:rPr lang="en-US" sz="1200" dirty="0">
                <a:latin typeface="+mn-lt"/>
              </a:rPr>
              <a:t>HORIZON-EUSPA-2023-SPACE-01-41: Transition toward a green, smart and more secure post-pandemic </a:t>
            </a:r>
            <a:r>
              <a:rPr lang="en-US" sz="1200" dirty="0" smtClean="0">
                <a:latin typeface="+mn-lt"/>
              </a:rPr>
              <a:t>society</a:t>
            </a:r>
          </a:p>
          <a:p>
            <a:pPr marL="514350" indent="-285750">
              <a:spcBef>
                <a:spcPts val="450"/>
              </a:spcBef>
              <a:buFont typeface="Wingdings" panose="05000000000000000000" pitchFamily="2" charset="2"/>
              <a:buChar char="§"/>
            </a:pPr>
            <a:endParaRPr lang="en-US" sz="1200" dirty="0" smtClean="0">
              <a:latin typeface="+mn-lt"/>
            </a:endParaRPr>
          </a:p>
          <a:p>
            <a:pPr marL="514350" indent="-285750">
              <a:spcBef>
                <a:spcPts val="450"/>
              </a:spcBef>
              <a:buFont typeface="Wingdings" panose="05000000000000000000" pitchFamily="2" charset="2"/>
              <a:buChar char="§"/>
            </a:pPr>
            <a:r>
              <a:rPr lang="en-US" sz="1200" dirty="0" smtClean="0">
                <a:latin typeface="+mn-lt"/>
              </a:rPr>
              <a:t>HORIZON-EUSPA-2023-SPACE-01-42</a:t>
            </a:r>
            <a:r>
              <a:rPr lang="en-US" sz="1200" dirty="0">
                <a:latin typeface="+mn-lt"/>
              </a:rPr>
              <a:t>: Closing the gaps in mature, regulated and long lead markets </a:t>
            </a:r>
            <a:endParaRPr lang="en-US" sz="1200" dirty="0" smtClean="0">
              <a:latin typeface="+mn-lt"/>
            </a:endParaRP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HORIZON-EUSPA-2023-SPACE-01-43: Copernicus-based applications for businesses and policy </a:t>
            </a:r>
            <a:r>
              <a:rPr lang="en-US" sz="1200" dirty="0" smtClean="0">
                <a:latin typeface="+mn-lt"/>
              </a:rPr>
              <a:t>makers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HORIZON-EUSPA-2023-SPACE-01-46: Designing space-based downstream applications with international </a:t>
            </a:r>
            <a:r>
              <a:rPr lang="en-US" sz="1200" dirty="0" smtClean="0">
                <a:latin typeface="+mn-lt"/>
              </a:rPr>
              <a:t>partners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HORIZON-EUSPA-2023-SPACE-01-44: The Galileo PRS Service for governmental</a:t>
            </a:r>
            <a:r>
              <a:rPr lang="fr-FR" sz="1200" dirty="0">
                <a:latin typeface="+mn-lt"/>
              </a:rPr>
              <a:t>-</a:t>
            </a:r>
            <a:r>
              <a:rPr lang="en-US" sz="1200" dirty="0" err="1">
                <a:latin typeface="+mn-lt"/>
              </a:rPr>
              <a:t>authorised</a:t>
            </a:r>
            <a:r>
              <a:rPr lang="en-US" sz="1200" dirty="0">
                <a:latin typeface="+mn-lt"/>
              </a:rPr>
              <a:t> use </a:t>
            </a:r>
            <a:r>
              <a:rPr lang="en-US" sz="1200" dirty="0" smtClean="0">
                <a:latin typeface="+mn-lt"/>
              </a:rPr>
              <a:t>cases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US" sz="1200" dirty="0">
                <a:latin typeface="+mn-lt"/>
              </a:rPr>
              <a:t>HORIZON-EUSPA-2023-SPACE-01-45: Joint test activities for </a:t>
            </a:r>
            <a:r>
              <a:rPr lang="en-US" sz="1200" dirty="0" smtClean="0">
                <a:latin typeface="+mn-lt"/>
              </a:rPr>
              <a:t>PRS</a:t>
            </a:r>
          </a:p>
          <a:p>
            <a:pPr marL="514350" indent="-285750">
              <a:spcBef>
                <a:spcPts val="450"/>
              </a:spcBef>
              <a:buFont typeface="Wingdings" panose="05000000000000000000" pitchFamily="2" charset="2"/>
              <a:buChar char="§"/>
            </a:pPr>
            <a:endParaRPr lang="en-US" sz="1200" dirty="0">
              <a:latin typeface="+mn-lt"/>
            </a:endParaRPr>
          </a:p>
          <a:p>
            <a:pPr marL="514350" indent="-285750">
              <a:spcBef>
                <a:spcPts val="450"/>
              </a:spcBef>
              <a:buFont typeface="Wingdings" panose="05000000000000000000" pitchFamily="2" charset="2"/>
              <a:buChar char="§"/>
            </a:pPr>
            <a:r>
              <a:rPr lang="en-GB" sz="1200" dirty="0">
                <a:latin typeface="+mn-lt"/>
              </a:rPr>
              <a:t>HORIZON-EUSPA-2023-SPACE-01-61 - EU GOVSATCOM for a safer and more secure EU</a:t>
            </a:r>
            <a:endParaRPr lang="en-US" sz="1200" dirty="0">
              <a:latin typeface="+mn-lt"/>
            </a:endParaRPr>
          </a:p>
          <a:p>
            <a:pPr>
              <a:lnSpc>
                <a:spcPct val="100000"/>
              </a:lnSpc>
            </a:pPr>
            <a:endParaRPr lang="en-GB" sz="1350" dirty="0">
              <a:latin typeface="DIN Next LT Pro Light"/>
            </a:endParaRPr>
          </a:p>
          <a:p>
            <a:pPr>
              <a:lnSpc>
                <a:spcPct val="100000"/>
              </a:lnSpc>
            </a:pPr>
            <a:endParaRPr lang="en-GB" sz="1350" dirty="0">
              <a:latin typeface="DIN Next LT Pro Light"/>
            </a:endParaRPr>
          </a:p>
        </p:txBody>
      </p:sp>
      <p:sp>
        <p:nvSpPr>
          <p:cNvPr id="6" name="Title 1">
            <a:extLst>
              <a:ext uri="{FF2B5EF4-FFF2-40B4-BE49-F238E27FC236}">
                <a16:creationId xmlns:a16="http://schemas.microsoft.com/office/drawing/2014/main" id="{C1BF98AF-01D1-4F1B-91EB-BEC330120DA0}"/>
              </a:ext>
            </a:extLst>
          </p:cNvPr>
          <p:cNvSpPr txBox="1">
            <a:spLocks/>
          </p:cNvSpPr>
          <p:nvPr/>
        </p:nvSpPr>
        <p:spPr>
          <a:xfrm>
            <a:off x="3203848" y="132071"/>
            <a:ext cx="5256584"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6 – EGNSS &amp; </a:t>
            </a:r>
            <a:r>
              <a:rPr lang="fr-BE" sz="2200" b="1" dirty="0" err="1">
                <a:latin typeface="+mn-lt"/>
              </a:rPr>
              <a:t>Copernicus</a:t>
            </a:r>
            <a:r>
              <a:rPr lang="fr-BE" sz="2200" b="1" dirty="0">
                <a:latin typeface="+mn-lt"/>
              </a:rPr>
              <a:t> applications + PRS uses + GOVSATCOM uses</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44</a:t>
            </a:fld>
            <a:endParaRPr lang="fr-FR"/>
          </a:p>
        </p:txBody>
      </p:sp>
    </p:spTree>
    <p:extLst>
      <p:ext uri="{BB962C8B-B14F-4D97-AF65-F5344CB8AC3E}">
        <p14:creationId xmlns:p14="http://schemas.microsoft.com/office/powerpoint/2010/main" val="395993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6110" y="843558"/>
            <a:ext cx="8789703" cy="3856886"/>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HORIZON-EUSPA-2023-SPACE-01-41: Transition toward a green, smart and more secure post-pandemic society</a:t>
            </a:r>
          </a:p>
          <a:p>
            <a:pPr lvl="1">
              <a:lnSpc>
                <a:spcPct val="100000"/>
              </a:lnSpc>
            </a:pPr>
            <a:endParaRPr lang="en-US" sz="1200" dirty="0"/>
          </a:p>
          <a:p>
            <a:pPr lvl="1">
              <a:lnSpc>
                <a:spcPct val="100000"/>
              </a:lnSpc>
            </a:pPr>
            <a:endParaRPr lang="en-US" sz="1200" dirty="0"/>
          </a:p>
          <a:p>
            <a:pPr marL="42863" indent="0">
              <a:spcBef>
                <a:spcPts val="450"/>
              </a:spcBef>
            </a:pPr>
            <a:endParaRPr lang="en-US" sz="1100" b="0" u="sng" dirty="0" smtClean="0">
              <a:solidFill>
                <a:schemeClr val="tx1"/>
              </a:solidFill>
              <a:latin typeface="+mn-lt"/>
            </a:endParaRPr>
          </a:p>
          <a:p>
            <a:pPr marL="42863" indent="0">
              <a:spcBef>
                <a:spcPts val="450"/>
              </a:spcBef>
            </a:pPr>
            <a:endParaRPr lang="en-US" sz="1100" b="0" u="sng" dirty="0" smtClean="0">
              <a:solidFill>
                <a:schemeClr val="tx1"/>
              </a:solidFill>
              <a:latin typeface="+mn-lt"/>
            </a:endParaRPr>
          </a:p>
          <a:p>
            <a:pPr marL="42863" indent="0">
              <a:spcBef>
                <a:spcPts val="450"/>
              </a:spcBef>
            </a:pPr>
            <a:r>
              <a:rPr lang="en-US" sz="1100" b="0" u="sng" dirty="0" smtClean="0">
                <a:solidFill>
                  <a:schemeClr val="tx1"/>
                </a:solidFill>
                <a:latin typeface="+mn-lt"/>
              </a:rPr>
              <a:t>Expected </a:t>
            </a:r>
            <a:r>
              <a:rPr lang="en-US" sz="1100" b="0" u="sng" dirty="0">
                <a:solidFill>
                  <a:schemeClr val="tx1"/>
                </a:solidFill>
                <a:latin typeface="+mn-lt"/>
              </a:rPr>
              <a:t>outcomes</a:t>
            </a:r>
            <a:r>
              <a:rPr lang="en-US" sz="1100" b="0" dirty="0">
                <a:solidFill>
                  <a:schemeClr val="tx1"/>
                </a:solidFill>
                <a:latin typeface="+mn-lt"/>
              </a:rPr>
              <a:t>:</a:t>
            </a:r>
            <a:r>
              <a:rPr lang="en-US" sz="1100" b="0" u="sng" dirty="0">
                <a:solidFill>
                  <a:schemeClr val="tx1"/>
                </a:solidFill>
                <a:latin typeface="+mn-lt"/>
              </a:rPr>
              <a:t> </a:t>
            </a:r>
          </a:p>
          <a:p>
            <a:pPr>
              <a:spcBef>
                <a:spcPts val="450"/>
              </a:spcBef>
              <a:buFont typeface="Arial" panose="020B0604020202020204" pitchFamily="34" charset="0"/>
              <a:buChar char="•"/>
            </a:pPr>
            <a:r>
              <a:rPr lang="en-US" sz="1100" b="0" dirty="0">
                <a:solidFill>
                  <a:schemeClr val="tx1"/>
                </a:solidFill>
                <a:latin typeface="+mn-lt"/>
              </a:rPr>
              <a:t>Stimulate the development, validation and use of commercial downstream solutions based on synergies between the different space </a:t>
            </a:r>
            <a:r>
              <a:rPr lang="en-US" sz="1100" b="0" dirty="0" err="1">
                <a:solidFill>
                  <a:schemeClr val="tx1"/>
                </a:solidFill>
                <a:latin typeface="+mn-lt"/>
              </a:rPr>
              <a:t>programme</a:t>
            </a:r>
            <a:r>
              <a:rPr lang="en-US" sz="1100" b="0" dirty="0">
                <a:solidFill>
                  <a:schemeClr val="tx1"/>
                </a:solidFill>
                <a:latin typeface="+mn-lt"/>
              </a:rPr>
              <a:t> components Galileo, including its differentiators, EGNOS, Copernicus (if relevant), combined with connectivity/5G and SATCOM and cutting-edge digital technology; </a:t>
            </a:r>
          </a:p>
          <a:p>
            <a:pPr>
              <a:spcBef>
                <a:spcPts val="450"/>
              </a:spcBef>
              <a:buFont typeface="Arial" panose="020B0604020202020204" pitchFamily="34" charset="0"/>
              <a:buChar char="•"/>
            </a:pPr>
            <a:r>
              <a:rPr lang="en-US" sz="1100" b="0" dirty="0">
                <a:solidFill>
                  <a:schemeClr val="tx1"/>
                </a:solidFill>
                <a:latin typeface="+mn-lt"/>
              </a:rPr>
              <a:t>Foster the development and validation of integrated synergistic space technologies that improve the quality of life in Europe, toward environmentally-friendly and energetically-efficient communities;</a:t>
            </a:r>
          </a:p>
          <a:p>
            <a:pPr>
              <a:spcBef>
                <a:spcPts val="450"/>
              </a:spcBef>
              <a:buFont typeface="Arial" panose="020B0604020202020204" pitchFamily="34" charset="0"/>
              <a:buChar char="•"/>
            </a:pPr>
            <a:r>
              <a:rPr lang="en-US" sz="1100" b="0" dirty="0">
                <a:solidFill>
                  <a:schemeClr val="tx1"/>
                </a:solidFill>
                <a:latin typeface="+mn-lt"/>
              </a:rPr>
              <a:t>Exploit the increasing </a:t>
            </a:r>
            <a:r>
              <a:rPr lang="en-US" sz="1100" b="0" dirty="0" err="1">
                <a:solidFill>
                  <a:schemeClr val="tx1"/>
                </a:solidFill>
                <a:latin typeface="+mn-lt"/>
              </a:rPr>
              <a:t>digitalisation</a:t>
            </a:r>
            <a:r>
              <a:rPr lang="en-US" sz="1100" b="0" dirty="0">
                <a:solidFill>
                  <a:schemeClr val="tx1"/>
                </a:solidFill>
                <a:latin typeface="+mn-lt"/>
              </a:rPr>
              <a:t> paradigm and the adaptation of business processes in the post-pandemic environment to create new space-based commercial opportunities improving the prospects of businesses and the life of citizens. </a:t>
            </a:r>
          </a:p>
          <a:p>
            <a:pPr marL="42863" indent="0">
              <a:spcBef>
                <a:spcPts val="450"/>
              </a:spcBef>
            </a:pPr>
            <a:r>
              <a:rPr lang="en-US" sz="1100" b="0" u="sng" dirty="0">
                <a:solidFill>
                  <a:schemeClr val="tx1"/>
                </a:solidFill>
                <a:latin typeface="+mn-lt"/>
              </a:rPr>
              <a:t>Scope</a:t>
            </a:r>
            <a:r>
              <a:rPr lang="en-US" sz="1100" dirty="0">
                <a:solidFill>
                  <a:schemeClr val="tx1"/>
                </a:solidFill>
                <a:latin typeface="+mn-lt"/>
              </a:rPr>
              <a:t>: </a:t>
            </a:r>
          </a:p>
          <a:p>
            <a:pPr marL="400050" lvl="1" indent="-203597">
              <a:spcBef>
                <a:spcPts val="450"/>
              </a:spcBef>
              <a:buFont typeface="+mj-lt"/>
              <a:buAutoNum type="arabicPeriod"/>
            </a:pPr>
            <a:r>
              <a:rPr lang="en-US" sz="1100" b="1" dirty="0"/>
              <a:t>Development of downstream commercial applications</a:t>
            </a:r>
            <a:r>
              <a:rPr lang="en-US" sz="1100" dirty="0"/>
              <a:t>, which foster the creation of cities built around its citizens, developed on efficient mobility solutions, environmentally-friendly and energetically-efficient. </a:t>
            </a:r>
          </a:p>
          <a:p>
            <a:pPr marL="400050" lvl="1" indent="-203597">
              <a:spcBef>
                <a:spcPts val="450"/>
              </a:spcBef>
              <a:buFont typeface="+mj-lt"/>
              <a:buAutoNum type="arabicPeriod"/>
            </a:pPr>
            <a:r>
              <a:rPr lang="en-US" sz="1100" b="1" dirty="0"/>
              <a:t>Development of downstream solutions based on Galileo, EGNOS and Copernicus </a:t>
            </a:r>
            <a:r>
              <a:rPr lang="en-US" sz="1100" dirty="0"/>
              <a:t>(if relevant), </a:t>
            </a:r>
            <a:r>
              <a:rPr lang="en-US" sz="1100" b="1" dirty="0"/>
              <a:t>combined with connectivity/5G and SATCOM and cutting-edge digital technology </a:t>
            </a:r>
            <a:r>
              <a:rPr lang="en-US" sz="1100" dirty="0"/>
              <a:t>to enable more efficient and resilient solutions</a:t>
            </a:r>
            <a:r>
              <a:rPr lang="en-US" sz="1200" dirty="0"/>
              <a:t>. </a:t>
            </a:r>
          </a:p>
          <a:p>
            <a:pPr marL="342900" lvl="1" indent="0"/>
            <a:endParaRPr lang="en-US" sz="1350" dirty="0">
              <a:latin typeface="DIN Next LT Pro Light"/>
            </a:endParaRPr>
          </a:p>
          <a:p>
            <a:pPr lvl="1">
              <a:lnSpc>
                <a:spcPct val="100000"/>
              </a:lnSpc>
            </a:pPr>
            <a:endParaRPr lang="en-US" sz="1200" dirty="0">
              <a:latin typeface="DIN Next LT Pro Light"/>
            </a:endParaRPr>
          </a:p>
          <a:p>
            <a:pPr>
              <a:lnSpc>
                <a:spcPct val="100000"/>
              </a:lnSpc>
            </a:pPr>
            <a:endParaRPr lang="en-US" sz="1350" dirty="0">
              <a:latin typeface="DIN Next LT Pro Light"/>
            </a:endParaRPr>
          </a:p>
          <a:p>
            <a:pPr>
              <a:lnSpc>
                <a:spcPct val="100000"/>
              </a:lnSpc>
            </a:pPr>
            <a:endParaRPr lang="en-GB" sz="1350" dirty="0">
              <a:latin typeface="DIN Next LT Pro Light"/>
            </a:endParaRPr>
          </a:p>
          <a:p>
            <a:pPr>
              <a:lnSpc>
                <a:spcPct val="100000"/>
              </a:lnSpc>
            </a:pPr>
            <a:endParaRPr lang="en-GB" sz="1350" dirty="0">
              <a:latin typeface="DIN Next LT Pro Light"/>
            </a:endParaRPr>
          </a:p>
        </p:txBody>
      </p:sp>
      <p:graphicFrame>
        <p:nvGraphicFramePr>
          <p:cNvPr id="8" name="Table 7">
            <a:extLst>
              <a:ext uri="{FF2B5EF4-FFF2-40B4-BE49-F238E27FC236}">
                <a16:creationId xmlns:a16="http://schemas.microsoft.com/office/drawing/2014/main" id="{DD88EE5C-8001-4484-A0A0-5410C989F7B7}"/>
              </a:ext>
            </a:extLst>
          </p:cNvPr>
          <p:cNvGraphicFramePr>
            <a:graphicFrameLocks noGrp="1"/>
          </p:cNvGraphicFramePr>
          <p:nvPr>
            <p:extLst>
              <p:ext uri="{D42A27DB-BD31-4B8C-83A1-F6EECF244321}">
                <p14:modId xmlns:p14="http://schemas.microsoft.com/office/powerpoint/2010/main" val="1184767099"/>
              </p:ext>
            </p:extLst>
          </p:nvPr>
        </p:nvGraphicFramePr>
        <p:xfrm>
          <a:off x="354297" y="1419622"/>
          <a:ext cx="8693331" cy="74676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952706">
                  <a:extLst>
                    <a:ext uri="{9D8B030D-6E8A-4147-A177-3AD203B41FA5}">
                      <a16:colId xmlns:a16="http://schemas.microsoft.com/office/drawing/2014/main" val="4154188859"/>
                    </a:ext>
                  </a:extLst>
                </a:gridCol>
                <a:gridCol w="1514594">
                  <a:extLst>
                    <a:ext uri="{9D8B030D-6E8A-4147-A177-3AD203B41FA5}">
                      <a16:colId xmlns:a16="http://schemas.microsoft.com/office/drawing/2014/main" val="503156777"/>
                    </a:ext>
                  </a:extLst>
                </a:gridCol>
                <a:gridCol w="1289437">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3821900817"/>
                    </a:ext>
                  </a:extLst>
                </a:gridCol>
              </a:tblGrid>
              <a:tr h="301372">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70327">
                <a:tc>
                  <a:txBody>
                    <a:bodyPr/>
                    <a:lstStyle/>
                    <a:p>
                      <a:pPr algn="ctr"/>
                      <a:r>
                        <a:rPr lang="en-IE" sz="1000" dirty="0">
                          <a:solidFill>
                            <a:schemeClr val="accent1"/>
                          </a:solidFill>
                          <a:latin typeface="+mn-lt"/>
                        </a:rPr>
                        <a:t>3,5</a:t>
                      </a:r>
                    </a:p>
                  </a:txBody>
                  <a:tcPr marL="68580" marR="68580" marT="34290" marB="34290"/>
                </a:tc>
                <a:tc>
                  <a:txBody>
                    <a:bodyPr/>
                    <a:lstStyle/>
                    <a:p>
                      <a:pPr algn="ctr"/>
                      <a:r>
                        <a:rPr lang="en-IE" sz="1000" b="0" i="0" kern="1200" dirty="0">
                          <a:solidFill>
                            <a:schemeClr val="accent1"/>
                          </a:solidFill>
                          <a:effectLst/>
                          <a:latin typeface="+mn-lt"/>
                          <a:ea typeface="+mn-ea"/>
                          <a:cs typeface="+mn-cs"/>
                        </a:rPr>
                        <a:t>1,5 to 2,5</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7/9</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427984" y="123478"/>
            <a:ext cx="4248472"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45</a:t>
            </a:fld>
            <a:endParaRPr lang="fr-FR"/>
          </a:p>
        </p:txBody>
      </p:sp>
    </p:spTree>
    <p:extLst>
      <p:ext uri="{BB962C8B-B14F-4D97-AF65-F5344CB8AC3E}">
        <p14:creationId xmlns:p14="http://schemas.microsoft.com/office/powerpoint/2010/main" val="4106074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30960" y="915566"/>
            <a:ext cx="8528528" cy="4200343"/>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HORIZON-EUSPA-2023-SPACE-01-42: Closing the gaps in mature, regulated and long lead markets </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b="1" dirty="0"/>
              <a:t>Broaden the reach of EGNSS</a:t>
            </a:r>
            <a:r>
              <a:rPr lang="en-US" sz="1200" dirty="0"/>
              <a:t>, by supporting its adoption in mature, regulated long lead markets, including rail, maritime inland waterways, fisheries and aquaculture, road and automotive, aviation;</a:t>
            </a:r>
          </a:p>
          <a:p>
            <a:pPr marL="400050" lvl="1" defTabSz="742950"/>
            <a:r>
              <a:rPr lang="en-US" sz="1200" b="1" dirty="0"/>
              <a:t>Development of industry-accepted certification and standardization schemes that exploit the use of EGNSS </a:t>
            </a:r>
            <a:r>
              <a:rPr lang="en-US" sz="1200" dirty="0"/>
              <a:t>and its differentiators for operational services. </a:t>
            </a:r>
          </a:p>
          <a:p>
            <a:pPr marL="42863" indent="0"/>
            <a:r>
              <a:rPr lang="en-US" sz="1200" b="0" u="sng" dirty="0">
                <a:solidFill>
                  <a:schemeClr val="tx1"/>
                </a:solidFill>
                <a:latin typeface="+mn-lt"/>
              </a:rPr>
              <a:t>Scope</a:t>
            </a:r>
            <a:r>
              <a:rPr lang="en-US" sz="1200" b="0" dirty="0">
                <a:solidFill>
                  <a:schemeClr val="tx1"/>
                </a:solidFill>
                <a:latin typeface="+mn-lt"/>
              </a:rPr>
              <a:t>:</a:t>
            </a:r>
          </a:p>
          <a:p>
            <a:pPr marL="400050" lvl="1" indent="-203597">
              <a:buFont typeface="+mj-lt"/>
              <a:buAutoNum type="arabicPeriod"/>
            </a:pPr>
            <a:r>
              <a:rPr lang="en-US" sz="1200" dirty="0"/>
              <a:t>Closing the related standardization and certification gaps for rail safety critical applications.</a:t>
            </a:r>
          </a:p>
          <a:p>
            <a:pPr marL="400050" lvl="1" indent="-203597">
              <a:buFont typeface="+mj-lt"/>
              <a:buAutoNum type="arabicPeriod"/>
            </a:pPr>
            <a:r>
              <a:rPr lang="en-US" sz="1200" dirty="0"/>
              <a:t>EGNSS-supported safe and efficient operations in coastal areas, </a:t>
            </a:r>
            <a:r>
              <a:rPr lang="en-US" sz="1200" dirty="0" err="1"/>
              <a:t>harbour</a:t>
            </a:r>
            <a:r>
              <a:rPr lang="en-US" sz="1200" dirty="0"/>
              <a:t> areas and other maritime areas (including for energy production e.g. off-shore wind farms), inland waterways, fisheries and aquaculture.</a:t>
            </a:r>
          </a:p>
          <a:p>
            <a:pPr marL="400050" lvl="1" indent="-203597">
              <a:buFont typeface="+mj-lt"/>
              <a:buAutoNum type="arabicPeriod"/>
            </a:pPr>
            <a:r>
              <a:rPr lang="en-US" sz="1200" dirty="0"/>
              <a:t>Addressing potential standardization and certification bottlenecks for the use of EGNSS for road and automotive market safety-related applications. </a:t>
            </a:r>
          </a:p>
          <a:p>
            <a:pPr marL="400050" lvl="1" indent="-203597">
              <a:buFont typeface="+mj-lt"/>
              <a:buAutoNum type="arabicPeriod"/>
            </a:pPr>
            <a:r>
              <a:rPr lang="en-US" sz="1200" dirty="0"/>
              <a:t>Applications for the aviation market that require further consolidation.</a:t>
            </a:r>
            <a:endParaRPr lang="en-GB" sz="1350" dirty="0"/>
          </a:p>
        </p:txBody>
      </p:sp>
      <p:graphicFrame>
        <p:nvGraphicFramePr>
          <p:cNvPr id="8" name="Table 7">
            <a:extLst>
              <a:ext uri="{FF2B5EF4-FFF2-40B4-BE49-F238E27FC236}">
                <a16:creationId xmlns:a16="http://schemas.microsoft.com/office/drawing/2014/main" id="{F80B2295-9EF6-4A24-B636-91BDC7B30432}"/>
              </a:ext>
            </a:extLst>
          </p:cNvPr>
          <p:cNvGraphicFramePr>
            <a:graphicFrameLocks noGrp="1"/>
          </p:cNvGraphicFramePr>
          <p:nvPr>
            <p:extLst>
              <p:ext uri="{D42A27DB-BD31-4B8C-83A1-F6EECF244321}">
                <p14:modId xmlns:p14="http://schemas.microsoft.com/office/powerpoint/2010/main" val="3925639711"/>
              </p:ext>
            </p:extLst>
          </p:nvPr>
        </p:nvGraphicFramePr>
        <p:xfrm>
          <a:off x="218841" y="1347614"/>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841601">
                  <a:extLst>
                    <a:ext uri="{9D8B030D-6E8A-4147-A177-3AD203B41FA5}">
                      <a16:colId xmlns:a16="http://schemas.microsoft.com/office/drawing/2014/main" val="1568892371"/>
                    </a:ext>
                  </a:extLst>
                </a:gridCol>
                <a:gridCol w="1625700">
                  <a:extLst>
                    <a:ext uri="{9D8B030D-6E8A-4147-A177-3AD203B41FA5}">
                      <a16:colId xmlns:a16="http://schemas.microsoft.com/office/drawing/2014/main" val="503156777"/>
                    </a:ext>
                  </a:extLst>
                </a:gridCol>
                <a:gridCol w="1289436">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2174425157"/>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8</a:t>
                      </a:r>
                    </a:p>
                  </a:txBody>
                  <a:tcPr marL="68580" marR="68580" marT="34290" marB="34290"/>
                </a:tc>
                <a:tc>
                  <a:txBody>
                    <a:bodyPr/>
                    <a:lstStyle/>
                    <a:p>
                      <a:pPr algn="ctr"/>
                      <a:r>
                        <a:rPr lang="en-IE" sz="1000" b="0" i="0" kern="1200" dirty="0">
                          <a:solidFill>
                            <a:schemeClr val="accent1"/>
                          </a:solidFill>
                          <a:effectLst/>
                          <a:latin typeface="+mn-lt"/>
                          <a:ea typeface="+mn-ea"/>
                          <a:cs typeface="+mn-cs"/>
                        </a:rPr>
                        <a:t>1,5 to 2,5</a:t>
                      </a:r>
                    </a:p>
                  </a:txBody>
                  <a:tcPr marL="68580" marR="68580" marT="34290" marB="34290"/>
                </a:tc>
                <a:tc>
                  <a:txBody>
                    <a:bodyPr/>
                    <a:lstStyle/>
                    <a:p>
                      <a:pPr algn="ctr"/>
                      <a:r>
                        <a:rPr lang="fr-BE" sz="1000" b="0" i="0" kern="1200" dirty="0">
                          <a:solidFill>
                            <a:schemeClr val="accent1"/>
                          </a:solidFill>
                          <a:effectLst/>
                          <a:latin typeface="+mn-lt"/>
                          <a:ea typeface="+mn-ea"/>
                          <a:cs typeface="+mn-cs"/>
                        </a:rPr>
                        <a:t>4</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7/9</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704124" y="111559"/>
            <a:ext cx="4208048"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46</a:t>
            </a:fld>
            <a:endParaRPr lang="fr-FR"/>
          </a:p>
        </p:txBody>
      </p:sp>
    </p:spTree>
    <p:extLst>
      <p:ext uri="{BB962C8B-B14F-4D97-AF65-F5344CB8AC3E}">
        <p14:creationId xmlns:p14="http://schemas.microsoft.com/office/powerpoint/2010/main" val="3995366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668" y="849275"/>
            <a:ext cx="8544477" cy="4258339"/>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HORIZON-EUSPA-2023-SPACE-01-43: Copernicus-based applications for businesses and policy makers</a:t>
            </a:r>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endParaRPr lang="en-US" sz="1200" b="0" u="sng" dirty="0" smtClean="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b="1" dirty="0"/>
              <a:t>Enhance existing applications or develop new applications </a:t>
            </a:r>
            <a:r>
              <a:rPr lang="en-US" sz="1200" dirty="0"/>
              <a:t>and products relying on Copernicus data and services, making impact on users, businesses and/or answering needs from public authorities, e.g. support policy making and implementation such as for the Green Deal or Destination Earth or the Horizon Europe missions.</a:t>
            </a:r>
          </a:p>
          <a:p>
            <a:pPr marL="400050" lvl="1" defTabSz="742950"/>
            <a:r>
              <a:rPr lang="en-US" sz="1200" b="1" dirty="0"/>
              <a:t>Contribute to increasing the integration and uptake of Copernicus data, services and applications in the European economy</a:t>
            </a:r>
            <a:r>
              <a:rPr lang="en-US" sz="1200" dirty="0"/>
              <a:t>, in particular the European data economy. </a:t>
            </a:r>
          </a:p>
          <a:p>
            <a:pPr marL="42863" indent="0"/>
            <a:r>
              <a:rPr lang="en-US" sz="1200" b="0" u="sng" dirty="0">
                <a:solidFill>
                  <a:schemeClr val="tx1"/>
                </a:solidFill>
                <a:latin typeface="+mn-lt"/>
              </a:rPr>
              <a:t>Scope</a:t>
            </a:r>
            <a:r>
              <a:rPr lang="en-US" sz="1200" dirty="0">
                <a:solidFill>
                  <a:schemeClr val="tx1"/>
                </a:solidFill>
                <a:latin typeface="+mn-lt"/>
              </a:rPr>
              <a:t>: Projects should address only one area that should be clearly indicated</a:t>
            </a:r>
          </a:p>
          <a:p>
            <a:pPr marL="400050" lvl="1" indent="-203597">
              <a:buFont typeface="+mj-lt"/>
              <a:buAutoNum type="arabicPeriod"/>
            </a:pPr>
            <a:r>
              <a:rPr lang="en-US" sz="1200" dirty="0"/>
              <a:t>Applications downstream of the Copernicus Emergency service</a:t>
            </a:r>
          </a:p>
          <a:p>
            <a:pPr marL="400050" lvl="1" indent="-203597">
              <a:buFont typeface="+mj-lt"/>
              <a:buAutoNum type="arabicPeriod"/>
            </a:pPr>
            <a:r>
              <a:rPr lang="en-US" sz="1200" dirty="0"/>
              <a:t>Applications downstream of the Copernicus Security service </a:t>
            </a:r>
          </a:p>
          <a:p>
            <a:pPr marL="400050" lvl="1" indent="-203597">
              <a:buFont typeface="+mj-lt"/>
              <a:buAutoNum type="arabicPeriod"/>
            </a:pPr>
            <a:r>
              <a:rPr lang="en-US" sz="1200" dirty="0"/>
              <a:t>Applications downstream of the Marine service</a:t>
            </a:r>
          </a:p>
          <a:p>
            <a:pPr marL="400050" lvl="1" indent="-203597">
              <a:buFont typeface="+mj-lt"/>
              <a:buAutoNum type="arabicPeriod"/>
            </a:pPr>
            <a:r>
              <a:rPr lang="en-US" sz="1200" dirty="0"/>
              <a:t>Applications downstream of the Copernicus Land service</a:t>
            </a:r>
          </a:p>
          <a:p>
            <a:pPr marL="400050" lvl="1" indent="-203597">
              <a:buFont typeface="+mj-lt"/>
              <a:buAutoNum type="arabicPeriod"/>
            </a:pPr>
            <a:r>
              <a:rPr lang="en-US" sz="1200" dirty="0"/>
              <a:t>Applications downstream of the Copernicus Climate Change Service</a:t>
            </a:r>
          </a:p>
          <a:p>
            <a:pPr marL="400050" lvl="1" indent="-203597">
              <a:buFont typeface="+mj-lt"/>
              <a:buAutoNum type="arabicPeriod"/>
            </a:pPr>
            <a:r>
              <a:rPr lang="en-US" sz="1200" dirty="0"/>
              <a:t>Applications downstream of the Copernicus Atmosphere Monitoring Service</a:t>
            </a:r>
            <a:endParaRPr lang="en-GB" sz="1200" dirty="0"/>
          </a:p>
        </p:txBody>
      </p:sp>
      <p:graphicFrame>
        <p:nvGraphicFramePr>
          <p:cNvPr id="8" name="Table 7">
            <a:extLst>
              <a:ext uri="{FF2B5EF4-FFF2-40B4-BE49-F238E27FC236}">
                <a16:creationId xmlns:a16="http://schemas.microsoft.com/office/drawing/2014/main" id="{A7089DC1-2056-448E-8177-9FF8905E912D}"/>
              </a:ext>
            </a:extLst>
          </p:cNvPr>
          <p:cNvGraphicFramePr>
            <a:graphicFrameLocks noGrp="1"/>
          </p:cNvGraphicFramePr>
          <p:nvPr>
            <p:extLst>
              <p:ext uri="{D42A27DB-BD31-4B8C-83A1-F6EECF244321}">
                <p14:modId xmlns:p14="http://schemas.microsoft.com/office/powerpoint/2010/main" val="4059406937"/>
              </p:ext>
            </p:extLst>
          </p:nvPr>
        </p:nvGraphicFramePr>
        <p:xfrm>
          <a:off x="301815" y="1419622"/>
          <a:ext cx="8693330" cy="76200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1044074">
                  <a:extLst>
                    <a:ext uri="{9D8B030D-6E8A-4147-A177-3AD203B41FA5}">
                      <a16:colId xmlns:a16="http://schemas.microsoft.com/office/drawing/2014/main" val="1088111932"/>
                    </a:ext>
                  </a:extLst>
                </a:gridCol>
                <a:gridCol w="1423226">
                  <a:extLst>
                    <a:ext uri="{9D8B030D-6E8A-4147-A177-3AD203B41FA5}">
                      <a16:colId xmlns:a16="http://schemas.microsoft.com/office/drawing/2014/main" val="503156777"/>
                    </a:ext>
                  </a:extLst>
                </a:gridCol>
                <a:gridCol w="1289436">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724288659"/>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65760">
                <a:tc>
                  <a:txBody>
                    <a:bodyPr/>
                    <a:lstStyle/>
                    <a:p>
                      <a:pPr algn="ctr"/>
                      <a:r>
                        <a:rPr lang="en-IE" sz="1000" dirty="0">
                          <a:solidFill>
                            <a:schemeClr val="accent1"/>
                          </a:solidFill>
                          <a:latin typeface="+mn-lt"/>
                        </a:rPr>
                        <a:t>7</a:t>
                      </a:r>
                    </a:p>
                  </a:txBody>
                  <a:tcPr marL="68580" marR="68580" marT="34290" marB="34290"/>
                </a:tc>
                <a:tc>
                  <a:txBody>
                    <a:bodyPr/>
                    <a:lstStyle/>
                    <a:p>
                      <a:pPr algn="ctr"/>
                      <a:r>
                        <a:rPr lang="en-IE" sz="1000" b="0" i="0" kern="1200" dirty="0">
                          <a:solidFill>
                            <a:schemeClr val="accent1"/>
                          </a:solidFill>
                          <a:effectLst/>
                          <a:latin typeface="+mn-lt"/>
                          <a:ea typeface="+mn-ea"/>
                          <a:cs typeface="+mn-cs"/>
                        </a:rPr>
                        <a:t>1 to 2</a:t>
                      </a:r>
                    </a:p>
                  </a:txBody>
                  <a:tcPr marL="68580" marR="68580" marT="34290" marB="34290"/>
                </a:tc>
                <a:tc>
                  <a:txBody>
                    <a:bodyPr/>
                    <a:lstStyle/>
                    <a:p>
                      <a:pPr algn="ctr"/>
                      <a:r>
                        <a:rPr lang="fr-BE" sz="1000" b="0" i="0" kern="1200" dirty="0">
                          <a:solidFill>
                            <a:schemeClr val="accent1"/>
                          </a:solidFill>
                          <a:effectLst/>
                          <a:latin typeface="+mn-lt"/>
                          <a:ea typeface="+mn-ea"/>
                          <a:cs typeface="+mn-cs"/>
                        </a:rPr>
                        <a:t>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2</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573344" y="123478"/>
            <a:ext cx="4176464"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47</a:t>
            </a:fld>
            <a:endParaRPr lang="fr-FR"/>
          </a:p>
        </p:txBody>
      </p:sp>
    </p:spTree>
    <p:extLst>
      <p:ext uri="{BB962C8B-B14F-4D97-AF65-F5344CB8AC3E}">
        <p14:creationId xmlns:p14="http://schemas.microsoft.com/office/powerpoint/2010/main" val="509520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8851" y="1000985"/>
            <a:ext cx="8736878" cy="4112045"/>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HORIZON-EUSPA-2023-SPACE-01-44: The Galileo PRS Service for governmental-</a:t>
            </a:r>
            <a:r>
              <a:rPr lang="en-US" sz="1350" dirty="0" err="1">
                <a:solidFill>
                  <a:schemeClr val="tx1"/>
                </a:solidFill>
                <a:latin typeface="+mn-lt"/>
              </a:rPr>
              <a:t>authorised</a:t>
            </a:r>
            <a:r>
              <a:rPr lang="en-US" sz="1350" dirty="0">
                <a:solidFill>
                  <a:schemeClr val="tx1"/>
                </a:solidFill>
                <a:latin typeface="+mn-lt"/>
              </a:rPr>
              <a:t> use cases</a:t>
            </a:r>
          </a:p>
          <a:p>
            <a:pPr lvl="1">
              <a:lnSpc>
                <a:spcPct val="100000"/>
              </a:lnSpc>
            </a:pPr>
            <a:endParaRPr lang="en-US" sz="1200" dirty="0"/>
          </a:p>
          <a:p>
            <a:pPr lvl="1">
              <a:lnSpc>
                <a:spcPct val="100000"/>
              </a:lnSpc>
            </a:pPr>
            <a:endParaRPr lang="en-US" sz="1200" dirty="0"/>
          </a:p>
          <a:p>
            <a:pPr marL="342900" lvl="1" indent="0"/>
            <a:endParaRPr lang="en-US" sz="1200" dirty="0"/>
          </a:p>
          <a:p>
            <a:pPr marL="42863" indent="0"/>
            <a:endParaRPr lang="en-US" sz="1200" b="0" u="sng" dirty="0" smtClean="0">
              <a:solidFill>
                <a:schemeClr val="tx1"/>
              </a:solidFill>
              <a:latin typeface="+mn-lt"/>
            </a:endParaRPr>
          </a:p>
          <a:p>
            <a:pPr marL="42863" indent="0"/>
            <a:endParaRPr lang="en-US" sz="1200" b="0" u="sng" dirty="0" smtClean="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b="1" dirty="0"/>
              <a:t>Develop the use cases for </a:t>
            </a:r>
            <a:r>
              <a:rPr lang="en-US" sz="1200" b="1" dirty="0" err="1"/>
              <a:t>authorised</a:t>
            </a:r>
            <a:r>
              <a:rPr lang="en-US" sz="1200" b="1" dirty="0"/>
              <a:t> civilian users </a:t>
            </a:r>
            <a:r>
              <a:rPr lang="en-US" sz="1200" dirty="0"/>
              <a:t>based on the added value of PRS service;</a:t>
            </a:r>
          </a:p>
          <a:p>
            <a:pPr marL="400050" lvl="1" defTabSz="742950"/>
            <a:r>
              <a:rPr lang="en-US" sz="1200" b="1" dirty="0"/>
              <a:t>Develop the PRS applications </a:t>
            </a:r>
            <a:r>
              <a:rPr lang="en-US" sz="1200" dirty="0"/>
              <a:t>targeting civilian users by leveraging PRS technology;</a:t>
            </a:r>
          </a:p>
          <a:p>
            <a:pPr marL="400050" lvl="1" defTabSz="742950"/>
            <a:r>
              <a:rPr lang="en-US" sz="1200" dirty="0"/>
              <a:t>Build on top of previous exploratory activities and lessons learnt on the development of PRS items by stimulating the corresponding downstream PRS uptake;</a:t>
            </a:r>
          </a:p>
          <a:p>
            <a:pPr marL="400050" lvl="1" defTabSz="742950"/>
            <a:r>
              <a:rPr lang="en-US" sz="1200" b="1" dirty="0"/>
              <a:t>Foster a European-level cooperation </a:t>
            </a:r>
            <a:r>
              <a:rPr lang="en-US" sz="1200" dirty="0"/>
              <a:t>of industrial entities for the development of </a:t>
            </a:r>
            <a:r>
              <a:rPr lang="en-US" sz="1200" dirty="0" err="1"/>
              <a:t>authorised</a:t>
            </a:r>
            <a:r>
              <a:rPr lang="en-US" sz="1200" dirty="0"/>
              <a:t> PRS applications; </a:t>
            </a:r>
          </a:p>
          <a:p>
            <a:pPr marL="42863" indent="0"/>
            <a:r>
              <a:rPr lang="en-US" sz="1200" b="0" u="sng" dirty="0">
                <a:solidFill>
                  <a:schemeClr val="tx1"/>
                </a:solidFill>
                <a:latin typeface="+mn-lt"/>
              </a:rPr>
              <a:t>Scope</a:t>
            </a:r>
            <a:r>
              <a:rPr lang="en-US" sz="1200" b="0" dirty="0">
                <a:solidFill>
                  <a:schemeClr val="tx1"/>
                </a:solidFill>
                <a:latin typeface="+mn-lt"/>
              </a:rPr>
              <a:t>:</a:t>
            </a:r>
          </a:p>
          <a:p>
            <a:pPr marL="42863" indent="0"/>
            <a:r>
              <a:rPr lang="en-US" sz="1200" b="0" dirty="0">
                <a:solidFill>
                  <a:schemeClr val="tx1"/>
                </a:solidFill>
                <a:latin typeface="+mn-lt"/>
              </a:rPr>
              <a:t>Proposals should identify, design and create applications leveraging the items for the first generation of Galileo. Applications should address the governmentally </a:t>
            </a:r>
            <a:r>
              <a:rPr lang="en-US" sz="1200" b="0" dirty="0" err="1">
                <a:solidFill>
                  <a:schemeClr val="tx1"/>
                </a:solidFill>
                <a:latin typeface="+mn-lt"/>
              </a:rPr>
              <a:t>authorised</a:t>
            </a:r>
            <a:r>
              <a:rPr lang="en-US" sz="1200" b="0" dirty="0">
                <a:solidFill>
                  <a:schemeClr val="tx1"/>
                </a:solidFill>
                <a:latin typeface="+mn-lt"/>
              </a:rPr>
              <a:t> user communities and scenarios for which the technical, operational and security related features requirements of PRS Service constitute barriers to entry.</a:t>
            </a:r>
          </a:p>
        </p:txBody>
      </p:sp>
      <p:graphicFrame>
        <p:nvGraphicFramePr>
          <p:cNvPr id="8" name="Table 7">
            <a:extLst>
              <a:ext uri="{FF2B5EF4-FFF2-40B4-BE49-F238E27FC236}">
                <a16:creationId xmlns:a16="http://schemas.microsoft.com/office/drawing/2014/main" id="{8C4C5467-C2CF-4A73-9888-3A254E2B7004}"/>
              </a:ext>
            </a:extLst>
          </p:cNvPr>
          <p:cNvGraphicFramePr>
            <a:graphicFrameLocks noGrp="1"/>
          </p:cNvGraphicFramePr>
          <p:nvPr>
            <p:extLst>
              <p:ext uri="{D42A27DB-BD31-4B8C-83A1-F6EECF244321}">
                <p14:modId xmlns:p14="http://schemas.microsoft.com/office/powerpoint/2010/main" val="4061459327"/>
              </p:ext>
            </p:extLst>
          </p:nvPr>
        </p:nvGraphicFramePr>
        <p:xfrm>
          <a:off x="390085" y="1419622"/>
          <a:ext cx="8673737" cy="762000"/>
        </p:xfrm>
        <a:graphic>
          <a:graphicData uri="http://schemas.openxmlformats.org/drawingml/2006/table">
            <a:tbl>
              <a:tblPr firstRow="1" bandRow="1">
                <a:tableStyleId>{5C22544A-7EE6-4342-B048-85BDC9FD1C3A}</a:tableStyleId>
              </a:tblPr>
              <a:tblGrid>
                <a:gridCol w="1230869">
                  <a:extLst>
                    <a:ext uri="{9D8B030D-6E8A-4147-A177-3AD203B41FA5}">
                      <a16:colId xmlns:a16="http://schemas.microsoft.com/office/drawing/2014/main" val="3214808052"/>
                    </a:ext>
                  </a:extLst>
                </a:gridCol>
                <a:gridCol w="1344181">
                  <a:extLst>
                    <a:ext uri="{9D8B030D-6E8A-4147-A177-3AD203B41FA5}">
                      <a16:colId xmlns:a16="http://schemas.microsoft.com/office/drawing/2014/main" val="706679137"/>
                    </a:ext>
                  </a:extLst>
                </a:gridCol>
                <a:gridCol w="1069488">
                  <a:extLst>
                    <a:ext uri="{9D8B030D-6E8A-4147-A177-3AD203B41FA5}">
                      <a16:colId xmlns:a16="http://schemas.microsoft.com/office/drawing/2014/main" val="529860459"/>
                    </a:ext>
                  </a:extLst>
                </a:gridCol>
                <a:gridCol w="1392250">
                  <a:extLst>
                    <a:ext uri="{9D8B030D-6E8A-4147-A177-3AD203B41FA5}">
                      <a16:colId xmlns:a16="http://schemas.microsoft.com/office/drawing/2014/main" val="503156777"/>
                    </a:ext>
                  </a:extLst>
                </a:gridCol>
                <a:gridCol w="1286531">
                  <a:extLst>
                    <a:ext uri="{9D8B030D-6E8A-4147-A177-3AD203B41FA5}">
                      <a16:colId xmlns:a16="http://schemas.microsoft.com/office/drawing/2014/main" val="2995619175"/>
                    </a:ext>
                  </a:extLst>
                </a:gridCol>
                <a:gridCol w="1175209">
                  <a:extLst>
                    <a:ext uri="{9D8B030D-6E8A-4147-A177-3AD203B41FA5}">
                      <a16:colId xmlns:a16="http://schemas.microsoft.com/office/drawing/2014/main" val="1895727779"/>
                    </a:ext>
                  </a:extLst>
                </a:gridCol>
                <a:gridCol w="1175209">
                  <a:extLst>
                    <a:ext uri="{9D8B030D-6E8A-4147-A177-3AD203B41FA5}">
                      <a16:colId xmlns:a16="http://schemas.microsoft.com/office/drawing/2014/main" val="23869143"/>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65760">
                <a:tc>
                  <a:txBody>
                    <a:bodyPr/>
                    <a:lstStyle/>
                    <a:p>
                      <a:pPr algn="ctr"/>
                      <a:r>
                        <a:rPr lang="en-IE" sz="1000" dirty="0">
                          <a:solidFill>
                            <a:schemeClr val="accent1"/>
                          </a:solidFill>
                          <a:latin typeface="+mn-lt"/>
                        </a:rPr>
                        <a:t>9</a:t>
                      </a:r>
                    </a:p>
                  </a:txBody>
                  <a:tcPr marL="68580" marR="68580" marT="34290" marB="34290"/>
                </a:tc>
                <a:tc>
                  <a:txBody>
                    <a:bodyPr/>
                    <a:lstStyle/>
                    <a:p>
                      <a:pPr algn="ctr"/>
                      <a:r>
                        <a:rPr lang="en-IE" sz="1000" b="0" i="0" kern="1200" dirty="0">
                          <a:solidFill>
                            <a:schemeClr val="accent1"/>
                          </a:solidFill>
                          <a:effectLst/>
                          <a:latin typeface="+mn-lt"/>
                          <a:ea typeface="+mn-ea"/>
                          <a:cs typeface="+mn-cs"/>
                        </a:rPr>
                        <a:t>1</a:t>
                      </a:r>
                      <a:r>
                        <a:rPr lang="en-IE" sz="1000" b="0" i="0" kern="1200" baseline="0" dirty="0">
                          <a:solidFill>
                            <a:schemeClr val="accent1"/>
                          </a:solidFill>
                          <a:effectLst/>
                          <a:latin typeface="+mn-lt"/>
                          <a:ea typeface="+mn-ea"/>
                          <a:cs typeface="+mn-cs"/>
                        </a:rPr>
                        <a:t> to 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5/7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661228" y="111239"/>
            <a:ext cx="4230216"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48</a:t>
            </a:fld>
            <a:endParaRPr lang="fr-FR"/>
          </a:p>
        </p:txBody>
      </p:sp>
    </p:spTree>
    <p:extLst>
      <p:ext uri="{BB962C8B-B14F-4D97-AF65-F5344CB8AC3E}">
        <p14:creationId xmlns:p14="http://schemas.microsoft.com/office/powerpoint/2010/main" val="1746526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3732" y="845288"/>
            <a:ext cx="8567298" cy="4298211"/>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HORIZON-EUSPA-2023-SPACE-01-45: Joint test activities for Galileo PRS services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dirty="0"/>
              <a:t>Support the Programme activities related to the validation of the PRS Service, Support the PRS Participants defined activities related to testing, validation and introduction of the PRS Service;</a:t>
            </a:r>
          </a:p>
          <a:p>
            <a:pPr marL="400050" lvl="1" defTabSz="742950"/>
            <a:r>
              <a:rPr lang="en-US" sz="1200" dirty="0"/>
              <a:t>Build on top of previous Joint Test Activities and lesson learnt thereof;</a:t>
            </a:r>
          </a:p>
          <a:p>
            <a:pPr marL="400050" lvl="1" defTabSz="742950"/>
            <a:r>
              <a:rPr lang="en-US" sz="1200" dirty="0"/>
              <a:t>Foster cooperation among European PRS Participants.</a:t>
            </a:r>
          </a:p>
          <a:p>
            <a:pPr marL="42863" indent="0"/>
            <a:r>
              <a:rPr lang="en-US" sz="1200" b="0" u="sng" dirty="0">
                <a:solidFill>
                  <a:schemeClr val="tx1"/>
                </a:solidFill>
                <a:latin typeface="+mn-lt"/>
              </a:rPr>
              <a:t>Scope</a:t>
            </a:r>
            <a:r>
              <a:rPr lang="en-US" sz="1200" b="0" dirty="0">
                <a:solidFill>
                  <a:schemeClr val="tx1"/>
                </a:solidFill>
                <a:latin typeface="+mn-lt"/>
              </a:rPr>
              <a:t>:</a:t>
            </a:r>
          </a:p>
          <a:p>
            <a:pPr marL="400050" lvl="1" indent="-203597">
              <a:buFont typeface="+mj-lt"/>
              <a:buAutoNum type="arabicPeriod"/>
            </a:pPr>
            <a:r>
              <a:rPr lang="en-US" sz="1200" dirty="0"/>
              <a:t>Proposals shall be coordinated by the Competent PRS Authorities and should address actions related to the1) </a:t>
            </a:r>
            <a:r>
              <a:rPr lang="en-US" sz="1200" b="1" dirty="0"/>
              <a:t>validation and verification PRS Service </a:t>
            </a:r>
            <a:r>
              <a:rPr lang="en-US" sz="1200" dirty="0"/>
              <a:t>(support to the Galileo Programme); 2) </a:t>
            </a:r>
            <a:r>
              <a:rPr lang="en-US" sz="1200" b="1" dirty="0"/>
              <a:t>testing of PRS Service and PRS items </a:t>
            </a:r>
            <a:r>
              <a:rPr lang="en-US" sz="1200" dirty="0"/>
              <a:t>(PRS Participants actions); and 3) </a:t>
            </a:r>
            <a:r>
              <a:rPr lang="en-US" sz="1200" b="1" dirty="0"/>
              <a:t>preparation of the awareness activities and uptake to the </a:t>
            </a:r>
            <a:r>
              <a:rPr lang="en-US" sz="1200" b="1" dirty="0" err="1"/>
              <a:t>authorised</a:t>
            </a:r>
            <a:r>
              <a:rPr lang="en-US" sz="1200" b="1" dirty="0"/>
              <a:t> users</a:t>
            </a:r>
            <a:r>
              <a:rPr lang="en-US" sz="1200" dirty="0"/>
              <a:t>.</a:t>
            </a:r>
          </a:p>
          <a:p>
            <a:pPr marL="400050" lvl="1" indent="-203597">
              <a:buFont typeface="+mj-lt"/>
              <a:buAutoNum type="arabicPeriod"/>
            </a:pPr>
            <a:r>
              <a:rPr lang="en-US" sz="1200" dirty="0"/>
              <a:t>The proposed activities shall be carried out in full compliance with applicable regulatory framework (e.g. Decision 1104/2011, PRS regulatory framework).</a:t>
            </a:r>
          </a:p>
        </p:txBody>
      </p:sp>
      <p:graphicFrame>
        <p:nvGraphicFramePr>
          <p:cNvPr id="8" name="Table 7">
            <a:extLst>
              <a:ext uri="{FF2B5EF4-FFF2-40B4-BE49-F238E27FC236}">
                <a16:creationId xmlns:a16="http://schemas.microsoft.com/office/drawing/2014/main" id="{8C1A2269-3BAB-4B09-8073-9F6074DF7D2B}"/>
              </a:ext>
            </a:extLst>
          </p:cNvPr>
          <p:cNvGraphicFramePr>
            <a:graphicFrameLocks noGrp="1"/>
          </p:cNvGraphicFramePr>
          <p:nvPr>
            <p:extLst>
              <p:ext uri="{D42A27DB-BD31-4B8C-83A1-F6EECF244321}">
                <p14:modId xmlns:p14="http://schemas.microsoft.com/office/powerpoint/2010/main" val="2986042764"/>
              </p:ext>
            </p:extLst>
          </p:nvPr>
        </p:nvGraphicFramePr>
        <p:xfrm>
          <a:off x="262699" y="1203598"/>
          <a:ext cx="8680268" cy="762000"/>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4">
                  <a:extLst>
                    <a:ext uri="{9D8B030D-6E8A-4147-A177-3AD203B41FA5}">
                      <a16:colId xmlns:a16="http://schemas.microsoft.com/office/drawing/2014/main" val="706679137"/>
                    </a:ext>
                  </a:extLst>
                </a:gridCol>
                <a:gridCol w="1002233">
                  <a:extLst>
                    <a:ext uri="{9D8B030D-6E8A-4147-A177-3AD203B41FA5}">
                      <a16:colId xmlns:a16="http://schemas.microsoft.com/office/drawing/2014/main" val="2986996235"/>
                    </a:ext>
                  </a:extLst>
                </a:gridCol>
                <a:gridCol w="1461360">
                  <a:extLst>
                    <a:ext uri="{9D8B030D-6E8A-4147-A177-3AD203B41FA5}">
                      <a16:colId xmlns:a16="http://schemas.microsoft.com/office/drawing/2014/main" val="503156777"/>
                    </a:ext>
                  </a:extLst>
                </a:gridCol>
                <a:gridCol w="1287499">
                  <a:extLst>
                    <a:ext uri="{9D8B030D-6E8A-4147-A177-3AD203B41FA5}">
                      <a16:colId xmlns:a16="http://schemas.microsoft.com/office/drawing/2014/main" val="2995619175"/>
                    </a:ext>
                  </a:extLst>
                </a:gridCol>
                <a:gridCol w="1176093">
                  <a:extLst>
                    <a:ext uri="{9D8B030D-6E8A-4147-A177-3AD203B41FA5}">
                      <a16:colId xmlns:a16="http://schemas.microsoft.com/office/drawing/2014/main" val="1895727779"/>
                    </a:ext>
                  </a:extLst>
                </a:gridCol>
                <a:gridCol w="1176093">
                  <a:extLst>
                    <a:ext uri="{9D8B030D-6E8A-4147-A177-3AD203B41FA5}">
                      <a16:colId xmlns:a16="http://schemas.microsoft.com/office/drawing/2014/main" val="1302055679"/>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3</a:t>
                      </a:r>
                    </a:p>
                  </a:txBody>
                  <a:tcPr marL="68580" marR="68580" marT="34290" marB="34290"/>
                </a:tc>
                <a:tc>
                  <a:txBody>
                    <a:bodyPr/>
                    <a:lstStyle/>
                    <a:p>
                      <a:pPr algn="ctr"/>
                      <a:r>
                        <a:rPr lang="en-IE" sz="1000" b="0" i="0" kern="1200" dirty="0">
                          <a:solidFill>
                            <a:schemeClr val="accent1"/>
                          </a:solidFill>
                          <a:effectLst/>
                          <a:latin typeface="+mn-lt"/>
                          <a:ea typeface="+mn-ea"/>
                          <a:cs typeface="+mn-cs"/>
                        </a:rPr>
                        <a:t>1,5 to 3</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6/7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784759" y="198957"/>
            <a:ext cx="4158208"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49</a:t>
            </a:fld>
            <a:endParaRPr lang="fr-FR"/>
          </a:p>
        </p:txBody>
      </p:sp>
    </p:spTree>
    <p:extLst>
      <p:ext uri="{BB962C8B-B14F-4D97-AF65-F5344CB8AC3E}">
        <p14:creationId xmlns:p14="http://schemas.microsoft.com/office/powerpoint/2010/main" val="27795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888173"/>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dirty="0" smtClean="0"/>
              <a:t>Le Point </a:t>
            </a:r>
            <a:r>
              <a:rPr lang="fr-FR" sz="2000" b="1" dirty="0"/>
              <a:t>de Contact </a:t>
            </a:r>
            <a:r>
              <a:rPr lang="fr-FR" sz="2000" b="1" dirty="0" smtClean="0"/>
              <a:t>National (PCN) </a:t>
            </a:r>
            <a:r>
              <a:rPr lang="fr-FR" sz="2000" b="1" dirty="0"/>
              <a:t>Cluster </a:t>
            </a:r>
            <a:r>
              <a:rPr lang="fr-FR" sz="2000" b="1" dirty="0" smtClean="0"/>
              <a:t>4 </a:t>
            </a:r>
            <a:r>
              <a:rPr lang="fr-FR" sz="2000" b="1" dirty="0"/>
              <a:t>- </a:t>
            </a:r>
            <a:r>
              <a:rPr lang="fr-FR" sz="2000" b="1" dirty="0" smtClean="0"/>
              <a:t>Espace</a:t>
            </a:r>
            <a:endParaRPr lang="fr-FR" sz="20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p:txBody>
      </p:sp>
      <p:sp>
        <p:nvSpPr>
          <p:cNvPr id="8" name="Rectangle 7">
            <a:extLst>
              <a:ext uri="{FF2B5EF4-FFF2-40B4-BE49-F238E27FC236}">
                <a16:creationId xmlns:a16="http://schemas.microsoft.com/office/drawing/2014/main" id="{B58FFE1C-CEB6-CD4B-BD5E-07C9AB1592D6}"/>
              </a:ext>
            </a:extLst>
          </p:cNvPr>
          <p:cNvSpPr/>
          <p:nvPr/>
        </p:nvSpPr>
        <p:spPr>
          <a:xfrm>
            <a:off x="5385174" y="2725135"/>
            <a:ext cx="2964273" cy="677108"/>
          </a:xfrm>
          <a:prstGeom prst="rect">
            <a:avLst/>
          </a:prstGeom>
        </p:spPr>
        <p:txBody>
          <a:bodyPr wrap="none">
            <a:spAutoFit/>
          </a:bodyPr>
          <a:lstStyle/>
          <a:p>
            <a:pPr marL="228600">
              <a:spcBef>
                <a:spcPts val="600"/>
              </a:spcBef>
              <a:spcAft>
                <a:spcPts val="600"/>
              </a:spcAft>
              <a:buClr>
                <a:schemeClr val="accent4"/>
              </a:buClr>
              <a:buSzPct val="80000"/>
            </a:pPr>
            <a:r>
              <a:rPr lang="fr-FR" dirty="0" smtClean="0">
                <a:solidFill>
                  <a:schemeClr val="accent2">
                    <a:lumMod val="50000"/>
                  </a:schemeClr>
                </a:solidFill>
              </a:rPr>
              <a:t>Joindre le PCN espace :</a:t>
            </a:r>
            <a:endParaRPr lang="fr-FR" dirty="0" smtClean="0">
              <a:solidFill>
                <a:schemeClr val="accent2">
                  <a:lumMod val="50000"/>
                </a:schemeClr>
              </a:solidFill>
              <a:hlinkClick r:id="rId3">
                <a:extLst>
                  <a:ext uri="{A12FA001-AC4F-418D-AE19-62706E023703}">
                    <ahyp:hlinkClr xmlns:ahyp="http://schemas.microsoft.com/office/drawing/2018/hyperlinkcolor" xmlns="" val="tx"/>
                  </a:ext>
                </a:extLst>
              </a:hlinkClick>
            </a:endParaRPr>
          </a:p>
          <a:p>
            <a:pPr marL="228600">
              <a:spcBef>
                <a:spcPts val="600"/>
              </a:spcBef>
              <a:spcAft>
                <a:spcPts val="600"/>
              </a:spcAft>
              <a:buClr>
                <a:schemeClr val="accent4"/>
              </a:buClr>
              <a:buSzPct val="80000"/>
            </a:pPr>
            <a:r>
              <a:rPr lang="fr-FR" dirty="0" smtClean="0">
                <a:solidFill>
                  <a:srgbClr val="3333FF"/>
                </a:solidFill>
                <a:hlinkClick r:id="rId3">
                  <a:extLst>
                    <a:ext uri="{A12FA001-AC4F-418D-AE19-62706E023703}">
                      <ahyp:hlinkClr xmlns:ahyp="http://schemas.microsoft.com/office/drawing/2018/hyperlinkcolor" xmlns="" val="tx"/>
                    </a:ext>
                  </a:extLst>
                </a:hlinkClick>
              </a:rPr>
              <a:t>pcn-espace@recherche.gouv.fr</a:t>
            </a:r>
            <a:r>
              <a:rPr lang="fr-FR" dirty="0" smtClean="0">
                <a:solidFill>
                  <a:srgbClr val="3333FF"/>
                </a:solidFill>
              </a:rPr>
              <a:t> </a:t>
            </a:r>
            <a:endParaRPr lang="fr-FR" dirty="0">
              <a:solidFill>
                <a:srgbClr val="3333FF"/>
              </a:solidFill>
            </a:endParaRPr>
          </a:p>
        </p:txBody>
      </p:sp>
      <p:sp>
        <p:nvSpPr>
          <p:cNvPr id="17" name="ZoneTexte 16">
            <a:extLst>
              <a:ext uri="{FF2B5EF4-FFF2-40B4-BE49-F238E27FC236}">
                <a16:creationId xmlns:a16="http://schemas.microsoft.com/office/drawing/2014/main" id="{009D0DD7-B0CD-F9E7-BE4F-55FE02A272C0}"/>
              </a:ext>
            </a:extLst>
          </p:cNvPr>
          <p:cNvSpPr txBox="1"/>
          <p:nvPr/>
        </p:nvSpPr>
        <p:spPr>
          <a:xfrm>
            <a:off x="2973681" y="276940"/>
            <a:ext cx="4394213" cy="369332"/>
          </a:xfrm>
          <a:prstGeom prst="rect">
            <a:avLst/>
          </a:prstGeom>
          <a:noFill/>
        </p:spPr>
        <p:txBody>
          <a:bodyPr wrap="square">
            <a:spAutoFit/>
          </a:bodyPr>
          <a:lstStyle/>
          <a:p>
            <a:pPr algn="r"/>
            <a:r>
              <a:rPr lang="fr-FR" sz="1800" b="1" dirty="0" smtClean="0">
                <a:solidFill>
                  <a:schemeClr val="accent2">
                    <a:lumMod val="50000"/>
                  </a:schemeClr>
                </a:solidFill>
              </a:rPr>
              <a:t>L’ Equipe PCN Espace</a:t>
            </a:r>
            <a:endParaRPr lang="fr-FR" sz="1800" b="1" dirty="0">
              <a:solidFill>
                <a:schemeClr val="accent2">
                  <a:lumMod val="50000"/>
                </a:schemeClr>
              </a:solidFill>
            </a:endParaRPr>
          </a:p>
        </p:txBody>
      </p:sp>
      <p:sp>
        <p:nvSpPr>
          <p:cNvPr id="10" name="Rectangle 9"/>
          <p:cNvSpPr/>
          <p:nvPr/>
        </p:nvSpPr>
        <p:spPr>
          <a:xfrm>
            <a:off x="354793" y="3045223"/>
            <a:ext cx="8432655" cy="307777"/>
          </a:xfrm>
          <a:prstGeom prst="rect">
            <a:avLst/>
          </a:prstGeom>
        </p:spPr>
        <p:txBody>
          <a:bodyPr wrap="square">
            <a:spAutoFit/>
          </a:bodyPr>
          <a:lstStyle/>
          <a:p>
            <a:pPr fontAlgn="base"/>
            <a:r>
              <a:rPr lang="en-US" dirty="0" smtClean="0">
                <a:latin typeface="Arial" panose="020B0604020202020204" pitchFamily="34" charset="0"/>
              </a:rPr>
              <a:t>​</a:t>
            </a:r>
            <a:endParaRPr lang="en-US" dirty="0">
              <a:latin typeface="Segoe UI" panose="020B0502040204020203" pitchFamily="34" charset="0"/>
            </a:endParaRPr>
          </a:p>
        </p:txBody>
      </p:sp>
      <p:sp>
        <p:nvSpPr>
          <p:cNvPr id="18" name="Rectangle 17">
            <a:extLst>
              <a:ext uri="{FF2B5EF4-FFF2-40B4-BE49-F238E27FC236}">
                <a16:creationId xmlns:a16="http://schemas.microsoft.com/office/drawing/2014/main" id="{FA2CD5B5-3AE4-4033-912B-E93B38F19C03}"/>
              </a:ext>
            </a:extLst>
          </p:cNvPr>
          <p:cNvSpPr/>
          <p:nvPr/>
        </p:nvSpPr>
        <p:spPr>
          <a:xfrm>
            <a:off x="2642787" y="3370814"/>
            <a:ext cx="684967" cy="369328"/>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Hélène BONFILS</a:t>
            </a:r>
          </a:p>
        </p:txBody>
      </p:sp>
      <p:sp>
        <p:nvSpPr>
          <p:cNvPr id="19" name="Rectangle 18">
            <a:extLst>
              <a:ext uri="{FF2B5EF4-FFF2-40B4-BE49-F238E27FC236}">
                <a16:creationId xmlns:a16="http://schemas.microsoft.com/office/drawing/2014/main" id="{5A697D9F-D76C-464C-939E-2DA2894D3540}"/>
              </a:ext>
            </a:extLst>
          </p:cNvPr>
          <p:cNvSpPr/>
          <p:nvPr/>
        </p:nvSpPr>
        <p:spPr>
          <a:xfrm>
            <a:off x="1255411" y="3356988"/>
            <a:ext cx="834448" cy="369328"/>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Isabelle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DE SUTTER</a:t>
            </a:r>
          </a:p>
        </p:txBody>
      </p:sp>
      <p:pic>
        <p:nvPicPr>
          <p:cNvPr id="20" name="Image 19"/>
          <p:cNvPicPr>
            <a:picLocks noChangeAspect="1"/>
          </p:cNvPicPr>
          <p:nvPr/>
        </p:nvPicPr>
        <p:blipFill>
          <a:blip r:embed="rId4"/>
          <a:stretch>
            <a:fillRect/>
          </a:stretch>
        </p:blipFill>
        <p:spPr>
          <a:xfrm>
            <a:off x="2416278" y="1706818"/>
            <a:ext cx="1143114" cy="1472475"/>
          </a:xfrm>
          <a:prstGeom prst="rect">
            <a:avLst/>
          </a:prstGeom>
        </p:spPr>
      </p:pic>
      <p:sp>
        <p:nvSpPr>
          <p:cNvPr id="21" name="Rectangle 20">
            <a:extLst>
              <a:ext uri="{FF2B5EF4-FFF2-40B4-BE49-F238E27FC236}">
                <a16:creationId xmlns:a16="http://schemas.microsoft.com/office/drawing/2014/main" id="{FA2CD5B5-3AE4-4033-912B-E93B38F19C03}"/>
              </a:ext>
            </a:extLst>
          </p:cNvPr>
          <p:cNvSpPr/>
          <p:nvPr/>
        </p:nvSpPr>
        <p:spPr>
          <a:xfrm>
            <a:off x="4090353" y="3384433"/>
            <a:ext cx="698525" cy="369328"/>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ysClr val="windowText" lastClr="000000"/>
                </a:solidFill>
                <a:effectLst/>
                <a:uLnTx/>
                <a:uFillTx/>
                <a:latin typeface="Helvetica"/>
                <a:cs typeface="Helvetica"/>
              </a:rPr>
              <a:t>Fabienne DAVERAN</a:t>
            </a:r>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630307" y="1918569"/>
            <a:ext cx="1478151" cy="1043301"/>
          </a:xfrm>
          <a:prstGeom prst="rect">
            <a:avLst/>
          </a:prstGeom>
        </p:spPr>
      </p:pic>
      <p:pic>
        <p:nvPicPr>
          <p:cNvPr id="23" name="Image 22"/>
          <p:cNvPicPr>
            <a:picLocks noChangeAspect="1"/>
          </p:cNvPicPr>
          <p:nvPr/>
        </p:nvPicPr>
        <p:blipFill>
          <a:blip r:embed="rId6"/>
          <a:stretch>
            <a:fillRect/>
          </a:stretch>
        </p:blipFill>
        <p:spPr>
          <a:xfrm>
            <a:off x="1114097" y="1701143"/>
            <a:ext cx="1052787" cy="1478150"/>
          </a:xfrm>
          <a:prstGeom prst="rect">
            <a:avLst/>
          </a:prstGeom>
        </p:spPr>
      </p:pic>
      <p:sp>
        <p:nvSpPr>
          <p:cNvPr id="12" name="Espace réservé du numéro de diapositive 3"/>
          <p:cNvSpPr txBox="1">
            <a:spLocks/>
          </p:cNvSpPr>
          <p:nvPr/>
        </p:nvSpPr>
        <p:spPr bwMode="gray">
          <a:xfrm>
            <a:off x="8271640" y="4803998"/>
            <a:ext cx="494695" cy="339502"/>
          </a:xfrm>
          <a:prstGeom prst="rect">
            <a:avLst/>
          </a:prstGeom>
        </p:spPr>
        <p:txBody>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33122C9-A0B9-462F-8757-0847AD287B63}" type="slidenum">
              <a:rPr kumimoji="0" lang="fr-FR" sz="1600" b="0" i="0" u="none" strike="noStrike" kern="0" cap="none" spc="0" normalizeH="0" baseline="0" noProof="0" smtClean="0">
                <a:ln>
                  <a:noFill/>
                </a:ln>
                <a:solidFill>
                  <a:srgbClr val="00009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fr-FR" sz="1600" b="0" i="0" u="none" strike="noStrike" kern="0" cap="none" spc="0" normalizeH="0" baseline="0" noProof="0" dirty="0">
              <a:ln>
                <a:noFill/>
              </a:ln>
              <a:solidFill>
                <a:srgbClr val="000091"/>
              </a:solidFill>
              <a:effectLst/>
              <a:uLnTx/>
              <a:uFillTx/>
              <a:latin typeface="Arial"/>
              <a:cs typeface="Arial"/>
              <a:sym typeface="Arial"/>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a:t>
            </a:fld>
            <a:endParaRPr lang="fr-FR"/>
          </a:p>
        </p:txBody>
      </p:sp>
    </p:spTree>
    <p:extLst>
      <p:ext uri="{BB962C8B-B14F-4D97-AF65-F5344CB8AC3E}">
        <p14:creationId xmlns:p14="http://schemas.microsoft.com/office/powerpoint/2010/main" val="2052259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44137" y="865225"/>
            <a:ext cx="8443353" cy="4278276"/>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HORIZON-EUSPA-2023-SPACE-01-46: Designing space-based downstream applications with international partners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0" indent="0"/>
            <a:endParaRPr lang="en-US" sz="1200" b="0" u="sng" dirty="0" smtClean="0">
              <a:solidFill>
                <a:schemeClr val="tx1"/>
              </a:solidFill>
              <a:latin typeface="+mn-lt"/>
            </a:endParaRPr>
          </a:p>
          <a:p>
            <a:pPr marL="0" indent="0"/>
            <a:endParaRPr lang="en-US" sz="1200" b="0" u="sng" dirty="0" smtClean="0">
              <a:solidFill>
                <a:schemeClr val="tx1"/>
              </a:solidFill>
              <a:latin typeface="+mn-lt"/>
            </a:endParaRPr>
          </a:p>
          <a:p>
            <a:pPr marL="0"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dirty="0">
                <a:solidFill>
                  <a:schemeClr val="tx1"/>
                </a:solidFill>
                <a:latin typeface="+mn-lt"/>
              </a:rPr>
              <a:t>:</a:t>
            </a:r>
          </a:p>
          <a:p>
            <a:pPr marL="485775" lvl="1" indent="-257175" defTabSz="742950"/>
            <a:r>
              <a:rPr lang="en-US" sz="1200" dirty="0"/>
              <a:t>The </a:t>
            </a:r>
            <a:r>
              <a:rPr lang="en-US" sz="1200" b="1" dirty="0"/>
              <a:t>use of EGNSS and sharing of expertise with public and/or private entitie</a:t>
            </a:r>
            <a:r>
              <a:rPr lang="en-US" sz="1200" dirty="0"/>
              <a:t>s to introduce EU space-based applications/solutions, leveraging their innovative, unique features, in particular Galileo differentiators and European know-how.</a:t>
            </a:r>
          </a:p>
          <a:p>
            <a:pPr marL="485775" lvl="1" indent="-257175" defTabSz="742950"/>
            <a:r>
              <a:rPr lang="en-US" sz="1200" dirty="0"/>
              <a:t>The </a:t>
            </a:r>
            <a:r>
              <a:rPr lang="en-US" sz="1200" b="1" dirty="0"/>
              <a:t>use of Copernicus data</a:t>
            </a:r>
            <a:r>
              <a:rPr lang="en-US" sz="1200" dirty="0"/>
              <a:t>, to develop jointly algorithms, services and/or products.</a:t>
            </a:r>
          </a:p>
          <a:p>
            <a:pPr marL="485775" lvl="1" indent="-257175" defTabSz="742950"/>
            <a:r>
              <a:rPr lang="en-US" sz="1200" dirty="0"/>
              <a:t>The </a:t>
            </a:r>
            <a:r>
              <a:rPr lang="en-US" sz="1200" b="1" dirty="0"/>
              <a:t>combined use of EGNSS and Copernicus </a:t>
            </a:r>
            <a:r>
              <a:rPr lang="en-US" sz="1200" dirty="0"/>
              <a:t>to develop innovative downstream applications.</a:t>
            </a:r>
          </a:p>
          <a:p>
            <a:pPr marL="0" indent="0"/>
            <a:r>
              <a:rPr lang="en-US" sz="1200" b="0" u="sng" dirty="0">
                <a:solidFill>
                  <a:schemeClr val="tx1"/>
                </a:solidFill>
                <a:latin typeface="+mn-lt"/>
              </a:rPr>
              <a:t>Scope</a:t>
            </a:r>
            <a:r>
              <a:rPr lang="en-US" sz="1200" b="0" dirty="0">
                <a:solidFill>
                  <a:schemeClr val="tx1"/>
                </a:solidFill>
                <a:latin typeface="+mn-lt"/>
              </a:rPr>
              <a:t>: Proposals should target one or more of the three expected outcomes. Proposal can also include the use of other space-based or non-spaced based assets and services, with a preference given to those based in the EU and in the international cooperation partners countries applying to this topic.</a:t>
            </a:r>
          </a:p>
          <a:p>
            <a:pPr marL="196453" lvl="1" indent="0"/>
            <a:endParaRPr lang="en-US" sz="1200" dirty="0"/>
          </a:p>
          <a:p>
            <a:pPr marL="0" indent="-103585"/>
            <a:r>
              <a:rPr lang="en-US" sz="1200" b="0" i="1" dirty="0">
                <a:solidFill>
                  <a:schemeClr val="tx1"/>
                </a:solidFill>
                <a:latin typeface="+mn-lt"/>
              </a:rPr>
              <a:t>Legal entities established in countries that have signed an administrative cooperation arrangement on Copernicus data access and Earth observation data exchange are exceptionally eligible for Union funding.</a:t>
            </a:r>
          </a:p>
          <a:p>
            <a:pPr marL="410765" lvl="1" indent="-214313"/>
            <a:endParaRPr lang="en-US" sz="1200" dirty="0">
              <a:latin typeface="DIN Next LT Pro Light"/>
            </a:endParaRPr>
          </a:p>
        </p:txBody>
      </p:sp>
      <p:graphicFrame>
        <p:nvGraphicFramePr>
          <p:cNvPr id="8" name="Table 7">
            <a:extLst>
              <a:ext uri="{FF2B5EF4-FFF2-40B4-BE49-F238E27FC236}">
                <a16:creationId xmlns:a16="http://schemas.microsoft.com/office/drawing/2014/main" id="{26582ABE-A36F-4879-B918-4D7B43CBE1F0}"/>
              </a:ext>
            </a:extLst>
          </p:cNvPr>
          <p:cNvGraphicFramePr>
            <a:graphicFrameLocks noGrp="1"/>
          </p:cNvGraphicFramePr>
          <p:nvPr>
            <p:extLst>
              <p:ext uri="{D42A27DB-BD31-4B8C-83A1-F6EECF244321}">
                <p14:modId xmlns:p14="http://schemas.microsoft.com/office/powerpoint/2010/main" val="2606330507"/>
              </p:ext>
            </p:extLst>
          </p:nvPr>
        </p:nvGraphicFramePr>
        <p:xfrm>
          <a:off x="315880" y="1498721"/>
          <a:ext cx="8699865" cy="762000"/>
        </p:xfrm>
        <a:graphic>
          <a:graphicData uri="http://schemas.openxmlformats.org/drawingml/2006/table">
            <a:tbl>
              <a:tblPr firstRow="1" bandRow="1">
                <a:tableStyleId>{5C22544A-7EE6-4342-B048-85BDC9FD1C3A}</a:tableStyleId>
              </a:tblPr>
              <a:tblGrid>
                <a:gridCol w="1234577">
                  <a:extLst>
                    <a:ext uri="{9D8B030D-6E8A-4147-A177-3AD203B41FA5}">
                      <a16:colId xmlns:a16="http://schemas.microsoft.com/office/drawing/2014/main" val="3214808052"/>
                    </a:ext>
                  </a:extLst>
                </a:gridCol>
                <a:gridCol w="1348230">
                  <a:extLst>
                    <a:ext uri="{9D8B030D-6E8A-4147-A177-3AD203B41FA5}">
                      <a16:colId xmlns:a16="http://schemas.microsoft.com/office/drawing/2014/main" val="706679137"/>
                    </a:ext>
                  </a:extLst>
                </a:gridCol>
                <a:gridCol w="1009479">
                  <a:extLst>
                    <a:ext uri="{9D8B030D-6E8A-4147-A177-3AD203B41FA5}">
                      <a16:colId xmlns:a16="http://schemas.microsoft.com/office/drawing/2014/main" val="4038721828"/>
                    </a:ext>
                  </a:extLst>
                </a:gridCol>
                <a:gridCol w="1459675">
                  <a:extLst>
                    <a:ext uri="{9D8B030D-6E8A-4147-A177-3AD203B41FA5}">
                      <a16:colId xmlns:a16="http://schemas.microsoft.com/office/drawing/2014/main" val="503156777"/>
                    </a:ext>
                  </a:extLst>
                </a:gridCol>
                <a:gridCol w="1290406">
                  <a:extLst>
                    <a:ext uri="{9D8B030D-6E8A-4147-A177-3AD203B41FA5}">
                      <a16:colId xmlns:a16="http://schemas.microsoft.com/office/drawing/2014/main" val="2995619175"/>
                    </a:ext>
                  </a:extLst>
                </a:gridCol>
                <a:gridCol w="1178749">
                  <a:extLst>
                    <a:ext uri="{9D8B030D-6E8A-4147-A177-3AD203B41FA5}">
                      <a16:colId xmlns:a16="http://schemas.microsoft.com/office/drawing/2014/main" val="1895727779"/>
                    </a:ext>
                  </a:extLst>
                </a:gridCol>
                <a:gridCol w="1178749">
                  <a:extLst>
                    <a:ext uri="{9D8B030D-6E8A-4147-A177-3AD203B41FA5}">
                      <a16:colId xmlns:a16="http://schemas.microsoft.com/office/drawing/2014/main" val="2464434732"/>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365760">
                <a:tc>
                  <a:txBody>
                    <a:bodyPr/>
                    <a:lstStyle/>
                    <a:p>
                      <a:pPr algn="ctr"/>
                      <a:r>
                        <a:rPr lang="en-IE" sz="1000" dirty="0">
                          <a:solidFill>
                            <a:schemeClr val="accent1"/>
                          </a:solidFill>
                          <a:latin typeface="+mn-lt"/>
                        </a:rPr>
                        <a:t>6</a:t>
                      </a:r>
                    </a:p>
                  </a:txBody>
                  <a:tcPr marL="68580" marR="68580" marT="34290" marB="34290"/>
                </a:tc>
                <a:tc>
                  <a:txBody>
                    <a:bodyPr/>
                    <a:lstStyle/>
                    <a:p>
                      <a:pPr algn="ctr"/>
                      <a:r>
                        <a:rPr lang="en-IE" sz="1000" b="0" i="0" kern="1200" dirty="0">
                          <a:solidFill>
                            <a:schemeClr val="accent1"/>
                          </a:solidFill>
                          <a:effectLst/>
                          <a:latin typeface="+mn-lt"/>
                          <a:ea typeface="+mn-ea"/>
                          <a:cs typeface="+mn-cs"/>
                        </a:rPr>
                        <a:t>0,8 to 1</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RIA​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3/4</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599585" y="218894"/>
            <a:ext cx="4230216"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50</a:t>
            </a:fld>
            <a:endParaRPr lang="fr-FR"/>
          </a:p>
        </p:txBody>
      </p:sp>
    </p:spTree>
    <p:extLst>
      <p:ext uri="{BB962C8B-B14F-4D97-AF65-F5344CB8AC3E}">
        <p14:creationId xmlns:p14="http://schemas.microsoft.com/office/powerpoint/2010/main" val="2269148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0667" y="915566"/>
            <a:ext cx="8693333" cy="4227933"/>
          </a:xfrm>
        </p:spPr>
        <p:txBody>
          <a:bodyPr spcFirstLastPara="1" vert="horz" wrap="square" lIns="68580" tIns="34290" rIns="68580" bIns="34290" rtlCol="0" anchor="t" anchorCtr="0">
            <a:noAutofit/>
          </a:bodyPr>
          <a:lstStyle/>
          <a:p>
            <a:pPr>
              <a:spcBef>
                <a:spcPts val="450"/>
              </a:spcBef>
            </a:pPr>
            <a:r>
              <a:rPr lang="en-US" sz="1350" dirty="0">
                <a:solidFill>
                  <a:schemeClr val="tx1"/>
                </a:solidFill>
                <a:latin typeface="+mn-lt"/>
              </a:rPr>
              <a:t>HORIZON-EUSPA-2023-SPACE-01-61 - EU GOVSATCOM for a safer and more secure EU</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defTabSz="742950"/>
            <a:r>
              <a:rPr lang="en-US" sz="1200" dirty="0"/>
              <a:t>Identification, assessment and development of one or more suitable use case in the area of surveillance, crisis management and key infrastructure;</a:t>
            </a:r>
          </a:p>
          <a:p>
            <a:pPr marL="400050" lvl="1" defTabSz="742950"/>
            <a:r>
              <a:rPr lang="en-US" sz="1200" dirty="0"/>
              <a:t>After identification of technical specifications agreed with the contracting authority, support the development and/or improvement of GOVSATCOM demonstration terminals;</a:t>
            </a:r>
          </a:p>
          <a:p>
            <a:pPr marL="400050" lvl="1" defTabSz="742950"/>
            <a:r>
              <a:rPr lang="en-US" sz="1200" dirty="0"/>
              <a:t>Stimulate the definition of the validation strategy of the early developed GOVSATCOM services;</a:t>
            </a:r>
          </a:p>
          <a:p>
            <a:pPr marL="400050" lvl="1" defTabSz="742950"/>
            <a:r>
              <a:rPr lang="en-US" sz="1200" dirty="0"/>
              <a:t>Foster the identification/definition of GOVSATCOM tools required for the development of the GOVSATCOM terminals.</a:t>
            </a:r>
          </a:p>
          <a:p>
            <a:pPr marL="400050" lvl="1" defTabSz="742950"/>
            <a:r>
              <a:rPr lang="en-US" sz="1200" dirty="0"/>
              <a:t>Develop the application necessary to enable end-to-end demonstration of the selected use case(s);</a:t>
            </a:r>
          </a:p>
          <a:p>
            <a:pPr marL="400050" lvl="1" defTabSz="742950"/>
            <a:r>
              <a:rPr lang="en-US" sz="1200" dirty="0"/>
              <a:t>Perform extensive in-field activities and a final demonstration aimed at verifying the suitability of the solution,</a:t>
            </a:r>
          </a:p>
          <a:p>
            <a:pPr marL="400050" lvl="1" defTabSz="742950"/>
            <a:r>
              <a:rPr lang="en-US" sz="1200" dirty="0"/>
              <a:t>Elaborate the definition of the validation strategy and a user engagement plan and gather users’ feedback.</a:t>
            </a:r>
          </a:p>
          <a:p>
            <a:pPr marL="42863" indent="0"/>
            <a:r>
              <a:rPr lang="en-US" sz="1200" b="0" u="sng" dirty="0">
                <a:solidFill>
                  <a:schemeClr val="tx1"/>
                </a:solidFill>
                <a:latin typeface="+mn-lt"/>
              </a:rPr>
              <a:t>Scope</a:t>
            </a:r>
            <a:r>
              <a:rPr lang="en-US" sz="1200" b="0" dirty="0">
                <a:solidFill>
                  <a:schemeClr val="tx1"/>
                </a:solidFill>
                <a:latin typeface="+mn-lt"/>
              </a:rPr>
              <a:t>: </a:t>
            </a:r>
          </a:p>
          <a:p>
            <a:pPr marL="410765" lvl="1" indent="-214313"/>
            <a:r>
              <a:rPr lang="en-US" sz="1200" dirty="0"/>
              <a:t>Proposals should select at least one GOVSATCOM use case and support the adaptation of one or more existing SATCOM terminals in order to carry out the demonstration and ensure engagement of relevant user communities</a:t>
            </a:r>
          </a:p>
        </p:txBody>
      </p:sp>
      <p:graphicFrame>
        <p:nvGraphicFramePr>
          <p:cNvPr id="9" name="Table 8">
            <a:extLst>
              <a:ext uri="{FF2B5EF4-FFF2-40B4-BE49-F238E27FC236}">
                <a16:creationId xmlns:a16="http://schemas.microsoft.com/office/drawing/2014/main" id="{795AF33B-A420-4333-BD14-F9C39676DE9B}"/>
              </a:ext>
            </a:extLst>
          </p:cNvPr>
          <p:cNvGraphicFramePr>
            <a:graphicFrameLocks noGrp="1"/>
          </p:cNvGraphicFramePr>
          <p:nvPr>
            <p:extLst>
              <p:ext uri="{D42A27DB-BD31-4B8C-83A1-F6EECF244321}">
                <p14:modId xmlns:p14="http://schemas.microsoft.com/office/powerpoint/2010/main" val="4228629574"/>
              </p:ext>
            </p:extLst>
          </p:nvPr>
        </p:nvGraphicFramePr>
        <p:xfrm>
          <a:off x="323528" y="1347614"/>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913446">
                  <a:extLst>
                    <a:ext uri="{9D8B030D-6E8A-4147-A177-3AD203B41FA5}">
                      <a16:colId xmlns:a16="http://schemas.microsoft.com/office/drawing/2014/main" val="1962081177"/>
                    </a:ext>
                  </a:extLst>
                </a:gridCol>
                <a:gridCol w="1553855">
                  <a:extLst>
                    <a:ext uri="{9D8B030D-6E8A-4147-A177-3AD203B41FA5}">
                      <a16:colId xmlns:a16="http://schemas.microsoft.com/office/drawing/2014/main" val="503156777"/>
                    </a:ext>
                  </a:extLst>
                </a:gridCol>
                <a:gridCol w="1289436">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417208223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a:t>
                      </a:r>
                    </a:p>
                  </a:txBody>
                  <a:tcPr marL="68580" marR="68580" marT="34290" marB="34290"/>
                </a:tc>
                <a:tc>
                  <a:txBody>
                    <a:bodyPr/>
                    <a:lstStyle/>
                    <a:p>
                      <a:pPr algn="ctr"/>
                      <a:r>
                        <a:rPr lang="en-IE" sz="1000" b="0" i="0" kern="1200" dirty="0">
                          <a:solidFill>
                            <a:schemeClr val="accent1"/>
                          </a:solidFill>
                          <a:effectLst/>
                          <a:latin typeface="+mn-lt"/>
                          <a:ea typeface="+mn-ea"/>
                          <a:cs typeface="+mn-cs"/>
                        </a:rPr>
                        <a:t>3 to 4</a:t>
                      </a:r>
                    </a:p>
                  </a:txBody>
                  <a:tcPr marL="68580" marR="68580" marT="34290" marB="34290"/>
                </a:tc>
                <a:tc>
                  <a:txBody>
                    <a:bodyPr/>
                    <a:lstStyle/>
                    <a:p>
                      <a:pPr algn="ctr"/>
                      <a:r>
                        <a:rPr lang="fr-BE" sz="1000" b="0" i="0" kern="1200" dirty="0">
                          <a:solidFill>
                            <a:schemeClr val="accent1"/>
                          </a:solidFill>
                          <a:effectLst/>
                          <a:latin typeface="+mn-lt"/>
                          <a:ea typeface="+mn-ea"/>
                          <a:cs typeface="+mn-cs"/>
                        </a:rPr>
                        <a:t>3</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dirty="0" err="1">
                          <a:solidFill>
                            <a:schemeClr val="accent1"/>
                          </a:solidFill>
                          <a:latin typeface="+mn-lt"/>
                        </a:rPr>
                        <a:t>Delegated</a:t>
                      </a:r>
                      <a:r>
                        <a:rPr lang="fr-BE" sz="1000" dirty="0">
                          <a:solidFill>
                            <a:schemeClr val="accent1"/>
                          </a:solidFill>
                          <a:latin typeface="+mn-lt"/>
                        </a:rPr>
                        <a:t> to EUSPA - IA​</a:t>
                      </a:r>
                      <a:endParaRPr lang="en-IE" sz="1000" dirty="0">
                        <a:solidFill>
                          <a:schemeClr val="accent1"/>
                        </a:solidFill>
                        <a:latin typeface="+mn-lt"/>
                      </a:endParaRPr>
                    </a:p>
                  </a:txBody>
                  <a:tcPr marL="68580" marR="68580" marT="34290" marB="34290"/>
                </a:tc>
                <a:tc>
                  <a:txBody>
                    <a:bodyPr/>
                    <a:lstStyle/>
                    <a:p>
                      <a:pPr algn="ctr"/>
                      <a:r>
                        <a:rPr lang="en-US" sz="1000" kern="1200" dirty="0">
                          <a:solidFill>
                            <a:schemeClr val="accent1"/>
                          </a:solidFill>
                          <a:latin typeface="+mn-lt"/>
                          <a:ea typeface="+mn-ea"/>
                          <a:cs typeface="+mn-cs"/>
                        </a:rPr>
                        <a:t>7/9</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4499992" y="195486"/>
            <a:ext cx="4086200" cy="646331"/>
          </a:xfrm>
          <a:prstGeom prst="rect">
            <a:avLst/>
          </a:prstGeom>
        </p:spPr>
        <p:txBody>
          <a:bodyPr wrap="square">
            <a:spAutoFit/>
          </a:bodyPr>
          <a:lstStyle/>
          <a:p>
            <a:r>
              <a:rPr lang="fr-FR" dirty="0"/>
              <a:t>6 – EGNSS &amp; </a:t>
            </a:r>
            <a:r>
              <a:rPr lang="fr-FR" dirty="0" err="1"/>
              <a:t>Copernicus</a:t>
            </a:r>
            <a:r>
              <a:rPr lang="fr-FR" dirty="0"/>
              <a:t> applications + PRS uses + GOVSATCOM uses</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51</a:t>
            </a:fld>
            <a:endParaRPr lang="fr-FR"/>
          </a:p>
        </p:txBody>
      </p:sp>
    </p:spTree>
    <p:extLst>
      <p:ext uri="{BB962C8B-B14F-4D97-AF65-F5344CB8AC3E}">
        <p14:creationId xmlns:p14="http://schemas.microsoft.com/office/powerpoint/2010/main" val="389183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38767" y="1548127"/>
            <a:ext cx="8505233" cy="2283581"/>
          </a:xfrm>
        </p:spPr>
        <p:txBody>
          <a:bodyPr spcFirstLastPara="1" vert="horz" wrap="square" lIns="68580" tIns="34290" rIns="68580" bIns="34290" rtlCol="0" anchor="t" anchorCtr="0">
            <a:noAutofit/>
          </a:bodyPr>
          <a:lstStyle/>
          <a:p>
            <a:pPr marL="514350" indent="-285750">
              <a:lnSpc>
                <a:spcPct val="100000"/>
              </a:lnSpc>
              <a:buFont typeface="Wingdings" panose="05000000000000000000" pitchFamily="2" charset="2"/>
              <a:buChar char="§"/>
            </a:pPr>
            <a:r>
              <a:rPr lang="en-US" sz="1350" dirty="0">
                <a:solidFill>
                  <a:schemeClr val="tx1"/>
                </a:solidFill>
                <a:latin typeface="+mn-lt"/>
              </a:rPr>
              <a:t>HORIZON-CL4-2023-SPACE-01-62: </a:t>
            </a:r>
            <a:r>
              <a:rPr lang="en-GB" sz="1350" dirty="0">
                <a:solidFill>
                  <a:schemeClr val="tx1"/>
                </a:solidFill>
                <a:latin typeface="+mn-lt"/>
              </a:rPr>
              <a:t>Quantum Communication Technologies for space </a:t>
            </a:r>
            <a:r>
              <a:rPr lang="en-GB" sz="1350" dirty="0" smtClean="0">
                <a:solidFill>
                  <a:schemeClr val="tx1"/>
                </a:solidFill>
                <a:latin typeface="+mn-lt"/>
              </a:rPr>
              <a:t>systems</a:t>
            </a:r>
          </a:p>
          <a:p>
            <a:pPr marL="514350" indent="-285750">
              <a:lnSpc>
                <a:spcPct val="100000"/>
              </a:lnSpc>
              <a:buFont typeface="Wingdings" panose="05000000000000000000" pitchFamily="2" charset="2"/>
              <a:buChar char="§"/>
            </a:pPr>
            <a:endParaRPr lang="en-GB" sz="1350" dirty="0">
              <a:solidFill>
                <a:schemeClr val="tx1"/>
              </a:solidFill>
              <a:latin typeface="+mn-lt"/>
            </a:endParaRPr>
          </a:p>
          <a:p>
            <a:pPr marL="514350" indent="-285750">
              <a:lnSpc>
                <a:spcPct val="100000"/>
              </a:lnSpc>
              <a:buFont typeface="Wingdings" panose="05000000000000000000" pitchFamily="2" charset="2"/>
              <a:buChar char="§"/>
            </a:pPr>
            <a:r>
              <a:rPr lang="en-US" sz="1350" dirty="0">
                <a:solidFill>
                  <a:schemeClr val="tx1"/>
                </a:solidFill>
                <a:latin typeface="+mn-lt"/>
              </a:rPr>
              <a:t>HORIZON-CL4-2023-SPACE-01-63: </a:t>
            </a:r>
            <a:r>
              <a:rPr lang="en-GB" sz="1350" dirty="0">
                <a:solidFill>
                  <a:schemeClr val="tx1"/>
                </a:solidFill>
                <a:latin typeface="+mn-lt"/>
              </a:rPr>
              <a:t>Quantum Space Gravimetry Phase-A </a:t>
            </a:r>
            <a:r>
              <a:rPr lang="en-GB" sz="1350" dirty="0" smtClean="0">
                <a:solidFill>
                  <a:schemeClr val="tx1"/>
                </a:solidFill>
                <a:latin typeface="+mn-lt"/>
              </a:rPr>
              <a:t>Study</a:t>
            </a:r>
          </a:p>
          <a:p>
            <a:pPr marL="514350" indent="-285750">
              <a:lnSpc>
                <a:spcPct val="100000"/>
              </a:lnSpc>
              <a:buFont typeface="Wingdings" panose="05000000000000000000" pitchFamily="2" charset="2"/>
              <a:buChar char="§"/>
            </a:pPr>
            <a:endParaRPr lang="en-GB" sz="1350" dirty="0">
              <a:solidFill>
                <a:schemeClr val="tx1"/>
              </a:solidFill>
              <a:latin typeface="+mn-lt"/>
            </a:endParaRPr>
          </a:p>
          <a:p>
            <a:pPr marL="514350" indent="-285750">
              <a:lnSpc>
                <a:spcPct val="100000"/>
              </a:lnSpc>
              <a:buFont typeface="Wingdings" panose="05000000000000000000" pitchFamily="2" charset="2"/>
              <a:buChar char="§"/>
            </a:pPr>
            <a:r>
              <a:rPr lang="en-US" sz="1350" dirty="0">
                <a:solidFill>
                  <a:schemeClr val="tx1"/>
                </a:solidFill>
                <a:latin typeface="+mn-lt"/>
              </a:rPr>
              <a:t>HORIZON-CL4-2024-SPACE-01-64: Quantum Space Gravimetry Phase-B study &amp; Technology Maturation</a:t>
            </a:r>
          </a:p>
          <a:p>
            <a:pPr>
              <a:lnSpc>
                <a:spcPct val="100000"/>
              </a:lnSpc>
            </a:pPr>
            <a:endParaRPr lang="en-GB" sz="1350" dirty="0">
              <a:latin typeface="DIN Next LT Pro Light"/>
            </a:endParaRPr>
          </a:p>
        </p:txBody>
      </p:sp>
      <p:sp>
        <p:nvSpPr>
          <p:cNvPr id="5" name="Title 1">
            <a:extLst>
              <a:ext uri="{FF2B5EF4-FFF2-40B4-BE49-F238E27FC236}">
                <a16:creationId xmlns:a16="http://schemas.microsoft.com/office/drawing/2014/main" id="{AFD42D57-39D7-4BE7-A5EA-DC3CDCE12115}"/>
              </a:ext>
            </a:extLst>
          </p:cNvPr>
          <p:cNvSpPr txBox="1">
            <a:spLocks/>
          </p:cNvSpPr>
          <p:nvPr/>
        </p:nvSpPr>
        <p:spPr>
          <a:xfrm>
            <a:off x="6300192" y="51470"/>
            <a:ext cx="183569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7 - Quantum</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52</a:t>
            </a:fld>
            <a:endParaRPr lang="fr-FR"/>
          </a:p>
        </p:txBody>
      </p:sp>
    </p:spTree>
    <p:extLst>
      <p:ext uri="{BB962C8B-B14F-4D97-AF65-F5344CB8AC3E}">
        <p14:creationId xmlns:p14="http://schemas.microsoft.com/office/powerpoint/2010/main" val="2576372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0668" y="915565"/>
            <a:ext cx="8361065" cy="4227933"/>
          </a:xfrm>
        </p:spPr>
        <p:txBody>
          <a:bodyPr spcFirstLastPara="1" vert="horz" wrap="square" lIns="68580" tIns="34290" rIns="68580" bIns="34290" rtlCol="0" anchor="t" anchorCtr="0">
            <a:noAutofit/>
          </a:bodyPr>
          <a:lstStyle/>
          <a:p>
            <a:pPr>
              <a:lnSpc>
                <a:spcPct val="100000"/>
              </a:lnSpc>
            </a:pPr>
            <a:r>
              <a:rPr lang="en-US" sz="1350" dirty="0">
                <a:solidFill>
                  <a:schemeClr val="tx1"/>
                </a:solidFill>
                <a:latin typeface="+mn-lt"/>
              </a:rPr>
              <a:t>HORIZON-CL4-2023-SPACE-01-62: </a:t>
            </a:r>
            <a:r>
              <a:rPr lang="en-GB" sz="1350" dirty="0">
                <a:solidFill>
                  <a:schemeClr val="tx1"/>
                </a:solidFill>
                <a:latin typeface="+mn-lt"/>
              </a:rPr>
              <a:t>Quantum Communication Technologies for space systems</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a:r>
              <a:rPr lang="en-US" sz="1200" dirty="0"/>
              <a:t>Support the EU space policy and the EU initiative to establish the Union Secure Connectivity Programme and foster the development of ultra-secure EU services based on or using space systems</a:t>
            </a:r>
          </a:p>
          <a:p>
            <a:pPr marL="400050" lvl="1"/>
            <a:r>
              <a:rPr lang="en-US" sz="1200" dirty="0"/>
              <a:t>Ensure the EU sovereignty and non-dependence for the development of capacities leading to the availability of ultra-secure services based on Quantum Key Distribution (QKD).</a:t>
            </a:r>
          </a:p>
          <a:p>
            <a:pPr marL="400050" lvl="1"/>
            <a:r>
              <a:rPr lang="en-US" sz="1200" dirty="0"/>
              <a:t>Enhance the TRL of the critical components necessary to build QKD space systems and foster the development of the associated QKD standards. </a:t>
            </a:r>
          </a:p>
          <a:p>
            <a:pPr marL="42863" indent="0"/>
            <a:r>
              <a:rPr lang="en-US" sz="1200" b="0" u="sng" dirty="0">
                <a:solidFill>
                  <a:schemeClr val="tx1"/>
                </a:solidFill>
                <a:latin typeface="+mn-lt"/>
              </a:rPr>
              <a:t>Scope</a:t>
            </a:r>
            <a:r>
              <a:rPr lang="en-US" sz="1200" b="0" dirty="0">
                <a:solidFill>
                  <a:schemeClr val="tx1"/>
                </a:solidFill>
                <a:latin typeface="+mn-lt"/>
              </a:rPr>
              <a:t>:</a:t>
            </a:r>
          </a:p>
          <a:p>
            <a:pPr marL="42863" indent="0"/>
            <a:r>
              <a:rPr lang="en-US" sz="1200" b="0" dirty="0">
                <a:solidFill>
                  <a:schemeClr val="tx1"/>
                </a:solidFill>
                <a:latin typeface="+mn-lt"/>
              </a:rPr>
              <a:t>The development of the critical components and technologies necessary to build a space quantum key distribution system. The topic covers all the critical hardware and software components necessary for the quantum key distribution function to be implemented via a satellite payload, as well as the corresponding optical ground station. In addition, proposals should address the issue of </a:t>
            </a:r>
            <a:r>
              <a:rPr lang="en-US" sz="1200" b="0" dirty="0" err="1">
                <a:solidFill>
                  <a:schemeClr val="tx1"/>
                </a:solidFill>
                <a:latin typeface="+mn-lt"/>
              </a:rPr>
              <a:t>standardisation</a:t>
            </a:r>
            <a:r>
              <a:rPr lang="en-US" sz="1200" b="0" dirty="0">
                <a:solidFill>
                  <a:schemeClr val="tx1"/>
                </a:solidFill>
                <a:latin typeface="+mn-lt"/>
              </a:rPr>
              <a:t> for QKD space systems. </a:t>
            </a:r>
          </a:p>
        </p:txBody>
      </p:sp>
      <p:graphicFrame>
        <p:nvGraphicFramePr>
          <p:cNvPr id="8" name="Table 7">
            <a:extLst>
              <a:ext uri="{FF2B5EF4-FFF2-40B4-BE49-F238E27FC236}">
                <a16:creationId xmlns:a16="http://schemas.microsoft.com/office/drawing/2014/main" id="{7A5F75C6-7266-48CA-A648-108B19955286}"/>
              </a:ext>
            </a:extLst>
          </p:cNvPr>
          <p:cNvGraphicFramePr>
            <a:graphicFrameLocks noGrp="1"/>
          </p:cNvGraphicFramePr>
          <p:nvPr>
            <p:extLst>
              <p:ext uri="{D42A27DB-BD31-4B8C-83A1-F6EECF244321}">
                <p14:modId xmlns:p14="http://schemas.microsoft.com/office/powerpoint/2010/main" val="2405386901"/>
              </p:ext>
            </p:extLst>
          </p:nvPr>
        </p:nvGraphicFramePr>
        <p:xfrm>
          <a:off x="323528" y="1275606"/>
          <a:ext cx="8693331" cy="666750"/>
        </p:xfrm>
        <a:graphic>
          <a:graphicData uri="http://schemas.openxmlformats.org/drawingml/2006/table">
            <a:tbl>
              <a:tblPr firstRow="1" bandRow="1">
                <a:tableStyleId>{5C22544A-7EE6-4342-B048-85BDC9FD1C3A}</a:tableStyleId>
              </a:tblPr>
              <a:tblGrid>
                <a:gridCol w="1233650">
                  <a:extLst>
                    <a:ext uri="{9D8B030D-6E8A-4147-A177-3AD203B41FA5}">
                      <a16:colId xmlns:a16="http://schemas.microsoft.com/office/drawing/2014/main" val="3214808052"/>
                    </a:ext>
                  </a:extLst>
                </a:gridCol>
                <a:gridCol w="1347218">
                  <a:extLst>
                    <a:ext uri="{9D8B030D-6E8A-4147-A177-3AD203B41FA5}">
                      <a16:colId xmlns:a16="http://schemas.microsoft.com/office/drawing/2014/main" val="706679137"/>
                    </a:ext>
                  </a:extLst>
                </a:gridCol>
                <a:gridCol w="1347218">
                  <a:extLst>
                    <a:ext uri="{9D8B030D-6E8A-4147-A177-3AD203B41FA5}">
                      <a16:colId xmlns:a16="http://schemas.microsoft.com/office/drawing/2014/main" val="1040939497"/>
                    </a:ext>
                  </a:extLst>
                </a:gridCol>
                <a:gridCol w="1120082">
                  <a:extLst>
                    <a:ext uri="{9D8B030D-6E8A-4147-A177-3AD203B41FA5}">
                      <a16:colId xmlns:a16="http://schemas.microsoft.com/office/drawing/2014/main" val="503156777"/>
                    </a:ext>
                  </a:extLst>
                </a:gridCol>
                <a:gridCol w="1289437">
                  <a:extLst>
                    <a:ext uri="{9D8B030D-6E8A-4147-A177-3AD203B41FA5}">
                      <a16:colId xmlns:a16="http://schemas.microsoft.com/office/drawing/2014/main" val="2995619175"/>
                    </a:ext>
                  </a:extLst>
                </a:gridCol>
                <a:gridCol w="1177863">
                  <a:extLst>
                    <a:ext uri="{9D8B030D-6E8A-4147-A177-3AD203B41FA5}">
                      <a16:colId xmlns:a16="http://schemas.microsoft.com/office/drawing/2014/main" val="1895727779"/>
                    </a:ext>
                  </a:extLst>
                </a:gridCol>
                <a:gridCol w="1177863">
                  <a:extLst>
                    <a:ext uri="{9D8B030D-6E8A-4147-A177-3AD203B41FA5}">
                      <a16:colId xmlns:a16="http://schemas.microsoft.com/office/drawing/2014/main" val="1970979042"/>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5,00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2,50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5/6</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3" name="Rectangle 2"/>
          <p:cNvSpPr/>
          <p:nvPr/>
        </p:nvSpPr>
        <p:spPr>
          <a:xfrm>
            <a:off x="7020272" y="168883"/>
            <a:ext cx="1518364" cy="369332"/>
          </a:xfrm>
          <a:prstGeom prst="rect">
            <a:avLst/>
          </a:prstGeom>
        </p:spPr>
        <p:txBody>
          <a:bodyPr wrap="none">
            <a:spAutoFit/>
          </a:bodyPr>
          <a:lstStyle/>
          <a:p>
            <a:r>
              <a:rPr lang="fr-FR" dirty="0"/>
              <a:t>7 – Quantum</a:t>
            </a: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53</a:t>
            </a:fld>
            <a:endParaRPr lang="fr-FR"/>
          </a:p>
        </p:txBody>
      </p:sp>
    </p:spTree>
    <p:extLst>
      <p:ext uri="{BB962C8B-B14F-4D97-AF65-F5344CB8AC3E}">
        <p14:creationId xmlns:p14="http://schemas.microsoft.com/office/powerpoint/2010/main" val="3869166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15566"/>
            <a:ext cx="8557881" cy="4227933"/>
          </a:xfrm>
        </p:spPr>
        <p:txBody>
          <a:bodyPr spcFirstLastPara="1" vert="horz" wrap="square" lIns="68580" tIns="34290" rIns="68580" bIns="34290" rtlCol="0" anchor="t" anchorCtr="0">
            <a:noAutofit/>
          </a:bodyPr>
          <a:lstStyle/>
          <a:p>
            <a:pPr>
              <a:lnSpc>
                <a:spcPct val="100000"/>
              </a:lnSpc>
            </a:pPr>
            <a:r>
              <a:rPr lang="en-US" sz="1350" dirty="0">
                <a:solidFill>
                  <a:schemeClr val="tx1"/>
                </a:solidFill>
                <a:latin typeface="+mn-lt"/>
              </a:rPr>
              <a:t>HORIZON-CL4-2023-SPACE-01-63: Quantum Space Gravimetry Phase-A Study</a:t>
            </a:r>
          </a:p>
          <a:p>
            <a:pPr lvl="1">
              <a:lnSpc>
                <a:spcPct val="100000"/>
              </a:lnSpc>
            </a:pPr>
            <a:endParaRPr lang="en-US" sz="1200" dirty="0"/>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a:t>
            </a:r>
            <a:r>
              <a:rPr lang="en-US" sz="1200" b="0" dirty="0">
                <a:solidFill>
                  <a:schemeClr val="tx1"/>
                </a:solidFill>
                <a:latin typeface="+mn-lt"/>
              </a:rPr>
              <a:t>:</a:t>
            </a:r>
          </a:p>
          <a:p>
            <a:pPr marL="400050" lvl="1"/>
            <a:r>
              <a:rPr lang="en-US" sz="1200" dirty="0"/>
              <a:t>Support the EU space policy and the EU Green Deal by assessing the feasibility of a quantum space gravimetry pathfinder mission</a:t>
            </a:r>
          </a:p>
          <a:p>
            <a:pPr marL="400050" lvl="1"/>
            <a:r>
              <a:rPr lang="en-US" sz="1200" dirty="0"/>
              <a:t>Propose a mission, system and operation concept for the Quantum Space Gravimetry pathfinder mission</a:t>
            </a:r>
          </a:p>
          <a:p>
            <a:pPr marL="400050" lvl="1">
              <a:spcAft>
                <a:spcPts val="450"/>
              </a:spcAft>
            </a:pPr>
            <a:r>
              <a:rPr lang="en-US" sz="1200" dirty="0"/>
              <a:t>Establish the list of critical components for a Quantum Space Gravimetry mission </a:t>
            </a:r>
          </a:p>
          <a:p>
            <a:pPr marL="0" indent="-71438"/>
            <a:r>
              <a:rPr lang="en-US" sz="1200" b="0" dirty="0">
                <a:solidFill>
                  <a:schemeClr val="tx1"/>
                </a:solidFill>
                <a:latin typeface="+mn-lt"/>
              </a:rPr>
              <a:t>These outcomes will contribute to securing the EU autonomy of supply for critical technologies and equipment, and foster the EU's space sector competitiveness, in line with the Expected Impact of the destination. </a:t>
            </a:r>
          </a:p>
          <a:p>
            <a:pPr marL="42863" indent="0"/>
            <a:r>
              <a:rPr lang="en-US" sz="1200" b="0" u="sng" dirty="0">
                <a:solidFill>
                  <a:schemeClr val="tx1"/>
                </a:solidFill>
                <a:latin typeface="+mn-lt"/>
              </a:rPr>
              <a:t>Scope</a:t>
            </a:r>
            <a:r>
              <a:rPr lang="en-US" sz="1200" b="0" dirty="0">
                <a:solidFill>
                  <a:schemeClr val="tx1"/>
                </a:solidFill>
                <a:latin typeface="+mn-lt"/>
              </a:rPr>
              <a:t>:</a:t>
            </a:r>
          </a:p>
          <a:p>
            <a:pPr marL="42863" indent="0"/>
            <a:r>
              <a:rPr lang="en-US" sz="1200" b="0" dirty="0">
                <a:solidFill>
                  <a:schemeClr val="tx1"/>
                </a:solidFill>
                <a:latin typeface="+mn-lt"/>
              </a:rPr>
              <a:t>The final objective of this call is the selection of a Quantum Space Gravimetry pathfinder mission. To achieve this objective, </a:t>
            </a:r>
            <a:r>
              <a:rPr lang="en-US" sz="1200" dirty="0">
                <a:solidFill>
                  <a:schemeClr val="tx1"/>
                </a:solidFill>
                <a:latin typeface="+mn-lt"/>
              </a:rPr>
              <a:t>two phase-A proposals for a feasibility study, as specified in ECSS‐M‐ST‐10C, will be selected</a:t>
            </a:r>
            <a:r>
              <a:rPr lang="en-US" sz="1200" b="0" dirty="0">
                <a:solidFill>
                  <a:schemeClr val="tx1"/>
                </a:solidFill>
                <a:latin typeface="+mn-lt"/>
              </a:rPr>
              <a:t>. </a:t>
            </a:r>
          </a:p>
          <a:p>
            <a:pPr marL="42863" indent="0"/>
            <a:r>
              <a:rPr lang="en-US" sz="1200" b="0" dirty="0">
                <a:solidFill>
                  <a:schemeClr val="tx1"/>
                </a:solidFill>
                <a:latin typeface="+mn-lt"/>
              </a:rPr>
              <a:t>The scope of this topic covers in particular the system and operations concept of the pathfinder mission leading to a technical solution deployable before the end of the decade. A particular attention will be drawn on the analysis of the critical technologies and components necessary to deploy this mission, and proposals shall address the technological maturation necessary to meet this objective, based on EU solutions. </a:t>
            </a:r>
          </a:p>
        </p:txBody>
      </p:sp>
      <p:graphicFrame>
        <p:nvGraphicFramePr>
          <p:cNvPr id="8" name="Table 7">
            <a:extLst>
              <a:ext uri="{FF2B5EF4-FFF2-40B4-BE49-F238E27FC236}">
                <a16:creationId xmlns:a16="http://schemas.microsoft.com/office/drawing/2014/main" id="{1FC811EE-2829-4C4C-8829-C22398F1F735}"/>
              </a:ext>
            </a:extLst>
          </p:cNvPr>
          <p:cNvGraphicFramePr>
            <a:graphicFrameLocks noGrp="1"/>
          </p:cNvGraphicFramePr>
          <p:nvPr>
            <p:extLst>
              <p:ext uri="{D42A27DB-BD31-4B8C-83A1-F6EECF244321}">
                <p14:modId xmlns:p14="http://schemas.microsoft.com/office/powerpoint/2010/main" val="3808824194"/>
              </p:ext>
            </p:extLst>
          </p:nvPr>
        </p:nvGraphicFramePr>
        <p:xfrm>
          <a:off x="315477" y="1275606"/>
          <a:ext cx="8686800"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1826149752"/>
                    </a:ext>
                  </a:extLst>
                </a:gridCol>
                <a:gridCol w="1119241">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388647718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3</a:t>
                      </a:r>
                    </a:p>
                  </a:txBody>
                  <a:tcPr marL="68580" marR="68580" marT="34290" marB="34290"/>
                </a:tc>
                <a:tc>
                  <a:txBody>
                    <a:bodyPr/>
                    <a:lstStyle/>
                    <a:p>
                      <a:pPr algn="ctr"/>
                      <a:r>
                        <a:rPr lang="en-IE" sz="1000" b="0" i="0" kern="1200" dirty="0">
                          <a:solidFill>
                            <a:schemeClr val="accent1"/>
                          </a:solidFill>
                          <a:effectLst/>
                          <a:latin typeface="+mn-lt"/>
                          <a:ea typeface="+mn-ea"/>
                          <a:cs typeface="+mn-cs"/>
                        </a:rPr>
                        <a:t>1,00 to 1,50</a:t>
                      </a:r>
                    </a:p>
                  </a:txBody>
                  <a:tcPr marL="68580" marR="68580" marT="34290" marB="34290"/>
                </a:tc>
                <a:tc>
                  <a:txBody>
                    <a:bodyPr/>
                    <a:lstStyle/>
                    <a:p>
                      <a:pPr algn="ctr"/>
                      <a:r>
                        <a:rPr lang="fr-BE" sz="1000" b="0" i="0" kern="1200" dirty="0">
                          <a:solidFill>
                            <a:schemeClr val="accent1"/>
                          </a:solidFill>
                          <a:effectLst/>
                          <a:latin typeface="+mn-lt"/>
                          <a:ea typeface="+mn-ea"/>
                          <a:cs typeface="+mn-cs"/>
                        </a:rPr>
                        <a:t>2</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3</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804248" y="267494"/>
            <a:ext cx="1518364" cy="369332"/>
          </a:xfrm>
          <a:prstGeom prst="rect">
            <a:avLst/>
          </a:prstGeom>
        </p:spPr>
        <p:txBody>
          <a:bodyPr wrap="none">
            <a:spAutoFit/>
          </a:bodyPr>
          <a:lstStyle/>
          <a:p>
            <a:r>
              <a:rPr lang="fr-FR" dirty="0"/>
              <a:t>7 – Quantum</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54</a:t>
            </a:fld>
            <a:endParaRPr lang="fr-FR"/>
          </a:p>
        </p:txBody>
      </p:sp>
    </p:spTree>
    <p:extLst>
      <p:ext uri="{BB962C8B-B14F-4D97-AF65-F5344CB8AC3E}">
        <p14:creationId xmlns:p14="http://schemas.microsoft.com/office/powerpoint/2010/main" val="464749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193" y="987573"/>
            <a:ext cx="8533087" cy="4155927"/>
          </a:xfrm>
        </p:spPr>
        <p:txBody>
          <a:bodyPr spcFirstLastPara="1" vert="horz" wrap="square" lIns="68580" tIns="34290" rIns="68580" bIns="34290" rtlCol="0" anchor="t" anchorCtr="0">
            <a:noAutofit/>
          </a:bodyPr>
          <a:lstStyle/>
          <a:p>
            <a:pPr>
              <a:lnSpc>
                <a:spcPct val="100000"/>
              </a:lnSpc>
            </a:pPr>
            <a:r>
              <a:rPr lang="en-US" sz="1350" dirty="0">
                <a:solidFill>
                  <a:schemeClr val="tx1"/>
                </a:solidFill>
                <a:latin typeface="+mn-lt"/>
              </a:rPr>
              <a:t>HORIZON-CL4-2024-SPACE-01-64: Quantum Space Gravimetry Phase-B study &amp; Technology Maturation</a:t>
            </a:r>
          </a:p>
          <a:p>
            <a:pPr lvl="1">
              <a:lnSpc>
                <a:spcPct val="100000"/>
              </a:lnSpc>
            </a:pPr>
            <a:endParaRPr lang="en-US" sz="1200" dirty="0"/>
          </a:p>
          <a:p>
            <a:pPr lvl="1">
              <a:lnSpc>
                <a:spcPct val="100000"/>
              </a:lnSpc>
            </a:pPr>
            <a:endParaRPr lang="en-US" sz="1200" dirty="0"/>
          </a:p>
          <a:p>
            <a:pPr marL="42863" indent="0"/>
            <a:endParaRPr lang="en-US" sz="1200" b="0" u="sng" dirty="0" smtClean="0">
              <a:solidFill>
                <a:schemeClr val="tx1"/>
              </a:solidFill>
              <a:latin typeface="+mn-lt"/>
            </a:endParaRPr>
          </a:p>
          <a:p>
            <a:pPr marL="42863" indent="0"/>
            <a:endParaRPr lang="en-US" sz="1200" b="0" u="sng" dirty="0">
              <a:solidFill>
                <a:schemeClr val="tx1"/>
              </a:solidFill>
              <a:latin typeface="+mn-lt"/>
            </a:endParaRPr>
          </a:p>
          <a:p>
            <a:pPr marL="42863" indent="0"/>
            <a:r>
              <a:rPr lang="en-US" sz="1200" b="0" u="sng" dirty="0" smtClean="0">
                <a:solidFill>
                  <a:schemeClr val="tx1"/>
                </a:solidFill>
                <a:latin typeface="+mn-lt"/>
              </a:rPr>
              <a:t>Expected </a:t>
            </a:r>
            <a:r>
              <a:rPr lang="en-US" sz="1200" b="0" u="sng" dirty="0">
                <a:solidFill>
                  <a:schemeClr val="tx1"/>
                </a:solidFill>
                <a:latin typeface="+mn-lt"/>
              </a:rPr>
              <a:t>outcomes </a:t>
            </a:r>
            <a:r>
              <a:rPr lang="en-US" sz="1200" b="0" dirty="0">
                <a:solidFill>
                  <a:schemeClr val="tx1"/>
                </a:solidFill>
                <a:latin typeface="+mn-lt"/>
              </a:rPr>
              <a:t>:</a:t>
            </a:r>
          </a:p>
          <a:p>
            <a:pPr marL="400050" lvl="1"/>
            <a:r>
              <a:rPr lang="en-US" sz="1200" dirty="0"/>
              <a:t>Support the EU space policy and the EU Green Deal by assessing the feasibility of a quantum space gravimetry pathfinder mission.</a:t>
            </a:r>
          </a:p>
          <a:p>
            <a:pPr marL="400050" lvl="1"/>
            <a:r>
              <a:rPr lang="en-US" sz="1200" dirty="0"/>
              <a:t>Ensure EU sovereignty and non-dependence for the development of capacities leading to the availability of quantum space gravimetry. </a:t>
            </a:r>
          </a:p>
          <a:p>
            <a:pPr marL="400050" lvl="1"/>
            <a:r>
              <a:rPr lang="en-US" sz="1200" dirty="0"/>
              <a:t>Enhance the TRL of the critical components necessary to build quantum gravimetry for space Up to two phase-A study proposals will be selected under this call, and their outcomes will contribute to the selection of a Quantum Space Gravimetry pathfinder mission.</a:t>
            </a:r>
          </a:p>
          <a:p>
            <a:pPr marL="42863" indent="0"/>
            <a:r>
              <a:rPr lang="en-US" sz="1200" b="0" u="sng" dirty="0">
                <a:solidFill>
                  <a:schemeClr val="tx1"/>
                </a:solidFill>
                <a:latin typeface="+mn-lt"/>
              </a:rPr>
              <a:t>Scope</a:t>
            </a:r>
            <a:r>
              <a:rPr lang="en-US" sz="1200" b="0" dirty="0">
                <a:solidFill>
                  <a:schemeClr val="tx1"/>
                </a:solidFill>
                <a:latin typeface="+mn-lt"/>
              </a:rPr>
              <a:t>: The final objective of this call is to </a:t>
            </a:r>
            <a:r>
              <a:rPr lang="en-US" sz="1200" dirty="0">
                <a:solidFill>
                  <a:schemeClr val="tx1"/>
                </a:solidFill>
                <a:latin typeface="+mn-lt"/>
              </a:rPr>
              <a:t>prepare the next phases of the implementation of a Quantum Space Gravimetry pathfinder mission</a:t>
            </a:r>
            <a:r>
              <a:rPr lang="en-US" sz="1200" b="0" dirty="0">
                <a:solidFill>
                  <a:schemeClr val="tx1"/>
                </a:solidFill>
                <a:latin typeface="+mn-lt"/>
              </a:rPr>
              <a:t>. To achieve this objective, </a:t>
            </a:r>
            <a:r>
              <a:rPr lang="en-US" sz="1200" dirty="0">
                <a:solidFill>
                  <a:schemeClr val="tx1"/>
                </a:solidFill>
                <a:latin typeface="+mn-lt"/>
              </a:rPr>
              <a:t>one proposal for a phase B study </a:t>
            </a:r>
            <a:r>
              <a:rPr lang="en-US" sz="1200" b="0" dirty="0">
                <a:solidFill>
                  <a:schemeClr val="tx1"/>
                </a:solidFill>
                <a:latin typeface="+mn-lt"/>
              </a:rPr>
              <a:t>(Up to PDR), as specified in ECSS‐M‐ST‐10C, leading to a preliminary definition of a quantum space gravimetry pathfinder mission, will be selected. </a:t>
            </a:r>
          </a:p>
          <a:p>
            <a:pPr marL="42863" indent="0"/>
            <a:r>
              <a:rPr lang="en-US" sz="1200" b="0" dirty="0">
                <a:solidFill>
                  <a:schemeClr val="tx1"/>
                </a:solidFill>
                <a:latin typeface="+mn-lt"/>
              </a:rPr>
              <a:t>This activity will cover both the quantum space </a:t>
            </a:r>
            <a:r>
              <a:rPr lang="en-US" sz="1200" b="0" dirty="0" err="1">
                <a:solidFill>
                  <a:schemeClr val="tx1"/>
                </a:solidFill>
                <a:latin typeface="+mn-lt"/>
              </a:rPr>
              <a:t>gravimetry</a:t>
            </a:r>
            <a:r>
              <a:rPr lang="en-US" sz="1200" b="0" dirty="0">
                <a:solidFill>
                  <a:schemeClr val="tx1"/>
                </a:solidFill>
                <a:latin typeface="+mn-lt"/>
              </a:rPr>
              <a:t> payload and satellite platform. This activity will also include the implementation measures that will enhance the technological readiness of the critical components. </a:t>
            </a:r>
          </a:p>
        </p:txBody>
      </p:sp>
      <p:graphicFrame>
        <p:nvGraphicFramePr>
          <p:cNvPr id="8" name="Table 7">
            <a:extLst>
              <a:ext uri="{FF2B5EF4-FFF2-40B4-BE49-F238E27FC236}">
                <a16:creationId xmlns:a16="http://schemas.microsoft.com/office/drawing/2014/main" id="{1FC811EE-2829-4C4C-8829-C22398F1F735}"/>
              </a:ext>
            </a:extLst>
          </p:cNvPr>
          <p:cNvGraphicFramePr>
            <a:graphicFrameLocks noGrp="1"/>
          </p:cNvGraphicFramePr>
          <p:nvPr>
            <p:extLst>
              <p:ext uri="{D42A27DB-BD31-4B8C-83A1-F6EECF244321}">
                <p14:modId xmlns:p14="http://schemas.microsoft.com/office/powerpoint/2010/main" val="1614735108"/>
              </p:ext>
            </p:extLst>
          </p:nvPr>
        </p:nvGraphicFramePr>
        <p:xfrm>
          <a:off x="306590" y="1275606"/>
          <a:ext cx="8686801" cy="66675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346206">
                  <a:extLst>
                    <a:ext uri="{9D8B030D-6E8A-4147-A177-3AD203B41FA5}">
                      <a16:colId xmlns:a16="http://schemas.microsoft.com/office/drawing/2014/main" val="2206532145"/>
                    </a:ext>
                  </a:extLst>
                </a:gridCol>
                <a:gridCol w="1119242">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47631063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14,20</a:t>
                      </a:r>
                    </a:p>
                  </a:txBody>
                  <a:tcPr marL="68580" marR="68580" marT="34290" marB="34290"/>
                </a:tc>
                <a:tc>
                  <a:txBody>
                    <a:bodyPr/>
                    <a:lstStyle/>
                    <a:p>
                      <a:pPr algn="ctr"/>
                      <a:r>
                        <a:rPr lang="fr-BE" sz="1000" b="0" i="0" kern="1200" dirty="0">
                          <a:solidFill>
                            <a:schemeClr val="accent1"/>
                          </a:solidFill>
                          <a:effectLst/>
                          <a:latin typeface="+mn-lt"/>
                          <a:ea typeface="+mn-ea"/>
                          <a:cs typeface="+mn-cs"/>
                        </a:rPr>
                        <a:t>~14,00</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6869497" y="185586"/>
            <a:ext cx="1709936" cy="369332"/>
          </a:xfrm>
          <a:prstGeom prst="rect">
            <a:avLst/>
          </a:prstGeom>
        </p:spPr>
        <p:txBody>
          <a:bodyPr wrap="square">
            <a:spAutoFit/>
          </a:bodyPr>
          <a:lstStyle/>
          <a:p>
            <a:r>
              <a:rPr lang="fr-FR" dirty="0" smtClean="0"/>
              <a:t>7 </a:t>
            </a:r>
            <a:r>
              <a:rPr lang="fr-FR" dirty="0"/>
              <a:t>– </a:t>
            </a:r>
            <a:r>
              <a:rPr lang="fr-FR" dirty="0" smtClean="0"/>
              <a:t>Quantum</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55</a:t>
            </a:fld>
            <a:endParaRPr lang="fr-FR"/>
          </a:p>
        </p:txBody>
      </p:sp>
    </p:spTree>
    <p:extLst>
      <p:ext uri="{BB962C8B-B14F-4D97-AF65-F5344CB8AC3E}">
        <p14:creationId xmlns:p14="http://schemas.microsoft.com/office/powerpoint/2010/main" val="367907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38767" y="1548127"/>
            <a:ext cx="8505233" cy="2031735"/>
          </a:xfrm>
        </p:spPr>
        <p:txBody>
          <a:bodyPr spcFirstLastPara="1" vert="horz" wrap="square" lIns="68580" tIns="34290" rIns="68580" bIns="34290" rtlCol="0" anchor="t" anchorCtr="0">
            <a:noAutofit/>
          </a:bodyPr>
          <a:lstStyle/>
          <a:p>
            <a:pPr marL="514350" indent="-285750">
              <a:lnSpc>
                <a:spcPct val="100000"/>
              </a:lnSpc>
              <a:buFont typeface="Arial" panose="020B0604020202020204" pitchFamily="34" charset="0"/>
              <a:buChar char="•"/>
            </a:pPr>
            <a:r>
              <a:rPr lang="en-US" sz="1350" dirty="0">
                <a:solidFill>
                  <a:schemeClr val="tx1"/>
                </a:solidFill>
                <a:latin typeface="+mn-lt"/>
              </a:rPr>
              <a:t>Support to New Space - CASSINI Business </a:t>
            </a:r>
            <a:r>
              <a:rPr lang="en-US" sz="1350" dirty="0" smtClean="0">
                <a:solidFill>
                  <a:schemeClr val="tx1"/>
                </a:solidFill>
                <a:latin typeface="+mn-lt"/>
              </a:rPr>
              <a:t>Accelerator</a:t>
            </a:r>
          </a:p>
          <a:p>
            <a:pPr marL="514350" indent="-285750">
              <a:lnSpc>
                <a:spcPct val="100000"/>
              </a:lnSpc>
              <a:buFont typeface="Arial" panose="020B0604020202020204" pitchFamily="34" charset="0"/>
              <a:buChar char="•"/>
            </a:pPr>
            <a:endParaRPr lang="en-US" sz="1350" dirty="0">
              <a:solidFill>
                <a:schemeClr val="tx1"/>
              </a:solidFill>
              <a:latin typeface="+mn-lt"/>
            </a:endParaRPr>
          </a:p>
          <a:p>
            <a:pPr marL="514350" indent="-285750">
              <a:lnSpc>
                <a:spcPct val="100000"/>
              </a:lnSpc>
              <a:buFont typeface="Arial" panose="020B0604020202020204" pitchFamily="34" charset="0"/>
              <a:buChar char="•"/>
            </a:pPr>
            <a:r>
              <a:rPr lang="en-US" sz="1350" dirty="0">
                <a:solidFill>
                  <a:schemeClr val="tx1"/>
                </a:solidFill>
                <a:latin typeface="+mn-lt"/>
              </a:rPr>
              <a:t>Support to New Space - CASSINI Hackathons &amp; </a:t>
            </a:r>
            <a:r>
              <a:rPr lang="en-US" sz="1350" dirty="0" smtClean="0">
                <a:solidFill>
                  <a:schemeClr val="tx1"/>
                </a:solidFill>
                <a:latin typeface="+mn-lt"/>
              </a:rPr>
              <a:t>Mentoring</a:t>
            </a:r>
          </a:p>
          <a:p>
            <a:pPr marL="514350" indent="-285750">
              <a:lnSpc>
                <a:spcPct val="100000"/>
              </a:lnSpc>
              <a:buFont typeface="Arial" panose="020B0604020202020204" pitchFamily="34" charset="0"/>
              <a:buChar char="•"/>
            </a:pPr>
            <a:endParaRPr lang="en-US" sz="1350" dirty="0">
              <a:solidFill>
                <a:schemeClr val="tx1"/>
              </a:solidFill>
              <a:latin typeface="+mn-lt"/>
            </a:endParaRPr>
          </a:p>
          <a:p>
            <a:pPr marL="514350" indent="-285750">
              <a:lnSpc>
                <a:spcPct val="100000"/>
              </a:lnSpc>
              <a:buFont typeface="Arial" panose="020B0604020202020204" pitchFamily="34" charset="0"/>
              <a:buChar char="•"/>
            </a:pPr>
            <a:r>
              <a:rPr lang="en-US" sz="1350" dirty="0">
                <a:solidFill>
                  <a:schemeClr val="tx1"/>
                </a:solidFill>
                <a:latin typeface="+mn-lt"/>
              </a:rPr>
              <a:t>Support to New Space - CASSINI </a:t>
            </a:r>
            <a:r>
              <a:rPr lang="en-US" sz="1350" dirty="0" err="1">
                <a:solidFill>
                  <a:schemeClr val="tx1"/>
                </a:solidFill>
                <a:latin typeface="+mn-lt"/>
              </a:rPr>
              <a:t>myEUspace</a:t>
            </a:r>
            <a:endParaRPr lang="en-US" sz="1350" dirty="0">
              <a:solidFill>
                <a:schemeClr val="tx1"/>
              </a:solidFill>
              <a:latin typeface="+mn-lt"/>
            </a:endParaRPr>
          </a:p>
          <a:p>
            <a:pPr>
              <a:lnSpc>
                <a:spcPct val="100000"/>
              </a:lnSpc>
            </a:pPr>
            <a:endParaRPr lang="en-GB" sz="1350" dirty="0">
              <a:latin typeface="DIN Next LT Pro Light"/>
            </a:endParaRPr>
          </a:p>
        </p:txBody>
      </p:sp>
      <p:sp>
        <p:nvSpPr>
          <p:cNvPr id="5" name="Title 1">
            <a:extLst>
              <a:ext uri="{FF2B5EF4-FFF2-40B4-BE49-F238E27FC236}">
                <a16:creationId xmlns:a16="http://schemas.microsoft.com/office/drawing/2014/main" id="{AFD42D57-39D7-4BE7-A5EA-DC3CDCE12115}"/>
              </a:ext>
            </a:extLst>
          </p:cNvPr>
          <p:cNvSpPr txBox="1">
            <a:spLocks/>
          </p:cNvSpPr>
          <p:nvPr/>
        </p:nvSpPr>
        <p:spPr>
          <a:xfrm>
            <a:off x="4644008" y="51470"/>
            <a:ext cx="399593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8 – Space </a:t>
            </a:r>
            <a:r>
              <a:rPr lang="fr-BE" sz="2200" b="1" dirty="0" err="1">
                <a:latin typeface="+mn-lt"/>
              </a:rPr>
              <a:t>Entrepreneurship</a:t>
            </a:r>
            <a:endParaRPr lang="fr-BE" sz="2200" b="1" dirty="0">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56</a:t>
            </a:fld>
            <a:endParaRPr lang="fr-FR"/>
          </a:p>
        </p:txBody>
      </p:sp>
    </p:spTree>
    <p:extLst>
      <p:ext uri="{BB962C8B-B14F-4D97-AF65-F5344CB8AC3E}">
        <p14:creationId xmlns:p14="http://schemas.microsoft.com/office/powerpoint/2010/main" val="1429033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34814" y="987574"/>
            <a:ext cx="8551348" cy="3003799"/>
          </a:xfrm>
        </p:spPr>
        <p:txBody>
          <a:bodyPr spcFirstLastPara="1" vert="horz" wrap="square" lIns="68580" tIns="34290" rIns="68580" bIns="34290" rtlCol="0" anchor="t" anchorCtr="0">
            <a:noAutofit/>
          </a:bodyPr>
          <a:lstStyle/>
          <a:p>
            <a:pPr>
              <a:spcBef>
                <a:spcPts val="450"/>
              </a:spcBef>
            </a:pPr>
            <a:r>
              <a:rPr lang="en-GB" sz="1200" dirty="0">
                <a:solidFill>
                  <a:schemeClr val="tx1"/>
                </a:solidFill>
                <a:latin typeface="+mn-lt"/>
              </a:rPr>
              <a:t>Other Actions: CASSINI </a:t>
            </a:r>
            <a:r>
              <a:rPr lang="en-US" sz="1200" dirty="0" err="1">
                <a:solidFill>
                  <a:schemeClr val="tx1"/>
                </a:solidFill>
                <a:latin typeface="+mn-lt"/>
              </a:rPr>
              <a:t>myEUSpace</a:t>
            </a:r>
            <a:endParaRPr lang="en-US" sz="1200" dirty="0">
              <a:solidFill>
                <a:schemeClr val="tx1"/>
              </a:solidFill>
              <a:latin typeface="+mn-lt"/>
            </a:endParaRPr>
          </a:p>
          <a:p>
            <a:pPr>
              <a:buFont typeface="Arial" panose="020B0604020202020204" pitchFamily="34" charset="0"/>
              <a:buChar char="•"/>
            </a:pPr>
            <a:endParaRPr lang="en-US" sz="1200" b="0" u="sng" dirty="0">
              <a:solidFill>
                <a:schemeClr val="tx1"/>
              </a:solidFill>
              <a:latin typeface="+mn-lt"/>
            </a:endParaRPr>
          </a:p>
          <a:p>
            <a:pPr lvl="1"/>
            <a:endParaRPr lang="en-US" sz="1200" b="1" dirty="0"/>
          </a:p>
          <a:p>
            <a:pPr lvl="1"/>
            <a:endParaRPr lang="en-US" sz="1200" b="1" dirty="0"/>
          </a:p>
          <a:p>
            <a:pPr lvl="1"/>
            <a:endParaRPr lang="en-US" sz="1200" b="1" dirty="0" smtClean="0"/>
          </a:p>
          <a:p>
            <a:pPr lvl="1"/>
            <a:endParaRPr lang="en-US" sz="1200" b="1" dirty="0"/>
          </a:p>
          <a:p>
            <a:pPr lvl="1"/>
            <a:r>
              <a:rPr lang="en-US" sz="1200" b="1" dirty="0" smtClean="0"/>
              <a:t>Procurement </a:t>
            </a:r>
            <a:r>
              <a:rPr lang="en-US" sz="1200" b="1" dirty="0"/>
              <a:t>through an existing FWC for a 2-year</a:t>
            </a:r>
            <a:r>
              <a:rPr lang="en-US" sz="1200" dirty="0"/>
              <a:t> </a:t>
            </a:r>
            <a:r>
              <a:rPr lang="en-US" sz="1200" b="1" dirty="0"/>
              <a:t>specific contract to be signed in Q2 2023.</a:t>
            </a:r>
          </a:p>
          <a:p>
            <a:pPr lvl="1"/>
            <a:r>
              <a:rPr lang="en-US" sz="1200" dirty="0"/>
              <a:t>The action will start in Q3 2023 and will end in Q3 2025.</a:t>
            </a:r>
          </a:p>
          <a:p>
            <a:pPr marL="0" indent="0"/>
            <a:r>
              <a:rPr lang="en-US" sz="1200" b="0" u="sng" dirty="0">
                <a:solidFill>
                  <a:schemeClr val="tx1"/>
                </a:solidFill>
                <a:latin typeface="+mn-lt"/>
              </a:rPr>
              <a:t>Expected Outcomes</a:t>
            </a:r>
            <a:r>
              <a:rPr lang="en-US" sz="1200" b="0" dirty="0">
                <a:solidFill>
                  <a:schemeClr val="tx1"/>
                </a:solidFill>
                <a:latin typeface="+mn-lt"/>
              </a:rPr>
              <a:t>:</a:t>
            </a:r>
          </a:p>
          <a:p>
            <a:pPr lvl="1"/>
            <a:r>
              <a:rPr lang="en-US" sz="1200" dirty="0"/>
              <a:t>To stimulate the spur-of-the-moment development of innovative commercial solutions based on data and information coming from Copernicus satellite images and Galileo positioning signals and services.</a:t>
            </a:r>
          </a:p>
          <a:p>
            <a:pPr lvl="1"/>
            <a:r>
              <a:rPr lang="en-US" sz="1200" dirty="0"/>
              <a:t>To develop prototypes further into viable business propositions.</a:t>
            </a:r>
          </a:p>
          <a:p>
            <a:pPr lvl="1"/>
            <a:r>
              <a:rPr lang="en-US" sz="1200" dirty="0"/>
              <a:t>To support commercialization and scale up of final products.</a:t>
            </a:r>
          </a:p>
          <a:p>
            <a:pPr lvl="1"/>
            <a:r>
              <a:rPr lang="en-US" sz="1200" dirty="0"/>
              <a:t>To provide training opportunities on how to access and use data from Copernicus and Galileo with data analytics tools and artificial intelligence.</a:t>
            </a:r>
          </a:p>
          <a:p>
            <a:pPr lvl="1"/>
            <a:r>
              <a:rPr lang="en-US" sz="1200" dirty="0"/>
              <a:t>To promote the EU’s space </a:t>
            </a:r>
            <a:r>
              <a:rPr lang="en-US" sz="1200" dirty="0" err="1"/>
              <a:t>programmes</a:t>
            </a:r>
            <a:r>
              <a:rPr lang="en-US" sz="1200" dirty="0"/>
              <a:t> Copernicus and Galileo to a broader audience.</a:t>
            </a:r>
          </a:p>
          <a:p>
            <a:pPr lvl="1"/>
            <a:r>
              <a:rPr lang="en-US" sz="1200" dirty="0"/>
              <a:t>The tasks to be outsourced will enable a more efficient implementation of the action by having a contractor to run promotional activities and scouting participants, management of the application platform, preparation of communication material, and </a:t>
            </a:r>
            <a:r>
              <a:rPr lang="en-US" sz="1200" dirty="0" err="1"/>
              <a:t>organisation</a:t>
            </a:r>
            <a:r>
              <a:rPr lang="en-US" sz="1200" dirty="0"/>
              <a:t> of the contest finals. </a:t>
            </a:r>
          </a:p>
        </p:txBody>
      </p:sp>
      <p:graphicFrame>
        <p:nvGraphicFramePr>
          <p:cNvPr id="8" name="Table 7">
            <a:extLst>
              <a:ext uri="{FF2B5EF4-FFF2-40B4-BE49-F238E27FC236}">
                <a16:creationId xmlns:a16="http://schemas.microsoft.com/office/drawing/2014/main" id="{934F9CCE-CBA5-4522-912F-763F93347E4C}"/>
              </a:ext>
            </a:extLst>
          </p:cNvPr>
          <p:cNvGraphicFramePr>
            <a:graphicFrameLocks noGrp="1"/>
          </p:cNvGraphicFramePr>
          <p:nvPr>
            <p:extLst>
              <p:ext uri="{D42A27DB-BD31-4B8C-83A1-F6EECF244321}">
                <p14:modId xmlns:p14="http://schemas.microsoft.com/office/powerpoint/2010/main" val="3054872038"/>
              </p:ext>
            </p:extLst>
          </p:nvPr>
        </p:nvGraphicFramePr>
        <p:xfrm>
          <a:off x="335412" y="1347614"/>
          <a:ext cx="8680267" cy="808064"/>
        </p:xfrm>
        <a:graphic>
          <a:graphicData uri="http://schemas.openxmlformats.org/drawingml/2006/table">
            <a:tbl>
              <a:tblPr firstRow="1" bandRow="1">
                <a:tableStyleId>{5C22544A-7EE6-4342-B048-85BDC9FD1C3A}</a:tableStyleId>
              </a:tblPr>
              <a:tblGrid>
                <a:gridCol w="1231796">
                  <a:extLst>
                    <a:ext uri="{9D8B030D-6E8A-4147-A177-3AD203B41FA5}">
                      <a16:colId xmlns:a16="http://schemas.microsoft.com/office/drawing/2014/main" val="3214808052"/>
                    </a:ext>
                  </a:extLst>
                </a:gridCol>
                <a:gridCol w="1345193">
                  <a:extLst>
                    <a:ext uri="{9D8B030D-6E8A-4147-A177-3AD203B41FA5}">
                      <a16:colId xmlns:a16="http://schemas.microsoft.com/office/drawing/2014/main" val="706679137"/>
                    </a:ext>
                  </a:extLst>
                </a:gridCol>
                <a:gridCol w="1054486">
                  <a:extLst>
                    <a:ext uri="{9D8B030D-6E8A-4147-A177-3AD203B41FA5}">
                      <a16:colId xmlns:a16="http://schemas.microsoft.com/office/drawing/2014/main" val="2756819239"/>
                    </a:ext>
                  </a:extLst>
                </a:gridCol>
                <a:gridCol w="1409107">
                  <a:extLst>
                    <a:ext uri="{9D8B030D-6E8A-4147-A177-3AD203B41FA5}">
                      <a16:colId xmlns:a16="http://schemas.microsoft.com/office/drawing/2014/main" val="503156777"/>
                    </a:ext>
                  </a:extLst>
                </a:gridCol>
                <a:gridCol w="1287499">
                  <a:extLst>
                    <a:ext uri="{9D8B030D-6E8A-4147-A177-3AD203B41FA5}">
                      <a16:colId xmlns:a16="http://schemas.microsoft.com/office/drawing/2014/main" val="2995619175"/>
                    </a:ext>
                  </a:extLst>
                </a:gridCol>
                <a:gridCol w="1176093">
                  <a:extLst>
                    <a:ext uri="{9D8B030D-6E8A-4147-A177-3AD203B41FA5}">
                      <a16:colId xmlns:a16="http://schemas.microsoft.com/office/drawing/2014/main" val="1895727779"/>
                    </a:ext>
                  </a:extLst>
                </a:gridCol>
                <a:gridCol w="1176093">
                  <a:extLst>
                    <a:ext uri="{9D8B030D-6E8A-4147-A177-3AD203B41FA5}">
                      <a16:colId xmlns:a16="http://schemas.microsoft.com/office/drawing/2014/main" val="3750521631"/>
                    </a:ext>
                  </a:extLst>
                </a:gridCol>
              </a:tblGrid>
              <a:tr h="316766">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34684">
                <a:tc>
                  <a:txBody>
                    <a:bodyPr/>
                    <a:lstStyle/>
                    <a:p>
                      <a:pPr algn="ctr"/>
                      <a:r>
                        <a:rPr lang="en-US" sz="1000" b="0" i="0" kern="1200" dirty="0">
                          <a:solidFill>
                            <a:schemeClr val="accent1"/>
                          </a:solidFill>
                          <a:effectLst/>
                          <a:latin typeface="+mn-lt"/>
                          <a:ea typeface="+mn-ea"/>
                          <a:cs typeface="+mn-cs"/>
                        </a:rPr>
                        <a:t>2023 - 1</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EUSPA - </a:t>
                      </a:r>
                      <a:r>
                        <a:rPr lang="en-GB" sz="1000" b="0" i="0" kern="1200" dirty="0">
                          <a:solidFill>
                            <a:schemeClr val="accent1"/>
                          </a:solidFill>
                          <a:effectLst/>
                          <a:latin typeface="+mn-lt"/>
                          <a:ea typeface="+mn-ea"/>
                          <a:cs typeface="+mn-cs"/>
                        </a:rPr>
                        <a:t>Public procurement</a:t>
                      </a:r>
                      <a:r>
                        <a:rPr lang="fr-BE" sz="1000" b="0" i="0" kern="1200" dirty="0">
                          <a:solidFill>
                            <a:schemeClr val="accent1"/>
                          </a:solidFill>
                          <a:effectLst/>
                          <a:latin typeface="+mn-lt"/>
                          <a:ea typeface="+mn-ea"/>
                          <a:cs typeface="+mn-cs"/>
                        </a:rPr>
                        <a:t> ​</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N/A</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580098" y="258341"/>
            <a:ext cx="3057247" cy="369332"/>
          </a:xfrm>
          <a:prstGeom prst="rect">
            <a:avLst/>
          </a:prstGeom>
        </p:spPr>
        <p:txBody>
          <a:bodyPr wrap="none">
            <a:spAutoFit/>
          </a:bodyPr>
          <a:lstStyle/>
          <a:p>
            <a:r>
              <a:rPr lang="fr-FR" dirty="0"/>
              <a:t>8 – Space </a:t>
            </a:r>
            <a:r>
              <a:rPr lang="fr-FR" dirty="0" err="1"/>
              <a:t>Entrepreneurship</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57</a:t>
            </a:fld>
            <a:endParaRPr lang="fr-FR"/>
          </a:p>
        </p:txBody>
      </p:sp>
    </p:spTree>
    <p:extLst>
      <p:ext uri="{BB962C8B-B14F-4D97-AF65-F5344CB8AC3E}">
        <p14:creationId xmlns:p14="http://schemas.microsoft.com/office/powerpoint/2010/main" val="3701070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3733" y="1002083"/>
            <a:ext cx="8382317" cy="4141418"/>
          </a:xfrm>
        </p:spPr>
        <p:txBody>
          <a:bodyPr spcFirstLastPara="1" vert="horz" wrap="square" lIns="68580" tIns="34290" rIns="68580" bIns="34290" rtlCol="0" anchor="t" anchorCtr="0">
            <a:noAutofit/>
          </a:bodyPr>
          <a:lstStyle/>
          <a:p>
            <a:pPr>
              <a:spcBef>
                <a:spcPts val="450"/>
              </a:spcBef>
            </a:pPr>
            <a:r>
              <a:rPr lang="en-GB" sz="1350" dirty="0">
                <a:solidFill>
                  <a:schemeClr val="tx1"/>
                </a:solidFill>
                <a:latin typeface="+mn-lt"/>
              </a:rPr>
              <a:t>Other Actions: CASSINI Business Accelerator </a:t>
            </a:r>
            <a:endParaRPr lang="en-US" sz="1350" dirty="0">
              <a:solidFill>
                <a:schemeClr val="tx1"/>
              </a:solidFill>
              <a:latin typeface="+mn-lt"/>
            </a:endParaRPr>
          </a:p>
          <a:p>
            <a:pPr lvl="1"/>
            <a:endParaRPr lang="en-US" sz="1200" dirty="0"/>
          </a:p>
          <a:p>
            <a:pPr lvl="1"/>
            <a:endParaRPr lang="en-US" sz="1200" dirty="0"/>
          </a:p>
          <a:p>
            <a:pPr lvl="1"/>
            <a:endParaRPr lang="en-US" sz="1200" dirty="0"/>
          </a:p>
          <a:p>
            <a:pPr lvl="1"/>
            <a:endParaRPr lang="en-US" sz="1200" dirty="0"/>
          </a:p>
          <a:p>
            <a:pPr lvl="1"/>
            <a:r>
              <a:rPr lang="en-US" sz="1200" b="1" dirty="0"/>
              <a:t>Extension of 2 years of an existing contract</a:t>
            </a:r>
          </a:p>
          <a:p>
            <a:pPr marL="42863" indent="0" fontAlgn="base"/>
            <a:endParaRPr lang="en-US" sz="1200" b="0" u="sng" dirty="0" smtClean="0">
              <a:solidFill>
                <a:schemeClr val="tx1"/>
              </a:solidFill>
              <a:latin typeface="+mn-lt"/>
              <a:ea typeface="+mn-ea"/>
              <a:cs typeface="+mn-cs"/>
            </a:endParaRPr>
          </a:p>
          <a:p>
            <a:pPr marL="42863" indent="0" fontAlgn="base"/>
            <a:r>
              <a:rPr lang="en-US" sz="1200" b="0" u="sng" dirty="0" smtClean="0">
                <a:solidFill>
                  <a:schemeClr val="tx1"/>
                </a:solidFill>
                <a:latin typeface="+mn-lt"/>
                <a:ea typeface="+mn-ea"/>
                <a:cs typeface="+mn-cs"/>
              </a:rPr>
              <a:t>Expected </a:t>
            </a:r>
            <a:r>
              <a:rPr lang="en-US" sz="1200" b="0" u="sng" dirty="0">
                <a:solidFill>
                  <a:schemeClr val="tx1"/>
                </a:solidFill>
                <a:latin typeface="+mn-lt"/>
                <a:ea typeface="+mn-ea"/>
                <a:cs typeface="+mn-cs"/>
              </a:rPr>
              <a:t>Outcomes</a:t>
            </a:r>
            <a:r>
              <a:rPr lang="en-US" sz="1200" b="0" dirty="0">
                <a:solidFill>
                  <a:schemeClr val="tx1"/>
                </a:solidFill>
                <a:latin typeface="+mn-lt"/>
                <a:ea typeface="+mn-ea"/>
                <a:cs typeface="+mn-cs"/>
              </a:rPr>
              <a:t>:</a:t>
            </a:r>
          </a:p>
          <a:p>
            <a:pPr lvl="1" fontAlgn="base"/>
            <a:r>
              <a:rPr lang="en-US" sz="1200" dirty="0"/>
              <a:t>The aims are to </a:t>
            </a:r>
            <a:r>
              <a:rPr lang="en-US" sz="1200" b="1" dirty="0"/>
              <a:t>promote commercial use cases for the EU’s space </a:t>
            </a:r>
            <a:r>
              <a:rPr lang="en-US" sz="1200" b="1" dirty="0" err="1"/>
              <a:t>programme</a:t>
            </a:r>
            <a:r>
              <a:rPr lang="en-US" sz="1200" b="1" dirty="0"/>
              <a:t> and the </a:t>
            </a:r>
            <a:r>
              <a:rPr lang="en-US" sz="1200" b="1" dirty="0" err="1"/>
              <a:t>commercialisation</a:t>
            </a:r>
            <a:r>
              <a:rPr lang="en-US" sz="1200" b="1" dirty="0"/>
              <a:t> </a:t>
            </a:r>
            <a:r>
              <a:rPr lang="en-US" sz="1200" dirty="0"/>
              <a:t>of the products of New Space companies, by providing qualified business development support. The objective is to increase the number of space-based companies that achieve high revenue growth. This will allow the companies to attract investments and capture new market shares.</a:t>
            </a:r>
          </a:p>
          <a:p>
            <a:pPr lvl="1" fontAlgn="base"/>
            <a:r>
              <a:rPr lang="en-US" sz="1200" dirty="0"/>
              <a:t>The expected economic benefits include an increase in the number of successful start-ups and scale-ups using space data and space technology, through an increase in sales, market share growth and staff hiring. These outcomes will allow the companies to attract larger amounts of financing through bank loans and equity investments.</a:t>
            </a:r>
          </a:p>
        </p:txBody>
      </p:sp>
      <p:graphicFrame>
        <p:nvGraphicFramePr>
          <p:cNvPr id="7" name="Table 6">
            <a:extLst>
              <a:ext uri="{FF2B5EF4-FFF2-40B4-BE49-F238E27FC236}">
                <a16:creationId xmlns:a16="http://schemas.microsoft.com/office/drawing/2014/main" id="{96533A76-A375-4DB7-AB9F-407807CB52D5}"/>
              </a:ext>
            </a:extLst>
          </p:cNvPr>
          <p:cNvGraphicFramePr>
            <a:graphicFrameLocks noGrp="1"/>
          </p:cNvGraphicFramePr>
          <p:nvPr>
            <p:extLst>
              <p:ext uri="{D42A27DB-BD31-4B8C-83A1-F6EECF244321}">
                <p14:modId xmlns:p14="http://schemas.microsoft.com/office/powerpoint/2010/main" val="4085452207"/>
              </p:ext>
            </p:extLst>
          </p:nvPr>
        </p:nvGraphicFramePr>
        <p:xfrm>
          <a:off x="311491" y="1419622"/>
          <a:ext cx="8686800" cy="850531"/>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974169">
                  <a:extLst>
                    <a:ext uri="{9D8B030D-6E8A-4147-A177-3AD203B41FA5}">
                      <a16:colId xmlns:a16="http://schemas.microsoft.com/office/drawing/2014/main" val="2206532145"/>
                    </a:ext>
                  </a:extLst>
                </a:gridCol>
                <a:gridCol w="1491278">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476310631"/>
                    </a:ext>
                  </a:extLst>
                </a:gridCol>
              </a:tblGrid>
              <a:tr h="300428">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77151">
                <a:tc>
                  <a:txBody>
                    <a:bodyPr/>
                    <a:lstStyle/>
                    <a:p>
                      <a:pPr algn="ctr"/>
                      <a:r>
                        <a:rPr lang="en-US" sz="1000" b="0" i="0" kern="1200" dirty="0">
                          <a:solidFill>
                            <a:schemeClr val="accent1"/>
                          </a:solidFill>
                          <a:effectLst/>
                          <a:latin typeface="+mn-lt"/>
                          <a:ea typeface="+mn-ea"/>
                          <a:cs typeface="+mn-cs"/>
                        </a:rPr>
                        <a:t>2024 – 8,5</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~8,5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1</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EUSPA - </a:t>
                      </a:r>
                      <a:r>
                        <a:rPr lang="en-GB" sz="1000" b="0" i="0" kern="1200" dirty="0">
                          <a:solidFill>
                            <a:schemeClr val="accent1"/>
                          </a:solidFill>
                          <a:effectLst/>
                          <a:latin typeface="+mn-lt"/>
                          <a:ea typeface="+mn-ea"/>
                          <a:cs typeface="+mn-cs"/>
                        </a:rPr>
                        <a:t>Public procurement</a:t>
                      </a:r>
                      <a:r>
                        <a:rPr lang="fr-BE" sz="1000" b="0" i="0" kern="1200" dirty="0">
                          <a:solidFill>
                            <a:schemeClr val="accent1"/>
                          </a:solidFill>
                          <a:effectLst/>
                          <a:latin typeface="+mn-lt"/>
                          <a:ea typeface="+mn-ea"/>
                          <a:cs typeface="+mn-cs"/>
                        </a:rPr>
                        <a:t> </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724128" y="214124"/>
            <a:ext cx="3057247" cy="369332"/>
          </a:xfrm>
          <a:prstGeom prst="rect">
            <a:avLst/>
          </a:prstGeom>
        </p:spPr>
        <p:txBody>
          <a:bodyPr wrap="none">
            <a:spAutoFit/>
          </a:bodyPr>
          <a:lstStyle/>
          <a:p>
            <a:r>
              <a:rPr lang="fr-FR" dirty="0"/>
              <a:t>8 – Space </a:t>
            </a:r>
            <a:r>
              <a:rPr lang="fr-FR" dirty="0" err="1"/>
              <a:t>Entrepreneurship</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58</a:t>
            </a:fld>
            <a:endParaRPr lang="fr-FR"/>
          </a:p>
        </p:txBody>
      </p:sp>
    </p:spTree>
    <p:extLst>
      <p:ext uri="{BB962C8B-B14F-4D97-AF65-F5344CB8AC3E}">
        <p14:creationId xmlns:p14="http://schemas.microsoft.com/office/powerpoint/2010/main" val="285212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3733" y="987573"/>
            <a:ext cx="8212793" cy="3744417"/>
          </a:xfrm>
        </p:spPr>
        <p:txBody>
          <a:bodyPr spcFirstLastPara="1" vert="horz" wrap="square" lIns="68580" tIns="34290" rIns="68580" bIns="34290" rtlCol="0" anchor="t" anchorCtr="0">
            <a:noAutofit/>
          </a:bodyPr>
          <a:lstStyle/>
          <a:p>
            <a:pPr>
              <a:spcBef>
                <a:spcPts val="450"/>
              </a:spcBef>
            </a:pPr>
            <a:r>
              <a:rPr lang="en-GB" sz="1350" dirty="0">
                <a:solidFill>
                  <a:schemeClr val="tx1"/>
                </a:solidFill>
                <a:latin typeface="+mn-lt"/>
              </a:rPr>
              <a:t>Other Actions: CASSINI Hackathons &amp; Mentoring</a:t>
            </a:r>
            <a:endParaRPr lang="en-US" sz="1200" dirty="0">
              <a:solidFill>
                <a:schemeClr val="tx1"/>
              </a:solidFill>
              <a:latin typeface="+mn-lt"/>
            </a:endParaRPr>
          </a:p>
          <a:p>
            <a:pPr lvl="1"/>
            <a:endParaRPr lang="en-US" sz="1200" dirty="0"/>
          </a:p>
          <a:p>
            <a:pPr marL="0" indent="0"/>
            <a:endParaRPr lang="en-GB" sz="1500" b="0" u="sng" dirty="0">
              <a:solidFill>
                <a:schemeClr val="tx1"/>
              </a:solidFill>
              <a:latin typeface="+mn-lt"/>
              <a:ea typeface="+mn-ea"/>
              <a:cs typeface="+mn-cs"/>
            </a:endParaRPr>
          </a:p>
          <a:p>
            <a:pPr marL="0" indent="0"/>
            <a:endParaRPr lang="en-GB" sz="1500" b="0" u="sng" dirty="0">
              <a:solidFill>
                <a:schemeClr val="tx1"/>
              </a:solidFill>
              <a:latin typeface="+mn-lt"/>
              <a:ea typeface="+mn-ea"/>
              <a:cs typeface="+mn-cs"/>
            </a:endParaRPr>
          </a:p>
          <a:p>
            <a:pPr marL="0" indent="0"/>
            <a:endParaRPr lang="en-GB" sz="1500" b="0" u="sng" dirty="0">
              <a:solidFill>
                <a:schemeClr val="tx1"/>
              </a:solidFill>
              <a:latin typeface="+mn-lt"/>
              <a:ea typeface="+mn-ea"/>
              <a:cs typeface="+mn-cs"/>
            </a:endParaRPr>
          </a:p>
          <a:p>
            <a:pPr marL="0" indent="0"/>
            <a:endParaRPr lang="en-US" sz="1200" dirty="0" smtClean="0">
              <a:solidFill>
                <a:schemeClr val="tx1"/>
              </a:solidFill>
              <a:latin typeface="+mn-lt"/>
            </a:endParaRPr>
          </a:p>
          <a:p>
            <a:pPr marL="0" indent="0"/>
            <a:r>
              <a:rPr lang="en-US" sz="1200" dirty="0" smtClean="0">
                <a:solidFill>
                  <a:schemeClr val="tx1"/>
                </a:solidFill>
                <a:latin typeface="+mn-lt"/>
              </a:rPr>
              <a:t>Implemented </a:t>
            </a:r>
            <a:r>
              <a:rPr lang="en-US" sz="1200" dirty="0">
                <a:solidFill>
                  <a:schemeClr val="tx1"/>
                </a:solidFill>
                <a:latin typeface="+mn-lt"/>
              </a:rPr>
              <a:t>through a call for a </a:t>
            </a:r>
            <a:r>
              <a:rPr lang="en-US" sz="1200" dirty="0" smtClean="0">
                <a:solidFill>
                  <a:schemeClr val="tx1"/>
                </a:solidFill>
                <a:latin typeface="+mn-lt"/>
              </a:rPr>
              <a:t>4-year</a:t>
            </a:r>
            <a:r>
              <a:rPr lang="en-US" sz="1200" dirty="0">
                <a:solidFill>
                  <a:schemeClr val="tx1"/>
                </a:solidFill>
                <a:latin typeface="+mn-lt"/>
              </a:rPr>
              <a:t> contract (2024-2027)​</a:t>
            </a:r>
          </a:p>
          <a:p>
            <a:pPr marL="0" indent="0"/>
            <a:endParaRPr lang="en-GB" sz="1200" b="0" u="sng" dirty="0">
              <a:solidFill>
                <a:schemeClr val="tx1"/>
              </a:solidFill>
              <a:latin typeface="+mn-lt"/>
              <a:ea typeface="+mn-ea"/>
              <a:cs typeface="+mn-cs"/>
            </a:endParaRPr>
          </a:p>
          <a:p>
            <a:pPr marL="0" indent="0"/>
            <a:r>
              <a:rPr lang="en-GB" sz="1200" b="0" u="sng" dirty="0">
                <a:solidFill>
                  <a:schemeClr val="tx1"/>
                </a:solidFill>
                <a:latin typeface="+mn-lt"/>
                <a:ea typeface="+mn-ea"/>
                <a:cs typeface="+mn-cs"/>
              </a:rPr>
              <a:t>Expected Outcomes</a:t>
            </a:r>
            <a:r>
              <a:rPr lang="en-GB" sz="1200" b="0" dirty="0">
                <a:solidFill>
                  <a:schemeClr val="tx1"/>
                </a:solidFill>
                <a:latin typeface="+mn-lt"/>
                <a:ea typeface="+mn-ea"/>
                <a:cs typeface="+mn-cs"/>
              </a:rPr>
              <a:t>:</a:t>
            </a:r>
            <a:endParaRPr lang="en-IE" sz="1200" b="0" dirty="0">
              <a:solidFill>
                <a:schemeClr val="tx1"/>
              </a:solidFill>
              <a:latin typeface="+mn-lt"/>
              <a:ea typeface="+mn-ea"/>
              <a:cs typeface="+mn-cs"/>
            </a:endParaRPr>
          </a:p>
          <a:p>
            <a:pPr marL="557213" lvl="1" indent="-257175" algn="just">
              <a:lnSpc>
                <a:spcPct val="115000"/>
              </a:lnSpc>
            </a:pPr>
            <a:r>
              <a:rPr lang="en-GB" sz="1200" dirty="0"/>
              <a:t>To stimulate the spur-of-the-moment development of innovative applications based on data and information coming from Copernicus satellite images and EGNOS and Galileo positioning signals and services.</a:t>
            </a:r>
            <a:endParaRPr lang="en-IE" sz="1200" dirty="0"/>
          </a:p>
          <a:p>
            <a:pPr marL="557213" lvl="1" indent="-257175" algn="just">
              <a:lnSpc>
                <a:spcPct val="115000"/>
              </a:lnSpc>
            </a:pPr>
            <a:r>
              <a:rPr lang="en-GB" sz="1200" dirty="0"/>
              <a:t>To develop prototypes further into viable business propositions.</a:t>
            </a:r>
            <a:endParaRPr lang="en-IE" sz="1200" dirty="0"/>
          </a:p>
          <a:p>
            <a:pPr marL="557213" lvl="1" indent="-257175" algn="just">
              <a:lnSpc>
                <a:spcPct val="115000"/>
              </a:lnSpc>
            </a:pPr>
            <a:r>
              <a:rPr lang="en-GB" sz="1200" dirty="0"/>
              <a:t>To provide training opportunities on how to access and use data from Copernicus and EGNOS/Galileo with data analytics tools and artificial intelligence.</a:t>
            </a:r>
            <a:endParaRPr lang="en-IE" sz="1200" dirty="0"/>
          </a:p>
          <a:p>
            <a:pPr marL="557213" lvl="1" indent="-257175" algn="just">
              <a:lnSpc>
                <a:spcPct val="115000"/>
              </a:lnSpc>
            </a:pPr>
            <a:r>
              <a:rPr lang="en-GB" sz="1200" dirty="0"/>
              <a:t>To promote the EU’s space programmes Copernicus and EGNOS/Galileo to a broader audience.</a:t>
            </a:r>
            <a:r>
              <a:rPr lang="en-US" sz="1200" dirty="0"/>
              <a:t> </a:t>
            </a:r>
          </a:p>
        </p:txBody>
      </p:sp>
      <p:graphicFrame>
        <p:nvGraphicFramePr>
          <p:cNvPr id="7" name="Table 6">
            <a:extLst>
              <a:ext uri="{FF2B5EF4-FFF2-40B4-BE49-F238E27FC236}">
                <a16:creationId xmlns:a16="http://schemas.microsoft.com/office/drawing/2014/main" id="{FFC0F0C2-B8B1-4DB5-8CE0-A9E26A97D3B1}"/>
              </a:ext>
            </a:extLst>
          </p:cNvPr>
          <p:cNvGraphicFramePr>
            <a:graphicFrameLocks noGrp="1"/>
          </p:cNvGraphicFramePr>
          <p:nvPr>
            <p:extLst>
              <p:ext uri="{D42A27DB-BD31-4B8C-83A1-F6EECF244321}">
                <p14:modId xmlns:p14="http://schemas.microsoft.com/office/powerpoint/2010/main" val="725776144"/>
              </p:ext>
            </p:extLst>
          </p:nvPr>
        </p:nvGraphicFramePr>
        <p:xfrm>
          <a:off x="395536" y="1347614"/>
          <a:ext cx="8686801" cy="822960"/>
        </p:xfrm>
        <a:graphic>
          <a:graphicData uri="http://schemas.openxmlformats.org/drawingml/2006/table">
            <a:tbl>
              <a:tblPr firstRow="1" bandRow="1">
                <a:tableStyleId>{5C22544A-7EE6-4342-B048-85BDC9FD1C3A}</a:tableStyleId>
              </a:tblPr>
              <a:tblGrid>
                <a:gridCol w="1232723">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856604">
                  <a:extLst>
                    <a:ext uri="{9D8B030D-6E8A-4147-A177-3AD203B41FA5}">
                      <a16:colId xmlns:a16="http://schemas.microsoft.com/office/drawing/2014/main" val="2206532145"/>
                    </a:ext>
                  </a:extLst>
                </a:gridCol>
                <a:gridCol w="1608844">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47631063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34340">
                <a:tc>
                  <a:txBody>
                    <a:bodyPr/>
                    <a:lstStyle/>
                    <a:p>
                      <a:pPr algn="ctr"/>
                      <a:r>
                        <a:rPr lang="en-US" sz="1000" b="0" i="0" kern="1200" dirty="0">
                          <a:solidFill>
                            <a:schemeClr val="accent1"/>
                          </a:solidFill>
                          <a:effectLst/>
                          <a:latin typeface="+mn-lt"/>
                          <a:ea typeface="+mn-ea"/>
                          <a:cs typeface="+mn-cs"/>
                        </a:rPr>
                        <a:t>2024 – 4,8</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EUSPA - </a:t>
                      </a:r>
                      <a:r>
                        <a:rPr lang="en-GB" sz="1000" b="0" i="0" kern="1200" dirty="0">
                          <a:solidFill>
                            <a:schemeClr val="accent1"/>
                          </a:solidFill>
                          <a:effectLst/>
                          <a:latin typeface="+mn-lt"/>
                          <a:ea typeface="+mn-ea"/>
                          <a:cs typeface="+mn-cs"/>
                        </a:rPr>
                        <a:t>Public procurement</a:t>
                      </a:r>
                      <a:r>
                        <a:rPr lang="fr-BE" sz="1000" b="0" i="0" kern="1200" dirty="0">
                          <a:solidFill>
                            <a:schemeClr val="accent1"/>
                          </a:solidFill>
                          <a:effectLst/>
                          <a:latin typeface="+mn-lt"/>
                          <a:ea typeface="+mn-ea"/>
                          <a:cs typeface="+mn-cs"/>
                        </a:rPr>
                        <a:t> </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5604844" y="226280"/>
            <a:ext cx="3057247" cy="369332"/>
          </a:xfrm>
          <a:prstGeom prst="rect">
            <a:avLst/>
          </a:prstGeom>
        </p:spPr>
        <p:txBody>
          <a:bodyPr wrap="none">
            <a:spAutoFit/>
          </a:bodyPr>
          <a:lstStyle/>
          <a:p>
            <a:r>
              <a:rPr lang="fr-FR" dirty="0"/>
              <a:t>8 – Space </a:t>
            </a:r>
            <a:r>
              <a:rPr lang="fr-FR" dirty="0" err="1"/>
              <a:t>Entrepreneurship</a:t>
            </a:r>
            <a:endParaRPr lang="fr-F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59</a:t>
            </a:fld>
            <a:endParaRPr lang="fr-FR"/>
          </a:p>
        </p:txBody>
      </p:sp>
    </p:spTree>
    <p:extLst>
      <p:ext uri="{BB962C8B-B14F-4D97-AF65-F5344CB8AC3E}">
        <p14:creationId xmlns:p14="http://schemas.microsoft.com/office/powerpoint/2010/main" val="1601842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8" y="1116000"/>
            <a:ext cx="8891752" cy="720000"/>
          </a:xfrm>
        </p:spPr>
        <p:txBody>
          <a:bodyPr/>
          <a:lstStyle/>
          <a:p>
            <a:r>
              <a:rPr lang="fr-FR" dirty="0"/>
              <a:t>R</a:t>
            </a:r>
            <a:r>
              <a:rPr lang="fr-FR" dirty="0" smtClean="0"/>
              <a:t>eprésentante au comité de programmation (RCP) </a:t>
            </a:r>
            <a:br>
              <a:rPr lang="fr-FR" dirty="0" smtClean="0"/>
            </a:br>
            <a:r>
              <a:rPr lang="fr-FR" dirty="0" smtClean="0"/>
              <a:t>sur la thématique espace Horizon Europe</a:t>
            </a:r>
            <a:endParaRPr lang="fr-FR" dirty="0"/>
          </a:p>
        </p:txBody>
      </p:sp>
      <p:sp>
        <p:nvSpPr>
          <p:cNvPr id="3" name="Espace réservé du texte 2"/>
          <p:cNvSpPr>
            <a:spLocks noGrp="1"/>
          </p:cNvSpPr>
          <p:nvPr>
            <p:ph type="body" idx="1"/>
          </p:nvPr>
        </p:nvSpPr>
        <p:spPr>
          <a:xfrm>
            <a:off x="483476" y="3712702"/>
            <a:ext cx="7328884" cy="702876"/>
          </a:xfrm>
        </p:spPr>
        <p:txBody>
          <a:bodyPr/>
          <a:lstStyle/>
          <a:p>
            <a:pPr marL="0" lvl="0" indent="0">
              <a:spcBef>
                <a:spcPts val="500"/>
              </a:spcBef>
              <a:buClrTx/>
              <a:buSzTx/>
              <a:defRPr sz="1400" b="1">
                <a:solidFill>
                  <a:srgbClr val="000091"/>
                </a:solidFill>
                <a:latin typeface="+mj-lt"/>
                <a:ea typeface="+mj-ea"/>
                <a:cs typeface="+mj-cs"/>
                <a:sym typeface="Arial"/>
              </a:defRPr>
            </a:pPr>
            <a:r>
              <a:rPr lang="fr-FR" sz="1800" b="1" kern="1200" dirty="0" smtClean="0">
                <a:solidFill>
                  <a:srgbClr val="000091"/>
                </a:solidFill>
                <a:latin typeface="+mj-lt"/>
              </a:rPr>
              <a:t>Sylviane Pascal </a:t>
            </a:r>
          </a:p>
          <a:p>
            <a:pPr marL="0" lvl="0" indent="0">
              <a:spcBef>
                <a:spcPts val="500"/>
              </a:spcBef>
              <a:buClrTx/>
              <a:buSzTx/>
              <a:defRPr sz="1400" b="1">
                <a:solidFill>
                  <a:srgbClr val="000091"/>
                </a:solidFill>
                <a:latin typeface="+mj-lt"/>
                <a:ea typeface="+mj-ea"/>
                <a:cs typeface="+mj-cs"/>
                <a:sym typeface="Arial"/>
              </a:defRPr>
            </a:pPr>
            <a:r>
              <a:rPr lang="fr-FR" sz="1800" dirty="0" smtClean="0">
                <a:latin typeface="-apple-system"/>
              </a:rPr>
              <a:t>Affaires </a:t>
            </a:r>
            <a:r>
              <a:rPr lang="fr-FR" sz="1800" dirty="0">
                <a:latin typeface="-apple-system"/>
              </a:rPr>
              <a:t>spatiales </a:t>
            </a:r>
            <a:r>
              <a:rPr lang="fr-FR" sz="1800" dirty="0" smtClean="0">
                <a:latin typeface="-apple-system"/>
              </a:rPr>
              <a:t>européennes - </a:t>
            </a:r>
            <a:r>
              <a:rPr lang="fr-FR" sz="1800" b="1" kern="1200" dirty="0" smtClean="0">
                <a:solidFill>
                  <a:srgbClr val="000091"/>
                </a:solidFill>
                <a:latin typeface="+mj-lt"/>
              </a:rPr>
              <a:t>MESR </a:t>
            </a:r>
          </a:p>
          <a:p>
            <a:pPr marL="0" lvl="0" indent="0">
              <a:spcBef>
                <a:spcPts val="500"/>
              </a:spcBef>
              <a:buClrTx/>
              <a:buSzTx/>
              <a:defRPr sz="1400" b="1">
                <a:solidFill>
                  <a:srgbClr val="000091"/>
                </a:solidFill>
                <a:latin typeface="+mj-lt"/>
                <a:ea typeface="+mj-ea"/>
                <a:cs typeface="+mj-cs"/>
                <a:sym typeface="Arial"/>
              </a:defRPr>
            </a:pPr>
            <a:r>
              <a:rPr lang="fr-FR" sz="1200" b="1" kern="1200" dirty="0" smtClean="0">
                <a:solidFill>
                  <a:srgbClr val="000091"/>
                </a:solidFill>
                <a:latin typeface="+mj-lt"/>
              </a:rPr>
              <a:t>(*) Groupe de travail national – Plus d’information sur le GTN, </a:t>
            </a:r>
            <a:r>
              <a:rPr lang="fr-FR" sz="1200" b="1" kern="1200" dirty="0" smtClean="0">
                <a:solidFill>
                  <a:srgbClr val="000091"/>
                </a:solidFill>
                <a:latin typeface="+mj-lt"/>
                <a:hlinkClick r:id="rId2"/>
              </a:rPr>
              <a:t>sylviane.pascal@recherche.gouv.fr</a:t>
            </a:r>
            <a:endParaRPr lang="fr-FR" sz="1200" b="1" kern="1200" dirty="0" smtClean="0">
              <a:solidFill>
                <a:srgbClr val="000091"/>
              </a:solidFill>
              <a:latin typeface="+mj-lt"/>
            </a:endParaRPr>
          </a:p>
          <a:p>
            <a:pPr marL="0" lvl="0" indent="0">
              <a:spcBef>
                <a:spcPts val="500"/>
              </a:spcBef>
              <a:buClrTx/>
              <a:buSzTx/>
              <a:defRPr sz="1400" b="1">
                <a:solidFill>
                  <a:srgbClr val="000091"/>
                </a:solidFill>
                <a:latin typeface="+mj-lt"/>
                <a:ea typeface="+mj-ea"/>
                <a:cs typeface="+mj-cs"/>
                <a:sym typeface="Arial"/>
              </a:defRPr>
            </a:pPr>
            <a:r>
              <a:rPr lang="fr-FR" sz="1200" b="1" kern="1200" dirty="0" smtClean="0">
                <a:solidFill>
                  <a:srgbClr val="000091"/>
                </a:solidFill>
                <a:latin typeface="+mj-lt"/>
              </a:rPr>
              <a:t> </a:t>
            </a:r>
            <a:endParaRPr lang="fr-FR" sz="1200" b="1" kern="1200" dirty="0">
              <a:solidFill>
                <a:srgbClr val="000091"/>
              </a:solidFill>
              <a:latin typeface="+mj-lt"/>
            </a:endParaRPr>
          </a:p>
          <a:p>
            <a:endParaRPr lang="fr-FR" dirty="0"/>
          </a:p>
        </p:txBody>
      </p:sp>
      <p:sp>
        <p:nvSpPr>
          <p:cNvPr id="5" name="Espace réservé du numéro de diapositiv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graphicFrame>
        <p:nvGraphicFramePr>
          <p:cNvPr id="7" name="Diagramme 6"/>
          <p:cNvGraphicFramePr/>
          <p:nvPr>
            <p:extLst/>
          </p:nvPr>
        </p:nvGraphicFramePr>
        <p:xfrm>
          <a:off x="3635896" y="1711285"/>
          <a:ext cx="4604214" cy="266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009D0DD7-B0CD-F9E7-BE4F-55FE02A272C0}"/>
              </a:ext>
            </a:extLst>
          </p:cNvPr>
          <p:cNvSpPr txBox="1"/>
          <p:nvPr/>
        </p:nvSpPr>
        <p:spPr>
          <a:xfrm>
            <a:off x="3635896" y="251132"/>
            <a:ext cx="3884134" cy="369332"/>
          </a:xfrm>
          <a:prstGeom prst="rect">
            <a:avLst/>
          </a:prstGeom>
          <a:noFill/>
        </p:spPr>
        <p:txBody>
          <a:bodyPr wrap="square">
            <a:spAutoFit/>
          </a:bodyPr>
          <a:lstStyle/>
          <a:p>
            <a:pPr algn="r"/>
            <a:r>
              <a:rPr lang="fr-FR" sz="1800" b="1" dirty="0" smtClean="0">
                <a:solidFill>
                  <a:schemeClr val="tx2">
                    <a:lumMod val="50000"/>
                  </a:schemeClr>
                </a:solidFill>
              </a:rPr>
              <a:t>Le travail en binôme </a:t>
            </a:r>
            <a:r>
              <a:rPr lang="fr-FR" b="1" kern="0" dirty="0">
                <a:solidFill>
                  <a:schemeClr val="accent2">
                    <a:lumMod val="50000"/>
                  </a:schemeClr>
                </a:solidFill>
                <a:cs typeface="Arial"/>
                <a:sym typeface="Arial"/>
              </a:rPr>
              <a:t>PCN / RCP</a:t>
            </a:r>
            <a:r>
              <a:rPr lang="fr-FR" sz="1800" b="1" dirty="0" smtClean="0">
                <a:solidFill>
                  <a:schemeClr val="accent2">
                    <a:lumMod val="50000"/>
                  </a:schemeClr>
                </a:solidFill>
              </a:rPr>
              <a:t> </a:t>
            </a:r>
            <a:endParaRPr lang="fr-FR" sz="1800" b="1" dirty="0">
              <a:solidFill>
                <a:schemeClr val="accent2">
                  <a:lumMod val="50000"/>
                </a:schemeClr>
              </a:solidFill>
            </a:endParaRPr>
          </a:p>
        </p:txBody>
      </p:sp>
      <p:pic>
        <p:nvPicPr>
          <p:cNvPr id="11" name="Image 10"/>
          <p:cNvPicPr>
            <a:picLocks noChangeAspect="1"/>
          </p:cNvPicPr>
          <p:nvPr/>
        </p:nvPicPr>
        <p:blipFill>
          <a:blip r:embed="rId8"/>
          <a:stretch>
            <a:fillRect/>
          </a:stretch>
        </p:blipFill>
        <p:spPr>
          <a:xfrm>
            <a:off x="1129829" y="1975550"/>
            <a:ext cx="1198202" cy="1597602"/>
          </a:xfrm>
          <a:prstGeom prst="rect">
            <a:avLst/>
          </a:prstGeom>
        </p:spPr>
      </p:pic>
      <p:sp>
        <p:nvSpPr>
          <p:cNvPr id="13" name="ZoneTexte 12"/>
          <p:cNvSpPr txBox="1"/>
          <p:nvPr/>
        </p:nvSpPr>
        <p:spPr>
          <a:xfrm>
            <a:off x="6495393" y="1975550"/>
            <a:ext cx="1100943" cy="646331"/>
          </a:xfrm>
          <a:prstGeom prst="rect">
            <a:avLst/>
          </a:prstGeom>
          <a:noFill/>
        </p:spPr>
        <p:txBody>
          <a:bodyPr wrap="square" rtlCol="0">
            <a:spAutoFit/>
          </a:bodyPr>
          <a:lstStyle/>
          <a:p>
            <a:r>
              <a:rPr lang="fr-FR" sz="1800" b="1" dirty="0" smtClean="0">
                <a:solidFill>
                  <a:srgbClr val="FFC000"/>
                </a:solidFill>
              </a:rPr>
              <a:t>Amont</a:t>
            </a:r>
          </a:p>
          <a:p>
            <a:r>
              <a:rPr lang="fr-FR" sz="1800" b="1" dirty="0" smtClean="0">
                <a:solidFill>
                  <a:srgbClr val="FFC000"/>
                </a:solidFill>
              </a:rPr>
              <a:t>GTN*</a:t>
            </a:r>
            <a:endParaRPr lang="fr-FR" sz="1800" b="1" dirty="0">
              <a:solidFill>
                <a:srgbClr val="FFC000"/>
              </a:solidFill>
            </a:endParaRPr>
          </a:p>
        </p:txBody>
      </p:sp>
      <p:sp>
        <p:nvSpPr>
          <p:cNvPr id="15" name="ZoneTexte 14"/>
          <p:cNvSpPr txBox="1"/>
          <p:nvPr/>
        </p:nvSpPr>
        <p:spPr>
          <a:xfrm>
            <a:off x="3489434" y="2589685"/>
            <a:ext cx="1397877" cy="646331"/>
          </a:xfrm>
          <a:prstGeom prst="rect">
            <a:avLst/>
          </a:prstGeom>
          <a:noFill/>
        </p:spPr>
        <p:txBody>
          <a:bodyPr wrap="square" rtlCol="0">
            <a:spAutoFit/>
          </a:bodyPr>
          <a:lstStyle/>
          <a:p>
            <a:r>
              <a:rPr lang="fr-FR" sz="1800" b="1" dirty="0" smtClean="0">
                <a:solidFill>
                  <a:srgbClr val="FFC000"/>
                </a:solidFill>
              </a:rPr>
              <a:t>Aval</a:t>
            </a:r>
          </a:p>
          <a:p>
            <a:r>
              <a:rPr lang="fr-FR" sz="1800" b="1" dirty="0" smtClean="0">
                <a:solidFill>
                  <a:srgbClr val="FFC000"/>
                </a:solidFill>
              </a:rPr>
              <a:t>Info Day</a:t>
            </a:r>
            <a:endParaRPr lang="fr-FR" sz="1800" b="1" dirty="0">
              <a:solidFill>
                <a:srgbClr val="FFC000"/>
              </a:solidFill>
            </a:endParaRPr>
          </a:p>
        </p:txBody>
      </p:sp>
    </p:spTree>
    <p:extLst>
      <p:ext uri="{BB962C8B-B14F-4D97-AF65-F5344CB8AC3E}">
        <p14:creationId xmlns:p14="http://schemas.microsoft.com/office/powerpoint/2010/main" val="1177554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4204" y="915566"/>
            <a:ext cx="8625663" cy="3816424"/>
          </a:xfrm>
          <a:prstGeom prst="rect">
            <a:avLst/>
          </a:prstGeom>
        </p:spPr>
        <p:txBody>
          <a:bodyPr vert="horz" lIns="68580" tIns="34290" rIns="68580" bIns="34290" rtlCol="0" anchor="t">
            <a:noAutofit/>
          </a:bodyPr>
          <a:lstStyle>
            <a:lvl1pPr marL="285750" indent="-285750" algn="just">
              <a:lnSpc>
                <a:spcPct val="150000"/>
              </a:lnSpc>
              <a:spcBef>
                <a:spcPts val="1000"/>
              </a:spcBef>
              <a:spcAft>
                <a:spcPts val="600"/>
              </a:spcAft>
              <a:buFont typeface="Wingdings" panose="05000000000000000000" pitchFamily="2" charset="2"/>
              <a:buChar char="q"/>
              <a:defRPr lang="en-GB" b="1" i="0">
                <a:latin typeface="DIN Next LT Pro Light"/>
                <a:ea typeface="+mj-ea"/>
                <a:cs typeface="+mj-cs"/>
              </a:defRPr>
            </a:lvl1pPr>
            <a:lvl2pPr marL="685800" indent="-228600">
              <a:lnSpc>
                <a:spcPct val="90000"/>
              </a:lnSpc>
              <a:spcBef>
                <a:spcPts val="500"/>
              </a:spcBef>
              <a:buFont typeface="Arial" panose="020B0604020202020204" pitchFamily="34" charset="0"/>
              <a:buChar char="•"/>
              <a:defRPr sz="2400" b="0" i="0">
                <a:latin typeface="DIN Next LT Pro" panose="020B0503020203050203" pitchFamily="34" charset="77"/>
              </a:defRPr>
            </a:lvl2pPr>
            <a:lvl3pPr marL="1143000" indent="-228600">
              <a:lnSpc>
                <a:spcPct val="90000"/>
              </a:lnSpc>
              <a:spcBef>
                <a:spcPts val="500"/>
              </a:spcBef>
              <a:buFont typeface="Arial" panose="020B0604020202020204" pitchFamily="34" charset="0"/>
              <a:buChar char="•"/>
              <a:defRPr sz="2000" b="0" i="0">
                <a:latin typeface="DIN Next LT Pro" panose="020B0503020203050203" pitchFamily="34" charset="77"/>
              </a:defRPr>
            </a:lvl3pPr>
            <a:lvl4pPr marL="1600200" indent="-228600">
              <a:lnSpc>
                <a:spcPct val="90000"/>
              </a:lnSpc>
              <a:spcBef>
                <a:spcPts val="500"/>
              </a:spcBef>
              <a:buFont typeface="Arial" panose="020B0604020202020204" pitchFamily="34" charset="0"/>
              <a:buChar char="•"/>
              <a:defRPr b="0" i="0">
                <a:latin typeface="DIN Next LT Pro" panose="020B0503020203050203" pitchFamily="34" charset="77"/>
              </a:defRPr>
            </a:lvl4pPr>
            <a:lvl5pPr marL="2057400" indent="-228600">
              <a:lnSpc>
                <a:spcPct val="90000"/>
              </a:lnSpc>
              <a:spcBef>
                <a:spcPts val="500"/>
              </a:spcBef>
              <a:buFont typeface="Arial" panose="020B0604020202020204" pitchFamily="34" charset="0"/>
              <a:buChar char="•"/>
              <a:defRPr b="0" i="0">
                <a:latin typeface="DIN Next LT Pro" panose="020B0503020203050203" pitchFamily="34"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spcBef>
                <a:spcPts val="450"/>
              </a:spcBef>
              <a:spcAft>
                <a:spcPts val="0"/>
              </a:spcAft>
              <a:buNone/>
            </a:pPr>
            <a:r>
              <a:rPr lang="fr-FR" sz="1200" dirty="0">
                <a:latin typeface="+mn-lt"/>
              </a:rPr>
              <a:t>In </a:t>
            </a:r>
            <a:r>
              <a:rPr lang="fr-FR" sz="1200" dirty="0" err="1">
                <a:latin typeface="+mn-lt"/>
              </a:rPr>
              <a:t>Orbit</a:t>
            </a:r>
            <a:r>
              <a:rPr lang="fr-FR" sz="1200" dirty="0">
                <a:latin typeface="+mn-lt"/>
              </a:rPr>
              <a:t> </a:t>
            </a:r>
            <a:r>
              <a:rPr lang="fr-FR" sz="1200" dirty="0" err="1">
                <a:latin typeface="+mn-lt"/>
              </a:rPr>
              <a:t>Demonstration</a:t>
            </a:r>
            <a:r>
              <a:rPr lang="fr-FR" sz="1200" dirty="0">
                <a:latin typeface="+mn-lt"/>
              </a:rPr>
              <a:t>/Validation (IOD/IOV) service </a:t>
            </a:r>
            <a:endParaRPr lang="fr-FR" sz="1200" dirty="0" smtClean="0">
              <a:latin typeface="+mn-lt"/>
            </a:endParaRPr>
          </a:p>
          <a:p>
            <a:pPr marL="0" indent="0">
              <a:lnSpc>
                <a:spcPct val="100000"/>
              </a:lnSpc>
              <a:spcBef>
                <a:spcPts val="450"/>
              </a:spcBef>
              <a:spcAft>
                <a:spcPts val="0"/>
              </a:spcAft>
              <a:buNone/>
            </a:pPr>
            <a:endParaRPr lang="fr-FR" sz="1050" b="0" u="sng" dirty="0">
              <a:latin typeface="+mn-lt"/>
            </a:endParaRPr>
          </a:p>
          <a:p>
            <a:pPr marL="0" indent="0">
              <a:lnSpc>
                <a:spcPct val="100000"/>
              </a:lnSpc>
              <a:spcBef>
                <a:spcPts val="450"/>
              </a:spcBef>
              <a:spcAft>
                <a:spcPts val="0"/>
              </a:spcAft>
              <a:buNone/>
            </a:pPr>
            <a:endParaRPr lang="fr-FR" sz="1050" b="0" u="sng" dirty="0" smtClean="0">
              <a:latin typeface="+mn-lt"/>
            </a:endParaRPr>
          </a:p>
          <a:p>
            <a:pPr marL="0" indent="0">
              <a:lnSpc>
                <a:spcPct val="100000"/>
              </a:lnSpc>
              <a:spcBef>
                <a:spcPts val="450"/>
              </a:spcBef>
              <a:spcAft>
                <a:spcPts val="0"/>
              </a:spcAft>
              <a:buNone/>
            </a:pPr>
            <a:endParaRPr lang="fr-FR" sz="1050" b="0" u="sng" dirty="0">
              <a:latin typeface="+mn-lt"/>
            </a:endParaRPr>
          </a:p>
          <a:p>
            <a:pPr marL="0" indent="0">
              <a:lnSpc>
                <a:spcPct val="100000"/>
              </a:lnSpc>
              <a:spcBef>
                <a:spcPts val="450"/>
              </a:spcBef>
              <a:spcAft>
                <a:spcPts val="0"/>
              </a:spcAft>
              <a:buNone/>
            </a:pPr>
            <a:r>
              <a:rPr lang="en-US" sz="1050" b="0" u="sng" dirty="0" smtClean="0">
                <a:latin typeface="+mn-lt"/>
              </a:rPr>
              <a:t>Expected outcomes</a:t>
            </a:r>
            <a:r>
              <a:rPr lang="en-US" sz="1050" b="0" dirty="0">
                <a:latin typeface="+mn-lt"/>
              </a:rPr>
              <a:t>:</a:t>
            </a:r>
          </a:p>
          <a:p>
            <a:pPr>
              <a:lnSpc>
                <a:spcPct val="100000"/>
              </a:lnSpc>
              <a:spcBef>
                <a:spcPts val="450"/>
              </a:spcBef>
              <a:spcAft>
                <a:spcPts val="0"/>
              </a:spcAft>
              <a:buFont typeface="Arial" panose="020B0604020202020204" pitchFamily="34" charset="0"/>
              <a:buChar char="•"/>
            </a:pPr>
            <a:r>
              <a:rPr lang="en-US" sz="1050" b="0" dirty="0">
                <a:latin typeface="+mn-lt"/>
              </a:rPr>
              <a:t>To contribute to reduce the time to market or operational use of new technologies, products, concepts, architectures, and operations techniques;</a:t>
            </a:r>
          </a:p>
          <a:p>
            <a:pPr>
              <a:lnSpc>
                <a:spcPct val="100000"/>
              </a:lnSpc>
              <a:spcBef>
                <a:spcPts val="450"/>
              </a:spcBef>
              <a:spcAft>
                <a:spcPts val="0"/>
              </a:spcAft>
              <a:buFont typeface="Arial" panose="020B0604020202020204" pitchFamily="34" charset="0"/>
              <a:buChar char="•"/>
            </a:pPr>
            <a:r>
              <a:rPr lang="en-US" sz="1050" b="0" dirty="0">
                <a:latin typeface="+mn-lt"/>
              </a:rPr>
              <a:t>To provide a cost-effective service for regular aggregation (if needed), launch and operations in orbit for IOD/IOV experiments, based on EU solutions both for the spacecraft and for the launch services; </a:t>
            </a:r>
          </a:p>
          <a:p>
            <a:pPr>
              <a:lnSpc>
                <a:spcPct val="100000"/>
              </a:lnSpc>
              <a:spcBef>
                <a:spcPts val="450"/>
              </a:spcBef>
              <a:spcAft>
                <a:spcPts val="0"/>
              </a:spcAft>
              <a:buFont typeface="Arial" panose="020B0604020202020204" pitchFamily="34" charset="0"/>
              <a:buChar char="•"/>
            </a:pPr>
            <a:r>
              <a:rPr lang="en-US" sz="1050" b="0" dirty="0">
                <a:latin typeface="+mn-lt"/>
              </a:rPr>
              <a:t>To have at least one opportunity every year during the Horizon Europe implementation period. </a:t>
            </a:r>
          </a:p>
          <a:p>
            <a:pPr marL="0" indent="0">
              <a:lnSpc>
                <a:spcPct val="100000"/>
              </a:lnSpc>
              <a:spcBef>
                <a:spcPts val="450"/>
              </a:spcBef>
              <a:spcAft>
                <a:spcPts val="0"/>
              </a:spcAft>
              <a:buNone/>
            </a:pPr>
            <a:r>
              <a:rPr lang="en-US" sz="1050" b="0" u="sng" dirty="0">
                <a:latin typeface="+mn-lt"/>
              </a:rPr>
              <a:t>Scope</a:t>
            </a:r>
            <a:r>
              <a:rPr lang="en-US" sz="1050" b="0" dirty="0">
                <a:latin typeface="+mn-lt"/>
              </a:rPr>
              <a:t>:</a:t>
            </a:r>
          </a:p>
          <a:p>
            <a:pPr>
              <a:lnSpc>
                <a:spcPct val="100000"/>
              </a:lnSpc>
              <a:spcBef>
                <a:spcPts val="450"/>
              </a:spcBef>
              <a:spcAft>
                <a:spcPts val="0"/>
              </a:spcAft>
              <a:buFont typeface="Arial" panose="020B0604020202020204" pitchFamily="34" charset="0"/>
              <a:buChar char="•"/>
            </a:pPr>
            <a:r>
              <a:rPr lang="en-US" sz="1000" b="0" dirty="0">
                <a:latin typeface="+mn-lt"/>
              </a:rPr>
              <a:t>The IOD/IOV activities intend to provide a regular and cost-effective service and solution for common flight ticket actions (management, spacecraft design including reuse of existing solutions, assembly, integration and tests, launch and operations) based on EU solutions both for the spacecraft (i.e. platform, experiments aggregation, operations in orbit including preparation and associated Ground Segment) and for the launch services.</a:t>
            </a:r>
          </a:p>
          <a:p>
            <a:pPr>
              <a:lnSpc>
                <a:spcPct val="100000"/>
              </a:lnSpc>
              <a:spcBef>
                <a:spcPts val="450"/>
              </a:spcBef>
              <a:spcAft>
                <a:spcPts val="0"/>
              </a:spcAft>
              <a:buFont typeface="Arial" panose="020B0604020202020204" pitchFamily="34" charset="0"/>
              <a:buChar char="•"/>
            </a:pPr>
            <a:r>
              <a:rPr lang="en-US" sz="1000" b="0" dirty="0">
                <a:latin typeface="+mn-lt"/>
              </a:rPr>
              <a:t>The scope of the activities may include mission design, integration and implementation, for all the necessary tasks to prepare, provide and operate spacecraft(s), together with the related ground segment, which accommodates the selected IOD/IOV experiments as well as the associated launch services.</a:t>
            </a:r>
          </a:p>
          <a:p>
            <a:pPr>
              <a:lnSpc>
                <a:spcPct val="100000"/>
              </a:lnSpc>
              <a:spcBef>
                <a:spcPts val="450"/>
              </a:spcBef>
              <a:spcAft>
                <a:spcPts val="0"/>
              </a:spcAft>
              <a:buFont typeface="Arial" panose="020B0604020202020204" pitchFamily="34" charset="0"/>
              <a:buChar char="•"/>
            </a:pPr>
            <a:r>
              <a:rPr lang="en-US" sz="1000" b="0" dirty="0">
                <a:latin typeface="+mn-lt"/>
              </a:rPr>
              <a:t>Concerning launch aspects, IOD/IOV activities should support the European launcher exploitation policy, therefore relying as far as possible on EU manufactured launcher solutions launched from the EU territory</a:t>
            </a:r>
            <a:r>
              <a:rPr lang="en-US" sz="1050" b="0" dirty="0">
                <a:latin typeface="+mn-lt"/>
              </a:rPr>
              <a:t>. </a:t>
            </a:r>
          </a:p>
          <a:p>
            <a:pPr marL="42863" indent="0">
              <a:buNone/>
            </a:pPr>
            <a:endParaRPr lang="en-US" sz="750" dirty="0"/>
          </a:p>
        </p:txBody>
      </p:sp>
      <p:sp>
        <p:nvSpPr>
          <p:cNvPr id="9" name="Title 1">
            <a:extLst>
              <a:ext uri="{FF2B5EF4-FFF2-40B4-BE49-F238E27FC236}">
                <a16:creationId xmlns:a16="http://schemas.microsoft.com/office/drawing/2014/main" id="{62A58905-D83A-4BF2-AA0C-DB80192A95B5}"/>
              </a:ext>
            </a:extLst>
          </p:cNvPr>
          <p:cNvSpPr txBox="1">
            <a:spLocks/>
          </p:cNvSpPr>
          <p:nvPr/>
        </p:nvSpPr>
        <p:spPr>
          <a:xfrm>
            <a:off x="5462315" y="79451"/>
            <a:ext cx="363589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9 – IOD/IOV Service</a:t>
            </a:r>
            <a:endParaRPr lang="en-IE" sz="2200" b="1" dirty="0">
              <a:solidFill>
                <a:srgbClr val="0070C0"/>
              </a:solidFill>
              <a:latin typeface="+mn-lt"/>
            </a:endParaRPr>
          </a:p>
        </p:txBody>
      </p:sp>
      <p:graphicFrame>
        <p:nvGraphicFramePr>
          <p:cNvPr id="5" name="Table 4">
            <a:extLst>
              <a:ext uri="{FF2B5EF4-FFF2-40B4-BE49-F238E27FC236}">
                <a16:creationId xmlns:a16="http://schemas.microsoft.com/office/drawing/2014/main" id="{F5DAE38E-2D11-4136-80AE-2F529FC43B6D}"/>
              </a:ext>
            </a:extLst>
          </p:cNvPr>
          <p:cNvGraphicFramePr>
            <a:graphicFrameLocks noGrp="1"/>
          </p:cNvGraphicFramePr>
          <p:nvPr>
            <p:extLst>
              <p:ext uri="{D42A27DB-BD31-4B8C-83A1-F6EECF244321}">
                <p14:modId xmlns:p14="http://schemas.microsoft.com/office/powerpoint/2010/main" val="2626862833"/>
              </p:ext>
            </p:extLst>
          </p:nvPr>
        </p:nvGraphicFramePr>
        <p:xfrm>
          <a:off x="394204" y="1203598"/>
          <a:ext cx="8552323" cy="666750"/>
        </p:xfrm>
        <a:graphic>
          <a:graphicData uri="http://schemas.openxmlformats.org/drawingml/2006/table">
            <a:tbl>
              <a:tblPr firstRow="1" bandRow="1">
                <a:tableStyleId>{5C22544A-7EE6-4342-B048-85BDC9FD1C3A}</a:tableStyleId>
              </a:tblPr>
              <a:tblGrid>
                <a:gridCol w="1098246">
                  <a:extLst>
                    <a:ext uri="{9D8B030D-6E8A-4147-A177-3AD203B41FA5}">
                      <a16:colId xmlns:a16="http://schemas.microsoft.com/office/drawing/2014/main" val="3214808052"/>
                    </a:ext>
                  </a:extLst>
                </a:gridCol>
                <a:gridCol w="1346206">
                  <a:extLst>
                    <a:ext uri="{9D8B030D-6E8A-4147-A177-3AD203B41FA5}">
                      <a16:colId xmlns:a16="http://schemas.microsoft.com/office/drawing/2014/main" val="706679137"/>
                    </a:ext>
                  </a:extLst>
                </a:gridCol>
                <a:gridCol w="1085203">
                  <a:extLst>
                    <a:ext uri="{9D8B030D-6E8A-4147-A177-3AD203B41FA5}">
                      <a16:colId xmlns:a16="http://schemas.microsoft.com/office/drawing/2014/main" val="2854679229"/>
                    </a:ext>
                  </a:extLst>
                </a:gridCol>
                <a:gridCol w="1380244">
                  <a:extLst>
                    <a:ext uri="{9D8B030D-6E8A-4147-A177-3AD203B41FA5}">
                      <a16:colId xmlns:a16="http://schemas.microsoft.com/office/drawing/2014/main" val="503156777"/>
                    </a:ext>
                  </a:extLst>
                </a:gridCol>
                <a:gridCol w="1288468">
                  <a:extLst>
                    <a:ext uri="{9D8B030D-6E8A-4147-A177-3AD203B41FA5}">
                      <a16:colId xmlns:a16="http://schemas.microsoft.com/office/drawing/2014/main" val="2995619175"/>
                    </a:ext>
                  </a:extLst>
                </a:gridCol>
                <a:gridCol w="1176978">
                  <a:extLst>
                    <a:ext uri="{9D8B030D-6E8A-4147-A177-3AD203B41FA5}">
                      <a16:colId xmlns:a16="http://schemas.microsoft.com/office/drawing/2014/main" val="1895727779"/>
                    </a:ext>
                  </a:extLst>
                </a:gridCol>
                <a:gridCol w="1176978">
                  <a:extLst>
                    <a:ext uri="{9D8B030D-6E8A-4147-A177-3AD203B41FA5}">
                      <a16:colId xmlns:a16="http://schemas.microsoft.com/office/drawing/2014/main" val="544825103"/>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US" sz="1000" b="0" i="0" kern="1200" dirty="0">
                          <a:solidFill>
                            <a:schemeClr val="accent1"/>
                          </a:solidFill>
                          <a:effectLst/>
                          <a:latin typeface="+mn-lt"/>
                          <a:ea typeface="+mn-ea"/>
                          <a:cs typeface="+mn-cs"/>
                        </a:rPr>
                        <a:t>(2023 &amp; 2024)</a:t>
                      </a:r>
                    </a:p>
                  </a:txBody>
                  <a:tcPr marL="68580" marR="68580" marT="34290" marB="34290"/>
                </a:tc>
                <a:tc>
                  <a:txBody>
                    <a:bodyPr/>
                    <a:lstStyle/>
                    <a:p>
                      <a:pPr algn="ctr"/>
                      <a:r>
                        <a:rPr lang="fr-BE" sz="1000" b="0" i="0" kern="1200" dirty="0">
                          <a:solidFill>
                            <a:schemeClr val="accent1"/>
                          </a:solidFill>
                          <a:effectLst/>
                          <a:latin typeface="+mn-lt"/>
                          <a:ea typeface="+mn-ea"/>
                          <a:cs typeface="+mn-cs"/>
                        </a:rPr>
                        <a:t>N/A</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fr-BE" sz="1000" b="0" i="0" kern="1200" dirty="0">
                          <a:solidFill>
                            <a:schemeClr val="accent1"/>
                          </a:solidFill>
                          <a:effectLst/>
                          <a:latin typeface="+mn-lt"/>
                          <a:ea typeface="+mn-ea"/>
                          <a:cs typeface="+mn-cs"/>
                        </a:rPr>
                        <a:t>N/A</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ESA</a:t>
                      </a:r>
                      <a:endParaRPr lang="en-IE" sz="1000" b="0" i="0" kern="1200" dirty="0">
                        <a:solidFill>
                          <a:schemeClr val="accent1"/>
                        </a:solidFill>
                        <a:effectLst/>
                        <a:latin typeface="+mn-lt"/>
                        <a:ea typeface="+mn-ea"/>
                        <a:cs typeface="+mn-cs"/>
                      </a:endParaRPr>
                    </a:p>
                  </a:txBody>
                  <a:tcPr marL="68580" marR="68580" marT="34290" marB="34290" anchor="ctr"/>
                </a:tc>
                <a:tc>
                  <a:txBody>
                    <a:bodyPr/>
                    <a:lstStyle/>
                    <a:p>
                      <a:pPr algn="ctr"/>
                      <a:r>
                        <a:rPr lang="en-US" sz="1000" kern="1200" dirty="0">
                          <a:solidFill>
                            <a:schemeClr val="accent1"/>
                          </a:solidFill>
                          <a:latin typeface="+mn-lt"/>
                          <a:ea typeface="+mn-ea"/>
                          <a:cs typeface="+mn-cs"/>
                        </a:rPr>
                        <a:t>N/A</a:t>
                      </a:r>
                      <a:endParaRPr lang="en-IE" sz="1000" kern="1200" dirty="0">
                        <a:solidFill>
                          <a:schemeClr val="accent1"/>
                        </a:solidFill>
                        <a:latin typeface="+mn-lt"/>
                        <a:ea typeface="+mn-ea"/>
                        <a:cs typeface="+mn-cs"/>
                      </a:endParaRPr>
                    </a:p>
                  </a:txBody>
                  <a:tcPr marL="68580" marR="68580" marT="34290" marB="34290" anchor="ctr"/>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nchor="ctr"/>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nchor="ctr"/>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60</a:t>
            </a:fld>
            <a:endParaRPr lang="fr-FR"/>
          </a:p>
        </p:txBody>
      </p:sp>
    </p:spTree>
    <p:extLst>
      <p:ext uri="{BB962C8B-B14F-4D97-AF65-F5344CB8AC3E}">
        <p14:creationId xmlns:p14="http://schemas.microsoft.com/office/powerpoint/2010/main" val="2481273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0263" y="915566"/>
            <a:ext cx="8368081" cy="374441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spcAft>
                <a:spcPts val="0"/>
              </a:spcAft>
              <a:buNone/>
            </a:pPr>
            <a:r>
              <a:rPr lang="en-GB" sz="1200" dirty="0">
                <a:latin typeface="+mn-lt"/>
              </a:rPr>
              <a:t>HORIZON-CL4-2023-SPACE-01-72: Space technologies for European non-dependence and </a:t>
            </a:r>
            <a:r>
              <a:rPr lang="en-GB" sz="1200" dirty="0" smtClean="0">
                <a:latin typeface="+mn-lt"/>
              </a:rPr>
              <a:t>competitiveness</a:t>
            </a:r>
            <a:endParaRPr lang="en-GB" sz="1100" dirty="0">
              <a:latin typeface="+mn-lt"/>
            </a:endParaRPr>
          </a:p>
          <a:p>
            <a:pPr marL="0" indent="0">
              <a:lnSpc>
                <a:spcPct val="100000"/>
              </a:lnSpc>
              <a:spcBef>
                <a:spcPts val="450"/>
              </a:spcBef>
              <a:spcAft>
                <a:spcPts val="0"/>
              </a:spcAft>
              <a:buNone/>
            </a:pPr>
            <a:endParaRPr lang="en-GB" sz="1100" dirty="0" smtClean="0">
              <a:latin typeface="+mn-lt"/>
            </a:endParaRPr>
          </a:p>
          <a:p>
            <a:pPr marL="42863" indent="0">
              <a:lnSpc>
                <a:spcPct val="100000"/>
              </a:lnSpc>
              <a:buNone/>
            </a:pPr>
            <a:endParaRPr lang="en-US" sz="1050" b="0" u="sng" dirty="0" smtClean="0">
              <a:latin typeface="+mn-lt"/>
            </a:endParaRPr>
          </a:p>
          <a:p>
            <a:pPr marL="42863" indent="0">
              <a:lnSpc>
                <a:spcPct val="100000"/>
              </a:lnSpc>
              <a:buNone/>
            </a:pPr>
            <a:r>
              <a:rPr lang="en-US" sz="1050" b="0" u="sng" dirty="0" smtClean="0">
                <a:latin typeface="+mn-lt"/>
              </a:rPr>
              <a:t>Expected </a:t>
            </a:r>
            <a:r>
              <a:rPr lang="en-US" sz="1050" b="0" u="sng" dirty="0">
                <a:latin typeface="+mn-lt"/>
              </a:rPr>
              <a:t>outcomes</a:t>
            </a:r>
            <a:r>
              <a:rPr lang="en-US" sz="1050" b="0" dirty="0">
                <a:latin typeface="+mn-lt"/>
              </a:rPr>
              <a:t>:</a:t>
            </a:r>
          </a:p>
          <a:p>
            <a:pPr lvl="1">
              <a:lnSpc>
                <a:spcPct val="100000"/>
              </a:lnSpc>
              <a:spcBef>
                <a:spcPts val="0"/>
              </a:spcBef>
            </a:pPr>
            <a:r>
              <a:rPr lang="en-US" sz="1050" dirty="0">
                <a:latin typeface="+mn-lt"/>
              </a:rPr>
              <a:t>To reduce the dependence on critical technologies and capabilities from outside EU for the EU space </a:t>
            </a:r>
            <a:r>
              <a:rPr lang="en-US" sz="1050" dirty="0" err="1">
                <a:latin typeface="+mn-lt"/>
              </a:rPr>
              <a:t>programme</a:t>
            </a:r>
            <a:r>
              <a:rPr lang="en-US" sz="1050" dirty="0">
                <a:latin typeface="+mn-lt"/>
              </a:rPr>
              <a:t> components (i.e. Galileo/EGNOS, Copernicus, </a:t>
            </a:r>
            <a:r>
              <a:rPr lang="en-US" sz="1050" dirty="0" err="1">
                <a:latin typeface="+mn-lt"/>
              </a:rPr>
              <a:t>Govsatcom</a:t>
            </a:r>
            <a:r>
              <a:rPr lang="en-US" sz="1050" dirty="0">
                <a:latin typeface="+mn-lt"/>
              </a:rPr>
              <a:t> and SSA) and other space applications;</a:t>
            </a:r>
          </a:p>
          <a:p>
            <a:pPr lvl="1">
              <a:lnSpc>
                <a:spcPct val="100000"/>
              </a:lnSpc>
              <a:spcBef>
                <a:spcPts val="0"/>
              </a:spcBef>
            </a:pPr>
            <a:r>
              <a:rPr lang="en-US" sz="1050" dirty="0">
                <a:latin typeface="+mn-lt"/>
              </a:rPr>
              <a:t>To develop or regain in the mid-term the European capacity to operate independently in space and enhancing competitiveness by developing products/technical capabilities reaching equivalent or superior performance level than critical technologies and capabilities from outside EU;</a:t>
            </a:r>
          </a:p>
          <a:p>
            <a:pPr lvl="1">
              <a:lnSpc>
                <a:spcPct val="100000"/>
              </a:lnSpc>
              <a:spcBef>
                <a:spcPts val="0"/>
              </a:spcBef>
            </a:pPr>
            <a:r>
              <a:rPr lang="en-US" sz="1050" dirty="0">
                <a:latin typeface="+mn-lt"/>
              </a:rPr>
              <a:t>To open new competition opportunities for European manufacturers by reducing dependency on export restricted technologies that are of strategic importance to future European space efforts.</a:t>
            </a:r>
          </a:p>
          <a:p>
            <a:pPr marL="42863" indent="0">
              <a:lnSpc>
                <a:spcPct val="100000"/>
              </a:lnSpc>
              <a:buNone/>
            </a:pPr>
            <a:r>
              <a:rPr lang="en-US" sz="1050" b="0" u="sng" dirty="0">
                <a:latin typeface="+mn-lt"/>
              </a:rPr>
              <a:t>Scope :</a:t>
            </a:r>
            <a:endParaRPr lang="en-US" sz="1000" b="0" u="sng" dirty="0">
              <a:latin typeface="+mn-lt"/>
            </a:endParaRPr>
          </a:p>
          <a:p>
            <a:pPr lvl="1">
              <a:lnSpc>
                <a:spcPct val="100000"/>
              </a:lnSpc>
              <a:spcBef>
                <a:spcPts val="0"/>
              </a:spcBef>
            </a:pPr>
            <a:r>
              <a:rPr lang="en-US" sz="1000" b="1" dirty="0">
                <a:latin typeface="+mn-lt"/>
              </a:rPr>
              <a:t>High speed DAC-ADC </a:t>
            </a:r>
            <a:r>
              <a:rPr lang="en-US" sz="1000" dirty="0">
                <a:latin typeface="+mn-lt"/>
              </a:rPr>
              <a:t>based on European Technology</a:t>
            </a:r>
          </a:p>
          <a:p>
            <a:pPr lvl="1">
              <a:lnSpc>
                <a:spcPct val="100000"/>
              </a:lnSpc>
              <a:spcBef>
                <a:spcPts val="0"/>
              </a:spcBef>
            </a:pPr>
            <a:r>
              <a:rPr lang="en-US" sz="1000" dirty="0">
                <a:latin typeface="+mn-lt"/>
              </a:rPr>
              <a:t>Space qualified </a:t>
            </a:r>
            <a:r>
              <a:rPr lang="en-US" sz="1000" b="1" dirty="0">
                <a:latin typeface="+mn-lt"/>
              </a:rPr>
              <a:t>carbon </a:t>
            </a:r>
            <a:r>
              <a:rPr lang="en-US" sz="1000" b="1" dirty="0" err="1">
                <a:latin typeface="+mn-lt"/>
              </a:rPr>
              <a:t>fibre</a:t>
            </a:r>
            <a:r>
              <a:rPr lang="en-US" sz="1000" b="1" dirty="0">
                <a:latin typeface="+mn-lt"/>
              </a:rPr>
              <a:t> pre-impregnated material </a:t>
            </a:r>
            <a:r>
              <a:rPr lang="en-US" sz="1000" dirty="0">
                <a:latin typeface="+mn-lt"/>
              </a:rPr>
              <a:t>sources for launcher and satellite subsystems </a:t>
            </a:r>
          </a:p>
          <a:p>
            <a:pPr lvl="1">
              <a:lnSpc>
                <a:spcPct val="100000"/>
              </a:lnSpc>
              <a:spcBef>
                <a:spcPts val="0"/>
              </a:spcBef>
            </a:pPr>
            <a:r>
              <a:rPr lang="en-US" sz="1000" dirty="0">
                <a:latin typeface="+mn-lt"/>
              </a:rPr>
              <a:t>Enhanced performance and space qualified </a:t>
            </a:r>
            <a:r>
              <a:rPr lang="en-US" sz="1000" b="1" dirty="0">
                <a:latin typeface="+mn-lt"/>
              </a:rPr>
              <a:t>detectors – IR range</a:t>
            </a:r>
          </a:p>
          <a:p>
            <a:pPr lvl="1">
              <a:lnSpc>
                <a:spcPct val="100000"/>
              </a:lnSpc>
              <a:spcBef>
                <a:spcPts val="0"/>
              </a:spcBef>
            </a:pPr>
            <a:r>
              <a:rPr lang="en-US" sz="1000" dirty="0">
                <a:latin typeface="+mn-lt"/>
              </a:rPr>
              <a:t>Mid-power range (up to 5kW) electric propulsion thruster technology: Qualification of </a:t>
            </a:r>
            <a:r>
              <a:rPr lang="en-US" sz="1000" b="1" dirty="0">
                <a:latin typeface="+mn-lt"/>
              </a:rPr>
              <a:t>electrical propulsion thrusters and PPUs</a:t>
            </a:r>
            <a:endParaRPr lang="en-US" sz="1000" dirty="0">
              <a:latin typeface="+mn-lt"/>
            </a:endParaRPr>
          </a:p>
          <a:p>
            <a:pPr lvl="1">
              <a:lnSpc>
                <a:spcPct val="100000"/>
              </a:lnSpc>
              <a:spcBef>
                <a:spcPts val="0"/>
              </a:spcBef>
            </a:pPr>
            <a:r>
              <a:rPr lang="en-US" sz="1000" dirty="0">
                <a:latin typeface="+mn-lt"/>
              </a:rPr>
              <a:t>Mid-power range electric propulsion thruster technology: Development of </a:t>
            </a:r>
            <a:r>
              <a:rPr lang="en-US" sz="1000" b="1" dirty="0">
                <a:latin typeface="+mn-lt"/>
              </a:rPr>
              <a:t>new generation of thrusters based on non-dependent propellants </a:t>
            </a:r>
            <a:r>
              <a:rPr lang="en-US" sz="1000" dirty="0">
                <a:latin typeface="+mn-lt"/>
              </a:rPr>
              <a:t>(i.e. not Xe or Kr) </a:t>
            </a:r>
          </a:p>
          <a:p>
            <a:pPr lvl="1">
              <a:lnSpc>
                <a:spcPct val="100000"/>
              </a:lnSpc>
              <a:spcBef>
                <a:spcPts val="0"/>
              </a:spcBef>
            </a:pPr>
            <a:r>
              <a:rPr lang="en-US" sz="1000" b="1" dirty="0">
                <a:latin typeface="+mn-lt"/>
              </a:rPr>
              <a:t>Replacement solutions for metallic lead </a:t>
            </a:r>
            <a:r>
              <a:rPr lang="en-US" sz="1000" dirty="0">
                <a:latin typeface="+mn-lt"/>
              </a:rPr>
              <a:t>(Pb)</a:t>
            </a:r>
          </a:p>
          <a:p>
            <a:pPr lvl="1">
              <a:lnSpc>
                <a:spcPct val="100000"/>
              </a:lnSpc>
              <a:spcBef>
                <a:spcPts val="0"/>
              </a:spcBef>
            </a:pPr>
            <a:r>
              <a:rPr lang="en-US" sz="1000" dirty="0">
                <a:latin typeface="+mn-lt"/>
              </a:rPr>
              <a:t>High performance, cost effective </a:t>
            </a:r>
            <a:r>
              <a:rPr lang="en-US" sz="1000" b="1" dirty="0">
                <a:latin typeface="+mn-lt"/>
              </a:rPr>
              <a:t>multi - junction solar cells </a:t>
            </a:r>
            <a:r>
              <a:rPr lang="en-US" sz="1000" dirty="0">
                <a:latin typeface="+mn-lt"/>
              </a:rPr>
              <a:t>for space applications</a:t>
            </a:r>
          </a:p>
          <a:p>
            <a:pPr marL="342900" lvl="1" indent="0">
              <a:lnSpc>
                <a:spcPct val="100000"/>
              </a:lnSpc>
              <a:spcBef>
                <a:spcPts val="0"/>
              </a:spcBef>
              <a:buNone/>
            </a:pPr>
            <a:endParaRPr lang="en-US" sz="1200" dirty="0">
              <a:latin typeface="DIN Next LT Pro Light"/>
            </a:endParaRPr>
          </a:p>
          <a:p>
            <a:pPr lvl="1">
              <a:lnSpc>
                <a:spcPct val="100000"/>
              </a:lnSpc>
              <a:spcBef>
                <a:spcPts val="0"/>
              </a:spcBef>
            </a:pPr>
            <a:endParaRPr lang="en-US" sz="1200" dirty="0">
              <a:latin typeface="DIN Next LT Pro Light"/>
            </a:endParaRPr>
          </a:p>
        </p:txBody>
      </p:sp>
      <p:graphicFrame>
        <p:nvGraphicFramePr>
          <p:cNvPr id="8" name="Table 7">
            <a:extLst>
              <a:ext uri="{FF2B5EF4-FFF2-40B4-BE49-F238E27FC236}">
                <a16:creationId xmlns:a16="http://schemas.microsoft.com/office/drawing/2014/main" id="{2557F77B-00E7-4EC8-97A7-1A569F3089BC}"/>
              </a:ext>
            </a:extLst>
          </p:cNvPr>
          <p:cNvGraphicFramePr>
            <a:graphicFrameLocks noGrp="1"/>
          </p:cNvGraphicFramePr>
          <p:nvPr>
            <p:extLst>
              <p:ext uri="{D42A27DB-BD31-4B8C-83A1-F6EECF244321}">
                <p14:modId xmlns:p14="http://schemas.microsoft.com/office/powerpoint/2010/main" val="2461884666"/>
              </p:ext>
            </p:extLst>
          </p:nvPr>
        </p:nvGraphicFramePr>
        <p:xfrm>
          <a:off x="186456" y="1203598"/>
          <a:ext cx="8673737" cy="666750"/>
        </p:xfrm>
        <a:graphic>
          <a:graphicData uri="http://schemas.openxmlformats.org/drawingml/2006/table">
            <a:tbl>
              <a:tblPr firstRow="1" bandRow="1">
                <a:tableStyleId>{5C22544A-7EE6-4342-B048-85BDC9FD1C3A}</a:tableStyleId>
              </a:tblPr>
              <a:tblGrid>
                <a:gridCol w="1230869">
                  <a:extLst>
                    <a:ext uri="{9D8B030D-6E8A-4147-A177-3AD203B41FA5}">
                      <a16:colId xmlns:a16="http://schemas.microsoft.com/office/drawing/2014/main" val="3214808052"/>
                    </a:ext>
                  </a:extLst>
                </a:gridCol>
                <a:gridCol w="1344181">
                  <a:extLst>
                    <a:ext uri="{9D8B030D-6E8A-4147-A177-3AD203B41FA5}">
                      <a16:colId xmlns:a16="http://schemas.microsoft.com/office/drawing/2014/main" val="706679137"/>
                    </a:ext>
                  </a:extLst>
                </a:gridCol>
                <a:gridCol w="1344181">
                  <a:extLst>
                    <a:ext uri="{9D8B030D-6E8A-4147-A177-3AD203B41FA5}">
                      <a16:colId xmlns:a16="http://schemas.microsoft.com/office/drawing/2014/main" val="409840644"/>
                    </a:ext>
                  </a:extLst>
                </a:gridCol>
                <a:gridCol w="1117557">
                  <a:extLst>
                    <a:ext uri="{9D8B030D-6E8A-4147-A177-3AD203B41FA5}">
                      <a16:colId xmlns:a16="http://schemas.microsoft.com/office/drawing/2014/main" val="503156777"/>
                    </a:ext>
                  </a:extLst>
                </a:gridCol>
                <a:gridCol w="1286531">
                  <a:extLst>
                    <a:ext uri="{9D8B030D-6E8A-4147-A177-3AD203B41FA5}">
                      <a16:colId xmlns:a16="http://schemas.microsoft.com/office/drawing/2014/main" val="2995619175"/>
                    </a:ext>
                  </a:extLst>
                </a:gridCol>
                <a:gridCol w="1175209">
                  <a:extLst>
                    <a:ext uri="{9D8B030D-6E8A-4147-A177-3AD203B41FA5}">
                      <a16:colId xmlns:a16="http://schemas.microsoft.com/office/drawing/2014/main" val="1895727779"/>
                    </a:ext>
                  </a:extLst>
                </a:gridCol>
                <a:gridCol w="1175209">
                  <a:extLst>
                    <a:ext uri="{9D8B030D-6E8A-4147-A177-3AD203B41FA5}">
                      <a16:colId xmlns:a16="http://schemas.microsoft.com/office/drawing/2014/main" val="85688551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20,00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o 3,00</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5/8</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9" name="Title 1">
            <a:extLst>
              <a:ext uri="{FF2B5EF4-FFF2-40B4-BE49-F238E27FC236}">
                <a16:creationId xmlns:a16="http://schemas.microsoft.com/office/drawing/2014/main" id="{CE74A5DE-1CA0-4984-8A57-9602C62D5A64}"/>
              </a:ext>
            </a:extLst>
          </p:cNvPr>
          <p:cNvSpPr txBox="1">
            <a:spLocks/>
          </p:cNvSpPr>
          <p:nvPr/>
        </p:nvSpPr>
        <p:spPr>
          <a:xfrm>
            <a:off x="3899030" y="51470"/>
            <a:ext cx="5220072"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10 – </a:t>
            </a:r>
            <a:r>
              <a:rPr lang="fr-BE" sz="2200" b="1" dirty="0" err="1">
                <a:latin typeface="+mn-lt"/>
              </a:rPr>
              <a:t>Technological</a:t>
            </a:r>
            <a:r>
              <a:rPr lang="fr-BE" sz="2200" b="1" dirty="0">
                <a:latin typeface="+mn-lt"/>
              </a:rPr>
              <a:t> non-</a:t>
            </a:r>
            <a:r>
              <a:rPr lang="fr-BE" sz="2200" b="1" dirty="0" err="1">
                <a:latin typeface="+mn-lt"/>
              </a:rPr>
              <a:t>dependence</a:t>
            </a:r>
            <a:endParaRPr lang="en-IE" sz="2200" b="1" dirty="0">
              <a:solidFill>
                <a:srgbClr val="0070C0"/>
              </a:solidFill>
              <a:latin typeface="+mn-lt"/>
            </a:endParaRP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61</a:t>
            </a:fld>
            <a:endParaRPr lang="fr-FR"/>
          </a:p>
        </p:txBody>
      </p:sp>
    </p:spTree>
    <p:extLst>
      <p:ext uri="{BB962C8B-B14F-4D97-AF65-F5344CB8AC3E}">
        <p14:creationId xmlns:p14="http://schemas.microsoft.com/office/powerpoint/2010/main" val="145296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70263" y="1003860"/>
            <a:ext cx="8368081" cy="4129269"/>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spcAft>
                <a:spcPts val="0"/>
              </a:spcAft>
              <a:buNone/>
            </a:pPr>
            <a:r>
              <a:rPr lang="en-GB" sz="1200" dirty="0">
                <a:latin typeface="+mn-lt"/>
              </a:rPr>
              <a:t>HORIZON-CL4-2024-SPACE-01-73: Space technologies for European non-dependence and competitiveness</a:t>
            </a:r>
            <a:endParaRPr lang="en-IE" sz="1200" dirty="0">
              <a:latin typeface="+mn-lt"/>
            </a:endParaRPr>
          </a:p>
          <a:p>
            <a:pPr marL="342900" lvl="1" indent="0">
              <a:lnSpc>
                <a:spcPct val="100000"/>
              </a:lnSpc>
              <a:buNone/>
            </a:pPr>
            <a:endParaRPr lang="en-US" sz="1100" dirty="0">
              <a:latin typeface="+mn-lt"/>
            </a:endParaRPr>
          </a:p>
          <a:p>
            <a:pPr marL="342900" lvl="1" indent="0">
              <a:lnSpc>
                <a:spcPct val="100000"/>
              </a:lnSpc>
              <a:buNone/>
            </a:pPr>
            <a:endParaRPr lang="en-US" sz="1100" dirty="0">
              <a:latin typeface="+mn-lt"/>
            </a:endParaRPr>
          </a:p>
          <a:p>
            <a:pPr marL="342900" lvl="1" indent="0">
              <a:lnSpc>
                <a:spcPct val="100000"/>
              </a:lnSpc>
              <a:buNone/>
            </a:pPr>
            <a:endParaRPr lang="en-US" sz="1100" dirty="0">
              <a:latin typeface="+mn-lt"/>
            </a:endParaRPr>
          </a:p>
          <a:p>
            <a:pPr marL="42863" indent="0">
              <a:lnSpc>
                <a:spcPct val="100000"/>
              </a:lnSpc>
              <a:buNone/>
            </a:pPr>
            <a:r>
              <a:rPr lang="en-US" sz="1050" b="0" u="sng" dirty="0">
                <a:latin typeface="+mn-lt"/>
              </a:rPr>
              <a:t>Expected outcomes</a:t>
            </a:r>
            <a:r>
              <a:rPr lang="en-US" sz="1050" b="0" dirty="0">
                <a:latin typeface="+mn-lt"/>
              </a:rPr>
              <a:t>:</a:t>
            </a:r>
          </a:p>
          <a:p>
            <a:pPr lvl="1">
              <a:lnSpc>
                <a:spcPct val="100000"/>
              </a:lnSpc>
              <a:spcBef>
                <a:spcPts val="0"/>
              </a:spcBef>
            </a:pPr>
            <a:r>
              <a:rPr lang="en-US" sz="1050" dirty="0">
                <a:latin typeface="+mn-lt"/>
              </a:rPr>
              <a:t>To reduce the dependence on critical technologies and capabilities from outside EU for the EU space </a:t>
            </a:r>
            <a:r>
              <a:rPr lang="en-US" sz="1050" dirty="0" err="1">
                <a:latin typeface="+mn-lt"/>
              </a:rPr>
              <a:t>programme</a:t>
            </a:r>
            <a:r>
              <a:rPr lang="en-US" sz="1050" dirty="0">
                <a:latin typeface="+mn-lt"/>
              </a:rPr>
              <a:t> components (i.e. Galileo/EGNOS, Copernicus, </a:t>
            </a:r>
            <a:r>
              <a:rPr lang="en-US" sz="1050" dirty="0" err="1">
                <a:latin typeface="+mn-lt"/>
              </a:rPr>
              <a:t>Govsatcom</a:t>
            </a:r>
            <a:r>
              <a:rPr lang="en-US" sz="1050" dirty="0">
                <a:latin typeface="+mn-lt"/>
              </a:rPr>
              <a:t> and SSA) and other space applications;</a:t>
            </a:r>
          </a:p>
          <a:p>
            <a:pPr lvl="1">
              <a:lnSpc>
                <a:spcPct val="100000"/>
              </a:lnSpc>
              <a:spcBef>
                <a:spcPts val="0"/>
              </a:spcBef>
            </a:pPr>
            <a:r>
              <a:rPr lang="en-US" sz="1050" dirty="0">
                <a:latin typeface="+mn-lt"/>
              </a:rPr>
              <a:t>To develop or regain in the mid-term the European capacity to operate independently in space and enhancing competitiveness by developing products/technical capabilities reaching equivalent or superior performance level than critical technologies and capabilities from outside EU;</a:t>
            </a:r>
          </a:p>
          <a:p>
            <a:pPr lvl="1">
              <a:lnSpc>
                <a:spcPct val="100000"/>
              </a:lnSpc>
              <a:spcBef>
                <a:spcPts val="0"/>
              </a:spcBef>
            </a:pPr>
            <a:r>
              <a:rPr lang="en-US" sz="1050" dirty="0">
                <a:latin typeface="+mn-lt"/>
              </a:rPr>
              <a:t>To open new competition opportunities for European manufacturers by reducing dependency on export restricted technologies that are of strategic importance to future European space </a:t>
            </a:r>
            <a:r>
              <a:rPr lang="en-US" sz="1050" dirty="0" smtClean="0">
                <a:latin typeface="+mn-lt"/>
              </a:rPr>
              <a:t>efforts.</a:t>
            </a:r>
          </a:p>
          <a:p>
            <a:pPr marL="0" indent="0">
              <a:lnSpc>
                <a:spcPct val="100000"/>
              </a:lnSpc>
              <a:buNone/>
            </a:pPr>
            <a:r>
              <a:rPr lang="en-US" sz="1000" b="0" u="sng" dirty="0" smtClean="0">
                <a:latin typeface="+mn-lt"/>
              </a:rPr>
              <a:t>Scope</a:t>
            </a:r>
            <a:r>
              <a:rPr lang="en-US" sz="1000" b="0" dirty="0" smtClean="0">
                <a:latin typeface="+mn-lt"/>
              </a:rPr>
              <a:t> :</a:t>
            </a:r>
          </a:p>
          <a:p>
            <a:pPr lvl="1">
              <a:lnSpc>
                <a:spcPct val="100000"/>
              </a:lnSpc>
              <a:spcBef>
                <a:spcPts val="0"/>
              </a:spcBef>
            </a:pPr>
            <a:r>
              <a:rPr lang="en-US" sz="1000" dirty="0" smtClean="0">
                <a:latin typeface="+mn-lt"/>
              </a:rPr>
              <a:t>Low </a:t>
            </a:r>
            <a:r>
              <a:rPr lang="en-US" sz="1000" dirty="0">
                <a:latin typeface="+mn-lt"/>
              </a:rPr>
              <a:t>shock Non-Explosive </a:t>
            </a:r>
            <a:r>
              <a:rPr lang="en-US" sz="1000" b="1" dirty="0">
                <a:latin typeface="+mn-lt"/>
              </a:rPr>
              <a:t>Actuators (NEA) for </a:t>
            </a:r>
            <a:r>
              <a:rPr lang="en-US" sz="1000" b="1" dirty="0" err="1">
                <a:latin typeface="+mn-lt"/>
              </a:rPr>
              <a:t>smallsats</a:t>
            </a:r>
            <a:r>
              <a:rPr lang="en-US" sz="1000" b="1" dirty="0">
                <a:latin typeface="+mn-lt"/>
              </a:rPr>
              <a:t> </a:t>
            </a:r>
          </a:p>
          <a:p>
            <a:pPr lvl="1">
              <a:lnSpc>
                <a:spcPct val="100000"/>
              </a:lnSpc>
              <a:spcBef>
                <a:spcPts val="0"/>
              </a:spcBef>
            </a:pPr>
            <a:r>
              <a:rPr lang="en-US" sz="1000" b="1" dirty="0">
                <a:latin typeface="+mn-lt"/>
              </a:rPr>
              <a:t>High data rate </a:t>
            </a:r>
            <a:r>
              <a:rPr lang="en-US" sz="1000" dirty="0">
                <a:latin typeface="+mn-lt"/>
              </a:rPr>
              <a:t>(12.5 to 28 Gbps or higher 56 Gbps</a:t>
            </a:r>
            <a:r>
              <a:rPr lang="en-US" sz="1000" b="1" dirty="0">
                <a:latin typeface="+mn-lt"/>
              </a:rPr>
              <a:t>), low consumption, short range links </a:t>
            </a:r>
          </a:p>
          <a:p>
            <a:pPr lvl="1">
              <a:lnSpc>
                <a:spcPct val="100000"/>
              </a:lnSpc>
              <a:spcBef>
                <a:spcPts val="0"/>
              </a:spcBef>
            </a:pPr>
            <a:r>
              <a:rPr lang="en-US" sz="1000" b="1" dirty="0">
                <a:latin typeface="+mn-lt"/>
              </a:rPr>
              <a:t>Power laser sources </a:t>
            </a:r>
            <a:r>
              <a:rPr lang="en-US" sz="1000" dirty="0">
                <a:latin typeface="+mn-lt"/>
              </a:rPr>
              <a:t>in the eye-safe region </a:t>
            </a:r>
          </a:p>
          <a:p>
            <a:pPr lvl="1">
              <a:lnSpc>
                <a:spcPct val="100000"/>
              </a:lnSpc>
              <a:spcBef>
                <a:spcPts val="0"/>
              </a:spcBef>
            </a:pPr>
            <a:r>
              <a:rPr lang="en-US" sz="1000" dirty="0">
                <a:latin typeface="+mn-lt"/>
              </a:rPr>
              <a:t>Enhanced performance and space qualified </a:t>
            </a:r>
            <a:r>
              <a:rPr lang="en-US" sz="1000" b="1" dirty="0">
                <a:latin typeface="+mn-lt"/>
              </a:rPr>
              <a:t>detectors – visible range </a:t>
            </a:r>
          </a:p>
          <a:p>
            <a:pPr lvl="1">
              <a:lnSpc>
                <a:spcPct val="100000"/>
              </a:lnSpc>
              <a:spcBef>
                <a:spcPts val="0"/>
              </a:spcBef>
            </a:pPr>
            <a:r>
              <a:rPr lang="en-US" sz="1000" b="1" dirty="0">
                <a:latin typeface="+mn-lt"/>
              </a:rPr>
              <a:t>Ultra Deep Submicron technology </a:t>
            </a:r>
            <a:r>
              <a:rPr lang="en-US" sz="1000" dirty="0">
                <a:latin typeface="+mn-lt"/>
              </a:rPr>
              <a:t>for next generation space integrated circuits: ASICS, FPGA and microprocessors </a:t>
            </a:r>
          </a:p>
          <a:p>
            <a:pPr lvl="1">
              <a:lnSpc>
                <a:spcPct val="100000"/>
              </a:lnSpc>
              <a:spcBef>
                <a:spcPts val="0"/>
              </a:spcBef>
            </a:pPr>
            <a:r>
              <a:rPr lang="en-US" sz="1000" b="1" dirty="0">
                <a:latin typeface="+mn-lt"/>
              </a:rPr>
              <a:t>Discrete power devices </a:t>
            </a:r>
            <a:r>
              <a:rPr lang="en-US" sz="1000" dirty="0">
                <a:latin typeface="+mn-lt"/>
              </a:rPr>
              <a:t>(200V normally-off </a:t>
            </a:r>
            <a:r>
              <a:rPr lang="en-US" sz="1000" dirty="0" err="1">
                <a:latin typeface="+mn-lt"/>
              </a:rPr>
              <a:t>GaN</a:t>
            </a:r>
            <a:r>
              <a:rPr lang="en-US" sz="1000" dirty="0">
                <a:latin typeface="+mn-lt"/>
              </a:rPr>
              <a:t>) </a:t>
            </a:r>
          </a:p>
          <a:p>
            <a:pPr lvl="1">
              <a:lnSpc>
                <a:spcPct val="100000"/>
              </a:lnSpc>
              <a:spcBef>
                <a:spcPts val="0"/>
              </a:spcBef>
            </a:pPr>
            <a:r>
              <a:rPr lang="en-US" sz="1000" b="1" dirty="0">
                <a:latin typeface="+mn-lt"/>
              </a:rPr>
              <a:t>Photonics components </a:t>
            </a:r>
            <a:endParaRPr lang="en-IE" sz="1000" b="1" dirty="0">
              <a:latin typeface="+mn-lt"/>
            </a:endParaRPr>
          </a:p>
          <a:p>
            <a:pPr lvl="1">
              <a:lnSpc>
                <a:spcPct val="100000"/>
              </a:lnSpc>
              <a:spcBef>
                <a:spcPts val="0"/>
              </a:spcBef>
            </a:pPr>
            <a:endParaRPr lang="en-US" sz="1200" dirty="0">
              <a:latin typeface="DIN Next LT Pro Light"/>
            </a:endParaRPr>
          </a:p>
        </p:txBody>
      </p:sp>
      <p:sp>
        <p:nvSpPr>
          <p:cNvPr id="9" name="Title 1">
            <a:extLst>
              <a:ext uri="{FF2B5EF4-FFF2-40B4-BE49-F238E27FC236}">
                <a16:creationId xmlns:a16="http://schemas.microsoft.com/office/drawing/2014/main" id="{CE74A5DE-1CA0-4984-8A57-9602C62D5A64}"/>
              </a:ext>
            </a:extLst>
          </p:cNvPr>
          <p:cNvSpPr txBox="1">
            <a:spLocks/>
          </p:cNvSpPr>
          <p:nvPr/>
        </p:nvSpPr>
        <p:spPr>
          <a:xfrm>
            <a:off x="3851920" y="0"/>
            <a:ext cx="6313469"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10 – </a:t>
            </a:r>
            <a:r>
              <a:rPr lang="fr-BE" sz="2200" b="1" dirty="0" err="1">
                <a:latin typeface="+mn-lt"/>
              </a:rPr>
              <a:t>Technological</a:t>
            </a:r>
            <a:r>
              <a:rPr lang="fr-BE" sz="2200" b="1" dirty="0">
                <a:latin typeface="+mn-lt"/>
              </a:rPr>
              <a:t> non-</a:t>
            </a:r>
            <a:r>
              <a:rPr lang="fr-BE" sz="2200" b="1" dirty="0" err="1">
                <a:latin typeface="+mn-lt"/>
              </a:rPr>
              <a:t>dependence</a:t>
            </a:r>
            <a:endParaRPr lang="en-IE" sz="2200" b="1" dirty="0">
              <a:solidFill>
                <a:srgbClr val="0070C0"/>
              </a:solidFill>
              <a:latin typeface="+mn-lt"/>
            </a:endParaRPr>
          </a:p>
        </p:txBody>
      </p:sp>
      <p:graphicFrame>
        <p:nvGraphicFramePr>
          <p:cNvPr id="10" name="Table 9">
            <a:extLst>
              <a:ext uri="{FF2B5EF4-FFF2-40B4-BE49-F238E27FC236}">
                <a16:creationId xmlns:a16="http://schemas.microsoft.com/office/drawing/2014/main" id="{2557F77B-00E7-4EC8-97A7-1A569F3089BC}"/>
              </a:ext>
            </a:extLst>
          </p:cNvPr>
          <p:cNvGraphicFramePr>
            <a:graphicFrameLocks noGrp="1"/>
          </p:cNvGraphicFramePr>
          <p:nvPr>
            <p:extLst>
              <p:ext uri="{D42A27DB-BD31-4B8C-83A1-F6EECF244321}">
                <p14:modId xmlns:p14="http://schemas.microsoft.com/office/powerpoint/2010/main" val="113532352"/>
              </p:ext>
            </p:extLst>
          </p:nvPr>
        </p:nvGraphicFramePr>
        <p:xfrm>
          <a:off x="317434" y="1275606"/>
          <a:ext cx="8673737" cy="666750"/>
        </p:xfrm>
        <a:graphic>
          <a:graphicData uri="http://schemas.openxmlformats.org/drawingml/2006/table">
            <a:tbl>
              <a:tblPr firstRow="1" bandRow="1">
                <a:tableStyleId>{5C22544A-7EE6-4342-B048-85BDC9FD1C3A}</a:tableStyleId>
              </a:tblPr>
              <a:tblGrid>
                <a:gridCol w="1230869">
                  <a:extLst>
                    <a:ext uri="{9D8B030D-6E8A-4147-A177-3AD203B41FA5}">
                      <a16:colId xmlns:a16="http://schemas.microsoft.com/office/drawing/2014/main" val="3214808052"/>
                    </a:ext>
                  </a:extLst>
                </a:gridCol>
                <a:gridCol w="1344181">
                  <a:extLst>
                    <a:ext uri="{9D8B030D-6E8A-4147-A177-3AD203B41FA5}">
                      <a16:colId xmlns:a16="http://schemas.microsoft.com/office/drawing/2014/main" val="706679137"/>
                    </a:ext>
                  </a:extLst>
                </a:gridCol>
                <a:gridCol w="1344181">
                  <a:extLst>
                    <a:ext uri="{9D8B030D-6E8A-4147-A177-3AD203B41FA5}">
                      <a16:colId xmlns:a16="http://schemas.microsoft.com/office/drawing/2014/main" val="409840644"/>
                    </a:ext>
                  </a:extLst>
                </a:gridCol>
                <a:gridCol w="1117557">
                  <a:extLst>
                    <a:ext uri="{9D8B030D-6E8A-4147-A177-3AD203B41FA5}">
                      <a16:colId xmlns:a16="http://schemas.microsoft.com/office/drawing/2014/main" val="503156777"/>
                    </a:ext>
                  </a:extLst>
                </a:gridCol>
                <a:gridCol w="1286531">
                  <a:extLst>
                    <a:ext uri="{9D8B030D-6E8A-4147-A177-3AD203B41FA5}">
                      <a16:colId xmlns:a16="http://schemas.microsoft.com/office/drawing/2014/main" val="2995619175"/>
                    </a:ext>
                  </a:extLst>
                </a:gridCol>
                <a:gridCol w="1175209">
                  <a:extLst>
                    <a:ext uri="{9D8B030D-6E8A-4147-A177-3AD203B41FA5}">
                      <a16:colId xmlns:a16="http://schemas.microsoft.com/office/drawing/2014/main" val="1895727779"/>
                    </a:ext>
                  </a:extLst>
                </a:gridCol>
                <a:gridCol w="1175209">
                  <a:extLst>
                    <a:ext uri="{9D8B030D-6E8A-4147-A177-3AD203B41FA5}">
                      <a16:colId xmlns:a16="http://schemas.microsoft.com/office/drawing/2014/main" val="856885518"/>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20,10</a:t>
                      </a:r>
                    </a:p>
                  </a:txBody>
                  <a:tcPr marL="68580" marR="68580" marT="34290" marB="34290"/>
                </a:tc>
                <a:tc>
                  <a:txBody>
                    <a:bodyPr/>
                    <a:lstStyle/>
                    <a:p>
                      <a:pPr algn="ctr"/>
                      <a:r>
                        <a:rPr lang="en-IE" sz="1000" b="0" i="0" kern="1200" dirty="0">
                          <a:solidFill>
                            <a:schemeClr val="accent1"/>
                          </a:solidFill>
                          <a:effectLst/>
                          <a:latin typeface="+mn-lt"/>
                          <a:ea typeface="+mn-ea"/>
                          <a:cs typeface="+mn-cs"/>
                        </a:rPr>
                        <a:t>2,00 to 3,00</a:t>
                      </a:r>
                    </a:p>
                  </a:txBody>
                  <a:tcPr marL="68580" marR="68580" marT="34290" marB="34290"/>
                </a:tc>
                <a:tc>
                  <a:txBody>
                    <a:bodyPr/>
                    <a:lstStyle/>
                    <a:p>
                      <a:pPr algn="ctr"/>
                      <a:r>
                        <a:rPr lang="fr-BE" sz="1000" b="0" i="0" kern="1200" dirty="0">
                          <a:solidFill>
                            <a:schemeClr val="accent1"/>
                          </a:solidFill>
                          <a:effectLst/>
                          <a:latin typeface="+mn-lt"/>
                          <a:ea typeface="+mn-ea"/>
                          <a:cs typeface="+mn-cs"/>
                        </a:rPr>
                        <a:t>7</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5/8</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Lump sum</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62</a:t>
            </a:fld>
            <a:endParaRPr lang="fr-FR"/>
          </a:p>
        </p:txBody>
      </p:sp>
    </p:spTree>
    <p:extLst>
      <p:ext uri="{BB962C8B-B14F-4D97-AF65-F5344CB8AC3E}">
        <p14:creationId xmlns:p14="http://schemas.microsoft.com/office/powerpoint/2010/main" val="1232429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8966" y="915566"/>
            <a:ext cx="8578268" cy="4227934"/>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a:latin typeface="+mn-lt"/>
              </a:rPr>
              <a:t>HORIZON-CL4-2023-SPACE-01-71: Scientific exploitation of space data</a:t>
            </a:r>
          </a:p>
          <a:p>
            <a:pPr lvl="1">
              <a:lnSpc>
                <a:spcPct val="100000"/>
              </a:lnSpc>
            </a:pPr>
            <a:endParaRPr lang="en-US" sz="1100" dirty="0">
              <a:latin typeface="+mn-lt"/>
            </a:endParaRPr>
          </a:p>
          <a:p>
            <a:pPr lvl="1">
              <a:lnSpc>
                <a:spcPct val="100000"/>
              </a:lnSpc>
            </a:pPr>
            <a:endParaRPr lang="en-US" sz="1100" dirty="0">
              <a:latin typeface="+mn-lt"/>
            </a:endParaRPr>
          </a:p>
          <a:p>
            <a:pPr marL="42863" indent="0">
              <a:lnSpc>
                <a:spcPct val="100000"/>
              </a:lnSpc>
              <a:buNone/>
            </a:pPr>
            <a:r>
              <a:rPr lang="en-US" sz="1000" b="0" u="sng" dirty="0" smtClean="0">
                <a:latin typeface="+mn-lt"/>
              </a:rPr>
              <a:t>Expected </a:t>
            </a:r>
            <a:r>
              <a:rPr lang="en-US" sz="1000" b="0" u="sng" dirty="0">
                <a:latin typeface="+mn-lt"/>
              </a:rPr>
              <a:t>outcomes</a:t>
            </a:r>
            <a:r>
              <a:rPr lang="en-US" sz="1000" b="0" dirty="0">
                <a:latin typeface="+mn-lt"/>
              </a:rPr>
              <a:t>:</a:t>
            </a:r>
          </a:p>
          <a:p>
            <a:pPr marL="400050" lvl="1">
              <a:lnSpc>
                <a:spcPct val="100000"/>
              </a:lnSpc>
              <a:spcBef>
                <a:spcPts val="0"/>
              </a:spcBef>
            </a:pPr>
            <a:r>
              <a:rPr lang="en-US" sz="1000" dirty="0">
                <a:latin typeface="+mn-lt"/>
              </a:rPr>
              <a:t>Support the data exploitation of European missions and instruments, in conjunction, when relevant, with international missions.</a:t>
            </a:r>
          </a:p>
          <a:p>
            <a:pPr marL="400050" lvl="1">
              <a:lnSpc>
                <a:spcPct val="100000"/>
              </a:lnSpc>
              <a:spcBef>
                <a:spcPts val="0"/>
              </a:spcBef>
            </a:pPr>
            <a:r>
              <a:rPr lang="en-US" sz="1000" dirty="0">
                <a:latin typeface="+mn-lt"/>
              </a:rPr>
              <a:t>A higher number of scientific publications based on Europe’s space data, high-level data products made available through appropriate archives, and tools and methods developed for the advanced processing of data. Projects are also expected to add value to existing activities on European and international levels, and to enhance and broaden research partnerships.</a:t>
            </a:r>
          </a:p>
          <a:p>
            <a:pPr marL="400050" lvl="1">
              <a:lnSpc>
                <a:spcPct val="100000"/>
              </a:lnSpc>
              <a:spcBef>
                <a:spcPts val="0"/>
              </a:spcBef>
            </a:pPr>
            <a:r>
              <a:rPr lang="en-US" sz="1000" dirty="0">
                <a:latin typeface="+mn-lt"/>
              </a:rPr>
              <a:t>Increased collaboration of scientific teams both within and outside Europe across different domains.</a:t>
            </a:r>
          </a:p>
          <a:p>
            <a:pPr marL="400050" lvl="1">
              <a:lnSpc>
                <a:spcPct val="100000"/>
              </a:lnSpc>
              <a:spcBef>
                <a:spcPts val="0"/>
              </a:spcBef>
            </a:pPr>
            <a:r>
              <a:rPr lang="en-US" sz="1000" dirty="0">
                <a:latin typeface="+mn-lt"/>
              </a:rPr>
              <a:t>To strengthen European scientific excellence and support the development of leading-edge scientific research in Europe </a:t>
            </a:r>
          </a:p>
          <a:p>
            <a:pPr marL="42863" indent="0">
              <a:lnSpc>
                <a:spcPct val="100000"/>
              </a:lnSpc>
              <a:spcBef>
                <a:spcPts val="450"/>
              </a:spcBef>
              <a:spcAft>
                <a:spcPts val="0"/>
              </a:spcAft>
              <a:buNone/>
            </a:pPr>
            <a:r>
              <a:rPr lang="en-US" sz="1000" b="0" u="sng" dirty="0">
                <a:latin typeface="+mn-lt"/>
              </a:rPr>
              <a:t>Scope</a:t>
            </a:r>
            <a:r>
              <a:rPr lang="en-US" sz="1000" b="0" dirty="0">
                <a:latin typeface="+mn-lt"/>
              </a:rPr>
              <a:t>: Exploitation of all acquired and available data provided by space missions in their operative, post-operative or data exploitation phase ensuring complementarity with activities already supported by ESA or national agencies during development phases.</a:t>
            </a:r>
          </a:p>
          <a:p>
            <a:pPr marL="42863" indent="0">
              <a:lnSpc>
                <a:spcPct val="100000"/>
              </a:lnSpc>
              <a:spcBef>
                <a:spcPts val="450"/>
              </a:spcBef>
              <a:spcAft>
                <a:spcPts val="0"/>
              </a:spcAft>
              <a:buNone/>
            </a:pPr>
            <a:r>
              <a:rPr lang="en-US" sz="1000" b="0" dirty="0">
                <a:latin typeface="+mn-lt"/>
              </a:rPr>
              <a:t>Projects may rely on data available through Copernicus DIAS (Data and Information Access Services), ESA Space Science Archives when possible or other means (e.g. instrumentation teams). Combination and correlation of this data with international scientific mission data, as well as with relevant data produced by ground-based infrastructures all over the world, is encouraged to further increase the scientific return and to enable new research activities using existing data sets. </a:t>
            </a:r>
          </a:p>
          <a:p>
            <a:pPr marL="42863" indent="0">
              <a:lnSpc>
                <a:spcPct val="100000"/>
              </a:lnSpc>
              <a:spcBef>
                <a:spcPts val="450"/>
              </a:spcBef>
              <a:spcAft>
                <a:spcPts val="0"/>
              </a:spcAft>
              <a:buNone/>
            </a:pPr>
            <a:r>
              <a:rPr lang="en-US" sz="1000" dirty="0">
                <a:latin typeface="+mn-lt"/>
              </a:rPr>
              <a:t>These activities shall add scientific value through analysis of the data, leading to scientific publications and higher-level data products, tools and methods. </a:t>
            </a:r>
            <a:r>
              <a:rPr lang="en-US" sz="1000" b="0" dirty="0">
                <a:latin typeface="+mn-lt"/>
              </a:rPr>
              <a:t>Resulting analyses should help preparing future European and international missions.</a:t>
            </a:r>
          </a:p>
          <a:p>
            <a:pPr marL="42863" indent="0">
              <a:lnSpc>
                <a:spcPct val="100000"/>
              </a:lnSpc>
              <a:spcBef>
                <a:spcPts val="450"/>
              </a:spcBef>
              <a:spcAft>
                <a:spcPts val="0"/>
              </a:spcAft>
              <a:buNone/>
            </a:pPr>
            <a:r>
              <a:rPr lang="en-US" sz="1000" dirty="0">
                <a:latin typeface="+mn-lt"/>
              </a:rPr>
              <a:t>International cooperation is encouraged in particular with countries active in space exploration and space science.</a:t>
            </a:r>
          </a:p>
        </p:txBody>
      </p:sp>
      <p:sp>
        <p:nvSpPr>
          <p:cNvPr id="5" name="Title 1">
            <a:extLst>
              <a:ext uri="{FF2B5EF4-FFF2-40B4-BE49-F238E27FC236}">
                <a16:creationId xmlns:a16="http://schemas.microsoft.com/office/drawing/2014/main" id="{5B72AAF0-5DEA-4CE5-9FE8-EAFF0071AF21}"/>
              </a:ext>
            </a:extLst>
          </p:cNvPr>
          <p:cNvSpPr txBox="1">
            <a:spLocks/>
          </p:cNvSpPr>
          <p:nvPr/>
        </p:nvSpPr>
        <p:spPr>
          <a:xfrm>
            <a:off x="5857148" y="75754"/>
            <a:ext cx="3275856"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11 - Space Science</a:t>
            </a:r>
            <a:endParaRPr lang="en-IE" sz="2200" b="1" dirty="0">
              <a:solidFill>
                <a:srgbClr val="0070C0"/>
              </a:solidFill>
              <a:latin typeface="+mn-l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2571688090"/>
              </p:ext>
            </p:extLst>
          </p:nvPr>
        </p:nvGraphicFramePr>
        <p:xfrm>
          <a:off x="284415" y="1131590"/>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10,70</a:t>
                      </a:r>
                    </a:p>
                  </a:txBody>
                  <a:tcPr marL="68580" marR="68580" marT="34290" marB="34290"/>
                </a:tc>
                <a:tc>
                  <a:txBody>
                    <a:bodyPr/>
                    <a:lstStyle/>
                    <a:p>
                      <a:pPr algn="ctr"/>
                      <a:r>
                        <a:rPr lang="en-IE" sz="1000" b="0" i="0" kern="1200" dirty="0">
                          <a:solidFill>
                            <a:schemeClr val="accent1"/>
                          </a:solidFill>
                          <a:effectLst/>
                          <a:latin typeface="+mn-lt"/>
                          <a:ea typeface="+mn-ea"/>
                          <a:cs typeface="+mn-cs"/>
                        </a:rPr>
                        <a:t>1,00</a:t>
                      </a:r>
                      <a:r>
                        <a:rPr lang="en-IE" sz="1000" b="0" i="0" kern="1200" baseline="0" dirty="0">
                          <a:solidFill>
                            <a:schemeClr val="accent1"/>
                          </a:solidFill>
                          <a:effectLst/>
                          <a:latin typeface="+mn-lt"/>
                          <a:ea typeface="+mn-ea"/>
                          <a:cs typeface="+mn-cs"/>
                        </a:rPr>
                        <a:t> to 1,50</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8</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3/4</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63</a:t>
            </a:fld>
            <a:endParaRPr lang="fr-FR"/>
          </a:p>
        </p:txBody>
      </p:sp>
    </p:spTree>
    <p:extLst>
      <p:ext uri="{BB962C8B-B14F-4D97-AF65-F5344CB8AC3E}">
        <p14:creationId xmlns:p14="http://schemas.microsoft.com/office/powerpoint/2010/main" val="29954041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3568" y="1563638"/>
            <a:ext cx="7865053" cy="2664296"/>
          </a:xfrm>
        </p:spPr>
        <p:txBody>
          <a:bodyPr spcFirstLastPara="1" vert="horz" wrap="square" lIns="68580" tIns="34290" rIns="68580" bIns="34290" rtlCol="0" anchor="t" anchorCtr="0">
            <a:noAutofit/>
          </a:bodyPr>
          <a:lstStyle/>
          <a:p>
            <a:pPr>
              <a:lnSpc>
                <a:spcPct val="100000"/>
              </a:lnSpc>
            </a:pPr>
            <a:r>
              <a:rPr lang="en-US" sz="1400" dirty="0">
                <a:solidFill>
                  <a:schemeClr val="tx1"/>
                </a:solidFill>
                <a:latin typeface="+mn-lt"/>
              </a:rPr>
              <a:t>HORIZON-CL4-2024-SSA-SST-MS - New &amp; improved EUSST Missions and </a:t>
            </a:r>
            <a:r>
              <a:rPr lang="en-US" sz="1400" dirty="0" smtClean="0">
                <a:solidFill>
                  <a:schemeClr val="tx1"/>
                </a:solidFill>
                <a:latin typeface="+mn-lt"/>
              </a:rPr>
              <a:t>Services</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HORIZON-CL4-2024-SSA-SST-AE - SST &amp; STM system architecture and </a:t>
            </a:r>
            <a:r>
              <a:rPr lang="en-US" sz="1400" dirty="0" smtClean="0">
                <a:solidFill>
                  <a:schemeClr val="tx1"/>
                </a:solidFill>
                <a:latin typeface="+mn-lt"/>
              </a:rPr>
              <a:t>evolutions</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HORIZON-CL4-2024-SSA-SST-SB - Space-based SST (mission, system and sensors network</a:t>
            </a:r>
            <a:r>
              <a:rPr lang="en-US" sz="1400" dirty="0" smtClean="0">
                <a:solidFill>
                  <a:schemeClr val="tx1"/>
                </a:solidFill>
                <a:latin typeface="+mn-lt"/>
              </a:rPr>
              <a:t>)</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HORIZON-CL4-2024-SSA-SST-SP - SST Sensors and </a:t>
            </a:r>
            <a:r>
              <a:rPr lang="en-US" sz="1400" dirty="0" smtClean="0">
                <a:solidFill>
                  <a:schemeClr val="tx1"/>
                </a:solidFill>
                <a:latin typeface="+mn-lt"/>
              </a:rPr>
              <a:t>Processing</a:t>
            </a:r>
          </a:p>
          <a:p>
            <a:pPr>
              <a:lnSpc>
                <a:spcPct val="100000"/>
              </a:lnSpc>
            </a:pPr>
            <a:endParaRPr lang="en-US" sz="1400" dirty="0">
              <a:solidFill>
                <a:schemeClr val="tx1"/>
              </a:solidFill>
              <a:latin typeface="+mn-lt"/>
            </a:endParaRPr>
          </a:p>
          <a:p>
            <a:pPr>
              <a:lnSpc>
                <a:spcPct val="100000"/>
              </a:lnSpc>
            </a:pPr>
            <a:r>
              <a:rPr lang="en-US" sz="1400" dirty="0">
                <a:solidFill>
                  <a:schemeClr val="tx1"/>
                </a:solidFill>
                <a:latin typeface="+mn-lt"/>
              </a:rPr>
              <a:t>HORIZON-CL4-2024-SSA-SST-SD - SST Networking, Security &amp; Data sharing</a:t>
            </a:r>
          </a:p>
          <a:p>
            <a:pPr>
              <a:lnSpc>
                <a:spcPct val="100000"/>
              </a:lnSpc>
            </a:pPr>
            <a:endParaRPr lang="en-US" sz="1400" dirty="0">
              <a:latin typeface="+mn-lt"/>
            </a:endParaRPr>
          </a:p>
          <a:p>
            <a:pPr>
              <a:lnSpc>
                <a:spcPct val="100000"/>
              </a:lnSpc>
            </a:pPr>
            <a:endParaRPr lang="en-US" sz="1400" dirty="0">
              <a:latin typeface="+mn-lt"/>
            </a:endParaRPr>
          </a:p>
          <a:p>
            <a:pPr>
              <a:lnSpc>
                <a:spcPct val="100000"/>
              </a:lnSpc>
            </a:pPr>
            <a:endParaRPr lang="en-GB" sz="1350" dirty="0">
              <a:latin typeface="DIN Next LT Pro Light"/>
            </a:endParaRPr>
          </a:p>
        </p:txBody>
      </p:sp>
      <p:sp>
        <p:nvSpPr>
          <p:cNvPr id="6" name="Title 1">
            <a:extLst>
              <a:ext uri="{FF2B5EF4-FFF2-40B4-BE49-F238E27FC236}">
                <a16:creationId xmlns:a16="http://schemas.microsoft.com/office/drawing/2014/main" id="{B87C1353-660A-4DF9-A373-1CBAC2190E72}"/>
              </a:ext>
            </a:extLst>
          </p:cNvPr>
          <p:cNvSpPr txBox="1">
            <a:spLocks/>
          </p:cNvSpPr>
          <p:nvPr/>
        </p:nvSpPr>
        <p:spPr>
          <a:xfrm>
            <a:off x="6876256" y="123478"/>
            <a:ext cx="1975118" cy="707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r>
              <a:rPr lang="fr-BE" sz="2200" b="1" dirty="0">
                <a:latin typeface="+mn-lt"/>
              </a:rPr>
              <a:t>12 - SST</a:t>
            </a: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64</a:t>
            </a:fld>
            <a:endParaRPr lang="fr-FR"/>
          </a:p>
        </p:txBody>
      </p:sp>
    </p:spTree>
    <p:extLst>
      <p:ext uri="{BB962C8B-B14F-4D97-AF65-F5344CB8AC3E}">
        <p14:creationId xmlns:p14="http://schemas.microsoft.com/office/powerpoint/2010/main" val="1545245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33145" y="987574"/>
            <a:ext cx="8691239" cy="415592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HORIZON-CL4-2024-SSA-SST-MS - New &amp; improved EUSST Missions and Services</a:t>
            </a:r>
          </a:p>
          <a:p>
            <a:pPr lvl="1">
              <a:lnSpc>
                <a:spcPct val="100000"/>
              </a:lnSpc>
            </a:pPr>
            <a:endParaRPr lang="en-US" sz="1000" dirty="0">
              <a:latin typeface="+mn-lt"/>
            </a:endParaRPr>
          </a:p>
          <a:p>
            <a:pPr lvl="1">
              <a:lnSpc>
                <a:spcPct val="100000"/>
              </a:lnSpc>
            </a:pPr>
            <a:endParaRPr lang="en-US" sz="1000" dirty="0">
              <a:latin typeface="+mn-lt"/>
            </a:endParaRPr>
          </a:p>
          <a:p>
            <a:pPr lvl="1">
              <a:lnSpc>
                <a:spcPct val="100000"/>
              </a:lnSpc>
            </a:pPr>
            <a:endParaRPr lang="en-US" sz="1000" dirty="0">
              <a:latin typeface="+mn-lt"/>
            </a:endParaRPr>
          </a:p>
          <a:p>
            <a:pPr marL="42863" indent="0">
              <a:lnSpc>
                <a:spcPct val="100000"/>
              </a:lnSpc>
              <a:buNone/>
            </a:pPr>
            <a:r>
              <a:rPr lang="en-US" sz="1000" u="sng" dirty="0">
                <a:latin typeface="+mn-lt"/>
              </a:rPr>
              <a:t>Expected outcomes</a:t>
            </a:r>
            <a:r>
              <a:rPr lang="en-US" sz="1000" dirty="0">
                <a:latin typeface="+mn-lt"/>
              </a:rPr>
              <a:t>:</a:t>
            </a:r>
          </a:p>
          <a:p>
            <a:pPr lvl="1">
              <a:lnSpc>
                <a:spcPct val="100000"/>
              </a:lnSpc>
              <a:spcBef>
                <a:spcPts val="0"/>
              </a:spcBef>
            </a:pPr>
            <a:r>
              <a:rPr lang="en-US" sz="1000" b="1" dirty="0">
                <a:latin typeface="+mn-lt"/>
              </a:rPr>
              <a:t>Keep EU knowledge and capabilities in the Space Surveillance and Tracking domain at the leading edge</a:t>
            </a:r>
            <a:r>
              <a:rPr lang="en-US" sz="1000" dirty="0">
                <a:latin typeface="+mn-lt"/>
              </a:rPr>
              <a:t>.</a:t>
            </a:r>
          </a:p>
          <a:p>
            <a:pPr lvl="1">
              <a:lnSpc>
                <a:spcPct val="100000"/>
              </a:lnSpc>
              <a:spcBef>
                <a:spcPts val="0"/>
              </a:spcBef>
            </a:pPr>
            <a:r>
              <a:rPr lang="en-US" sz="1000" dirty="0">
                <a:latin typeface="+mn-lt"/>
              </a:rPr>
              <a:t>Adapt, improve and evolve the current EUSST initial services portfolio in line with future user needs and the space environment.</a:t>
            </a:r>
          </a:p>
          <a:p>
            <a:pPr lvl="1">
              <a:lnSpc>
                <a:spcPct val="100000"/>
              </a:lnSpc>
              <a:spcBef>
                <a:spcPts val="0"/>
              </a:spcBef>
            </a:pPr>
            <a:r>
              <a:rPr lang="en-US" sz="1000" dirty="0">
                <a:latin typeface="+mn-lt"/>
              </a:rPr>
              <a:t>Improve the overall performance of the EUSST services and ensure, in the long-term, a high level of performance and appropriate autonomy at Union level.</a:t>
            </a:r>
          </a:p>
          <a:p>
            <a:pPr lvl="1">
              <a:lnSpc>
                <a:spcPct val="100000"/>
              </a:lnSpc>
              <a:spcBef>
                <a:spcPts val="0"/>
              </a:spcBef>
            </a:pPr>
            <a:r>
              <a:rPr lang="en-US" sz="1000" dirty="0">
                <a:latin typeface="+mn-lt"/>
              </a:rPr>
              <a:t>Identify and define new missions and services,</a:t>
            </a:r>
          </a:p>
          <a:p>
            <a:pPr lvl="1">
              <a:lnSpc>
                <a:spcPct val="100000"/>
              </a:lnSpc>
              <a:spcBef>
                <a:spcPts val="0"/>
              </a:spcBef>
            </a:pPr>
            <a:r>
              <a:rPr lang="en-US" sz="1000" dirty="0">
                <a:latin typeface="+mn-lt"/>
              </a:rPr>
              <a:t>Explore the implementation of new services, in complementation to the three existing ones.</a:t>
            </a:r>
          </a:p>
          <a:p>
            <a:pPr lvl="1">
              <a:lnSpc>
                <a:spcPct val="100000"/>
              </a:lnSpc>
              <a:spcBef>
                <a:spcPts val="0"/>
              </a:spcBef>
            </a:pPr>
            <a:r>
              <a:rPr lang="en-US" sz="1000" dirty="0">
                <a:latin typeface="+mn-lt"/>
              </a:rPr>
              <a:t>Support pre-developments and end-to-end early demonstration of new SST services. </a:t>
            </a:r>
          </a:p>
          <a:p>
            <a:pPr marL="42863" indent="0">
              <a:lnSpc>
                <a:spcPct val="100000"/>
              </a:lnSpc>
              <a:buNone/>
            </a:pPr>
            <a:r>
              <a:rPr lang="en-US" sz="1000" u="sng" dirty="0">
                <a:latin typeface="+mn-lt"/>
              </a:rPr>
              <a:t>Scope</a:t>
            </a:r>
            <a:r>
              <a:rPr lang="en-US" sz="1000" dirty="0">
                <a:latin typeface="+mn-lt"/>
              </a:rPr>
              <a:t>:  </a:t>
            </a:r>
          </a:p>
          <a:p>
            <a:pPr lvl="1">
              <a:lnSpc>
                <a:spcPct val="100000"/>
              </a:lnSpc>
              <a:spcBef>
                <a:spcPts val="0"/>
              </a:spcBef>
            </a:pPr>
            <a:r>
              <a:rPr lang="en-US" sz="1000" dirty="0">
                <a:latin typeface="+mn-lt"/>
              </a:rPr>
              <a:t>R&amp;I on evolution of the Collision Avoidance service towards a higher responsiveness in case of risks, and in all phases of the spacecraft life;</a:t>
            </a:r>
          </a:p>
          <a:p>
            <a:pPr lvl="1">
              <a:lnSpc>
                <a:spcPct val="100000"/>
              </a:lnSpc>
              <a:spcBef>
                <a:spcPts val="0"/>
              </a:spcBef>
            </a:pPr>
            <a:r>
              <a:rPr lang="en-US" sz="1000" dirty="0">
                <a:latin typeface="+mn-lt"/>
              </a:rPr>
              <a:t>R&amp;I on evolution of the EUSST system for debris mitigation in order to reduce the generation of space debris;</a:t>
            </a:r>
          </a:p>
          <a:p>
            <a:pPr lvl="1">
              <a:lnSpc>
                <a:spcPct val="100000"/>
              </a:lnSpc>
              <a:spcBef>
                <a:spcPts val="0"/>
              </a:spcBef>
            </a:pPr>
            <a:r>
              <a:rPr lang="en-US" sz="1000" dirty="0">
                <a:latin typeface="+mn-lt"/>
              </a:rPr>
              <a:t>R&amp;I on evolution of the EUSST system for space debris remediation by managing existing space debris.</a:t>
            </a:r>
          </a:p>
          <a:p>
            <a:pPr lvl="1">
              <a:lnSpc>
                <a:spcPct val="100000"/>
              </a:lnSpc>
              <a:spcBef>
                <a:spcPts val="0"/>
              </a:spcBef>
            </a:pPr>
            <a:r>
              <a:rPr lang="en-US" sz="1000" dirty="0">
                <a:latin typeface="+mn-lt"/>
              </a:rPr>
              <a:t>R&amp;I on evolution of the EUSST Service Provision Portal in line with the evolution of existing services (CA, RE, FG) and the inclusion of new </a:t>
            </a:r>
            <a:r>
              <a:rPr lang="en-US" sz="1000" dirty="0" smtClean="0">
                <a:latin typeface="+mn-lt"/>
              </a:rPr>
              <a:t>ones.</a:t>
            </a:r>
          </a:p>
          <a:p>
            <a:pPr marL="457200" lvl="1" indent="0">
              <a:lnSpc>
                <a:spcPct val="100000"/>
              </a:lnSpc>
              <a:spcBef>
                <a:spcPts val="0"/>
              </a:spcBef>
              <a:buNone/>
            </a:pPr>
            <a:r>
              <a:rPr lang="en-US" sz="1000" i="1" dirty="0" smtClean="0">
                <a:latin typeface="+mn-lt"/>
              </a:rPr>
              <a:t>This </a:t>
            </a:r>
            <a:r>
              <a:rPr lang="en-US" sz="1000" i="1" dirty="0">
                <a:latin typeface="+mn-lt"/>
              </a:rPr>
              <a:t>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r>
              <a:rPr lang="en-US" sz="1200" i="1" dirty="0">
                <a:latin typeface="DIN Next LT Pro Light"/>
              </a:rPr>
              <a:t>.</a:t>
            </a:r>
          </a:p>
          <a:p>
            <a:pPr marL="342900" lvl="1" indent="0">
              <a:lnSpc>
                <a:spcPct val="100000"/>
              </a:lnSpc>
              <a:spcBef>
                <a:spcPts val="0"/>
              </a:spcBef>
              <a:buNone/>
            </a:pPr>
            <a:endParaRPr lang="en-US" sz="1125"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1721558146"/>
              </p:ext>
            </p:extLst>
          </p:nvPr>
        </p:nvGraphicFramePr>
        <p:xfrm>
          <a:off x="107504" y="1275606"/>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6,00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308304" y="277224"/>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65</a:t>
            </a:fld>
            <a:endParaRPr lang="fr-FR"/>
          </a:p>
        </p:txBody>
      </p:sp>
    </p:spTree>
    <p:extLst>
      <p:ext uri="{BB962C8B-B14F-4D97-AF65-F5344CB8AC3E}">
        <p14:creationId xmlns:p14="http://schemas.microsoft.com/office/powerpoint/2010/main" val="649954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2762" y="915566"/>
            <a:ext cx="8610165" cy="4227933"/>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HORIZON-CL4-2024-SSA-SST-AE - SST &amp; STM system architecture and evolutions</a:t>
            </a:r>
          </a:p>
          <a:p>
            <a:pPr lvl="1">
              <a:lnSpc>
                <a:spcPct val="100000"/>
              </a:lnSpc>
            </a:pPr>
            <a:endParaRPr lang="en-US" sz="1050" dirty="0">
              <a:latin typeface="+mn-lt"/>
            </a:endParaRPr>
          </a:p>
          <a:p>
            <a:pPr lvl="1">
              <a:lnSpc>
                <a:spcPct val="100000"/>
              </a:lnSpc>
            </a:pPr>
            <a:endParaRPr lang="en-US" sz="1050" dirty="0">
              <a:latin typeface="+mn-lt"/>
            </a:endParaRPr>
          </a:p>
          <a:p>
            <a:pPr lvl="1">
              <a:lnSpc>
                <a:spcPct val="100000"/>
              </a:lnSpc>
            </a:pPr>
            <a:endParaRPr lang="en-US" sz="1050" dirty="0">
              <a:latin typeface="+mn-lt"/>
            </a:endParaRPr>
          </a:p>
          <a:p>
            <a:pPr marL="42863" indent="0">
              <a:lnSpc>
                <a:spcPct val="100000"/>
              </a:lnSpc>
              <a:buNone/>
            </a:pPr>
            <a:r>
              <a:rPr lang="en-US" sz="1050" u="sng" dirty="0">
                <a:latin typeface="+mn-lt"/>
              </a:rPr>
              <a:t>Expected outcomes</a:t>
            </a:r>
            <a:r>
              <a:rPr lang="en-US" sz="1050" dirty="0">
                <a:latin typeface="+mn-lt"/>
              </a:rPr>
              <a:t>:</a:t>
            </a:r>
            <a:endParaRPr lang="en-US" sz="1050" i="1" dirty="0">
              <a:latin typeface="+mn-lt"/>
            </a:endParaRPr>
          </a:p>
          <a:p>
            <a:pPr lvl="1">
              <a:lnSpc>
                <a:spcPct val="100000"/>
              </a:lnSpc>
            </a:pPr>
            <a:r>
              <a:rPr lang="en-US" sz="1050" dirty="0">
                <a:latin typeface="+mn-lt"/>
              </a:rPr>
              <a:t>The environment in which the EUSST system performs its mission and delivers its services is constantly evolving due to e.g. technological or political factors changing the way in which space is used, orbital environment, etc.</a:t>
            </a:r>
          </a:p>
          <a:p>
            <a:pPr lvl="1">
              <a:lnSpc>
                <a:spcPct val="100000"/>
              </a:lnSpc>
            </a:pPr>
            <a:r>
              <a:rPr lang="en-US" sz="1050" dirty="0">
                <a:latin typeface="+mn-lt"/>
              </a:rPr>
              <a:t>EUSST system architecture engineering &amp; evolutions: </a:t>
            </a:r>
            <a:r>
              <a:rPr lang="en-US" sz="1050" b="1" dirty="0">
                <a:latin typeface="+mn-lt"/>
              </a:rPr>
              <a:t>the analysis of the EU SST system architecture needs to continuously progress to determine how the system has to evolve in the medium- and long-term at network level, data processing level and services level</a:t>
            </a:r>
            <a:r>
              <a:rPr lang="en-US" sz="1050" dirty="0">
                <a:latin typeface="+mn-lt"/>
              </a:rPr>
              <a:t>. Other aspects like data flows, security constraints, interconnectivity and complementarity between EU assets as well as cooperation with other non-European SST systems need to be considered as well.</a:t>
            </a:r>
          </a:p>
          <a:p>
            <a:pPr marL="42863" indent="0">
              <a:lnSpc>
                <a:spcPct val="100000"/>
              </a:lnSpc>
              <a:buNone/>
            </a:pPr>
            <a:r>
              <a:rPr lang="en-US" sz="1050" u="sng" dirty="0">
                <a:latin typeface="+mn-lt"/>
              </a:rPr>
              <a:t>Scope</a:t>
            </a:r>
            <a:r>
              <a:rPr lang="en-US" sz="1050" dirty="0">
                <a:latin typeface="+mn-lt"/>
              </a:rPr>
              <a:t>: R&amp;I activities include:</a:t>
            </a:r>
          </a:p>
          <a:p>
            <a:pPr lvl="1">
              <a:lnSpc>
                <a:spcPct val="100000"/>
              </a:lnSpc>
            </a:pPr>
            <a:r>
              <a:rPr lang="en-US" sz="1050" dirty="0">
                <a:latin typeface="+mn-lt"/>
              </a:rPr>
              <a:t>EUSST architecture engineering.</a:t>
            </a:r>
          </a:p>
          <a:p>
            <a:pPr lvl="1">
              <a:lnSpc>
                <a:spcPct val="100000"/>
              </a:lnSpc>
            </a:pPr>
            <a:r>
              <a:rPr lang="en-US" sz="1050" dirty="0">
                <a:latin typeface="+mn-lt"/>
              </a:rPr>
              <a:t>Improve the future EUSST architecture and the associated development roadmap.</a:t>
            </a:r>
          </a:p>
          <a:p>
            <a:pPr lvl="1">
              <a:lnSpc>
                <a:spcPct val="100000"/>
              </a:lnSpc>
            </a:pPr>
            <a:r>
              <a:rPr lang="en-US" sz="1050" dirty="0">
                <a:latin typeface="+mn-lt"/>
              </a:rPr>
              <a:t>Contribute to technical </a:t>
            </a:r>
            <a:r>
              <a:rPr lang="en-US" sz="1050" dirty="0" err="1">
                <a:latin typeface="+mn-lt"/>
              </a:rPr>
              <a:t>standardisation</a:t>
            </a:r>
            <a:r>
              <a:rPr lang="en-US" sz="1050" dirty="0">
                <a:latin typeface="+mn-lt"/>
              </a:rPr>
              <a:t> activities in these areas. </a:t>
            </a:r>
          </a:p>
          <a:p>
            <a:pPr marL="42863" indent="0">
              <a:lnSpc>
                <a:spcPct val="100000"/>
              </a:lnSpc>
              <a:buNone/>
            </a:pPr>
            <a:r>
              <a:rPr lang="en-US" sz="1050" i="1" dirty="0">
                <a:latin typeface="+mn-lt"/>
              </a:rPr>
              <a:t>This 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endParaRPr lang="en-US" sz="1050" dirty="0">
              <a:latin typeface="+mn-lt"/>
            </a:endParaRPr>
          </a:p>
          <a:p>
            <a:pPr marL="685800" lvl="2" indent="0">
              <a:lnSpc>
                <a:spcPct val="100000"/>
              </a:lnSpc>
              <a:spcBef>
                <a:spcPts val="0"/>
              </a:spcBef>
              <a:buNone/>
            </a:pPr>
            <a:endParaRPr lang="en-US" sz="1125"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2567159169"/>
              </p:ext>
            </p:extLst>
          </p:nvPr>
        </p:nvGraphicFramePr>
        <p:xfrm>
          <a:off x="251520" y="1203598"/>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6,00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137213" y="246377"/>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66</a:t>
            </a:fld>
            <a:endParaRPr lang="fr-FR"/>
          </a:p>
        </p:txBody>
      </p:sp>
    </p:spTree>
    <p:extLst>
      <p:ext uri="{BB962C8B-B14F-4D97-AF65-F5344CB8AC3E}">
        <p14:creationId xmlns:p14="http://schemas.microsoft.com/office/powerpoint/2010/main" val="4243480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28838" y="915566"/>
            <a:ext cx="8614153" cy="416812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100" dirty="0">
                <a:latin typeface="+mn-lt"/>
              </a:rPr>
              <a:t>HORIZON-CL4-2024-SSA-SST-SB - Space-based SST (mission, system and sensors network)</a:t>
            </a:r>
          </a:p>
          <a:p>
            <a:pPr lvl="1">
              <a:lnSpc>
                <a:spcPct val="100000"/>
              </a:lnSpc>
            </a:pPr>
            <a:endParaRPr lang="en-US" sz="1100" dirty="0">
              <a:latin typeface="+mn-lt"/>
            </a:endParaRPr>
          </a:p>
          <a:p>
            <a:pPr lvl="1">
              <a:lnSpc>
                <a:spcPct val="100000"/>
              </a:lnSpc>
            </a:pPr>
            <a:endParaRPr lang="en-US" sz="1100" dirty="0">
              <a:latin typeface="+mn-lt"/>
            </a:endParaRPr>
          </a:p>
          <a:p>
            <a:pPr lvl="1">
              <a:lnSpc>
                <a:spcPct val="100000"/>
              </a:lnSpc>
            </a:pPr>
            <a:endParaRPr lang="en-US" sz="1100" dirty="0">
              <a:latin typeface="+mn-lt"/>
            </a:endParaRPr>
          </a:p>
          <a:p>
            <a:pPr marL="0" indent="0">
              <a:lnSpc>
                <a:spcPct val="100000"/>
              </a:lnSpc>
              <a:buNone/>
            </a:pPr>
            <a:r>
              <a:rPr lang="en-US" sz="1100" b="0" u="sng" dirty="0">
                <a:latin typeface="+mn-lt"/>
              </a:rPr>
              <a:t>Expected outcomes</a:t>
            </a:r>
            <a:r>
              <a:rPr lang="en-US" sz="1100" b="0" dirty="0">
                <a:latin typeface="+mn-lt"/>
              </a:rPr>
              <a:t>:</a:t>
            </a:r>
            <a:endParaRPr lang="en-US" sz="1100" b="0" i="1" dirty="0">
              <a:latin typeface="+mn-lt"/>
            </a:endParaRPr>
          </a:p>
          <a:p>
            <a:pPr>
              <a:lnSpc>
                <a:spcPct val="100000"/>
              </a:lnSpc>
              <a:spcBef>
                <a:spcPts val="450"/>
              </a:spcBef>
              <a:spcAft>
                <a:spcPts val="0"/>
              </a:spcAft>
              <a:buFont typeface="Arial" panose="020B0604020202020204" pitchFamily="34" charset="0"/>
              <a:buChar char="•"/>
            </a:pPr>
            <a:r>
              <a:rPr lang="en-US" sz="1100" b="0" dirty="0">
                <a:latin typeface="+mn-lt"/>
              </a:rPr>
              <a:t>With a growing orbital population and the need to observe smaller objects in order to be able to better protect EU space assets, the need for and added-value of developing Space-Based Space Surveillance (SBSS) missions in complementation to ground-based SST sensors should be studied in Europe</a:t>
            </a:r>
          </a:p>
          <a:p>
            <a:pPr>
              <a:lnSpc>
                <a:spcPct val="100000"/>
              </a:lnSpc>
              <a:spcBef>
                <a:spcPts val="450"/>
              </a:spcBef>
              <a:spcAft>
                <a:spcPts val="0"/>
              </a:spcAft>
              <a:buFont typeface="Arial" panose="020B0604020202020204" pitchFamily="34" charset="0"/>
              <a:buChar char="•"/>
            </a:pPr>
            <a:r>
              <a:rPr lang="en-US" sz="1100" dirty="0">
                <a:latin typeface="+mn-lt"/>
              </a:rPr>
              <a:t>Projects are expected to contribute to the following outcomes:  </a:t>
            </a:r>
          </a:p>
          <a:p>
            <a:pPr lvl="1">
              <a:lnSpc>
                <a:spcPct val="100000"/>
              </a:lnSpc>
              <a:spcBef>
                <a:spcPts val="0"/>
              </a:spcBef>
              <a:buFont typeface="Courier New" panose="02070309020205020404" pitchFamily="49" charset="0"/>
              <a:buChar char="o"/>
            </a:pPr>
            <a:r>
              <a:rPr lang="en-US" sz="1100" b="1" dirty="0">
                <a:latin typeface="+mn-lt"/>
              </a:rPr>
              <a:t>Study and assess several technical solutions for the development of future European SBSS capabilities.</a:t>
            </a:r>
          </a:p>
          <a:p>
            <a:pPr lvl="1">
              <a:lnSpc>
                <a:spcPct val="100000"/>
              </a:lnSpc>
              <a:spcBef>
                <a:spcPts val="0"/>
              </a:spcBef>
              <a:buFont typeface="Courier New" panose="02070309020205020404" pitchFamily="49" charset="0"/>
              <a:buChar char="o"/>
            </a:pPr>
            <a:r>
              <a:rPr lang="en-US" sz="1100" b="1" dirty="0">
                <a:latin typeface="+mn-lt"/>
              </a:rPr>
              <a:t>Explore the use of small satellite solutions </a:t>
            </a:r>
            <a:r>
              <a:rPr lang="en-US" sz="1100" dirty="0">
                <a:latin typeface="+mn-lt"/>
              </a:rPr>
              <a:t>to reduce capital expenditures CAPEX and operational expenditures OPEX.</a:t>
            </a:r>
          </a:p>
          <a:p>
            <a:pPr lvl="1">
              <a:lnSpc>
                <a:spcPct val="100000"/>
              </a:lnSpc>
              <a:spcBef>
                <a:spcPts val="0"/>
              </a:spcBef>
              <a:buFont typeface="Courier New" panose="02070309020205020404" pitchFamily="49" charset="0"/>
              <a:buChar char="o"/>
            </a:pPr>
            <a:r>
              <a:rPr lang="en-US" sz="1100" dirty="0">
                <a:latin typeface="+mn-lt"/>
              </a:rPr>
              <a:t>In the medium-term, </a:t>
            </a:r>
            <a:r>
              <a:rPr lang="en-US" sz="1100" b="1" dirty="0">
                <a:latin typeface="+mn-lt"/>
              </a:rPr>
              <a:t>develop European capacities to operate SBSS independently</a:t>
            </a:r>
            <a:r>
              <a:rPr lang="en-US" sz="1100" dirty="0">
                <a:latin typeface="+mn-lt"/>
              </a:rPr>
              <a:t>.</a:t>
            </a:r>
          </a:p>
          <a:p>
            <a:pPr lvl="1">
              <a:lnSpc>
                <a:spcPct val="100000"/>
              </a:lnSpc>
              <a:spcBef>
                <a:spcPts val="0"/>
              </a:spcBef>
              <a:buFont typeface="Courier New" panose="02070309020205020404" pitchFamily="49" charset="0"/>
              <a:buChar char="o"/>
            </a:pPr>
            <a:r>
              <a:rPr lang="en-US" sz="1100" b="1" dirty="0">
                <a:latin typeface="+mn-lt"/>
              </a:rPr>
              <a:t>Reduce dependence on critical SBSS technologies and capabilities </a:t>
            </a:r>
            <a:r>
              <a:rPr lang="en-US" sz="1100" dirty="0">
                <a:latin typeface="+mn-lt"/>
              </a:rPr>
              <a:t>from outside Europe. </a:t>
            </a:r>
          </a:p>
          <a:p>
            <a:pPr marL="0" indent="0">
              <a:lnSpc>
                <a:spcPct val="100000"/>
              </a:lnSpc>
              <a:spcBef>
                <a:spcPts val="450"/>
              </a:spcBef>
              <a:spcAft>
                <a:spcPts val="0"/>
              </a:spcAft>
              <a:buNone/>
            </a:pPr>
            <a:r>
              <a:rPr lang="en-US" sz="1100" b="0" u="sng" dirty="0">
                <a:latin typeface="+mn-lt"/>
              </a:rPr>
              <a:t>Scope</a:t>
            </a:r>
            <a:r>
              <a:rPr lang="en-US" sz="1100" b="0" dirty="0">
                <a:latin typeface="+mn-lt"/>
              </a:rPr>
              <a:t>: Study various mission configurations and payload definition to maximize the number of catalogued objects and associated accuracy. </a:t>
            </a:r>
            <a:r>
              <a:rPr lang="en-US" sz="1100" b="0" dirty="0" err="1">
                <a:latin typeface="+mn-lt"/>
              </a:rPr>
              <a:t>Analyse</a:t>
            </a:r>
            <a:r>
              <a:rPr lang="en-US" sz="1100" b="0" dirty="0">
                <a:latin typeface="+mn-lt"/>
              </a:rPr>
              <a:t> EUSST gaps and solutions to fill them with best value for money.</a:t>
            </a:r>
          </a:p>
          <a:p>
            <a:pPr marL="42863" indent="0">
              <a:lnSpc>
                <a:spcPct val="100000"/>
              </a:lnSpc>
              <a:spcBef>
                <a:spcPts val="450"/>
              </a:spcBef>
              <a:buNone/>
            </a:pPr>
            <a:r>
              <a:rPr lang="en-US" sz="1100" i="1" dirty="0" smtClean="0">
                <a:latin typeface="+mn-lt"/>
              </a:rPr>
              <a:t>This </a:t>
            </a:r>
            <a:r>
              <a:rPr lang="en-US" sz="1100" i="1" dirty="0">
                <a:latin typeface="+mn-lt"/>
              </a:rPr>
              <a:t>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913931015"/>
              </p:ext>
            </p:extLst>
          </p:nvPr>
        </p:nvGraphicFramePr>
        <p:xfrm>
          <a:off x="351752" y="1203598"/>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10,00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108722" y="264635"/>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67</a:t>
            </a:fld>
            <a:endParaRPr lang="fr-FR"/>
          </a:p>
        </p:txBody>
      </p:sp>
    </p:spTree>
    <p:extLst>
      <p:ext uri="{BB962C8B-B14F-4D97-AF65-F5344CB8AC3E}">
        <p14:creationId xmlns:p14="http://schemas.microsoft.com/office/powerpoint/2010/main" val="5310193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40800" y="915566"/>
            <a:ext cx="8482574" cy="3960440"/>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HORIZON-CL4-2024-SSA-SST-SP - SST Sensors and Processing</a:t>
            </a:r>
          </a:p>
          <a:p>
            <a:pPr lvl="1">
              <a:lnSpc>
                <a:spcPct val="100000"/>
              </a:lnSpc>
            </a:pPr>
            <a:endParaRPr lang="en-US" sz="1100" dirty="0">
              <a:latin typeface="+mn-lt"/>
            </a:endParaRPr>
          </a:p>
          <a:p>
            <a:pPr lvl="1">
              <a:lnSpc>
                <a:spcPct val="100000"/>
              </a:lnSpc>
            </a:pPr>
            <a:endParaRPr lang="en-US" sz="1100" dirty="0">
              <a:latin typeface="+mn-lt"/>
            </a:endParaRPr>
          </a:p>
          <a:p>
            <a:pPr lvl="1">
              <a:lnSpc>
                <a:spcPct val="100000"/>
              </a:lnSpc>
            </a:pPr>
            <a:endParaRPr lang="en-US" sz="1100" dirty="0">
              <a:latin typeface="+mn-lt"/>
            </a:endParaRPr>
          </a:p>
          <a:p>
            <a:pPr marL="42863" indent="0">
              <a:lnSpc>
                <a:spcPct val="100000"/>
              </a:lnSpc>
              <a:spcBef>
                <a:spcPts val="0"/>
              </a:spcBef>
              <a:spcAft>
                <a:spcPts val="0"/>
              </a:spcAft>
              <a:buNone/>
            </a:pPr>
            <a:r>
              <a:rPr lang="en-US" sz="1100" b="0" u="sng" dirty="0">
                <a:latin typeface="+mn-lt"/>
              </a:rPr>
              <a:t>Expected outcomes</a:t>
            </a:r>
            <a:r>
              <a:rPr lang="en-US" sz="1100" b="0" dirty="0">
                <a:latin typeface="+mn-lt"/>
              </a:rPr>
              <a:t>:  Supporting the upgrade and development of on-ground assets, in particular radars and telescopes as well as data processing.</a:t>
            </a:r>
          </a:p>
          <a:p>
            <a:pPr>
              <a:lnSpc>
                <a:spcPct val="100000"/>
              </a:lnSpc>
              <a:spcBef>
                <a:spcPts val="0"/>
              </a:spcBef>
              <a:spcAft>
                <a:spcPts val="0"/>
              </a:spcAft>
              <a:buFont typeface="Arial" panose="020B0604020202020204" pitchFamily="34" charset="0"/>
              <a:buChar char="•"/>
            </a:pPr>
            <a:r>
              <a:rPr lang="en-US" sz="1100" b="0" dirty="0">
                <a:latin typeface="+mn-lt"/>
              </a:rPr>
              <a:t>SST radiofrequency &amp; optical sensors (radars, telescopes, etc.) technological research and innovation</a:t>
            </a:r>
          </a:p>
          <a:p>
            <a:pPr>
              <a:lnSpc>
                <a:spcPct val="100000"/>
              </a:lnSpc>
              <a:spcBef>
                <a:spcPts val="0"/>
              </a:spcBef>
              <a:spcAft>
                <a:spcPts val="0"/>
              </a:spcAft>
              <a:buFont typeface="Arial" panose="020B0604020202020204" pitchFamily="34" charset="0"/>
              <a:buChar char="•"/>
            </a:pPr>
            <a:r>
              <a:rPr lang="en-US" sz="1100" b="0" dirty="0">
                <a:latin typeface="+mn-lt"/>
              </a:rPr>
              <a:t>SST data processing research and innovation (e.g. Artificial Intelligence)</a:t>
            </a:r>
          </a:p>
          <a:p>
            <a:pPr marL="42863" indent="0">
              <a:lnSpc>
                <a:spcPct val="100000"/>
              </a:lnSpc>
              <a:buNone/>
            </a:pPr>
            <a:r>
              <a:rPr lang="en-US" sz="1100" b="0" u="sng" dirty="0">
                <a:latin typeface="+mn-lt"/>
              </a:rPr>
              <a:t>Scope</a:t>
            </a:r>
            <a:r>
              <a:rPr lang="en-US" sz="1100" b="0" dirty="0">
                <a:latin typeface="+mn-lt"/>
              </a:rPr>
              <a:t>: R&amp;I activities which needs to be addressed include:  </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Adapt and improve technologies already in use in SST sensors such as radars, telescopes and lasers. </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Specify, develop, test and pre-integrate improved sensors.</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Develop innovations for detection of smaller objects and higher processing capabilities. Develop new detection strategies to cope with an increased number/size of objects in the sensors’ Field of Regard/Field of View.</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Explore new technologies and/or processing algorithms and techniques to develop and implement potential new services developed in HORIZON-CL4-2024-SSA-SST-MS New &amp; Improved EUSST Missions and Services topic.</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Improve algorithms: for a more agile and accurate cataloguing of the growing space objects population and increasing services provision; for data fusion for a more efficient use of data and information coming from different sensors on the same object.</a:t>
            </a:r>
          </a:p>
          <a:p>
            <a:pPr marL="300038" indent="-257175">
              <a:lnSpc>
                <a:spcPct val="100000"/>
              </a:lnSpc>
              <a:spcBef>
                <a:spcPts val="0"/>
              </a:spcBef>
              <a:spcAft>
                <a:spcPts val="0"/>
              </a:spcAft>
              <a:buFont typeface="Arial" panose="020B0604020202020204" pitchFamily="34" charset="0"/>
              <a:buChar char="•"/>
            </a:pPr>
            <a:r>
              <a:rPr lang="en-US" sz="1100" b="0" dirty="0">
                <a:latin typeface="+mn-lt"/>
              </a:rPr>
              <a:t>Other, please refer to WP text.</a:t>
            </a:r>
          </a:p>
          <a:p>
            <a:pPr marL="42863" indent="0">
              <a:lnSpc>
                <a:spcPct val="100000"/>
              </a:lnSpc>
              <a:spcBef>
                <a:spcPts val="0"/>
              </a:spcBef>
              <a:spcAft>
                <a:spcPts val="0"/>
              </a:spcAft>
              <a:buNone/>
            </a:pPr>
            <a:r>
              <a:rPr lang="en-US" sz="1000" i="1" dirty="0" smtClean="0">
                <a:latin typeface="+mn-lt"/>
              </a:rPr>
              <a:t>This </a:t>
            </a:r>
            <a:r>
              <a:rPr lang="en-US" sz="1000" i="1" dirty="0">
                <a:latin typeface="+mn-lt"/>
              </a:rPr>
              <a:t>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p>
          <a:p>
            <a:pPr marL="300038" indent="-257175">
              <a:lnSpc>
                <a:spcPct val="100000"/>
              </a:lnSpc>
              <a:spcBef>
                <a:spcPts val="0"/>
              </a:spcBef>
              <a:spcAft>
                <a:spcPts val="0"/>
              </a:spcAft>
              <a:buFont typeface="+mj-lt"/>
              <a:buAutoNum type="arabicPeriod"/>
            </a:pPr>
            <a:endParaRPr lang="en-US" sz="1000" b="0"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1527766391"/>
              </p:ext>
            </p:extLst>
          </p:nvPr>
        </p:nvGraphicFramePr>
        <p:xfrm>
          <a:off x="232135" y="1203598"/>
          <a:ext cx="8691239" cy="677299"/>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99169">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a:solidFill>
                            <a:schemeClr val="accent1"/>
                          </a:solidFill>
                          <a:latin typeface="+mn-lt"/>
                        </a:rPr>
                        <a:t>27,50</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IA (45%)</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020272" y="303887"/>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68</a:t>
            </a:fld>
            <a:endParaRPr lang="fr-FR"/>
          </a:p>
        </p:txBody>
      </p:sp>
    </p:spTree>
    <p:extLst>
      <p:ext uri="{BB962C8B-B14F-4D97-AF65-F5344CB8AC3E}">
        <p14:creationId xmlns:p14="http://schemas.microsoft.com/office/powerpoint/2010/main" val="1825590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2761" y="987574"/>
            <a:ext cx="8526434" cy="4155925"/>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HORIZON-CL4-2024-SSA-SST-SD - SST Networking, Security &amp; Data sharing</a:t>
            </a:r>
          </a:p>
          <a:p>
            <a:pPr lvl="1">
              <a:lnSpc>
                <a:spcPct val="100000"/>
              </a:lnSpc>
            </a:pPr>
            <a:endParaRPr lang="en-US" sz="1100" dirty="0" smtClean="0">
              <a:latin typeface="+mn-lt"/>
            </a:endParaRPr>
          </a:p>
          <a:p>
            <a:pPr lvl="1">
              <a:lnSpc>
                <a:spcPct val="100000"/>
              </a:lnSpc>
            </a:pPr>
            <a:endParaRPr lang="en-US" sz="1100" dirty="0">
              <a:latin typeface="+mn-lt"/>
            </a:endParaRPr>
          </a:p>
          <a:p>
            <a:pPr lvl="1">
              <a:lnSpc>
                <a:spcPct val="100000"/>
              </a:lnSpc>
            </a:pPr>
            <a:endParaRPr lang="en-US" sz="1100" dirty="0">
              <a:latin typeface="+mn-lt"/>
            </a:endParaRPr>
          </a:p>
          <a:p>
            <a:pPr marL="42863" indent="0">
              <a:lnSpc>
                <a:spcPct val="100000"/>
              </a:lnSpc>
              <a:buNone/>
            </a:pPr>
            <a:r>
              <a:rPr lang="en-US" sz="1100" b="0" u="sng" dirty="0" smtClean="0">
                <a:latin typeface="+mn-lt"/>
              </a:rPr>
              <a:t>Expected </a:t>
            </a:r>
            <a:r>
              <a:rPr lang="en-US" sz="1100" b="0" u="sng" dirty="0">
                <a:latin typeface="+mn-lt"/>
              </a:rPr>
              <a:t>outcomes</a:t>
            </a:r>
            <a:r>
              <a:rPr lang="en-US" sz="1100" dirty="0">
                <a:latin typeface="+mn-lt"/>
              </a:rPr>
              <a:t>:</a:t>
            </a:r>
            <a:endParaRPr lang="en-US" sz="1100" b="0" i="1" dirty="0">
              <a:latin typeface="+mn-lt"/>
            </a:endParaRPr>
          </a:p>
          <a:p>
            <a:pPr>
              <a:lnSpc>
                <a:spcPct val="100000"/>
              </a:lnSpc>
              <a:spcBef>
                <a:spcPts val="0"/>
              </a:spcBef>
              <a:spcAft>
                <a:spcPts val="0"/>
              </a:spcAft>
              <a:buFont typeface="Arial" panose="020B0604020202020204" pitchFamily="34" charset="0"/>
              <a:buChar char="•"/>
            </a:pPr>
            <a:r>
              <a:rPr lang="en-US" sz="1100" b="0" dirty="0">
                <a:latin typeface="+mn-lt"/>
              </a:rPr>
              <a:t>Support the upgrade, development and security issues of the EUSST infrastructure based on the European network of assets.</a:t>
            </a:r>
          </a:p>
          <a:p>
            <a:pPr>
              <a:lnSpc>
                <a:spcPct val="100000"/>
              </a:lnSpc>
              <a:spcBef>
                <a:spcPts val="0"/>
              </a:spcBef>
              <a:spcAft>
                <a:spcPts val="0"/>
              </a:spcAft>
              <a:buFont typeface="Arial" panose="020B0604020202020204" pitchFamily="34" charset="0"/>
              <a:buChar char="•"/>
            </a:pPr>
            <a:r>
              <a:rPr lang="en-US" sz="1100" b="0" dirty="0">
                <a:latin typeface="+mn-lt"/>
              </a:rPr>
              <a:t>Concrete aspects of the EUSST network (e.g. pooling of data from multiple sensor sources; exchange between multiple operations </a:t>
            </a:r>
            <a:r>
              <a:rPr lang="en-US" sz="1100" b="0" dirty="0" err="1">
                <a:latin typeface="+mn-lt"/>
              </a:rPr>
              <a:t>centres</a:t>
            </a:r>
            <a:r>
              <a:rPr lang="en-US" sz="1100" b="0" dirty="0">
                <a:latin typeface="+mn-lt"/>
              </a:rPr>
              <a:t> of Member States) shall be considered in highly detailed case studies, modelling.</a:t>
            </a:r>
          </a:p>
          <a:p>
            <a:pPr lvl="2">
              <a:lnSpc>
                <a:spcPct val="100000"/>
              </a:lnSpc>
              <a:spcBef>
                <a:spcPts val="0"/>
              </a:spcBef>
              <a:buFont typeface="Courier New" panose="02070309020205020404" pitchFamily="49" charset="0"/>
              <a:buChar char="o"/>
            </a:pPr>
            <a:r>
              <a:rPr lang="en-US" sz="1100" dirty="0">
                <a:latin typeface="+mn-lt"/>
              </a:rPr>
              <a:t>SST networking of sensors &amp; operation </a:t>
            </a:r>
            <a:r>
              <a:rPr lang="en-US" sz="1100" dirty="0" err="1">
                <a:latin typeface="+mn-lt"/>
              </a:rPr>
              <a:t>centres</a:t>
            </a:r>
            <a:r>
              <a:rPr lang="en-US" sz="1100" dirty="0">
                <a:latin typeface="+mn-lt"/>
              </a:rPr>
              <a:t> (EU SST network Command &amp; Control)</a:t>
            </a:r>
          </a:p>
          <a:p>
            <a:pPr lvl="2">
              <a:lnSpc>
                <a:spcPct val="100000"/>
              </a:lnSpc>
              <a:spcBef>
                <a:spcPts val="0"/>
              </a:spcBef>
              <a:buFont typeface="Courier New" panose="02070309020205020404" pitchFamily="49" charset="0"/>
              <a:buChar char="o"/>
            </a:pPr>
            <a:r>
              <a:rPr lang="en-US" sz="1100" dirty="0">
                <a:latin typeface="+mn-lt"/>
              </a:rPr>
              <a:t>Research on EUSST network hardening against external threats</a:t>
            </a:r>
          </a:p>
          <a:p>
            <a:pPr marL="42863" indent="0">
              <a:lnSpc>
                <a:spcPct val="100000"/>
              </a:lnSpc>
              <a:buNone/>
            </a:pPr>
            <a:r>
              <a:rPr lang="en-US" sz="1100" b="0" u="sng" dirty="0">
                <a:latin typeface="+mn-lt"/>
              </a:rPr>
              <a:t>Scope</a:t>
            </a:r>
            <a:r>
              <a:rPr lang="en-US" sz="1100" dirty="0">
                <a:latin typeface="+mn-lt"/>
              </a:rPr>
              <a:t>:  </a:t>
            </a:r>
          </a:p>
          <a:p>
            <a:pPr>
              <a:lnSpc>
                <a:spcPct val="100000"/>
              </a:lnSpc>
              <a:spcBef>
                <a:spcPts val="0"/>
              </a:spcBef>
              <a:spcAft>
                <a:spcPts val="0"/>
              </a:spcAft>
              <a:buFont typeface="Arial" panose="020B0604020202020204" pitchFamily="34" charset="0"/>
              <a:buChar char="•"/>
            </a:pPr>
            <a:r>
              <a:rPr lang="en-US" sz="1100" b="0" dirty="0">
                <a:latin typeface="+mn-lt"/>
              </a:rPr>
              <a:t>Update operation </a:t>
            </a:r>
            <a:r>
              <a:rPr lang="en-US" sz="1100" b="0" dirty="0" err="1">
                <a:latin typeface="+mn-lt"/>
              </a:rPr>
              <a:t>centres</a:t>
            </a:r>
            <a:r>
              <a:rPr lang="en-US" sz="1100" b="0" dirty="0">
                <a:latin typeface="+mn-lt"/>
              </a:rPr>
              <a:t> to improve current services (Collision Avoidance; Fragmentation; Re-entry) adapted to future user needs and the space environment.</a:t>
            </a:r>
          </a:p>
          <a:p>
            <a:pPr>
              <a:lnSpc>
                <a:spcPct val="100000"/>
              </a:lnSpc>
              <a:spcBef>
                <a:spcPts val="0"/>
              </a:spcBef>
              <a:spcAft>
                <a:spcPts val="0"/>
              </a:spcAft>
              <a:buFont typeface="Arial" panose="020B0604020202020204" pitchFamily="34" charset="0"/>
              <a:buChar char="•"/>
            </a:pPr>
            <a:r>
              <a:rPr lang="en-US" sz="1100" b="0" dirty="0">
                <a:latin typeface="+mn-lt"/>
              </a:rPr>
              <a:t>Update operation </a:t>
            </a:r>
            <a:r>
              <a:rPr lang="en-US" sz="1100" b="0" dirty="0" err="1">
                <a:latin typeface="+mn-lt"/>
              </a:rPr>
              <a:t>centres</a:t>
            </a:r>
            <a:r>
              <a:rPr lang="en-US" sz="1100" b="0" dirty="0">
                <a:latin typeface="+mn-lt"/>
              </a:rPr>
              <a:t> to new missions and services.</a:t>
            </a:r>
          </a:p>
          <a:p>
            <a:pPr marL="42863" indent="0">
              <a:lnSpc>
                <a:spcPct val="100000"/>
              </a:lnSpc>
              <a:spcBef>
                <a:spcPts val="900"/>
              </a:spcBef>
              <a:buNone/>
            </a:pPr>
            <a:r>
              <a:rPr lang="en-US" sz="1100" i="1" dirty="0">
                <a:latin typeface="+mn-lt"/>
              </a:rPr>
              <a:t>This Space Surveillance and Tracking (SST) topic contributes to ensuring full and optimal capacity of the EUSST Partnership once the latter is set up. Its outcomes and scope are expected to build on previous and ongoing actions and aim at achieving full capacity of the EUSST Partnership by end 2024.</a:t>
            </a:r>
          </a:p>
          <a:p>
            <a:pPr marL="685800" lvl="2" indent="0">
              <a:lnSpc>
                <a:spcPct val="100000"/>
              </a:lnSpc>
              <a:spcBef>
                <a:spcPts val="0"/>
              </a:spcBef>
              <a:buNone/>
            </a:pPr>
            <a:endParaRPr lang="en-US" sz="1200" dirty="0">
              <a:latin typeface="DIN Next LT Pro Ligh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1619839506"/>
              </p:ext>
            </p:extLst>
          </p:nvPr>
        </p:nvGraphicFramePr>
        <p:xfrm>
          <a:off x="287956" y="1347614"/>
          <a:ext cx="8691239" cy="66675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346894">
                  <a:extLst>
                    <a:ext uri="{9D8B030D-6E8A-4147-A177-3AD203B41FA5}">
                      <a16:colId xmlns:a16="http://schemas.microsoft.com/office/drawing/2014/main" val="706679137"/>
                    </a:ext>
                  </a:extLst>
                </a:gridCol>
                <a:gridCol w="1346894">
                  <a:extLst>
                    <a:ext uri="{9D8B030D-6E8A-4147-A177-3AD203B41FA5}">
                      <a16:colId xmlns:a16="http://schemas.microsoft.com/office/drawing/2014/main" val="2982807505"/>
                    </a:ext>
                  </a:extLst>
                </a:gridCol>
                <a:gridCol w="1119812">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dirty="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278130">
                <a:tc>
                  <a:txBody>
                    <a:bodyPr/>
                    <a:lstStyle/>
                    <a:p>
                      <a:pPr algn="ctr"/>
                      <a:r>
                        <a:rPr lang="en-IE" sz="1000" dirty="0">
                          <a:solidFill>
                            <a:schemeClr val="accent1"/>
                          </a:solidFill>
                          <a:latin typeface="+mn-lt"/>
                        </a:rPr>
                        <a:t>7,00</a:t>
                      </a: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RIA</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en-US" sz="1000" kern="1200" dirty="0">
                          <a:solidFill>
                            <a:schemeClr val="accent1"/>
                          </a:solidFill>
                          <a:latin typeface="+mn-lt"/>
                          <a:ea typeface="+mn-ea"/>
                          <a:cs typeface="+mn-cs"/>
                        </a:rPr>
                        <a:t>6/7 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Yes</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020272" y="233459"/>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69</a:t>
            </a:fld>
            <a:endParaRPr lang="fr-FR"/>
          </a:p>
        </p:txBody>
      </p:sp>
    </p:spTree>
    <p:extLst>
      <p:ext uri="{BB962C8B-B14F-4D97-AF65-F5344CB8AC3E}">
        <p14:creationId xmlns:p14="http://schemas.microsoft.com/office/powerpoint/2010/main" val="2320423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2267744" y="1563638"/>
            <a:ext cx="6012200" cy="2077200"/>
          </a:xfrm>
        </p:spPr>
        <p:txBody>
          <a:bodyPr/>
          <a:lstStyle/>
          <a:p>
            <a:pPr>
              <a:defRPr/>
            </a:pPr>
            <a:r>
              <a:rPr lang="fr-FR" sz="2800" b="0" dirty="0"/>
              <a:t>PRÉSENTATION GÉNÉRALE</a:t>
            </a:r>
          </a:p>
          <a:p>
            <a:pPr>
              <a:defRPr/>
            </a:pPr>
            <a:endParaRPr dirty="0"/>
          </a:p>
          <a:p>
            <a:pPr>
              <a:defRPr/>
            </a:pPr>
            <a:r>
              <a:rPr lang="fr-FR" sz="3200" dirty="0"/>
              <a:t>HORIZON EUROPE </a:t>
            </a:r>
          </a:p>
          <a:p>
            <a:pPr>
              <a:defRPr/>
            </a:pPr>
            <a:r>
              <a:rPr lang="fr-FR" sz="3200" dirty="0"/>
              <a:t>&amp;</a:t>
            </a:r>
          </a:p>
          <a:p>
            <a:pPr>
              <a:defRPr/>
            </a:pPr>
            <a:r>
              <a:rPr lang="fr-FR" sz="3200" dirty="0"/>
              <a:t>LE CLUSTER 4 </a:t>
            </a:r>
            <a:r>
              <a:rPr lang="fr-FR" sz="3200" dirty="0" smtClean="0"/>
              <a:t>Espace</a:t>
            </a:r>
            <a:endParaRPr lang="fr-FR" sz="3200" dirty="0"/>
          </a:p>
          <a:p>
            <a:pPr algn="ctr">
              <a:lnSpc>
                <a:spcPct val="100000"/>
              </a:lnSpc>
              <a:defRPr/>
            </a:pPr>
            <a:endParaRPr lang="fr-FR" sz="3600" b="0"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2444242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2762" y="987574"/>
            <a:ext cx="8454664" cy="4155926"/>
          </a:xfrm>
          <a:prstGeom prst="rect">
            <a:avLst/>
          </a:prstGeom>
        </p:spPr>
        <p:txBody>
          <a:bodyPr vert="horz" lIns="68580" tIns="34290" rIns="68580" bIns="34290" rtlCol="0" anchor="t">
            <a:noAutofit/>
          </a:bodyPr>
          <a:lstStyle>
            <a:lvl1pPr marL="285750" indent="-285750" algn="just" defTabSz="914400" rtl="0" eaLnBrk="1" latinLnBrk="0" hangingPunct="1">
              <a:lnSpc>
                <a:spcPct val="150000"/>
              </a:lnSpc>
              <a:spcBef>
                <a:spcPts val="1000"/>
              </a:spcBef>
              <a:spcAft>
                <a:spcPts val="600"/>
              </a:spcAft>
              <a:buFont typeface="Wingdings" panose="05000000000000000000" pitchFamily="2" charset="2"/>
              <a:buChar char="q"/>
              <a:defRPr lang="en-GB" sz="2400" b="1" i="0" kern="1200">
                <a:solidFill>
                  <a:schemeClr val="tx1"/>
                </a:solidFill>
                <a:latin typeface="DIN Next LT Pro Light" panose="020B0303020203050203" pitchFamily="34" charset="77"/>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Next LT Pro" panose="020B05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Next LT Pro" panose="020B05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Next LT Pro" panose="020B05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latin typeface="+mn-lt"/>
              </a:rPr>
              <a:t>Space Weather and Near-Earth Objects</a:t>
            </a:r>
          </a:p>
          <a:p>
            <a:pPr>
              <a:lnSpc>
                <a:spcPct val="100000"/>
              </a:lnSpc>
            </a:pPr>
            <a:endParaRPr lang="en-US" sz="1200" dirty="0">
              <a:latin typeface="+mn-lt"/>
            </a:endParaRPr>
          </a:p>
          <a:p>
            <a:pPr lvl="1">
              <a:lnSpc>
                <a:spcPct val="100000"/>
              </a:lnSpc>
            </a:pPr>
            <a:endParaRPr lang="en-US" sz="1200" dirty="0">
              <a:latin typeface="+mn-lt"/>
            </a:endParaRPr>
          </a:p>
          <a:p>
            <a:pPr lvl="1">
              <a:lnSpc>
                <a:spcPct val="100000"/>
              </a:lnSpc>
            </a:pPr>
            <a:endParaRPr lang="en-US" sz="1200" dirty="0">
              <a:latin typeface="+mn-lt"/>
            </a:endParaRPr>
          </a:p>
          <a:p>
            <a:pPr marL="342900" lvl="1" indent="0" fontAlgn="base">
              <a:buNone/>
            </a:pPr>
            <a:r>
              <a:rPr lang="en-US" sz="1200" u="sng" dirty="0">
                <a:latin typeface="+mn-lt"/>
              </a:rPr>
              <a:t>Space Weather</a:t>
            </a:r>
            <a:r>
              <a:rPr lang="en-US" sz="1200" dirty="0">
                <a:latin typeface="+mn-lt"/>
              </a:rPr>
              <a:t>​:</a:t>
            </a:r>
          </a:p>
          <a:p>
            <a:pPr lvl="1" fontAlgn="base">
              <a:lnSpc>
                <a:spcPct val="100000"/>
              </a:lnSpc>
              <a:spcBef>
                <a:spcPts val="0"/>
              </a:spcBef>
            </a:pPr>
            <a:r>
              <a:rPr lang="en-US" sz="1200" dirty="0">
                <a:latin typeface="+mn-lt"/>
              </a:rPr>
              <a:t>Research and innovation activities will deal with “</a:t>
            </a:r>
            <a:r>
              <a:rPr lang="en-US" sz="1200" b="1" dirty="0">
                <a:latin typeface="+mn-lt"/>
              </a:rPr>
              <a:t>development of certain technology elements for promising precursor services including development, testing and validation of physics-based space weather models</a:t>
            </a:r>
            <a:r>
              <a:rPr lang="en-US" sz="1200" dirty="0">
                <a:latin typeface="+mn-lt"/>
              </a:rPr>
              <a:t>” and “</a:t>
            </a:r>
            <a:r>
              <a:rPr lang="en-US" sz="1200" b="1" dirty="0">
                <a:latin typeface="+mn-lt"/>
              </a:rPr>
              <a:t>exploratory space weather payloads studies</a:t>
            </a:r>
            <a:r>
              <a:rPr lang="en-US" sz="1200" dirty="0">
                <a:latin typeface="+mn-lt"/>
              </a:rPr>
              <a:t>”. They shall be complementarity to Space Weather services developed through the Space Situational Awareness component of the EU Space </a:t>
            </a:r>
            <a:r>
              <a:rPr lang="en-US" sz="1200" dirty="0" err="1">
                <a:latin typeface="+mn-lt"/>
              </a:rPr>
              <a:t>Programme</a:t>
            </a:r>
            <a:r>
              <a:rPr lang="en-US" sz="1200" dirty="0">
                <a:latin typeface="+mn-lt"/>
              </a:rPr>
              <a:t>.​</a:t>
            </a:r>
          </a:p>
          <a:p>
            <a:pPr lvl="1" fontAlgn="base">
              <a:lnSpc>
                <a:spcPct val="100000"/>
              </a:lnSpc>
              <a:spcBef>
                <a:spcPts val="0"/>
              </a:spcBef>
            </a:pPr>
            <a:endParaRPr lang="en-US" sz="1200" dirty="0">
              <a:latin typeface="+mn-lt"/>
            </a:endParaRPr>
          </a:p>
          <a:p>
            <a:pPr marL="342900" lvl="1" indent="0" algn="just" fontAlgn="base">
              <a:buNone/>
            </a:pPr>
            <a:r>
              <a:rPr lang="en-US" sz="1200" u="sng" dirty="0">
                <a:latin typeface="+mn-lt"/>
              </a:rPr>
              <a:t>Near Earth Objects</a:t>
            </a:r>
            <a:r>
              <a:rPr lang="en-US" sz="1200" dirty="0">
                <a:latin typeface="+mn-lt"/>
              </a:rPr>
              <a:t>:</a:t>
            </a:r>
          </a:p>
          <a:p>
            <a:pPr lvl="1" algn="just" fontAlgn="base"/>
            <a:r>
              <a:rPr lang="en-US" sz="1200" dirty="0">
                <a:latin typeface="+mn-lt"/>
              </a:rPr>
              <a:t>Research and innovation activities will study “</a:t>
            </a:r>
            <a:r>
              <a:rPr lang="en-US" sz="1200" b="1" dirty="0">
                <a:latin typeface="+mn-lt"/>
              </a:rPr>
              <a:t>precursor services / European hot-redundant Minor Planet Centre backup</a:t>
            </a:r>
            <a:r>
              <a:rPr lang="en-US" sz="1200" dirty="0">
                <a:latin typeface="+mn-lt"/>
              </a:rPr>
              <a:t>” and “</a:t>
            </a:r>
            <a:r>
              <a:rPr lang="en-US" sz="1200" b="1" dirty="0">
                <a:latin typeface="+mn-lt"/>
              </a:rPr>
              <a:t>Increase networking of national assets</a:t>
            </a:r>
            <a:r>
              <a:rPr lang="en-US" sz="1200" dirty="0">
                <a:latin typeface="+mn-lt"/>
              </a:rPr>
              <a:t>”.</a:t>
            </a:r>
            <a:endParaRPr lang="en-GB" sz="1200" dirty="0">
              <a:latin typeface="+mn-lt"/>
            </a:endParaRPr>
          </a:p>
        </p:txBody>
      </p:sp>
      <p:graphicFrame>
        <p:nvGraphicFramePr>
          <p:cNvPr id="8" name="Table 7">
            <a:extLst>
              <a:ext uri="{FF2B5EF4-FFF2-40B4-BE49-F238E27FC236}">
                <a16:creationId xmlns:a16="http://schemas.microsoft.com/office/drawing/2014/main" id="{9313AC75-00D8-490E-8B8A-40700440AAAC}"/>
              </a:ext>
            </a:extLst>
          </p:cNvPr>
          <p:cNvGraphicFramePr>
            <a:graphicFrameLocks noGrp="1"/>
          </p:cNvGraphicFramePr>
          <p:nvPr>
            <p:extLst>
              <p:ext uri="{D42A27DB-BD31-4B8C-83A1-F6EECF244321}">
                <p14:modId xmlns:p14="http://schemas.microsoft.com/office/powerpoint/2010/main" val="3214155447"/>
              </p:ext>
            </p:extLst>
          </p:nvPr>
        </p:nvGraphicFramePr>
        <p:xfrm>
          <a:off x="216187" y="1347614"/>
          <a:ext cx="8691239" cy="822960"/>
        </p:xfrm>
        <a:graphic>
          <a:graphicData uri="http://schemas.openxmlformats.org/drawingml/2006/table">
            <a:tbl>
              <a:tblPr firstRow="1" bandRow="1">
                <a:tableStyleId>{5C22544A-7EE6-4342-B048-85BDC9FD1C3A}</a:tableStyleId>
              </a:tblPr>
              <a:tblGrid>
                <a:gridCol w="1233353">
                  <a:extLst>
                    <a:ext uri="{9D8B030D-6E8A-4147-A177-3AD203B41FA5}">
                      <a16:colId xmlns:a16="http://schemas.microsoft.com/office/drawing/2014/main" val="3214808052"/>
                    </a:ext>
                  </a:extLst>
                </a:gridCol>
                <a:gridCol w="1431470">
                  <a:extLst>
                    <a:ext uri="{9D8B030D-6E8A-4147-A177-3AD203B41FA5}">
                      <a16:colId xmlns:a16="http://schemas.microsoft.com/office/drawing/2014/main" val="706679137"/>
                    </a:ext>
                  </a:extLst>
                </a:gridCol>
                <a:gridCol w="1038497">
                  <a:extLst>
                    <a:ext uri="{9D8B030D-6E8A-4147-A177-3AD203B41FA5}">
                      <a16:colId xmlns:a16="http://schemas.microsoft.com/office/drawing/2014/main" val="2982807505"/>
                    </a:ext>
                  </a:extLst>
                </a:gridCol>
                <a:gridCol w="1343633">
                  <a:extLst>
                    <a:ext uri="{9D8B030D-6E8A-4147-A177-3AD203B41FA5}">
                      <a16:colId xmlns:a16="http://schemas.microsoft.com/office/drawing/2014/main" val="503156777"/>
                    </a:ext>
                  </a:extLst>
                </a:gridCol>
                <a:gridCol w="1289126">
                  <a:extLst>
                    <a:ext uri="{9D8B030D-6E8A-4147-A177-3AD203B41FA5}">
                      <a16:colId xmlns:a16="http://schemas.microsoft.com/office/drawing/2014/main" val="2995619175"/>
                    </a:ext>
                  </a:extLst>
                </a:gridCol>
                <a:gridCol w="1177580">
                  <a:extLst>
                    <a:ext uri="{9D8B030D-6E8A-4147-A177-3AD203B41FA5}">
                      <a16:colId xmlns:a16="http://schemas.microsoft.com/office/drawing/2014/main" val="1895727779"/>
                    </a:ext>
                  </a:extLst>
                </a:gridCol>
                <a:gridCol w="1177580">
                  <a:extLst>
                    <a:ext uri="{9D8B030D-6E8A-4147-A177-3AD203B41FA5}">
                      <a16:colId xmlns:a16="http://schemas.microsoft.com/office/drawing/2014/main" val="1971594671"/>
                    </a:ext>
                  </a:extLst>
                </a:gridCol>
              </a:tblGrid>
              <a:tr h="388620">
                <a:tc>
                  <a:txBody>
                    <a:bodyPr/>
                    <a:lstStyle/>
                    <a:p>
                      <a:pPr algn="ctr"/>
                      <a:r>
                        <a:rPr lang="en-US" sz="1000" b="0" i="0" kern="1200" smtClean="0">
                          <a:solidFill>
                            <a:schemeClr val="lt1"/>
                          </a:solidFill>
                          <a:effectLst/>
                          <a:latin typeface="+mn-lt"/>
                          <a:ea typeface="+mn-ea"/>
                          <a:cs typeface="+mn-cs"/>
                        </a:rPr>
                        <a:t>Budget - € million</a:t>
                      </a:r>
                      <a:endParaRPr lang="en-IE" sz="1000" dirty="0">
                        <a:latin typeface="+mn-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lt1"/>
                          </a:solidFill>
                          <a:effectLst/>
                          <a:latin typeface="+mn-lt"/>
                          <a:ea typeface="+mn-ea"/>
                          <a:cs typeface="+mn-cs"/>
                        </a:rPr>
                        <a:t>Per project - € million</a:t>
                      </a:r>
                      <a:endParaRPr lang="en-IE" sz="1000" b="0" i="0"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lt1"/>
                          </a:solidFill>
                          <a:effectLst/>
                          <a:latin typeface="+mn-lt"/>
                          <a:ea typeface="+mn-ea"/>
                          <a:cs typeface="+mn-cs"/>
                        </a:rPr>
                        <a:t># of projects</a:t>
                      </a:r>
                      <a:endParaRPr lang="en-IE" sz="1000" b="0" i="0" kern="1200" dirty="0">
                        <a:solidFill>
                          <a:schemeClr val="lt1"/>
                        </a:solidFill>
                        <a:effectLst/>
                        <a:latin typeface="+mn-lt"/>
                        <a:ea typeface="+mn-ea"/>
                        <a:cs typeface="+mn-cs"/>
                      </a:endParaRPr>
                    </a:p>
                  </a:txBody>
                  <a:tcPr marL="68580" marR="68580" marT="34290" marB="34290"/>
                </a:tc>
                <a:tc>
                  <a:txBody>
                    <a:bodyPr/>
                    <a:lstStyle/>
                    <a:p>
                      <a:pPr algn="ctr"/>
                      <a:r>
                        <a:rPr lang="en-US" sz="1000" b="0" i="0" u="none" strike="noStrike" kern="1200" dirty="0">
                          <a:solidFill>
                            <a:schemeClr val="lt1"/>
                          </a:solidFill>
                          <a:effectLst/>
                          <a:latin typeface="+mn-lt"/>
                          <a:ea typeface="+mn-ea"/>
                          <a:cs typeface="+mn-cs"/>
                        </a:rPr>
                        <a:t>Type of action</a:t>
                      </a:r>
                      <a:endParaRPr lang="en-IE" sz="1000" dirty="0">
                        <a:latin typeface="+mn-lt"/>
                      </a:endParaRPr>
                    </a:p>
                  </a:txBody>
                  <a:tcPr marL="68580" marR="68580" marT="34290" marB="34290"/>
                </a:tc>
                <a:tc>
                  <a:txBody>
                    <a:bodyPr/>
                    <a:lstStyle/>
                    <a:p>
                      <a:pPr algn="ctr"/>
                      <a:r>
                        <a:rPr lang="en-US" sz="1000" b="0" i="0" kern="1200" dirty="0">
                          <a:solidFill>
                            <a:schemeClr val="lt1"/>
                          </a:solidFill>
                          <a:effectLst/>
                          <a:latin typeface="+mn-lt"/>
                          <a:ea typeface="+mn-ea"/>
                          <a:cs typeface="+mn-cs"/>
                        </a:rPr>
                        <a:t>TRL </a:t>
                      </a:r>
                      <a:r>
                        <a:rPr lang="en-US" sz="1000" b="0" i="0" u="none" strike="noStrike" kern="1200" dirty="0">
                          <a:solidFill>
                            <a:schemeClr val="lt1"/>
                          </a:solidFill>
                          <a:effectLst/>
                          <a:latin typeface="+mn-lt"/>
                          <a:ea typeface="+mn-ea"/>
                          <a:cs typeface="+mn-cs"/>
                        </a:rPr>
                        <a:t>by end of project</a:t>
                      </a:r>
                      <a:r>
                        <a:rPr lang="en-US" sz="1000" b="0" i="0" kern="1200" dirty="0">
                          <a:solidFill>
                            <a:schemeClr val="lt1"/>
                          </a:solidFill>
                          <a:effectLst/>
                          <a:latin typeface="+mn-lt"/>
                          <a:ea typeface="+mn-ea"/>
                          <a:cs typeface="+mn-cs"/>
                        </a:rPr>
                        <a:t>​</a:t>
                      </a:r>
                      <a:endParaRPr lang="en-IE" sz="1000" dirty="0">
                        <a:latin typeface="+mn-lt"/>
                      </a:endParaRPr>
                    </a:p>
                  </a:txBody>
                  <a:tcPr marL="68580" marR="68580" marT="34290" marB="34290"/>
                </a:tc>
                <a:tc>
                  <a:txBody>
                    <a:bodyPr/>
                    <a:lstStyle/>
                    <a:p>
                      <a:pPr algn="ctr"/>
                      <a:r>
                        <a:rPr lang="en-GB" sz="1000" b="0" i="0" u="none" strike="noStrike" kern="1200" dirty="0">
                          <a:solidFill>
                            <a:schemeClr val="lt1"/>
                          </a:solidFill>
                          <a:effectLst/>
                          <a:latin typeface="+mn-lt"/>
                          <a:ea typeface="+mn-ea"/>
                          <a:cs typeface="+mn-cs"/>
                        </a:rPr>
                        <a:t>Financial set-up </a:t>
                      </a:r>
                      <a:endParaRPr lang="en-IE" sz="1000" b="0" i="0" u="none" strike="noStrike" kern="1200" dirty="0">
                        <a:solidFill>
                          <a:schemeClr val="lt1"/>
                        </a:solidFill>
                        <a:effectLst/>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00" b="0" i="0" u="none" strike="noStrike" kern="1200" dirty="0">
                          <a:solidFill>
                            <a:schemeClr val="lt1"/>
                          </a:solidFill>
                          <a:effectLst/>
                          <a:latin typeface="+mn-lt"/>
                          <a:ea typeface="+mn-ea"/>
                          <a:cs typeface="+mn-cs"/>
                        </a:rPr>
                        <a:t>Country restriction</a:t>
                      </a:r>
                    </a:p>
                  </a:txBody>
                  <a:tcPr marL="68580" marR="68580" marT="34290" marB="34290"/>
                </a:tc>
                <a:extLst>
                  <a:ext uri="{0D108BD9-81ED-4DB2-BD59-A6C34878D82A}">
                    <a16:rowId xmlns:a16="http://schemas.microsoft.com/office/drawing/2014/main" val="455682239"/>
                  </a:ext>
                </a:extLst>
              </a:tr>
              <a:tr h="434340">
                <a:tc>
                  <a:txBody>
                    <a:bodyPr/>
                    <a:lstStyle/>
                    <a:p>
                      <a:pPr algn="ctr"/>
                      <a:r>
                        <a:rPr lang="en-US" sz="1000" b="0" i="0" kern="1200" dirty="0" smtClean="0">
                          <a:solidFill>
                            <a:schemeClr val="accent1"/>
                          </a:solidFill>
                          <a:effectLst/>
                          <a:latin typeface="+mn-lt"/>
                          <a:ea typeface="+mn-ea"/>
                          <a:cs typeface="+mn-cs"/>
                        </a:rPr>
                        <a:t>5,70</a:t>
                      </a:r>
                      <a:endParaRPr lang="en-IE" sz="1000" dirty="0">
                        <a:solidFill>
                          <a:schemeClr val="accent1"/>
                        </a:solidFill>
                        <a:latin typeface="+mn-lt"/>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a:solidFill>
                            <a:schemeClr val="accent1"/>
                          </a:solidFill>
                          <a:effectLst/>
                          <a:latin typeface="+mn-lt"/>
                          <a:ea typeface="+mn-ea"/>
                          <a:cs typeface="+mn-cs"/>
                        </a:rPr>
                        <a:t>TBD</a:t>
                      </a:r>
                      <a:endParaRPr lang="en-IE" sz="1000" b="0" i="0" kern="1200" dirty="0">
                        <a:solidFill>
                          <a:schemeClr val="accent1"/>
                        </a:solidFill>
                        <a:effectLst/>
                        <a:latin typeface="+mn-lt"/>
                        <a:ea typeface="+mn-ea"/>
                        <a:cs typeface="+mn-cs"/>
                      </a:endParaRPr>
                    </a:p>
                  </a:txBody>
                  <a:tcPr marL="68580" marR="68580" marT="34290" marB="34290"/>
                </a:tc>
                <a:tc>
                  <a:txBody>
                    <a:bodyPr/>
                    <a:lstStyle/>
                    <a:p>
                      <a:pPr algn="ctr"/>
                      <a:r>
                        <a:rPr lang="fr-BE" sz="1000" b="0" i="0" kern="1200" dirty="0" err="1">
                          <a:solidFill>
                            <a:schemeClr val="accent1"/>
                          </a:solidFill>
                          <a:effectLst/>
                          <a:latin typeface="+mn-lt"/>
                          <a:ea typeface="+mn-ea"/>
                          <a:cs typeface="+mn-cs"/>
                        </a:rPr>
                        <a:t>Delegated</a:t>
                      </a:r>
                      <a:r>
                        <a:rPr lang="fr-BE" sz="1000" b="0" i="0" kern="1200" dirty="0">
                          <a:solidFill>
                            <a:schemeClr val="accent1"/>
                          </a:solidFill>
                          <a:effectLst/>
                          <a:latin typeface="+mn-lt"/>
                          <a:ea typeface="+mn-ea"/>
                          <a:cs typeface="+mn-cs"/>
                        </a:rPr>
                        <a:t> to ESA</a:t>
                      </a:r>
                    </a:p>
                  </a:txBody>
                  <a:tcPr marL="68580" marR="68580" marT="34290" marB="34290"/>
                </a:tc>
                <a:tc>
                  <a:txBody>
                    <a:bodyPr/>
                    <a:lstStyle/>
                    <a:p>
                      <a:pPr algn="ctr"/>
                      <a:r>
                        <a:rPr lang="en-US" sz="1000" kern="1200" dirty="0">
                          <a:solidFill>
                            <a:schemeClr val="accent1"/>
                          </a:solidFill>
                          <a:latin typeface="+mn-lt"/>
                          <a:ea typeface="+mn-ea"/>
                          <a:cs typeface="+mn-cs"/>
                        </a:rPr>
                        <a:t>TBD</a:t>
                      </a:r>
                      <a:endParaRPr lang="en-IE" sz="1000" kern="1200" dirty="0">
                        <a:solidFill>
                          <a:schemeClr val="accent1"/>
                        </a:solidFill>
                        <a:latin typeface="+mn-lt"/>
                        <a:ea typeface="+mn-ea"/>
                        <a:cs typeface="+mn-cs"/>
                      </a:endParaRPr>
                    </a:p>
                  </a:txBody>
                  <a:tcPr marL="68580" marR="68580" marT="34290" marB="34290"/>
                </a:tc>
                <a:tc>
                  <a:txBody>
                    <a:bodyPr/>
                    <a:lstStyle/>
                    <a:p>
                      <a:pPr algn="ctr"/>
                      <a:r>
                        <a:rPr lang="en-US" sz="1000" dirty="0">
                          <a:solidFill>
                            <a:schemeClr val="accent1"/>
                          </a:solidFill>
                          <a:latin typeface="+mn-lt"/>
                        </a:rPr>
                        <a:t>N/A</a:t>
                      </a:r>
                      <a:endParaRPr lang="en-IE" sz="1000" dirty="0">
                        <a:solidFill>
                          <a:schemeClr val="accent1"/>
                        </a:solidFill>
                        <a:latin typeface="+mn-lt"/>
                      </a:endParaRPr>
                    </a:p>
                  </a:txBody>
                  <a:tcPr marL="68580" marR="68580" marT="34290" marB="34290"/>
                </a:tc>
                <a:tc>
                  <a:txBody>
                    <a:bodyPr/>
                    <a:lstStyle/>
                    <a:p>
                      <a:pPr algn="ctr"/>
                      <a:r>
                        <a:rPr lang="fr-BE" sz="1000" dirty="0">
                          <a:solidFill>
                            <a:schemeClr val="accent1"/>
                          </a:solidFill>
                          <a:latin typeface="+mn-lt"/>
                        </a:rPr>
                        <a:t>No</a:t>
                      </a:r>
                      <a:endParaRPr lang="en-IE" sz="1000" dirty="0">
                        <a:solidFill>
                          <a:schemeClr val="accent1"/>
                        </a:solidFill>
                        <a:latin typeface="+mn-lt"/>
                      </a:endParaRPr>
                    </a:p>
                  </a:txBody>
                  <a:tcPr marL="68580" marR="68580" marT="34290" marB="34290"/>
                </a:tc>
                <a:extLst>
                  <a:ext uri="{0D108BD9-81ED-4DB2-BD59-A6C34878D82A}">
                    <a16:rowId xmlns:a16="http://schemas.microsoft.com/office/drawing/2014/main" val="579162078"/>
                  </a:ext>
                </a:extLst>
              </a:tr>
            </a:tbl>
          </a:graphicData>
        </a:graphic>
      </p:graphicFrame>
      <p:sp>
        <p:nvSpPr>
          <p:cNvPr id="2" name="Rectangle 1"/>
          <p:cNvSpPr/>
          <p:nvPr/>
        </p:nvSpPr>
        <p:spPr>
          <a:xfrm>
            <a:off x="7164288" y="355483"/>
            <a:ext cx="1095172" cy="369332"/>
          </a:xfrm>
          <a:prstGeom prst="rect">
            <a:avLst/>
          </a:prstGeom>
        </p:spPr>
        <p:txBody>
          <a:bodyPr wrap="none">
            <a:spAutoFit/>
          </a:bodyPr>
          <a:lstStyle/>
          <a:p>
            <a:r>
              <a:rPr lang="fr-FR" dirty="0"/>
              <a:t>12 - SST</a:t>
            </a:r>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70</a:t>
            </a:fld>
            <a:endParaRPr lang="fr-FR"/>
          </a:p>
        </p:txBody>
      </p:sp>
    </p:spTree>
    <p:extLst>
      <p:ext uri="{BB962C8B-B14F-4D97-AF65-F5344CB8AC3E}">
        <p14:creationId xmlns:p14="http://schemas.microsoft.com/office/powerpoint/2010/main" val="364801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A04798DE-E797-765B-4C79-254F1C70F795}"/>
              </a:ext>
            </a:extLst>
          </p:cNvPr>
          <p:cNvSpPr>
            <a:spLocks noGrp="1"/>
          </p:cNvSpPr>
          <p:nvPr>
            <p:ph type="title"/>
          </p:nvPr>
        </p:nvSpPr>
        <p:spPr>
          <a:xfrm>
            <a:off x="4710066" y="310798"/>
            <a:ext cx="4289669" cy="566576"/>
          </a:xfrm>
        </p:spPr>
        <p:txBody>
          <a:bodyPr>
            <a:normAutofit/>
          </a:bodyPr>
          <a:lstStyle/>
          <a:p>
            <a:pPr algn="ctr"/>
            <a:r>
              <a:rPr lang="de-DE" sz="2200" b="1" dirty="0" err="1" smtClean="0">
                <a:solidFill>
                  <a:schemeClr val="tx1"/>
                </a:solidFill>
                <a:latin typeface="Arial" panose="020B0604020202020204" pitchFamily="34" charset="0"/>
                <a:cs typeface="Arial" panose="020B0604020202020204" pitchFamily="34" charset="0"/>
              </a:rPr>
              <a:t>Pour</a:t>
            </a:r>
            <a:r>
              <a:rPr lang="de-DE" sz="2200" b="1" dirty="0" smtClean="0">
                <a:solidFill>
                  <a:schemeClr val="tx1"/>
                </a:solidFill>
                <a:latin typeface="Arial" panose="020B0604020202020204" pitchFamily="34" charset="0"/>
                <a:cs typeface="Arial" panose="020B0604020202020204" pitchFamily="34" charset="0"/>
              </a:rPr>
              <a:t> aller plus </a:t>
            </a:r>
            <a:r>
              <a:rPr lang="de-DE" sz="2200" b="1" dirty="0" err="1" smtClean="0">
                <a:solidFill>
                  <a:schemeClr val="tx1"/>
                </a:solidFill>
                <a:latin typeface="Arial" panose="020B0604020202020204" pitchFamily="34" charset="0"/>
                <a:cs typeface="Arial" panose="020B0604020202020204" pitchFamily="34" charset="0"/>
              </a:rPr>
              <a:t>loin</a:t>
            </a:r>
            <a:endParaRPr lang="en-GB" sz="2200" b="1" dirty="0">
              <a:solidFill>
                <a:schemeClr val="tx1"/>
              </a:solidFill>
              <a:latin typeface="Arial" panose="020B0604020202020204" pitchFamily="34" charset="0"/>
              <a:cs typeface="Arial" panose="020B0604020202020204" pitchFamily="34" charset="0"/>
            </a:endParaRPr>
          </a:p>
        </p:txBody>
      </p:sp>
      <p:pic>
        <p:nvPicPr>
          <p:cNvPr id="78" name="Picture 77">
            <a:extLst>
              <a:ext uri="{FF2B5EF4-FFF2-40B4-BE49-F238E27FC236}">
                <a16:creationId xmlns:a16="http://schemas.microsoft.com/office/drawing/2014/main" id="{33FFFC32-1FCC-F359-A874-749D83E839E2}"/>
              </a:ext>
            </a:extLst>
          </p:cNvPr>
          <p:cNvPicPr>
            <a:picLocks noChangeAspect="1"/>
          </p:cNvPicPr>
          <p:nvPr/>
        </p:nvPicPr>
        <p:blipFill rotWithShape="1">
          <a:blip r:embed="rId2"/>
          <a:srcRect l="243" t="-278" r="17918" b="1"/>
          <a:stretch/>
        </p:blipFill>
        <p:spPr>
          <a:xfrm>
            <a:off x="107504" y="-33653"/>
            <a:ext cx="4857750" cy="5189283"/>
          </a:xfrm>
          <a:custGeom>
            <a:avLst/>
            <a:gdLst>
              <a:gd name="connsiteX0" fmla="*/ 0 w 6419856"/>
              <a:gd name="connsiteY0" fmla="*/ 0 h 6877050"/>
              <a:gd name="connsiteX1" fmla="*/ 6419856 w 6419856"/>
              <a:gd name="connsiteY1" fmla="*/ 0 h 6877050"/>
              <a:gd name="connsiteX2" fmla="*/ 2748293 w 6419856"/>
              <a:gd name="connsiteY2" fmla="*/ 6877050 h 6877050"/>
              <a:gd name="connsiteX3" fmla="*/ 0 w 6419856"/>
              <a:gd name="connsiteY3" fmla="*/ 6877050 h 6877050"/>
              <a:gd name="connsiteX4" fmla="*/ 0 w 6419856"/>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9856" h="6877050">
                <a:moveTo>
                  <a:pt x="0" y="0"/>
                </a:moveTo>
                <a:lnTo>
                  <a:pt x="6419856" y="0"/>
                </a:lnTo>
                <a:lnTo>
                  <a:pt x="2748293" y="6877050"/>
                </a:lnTo>
                <a:lnTo>
                  <a:pt x="0" y="6877050"/>
                </a:lnTo>
                <a:lnTo>
                  <a:pt x="0" y="0"/>
                </a:lnTo>
                <a:close/>
              </a:path>
            </a:pathLst>
          </a:custGeom>
        </p:spPr>
      </p:pic>
      <p:sp>
        <p:nvSpPr>
          <p:cNvPr id="81" name="Title 54">
            <a:extLst>
              <a:ext uri="{FF2B5EF4-FFF2-40B4-BE49-F238E27FC236}">
                <a16:creationId xmlns:a16="http://schemas.microsoft.com/office/drawing/2014/main" id="{B60FD401-92BE-C171-CD62-86FFA7FD4F69}"/>
              </a:ext>
            </a:extLst>
          </p:cNvPr>
          <p:cNvSpPr txBox="1">
            <a:spLocks/>
          </p:cNvSpPr>
          <p:nvPr/>
        </p:nvSpPr>
        <p:spPr>
          <a:xfrm>
            <a:off x="4283968" y="1994412"/>
            <a:ext cx="4289669" cy="566576"/>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pPr algn="ctr"/>
            <a:r>
              <a:rPr lang="de-DE" sz="3300" b="1" dirty="0">
                <a:solidFill>
                  <a:srgbClr val="EB8C3D"/>
                </a:solidFill>
                <a:latin typeface="Arial Black" panose="020B0A04020102020204" pitchFamily="34" charset="0"/>
                <a:cs typeface="Arial" panose="020B0604020202020204" pitchFamily="34" charset="0"/>
              </a:rPr>
              <a:t/>
            </a:r>
            <a:br>
              <a:rPr lang="de-DE" sz="3300" b="1" dirty="0">
                <a:solidFill>
                  <a:srgbClr val="EB8C3D"/>
                </a:solidFill>
                <a:latin typeface="Arial Black" panose="020B0A04020102020204" pitchFamily="34" charset="0"/>
                <a:cs typeface="Arial" panose="020B0604020202020204" pitchFamily="34" charset="0"/>
              </a:rPr>
            </a:br>
            <a:r>
              <a:rPr lang="de-DE" sz="3300" b="1" dirty="0" smtClean="0">
                <a:solidFill>
                  <a:srgbClr val="EB8C3D"/>
                </a:solidFill>
                <a:latin typeface="Arial Black" panose="020B0A04020102020204" pitchFamily="34" charset="0"/>
                <a:cs typeface="Arial" panose="020B0604020202020204" pitchFamily="34" charset="0"/>
              </a:rPr>
              <a:t>Associated </a:t>
            </a:r>
            <a:r>
              <a:rPr lang="de-DE" sz="3300" b="1" dirty="0">
                <a:solidFill>
                  <a:srgbClr val="EB8C3D"/>
                </a:solidFill>
                <a:latin typeface="Arial Black" panose="020B0A04020102020204" pitchFamily="34" charset="0"/>
                <a:cs typeface="Arial" panose="020B0604020202020204" pitchFamily="34" charset="0"/>
              </a:rPr>
              <a:t>Countries</a:t>
            </a:r>
            <a:endParaRPr lang="en-GB" sz="3300" b="1" dirty="0">
              <a:solidFill>
                <a:srgbClr val="EB8C3D"/>
              </a:solidFill>
              <a:latin typeface="Arial Black" panose="020B0A04020102020204" pitchFamily="34" charset="0"/>
              <a:cs typeface="Arial" panose="020B0604020202020204" pitchFamily="34" charset="0"/>
            </a:endParaRPr>
          </a:p>
        </p:txBody>
      </p:sp>
      <p:sp>
        <p:nvSpPr>
          <p:cNvPr id="82" name="Title 54">
            <a:extLst>
              <a:ext uri="{FF2B5EF4-FFF2-40B4-BE49-F238E27FC236}">
                <a16:creationId xmlns:a16="http://schemas.microsoft.com/office/drawing/2014/main" id="{4E2510C0-54BB-A768-AFBA-178D4BB42A6A}"/>
              </a:ext>
            </a:extLst>
          </p:cNvPr>
          <p:cNvSpPr txBox="1">
            <a:spLocks/>
          </p:cNvSpPr>
          <p:nvPr/>
        </p:nvSpPr>
        <p:spPr>
          <a:xfrm>
            <a:off x="3923928" y="2924979"/>
            <a:ext cx="4745876" cy="684096"/>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b="0" i="0" kern="1200">
                <a:solidFill>
                  <a:schemeClr val="tx1"/>
                </a:solidFill>
                <a:latin typeface="DIN Next LT Pro Light" panose="020B0303020203050203" pitchFamily="34" charset="77"/>
                <a:ea typeface="+mj-ea"/>
                <a:cs typeface="+mj-cs"/>
              </a:defRPr>
            </a:lvl1pPr>
          </a:lstStyle>
          <a:p>
            <a:pPr algn="ctr">
              <a:lnSpc>
                <a:spcPct val="120000"/>
              </a:lnSpc>
              <a:spcAft>
                <a:spcPts val="600"/>
              </a:spcAft>
            </a:pPr>
            <a:r>
              <a:rPr lang="de-DE" sz="1350" b="1" dirty="0">
                <a:latin typeface="Arial" panose="020B0604020202020204" pitchFamily="34" charset="0"/>
                <a:cs typeface="Arial" panose="020B0604020202020204" pitchFamily="34" charset="0"/>
                <a:hlinkClick r:id="rId3"/>
              </a:rPr>
              <a:t>https://research-and-innovation.ec.europa.eu/news/all-research-and-innovation-news/updates-association-third-countries-horizon-europe-2021-12-21_en</a:t>
            </a:r>
            <a:endParaRPr lang="de-DE" sz="1350" b="1" dirty="0">
              <a:latin typeface="Arial" panose="020B0604020202020204" pitchFamily="34" charset="0"/>
              <a:cs typeface="Arial" panose="020B0604020202020204" pitchFamily="34" charset="0"/>
            </a:endParaRPr>
          </a:p>
          <a:p>
            <a:pPr algn="ctr">
              <a:lnSpc>
                <a:spcPct val="120000"/>
              </a:lnSpc>
              <a:spcAft>
                <a:spcPts val="600"/>
              </a:spcAft>
            </a:pPr>
            <a:endParaRPr lang="de-DE" sz="1350" b="1" dirty="0">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A345D690-A19F-476C-85F2-E76BDF3DBF47}" type="slidenum">
              <a:rPr lang="en-GB" smtClean="0"/>
              <a:t>71</a:t>
            </a:fld>
            <a:endParaRPr lang="en-GB"/>
          </a:p>
        </p:txBody>
      </p:sp>
    </p:spTree>
    <p:extLst>
      <p:ext uri="{BB962C8B-B14F-4D97-AF65-F5344CB8AC3E}">
        <p14:creationId xmlns:p14="http://schemas.microsoft.com/office/powerpoint/2010/main" val="370493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7494"/>
            <a:ext cx="5760640" cy="361150"/>
          </a:xfrm>
        </p:spPr>
        <p:txBody>
          <a:bodyPr>
            <a:noAutofit/>
          </a:bodyPr>
          <a:lstStyle/>
          <a:p>
            <a:r>
              <a:rPr lang="en-GB" sz="2200" dirty="0" smtClean="0">
                <a:solidFill>
                  <a:schemeClr val="tx1"/>
                </a:solidFill>
              </a:rPr>
              <a:t>Le </a:t>
            </a:r>
            <a:r>
              <a:rPr lang="en-GB" sz="2200" dirty="0" err="1" smtClean="0">
                <a:solidFill>
                  <a:schemeClr val="tx1"/>
                </a:solidFill>
              </a:rPr>
              <a:t>portail</a:t>
            </a:r>
            <a:r>
              <a:rPr lang="en-GB" sz="2200" dirty="0" smtClean="0">
                <a:solidFill>
                  <a:schemeClr val="tx1"/>
                </a:solidFill>
              </a:rPr>
              <a:t> “Funding </a:t>
            </a:r>
            <a:r>
              <a:rPr lang="en-GB" sz="2200" dirty="0">
                <a:solidFill>
                  <a:schemeClr val="tx1"/>
                </a:solidFill>
              </a:rPr>
              <a:t>&amp; </a:t>
            </a:r>
            <a:r>
              <a:rPr lang="en-GB" sz="2200" dirty="0" smtClean="0">
                <a:solidFill>
                  <a:schemeClr val="tx1"/>
                </a:solidFill>
              </a:rPr>
              <a:t>Tender opportunities</a:t>
            </a:r>
            <a:endParaRPr lang="en-GB" sz="2200" dirty="0">
              <a:solidFill>
                <a:schemeClr val="tx1"/>
              </a:solidFill>
            </a:endParaRPr>
          </a:p>
        </p:txBody>
      </p:sp>
      <p:sp>
        <p:nvSpPr>
          <p:cNvPr id="3" name="Content Placeholder 2"/>
          <p:cNvSpPr>
            <a:spLocks noGrp="1"/>
          </p:cNvSpPr>
          <p:nvPr>
            <p:ph idx="1"/>
          </p:nvPr>
        </p:nvSpPr>
        <p:spPr>
          <a:xfrm>
            <a:off x="674311" y="1419622"/>
            <a:ext cx="7869629" cy="2935538"/>
          </a:xfrm>
        </p:spPr>
        <p:txBody>
          <a:bodyPr/>
          <a:lstStyle/>
          <a:p>
            <a:r>
              <a:rPr lang="en-GB" u="sng" dirty="0" err="1" smtClean="0"/>
              <a:t>Candidater</a:t>
            </a:r>
            <a:r>
              <a:rPr lang="en-GB" u="sng" dirty="0" smtClean="0"/>
              <a:t> </a:t>
            </a:r>
            <a:r>
              <a:rPr lang="en-GB" dirty="0" smtClean="0"/>
              <a:t>: </a:t>
            </a:r>
            <a:r>
              <a:rPr lang="en-GB" dirty="0">
                <a:hlinkClick r:id="rId2"/>
              </a:rPr>
              <a:t>EU Funding &amp; Tender Portal</a:t>
            </a:r>
            <a:endParaRPr lang="en-GB" dirty="0"/>
          </a:p>
          <a:p>
            <a:endParaRPr lang="en-GB" dirty="0"/>
          </a:p>
        </p:txBody>
      </p:sp>
      <p:pic>
        <p:nvPicPr>
          <p:cNvPr id="4" name="Picture 3"/>
          <p:cNvPicPr>
            <a:picLocks noChangeAspect="1"/>
          </p:cNvPicPr>
          <p:nvPr/>
        </p:nvPicPr>
        <p:blipFill>
          <a:blip r:embed="rId3"/>
          <a:stretch>
            <a:fillRect/>
          </a:stretch>
        </p:blipFill>
        <p:spPr>
          <a:xfrm>
            <a:off x="1259632" y="1995686"/>
            <a:ext cx="7054811" cy="2520280"/>
          </a:xfrm>
          <a:prstGeom prst="rect">
            <a:avLst/>
          </a:prstGeom>
        </p:spPr>
      </p:pic>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72</a:t>
            </a:fld>
            <a:endParaRPr lang="fr-FR"/>
          </a:p>
        </p:txBody>
      </p:sp>
    </p:spTree>
    <p:extLst>
      <p:ext uri="{BB962C8B-B14F-4D97-AF65-F5344CB8AC3E}">
        <p14:creationId xmlns:p14="http://schemas.microsoft.com/office/powerpoint/2010/main" val="2131593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899591" y="1488553"/>
            <a:ext cx="7861245"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4283968" y="267494"/>
            <a:ext cx="4176464" cy="369332"/>
          </a:xfrm>
          <a:prstGeom prst="rect">
            <a:avLst/>
          </a:prstGeom>
          <a:noFill/>
        </p:spPr>
        <p:txBody>
          <a:bodyPr wrap="square" rtlCol="0">
            <a:spAutoFit/>
          </a:bodyPr>
          <a:lstStyle/>
          <a:p>
            <a:pPr algn="r">
              <a:defRPr/>
            </a:pPr>
            <a:r>
              <a:rPr lang="fr-FR" b="1" dirty="0"/>
              <a:t>Devenir Expert-évaluateur</a:t>
            </a:r>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73</a:t>
            </a:fld>
            <a:endParaRPr lang="fr-FR"/>
          </a:p>
        </p:txBody>
      </p:sp>
    </p:spTree>
    <p:extLst>
      <p:ext uri="{BB962C8B-B14F-4D97-AF65-F5344CB8AC3E}">
        <p14:creationId xmlns:p14="http://schemas.microsoft.com/office/powerpoint/2010/main" val="2737736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528167" y="1779662"/>
            <a:ext cx="5814756" cy="2199167"/>
          </a:xfrm>
        </p:spPr>
        <p:txBody>
          <a:bodyPr/>
          <a:lstStyle/>
          <a:p>
            <a:pPr marL="171450" indent="-171450">
              <a:spcAft>
                <a:spcPts val="0"/>
              </a:spcAft>
              <a:buClr>
                <a:schemeClr val="accent5">
                  <a:lumMod val="60000"/>
                  <a:lumOff val="40000"/>
                </a:schemeClr>
              </a:buClr>
              <a:buFont typeface="Wingdings" panose="05000000000000000000" pitchFamily="2" charset="2"/>
              <a:buChar char="Ø"/>
            </a:pPr>
            <a:r>
              <a:rPr lang="fr-FR" sz="1400" b="1" dirty="0" err="1" smtClean="0"/>
              <a:t>Replay</a:t>
            </a:r>
            <a:r>
              <a:rPr lang="fr-FR" sz="1400" b="1" dirty="0" smtClean="0"/>
              <a:t> Horizon Europe Info </a:t>
            </a:r>
            <a:r>
              <a:rPr lang="fr-FR" sz="1400" b="1" dirty="0"/>
              <a:t>D</a:t>
            </a:r>
            <a:r>
              <a:rPr lang="fr-FR" sz="1400" b="1" dirty="0" smtClean="0"/>
              <a:t>ay - Cluster 4 </a:t>
            </a:r>
          </a:p>
          <a:p>
            <a:pPr marL="171450" indent="-171450">
              <a:spcAft>
                <a:spcPts val="0"/>
              </a:spcAft>
              <a:buClr>
                <a:schemeClr val="accent5">
                  <a:lumMod val="60000"/>
                  <a:lumOff val="40000"/>
                </a:schemeClr>
              </a:buClr>
              <a:buFont typeface="Wingdings" panose="05000000000000000000" pitchFamily="2" charset="2"/>
              <a:buChar char="Ø"/>
            </a:pPr>
            <a:r>
              <a:rPr lang="fr-FR" sz="1400" dirty="0" smtClean="0">
                <a:hlinkClick r:id="rId2"/>
              </a:rPr>
              <a:t>https://research-innovation-community.ec.europa.eu/events/3jM2kV6qwHjteovSf3VOrp/programme</a:t>
            </a: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r>
              <a:rPr lang="fr-FR" sz="1400" b="1" dirty="0" err="1" smtClean="0"/>
              <a:t>Brokerage</a:t>
            </a:r>
            <a:r>
              <a:rPr lang="fr-FR" sz="1400" b="1" dirty="0" smtClean="0"/>
              <a:t> Event</a:t>
            </a:r>
            <a:r>
              <a:rPr lang="fr-FR" sz="1400" dirty="0"/>
              <a:t> </a:t>
            </a:r>
            <a:r>
              <a:rPr lang="fr-FR" sz="1400" b="1" dirty="0" smtClean="0"/>
              <a:t>Européen Espace </a:t>
            </a:r>
            <a:r>
              <a:rPr lang="fr-FR" sz="1400" dirty="0" smtClean="0"/>
              <a:t>: Accédez à la plateforme B2Match pour vos recherches de partenaires </a:t>
            </a:r>
          </a:p>
          <a:p>
            <a:pPr marL="285750" lvl="0" indent="-285750">
              <a:buFont typeface="Wingdings" panose="05000000000000000000" pitchFamily="2" charset="2"/>
              <a:buChar char="Ø"/>
            </a:pPr>
            <a:r>
              <a:rPr lang="en-US" sz="1400" dirty="0" smtClean="0">
                <a:solidFill>
                  <a:schemeClr val="tx2">
                    <a:lumMod val="50000"/>
                  </a:schemeClr>
                </a:solidFill>
                <a:latin typeface="Arial" panose="020B0604020202020204" pitchFamily="34" charset="0"/>
              </a:rPr>
              <a:t> </a:t>
            </a:r>
            <a:r>
              <a:rPr lang="en-US" u="sng" dirty="0">
                <a:hlinkClick r:id="rId3"/>
              </a:rPr>
              <a:t>https://horizon-europe-space-2023-brokerage.b2match.io/</a:t>
            </a:r>
            <a:endParaRPr lang="fr-FR" dirty="0"/>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74</a:t>
            </a:fld>
            <a:endParaRPr lang="fr-FR"/>
          </a:p>
        </p:txBody>
      </p:sp>
      <p:pic>
        <p:nvPicPr>
          <p:cNvPr id="2" name="Image 1"/>
          <p:cNvPicPr>
            <a:picLocks noChangeAspect="1"/>
          </p:cNvPicPr>
          <p:nvPr/>
        </p:nvPicPr>
        <p:blipFill>
          <a:blip r:embed="rId4"/>
          <a:stretch>
            <a:fillRect/>
          </a:stretch>
        </p:blipFill>
        <p:spPr>
          <a:xfrm>
            <a:off x="6372200" y="1874753"/>
            <a:ext cx="2656948" cy="1728192"/>
          </a:xfrm>
          <a:prstGeom prst="rect">
            <a:avLst/>
          </a:prstGeom>
        </p:spPr>
      </p:pic>
      <p:sp>
        <p:nvSpPr>
          <p:cNvPr id="5" name="Rectangle 4"/>
          <p:cNvSpPr/>
          <p:nvPr/>
        </p:nvSpPr>
        <p:spPr>
          <a:xfrm>
            <a:off x="393052" y="983625"/>
            <a:ext cx="8636096" cy="369332"/>
          </a:xfrm>
          <a:prstGeom prst="rect">
            <a:avLst/>
          </a:prstGeom>
        </p:spPr>
        <p:txBody>
          <a:bodyPr wrap="square">
            <a:spAutoFit/>
          </a:bodyPr>
          <a:lstStyle/>
          <a:p>
            <a:r>
              <a:rPr lang="fr-FR" b="1" dirty="0" smtClean="0">
                <a:solidFill>
                  <a:schemeClr val="tx2">
                    <a:lumMod val="75000"/>
                  </a:schemeClr>
                </a:solidFill>
              </a:rPr>
              <a:t>Revoir les évènements </a:t>
            </a:r>
            <a:r>
              <a:rPr lang="fr-FR" b="1" dirty="0">
                <a:solidFill>
                  <a:schemeClr val="tx2">
                    <a:lumMod val="75000"/>
                  </a:schemeClr>
                </a:solidFill>
              </a:rPr>
              <a:t>de la Commission et des réseaux </a:t>
            </a:r>
            <a:r>
              <a:rPr lang="fr-FR" b="1" dirty="0" smtClean="0">
                <a:solidFill>
                  <a:schemeClr val="tx2">
                    <a:lumMod val="75000"/>
                  </a:schemeClr>
                </a:solidFill>
              </a:rPr>
              <a:t>PCN européens</a:t>
            </a:r>
            <a:endParaRPr lang="fr-FR" b="1" dirty="0">
              <a:solidFill>
                <a:schemeClr val="tx2">
                  <a:lumMod val="75000"/>
                </a:schemeClr>
              </a:solidFill>
            </a:endParaRPr>
          </a:p>
        </p:txBody>
      </p:sp>
    </p:spTree>
    <p:extLst>
      <p:ext uri="{BB962C8B-B14F-4D97-AF65-F5344CB8AC3E}">
        <p14:creationId xmlns:p14="http://schemas.microsoft.com/office/powerpoint/2010/main" val="15153913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95536" y="1667437"/>
            <a:ext cx="5305647" cy="2383568"/>
          </a:xfrm>
        </p:spPr>
        <p:txBody>
          <a:bodyPr/>
          <a:lstStyle/>
          <a:p>
            <a:pPr>
              <a:spcBef>
                <a:spcPts val="600"/>
              </a:spcBef>
              <a:spcAft>
                <a:spcPts val="0"/>
              </a:spcAft>
              <a:buClr>
                <a:srgbClr val="F3DB2B"/>
              </a:buClr>
            </a:pPr>
            <a:r>
              <a:rPr lang="fr-FR" sz="1800" b="1" dirty="0">
                <a:solidFill>
                  <a:srgbClr val="00008D"/>
                </a:solidFill>
              </a:rPr>
              <a:t>Posez-nous vos </a:t>
            </a:r>
            <a:r>
              <a:rPr lang="fr-FR" sz="1800" b="1" dirty="0" smtClean="0">
                <a:solidFill>
                  <a:srgbClr val="00008D"/>
                </a:solidFill>
              </a:rPr>
              <a:t>questions,</a:t>
            </a:r>
          </a:p>
          <a:p>
            <a:pPr>
              <a:spcBef>
                <a:spcPts val="600"/>
              </a:spcBef>
              <a:spcAft>
                <a:spcPts val="0"/>
              </a:spcAft>
              <a:buClr>
                <a:srgbClr val="F3DB2B"/>
              </a:buClr>
            </a:pPr>
            <a:endParaRPr lang="fr-FR" sz="1800" b="1" dirty="0" smtClean="0">
              <a:solidFill>
                <a:srgbClr val="00008D"/>
              </a:solidFill>
            </a:endParaRPr>
          </a:p>
          <a:p>
            <a:pPr marL="171450" indent="-171450">
              <a:spcAft>
                <a:spcPts val="0"/>
              </a:spcAft>
              <a:buClr>
                <a:schemeClr val="accent5">
                  <a:lumMod val="60000"/>
                  <a:lumOff val="40000"/>
                </a:schemeClr>
              </a:buClr>
              <a:buFont typeface="Wingdings" panose="05000000000000000000" pitchFamily="2" charset="2"/>
              <a:buChar char="Ø"/>
            </a:pPr>
            <a:r>
              <a:rPr lang="fr-FR" sz="1400" b="1" dirty="0" smtClean="0">
                <a:solidFill>
                  <a:srgbClr val="000091"/>
                </a:solidFill>
                <a:sym typeface="Arial"/>
              </a:rPr>
              <a:t>Directement </a:t>
            </a:r>
            <a:r>
              <a:rPr lang="fr-FR" sz="1400" b="1" dirty="0">
                <a:solidFill>
                  <a:srgbClr val="000091"/>
                </a:solidFill>
                <a:sym typeface="Arial"/>
              </a:rPr>
              <a:t>au Point de Contact National Espace </a:t>
            </a:r>
            <a:r>
              <a:rPr lang="fr-FR" sz="1800" b="1" dirty="0">
                <a:solidFill>
                  <a:srgbClr val="000091"/>
                </a:solidFill>
                <a:sym typeface="Arial"/>
              </a:rPr>
              <a:t>: </a:t>
            </a:r>
          </a:p>
          <a:p>
            <a:pPr>
              <a:spcAft>
                <a:spcPts val="0"/>
              </a:spcAft>
              <a:buClr>
                <a:schemeClr val="accent5">
                  <a:lumMod val="60000"/>
                  <a:lumOff val="40000"/>
                </a:schemeClr>
              </a:buClr>
            </a:pPr>
            <a:r>
              <a:rPr lang="fr-FR" sz="1400" dirty="0" smtClean="0"/>
              <a:t>	</a:t>
            </a:r>
            <a:r>
              <a:rPr lang="fr-FR" sz="1400" dirty="0" smtClean="0">
                <a:hlinkClick r:id="rId2"/>
              </a:rPr>
              <a:t>pcn-espace@recherche.gouv.fr</a:t>
            </a:r>
            <a:endParaRPr lang="fr-FR" sz="1400" dirty="0" smtClean="0"/>
          </a:p>
          <a:p>
            <a:pPr>
              <a:spcAft>
                <a:spcPts val="0"/>
              </a:spcAft>
              <a:buClr>
                <a:schemeClr val="accent5">
                  <a:lumMod val="60000"/>
                  <a:lumOff val="40000"/>
                </a:schemeClr>
              </a:buClr>
            </a:pPr>
            <a:endParaRPr lang="fr-FR" sz="1400" dirty="0" smtClean="0"/>
          </a:p>
          <a:p>
            <a:pPr marL="171450" indent="-171450">
              <a:spcAft>
                <a:spcPts val="0"/>
              </a:spcAft>
              <a:buClr>
                <a:schemeClr val="accent5">
                  <a:lumMod val="60000"/>
                  <a:lumOff val="40000"/>
                </a:schemeClr>
              </a:buClr>
              <a:buFont typeface="Wingdings" panose="05000000000000000000" pitchFamily="2" charset="2"/>
              <a:buChar char="Ø"/>
            </a:pPr>
            <a:r>
              <a:rPr lang="fr-FR" sz="1400" b="1" dirty="0" smtClean="0"/>
              <a:t>Via </a:t>
            </a:r>
            <a:r>
              <a:rPr lang="fr-FR" sz="1400" b="1" dirty="0"/>
              <a:t>le formulaire sur le site d’Horizon Europe : </a:t>
            </a:r>
            <a:r>
              <a:rPr lang="fr-FR" sz="1400" dirty="0">
                <a:hlinkClick r:id="rId3"/>
              </a:rPr>
              <a:t>https://www.horizon-europe.gouv.fr/contactez-les-pcn?point_de_contact_national=num%C3%A9rique</a:t>
            </a:r>
            <a:endParaRPr lang="fr-FR" sz="1400" dirty="0"/>
          </a:p>
          <a:p>
            <a:pPr marL="171450" indent="-171450">
              <a:spcAft>
                <a:spcPts val="0"/>
              </a:spcAft>
              <a:buClr>
                <a:schemeClr val="accent5">
                  <a:lumMod val="60000"/>
                  <a:lumOff val="40000"/>
                </a:schemeClr>
              </a:buClr>
              <a:buFont typeface="Wingdings" panose="05000000000000000000" pitchFamily="2" charset="2"/>
              <a:buChar char="Ø"/>
            </a:pPr>
            <a:endParaRPr lang="fr-FR" sz="1400" dirty="0"/>
          </a:p>
          <a:p>
            <a:pPr>
              <a:spcAft>
                <a:spcPts val="0"/>
              </a:spcAft>
              <a:buClr>
                <a:schemeClr val="accent5">
                  <a:lumMod val="60000"/>
                  <a:lumOff val="40000"/>
                </a:schemeClr>
              </a:buClr>
            </a:pPr>
            <a:r>
              <a:rPr lang="fr-FR" sz="1400" b="1" dirty="0" smtClean="0"/>
              <a:t>ou</a:t>
            </a:r>
          </a:p>
          <a:p>
            <a:pPr marL="171450" indent="-171450">
              <a:spcAft>
                <a:spcPts val="0"/>
              </a:spcAft>
              <a:buClr>
                <a:schemeClr val="accent5">
                  <a:lumMod val="60000"/>
                  <a:lumOff val="40000"/>
                </a:schemeClr>
              </a:buClr>
              <a:buFont typeface="Wingdings" panose="05000000000000000000" pitchFamily="2" charset="2"/>
              <a:buChar char="Ø"/>
            </a:pPr>
            <a:r>
              <a:rPr lang="fr-FR" sz="1400" b="1" dirty="0" smtClean="0"/>
              <a:t>Visitez notre site Internet dédié Espace dans Horizon Europe</a:t>
            </a:r>
          </a:p>
          <a:p>
            <a:pPr>
              <a:spcAft>
                <a:spcPts val="0"/>
              </a:spcAft>
              <a:buClr>
                <a:schemeClr val="accent5">
                  <a:lumMod val="60000"/>
                  <a:lumOff val="40000"/>
                </a:schemeClr>
              </a:buClr>
            </a:pPr>
            <a:r>
              <a:rPr lang="fr-FR" sz="1400" dirty="0" smtClean="0"/>
              <a:t>    </a:t>
            </a:r>
            <a:r>
              <a:rPr lang="fr-FR" sz="1400" dirty="0" smtClean="0">
                <a:hlinkClick r:id="rId4"/>
              </a:rPr>
              <a:t>https</a:t>
            </a:r>
            <a:r>
              <a:rPr lang="fr-FR" sz="1400" dirty="0">
                <a:hlinkClick r:id="rId4"/>
              </a:rPr>
              <a:t>://</a:t>
            </a:r>
            <a:r>
              <a:rPr lang="fr-FR" sz="1400" dirty="0" smtClean="0">
                <a:hlinkClick r:id="rId4"/>
              </a:rPr>
              <a:t>www.horizon-europe.gouv.fr/espace-cluster4</a:t>
            </a:r>
            <a:endParaRPr lang="fr-FR" sz="1400" dirty="0" smtClean="0"/>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r>
              <a:rPr lang="fr-FR" sz="1300" dirty="0" smtClean="0"/>
              <a:t> </a:t>
            </a:r>
          </a:p>
          <a:p>
            <a:pPr>
              <a:spcAft>
                <a:spcPts val="0"/>
              </a:spcAft>
              <a:buClr>
                <a:schemeClr val="accent5">
                  <a:lumMod val="60000"/>
                  <a:lumOff val="40000"/>
                </a:schemeClr>
              </a:buClr>
            </a:pPr>
            <a:endParaRPr lang="fr-FR" sz="1400" dirty="0" smtClean="0"/>
          </a:p>
          <a:p>
            <a:pPr>
              <a:spcAft>
                <a:spcPts val="0"/>
              </a:spcAft>
              <a:buClr>
                <a:schemeClr val="accent5">
                  <a:lumMod val="60000"/>
                  <a:lumOff val="40000"/>
                </a:schemeClr>
              </a:buClr>
            </a:pPr>
            <a:endParaRPr lang="fr-FR" sz="1400" dirty="0"/>
          </a:p>
          <a:p>
            <a:pPr>
              <a:spcAft>
                <a:spcPts val="0"/>
              </a:spcAft>
              <a:buClr>
                <a:schemeClr val="accent5">
                  <a:lumMod val="60000"/>
                  <a:lumOff val="40000"/>
                </a:schemeClr>
              </a:buClr>
            </a:pPr>
            <a:endParaRPr lang="fr-FR" sz="1400" dirty="0"/>
          </a:p>
          <a:p>
            <a:pPr>
              <a:spcAft>
                <a:spcPts val="0"/>
              </a:spcAft>
              <a:buClr>
                <a:schemeClr val="accent5">
                  <a:lumMod val="60000"/>
                  <a:lumOff val="40000"/>
                </a:schemeClr>
              </a:buClr>
            </a:pP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75</a:t>
            </a:fld>
            <a:endParaRPr lang="fr-F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484" y="1130724"/>
            <a:ext cx="3891516" cy="29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32040" y="249069"/>
            <a:ext cx="3986028" cy="430887"/>
          </a:xfrm>
          <a:prstGeom prst="rect">
            <a:avLst/>
          </a:prstGeom>
        </p:spPr>
        <p:txBody>
          <a:bodyPr wrap="none">
            <a:spAutoFit/>
          </a:bodyPr>
          <a:lstStyle/>
          <a:p>
            <a:r>
              <a:rPr lang="fr-FR" sz="2200" b="1" dirty="0"/>
              <a:t>www.horizon-europe.gouv.fr</a:t>
            </a:r>
          </a:p>
        </p:txBody>
      </p:sp>
    </p:spTree>
    <p:extLst>
      <p:ext uri="{BB962C8B-B14F-4D97-AF65-F5344CB8AC3E}">
        <p14:creationId xmlns:p14="http://schemas.microsoft.com/office/powerpoint/2010/main" val="129022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a:ln>
                  <a:noFill/>
                </a:ln>
                <a:solidFill>
                  <a:schemeClr val="tx1"/>
                </a:solidFill>
                <a:latin typeface="Arial"/>
                <a:cs typeface="Arial"/>
              </a:rPr>
              <a:t>Présentation générale</a:t>
            </a:r>
            <a:endParaRPr/>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a:ln>
                  <a:noFill/>
                </a:ln>
                <a:solidFill>
                  <a:schemeClr val="tx1"/>
                </a:solidFill>
                <a:latin typeface="Arial"/>
                <a:cs typeface="Arial"/>
              </a:rPr>
              <a:t>HORIZON EUROPE</a:t>
            </a:r>
            <a:endParaRPr/>
          </a:p>
        </p:txBody>
      </p:sp>
      <p:pic>
        <p:nvPicPr>
          <p:cNvPr id="3" name="Image 2"/>
          <p:cNvPicPr>
            <a:picLocks noChangeAspect="1"/>
          </p:cNvPicPr>
          <p:nvPr/>
        </p:nvPicPr>
        <p:blipFill>
          <a:blip r:embed="rId2"/>
          <a:stretch/>
        </p:blipFill>
        <p:spPr bwMode="auto">
          <a:xfrm>
            <a:off x="3306634" y="1498922"/>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800" b="1" i="0" u="none" strike="noStrike" cap="none" spc="0" dirty="0">
                <a:ln>
                  <a:noFill/>
                </a:ln>
                <a:latin typeface="Arial"/>
                <a:ea typeface="+mj-ea"/>
                <a:cs typeface="Arial"/>
              </a:rPr>
              <a:t>95,5 Mds€</a:t>
            </a:r>
            <a:endParaRPr dirty="0"/>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Wingdings" panose="05000000000000000000" pitchFamily="2" charset="2"/>
              <a:buChar char="Ø"/>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498922"/>
            <a:ext cx="1930487" cy="1792908"/>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441649" y="2571750"/>
            <a:ext cx="1150622" cy="288032"/>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8</a:t>
            </a:fld>
            <a:endParaRPr lang="fr-FR"/>
          </a:p>
        </p:txBody>
      </p:sp>
    </p:spTree>
    <p:extLst>
      <p:ext uri="{BB962C8B-B14F-4D97-AF65-F5344CB8AC3E}">
        <p14:creationId xmlns:p14="http://schemas.microsoft.com/office/powerpoint/2010/main" val="2613591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4" y="123478"/>
            <a:ext cx="3707945" cy="720000"/>
          </a:xfrm>
        </p:spPr>
        <p:txBody>
          <a:bodyPr/>
          <a:lstStyle/>
          <a:p>
            <a:r>
              <a:rPr lang="en-GB" sz="2000" dirty="0"/>
              <a:t>Cluster 4</a:t>
            </a:r>
            <a:br>
              <a:rPr lang="en-GB" sz="2000" dirty="0"/>
            </a:br>
            <a:r>
              <a:rPr lang="en-GB" sz="2000" dirty="0" smtClean="0"/>
              <a:t>Impacts </a:t>
            </a:r>
            <a:r>
              <a:rPr lang="en-GB" sz="2000" dirty="0"/>
              <a:t>et destinations </a:t>
            </a:r>
            <a:r>
              <a:rPr lang="en-GB" sz="2000" dirty="0" err="1"/>
              <a:t>visés</a:t>
            </a:r>
            <a:endParaRPr lang="fr-FR" sz="2000" dirty="0"/>
          </a:p>
        </p:txBody>
      </p:sp>
      <p:sp>
        <p:nvSpPr>
          <p:cNvPr id="3" name="Espace réservé du texte 2"/>
          <p:cNvSpPr>
            <a:spLocks noGrp="1"/>
          </p:cNvSpPr>
          <p:nvPr>
            <p:ph type="body" idx="1"/>
          </p:nvPr>
        </p:nvSpPr>
        <p:spPr>
          <a:xfrm>
            <a:off x="251520" y="1227530"/>
            <a:ext cx="8424000" cy="399885"/>
          </a:xfrm>
        </p:spPr>
        <p:txBody>
          <a:bodyPr/>
          <a:lstStyle/>
          <a:p>
            <a:pPr marL="0" lvl="0" indent="0">
              <a:buClrTx/>
              <a:buSzTx/>
            </a:pPr>
            <a:r>
              <a:rPr lang="en-GB" sz="1500" b="1" dirty="0">
                <a:solidFill>
                  <a:srgbClr val="000000"/>
                </a:solidFill>
                <a:latin typeface="EC Square Sans Cond Pro" panose="020B0506040000020004" pitchFamily="34" charset="0"/>
                <a:hlinkClick r:id="rId2"/>
              </a:rPr>
              <a:t>Strategic Plan (2021-2024) and Orientations           </a:t>
            </a:r>
            <a:r>
              <a:rPr lang="en-GB" sz="1500" b="1" dirty="0">
                <a:solidFill>
                  <a:srgbClr val="000000"/>
                </a:solidFill>
                <a:latin typeface="EC Square Sans Cond Pro" panose="020B0506040000020004" pitchFamily="34" charset="0"/>
                <a:sym typeface="Wingdings" panose="05000000000000000000" pitchFamily="2" charset="2"/>
              </a:rPr>
              <a:t>	 	Destinations</a:t>
            </a:r>
            <a:endParaRPr lang="en-GB" sz="1500" b="1" dirty="0">
              <a:solidFill>
                <a:srgbClr val="000000"/>
              </a:solidFill>
              <a:latin typeface="EC Square Sans Cond Pro" panose="020B0506040000020004" pitchFamily="34" charset="0"/>
            </a:endParaRPr>
          </a:p>
          <a:p>
            <a:endParaRPr lang="fr-FR" dirty="0"/>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9</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3319842370"/>
              </p:ext>
            </p:extLst>
          </p:nvPr>
        </p:nvGraphicFramePr>
        <p:xfrm>
          <a:off x="251520" y="1848821"/>
          <a:ext cx="8640960" cy="2901950"/>
        </p:xfrm>
        <a:graphic>
          <a:graphicData uri="http://schemas.openxmlformats.org/drawingml/2006/table">
            <a:tbl>
              <a:tblPr firstRow="1" bandRow="1"/>
              <a:tblGrid>
                <a:gridCol w="3566908">
                  <a:extLst>
                    <a:ext uri="{9D8B030D-6E8A-4147-A177-3AD203B41FA5}">
                      <a16:colId xmlns:a16="http://schemas.microsoft.com/office/drawing/2014/main" val="1373493958"/>
                    </a:ext>
                  </a:extLst>
                </a:gridCol>
                <a:gridCol w="5074052">
                  <a:extLst>
                    <a:ext uri="{9D8B030D-6E8A-4147-A177-3AD203B41FA5}">
                      <a16:colId xmlns:a16="http://schemas.microsoft.com/office/drawing/2014/main" val="4283169512"/>
                    </a:ext>
                  </a:extLst>
                </a:gridCol>
              </a:tblGrid>
              <a:tr h="678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fontAlgn="t">
                        <a:buFont typeface="Arial" panose="020B0604020202020204" pitchFamily="34" charset="0"/>
                        <a:buNone/>
                      </a:pPr>
                      <a:r>
                        <a:rPr lang="en-US" sz="1400" b="0" i="1" dirty="0">
                          <a:solidFill>
                            <a:schemeClr val="tx1"/>
                          </a:solidFill>
                          <a:latin typeface="EC Square Sans Cond Pro" panose="020B0506040000020004" pitchFamily="34" charset="0"/>
                        </a:rPr>
                        <a:t>Making Europe the first digitally enabled, circular, climate-neutral and sustainable economy</a:t>
                      </a:r>
                      <a:endParaRPr lang="en-GB" sz="1400" b="0" i="1" dirty="0">
                        <a:solidFill>
                          <a:schemeClr val="tx1"/>
                        </a:solidFill>
                        <a:latin typeface="EC Square Sans Cond Pro" panose="020B0506040000020004" pitchFamily="34" charset="0"/>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buFont typeface="+mj-lt"/>
                        <a:buAutoNum type="arabicPeriod"/>
                      </a:pPr>
                      <a:r>
                        <a:rPr lang="en-US" sz="1400" dirty="0">
                          <a:latin typeface="EC Square Sans Cond Pro" panose="020B0506040000020004" pitchFamily="34" charset="0"/>
                        </a:rPr>
                        <a:t>Climate neutral, circular and </a:t>
                      </a:r>
                      <a:r>
                        <a:rPr lang="en-US" sz="1400" dirty="0" err="1">
                          <a:latin typeface="EC Square Sans Cond Pro" panose="020B0506040000020004" pitchFamily="34" charset="0"/>
                        </a:rPr>
                        <a:t>digitised</a:t>
                      </a:r>
                      <a:r>
                        <a:rPr lang="en-US" sz="1400" dirty="0">
                          <a:latin typeface="EC Square Sans Cond Pro" panose="020B0506040000020004" pitchFamily="34" charset="0"/>
                        </a:rPr>
                        <a:t> production TWIN-TRANSITION</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657428493"/>
                  </a:ext>
                </a:extLst>
              </a:tr>
              <a:tr h="14007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Promoting an open strategic autonomy by leading the development of key digital,  and enabling and emerging technologies, sectors and value chains </a:t>
                      </a:r>
                      <a:endParaRPr kumimoji="0" lang="en-GB"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buFont typeface="+mj-lt"/>
                        <a:buAutoNum type="arabicPeriod" startAt="2"/>
                      </a:pPr>
                      <a:r>
                        <a:rPr lang="en-US" sz="1400" dirty="0">
                          <a:latin typeface="EC Square Sans Cond Pro" panose="020B0506040000020004" pitchFamily="34" charset="0"/>
                        </a:rPr>
                        <a:t>A </a:t>
                      </a:r>
                      <a:r>
                        <a:rPr lang="en-US" sz="1400" dirty="0" err="1">
                          <a:latin typeface="EC Square Sans Cond Pro" panose="020B0506040000020004" pitchFamily="34" charset="0"/>
                        </a:rPr>
                        <a:t>digitised</a:t>
                      </a:r>
                      <a:r>
                        <a:rPr lang="en-US" sz="1400" dirty="0">
                          <a:latin typeface="EC Square Sans Cond Pro" panose="020B0506040000020004" pitchFamily="34" charset="0"/>
                        </a:rPr>
                        <a:t>, resource efficient, and resilient industry - RESILIENCE</a:t>
                      </a:r>
                    </a:p>
                    <a:p>
                      <a:pPr marL="342900" indent="-342900">
                        <a:buFont typeface="+mj-lt"/>
                        <a:buAutoNum type="arabicPeriod" startAt="2"/>
                      </a:pPr>
                      <a:r>
                        <a:rPr lang="en-US" sz="1400" b="0" dirty="0">
                          <a:solidFill>
                            <a:schemeClr val="tx1"/>
                          </a:solidFill>
                          <a:latin typeface="EC Square Sans Cond Pro" panose="020B0506040000020004" pitchFamily="34" charset="0"/>
                        </a:rPr>
                        <a:t>World-leading data and computing technologies - DATA</a:t>
                      </a:r>
                    </a:p>
                    <a:p>
                      <a:pPr marL="342900" indent="-342900">
                        <a:buFont typeface="+mj-lt"/>
                        <a:buAutoNum type="arabicPeriod" startAt="2"/>
                      </a:pPr>
                      <a:r>
                        <a:rPr lang="en-US" sz="1400" b="0" dirty="0">
                          <a:solidFill>
                            <a:schemeClr val="tx1"/>
                          </a:solidFill>
                          <a:latin typeface="EC Square Sans Cond Pro" panose="020B0506040000020004" pitchFamily="34" charset="0"/>
                        </a:rPr>
                        <a:t>Digital and emerging technologies for competitiveness and fit for the green deal - DIGITAL-EMERGING</a:t>
                      </a:r>
                    </a:p>
                    <a:p>
                      <a:pPr marL="342900" indent="-342900">
                        <a:buFont typeface="+mj-lt"/>
                        <a:buAutoNum type="arabicPeriod" startAt="2"/>
                      </a:pPr>
                      <a:r>
                        <a:rPr lang="en-US" sz="1400" b="1" dirty="0">
                          <a:solidFill>
                            <a:schemeClr val="accent4">
                              <a:lumMod val="75000"/>
                            </a:schemeClr>
                          </a:solidFill>
                          <a:latin typeface="EC Square Sans Cond Pro" panose="020B0506040000020004" pitchFamily="34" charset="0"/>
                        </a:rPr>
                        <a:t>Open Strategic Autonomy in developing, deploying and using global space-based infrastructures, services, applications and data - SPACE</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712318511"/>
                  </a:ext>
                </a:extLst>
              </a:tr>
              <a:tr h="8225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Creating a more resilient, inclusive and democratic European society </a:t>
                      </a:r>
                      <a:endParaRPr kumimoji="0" lang="en-GB" sz="1400" b="0" i="1"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lgn="l" defTabSz="914400" rtl="0" eaLnBrk="1" latinLnBrk="0" hangingPunct="1">
                        <a:buFont typeface="+mj-lt"/>
                        <a:buAutoNum type="arabicPeriod" startAt="6"/>
                      </a:pPr>
                      <a:r>
                        <a:rPr lang="en-US" sz="1400" b="0" kern="1200" dirty="0">
                          <a:solidFill>
                            <a:schemeClr val="tx1"/>
                          </a:solidFill>
                          <a:latin typeface="EC Square Sans Cond Pro" panose="020B0506040000020004" pitchFamily="34" charset="0"/>
                          <a:ea typeface="+mn-ea"/>
                          <a:cs typeface="+mn-cs"/>
                        </a:rPr>
                        <a:t>A human-</a:t>
                      </a:r>
                      <a:r>
                        <a:rPr lang="en-US" sz="1400" b="0" kern="1200" dirty="0" err="1">
                          <a:solidFill>
                            <a:schemeClr val="tx1"/>
                          </a:solidFill>
                          <a:latin typeface="EC Square Sans Cond Pro" panose="020B0506040000020004" pitchFamily="34" charset="0"/>
                          <a:ea typeface="+mn-ea"/>
                          <a:cs typeface="+mn-cs"/>
                        </a:rPr>
                        <a:t>centred</a:t>
                      </a:r>
                      <a:r>
                        <a:rPr lang="en-US" sz="1400" b="0" kern="1200" dirty="0">
                          <a:solidFill>
                            <a:schemeClr val="tx1"/>
                          </a:solidFill>
                          <a:latin typeface="EC Square Sans Cond Pro" panose="020B0506040000020004" pitchFamily="34" charset="0"/>
                          <a:ea typeface="+mn-ea"/>
                          <a:cs typeface="+mn-cs"/>
                        </a:rPr>
                        <a:t> and ethical development of digital and industrial technologies - HUMAN</a:t>
                      </a:r>
                    </a:p>
                  </a:txBody>
                  <a:tcPr marL="68580" marR="68580"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055419603"/>
                  </a:ext>
                </a:extLst>
              </a:tr>
            </a:tbl>
          </a:graphicData>
        </a:graphic>
      </p:graphicFrame>
    </p:spTree>
    <p:extLst>
      <p:ext uri="{BB962C8B-B14F-4D97-AF65-F5344CB8AC3E}">
        <p14:creationId xmlns:p14="http://schemas.microsoft.com/office/powerpoint/2010/main" val="1396134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WEBINAIRE-PCN-nologoPCN-charteHEU.potx" id="{22BC1387-BB1A-40AE-AAFD-5CB9F8B0A263}" vid="{FF9E4207-4314-482D-BA6C-8D77156855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965a5f-fa85-4ba1-afc7-618d2d0f3a2a">
      <Terms xmlns="http://schemas.microsoft.com/office/infopath/2007/PartnerControls"/>
    </lcf76f155ced4ddcb4097134ff3c332f>
    <TaxCatchAll xmlns="93bee1ab-0ce0-4ce3-a69a-b990d99f5c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CBA7B8F88B994292F7FF57970DADC5" ma:contentTypeVersion="14" ma:contentTypeDescription="Crée un document." ma:contentTypeScope="" ma:versionID="e729ff2ca3d21d383e45ebb1b6e8de10">
  <xsd:schema xmlns:xsd="http://www.w3.org/2001/XMLSchema" xmlns:xs="http://www.w3.org/2001/XMLSchema" xmlns:p="http://schemas.microsoft.com/office/2006/metadata/properties" xmlns:ns2="91965a5f-fa85-4ba1-afc7-618d2d0f3a2a" xmlns:ns3="93bee1ab-0ce0-4ce3-a69a-b990d99f5cda" targetNamespace="http://schemas.microsoft.com/office/2006/metadata/properties" ma:root="true" ma:fieldsID="a47b85a6a82b16138a563a21dc286ab7" ns2:_="" ns3:_="">
    <xsd:import namespace="91965a5f-fa85-4ba1-afc7-618d2d0f3a2a"/>
    <xsd:import namespace="93bee1ab-0ce0-4ce3-a69a-b990d99f5c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65a5f-fa85-4ba1-afc7-618d2d0f3a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bee1ab-0ce0-4ce3-a69a-b990d99f5cd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70da227-baad-4362-b748-eb62813531c8}" ma:internalName="TaxCatchAll" ma:showField="CatchAllData" ma:web="93bee1ab-0ce0-4ce3-a69a-b990d99f5c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C6BCF-3CB6-4A26-9C6C-4661122D8E6F}">
  <ds:schemaRefs>
    <ds:schemaRef ds:uri="http://schemas.microsoft.com/sharepoint/v3/contenttype/forms"/>
  </ds:schemaRefs>
</ds:datastoreItem>
</file>

<file path=customXml/itemProps2.xml><?xml version="1.0" encoding="utf-8"?>
<ds:datastoreItem xmlns:ds="http://schemas.openxmlformats.org/officeDocument/2006/customXml" ds:itemID="{DB8BB42F-3328-453F-8BAC-265F3828E8B6}">
  <ds:schemaRefs>
    <ds:schemaRef ds:uri="91965a5f-fa85-4ba1-afc7-618d2d0f3a2a"/>
    <ds:schemaRef ds:uri="93bee1ab-0ce0-4ce3-a69a-b990d99f5cda"/>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E1780E-AE5C-424A-A7DF-C8ABE94AC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65a5f-fa85-4ba1-afc7-618d2d0f3a2a"/>
    <ds:schemaRef ds:uri="93bee1ab-0ce0-4ce3-a69a-b990d99f5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MODL-PPT-WEBINAIRE-PCN-nologoPCN-charteHEU (1)</Template>
  <TotalTime>2834</TotalTime>
  <Words>13334</Words>
  <Application>Microsoft Office PowerPoint</Application>
  <PresentationFormat>Affichage à l'écran (16:9)</PresentationFormat>
  <Paragraphs>1717</Paragraphs>
  <Slides>75</Slides>
  <Notes>53</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75</vt:i4>
      </vt:variant>
    </vt:vector>
  </HeadingPairs>
  <TitlesOfParts>
    <vt:vector size="92" baseType="lpstr">
      <vt:lpstr>-apple-system</vt:lpstr>
      <vt:lpstr>Arial</vt:lpstr>
      <vt:lpstr>Arial</vt:lpstr>
      <vt:lpstr>Arial Black</vt:lpstr>
      <vt:lpstr>Arial,Sans-Serif</vt:lpstr>
      <vt:lpstr>Calibri</vt:lpstr>
      <vt:lpstr>Courier New</vt:lpstr>
      <vt:lpstr>DIN Next LT Pro Light</vt:lpstr>
      <vt:lpstr>EC Square Sans Cond Pro</vt:lpstr>
      <vt:lpstr>Helvetica</vt:lpstr>
      <vt:lpstr>Oswald</vt:lpstr>
      <vt:lpstr>Roboto</vt:lpstr>
      <vt:lpstr>Segoe UI</vt:lpstr>
      <vt:lpstr>Times New Roman</vt:lpstr>
      <vt:lpstr>Wingdings</vt:lpstr>
      <vt:lpstr>WordVisi_MSFontService</vt:lpstr>
      <vt:lpstr>OPÉRATEURS</vt:lpstr>
      <vt:lpstr>Présentation PowerPoint</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4 sur la thématique espace,   En France, le dispositif des PCN est placé sous l'autorité du Ministère de l'enseignement supérieur et de la recherche. (MESR) Il est piloté par la Délégation aux affaires européennes et internationales du Département « Accompagnement des opérateurs de l’ESR ». Les missions principales des PCN sont :  - Informer, sensibiliser les communautés françaises de recherche et d’innovation sur les opportunités de financement d'Horizon Europe ;  - Aider, conseiller et former les porteurs de projets aux modalités de fonctionnement du programme.  Ce guide s'adresse à tous les acteurs français de la recherche et du développement du secteur publique et privé ainsi qu'aux autorités publiques, aux acteurs économiques, sociaux et culturels potentiellement ciblés par le Cluster 4 numérique.  Il offre un premier niveau d'accès au programme de travail 2023 du Cluster 4 espace, en proposant des éléments structurels qui permettent de comprendre les fondements et les priorités de ce Cluster, ainsi qu'une synthèse des éléments clés de chaque appel.  Les porteurs de projets intéressés doivent se référer au programme de travail 2023-2024 du Cluster  Les synthèses et traductions proposées dans ce guide n'engagent que la responsabilité de leurs auteurs et en aucune manière celle de la Commission européenne. </vt:lpstr>
      <vt:lpstr>Présentation PowerPoint</vt:lpstr>
      <vt:lpstr>Représentante au comité de programmation (RCP)  sur la thématique espace Horizon Europe</vt:lpstr>
      <vt:lpstr>Présentation PowerPoint</vt:lpstr>
      <vt:lpstr>Présentation PowerPoint</vt:lpstr>
      <vt:lpstr>Cluster 4 Impacts et destinations visés</vt:lpstr>
      <vt:lpstr>Présentation PowerPoint</vt:lpstr>
      <vt:lpstr>Présentation PowerPoint</vt:lpstr>
      <vt:lpstr>Présentation PowerPoint</vt:lpstr>
      <vt:lpstr>Présentation PowerPoint</vt:lpstr>
      <vt:lpstr>Présentation PowerPoint</vt:lpstr>
      <vt:lpstr>Ressources</vt:lpstr>
      <vt:lpstr>Horizon Europe Cluster 4 Destination 5</vt:lpstr>
      <vt:lpstr>Présentation PowerPoint</vt:lpstr>
      <vt:lpstr>Horizon Europe, Pillar II, Cluster 4 - Space</vt:lpstr>
      <vt:lpstr>Horizon Europe, Pillar II, Cluster 4 - Space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aller plus loin</vt:lpstr>
      <vt:lpstr>Le portail “Funding &amp; Tender opportunities</vt:lpstr>
      <vt:lpstr>Devenez expert-évaluateur pour HORIZON EUROPE</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des AAP 2023 - 2024 HE Espace</dc:title>
  <dc:subject>Client</dc:subject>
  <dc:creator>IDS</dc:creator>
  <cp:lastModifiedBy>ISABELLE DE SUTTER</cp:lastModifiedBy>
  <cp:revision>88</cp:revision>
  <dcterms:created xsi:type="dcterms:W3CDTF">2022-07-10T21:55:38Z</dcterms:created>
  <dcterms:modified xsi:type="dcterms:W3CDTF">2023-01-06T10:49:39Z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0x010100C1CBA7B8F88B994292F7FF57970DADC5</vt:lpwstr>
  </property>
  <property fmtid="{D5CDD505-2E9C-101B-9397-08002B2CF9AE}" pid="3" name="MediaServiceImageTags">
    <vt:lpwstr/>
  </property>
</Properties>
</file>